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Lst>
  <p:notesMasterIdLst>
    <p:notesMasterId r:id="rId43"/>
  </p:notesMasterIdLst>
  <p:handoutMasterIdLst>
    <p:handoutMasterId r:id="rId44"/>
  </p:handoutMasterIdLst>
  <p:sldIdLst>
    <p:sldId id="348" r:id="rId5"/>
    <p:sldId id="349" r:id="rId6"/>
    <p:sldId id="351" r:id="rId7"/>
    <p:sldId id="352" r:id="rId8"/>
    <p:sldId id="353" r:id="rId9"/>
    <p:sldId id="354" r:id="rId10"/>
    <p:sldId id="355" r:id="rId11"/>
    <p:sldId id="356" r:id="rId12"/>
    <p:sldId id="357" r:id="rId13"/>
    <p:sldId id="358" r:id="rId14"/>
    <p:sldId id="359" r:id="rId15"/>
    <p:sldId id="360" r:id="rId16"/>
    <p:sldId id="361" r:id="rId17"/>
    <p:sldId id="362" r:id="rId18"/>
    <p:sldId id="363" r:id="rId19"/>
    <p:sldId id="364" r:id="rId20"/>
    <p:sldId id="365" r:id="rId21"/>
    <p:sldId id="366" r:id="rId22"/>
    <p:sldId id="367" r:id="rId23"/>
    <p:sldId id="368" r:id="rId24"/>
    <p:sldId id="369" r:id="rId25"/>
    <p:sldId id="370" r:id="rId26"/>
    <p:sldId id="371" r:id="rId27"/>
    <p:sldId id="372" r:id="rId28"/>
    <p:sldId id="373" r:id="rId29"/>
    <p:sldId id="374" r:id="rId30"/>
    <p:sldId id="375" r:id="rId31"/>
    <p:sldId id="376" r:id="rId32"/>
    <p:sldId id="377" r:id="rId33"/>
    <p:sldId id="378" r:id="rId34"/>
    <p:sldId id="379" r:id="rId35"/>
    <p:sldId id="380" r:id="rId36"/>
    <p:sldId id="381" r:id="rId37"/>
    <p:sldId id="382" r:id="rId38"/>
    <p:sldId id="383" r:id="rId39"/>
    <p:sldId id="384" r:id="rId40"/>
    <p:sldId id="385" r:id="rId41"/>
    <p:sldId id="386" r:id="rId42"/>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34" autoAdjust="0"/>
  </p:normalViewPr>
  <p:slideViewPr>
    <p:cSldViewPr snapToGrid="0">
      <p:cViewPr>
        <p:scale>
          <a:sx n="122" d="100"/>
          <a:sy n="122" d="100"/>
        </p:scale>
        <p:origin x="-106" y="-72"/>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EB596BA-F330-4785-8461-F74708FFCA50}" type="datetime1">
              <a:rPr lang="ru-RU" smtClean="0"/>
              <a:t>05.12.2022</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A83F606-8A8B-426E-A649-E6072AD6EE3A}" type="slidenum">
              <a:rPr lang="ru-RU" smtClean="0"/>
              <a:t>‹#›</a:t>
            </a:fld>
            <a:endParaRPr lang="ru-RU" dirty="0"/>
          </a:p>
        </p:txBody>
      </p:sp>
    </p:spTree>
    <p:extLst>
      <p:ext uri="{BB962C8B-B14F-4D97-AF65-F5344CB8AC3E}">
        <p14:creationId xmlns:p14="http://schemas.microsoft.com/office/powerpoint/2010/main" val="226876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7E9F4-7ED8-495D-B52D-5485A5BC0ACA}" type="datetime1">
              <a:rPr lang="ru-RU" noProof="0" smtClean="0"/>
              <a:pPr/>
              <a:t>05.12.2022</a:t>
            </a:fld>
            <a:endParaRPr lang="ru-RU" noProof="0"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4DD8812-632B-44E3-B183-D20ADC793C3A}" type="slidenum">
              <a:rPr lang="ru-RU" noProof="0" smtClean="0"/>
              <a:t>‹#›</a:t>
            </a:fld>
            <a:endParaRPr lang="ru-RU" noProof="0" dirty="0"/>
          </a:p>
        </p:txBody>
      </p:sp>
    </p:spTree>
    <p:extLst>
      <p:ext uri="{BB962C8B-B14F-4D97-AF65-F5344CB8AC3E}">
        <p14:creationId xmlns:p14="http://schemas.microsoft.com/office/powerpoint/2010/main" val="239063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t>1</a:t>
            </a:fld>
            <a:endParaRPr lang="ru-RU" dirty="0"/>
          </a:p>
        </p:txBody>
      </p:sp>
    </p:spTree>
    <p:extLst>
      <p:ext uri="{BB962C8B-B14F-4D97-AF65-F5344CB8AC3E}">
        <p14:creationId xmlns:p14="http://schemas.microsoft.com/office/powerpoint/2010/main" val="1917611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t>2</a:t>
            </a:fld>
            <a:endParaRPr lang="ru-RU" dirty="0"/>
          </a:p>
        </p:txBody>
      </p:sp>
    </p:spTree>
    <p:extLst>
      <p:ext uri="{BB962C8B-B14F-4D97-AF65-F5344CB8AC3E}">
        <p14:creationId xmlns:p14="http://schemas.microsoft.com/office/powerpoint/2010/main" val="64733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97280" y="758952"/>
            <a:ext cx="10058400" cy="3566160"/>
          </a:xfrm>
          <a:prstGeom prst="rect">
            <a:avLst/>
          </a:prstGeo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ru-RU" noProof="0"/>
              <a:t>Образец заголовка</a:t>
            </a:r>
            <a:endParaRPr lang="ru-RU" noProof="0" dirty="0"/>
          </a:p>
        </p:txBody>
      </p:sp>
      <p:sp>
        <p:nvSpPr>
          <p:cNvPr id="3" name="Подзаголовок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ru-RU" noProof="0"/>
              <a:t>Образец подзаголовка</a:t>
            </a:r>
            <a:endParaRPr lang="ru-RU" noProof="0" dirty="0"/>
          </a:p>
        </p:txBody>
      </p:sp>
      <p:cxnSp>
        <p:nvCxnSpPr>
          <p:cNvPr id="9" name="Прямая соединительная линия 8">
            <a:extLst>
              <a:ext uri="{FF2B5EF4-FFF2-40B4-BE49-F238E27FC236}">
                <a16:creationId xmlns:a16="http://schemas.microsoft.com/office/drawing/2014/main" xmlns="" id="{1F5DC8C3-BA5F-4EED-BB9A-A14272BD82A1}"/>
              </a:ext>
            </a:extLst>
          </p:cNvPr>
          <p:cNvCxnSpPr/>
          <p:nvPr/>
        </p:nvCxnSpPr>
        <p:spPr>
          <a:xfrm>
            <a:off x="1207658" y="4474741"/>
            <a:ext cx="9130004"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Дата 3">
            <a:extLst>
              <a:ext uri="{FF2B5EF4-FFF2-40B4-BE49-F238E27FC236}">
                <a16:creationId xmlns:a16="http://schemas.microsoft.com/office/drawing/2014/main" xmlns="" id="{9925CCF1-92C0-4AF3-BFAF-4921631915AB}"/>
              </a:ext>
            </a:extLst>
          </p:cNvPr>
          <p:cNvSpPr>
            <a:spLocks noGrp="1"/>
          </p:cNvSpPr>
          <p:nvPr>
            <p:ph type="dt" sz="half" idx="10"/>
          </p:nvPr>
        </p:nvSpPr>
        <p:spPr/>
        <p:txBody>
          <a:bodyPr rtlCol="0"/>
          <a:lstStyle/>
          <a:p>
            <a:pPr rtl="0"/>
            <a:fld id="{42F2DED7-F6AC-4866-8138-11B328ED7527}" type="datetime1">
              <a:rPr lang="ru-RU" noProof="0" smtClean="0"/>
              <a:t>05.12.2022</a:t>
            </a:fld>
            <a:endParaRPr lang="ru-RU" noProof="0" dirty="0"/>
          </a:p>
        </p:txBody>
      </p:sp>
      <p:sp>
        <p:nvSpPr>
          <p:cNvPr id="5" name="Нижний колонтитул 4">
            <a:extLst>
              <a:ext uri="{FF2B5EF4-FFF2-40B4-BE49-F238E27FC236}">
                <a16:creationId xmlns:a16="http://schemas.microsoft.com/office/drawing/2014/main" xmlns="" id="{051A78A9-3DFF-4937-A9F2-5D8CF495F367}"/>
              </a:ext>
            </a:extLst>
          </p:cNvPr>
          <p:cNvSpPr>
            <a:spLocks noGrp="1"/>
          </p:cNvSpPr>
          <p:nvPr>
            <p:ph type="ftr" sz="quarter" idx="11"/>
          </p:nvPr>
        </p:nvSpPr>
        <p:spPr/>
        <p:txBody>
          <a:bodyPr rtlCol="0"/>
          <a:lstStyle/>
          <a:p>
            <a:pPr rtl="0"/>
            <a:endParaRPr lang="ru-RU" noProof="0" dirty="0"/>
          </a:p>
        </p:txBody>
      </p:sp>
      <p:sp>
        <p:nvSpPr>
          <p:cNvPr id="6" name="Номер слайда 5">
            <a:extLst>
              <a:ext uri="{FF2B5EF4-FFF2-40B4-BE49-F238E27FC236}">
                <a16:creationId xmlns:a16="http://schemas.microsoft.com/office/drawing/2014/main" xmlns="" id="{5FAEB271-5CC0-4759-BC6E-8BE53AB227C0}"/>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11" name="Овал 10">
            <a:extLst>
              <a:ext uri="{FF2B5EF4-FFF2-40B4-BE49-F238E27FC236}">
                <a16:creationId xmlns:a16="http://schemas.microsoft.com/office/drawing/2014/main" xmlns="" id="{68EC5FC9-F7D0-0141-850B-7623CA81A77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a16="http://schemas.microsoft.com/office/drawing/2014/main" xmlns="" id="{B8F839E6-7F1F-6E4D-B83C-F5DA99E98229}"/>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EACA50E-A3A8-9D41-B30C-03B00FB2DEF0}"/>
              </a:ext>
            </a:extLst>
          </p:cNvPr>
          <p:cNvSpPr/>
          <p:nvPr userDrawn="1"/>
        </p:nvSpPr>
        <p:spPr>
          <a:xfrm>
            <a:off x="5664569" y="541205"/>
            <a:ext cx="283407" cy="283407"/>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EA92073B-F20B-034A-BC3A-9B993F0DD0BA}"/>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C4091F50-D240-B145-B0B1-DAEDDFDE34AD}"/>
              </a:ext>
            </a:extLst>
          </p:cNvPr>
          <p:cNvSpPr/>
          <p:nvPr userDrawn="1"/>
        </p:nvSpPr>
        <p:spPr>
          <a:xfrm>
            <a:off x="0" y="-1994"/>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7" name="Дата 6">
            <a:extLst>
              <a:ext uri="{FF2B5EF4-FFF2-40B4-BE49-F238E27FC236}">
                <a16:creationId xmlns:a16="http://schemas.microsoft.com/office/drawing/2014/main" xmlns="" id="{354D8B55-9EA8-4B81-8E84-9B93B0A27559}"/>
              </a:ext>
            </a:extLst>
          </p:cNvPr>
          <p:cNvSpPr>
            <a:spLocks noGrp="1"/>
          </p:cNvSpPr>
          <p:nvPr>
            <p:ph type="dt" sz="half" idx="10"/>
          </p:nvPr>
        </p:nvSpPr>
        <p:spPr/>
        <p:txBody>
          <a:bodyPr rtlCol="0"/>
          <a:lstStyle/>
          <a:p>
            <a:pPr rtl="0"/>
            <a:fld id="{2DD0CC0D-F4E8-4EB2-A425-24C0A08BF2ED}" type="datetime1">
              <a:rPr lang="ru-RU" noProof="0" smtClean="0"/>
              <a:t>05.12.2022</a:t>
            </a:fld>
            <a:endParaRPr lang="ru-RU" noProof="0" dirty="0"/>
          </a:p>
        </p:txBody>
      </p:sp>
      <p:sp>
        <p:nvSpPr>
          <p:cNvPr id="8" name="Нижний колонтитул 7">
            <a:extLst>
              <a:ext uri="{FF2B5EF4-FFF2-40B4-BE49-F238E27FC236}">
                <a16:creationId xmlns:a16="http://schemas.microsoft.com/office/drawing/2014/main" xmlns="" id="{062CA021-2578-47CB-822C-BDDFF7223B28}"/>
              </a:ext>
            </a:extLst>
          </p:cNvPr>
          <p:cNvSpPr>
            <a:spLocks noGrp="1"/>
          </p:cNvSpPr>
          <p:nvPr>
            <p:ph type="ftr" sz="quarter" idx="11"/>
          </p:nvPr>
        </p:nvSpPr>
        <p:spPr/>
        <p:txBody>
          <a:bodyPr rtlCol="0"/>
          <a:lstStyle/>
          <a:p>
            <a:pPr rtl="0"/>
            <a:endParaRPr lang="ru-RU" noProof="0" dirty="0"/>
          </a:p>
        </p:txBody>
      </p:sp>
      <p:sp>
        <p:nvSpPr>
          <p:cNvPr id="9" name="Номер слайда 8">
            <a:extLst>
              <a:ext uri="{FF2B5EF4-FFF2-40B4-BE49-F238E27FC236}">
                <a16:creationId xmlns:a16="http://schemas.microsoft.com/office/drawing/2014/main" xmlns="" id="{C4AAB51D-4141-4682-9375-DAFD5FB9DD10}"/>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21" name="Группа 20">
            <a:extLst>
              <a:ext uri="{FF2B5EF4-FFF2-40B4-BE49-F238E27FC236}">
                <a16:creationId xmlns:a16="http://schemas.microsoft.com/office/drawing/2014/main" xmlns="" id="{7A2141DD-8D8D-FA43-BD4F-2CFC93C87782}"/>
              </a:ext>
            </a:extLst>
          </p:cNvPr>
          <p:cNvGrpSpPr/>
          <p:nvPr userDrawn="1"/>
        </p:nvGrpSpPr>
        <p:grpSpPr>
          <a:xfrm rot="5400000">
            <a:off x="-21619" y="1088453"/>
            <a:ext cx="910099" cy="99010"/>
            <a:chOff x="622418" y="280927"/>
            <a:chExt cx="2335705" cy="254101"/>
          </a:xfrm>
        </p:grpSpPr>
        <p:sp>
          <p:nvSpPr>
            <p:cNvPr id="22" name="Овал 21">
              <a:extLst>
                <a:ext uri="{FF2B5EF4-FFF2-40B4-BE49-F238E27FC236}">
                  <a16:creationId xmlns:a16="http://schemas.microsoft.com/office/drawing/2014/main" xmlns="" id="{71A62821-5E0F-DE41-B5C2-17A3A7277F4E}"/>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a16="http://schemas.microsoft.com/office/drawing/2014/main" xmlns="" id="{C311AE14-D8F0-1D4C-9D8D-603836582793}"/>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a16="http://schemas.microsoft.com/office/drawing/2014/main" xmlns="" id="{1F2BE645-D4F2-304C-9AFA-473D8F888A85}"/>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5" name="Овал 24">
              <a:extLst>
                <a:ext uri="{FF2B5EF4-FFF2-40B4-BE49-F238E27FC236}">
                  <a16:creationId xmlns:a16="http://schemas.microsoft.com/office/drawing/2014/main" xmlns="" id="{93640330-30A6-6948-87A7-9DE6D41794F5}"/>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Овал 25">
              <a:extLst>
                <a:ext uri="{FF2B5EF4-FFF2-40B4-BE49-F238E27FC236}">
                  <a16:creationId xmlns:a16="http://schemas.microsoft.com/office/drawing/2014/main" xmlns="" id="{ADFB6548-D83C-1D4E-AE87-2E8F1D3D0FA7}"/>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7" name="Овал 26">
              <a:extLst>
                <a:ext uri="{FF2B5EF4-FFF2-40B4-BE49-F238E27FC236}">
                  <a16:creationId xmlns:a16="http://schemas.microsoft.com/office/drawing/2014/main" xmlns="" id="{D97C7400-7EDC-8845-AB5A-80FB8175C1E2}"/>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8" name="Заголовок 1">
            <a:extLst>
              <a:ext uri="{FF2B5EF4-FFF2-40B4-BE49-F238E27FC236}">
                <a16:creationId xmlns:a16="http://schemas.microsoft.com/office/drawing/2014/main" xmlns="" id="{BC941C44-9B96-0040-8C71-D8364EB577C2}"/>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9" name="Овал 28">
            <a:extLst>
              <a:ext uri="{FF2B5EF4-FFF2-40B4-BE49-F238E27FC236}">
                <a16:creationId xmlns:a16="http://schemas.microsoft.com/office/drawing/2014/main" xmlns="" id="{E014993B-5057-2A4C-9CA0-383DC5504020}"/>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1" name="Овал 30">
            <a:extLst>
              <a:ext uri="{FF2B5EF4-FFF2-40B4-BE49-F238E27FC236}">
                <a16:creationId xmlns:a16="http://schemas.microsoft.com/office/drawing/2014/main" xmlns="" id="{43B110E8-1FE2-BC47-A5AE-4C698B688B65}"/>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a16="http://schemas.microsoft.com/office/drawing/2014/main" xmlns="" id="{87DACF2F-5D4D-434D-8786-E4DF0385E6F6}"/>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9" name="Овал 18">
            <a:extLst>
              <a:ext uri="{FF2B5EF4-FFF2-40B4-BE49-F238E27FC236}">
                <a16:creationId xmlns:a16="http://schemas.microsoft.com/office/drawing/2014/main" xmlns="" id="{CFE816CC-CBCA-7946-B9E5-E9649EF369BE}"/>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2018278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sp>
        <p:nvSpPr>
          <p:cNvPr id="7" name="Дата 6">
            <a:extLst>
              <a:ext uri="{FF2B5EF4-FFF2-40B4-BE49-F238E27FC236}">
                <a16:creationId xmlns:a16="http://schemas.microsoft.com/office/drawing/2014/main" xmlns="" id="{354D8B55-9EA8-4B81-8E84-9B93B0A27559}"/>
              </a:ext>
            </a:extLst>
          </p:cNvPr>
          <p:cNvSpPr>
            <a:spLocks noGrp="1"/>
          </p:cNvSpPr>
          <p:nvPr>
            <p:ph type="dt" sz="half" idx="10"/>
          </p:nvPr>
        </p:nvSpPr>
        <p:spPr/>
        <p:txBody>
          <a:bodyPr rtlCol="0"/>
          <a:lstStyle/>
          <a:p>
            <a:pPr rtl="0"/>
            <a:fld id="{11D365CB-744A-4AFA-AFC9-892345BE9421}" type="datetime1">
              <a:rPr lang="ru-RU" noProof="0" smtClean="0"/>
              <a:t>05.12.2022</a:t>
            </a:fld>
            <a:endParaRPr lang="ru-RU" noProof="0" dirty="0"/>
          </a:p>
        </p:txBody>
      </p:sp>
      <p:sp>
        <p:nvSpPr>
          <p:cNvPr id="8" name="Нижний колонтитул 7">
            <a:extLst>
              <a:ext uri="{FF2B5EF4-FFF2-40B4-BE49-F238E27FC236}">
                <a16:creationId xmlns:a16="http://schemas.microsoft.com/office/drawing/2014/main" xmlns="" id="{062CA021-2578-47CB-822C-BDDFF7223B28}"/>
              </a:ext>
            </a:extLst>
          </p:cNvPr>
          <p:cNvSpPr>
            <a:spLocks noGrp="1"/>
          </p:cNvSpPr>
          <p:nvPr>
            <p:ph type="ftr" sz="quarter" idx="11"/>
          </p:nvPr>
        </p:nvSpPr>
        <p:spPr/>
        <p:txBody>
          <a:bodyPr rtlCol="0"/>
          <a:lstStyle/>
          <a:p>
            <a:pPr rtl="0"/>
            <a:endParaRPr lang="ru-RU" noProof="0" dirty="0"/>
          </a:p>
        </p:txBody>
      </p:sp>
      <p:sp>
        <p:nvSpPr>
          <p:cNvPr id="9" name="Номер слайда 8">
            <a:extLst>
              <a:ext uri="{FF2B5EF4-FFF2-40B4-BE49-F238E27FC236}">
                <a16:creationId xmlns:a16="http://schemas.microsoft.com/office/drawing/2014/main" xmlns="" id="{C4AAB51D-4141-4682-9375-DAFD5FB9DD10}"/>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14" name="Рисунок 3">
            <a:extLst>
              <a:ext uri="{FF2B5EF4-FFF2-40B4-BE49-F238E27FC236}">
                <a16:creationId xmlns:a16="http://schemas.microsoft.com/office/drawing/2014/main" xmlns="" id="{C950F4E3-11A9-2549-A00D-601AEF6E49A4}"/>
              </a:ext>
            </a:extLst>
          </p:cNvPr>
          <p:cNvSpPr>
            <a:spLocks noGrp="1"/>
          </p:cNvSpPr>
          <p:nvPr>
            <p:ph type="pic" sz="quarter" idx="13"/>
          </p:nvPr>
        </p:nvSpPr>
        <p:spPr>
          <a:xfrm>
            <a:off x="1097279" y="2160508"/>
            <a:ext cx="2919413" cy="2919413"/>
          </a:xfrm>
          <a:prstGeom prst="ellipse">
            <a:avLst/>
          </a:prstGeom>
          <a:solidFill>
            <a:srgbClr val="EDEFF7"/>
          </a:solidFill>
          <a:ln w="38100">
            <a:solidFill>
              <a:schemeClr val="accent3"/>
            </a:solidFill>
          </a:ln>
        </p:spPr>
        <p:txBody>
          <a:bodyPr rtlCol="0" anchor="ctr"/>
          <a:lstStyle>
            <a:lvl1pPr algn="ctr">
              <a:defRPr/>
            </a:lvl1pPr>
          </a:lstStyle>
          <a:p>
            <a:pPr rtl="0"/>
            <a:r>
              <a:rPr lang="ru-RU" noProof="0"/>
              <a:t>Вставка рисунка</a:t>
            </a:r>
            <a:endParaRPr lang="ru-RU" noProof="0" dirty="0"/>
          </a:p>
        </p:txBody>
      </p:sp>
      <p:sp>
        <p:nvSpPr>
          <p:cNvPr id="21" name="Рисунок 3">
            <a:extLst>
              <a:ext uri="{FF2B5EF4-FFF2-40B4-BE49-F238E27FC236}">
                <a16:creationId xmlns:a16="http://schemas.microsoft.com/office/drawing/2014/main" xmlns="" id="{21B5A175-E633-E74F-AE3B-DF58F989F443}"/>
              </a:ext>
            </a:extLst>
          </p:cNvPr>
          <p:cNvSpPr>
            <a:spLocks noGrp="1"/>
          </p:cNvSpPr>
          <p:nvPr>
            <p:ph type="pic" sz="quarter" idx="14"/>
          </p:nvPr>
        </p:nvSpPr>
        <p:spPr>
          <a:xfrm>
            <a:off x="4659186" y="2160508"/>
            <a:ext cx="2919413" cy="2919413"/>
          </a:xfrm>
          <a:prstGeom prst="ellipse">
            <a:avLst/>
          </a:prstGeom>
          <a:solidFill>
            <a:srgbClr val="EDEFF7"/>
          </a:solidFill>
          <a:ln w="38100">
            <a:solidFill>
              <a:schemeClr val="accent6"/>
            </a:solidFill>
          </a:ln>
        </p:spPr>
        <p:txBody>
          <a:bodyPr rtlCol="0" anchor="ctr"/>
          <a:lstStyle>
            <a:lvl1pPr algn="ctr">
              <a:defRPr/>
            </a:lvl1pPr>
          </a:lstStyle>
          <a:p>
            <a:pPr rtl="0"/>
            <a:r>
              <a:rPr lang="ru-RU" noProof="0"/>
              <a:t>Вставка рисунка</a:t>
            </a:r>
            <a:endParaRPr lang="ru-RU" noProof="0" dirty="0"/>
          </a:p>
        </p:txBody>
      </p:sp>
      <p:sp>
        <p:nvSpPr>
          <p:cNvPr id="22" name="Рисунок 3">
            <a:extLst>
              <a:ext uri="{FF2B5EF4-FFF2-40B4-BE49-F238E27FC236}">
                <a16:creationId xmlns:a16="http://schemas.microsoft.com/office/drawing/2014/main" xmlns="" id="{261D2778-BA56-D247-9B2C-28D010C9D4E2}"/>
              </a:ext>
            </a:extLst>
          </p:cNvPr>
          <p:cNvSpPr>
            <a:spLocks noGrp="1"/>
          </p:cNvSpPr>
          <p:nvPr>
            <p:ph type="pic" sz="quarter" idx="15"/>
          </p:nvPr>
        </p:nvSpPr>
        <p:spPr>
          <a:xfrm>
            <a:off x="8221093" y="2160508"/>
            <a:ext cx="2919413" cy="2919413"/>
          </a:xfrm>
          <a:prstGeom prst="ellipse">
            <a:avLst/>
          </a:prstGeom>
          <a:solidFill>
            <a:srgbClr val="EDEFF7"/>
          </a:solidFill>
          <a:ln w="38100">
            <a:solidFill>
              <a:schemeClr val="accent1"/>
            </a:solidFill>
          </a:ln>
        </p:spPr>
        <p:txBody>
          <a:bodyPr rtlCol="0" anchor="ctr"/>
          <a:lstStyle>
            <a:lvl1pPr algn="ctr">
              <a:defRPr/>
            </a:lvl1pPr>
          </a:lstStyle>
          <a:p>
            <a:pPr rtl="0"/>
            <a:r>
              <a:rPr lang="ru-RU" noProof="0"/>
              <a:t>Вставка рисунка</a:t>
            </a:r>
            <a:endParaRPr lang="ru-RU" noProof="0" dirty="0"/>
          </a:p>
        </p:txBody>
      </p:sp>
      <p:sp>
        <p:nvSpPr>
          <p:cNvPr id="23" name="Текст 3">
            <a:extLst>
              <a:ext uri="{FF2B5EF4-FFF2-40B4-BE49-F238E27FC236}">
                <a16:creationId xmlns:a16="http://schemas.microsoft.com/office/drawing/2014/main" xmlns="" id="{2DAF6EFF-134E-BA40-8B51-917FDE13C076}"/>
              </a:ext>
            </a:extLst>
          </p:cNvPr>
          <p:cNvSpPr>
            <a:spLocks noGrp="1"/>
          </p:cNvSpPr>
          <p:nvPr>
            <p:ph type="body" sz="half" idx="2" hasCustomPrompt="1"/>
          </p:nvPr>
        </p:nvSpPr>
        <p:spPr>
          <a:xfrm>
            <a:off x="1097279"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sp>
        <p:nvSpPr>
          <p:cNvPr id="24" name="Текст 3">
            <a:extLst>
              <a:ext uri="{FF2B5EF4-FFF2-40B4-BE49-F238E27FC236}">
                <a16:creationId xmlns:a16="http://schemas.microsoft.com/office/drawing/2014/main" xmlns="" id="{188BF917-678C-1249-95B9-7FD2AC7B2231}"/>
              </a:ext>
            </a:extLst>
          </p:cNvPr>
          <p:cNvSpPr>
            <a:spLocks noGrp="1"/>
          </p:cNvSpPr>
          <p:nvPr>
            <p:ph type="body" sz="half" idx="16" hasCustomPrompt="1"/>
          </p:nvPr>
        </p:nvSpPr>
        <p:spPr>
          <a:xfrm>
            <a:off x="4666773"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sp>
        <p:nvSpPr>
          <p:cNvPr id="25" name="Текст 3">
            <a:extLst>
              <a:ext uri="{FF2B5EF4-FFF2-40B4-BE49-F238E27FC236}">
                <a16:creationId xmlns:a16="http://schemas.microsoft.com/office/drawing/2014/main" xmlns="" id="{BAFF17AE-3EA2-2D47-BCDD-E5587B127062}"/>
              </a:ext>
            </a:extLst>
          </p:cNvPr>
          <p:cNvSpPr>
            <a:spLocks noGrp="1"/>
          </p:cNvSpPr>
          <p:nvPr>
            <p:ph type="body" sz="half" idx="17" hasCustomPrompt="1"/>
          </p:nvPr>
        </p:nvSpPr>
        <p:spPr>
          <a:xfrm>
            <a:off x="8236267"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grpSp>
        <p:nvGrpSpPr>
          <p:cNvPr id="26" name="Группа 25">
            <a:extLst>
              <a:ext uri="{FF2B5EF4-FFF2-40B4-BE49-F238E27FC236}">
                <a16:creationId xmlns:a16="http://schemas.microsoft.com/office/drawing/2014/main" xmlns="" id="{F2D7EDB7-7C02-0245-8A1F-553F094A4429}"/>
              </a:ext>
            </a:extLst>
          </p:cNvPr>
          <p:cNvGrpSpPr/>
          <p:nvPr userDrawn="1"/>
        </p:nvGrpSpPr>
        <p:grpSpPr>
          <a:xfrm rot="5400000">
            <a:off x="-21619" y="1088453"/>
            <a:ext cx="910099" cy="99010"/>
            <a:chOff x="622418" y="280927"/>
            <a:chExt cx="2335705" cy="254101"/>
          </a:xfrm>
        </p:grpSpPr>
        <p:sp>
          <p:nvSpPr>
            <p:cNvPr id="27" name="Овал 26">
              <a:extLst>
                <a:ext uri="{FF2B5EF4-FFF2-40B4-BE49-F238E27FC236}">
                  <a16:creationId xmlns:a16="http://schemas.microsoft.com/office/drawing/2014/main" xmlns="" id="{8CF5D165-4F6F-2447-8B9E-8B0D94808ED3}"/>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8" name="Овал 27">
              <a:extLst>
                <a:ext uri="{FF2B5EF4-FFF2-40B4-BE49-F238E27FC236}">
                  <a16:creationId xmlns:a16="http://schemas.microsoft.com/office/drawing/2014/main" xmlns="" id="{146C35C7-7133-4C43-BBF7-575440F7BAD3}"/>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9" name="Овал 28">
              <a:extLst>
                <a:ext uri="{FF2B5EF4-FFF2-40B4-BE49-F238E27FC236}">
                  <a16:creationId xmlns:a16="http://schemas.microsoft.com/office/drawing/2014/main" xmlns="" id="{D33DD7BE-C379-5C42-9FB0-EF72161049F4}"/>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0" name="Овал 29">
              <a:extLst>
                <a:ext uri="{FF2B5EF4-FFF2-40B4-BE49-F238E27FC236}">
                  <a16:creationId xmlns:a16="http://schemas.microsoft.com/office/drawing/2014/main" xmlns="" id="{743DFC41-C6DE-7942-9358-E23A1EE8759D}"/>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1" name="Овал 30">
              <a:extLst>
                <a:ext uri="{FF2B5EF4-FFF2-40B4-BE49-F238E27FC236}">
                  <a16:creationId xmlns:a16="http://schemas.microsoft.com/office/drawing/2014/main" xmlns="" id="{A2ABB593-7229-9548-8BCC-C947B1BF8D93}"/>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a16="http://schemas.microsoft.com/office/drawing/2014/main" xmlns="" id="{986D2413-D60D-484E-ACAB-31891AFDA133}"/>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34" name="Заголовок 1">
            <a:extLst>
              <a:ext uri="{FF2B5EF4-FFF2-40B4-BE49-F238E27FC236}">
                <a16:creationId xmlns:a16="http://schemas.microsoft.com/office/drawing/2014/main" xmlns="" id="{86090E0F-345E-3D4B-8886-95D8A4A77CE7}"/>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Tree>
    <p:extLst>
      <p:ext uri="{BB962C8B-B14F-4D97-AF65-F5344CB8AC3E}">
        <p14:creationId xmlns:p14="http://schemas.microsoft.com/office/powerpoint/2010/main" val="3258682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7873" y="758952"/>
            <a:ext cx="7356255" cy="3566160"/>
          </a:xfrm>
          <a:prstGeom prst="rect">
            <a:avLst/>
          </a:prstGeom>
        </p:spPr>
        <p:txBody>
          <a:bodyPr rtlCol="0" anchor="b" anchorCtr="0">
            <a:normAutofit/>
          </a:bodyPr>
          <a:lstStyle>
            <a:lvl1pPr algn="ctr">
              <a:lnSpc>
                <a:spcPct val="90000"/>
              </a:lnSpc>
              <a:defRPr sz="8000" b="0">
                <a:solidFill>
                  <a:schemeClr val="tx1"/>
                </a:solidFill>
              </a:defRPr>
            </a:lvl1pPr>
          </a:lstStyle>
          <a:p>
            <a:pPr rtl="0"/>
            <a:r>
              <a:rPr lang="ru-RU" noProof="0"/>
              <a:t>Образец заголовка</a:t>
            </a:r>
            <a:endParaRPr lang="ru-RU" noProof="0" dirty="0"/>
          </a:p>
        </p:txBody>
      </p:sp>
      <p:sp>
        <p:nvSpPr>
          <p:cNvPr id="3" name="Текст 2"/>
          <p:cNvSpPr>
            <a:spLocks noGrp="1"/>
          </p:cNvSpPr>
          <p:nvPr>
            <p:ph type="body" idx="1"/>
          </p:nvPr>
        </p:nvSpPr>
        <p:spPr>
          <a:xfrm>
            <a:off x="2417873" y="4663440"/>
            <a:ext cx="7356255" cy="1143000"/>
          </a:xfrm>
        </p:spPr>
        <p:txBody>
          <a:bodyPr lIns="91440" rIns="91440" rtlCol="0" anchor="t" anchorCtr="0">
            <a:normAutofit/>
          </a:bodyPr>
          <a:lstStyle>
            <a:lvl1pPr marL="0" indent="0" algn="ctr">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0"/>
              <a:t>Образец текста</a:t>
            </a:r>
          </a:p>
        </p:txBody>
      </p:sp>
      <p:cxnSp>
        <p:nvCxnSpPr>
          <p:cNvPr id="9" name="Прямая соединительная линия 8">
            <a:extLst>
              <a:ext uri="{FF2B5EF4-FFF2-40B4-BE49-F238E27FC236}">
                <a16:creationId xmlns:a16="http://schemas.microsoft.com/office/drawing/2014/main" xmlns="" id="{459DE2C1-4C52-40A3-8959-27B2C1BEBFF6}"/>
              </a:ext>
            </a:extLst>
          </p:cNvPr>
          <p:cNvCxnSpPr/>
          <p:nvPr/>
        </p:nvCxnSpPr>
        <p:spPr>
          <a:xfrm>
            <a:off x="1158240" y="4485132"/>
            <a:ext cx="9875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Дата 6">
            <a:extLst>
              <a:ext uri="{FF2B5EF4-FFF2-40B4-BE49-F238E27FC236}">
                <a16:creationId xmlns:a16="http://schemas.microsoft.com/office/drawing/2014/main" xmlns="" id="{AAF2E137-EC28-48F8-9198-1F02539029B6}"/>
              </a:ext>
            </a:extLst>
          </p:cNvPr>
          <p:cNvSpPr>
            <a:spLocks noGrp="1"/>
          </p:cNvSpPr>
          <p:nvPr>
            <p:ph type="dt" sz="half" idx="10"/>
          </p:nvPr>
        </p:nvSpPr>
        <p:spPr/>
        <p:txBody>
          <a:bodyPr rtlCol="0"/>
          <a:lstStyle/>
          <a:p>
            <a:pPr rtl="0"/>
            <a:fld id="{4B5B89D9-0013-4DF9-B570-27DC755C2F3F}" type="datetime1">
              <a:rPr lang="ru-RU" noProof="0" smtClean="0"/>
              <a:t>05.12.2022</a:t>
            </a:fld>
            <a:endParaRPr lang="ru-RU" noProof="0" dirty="0"/>
          </a:p>
        </p:txBody>
      </p:sp>
      <p:sp>
        <p:nvSpPr>
          <p:cNvPr id="8" name="Нижний колонтитул 7">
            <a:extLst>
              <a:ext uri="{FF2B5EF4-FFF2-40B4-BE49-F238E27FC236}">
                <a16:creationId xmlns:a16="http://schemas.microsoft.com/office/drawing/2014/main" xmlns="" id="{189422CD-6F62-4DD6-89EF-07A60B42D219}"/>
              </a:ext>
            </a:extLst>
          </p:cNvPr>
          <p:cNvSpPr>
            <a:spLocks noGrp="1"/>
          </p:cNvSpPr>
          <p:nvPr>
            <p:ph type="ftr" sz="quarter" idx="11"/>
          </p:nvPr>
        </p:nvSpPr>
        <p:spPr/>
        <p:txBody>
          <a:bodyPr rtlCol="0"/>
          <a:lstStyle/>
          <a:p>
            <a:pPr rtl="0"/>
            <a:endParaRPr lang="ru-RU" noProof="0" dirty="0"/>
          </a:p>
        </p:txBody>
      </p:sp>
      <p:sp>
        <p:nvSpPr>
          <p:cNvPr id="11" name="Номер слайда 10">
            <a:extLst>
              <a:ext uri="{FF2B5EF4-FFF2-40B4-BE49-F238E27FC236}">
                <a16:creationId xmlns:a16="http://schemas.microsoft.com/office/drawing/2014/main" xmlns="" id="{69C6AFF8-42B4-4D05-969B-9F5FB3355555}"/>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12" name="Овал 11">
            <a:extLst>
              <a:ext uri="{FF2B5EF4-FFF2-40B4-BE49-F238E27FC236}">
                <a16:creationId xmlns:a16="http://schemas.microsoft.com/office/drawing/2014/main" xmlns="" id="{8675A452-E352-BE40-9E44-7C0E90F4DBC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72E00246-7C7C-8E48-B95E-02BE89F197F5}"/>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EBF1652A-A323-BC48-9A00-7ECF1C4E1DA4}"/>
              </a:ext>
            </a:extLst>
          </p:cNvPr>
          <p:cNvSpPr/>
          <p:nvPr userDrawn="1"/>
        </p:nvSpPr>
        <p:spPr>
          <a:xfrm>
            <a:off x="11634902" y="2565781"/>
            <a:ext cx="283407" cy="283407"/>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F733BC29-8FD1-CB45-8FF6-0C7CC3CB423D}"/>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a16="http://schemas.microsoft.com/office/drawing/2014/main" xmlns="" id="{4C67EB1F-C984-B840-BD1F-FD174D01A3AF}"/>
              </a:ext>
            </a:extLst>
          </p:cNvPr>
          <p:cNvSpPr/>
          <p:nvPr userDrawn="1"/>
        </p:nvSpPr>
        <p:spPr>
          <a:xfrm>
            <a:off x="6135" y="0"/>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nvGrpSpPr>
          <p:cNvPr id="39" name="Группа 38">
            <a:extLst>
              <a:ext uri="{FF2B5EF4-FFF2-40B4-BE49-F238E27FC236}">
                <a16:creationId xmlns:a16="http://schemas.microsoft.com/office/drawing/2014/main" xmlns="" id="{9D75F8B1-A294-E349-BD08-B06B2954212A}"/>
              </a:ext>
            </a:extLst>
          </p:cNvPr>
          <p:cNvGrpSpPr/>
          <p:nvPr userDrawn="1"/>
        </p:nvGrpSpPr>
        <p:grpSpPr>
          <a:xfrm>
            <a:off x="495300" y="0"/>
            <a:ext cx="11201400" cy="6880860"/>
            <a:chOff x="495300" y="0"/>
            <a:chExt cx="11201400" cy="6880860"/>
          </a:xfrm>
        </p:grpSpPr>
        <p:sp>
          <p:nvSpPr>
            <p:cNvPr id="33" name="Полилиния 32">
              <a:extLst>
                <a:ext uri="{FF2B5EF4-FFF2-40B4-BE49-F238E27FC236}">
                  <a16:creationId xmlns:a16="http://schemas.microsoft.com/office/drawing/2014/main" xmlns="" id="{5942EFAD-842E-9C46-9853-C0F135D24007}"/>
                </a:ext>
              </a:extLst>
            </p:cNvPr>
            <p:cNvSpPr/>
            <p:nvPr userDrawn="1"/>
          </p:nvSpPr>
          <p:spPr>
            <a:xfrm>
              <a:off x="495300" y="0"/>
              <a:ext cx="1337265" cy="6880860"/>
            </a:xfrm>
            <a:custGeom>
              <a:avLst/>
              <a:gdLst>
                <a:gd name="connsiteX0" fmla="*/ 1173967 w 1337265"/>
                <a:gd name="connsiteY0" fmla="*/ 0 h 6880860"/>
                <a:gd name="connsiteX1" fmla="*/ 1319300 w 1337265"/>
                <a:gd name="connsiteY1" fmla="*/ 0 h 6880860"/>
                <a:gd name="connsiteX2" fmla="*/ 1204253 w 1337265"/>
                <a:gd name="connsiteY2" fmla="*/ 146399 h 6880860"/>
                <a:gd name="connsiteX3" fmla="*/ 114300 w 1337265"/>
                <a:gd name="connsiteY3" fmla="*/ 3429000 h 6880860"/>
                <a:gd name="connsiteX4" fmla="*/ 1204253 w 1337265"/>
                <a:gd name="connsiteY4" fmla="*/ 6711601 h 6880860"/>
                <a:gd name="connsiteX5" fmla="*/ 1337265 w 1337265"/>
                <a:gd name="connsiteY5" fmla="*/ 6880860 h 6880860"/>
                <a:gd name="connsiteX6" fmla="*/ 1191931 w 1337265"/>
                <a:gd name="connsiteY6" fmla="*/ 6880860 h 6880860"/>
                <a:gd name="connsiteX7" fmla="*/ 1112661 w 1337265"/>
                <a:gd name="connsiteY7" fmla="*/ 6779988 h 6880860"/>
                <a:gd name="connsiteX8" fmla="*/ 0 w 1337265"/>
                <a:gd name="connsiteY8" fmla="*/ 3429000 h 6880860"/>
                <a:gd name="connsiteX9" fmla="*/ 1112661 w 1337265"/>
                <a:gd name="connsiteY9" fmla="*/ 78012 h 6880860"/>
                <a:gd name="connsiteX10" fmla="*/ 1173967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173967" y="0"/>
                  </a:moveTo>
                  <a:lnTo>
                    <a:pt x="1319300" y="0"/>
                  </a:lnTo>
                  <a:lnTo>
                    <a:pt x="1204253" y="146399"/>
                  </a:lnTo>
                  <a:cubicBezTo>
                    <a:pt x="519693" y="1061765"/>
                    <a:pt x="114300" y="2198040"/>
                    <a:pt x="114300" y="3429000"/>
                  </a:cubicBezTo>
                  <a:cubicBezTo>
                    <a:pt x="114300" y="4659960"/>
                    <a:pt x="519693" y="5796235"/>
                    <a:pt x="1204253" y="6711601"/>
                  </a:cubicBezTo>
                  <a:lnTo>
                    <a:pt x="1337265" y="6880860"/>
                  </a:lnTo>
                  <a:lnTo>
                    <a:pt x="1191931" y="6880860"/>
                  </a:lnTo>
                  <a:lnTo>
                    <a:pt x="1112661" y="6779988"/>
                  </a:lnTo>
                  <a:cubicBezTo>
                    <a:pt x="413839" y="5845552"/>
                    <a:pt x="0" y="4685605"/>
                    <a:pt x="0" y="3429000"/>
                  </a:cubicBezTo>
                  <a:cubicBezTo>
                    <a:pt x="0" y="2172395"/>
                    <a:pt x="413839" y="1012448"/>
                    <a:pt x="1112661" y="78012"/>
                  </a:cubicBezTo>
                  <a:lnTo>
                    <a:pt x="117396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Полилиния 31">
              <a:extLst>
                <a:ext uri="{FF2B5EF4-FFF2-40B4-BE49-F238E27FC236}">
                  <a16:creationId xmlns:a16="http://schemas.microsoft.com/office/drawing/2014/main" xmlns="" id="{BE0B7AF7-52C0-EB45-93DE-79DFF44F5AAE}"/>
                </a:ext>
              </a:extLst>
            </p:cNvPr>
            <p:cNvSpPr/>
            <p:nvPr userDrawn="1"/>
          </p:nvSpPr>
          <p:spPr>
            <a:xfrm>
              <a:off x="10359435" y="0"/>
              <a:ext cx="1337265" cy="6880860"/>
            </a:xfrm>
            <a:custGeom>
              <a:avLst/>
              <a:gdLst>
                <a:gd name="connsiteX0" fmla="*/ 17965 w 1337265"/>
                <a:gd name="connsiteY0" fmla="*/ 0 h 6880860"/>
                <a:gd name="connsiteX1" fmla="*/ 163299 w 1337265"/>
                <a:gd name="connsiteY1" fmla="*/ 0 h 6880860"/>
                <a:gd name="connsiteX2" fmla="*/ 224604 w 1337265"/>
                <a:gd name="connsiteY2" fmla="*/ 78012 h 6880860"/>
                <a:gd name="connsiteX3" fmla="*/ 1337265 w 1337265"/>
                <a:gd name="connsiteY3" fmla="*/ 3429000 h 6880860"/>
                <a:gd name="connsiteX4" fmla="*/ 224604 w 1337265"/>
                <a:gd name="connsiteY4" fmla="*/ 6779988 h 6880860"/>
                <a:gd name="connsiteX5" fmla="*/ 145334 w 1337265"/>
                <a:gd name="connsiteY5" fmla="*/ 6880860 h 6880860"/>
                <a:gd name="connsiteX6" fmla="*/ 0 w 1337265"/>
                <a:gd name="connsiteY6" fmla="*/ 6880860 h 6880860"/>
                <a:gd name="connsiteX7" fmla="*/ 133012 w 1337265"/>
                <a:gd name="connsiteY7" fmla="*/ 6711601 h 6880860"/>
                <a:gd name="connsiteX8" fmla="*/ 1222965 w 1337265"/>
                <a:gd name="connsiteY8" fmla="*/ 3429000 h 6880860"/>
                <a:gd name="connsiteX9" fmla="*/ 133012 w 1337265"/>
                <a:gd name="connsiteY9" fmla="*/ 146399 h 6880860"/>
                <a:gd name="connsiteX10" fmla="*/ 17965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7965" y="0"/>
                  </a:moveTo>
                  <a:lnTo>
                    <a:pt x="163299" y="0"/>
                  </a:lnTo>
                  <a:lnTo>
                    <a:pt x="224604" y="78012"/>
                  </a:lnTo>
                  <a:cubicBezTo>
                    <a:pt x="923426" y="1012448"/>
                    <a:pt x="1337265" y="2172395"/>
                    <a:pt x="1337265" y="3429000"/>
                  </a:cubicBezTo>
                  <a:cubicBezTo>
                    <a:pt x="1337265" y="4685605"/>
                    <a:pt x="923426" y="5845552"/>
                    <a:pt x="224604" y="6779988"/>
                  </a:cubicBezTo>
                  <a:lnTo>
                    <a:pt x="145334" y="6880860"/>
                  </a:lnTo>
                  <a:lnTo>
                    <a:pt x="0" y="6880860"/>
                  </a:lnTo>
                  <a:lnTo>
                    <a:pt x="133012" y="6711601"/>
                  </a:lnTo>
                  <a:cubicBezTo>
                    <a:pt x="817572" y="5796235"/>
                    <a:pt x="1222965" y="4659960"/>
                    <a:pt x="1222965" y="3429000"/>
                  </a:cubicBezTo>
                  <a:cubicBezTo>
                    <a:pt x="1222965" y="2198040"/>
                    <a:pt x="817572" y="1061765"/>
                    <a:pt x="133012" y="146399"/>
                  </a:cubicBezTo>
                  <a:lnTo>
                    <a:pt x="17965"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3" name="Объект 2"/>
          <p:cNvSpPr>
            <a:spLocks noGrp="1"/>
          </p:cNvSpPr>
          <p:nvPr>
            <p:ph sz="half" idx="1"/>
          </p:nvPr>
        </p:nvSpPr>
        <p:spPr>
          <a:xfrm>
            <a:off x="1097280" y="2120900"/>
            <a:ext cx="4639736" cy="3748193"/>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Объект 3"/>
          <p:cNvSpPr>
            <a:spLocks noGrp="1"/>
          </p:cNvSpPr>
          <p:nvPr>
            <p:ph sz="half" idx="2"/>
          </p:nvPr>
        </p:nvSpPr>
        <p:spPr>
          <a:xfrm>
            <a:off x="6515944" y="2120900"/>
            <a:ext cx="4639736" cy="3748194"/>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 name="Дата 1">
            <a:extLst>
              <a:ext uri="{FF2B5EF4-FFF2-40B4-BE49-F238E27FC236}">
                <a16:creationId xmlns:a16="http://schemas.microsoft.com/office/drawing/2014/main" xmlns="" id="{5782D47D-B0DC-4C40-BCC6-BBBA32584A38}"/>
              </a:ext>
            </a:extLst>
          </p:cNvPr>
          <p:cNvSpPr>
            <a:spLocks noGrp="1"/>
          </p:cNvSpPr>
          <p:nvPr>
            <p:ph type="dt" sz="half" idx="10"/>
          </p:nvPr>
        </p:nvSpPr>
        <p:spPr/>
        <p:txBody>
          <a:bodyPr rtlCol="0"/>
          <a:lstStyle/>
          <a:p>
            <a:pPr rtl="0"/>
            <a:fld id="{17A79461-147E-4321-BCEB-239C620C895A}" type="datetime1">
              <a:rPr lang="ru-RU" noProof="0" smtClean="0"/>
              <a:t>05.12.2022</a:t>
            </a:fld>
            <a:endParaRPr lang="ru-RU" noProof="0" dirty="0"/>
          </a:p>
        </p:txBody>
      </p:sp>
      <p:sp>
        <p:nvSpPr>
          <p:cNvPr id="9" name="Нижний колонтитул 8">
            <a:extLst>
              <a:ext uri="{FF2B5EF4-FFF2-40B4-BE49-F238E27FC236}">
                <a16:creationId xmlns:a16="http://schemas.microsoft.com/office/drawing/2014/main" xmlns="" id="{4690D34E-7EBD-44B2-83CA-4C126A18D7EF}"/>
              </a:ext>
            </a:extLst>
          </p:cNvPr>
          <p:cNvSpPr>
            <a:spLocks noGrp="1"/>
          </p:cNvSpPr>
          <p:nvPr>
            <p:ph type="ftr" sz="quarter" idx="11"/>
          </p:nvPr>
        </p:nvSpPr>
        <p:spPr/>
        <p:txBody>
          <a:bodyPr rtlCol="0"/>
          <a:lstStyle/>
          <a:p>
            <a:pPr rtl="0"/>
            <a:endParaRPr lang="ru-RU" noProof="0" dirty="0"/>
          </a:p>
        </p:txBody>
      </p:sp>
      <p:sp>
        <p:nvSpPr>
          <p:cNvPr id="10" name="Номер слайда 9">
            <a:extLst>
              <a:ext uri="{FF2B5EF4-FFF2-40B4-BE49-F238E27FC236}">
                <a16:creationId xmlns:a16="http://schemas.microsoft.com/office/drawing/2014/main" xmlns="" id="{2AC511A1-9BBD-42DE-92FB-2AF44F8E97A9}"/>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11" name="Группа 10">
            <a:extLst>
              <a:ext uri="{FF2B5EF4-FFF2-40B4-BE49-F238E27FC236}">
                <a16:creationId xmlns:a16="http://schemas.microsoft.com/office/drawing/2014/main" xmlns="" id="{D06E6D77-4CA3-764C-99E1-7D2CFE6B929E}"/>
              </a:ext>
            </a:extLst>
          </p:cNvPr>
          <p:cNvGrpSpPr/>
          <p:nvPr userDrawn="1"/>
        </p:nvGrpSpPr>
        <p:grpSpPr>
          <a:xfrm rot="5400000">
            <a:off x="-21619" y="1088453"/>
            <a:ext cx="910099" cy="99010"/>
            <a:chOff x="622418" y="280927"/>
            <a:chExt cx="2335705" cy="254101"/>
          </a:xfrm>
        </p:grpSpPr>
        <p:sp>
          <p:nvSpPr>
            <p:cNvPr id="12" name="Овал 11">
              <a:extLst>
                <a:ext uri="{FF2B5EF4-FFF2-40B4-BE49-F238E27FC236}">
                  <a16:creationId xmlns:a16="http://schemas.microsoft.com/office/drawing/2014/main" xmlns="" id="{1D155117-8A2A-414B-9598-C2919DF747DC}"/>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3838F88-99DE-9246-A83B-9C7DB6AE99EF}"/>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D031FBA2-FD0D-7346-8941-4861923E15CF}"/>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022D5D5E-3339-5D47-9E1C-8897082672DB}"/>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a16="http://schemas.microsoft.com/office/drawing/2014/main" xmlns="" id="{13BE7267-458F-A141-8480-10E9FB55367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Овал 16">
              <a:extLst>
                <a:ext uri="{FF2B5EF4-FFF2-40B4-BE49-F238E27FC236}">
                  <a16:creationId xmlns:a16="http://schemas.microsoft.com/office/drawing/2014/main" xmlns="" id="{A71A438B-57BE-F445-AFBB-BBB2270E9BB4}"/>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8" name="Заголовок 1">
            <a:extLst>
              <a:ext uri="{FF2B5EF4-FFF2-40B4-BE49-F238E27FC236}">
                <a16:creationId xmlns:a16="http://schemas.microsoft.com/office/drawing/2014/main" xmlns="" id="{040C74AA-3663-2A49-AA62-C9207F22BF3D}"/>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19" name="Овал 18">
            <a:extLst>
              <a:ext uri="{FF2B5EF4-FFF2-40B4-BE49-F238E27FC236}">
                <a16:creationId xmlns:a16="http://schemas.microsoft.com/office/drawing/2014/main" xmlns="" id="{8E70AAE0-F405-8C4D-B2F2-BC73ABD2560F}"/>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2" name="Овал 21">
            <a:extLst>
              <a:ext uri="{FF2B5EF4-FFF2-40B4-BE49-F238E27FC236}">
                <a16:creationId xmlns:a16="http://schemas.microsoft.com/office/drawing/2014/main" xmlns="" id="{FC72AC8A-19AA-5641-88DA-414732A1A643}"/>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a16="http://schemas.microsoft.com/office/drawing/2014/main" xmlns="" id="{B0FF4153-FE4A-204C-B4B4-F331F8058F73}"/>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0" name="Овал 19">
            <a:extLst>
              <a:ext uri="{FF2B5EF4-FFF2-40B4-BE49-F238E27FC236}">
                <a16:creationId xmlns:a16="http://schemas.microsoft.com/office/drawing/2014/main" xmlns="" id="{C0910027-B57E-5C4C-B196-C2CF16EB6B83}"/>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3387972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3" name="Текст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3"/>
          <p:cNvSpPr>
            <a:spLocks noGrp="1"/>
          </p:cNvSpPr>
          <p:nvPr>
            <p:ph sz="half" idx="2"/>
          </p:nvPr>
        </p:nvSpPr>
        <p:spPr>
          <a:xfrm>
            <a:off x="1097280" y="2958274"/>
            <a:ext cx="4639736" cy="291082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Текст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6" name="Объект 5"/>
          <p:cNvSpPr>
            <a:spLocks noGrp="1"/>
          </p:cNvSpPr>
          <p:nvPr>
            <p:ph sz="quarter" idx="4"/>
          </p:nvPr>
        </p:nvSpPr>
        <p:spPr>
          <a:xfrm>
            <a:off x="6515944" y="2958273"/>
            <a:ext cx="4639736" cy="291082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 name="Дата 1">
            <a:extLst>
              <a:ext uri="{FF2B5EF4-FFF2-40B4-BE49-F238E27FC236}">
                <a16:creationId xmlns:a16="http://schemas.microsoft.com/office/drawing/2014/main" xmlns="" id="{8AF8A515-AA94-45D1-9223-5C2272618D85}"/>
              </a:ext>
            </a:extLst>
          </p:cNvPr>
          <p:cNvSpPr>
            <a:spLocks noGrp="1"/>
          </p:cNvSpPr>
          <p:nvPr>
            <p:ph type="dt" sz="half" idx="10"/>
          </p:nvPr>
        </p:nvSpPr>
        <p:spPr/>
        <p:txBody>
          <a:bodyPr rtlCol="0"/>
          <a:lstStyle/>
          <a:p>
            <a:pPr rtl="0"/>
            <a:fld id="{0C74DA27-089F-41DB-9018-6804069C0386}" type="datetime1">
              <a:rPr lang="ru-RU" noProof="0" smtClean="0"/>
              <a:t>05.12.2022</a:t>
            </a:fld>
            <a:endParaRPr lang="ru-RU" noProof="0" dirty="0"/>
          </a:p>
        </p:txBody>
      </p:sp>
      <p:sp>
        <p:nvSpPr>
          <p:cNvPr id="11" name="Нижний колонтитул 10">
            <a:extLst>
              <a:ext uri="{FF2B5EF4-FFF2-40B4-BE49-F238E27FC236}">
                <a16:creationId xmlns:a16="http://schemas.microsoft.com/office/drawing/2014/main" xmlns="" id="{D052F5BC-98E0-4D60-AD67-9547738B7DD4}"/>
              </a:ext>
            </a:extLst>
          </p:cNvPr>
          <p:cNvSpPr>
            <a:spLocks noGrp="1"/>
          </p:cNvSpPr>
          <p:nvPr>
            <p:ph type="ftr" sz="quarter" idx="11"/>
          </p:nvPr>
        </p:nvSpPr>
        <p:spPr/>
        <p:txBody>
          <a:bodyPr rtlCol="0"/>
          <a:lstStyle/>
          <a:p>
            <a:pPr rtl="0"/>
            <a:endParaRPr lang="ru-RU" noProof="0" dirty="0"/>
          </a:p>
        </p:txBody>
      </p:sp>
      <p:sp>
        <p:nvSpPr>
          <p:cNvPr id="12" name="Номер слайда 11">
            <a:extLst>
              <a:ext uri="{FF2B5EF4-FFF2-40B4-BE49-F238E27FC236}">
                <a16:creationId xmlns:a16="http://schemas.microsoft.com/office/drawing/2014/main" xmlns="" id="{A38552DC-952E-41EA-AAAF-C2187523C0B0}"/>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13" name="Группа 12">
            <a:extLst>
              <a:ext uri="{FF2B5EF4-FFF2-40B4-BE49-F238E27FC236}">
                <a16:creationId xmlns:a16="http://schemas.microsoft.com/office/drawing/2014/main" xmlns="" id="{DD896C11-7092-DD43-9676-23A81081B759}"/>
              </a:ext>
            </a:extLst>
          </p:cNvPr>
          <p:cNvGrpSpPr/>
          <p:nvPr userDrawn="1"/>
        </p:nvGrpSpPr>
        <p:grpSpPr>
          <a:xfrm rot="5400000">
            <a:off x="-21619" y="1088453"/>
            <a:ext cx="910099" cy="99010"/>
            <a:chOff x="622418" y="280927"/>
            <a:chExt cx="2335705" cy="254101"/>
          </a:xfrm>
        </p:grpSpPr>
        <p:sp>
          <p:nvSpPr>
            <p:cNvPr id="14" name="Овал 13">
              <a:extLst>
                <a:ext uri="{FF2B5EF4-FFF2-40B4-BE49-F238E27FC236}">
                  <a16:creationId xmlns:a16="http://schemas.microsoft.com/office/drawing/2014/main" xmlns="" id="{D39FB8D4-533A-0C44-89B5-487470B0B82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C642B0AB-C322-C14B-B2A1-E9F144473219}"/>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a16="http://schemas.microsoft.com/office/drawing/2014/main" xmlns="" id="{47ABE4C7-7926-3949-9205-07E33FB2D2CE}"/>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Овал 16">
              <a:extLst>
                <a:ext uri="{FF2B5EF4-FFF2-40B4-BE49-F238E27FC236}">
                  <a16:creationId xmlns:a16="http://schemas.microsoft.com/office/drawing/2014/main" xmlns="" id="{E1B43F26-6C7C-4D43-9D1C-A0F792F54874}"/>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8" name="Овал 17">
              <a:extLst>
                <a:ext uri="{FF2B5EF4-FFF2-40B4-BE49-F238E27FC236}">
                  <a16:creationId xmlns:a16="http://schemas.microsoft.com/office/drawing/2014/main" xmlns="" id="{C53D175F-F9D4-DD4E-81B9-495A2E867249}"/>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9" name="Овал 18">
              <a:extLst>
                <a:ext uri="{FF2B5EF4-FFF2-40B4-BE49-F238E27FC236}">
                  <a16:creationId xmlns:a16="http://schemas.microsoft.com/office/drawing/2014/main" xmlns="" id="{852D03A0-BBCF-2042-832A-8082F1377835}"/>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0" name="Заголовок 1">
            <a:extLst>
              <a:ext uri="{FF2B5EF4-FFF2-40B4-BE49-F238E27FC236}">
                <a16:creationId xmlns:a16="http://schemas.microsoft.com/office/drawing/2014/main" xmlns="" id="{E2831508-70C2-2F43-998D-55CE4837BA4C}"/>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1" name="Овал 20">
            <a:extLst>
              <a:ext uri="{FF2B5EF4-FFF2-40B4-BE49-F238E27FC236}">
                <a16:creationId xmlns:a16="http://schemas.microsoft.com/office/drawing/2014/main" xmlns="" id="{5232ACE3-4E65-6243-9416-19BFA39FD92C}"/>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a16="http://schemas.microsoft.com/office/drawing/2014/main" xmlns="" id="{6A372105-F1CB-9149-A4B9-C151B3CCB9B4}"/>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Овал 25">
            <a:extLst>
              <a:ext uri="{FF2B5EF4-FFF2-40B4-BE49-F238E27FC236}">
                <a16:creationId xmlns:a16="http://schemas.microsoft.com/office/drawing/2014/main" xmlns="" id="{CAE2DDF3-5C18-5644-8994-8CD902656DE8}"/>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2" name="Овал 21">
            <a:extLst>
              <a:ext uri="{FF2B5EF4-FFF2-40B4-BE49-F238E27FC236}">
                <a16:creationId xmlns:a16="http://schemas.microsoft.com/office/drawing/2014/main" xmlns="" id="{0383F4E3-E6C1-BB40-90E6-290C140F9A07}"/>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219594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6" name="Дата 5">
            <a:extLst>
              <a:ext uri="{FF2B5EF4-FFF2-40B4-BE49-F238E27FC236}">
                <a16:creationId xmlns:a16="http://schemas.microsoft.com/office/drawing/2014/main" xmlns="" id="{7392073F-158F-44A3-8913-917AFFC1BC20}"/>
              </a:ext>
            </a:extLst>
          </p:cNvPr>
          <p:cNvSpPr>
            <a:spLocks noGrp="1"/>
          </p:cNvSpPr>
          <p:nvPr>
            <p:ph type="dt" sz="half" idx="10"/>
          </p:nvPr>
        </p:nvSpPr>
        <p:spPr/>
        <p:txBody>
          <a:bodyPr rtlCol="0"/>
          <a:lstStyle/>
          <a:p>
            <a:pPr rtl="0"/>
            <a:fld id="{4CF5337F-F302-414C-9999-654EC56929E7}" type="datetime1">
              <a:rPr lang="ru-RU" noProof="0" smtClean="0"/>
              <a:t>05.12.2022</a:t>
            </a:fld>
            <a:endParaRPr lang="ru-RU" noProof="0" dirty="0"/>
          </a:p>
        </p:txBody>
      </p:sp>
      <p:sp>
        <p:nvSpPr>
          <p:cNvPr id="7" name="Нижний колонтитул 6">
            <a:extLst>
              <a:ext uri="{FF2B5EF4-FFF2-40B4-BE49-F238E27FC236}">
                <a16:creationId xmlns:a16="http://schemas.microsoft.com/office/drawing/2014/main" xmlns="" id="{EED72207-24CA-42B7-A975-2F8E41CBA904}"/>
              </a:ext>
            </a:extLst>
          </p:cNvPr>
          <p:cNvSpPr>
            <a:spLocks noGrp="1"/>
          </p:cNvSpPr>
          <p:nvPr>
            <p:ph type="ftr" sz="quarter" idx="11"/>
          </p:nvPr>
        </p:nvSpPr>
        <p:spPr/>
        <p:txBody>
          <a:bodyPr rtlCol="0"/>
          <a:lstStyle/>
          <a:p>
            <a:pPr rtl="0"/>
            <a:endParaRPr lang="ru-RU" noProof="0" dirty="0"/>
          </a:p>
        </p:txBody>
      </p:sp>
      <p:sp>
        <p:nvSpPr>
          <p:cNvPr id="8" name="Номер слайда 7">
            <a:extLst>
              <a:ext uri="{FF2B5EF4-FFF2-40B4-BE49-F238E27FC236}">
                <a16:creationId xmlns:a16="http://schemas.microsoft.com/office/drawing/2014/main" xmlns="" id="{D01080F2-251A-4B88-9A62-16F46D724F83}"/>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9" name="Группа 8">
            <a:extLst>
              <a:ext uri="{FF2B5EF4-FFF2-40B4-BE49-F238E27FC236}">
                <a16:creationId xmlns:a16="http://schemas.microsoft.com/office/drawing/2014/main" xmlns="" id="{A2C09A16-A6B6-E04E-A40A-F482C0A95C0A}"/>
              </a:ext>
            </a:extLst>
          </p:cNvPr>
          <p:cNvGrpSpPr/>
          <p:nvPr userDrawn="1"/>
        </p:nvGrpSpPr>
        <p:grpSpPr>
          <a:xfrm rot="5400000">
            <a:off x="-21619" y="1088453"/>
            <a:ext cx="910099" cy="99010"/>
            <a:chOff x="622418" y="280927"/>
            <a:chExt cx="2335705" cy="254101"/>
          </a:xfrm>
        </p:grpSpPr>
        <p:sp>
          <p:nvSpPr>
            <p:cNvPr id="10" name="Овал 9">
              <a:extLst>
                <a:ext uri="{FF2B5EF4-FFF2-40B4-BE49-F238E27FC236}">
                  <a16:creationId xmlns:a16="http://schemas.microsoft.com/office/drawing/2014/main" xmlns=""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1" name="Овал 10">
              <a:extLst>
                <a:ext uri="{FF2B5EF4-FFF2-40B4-BE49-F238E27FC236}">
                  <a16:creationId xmlns:a16="http://schemas.microsoft.com/office/drawing/2014/main" xmlns=""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a16="http://schemas.microsoft.com/office/drawing/2014/main" xmlns=""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6" name="Заголовок 1">
            <a:extLst>
              <a:ext uri="{FF2B5EF4-FFF2-40B4-BE49-F238E27FC236}">
                <a16:creationId xmlns:a16="http://schemas.microsoft.com/office/drawing/2014/main" xmlns="" id="{0C0DE796-998A-F84E-9B56-1958C6777C8D}"/>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17" name="Овал 16">
            <a:extLst>
              <a:ext uri="{FF2B5EF4-FFF2-40B4-BE49-F238E27FC236}">
                <a16:creationId xmlns:a16="http://schemas.microsoft.com/office/drawing/2014/main" xmlns="" id="{7B23D2B0-E152-D14D-8154-8DD47BD10DF3}"/>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a16="http://schemas.microsoft.com/office/drawing/2014/main" xmlns="" id="{8A3BEDF6-5ABA-3B42-99BB-4438813B1A4B}"/>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a16="http://schemas.microsoft.com/office/drawing/2014/main" xmlns="" id="{A9CF8BE7-F2AC-AB4C-900F-F64D55111EFC}"/>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7" name="Овал 26">
            <a:extLst>
              <a:ext uri="{FF2B5EF4-FFF2-40B4-BE49-F238E27FC236}">
                <a16:creationId xmlns:a16="http://schemas.microsoft.com/office/drawing/2014/main" xmlns="" id="{5EF4254B-D281-684E-BD0B-63AEC0AC197C}"/>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1180013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Только заголовок">
    <p:spTree>
      <p:nvGrpSpPr>
        <p:cNvPr id="1" name=""/>
        <p:cNvGrpSpPr/>
        <p:nvPr/>
      </p:nvGrpSpPr>
      <p:grpSpPr>
        <a:xfrm>
          <a:off x="0" y="0"/>
          <a:ext cx="0" cy="0"/>
          <a:chOff x="0" y="0"/>
          <a:chExt cx="0" cy="0"/>
        </a:xfrm>
      </p:grpSpPr>
      <p:sp>
        <p:nvSpPr>
          <p:cNvPr id="6" name="Дата 5">
            <a:extLst>
              <a:ext uri="{FF2B5EF4-FFF2-40B4-BE49-F238E27FC236}">
                <a16:creationId xmlns:a16="http://schemas.microsoft.com/office/drawing/2014/main" xmlns="" id="{7392073F-158F-44A3-8913-917AFFC1BC20}"/>
              </a:ext>
            </a:extLst>
          </p:cNvPr>
          <p:cNvSpPr>
            <a:spLocks noGrp="1"/>
          </p:cNvSpPr>
          <p:nvPr>
            <p:ph type="dt" sz="half" idx="10"/>
          </p:nvPr>
        </p:nvSpPr>
        <p:spPr/>
        <p:txBody>
          <a:bodyPr rtlCol="0"/>
          <a:lstStyle/>
          <a:p>
            <a:pPr rtl="0"/>
            <a:fld id="{FF63DE5C-7286-415E-BD66-0312B5E1AB50}" type="datetime1">
              <a:rPr lang="ru-RU" noProof="0" smtClean="0"/>
              <a:t>05.12.2022</a:t>
            </a:fld>
            <a:endParaRPr lang="ru-RU" noProof="0" dirty="0"/>
          </a:p>
        </p:txBody>
      </p:sp>
      <p:sp>
        <p:nvSpPr>
          <p:cNvPr id="7" name="Нижний колонтитул 6">
            <a:extLst>
              <a:ext uri="{FF2B5EF4-FFF2-40B4-BE49-F238E27FC236}">
                <a16:creationId xmlns:a16="http://schemas.microsoft.com/office/drawing/2014/main" xmlns="" id="{EED72207-24CA-42B7-A975-2F8E41CBA904}"/>
              </a:ext>
            </a:extLst>
          </p:cNvPr>
          <p:cNvSpPr>
            <a:spLocks noGrp="1"/>
          </p:cNvSpPr>
          <p:nvPr>
            <p:ph type="ftr" sz="quarter" idx="11"/>
          </p:nvPr>
        </p:nvSpPr>
        <p:spPr/>
        <p:txBody>
          <a:bodyPr rtlCol="0"/>
          <a:lstStyle/>
          <a:p>
            <a:pPr rtl="0"/>
            <a:endParaRPr lang="ru-RU" noProof="0" dirty="0"/>
          </a:p>
        </p:txBody>
      </p:sp>
      <p:sp>
        <p:nvSpPr>
          <p:cNvPr id="8" name="Номер слайда 7">
            <a:extLst>
              <a:ext uri="{FF2B5EF4-FFF2-40B4-BE49-F238E27FC236}">
                <a16:creationId xmlns:a16="http://schemas.microsoft.com/office/drawing/2014/main" xmlns="" id="{D01080F2-251A-4B88-9A62-16F46D724F83}"/>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9" name="Группа 8">
            <a:extLst>
              <a:ext uri="{FF2B5EF4-FFF2-40B4-BE49-F238E27FC236}">
                <a16:creationId xmlns:a16="http://schemas.microsoft.com/office/drawing/2014/main" xmlns="" id="{A2C09A16-A6B6-E04E-A40A-F482C0A95C0A}"/>
              </a:ext>
            </a:extLst>
          </p:cNvPr>
          <p:cNvGrpSpPr/>
          <p:nvPr userDrawn="1"/>
        </p:nvGrpSpPr>
        <p:grpSpPr>
          <a:xfrm rot="5400000">
            <a:off x="-21619" y="1088453"/>
            <a:ext cx="910099" cy="99010"/>
            <a:chOff x="622418" y="280927"/>
            <a:chExt cx="2335705" cy="254101"/>
          </a:xfrm>
        </p:grpSpPr>
        <p:sp>
          <p:nvSpPr>
            <p:cNvPr id="10" name="Овал 9">
              <a:extLst>
                <a:ext uri="{FF2B5EF4-FFF2-40B4-BE49-F238E27FC236}">
                  <a16:creationId xmlns:a16="http://schemas.microsoft.com/office/drawing/2014/main" xmlns=""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1" name="Овал 10">
              <a:extLst>
                <a:ext uri="{FF2B5EF4-FFF2-40B4-BE49-F238E27FC236}">
                  <a16:creationId xmlns:a16="http://schemas.microsoft.com/office/drawing/2014/main" xmlns=""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a16="http://schemas.microsoft.com/office/drawing/2014/main" xmlns=""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6" name="Заголовок 1">
            <a:extLst>
              <a:ext uri="{FF2B5EF4-FFF2-40B4-BE49-F238E27FC236}">
                <a16:creationId xmlns:a16="http://schemas.microsoft.com/office/drawing/2014/main" xmlns="" id="{0C0DE796-998A-F84E-9B56-1958C6777C8D}"/>
              </a:ext>
            </a:extLst>
          </p:cNvPr>
          <p:cNvSpPr>
            <a:spLocks noGrp="1"/>
          </p:cNvSpPr>
          <p:nvPr>
            <p:ph type="title" hasCustomPrompt="1"/>
          </p:nvPr>
        </p:nvSpPr>
        <p:spPr>
          <a:xfrm>
            <a:off x="1097280" y="421817"/>
            <a:ext cx="5751389"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1" name="Рисунок 20">
            <a:extLst>
              <a:ext uri="{FF2B5EF4-FFF2-40B4-BE49-F238E27FC236}">
                <a16:creationId xmlns:a16="http://schemas.microsoft.com/office/drawing/2014/main" xmlns="" id="{384D173E-9054-4C40-98EA-A6EAC4D8511B}"/>
              </a:ext>
            </a:extLst>
          </p:cNvPr>
          <p:cNvSpPr>
            <a:spLocks noGrp="1"/>
          </p:cNvSpPr>
          <p:nvPr>
            <p:ph type="pic" sz="quarter" idx="13"/>
          </p:nvPr>
        </p:nvSpPr>
        <p:spPr>
          <a:xfrm>
            <a:off x="7921641" y="0"/>
            <a:ext cx="4270360" cy="6858001"/>
          </a:xfrm>
          <a:custGeom>
            <a:avLst/>
            <a:gdLst>
              <a:gd name="connsiteX0" fmla="*/ 1904091 w 4305219"/>
              <a:gd name="connsiteY0" fmla="*/ 0 h 6913983"/>
              <a:gd name="connsiteX1" fmla="*/ 4305219 w 4305219"/>
              <a:gd name="connsiteY1" fmla="*/ 0 h 6913983"/>
              <a:gd name="connsiteX2" fmla="*/ 4305219 w 4305219"/>
              <a:gd name="connsiteY2" fmla="*/ 6913983 h 6913983"/>
              <a:gd name="connsiteX3" fmla="*/ 1818156 w 4305219"/>
              <a:gd name="connsiteY3" fmla="*/ 6913983 h 6913983"/>
              <a:gd name="connsiteX4" fmla="*/ 1507580 w 4305219"/>
              <a:gd name="connsiteY4" fmla="*/ 6681739 h 6913983"/>
              <a:gd name="connsiteX5" fmla="*/ 0 w 4305219"/>
              <a:gd name="connsiteY5" fmla="*/ 3484983 h 6913983"/>
              <a:gd name="connsiteX6" fmla="*/ 1826504 w 4305219"/>
              <a:gd name="connsiteY6" fmla="*/ 49741 h 6913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219" h="6913983">
                <a:moveTo>
                  <a:pt x="1904091" y="0"/>
                </a:moveTo>
                <a:lnTo>
                  <a:pt x="4305219" y="0"/>
                </a:lnTo>
                <a:lnTo>
                  <a:pt x="4305219" y="6913983"/>
                </a:lnTo>
                <a:lnTo>
                  <a:pt x="1818156" y="6913983"/>
                </a:lnTo>
                <a:lnTo>
                  <a:pt x="1507580" y="6681739"/>
                </a:lnTo>
                <a:cubicBezTo>
                  <a:pt x="586863" y="5921896"/>
                  <a:pt x="0" y="4771974"/>
                  <a:pt x="0" y="3484983"/>
                </a:cubicBezTo>
                <a:cubicBezTo>
                  <a:pt x="0" y="2054993"/>
                  <a:pt x="724522" y="794225"/>
                  <a:pt x="1826504" y="49741"/>
                </a:cubicBez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txBody>
          <a:bodyPr wrap="square" rtlCol="0">
            <a:noAutofit/>
          </a:bodyPr>
          <a:lstStyle/>
          <a:p>
            <a:pPr rtl="0"/>
            <a:r>
              <a:rPr lang="ru-RU" noProof="0"/>
              <a:t>Вставка рисунка</a:t>
            </a:r>
            <a:endParaRPr lang="ru-RU" noProof="0" dirty="0"/>
          </a:p>
        </p:txBody>
      </p:sp>
      <p:sp>
        <p:nvSpPr>
          <p:cNvPr id="18" name="Объект 2">
            <a:extLst>
              <a:ext uri="{FF2B5EF4-FFF2-40B4-BE49-F238E27FC236}">
                <a16:creationId xmlns:a16="http://schemas.microsoft.com/office/drawing/2014/main" xmlns="" id="{881322FE-E286-E344-B332-CF37E6CAD2DC}"/>
              </a:ext>
            </a:extLst>
          </p:cNvPr>
          <p:cNvSpPr>
            <a:spLocks noGrp="1"/>
          </p:cNvSpPr>
          <p:nvPr>
            <p:ph sz="half" idx="1"/>
          </p:nvPr>
        </p:nvSpPr>
        <p:spPr>
          <a:xfrm>
            <a:off x="1097278" y="2322728"/>
            <a:ext cx="5751389" cy="4032225"/>
          </a:xfrm>
        </p:spPr>
        <p:txBody>
          <a:bodyPr rtlCol="0" anchor="t">
            <a:normAutofit/>
          </a:bodyPr>
          <a:lstStyle>
            <a:lvl1pPr>
              <a:defRPr sz="1600"/>
            </a:lvl1pPr>
            <a:lvl2pPr>
              <a:defRPr sz="1400"/>
            </a:lvl2pPr>
            <a:lvl3pPr>
              <a:defRPr sz="1200"/>
            </a:lvl3pPr>
            <a:lvl4pPr>
              <a:defRPr sz="1100"/>
            </a:lvl4pPr>
            <a:lvl5pPr>
              <a:defRPr sz="11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Tree>
    <p:extLst>
      <p:ext uri="{BB962C8B-B14F-4D97-AF65-F5344CB8AC3E}">
        <p14:creationId xmlns:p14="http://schemas.microsoft.com/office/powerpoint/2010/main" val="2829985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94E9223F-721F-47BF-9FD5-0F8D12FF0DE1}"/>
              </a:ext>
            </a:extLst>
          </p:cNvPr>
          <p:cNvSpPr>
            <a:spLocks noGrp="1"/>
          </p:cNvSpPr>
          <p:nvPr>
            <p:ph type="dt" sz="half" idx="10"/>
          </p:nvPr>
        </p:nvSpPr>
        <p:spPr/>
        <p:txBody>
          <a:bodyPr rtlCol="0"/>
          <a:lstStyle/>
          <a:p>
            <a:pPr rtl="0"/>
            <a:fld id="{05F888F6-BA81-4650-96F1-E4BE1E5DDAE1}" type="datetime1">
              <a:rPr lang="ru-RU" noProof="0" smtClean="0"/>
              <a:t>05.12.2022</a:t>
            </a:fld>
            <a:endParaRPr lang="ru-RU" noProof="0" dirty="0"/>
          </a:p>
        </p:txBody>
      </p:sp>
      <p:sp>
        <p:nvSpPr>
          <p:cNvPr id="3" name="Нижний колонтитул 2">
            <a:extLst>
              <a:ext uri="{FF2B5EF4-FFF2-40B4-BE49-F238E27FC236}">
                <a16:creationId xmlns:a16="http://schemas.microsoft.com/office/drawing/2014/main" xmlns="" id="{05915714-6BBA-4593-8591-4E26F7D58D9F}"/>
              </a:ext>
            </a:extLst>
          </p:cNvPr>
          <p:cNvSpPr>
            <a:spLocks noGrp="1"/>
          </p:cNvSpPr>
          <p:nvPr>
            <p:ph type="ftr" sz="quarter" idx="11"/>
          </p:nvPr>
        </p:nvSpPr>
        <p:spPr/>
        <p:txBody>
          <a:bodyPr rtlCol="0"/>
          <a:lstStyle/>
          <a:p>
            <a:pPr rtl="0"/>
            <a:endParaRPr lang="ru-RU" noProof="0" dirty="0"/>
          </a:p>
        </p:txBody>
      </p:sp>
      <p:sp>
        <p:nvSpPr>
          <p:cNvPr id="4" name="Номер слайда 3">
            <a:extLst>
              <a:ext uri="{FF2B5EF4-FFF2-40B4-BE49-F238E27FC236}">
                <a16:creationId xmlns:a16="http://schemas.microsoft.com/office/drawing/2014/main" xmlns="" id="{BE06F857-D2E1-44DD-ABDD-EBB739645B67}"/>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3010507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ru-RU" noProof="0" dirty="0"/>
              <a:t>Стиль образца заголовка</a:t>
            </a:r>
          </a:p>
        </p:txBody>
      </p:sp>
      <p:sp>
        <p:nvSpPr>
          <p:cNvPr id="3" name="Текст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pPr rtl="0"/>
            <a:fld id="{AB14CD44-37FB-48CC-A24D-89C3A643DD86}" type="datetime1">
              <a:rPr lang="ru-RU" noProof="0" smtClean="0"/>
              <a:t>05.12.2022</a:t>
            </a:fld>
            <a:endParaRPr lang="ru-RU" noProof="0" dirty="0"/>
          </a:p>
        </p:txBody>
      </p:sp>
      <p:sp>
        <p:nvSpPr>
          <p:cNvPr id="5" name="Нижний колонтитул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pPr rtl="0"/>
            <a:endParaRPr lang="ru-RU" noProof="0" dirty="0"/>
          </a:p>
        </p:txBody>
      </p:sp>
      <p:sp>
        <p:nvSpPr>
          <p:cNvPr id="6" name="Номер слайда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22" r:id="rId3"/>
    <p:sldLayoutId id="2147483708" r:id="rId4"/>
    <p:sldLayoutId id="2147483709" r:id="rId5"/>
    <p:sldLayoutId id="2147483716" r:id="rId6"/>
    <p:sldLayoutId id="2147483710" r:id="rId7"/>
    <p:sldLayoutId id="2147483724" r:id="rId8"/>
    <p:sldLayoutId id="2147483711" r:id="rId9"/>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pixabay.com/illustrations/time-management-clock-efficiency-1966421/"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lskajabiblioteka.blogspot.com/2013/11/2.html"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2F50278-9A9A-0F4E-BDCF-6351BE173254}"/>
              </a:ext>
            </a:extLst>
          </p:cNvPr>
          <p:cNvSpPr>
            <a:spLocks noGrp="1"/>
          </p:cNvSpPr>
          <p:nvPr>
            <p:ph type="ctrTitle"/>
          </p:nvPr>
        </p:nvSpPr>
        <p:spPr/>
        <p:txBody>
          <a:bodyPr rtlCol="0">
            <a:normAutofit/>
          </a:bodyPr>
          <a:lstStyle/>
          <a:p>
            <a:pPr rtl="0"/>
            <a:r>
              <a:rPr lang="ru-RU" sz="6600" dirty="0" err="1"/>
              <a:t>Навчальна</a:t>
            </a:r>
            <a:r>
              <a:rPr lang="ru-RU" sz="6600" dirty="0"/>
              <a:t> </a:t>
            </a:r>
            <a:r>
              <a:rPr lang="ru-RU" sz="6600" dirty="0" err="1"/>
              <a:t>дисципліна</a:t>
            </a:r>
            <a:r>
              <a:rPr lang="ru-RU" sz="6600" dirty="0"/>
              <a:t> «</a:t>
            </a:r>
            <a:r>
              <a:rPr lang="ru-RU" sz="6600" dirty="0" err="1"/>
              <a:t>Вступ</a:t>
            </a:r>
            <a:r>
              <a:rPr lang="ru-RU" sz="6600" dirty="0"/>
              <a:t> у </a:t>
            </a:r>
            <a:r>
              <a:rPr lang="ru-RU" sz="6600" dirty="0" err="1"/>
              <a:t>фармацію</a:t>
            </a:r>
            <a:r>
              <a:rPr lang="ru-RU" sz="6600" dirty="0"/>
              <a:t>»</a:t>
            </a:r>
          </a:p>
        </p:txBody>
      </p:sp>
      <p:sp>
        <p:nvSpPr>
          <p:cNvPr id="3" name="Подзаголовок 2">
            <a:extLst>
              <a:ext uri="{FF2B5EF4-FFF2-40B4-BE49-F238E27FC236}">
                <a16:creationId xmlns:a16="http://schemas.microsoft.com/office/drawing/2014/main" xmlns="" id="{117F481B-9C2C-084A-8DF1-0582D2DA4B02}"/>
              </a:ext>
            </a:extLst>
          </p:cNvPr>
          <p:cNvSpPr>
            <a:spLocks noGrp="1"/>
          </p:cNvSpPr>
          <p:nvPr>
            <p:ph type="subTitle" idx="1"/>
          </p:nvPr>
        </p:nvSpPr>
        <p:spPr/>
        <p:txBody>
          <a:bodyPr rtlCol="0"/>
          <a:lstStyle/>
          <a:p>
            <a:pPr rtl="0"/>
            <a:r>
              <a:rPr lang="ru-RU" dirty="0"/>
              <a:t>Курс 1 Факультет </a:t>
            </a:r>
            <a:r>
              <a:rPr lang="ru-RU" dirty="0" err="1"/>
              <a:t>фармацевтичний</a:t>
            </a:r>
            <a:endParaRPr lang="ru-RU" dirty="0"/>
          </a:p>
        </p:txBody>
      </p:sp>
    </p:spTree>
    <p:extLst>
      <p:ext uri="{BB962C8B-B14F-4D97-AF65-F5344CB8AC3E}">
        <p14:creationId xmlns:p14="http://schemas.microsoft.com/office/powerpoint/2010/main" val="3827693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31B00C7-0803-8A43-A9F3-6FF24BDCB923}"/>
              </a:ext>
            </a:extLst>
          </p:cNvPr>
          <p:cNvSpPr>
            <a:spLocks noGrp="1"/>
          </p:cNvSpPr>
          <p:nvPr>
            <p:ph type="title"/>
          </p:nvPr>
        </p:nvSpPr>
        <p:spPr/>
        <p:txBody>
          <a:bodyPr rtlCol="0">
            <a:normAutofit/>
          </a:bodyPr>
          <a:lstStyle/>
          <a:p>
            <a:pPr rtl="0"/>
            <a:r>
              <a:rPr lang="ru-RU" sz="7200" dirty="0" err="1"/>
              <a:t>Лекція</a:t>
            </a:r>
            <a:r>
              <a:rPr lang="ru-RU" sz="7200" dirty="0"/>
              <a:t> </a:t>
            </a:r>
            <a:r>
              <a:rPr lang="ru-RU" sz="7200" dirty="0" smtClean="0"/>
              <a:t>№</a:t>
            </a:r>
            <a:r>
              <a:rPr lang="en-US" sz="7200" smtClean="0"/>
              <a:t>5</a:t>
            </a:r>
            <a:br>
              <a:rPr lang="en-US" sz="7200" smtClean="0"/>
            </a:br>
            <a:endParaRPr lang="ru-RU" sz="7200" dirty="0"/>
          </a:p>
        </p:txBody>
      </p:sp>
      <p:sp>
        <p:nvSpPr>
          <p:cNvPr id="3" name="Текст 2">
            <a:extLst>
              <a:ext uri="{FF2B5EF4-FFF2-40B4-BE49-F238E27FC236}">
                <a16:creationId xmlns:a16="http://schemas.microsoft.com/office/drawing/2014/main" xmlns="" id="{8CFCA704-4032-7441-8B97-38C90F96D7F8}"/>
              </a:ext>
            </a:extLst>
          </p:cNvPr>
          <p:cNvSpPr>
            <a:spLocks noGrp="1"/>
          </p:cNvSpPr>
          <p:nvPr>
            <p:ph type="body" idx="1"/>
          </p:nvPr>
        </p:nvSpPr>
        <p:spPr/>
        <p:txBody>
          <a:bodyPr rtlCol="0">
            <a:normAutofit fontScale="85000" lnSpcReduction="20000"/>
          </a:bodyPr>
          <a:lstStyle/>
          <a:p>
            <a:pPr rtl="0"/>
            <a:r>
              <a:rPr lang="ru-RU" dirty="0"/>
              <a:t>«</a:t>
            </a:r>
            <a:r>
              <a:rPr lang="ru-RU" dirty="0" err="1"/>
              <a:t>Організація</a:t>
            </a:r>
            <a:r>
              <a:rPr lang="ru-RU" dirty="0"/>
              <a:t> </a:t>
            </a:r>
            <a:r>
              <a:rPr lang="ru-RU" dirty="0" err="1"/>
              <a:t>виготовлення</a:t>
            </a:r>
            <a:r>
              <a:rPr lang="ru-RU" dirty="0"/>
              <a:t> і  контролю </a:t>
            </a:r>
            <a:r>
              <a:rPr lang="ru-RU" dirty="0" err="1"/>
              <a:t>якості</a:t>
            </a:r>
            <a:r>
              <a:rPr lang="ru-RU" dirty="0"/>
              <a:t> </a:t>
            </a:r>
            <a:r>
              <a:rPr lang="ru-RU" dirty="0" err="1"/>
              <a:t>екстемпоральних</a:t>
            </a:r>
            <a:r>
              <a:rPr lang="ru-RU" dirty="0"/>
              <a:t> і </a:t>
            </a:r>
            <a:r>
              <a:rPr lang="ru-RU" dirty="0" err="1"/>
              <a:t>готових</a:t>
            </a:r>
            <a:r>
              <a:rPr lang="ru-RU" dirty="0"/>
              <a:t> </a:t>
            </a:r>
            <a:r>
              <a:rPr lang="ru-RU" dirty="0" err="1"/>
              <a:t>лікарських</a:t>
            </a:r>
            <a:r>
              <a:rPr lang="ru-RU" dirty="0"/>
              <a:t> </a:t>
            </a:r>
            <a:r>
              <a:rPr lang="ru-RU" dirty="0" err="1"/>
              <a:t>засобів</a:t>
            </a:r>
            <a:r>
              <a:rPr lang="ru-RU" dirty="0"/>
              <a:t>, та </a:t>
            </a:r>
            <a:r>
              <a:rPr lang="ru-RU" dirty="0" err="1"/>
              <a:t>інших</a:t>
            </a:r>
            <a:r>
              <a:rPr lang="ru-RU" dirty="0"/>
              <a:t> </a:t>
            </a:r>
            <a:r>
              <a:rPr lang="ru-RU" dirty="0" err="1"/>
              <a:t>товарів</a:t>
            </a:r>
            <a:r>
              <a:rPr lang="ru-RU" dirty="0"/>
              <a:t> аптечного </a:t>
            </a:r>
            <a:r>
              <a:rPr lang="ru-RU" dirty="0" err="1"/>
              <a:t>асортименту</a:t>
            </a:r>
            <a:r>
              <a:rPr lang="ru-RU" dirty="0"/>
              <a:t>»</a:t>
            </a:r>
          </a:p>
        </p:txBody>
      </p:sp>
    </p:spTree>
    <p:extLst>
      <p:ext uri="{BB962C8B-B14F-4D97-AF65-F5344CB8AC3E}">
        <p14:creationId xmlns:p14="http://schemas.microsoft.com/office/powerpoint/2010/main" val="1639088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B2D6DBC9-0317-4E83-879B-12E7025A685F}"/>
              </a:ext>
            </a:extLst>
          </p:cNvPr>
          <p:cNvSpPr>
            <a:spLocks noGrp="1"/>
          </p:cNvSpPr>
          <p:nvPr>
            <p:ph idx="1"/>
          </p:nvPr>
        </p:nvSpPr>
        <p:spPr>
          <a:xfrm>
            <a:off x="1097280" y="2108201"/>
            <a:ext cx="7811828" cy="3760891"/>
          </a:xfrm>
        </p:spPr>
        <p:txBody>
          <a:bodyPr>
            <a:normAutofit/>
          </a:bodyPr>
          <a:lstStyle/>
          <a:p>
            <a:r>
              <a:rPr lang="uk-UA" dirty="0"/>
              <a:t>Пріоритетним напрямком реалізації Концепції розвитку фармацевтичного сектора галузі охорони здоров’я України на 2011–2020 роки, затвердженої наказом Міністерства охорони здоров’я України від 13.09.2010 р. №769, є впровадження на підприємствах і в організаціях фармацевтичного сектора системи забезпечення якості продукції та послуг, зокрема Належної аптечної практики (</a:t>
            </a:r>
            <a:r>
              <a:rPr lang="en-US" dirty="0"/>
              <a:t>GPP), </a:t>
            </a:r>
            <a:r>
              <a:rPr lang="uk-UA" dirty="0"/>
              <a:t>і положень документів Всесвітньої організації охорони здоров’я (ВООЗ) щодо практики регулювання у сфері обігу лікарських </a:t>
            </a:r>
            <a:r>
              <a:rPr lang="uk-UA" dirty="0" err="1"/>
              <a:t>засобів.Тому</a:t>
            </a:r>
            <a:r>
              <a:rPr lang="uk-UA" dirty="0"/>
              <a:t> доцільним є вивчення основ проведення контролю якості ЛЗ та інших товарів аптечного асортименту.</a:t>
            </a:r>
            <a:endParaRPr lang="ru-UA" dirty="0"/>
          </a:p>
        </p:txBody>
      </p:sp>
      <p:sp>
        <p:nvSpPr>
          <p:cNvPr id="3" name="Заголовок 2">
            <a:extLst>
              <a:ext uri="{FF2B5EF4-FFF2-40B4-BE49-F238E27FC236}">
                <a16:creationId xmlns:a16="http://schemas.microsoft.com/office/drawing/2014/main" xmlns="" id="{AA511CF0-50D7-4D60-ACB0-5B2D91167184}"/>
              </a:ext>
            </a:extLst>
          </p:cNvPr>
          <p:cNvSpPr>
            <a:spLocks noGrp="1"/>
          </p:cNvSpPr>
          <p:nvPr>
            <p:ph type="title"/>
          </p:nvPr>
        </p:nvSpPr>
        <p:spPr/>
        <p:txBody>
          <a:bodyPr/>
          <a:lstStyle/>
          <a:p>
            <a:r>
              <a:rPr lang="uk-UA" dirty="0"/>
              <a:t>Актуальність теми</a:t>
            </a:r>
            <a:endParaRPr lang="ru-UA" dirty="0"/>
          </a:p>
        </p:txBody>
      </p:sp>
      <p:pic>
        <p:nvPicPr>
          <p:cNvPr id="5" name="Рисунок 4">
            <a:extLst>
              <a:ext uri="{FF2B5EF4-FFF2-40B4-BE49-F238E27FC236}">
                <a16:creationId xmlns:a16="http://schemas.microsoft.com/office/drawing/2014/main" xmlns="" id="{20310F44-E8CF-4C95-B90D-BCFDF851122D}"/>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8699384" y="1670109"/>
            <a:ext cx="3312952" cy="3312952"/>
          </a:xfrm>
          <a:prstGeom prst="rect">
            <a:avLst/>
          </a:prstGeom>
        </p:spPr>
      </p:pic>
    </p:spTree>
    <p:extLst>
      <p:ext uri="{BB962C8B-B14F-4D97-AF65-F5344CB8AC3E}">
        <p14:creationId xmlns:p14="http://schemas.microsoft.com/office/powerpoint/2010/main" val="1385509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B2D6DBC9-0317-4E83-879B-12E7025A685F}"/>
              </a:ext>
            </a:extLst>
          </p:cNvPr>
          <p:cNvSpPr>
            <a:spLocks noGrp="1"/>
          </p:cNvSpPr>
          <p:nvPr>
            <p:ph idx="1"/>
          </p:nvPr>
        </p:nvSpPr>
        <p:spPr>
          <a:xfrm>
            <a:off x="1097280" y="2108201"/>
            <a:ext cx="6075307" cy="3760891"/>
          </a:xfrm>
        </p:spPr>
        <p:txBody>
          <a:bodyPr>
            <a:normAutofit/>
          </a:bodyPr>
          <a:lstStyle/>
          <a:p>
            <a:pPr algn="just"/>
            <a:r>
              <a:rPr lang="uk-UA" sz="1800" i="1" dirty="0">
                <a:effectLst/>
                <a:latin typeface="Times New Roman" panose="02020603050405020304" pitchFamily="18" charset="0"/>
                <a:ea typeface="Times New Roman" panose="02020603050405020304" pitchFamily="18" charset="0"/>
              </a:rPr>
              <a:t>- навчальні</a:t>
            </a:r>
          </a:p>
          <a:p>
            <a:pPr algn="just"/>
            <a:r>
              <a:rPr lang="uk-UA" sz="1800" i="1" dirty="0">
                <a:effectLst/>
                <a:latin typeface="Times New Roman" panose="02020603050405020304" pitchFamily="18" charset="0"/>
                <a:ea typeface="Times New Roman" panose="02020603050405020304" pitchFamily="18" charset="0"/>
              </a:rPr>
              <a:t>студенти повинні освоїти (1-2 ступені) основ проведення контролю якості ЛЗ та інших товарів аптечного асортименту;</a:t>
            </a:r>
          </a:p>
          <a:p>
            <a:pPr algn="just"/>
            <a:r>
              <a:rPr lang="uk-UA" sz="1800" i="1" dirty="0">
                <a:effectLst/>
                <a:latin typeface="Times New Roman" panose="02020603050405020304" pitchFamily="18" charset="0"/>
                <a:ea typeface="Times New Roman" panose="02020603050405020304" pitchFamily="18" charset="0"/>
              </a:rPr>
              <a:t>- виховні </a:t>
            </a:r>
          </a:p>
          <a:p>
            <a:pPr algn="just"/>
            <a:r>
              <a:rPr lang="uk-UA" sz="1800" i="1" dirty="0">
                <a:effectLst/>
                <a:latin typeface="Times New Roman" panose="02020603050405020304" pitchFamily="18" charset="0"/>
                <a:ea typeface="Times New Roman" panose="02020603050405020304" pitchFamily="18" charset="0"/>
              </a:rPr>
              <a:t>спрямовані на розвиток професійної підструктури особистості; виховання в студентів сучасного історичного мислення; засвоєння студентами історичного досвіду розвитку фармації і медицини, внеску вчених у розвиток науки; засвоєння студентами історичних принципів деонтології фармацевтичної етики.</a:t>
            </a:r>
          </a:p>
        </p:txBody>
      </p:sp>
      <p:sp>
        <p:nvSpPr>
          <p:cNvPr id="3" name="Заголовок 2">
            <a:extLst>
              <a:ext uri="{FF2B5EF4-FFF2-40B4-BE49-F238E27FC236}">
                <a16:creationId xmlns:a16="http://schemas.microsoft.com/office/drawing/2014/main" xmlns="" id="{AA511CF0-50D7-4D60-ACB0-5B2D91167184}"/>
              </a:ext>
            </a:extLst>
          </p:cNvPr>
          <p:cNvSpPr>
            <a:spLocks noGrp="1"/>
          </p:cNvSpPr>
          <p:nvPr>
            <p:ph type="title"/>
          </p:nvPr>
        </p:nvSpPr>
        <p:spPr>
          <a:xfrm>
            <a:off x="1097280" y="421817"/>
            <a:ext cx="5420966" cy="1369074"/>
          </a:xfrm>
        </p:spPr>
        <p:txBody>
          <a:bodyPr/>
          <a:lstStyle/>
          <a:p>
            <a:r>
              <a:rPr lang="uk-UA" dirty="0"/>
              <a:t>Цілі лекції (мета): </a:t>
            </a:r>
            <a:endParaRPr lang="ru-UA" dirty="0"/>
          </a:p>
        </p:txBody>
      </p:sp>
      <p:pic>
        <p:nvPicPr>
          <p:cNvPr id="5" name="Рисунок 4">
            <a:extLst>
              <a:ext uri="{FF2B5EF4-FFF2-40B4-BE49-F238E27FC236}">
                <a16:creationId xmlns:a16="http://schemas.microsoft.com/office/drawing/2014/main" xmlns="" id="{20B117DC-DF3C-457D-9CFF-4F095997BD57}"/>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7499756" y="1560836"/>
            <a:ext cx="3894818" cy="3892008"/>
          </a:xfrm>
          <a:prstGeom prst="rect">
            <a:avLst/>
          </a:prstGeom>
        </p:spPr>
      </p:pic>
    </p:spTree>
    <p:extLst>
      <p:ext uri="{BB962C8B-B14F-4D97-AF65-F5344CB8AC3E}">
        <p14:creationId xmlns:p14="http://schemas.microsoft.com/office/powerpoint/2010/main" val="1259082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428E94D-87B6-4EDB-B916-E515C151BDA3}"/>
              </a:ext>
            </a:extLst>
          </p:cNvPr>
          <p:cNvSpPr>
            <a:spLocks noGrp="1"/>
          </p:cNvSpPr>
          <p:nvPr>
            <p:ph idx="1"/>
          </p:nvPr>
        </p:nvSpPr>
        <p:spPr/>
        <p:txBody>
          <a:bodyPr>
            <a:normAutofit fontScale="92500" lnSpcReduction="20000"/>
          </a:bodyPr>
          <a:lstStyle/>
          <a:p>
            <a:pPr indent="450215" algn="just">
              <a:tabLst>
                <a:tab pos="180340" algn="l"/>
                <a:tab pos="1202055" algn="l"/>
              </a:tabLst>
            </a:pPr>
            <a:r>
              <a:rPr lang="ru-RU" sz="1800" dirty="0" err="1">
                <a:effectLst/>
                <a:latin typeface="Times New Roman" panose="02020603050405020304" pitchFamily="18" charset="0"/>
                <a:ea typeface="Times New Roman" panose="02020603050405020304" pitchFamily="18" charset="0"/>
              </a:rPr>
              <a:t>Згідно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Програми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запровадження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системи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управління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якістю</a:t>
            </a:r>
            <a:r>
              <a:rPr lang="ru-RU" sz="1800" dirty="0">
                <a:effectLst/>
                <a:latin typeface="Times New Roman" panose="02020603050405020304" pitchFamily="18" charset="0"/>
                <a:ea typeface="Times New Roman" panose="02020603050405020304" pitchFamily="18" charset="0"/>
              </a:rPr>
              <a:t> в органах </a:t>
            </a:r>
            <a:r>
              <a:rPr lang="ru-RU" sz="1800" dirty="0" err="1">
                <a:effectLst/>
                <a:latin typeface="Times New Roman" panose="02020603050405020304" pitchFamily="18" charset="0"/>
                <a:ea typeface="Times New Roman" panose="02020603050405020304" pitchFamily="18" charset="0"/>
              </a:rPr>
              <a:t>виконавчої</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влади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затвердженої</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постановою</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Кабінету</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Міністрів</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від</a:t>
            </a:r>
            <a:r>
              <a:rPr lang="ru-RU" sz="1800" dirty="0">
                <a:effectLst/>
                <a:latin typeface="Times New Roman" panose="02020603050405020304" pitchFamily="18" charset="0"/>
                <a:ea typeface="Times New Roman" panose="02020603050405020304" pitchFamily="18" charset="0"/>
              </a:rPr>
              <a:t> 11.05.2006 № 614, та п. 10 </a:t>
            </a:r>
            <a:r>
              <a:rPr lang="ru-RU" sz="1800" dirty="0" err="1">
                <a:effectLst/>
                <a:latin typeface="Times New Roman" panose="02020603050405020304" pitchFamily="18" charset="0"/>
                <a:ea typeface="Times New Roman" panose="02020603050405020304" pitchFamily="18" charset="0"/>
              </a:rPr>
              <a:t>доручення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Кабінету</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Міністрів</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від</a:t>
            </a:r>
            <a:r>
              <a:rPr lang="ru-RU" sz="1800" dirty="0">
                <a:effectLst/>
                <a:latin typeface="Times New Roman" panose="02020603050405020304" pitchFamily="18" charset="0"/>
                <a:ea typeface="Times New Roman" panose="02020603050405020304" pitchFamily="18" charset="0"/>
              </a:rPr>
              <a:t> 21.01.2010 № 2667/1/1-10 </a:t>
            </a:r>
            <a:r>
              <a:rPr lang="ru-RU" sz="1800" dirty="0" err="1">
                <a:effectLst/>
                <a:latin typeface="Times New Roman" panose="02020603050405020304" pitchFamily="18" charset="0"/>
                <a:ea typeface="Times New Roman" panose="02020603050405020304" pitchFamily="18" charset="0"/>
              </a:rPr>
              <a:t>Держлікслужба</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 повинна </a:t>
            </a:r>
            <a:r>
              <a:rPr lang="ru-RU" sz="1800" dirty="0" err="1">
                <a:effectLst/>
                <a:latin typeface="Times New Roman" panose="02020603050405020304" pitchFamily="18" charset="0"/>
                <a:ea typeface="Times New Roman" panose="02020603050405020304" pitchFamily="18" charset="0"/>
              </a:rPr>
              <a:t>впровадити</a:t>
            </a:r>
            <a:r>
              <a:rPr lang="ru-RU" sz="1800" dirty="0">
                <a:effectLst/>
                <a:latin typeface="Times New Roman" panose="02020603050405020304" pitchFamily="18" charset="0"/>
                <a:ea typeface="Times New Roman" panose="02020603050405020304" pitchFamily="18" charset="0"/>
              </a:rPr>
              <a:t> систему </a:t>
            </a:r>
            <a:r>
              <a:rPr lang="ru-RU" sz="1800" dirty="0" err="1">
                <a:effectLst/>
                <a:latin typeface="Times New Roman" panose="02020603050405020304" pitchFamily="18" charset="0"/>
                <a:ea typeface="Times New Roman" panose="02020603050405020304" pitchFamily="18" charset="0"/>
              </a:rPr>
              <a:t>управління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якістю</a:t>
            </a:r>
            <a:r>
              <a:rPr lang="ru-RU" sz="1800" dirty="0">
                <a:effectLst/>
                <a:latin typeface="Times New Roman" panose="02020603050405020304" pitchFamily="18" charset="0"/>
                <a:ea typeface="Times New Roman" panose="02020603050405020304" pitchFamily="18" charset="0"/>
              </a:rPr>
              <a:t> на </a:t>
            </a:r>
            <a:r>
              <a:rPr lang="ru-RU" sz="1800" dirty="0" err="1">
                <a:effectLst/>
                <a:latin typeface="Times New Roman" panose="02020603050405020304" pitchFamily="18" charset="0"/>
                <a:ea typeface="Times New Roman" panose="02020603050405020304" pitchFamily="18" charset="0"/>
              </a:rPr>
              <a:t>відповідність</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вимогам</a:t>
            </a:r>
            <a:r>
              <a:rPr lang="ru-RU" sz="1800" dirty="0">
                <a:effectLst/>
                <a:latin typeface="Times New Roman" panose="02020603050405020304" pitchFamily="18" charset="0"/>
                <a:ea typeface="Times New Roman" panose="02020603050405020304" pitchFamily="18" charset="0"/>
              </a:rPr>
              <a:t> стандарту ISO 9001.</a:t>
            </a:r>
            <a:endParaRPr lang="ru-UA" sz="1800" dirty="0">
              <a:effectLst/>
              <a:latin typeface="Times New Roman" panose="02020603050405020304" pitchFamily="18" charset="0"/>
              <a:ea typeface="Times New Roman" panose="02020603050405020304" pitchFamily="18" charset="0"/>
            </a:endParaRPr>
          </a:p>
          <a:p>
            <a:pPr indent="450215" algn="just">
              <a:tabLst>
                <a:tab pos="180340" algn="l"/>
                <a:tab pos="1202055" algn="l"/>
              </a:tabLst>
            </a:pPr>
            <a:r>
              <a:rPr lang="ru-RU" sz="1800" dirty="0" err="1">
                <a:effectLst/>
                <a:latin typeface="Times New Roman" panose="02020603050405020304" pitchFamily="18" charset="0"/>
                <a:ea typeface="Times New Roman" panose="02020603050405020304" pitchFamily="18" charset="0"/>
              </a:rPr>
              <a:t>Згідно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Доручення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від</a:t>
            </a:r>
            <a:r>
              <a:rPr lang="ru-RU" sz="1800" dirty="0">
                <a:effectLst/>
                <a:latin typeface="Times New Roman" panose="02020603050405020304" pitchFamily="18" charset="0"/>
                <a:ea typeface="Times New Roman" panose="02020603050405020304" pitchFamily="18" charset="0"/>
              </a:rPr>
              <a:t> 16.09.2009 № 48822/1/1-09Кабінетом </a:t>
            </a:r>
            <a:r>
              <a:rPr lang="ru-RU" sz="1800" dirty="0" err="1">
                <a:effectLst/>
                <a:latin typeface="Times New Roman" panose="02020603050405020304" pitchFamily="18" charset="0"/>
                <a:ea typeface="Times New Roman" panose="02020603050405020304" pitchFamily="18" charset="0"/>
              </a:rPr>
              <a:t>Міністрів</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 на </a:t>
            </a:r>
            <a:r>
              <a:rPr lang="ru-RU" sz="1800" dirty="0" err="1">
                <a:effectLst/>
                <a:latin typeface="Times New Roman" panose="02020603050405020304" pitchFamily="18" charset="0"/>
                <a:ea typeface="Times New Roman" panose="02020603050405020304" pitchFamily="18" charset="0"/>
              </a:rPr>
              <a:t>Держлікслужбу</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покладено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відповідальність</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щодо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приєднання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 до </a:t>
            </a:r>
            <a:r>
              <a:rPr lang="ru-RU" sz="1800" dirty="0" err="1">
                <a:effectLst/>
                <a:latin typeface="Times New Roman" panose="02020603050405020304" pitchFamily="18" charset="0"/>
                <a:ea typeface="Times New Roman" panose="02020603050405020304" pitchFamily="18" charset="0"/>
              </a:rPr>
              <a:t>міжнародної</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Системи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співробітництва</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фармацевтичних</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інспекцій</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Pharmaceutical</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Inspection</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Co-operation</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Scheme</a:t>
            </a:r>
            <a:r>
              <a:rPr lang="ru-RU" sz="1800" dirty="0">
                <a:effectLst/>
                <a:latin typeface="Times New Roman" panose="02020603050405020304" pitchFamily="18" charset="0"/>
                <a:ea typeface="Times New Roman" panose="02020603050405020304" pitchFamily="18" charset="0"/>
              </a:rPr>
              <a:t>, PIC/S).</a:t>
            </a:r>
            <a:endParaRPr lang="ru-UA" sz="1800" dirty="0">
              <a:effectLst/>
              <a:latin typeface="Times New Roman" panose="02020603050405020304" pitchFamily="18" charset="0"/>
              <a:ea typeface="Times New Roman" panose="02020603050405020304" pitchFamily="18" charset="0"/>
            </a:endParaRPr>
          </a:p>
          <a:p>
            <a:pPr indent="450215" algn="just">
              <a:tabLst>
                <a:tab pos="180340" algn="l"/>
                <a:tab pos="1202055" algn="l"/>
              </a:tabLst>
            </a:pPr>
            <a:r>
              <a:rPr lang="ru-RU" sz="1800" dirty="0" err="1">
                <a:effectLst/>
                <a:latin typeface="Times New Roman" panose="02020603050405020304" pitchFamily="18" charset="0"/>
                <a:ea typeface="Times New Roman" panose="02020603050405020304" pitchFamily="18" charset="0"/>
              </a:rPr>
              <a:t>Загальною</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вимогою</a:t>
            </a:r>
            <a:r>
              <a:rPr lang="ru-RU" sz="1800" dirty="0">
                <a:effectLst/>
                <a:latin typeface="Times New Roman" panose="02020603050405020304" pitchFamily="18" charset="0"/>
                <a:ea typeface="Times New Roman" panose="02020603050405020304" pitchFamily="18" charset="0"/>
              </a:rPr>
              <a:t> для </a:t>
            </a:r>
            <a:r>
              <a:rPr lang="ru-RU" sz="1800" dirty="0" err="1">
                <a:effectLst/>
                <a:latin typeface="Times New Roman" panose="02020603050405020304" pitchFamily="18" charset="0"/>
                <a:ea typeface="Times New Roman" panose="02020603050405020304" pitchFamily="18" charset="0"/>
              </a:rPr>
              <a:t>національних</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фармацевтичних</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інспекторатів</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країн</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які</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входять</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або</a:t>
            </a:r>
            <a:r>
              <a:rPr lang="ru-RU" sz="1800" dirty="0">
                <a:effectLst/>
                <a:latin typeface="Times New Roman" panose="02020603050405020304" pitchFamily="18" charset="0"/>
                <a:ea typeface="Times New Roman" panose="02020603050405020304" pitchFamily="18" charset="0"/>
              </a:rPr>
              <a:t> проголосили </a:t>
            </a:r>
            <a:r>
              <a:rPr lang="ru-RU" sz="1800" dirty="0" err="1">
                <a:effectLst/>
                <a:latin typeface="Times New Roman" panose="02020603050405020304" pitchFamily="18" charset="0"/>
                <a:ea typeface="Times New Roman" panose="02020603050405020304" pitchFamily="18" charset="0"/>
              </a:rPr>
              <a:t>намір</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інтеграції</a:t>
            </a:r>
            <a:r>
              <a:rPr lang="ru-RU" sz="1800" dirty="0">
                <a:effectLst/>
                <a:latin typeface="Times New Roman" panose="02020603050405020304" pitchFamily="18" charset="0"/>
                <a:ea typeface="Times New Roman" panose="02020603050405020304" pitchFamily="18" charset="0"/>
              </a:rPr>
              <a:t> до </a:t>
            </a:r>
            <a:r>
              <a:rPr lang="ru-RU" sz="1800" dirty="0" err="1">
                <a:effectLst/>
                <a:latin typeface="Times New Roman" panose="02020603050405020304" pitchFamily="18" charset="0"/>
                <a:ea typeface="Times New Roman" panose="02020603050405020304" pitchFamily="18" charset="0"/>
              </a:rPr>
              <a:t>Європейського</a:t>
            </a:r>
            <a:r>
              <a:rPr lang="ru-RU" sz="1800" dirty="0">
                <a:effectLst/>
                <a:latin typeface="Times New Roman" panose="02020603050405020304" pitchFamily="18" charset="0"/>
                <a:ea typeface="Times New Roman" panose="02020603050405020304" pitchFamily="18" charset="0"/>
              </a:rPr>
              <a:t> Союзу (ЄС) та </a:t>
            </a:r>
            <a:r>
              <a:rPr lang="ru-RU" sz="1800" dirty="0" err="1">
                <a:effectLst/>
                <a:latin typeface="Times New Roman" panose="02020603050405020304" pitchFamily="18" charset="0"/>
                <a:ea typeface="Times New Roman" panose="02020603050405020304" pitchFamily="18" charset="0"/>
              </a:rPr>
              <a:t>щодо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вступу</a:t>
            </a:r>
            <a:r>
              <a:rPr lang="ru-RU" sz="1800" dirty="0">
                <a:effectLst/>
                <a:latin typeface="Times New Roman" panose="02020603050405020304" pitchFamily="18" charset="0"/>
                <a:ea typeface="Times New Roman" panose="02020603050405020304" pitchFamily="18" charset="0"/>
              </a:rPr>
              <a:t> до РIC/S, є </a:t>
            </a:r>
            <a:r>
              <a:rPr lang="ru-RU" sz="1800" dirty="0" err="1">
                <a:effectLst/>
                <a:latin typeface="Times New Roman" panose="02020603050405020304" pitchFamily="18" charset="0"/>
                <a:ea typeface="Times New Roman" panose="02020603050405020304" pitchFamily="18" charset="0"/>
              </a:rPr>
              <a:t>виконання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вимог</a:t>
            </a:r>
            <a:r>
              <a:rPr lang="ru-RU" sz="1800" dirty="0">
                <a:effectLst/>
                <a:latin typeface="Times New Roman" panose="02020603050405020304" pitchFamily="18" charset="0"/>
                <a:ea typeface="Times New Roman" panose="02020603050405020304" pitchFamily="18" charset="0"/>
              </a:rPr>
              <a:t> як </a:t>
            </a:r>
            <a:r>
              <a:rPr lang="ru-RU" sz="1800" dirty="0" err="1">
                <a:effectLst/>
                <a:latin typeface="Times New Roman" panose="02020603050405020304" pitchFamily="18" charset="0"/>
                <a:ea typeface="Times New Roman" panose="02020603050405020304" pitchFamily="18" charset="0"/>
              </a:rPr>
              <a:t>національного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законодавства</a:t>
            </a:r>
            <a:r>
              <a:rPr lang="ru-RU" sz="1800" dirty="0">
                <a:effectLst/>
                <a:latin typeface="Times New Roman" panose="02020603050405020304" pitchFamily="18" charset="0"/>
                <a:ea typeface="Times New Roman" panose="02020603050405020304" pitchFamily="18" charset="0"/>
              </a:rPr>
              <a:t> так і </a:t>
            </a:r>
            <a:r>
              <a:rPr lang="ru-RU" sz="1800" dirty="0" err="1">
                <a:effectLst/>
                <a:latin typeface="Times New Roman" panose="02020603050405020304" pitchFamily="18" charset="0"/>
                <a:ea typeface="Times New Roman" panose="02020603050405020304" pitchFamily="18" charset="0"/>
              </a:rPr>
              <a:t>відповідних</a:t>
            </a:r>
            <a:r>
              <a:rPr lang="ru-RU" sz="1800" dirty="0">
                <a:effectLst/>
                <a:latin typeface="Times New Roman" panose="02020603050405020304" pitchFamily="18" charset="0"/>
                <a:ea typeface="Times New Roman" panose="02020603050405020304" pitchFamily="18" charset="0"/>
              </a:rPr>
              <a:t> директив ЄС та </a:t>
            </a:r>
            <a:r>
              <a:rPr lang="ru-RU" sz="1800" dirty="0" err="1">
                <a:effectLst/>
                <a:latin typeface="Times New Roman" panose="02020603050405020304" pitchFamily="18" charset="0"/>
                <a:ea typeface="Times New Roman" panose="02020603050405020304" pitchFamily="18" charset="0"/>
              </a:rPr>
              <a:t>вимог</a:t>
            </a:r>
            <a:r>
              <a:rPr lang="ru-RU" sz="1800" dirty="0">
                <a:effectLst/>
                <a:latin typeface="Times New Roman" panose="02020603050405020304" pitchFamily="18" charset="0"/>
                <a:ea typeface="Times New Roman" panose="02020603050405020304" pitchFamily="18" charset="0"/>
              </a:rPr>
              <a:t> РIC/S.</a:t>
            </a:r>
            <a:endParaRPr lang="ru-UA" sz="1800" dirty="0">
              <a:effectLst/>
              <a:latin typeface="Times New Roman" panose="02020603050405020304" pitchFamily="18" charset="0"/>
              <a:ea typeface="Times New Roman" panose="02020603050405020304" pitchFamily="18" charset="0"/>
            </a:endParaRPr>
          </a:p>
          <a:p>
            <a:pPr indent="450215" algn="just">
              <a:tabLst>
                <a:tab pos="180340" algn="l"/>
                <a:tab pos="1202055" algn="l"/>
              </a:tabLst>
            </a:pPr>
            <a:r>
              <a:rPr lang="ru-RU" sz="1800" dirty="0" err="1">
                <a:effectLst/>
                <a:latin typeface="Times New Roman" panose="02020603050405020304" pitchFamily="18" charset="0"/>
                <a:ea typeface="Times New Roman" panose="02020603050405020304" pitchFamily="18" charset="0"/>
              </a:rPr>
              <a:t>Впровадження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системи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управління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якістю</a:t>
            </a:r>
            <a:r>
              <a:rPr lang="ru-RU" sz="1800" dirty="0">
                <a:effectLst/>
                <a:latin typeface="Times New Roman" panose="02020603050405020304" pitchFamily="18" charset="0"/>
                <a:ea typeface="Times New Roman" panose="02020603050405020304" pitchFamily="18" charset="0"/>
              </a:rPr>
              <a:t> на </a:t>
            </a:r>
            <a:r>
              <a:rPr lang="ru-RU" sz="1800" dirty="0" err="1">
                <a:effectLst/>
                <a:latin typeface="Times New Roman" panose="02020603050405020304" pitchFamily="18" charset="0"/>
                <a:ea typeface="Times New Roman" panose="02020603050405020304" pitchFamily="18" charset="0"/>
              </a:rPr>
              <a:t>відповідність</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вимогам</a:t>
            </a:r>
            <a:r>
              <a:rPr lang="ru-RU" sz="1800" dirty="0">
                <a:effectLst/>
                <a:latin typeface="Times New Roman" panose="02020603050405020304" pitchFamily="18" charset="0"/>
                <a:ea typeface="Times New Roman" panose="02020603050405020304" pitchFamily="18" charset="0"/>
              </a:rPr>
              <a:t> стандарту ISO 9001 </a:t>
            </a:r>
            <a:r>
              <a:rPr lang="ru-RU" sz="1800" dirty="0" err="1">
                <a:effectLst/>
                <a:latin typeface="Times New Roman" panose="02020603050405020304" pitchFamily="18" charset="0"/>
                <a:ea typeface="Times New Roman" panose="02020603050405020304" pitchFamily="18" charset="0"/>
              </a:rPr>
              <a:t>сприяло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досягненню</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основної</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стратегічної</a:t>
            </a:r>
            <a:r>
              <a:rPr lang="ru-RU" sz="1800" dirty="0">
                <a:effectLst/>
                <a:latin typeface="Times New Roman" panose="02020603050405020304" pitchFamily="18" charset="0"/>
                <a:ea typeface="Times New Roman" panose="02020603050405020304" pitchFamily="18" charset="0"/>
              </a:rPr>
              <a:t> мети </a:t>
            </a:r>
            <a:r>
              <a:rPr lang="ru-RU" sz="1800" dirty="0" err="1">
                <a:effectLst/>
                <a:latin typeface="Times New Roman" panose="02020603050405020304" pitchFamily="18" charset="0"/>
                <a:ea typeface="Times New Roman" panose="02020603050405020304" pitchFamily="18" charset="0"/>
              </a:rPr>
              <a:t>Держлікслужби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 – </a:t>
            </a:r>
            <a:r>
              <a:rPr lang="ru-RU" sz="1800" dirty="0" err="1">
                <a:effectLst/>
                <a:latin typeface="Times New Roman" panose="02020603050405020304" pitchFamily="18" charset="0"/>
                <a:ea typeface="Times New Roman" panose="02020603050405020304" pitchFamily="18" charset="0"/>
              </a:rPr>
              <a:t>створенню</a:t>
            </a:r>
            <a:r>
              <a:rPr lang="ru-RU" sz="1800" dirty="0">
                <a:effectLst/>
                <a:latin typeface="Times New Roman" panose="02020603050405020304" pitchFamily="18" charset="0"/>
                <a:ea typeface="Times New Roman" panose="02020603050405020304" pitchFamily="18" charset="0"/>
              </a:rPr>
              <a:t> регуляторного органу державного контролю </a:t>
            </a:r>
            <a:r>
              <a:rPr lang="ru-RU" sz="1800" dirty="0" err="1">
                <a:effectLst/>
                <a:latin typeface="Times New Roman" panose="02020603050405020304" pitchFamily="18" charset="0"/>
                <a:ea typeface="Times New Roman" panose="02020603050405020304" pitchFamily="18" charset="0"/>
              </a:rPr>
              <a:t>якості</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лікарських</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засобів</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європейського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рівня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Держлікслужба</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 01 </a:t>
            </a:r>
            <a:r>
              <a:rPr lang="ru-RU" sz="1800" dirty="0" err="1">
                <a:effectLst/>
                <a:latin typeface="Times New Roman" panose="02020603050405020304" pitchFamily="18" charset="0"/>
                <a:ea typeface="Times New Roman" panose="02020603050405020304" pitchFamily="18" charset="0"/>
              </a:rPr>
              <a:t>січня</a:t>
            </a:r>
            <a:r>
              <a:rPr lang="ru-RU" sz="1800" dirty="0">
                <a:effectLst/>
                <a:latin typeface="Times New Roman" panose="02020603050405020304" pitchFamily="18" charset="0"/>
                <a:ea typeface="Times New Roman" panose="02020603050405020304" pitchFamily="18" charset="0"/>
              </a:rPr>
              <a:t> 2011 року стала 39-им </a:t>
            </a:r>
            <a:r>
              <a:rPr lang="ru-RU" sz="1800" dirty="0" err="1">
                <a:effectLst/>
                <a:latin typeface="Times New Roman" panose="02020603050405020304" pitchFamily="18" charset="0"/>
                <a:ea typeface="Times New Roman" panose="02020603050405020304" pitchFamily="18" charset="0"/>
              </a:rPr>
              <a:t>регуляторним</a:t>
            </a:r>
            <a:r>
              <a:rPr lang="ru-RU" sz="1800" dirty="0">
                <a:effectLst/>
                <a:latin typeface="Times New Roman" panose="02020603050405020304" pitchFamily="18" charset="0"/>
                <a:ea typeface="Times New Roman" panose="02020603050405020304" pitchFamily="18" charset="0"/>
              </a:rPr>
              <a:t> органом, </a:t>
            </a:r>
            <a:r>
              <a:rPr lang="ru-RU" sz="1800" dirty="0" err="1">
                <a:effectLst/>
                <a:latin typeface="Times New Roman" panose="02020603050405020304" pitchFamily="18" charset="0"/>
                <a:ea typeface="Times New Roman" panose="02020603050405020304" pitchFamily="18" charset="0"/>
              </a:rPr>
              <a:t>що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приєднався</a:t>
            </a:r>
            <a:r>
              <a:rPr lang="ru-RU" sz="1800" dirty="0">
                <a:effectLst/>
                <a:latin typeface="Times New Roman" panose="02020603050405020304" pitchFamily="18" charset="0"/>
                <a:ea typeface="Times New Roman" panose="02020603050405020304" pitchFamily="18" charset="0"/>
              </a:rPr>
              <a:t> до РIC/S.</a:t>
            </a:r>
            <a:endParaRPr lang="ru-UA" sz="1800" dirty="0">
              <a:effectLst/>
              <a:latin typeface="Times New Roman" panose="02020603050405020304" pitchFamily="18" charset="0"/>
              <a:ea typeface="Times New Roman" panose="02020603050405020304" pitchFamily="18" charset="0"/>
            </a:endParaRPr>
          </a:p>
          <a:p>
            <a:endParaRPr lang="ru-UA" dirty="0"/>
          </a:p>
        </p:txBody>
      </p:sp>
      <p:sp>
        <p:nvSpPr>
          <p:cNvPr id="3" name="Заголовок 2">
            <a:extLst>
              <a:ext uri="{FF2B5EF4-FFF2-40B4-BE49-F238E27FC236}">
                <a16:creationId xmlns:a16="http://schemas.microsoft.com/office/drawing/2014/main" xmlns="" id="{C523C348-51A9-4816-82AD-3BF5508413F1}"/>
              </a:ext>
            </a:extLst>
          </p:cNvPr>
          <p:cNvSpPr>
            <a:spLocks noGrp="1"/>
          </p:cNvSpPr>
          <p:nvPr>
            <p:ph type="title"/>
          </p:nvPr>
        </p:nvSpPr>
        <p:spPr/>
        <p:txBody>
          <a:bodyPr/>
          <a:lstStyle/>
          <a:p>
            <a:r>
              <a:rPr lang="ru-RU" dirty="0"/>
              <a:t>Система </a:t>
            </a:r>
            <a:r>
              <a:rPr lang="ru-RU" dirty="0" err="1"/>
              <a:t>управління</a:t>
            </a:r>
            <a:r>
              <a:rPr lang="ru-RU" dirty="0"/>
              <a:t> </a:t>
            </a:r>
            <a:r>
              <a:rPr lang="ru-RU" dirty="0" err="1"/>
              <a:t>якістю</a:t>
            </a:r>
            <a:r>
              <a:rPr lang="ru-RU" dirty="0"/>
              <a:t> </a:t>
            </a:r>
            <a:r>
              <a:rPr lang="ru-RU" dirty="0" err="1"/>
              <a:t>Державної</a:t>
            </a:r>
            <a:r>
              <a:rPr lang="ru-RU" dirty="0"/>
              <a:t> </a:t>
            </a:r>
            <a:r>
              <a:rPr lang="ru-RU" dirty="0" err="1"/>
              <a:t>Служби</a:t>
            </a:r>
            <a:r>
              <a:rPr lang="ru-RU" dirty="0"/>
              <a:t> </a:t>
            </a:r>
            <a:r>
              <a:rPr lang="ru-RU" dirty="0" err="1"/>
              <a:t>України</a:t>
            </a:r>
            <a:r>
              <a:rPr lang="ru-RU" dirty="0"/>
              <a:t> з </a:t>
            </a:r>
            <a:r>
              <a:rPr lang="ru-RU" dirty="0" err="1"/>
              <a:t>лікарських</a:t>
            </a:r>
            <a:r>
              <a:rPr lang="ru-RU" dirty="0"/>
              <a:t> </a:t>
            </a:r>
            <a:r>
              <a:rPr lang="ru-RU" dirty="0" err="1"/>
              <a:t>засобів</a:t>
            </a:r>
            <a:endParaRPr lang="ru-UA" dirty="0"/>
          </a:p>
        </p:txBody>
      </p:sp>
    </p:spTree>
    <p:extLst>
      <p:ext uri="{BB962C8B-B14F-4D97-AF65-F5344CB8AC3E}">
        <p14:creationId xmlns:p14="http://schemas.microsoft.com/office/powerpoint/2010/main" val="4176392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428E94D-87B6-4EDB-B916-E515C151BDA3}"/>
              </a:ext>
            </a:extLst>
          </p:cNvPr>
          <p:cNvSpPr>
            <a:spLocks noGrp="1"/>
          </p:cNvSpPr>
          <p:nvPr>
            <p:ph idx="1"/>
          </p:nvPr>
        </p:nvSpPr>
        <p:spPr/>
        <p:txBody>
          <a:bodyPr>
            <a:normAutofit/>
          </a:bodyPr>
          <a:lstStyle/>
          <a:p>
            <a:pPr indent="450215" algn="just">
              <a:tabLst>
                <a:tab pos="180340" algn="l"/>
                <a:tab pos="1202055" algn="l"/>
              </a:tabLst>
            </a:pPr>
            <a:r>
              <a:rPr lang="ru-RU" sz="1800" dirty="0">
                <a:effectLst/>
                <a:latin typeface="Times New Roman" panose="02020603050405020304" pitchFamily="18" charset="0"/>
                <a:ea typeface="Times New Roman" panose="02020603050405020304" pitchFamily="18" charset="0"/>
              </a:rPr>
              <a:t>На даний час Система </a:t>
            </a:r>
            <a:r>
              <a:rPr lang="ru-RU" sz="1800" dirty="0" err="1">
                <a:effectLst/>
                <a:latin typeface="Times New Roman" panose="02020603050405020304" pitchFamily="18" charset="0"/>
                <a:ea typeface="Times New Roman" panose="02020603050405020304" pitchFamily="18" charset="0"/>
              </a:rPr>
              <a:t>управління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якістю</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Держлікслужби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функціонує</a:t>
            </a:r>
            <a:r>
              <a:rPr lang="ru-RU" sz="1800" dirty="0">
                <a:effectLst/>
                <a:latin typeface="Times New Roman" panose="02020603050405020304" pitchFamily="18" charset="0"/>
                <a:ea typeface="Times New Roman" panose="02020603050405020304" pitchFamily="18" charset="0"/>
              </a:rPr>
              <a:t> та </a:t>
            </a:r>
            <a:r>
              <a:rPr lang="ru-RU" sz="1800" dirty="0" err="1">
                <a:effectLst/>
                <a:latin typeface="Times New Roman" panose="02020603050405020304" pitchFamily="18" charset="0"/>
                <a:ea typeface="Times New Roman" panose="02020603050405020304" pitchFamily="18" charset="0"/>
              </a:rPr>
              <a:t>постійно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вдосконалюється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згідно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вимог</a:t>
            </a:r>
            <a:r>
              <a:rPr lang="ru-RU" sz="1800" dirty="0">
                <a:effectLst/>
                <a:latin typeface="Times New Roman" panose="02020603050405020304" pitchFamily="18" charset="0"/>
                <a:ea typeface="Times New Roman" panose="02020603050405020304" pitchFamily="18" charset="0"/>
              </a:rPr>
              <a:t>:</a:t>
            </a:r>
          </a:p>
          <a:p>
            <a:pPr indent="450215" algn="just">
              <a:tabLst>
                <a:tab pos="180340" algn="l"/>
                <a:tab pos="1202055" algn="l"/>
              </a:tabLst>
            </a:pP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міжнародної</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Системи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співробітництва</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фармацевтичних</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інспекцій</a:t>
            </a:r>
            <a:r>
              <a:rPr lang="ru-RU" sz="18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PIC/S) (</a:t>
            </a:r>
            <a:r>
              <a:rPr lang="ru-RU" sz="1800" dirty="0">
                <a:effectLst/>
                <a:latin typeface="Times New Roman" panose="02020603050405020304" pitchFamily="18" charset="0"/>
                <a:ea typeface="Times New Roman" panose="02020603050405020304" pitchFamily="18" charset="0"/>
              </a:rPr>
              <a:t>документ </a:t>
            </a:r>
            <a:r>
              <a:rPr lang="en-US" sz="1800" dirty="0">
                <a:effectLst/>
                <a:latin typeface="Times New Roman" panose="02020603050405020304" pitchFamily="18" charset="0"/>
                <a:ea typeface="Times New Roman" panose="02020603050405020304" pitchFamily="18" charset="0"/>
              </a:rPr>
              <a:t>PI 002-3 «Recommendation on Quality Systems Requirements for </a:t>
            </a:r>
          </a:p>
          <a:p>
            <a:pPr indent="450215" algn="just">
              <a:tabLst>
                <a:tab pos="180340" algn="l"/>
                <a:tab pos="1202055" algn="l"/>
              </a:tabLst>
            </a:pPr>
            <a:r>
              <a:rPr lang="en-US" sz="1800" dirty="0">
                <a:effectLst/>
                <a:latin typeface="Times New Roman" panose="02020603050405020304" pitchFamily="18" charset="0"/>
                <a:ea typeface="Times New Roman" panose="02020603050405020304" pitchFamily="18" charset="0"/>
              </a:rPr>
              <a:t>Pharmaceutical Inspectorates» («</a:t>
            </a:r>
            <a:r>
              <a:rPr lang="ru-RU" sz="1800" dirty="0" err="1">
                <a:effectLst/>
                <a:latin typeface="Times New Roman" panose="02020603050405020304" pitchFamily="18" charset="0"/>
                <a:ea typeface="Times New Roman" panose="02020603050405020304" pitchFamily="18" charset="0"/>
              </a:rPr>
              <a:t>Рекомендації</a:t>
            </a:r>
            <a:r>
              <a:rPr lang="ru-RU" sz="18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PIC/S </a:t>
            </a:r>
            <a:r>
              <a:rPr lang="ru-RU" sz="1800" dirty="0" err="1">
                <a:effectLst/>
                <a:latin typeface="Times New Roman" panose="02020603050405020304" pitchFamily="18" charset="0"/>
                <a:ea typeface="Times New Roman" panose="02020603050405020304" pitchFamily="18" charset="0"/>
              </a:rPr>
              <a:t>щодо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вимог</a:t>
            </a:r>
            <a:r>
              <a:rPr lang="ru-RU" sz="1800" dirty="0">
                <a:effectLst/>
                <a:latin typeface="Times New Roman" panose="02020603050405020304" pitchFamily="18" charset="0"/>
                <a:ea typeface="Times New Roman" panose="02020603050405020304" pitchFamily="18" charset="0"/>
              </a:rPr>
              <a:t> до </a:t>
            </a:r>
            <a:r>
              <a:rPr lang="ru-RU" sz="1800" dirty="0" err="1">
                <a:effectLst/>
                <a:latin typeface="Times New Roman" panose="02020603050405020304" pitchFamily="18" charset="0"/>
                <a:ea typeface="Times New Roman" panose="02020603050405020304" pitchFamily="18" charset="0"/>
              </a:rPr>
              <a:t>системи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якості</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фармацевтичних</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інспекторатів</a:t>
            </a:r>
            <a:r>
              <a:rPr lang="ru-RU" sz="1800" dirty="0">
                <a:effectLst/>
                <a:latin typeface="Times New Roman" panose="02020603050405020304" pitchFamily="18" charset="0"/>
                <a:ea typeface="Times New Roman" panose="02020603050405020304" pitchFamily="18" charset="0"/>
              </a:rPr>
              <a:t>»);</a:t>
            </a:r>
          </a:p>
          <a:p>
            <a:pPr indent="450215" algn="just">
              <a:tabLst>
                <a:tab pos="180340" algn="l"/>
                <a:tab pos="1202055" algn="l"/>
              </a:tabLst>
            </a:pP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Всесвітньої</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організації</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охорони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здоров’я</a:t>
            </a:r>
            <a:r>
              <a:rPr lang="ru-RU" sz="1800" dirty="0">
                <a:effectLst/>
                <a:latin typeface="Times New Roman" panose="02020603050405020304" pitchFamily="18" charset="0"/>
                <a:ea typeface="Times New Roman" panose="02020603050405020304" pitchFamily="18" charset="0"/>
              </a:rPr>
              <a:t> (ВООЗ) (документ </a:t>
            </a:r>
            <a:r>
              <a:rPr lang="en-US" sz="1800" dirty="0">
                <a:effectLst/>
                <a:latin typeface="Times New Roman" panose="02020603050405020304" pitchFamily="18" charset="0"/>
                <a:ea typeface="Times New Roman" panose="02020603050405020304" pitchFamily="18" charset="0"/>
              </a:rPr>
              <a:t>WHO TRS 902, Annex8 «Quality Systems Requirements for National Good Manufacturing Practice Inspectorates» («</a:t>
            </a:r>
            <a:r>
              <a:rPr lang="ru-RU" sz="1800" dirty="0" err="1">
                <a:effectLst/>
                <a:latin typeface="Times New Roman" panose="02020603050405020304" pitchFamily="18" charset="0"/>
                <a:ea typeface="Times New Roman" panose="02020603050405020304" pitchFamily="18" charset="0"/>
              </a:rPr>
              <a:t>Вимоги</a:t>
            </a:r>
            <a:r>
              <a:rPr lang="ru-RU" sz="1800" dirty="0">
                <a:effectLst/>
                <a:latin typeface="Times New Roman" panose="02020603050405020304" pitchFamily="18" charset="0"/>
                <a:ea typeface="Times New Roman" panose="02020603050405020304" pitchFamily="18" charset="0"/>
              </a:rPr>
              <a:t> до систем </a:t>
            </a:r>
            <a:r>
              <a:rPr lang="ru-RU" sz="1800" dirty="0" err="1">
                <a:effectLst/>
                <a:latin typeface="Times New Roman" panose="02020603050405020304" pitchFamily="18" charset="0"/>
                <a:ea typeface="Times New Roman" panose="02020603050405020304" pitchFamily="18" charset="0"/>
              </a:rPr>
              <a:t>якості</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національних</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інспекторатів</a:t>
            </a:r>
            <a:r>
              <a:rPr lang="ru-RU" sz="1800" dirty="0">
                <a:effectLst/>
                <a:latin typeface="Times New Roman" panose="02020603050405020304" pitchFamily="18" charset="0"/>
                <a:ea typeface="Times New Roman" panose="02020603050405020304" pitchFamily="18" charset="0"/>
              </a:rPr>
              <a:t> НВП»);</a:t>
            </a:r>
          </a:p>
          <a:p>
            <a:pPr indent="450215" algn="just">
              <a:tabLst>
                <a:tab pos="180340" algn="l"/>
                <a:tab pos="1202055" algn="l"/>
              </a:tabLst>
            </a:pP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національного</a:t>
            </a:r>
            <a:r>
              <a:rPr lang="ru-RU" sz="1800" dirty="0">
                <a:effectLst/>
                <a:latin typeface="Times New Roman" panose="02020603050405020304" pitchFamily="18" charset="0"/>
                <a:ea typeface="Times New Roman" panose="02020603050405020304" pitchFamily="18" charset="0"/>
              </a:rPr>
              <a:t> стандарту ДСТУ </a:t>
            </a:r>
            <a:r>
              <a:rPr lang="en-US" sz="1800" dirty="0">
                <a:effectLst/>
                <a:latin typeface="Times New Roman" panose="02020603050405020304" pitchFamily="18" charset="0"/>
                <a:ea typeface="Times New Roman" panose="02020603050405020304" pitchFamily="18" charset="0"/>
              </a:rPr>
              <a:t>ISO9001:2009 (</a:t>
            </a:r>
            <a:r>
              <a:rPr lang="ru-RU" sz="1800" dirty="0" err="1">
                <a:effectLst/>
                <a:latin typeface="Times New Roman" panose="02020603050405020304" pitchFamily="18" charset="0"/>
                <a:ea typeface="Times New Roman" panose="02020603050405020304" pitchFamily="18" charset="0"/>
              </a:rPr>
              <a:t>міжнародного</a:t>
            </a:r>
            <a:r>
              <a:rPr lang="ru-RU" sz="1800" dirty="0">
                <a:effectLst/>
                <a:latin typeface="Times New Roman" panose="02020603050405020304" pitchFamily="18" charset="0"/>
                <a:ea typeface="Times New Roman" panose="02020603050405020304" pitchFamily="18" charset="0"/>
              </a:rPr>
              <a:t> стандарту</a:t>
            </a:r>
            <a:r>
              <a:rPr lang="en-US" sz="1800" dirty="0">
                <a:effectLst/>
                <a:latin typeface="Times New Roman" panose="02020603050405020304" pitchFamily="18" charset="0"/>
                <a:ea typeface="Times New Roman" panose="02020603050405020304" pitchFamily="18" charset="0"/>
              </a:rPr>
              <a:t>ISO 9001:2008).</a:t>
            </a:r>
          </a:p>
        </p:txBody>
      </p:sp>
      <p:sp>
        <p:nvSpPr>
          <p:cNvPr id="3" name="Заголовок 2">
            <a:extLst>
              <a:ext uri="{FF2B5EF4-FFF2-40B4-BE49-F238E27FC236}">
                <a16:creationId xmlns:a16="http://schemas.microsoft.com/office/drawing/2014/main" xmlns="" id="{C523C348-51A9-4816-82AD-3BF5508413F1}"/>
              </a:ext>
            </a:extLst>
          </p:cNvPr>
          <p:cNvSpPr>
            <a:spLocks noGrp="1"/>
          </p:cNvSpPr>
          <p:nvPr>
            <p:ph type="title"/>
          </p:nvPr>
        </p:nvSpPr>
        <p:spPr/>
        <p:txBody>
          <a:bodyPr/>
          <a:lstStyle/>
          <a:p>
            <a:r>
              <a:rPr lang="ru-RU" dirty="0"/>
              <a:t>Система </a:t>
            </a:r>
            <a:r>
              <a:rPr lang="ru-RU" dirty="0" err="1"/>
              <a:t>управління</a:t>
            </a:r>
            <a:r>
              <a:rPr lang="ru-RU" dirty="0"/>
              <a:t> </a:t>
            </a:r>
            <a:r>
              <a:rPr lang="ru-RU" dirty="0" err="1"/>
              <a:t>якістю</a:t>
            </a:r>
            <a:r>
              <a:rPr lang="ru-RU" dirty="0"/>
              <a:t> </a:t>
            </a:r>
            <a:r>
              <a:rPr lang="ru-RU" dirty="0" err="1"/>
              <a:t>Державної</a:t>
            </a:r>
            <a:r>
              <a:rPr lang="ru-RU" dirty="0"/>
              <a:t> </a:t>
            </a:r>
            <a:r>
              <a:rPr lang="ru-RU" dirty="0" err="1"/>
              <a:t>Служби</a:t>
            </a:r>
            <a:r>
              <a:rPr lang="ru-RU" dirty="0"/>
              <a:t> </a:t>
            </a:r>
            <a:r>
              <a:rPr lang="ru-RU" dirty="0" err="1"/>
              <a:t>України</a:t>
            </a:r>
            <a:r>
              <a:rPr lang="ru-RU" dirty="0"/>
              <a:t> з </a:t>
            </a:r>
            <a:r>
              <a:rPr lang="ru-RU" dirty="0" err="1"/>
              <a:t>лікарських</a:t>
            </a:r>
            <a:r>
              <a:rPr lang="ru-RU" dirty="0"/>
              <a:t> </a:t>
            </a:r>
            <a:r>
              <a:rPr lang="ru-RU" dirty="0" err="1"/>
              <a:t>засобів</a:t>
            </a:r>
            <a:endParaRPr lang="ru-UA" dirty="0"/>
          </a:p>
        </p:txBody>
      </p:sp>
    </p:spTree>
    <p:extLst>
      <p:ext uri="{BB962C8B-B14F-4D97-AF65-F5344CB8AC3E}">
        <p14:creationId xmlns:p14="http://schemas.microsoft.com/office/powerpoint/2010/main" val="473141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428E94D-87B6-4EDB-B916-E515C151BDA3}"/>
              </a:ext>
            </a:extLst>
          </p:cNvPr>
          <p:cNvSpPr>
            <a:spLocks noGrp="1"/>
          </p:cNvSpPr>
          <p:nvPr>
            <p:ph idx="1"/>
          </p:nvPr>
        </p:nvSpPr>
        <p:spPr/>
        <p:txBody>
          <a:bodyPr>
            <a:normAutofit/>
          </a:bodyPr>
          <a:lstStyle/>
          <a:p>
            <a:pPr indent="450215" algn="just">
              <a:tabLst>
                <a:tab pos="180340" algn="l"/>
                <a:tab pos="1202055" algn="l"/>
              </a:tabLst>
            </a:pPr>
            <a:r>
              <a:rPr lang="ru-RU" sz="1800" dirty="0" err="1">
                <a:effectLst/>
                <a:latin typeface="Times New Roman" panose="02020603050405020304" pitchFamily="18" charset="0"/>
                <a:ea typeface="Times New Roman" panose="02020603050405020304" pitchFamily="18" charset="0"/>
              </a:rPr>
              <a:t>Настанова</a:t>
            </a:r>
            <a:r>
              <a:rPr lang="ru-RU" sz="1800" dirty="0">
                <a:effectLst/>
                <a:latin typeface="Times New Roman" panose="02020603050405020304" pitchFamily="18" charset="0"/>
                <a:ea typeface="Times New Roman" panose="02020603050405020304" pitchFamily="18" charset="0"/>
              </a:rPr>
              <a:t> з </a:t>
            </a:r>
            <a:r>
              <a:rPr lang="ru-RU" sz="1800" dirty="0" err="1">
                <a:effectLst/>
                <a:latin typeface="Times New Roman" panose="02020603050405020304" pitchFamily="18" charset="0"/>
                <a:ea typeface="Times New Roman" panose="02020603050405020304" pitchFamily="18" charset="0"/>
              </a:rPr>
              <a:t>якості</a:t>
            </a:r>
            <a:endParaRPr lang="ru-UA" sz="1800" dirty="0">
              <a:effectLst/>
              <a:latin typeface="Times New Roman" panose="02020603050405020304" pitchFamily="18" charset="0"/>
              <a:ea typeface="Times New Roman" panose="02020603050405020304" pitchFamily="18" charset="0"/>
            </a:endParaRPr>
          </a:p>
          <a:p>
            <a:pPr indent="450215" algn="just">
              <a:tabLst>
                <a:tab pos="180340" algn="l"/>
                <a:tab pos="1202055" algn="l"/>
              </a:tabLst>
            </a:pPr>
            <a:r>
              <a:rPr lang="ru-RU" sz="1800" dirty="0">
                <a:effectLst/>
                <a:latin typeface="Times New Roman" panose="02020603050405020304" pitchFamily="18" charset="0"/>
                <a:ea typeface="Times New Roman" panose="02020603050405020304" pitchFamily="18" charset="0"/>
              </a:rPr>
              <a:t>QM 1-01 «</a:t>
            </a:r>
            <a:r>
              <a:rPr lang="ru-RU" sz="1800" dirty="0" err="1">
                <a:effectLst/>
                <a:latin typeface="Times New Roman" panose="02020603050405020304" pitchFamily="18" charset="0"/>
                <a:ea typeface="Times New Roman" panose="02020603050405020304" pitchFamily="18" charset="0"/>
              </a:rPr>
              <a:t>Настанова</a:t>
            </a:r>
            <a:r>
              <a:rPr lang="ru-RU" sz="1800" dirty="0">
                <a:effectLst/>
                <a:latin typeface="Times New Roman" panose="02020603050405020304" pitchFamily="18" charset="0"/>
                <a:ea typeface="Times New Roman" panose="02020603050405020304" pitchFamily="18" charset="0"/>
              </a:rPr>
              <a:t> з </a:t>
            </a:r>
            <a:r>
              <a:rPr lang="ru-RU" sz="1800" dirty="0" err="1">
                <a:effectLst/>
                <a:latin typeface="Times New Roman" panose="02020603050405020304" pitchFamily="18" charset="0"/>
                <a:ea typeface="Times New Roman" panose="02020603050405020304" pitchFamily="18" charset="0"/>
              </a:rPr>
              <a:t>якості</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основний</a:t>
            </a:r>
            <a:r>
              <a:rPr lang="ru-RU" sz="1800" dirty="0">
                <a:effectLst/>
                <a:latin typeface="Times New Roman" panose="02020603050405020304" pitchFamily="18" charset="0"/>
                <a:ea typeface="Times New Roman" panose="02020603050405020304" pitchFamily="18" charset="0"/>
              </a:rPr>
              <a:t> документ </a:t>
            </a:r>
            <a:r>
              <a:rPr lang="ru-RU" sz="1800" dirty="0" err="1">
                <a:effectLst/>
                <a:latin typeface="Times New Roman" panose="02020603050405020304" pitchFamily="18" charset="0"/>
                <a:ea typeface="Times New Roman" panose="02020603050405020304" pitchFamily="18" charset="0"/>
              </a:rPr>
              <a:t>системи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управління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якістю</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Держлікслужби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який</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передбачає</a:t>
            </a:r>
            <a:r>
              <a:rPr lang="ru-RU" sz="1800" dirty="0">
                <a:effectLst/>
                <a:latin typeface="Times New Roman" panose="02020603050405020304" pitchFamily="18" charset="0"/>
                <a:ea typeface="Times New Roman" panose="02020603050405020304" pitchFamily="18" charset="0"/>
              </a:rPr>
              <a:t>:</a:t>
            </a:r>
            <a:endParaRPr lang="ru-UA" sz="1800" dirty="0">
              <a:effectLst/>
              <a:latin typeface="Times New Roman" panose="02020603050405020304" pitchFamily="18" charset="0"/>
              <a:ea typeface="Times New Roman" panose="02020603050405020304" pitchFamily="18" charset="0"/>
            </a:endParaRPr>
          </a:p>
          <a:p>
            <a:pPr indent="450215" algn="just">
              <a:tabLst>
                <a:tab pos="180340" algn="l"/>
                <a:tab pos="1202055" algn="l"/>
              </a:tabLst>
            </a:pP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визначення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політики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якості</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Держлікслужби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a:t>
            </a:r>
            <a:endParaRPr lang="ru-UA" sz="1800" dirty="0">
              <a:effectLst/>
              <a:latin typeface="Times New Roman" panose="02020603050405020304" pitchFamily="18" charset="0"/>
              <a:ea typeface="Times New Roman" panose="02020603050405020304" pitchFamily="18" charset="0"/>
            </a:endParaRPr>
          </a:p>
          <a:p>
            <a:pPr indent="450215" algn="just">
              <a:tabLst>
                <a:tab pos="180340" algn="l"/>
                <a:tab pos="1202055" algn="l"/>
              </a:tabLst>
            </a:pP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функціонування</a:t>
            </a:r>
            <a:r>
              <a:rPr lang="ru-RU" sz="1800" dirty="0">
                <a:effectLst/>
                <a:latin typeface="Times New Roman" panose="02020603050405020304" pitchFamily="18" charset="0"/>
                <a:ea typeface="Times New Roman" panose="02020603050405020304" pitchFamily="18" charset="0"/>
              </a:rPr>
              <a:t> та </a:t>
            </a:r>
            <a:r>
              <a:rPr lang="ru-RU" sz="1800" dirty="0" err="1">
                <a:effectLst/>
                <a:latin typeface="Times New Roman" panose="02020603050405020304" pitchFamily="18" charset="0"/>
                <a:ea typeface="Times New Roman" panose="02020603050405020304" pitchFamily="18" charset="0"/>
              </a:rPr>
              <a:t>підтримку</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системи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управління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якістю</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Держлікслужби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 яка повинна бути адекватною системам </a:t>
            </a:r>
            <a:r>
              <a:rPr lang="ru-RU" sz="1800" dirty="0" err="1">
                <a:effectLst/>
                <a:latin typeface="Times New Roman" panose="02020603050405020304" pitchFamily="18" charset="0"/>
                <a:ea typeface="Times New Roman" panose="02020603050405020304" pitchFamily="18" charset="0"/>
              </a:rPr>
              <a:t>якості</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Інспекторатів</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країн-учасниць</a:t>
            </a:r>
            <a:r>
              <a:rPr lang="ru-RU" sz="1800" dirty="0">
                <a:effectLst/>
                <a:latin typeface="Times New Roman" panose="02020603050405020304" pitchFamily="18" charset="0"/>
                <a:ea typeface="Times New Roman" panose="02020603050405020304" pitchFamily="18" charset="0"/>
              </a:rPr>
              <a:t> РIC/S та ЄС.</a:t>
            </a:r>
            <a:endParaRPr lang="ru-UA" sz="1800" dirty="0">
              <a:effectLst/>
              <a:latin typeface="Times New Roman" panose="02020603050405020304" pitchFamily="18" charset="0"/>
              <a:ea typeface="Times New Roman" panose="02020603050405020304" pitchFamily="18" charset="0"/>
            </a:endParaRPr>
          </a:p>
          <a:p>
            <a:pPr indent="450215" algn="just">
              <a:tabLst>
                <a:tab pos="180340" algn="l"/>
                <a:tab pos="1202055" algn="l"/>
              </a:tabLst>
            </a:pPr>
            <a:r>
              <a:rPr lang="ru-RU" sz="1800" dirty="0" err="1">
                <a:effectLst/>
                <a:latin typeface="Times New Roman" panose="02020603050405020304" pitchFamily="18" charset="0"/>
                <a:ea typeface="Times New Roman" panose="02020603050405020304" pitchFamily="18" charset="0"/>
              </a:rPr>
              <a:t>Відповідно</a:t>
            </a:r>
            <a:r>
              <a:rPr lang="ru-RU" sz="1800" dirty="0">
                <a:effectLst/>
                <a:latin typeface="Times New Roman" panose="02020603050405020304" pitchFamily="18" charset="0"/>
                <a:ea typeface="Times New Roman" panose="02020603050405020304" pitchFamily="18" charset="0"/>
              </a:rPr>
              <a:t> до </a:t>
            </a:r>
            <a:r>
              <a:rPr lang="ru-RU" sz="1800" dirty="0" err="1">
                <a:effectLst/>
                <a:latin typeface="Times New Roman" panose="02020603050405020304" pitchFamily="18" charset="0"/>
                <a:ea typeface="Times New Roman" panose="02020603050405020304" pitchFamily="18" charset="0"/>
              </a:rPr>
              <a:t>Настанови</a:t>
            </a:r>
            <a:r>
              <a:rPr lang="ru-RU" sz="1800" dirty="0">
                <a:effectLst/>
                <a:latin typeface="Times New Roman" panose="02020603050405020304" pitchFamily="18" charset="0"/>
                <a:ea typeface="Times New Roman" panose="02020603050405020304" pitchFamily="18" charset="0"/>
              </a:rPr>
              <a:t> з </a:t>
            </a:r>
            <a:r>
              <a:rPr lang="ru-RU" sz="1800" dirty="0" err="1">
                <a:effectLst/>
                <a:latin typeface="Times New Roman" panose="02020603050405020304" pitchFamily="18" charset="0"/>
                <a:ea typeface="Times New Roman" panose="02020603050405020304" pitchFamily="18" charset="0"/>
              </a:rPr>
              <a:t>якості</a:t>
            </a:r>
            <a:r>
              <a:rPr lang="ru-RU" sz="1800" dirty="0">
                <a:effectLst/>
                <a:latin typeface="Times New Roman" panose="02020603050405020304" pitchFamily="18" charset="0"/>
                <a:ea typeface="Times New Roman" panose="02020603050405020304" pitchFamily="18" charset="0"/>
              </a:rPr>
              <a:t> та </a:t>
            </a:r>
            <a:r>
              <a:rPr lang="ru-RU" sz="1800" dirty="0" err="1">
                <a:effectLst/>
                <a:latin typeface="Times New Roman" panose="02020603050405020304" pitchFamily="18" charset="0"/>
                <a:ea typeface="Times New Roman" panose="02020603050405020304" pitchFamily="18" charset="0"/>
              </a:rPr>
              <a:t>документації</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системи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якості</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керівництво</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Держлікслужби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України</a:t>
            </a:r>
            <a:r>
              <a:rPr lang="ru-RU" sz="1800" dirty="0">
                <a:effectLst/>
                <a:latin typeface="Times New Roman" panose="02020603050405020304" pitchFamily="18" charset="0"/>
                <a:ea typeface="Times New Roman" panose="02020603050405020304" pitchFamily="18" charset="0"/>
              </a:rPr>
              <a:t> разом з </a:t>
            </a:r>
            <a:r>
              <a:rPr lang="ru-RU" sz="1800" dirty="0" err="1">
                <a:effectLst/>
                <a:latin typeface="Times New Roman" panose="02020603050405020304" pitchFamily="18" charset="0"/>
                <a:ea typeface="Times New Roman" panose="02020603050405020304" pitchFamily="18" charset="0"/>
              </a:rPr>
              <a:t>Уповноваженою</a:t>
            </a:r>
            <a:r>
              <a:rPr lang="ru-RU" sz="1800" dirty="0">
                <a:effectLst/>
                <a:latin typeface="Times New Roman" panose="02020603050405020304" pitchFamily="18" charset="0"/>
                <a:ea typeface="Times New Roman" panose="02020603050405020304" pitchFamily="18" charset="0"/>
              </a:rPr>
              <a:t> особою </a:t>
            </a:r>
            <a:r>
              <a:rPr lang="ru-RU" sz="1800" dirty="0" err="1">
                <a:effectLst/>
                <a:latin typeface="Times New Roman" panose="02020603050405020304" pitchFamily="18" charset="0"/>
                <a:ea typeface="Times New Roman" panose="02020603050405020304" pitchFamily="18" charset="0"/>
              </a:rPr>
              <a:t>із</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забезпечення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якості</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забезпечують</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належне</a:t>
            </a:r>
            <a:r>
              <a:rPr lang="ru-RU" sz="1800" dirty="0">
                <a:effectLst/>
                <a:latin typeface="Times New Roman" panose="02020603050405020304" pitchFamily="18" charset="0"/>
                <a:ea typeface="Times New Roman" panose="02020603050405020304" pitchFamily="18" charset="0"/>
              </a:rPr>
              <a:t> та </a:t>
            </a:r>
            <a:r>
              <a:rPr lang="ru-RU" sz="1800" dirty="0" err="1">
                <a:effectLst/>
                <a:latin typeface="Times New Roman" panose="02020603050405020304" pitchFamily="18" charset="0"/>
                <a:ea typeface="Times New Roman" panose="02020603050405020304" pitchFamily="18" charset="0"/>
              </a:rPr>
              <a:t>ефективне</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функціонування</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всіх</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процесів</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системи</a:t>
            </a:r>
            <a:r>
              <a:rPr lang="ru-RU" sz="1800" dirty="0">
                <a:effectLst/>
                <a:latin typeface="Times New Roman" panose="02020603050405020304" pitchFamily="18" charset="0"/>
                <a:ea typeface="Times New Roman" panose="02020603050405020304" pitchFamily="18" charset="0"/>
              </a:rPr>
              <a:t> </a:t>
            </a:r>
            <a:r>
              <a:rPr lang="ru-RU" sz="1800" dirty="0" err="1">
                <a:effectLst/>
                <a:latin typeface="Times New Roman" panose="02020603050405020304" pitchFamily="18" charset="0"/>
                <a:ea typeface="Times New Roman" panose="02020603050405020304" pitchFamily="18" charset="0"/>
              </a:rPr>
              <a:t>якості</a:t>
            </a:r>
            <a:r>
              <a:rPr lang="ru-RU" sz="1800" dirty="0">
                <a:effectLst/>
                <a:latin typeface="Times New Roman" panose="02020603050405020304" pitchFamily="18" charset="0"/>
                <a:ea typeface="Times New Roman" panose="02020603050405020304" pitchFamily="18" charset="0"/>
              </a:rPr>
              <a:t>.</a:t>
            </a:r>
            <a:endParaRPr lang="ru-UA" sz="1800" dirty="0">
              <a:effectLst/>
              <a:latin typeface="Times New Roman" panose="02020603050405020304" pitchFamily="18" charset="0"/>
              <a:ea typeface="Times New Roman" panose="02020603050405020304" pitchFamily="18" charset="0"/>
            </a:endParaRPr>
          </a:p>
          <a:p>
            <a:pPr algn="ctr">
              <a:tabLst>
                <a:tab pos="180340" algn="l"/>
                <a:tab pos="1202055" algn="l"/>
              </a:tabLst>
            </a:pPr>
            <a:r>
              <a:rPr lang="ru-RU" sz="1800" b="1" dirty="0">
                <a:effectLst/>
                <a:latin typeface="Times New Roman" panose="02020603050405020304" pitchFamily="18" charset="0"/>
                <a:ea typeface="Times New Roman" panose="02020603050405020304" pitchFamily="18" charset="0"/>
              </a:rPr>
              <a:t> </a:t>
            </a:r>
            <a:endParaRPr lang="ru-UA" sz="1800" dirty="0">
              <a:effectLst/>
              <a:latin typeface="Times New Roman" panose="02020603050405020304" pitchFamily="18" charset="0"/>
              <a:ea typeface="Times New Roman" panose="02020603050405020304" pitchFamily="18" charset="0"/>
            </a:endParaRPr>
          </a:p>
        </p:txBody>
      </p:sp>
      <p:sp>
        <p:nvSpPr>
          <p:cNvPr id="3" name="Заголовок 2">
            <a:extLst>
              <a:ext uri="{FF2B5EF4-FFF2-40B4-BE49-F238E27FC236}">
                <a16:creationId xmlns:a16="http://schemas.microsoft.com/office/drawing/2014/main" xmlns="" id="{C523C348-51A9-4816-82AD-3BF5508413F1}"/>
              </a:ext>
            </a:extLst>
          </p:cNvPr>
          <p:cNvSpPr>
            <a:spLocks noGrp="1"/>
          </p:cNvSpPr>
          <p:nvPr>
            <p:ph type="title"/>
          </p:nvPr>
        </p:nvSpPr>
        <p:spPr/>
        <p:txBody>
          <a:bodyPr/>
          <a:lstStyle/>
          <a:p>
            <a:r>
              <a:rPr lang="ru-RU" dirty="0"/>
              <a:t>Система </a:t>
            </a:r>
            <a:r>
              <a:rPr lang="ru-RU" dirty="0" err="1"/>
              <a:t>управління</a:t>
            </a:r>
            <a:r>
              <a:rPr lang="ru-RU" dirty="0"/>
              <a:t> </a:t>
            </a:r>
            <a:r>
              <a:rPr lang="ru-RU" dirty="0" err="1"/>
              <a:t>якістю</a:t>
            </a:r>
            <a:r>
              <a:rPr lang="ru-RU" dirty="0"/>
              <a:t> </a:t>
            </a:r>
            <a:r>
              <a:rPr lang="ru-RU" dirty="0" err="1"/>
              <a:t>Державної</a:t>
            </a:r>
            <a:r>
              <a:rPr lang="ru-RU" dirty="0"/>
              <a:t> </a:t>
            </a:r>
            <a:r>
              <a:rPr lang="ru-RU" dirty="0" err="1"/>
              <a:t>Служби</a:t>
            </a:r>
            <a:r>
              <a:rPr lang="ru-RU" dirty="0"/>
              <a:t> </a:t>
            </a:r>
            <a:r>
              <a:rPr lang="ru-RU" dirty="0" err="1"/>
              <a:t>України</a:t>
            </a:r>
            <a:r>
              <a:rPr lang="ru-RU" dirty="0"/>
              <a:t> з </a:t>
            </a:r>
            <a:r>
              <a:rPr lang="ru-RU" dirty="0" err="1"/>
              <a:t>лікарських</a:t>
            </a:r>
            <a:r>
              <a:rPr lang="ru-RU" dirty="0"/>
              <a:t> </a:t>
            </a:r>
            <a:r>
              <a:rPr lang="ru-RU" dirty="0" err="1"/>
              <a:t>засобів</a:t>
            </a:r>
            <a:endParaRPr lang="ru-UA" dirty="0"/>
          </a:p>
        </p:txBody>
      </p:sp>
    </p:spTree>
    <p:extLst>
      <p:ext uri="{BB962C8B-B14F-4D97-AF65-F5344CB8AC3E}">
        <p14:creationId xmlns:p14="http://schemas.microsoft.com/office/powerpoint/2010/main" val="2800427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92500" lnSpcReduction="20000"/>
          </a:bodyPr>
          <a:lstStyle/>
          <a:p>
            <a:r>
              <a:rPr lang="uk-UA" dirty="0"/>
              <a:t>До </a:t>
            </a:r>
            <a:r>
              <a:rPr lang="uk-UA" dirty="0" err="1"/>
              <a:t>внутрішньоаптечного</a:t>
            </a:r>
            <a:r>
              <a:rPr lang="uk-UA" dirty="0"/>
              <a:t> контролю </a:t>
            </a:r>
            <a:r>
              <a:rPr lang="uk-UA" dirty="0" err="1"/>
              <a:t>екстемпоральних</a:t>
            </a:r>
            <a:r>
              <a:rPr lang="uk-UA" dirty="0"/>
              <a:t> лікарських засобів (ЕЛЗ) відповідно до ДФУ відносять: письмовий, опитувальний, органолептичний, фізичний, хімічний та контроль при відпуску згідно з вимогами нормативних документів.</a:t>
            </a:r>
          </a:p>
          <a:p>
            <a:r>
              <a:rPr lang="uk-UA" dirty="0"/>
              <a:t>Усі ЕЛЗ, вироблені (виготовлені) за рецептом лікаря для конкретного пацієнта або за замовленням лікувально-профілактичних закладів, обов’язково підлягають органолептичному (візуальному), письмовому, опитувальному контролю та контролю при відпуску. Вони зазвичай не підлягають фізичному та хімічному контролю, їх готують під наглядом відповідальної особи.</a:t>
            </a:r>
          </a:p>
          <a:p>
            <a:r>
              <a:rPr lang="uk-UA" dirty="0"/>
              <a:t>Фізичному та хімічному контролю обов’язково підлягають ЕЛЗ, вироблені (виготовлені) за рецептом лікаря для конкретного пацієнта або за замовленнями лікувально-профілактичних закладів, що містять сильнодіючі, отруйні, наркотичні, психотропні речовини, та ЕЛЗ для немовлят і дітей до року.</a:t>
            </a:r>
          </a:p>
          <a:p>
            <a:endParaRPr lang="ru-UA" dirty="0"/>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lstStyle/>
          <a:p>
            <a:r>
              <a:rPr lang="ru-RU" dirty="0" err="1"/>
              <a:t>Внутрішньоаптечний</a:t>
            </a:r>
            <a:r>
              <a:rPr lang="ru-RU" dirty="0"/>
              <a:t> контроль </a:t>
            </a:r>
            <a:r>
              <a:rPr lang="ru-RU" dirty="0" err="1"/>
              <a:t>якості</a:t>
            </a:r>
            <a:r>
              <a:rPr lang="ru-RU" dirty="0"/>
              <a:t> </a:t>
            </a:r>
            <a:r>
              <a:rPr lang="ru-RU" dirty="0" err="1"/>
              <a:t>екстемпоральних</a:t>
            </a:r>
            <a:r>
              <a:rPr lang="ru-RU" dirty="0"/>
              <a:t> </a:t>
            </a:r>
            <a:r>
              <a:rPr lang="ru-RU" dirty="0" err="1"/>
              <a:t>ліків</a:t>
            </a:r>
            <a:r>
              <a:rPr lang="ru-RU" dirty="0"/>
              <a:t>.</a:t>
            </a:r>
            <a:endParaRPr lang="ru-UA" dirty="0"/>
          </a:p>
        </p:txBody>
      </p:sp>
    </p:spTree>
    <p:extLst>
      <p:ext uri="{BB962C8B-B14F-4D97-AF65-F5344CB8AC3E}">
        <p14:creationId xmlns:p14="http://schemas.microsoft.com/office/powerpoint/2010/main" val="284192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70000" lnSpcReduction="20000"/>
          </a:bodyPr>
          <a:lstStyle/>
          <a:p>
            <a:r>
              <a:rPr lang="uk-UA" dirty="0"/>
              <a:t>Як виняток, виробництво (виготовлення) лікарських засобів для немовлят і дітей до року за складними прописами, ароматних вод і </a:t>
            </a:r>
            <a:r>
              <a:rPr lang="uk-UA" dirty="0" err="1"/>
              <a:t>внутрішньоаптечної</a:t>
            </a:r>
            <a:r>
              <a:rPr lang="uk-UA" dirty="0"/>
              <a:t> заготовки лікарських засобів для зовнішнього застосування, що містять дьоготь, іхтіол, сірку, </a:t>
            </a:r>
            <a:r>
              <a:rPr lang="uk-UA" dirty="0" err="1"/>
              <a:t>нафталанську</a:t>
            </a:r>
            <a:r>
              <a:rPr lang="uk-UA" dirty="0"/>
              <a:t> нафту, колодій тощо, контроль яких неможливо здійснити в умовах аптеки, проводиться в присутності (під наглядом) провізора-аналітика або у разі його відсутності – таких працівників: завідувач аптеки, його заступники, уповноважена особа повинні володіти всіма видами </a:t>
            </a:r>
            <a:r>
              <a:rPr lang="uk-UA" dirty="0" err="1"/>
              <a:t>внутрішньоаптечного</a:t>
            </a:r>
            <a:r>
              <a:rPr lang="uk-UA" dirty="0"/>
              <a:t> контролю якості вироблених (виготовлених) лікарських засобів і в разі відсутності провізора-аналітика забезпечити його виконання.</a:t>
            </a:r>
          </a:p>
          <a:p>
            <a:r>
              <a:rPr lang="uk-UA" dirty="0"/>
              <a:t>Письмовий контроль полягає у заповненні по пам’яті паспорта письмового контролю (далі - ППК) відразу після виробництва (виготовлення) ЕЛЗ.</a:t>
            </a:r>
          </a:p>
          <a:p>
            <a:r>
              <a:rPr lang="uk-UA" dirty="0"/>
              <a:t>Запис у ППК відображає технологію (порядок введення інгредієнтів) і виконується латинською мовою особою, яка виробила (виготовила) лікарський засіб.</a:t>
            </a:r>
          </a:p>
          <a:p>
            <a:r>
              <a:rPr lang="uk-UA" dirty="0"/>
              <a:t>У ППК зазначають дату, номер рецепта (вимоги), взяті речовини та їх кількість; загальну масу або об’єм лікарської форми, число доз; проставляється підпис особи, яка виробила (виготовила), розфасувала та перевірила лікарську форму.</a:t>
            </a:r>
          </a:p>
          <a:p>
            <a:r>
              <a:rPr lang="uk-UA" dirty="0"/>
              <a:t>При використанні напівфабрикатів і концентратів у ППК зазначають їх концентрацію, взяту кількість і серію.</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lstStyle/>
          <a:p>
            <a:r>
              <a:rPr lang="ru-RU" dirty="0" err="1"/>
              <a:t>Внутрішньоаптечний</a:t>
            </a:r>
            <a:r>
              <a:rPr lang="ru-RU" dirty="0"/>
              <a:t> контроль </a:t>
            </a:r>
            <a:r>
              <a:rPr lang="ru-RU" dirty="0" err="1"/>
              <a:t>якості</a:t>
            </a:r>
            <a:r>
              <a:rPr lang="ru-RU" dirty="0"/>
              <a:t> </a:t>
            </a:r>
            <a:r>
              <a:rPr lang="ru-RU" dirty="0" err="1"/>
              <a:t>екстемпоральних</a:t>
            </a:r>
            <a:r>
              <a:rPr lang="ru-RU" dirty="0"/>
              <a:t> </a:t>
            </a:r>
            <a:r>
              <a:rPr lang="ru-RU" dirty="0" err="1"/>
              <a:t>ліків</a:t>
            </a:r>
            <a:r>
              <a:rPr lang="ru-RU" dirty="0"/>
              <a:t>.</a:t>
            </a:r>
            <a:endParaRPr lang="ru-UA" dirty="0"/>
          </a:p>
        </p:txBody>
      </p:sp>
    </p:spTree>
    <p:extLst>
      <p:ext uri="{BB962C8B-B14F-4D97-AF65-F5344CB8AC3E}">
        <p14:creationId xmlns:p14="http://schemas.microsoft.com/office/powerpoint/2010/main" val="3299936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77500" lnSpcReduction="20000"/>
          </a:bodyPr>
          <a:lstStyle/>
          <a:p>
            <a:r>
              <a:rPr lang="uk-UA" dirty="0"/>
              <a:t>При виробництві (виготовленні) порошків і </a:t>
            </a:r>
            <a:r>
              <a:rPr lang="uk-UA" dirty="0" err="1"/>
              <a:t>супозиторіїв</a:t>
            </a:r>
            <a:r>
              <a:rPr lang="uk-UA" dirty="0"/>
              <a:t> зазначають масу окремих дозованих одиниць та їх кількість. Кількість </a:t>
            </a:r>
            <a:r>
              <a:rPr lang="uk-UA" dirty="0" err="1"/>
              <a:t>супозиторної</a:t>
            </a:r>
            <a:r>
              <a:rPr lang="uk-UA" dirty="0"/>
              <a:t> маси зазначають як у ППК, так і в рецепті.</a:t>
            </a:r>
          </a:p>
          <a:p>
            <a:r>
              <a:rPr lang="uk-UA" dirty="0"/>
              <a:t>Якщо до складу ЕЛЗ входять отруйні, наркотичні, психотропні речовини та речовини, що підлягають предметно-кількісному обліку, а також коли ЕЛЗ виробляється (виготовляється) за рецептом, що передбачає відпуск лікарського засобу безоплатно або на пільгових умовах, ППК заповнюють на зворотному боці рецепта, що залишається в аптеці. У ППК зазначають використані при розрахунку коефіцієнти водопоглинання для лікарської рослинної сировини, коефіцієнти збільшення об’єму водних розчинів при розчиненні лікарських речовин.</a:t>
            </a:r>
          </a:p>
          <a:p>
            <a:r>
              <a:rPr lang="uk-UA" dirty="0"/>
              <a:t>ППК зберігають в аптеці протягом двох місяців.</a:t>
            </a:r>
          </a:p>
          <a:p>
            <a:r>
              <a:rPr lang="uk-UA" dirty="0"/>
              <a:t>Вироблені (виготовлені) ЕЛЗ, рецепти та заповнені ППК передають на перевірку відповідальній особі. Контроль полягає у перевірці дотримання правил технології, відповідності записів у ППК пропису в рецепті, правильності проведених розрахунків. Якщо виявлено помилку, ЕЛЗ підлягає фізичному та хімічному контролю. За відсутності </a:t>
            </a:r>
            <a:r>
              <a:rPr lang="uk-UA" dirty="0" err="1"/>
              <a:t>методик</a:t>
            </a:r>
            <a:r>
              <a:rPr lang="uk-UA" dirty="0"/>
              <a:t> аналізу ЕЛЗ виготовляють (виробляють) заново. Якщо проведено фізичний і хімічний контроль ЕЛЗ, то у ППК проставляють номер аналізу та підпис особи, яка провела аналіз.</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lstStyle/>
          <a:p>
            <a:r>
              <a:rPr lang="ru-RU" dirty="0" err="1"/>
              <a:t>Внутрішньоаптечний</a:t>
            </a:r>
            <a:r>
              <a:rPr lang="ru-RU" dirty="0"/>
              <a:t> контроль </a:t>
            </a:r>
            <a:r>
              <a:rPr lang="ru-RU" dirty="0" err="1"/>
              <a:t>якості</a:t>
            </a:r>
            <a:r>
              <a:rPr lang="ru-RU" dirty="0"/>
              <a:t> </a:t>
            </a:r>
            <a:r>
              <a:rPr lang="ru-RU" dirty="0" err="1"/>
              <a:t>екстемпоральних</a:t>
            </a:r>
            <a:r>
              <a:rPr lang="ru-RU" dirty="0"/>
              <a:t> </a:t>
            </a:r>
            <a:r>
              <a:rPr lang="ru-RU" dirty="0" err="1"/>
              <a:t>ліків</a:t>
            </a:r>
            <a:r>
              <a:rPr lang="ru-RU" dirty="0"/>
              <a:t>.</a:t>
            </a:r>
            <a:endParaRPr lang="ru-UA" dirty="0"/>
          </a:p>
        </p:txBody>
      </p:sp>
    </p:spTree>
    <p:extLst>
      <p:ext uri="{BB962C8B-B14F-4D97-AF65-F5344CB8AC3E}">
        <p14:creationId xmlns:p14="http://schemas.microsoft.com/office/powerpoint/2010/main" val="2655275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55000" lnSpcReduction="20000"/>
          </a:bodyPr>
          <a:lstStyle/>
          <a:p>
            <a:r>
              <a:rPr lang="uk-UA" dirty="0"/>
              <a:t>При виробництві (виготовленні) концентратів (напівфабрикатів), </a:t>
            </a:r>
            <a:r>
              <a:rPr lang="uk-UA" dirty="0" err="1"/>
              <a:t>внутрішньоаптечної</a:t>
            </a:r>
            <a:r>
              <a:rPr lang="uk-UA" dirty="0"/>
              <a:t> заготовки і розфасовки лікарських засобів усі записи здійснюються в журналі реєстрації результатів контролю лікарських засобів, вироблених (виготовлених) в аптеці, </a:t>
            </a:r>
            <a:r>
              <a:rPr lang="uk-UA" dirty="0" err="1"/>
              <a:t>внутрішньоаптечної</a:t>
            </a:r>
            <a:r>
              <a:rPr lang="uk-UA" dirty="0"/>
              <a:t> заготовки, етилового спирту за формою, наведеною в додатку 7 до цих Правил.</a:t>
            </a:r>
          </a:p>
          <a:p>
            <a:r>
              <a:rPr lang="uk-UA" dirty="0"/>
              <a:t>Порошки </a:t>
            </a:r>
            <a:r>
              <a:rPr lang="uk-UA" dirty="0" err="1"/>
              <a:t>екстемпоральні</a:t>
            </a:r>
            <a:r>
              <a:rPr lang="uk-UA" dirty="0"/>
              <a:t> для зовнішнього й орального застосування мають відповідати вимогам загальних статей ДФУ на лікарські форми «Порошки для зовнішнього застосування» та «Порошки для орального застосування».</a:t>
            </a:r>
          </a:p>
          <a:p>
            <a:r>
              <a:rPr lang="uk-UA" dirty="0"/>
              <a:t>При проведенні опитувального контролю відповідальна особа називає перший інгредієнт, що входить до складу ЕЛЗ, та його кількість, після чого особа, яка проводила виробництво (виготовлення), називає всі взяті ним для виробництва (виготовлення) ЕЛЗ інгредієнти та їх кількості, а при використанні напівфабрикатів (концентратів) називає також їх склад і концентрацію. Якщо допущено помилку, ЕЛЗ підлягає фізичному та хімічному контролю. За відсутності </a:t>
            </a:r>
            <a:r>
              <a:rPr lang="uk-UA" dirty="0" err="1"/>
              <a:t>методик</a:t>
            </a:r>
            <a:r>
              <a:rPr lang="uk-UA" dirty="0"/>
              <a:t> аналізу ЕЛЗ виготовляють (виробляють) заново.</a:t>
            </a:r>
          </a:p>
          <a:p>
            <a:r>
              <a:rPr lang="uk-UA" dirty="0"/>
              <a:t>Органолептичний контроль полягає в перевірці зовнішнього вигляду, кольору, запаху, однорідності змішування, відсутності механічних включень в умовах випробування, якості закупорювання ЕЛЗ.</a:t>
            </a:r>
          </a:p>
          <a:p>
            <a:r>
              <a:rPr lang="uk-UA" dirty="0"/>
              <a:t>Фізичний контроль полягає у перевірці загальної маси або об’єму ЕЛЗ, кількості та маси окремих дозованих одиниць (не менше трьох доз). Допустимі норми відхилень для лікарських засобів, виготовлених в аптеці, наведено в додатку 8 до цих Правил.</a:t>
            </a:r>
          </a:p>
          <a:p>
            <a:r>
              <a:rPr lang="uk-UA" dirty="0"/>
              <a:t>Хімічний контроль полягає в ідентифікації та визначенні кількісного вмісту речовин, що входять до складу ЕЛЗ. Хімічний контроль проводять за фармакопейними методами.</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lstStyle/>
          <a:p>
            <a:r>
              <a:rPr lang="ru-RU" dirty="0" err="1"/>
              <a:t>Внутрішньоаптечний</a:t>
            </a:r>
            <a:r>
              <a:rPr lang="ru-RU" dirty="0"/>
              <a:t> контроль </a:t>
            </a:r>
            <a:r>
              <a:rPr lang="ru-RU" dirty="0" err="1"/>
              <a:t>якості</a:t>
            </a:r>
            <a:r>
              <a:rPr lang="ru-RU" dirty="0"/>
              <a:t> </a:t>
            </a:r>
            <a:r>
              <a:rPr lang="ru-RU" dirty="0" err="1"/>
              <a:t>екстемпоральних</a:t>
            </a:r>
            <a:r>
              <a:rPr lang="ru-RU" dirty="0"/>
              <a:t> </a:t>
            </a:r>
            <a:r>
              <a:rPr lang="ru-RU" dirty="0" err="1"/>
              <a:t>ліків</a:t>
            </a:r>
            <a:r>
              <a:rPr lang="ru-RU" dirty="0"/>
              <a:t>.</a:t>
            </a:r>
            <a:endParaRPr lang="ru-UA" dirty="0"/>
          </a:p>
        </p:txBody>
      </p:sp>
    </p:spTree>
    <p:extLst>
      <p:ext uri="{BB962C8B-B14F-4D97-AF65-F5344CB8AC3E}">
        <p14:creationId xmlns:p14="http://schemas.microsoft.com/office/powerpoint/2010/main" val="607072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a:bodyPr>
          <a:lstStyle/>
          <a:p>
            <a:r>
              <a:rPr lang="uk-UA" dirty="0"/>
              <a:t>Ідентифікації підлягають:</a:t>
            </a:r>
          </a:p>
          <a:p>
            <a:r>
              <a:rPr lang="uk-UA" dirty="0"/>
              <a:t>ЕЛЗ для конкретного пацієнта або за замовленнями лікувально-профілактичного закладу, що містять сильнодіючі, отруйні, наркотичні, психотропні речовини, та ЕЛЗ для немовлят і дітей до року;</a:t>
            </a:r>
          </a:p>
          <a:p>
            <a:r>
              <a:rPr lang="uk-UA" dirty="0"/>
              <a:t>концентрати (напівфабрикати) та рідкі лікарські засоби в </a:t>
            </a:r>
            <a:r>
              <a:rPr lang="uk-UA" dirty="0" err="1"/>
              <a:t>бюреточній</a:t>
            </a:r>
            <a:r>
              <a:rPr lang="uk-UA" dirty="0"/>
              <a:t> установці та </a:t>
            </a:r>
            <a:r>
              <a:rPr lang="uk-UA" dirty="0" err="1"/>
              <a:t>штангласах</a:t>
            </a:r>
            <a:r>
              <a:rPr lang="uk-UA" dirty="0"/>
              <a:t> з емпіричними </a:t>
            </a:r>
            <a:r>
              <a:rPr lang="uk-UA" dirty="0" err="1"/>
              <a:t>краплемірами</a:t>
            </a:r>
            <a:r>
              <a:rPr lang="uk-UA" dirty="0"/>
              <a:t> в асистентській при заповненні, у тому числі матричні настойки, </a:t>
            </a:r>
            <a:r>
              <a:rPr lang="uk-UA" dirty="0" err="1"/>
              <a:t>тритурації</a:t>
            </a:r>
            <a:r>
              <a:rPr lang="uk-UA" dirty="0"/>
              <a:t>, розчини, розведення, а також кожна серія лікарських засобів, розфасованих в аптеці. Результати аналізів реєструються в журналі за формою, наведеною в додатку 4 до цих Правил.</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lstStyle/>
          <a:p>
            <a:r>
              <a:rPr lang="ru-RU" dirty="0" err="1"/>
              <a:t>Внутрішньоаптечний</a:t>
            </a:r>
            <a:r>
              <a:rPr lang="ru-RU" dirty="0"/>
              <a:t> контроль </a:t>
            </a:r>
            <a:r>
              <a:rPr lang="ru-RU" dirty="0" err="1"/>
              <a:t>якості</a:t>
            </a:r>
            <a:r>
              <a:rPr lang="ru-RU" dirty="0"/>
              <a:t> </a:t>
            </a:r>
            <a:r>
              <a:rPr lang="ru-RU" dirty="0" err="1"/>
              <a:t>екстемпоральних</a:t>
            </a:r>
            <a:r>
              <a:rPr lang="ru-RU" dirty="0"/>
              <a:t> </a:t>
            </a:r>
            <a:r>
              <a:rPr lang="ru-RU" dirty="0" err="1"/>
              <a:t>ліків</a:t>
            </a:r>
            <a:r>
              <a:rPr lang="ru-RU" dirty="0"/>
              <a:t>.</a:t>
            </a:r>
            <a:endParaRPr lang="ru-UA" dirty="0"/>
          </a:p>
        </p:txBody>
      </p:sp>
    </p:spTree>
    <p:extLst>
      <p:ext uri="{BB962C8B-B14F-4D97-AF65-F5344CB8AC3E}">
        <p14:creationId xmlns:p14="http://schemas.microsoft.com/office/powerpoint/2010/main" val="658663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55000" lnSpcReduction="20000"/>
          </a:bodyPr>
          <a:lstStyle/>
          <a:p>
            <a:r>
              <a:rPr lang="uk-UA" dirty="0"/>
              <a:t>Ідентифікації та кількісному аналізу підлягають:</a:t>
            </a:r>
          </a:p>
          <a:p>
            <a:r>
              <a:rPr lang="uk-UA" dirty="0"/>
              <a:t>усі ін’єкційні та внутрішньовенні </a:t>
            </a:r>
            <a:r>
              <a:rPr lang="uk-UA" dirty="0" err="1"/>
              <a:t>інфузійні</a:t>
            </a:r>
            <a:r>
              <a:rPr lang="uk-UA" dirty="0"/>
              <a:t> лікарські засоби до та після стерилізації (стабілізуючі речовини визначаються до стерилізації);</a:t>
            </a:r>
          </a:p>
          <a:p>
            <a:r>
              <a:rPr lang="uk-UA" dirty="0"/>
              <a:t>очні краплі та мазі за індивідуальними рецептами, що містять отруйні речовини;</a:t>
            </a:r>
          </a:p>
          <a:p>
            <a:r>
              <a:rPr lang="uk-UA" dirty="0"/>
              <a:t>усі лікарські форми для немовлят і дітей до року (за відсутності </a:t>
            </a:r>
            <a:r>
              <a:rPr lang="uk-UA" dirty="0" err="1"/>
              <a:t>методик</a:t>
            </a:r>
            <a:r>
              <a:rPr lang="uk-UA" dirty="0"/>
              <a:t> кількісного аналізу). Ці лікарські форми повинні бути перевірені якісним аналізом. Як виняток, виробництво (виготовлення) лікарських форм для немовлят і дітей до року, складних за складом, які не мають </a:t>
            </a:r>
            <a:r>
              <a:rPr lang="uk-UA" dirty="0" err="1"/>
              <a:t>методик</a:t>
            </a:r>
            <a:r>
              <a:rPr lang="uk-UA" dirty="0"/>
              <a:t> ідентифікації і кількісного аналізу, проводиться у присутності (під наглядом) провізора-аналітика або провізора;</a:t>
            </a:r>
          </a:p>
          <a:p>
            <a:r>
              <a:rPr lang="uk-UA" dirty="0"/>
              <a:t>розчини кислоти хлористоводневої (для внутрішнього застосування), атропіну сульфату та срібла нітрату;</a:t>
            </a:r>
          </a:p>
          <a:p>
            <a:r>
              <a:rPr lang="uk-UA" dirty="0"/>
              <a:t>усі концентровані розчини, напівфабрикати, лікарські засоби, виготовлені про запас, </a:t>
            </a:r>
            <a:r>
              <a:rPr lang="uk-UA" dirty="0" err="1"/>
              <a:t>внутрішньоаптечна</a:t>
            </a:r>
            <a:r>
              <a:rPr lang="uk-UA" dirty="0"/>
              <a:t> заготовка (кожна серія);</a:t>
            </a:r>
          </a:p>
          <a:p>
            <a:r>
              <a:rPr lang="uk-UA" dirty="0"/>
              <a:t>концентрація спирту етилового у водно-спиртових розчинах (визначається спиртометром або рефрактометричним методом);</a:t>
            </a:r>
          </a:p>
          <a:p>
            <a:r>
              <a:rPr lang="uk-UA" dirty="0"/>
              <a:t>стабілізатори, що використовуються при виробництві (виготовленні) розчинів для ін’єкцій і буферних розчинів для очних крапель.</a:t>
            </a:r>
          </a:p>
          <a:p>
            <a:r>
              <a:rPr lang="uk-UA" dirty="0"/>
              <a:t>Результати реєструються в журналі за формою, наведеною в наказі МОЗ </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lstStyle/>
          <a:p>
            <a:r>
              <a:rPr lang="ru-RU" dirty="0" err="1"/>
              <a:t>Внутрішньоаптечний</a:t>
            </a:r>
            <a:r>
              <a:rPr lang="ru-RU" dirty="0"/>
              <a:t> контроль </a:t>
            </a:r>
            <a:r>
              <a:rPr lang="ru-RU" dirty="0" err="1"/>
              <a:t>якості</a:t>
            </a:r>
            <a:r>
              <a:rPr lang="ru-RU" dirty="0"/>
              <a:t> </a:t>
            </a:r>
            <a:r>
              <a:rPr lang="ru-RU" dirty="0" err="1"/>
              <a:t>екстемпоральних</a:t>
            </a:r>
            <a:r>
              <a:rPr lang="ru-RU" dirty="0"/>
              <a:t> </a:t>
            </a:r>
            <a:r>
              <a:rPr lang="ru-RU" dirty="0" err="1"/>
              <a:t>ліків</a:t>
            </a:r>
            <a:r>
              <a:rPr lang="ru-RU" dirty="0"/>
              <a:t>.</a:t>
            </a:r>
            <a:endParaRPr lang="ru-UA" dirty="0"/>
          </a:p>
        </p:txBody>
      </p:sp>
    </p:spTree>
    <p:extLst>
      <p:ext uri="{BB962C8B-B14F-4D97-AF65-F5344CB8AC3E}">
        <p14:creationId xmlns:p14="http://schemas.microsoft.com/office/powerpoint/2010/main" val="3059134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77500" lnSpcReduction="20000"/>
          </a:bodyPr>
          <a:lstStyle/>
          <a:p>
            <a:r>
              <a:rPr lang="uk-UA" dirty="0"/>
              <a:t>Після прийняття рішення про вибір постачальника необхідне правильне юридичне оформлення господарського співробітництва між постачальником (оптовою фірмою) та покупцем (аптекою). Правовим документом, який оформляє процес купівлі-продажу, є письмовий договір, у якому вказуються юридичні адреси сторін, їх права та обов’язки, зміст договору, порядок розрахунків, терміни виконання, порядок розгляду претензій, </a:t>
            </a:r>
            <a:r>
              <a:rPr lang="uk-UA" dirty="0" err="1"/>
              <a:t>фарм</a:t>
            </a:r>
            <a:r>
              <a:rPr lang="uk-UA" dirty="0"/>
              <a:t>-мажорні обставини, умови </a:t>
            </a:r>
            <a:r>
              <a:rPr lang="uk-UA" dirty="0" err="1"/>
              <a:t>розрівання</a:t>
            </a:r>
            <a:r>
              <a:rPr lang="uk-UA" dirty="0"/>
              <a:t> договору, підписи сторін. Договір скріплюється печатками юридичних осіб-учасників та підписами уповноважених для цієї процедури осіб (керівниками) та видається кожній із сторін. До договору додаються документи: свідоцтво про державну реєстрацію, свідоцтво платника податків, копіями ліцензій з «вологою» печаткою на здійснення оптової та роздрібної реалізації відповідно.</a:t>
            </a:r>
          </a:p>
          <a:p>
            <a:r>
              <a:rPr lang="uk-UA" dirty="0"/>
              <a:t>Аптека може приймати товарно-матер</a:t>
            </a:r>
            <a:r>
              <a:rPr lang="en-US" dirty="0" err="1"/>
              <a:t>i</a:t>
            </a:r>
            <a:r>
              <a:rPr lang="uk-UA" dirty="0" err="1"/>
              <a:t>альн</a:t>
            </a:r>
            <a:r>
              <a:rPr lang="en-US" dirty="0" err="1"/>
              <a:t>i</a:t>
            </a:r>
            <a:r>
              <a:rPr lang="en-US" dirty="0"/>
              <a:t> </a:t>
            </a:r>
            <a:r>
              <a:rPr lang="uk-UA" dirty="0"/>
              <a:t>ц</a:t>
            </a:r>
            <a:r>
              <a:rPr lang="en-US" dirty="0" err="1"/>
              <a:t>i</a:t>
            </a:r>
            <a:r>
              <a:rPr lang="uk-UA" dirty="0" err="1"/>
              <a:t>нност</a:t>
            </a:r>
            <a:r>
              <a:rPr lang="en-US" dirty="0"/>
              <a:t>i: </a:t>
            </a:r>
            <a:r>
              <a:rPr lang="uk-UA" dirty="0"/>
              <a:t>на </a:t>
            </a:r>
            <a:r>
              <a:rPr lang="uk-UA" dirty="0" err="1"/>
              <a:t>станц</a:t>
            </a:r>
            <a:r>
              <a:rPr lang="en-US" dirty="0" err="1"/>
              <a:t>i</a:t>
            </a:r>
            <a:r>
              <a:rPr lang="uk-UA" dirty="0"/>
              <a:t>ї зал</a:t>
            </a:r>
            <a:r>
              <a:rPr lang="en-US" dirty="0" err="1"/>
              <a:t>i</a:t>
            </a:r>
            <a:r>
              <a:rPr lang="uk-UA" dirty="0" err="1"/>
              <a:t>зної</a:t>
            </a:r>
            <a:r>
              <a:rPr lang="uk-UA" dirty="0"/>
              <a:t> дороги, на </a:t>
            </a:r>
            <a:r>
              <a:rPr lang="uk-UA" dirty="0" err="1"/>
              <a:t>водн</a:t>
            </a:r>
            <a:r>
              <a:rPr lang="en-US" dirty="0" err="1"/>
              <a:t>i</a:t>
            </a:r>
            <a:r>
              <a:rPr lang="uk-UA" dirty="0"/>
              <a:t>й </a:t>
            </a:r>
            <a:r>
              <a:rPr lang="uk-UA" dirty="0" err="1"/>
              <a:t>пристан</a:t>
            </a:r>
            <a:r>
              <a:rPr lang="en-US" dirty="0" err="1"/>
              <a:t>i</a:t>
            </a:r>
            <a:r>
              <a:rPr lang="en-US" dirty="0"/>
              <a:t>, </a:t>
            </a:r>
            <a:r>
              <a:rPr lang="uk-UA" dirty="0"/>
              <a:t>в аеропорту, на аптечному склад</a:t>
            </a:r>
            <a:r>
              <a:rPr lang="en-US" dirty="0" err="1"/>
              <a:t>i</a:t>
            </a:r>
            <a:r>
              <a:rPr lang="en-US" dirty="0"/>
              <a:t>, </a:t>
            </a:r>
            <a:r>
              <a:rPr lang="uk-UA" dirty="0"/>
              <a:t>на х</a:t>
            </a:r>
            <a:r>
              <a:rPr lang="en-US" dirty="0" err="1"/>
              <a:t>i</a:t>
            </a:r>
            <a:r>
              <a:rPr lang="uk-UA" dirty="0"/>
              <a:t>м</a:t>
            </a:r>
            <a:r>
              <a:rPr lang="en-US" dirty="0" err="1"/>
              <a:t>i</a:t>
            </a:r>
            <a:r>
              <a:rPr lang="uk-UA" dirty="0"/>
              <a:t>ко-фармацевтичному п</a:t>
            </a:r>
            <a:r>
              <a:rPr lang="en-US" dirty="0" err="1"/>
              <a:t>i</a:t>
            </a:r>
            <a:r>
              <a:rPr lang="uk-UA" dirty="0" err="1"/>
              <a:t>дприємств</a:t>
            </a:r>
            <a:r>
              <a:rPr lang="en-US" dirty="0" err="1"/>
              <a:t>i</a:t>
            </a:r>
            <a:r>
              <a:rPr lang="en-US" dirty="0"/>
              <a:t>, </a:t>
            </a:r>
            <a:r>
              <a:rPr lang="uk-UA" dirty="0"/>
              <a:t>безпосередньо в аптеці.   </a:t>
            </a:r>
            <a:r>
              <a:rPr lang="uk-UA" dirty="0" err="1"/>
              <a:t>Найчаст</a:t>
            </a:r>
            <a:r>
              <a:rPr lang="en-US" dirty="0" err="1"/>
              <a:t>i</a:t>
            </a:r>
            <a:r>
              <a:rPr lang="uk-UA" dirty="0" err="1"/>
              <a:t>ше</a:t>
            </a:r>
            <a:r>
              <a:rPr lang="uk-UA" dirty="0"/>
              <a:t> </a:t>
            </a:r>
            <a:r>
              <a:rPr lang="uk-UA" dirty="0" err="1"/>
              <a:t>зд</a:t>
            </a:r>
            <a:r>
              <a:rPr lang="en-US" dirty="0" err="1"/>
              <a:t>i</a:t>
            </a:r>
            <a:r>
              <a:rPr lang="uk-UA" dirty="0" err="1"/>
              <a:t>йснюється</a:t>
            </a:r>
            <a:r>
              <a:rPr lang="uk-UA" dirty="0"/>
              <a:t> </a:t>
            </a:r>
            <a:r>
              <a:rPr lang="uk-UA" dirty="0" err="1"/>
              <a:t>останн</a:t>
            </a:r>
            <a:r>
              <a:rPr lang="en-US" dirty="0" err="1"/>
              <a:t>i</a:t>
            </a:r>
            <a:r>
              <a:rPr lang="uk-UA" dirty="0"/>
              <a:t>й вар</a:t>
            </a:r>
            <a:r>
              <a:rPr lang="en-US" dirty="0" err="1"/>
              <a:t>i</a:t>
            </a:r>
            <a:r>
              <a:rPr lang="uk-UA" dirty="0"/>
              <a:t>ант, коли товар доставляється в аптеку транспортом постачальника.  При орган</a:t>
            </a:r>
            <a:r>
              <a:rPr lang="en-US" dirty="0" err="1"/>
              <a:t>i</a:t>
            </a:r>
            <a:r>
              <a:rPr lang="uk-UA" dirty="0" err="1"/>
              <a:t>зац</a:t>
            </a:r>
            <a:r>
              <a:rPr lang="en-US" dirty="0" err="1"/>
              <a:t>i</a:t>
            </a:r>
            <a:r>
              <a:rPr lang="uk-UA" dirty="0"/>
              <a:t>ї </a:t>
            </a:r>
            <a:r>
              <a:rPr lang="en-US" dirty="0" err="1"/>
              <a:t>i</a:t>
            </a:r>
            <a:r>
              <a:rPr lang="en-US" dirty="0"/>
              <a:t> </a:t>
            </a:r>
            <a:r>
              <a:rPr lang="uk-UA" dirty="0" err="1"/>
              <a:t>проведенн</a:t>
            </a:r>
            <a:r>
              <a:rPr lang="en-US" dirty="0" err="1"/>
              <a:t>i</a:t>
            </a:r>
            <a:r>
              <a:rPr lang="en-US" dirty="0"/>
              <a:t> </a:t>
            </a:r>
            <a:r>
              <a:rPr lang="uk-UA" dirty="0"/>
              <a:t>приймання товар</a:t>
            </a:r>
            <a:r>
              <a:rPr lang="en-US" dirty="0" err="1"/>
              <a:t>i</a:t>
            </a:r>
            <a:r>
              <a:rPr lang="uk-UA" dirty="0"/>
              <a:t>в </a:t>
            </a:r>
            <a:r>
              <a:rPr lang="uk-UA" dirty="0" err="1"/>
              <a:t>необх</a:t>
            </a:r>
            <a:r>
              <a:rPr lang="en-US" dirty="0" err="1"/>
              <a:t>i</a:t>
            </a:r>
            <a:r>
              <a:rPr lang="uk-UA" dirty="0"/>
              <a:t>дно дотримуватись д</a:t>
            </a:r>
            <a:r>
              <a:rPr lang="en-US" dirty="0" err="1"/>
              <a:t>i</a:t>
            </a:r>
            <a:r>
              <a:rPr lang="uk-UA" dirty="0" err="1"/>
              <a:t>ючих</a:t>
            </a:r>
            <a:r>
              <a:rPr lang="uk-UA" dirty="0"/>
              <a:t> ТУ «</a:t>
            </a:r>
            <a:r>
              <a:rPr lang="uk-UA" dirty="0" err="1"/>
              <a:t>Особлив</a:t>
            </a:r>
            <a:r>
              <a:rPr lang="en-US" dirty="0" err="1"/>
              <a:t>i</a:t>
            </a:r>
            <a:r>
              <a:rPr lang="en-US" dirty="0"/>
              <a:t> </a:t>
            </a:r>
            <a:r>
              <a:rPr lang="uk-UA" dirty="0"/>
              <a:t>умови </a:t>
            </a:r>
            <a:r>
              <a:rPr lang="uk-UA" dirty="0" err="1"/>
              <a:t>поствки</a:t>
            </a:r>
            <a:r>
              <a:rPr lang="uk-UA" dirty="0"/>
              <a:t>, </a:t>
            </a:r>
            <a:r>
              <a:rPr lang="en-US" dirty="0" err="1"/>
              <a:t>i</a:t>
            </a:r>
            <a:r>
              <a:rPr lang="uk-UA" dirty="0" err="1"/>
              <a:t>нструкц</a:t>
            </a:r>
            <a:r>
              <a:rPr lang="en-US" dirty="0" err="1"/>
              <a:t>i</a:t>
            </a:r>
            <a:r>
              <a:rPr lang="uk-UA" dirty="0"/>
              <a:t>ї </a:t>
            </a:r>
            <a:r>
              <a:rPr lang="en-US" dirty="0" err="1"/>
              <a:t>i</a:t>
            </a:r>
            <a:r>
              <a:rPr lang="en-US" dirty="0"/>
              <a:t> </a:t>
            </a:r>
            <a:r>
              <a:rPr lang="uk-UA" dirty="0"/>
              <a:t>положення про поставки </a:t>
            </a:r>
            <a:r>
              <a:rPr lang="uk-UA" dirty="0" err="1"/>
              <a:t>продукц</a:t>
            </a:r>
            <a:r>
              <a:rPr lang="en-US" dirty="0" err="1"/>
              <a:t>i</a:t>
            </a:r>
            <a:r>
              <a:rPr lang="uk-UA" dirty="0"/>
              <a:t>ї виробничо-</a:t>
            </a:r>
            <a:r>
              <a:rPr lang="uk-UA" dirty="0" err="1"/>
              <a:t>техн</a:t>
            </a:r>
            <a:r>
              <a:rPr lang="en-US" dirty="0" err="1"/>
              <a:t>i</a:t>
            </a:r>
            <a:r>
              <a:rPr lang="uk-UA" dirty="0" err="1"/>
              <a:t>чного</a:t>
            </a:r>
            <a:r>
              <a:rPr lang="uk-UA" dirty="0"/>
              <a:t> </a:t>
            </a:r>
            <a:r>
              <a:rPr lang="uk-UA" dirty="0" err="1"/>
              <a:t>приздачення</a:t>
            </a:r>
            <a:r>
              <a:rPr lang="uk-UA" dirty="0"/>
              <a:t> </a:t>
            </a:r>
            <a:r>
              <a:rPr lang="en-US" dirty="0" err="1"/>
              <a:t>i</a:t>
            </a:r>
            <a:r>
              <a:rPr lang="en-US" dirty="0"/>
              <a:t> </a:t>
            </a:r>
            <a:r>
              <a:rPr lang="uk-UA" dirty="0"/>
              <a:t>товар</a:t>
            </a:r>
            <a:r>
              <a:rPr lang="en-US" dirty="0" err="1"/>
              <a:t>i</a:t>
            </a:r>
            <a:r>
              <a:rPr lang="uk-UA" dirty="0"/>
              <a:t>в народного господарства»..</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lstStyle/>
          <a:p>
            <a:r>
              <a:rPr lang="ru-RU" dirty="0" err="1"/>
              <a:t>Організація</a:t>
            </a:r>
            <a:r>
              <a:rPr lang="ru-RU" dirty="0"/>
              <a:t> </a:t>
            </a:r>
            <a:r>
              <a:rPr lang="ru-RU" dirty="0" err="1"/>
              <a:t>вхідного</a:t>
            </a:r>
            <a:r>
              <a:rPr lang="ru-RU" dirty="0"/>
              <a:t> контролю ЛЗ та </a:t>
            </a:r>
            <a:r>
              <a:rPr lang="ru-RU" dirty="0" err="1"/>
              <a:t>товарів</a:t>
            </a:r>
            <a:r>
              <a:rPr lang="ru-RU" dirty="0"/>
              <a:t> аптечного </a:t>
            </a:r>
            <a:r>
              <a:rPr lang="ru-RU" dirty="0" err="1"/>
              <a:t>асортименту</a:t>
            </a:r>
            <a:r>
              <a:rPr lang="ru-RU" dirty="0"/>
              <a:t>.</a:t>
            </a:r>
            <a:endParaRPr lang="ru-UA" dirty="0"/>
          </a:p>
        </p:txBody>
      </p:sp>
    </p:spTree>
    <p:extLst>
      <p:ext uri="{BB962C8B-B14F-4D97-AF65-F5344CB8AC3E}">
        <p14:creationId xmlns:p14="http://schemas.microsoft.com/office/powerpoint/2010/main" val="1796725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85000" lnSpcReduction="20000"/>
          </a:bodyPr>
          <a:lstStyle/>
          <a:p>
            <a:r>
              <a:rPr lang="uk-UA" dirty="0"/>
              <a:t>На зал</a:t>
            </a:r>
            <a:r>
              <a:rPr lang="en-US" dirty="0" err="1"/>
              <a:t>i</a:t>
            </a:r>
            <a:r>
              <a:rPr lang="uk-UA" dirty="0" err="1"/>
              <a:t>знодорожн</a:t>
            </a:r>
            <a:r>
              <a:rPr lang="en-US" dirty="0" err="1"/>
              <a:t>i</a:t>
            </a:r>
            <a:r>
              <a:rPr lang="uk-UA" dirty="0"/>
              <a:t>й </a:t>
            </a:r>
            <a:r>
              <a:rPr lang="uk-UA" dirty="0" err="1"/>
              <a:t>станц</a:t>
            </a:r>
            <a:r>
              <a:rPr lang="en-US" dirty="0" err="1"/>
              <a:t>i</a:t>
            </a:r>
            <a:r>
              <a:rPr lang="uk-UA" dirty="0"/>
              <a:t>ї, </a:t>
            </a:r>
            <a:r>
              <a:rPr lang="uk-UA" dirty="0" err="1"/>
              <a:t>водн</a:t>
            </a:r>
            <a:r>
              <a:rPr lang="en-US" dirty="0" err="1"/>
              <a:t>i</a:t>
            </a:r>
            <a:r>
              <a:rPr lang="uk-UA" dirty="0"/>
              <a:t>й </a:t>
            </a:r>
            <a:r>
              <a:rPr lang="uk-UA" dirty="0" err="1"/>
              <a:t>станц</a:t>
            </a:r>
            <a:r>
              <a:rPr lang="en-US" dirty="0" err="1"/>
              <a:t>i</a:t>
            </a:r>
            <a:r>
              <a:rPr lang="uk-UA" dirty="0"/>
              <a:t>ї </a:t>
            </a:r>
            <a:r>
              <a:rPr lang="en-US" dirty="0" err="1"/>
              <a:t>i</a:t>
            </a:r>
            <a:r>
              <a:rPr lang="en-US" dirty="0"/>
              <a:t> </a:t>
            </a:r>
            <a:r>
              <a:rPr lang="uk-UA" dirty="0"/>
              <a:t>в аеропорту товар приймають за к</a:t>
            </a:r>
            <a:r>
              <a:rPr lang="en-US" dirty="0" err="1"/>
              <a:t>i</a:t>
            </a:r>
            <a:r>
              <a:rPr lang="uk-UA" dirty="0" err="1"/>
              <a:t>льк</a:t>
            </a:r>
            <a:r>
              <a:rPr lang="en-US" dirty="0" err="1"/>
              <a:t>i</a:t>
            </a:r>
            <a:r>
              <a:rPr lang="uk-UA" dirty="0" err="1"/>
              <a:t>стю</a:t>
            </a:r>
            <a:r>
              <a:rPr lang="uk-UA" dirty="0"/>
              <a:t> м</a:t>
            </a:r>
            <a:r>
              <a:rPr lang="en-US" dirty="0" err="1"/>
              <a:t>i</a:t>
            </a:r>
            <a:r>
              <a:rPr lang="uk-UA" dirty="0" err="1"/>
              <a:t>ст</a:t>
            </a:r>
            <a:r>
              <a:rPr lang="uk-UA" dirty="0"/>
              <a:t> </a:t>
            </a:r>
            <a:r>
              <a:rPr lang="en-US" dirty="0" err="1"/>
              <a:t>i</a:t>
            </a:r>
            <a:r>
              <a:rPr lang="en-US" dirty="0"/>
              <a:t> </a:t>
            </a:r>
            <a:r>
              <a:rPr lang="uk-UA" dirty="0"/>
              <a:t>маси брутто (вага товару з упаковкою, на в</a:t>
            </a:r>
            <a:r>
              <a:rPr lang="en-US" dirty="0" err="1"/>
              <a:t>i</a:t>
            </a:r>
            <a:r>
              <a:rPr lang="uk-UA" dirty="0" err="1"/>
              <a:t>дм</a:t>
            </a:r>
            <a:r>
              <a:rPr lang="en-US" dirty="0" err="1"/>
              <a:t>i</a:t>
            </a:r>
            <a:r>
              <a:rPr lang="uk-UA" dirty="0"/>
              <a:t>ну в</a:t>
            </a:r>
            <a:r>
              <a:rPr lang="en-US" dirty="0" err="1"/>
              <a:t>i</a:t>
            </a:r>
            <a:r>
              <a:rPr lang="uk-UA" dirty="0"/>
              <a:t>д маси без упаковки -</a:t>
            </a:r>
            <a:r>
              <a:rPr lang="uk-UA" dirty="0" err="1"/>
              <a:t>нетто</a:t>
            </a:r>
            <a:r>
              <a:rPr lang="uk-UA" dirty="0"/>
              <a:t>). При цьому </a:t>
            </a:r>
            <a:r>
              <a:rPr lang="uk-UA" dirty="0" err="1"/>
              <a:t>перев</a:t>
            </a:r>
            <a:r>
              <a:rPr lang="en-US" dirty="0" err="1"/>
              <a:t>i</a:t>
            </a:r>
            <a:r>
              <a:rPr lang="uk-UA" dirty="0" err="1"/>
              <a:t>ряється</a:t>
            </a:r>
            <a:r>
              <a:rPr lang="uk-UA" dirty="0"/>
              <a:t> стан фактичної </a:t>
            </a:r>
            <a:r>
              <a:rPr lang="uk-UA" dirty="0" err="1"/>
              <a:t>наявност</a:t>
            </a:r>
            <a:r>
              <a:rPr lang="en-US" dirty="0" err="1"/>
              <a:t>i</a:t>
            </a:r>
            <a:r>
              <a:rPr lang="en-US" dirty="0"/>
              <a:t> </a:t>
            </a:r>
            <a:r>
              <a:rPr lang="uk-UA" dirty="0"/>
              <a:t>товар</a:t>
            </a:r>
            <a:r>
              <a:rPr lang="en-US" dirty="0" err="1"/>
              <a:t>i</a:t>
            </a:r>
            <a:r>
              <a:rPr lang="uk-UA" dirty="0"/>
              <a:t>в </a:t>
            </a:r>
            <a:r>
              <a:rPr lang="en-US" dirty="0" err="1"/>
              <a:t>i</a:t>
            </a:r>
            <a:r>
              <a:rPr lang="en-US" dirty="0"/>
              <a:t> </a:t>
            </a:r>
            <a:r>
              <a:rPr lang="uk-UA" dirty="0"/>
              <a:t>даних </a:t>
            </a:r>
            <a:r>
              <a:rPr lang="uk-UA" dirty="0" err="1"/>
              <a:t>супроводжуючуго</a:t>
            </a:r>
            <a:r>
              <a:rPr lang="uk-UA" dirty="0"/>
              <a:t> листа - товарно-транспортної накладної, вкладиш</a:t>
            </a:r>
            <a:r>
              <a:rPr lang="en-US" dirty="0" err="1"/>
              <a:t>i</a:t>
            </a:r>
            <a:r>
              <a:rPr lang="uk-UA" dirty="0"/>
              <a:t>в до ящик</a:t>
            </a:r>
            <a:r>
              <a:rPr lang="en-US" dirty="0" err="1"/>
              <a:t>i</a:t>
            </a:r>
            <a:r>
              <a:rPr lang="uk-UA" dirty="0"/>
              <a:t>в, супроводжуючих (</a:t>
            </a:r>
            <a:r>
              <a:rPr lang="uk-UA" dirty="0" err="1"/>
              <a:t>упаковочних</a:t>
            </a:r>
            <a:r>
              <a:rPr lang="uk-UA" dirty="0"/>
              <a:t>) лист</a:t>
            </a:r>
            <a:r>
              <a:rPr lang="en-US" dirty="0" err="1"/>
              <a:t>i</a:t>
            </a:r>
            <a:r>
              <a:rPr lang="uk-UA" dirty="0"/>
              <a:t>в.  Якщо виявлена недостача або пошкодження </a:t>
            </a:r>
            <a:r>
              <a:rPr lang="uk-UA" dirty="0" err="1"/>
              <a:t>грузу</a:t>
            </a:r>
            <a:r>
              <a:rPr lang="uk-UA" dirty="0"/>
              <a:t>, </a:t>
            </a:r>
            <a:r>
              <a:rPr lang="uk-UA" dirty="0" err="1"/>
              <a:t>предсавник</a:t>
            </a:r>
            <a:r>
              <a:rPr lang="uk-UA" dirty="0"/>
              <a:t> аптеки повинен </a:t>
            </a:r>
            <a:r>
              <a:rPr lang="uk-UA" dirty="0" err="1"/>
              <a:t>вимигатии</a:t>
            </a:r>
            <a:r>
              <a:rPr lang="uk-UA" dirty="0"/>
              <a:t> в</a:t>
            </a:r>
            <a:r>
              <a:rPr lang="en-US" dirty="0" err="1"/>
              <a:t>i</a:t>
            </a:r>
            <a:r>
              <a:rPr lang="uk-UA" dirty="0"/>
              <a:t>д транспортної орган</a:t>
            </a:r>
            <a:r>
              <a:rPr lang="en-US" dirty="0" err="1"/>
              <a:t>i</a:t>
            </a:r>
            <a:r>
              <a:rPr lang="uk-UA" dirty="0" err="1"/>
              <a:t>зац</a:t>
            </a:r>
            <a:r>
              <a:rPr lang="en-US" dirty="0" err="1"/>
              <a:t>i</a:t>
            </a:r>
            <a:r>
              <a:rPr lang="uk-UA" dirty="0"/>
              <a:t>ї складання </a:t>
            </a:r>
            <a:r>
              <a:rPr lang="uk-UA" dirty="0" err="1"/>
              <a:t>комерц</a:t>
            </a:r>
            <a:r>
              <a:rPr lang="en-US" dirty="0" err="1"/>
              <a:t>i</a:t>
            </a:r>
            <a:r>
              <a:rPr lang="uk-UA" dirty="0" err="1"/>
              <a:t>йного</a:t>
            </a:r>
            <a:r>
              <a:rPr lang="uk-UA" dirty="0"/>
              <a:t> акту. На п</a:t>
            </a:r>
            <a:r>
              <a:rPr lang="en-US" dirty="0" err="1"/>
              <a:t>i</a:t>
            </a:r>
            <a:r>
              <a:rPr lang="uk-UA" dirty="0" err="1"/>
              <a:t>дстав</a:t>
            </a:r>
            <a:r>
              <a:rPr lang="en-US" dirty="0" err="1"/>
              <a:t>i</a:t>
            </a:r>
            <a:r>
              <a:rPr lang="en-US" dirty="0"/>
              <a:t> </a:t>
            </a:r>
            <a:r>
              <a:rPr lang="uk-UA" dirty="0" err="1"/>
              <a:t>комерц</a:t>
            </a:r>
            <a:r>
              <a:rPr lang="en-US" dirty="0" err="1"/>
              <a:t>i</a:t>
            </a:r>
            <a:r>
              <a:rPr lang="uk-UA" dirty="0" err="1"/>
              <a:t>йного</a:t>
            </a:r>
            <a:r>
              <a:rPr lang="uk-UA" dirty="0"/>
              <a:t> акту в подальшому </a:t>
            </a:r>
            <a:r>
              <a:rPr lang="uk-UA" dirty="0" err="1"/>
              <a:t>предявляються</a:t>
            </a:r>
            <a:r>
              <a:rPr lang="uk-UA" dirty="0"/>
              <a:t> </a:t>
            </a:r>
            <a:r>
              <a:rPr lang="uk-UA" dirty="0" err="1"/>
              <a:t>транспортн</a:t>
            </a:r>
            <a:r>
              <a:rPr lang="en-US" dirty="0" err="1"/>
              <a:t>i</a:t>
            </a:r>
            <a:r>
              <a:rPr lang="uk-UA" dirty="0"/>
              <a:t>й орган</a:t>
            </a:r>
            <a:r>
              <a:rPr lang="en-US" dirty="0" err="1"/>
              <a:t>i</a:t>
            </a:r>
            <a:r>
              <a:rPr lang="uk-UA" dirty="0" err="1"/>
              <a:t>зац</a:t>
            </a:r>
            <a:r>
              <a:rPr lang="en-US" dirty="0" err="1"/>
              <a:t>i</a:t>
            </a:r>
            <a:r>
              <a:rPr lang="uk-UA" dirty="0"/>
              <a:t>ї або постачальнику (хто з них </a:t>
            </a:r>
            <a:r>
              <a:rPr lang="uk-UA" dirty="0" err="1"/>
              <a:t>вине</a:t>
            </a:r>
            <a:r>
              <a:rPr lang="uk-UA" dirty="0"/>
              <a:t>) </a:t>
            </a:r>
            <a:r>
              <a:rPr lang="uk-UA" dirty="0" err="1"/>
              <a:t>претенз</a:t>
            </a:r>
            <a:r>
              <a:rPr lang="en-US" dirty="0" err="1"/>
              <a:t>i</a:t>
            </a:r>
            <a:r>
              <a:rPr lang="uk-UA" dirty="0"/>
              <a:t>ї </a:t>
            </a:r>
            <a:r>
              <a:rPr lang="en-US" dirty="0" err="1"/>
              <a:t>i</a:t>
            </a:r>
            <a:r>
              <a:rPr lang="en-US" dirty="0"/>
              <a:t> </a:t>
            </a:r>
            <a:r>
              <a:rPr lang="en-US" dirty="0" err="1"/>
              <a:t>i</a:t>
            </a:r>
            <a:r>
              <a:rPr lang="uk-UA" dirty="0" err="1"/>
              <a:t>ск</a:t>
            </a:r>
            <a:r>
              <a:rPr lang="uk-UA" dirty="0"/>
              <a:t> про в</a:t>
            </a:r>
            <a:r>
              <a:rPr lang="en-US" dirty="0" err="1"/>
              <a:t>i</a:t>
            </a:r>
            <a:r>
              <a:rPr lang="uk-UA" dirty="0" err="1"/>
              <a:t>дшкодування</a:t>
            </a:r>
            <a:r>
              <a:rPr lang="uk-UA" dirty="0"/>
              <a:t> </a:t>
            </a:r>
            <a:r>
              <a:rPr lang="uk-UA" dirty="0" err="1"/>
              <a:t>зб</a:t>
            </a:r>
            <a:r>
              <a:rPr lang="en-US" dirty="0" err="1"/>
              <a:t>i</a:t>
            </a:r>
            <a:r>
              <a:rPr lang="uk-UA" dirty="0" err="1"/>
              <a:t>тку</a:t>
            </a:r>
            <a:r>
              <a:rPr lang="uk-UA" dirty="0"/>
              <a:t>. Товар, який прийшов в </a:t>
            </a:r>
            <a:r>
              <a:rPr lang="uk-UA" dirty="0" err="1"/>
              <a:t>непридатн</a:t>
            </a:r>
            <a:r>
              <a:rPr lang="en-US" dirty="0" err="1"/>
              <a:t>i</a:t>
            </a:r>
            <a:r>
              <a:rPr lang="uk-UA" dirty="0" err="1"/>
              <a:t>сть</a:t>
            </a:r>
            <a:r>
              <a:rPr lang="uk-UA" dirty="0"/>
              <a:t> по вин</a:t>
            </a:r>
            <a:r>
              <a:rPr lang="en-US" dirty="0" err="1"/>
              <a:t>i</a:t>
            </a:r>
            <a:r>
              <a:rPr lang="en-US" dirty="0"/>
              <a:t> </a:t>
            </a:r>
            <a:r>
              <a:rPr lang="uk-UA" dirty="0" err="1"/>
              <a:t>транспотної</a:t>
            </a:r>
            <a:r>
              <a:rPr lang="uk-UA" dirty="0"/>
              <a:t> орган</a:t>
            </a:r>
            <a:r>
              <a:rPr lang="en-US" dirty="0" err="1"/>
              <a:t>i</a:t>
            </a:r>
            <a:r>
              <a:rPr lang="uk-UA" dirty="0" err="1"/>
              <a:t>зац</a:t>
            </a:r>
            <a:r>
              <a:rPr lang="en-US" dirty="0" err="1"/>
              <a:t>i</a:t>
            </a:r>
            <a:r>
              <a:rPr lang="uk-UA" dirty="0"/>
              <a:t>ї аптекою не приймається.</a:t>
            </a:r>
          </a:p>
          <a:p>
            <a:r>
              <a:rPr lang="uk-UA" dirty="0"/>
              <a:t>Прийом товару на склад</a:t>
            </a:r>
            <a:r>
              <a:rPr lang="en-US" dirty="0" err="1"/>
              <a:t>i</a:t>
            </a:r>
            <a:r>
              <a:rPr lang="en-US" dirty="0"/>
              <a:t> </a:t>
            </a:r>
            <a:r>
              <a:rPr lang="uk-UA" dirty="0"/>
              <a:t>постачальника або х</a:t>
            </a:r>
            <a:r>
              <a:rPr lang="en-US" dirty="0" err="1"/>
              <a:t>i</a:t>
            </a:r>
            <a:r>
              <a:rPr lang="uk-UA" dirty="0"/>
              <a:t>м</a:t>
            </a:r>
            <a:r>
              <a:rPr lang="en-US" dirty="0" err="1"/>
              <a:t>i</a:t>
            </a:r>
            <a:r>
              <a:rPr lang="uk-UA" dirty="0"/>
              <a:t>ко-фармацевтичного п</a:t>
            </a:r>
            <a:r>
              <a:rPr lang="en-US" dirty="0" err="1"/>
              <a:t>i</a:t>
            </a:r>
            <a:r>
              <a:rPr lang="uk-UA" dirty="0" err="1"/>
              <a:t>дприємства</a:t>
            </a:r>
            <a:r>
              <a:rPr lang="uk-UA" dirty="0"/>
              <a:t> представник аптеки або </a:t>
            </a:r>
            <a:r>
              <a:rPr lang="uk-UA" dirty="0" err="1"/>
              <a:t>зав.аптекою</a:t>
            </a:r>
            <a:r>
              <a:rPr lang="uk-UA" dirty="0"/>
              <a:t> проводить або по к</a:t>
            </a:r>
            <a:r>
              <a:rPr lang="en-US" dirty="0" err="1"/>
              <a:t>i</a:t>
            </a:r>
            <a:r>
              <a:rPr lang="uk-UA" dirty="0" err="1"/>
              <a:t>лькост</a:t>
            </a:r>
            <a:r>
              <a:rPr lang="en-US" dirty="0" err="1"/>
              <a:t>i</a:t>
            </a:r>
            <a:r>
              <a:rPr lang="en-US" dirty="0"/>
              <a:t> </a:t>
            </a:r>
            <a:r>
              <a:rPr lang="uk-UA" dirty="0"/>
              <a:t>товарних одиниць </a:t>
            </a:r>
            <a:r>
              <a:rPr lang="en-US" dirty="0" err="1"/>
              <a:t>i</a:t>
            </a:r>
            <a:r>
              <a:rPr lang="en-US" dirty="0"/>
              <a:t> </a:t>
            </a:r>
            <a:r>
              <a:rPr lang="uk-UA" dirty="0"/>
              <a:t>по мас</a:t>
            </a:r>
            <a:r>
              <a:rPr lang="en-US" dirty="0" err="1"/>
              <a:t>i</a:t>
            </a:r>
            <a:r>
              <a:rPr lang="en-US" dirty="0"/>
              <a:t> </a:t>
            </a:r>
            <a:r>
              <a:rPr lang="uk-UA" dirty="0" err="1"/>
              <a:t>нетто</a:t>
            </a:r>
            <a:r>
              <a:rPr lang="uk-UA" dirty="0"/>
              <a:t>, або якщо товар запакований в ящики та </a:t>
            </a:r>
            <a:r>
              <a:rPr lang="en-US" dirty="0" err="1"/>
              <a:t>i</a:t>
            </a:r>
            <a:r>
              <a:rPr lang="uk-UA" dirty="0" err="1"/>
              <a:t>ншу</a:t>
            </a:r>
            <a:r>
              <a:rPr lang="uk-UA" dirty="0"/>
              <a:t> тару - по к</a:t>
            </a:r>
            <a:r>
              <a:rPr lang="en-US" dirty="0" err="1"/>
              <a:t>i</a:t>
            </a:r>
            <a:r>
              <a:rPr lang="uk-UA" dirty="0" err="1"/>
              <a:t>лькост</a:t>
            </a:r>
            <a:r>
              <a:rPr lang="en-US" dirty="0" err="1"/>
              <a:t>i</a:t>
            </a:r>
            <a:r>
              <a:rPr lang="en-US" dirty="0"/>
              <a:t> </a:t>
            </a:r>
            <a:r>
              <a:rPr lang="uk-UA" dirty="0"/>
              <a:t>м</a:t>
            </a:r>
            <a:r>
              <a:rPr lang="en-US" dirty="0" err="1"/>
              <a:t>i</a:t>
            </a:r>
            <a:r>
              <a:rPr lang="uk-UA" dirty="0" err="1"/>
              <a:t>сць</a:t>
            </a:r>
            <a:r>
              <a:rPr lang="uk-UA" dirty="0"/>
              <a:t> </a:t>
            </a:r>
            <a:r>
              <a:rPr lang="en-US" dirty="0" err="1"/>
              <a:t>i</a:t>
            </a:r>
            <a:r>
              <a:rPr lang="en-US" dirty="0"/>
              <a:t> </a:t>
            </a:r>
            <a:r>
              <a:rPr lang="uk-UA" dirty="0"/>
              <a:t>мас</a:t>
            </a:r>
            <a:r>
              <a:rPr lang="en-US" dirty="0" err="1"/>
              <a:t>i</a:t>
            </a:r>
            <a:r>
              <a:rPr lang="en-US" dirty="0"/>
              <a:t> </a:t>
            </a:r>
            <a:r>
              <a:rPr lang="uk-UA" dirty="0"/>
              <a:t>брутто, Для отримання товару на склад</a:t>
            </a:r>
            <a:r>
              <a:rPr lang="en-US" dirty="0" err="1"/>
              <a:t>i</a:t>
            </a:r>
            <a:r>
              <a:rPr lang="en-US" dirty="0"/>
              <a:t> </a:t>
            </a:r>
            <a:r>
              <a:rPr lang="uk-UA" dirty="0"/>
              <a:t>повинна бути </a:t>
            </a:r>
            <a:r>
              <a:rPr lang="uk-UA" dirty="0" err="1"/>
              <a:t>заключена</a:t>
            </a:r>
            <a:r>
              <a:rPr lang="uk-UA" dirty="0"/>
              <a:t> угода, подається </a:t>
            </a:r>
            <a:r>
              <a:rPr lang="uk-UA" dirty="0" err="1"/>
              <a:t>дов</a:t>
            </a:r>
            <a:r>
              <a:rPr lang="en-US" dirty="0" err="1"/>
              <a:t>i</a:t>
            </a:r>
            <a:r>
              <a:rPr lang="uk-UA" dirty="0" err="1"/>
              <a:t>ренн</a:t>
            </a:r>
            <a:r>
              <a:rPr lang="en-US" dirty="0" err="1"/>
              <a:t>i</a:t>
            </a:r>
            <a:r>
              <a:rPr lang="uk-UA" dirty="0" err="1"/>
              <a:t>сть</a:t>
            </a:r>
            <a:r>
              <a:rPr lang="uk-UA" dirty="0"/>
              <a:t>.</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lstStyle/>
          <a:p>
            <a:r>
              <a:rPr lang="ru-RU" dirty="0" err="1"/>
              <a:t>Організація</a:t>
            </a:r>
            <a:r>
              <a:rPr lang="ru-RU" dirty="0"/>
              <a:t> </a:t>
            </a:r>
            <a:r>
              <a:rPr lang="ru-RU" dirty="0" err="1"/>
              <a:t>вхідного</a:t>
            </a:r>
            <a:r>
              <a:rPr lang="ru-RU" dirty="0"/>
              <a:t> контролю ЛЗ та </a:t>
            </a:r>
            <a:r>
              <a:rPr lang="ru-RU" dirty="0" err="1"/>
              <a:t>товарів</a:t>
            </a:r>
            <a:r>
              <a:rPr lang="ru-RU" dirty="0"/>
              <a:t> аптечного </a:t>
            </a:r>
            <a:r>
              <a:rPr lang="ru-RU" dirty="0" err="1"/>
              <a:t>асортименту</a:t>
            </a:r>
            <a:r>
              <a:rPr lang="ru-RU" dirty="0"/>
              <a:t>.</a:t>
            </a:r>
            <a:endParaRPr lang="ru-UA" dirty="0"/>
          </a:p>
        </p:txBody>
      </p:sp>
    </p:spTree>
    <p:extLst>
      <p:ext uri="{BB962C8B-B14F-4D97-AF65-F5344CB8AC3E}">
        <p14:creationId xmlns:p14="http://schemas.microsoft.com/office/powerpoint/2010/main" val="2093494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85000" lnSpcReduction="10000"/>
          </a:bodyPr>
          <a:lstStyle/>
          <a:p>
            <a:r>
              <a:rPr lang="uk-UA" dirty="0"/>
              <a:t>Практично прийом товару в аптеці здійснює уповноважена особа. Факт прийомки товару матер</a:t>
            </a:r>
            <a:r>
              <a:rPr lang="en-US" dirty="0" err="1"/>
              <a:t>i</a:t>
            </a:r>
            <a:r>
              <a:rPr lang="uk-UA" dirty="0" err="1"/>
              <a:t>ально</a:t>
            </a:r>
            <a:r>
              <a:rPr lang="uk-UA" dirty="0"/>
              <a:t> в</a:t>
            </a:r>
            <a:r>
              <a:rPr lang="en-US" dirty="0" err="1"/>
              <a:t>i</a:t>
            </a:r>
            <a:r>
              <a:rPr lang="uk-UA" dirty="0" err="1"/>
              <a:t>дпов</a:t>
            </a:r>
            <a:r>
              <a:rPr lang="en-US" dirty="0" err="1"/>
              <a:t>i</a:t>
            </a:r>
            <a:r>
              <a:rPr lang="uk-UA" dirty="0" err="1"/>
              <a:t>дальна</a:t>
            </a:r>
            <a:r>
              <a:rPr lang="uk-UA" dirty="0"/>
              <a:t> особа п</a:t>
            </a:r>
            <a:r>
              <a:rPr lang="en-US" dirty="0" err="1"/>
              <a:t>i</a:t>
            </a:r>
            <a:r>
              <a:rPr lang="uk-UA" dirty="0" err="1"/>
              <a:t>дтверджує</a:t>
            </a:r>
            <a:r>
              <a:rPr lang="uk-UA" dirty="0"/>
              <a:t> штам прийомки (тепер печатка) </a:t>
            </a:r>
            <a:r>
              <a:rPr lang="en-US" dirty="0" err="1"/>
              <a:t>i</a:t>
            </a:r>
            <a:r>
              <a:rPr lang="en-US" dirty="0"/>
              <a:t> </a:t>
            </a:r>
            <a:r>
              <a:rPr lang="uk-UA" dirty="0"/>
              <a:t>своїм п</a:t>
            </a:r>
            <a:r>
              <a:rPr lang="en-US" dirty="0" err="1"/>
              <a:t>i</a:t>
            </a:r>
            <a:r>
              <a:rPr lang="uk-UA" dirty="0" err="1"/>
              <a:t>дписом</a:t>
            </a:r>
            <a:r>
              <a:rPr lang="uk-UA" dirty="0"/>
              <a:t> на </a:t>
            </a:r>
            <a:r>
              <a:rPr lang="uk-UA" dirty="0" err="1"/>
              <a:t>вс</a:t>
            </a:r>
            <a:r>
              <a:rPr lang="en-US" dirty="0" err="1"/>
              <a:t>i</a:t>
            </a:r>
            <a:r>
              <a:rPr lang="uk-UA" dirty="0"/>
              <a:t>х </a:t>
            </a:r>
            <a:r>
              <a:rPr lang="uk-UA" dirty="0" err="1"/>
              <a:t>екщемплярах</a:t>
            </a:r>
            <a:r>
              <a:rPr lang="uk-UA" dirty="0"/>
              <a:t> накладних.  Яким би чином не був </a:t>
            </a:r>
            <a:r>
              <a:rPr lang="uk-UA" dirty="0" err="1"/>
              <a:t>доствлений</a:t>
            </a:r>
            <a:r>
              <a:rPr lang="uk-UA" dirty="0"/>
              <a:t> товар, в </a:t>
            </a:r>
            <a:r>
              <a:rPr lang="uk-UA" dirty="0" err="1"/>
              <a:t>аптец</a:t>
            </a:r>
            <a:r>
              <a:rPr lang="en-US" dirty="0" err="1"/>
              <a:t>i</a:t>
            </a:r>
            <a:r>
              <a:rPr lang="en-US" dirty="0"/>
              <a:t> </a:t>
            </a:r>
            <a:r>
              <a:rPr lang="uk-UA" dirty="0" err="1"/>
              <a:t>обв’язкого</a:t>
            </a:r>
            <a:r>
              <a:rPr lang="uk-UA" dirty="0"/>
              <a:t> проводиться його прийомка по к</a:t>
            </a:r>
            <a:r>
              <a:rPr lang="en-US" dirty="0" err="1"/>
              <a:t>i</a:t>
            </a:r>
            <a:r>
              <a:rPr lang="uk-UA" dirty="0" err="1"/>
              <a:t>лькост</a:t>
            </a:r>
            <a:r>
              <a:rPr lang="en-US" dirty="0" err="1"/>
              <a:t>i</a:t>
            </a:r>
            <a:r>
              <a:rPr lang="en-US" dirty="0"/>
              <a:t> </a:t>
            </a:r>
            <a:r>
              <a:rPr lang="en-US" dirty="0" err="1"/>
              <a:t>i</a:t>
            </a:r>
            <a:r>
              <a:rPr lang="en-US" dirty="0"/>
              <a:t> </a:t>
            </a:r>
            <a:r>
              <a:rPr lang="uk-UA" dirty="0" err="1"/>
              <a:t>якост</a:t>
            </a:r>
            <a:r>
              <a:rPr lang="en-US" dirty="0" err="1"/>
              <a:t>i</a:t>
            </a:r>
            <a:r>
              <a:rPr lang="en-US" dirty="0"/>
              <a:t>.</a:t>
            </a:r>
          </a:p>
          <a:p>
            <a:r>
              <a:rPr lang="uk-UA" dirty="0"/>
              <a:t>При </a:t>
            </a:r>
            <a:r>
              <a:rPr lang="uk-UA" dirty="0" err="1"/>
              <a:t>прийомц</a:t>
            </a:r>
            <a:r>
              <a:rPr lang="en-US" dirty="0" err="1"/>
              <a:t>i</a:t>
            </a:r>
            <a:r>
              <a:rPr lang="en-US" dirty="0"/>
              <a:t> </a:t>
            </a:r>
            <a:r>
              <a:rPr lang="uk-UA" dirty="0"/>
              <a:t>товару матер</a:t>
            </a:r>
            <a:r>
              <a:rPr lang="en-US" dirty="0" err="1"/>
              <a:t>i</a:t>
            </a:r>
            <a:r>
              <a:rPr lang="uk-UA" dirty="0" err="1"/>
              <a:t>ально</a:t>
            </a:r>
            <a:r>
              <a:rPr lang="uk-UA" dirty="0"/>
              <a:t>-в</a:t>
            </a:r>
            <a:r>
              <a:rPr lang="en-US" dirty="0" err="1"/>
              <a:t>i</a:t>
            </a:r>
            <a:r>
              <a:rPr lang="uk-UA" dirty="0" err="1"/>
              <a:t>дпов</a:t>
            </a:r>
            <a:r>
              <a:rPr lang="en-US" dirty="0" err="1"/>
              <a:t>i</a:t>
            </a:r>
            <a:r>
              <a:rPr lang="uk-UA" dirty="0" err="1"/>
              <a:t>дальн</a:t>
            </a:r>
            <a:r>
              <a:rPr lang="en-US" dirty="0" err="1"/>
              <a:t>i</a:t>
            </a:r>
            <a:r>
              <a:rPr lang="en-US" dirty="0"/>
              <a:t> </a:t>
            </a:r>
            <a:r>
              <a:rPr lang="uk-UA" dirty="0"/>
              <a:t>особи старанно </a:t>
            </a:r>
            <a:r>
              <a:rPr lang="uk-UA" dirty="0" err="1"/>
              <a:t>пров</a:t>
            </a:r>
            <a:r>
              <a:rPr lang="en-US" dirty="0" err="1"/>
              <a:t>i</a:t>
            </a:r>
            <a:r>
              <a:rPr lang="uk-UA" dirty="0" err="1"/>
              <a:t>ряють</a:t>
            </a:r>
            <a:r>
              <a:rPr lang="uk-UA" dirty="0"/>
              <a:t> к</a:t>
            </a:r>
            <a:r>
              <a:rPr lang="en-US" dirty="0" err="1"/>
              <a:t>i</a:t>
            </a:r>
            <a:r>
              <a:rPr lang="uk-UA" dirty="0" err="1"/>
              <a:t>льк</a:t>
            </a:r>
            <a:r>
              <a:rPr lang="en-US" dirty="0" err="1"/>
              <a:t>i</a:t>
            </a:r>
            <a:r>
              <a:rPr lang="uk-UA" dirty="0" err="1"/>
              <a:t>сть</a:t>
            </a:r>
            <a:r>
              <a:rPr lang="uk-UA" dirty="0"/>
              <a:t>, ц</a:t>
            </a:r>
            <a:r>
              <a:rPr lang="en-US" dirty="0" err="1"/>
              <a:t>i</a:t>
            </a:r>
            <a:r>
              <a:rPr lang="uk-UA" dirty="0"/>
              <a:t>ну, загальну варт</a:t>
            </a:r>
            <a:r>
              <a:rPr lang="en-US" dirty="0" err="1"/>
              <a:t>i</a:t>
            </a:r>
            <a:r>
              <a:rPr lang="uk-UA" dirty="0" err="1"/>
              <a:t>сть</a:t>
            </a:r>
            <a:r>
              <a:rPr lang="uk-UA" dirty="0"/>
              <a:t> товару </a:t>
            </a:r>
            <a:r>
              <a:rPr lang="en-US" dirty="0" err="1"/>
              <a:t>i</a:t>
            </a:r>
            <a:r>
              <a:rPr lang="en-US" dirty="0"/>
              <a:t> </a:t>
            </a:r>
            <a:r>
              <a:rPr lang="uk-UA" dirty="0"/>
              <a:t>проводять зв</a:t>
            </a:r>
            <a:r>
              <a:rPr lang="en-US" dirty="0" err="1"/>
              <a:t>i</a:t>
            </a:r>
            <a:r>
              <a:rPr lang="uk-UA" dirty="0" err="1"/>
              <a:t>рку</a:t>
            </a:r>
            <a:r>
              <a:rPr lang="uk-UA" dirty="0"/>
              <a:t> їх з даними накладної. Особлива увага </a:t>
            </a:r>
            <a:r>
              <a:rPr lang="uk-UA" dirty="0" err="1"/>
              <a:t>прид</a:t>
            </a:r>
            <a:r>
              <a:rPr lang="en-US" dirty="0" err="1"/>
              <a:t>i</a:t>
            </a:r>
            <a:r>
              <a:rPr lang="uk-UA" dirty="0" err="1"/>
              <a:t>ляється</a:t>
            </a:r>
            <a:r>
              <a:rPr lang="uk-UA" dirty="0"/>
              <a:t> </a:t>
            </a:r>
            <a:r>
              <a:rPr lang="uk-UA" dirty="0" err="1"/>
              <a:t>перев</a:t>
            </a:r>
            <a:r>
              <a:rPr lang="en-US" dirty="0" err="1"/>
              <a:t>i</a:t>
            </a:r>
            <a:r>
              <a:rPr lang="uk-UA" dirty="0" err="1"/>
              <a:t>рц</a:t>
            </a:r>
            <a:r>
              <a:rPr lang="en-US" dirty="0" err="1"/>
              <a:t>i</a:t>
            </a:r>
            <a:r>
              <a:rPr lang="en-US" dirty="0"/>
              <a:t> </a:t>
            </a:r>
            <a:r>
              <a:rPr lang="uk-UA" dirty="0"/>
              <a:t>к</a:t>
            </a:r>
            <a:r>
              <a:rPr lang="en-US" dirty="0" err="1"/>
              <a:t>i</a:t>
            </a:r>
            <a:r>
              <a:rPr lang="uk-UA" dirty="0" err="1"/>
              <a:t>лькост</a:t>
            </a:r>
            <a:r>
              <a:rPr lang="en-US" dirty="0" err="1"/>
              <a:t>i</a:t>
            </a:r>
            <a:r>
              <a:rPr lang="en-US" dirty="0"/>
              <a:t> </a:t>
            </a:r>
            <a:r>
              <a:rPr lang="uk-UA" dirty="0" err="1"/>
              <a:t>поступившого</a:t>
            </a:r>
            <a:r>
              <a:rPr lang="uk-UA" dirty="0"/>
              <a:t> товару. З ц</a:t>
            </a:r>
            <a:r>
              <a:rPr lang="en-US" dirty="0" err="1"/>
              <a:t>i</a:t>
            </a:r>
            <a:r>
              <a:rPr lang="uk-UA" dirty="0" err="1"/>
              <a:t>єю</a:t>
            </a:r>
            <a:r>
              <a:rPr lang="uk-UA" dirty="0"/>
              <a:t> метою проводиться приймальний контроль, який </a:t>
            </a:r>
            <a:r>
              <a:rPr lang="uk-UA" dirty="0" err="1"/>
              <a:t>заключається</a:t>
            </a:r>
            <a:r>
              <a:rPr lang="uk-UA" dirty="0"/>
              <a:t> в </a:t>
            </a:r>
            <a:r>
              <a:rPr lang="uk-UA" dirty="0" err="1"/>
              <a:t>перев</a:t>
            </a:r>
            <a:r>
              <a:rPr lang="en-US" dirty="0" err="1"/>
              <a:t>i</a:t>
            </a:r>
            <a:r>
              <a:rPr lang="uk-UA" dirty="0" err="1"/>
              <a:t>рц</a:t>
            </a:r>
            <a:r>
              <a:rPr lang="en-US" dirty="0" err="1"/>
              <a:t>i</a:t>
            </a:r>
            <a:r>
              <a:rPr lang="en-US" dirty="0"/>
              <a:t> </a:t>
            </a:r>
            <a:r>
              <a:rPr lang="uk-UA" dirty="0" err="1"/>
              <a:t>зовн</a:t>
            </a:r>
            <a:r>
              <a:rPr lang="en-US" dirty="0" err="1"/>
              <a:t>i</a:t>
            </a:r>
            <a:r>
              <a:rPr lang="uk-UA" dirty="0" err="1"/>
              <a:t>шнього</a:t>
            </a:r>
            <a:r>
              <a:rPr lang="uk-UA" dirty="0"/>
              <a:t> вигляду, </a:t>
            </a:r>
            <a:r>
              <a:rPr lang="uk-UA" dirty="0" err="1"/>
              <a:t>марк</a:t>
            </a:r>
            <a:r>
              <a:rPr lang="en-US" dirty="0" err="1"/>
              <a:t>i</a:t>
            </a:r>
            <a:r>
              <a:rPr lang="uk-UA" dirty="0" err="1"/>
              <a:t>ровц</a:t>
            </a:r>
            <a:r>
              <a:rPr lang="en-US" dirty="0" err="1"/>
              <a:t>i</a:t>
            </a:r>
            <a:r>
              <a:rPr lang="en-US" dirty="0"/>
              <a:t>, </a:t>
            </a:r>
            <a:r>
              <a:rPr lang="uk-UA" dirty="0"/>
              <a:t>пакуванню, </a:t>
            </a:r>
            <a:r>
              <a:rPr lang="uk-UA" dirty="0" err="1"/>
              <a:t>укупорц</a:t>
            </a:r>
            <a:r>
              <a:rPr lang="en-US" dirty="0" err="1"/>
              <a:t>i</a:t>
            </a:r>
            <a:r>
              <a:rPr lang="en-US" dirty="0"/>
              <a:t> </a:t>
            </a:r>
            <a:r>
              <a:rPr lang="uk-UA" dirty="0"/>
              <a:t>товару. Якщо виникають </a:t>
            </a:r>
            <a:r>
              <a:rPr lang="uk-UA" dirty="0" err="1"/>
              <a:t>сумн</a:t>
            </a:r>
            <a:r>
              <a:rPr lang="en-US" dirty="0" err="1"/>
              <a:t>i</a:t>
            </a:r>
            <a:r>
              <a:rPr lang="uk-UA" dirty="0"/>
              <a:t>ви в </a:t>
            </a:r>
            <a:r>
              <a:rPr lang="uk-UA" dirty="0" err="1"/>
              <a:t>якост</a:t>
            </a:r>
            <a:r>
              <a:rPr lang="en-US" dirty="0" err="1"/>
              <a:t>i</a:t>
            </a:r>
            <a:r>
              <a:rPr lang="en-US" dirty="0"/>
              <a:t>, </a:t>
            </a:r>
            <a:r>
              <a:rPr lang="uk-UA" dirty="0"/>
              <a:t>л</a:t>
            </a:r>
            <a:r>
              <a:rPr lang="en-US" dirty="0" err="1"/>
              <a:t>i</a:t>
            </a:r>
            <a:r>
              <a:rPr lang="uk-UA" dirty="0" err="1"/>
              <a:t>карськ</a:t>
            </a:r>
            <a:r>
              <a:rPr lang="en-US" dirty="0" err="1"/>
              <a:t>i</a:t>
            </a:r>
            <a:r>
              <a:rPr lang="en-US" dirty="0"/>
              <a:t> </a:t>
            </a:r>
            <a:r>
              <a:rPr lang="uk-UA" dirty="0"/>
              <a:t>засоби направляються на </a:t>
            </a:r>
            <a:r>
              <a:rPr lang="uk-UA" dirty="0" err="1"/>
              <a:t>анал</a:t>
            </a:r>
            <a:r>
              <a:rPr lang="en-US" dirty="0" err="1"/>
              <a:t>i</a:t>
            </a:r>
            <a:r>
              <a:rPr lang="uk-UA" dirty="0"/>
              <a:t>з в КАЛ </a:t>
            </a:r>
            <a:r>
              <a:rPr lang="en-US" dirty="0" err="1"/>
              <a:t>i</a:t>
            </a:r>
            <a:r>
              <a:rPr lang="en-US" dirty="0"/>
              <a:t> </a:t>
            </a:r>
            <a:r>
              <a:rPr lang="uk-UA" dirty="0"/>
              <a:t>для в</a:t>
            </a:r>
            <a:r>
              <a:rPr lang="en-US" dirty="0" err="1"/>
              <a:t>i</a:t>
            </a:r>
            <a:r>
              <a:rPr lang="uk-UA" dirty="0" err="1"/>
              <a:t>дпов</a:t>
            </a:r>
            <a:r>
              <a:rPr lang="en-US" dirty="0" err="1"/>
              <a:t>i</a:t>
            </a:r>
            <a:r>
              <a:rPr lang="uk-UA" dirty="0"/>
              <a:t>д</a:t>
            </a:r>
            <a:r>
              <a:rPr lang="en-US" dirty="0" err="1"/>
              <a:t>i</a:t>
            </a:r>
            <a:r>
              <a:rPr lang="en-US" dirty="0"/>
              <a:t> </a:t>
            </a:r>
            <a:r>
              <a:rPr lang="uk-UA" dirty="0" err="1"/>
              <a:t>лаборатор</a:t>
            </a:r>
            <a:r>
              <a:rPr lang="en-US" dirty="0" err="1"/>
              <a:t>i</a:t>
            </a:r>
            <a:r>
              <a:rPr lang="uk-UA" dirty="0"/>
              <a:t>ї їх </a:t>
            </a:r>
            <a:r>
              <a:rPr lang="uk-UA" dirty="0" err="1"/>
              <a:t>збер</a:t>
            </a:r>
            <a:r>
              <a:rPr lang="en-US" dirty="0" err="1"/>
              <a:t>i</a:t>
            </a:r>
            <a:r>
              <a:rPr lang="uk-UA" dirty="0"/>
              <a:t>гають окремо </a:t>
            </a:r>
            <a:r>
              <a:rPr lang="en-US" dirty="0" err="1"/>
              <a:t>i</a:t>
            </a:r>
            <a:r>
              <a:rPr lang="en-US" dirty="0"/>
              <a:t> </a:t>
            </a:r>
            <a:r>
              <a:rPr lang="uk-UA" dirty="0"/>
              <a:t>не реал</a:t>
            </a:r>
            <a:r>
              <a:rPr lang="en-US" dirty="0" err="1"/>
              <a:t>i</a:t>
            </a:r>
            <a:r>
              <a:rPr lang="uk-UA" dirty="0" err="1"/>
              <a:t>зують</a:t>
            </a:r>
            <a:r>
              <a:rPr lang="uk-UA" dirty="0"/>
              <a:t>. Старанно </a:t>
            </a:r>
            <a:r>
              <a:rPr lang="uk-UA" dirty="0" err="1"/>
              <a:t>перев</a:t>
            </a:r>
            <a:r>
              <a:rPr lang="en-US" dirty="0" err="1"/>
              <a:t>i</a:t>
            </a:r>
            <a:r>
              <a:rPr lang="uk-UA" dirty="0" err="1"/>
              <a:t>ряють</a:t>
            </a:r>
            <a:r>
              <a:rPr lang="uk-UA" dirty="0"/>
              <a:t> при </a:t>
            </a:r>
            <a:r>
              <a:rPr lang="uk-UA" dirty="0" err="1"/>
              <a:t>прийомц</a:t>
            </a:r>
            <a:r>
              <a:rPr lang="en-US" dirty="0" err="1"/>
              <a:t>i</a:t>
            </a:r>
            <a:r>
              <a:rPr lang="en-US" dirty="0"/>
              <a:t> </a:t>
            </a:r>
            <a:r>
              <a:rPr lang="uk-UA" dirty="0" err="1"/>
              <a:t>товара</a:t>
            </a:r>
            <a:r>
              <a:rPr lang="uk-UA" dirty="0"/>
              <a:t> терм</a:t>
            </a:r>
            <a:r>
              <a:rPr lang="en-US" dirty="0" err="1"/>
              <a:t>i</a:t>
            </a:r>
            <a:r>
              <a:rPr lang="uk-UA" dirty="0" err="1"/>
              <a:t>ни</a:t>
            </a:r>
            <a:r>
              <a:rPr lang="uk-UA" dirty="0"/>
              <a:t> </a:t>
            </a:r>
            <a:r>
              <a:rPr lang="uk-UA" dirty="0" err="1"/>
              <a:t>придатност</a:t>
            </a:r>
            <a:r>
              <a:rPr lang="en-US" dirty="0" err="1"/>
              <a:t>i</a:t>
            </a:r>
            <a:r>
              <a:rPr lang="en-US" dirty="0"/>
              <a:t>. </a:t>
            </a:r>
            <a:r>
              <a:rPr lang="uk-UA" dirty="0"/>
              <a:t>На медикаменти, залишковий терм</a:t>
            </a:r>
            <a:r>
              <a:rPr lang="en-US" dirty="0" err="1"/>
              <a:t>i</a:t>
            </a:r>
            <a:r>
              <a:rPr lang="uk-UA" dirty="0"/>
              <a:t>н </a:t>
            </a:r>
            <a:r>
              <a:rPr lang="uk-UA" dirty="0" err="1"/>
              <a:t>придатност</a:t>
            </a:r>
            <a:r>
              <a:rPr lang="en-US" dirty="0" err="1"/>
              <a:t>i</a:t>
            </a:r>
            <a:r>
              <a:rPr lang="en-US" dirty="0"/>
              <a:t> </a:t>
            </a:r>
            <a:r>
              <a:rPr lang="uk-UA" dirty="0"/>
              <a:t>повинен бути не менше 60%, а для </a:t>
            </a:r>
            <a:r>
              <a:rPr lang="uk-UA" dirty="0" err="1"/>
              <a:t>бактер</a:t>
            </a:r>
            <a:r>
              <a:rPr lang="en-US" dirty="0" err="1"/>
              <a:t>i</a:t>
            </a:r>
            <a:r>
              <a:rPr lang="uk-UA" dirty="0" err="1"/>
              <a:t>йних</a:t>
            </a:r>
            <a:r>
              <a:rPr lang="uk-UA" dirty="0"/>
              <a:t> препарат</a:t>
            </a:r>
            <a:r>
              <a:rPr lang="en-US" dirty="0" err="1"/>
              <a:t>i</a:t>
            </a:r>
            <a:r>
              <a:rPr lang="uk-UA" dirty="0"/>
              <a:t>в - не менше 40% терм</a:t>
            </a:r>
            <a:r>
              <a:rPr lang="en-US" dirty="0" err="1"/>
              <a:t>i</a:t>
            </a:r>
            <a:r>
              <a:rPr lang="uk-UA" dirty="0"/>
              <a:t>ну </a:t>
            </a:r>
            <a:r>
              <a:rPr lang="uk-UA" dirty="0" err="1"/>
              <a:t>придатност</a:t>
            </a:r>
            <a:r>
              <a:rPr lang="en-US" dirty="0" err="1"/>
              <a:t>i</a:t>
            </a:r>
            <a:r>
              <a:rPr lang="en-US" dirty="0"/>
              <a:t>, </a:t>
            </a:r>
            <a:r>
              <a:rPr lang="uk-UA" dirty="0"/>
              <a:t>що зазначена на </a:t>
            </a:r>
            <a:r>
              <a:rPr lang="uk-UA" dirty="0" err="1"/>
              <a:t>етикетц</a:t>
            </a:r>
            <a:r>
              <a:rPr lang="en-US" dirty="0" err="1"/>
              <a:t>i</a:t>
            </a:r>
            <a:r>
              <a:rPr lang="en-US" dirty="0"/>
              <a:t>.</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lstStyle/>
          <a:p>
            <a:r>
              <a:rPr lang="ru-RU" dirty="0" err="1"/>
              <a:t>Організація</a:t>
            </a:r>
            <a:r>
              <a:rPr lang="ru-RU" dirty="0"/>
              <a:t> </a:t>
            </a:r>
            <a:r>
              <a:rPr lang="ru-RU" dirty="0" err="1"/>
              <a:t>вхідного</a:t>
            </a:r>
            <a:r>
              <a:rPr lang="ru-RU" dirty="0"/>
              <a:t> контролю ЛЗ та </a:t>
            </a:r>
            <a:r>
              <a:rPr lang="ru-RU" dirty="0" err="1"/>
              <a:t>товарів</a:t>
            </a:r>
            <a:r>
              <a:rPr lang="ru-RU" dirty="0"/>
              <a:t> аптечного </a:t>
            </a:r>
            <a:r>
              <a:rPr lang="ru-RU" dirty="0" err="1"/>
              <a:t>асортименту</a:t>
            </a:r>
            <a:r>
              <a:rPr lang="ru-RU" dirty="0"/>
              <a:t>.</a:t>
            </a:r>
            <a:endParaRPr lang="ru-UA" dirty="0"/>
          </a:p>
        </p:txBody>
      </p:sp>
    </p:spTree>
    <p:extLst>
      <p:ext uri="{BB962C8B-B14F-4D97-AF65-F5344CB8AC3E}">
        <p14:creationId xmlns:p14="http://schemas.microsoft.com/office/powerpoint/2010/main" val="3261209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47500" lnSpcReduction="20000"/>
          </a:bodyPr>
          <a:lstStyle/>
          <a:p>
            <a:r>
              <a:rPr lang="uk-UA" dirty="0"/>
              <a:t>уповноважена особа - особа, призначена керівником суб'єкта господарської діяльності  на відповідну посаду фармацевтичного закладу, на яку відповідно до наказу покладено здійснення вхідного контролю якості лікарських засобів, які  підлягають оптовій та роздрібній торгівлі;</a:t>
            </a:r>
          </a:p>
          <a:p>
            <a:r>
              <a:rPr lang="uk-UA" dirty="0"/>
              <a:t>фальсифіковані лікарські засоби - лікарські засоби, які навмисно неправильно промарковані щодо ідентичності  та  назви виробника.  Фальсифікованими можуть бути  як  оригінальні, так і відтворені препарати; вони можуть містити інгредієнти  у відповідному або невідповідному складі,  можуть  бути  без  діючих речовин, з недостатньою їх кількістю або в підробленій упаковці.    </a:t>
            </a:r>
          </a:p>
          <a:p>
            <a:r>
              <a:rPr lang="uk-UA" dirty="0"/>
              <a:t>Головними обов'язками уповноваженої особи є:</a:t>
            </a:r>
          </a:p>
          <a:p>
            <a:r>
              <a:rPr lang="uk-UA" dirty="0"/>
              <a:t>перевірка лікарських засобів, які надходять в аптеку, і супровідних документів - накладних (з обов'язковим зазначенням найменування, дозування, лікарської форми, номера серії, кількості, назви виробника), сертифікатів якості виробників, даних про реєстраційний статус лікарського засобу; </a:t>
            </a:r>
          </a:p>
          <a:p>
            <a:r>
              <a:rPr lang="uk-UA" dirty="0"/>
              <a:t>оформлення висновку вхідного контролю якості лікарських засобів; </a:t>
            </a:r>
          </a:p>
          <a:p>
            <a:r>
              <a:rPr lang="uk-UA" dirty="0"/>
              <a:t>ведення реєстру лікарських засобів, які надійшли до суб'єкта господарської діяльності;  </a:t>
            </a:r>
          </a:p>
          <a:p>
            <a:r>
              <a:rPr lang="uk-UA" dirty="0"/>
              <a:t>перевірка наявності в аптеці неякісних та фальсифікованих серій лікарських засобів згідно з інформацією територіальної інспекції;</a:t>
            </a:r>
          </a:p>
          <a:p>
            <a:r>
              <a:rPr lang="uk-UA" dirty="0"/>
              <a:t>надання територіальній інспекції повідомлень про виявлені неякісні та фальсифіковані лікарські засоби або про які є підозра щодо їх якості; </a:t>
            </a:r>
          </a:p>
          <a:p>
            <a:r>
              <a:rPr lang="uk-UA" dirty="0"/>
              <a:t>зупинення  торгівлі  такими  лікарськими засобами.</a:t>
            </a:r>
          </a:p>
          <a:p>
            <a:r>
              <a:rPr lang="uk-UA" dirty="0"/>
              <a:t>Погодження  внутрішнього  порядку   обігу   лікарських засобів. </a:t>
            </a:r>
          </a:p>
          <a:p>
            <a:r>
              <a:rPr lang="uk-UA" dirty="0"/>
              <a:t>Порядок проведення вхідного контролю якості лікарських засобів, які надходять в аптеку:</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lstStyle/>
          <a:p>
            <a:r>
              <a:rPr lang="ru-RU" dirty="0" err="1"/>
              <a:t>Організація</a:t>
            </a:r>
            <a:r>
              <a:rPr lang="ru-RU" dirty="0"/>
              <a:t> </a:t>
            </a:r>
            <a:r>
              <a:rPr lang="ru-RU" dirty="0" err="1"/>
              <a:t>вхідного</a:t>
            </a:r>
            <a:r>
              <a:rPr lang="ru-RU" dirty="0"/>
              <a:t> контролю ЛЗ та </a:t>
            </a:r>
            <a:r>
              <a:rPr lang="ru-RU" dirty="0" err="1"/>
              <a:t>товарів</a:t>
            </a:r>
            <a:r>
              <a:rPr lang="ru-RU" dirty="0"/>
              <a:t> аптечного </a:t>
            </a:r>
            <a:r>
              <a:rPr lang="ru-RU" dirty="0" err="1"/>
              <a:t>асортименту</a:t>
            </a:r>
            <a:r>
              <a:rPr lang="ru-RU" dirty="0"/>
              <a:t>.</a:t>
            </a:r>
            <a:endParaRPr lang="ru-UA" dirty="0"/>
          </a:p>
        </p:txBody>
      </p:sp>
    </p:spTree>
    <p:extLst>
      <p:ext uri="{BB962C8B-B14F-4D97-AF65-F5344CB8AC3E}">
        <p14:creationId xmlns:p14="http://schemas.microsoft.com/office/powerpoint/2010/main" val="3184510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55000" lnSpcReduction="20000"/>
          </a:bodyPr>
          <a:lstStyle/>
          <a:p>
            <a:r>
              <a:rPr lang="uk-UA" dirty="0"/>
              <a:t>Лікарські засоби:</a:t>
            </a:r>
          </a:p>
          <a:p>
            <a:r>
              <a:rPr lang="uk-UA" dirty="0"/>
              <a:t>Субстанції, що використовуються в аптеках для виготовлення парентеральних лікарських форм і ліків, що застосовуються в очній практиці (за всіма показниками МКЯ).</a:t>
            </a:r>
          </a:p>
          <a:p>
            <a:r>
              <a:rPr lang="uk-UA" dirty="0"/>
              <a:t>Наркотичні лікарські засоби, психотропні речовини і прекурсори, які належать до відповідної категорії згідно з Переліком наркотичних засобів, психотропних речовин і прекурсорів, і підлягають спеціальному контролю відповідно до чинного законодавства України.</a:t>
            </a:r>
          </a:p>
          <a:p>
            <a:r>
              <a:rPr lang="uk-UA" dirty="0"/>
              <a:t>Лікарські засоби, що використовуються для наркозу, у тому числі інгаляційного (за винятком кисню і закису азоту).</a:t>
            </a:r>
          </a:p>
          <a:p>
            <a:r>
              <a:rPr lang="uk-UA" dirty="0" err="1"/>
              <a:t>Рентгеноконтрастні</a:t>
            </a:r>
            <a:r>
              <a:rPr lang="uk-UA" dirty="0"/>
              <a:t>, у тому числі барію сульфат.</a:t>
            </a:r>
          </a:p>
          <a:p>
            <a:r>
              <a:rPr lang="uk-UA" dirty="0"/>
              <a:t>Протитуберкульозні (у тому числі комбіновані), що містять </a:t>
            </a:r>
            <a:r>
              <a:rPr lang="uk-UA" dirty="0" err="1"/>
              <a:t>рифампіцин</a:t>
            </a:r>
            <a:r>
              <a:rPr lang="uk-UA" dirty="0"/>
              <a:t>, </a:t>
            </a:r>
            <a:r>
              <a:rPr lang="uk-UA" dirty="0" err="1"/>
              <a:t>ізоніазид</a:t>
            </a:r>
            <a:r>
              <a:rPr lang="uk-UA" dirty="0"/>
              <a:t>, </a:t>
            </a:r>
            <a:r>
              <a:rPr lang="uk-UA" dirty="0" err="1"/>
              <a:t>етамбутол</a:t>
            </a:r>
            <a:r>
              <a:rPr lang="uk-UA" dirty="0"/>
              <a:t>, </a:t>
            </a:r>
            <a:r>
              <a:rPr lang="uk-UA" dirty="0" err="1"/>
              <a:t>піразинамід</a:t>
            </a:r>
            <a:r>
              <a:rPr lang="uk-UA" dirty="0"/>
              <a:t>. повинні додатково супроводжуватися висновком щодо якості, що виданий лабораторією, підпорядкованою або уповноваженою </a:t>
            </a:r>
            <a:r>
              <a:rPr lang="uk-UA" dirty="0" err="1"/>
              <a:t>Держлікслужбою</a:t>
            </a:r>
            <a:r>
              <a:rPr lang="uk-UA" dirty="0"/>
              <a:t> України.</a:t>
            </a:r>
          </a:p>
          <a:p>
            <a:r>
              <a:rPr lang="uk-UA" dirty="0"/>
              <a:t>Групова тара, зовнішня (вторинна) та внутрішня (первинна) упаковки, маркування, листок-вкладка, зовнішній вигляд без розкриття упаковки перевіряються на цілісність, однорідність, наявність пошкоджень, якість пакувальних матеріалів. При потребі, якщо виникла підозра щодо якості, лікарські засоби перевіряються з розкриттям упаковок стосовно розмірів, форми, кольору, однорідності, кількості одиниць в упаковці, наявності забруднень.</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lstStyle/>
          <a:p>
            <a:r>
              <a:rPr lang="ru-RU" dirty="0" err="1"/>
              <a:t>Організація</a:t>
            </a:r>
            <a:r>
              <a:rPr lang="ru-RU" dirty="0"/>
              <a:t> </a:t>
            </a:r>
            <a:r>
              <a:rPr lang="ru-RU" dirty="0" err="1"/>
              <a:t>вхідного</a:t>
            </a:r>
            <a:r>
              <a:rPr lang="ru-RU" dirty="0"/>
              <a:t> контролю ЛЗ та </a:t>
            </a:r>
            <a:r>
              <a:rPr lang="ru-RU" dirty="0" err="1"/>
              <a:t>товарів</a:t>
            </a:r>
            <a:r>
              <a:rPr lang="ru-RU" dirty="0"/>
              <a:t> аптечного </a:t>
            </a:r>
            <a:r>
              <a:rPr lang="ru-RU" dirty="0" err="1"/>
              <a:t>асортименту</a:t>
            </a:r>
            <a:r>
              <a:rPr lang="ru-RU" dirty="0"/>
              <a:t>.</a:t>
            </a:r>
            <a:endParaRPr lang="ru-UA" dirty="0"/>
          </a:p>
        </p:txBody>
      </p:sp>
    </p:spTree>
    <p:extLst>
      <p:ext uri="{BB962C8B-B14F-4D97-AF65-F5344CB8AC3E}">
        <p14:creationId xmlns:p14="http://schemas.microsoft.com/office/powerpoint/2010/main" val="1246056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77500" lnSpcReduction="20000"/>
          </a:bodyPr>
          <a:lstStyle/>
          <a:p>
            <a:r>
              <a:rPr lang="uk-UA" dirty="0"/>
              <a:t>При позитивному результаті вхідного контролю уповноважена особа передає одержані серії лікарських засобів в реалізацію.</a:t>
            </a:r>
          </a:p>
          <a:p>
            <a:r>
              <a:rPr lang="uk-UA" dirty="0"/>
              <a:t>При негативному результаті вповноважена особа складає акт про виявлені дефекти, який є підставою для повернення партії постачальнику. Копія </a:t>
            </a:r>
            <a:r>
              <a:rPr lang="uk-UA" dirty="0" err="1"/>
              <a:t>акта</a:t>
            </a:r>
            <a:r>
              <a:rPr lang="uk-UA" dirty="0"/>
              <a:t> подається у територіальну інспекцію, яка після проведення додаткової перевірки та вибіркового лабораторного аналізу вживає заходів щодо інформування інших аптек про виявлені неякісні або фальсифіковані лікарські засоби та контролює дії постачальника щодо їх знищення, утилізації або повернення (у разі неякісних серій) виробнику.</a:t>
            </a:r>
          </a:p>
          <a:p>
            <a:r>
              <a:rPr lang="uk-UA" dirty="0"/>
              <a:t>У разі виникнення сумніву щодо якості лікарських засобів при виконанні візуального контролю вповноважена особа відбирає зразки сумнівних лікарських засобів та направляє їх у територіальну інспекцію для проходження лабораторних досліджень. </a:t>
            </a:r>
          </a:p>
          <a:p>
            <a:r>
              <a:rPr lang="uk-UA" dirty="0"/>
              <a:t>На час проведення таких досліджень, до остаточного вирішення питання про їх якість, серія сумнівних лікарських засобів перебуває у карантині, ізольовано від інших лікарських засобів, з позначенням "Торгівля заборонена до окремого розпорядження". </a:t>
            </a:r>
          </a:p>
          <a:p>
            <a:r>
              <a:rPr lang="uk-UA" dirty="0"/>
              <a:t>Уповноважена особа веде нижченаведений реєстр.</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lstStyle/>
          <a:p>
            <a:r>
              <a:rPr lang="ru-RU" dirty="0" err="1"/>
              <a:t>Організація</a:t>
            </a:r>
            <a:r>
              <a:rPr lang="ru-RU" dirty="0"/>
              <a:t> </a:t>
            </a:r>
            <a:r>
              <a:rPr lang="ru-RU" dirty="0" err="1"/>
              <a:t>вхідного</a:t>
            </a:r>
            <a:r>
              <a:rPr lang="ru-RU" dirty="0"/>
              <a:t> контролю ЛЗ та </a:t>
            </a:r>
            <a:r>
              <a:rPr lang="ru-RU" dirty="0" err="1"/>
              <a:t>товарів</a:t>
            </a:r>
            <a:r>
              <a:rPr lang="ru-RU" dirty="0"/>
              <a:t> аптечного </a:t>
            </a:r>
            <a:r>
              <a:rPr lang="ru-RU" dirty="0" err="1"/>
              <a:t>асортименту</a:t>
            </a:r>
            <a:r>
              <a:rPr lang="ru-RU" dirty="0"/>
              <a:t>.</a:t>
            </a:r>
            <a:endParaRPr lang="ru-UA" dirty="0"/>
          </a:p>
        </p:txBody>
      </p:sp>
    </p:spTree>
    <p:extLst>
      <p:ext uri="{BB962C8B-B14F-4D97-AF65-F5344CB8AC3E}">
        <p14:creationId xmlns:p14="http://schemas.microsoft.com/office/powerpoint/2010/main" val="2238557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85000" lnSpcReduction="20000"/>
          </a:bodyPr>
          <a:lstStyle/>
          <a:p>
            <a:r>
              <a:rPr lang="uk-UA" dirty="0"/>
              <a:t>Уповноважена особа суб'єкта господарювання (далі - Уповноважена особа): для суб'єктів господарювання, які здійснюють оптову, роздрібну торгівлю лікарськими засобами, - особа, що має диплом про фармацевтичну освіту навчальних закладів ІІІ-</a:t>
            </a:r>
            <a:r>
              <a:rPr lang="en-US" dirty="0"/>
              <a:t>IV </a:t>
            </a:r>
            <a:r>
              <a:rPr lang="uk-UA" dirty="0"/>
              <a:t>рівнів акредитації та сертифікат про присвоєння (підтвердження) звання провізора-спеціаліста або атестована за цією спеціальністю з присвоєнням (підтвердженням) кваліфікаційної категорії та має стаж роботи за спеціальністю «Фармація» не менше двох років, на яку суб'єктом господарювання покладено обов'язки щодо функціонування системи забезпечення якості лікарських засобів при їх оптовій та роздрібній торгівлі;</a:t>
            </a:r>
          </a:p>
          <a:p>
            <a:r>
              <a:rPr lang="uk-UA" dirty="0"/>
              <a:t>Виконання обов'язків Уповноваженої особи, відповідальної за функціонування системи забезпечення якості лікарських засобів в аптеці, що розташована у селі, селищі, селищі міського типу, може покладатися на особу, що має диплом про фармацевтичну освіту навчальних закладів І-ІІ рівнів акредитації, або особу, яка отримала рівень бакалавра у навчальних закладах ІІІ-</a:t>
            </a:r>
            <a:r>
              <a:rPr lang="en-US" dirty="0"/>
              <a:t>IV </a:t>
            </a:r>
            <a:r>
              <a:rPr lang="uk-UA" dirty="0"/>
              <a:t>рівнів акредитації). Виконання обов'язків Уповноваженої особи у селі, селищі, селищі міського типу може покладатися на спеціалістів без стажу роботи за спеціальністю «Фармація».</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fontScale="90000"/>
          </a:bodyPr>
          <a:lstStyle/>
          <a:p>
            <a:r>
              <a:rPr lang="ru-RU" dirty="0" err="1"/>
              <a:t>Обов’язки</a:t>
            </a:r>
            <a:r>
              <a:rPr lang="ru-RU" dirty="0"/>
              <a:t> </a:t>
            </a:r>
            <a:r>
              <a:rPr lang="ru-RU" dirty="0" err="1"/>
              <a:t>уповноваженої</a:t>
            </a:r>
            <a:r>
              <a:rPr lang="ru-RU" dirty="0"/>
              <a:t> особи, яка проводить </a:t>
            </a:r>
            <a:r>
              <a:rPr lang="ru-RU" dirty="0" err="1"/>
              <a:t>вхідний</a:t>
            </a:r>
            <a:r>
              <a:rPr lang="ru-RU" dirty="0"/>
              <a:t> контроль </a:t>
            </a:r>
            <a:r>
              <a:rPr lang="ru-RU" dirty="0" err="1"/>
              <a:t>якості</a:t>
            </a:r>
            <a:r>
              <a:rPr lang="ru-RU" dirty="0"/>
              <a:t> </a:t>
            </a:r>
            <a:r>
              <a:rPr lang="ru-RU" dirty="0" err="1"/>
              <a:t>ліків</a:t>
            </a:r>
            <a:endParaRPr lang="ru-UA" dirty="0"/>
          </a:p>
        </p:txBody>
      </p:sp>
    </p:spTree>
    <p:extLst>
      <p:ext uri="{BB962C8B-B14F-4D97-AF65-F5344CB8AC3E}">
        <p14:creationId xmlns:p14="http://schemas.microsoft.com/office/powerpoint/2010/main" val="2464144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92500" lnSpcReduction="10000"/>
          </a:bodyPr>
          <a:lstStyle/>
          <a:p>
            <a:r>
              <a:rPr lang="uk-UA" dirty="0"/>
              <a:t>Уповноважена особа аптеки безпосередньо підпорядковується завідувачу аптеки.</a:t>
            </a:r>
          </a:p>
          <a:p>
            <a:r>
              <a:rPr lang="uk-UA" dirty="0"/>
              <a:t>Діяльність уповноваженої особи аптеки інспектує </a:t>
            </a:r>
            <a:r>
              <a:rPr lang="uk-UA" dirty="0" err="1"/>
              <a:t>Держлікслужба</a:t>
            </a:r>
            <a:r>
              <a:rPr lang="uk-UA" dirty="0"/>
              <a:t>  та санітарно-епідеміологічна служба.</a:t>
            </a:r>
          </a:p>
          <a:p>
            <a:r>
              <a:rPr lang="uk-UA" dirty="0"/>
              <a:t>На час тимчасової відсутності уповноваженої особи (відрядження, хвороба, відпустка) її обов'язки виконує особа, що призначена в установленому порядку, яка несе повну відповідальність за належне їх виконання та набуває усіх відповідних прав.</a:t>
            </a:r>
          </a:p>
          <a:p>
            <a:r>
              <a:rPr lang="uk-UA" dirty="0"/>
              <a:t>Уповноважена особа аптеки у своїй роботі керується положеннями діючого законодавства, Державною Фармакопеєю України, нормативними документами, які затверджені Міністерством охорони здоров'я України, та    посадовою інструкцією.</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fontScale="90000"/>
          </a:bodyPr>
          <a:lstStyle/>
          <a:p>
            <a:r>
              <a:rPr lang="ru-RU" dirty="0" err="1"/>
              <a:t>Обов’язки</a:t>
            </a:r>
            <a:r>
              <a:rPr lang="ru-RU" dirty="0"/>
              <a:t> </a:t>
            </a:r>
            <a:r>
              <a:rPr lang="ru-RU" dirty="0" err="1"/>
              <a:t>уповноваженої</a:t>
            </a:r>
            <a:r>
              <a:rPr lang="ru-RU" dirty="0"/>
              <a:t> особи, яка проводить </a:t>
            </a:r>
            <a:r>
              <a:rPr lang="ru-RU" dirty="0" err="1"/>
              <a:t>вхідний</a:t>
            </a:r>
            <a:r>
              <a:rPr lang="ru-RU" dirty="0"/>
              <a:t> контроль </a:t>
            </a:r>
            <a:r>
              <a:rPr lang="ru-RU" dirty="0" err="1"/>
              <a:t>якості</a:t>
            </a:r>
            <a:r>
              <a:rPr lang="ru-RU" dirty="0"/>
              <a:t> </a:t>
            </a:r>
            <a:r>
              <a:rPr lang="ru-RU" dirty="0" err="1"/>
              <a:t>ліків</a:t>
            </a:r>
            <a:endParaRPr lang="ru-UA" dirty="0"/>
          </a:p>
        </p:txBody>
      </p:sp>
    </p:spTree>
    <p:extLst>
      <p:ext uri="{BB962C8B-B14F-4D97-AF65-F5344CB8AC3E}">
        <p14:creationId xmlns:p14="http://schemas.microsoft.com/office/powerpoint/2010/main" val="1038210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a:xfrm>
            <a:off x="1036320" y="1577131"/>
            <a:ext cx="10119360" cy="4859052"/>
          </a:xfrm>
        </p:spPr>
        <p:txBody>
          <a:bodyPr>
            <a:normAutofit fontScale="32500" lnSpcReduction="20000"/>
          </a:bodyPr>
          <a:lstStyle/>
          <a:p>
            <a:r>
              <a:rPr lang="uk-UA" dirty="0"/>
              <a:t>Уповноважена особа:</a:t>
            </a:r>
          </a:p>
          <a:p>
            <a:r>
              <a:rPr lang="uk-UA" dirty="0"/>
              <a:t>Здійснює контроль за функціонуванням системи якості лікарських засобів.</a:t>
            </a:r>
          </a:p>
          <a:p>
            <a:r>
              <a:rPr lang="uk-UA" dirty="0"/>
              <a:t>Розробляє та затверджує стандартні робочі методики обігу лікарських засобів (закупки, збереження, реалізації).</a:t>
            </a:r>
          </a:p>
          <a:p>
            <a:r>
              <a:rPr lang="uk-UA" dirty="0"/>
              <a:t>Розробляє та затверджує план термінових дій при виявленні фальсифікованих, незареєстрованих та неякісних лікарських засобів.</a:t>
            </a:r>
          </a:p>
          <a:p>
            <a:r>
              <a:rPr lang="uk-UA" dirty="0"/>
              <a:t>Здійснює обстеження аптеки з метою оцінки стану санітарного режиму та фармацевтичного порядку.</a:t>
            </a:r>
          </a:p>
          <a:p>
            <a:r>
              <a:rPr lang="uk-UA" dirty="0"/>
              <a:t>Бере участь у проведенні дезінфекції та дезінсекції приміщень аптеки, готуючи або/чи контролюючи ефективність відповідних розчинів.</a:t>
            </a:r>
          </a:p>
          <a:p>
            <a:r>
              <a:rPr lang="uk-UA" dirty="0"/>
              <a:t>Здійснює вхідний контроль якості лікарських засобів, готує та затверджує висновок результатів контролю кожної серії ЛЗ, що надійшли в аптеку, надає дозвіл на їх реалізацію.</a:t>
            </a:r>
          </a:p>
          <a:p>
            <a:r>
              <a:rPr lang="uk-UA" dirty="0"/>
              <a:t>Відбирає зразки лікарських засобів, які підлягають обов'язковій лабораторній перевірці на відповідність їх якості показникам АНД. сумнівних ЛЗ та направляє їх до уповноваженого органу з контролю якості ЛЗ.</a:t>
            </a:r>
          </a:p>
          <a:p>
            <a:r>
              <a:rPr lang="uk-UA" dirty="0"/>
              <a:t>Вилучає у карантин та зупиняє реалізацію незареєстрованих, неякісних, фальсифікованих серій лікарських засобів, </a:t>
            </a:r>
            <a:r>
              <a:rPr lang="uk-UA" dirty="0" err="1"/>
              <a:t>ангро</a:t>
            </a:r>
            <a:r>
              <a:rPr lang="uk-UA" dirty="0"/>
              <a:t> або про які є підозра щодо їх якості та надає уповноваженим органам повідомлення про виявлення таких лікарських засобів.</a:t>
            </a:r>
          </a:p>
          <a:p>
            <a:r>
              <a:rPr lang="uk-UA" dirty="0"/>
              <a:t>Здійснює перевірку наявності в аптеці незареєстрованих, неякісних та фальсифікованих серій лікарських засобів, або про які є підозра щодо їх якості, згідно поточної інформації уповноваженого органу з контролю якості лікарських засобів.</a:t>
            </a:r>
          </a:p>
          <a:p>
            <a:r>
              <a:rPr lang="uk-UA" dirty="0"/>
              <a:t> Розміщує готові лікарські засоби, </a:t>
            </a:r>
            <a:r>
              <a:rPr lang="uk-UA" dirty="0" err="1"/>
              <a:t>ангро</a:t>
            </a:r>
            <a:r>
              <a:rPr lang="uk-UA" dirty="0"/>
              <a:t> відповідно до основних принципів зберігання медикаментів і ВМП.</a:t>
            </a:r>
          </a:p>
          <a:p>
            <a:r>
              <a:rPr lang="uk-UA" dirty="0"/>
              <a:t> Перевіряє правильність умов зберігання та терміни придатності лікарських засобів, </a:t>
            </a:r>
            <a:r>
              <a:rPr lang="uk-UA" dirty="0" err="1"/>
              <a:t>ангро</a:t>
            </a:r>
            <a:r>
              <a:rPr lang="uk-UA" dirty="0"/>
              <a:t>.</a:t>
            </a:r>
          </a:p>
          <a:p>
            <a:r>
              <a:rPr lang="uk-UA" dirty="0"/>
              <a:t> Бере участь у комплектуванні замовлень відділів га установ.</a:t>
            </a:r>
          </a:p>
          <a:p>
            <a:r>
              <a:rPr lang="uk-UA" dirty="0"/>
              <a:t>Забезпечує зберігання документації в архіві. Систематизує і зберігає реєстри.</a:t>
            </a:r>
          </a:p>
          <a:p>
            <a:r>
              <a:rPr lang="uk-UA" dirty="0"/>
              <a:t>Своєчасно інформує керівництво аптеки про стан системи якості лікарських засобів і належність дотримання санітарного режиму та фармацевтичного порядку.</a:t>
            </a:r>
          </a:p>
          <a:p>
            <a:r>
              <a:rPr lang="uk-UA" dirty="0"/>
              <a:t>Надає консультації з питань функціонування системи якості лікарських засобів, санітарного режиму та фармацевтичного порядку.</a:t>
            </a:r>
          </a:p>
          <a:p>
            <a:r>
              <a:rPr lang="uk-UA" dirty="0"/>
              <a:t>Здійснює поточний та звітний облік виконаних робіт.</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fontScale="90000"/>
          </a:bodyPr>
          <a:lstStyle/>
          <a:p>
            <a:r>
              <a:rPr lang="ru-RU" dirty="0" err="1"/>
              <a:t>Обов’язки</a:t>
            </a:r>
            <a:r>
              <a:rPr lang="ru-RU" dirty="0"/>
              <a:t> </a:t>
            </a:r>
            <a:r>
              <a:rPr lang="ru-RU" dirty="0" err="1"/>
              <a:t>уповноваженої</a:t>
            </a:r>
            <a:r>
              <a:rPr lang="ru-RU" dirty="0"/>
              <a:t> особи, яка проводить </a:t>
            </a:r>
            <a:r>
              <a:rPr lang="ru-RU" dirty="0" err="1"/>
              <a:t>вхідний</a:t>
            </a:r>
            <a:r>
              <a:rPr lang="ru-RU" dirty="0"/>
              <a:t> контроль </a:t>
            </a:r>
            <a:r>
              <a:rPr lang="ru-RU" dirty="0" err="1"/>
              <a:t>якості</a:t>
            </a:r>
            <a:r>
              <a:rPr lang="ru-RU" dirty="0"/>
              <a:t> </a:t>
            </a:r>
            <a:r>
              <a:rPr lang="ru-RU" dirty="0" err="1"/>
              <a:t>ліків</a:t>
            </a:r>
            <a:endParaRPr lang="ru-UA" dirty="0"/>
          </a:p>
        </p:txBody>
      </p:sp>
    </p:spTree>
    <p:extLst>
      <p:ext uri="{BB962C8B-B14F-4D97-AF65-F5344CB8AC3E}">
        <p14:creationId xmlns:p14="http://schemas.microsoft.com/office/powerpoint/2010/main" val="1049091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lnSpcReduction="10000"/>
          </a:bodyPr>
          <a:lstStyle/>
          <a:p>
            <a:r>
              <a:rPr lang="uk-UA" dirty="0"/>
              <a:t>Уповноважена особа має право:</a:t>
            </a:r>
          </a:p>
          <a:p>
            <a:r>
              <a:rPr lang="uk-UA" dirty="0"/>
              <a:t> Отримувати від співробітників </a:t>
            </a:r>
            <a:r>
              <a:rPr lang="uk-UA" dirty="0" err="1"/>
              <a:t>Держлікслужби</a:t>
            </a:r>
            <a:r>
              <a:rPr lang="uk-UA" dirty="0"/>
              <a:t>  консультації та необхідну інформацію з питань забезпечення якості лікарських засобів.</a:t>
            </a:r>
          </a:p>
          <a:p>
            <a:r>
              <a:rPr lang="uk-UA" dirty="0"/>
              <a:t> Знайомитись з проектами рішень керівництва, що поширюються на її діяльність.</a:t>
            </a:r>
          </a:p>
          <a:p>
            <a:r>
              <a:rPr lang="uk-UA" dirty="0"/>
              <a:t> Брати участь в обговоренні питань, що стосуються виконання її обов'язків.</a:t>
            </a:r>
          </a:p>
          <a:p>
            <a:r>
              <a:rPr lang="uk-UA" dirty="0"/>
              <a:t> Вносити на розгляд керівництва пропозиції щодо покращення функціонування системи якості лікарських засобів.</a:t>
            </a:r>
          </a:p>
          <a:p>
            <a:r>
              <a:rPr lang="uk-UA" dirty="0"/>
              <a:t> Вимагати від керівництва сприяння у виконанні посадових обов'язків.</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fontScale="90000"/>
          </a:bodyPr>
          <a:lstStyle/>
          <a:p>
            <a:r>
              <a:rPr lang="ru-RU" dirty="0" err="1"/>
              <a:t>Обов’язки</a:t>
            </a:r>
            <a:r>
              <a:rPr lang="ru-RU" dirty="0"/>
              <a:t> </a:t>
            </a:r>
            <a:r>
              <a:rPr lang="ru-RU" dirty="0" err="1"/>
              <a:t>уповноваженої</a:t>
            </a:r>
            <a:r>
              <a:rPr lang="ru-RU" dirty="0"/>
              <a:t> особи, яка проводить </a:t>
            </a:r>
            <a:r>
              <a:rPr lang="ru-RU" dirty="0" err="1"/>
              <a:t>вхідний</a:t>
            </a:r>
            <a:r>
              <a:rPr lang="ru-RU" dirty="0"/>
              <a:t> контроль </a:t>
            </a:r>
            <a:r>
              <a:rPr lang="ru-RU" dirty="0" err="1"/>
              <a:t>якості</a:t>
            </a:r>
            <a:r>
              <a:rPr lang="ru-RU" dirty="0"/>
              <a:t> </a:t>
            </a:r>
            <a:r>
              <a:rPr lang="ru-RU" dirty="0" err="1"/>
              <a:t>ліків</a:t>
            </a:r>
            <a:endParaRPr lang="ru-UA" dirty="0"/>
          </a:p>
        </p:txBody>
      </p:sp>
    </p:spTree>
    <p:extLst>
      <p:ext uri="{BB962C8B-B14F-4D97-AF65-F5344CB8AC3E}">
        <p14:creationId xmlns:p14="http://schemas.microsoft.com/office/powerpoint/2010/main" val="2300575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62500" lnSpcReduction="20000"/>
          </a:bodyPr>
          <a:lstStyle/>
          <a:p>
            <a:r>
              <a:rPr lang="uk-UA" dirty="0"/>
              <a:t>активний фармацевтичний інгредієнт (лікарська речовина, діюча речовина, субстанція) (далі — АФІ або діюча речовина) — будь-яка речовина чи суміш речовин, що призначена для використання у виробництві лікарського засобу і під час цього використання стає його активним інгредієнтом. Такі речовини мають фармакологічну чи іншу безпосередню дію на організм людини; у складі готових форм лікарських засобів їх застосовують для лікування, діагностики чи профілактики захворювання, для зміни стану, структур або фізіологічних функцій організму, для догляду, обробки та полегшення симптомів;</a:t>
            </a:r>
          </a:p>
          <a:p>
            <a:r>
              <a:rPr lang="uk-UA" dirty="0"/>
              <a:t>асептичний блок — комплекс виробничих приміщень, до складу якого входять шлюз, асептична асистентська, приміщення для отримання води для ін’єкцій, фасування, закупорювання та стерилізації вироблених (виготовлених) лікарських засобів;</a:t>
            </a:r>
          </a:p>
          <a:p>
            <a:r>
              <a:rPr lang="uk-UA" dirty="0"/>
              <a:t>асистентська — окреме, відповідно обладнане виробниче приміщення в аптеці для виробництва (виготовлення) лікарських засобів;</a:t>
            </a:r>
          </a:p>
          <a:p>
            <a:r>
              <a:rPr lang="uk-UA" dirty="0"/>
              <a:t>виробництво (виготовлення) лікарських засобів в умовах аптеки — індивідуальне виробництво (виготовлення) лікарських засобів за рецептами лікарів, на замовлення (вимогу) лікувально-профілактичних закладів та виробництво (виготовлення) </a:t>
            </a:r>
            <a:r>
              <a:rPr lang="uk-UA" dirty="0" err="1"/>
              <a:t>внутрішньоаптечної</a:t>
            </a:r>
            <a:r>
              <a:rPr lang="uk-UA" dirty="0"/>
              <a:t> заготовки;</a:t>
            </a:r>
          </a:p>
          <a:p>
            <a:r>
              <a:rPr lang="uk-UA" dirty="0"/>
              <a:t>виробничі приміщення — приміщення в аптеках, у яких виробляються (виготовляються), контролюються, пакуються, маркуються, зберігаються та відпускаються лікарські засоби. Розміщення виробничих приміщень аптек, що здійснюють виробництво (виготовлення) лікарських засобів, повинно виключати зустрічні виробничі потоки;</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fontScale="90000"/>
          </a:bodyPr>
          <a:lstStyle/>
          <a:p>
            <a:r>
              <a:rPr lang="ru-RU" dirty="0"/>
              <a:t>Правила </a:t>
            </a:r>
            <a:r>
              <a:rPr lang="ru-RU" dirty="0" err="1"/>
              <a:t>виробництва</a:t>
            </a:r>
            <a:r>
              <a:rPr lang="ru-RU" dirty="0"/>
              <a:t> (</a:t>
            </a:r>
            <a:r>
              <a:rPr lang="ru-RU" dirty="0" err="1"/>
              <a:t>виготовлення</a:t>
            </a:r>
            <a:r>
              <a:rPr lang="ru-RU" dirty="0"/>
              <a:t>) та контролю </a:t>
            </a:r>
            <a:r>
              <a:rPr lang="ru-RU" dirty="0" err="1"/>
              <a:t>якості</a:t>
            </a:r>
            <a:r>
              <a:rPr lang="ru-RU" dirty="0"/>
              <a:t> </a:t>
            </a:r>
            <a:r>
              <a:rPr lang="ru-RU" dirty="0" err="1"/>
              <a:t>лікарських</a:t>
            </a:r>
            <a:r>
              <a:rPr lang="ru-RU" dirty="0"/>
              <a:t> </a:t>
            </a:r>
            <a:r>
              <a:rPr lang="ru-RU" dirty="0" err="1"/>
              <a:t>засобів</a:t>
            </a:r>
            <a:r>
              <a:rPr lang="ru-RU" dirty="0"/>
              <a:t> в аптеках</a:t>
            </a:r>
            <a:endParaRPr lang="ru-UA" dirty="0"/>
          </a:p>
        </p:txBody>
      </p:sp>
    </p:spTree>
    <p:extLst>
      <p:ext uri="{BB962C8B-B14F-4D97-AF65-F5344CB8AC3E}">
        <p14:creationId xmlns:p14="http://schemas.microsoft.com/office/powerpoint/2010/main" val="1910718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70000" lnSpcReduction="20000"/>
          </a:bodyPr>
          <a:lstStyle/>
          <a:p>
            <a:r>
              <a:rPr lang="uk-UA" dirty="0" err="1"/>
              <a:t>внутрішньоаптечна</a:t>
            </a:r>
            <a:r>
              <a:rPr lang="uk-UA" dirty="0"/>
              <a:t> заготовка — концентровані розчини та напівфабрикати, що використовують для виробництва (виготовлення) </a:t>
            </a:r>
            <a:r>
              <a:rPr lang="uk-UA" dirty="0" err="1"/>
              <a:t>екстемпоральних</a:t>
            </a:r>
            <a:r>
              <a:rPr lang="uk-UA" dirty="0"/>
              <a:t> лікарських засобів, та </a:t>
            </a:r>
            <a:r>
              <a:rPr lang="uk-UA" dirty="0" err="1"/>
              <a:t>екстемпоральні</a:t>
            </a:r>
            <a:r>
              <a:rPr lang="uk-UA" dirty="0"/>
              <a:t> лікарські засоби, вироблені (виготовлені) про запас за часто повторюваними прописами;</a:t>
            </a:r>
          </a:p>
          <a:p>
            <a:r>
              <a:rPr lang="uk-UA" dirty="0" err="1"/>
              <a:t>внутрішньоаптечний</a:t>
            </a:r>
            <a:r>
              <a:rPr lang="uk-UA" dirty="0"/>
              <a:t> контроль — комплекс запобіжних заходів та видів контролю, які затверджують показники якості та безпеки лікарських засобів, що здійснюється безпосередньо в аптеці;</a:t>
            </a:r>
          </a:p>
          <a:p>
            <a:r>
              <a:rPr lang="uk-UA" dirty="0"/>
              <a:t>Державна фармакопея України — це правовий акт, який містить загальні вимоги до лікарських засобів, фармакопейні статті, а також методики контролю якості лікарських засобів (далі — ДФУ);</a:t>
            </a:r>
          </a:p>
          <a:p>
            <a:r>
              <a:rPr lang="uk-UA" dirty="0"/>
              <a:t>джерело радіонуклідів — будь-яка система, яка містить фіксований первинний радіонуклід, з якого утворюються вторинні радіонукліди, які витягуються шляхом елюювання або в інший спосіб та використовуються у </a:t>
            </a:r>
            <a:r>
              <a:rPr lang="uk-UA" dirty="0" err="1"/>
              <a:t>радіофармацевтичному</a:t>
            </a:r>
            <a:r>
              <a:rPr lang="uk-UA" dirty="0"/>
              <a:t> лікарському засобі;</a:t>
            </a:r>
          </a:p>
          <a:p>
            <a:r>
              <a:rPr lang="uk-UA" dirty="0"/>
              <a:t>діючі речовини (субстанції) — біологічно активні речовини, які можуть змінювати стан і функції організму або мають профілактичну, діагностичну чи лікувальну дію та використовуються для виробництва (виготовлення) готових лікарських засобів;</a:t>
            </a:r>
          </a:p>
          <a:p>
            <a:r>
              <a:rPr lang="uk-UA" dirty="0"/>
              <a:t>допоміжні речовини — додаткові речовини, необхідні для виробництва (виготовлення) готових лікарських засобів;</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fontScale="90000"/>
          </a:bodyPr>
          <a:lstStyle/>
          <a:p>
            <a:r>
              <a:rPr lang="ru-RU" dirty="0"/>
              <a:t>Правила </a:t>
            </a:r>
            <a:r>
              <a:rPr lang="ru-RU" dirty="0" err="1"/>
              <a:t>виробництва</a:t>
            </a:r>
            <a:r>
              <a:rPr lang="ru-RU" dirty="0"/>
              <a:t> (</a:t>
            </a:r>
            <a:r>
              <a:rPr lang="ru-RU" dirty="0" err="1"/>
              <a:t>виготовлення</a:t>
            </a:r>
            <a:r>
              <a:rPr lang="ru-RU" dirty="0"/>
              <a:t>) та контролю </a:t>
            </a:r>
            <a:r>
              <a:rPr lang="ru-RU" dirty="0" err="1"/>
              <a:t>якості</a:t>
            </a:r>
            <a:r>
              <a:rPr lang="ru-RU" dirty="0"/>
              <a:t> </a:t>
            </a:r>
            <a:r>
              <a:rPr lang="ru-RU" dirty="0" err="1"/>
              <a:t>лікарських</a:t>
            </a:r>
            <a:r>
              <a:rPr lang="ru-RU" dirty="0"/>
              <a:t> </a:t>
            </a:r>
            <a:r>
              <a:rPr lang="ru-RU" dirty="0" err="1"/>
              <a:t>засобів</a:t>
            </a:r>
            <a:r>
              <a:rPr lang="ru-RU" dirty="0"/>
              <a:t> в аптеках</a:t>
            </a:r>
            <a:endParaRPr lang="ru-UA" dirty="0"/>
          </a:p>
        </p:txBody>
      </p:sp>
    </p:spTree>
    <p:extLst>
      <p:ext uri="{BB962C8B-B14F-4D97-AF65-F5344CB8AC3E}">
        <p14:creationId xmlns:p14="http://schemas.microsoft.com/office/powerpoint/2010/main" val="292113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92500" lnSpcReduction="20000"/>
          </a:bodyPr>
          <a:lstStyle/>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екстемпоральні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далі</a:t>
            </a:r>
            <a:r>
              <a:rPr lang="ru-RU" sz="1800" dirty="0">
                <a:solidFill>
                  <a:srgbClr val="000000"/>
                </a:solidFill>
                <a:effectLst/>
                <a:latin typeface="Verdana" panose="020B0604030504040204" pitchFamily="34" charset="0"/>
                <a:ea typeface="Verdana" panose="020B0604030504040204" pitchFamily="34" charset="0"/>
              </a:rPr>
              <a:t> — ЕЛЗ) — </a:t>
            </a:r>
            <a:r>
              <a:rPr lang="ru-RU" sz="1800" dirty="0" err="1">
                <a:solidFill>
                  <a:srgbClr val="000000"/>
                </a:solidFill>
                <a:effectLst/>
                <a:latin typeface="Verdana" panose="020B0604030504040204" pitchFamily="34" charset="0"/>
                <a:ea typeface="Verdana" panose="020B0604030504040204" pitchFamily="34" charset="0"/>
              </a:rPr>
              <a:t>лікарські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вироблені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виготовлені</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аптечних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умовах</a:t>
            </a:r>
            <a:r>
              <a:rPr lang="ru-RU" sz="1800" dirty="0">
                <a:solidFill>
                  <a:srgbClr val="000000"/>
                </a:solidFill>
                <a:effectLst/>
                <a:latin typeface="Verdana" panose="020B0604030504040204" pitchFamily="34" charset="0"/>
                <a:ea typeface="Verdana" panose="020B0604030504040204" pitchFamily="34" charset="0"/>
              </a:rPr>
              <a:t> за рецептом </a:t>
            </a:r>
            <a:r>
              <a:rPr lang="ru-RU" sz="1800" dirty="0" err="1">
                <a:solidFill>
                  <a:srgbClr val="000000"/>
                </a:solidFill>
                <a:effectLst/>
                <a:latin typeface="Verdana" panose="020B0604030504040204" pitchFamily="34" charset="0"/>
                <a:ea typeface="Verdana" panose="020B0604030504040204" pitchFamily="34" charset="0"/>
              </a:rPr>
              <a:t>лікаря</a:t>
            </a:r>
            <a:r>
              <a:rPr lang="ru-RU" sz="1800" dirty="0">
                <a:solidFill>
                  <a:srgbClr val="000000"/>
                </a:solidFill>
                <a:effectLst/>
                <a:latin typeface="Verdana" panose="020B0604030504040204" pitchFamily="34" charset="0"/>
                <a:ea typeface="Verdana" panose="020B0604030504040204" pitchFamily="34" charset="0"/>
              </a:rPr>
              <a:t> для конкретного </a:t>
            </a:r>
            <a:r>
              <a:rPr lang="ru-RU" sz="1800" dirty="0" err="1">
                <a:solidFill>
                  <a:srgbClr val="000000"/>
                </a:solidFill>
                <a:effectLst/>
                <a:latin typeface="Verdana" panose="020B0604030504040204" pitchFamily="34" charset="0"/>
                <a:ea typeface="Verdana" panose="020B0604030504040204" pitchFamily="34" charset="0"/>
              </a:rPr>
              <a:t>пацієнта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за </a:t>
            </a:r>
            <a:r>
              <a:rPr lang="ru-RU" sz="1800" dirty="0" err="1">
                <a:solidFill>
                  <a:srgbClr val="000000"/>
                </a:solidFill>
                <a:effectLst/>
                <a:latin typeface="Verdana" panose="020B0604030504040204" pitchFamily="34" charset="0"/>
                <a:ea typeface="Verdana" panose="020B0604030504040204" pitchFamily="34" charset="0"/>
              </a:rPr>
              <a:t>замовленням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вимогою</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лікувально-профілактичного</a:t>
            </a:r>
            <a:r>
              <a:rPr lang="ru-RU" sz="1800" dirty="0">
                <a:solidFill>
                  <a:srgbClr val="000000"/>
                </a:solidFill>
                <a:effectLst/>
                <a:latin typeface="Verdana" panose="020B0604030504040204" pitchFamily="34" charset="0"/>
                <a:ea typeface="Verdana" panose="020B0604030504040204" pitchFamily="34" charset="0"/>
              </a:rPr>
              <a:t> закладу, та </a:t>
            </a:r>
            <a:r>
              <a:rPr lang="ru-RU" sz="1800" dirty="0" err="1">
                <a:solidFill>
                  <a:srgbClr val="000000"/>
                </a:solidFill>
                <a:effectLst/>
                <a:latin typeface="Verdana" panose="020B0604030504040204" pitchFamily="34" charset="0"/>
                <a:ea typeface="Verdana" panose="020B0604030504040204" pitchFamily="34" charset="0"/>
              </a:rPr>
              <a:t>внутрішньоаптечні</a:t>
            </a:r>
            <a:r>
              <a:rPr lang="ru-RU" sz="1800" dirty="0">
                <a:solidFill>
                  <a:srgbClr val="000000"/>
                </a:solidFill>
                <a:effectLst/>
                <a:latin typeface="Verdana" panose="020B0604030504040204" pitchFamily="34" charset="0"/>
                <a:ea typeface="Verdana" panose="020B0604030504040204" pitchFamily="34" charset="0"/>
              </a:rPr>
              <a:t> заготовки. До </a:t>
            </a:r>
            <a:r>
              <a:rPr lang="ru-RU" sz="1800" dirty="0" err="1">
                <a:solidFill>
                  <a:srgbClr val="000000"/>
                </a:solidFill>
                <a:effectLst/>
                <a:latin typeface="Verdana" panose="020B0604030504040204" pitchFamily="34" charset="0"/>
                <a:ea typeface="Verdana" panose="020B0604030504040204" pitchFamily="34" charset="0"/>
              </a:rPr>
              <a:t>екстемпоральних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відносяться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також</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вироблені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виготовлені</a:t>
            </a:r>
            <a:r>
              <a:rPr lang="ru-RU" sz="1800" dirty="0">
                <a:solidFill>
                  <a:srgbClr val="000000"/>
                </a:solidFill>
                <a:effectLst/>
                <a:latin typeface="Verdana" panose="020B0604030504040204" pitchFamily="34" charset="0"/>
                <a:ea typeface="Verdana" panose="020B0604030504040204" pitchFamily="34" charset="0"/>
              </a:rPr>
              <a:t>) про запас за часто </a:t>
            </a:r>
            <a:r>
              <a:rPr lang="ru-RU" sz="1800" dirty="0" err="1">
                <a:solidFill>
                  <a:srgbClr val="000000"/>
                </a:solidFill>
                <a:effectLst/>
                <a:latin typeface="Verdana" panose="020B0604030504040204" pitchFamily="34" charset="0"/>
                <a:ea typeface="Verdana" panose="020B0604030504040204" pitchFamily="34" charset="0"/>
              </a:rPr>
              <a:t>повторюваними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прописами</a:t>
            </a:r>
            <a:r>
              <a:rPr lang="ru-RU" sz="1800" dirty="0">
                <a:solidFill>
                  <a:srgbClr val="000000"/>
                </a:solidFill>
                <a:effectLst/>
                <a:latin typeface="Verdana" panose="020B0604030504040204" pitchFamily="34" charset="0"/>
                <a:ea typeface="Verdana" panose="020B0604030504040204" pitchFamily="34" charset="0"/>
              </a:rPr>
              <a:t>;</a:t>
            </a:r>
            <a:endParaRPr lang="ru-UA" sz="1800" dirty="0">
              <a:effectLst/>
              <a:latin typeface="Verdana" panose="020B0604030504040204" pitchFamily="34" charset="0"/>
              <a:ea typeface="Verdana" panose="020B0604030504040204" pitchFamily="34" charset="0"/>
            </a:endParaRP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контамінація</a:t>
            </a:r>
            <a:r>
              <a:rPr lang="ru-RU" sz="1800" dirty="0">
                <a:solidFill>
                  <a:srgbClr val="000000"/>
                </a:solidFill>
                <a:effectLst/>
                <a:latin typeface="Verdana" panose="020B0604030504040204" pitchFamily="34" charset="0"/>
                <a:ea typeface="Verdana" panose="020B0604030504040204" pitchFamily="34" charset="0"/>
              </a:rPr>
              <a:t> — </a:t>
            </a:r>
            <a:r>
              <a:rPr lang="ru-RU" sz="1800" dirty="0" err="1">
                <a:solidFill>
                  <a:srgbClr val="000000"/>
                </a:solidFill>
                <a:effectLst/>
                <a:latin typeface="Verdana" panose="020B0604030504040204" pitchFamily="34" charset="0"/>
                <a:ea typeface="Verdana" panose="020B0604030504040204" pitchFamily="34" charset="0"/>
              </a:rPr>
              <a:t>небажане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внесення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домішок</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хімічної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чи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мікробіологічної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природи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чужорідних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речовин</a:t>
            </a:r>
            <a:r>
              <a:rPr lang="ru-RU" sz="1800" dirty="0">
                <a:solidFill>
                  <a:srgbClr val="000000"/>
                </a:solidFill>
                <a:effectLst/>
                <a:latin typeface="Verdana" panose="020B0604030504040204" pitchFamily="34" charset="0"/>
                <a:ea typeface="Verdana" panose="020B0604030504040204" pitchFamily="34" charset="0"/>
              </a:rPr>
              <a:t> у (на) </a:t>
            </a:r>
            <a:r>
              <a:rPr lang="ru-RU" sz="1800" dirty="0" err="1">
                <a:solidFill>
                  <a:srgbClr val="000000"/>
                </a:solidFill>
                <a:effectLst/>
                <a:latin typeface="Verdana" panose="020B0604030504040204" pitchFamily="34" charset="0"/>
                <a:ea typeface="Verdana" panose="020B0604030504040204" pitchFamily="34" charset="0"/>
              </a:rPr>
              <a:t>вихідну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сировину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проміжну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продукцію</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готову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продукцію</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чи</a:t>
            </a:r>
            <a:r>
              <a:rPr lang="ru-RU" sz="1800" dirty="0">
                <a:solidFill>
                  <a:srgbClr val="000000"/>
                </a:solidFill>
                <a:effectLst/>
                <a:latin typeface="Verdana" panose="020B0604030504040204" pitchFamily="34" charset="0"/>
                <a:ea typeface="Verdana" panose="020B0604030504040204" pitchFamily="34" charset="0"/>
              </a:rPr>
              <a:t> АФІ </a:t>
            </a:r>
            <a:r>
              <a:rPr lang="ru-RU" sz="1800" dirty="0" err="1">
                <a:solidFill>
                  <a:srgbClr val="000000"/>
                </a:solidFill>
                <a:effectLst/>
                <a:latin typeface="Verdana" panose="020B0604030504040204" pitchFamily="34" charset="0"/>
                <a:ea typeface="Verdana" panose="020B0604030504040204" pitchFamily="34" charset="0"/>
              </a:rPr>
              <a:t>під</a:t>
            </a:r>
            <a:r>
              <a:rPr lang="ru-RU" sz="1800" dirty="0">
                <a:solidFill>
                  <a:srgbClr val="000000"/>
                </a:solidFill>
                <a:effectLst/>
                <a:latin typeface="Verdana" panose="020B0604030504040204" pitchFamily="34" charset="0"/>
                <a:ea typeface="Verdana" panose="020B0604030504040204" pitchFamily="34" charset="0"/>
              </a:rPr>
              <a:t> час </a:t>
            </a:r>
            <a:r>
              <a:rPr lang="ru-RU" sz="1800" dirty="0" err="1">
                <a:solidFill>
                  <a:srgbClr val="000000"/>
                </a:solidFill>
                <a:effectLst/>
                <a:latin typeface="Verdana" panose="020B0604030504040204" pitchFamily="34" charset="0"/>
                <a:ea typeface="Verdana" panose="020B0604030504040204" pitchFamily="34" charset="0"/>
              </a:rPr>
              <a:t>технологічного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процесу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відбору</a:t>
            </a:r>
            <a:r>
              <a:rPr lang="ru-RU" sz="1800" dirty="0">
                <a:solidFill>
                  <a:srgbClr val="000000"/>
                </a:solidFill>
                <a:effectLst/>
                <a:latin typeface="Verdana" panose="020B0604030504040204" pitchFamily="34" charset="0"/>
                <a:ea typeface="Verdana" panose="020B0604030504040204" pitchFamily="34" charset="0"/>
              </a:rPr>
              <a:t> проб, </a:t>
            </a:r>
            <a:r>
              <a:rPr lang="ru-RU" sz="1800" dirty="0" err="1">
                <a:solidFill>
                  <a:srgbClr val="000000"/>
                </a:solidFill>
                <a:effectLst/>
                <a:latin typeface="Verdana" panose="020B0604030504040204" pitchFamily="34" charset="0"/>
                <a:ea typeface="Verdana" panose="020B0604030504040204" pitchFamily="34" charset="0"/>
              </a:rPr>
              <a:t>пакування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перепакування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зберігання</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транспортування</a:t>
            </a:r>
            <a:r>
              <a:rPr lang="ru-RU" sz="1800" dirty="0">
                <a:solidFill>
                  <a:srgbClr val="000000"/>
                </a:solidFill>
                <a:effectLst/>
                <a:latin typeface="Verdana" panose="020B0604030504040204" pitchFamily="34" charset="0"/>
                <a:ea typeface="Verdana" panose="020B0604030504040204" pitchFamily="34" charset="0"/>
              </a:rPr>
              <a:t>;</a:t>
            </a:r>
            <a:endParaRPr lang="ru-UA" sz="1800" dirty="0">
              <a:effectLst/>
              <a:latin typeface="Verdana" panose="020B0604030504040204" pitchFamily="34" charset="0"/>
              <a:ea typeface="Verdana" panose="020B0604030504040204" pitchFamily="34" charset="0"/>
            </a:endParaRP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концентровані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розчини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концентрати</a:t>
            </a:r>
            <a:r>
              <a:rPr lang="ru-RU" sz="1800" dirty="0">
                <a:solidFill>
                  <a:srgbClr val="000000"/>
                </a:solidFill>
                <a:effectLst/>
                <a:latin typeface="Verdana" panose="020B0604030504040204" pitchFamily="34" charset="0"/>
                <a:ea typeface="Verdana" panose="020B0604030504040204" pitchFamily="34" charset="0"/>
              </a:rPr>
              <a:t>) — </a:t>
            </a:r>
            <a:r>
              <a:rPr lang="ru-RU" sz="1800" dirty="0" err="1">
                <a:solidFill>
                  <a:srgbClr val="000000"/>
                </a:solidFill>
                <a:effectLst/>
                <a:latin typeface="Verdana" panose="020B0604030504040204" pitchFamily="34" charset="0"/>
                <a:ea typeface="Verdana" panose="020B0604030504040204" pitchFamily="34" charset="0"/>
              </a:rPr>
              <a:t>це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вихідні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розчини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речовин</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значно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більшій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концентрації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ніж</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ці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речовини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прописують</a:t>
            </a:r>
            <a:r>
              <a:rPr lang="ru-RU" sz="1800" dirty="0">
                <a:solidFill>
                  <a:srgbClr val="000000"/>
                </a:solidFill>
                <a:effectLst/>
                <a:latin typeface="Verdana" panose="020B0604030504040204" pitchFamily="34" charset="0"/>
                <a:ea typeface="Verdana" panose="020B0604030504040204" pitchFamily="34" charset="0"/>
              </a:rPr>
              <a:t> у рецептах, у </a:t>
            </a:r>
            <a:r>
              <a:rPr lang="ru-RU" sz="1800" dirty="0" err="1">
                <a:solidFill>
                  <a:srgbClr val="000000"/>
                </a:solidFill>
                <a:effectLst/>
                <a:latin typeface="Verdana" panose="020B0604030504040204" pitchFamily="34" charset="0"/>
                <a:ea typeface="Verdana" panose="020B0604030504040204" pitchFamily="34" charset="0"/>
              </a:rPr>
              <a:t>розрахунку</a:t>
            </a:r>
            <a:r>
              <a:rPr lang="ru-RU" sz="1800" dirty="0">
                <a:solidFill>
                  <a:srgbClr val="000000"/>
                </a:solidFill>
                <a:effectLst/>
                <a:latin typeface="Verdana" panose="020B0604030504040204" pitchFamily="34" charset="0"/>
                <a:ea typeface="Verdana" panose="020B0604030504040204" pitchFamily="34" charset="0"/>
              </a:rPr>
              <a:t> на </a:t>
            </a:r>
            <a:r>
              <a:rPr lang="ru-RU" sz="1800" dirty="0" err="1">
                <a:solidFill>
                  <a:srgbClr val="000000"/>
                </a:solidFill>
                <a:effectLst/>
                <a:latin typeface="Verdana" panose="020B0604030504040204" pitchFamily="34" charset="0"/>
                <a:ea typeface="Verdana" panose="020B0604030504040204" pitchFamily="34" charset="0"/>
              </a:rPr>
              <a:t>відповідне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розведення</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зазначеної</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рецепті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концентрації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далі</a:t>
            </a:r>
            <a:r>
              <a:rPr lang="ru-RU" sz="1800" dirty="0">
                <a:solidFill>
                  <a:srgbClr val="000000"/>
                </a:solidFill>
                <a:effectLst/>
                <a:latin typeface="Verdana" panose="020B0604030504040204" pitchFamily="34" charset="0"/>
                <a:ea typeface="Verdana" panose="020B0604030504040204" pitchFamily="34" charset="0"/>
              </a:rPr>
              <a:t> — </a:t>
            </a:r>
            <a:r>
              <a:rPr lang="ru-RU" sz="1800" dirty="0" err="1">
                <a:solidFill>
                  <a:srgbClr val="000000"/>
                </a:solidFill>
                <a:effectLst/>
                <a:latin typeface="Verdana" panose="020B0604030504040204" pitchFamily="34" charset="0"/>
                <a:ea typeface="Verdana" panose="020B0604030504040204" pitchFamily="34" charset="0"/>
              </a:rPr>
              <a:t>концентрати</a:t>
            </a:r>
            <a:r>
              <a:rPr lang="ru-RU" sz="1800" dirty="0">
                <a:solidFill>
                  <a:srgbClr val="000000"/>
                </a:solidFill>
                <a:effectLst/>
                <a:latin typeface="Verdana" panose="020B0604030504040204" pitchFamily="34" charset="0"/>
                <a:ea typeface="Verdana" panose="020B0604030504040204" pitchFamily="34" charset="0"/>
              </a:rPr>
              <a:t>);</a:t>
            </a:r>
            <a:endParaRPr lang="ru-UA" sz="1800" dirty="0">
              <a:effectLst/>
              <a:latin typeface="Verdana" panose="020B0604030504040204" pitchFamily="34" charset="0"/>
              <a:ea typeface="Verdana" panose="020B0604030504040204" pitchFamily="34" charset="0"/>
            </a:endParaRP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лікарська</a:t>
            </a:r>
            <a:r>
              <a:rPr lang="ru-RU" sz="1800" dirty="0">
                <a:solidFill>
                  <a:srgbClr val="000000"/>
                </a:solidFill>
                <a:effectLst/>
                <a:latin typeface="Verdana" panose="020B0604030504040204" pitchFamily="34" charset="0"/>
                <a:ea typeface="Verdana" panose="020B0604030504040204" pitchFamily="34" charset="0"/>
              </a:rPr>
              <a:t> форма — </a:t>
            </a:r>
            <a:r>
              <a:rPr lang="ru-RU" sz="1800" dirty="0" err="1">
                <a:solidFill>
                  <a:srgbClr val="000000"/>
                </a:solidFill>
                <a:effectLst/>
                <a:latin typeface="Verdana" panose="020B0604030504040204" pitchFamily="34" charset="0"/>
                <a:ea typeface="Verdana" panose="020B0604030504040204" pitchFamily="34" charset="0"/>
              </a:rPr>
              <a:t>наданий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зручний</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вживання</a:t>
            </a:r>
            <a:r>
              <a:rPr lang="ru-RU" sz="1800" dirty="0">
                <a:solidFill>
                  <a:srgbClr val="000000"/>
                </a:solidFill>
                <a:effectLst/>
                <a:latin typeface="Verdana" panose="020B0604030504040204" pitchFamily="34" charset="0"/>
                <a:ea typeface="Verdana" panose="020B0604030504040204" pitchFamily="34" charset="0"/>
              </a:rPr>
              <a:t> стан, при </a:t>
            </a:r>
            <a:r>
              <a:rPr lang="ru-RU" sz="1800" dirty="0" err="1">
                <a:solidFill>
                  <a:srgbClr val="000000"/>
                </a:solidFill>
                <a:effectLst/>
                <a:latin typeface="Verdana" panose="020B0604030504040204" pitchFamily="34" charset="0"/>
                <a:ea typeface="Verdana" panose="020B0604030504040204" pitchFamily="34" charset="0"/>
              </a:rPr>
              <a:t>якому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забезпечується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необхідний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лікувальний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ефект</a:t>
            </a:r>
            <a:r>
              <a:rPr lang="ru-RU" sz="1800" dirty="0">
                <a:solidFill>
                  <a:srgbClr val="000000"/>
                </a:solidFill>
                <a:effectLst/>
                <a:latin typeface="Verdana" panose="020B0604030504040204" pitchFamily="34" charset="0"/>
                <a:ea typeface="Verdana" panose="020B0604030504040204" pitchFamily="34" charset="0"/>
              </a:rPr>
              <a:t>;</a:t>
            </a:r>
            <a:endParaRPr lang="ru-UA" sz="1800" dirty="0">
              <a:effectLst/>
              <a:latin typeface="Verdana" panose="020B0604030504040204" pitchFamily="34" charset="0"/>
              <a:ea typeface="Verdana" panose="020B0604030504040204" pitchFamily="34" charset="0"/>
            </a:endParaRP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fontScale="90000"/>
          </a:bodyPr>
          <a:lstStyle/>
          <a:p>
            <a:r>
              <a:rPr lang="ru-RU" dirty="0"/>
              <a:t>Правила </a:t>
            </a:r>
            <a:r>
              <a:rPr lang="ru-RU" dirty="0" err="1"/>
              <a:t>виробництва</a:t>
            </a:r>
            <a:r>
              <a:rPr lang="ru-RU" dirty="0"/>
              <a:t> (</a:t>
            </a:r>
            <a:r>
              <a:rPr lang="ru-RU" dirty="0" err="1"/>
              <a:t>виготовлення</a:t>
            </a:r>
            <a:r>
              <a:rPr lang="ru-RU" dirty="0"/>
              <a:t>) та контролю </a:t>
            </a:r>
            <a:r>
              <a:rPr lang="ru-RU" dirty="0" err="1"/>
              <a:t>якості</a:t>
            </a:r>
            <a:r>
              <a:rPr lang="ru-RU" dirty="0"/>
              <a:t> </a:t>
            </a:r>
            <a:r>
              <a:rPr lang="ru-RU" dirty="0" err="1"/>
              <a:t>лікарських</a:t>
            </a:r>
            <a:r>
              <a:rPr lang="ru-RU" dirty="0"/>
              <a:t> </a:t>
            </a:r>
            <a:r>
              <a:rPr lang="ru-RU" dirty="0" err="1"/>
              <a:t>засобів</a:t>
            </a:r>
            <a:r>
              <a:rPr lang="ru-RU" dirty="0"/>
              <a:t> в аптеках</a:t>
            </a:r>
            <a:endParaRPr lang="ru-UA" dirty="0"/>
          </a:p>
        </p:txBody>
      </p:sp>
    </p:spTree>
    <p:extLst>
      <p:ext uri="{BB962C8B-B14F-4D97-AF65-F5344CB8AC3E}">
        <p14:creationId xmlns:p14="http://schemas.microsoft.com/office/powerpoint/2010/main" val="1048019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62500" lnSpcReduction="20000"/>
          </a:bodyPr>
          <a:lstStyle/>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лікарський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засіб</a:t>
            </a:r>
            <a:r>
              <a:rPr lang="ru-RU" sz="1800" dirty="0">
                <a:solidFill>
                  <a:srgbClr val="000000"/>
                </a:solidFill>
                <a:effectLst/>
                <a:latin typeface="Verdana" panose="020B0604030504040204" pitchFamily="34" charset="0"/>
                <a:ea typeface="Verdana" panose="020B0604030504040204" pitchFamily="34" charset="0"/>
              </a:rPr>
              <a:t> — будь-яка </a:t>
            </a:r>
            <a:r>
              <a:rPr lang="ru-RU" sz="1800" dirty="0" err="1">
                <a:solidFill>
                  <a:srgbClr val="000000"/>
                </a:solidFill>
                <a:effectLst/>
                <a:latin typeface="Verdana" panose="020B0604030504040204" pitchFamily="34" charset="0"/>
                <a:ea typeface="Verdana" panose="020B0604030504040204" pitchFamily="34" charset="0"/>
              </a:rPr>
              <a:t>речовина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комбінація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речовин</a:t>
            </a:r>
            <a:r>
              <a:rPr lang="ru-RU" sz="1800" dirty="0">
                <a:solidFill>
                  <a:srgbClr val="000000"/>
                </a:solidFill>
                <a:effectLst/>
                <a:latin typeface="Verdana" panose="020B0604030504040204" pitchFamily="34" charset="0"/>
                <a:ea typeface="Verdana" panose="020B0604030504040204" pitchFamily="34" charset="0"/>
              </a:rPr>
              <a:t> (одного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декількох</a:t>
            </a:r>
            <a:r>
              <a:rPr lang="ru-RU" sz="1800" dirty="0">
                <a:solidFill>
                  <a:srgbClr val="000000"/>
                </a:solidFill>
                <a:effectLst/>
                <a:latin typeface="Verdana" panose="020B0604030504040204" pitchFamily="34" charset="0"/>
                <a:ea typeface="Verdana" panose="020B0604030504040204" pitchFamily="34" charset="0"/>
              </a:rPr>
              <a:t> АФІ та </a:t>
            </a:r>
            <a:r>
              <a:rPr lang="ru-RU" sz="1800" dirty="0" err="1">
                <a:solidFill>
                  <a:srgbClr val="000000"/>
                </a:solidFill>
                <a:effectLst/>
                <a:latin typeface="Verdana" panose="020B0604030504040204" pitchFamily="34" charset="0"/>
                <a:ea typeface="Verdana" panose="020B0604030504040204" pitchFamily="34" charset="0"/>
              </a:rPr>
              <a:t>допоміжних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речовин</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має</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властивості</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призначена</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лікування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профілактики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захворювань</a:t>
            </a:r>
            <a:r>
              <a:rPr lang="ru-RU" sz="1800" dirty="0">
                <a:solidFill>
                  <a:srgbClr val="000000"/>
                </a:solidFill>
                <a:effectLst/>
                <a:latin typeface="Verdana" panose="020B0604030504040204" pitchFamily="34" charset="0"/>
                <a:ea typeface="Verdana" panose="020B0604030504040204" pitchFamily="34" charset="0"/>
              </a:rPr>
              <a:t> у людей, </a:t>
            </a:r>
            <a:r>
              <a:rPr lang="ru-RU" sz="1800" dirty="0" err="1">
                <a:solidFill>
                  <a:srgbClr val="000000"/>
                </a:solidFill>
                <a:effectLst/>
                <a:latin typeface="Verdana" panose="020B0604030504040204" pitchFamily="34" charset="0"/>
                <a:ea typeface="Verdana" panose="020B0604030504040204" pitchFamily="34" charset="0"/>
              </a:rPr>
              <a:t>чи</a:t>
            </a:r>
            <a:r>
              <a:rPr lang="ru-RU" sz="1800" dirty="0">
                <a:solidFill>
                  <a:srgbClr val="000000"/>
                </a:solidFill>
                <a:effectLst/>
                <a:latin typeface="Verdana" panose="020B0604030504040204" pitchFamily="34" charset="0"/>
                <a:ea typeface="Verdana" panose="020B0604030504040204" pitchFamily="34" charset="0"/>
              </a:rPr>
              <a:t> будь-яка </a:t>
            </a:r>
            <a:r>
              <a:rPr lang="ru-RU" sz="1800" dirty="0" err="1">
                <a:solidFill>
                  <a:srgbClr val="000000"/>
                </a:solidFill>
                <a:effectLst/>
                <a:latin typeface="Verdana" panose="020B0604030504040204" pitchFamily="34" charset="0"/>
                <a:ea typeface="Verdana" panose="020B0604030504040204" pitchFamily="34" charset="0"/>
              </a:rPr>
              <a:t>речовина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комбінація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речовин</a:t>
            </a:r>
            <a:r>
              <a:rPr lang="ru-RU" sz="1800" dirty="0">
                <a:solidFill>
                  <a:srgbClr val="000000"/>
                </a:solidFill>
                <a:effectLst/>
                <a:latin typeface="Verdana" panose="020B0604030504040204" pitchFamily="34" charset="0"/>
                <a:ea typeface="Verdana" panose="020B0604030504040204" pitchFamily="34" charset="0"/>
              </a:rPr>
              <a:t> (одного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декількох</a:t>
            </a:r>
            <a:r>
              <a:rPr lang="ru-RU" sz="1800" dirty="0">
                <a:solidFill>
                  <a:srgbClr val="000000"/>
                </a:solidFill>
                <a:effectLst/>
                <a:latin typeface="Verdana" panose="020B0604030504040204" pitchFamily="34" charset="0"/>
                <a:ea typeface="Verdana" panose="020B0604030504040204" pitchFamily="34" charset="0"/>
              </a:rPr>
              <a:t> АФІ та </a:t>
            </a:r>
            <a:r>
              <a:rPr lang="ru-RU" sz="1800" dirty="0" err="1">
                <a:solidFill>
                  <a:srgbClr val="000000"/>
                </a:solidFill>
                <a:effectLst/>
                <a:latin typeface="Verdana" panose="020B0604030504040204" pitchFamily="34" charset="0"/>
                <a:ea typeface="Verdana" panose="020B0604030504040204" pitchFamily="34" charset="0"/>
              </a:rPr>
              <a:t>допоміжних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речовин</a:t>
            </a:r>
            <a:r>
              <a:rPr lang="ru-RU" sz="1800" dirty="0">
                <a:solidFill>
                  <a:srgbClr val="000000"/>
                </a:solidFill>
                <a:effectLst/>
                <a:latin typeface="Verdana" panose="020B0604030504040204" pitchFamily="34" charset="0"/>
                <a:ea typeface="Verdana" panose="020B0604030504040204" pitchFamily="34" charset="0"/>
              </a:rPr>
              <a:t>), яка </a:t>
            </a:r>
            <a:r>
              <a:rPr lang="ru-RU" sz="1800" dirty="0" err="1">
                <a:solidFill>
                  <a:srgbClr val="000000"/>
                </a:solidFill>
                <a:effectLst/>
                <a:latin typeface="Verdana" panose="020B0604030504040204" pitchFamily="34" charset="0"/>
                <a:ea typeface="Verdana" panose="020B0604030504040204" pitchFamily="34" charset="0"/>
              </a:rPr>
              <a:t>може</a:t>
            </a:r>
            <a:r>
              <a:rPr lang="ru-RU" sz="1800" dirty="0">
                <a:solidFill>
                  <a:srgbClr val="000000"/>
                </a:solidFill>
                <a:effectLst/>
                <a:latin typeface="Verdana" panose="020B0604030504040204" pitchFamily="34" charset="0"/>
                <a:ea typeface="Verdana" panose="020B0604030504040204" pitchFamily="34" charset="0"/>
              </a:rPr>
              <a:t> бути </a:t>
            </a:r>
            <a:r>
              <a:rPr lang="ru-RU" sz="1800" dirty="0" err="1">
                <a:solidFill>
                  <a:srgbClr val="000000"/>
                </a:solidFill>
                <a:effectLst/>
                <a:latin typeface="Verdana" panose="020B0604030504040204" pitchFamily="34" charset="0"/>
                <a:ea typeface="Verdana" panose="020B0604030504040204" pitchFamily="34" charset="0"/>
              </a:rPr>
              <a:t>призначена</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запобігання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вагітності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відновлення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корекції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чи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зміни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фізіологічних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функцій</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людини</a:t>
            </a:r>
            <a:r>
              <a:rPr lang="ru-RU" sz="1800" dirty="0">
                <a:solidFill>
                  <a:srgbClr val="000000"/>
                </a:solidFill>
                <a:effectLst/>
                <a:latin typeface="Verdana" panose="020B0604030504040204" pitchFamily="34" charset="0"/>
                <a:ea typeface="Verdana" panose="020B0604030504040204" pitchFamily="34" charset="0"/>
              </a:rPr>
              <a:t> шляхом </a:t>
            </a:r>
            <a:r>
              <a:rPr lang="ru-RU" sz="1800" dirty="0" err="1">
                <a:solidFill>
                  <a:srgbClr val="000000"/>
                </a:solidFill>
                <a:effectLst/>
                <a:latin typeface="Verdana" panose="020B0604030504040204" pitchFamily="34" charset="0"/>
                <a:ea typeface="Verdana" panose="020B0604030504040204" pitchFamily="34" charset="0"/>
              </a:rPr>
              <a:t>здійснення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фармакологічної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імунологічної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метаболічної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встановлення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медичного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діагнозу</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лікарський</a:t>
            </a:r>
            <a:r>
              <a:rPr lang="ru-RU" sz="1800" dirty="0">
                <a:solidFill>
                  <a:srgbClr val="000000"/>
                </a:solidFill>
                <a:effectLst/>
                <a:latin typeface="Verdana" panose="020B0604030504040204" pitchFamily="34" charset="0"/>
                <a:ea typeface="Verdana" panose="020B0604030504040204" pitchFamily="34" charset="0"/>
              </a:rPr>
              <a:t> препарат — </a:t>
            </a:r>
            <a:r>
              <a:rPr lang="ru-RU" sz="1800" dirty="0" err="1">
                <a:solidFill>
                  <a:srgbClr val="000000"/>
                </a:solidFill>
                <a:effectLst/>
                <a:latin typeface="Verdana" panose="020B0604030504040204" pitchFamily="34" charset="0"/>
                <a:ea typeface="Verdana" panose="020B0604030504040204" pitchFamily="34" charset="0"/>
              </a:rPr>
              <a:t>лікарський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засіб</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вигляді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певної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форми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Це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готовий</a:t>
            </a:r>
            <a:r>
              <a:rPr lang="ru-RU" sz="1800" dirty="0">
                <a:solidFill>
                  <a:srgbClr val="000000"/>
                </a:solidFill>
                <a:effectLst/>
                <a:latin typeface="Verdana" panose="020B0604030504040204" pitchFamily="34" charset="0"/>
                <a:ea typeface="Verdana" panose="020B0604030504040204" pitchFamily="34" charset="0"/>
              </a:rPr>
              <a:t> продукт, </a:t>
            </a:r>
            <a:r>
              <a:rPr lang="ru-RU" sz="1800" dirty="0" err="1">
                <a:solidFill>
                  <a:srgbClr val="000000"/>
                </a:solidFill>
                <a:effectLst/>
                <a:latin typeface="Verdana" panose="020B0604030504040204" pitchFamily="34" charset="0"/>
                <a:ea typeface="Verdana" panose="020B0604030504040204" pitchFamily="34" charset="0"/>
              </a:rPr>
              <a:t>розфасований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упакований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маркований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має</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певне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медичне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призначення</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встановлений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термін</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придатності</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лікарські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вироблені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виготовлені</a:t>
            </a:r>
            <a:r>
              <a:rPr lang="ru-RU" sz="1800" dirty="0">
                <a:solidFill>
                  <a:srgbClr val="000000"/>
                </a:solidFill>
                <a:effectLst/>
                <a:latin typeface="Verdana" panose="020B0604030504040204" pitchFamily="34" charset="0"/>
                <a:ea typeface="Verdana" panose="020B0604030504040204" pitchFamily="34" charset="0"/>
              </a:rPr>
              <a:t>) про запас, — </a:t>
            </a:r>
            <a:r>
              <a:rPr lang="ru-RU" sz="1800" dirty="0" err="1">
                <a:solidFill>
                  <a:srgbClr val="000000"/>
                </a:solidFill>
                <a:effectLst/>
                <a:latin typeface="Verdana" panose="020B0604030504040204" pitchFamily="34" charset="0"/>
                <a:ea typeface="Verdana" panose="020B0604030504040204" pitchFamily="34" charset="0"/>
              </a:rPr>
              <a:t>екстемпоральні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вироблені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заздалегідь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зберігають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готовими</a:t>
            </a:r>
            <a:r>
              <a:rPr lang="ru-RU" sz="1800" dirty="0">
                <a:solidFill>
                  <a:srgbClr val="000000"/>
                </a:solidFill>
                <a:effectLst/>
                <a:latin typeface="Verdana" panose="020B0604030504040204" pitchFamily="34" charset="0"/>
                <a:ea typeface="Verdana" panose="020B0604030504040204" pitchFamily="34" charset="0"/>
              </a:rPr>
              <a:t> про запас до </a:t>
            </a:r>
            <a:r>
              <a:rPr lang="ru-RU" sz="1800" dirty="0" err="1">
                <a:solidFill>
                  <a:srgbClr val="000000"/>
                </a:solidFill>
                <a:effectLst/>
                <a:latin typeface="Verdana" panose="020B0604030504040204" pitchFamily="34" charset="0"/>
                <a:ea typeface="Verdana" panose="020B0604030504040204" pitchFamily="34" charset="0"/>
              </a:rPr>
              <a:t>видачі</a:t>
            </a:r>
            <a:r>
              <a:rPr lang="ru-RU" sz="1800" dirty="0">
                <a:solidFill>
                  <a:srgbClr val="000000"/>
                </a:solidFill>
                <a:effectLst/>
                <a:latin typeface="Verdana" panose="020B0604030504040204" pitchFamily="34" charset="0"/>
                <a:ea typeface="Verdana" panose="020B0604030504040204" pitchFamily="34" charset="0"/>
              </a:rPr>
              <a:t> за рецептом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замовленням</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методи</a:t>
            </a:r>
            <a:r>
              <a:rPr lang="ru-RU" sz="1800" dirty="0">
                <a:solidFill>
                  <a:srgbClr val="000000"/>
                </a:solidFill>
                <a:effectLst/>
                <a:latin typeface="Verdana" panose="020B0604030504040204" pitchFamily="34" charset="0"/>
                <a:ea typeface="Verdana" panose="020B0604030504040204" pitchFamily="34" charset="0"/>
              </a:rPr>
              <a:t> контролю </a:t>
            </a:r>
            <a:r>
              <a:rPr lang="ru-RU" sz="1800" dirty="0" err="1">
                <a:solidFill>
                  <a:srgbClr val="000000"/>
                </a:solidFill>
                <a:effectLst/>
                <a:latin typeface="Verdana" panose="020B0604030504040204" pitchFamily="34" charset="0"/>
                <a:ea typeface="Verdana" panose="020B0604030504040204" pitchFamily="34" charset="0"/>
              </a:rPr>
              <a:t>якості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далі</a:t>
            </a:r>
            <a:r>
              <a:rPr lang="ru-RU" sz="1800" dirty="0">
                <a:solidFill>
                  <a:srgbClr val="000000"/>
                </a:solidFill>
                <a:effectLst/>
                <a:latin typeface="Verdana" panose="020B0604030504040204" pitchFamily="34" charset="0"/>
                <a:ea typeface="Verdana" panose="020B0604030504040204" pitchFamily="34" charset="0"/>
              </a:rPr>
              <a:t> — МКЯ) — </a:t>
            </a:r>
            <a:r>
              <a:rPr lang="ru-RU" sz="1800" dirty="0" err="1">
                <a:solidFill>
                  <a:srgbClr val="000000"/>
                </a:solidFill>
                <a:effectLst/>
                <a:latin typeface="Verdana" panose="020B0604030504040204" pitchFamily="34" charset="0"/>
                <a:ea typeface="Verdana" panose="020B0604030504040204" pitchFamily="34" charset="0"/>
              </a:rPr>
              <a:t>затверджена</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установленому</a:t>
            </a:r>
            <a:r>
              <a:rPr lang="ru-RU" sz="1800" dirty="0">
                <a:solidFill>
                  <a:srgbClr val="000000"/>
                </a:solidFill>
                <a:effectLst/>
                <a:latin typeface="Verdana" panose="020B0604030504040204" pitchFamily="34" charset="0"/>
                <a:ea typeface="Verdana" panose="020B0604030504040204" pitchFamily="34" charset="0"/>
              </a:rPr>
              <a:t> порядку нормативна </a:t>
            </a:r>
            <a:r>
              <a:rPr lang="ru-RU" sz="1800" dirty="0" err="1">
                <a:solidFill>
                  <a:srgbClr val="000000"/>
                </a:solidFill>
                <a:effectLst/>
                <a:latin typeface="Verdana" panose="020B0604030504040204" pitchFamily="34" charset="0"/>
                <a:ea typeface="Verdana" panose="020B0604030504040204" pitchFamily="34" charset="0"/>
              </a:rPr>
              <a:t>документація</a:t>
            </a:r>
            <a:r>
              <a:rPr lang="ru-RU" sz="1800" dirty="0">
                <a:solidFill>
                  <a:srgbClr val="000000"/>
                </a:solidFill>
                <a:effectLst/>
                <a:latin typeface="Verdana" panose="020B0604030504040204" pitchFamily="34" charset="0"/>
                <a:ea typeface="Verdana" panose="020B0604030504040204" pitchFamily="34" charset="0"/>
              </a:rPr>
              <a:t>, яка </a:t>
            </a:r>
            <a:r>
              <a:rPr lang="ru-RU" sz="1800" dirty="0" err="1">
                <a:solidFill>
                  <a:srgbClr val="000000"/>
                </a:solidFill>
                <a:effectLst/>
                <a:latin typeface="Verdana" panose="020B0604030504040204" pitchFamily="34" charset="0"/>
                <a:ea typeface="Verdana" panose="020B0604030504040204" pitchFamily="34" charset="0"/>
              </a:rPr>
              <a:t>визначає</a:t>
            </a:r>
            <a:r>
              <a:rPr lang="ru-RU" sz="1800" dirty="0">
                <a:solidFill>
                  <a:srgbClr val="000000"/>
                </a:solidFill>
                <a:effectLst/>
                <a:latin typeface="Verdana" panose="020B0604030504040204" pitchFamily="34" charset="0"/>
                <a:ea typeface="Verdana" panose="020B0604030504040204" pitchFamily="34" charset="0"/>
              </a:rPr>
              <a:t> методики контролю </a:t>
            </a:r>
            <a:r>
              <a:rPr lang="ru-RU" sz="1800" dirty="0" err="1">
                <a:solidFill>
                  <a:srgbClr val="000000"/>
                </a:solidFill>
                <a:effectLst/>
                <a:latin typeface="Verdana" panose="020B0604030504040204" pitchFamily="34" charset="0"/>
                <a:ea typeface="Verdana" panose="020B0604030504040204" pitchFamily="34" charset="0"/>
              </a:rPr>
              <a:t>якості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установлює</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якісні</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кількісні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показники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засобу</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їх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допустимі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межі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вимоги</a:t>
            </a:r>
            <a:r>
              <a:rPr lang="ru-RU" sz="1800" dirty="0">
                <a:solidFill>
                  <a:srgbClr val="000000"/>
                </a:solidFill>
                <a:effectLst/>
                <a:latin typeface="Verdana" panose="020B0604030504040204" pitchFamily="34" charset="0"/>
                <a:ea typeface="Verdana" panose="020B0604030504040204" pitchFamily="34" charset="0"/>
              </a:rPr>
              <a:t> до упаковки, </a:t>
            </a:r>
            <a:r>
              <a:rPr lang="ru-RU" sz="1800" dirty="0" err="1">
                <a:solidFill>
                  <a:srgbClr val="000000"/>
                </a:solidFill>
                <a:effectLst/>
                <a:latin typeface="Verdana" panose="020B0604030504040204" pitchFamily="34" charset="0"/>
                <a:ea typeface="Verdana" panose="020B0604030504040204" pitchFamily="34" charset="0"/>
              </a:rPr>
              <a:t>маркування</a:t>
            </a:r>
            <a:r>
              <a:rPr lang="ru-RU" sz="1800" dirty="0">
                <a:solidFill>
                  <a:srgbClr val="000000"/>
                </a:solidFill>
                <a:effectLst/>
                <a:latin typeface="Verdana" panose="020B0604030504040204" pitchFamily="34" charset="0"/>
                <a:ea typeface="Verdana" panose="020B0604030504040204" pitchFamily="34" charset="0"/>
              </a:rPr>
              <a:t>, умов </a:t>
            </a:r>
            <a:r>
              <a:rPr lang="ru-RU" sz="1800" dirty="0" err="1">
                <a:solidFill>
                  <a:srgbClr val="000000"/>
                </a:solidFill>
                <a:effectLst/>
                <a:latin typeface="Verdana" panose="020B0604030504040204" pitchFamily="34" charset="0"/>
                <a:ea typeface="Verdana" panose="020B0604030504040204" pitchFamily="34" charset="0"/>
              </a:rPr>
              <a:t>зберігання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транспортування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терміну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придатності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були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затверджені</a:t>
            </a:r>
            <a:r>
              <a:rPr lang="ru-RU" sz="1800" dirty="0">
                <a:solidFill>
                  <a:srgbClr val="000000"/>
                </a:solidFill>
                <a:effectLst/>
                <a:latin typeface="Verdana" panose="020B0604030504040204" pitchFamily="34" charset="0"/>
                <a:ea typeface="Verdana" panose="020B0604030504040204" pitchFamily="34" charset="0"/>
              </a:rPr>
              <a:t> при </a:t>
            </a:r>
            <a:r>
              <a:rPr lang="ru-RU" sz="1800" dirty="0" err="1">
                <a:solidFill>
                  <a:srgbClr val="000000"/>
                </a:solidFill>
                <a:effectLst/>
                <a:latin typeface="Verdana" panose="020B0604030504040204" pitchFamily="34" charset="0"/>
                <a:ea typeface="Verdana" panose="020B0604030504040204" pitchFamily="34" charset="0"/>
              </a:rPr>
              <a:t>державній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реєстрації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перереєстрації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засобу</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напівфабрикати</a:t>
            </a:r>
            <a:r>
              <a:rPr lang="ru-RU" sz="1800" dirty="0">
                <a:solidFill>
                  <a:srgbClr val="000000"/>
                </a:solidFill>
                <a:effectLst/>
                <a:latin typeface="Verdana" panose="020B0604030504040204" pitchFamily="34" charset="0"/>
                <a:ea typeface="Verdana" panose="020B0604030504040204" pitchFamily="34" charset="0"/>
              </a:rPr>
              <a:t> — </a:t>
            </a:r>
            <a:r>
              <a:rPr lang="ru-RU" sz="1800" dirty="0" err="1">
                <a:solidFill>
                  <a:srgbClr val="000000"/>
                </a:solidFill>
                <a:effectLst/>
                <a:latin typeface="Verdana" panose="020B0604030504040204" pitchFamily="34" charset="0"/>
                <a:ea typeface="Verdana" panose="020B0604030504040204" pitchFamily="34" charset="0"/>
              </a:rPr>
              <a:t>внутрішньоаптечні</a:t>
            </a:r>
            <a:r>
              <a:rPr lang="ru-RU" sz="1800" dirty="0">
                <a:solidFill>
                  <a:srgbClr val="000000"/>
                </a:solidFill>
                <a:effectLst/>
                <a:latin typeface="Verdana" panose="020B0604030504040204" pitchFamily="34" charset="0"/>
                <a:ea typeface="Verdana" panose="020B0604030504040204" pitchFamily="34" charset="0"/>
              </a:rPr>
              <a:t> заготовки </a:t>
            </a:r>
            <a:r>
              <a:rPr lang="ru-RU" sz="1800" dirty="0" err="1">
                <a:solidFill>
                  <a:srgbClr val="000000"/>
                </a:solidFill>
                <a:effectLst/>
                <a:latin typeface="Verdana" panose="020B0604030504040204" pitchFamily="34" charset="0"/>
                <a:ea typeface="Verdana" panose="020B0604030504040204" pitchFamily="34" charset="0"/>
              </a:rPr>
              <a:t>сумішей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двох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більше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речовин</a:t>
            </a:r>
            <a:r>
              <a:rPr lang="ru-RU" sz="1800" dirty="0">
                <a:solidFill>
                  <a:srgbClr val="000000"/>
                </a:solidFill>
                <a:effectLst/>
                <a:latin typeface="Verdana" panose="020B0604030504040204" pitchFamily="34" charset="0"/>
                <a:ea typeface="Verdana" panose="020B0604030504040204" pitchFamily="34" charset="0"/>
              </a:rPr>
              <a:t> у тих </a:t>
            </a:r>
            <a:r>
              <a:rPr lang="ru-RU" sz="1800" dirty="0" err="1">
                <a:solidFill>
                  <a:srgbClr val="000000"/>
                </a:solidFill>
                <a:effectLst/>
                <a:latin typeface="Verdana" panose="020B0604030504040204" pitchFamily="34" charset="0"/>
                <a:ea typeface="Verdana" panose="020B0604030504040204" pitchFamily="34" charset="0"/>
              </a:rPr>
              <a:t>співвідношеннях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і у </a:t>
            </a:r>
            <a:r>
              <a:rPr lang="ru-RU" sz="1800" dirty="0" err="1">
                <a:solidFill>
                  <a:srgbClr val="000000"/>
                </a:solidFill>
                <a:effectLst/>
                <a:latin typeface="Verdana" panose="020B0604030504040204" pitchFamily="34" charset="0"/>
                <a:ea typeface="Verdana" panose="020B0604030504040204" pitchFamily="34" charset="0"/>
              </a:rPr>
              <a:t>прописах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найчастіше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виробляються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виготовляються</a:t>
            </a:r>
            <a:r>
              <a:rPr lang="ru-RU" sz="1800" dirty="0">
                <a:solidFill>
                  <a:srgbClr val="000000"/>
                </a:solidFill>
                <a:effectLst/>
                <a:latin typeface="Verdana" panose="020B0604030504040204" pitchFamily="34" charset="0"/>
                <a:ea typeface="Verdana" panose="020B0604030504040204" pitchFamily="34" charset="0"/>
              </a:rPr>
              <a:t>) в аптеках;</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прекурсор </a:t>
            </a:r>
            <a:r>
              <a:rPr lang="ru-RU" sz="1800" dirty="0" err="1">
                <a:solidFill>
                  <a:srgbClr val="000000"/>
                </a:solidFill>
                <a:effectLst/>
                <a:latin typeface="Verdana" panose="020B0604030504040204" pitchFamily="34" charset="0"/>
                <a:ea typeface="Verdana" panose="020B0604030504040204" pitchFamily="34" charset="0"/>
              </a:rPr>
              <a:t>радіонукліда</a:t>
            </a:r>
            <a:r>
              <a:rPr lang="ru-RU" sz="1800" dirty="0">
                <a:solidFill>
                  <a:srgbClr val="000000"/>
                </a:solidFill>
                <a:effectLst/>
                <a:latin typeface="Verdana" panose="020B0604030504040204" pitchFamily="34" charset="0"/>
                <a:ea typeface="Verdana" panose="020B0604030504040204" pitchFamily="34" charset="0"/>
              </a:rPr>
              <a:t> — будь-</a:t>
            </a:r>
            <a:r>
              <a:rPr lang="ru-RU" sz="1800" dirty="0" err="1">
                <a:solidFill>
                  <a:srgbClr val="000000"/>
                </a:solidFill>
                <a:effectLst/>
                <a:latin typeface="Verdana" panose="020B0604030504040204" pitchFamily="34" charset="0"/>
                <a:ea typeface="Verdana" panose="020B0604030504040204" pitchFamily="34" charset="0"/>
              </a:rPr>
              <a:t>який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інший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радіонуклід</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призначений</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введення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радіоактивної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мітки</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іншої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речовини</a:t>
            </a:r>
            <a:r>
              <a:rPr lang="ru-RU" sz="1800" dirty="0">
                <a:solidFill>
                  <a:srgbClr val="000000"/>
                </a:solidFill>
                <a:effectLst/>
                <a:latin typeface="Verdana" panose="020B0604030504040204" pitchFamily="34" charset="0"/>
                <a:ea typeface="Verdana" panose="020B0604030504040204" pitchFamily="34" charset="0"/>
              </a:rPr>
              <a:t> перед </a:t>
            </a:r>
            <a:r>
              <a:rPr lang="ru-RU" sz="1800" dirty="0" err="1">
                <a:solidFill>
                  <a:srgbClr val="000000"/>
                </a:solidFill>
                <a:effectLst/>
                <a:latin typeface="Verdana" panose="020B0604030504040204" pitchFamily="34" charset="0"/>
                <a:ea typeface="Verdana" panose="020B0604030504040204" pitchFamily="34" charset="0"/>
              </a:rPr>
              <a:t>її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застосуванням</a:t>
            </a:r>
            <a:r>
              <a:rPr lang="ru-RU" sz="1800" dirty="0">
                <a:solidFill>
                  <a:srgbClr val="000000"/>
                </a:solidFill>
                <a:effectLst/>
                <a:latin typeface="Verdana" panose="020B0604030504040204" pitchFamily="34" charset="0"/>
                <a:ea typeface="Verdana" panose="020B0604030504040204" pitchFamily="34" charset="0"/>
              </a:rPr>
              <a:t>;</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fontScale="90000"/>
          </a:bodyPr>
          <a:lstStyle/>
          <a:p>
            <a:r>
              <a:rPr lang="ru-RU" dirty="0"/>
              <a:t>Правила </a:t>
            </a:r>
            <a:r>
              <a:rPr lang="ru-RU" dirty="0" err="1"/>
              <a:t>виробництва</a:t>
            </a:r>
            <a:r>
              <a:rPr lang="ru-RU" dirty="0"/>
              <a:t> (</a:t>
            </a:r>
            <a:r>
              <a:rPr lang="ru-RU" dirty="0" err="1"/>
              <a:t>виготовлення</a:t>
            </a:r>
            <a:r>
              <a:rPr lang="ru-RU" dirty="0"/>
              <a:t>) та контролю </a:t>
            </a:r>
            <a:r>
              <a:rPr lang="ru-RU" dirty="0" err="1"/>
              <a:t>якості</a:t>
            </a:r>
            <a:r>
              <a:rPr lang="ru-RU" dirty="0"/>
              <a:t> </a:t>
            </a:r>
            <a:r>
              <a:rPr lang="ru-RU" dirty="0" err="1"/>
              <a:t>лікарських</a:t>
            </a:r>
            <a:r>
              <a:rPr lang="ru-RU" dirty="0"/>
              <a:t> </a:t>
            </a:r>
            <a:r>
              <a:rPr lang="ru-RU" dirty="0" err="1"/>
              <a:t>засобів</a:t>
            </a:r>
            <a:r>
              <a:rPr lang="ru-RU" dirty="0"/>
              <a:t> в аптеках</a:t>
            </a:r>
            <a:endParaRPr lang="ru-UA" dirty="0"/>
          </a:p>
        </p:txBody>
      </p:sp>
    </p:spTree>
    <p:extLst>
      <p:ext uri="{BB962C8B-B14F-4D97-AF65-F5344CB8AC3E}">
        <p14:creationId xmlns:p14="http://schemas.microsoft.com/office/powerpoint/2010/main" val="4212688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62500" lnSpcReduction="20000"/>
          </a:bodyPr>
          <a:lstStyle/>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радіоактивні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засоби</a:t>
            </a:r>
            <a:r>
              <a:rPr lang="ru-RU" sz="1800" dirty="0">
                <a:solidFill>
                  <a:srgbClr val="000000"/>
                </a:solidFill>
                <a:effectLst/>
                <a:latin typeface="Verdana" panose="020B0604030504040204" pitchFamily="34" charset="0"/>
                <a:ea typeface="Verdana" panose="020B0604030504040204" pitchFamily="34" charset="0"/>
              </a:rPr>
              <a:t> — </a:t>
            </a:r>
            <a:r>
              <a:rPr lang="ru-RU" sz="1800" dirty="0" err="1">
                <a:solidFill>
                  <a:srgbClr val="000000"/>
                </a:solidFill>
                <a:effectLst/>
                <a:latin typeface="Verdana" panose="020B0604030504040204" pitchFamily="34" charset="0"/>
                <a:ea typeface="Verdana" panose="020B0604030504040204" pitchFamily="34" charset="0"/>
              </a:rPr>
              <a:t>лікарські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застосовуються</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медичній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практиці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завдяки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їх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властивості</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іонізуючого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випромінювання</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радіонуклідний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набір</a:t>
            </a:r>
            <a:r>
              <a:rPr lang="ru-RU" sz="1800" dirty="0">
                <a:solidFill>
                  <a:srgbClr val="000000"/>
                </a:solidFill>
                <a:effectLst/>
                <a:latin typeface="Verdana" panose="020B0604030504040204" pitchFamily="34" charset="0"/>
                <a:ea typeface="Verdana" panose="020B0604030504040204" pitchFamily="34" charset="0"/>
              </a:rPr>
              <a:t> — будь-</a:t>
            </a:r>
            <a:r>
              <a:rPr lang="ru-RU" sz="1800" dirty="0" err="1">
                <a:solidFill>
                  <a:srgbClr val="000000"/>
                </a:solidFill>
                <a:effectLst/>
                <a:latin typeface="Verdana" panose="020B0604030504040204" pitchFamily="34" charset="0"/>
                <a:ea typeface="Verdana" panose="020B0604030504040204" pitchFamily="34" charset="0"/>
              </a:rPr>
              <a:t>який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засіб</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який</a:t>
            </a:r>
            <a:r>
              <a:rPr lang="ru-RU" sz="1800" dirty="0">
                <a:solidFill>
                  <a:srgbClr val="000000"/>
                </a:solidFill>
                <a:effectLst/>
                <a:latin typeface="Verdana" panose="020B0604030504040204" pitchFamily="34" charset="0"/>
                <a:ea typeface="Verdana" panose="020B0604030504040204" pitchFamily="34" charset="0"/>
              </a:rPr>
              <a:t> повинен бути </a:t>
            </a:r>
            <a:r>
              <a:rPr lang="ru-RU" sz="1800" dirty="0" err="1">
                <a:solidFill>
                  <a:srgbClr val="000000"/>
                </a:solidFill>
                <a:effectLst/>
                <a:latin typeface="Verdana" panose="020B0604030504040204" pitchFamily="34" charset="0"/>
                <a:ea typeface="Verdana" panose="020B0604030504040204" pitchFamily="34" charset="0"/>
              </a:rPr>
              <a:t>поєднаний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змішаний</a:t>
            </a:r>
            <a:r>
              <a:rPr lang="ru-RU" sz="1800" dirty="0">
                <a:solidFill>
                  <a:srgbClr val="000000"/>
                </a:solidFill>
                <a:effectLst/>
                <a:latin typeface="Verdana" panose="020B0604030504040204" pitchFamily="34" charset="0"/>
                <a:ea typeface="Verdana" panose="020B0604030504040204" pitchFamily="34" charset="0"/>
              </a:rPr>
              <a:t> з </a:t>
            </a:r>
            <a:r>
              <a:rPr lang="ru-RU" sz="1800" dirty="0" err="1">
                <a:solidFill>
                  <a:srgbClr val="000000"/>
                </a:solidFill>
                <a:effectLst/>
                <a:latin typeface="Verdana" panose="020B0604030504040204" pitchFamily="34" charset="0"/>
                <a:ea typeface="Verdana" panose="020B0604030504040204" pitchFamily="34" charset="0"/>
              </a:rPr>
              <a:t>радіонуклідами</a:t>
            </a:r>
            <a:r>
              <a:rPr lang="ru-RU" sz="1800" dirty="0">
                <a:solidFill>
                  <a:srgbClr val="000000"/>
                </a:solidFill>
                <a:effectLst/>
                <a:latin typeface="Verdana" panose="020B0604030504040204" pitchFamily="34" charset="0"/>
                <a:ea typeface="Verdana" panose="020B0604030504040204" pitchFamily="34" charset="0"/>
              </a:rPr>
              <a:t> в готовому </a:t>
            </a:r>
            <a:r>
              <a:rPr lang="ru-RU" sz="1800" dirty="0" err="1">
                <a:solidFill>
                  <a:srgbClr val="000000"/>
                </a:solidFill>
                <a:effectLst/>
                <a:latin typeface="Verdana" panose="020B0604030504040204" pitchFamily="34" charset="0"/>
                <a:ea typeface="Verdana" panose="020B0604030504040204" pitchFamily="34" charset="0"/>
              </a:rPr>
              <a:t>радіофармацевтичному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a:t>
            </a:r>
            <a:r>
              <a:rPr lang="ru-RU" sz="1800" dirty="0">
                <a:solidFill>
                  <a:srgbClr val="000000"/>
                </a:solidFill>
                <a:effectLst/>
                <a:latin typeface="Verdana" panose="020B0604030504040204" pitchFamily="34" charset="0"/>
                <a:ea typeface="Verdana" panose="020B0604030504040204" pitchFamily="34" charset="0"/>
              </a:rPr>
              <a:t>, як правило, перед </a:t>
            </a:r>
            <a:r>
              <a:rPr lang="ru-RU" sz="1800" dirty="0" err="1">
                <a:solidFill>
                  <a:srgbClr val="000000"/>
                </a:solidFill>
                <a:effectLst/>
                <a:latin typeface="Verdana" panose="020B0604030504040204" pitchFamily="34" charset="0"/>
                <a:ea typeface="Verdana" panose="020B0604030504040204" pitchFamily="34" charset="0"/>
              </a:rPr>
              <a:t>його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застосуванням</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радіофармацевтичний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засіб</a:t>
            </a:r>
            <a:r>
              <a:rPr lang="ru-RU" sz="1800" dirty="0">
                <a:solidFill>
                  <a:srgbClr val="000000"/>
                </a:solidFill>
                <a:effectLst/>
                <a:latin typeface="Verdana" panose="020B0604030504040204" pitchFamily="34" charset="0"/>
                <a:ea typeface="Verdana" panose="020B0604030504040204" pitchFamily="34" charset="0"/>
              </a:rPr>
              <a:t> — будь-</a:t>
            </a:r>
            <a:r>
              <a:rPr lang="ru-RU" sz="1800" dirty="0" err="1">
                <a:solidFill>
                  <a:srgbClr val="000000"/>
                </a:solidFill>
                <a:effectLst/>
                <a:latin typeface="Verdana" panose="020B0604030504040204" pitchFamily="34" charset="0"/>
                <a:ea typeface="Verdana" panose="020B0604030504040204" pitchFamily="34" charset="0"/>
              </a:rPr>
              <a:t>який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засіб</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який</a:t>
            </a:r>
            <a:r>
              <a:rPr lang="ru-RU" sz="1800" dirty="0">
                <a:solidFill>
                  <a:srgbClr val="000000"/>
                </a:solidFill>
                <a:effectLst/>
                <a:latin typeface="Verdana" panose="020B0604030504040204" pitchFamily="34" charset="0"/>
                <a:ea typeface="Verdana" panose="020B0604030504040204" pitchFamily="34" charset="0"/>
              </a:rPr>
              <a:t> у готовому для </a:t>
            </a:r>
            <a:r>
              <a:rPr lang="ru-RU" sz="1800" dirty="0" err="1">
                <a:solidFill>
                  <a:srgbClr val="000000"/>
                </a:solidFill>
                <a:effectLst/>
                <a:latin typeface="Verdana" panose="020B0604030504040204" pitchFamily="34" charset="0"/>
                <a:ea typeface="Verdana" panose="020B0604030504040204" pitchFamily="34" charset="0"/>
              </a:rPr>
              <a:t>застосування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стані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містить</a:t>
            </a:r>
            <a:r>
              <a:rPr lang="ru-RU" sz="1800" dirty="0">
                <a:solidFill>
                  <a:srgbClr val="000000"/>
                </a:solidFill>
                <a:effectLst/>
                <a:latin typeface="Verdana" panose="020B0604030504040204" pitchFamily="34" charset="0"/>
                <a:ea typeface="Verdana" panose="020B0604030504040204" pitchFamily="34" charset="0"/>
              </a:rPr>
              <a:t> один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більше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радіонуклідів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радіоактивних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ізотопів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уведених</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нього</a:t>
            </a:r>
            <a:r>
              <a:rPr lang="ru-RU" sz="1800" dirty="0">
                <a:solidFill>
                  <a:srgbClr val="000000"/>
                </a:solidFill>
                <a:effectLst/>
                <a:latin typeface="Verdana" panose="020B0604030504040204" pitchFamily="34" charset="0"/>
                <a:ea typeface="Verdana" panose="020B0604030504040204" pitchFamily="34" charset="0"/>
              </a:rPr>
              <a:t> з </a:t>
            </a:r>
            <a:r>
              <a:rPr lang="ru-RU" sz="1800" dirty="0" err="1">
                <a:solidFill>
                  <a:srgbClr val="000000"/>
                </a:solidFill>
                <a:effectLst/>
                <a:latin typeface="Verdana" panose="020B0604030504040204" pitchFamily="34" charset="0"/>
                <a:ea typeface="Verdana" panose="020B0604030504040204" pitchFamily="34" charset="0"/>
              </a:rPr>
              <a:t>медичною</a:t>
            </a:r>
            <a:r>
              <a:rPr lang="ru-RU" sz="1800" dirty="0">
                <a:solidFill>
                  <a:srgbClr val="000000"/>
                </a:solidFill>
                <a:effectLst/>
                <a:latin typeface="Verdana" panose="020B0604030504040204" pitchFamily="34" charset="0"/>
                <a:ea typeface="Verdana" panose="020B0604030504040204" pitchFamily="34" charset="0"/>
              </a:rPr>
              <a:t> метою;</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серія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засобу</a:t>
            </a:r>
            <a:r>
              <a:rPr lang="ru-RU" sz="1800" dirty="0">
                <a:solidFill>
                  <a:srgbClr val="000000"/>
                </a:solidFill>
                <a:effectLst/>
                <a:latin typeface="Verdana" panose="020B0604030504040204" pitchFamily="34" charset="0"/>
                <a:ea typeface="Verdana" panose="020B0604030504040204" pitchFamily="34" charset="0"/>
              </a:rPr>
              <a:t> — </a:t>
            </a:r>
            <a:r>
              <a:rPr lang="ru-RU" sz="1800" dirty="0" err="1">
                <a:solidFill>
                  <a:srgbClr val="000000"/>
                </a:solidFill>
                <a:effectLst/>
                <a:latin typeface="Verdana" panose="020B0604030504040204" pitchFamily="34" charset="0"/>
                <a:ea typeface="Verdana" panose="020B0604030504040204" pitchFamily="34" charset="0"/>
              </a:rPr>
              <a:t>визначена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кількість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однорідної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продукції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виробленого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виготовленого</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аптеці</a:t>
            </a:r>
            <a:r>
              <a:rPr lang="ru-RU" sz="1800" dirty="0">
                <a:solidFill>
                  <a:srgbClr val="000000"/>
                </a:solidFill>
                <a:effectLst/>
                <a:latin typeface="Verdana" panose="020B0604030504040204" pitchFamily="34" charset="0"/>
                <a:ea typeface="Verdana" panose="020B0604030504040204" pitchFamily="34" charset="0"/>
              </a:rPr>
              <a:t> з </a:t>
            </a:r>
            <a:r>
              <a:rPr lang="ru-RU" sz="1800" dirty="0" err="1">
                <a:solidFill>
                  <a:srgbClr val="000000"/>
                </a:solidFill>
                <a:effectLst/>
                <a:latin typeface="Verdana" panose="020B0604030504040204" pitchFamily="34" charset="0"/>
                <a:ea typeface="Verdana" panose="020B0604030504040204" pitchFamily="34" charset="0"/>
              </a:rPr>
              <a:t>певної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кількості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сировини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технологічної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інструкції</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єдиному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технологічному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процесі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одного </a:t>
            </a:r>
            <a:r>
              <a:rPr lang="ru-RU" sz="1800" dirty="0" err="1">
                <a:solidFill>
                  <a:srgbClr val="000000"/>
                </a:solidFill>
                <a:effectLst/>
                <a:latin typeface="Verdana" panose="020B0604030504040204" pitchFamily="34" charset="0"/>
                <a:ea typeface="Verdana" panose="020B0604030504040204" pitchFamily="34" charset="0"/>
              </a:rPr>
              <a:t>завантаження</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одиниці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ємнісного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обладнання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Ознакою</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серії</a:t>
            </a:r>
            <a:r>
              <a:rPr lang="ru-RU" sz="1800" dirty="0">
                <a:solidFill>
                  <a:srgbClr val="000000"/>
                </a:solidFill>
                <a:effectLst/>
                <a:latin typeface="Verdana" panose="020B0604030504040204" pitchFamily="34" charset="0"/>
                <a:ea typeface="Verdana" panose="020B0604030504040204" pitchFamily="34" charset="0"/>
              </a:rPr>
              <a:t> є </a:t>
            </a:r>
            <a:r>
              <a:rPr lang="ru-RU" sz="1800" dirty="0" err="1">
                <a:solidFill>
                  <a:srgbClr val="000000"/>
                </a:solidFill>
                <a:effectLst/>
                <a:latin typeface="Verdana" panose="020B0604030504040204" pitchFamily="34" charset="0"/>
                <a:ea typeface="Verdana" panose="020B0604030504040204" pitchFamily="34" charset="0"/>
              </a:rPr>
              <a:t>однорідність</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технологічна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інструкція</a:t>
            </a:r>
            <a:r>
              <a:rPr lang="ru-RU" sz="1800" dirty="0">
                <a:solidFill>
                  <a:srgbClr val="000000"/>
                </a:solidFill>
                <a:effectLst/>
                <a:latin typeface="Verdana" panose="020B0604030504040204" pitchFamily="34" charset="0"/>
                <a:ea typeface="Verdana" panose="020B0604030504040204" pitchFamily="34" charset="0"/>
              </a:rPr>
              <a:t> — </a:t>
            </a:r>
            <a:r>
              <a:rPr lang="ru-RU" sz="1800" dirty="0" err="1">
                <a:solidFill>
                  <a:srgbClr val="000000"/>
                </a:solidFill>
                <a:effectLst/>
                <a:latin typeface="Verdana" panose="020B0604030504040204" pitchFamily="34" charset="0"/>
                <a:ea typeface="Verdana" panose="020B0604030504040204" pitchFamily="34" charset="0"/>
              </a:rPr>
              <a:t>внутрішній</a:t>
            </a:r>
            <a:r>
              <a:rPr lang="ru-RU" sz="1800" dirty="0">
                <a:solidFill>
                  <a:srgbClr val="000000"/>
                </a:solidFill>
                <a:effectLst/>
                <a:latin typeface="Verdana" panose="020B0604030504040204" pitchFamily="34" charset="0"/>
                <a:ea typeface="Verdana" panose="020B0604030504040204" pitchFamily="34" charset="0"/>
              </a:rPr>
              <a:t> документ </a:t>
            </a:r>
            <a:r>
              <a:rPr lang="ru-RU" sz="1800" dirty="0" err="1">
                <a:solidFill>
                  <a:srgbClr val="000000"/>
                </a:solidFill>
                <a:effectLst/>
                <a:latin typeface="Verdana" panose="020B0604030504040204" pitchFamily="34" charset="0"/>
                <a:ea typeface="Verdana" panose="020B0604030504040204" pitchFamily="34" charset="0"/>
              </a:rPr>
              <a:t>суб’єкта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господарювання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належить</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категорії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виробничих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інструкцій</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якому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визначено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технологічні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методи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технологічні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норми</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нормативи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методи</a:t>
            </a:r>
            <a:r>
              <a:rPr lang="ru-RU" sz="1800" dirty="0">
                <a:solidFill>
                  <a:srgbClr val="000000"/>
                </a:solidFill>
                <a:effectLst/>
                <a:latin typeface="Verdana" panose="020B0604030504040204" pitchFamily="34" charset="0"/>
                <a:ea typeface="Verdana" panose="020B0604030504040204" pitchFamily="34" charset="0"/>
              </a:rPr>
              <a:t> контролю </a:t>
            </a:r>
            <a:r>
              <a:rPr lang="ru-RU" sz="1800" dirty="0" err="1">
                <a:solidFill>
                  <a:srgbClr val="000000"/>
                </a:solidFill>
                <a:effectLst/>
                <a:latin typeface="Verdana" panose="020B0604030504040204" pitchFamily="34" charset="0"/>
                <a:ea typeface="Verdana" panose="020B0604030504040204" pitchFamily="34" charset="0"/>
              </a:rPr>
              <a:t>якості</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який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встановлює</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якісні</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кількісні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показники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їх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допустимі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межі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вимоги</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їх</a:t>
            </a:r>
            <a:r>
              <a:rPr lang="ru-RU" sz="1800" dirty="0">
                <a:solidFill>
                  <a:srgbClr val="000000"/>
                </a:solidFill>
                <a:effectLst/>
                <a:latin typeface="Verdana" panose="020B0604030504040204" pitchFamily="34" charset="0"/>
                <a:ea typeface="Verdana" panose="020B0604030504040204" pitchFamily="34" charset="0"/>
              </a:rPr>
              <a:t> упаковки, </a:t>
            </a:r>
            <a:r>
              <a:rPr lang="ru-RU" sz="1800" dirty="0" err="1">
                <a:solidFill>
                  <a:srgbClr val="000000"/>
                </a:solidFill>
                <a:effectLst/>
                <a:latin typeface="Verdana" panose="020B0604030504040204" pitchFamily="34" charset="0"/>
                <a:ea typeface="Verdana" panose="020B0604030504040204" pitchFamily="34" charset="0"/>
              </a:rPr>
              <a:t>маркування</a:t>
            </a:r>
            <a:r>
              <a:rPr lang="ru-RU" sz="1800" dirty="0">
                <a:solidFill>
                  <a:srgbClr val="000000"/>
                </a:solidFill>
                <a:effectLst/>
                <a:latin typeface="Verdana" panose="020B0604030504040204" pitchFamily="34" charset="0"/>
                <a:ea typeface="Verdana" panose="020B0604030504040204" pitchFamily="34" charset="0"/>
              </a:rPr>
              <a:t>, умов </a:t>
            </a:r>
            <a:r>
              <a:rPr lang="ru-RU" sz="1800" dirty="0" err="1">
                <a:solidFill>
                  <a:srgbClr val="000000"/>
                </a:solidFill>
                <a:effectLst/>
                <a:latin typeface="Verdana" panose="020B0604030504040204" pitchFamily="34" charset="0"/>
                <a:ea typeface="Verdana" panose="020B0604030504040204" pitchFamily="34" charset="0"/>
              </a:rPr>
              <a:t>зберігання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терміну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придатності</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чисте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(зона) —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якому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контролюється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концентрація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завислих</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повітрі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часток</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життєздатних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мікроорганізмів</a:t>
            </a:r>
            <a:r>
              <a:rPr lang="ru-RU" sz="1800" dirty="0">
                <a:solidFill>
                  <a:srgbClr val="000000"/>
                </a:solidFill>
                <a:effectLst/>
                <a:latin typeface="Verdana" panose="020B0604030504040204" pitchFamily="34" charset="0"/>
                <a:ea typeface="Verdana" panose="020B0604030504040204" pitchFamily="34" charset="0"/>
              </a:rPr>
              <a:t> і яке </a:t>
            </a:r>
            <a:r>
              <a:rPr lang="ru-RU" sz="1800" dirty="0" err="1">
                <a:solidFill>
                  <a:srgbClr val="000000"/>
                </a:solidFill>
                <a:effectLst/>
                <a:latin typeface="Verdana" panose="020B0604030504040204" pitchFamily="34" charset="0"/>
                <a:ea typeface="Verdana" panose="020B0604030504040204" pitchFamily="34" charset="0"/>
              </a:rPr>
              <a:t>побудовано</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використовується</a:t>
            </a:r>
            <a:r>
              <a:rPr lang="ru-RU" sz="1800" dirty="0">
                <a:solidFill>
                  <a:srgbClr val="000000"/>
                </a:solidFill>
                <a:effectLst/>
                <a:latin typeface="Verdana" panose="020B0604030504040204" pitchFamily="34" charset="0"/>
                <a:ea typeface="Verdana" panose="020B0604030504040204" pitchFamily="34" charset="0"/>
              </a:rPr>
              <a:t> таким чином, </a:t>
            </a:r>
            <a:r>
              <a:rPr lang="ru-RU" sz="1800" dirty="0" err="1">
                <a:solidFill>
                  <a:srgbClr val="000000"/>
                </a:solidFill>
                <a:effectLst/>
                <a:latin typeface="Verdana" panose="020B0604030504040204" pitchFamily="34" charset="0"/>
                <a:ea typeface="Verdana" panose="020B0604030504040204" pitchFamily="34" charset="0"/>
              </a:rPr>
              <a:t>щоб</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звести</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мінімуму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їх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надходження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утворення</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втримання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усередині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fontScale="90000"/>
          </a:bodyPr>
          <a:lstStyle/>
          <a:p>
            <a:r>
              <a:rPr lang="ru-RU" dirty="0"/>
              <a:t>Правила </a:t>
            </a:r>
            <a:r>
              <a:rPr lang="ru-RU" dirty="0" err="1"/>
              <a:t>виробництва</a:t>
            </a:r>
            <a:r>
              <a:rPr lang="ru-RU" dirty="0"/>
              <a:t> (</a:t>
            </a:r>
            <a:r>
              <a:rPr lang="ru-RU" dirty="0" err="1"/>
              <a:t>виготовлення</a:t>
            </a:r>
            <a:r>
              <a:rPr lang="ru-RU" dirty="0"/>
              <a:t>) та контролю </a:t>
            </a:r>
            <a:r>
              <a:rPr lang="ru-RU" dirty="0" err="1"/>
              <a:t>якості</a:t>
            </a:r>
            <a:r>
              <a:rPr lang="ru-RU" dirty="0"/>
              <a:t> </a:t>
            </a:r>
            <a:r>
              <a:rPr lang="ru-RU" dirty="0" err="1"/>
              <a:t>лікарських</a:t>
            </a:r>
            <a:r>
              <a:rPr lang="ru-RU" dirty="0"/>
              <a:t> </a:t>
            </a:r>
            <a:r>
              <a:rPr lang="ru-RU" dirty="0" err="1"/>
              <a:t>засобів</a:t>
            </a:r>
            <a:r>
              <a:rPr lang="ru-RU" dirty="0"/>
              <a:t> в аптеках</a:t>
            </a:r>
            <a:endParaRPr lang="ru-UA" dirty="0"/>
          </a:p>
        </p:txBody>
      </p:sp>
    </p:spTree>
    <p:extLst>
      <p:ext uri="{BB962C8B-B14F-4D97-AF65-F5344CB8AC3E}">
        <p14:creationId xmlns:p14="http://schemas.microsoft.com/office/powerpoint/2010/main" val="1840989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a:xfrm>
            <a:off x="1097280" y="1790891"/>
            <a:ext cx="10058400" cy="4408573"/>
          </a:xfrm>
        </p:spPr>
        <p:txBody>
          <a:bodyPr>
            <a:noAutofit/>
          </a:bodyPr>
          <a:lstStyle/>
          <a:p>
            <a:pPr marL="0" indent="0" algn="just">
              <a:lnSpc>
                <a:spcPct val="120000"/>
              </a:lnSpc>
              <a:spcBef>
                <a:spcPts val="600"/>
              </a:spcBef>
              <a:spcAft>
                <a:spcPts val="600"/>
              </a:spcAft>
              <a:buNone/>
            </a:pPr>
            <a:r>
              <a:rPr lang="ru-RU" sz="700" dirty="0">
                <a:solidFill>
                  <a:srgbClr val="000000"/>
                </a:solidFill>
                <a:effectLst/>
                <a:latin typeface="Verdana" panose="020B0604030504040204" pitchFamily="34" charset="0"/>
                <a:ea typeface="Verdana" panose="020B0604030504040204" pitchFamily="34" charset="0"/>
              </a:rPr>
              <a:t>2.1. </a:t>
            </a:r>
            <a:r>
              <a:rPr lang="ru-RU" sz="700" dirty="0" err="1">
                <a:solidFill>
                  <a:srgbClr val="000000"/>
                </a:solidFill>
                <a:effectLst/>
                <a:latin typeface="Verdana" panose="020B0604030504040204" pitchFamily="34" charset="0"/>
                <a:ea typeface="Verdana" panose="020B0604030504040204" pitchFamily="34" charset="0"/>
              </a:rPr>
              <a:t>Суб’єкт</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господарювання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який</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здійснює</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діяльність</a:t>
            </a:r>
            <a:r>
              <a:rPr lang="ru-RU" sz="700" dirty="0">
                <a:solidFill>
                  <a:srgbClr val="000000"/>
                </a:solidFill>
                <a:effectLst/>
                <a:latin typeface="Verdana" panose="020B0604030504040204" pitchFamily="34" charset="0"/>
                <a:ea typeface="Verdana" panose="020B0604030504040204" pitchFamily="34" charset="0"/>
              </a:rPr>
              <a:t> з </a:t>
            </a:r>
            <a:r>
              <a:rPr lang="ru-RU" sz="700" dirty="0" err="1">
                <a:solidFill>
                  <a:srgbClr val="000000"/>
                </a:solidFill>
                <a:effectLst/>
                <a:latin typeface="Verdana" panose="020B0604030504040204" pitchFamily="34" charset="0"/>
                <a:ea typeface="Verdana" panose="020B0604030504040204" pitchFamily="34" charset="0"/>
              </a:rPr>
              <a:t>виробництва</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виготовлення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лікарських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засобів</a:t>
            </a:r>
            <a:r>
              <a:rPr lang="ru-RU" sz="700" dirty="0">
                <a:solidFill>
                  <a:srgbClr val="000000"/>
                </a:solidFill>
                <a:effectLst/>
                <a:latin typeface="Verdana" panose="020B0604030504040204" pitchFamily="34" charset="0"/>
                <a:ea typeface="Verdana" panose="020B0604030504040204" pitchFamily="34" charset="0"/>
              </a:rPr>
              <a:t> в </a:t>
            </a:r>
            <a:r>
              <a:rPr lang="ru-RU" sz="700" dirty="0" err="1">
                <a:solidFill>
                  <a:srgbClr val="000000"/>
                </a:solidFill>
                <a:effectLst/>
                <a:latin typeface="Verdana" panose="020B0604030504040204" pitchFamily="34" charset="0"/>
                <a:ea typeface="Verdana" panose="020B0604030504040204" pitchFamily="34" charset="0"/>
              </a:rPr>
              <a:t>аптеці</a:t>
            </a:r>
            <a:r>
              <a:rPr lang="ru-RU" sz="700" dirty="0">
                <a:solidFill>
                  <a:srgbClr val="000000"/>
                </a:solidFill>
                <a:effectLst/>
                <a:latin typeface="Verdana" panose="020B0604030504040204" pitchFamily="34" charset="0"/>
                <a:ea typeface="Verdana" panose="020B0604030504040204" pitchFamily="34" charset="0"/>
              </a:rPr>
              <a:t>, повинен </a:t>
            </a:r>
            <a:r>
              <a:rPr lang="ru-RU" sz="700" dirty="0" err="1">
                <a:solidFill>
                  <a:srgbClr val="000000"/>
                </a:solidFill>
                <a:effectLst/>
                <a:latin typeface="Verdana" panose="020B0604030504040204" pitchFamily="34" charset="0"/>
                <a:ea typeface="Verdana" panose="020B0604030504040204" pitchFamily="34" charset="0"/>
              </a:rPr>
              <a:t>забезпечити</a:t>
            </a:r>
            <a:r>
              <a:rPr lang="ru-RU" sz="700" dirty="0">
                <a:solidFill>
                  <a:srgbClr val="000000"/>
                </a:solidFill>
                <a:effectLst/>
                <a:latin typeface="Verdana" panose="020B0604030504040204" pitchFamily="34" charset="0"/>
                <a:ea typeface="Verdana" panose="020B0604030504040204" pitchFamily="34" charset="0"/>
              </a:rPr>
              <a:t>:</a:t>
            </a:r>
          </a:p>
          <a:p>
            <a:pPr marL="0" indent="0" algn="just">
              <a:lnSpc>
                <a:spcPct val="120000"/>
              </a:lnSpc>
              <a:spcBef>
                <a:spcPts val="600"/>
              </a:spcBef>
              <a:spcAft>
                <a:spcPts val="600"/>
              </a:spcAft>
              <a:buNone/>
            </a:pPr>
            <a:r>
              <a:rPr lang="ru-RU" sz="700" dirty="0" err="1">
                <a:solidFill>
                  <a:srgbClr val="000000"/>
                </a:solidFill>
                <a:effectLst/>
                <a:latin typeface="Verdana" panose="020B0604030504040204" pitchFamily="34" charset="0"/>
                <a:ea typeface="Verdana" panose="020B0604030504040204" pitchFamily="34" charset="0"/>
              </a:rPr>
              <a:t>відповідність</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матеріально-технічної</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бази</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наявність</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виробничих</a:t>
            </a:r>
            <a:r>
              <a:rPr lang="ru-RU" sz="700" dirty="0">
                <a:solidFill>
                  <a:srgbClr val="000000"/>
                </a:solidFill>
                <a:effectLst/>
                <a:latin typeface="Verdana" panose="020B0604030504040204" pitchFamily="34" charset="0"/>
                <a:ea typeface="Verdana" panose="020B0604030504040204" pitchFamily="34" charset="0"/>
              </a:rPr>
              <a:t> та </a:t>
            </a:r>
            <a:r>
              <a:rPr lang="ru-RU" sz="700" dirty="0" err="1">
                <a:solidFill>
                  <a:srgbClr val="000000"/>
                </a:solidFill>
                <a:effectLst/>
                <a:latin typeface="Verdana" panose="020B0604030504040204" pitchFamily="34" charset="0"/>
                <a:ea typeface="Verdana" panose="020B0604030504040204" pitchFamily="34" charset="0"/>
              </a:rPr>
              <a:t>допоміжних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приміщень</a:t>
            </a:r>
            <a:r>
              <a:rPr lang="ru-RU" sz="700" dirty="0">
                <a:solidFill>
                  <a:srgbClr val="000000"/>
                </a:solidFill>
                <a:effectLst/>
                <a:latin typeface="Verdana" panose="020B0604030504040204" pitchFamily="34" charset="0"/>
                <a:ea typeface="Verdana" panose="020B0604030504040204" pitchFamily="34" charset="0"/>
              </a:rPr>
              <a:t> для </a:t>
            </a:r>
            <a:r>
              <a:rPr lang="ru-RU" sz="700" dirty="0" err="1">
                <a:solidFill>
                  <a:srgbClr val="000000"/>
                </a:solidFill>
                <a:effectLst/>
                <a:latin typeface="Verdana" panose="020B0604030504040204" pitchFamily="34" charset="0"/>
                <a:ea typeface="Verdana" panose="020B0604030504040204" pitchFamily="34" charset="0"/>
              </a:rPr>
              <a:t>виробництва</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виготовлення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лікарських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засобів</a:t>
            </a:r>
            <a:r>
              <a:rPr lang="ru-RU" sz="700" dirty="0">
                <a:solidFill>
                  <a:srgbClr val="000000"/>
                </a:solidFill>
                <a:effectLst/>
                <a:latin typeface="Verdana" panose="020B0604030504040204" pitchFamily="34" charset="0"/>
                <a:ea typeface="Verdana" panose="020B0604030504040204" pitchFamily="34" charset="0"/>
              </a:rPr>
              <a:t> та </a:t>
            </a:r>
            <a:r>
              <a:rPr lang="ru-RU" sz="700" dirty="0" err="1">
                <a:solidFill>
                  <a:srgbClr val="000000"/>
                </a:solidFill>
                <a:effectLst/>
                <a:latin typeface="Verdana" panose="020B0604030504040204" pitchFamily="34" charset="0"/>
                <a:ea typeface="Verdana" panose="020B0604030504040204" pitchFamily="34" charset="0"/>
              </a:rPr>
              <a:t>зберігання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сировини</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внутрішньоаптечної</a:t>
            </a:r>
            <a:r>
              <a:rPr lang="ru-RU" sz="700" dirty="0">
                <a:solidFill>
                  <a:srgbClr val="000000"/>
                </a:solidFill>
                <a:effectLst/>
                <a:latin typeface="Verdana" panose="020B0604030504040204" pitchFamily="34" charset="0"/>
                <a:ea typeface="Verdana" panose="020B0604030504040204" pitchFamily="34" charset="0"/>
              </a:rPr>
              <a:t> заготовки, </a:t>
            </a:r>
            <a:r>
              <a:rPr lang="ru-RU" sz="700" dirty="0" err="1">
                <a:solidFill>
                  <a:srgbClr val="000000"/>
                </a:solidFill>
                <a:effectLst/>
                <a:latin typeface="Verdana" panose="020B0604030504040204" pitchFamily="34" charset="0"/>
                <a:ea typeface="Verdana" panose="020B0604030504040204" pitchFamily="34" charset="0"/>
              </a:rPr>
              <a:t>концентратів</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напівфабрикатів</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лікарських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засобів</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вироблених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виготовлених</a:t>
            </a:r>
            <a:r>
              <a:rPr lang="ru-RU" sz="700" dirty="0">
                <a:solidFill>
                  <a:srgbClr val="000000"/>
                </a:solidFill>
                <a:effectLst/>
                <a:latin typeface="Verdana" panose="020B0604030504040204" pitchFamily="34" charset="0"/>
                <a:ea typeface="Verdana" panose="020B0604030504040204" pitchFamily="34" charset="0"/>
              </a:rPr>
              <a:t>) про запас, </a:t>
            </a:r>
            <a:r>
              <a:rPr lang="ru-RU" sz="700" dirty="0" err="1">
                <a:solidFill>
                  <a:srgbClr val="000000"/>
                </a:solidFill>
                <a:effectLst/>
                <a:latin typeface="Verdana" panose="020B0604030504040204" pitchFamily="34" charset="0"/>
                <a:ea typeface="Verdana" panose="020B0604030504040204" pitchFamily="34" charset="0"/>
              </a:rPr>
              <a:t>усіх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вироблених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виготовлених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лікарських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засобів</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відповідно</a:t>
            </a:r>
            <a:r>
              <a:rPr lang="ru-RU" sz="700" dirty="0">
                <a:solidFill>
                  <a:srgbClr val="000000"/>
                </a:solidFill>
                <a:effectLst/>
                <a:latin typeface="Verdana" panose="020B0604030504040204" pitchFamily="34" charset="0"/>
                <a:ea typeface="Verdana" panose="020B0604030504040204" pitchFamily="34" charset="0"/>
              </a:rPr>
              <a:t> до </a:t>
            </a:r>
            <a:r>
              <a:rPr lang="ru-RU" sz="700" dirty="0" err="1">
                <a:solidFill>
                  <a:srgbClr val="000000"/>
                </a:solidFill>
                <a:effectLst/>
                <a:latin typeface="Verdana" panose="020B0604030504040204" pitchFamily="34" charset="0"/>
                <a:ea typeface="Verdana" panose="020B0604030504040204" pitchFamily="34" charset="0"/>
              </a:rPr>
              <a:t>їх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фізико-хімічних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властивостей</a:t>
            </a:r>
            <a:r>
              <a:rPr lang="ru-RU" sz="700" dirty="0">
                <a:solidFill>
                  <a:srgbClr val="000000"/>
                </a:solidFill>
                <a:effectLst/>
                <a:latin typeface="Verdana" panose="020B0604030504040204" pitchFamily="34" charset="0"/>
                <a:ea typeface="Verdana" panose="020B0604030504040204" pitchFamily="34" charset="0"/>
              </a:rPr>
              <a:t> та </a:t>
            </a:r>
            <a:r>
              <a:rPr lang="ru-RU" sz="700" dirty="0" err="1">
                <a:solidFill>
                  <a:srgbClr val="000000"/>
                </a:solidFill>
                <a:effectLst/>
                <a:latin typeface="Verdana" panose="020B0604030504040204" pitchFamily="34" charset="0"/>
                <a:ea typeface="Verdana" panose="020B0604030504040204" pitchFamily="34" charset="0"/>
              </a:rPr>
              <a:t>вимог</a:t>
            </a:r>
            <a:r>
              <a:rPr lang="ru-RU" sz="700" dirty="0">
                <a:solidFill>
                  <a:srgbClr val="000000"/>
                </a:solidFill>
                <a:effectLst/>
                <a:latin typeface="Verdana" panose="020B0604030504040204" pitchFamily="34" charset="0"/>
                <a:ea typeface="Verdana" panose="020B0604030504040204" pitchFamily="34" charset="0"/>
              </a:rPr>
              <a:t> ДФУ, </a:t>
            </a:r>
            <a:r>
              <a:rPr lang="ru-RU" sz="700" dirty="0" err="1">
                <a:solidFill>
                  <a:srgbClr val="000000"/>
                </a:solidFill>
                <a:effectLst/>
                <a:latin typeface="Verdana" panose="020B0604030504040204" pitchFamily="34" charset="0"/>
                <a:ea typeface="Verdana" panose="020B0604030504040204" pitchFamily="34" charset="0"/>
              </a:rPr>
              <a:t>інших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нормативних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документів</a:t>
            </a:r>
            <a:r>
              <a:rPr lang="ru-RU" sz="700" dirty="0">
                <a:solidFill>
                  <a:srgbClr val="000000"/>
                </a:solidFill>
                <a:effectLst/>
                <a:latin typeface="Verdana" panose="020B0604030504040204" pitchFamily="34" charset="0"/>
                <a:ea typeface="Verdana" panose="020B0604030504040204" pitchFamily="34" charset="0"/>
              </a:rPr>
              <a:t>;</a:t>
            </a:r>
          </a:p>
          <a:p>
            <a:pPr marL="0" indent="0" algn="just">
              <a:lnSpc>
                <a:spcPct val="120000"/>
              </a:lnSpc>
              <a:spcBef>
                <a:spcPts val="600"/>
              </a:spcBef>
              <a:spcAft>
                <a:spcPts val="600"/>
              </a:spcAft>
              <a:buNone/>
            </a:pPr>
            <a:r>
              <a:rPr lang="ru-RU" sz="700" dirty="0">
                <a:solidFill>
                  <a:srgbClr val="000000"/>
                </a:solidFill>
                <a:effectLst/>
                <a:latin typeface="Verdana" panose="020B0604030504040204" pitchFamily="34" charset="0"/>
                <a:ea typeface="Verdana" panose="020B0604030504040204" pitchFamily="34" charset="0"/>
              </a:rPr>
              <a:t>систему </a:t>
            </a:r>
            <a:r>
              <a:rPr lang="ru-RU" sz="700" dirty="0" err="1">
                <a:solidFill>
                  <a:srgbClr val="000000"/>
                </a:solidFill>
                <a:effectLst/>
                <a:latin typeface="Verdana" panose="020B0604030504040204" pitchFamily="34" charset="0"/>
                <a:ea typeface="Verdana" panose="020B0604030504040204" pitchFamily="34" charset="0"/>
              </a:rPr>
              <a:t>якості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лікарських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засобів</a:t>
            </a:r>
            <a:r>
              <a:rPr lang="ru-RU" sz="700" dirty="0">
                <a:solidFill>
                  <a:srgbClr val="000000"/>
                </a:solidFill>
                <a:effectLst/>
                <a:latin typeface="Verdana" panose="020B0604030504040204" pitchFamily="34" charset="0"/>
                <a:ea typeface="Verdana" panose="020B0604030504040204" pitchFamily="34" charset="0"/>
              </a:rPr>
              <a:t>, яка </a:t>
            </a:r>
            <a:r>
              <a:rPr lang="ru-RU" sz="700" dirty="0" err="1">
                <a:solidFill>
                  <a:srgbClr val="000000"/>
                </a:solidFill>
                <a:effectLst/>
                <a:latin typeface="Verdana" panose="020B0604030504040204" pitchFamily="34" charset="0"/>
                <a:ea typeface="Verdana" panose="020B0604030504040204" pitchFamily="34" charset="0"/>
              </a:rPr>
              <a:t>включає</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запобіжні</a:t>
            </a:r>
            <a:r>
              <a:rPr lang="ru-RU" sz="700" dirty="0">
                <a:solidFill>
                  <a:srgbClr val="000000"/>
                </a:solidFill>
                <a:effectLst/>
                <a:latin typeface="Verdana" panose="020B0604030504040204" pitchFamily="34" charset="0"/>
                <a:ea typeface="Verdana" panose="020B0604030504040204" pitchFamily="34" charset="0"/>
              </a:rPr>
              <a:t> заходи, контроль </a:t>
            </a:r>
            <a:r>
              <a:rPr lang="ru-RU" sz="700" dirty="0" err="1">
                <a:solidFill>
                  <a:srgbClr val="000000"/>
                </a:solidFill>
                <a:effectLst/>
                <a:latin typeface="Verdana" panose="020B0604030504040204" pitchFamily="34" charset="0"/>
                <a:ea typeface="Verdana" panose="020B0604030504040204" pitchFamily="34" charset="0"/>
              </a:rPr>
              <a:t>якості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вимоги</a:t>
            </a:r>
            <a:r>
              <a:rPr lang="ru-RU" sz="700" dirty="0">
                <a:solidFill>
                  <a:srgbClr val="000000"/>
                </a:solidFill>
                <a:effectLst/>
                <a:latin typeface="Verdana" panose="020B0604030504040204" pitchFamily="34" charset="0"/>
                <a:ea typeface="Verdana" panose="020B0604030504040204" pitchFamily="34" charset="0"/>
              </a:rPr>
              <a:t> до </a:t>
            </a:r>
            <a:r>
              <a:rPr lang="ru-RU" sz="700" dirty="0" err="1">
                <a:solidFill>
                  <a:srgbClr val="000000"/>
                </a:solidFill>
                <a:effectLst/>
                <a:latin typeface="Verdana" panose="020B0604030504040204" pitchFamily="34" charset="0"/>
                <a:ea typeface="Verdana" panose="020B0604030504040204" pitchFamily="34" charset="0"/>
              </a:rPr>
              <a:t>працівників</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приміщень</a:t>
            </a:r>
            <a:r>
              <a:rPr lang="ru-RU" sz="700" dirty="0">
                <a:solidFill>
                  <a:srgbClr val="000000"/>
                </a:solidFill>
                <a:effectLst/>
                <a:latin typeface="Verdana" panose="020B0604030504040204" pitchFamily="34" charset="0"/>
                <a:ea typeface="Verdana" panose="020B0604030504040204" pitchFamily="34" charset="0"/>
              </a:rPr>
              <a:t> і </a:t>
            </a:r>
            <a:r>
              <a:rPr lang="ru-RU" sz="700" dirty="0" err="1">
                <a:solidFill>
                  <a:srgbClr val="000000"/>
                </a:solidFill>
                <a:effectLst/>
                <a:latin typeface="Verdana" panose="020B0604030504040204" pitchFamily="34" charset="0"/>
                <a:ea typeface="Verdana" panose="020B0604030504040204" pitchFamily="34" charset="0"/>
              </a:rPr>
              <a:t>обладнання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документації</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діючих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речовин</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субстанцій</a:t>
            </a:r>
            <a:r>
              <a:rPr lang="ru-RU" sz="700" dirty="0">
                <a:solidFill>
                  <a:srgbClr val="000000"/>
                </a:solidFill>
                <a:effectLst/>
                <a:latin typeface="Verdana" panose="020B0604030504040204" pitchFamily="34" charset="0"/>
                <a:ea typeface="Verdana" panose="020B0604030504040204" pitchFamily="34" charset="0"/>
              </a:rPr>
              <a:t>) та </a:t>
            </a:r>
            <a:r>
              <a:rPr lang="ru-RU" sz="700" dirty="0" err="1">
                <a:solidFill>
                  <a:srgbClr val="000000"/>
                </a:solidFill>
                <a:effectLst/>
                <a:latin typeface="Verdana" panose="020B0604030504040204" pitchFamily="34" charset="0"/>
                <a:ea typeface="Verdana" panose="020B0604030504040204" pitchFamily="34" charset="0"/>
              </a:rPr>
              <a:t>допоміжних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речовин</a:t>
            </a:r>
            <a:r>
              <a:rPr lang="ru-RU" sz="700" dirty="0">
                <a:solidFill>
                  <a:srgbClr val="000000"/>
                </a:solidFill>
                <a:effectLst/>
                <a:latin typeface="Verdana" panose="020B0604030504040204" pitchFamily="34" charset="0"/>
                <a:ea typeface="Verdana" panose="020B0604030504040204" pitchFamily="34" charset="0"/>
              </a:rPr>
              <a:t>, упаковки, </a:t>
            </a:r>
            <a:r>
              <a:rPr lang="ru-RU" sz="700" dirty="0" err="1">
                <a:solidFill>
                  <a:srgbClr val="000000"/>
                </a:solidFill>
                <a:effectLst/>
                <a:latin typeface="Verdana" panose="020B0604030504040204" pitchFamily="34" charset="0"/>
                <a:ea typeface="Verdana" panose="020B0604030504040204" pitchFamily="34" charset="0"/>
              </a:rPr>
              <a:t>технологічного</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процесу</a:t>
            </a:r>
            <a:r>
              <a:rPr lang="ru-RU" sz="700" dirty="0">
                <a:solidFill>
                  <a:srgbClr val="000000"/>
                </a:solidFill>
                <a:effectLst/>
                <a:latin typeface="Verdana" panose="020B0604030504040204" pitchFamily="34" charset="0"/>
                <a:ea typeface="Verdana" panose="020B0604030504040204" pitchFamily="34" charset="0"/>
              </a:rPr>
              <a:t>;</a:t>
            </a:r>
          </a:p>
          <a:p>
            <a:pPr marL="0" indent="0" algn="just">
              <a:lnSpc>
                <a:spcPct val="120000"/>
              </a:lnSpc>
              <a:spcBef>
                <a:spcPts val="600"/>
              </a:spcBef>
              <a:spcAft>
                <a:spcPts val="600"/>
              </a:spcAft>
              <a:buNone/>
            </a:pPr>
            <a:r>
              <a:rPr lang="ru-RU" sz="700" dirty="0" err="1">
                <a:solidFill>
                  <a:srgbClr val="000000"/>
                </a:solidFill>
                <a:effectLst/>
                <a:latin typeface="Verdana" panose="020B0604030504040204" pitchFamily="34" charset="0"/>
                <a:ea typeface="Verdana" panose="020B0604030504040204" pitchFamily="34" charset="0"/>
              </a:rPr>
              <a:t>дотримання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санітарних</a:t>
            </a:r>
            <a:r>
              <a:rPr lang="ru-RU" sz="700" dirty="0">
                <a:solidFill>
                  <a:srgbClr val="000000"/>
                </a:solidFill>
                <a:effectLst/>
                <a:latin typeface="Verdana" panose="020B0604030504040204" pitchFamily="34" charset="0"/>
                <a:ea typeface="Verdana" panose="020B0604030504040204" pitchFamily="34" charset="0"/>
              </a:rPr>
              <a:t> норм і правил, </a:t>
            </a:r>
            <a:r>
              <a:rPr lang="ru-RU" sz="700" dirty="0" err="1">
                <a:solidFill>
                  <a:srgbClr val="000000"/>
                </a:solidFill>
                <a:effectLst/>
                <a:latin typeface="Verdana" panose="020B0604030504040204" pitchFamily="34" charset="0"/>
                <a:ea typeface="Verdana" panose="020B0604030504040204" pitchFamily="34" charset="0"/>
              </a:rPr>
              <a:t>санітарно-гігієнічного</a:t>
            </a:r>
            <a:r>
              <a:rPr lang="ru-RU" sz="700" dirty="0">
                <a:solidFill>
                  <a:srgbClr val="000000"/>
                </a:solidFill>
                <a:effectLst/>
                <a:latin typeface="Verdana" panose="020B0604030504040204" pitchFamily="34" charset="0"/>
                <a:ea typeface="Verdana" panose="020B0604030504040204" pitchFamily="34" charset="0"/>
              </a:rPr>
              <a:t> та </a:t>
            </a:r>
            <a:r>
              <a:rPr lang="ru-RU" sz="700" dirty="0" err="1">
                <a:solidFill>
                  <a:srgbClr val="000000"/>
                </a:solidFill>
                <a:effectLst/>
                <a:latin typeface="Verdana" panose="020B0604030504040204" pitchFamily="34" charset="0"/>
                <a:ea typeface="Verdana" panose="020B0604030504040204" pitchFamily="34" charset="0"/>
              </a:rPr>
              <a:t>протиепідемічного</a:t>
            </a:r>
            <a:r>
              <a:rPr lang="ru-RU" sz="700" dirty="0">
                <a:solidFill>
                  <a:srgbClr val="000000"/>
                </a:solidFill>
                <a:effectLst/>
                <a:latin typeface="Verdana" panose="020B0604030504040204" pitchFamily="34" charset="0"/>
                <a:ea typeface="Verdana" panose="020B0604030504040204" pitchFamily="34" charset="0"/>
              </a:rPr>
              <a:t> режиму та </a:t>
            </a:r>
            <a:r>
              <a:rPr lang="ru-RU" sz="700" dirty="0" err="1">
                <a:solidFill>
                  <a:srgbClr val="000000"/>
                </a:solidFill>
                <a:effectLst/>
                <a:latin typeface="Verdana" panose="020B0604030504040204" pitchFamily="34" charset="0"/>
                <a:ea typeface="Verdana" panose="020B0604030504040204" pitchFamily="34" charset="0"/>
              </a:rPr>
              <a:t>цих</a:t>
            </a:r>
            <a:r>
              <a:rPr lang="ru-RU" sz="700" dirty="0">
                <a:solidFill>
                  <a:srgbClr val="000000"/>
                </a:solidFill>
                <a:effectLst/>
                <a:latin typeface="Verdana" panose="020B0604030504040204" pitchFamily="34" charset="0"/>
                <a:ea typeface="Verdana" panose="020B0604030504040204" pitchFamily="34" charset="0"/>
              </a:rPr>
              <a:t> Правил;</a:t>
            </a:r>
          </a:p>
          <a:p>
            <a:pPr marL="0" indent="0" algn="just">
              <a:lnSpc>
                <a:spcPct val="120000"/>
              </a:lnSpc>
              <a:spcBef>
                <a:spcPts val="600"/>
              </a:spcBef>
              <a:spcAft>
                <a:spcPts val="600"/>
              </a:spcAft>
              <a:buNone/>
            </a:pPr>
            <a:r>
              <a:rPr lang="ru-RU" sz="700" dirty="0" err="1">
                <a:solidFill>
                  <a:srgbClr val="000000"/>
                </a:solidFill>
                <a:effectLst/>
                <a:latin typeface="Verdana" panose="020B0604030504040204" pitchFamily="34" charset="0"/>
                <a:ea typeface="Verdana" panose="020B0604030504040204" pitchFamily="34" charset="0"/>
              </a:rPr>
              <a:t>впровадження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всіх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видів</a:t>
            </a:r>
            <a:r>
              <a:rPr lang="ru-RU" sz="700" dirty="0">
                <a:solidFill>
                  <a:srgbClr val="000000"/>
                </a:solidFill>
                <a:effectLst/>
                <a:latin typeface="Verdana" panose="020B0604030504040204" pitchFamily="34" charset="0"/>
                <a:ea typeface="Verdana" panose="020B0604030504040204" pitchFamily="34" charset="0"/>
              </a:rPr>
              <a:t> контролю </a:t>
            </a:r>
            <a:r>
              <a:rPr lang="ru-RU" sz="700" dirty="0" err="1">
                <a:solidFill>
                  <a:srgbClr val="000000"/>
                </a:solidFill>
                <a:effectLst/>
                <a:latin typeface="Verdana" panose="020B0604030504040204" pitchFamily="34" charset="0"/>
                <a:ea typeface="Verdana" panose="020B0604030504040204" pitchFamily="34" charset="0"/>
              </a:rPr>
              <a:t>якості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вироблених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виготовлених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лікарських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засобів</a:t>
            </a:r>
            <a:r>
              <a:rPr lang="ru-RU" sz="700" dirty="0">
                <a:solidFill>
                  <a:srgbClr val="000000"/>
                </a:solidFill>
                <a:effectLst/>
                <a:latin typeface="Verdana" panose="020B0604030504040204" pitchFamily="34" charset="0"/>
                <a:ea typeface="Verdana" panose="020B0604030504040204" pitchFamily="34" charset="0"/>
              </a:rPr>
              <a:t>;</a:t>
            </a:r>
          </a:p>
          <a:p>
            <a:pPr marL="0" indent="0" algn="just">
              <a:lnSpc>
                <a:spcPct val="120000"/>
              </a:lnSpc>
              <a:spcBef>
                <a:spcPts val="600"/>
              </a:spcBef>
              <a:spcAft>
                <a:spcPts val="600"/>
              </a:spcAft>
              <a:buNone/>
            </a:pPr>
            <a:r>
              <a:rPr lang="ru-RU" sz="700" dirty="0" err="1">
                <a:solidFill>
                  <a:srgbClr val="000000"/>
                </a:solidFill>
                <a:effectLst/>
                <a:latin typeface="Verdana" panose="020B0604030504040204" pitchFamily="34" charset="0"/>
                <a:ea typeface="Verdana" panose="020B0604030504040204" pitchFamily="34" charset="0"/>
              </a:rPr>
              <a:t>справність</a:t>
            </a:r>
            <a:r>
              <a:rPr lang="ru-RU" sz="700" dirty="0">
                <a:solidFill>
                  <a:srgbClr val="000000"/>
                </a:solidFill>
                <a:effectLst/>
                <a:latin typeface="Verdana" panose="020B0604030504040204" pitchFamily="34" charset="0"/>
                <a:ea typeface="Verdana" panose="020B0604030504040204" pitchFamily="34" charset="0"/>
              </a:rPr>
              <a:t> та </a:t>
            </a:r>
            <a:r>
              <a:rPr lang="ru-RU" sz="700" dirty="0" err="1">
                <a:solidFill>
                  <a:srgbClr val="000000"/>
                </a:solidFill>
                <a:effectLst/>
                <a:latin typeface="Verdana" panose="020B0604030504040204" pitchFamily="34" charset="0"/>
                <a:ea typeface="Verdana" panose="020B0604030504040204" pitchFamily="34" charset="0"/>
              </a:rPr>
              <a:t>точність</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усіх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засобів</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вимірювальної</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техніки</a:t>
            </a:r>
            <a:r>
              <a:rPr lang="ru-RU" sz="700" dirty="0">
                <a:solidFill>
                  <a:srgbClr val="000000"/>
                </a:solidFill>
                <a:effectLst/>
                <a:latin typeface="Verdana" panose="020B0604030504040204" pitchFamily="34" charset="0"/>
                <a:ea typeface="Verdana" panose="020B0604030504040204" pitchFamily="34" charset="0"/>
              </a:rPr>
              <a:t> шляхом </a:t>
            </a:r>
            <a:r>
              <a:rPr lang="ru-RU" sz="700" dirty="0" err="1">
                <a:solidFill>
                  <a:srgbClr val="000000"/>
                </a:solidFill>
                <a:effectLst/>
                <a:latin typeface="Verdana" panose="020B0604030504040204" pitchFamily="34" charset="0"/>
                <a:ea typeface="Verdana" panose="020B0604030504040204" pitchFamily="34" charset="0"/>
              </a:rPr>
              <a:t>регулярної</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метрологічної</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повірки</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відповідно</a:t>
            </a:r>
            <a:r>
              <a:rPr lang="ru-RU" sz="700" dirty="0">
                <a:solidFill>
                  <a:srgbClr val="000000"/>
                </a:solidFill>
                <a:effectLst/>
                <a:latin typeface="Verdana" panose="020B0604030504040204" pitchFamily="34" charset="0"/>
                <a:ea typeface="Verdana" panose="020B0604030504040204" pitchFamily="34" charset="0"/>
              </a:rPr>
              <a:t> до </a:t>
            </a:r>
            <a:r>
              <a:rPr lang="ru-RU" sz="700" dirty="0" err="1">
                <a:solidFill>
                  <a:srgbClr val="000000"/>
                </a:solidFill>
                <a:effectLst/>
                <a:latin typeface="Verdana" panose="020B0604030504040204" pitchFamily="34" charset="0"/>
                <a:ea typeface="Verdana" panose="020B0604030504040204" pitchFamily="34" charset="0"/>
              </a:rPr>
              <a:t>законодавства</a:t>
            </a:r>
            <a:r>
              <a:rPr lang="ru-RU" sz="700" dirty="0">
                <a:solidFill>
                  <a:srgbClr val="000000"/>
                </a:solidFill>
                <a:effectLst/>
                <a:latin typeface="Verdana" panose="020B0604030504040204" pitchFamily="34" charset="0"/>
                <a:ea typeface="Verdana" panose="020B0604030504040204" pitchFamily="34" charset="0"/>
              </a:rPr>
              <a:t>;</a:t>
            </a:r>
          </a:p>
          <a:p>
            <a:pPr marL="0" indent="0" algn="just">
              <a:lnSpc>
                <a:spcPct val="120000"/>
              </a:lnSpc>
              <a:spcBef>
                <a:spcPts val="600"/>
              </a:spcBef>
              <a:spcAft>
                <a:spcPts val="600"/>
              </a:spcAft>
              <a:buNone/>
            </a:pPr>
            <a:r>
              <a:rPr lang="ru-RU" sz="700" dirty="0" err="1">
                <a:solidFill>
                  <a:srgbClr val="000000"/>
                </a:solidFill>
                <a:effectLst/>
                <a:latin typeface="Verdana" panose="020B0604030504040204" pitchFamily="34" charset="0"/>
                <a:ea typeface="Verdana" panose="020B0604030504040204" pitchFamily="34" charset="0"/>
              </a:rPr>
              <a:t>проведення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вхідного</a:t>
            </a:r>
            <a:r>
              <a:rPr lang="ru-RU" sz="700" dirty="0">
                <a:solidFill>
                  <a:srgbClr val="000000"/>
                </a:solidFill>
                <a:effectLst/>
                <a:latin typeface="Verdana" panose="020B0604030504040204" pitchFamily="34" charset="0"/>
                <a:ea typeface="Verdana" panose="020B0604030504040204" pitchFamily="34" charset="0"/>
              </a:rPr>
              <a:t> контролю </a:t>
            </a:r>
            <a:r>
              <a:rPr lang="ru-RU" sz="700" dirty="0" err="1">
                <a:solidFill>
                  <a:srgbClr val="000000"/>
                </a:solidFill>
                <a:effectLst/>
                <a:latin typeface="Verdana" panose="020B0604030504040204" pitchFamily="34" charset="0"/>
                <a:ea typeface="Verdana" panose="020B0604030504040204" pitchFamily="34" charset="0"/>
              </a:rPr>
              <a:t>якості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діючих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речовин</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субстанцій</a:t>
            </a:r>
            <a:r>
              <a:rPr lang="ru-RU" sz="700" dirty="0">
                <a:solidFill>
                  <a:srgbClr val="000000"/>
                </a:solidFill>
                <a:effectLst/>
                <a:latin typeface="Verdana" panose="020B0604030504040204" pitchFamily="34" charset="0"/>
                <a:ea typeface="Verdana" panose="020B0604030504040204" pitchFamily="34" charset="0"/>
              </a:rPr>
              <a:t>) та </a:t>
            </a:r>
            <a:r>
              <a:rPr lang="ru-RU" sz="700" dirty="0" err="1">
                <a:solidFill>
                  <a:srgbClr val="000000"/>
                </a:solidFill>
                <a:effectLst/>
                <a:latin typeface="Verdana" panose="020B0604030504040204" pitchFamily="34" charset="0"/>
                <a:ea typeface="Verdana" panose="020B0604030504040204" pitchFamily="34" charset="0"/>
              </a:rPr>
              <a:t>допоміжних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речовин</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пакувальних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матеріалів</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відповідно</a:t>
            </a:r>
            <a:r>
              <a:rPr lang="ru-RU" sz="700" dirty="0">
                <a:solidFill>
                  <a:srgbClr val="000000"/>
                </a:solidFill>
                <a:effectLst/>
                <a:latin typeface="Verdana" panose="020B0604030504040204" pitchFamily="34" charset="0"/>
                <a:ea typeface="Verdana" panose="020B0604030504040204" pitchFamily="34" charset="0"/>
              </a:rPr>
              <a:t> до </a:t>
            </a:r>
            <a:r>
              <a:rPr lang="ru-RU" sz="700" dirty="0" err="1">
                <a:solidFill>
                  <a:srgbClr val="000000"/>
                </a:solidFill>
                <a:effectLst/>
                <a:latin typeface="Verdana" panose="020B0604030504040204" pitchFamily="34" charset="0"/>
                <a:ea typeface="Verdana" panose="020B0604030504040204" pitchFamily="34" charset="0"/>
              </a:rPr>
              <a:t>законодавства</a:t>
            </a:r>
            <a:r>
              <a:rPr lang="ru-RU" sz="700" dirty="0">
                <a:solidFill>
                  <a:srgbClr val="000000"/>
                </a:solidFill>
                <a:effectLst/>
                <a:latin typeface="Verdana" panose="020B0604030504040204" pitchFamily="34" charset="0"/>
                <a:ea typeface="Verdana" panose="020B0604030504040204" pitchFamily="34" charset="0"/>
              </a:rPr>
              <a:t>;</a:t>
            </a:r>
          </a:p>
          <a:p>
            <a:pPr marL="0" indent="0" algn="just">
              <a:lnSpc>
                <a:spcPct val="120000"/>
              </a:lnSpc>
              <a:spcBef>
                <a:spcPts val="600"/>
              </a:spcBef>
              <a:spcAft>
                <a:spcPts val="600"/>
              </a:spcAft>
              <a:buNone/>
            </a:pPr>
            <a:r>
              <a:rPr lang="ru-RU" sz="700" dirty="0" err="1">
                <a:solidFill>
                  <a:srgbClr val="000000"/>
                </a:solidFill>
                <a:effectLst/>
                <a:latin typeface="Verdana" panose="020B0604030504040204" pitchFamily="34" charset="0"/>
                <a:ea typeface="Verdana" panose="020B0604030504040204" pitchFamily="34" charset="0"/>
              </a:rPr>
              <a:t>наявність</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уповноваженої</a:t>
            </a:r>
            <a:r>
              <a:rPr lang="ru-RU" sz="700" dirty="0">
                <a:solidFill>
                  <a:srgbClr val="000000"/>
                </a:solidFill>
                <a:effectLst/>
                <a:latin typeface="Verdana" panose="020B0604030504040204" pitchFamily="34" charset="0"/>
                <a:ea typeface="Verdana" panose="020B0604030504040204" pitchFamily="34" charset="0"/>
              </a:rPr>
              <a:t> особи;</a:t>
            </a:r>
          </a:p>
          <a:p>
            <a:pPr marL="0" indent="0" algn="just">
              <a:lnSpc>
                <a:spcPct val="120000"/>
              </a:lnSpc>
              <a:spcBef>
                <a:spcPts val="600"/>
              </a:spcBef>
              <a:spcAft>
                <a:spcPts val="600"/>
              </a:spcAft>
              <a:buNone/>
            </a:pPr>
            <a:r>
              <a:rPr lang="ru-RU" sz="700" dirty="0" err="1">
                <a:solidFill>
                  <a:srgbClr val="000000"/>
                </a:solidFill>
                <a:effectLst/>
                <a:latin typeface="Verdana" panose="020B0604030504040204" pitchFamily="34" charset="0"/>
                <a:ea typeface="Verdana" panose="020B0604030504040204" pitchFamily="34" charset="0"/>
              </a:rPr>
              <a:t>наявність</a:t>
            </a:r>
            <a:r>
              <a:rPr lang="ru-RU" sz="700" dirty="0">
                <a:solidFill>
                  <a:srgbClr val="000000"/>
                </a:solidFill>
                <a:effectLst/>
                <a:latin typeface="Verdana" panose="020B0604030504040204" pitchFamily="34" charset="0"/>
                <a:ea typeface="Verdana" panose="020B0604030504040204" pitchFamily="34" charset="0"/>
              </a:rPr>
              <a:t> плану </a:t>
            </a:r>
            <a:r>
              <a:rPr lang="ru-RU" sz="700" dirty="0" err="1">
                <a:solidFill>
                  <a:srgbClr val="000000"/>
                </a:solidFill>
                <a:effectLst/>
                <a:latin typeface="Verdana" panose="020B0604030504040204" pitchFamily="34" charset="0"/>
                <a:ea typeface="Verdana" panose="020B0604030504040204" pitchFamily="34" charset="0"/>
              </a:rPr>
              <a:t>термінових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дій</a:t>
            </a:r>
            <a:r>
              <a:rPr lang="ru-RU" sz="700" dirty="0">
                <a:solidFill>
                  <a:srgbClr val="000000"/>
                </a:solidFill>
                <a:effectLst/>
                <a:latin typeface="Verdana" panose="020B0604030504040204" pitchFamily="34" charset="0"/>
                <a:ea typeface="Verdana" panose="020B0604030504040204" pitchFamily="34" charset="0"/>
              </a:rPr>
              <a:t> для </a:t>
            </a:r>
            <a:r>
              <a:rPr lang="ru-RU" sz="700" dirty="0" err="1">
                <a:solidFill>
                  <a:srgbClr val="000000"/>
                </a:solidFill>
                <a:effectLst/>
                <a:latin typeface="Verdana" panose="020B0604030504040204" pitchFamily="34" charset="0"/>
                <a:ea typeface="Verdana" panose="020B0604030504040204" pitchFamily="34" charset="0"/>
              </a:rPr>
              <a:t>вилучення</a:t>
            </a:r>
            <a:r>
              <a:rPr lang="ru-RU" sz="700" dirty="0">
                <a:solidFill>
                  <a:srgbClr val="000000"/>
                </a:solidFill>
                <a:effectLst/>
                <a:latin typeface="Verdana" panose="020B0604030504040204" pitchFamily="34" charset="0"/>
                <a:ea typeface="Verdana" panose="020B0604030504040204" pitchFamily="34" charset="0"/>
              </a:rPr>
              <a:t> в </a:t>
            </a:r>
            <a:r>
              <a:rPr lang="ru-RU" sz="700" dirty="0" err="1">
                <a:solidFill>
                  <a:srgbClr val="000000"/>
                </a:solidFill>
                <a:effectLst/>
                <a:latin typeface="Verdana" panose="020B0604030504040204" pitchFamily="34" charset="0"/>
                <a:ea typeface="Verdana" panose="020B0604030504040204" pitchFamily="34" charset="0"/>
              </a:rPr>
              <a:t>разі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необхідності</a:t>
            </a:r>
            <a:r>
              <a:rPr lang="ru-RU" sz="700" dirty="0">
                <a:solidFill>
                  <a:srgbClr val="000000"/>
                </a:solidFill>
                <a:effectLst/>
                <a:latin typeface="Verdana" panose="020B0604030504040204" pitchFamily="34" charset="0"/>
                <a:ea typeface="Verdana" panose="020B0604030504040204" pitchFamily="34" charset="0"/>
              </a:rPr>
              <a:t> з </a:t>
            </a:r>
            <a:r>
              <a:rPr lang="ru-RU" sz="700" dirty="0" err="1">
                <a:solidFill>
                  <a:srgbClr val="000000"/>
                </a:solidFill>
                <a:effectLst/>
                <a:latin typeface="Verdana" panose="020B0604030504040204" pitchFamily="34" charset="0"/>
                <a:ea typeface="Verdana" panose="020B0604030504040204" pitchFamily="34" charset="0"/>
              </a:rPr>
              <a:t>обігу</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вироблених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виготовлених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лікарських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засобів</a:t>
            </a:r>
            <a:r>
              <a:rPr lang="ru-RU" sz="700" dirty="0">
                <a:solidFill>
                  <a:srgbClr val="000000"/>
                </a:solidFill>
                <a:effectLst/>
                <a:latin typeface="Verdana" panose="020B0604030504040204" pitchFamily="34" charset="0"/>
                <a:ea typeface="Verdana" panose="020B0604030504040204" pitchFamily="34" charset="0"/>
              </a:rPr>
              <a:t> з </a:t>
            </a:r>
            <a:r>
              <a:rPr lang="ru-RU" sz="700" dirty="0" err="1">
                <a:solidFill>
                  <a:srgbClr val="000000"/>
                </a:solidFill>
                <a:effectLst/>
                <a:latin typeface="Verdana" panose="020B0604030504040204" pitchFamily="34" charset="0"/>
                <a:ea typeface="Verdana" panose="020B0604030504040204" pitchFamily="34" charset="0"/>
              </a:rPr>
              <a:t>їх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подальшою</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утилізацією</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чи</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знищенням</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зокрема</a:t>
            </a:r>
            <a:r>
              <a:rPr lang="ru-RU" sz="700" dirty="0">
                <a:solidFill>
                  <a:srgbClr val="000000"/>
                </a:solidFill>
                <a:effectLst/>
                <a:latin typeface="Verdana" panose="020B0604030504040204" pitchFamily="34" charset="0"/>
                <a:ea typeface="Verdana" panose="020B0604030504040204" pitchFamily="34" charset="0"/>
              </a:rPr>
              <a:t> тих, строк </a:t>
            </a:r>
            <a:r>
              <a:rPr lang="ru-RU" sz="700" dirty="0" err="1">
                <a:solidFill>
                  <a:srgbClr val="000000"/>
                </a:solidFill>
                <a:effectLst/>
                <a:latin typeface="Verdana" panose="020B0604030504040204" pitchFamily="34" charset="0"/>
                <a:ea typeface="Verdana" panose="020B0604030504040204" pitchFamily="34" charset="0"/>
              </a:rPr>
              <a:t>придатності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яких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закінчився</a:t>
            </a:r>
            <a:r>
              <a:rPr lang="ru-RU" sz="700" dirty="0">
                <a:solidFill>
                  <a:srgbClr val="000000"/>
                </a:solidFill>
                <a:effectLst/>
                <a:latin typeface="Verdana" panose="020B0604030504040204" pitchFamily="34" charset="0"/>
                <a:ea typeface="Verdana" panose="020B0604030504040204" pitchFamily="34" charset="0"/>
              </a:rPr>
              <a:t>;</a:t>
            </a:r>
          </a:p>
          <a:p>
            <a:pPr marL="0" indent="0" algn="just">
              <a:lnSpc>
                <a:spcPct val="120000"/>
              </a:lnSpc>
              <a:spcBef>
                <a:spcPts val="600"/>
              </a:spcBef>
              <a:spcAft>
                <a:spcPts val="600"/>
              </a:spcAft>
              <a:buNone/>
            </a:pPr>
            <a:r>
              <a:rPr lang="ru-RU" sz="700" dirty="0" err="1">
                <a:solidFill>
                  <a:srgbClr val="000000"/>
                </a:solidFill>
                <a:effectLst/>
                <a:latin typeface="Verdana" panose="020B0604030504040204" pitchFamily="34" charset="0"/>
                <a:ea typeface="Verdana" panose="020B0604030504040204" pitchFamily="34" charset="0"/>
              </a:rPr>
              <a:t>належні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умови</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зберігання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вироблених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виготовлених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лікарських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засобів</a:t>
            </a:r>
            <a:r>
              <a:rPr lang="ru-RU" sz="700" dirty="0">
                <a:solidFill>
                  <a:srgbClr val="000000"/>
                </a:solidFill>
                <a:effectLst/>
                <a:latin typeface="Verdana" panose="020B0604030504040204" pitchFamily="34" charset="0"/>
                <a:ea typeface="Verdana" panose="020B0604030504040204" pitchFamily="34" charset="0"/>
              </a:rPr>
              <a:t>;</a:t>
            </a:r>
          </a:p>
          <a:p>
            <a:pPr marL="0" indent="0" algn="just">
              <a:lnSpc>
                <a:spcPct val="120000"/>
              </a:lnSpc>
              <a:spcBef>
                <a:spcPts val="600"/>
              </a:spcBef>
              <a:spcAft>
                <a:spcPts val="600"/>
              </a:spcAft>
              <a:buNone/>
            </a:pPr>
            <a:r>
              <a:rPr lang="ru-RU" sz="700" dirty="0" err="1">
                <a:solidFill>
                  <a:srgbClr val="000000"/>
                </a:solidFill>
                <a:effectLst/>
                <a:latin typeface="Verdana" panose="020B0604030504040204" pitchFamily="34" charset="0"/>
                <a:ea typeface="Verdana" panose="020B0604030504040204" pitchFamily="34" charset="0"/>
              </a:rPr>
              <a:t>наявність</a:t>
            </a:r>
            <a:r>
              <a:rPr lang="ru-RU" sz="700" dirty="0">
                <a:solidFill>
                  <a:srgbClr val="000000"/>
                </a:solidFill>
                <a:effectLst/>
                <a:latin typeface="Verdana" panose="020B0604030504040204" pitchFamily="34" charset="0"/>
                <a:ea typeface="Verdana" panose="020B0604030504040204" pitchFamily="34" charset="0"/>
              </a:rPr>
              <a:t> ДФУ, </a:t>
            </a:r>
            <a:r>
              <a:rPr lang="ru-RU" sz="700" dirty="0" err="1">
                <a:solidFill>
                  <a:srgbClr val="000000"/>
                </a:solidFill>
                <a:effectLst/>
                <a:latin typeface="Verdana" panose="020B0604030504040204" pitchFamily="34" charset="0"/>
                <a:ea typeface="Verdana" panose="020B0604030504040204" pitchFamily="34" charset="0"/>
              </a:rPr>
              <a:t>технологічних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інструкцій</a:t>
            </a:r>
            <a:r>
              <a:rPr lang="ru-RU" sz="700" dirty="0">
                <a:solidFill>
                  <a:srgbClr val="000000"/>
                </a:solidFill>
                <a:effectLst/>
                <a:latin typeface="Verdana" panose="020B0604030504040204" pitchFamily="34" charset="0"/>
                <a:ea typeface="Verdana" panose="020B0604030504040204" pitchFamily="34" charset="0"/>
              </a:rPr>
              <a:t> та </a:t>
            </a:r>
            <a:r>
              <a:rPr lang="ru-RU" sz="700" dirty="0" err="1">
                <a:solidFill>
                  <a:srgbClr val="000000"/>
                </a:solidFill>
                <a:effectLst/>
                <a:latin typeface="Verdana" panose="020B0604030504040204" pitchFamily="34" charset="0"/>
                <a:ea typeface="Verdana" panose="020B0604030504040204" pitchFamily="34" charset="0"/>
              </a:rPr>
              <a:t>інших</a:t>
            </a:r>
            <a:r>
              <a:rPr lang="ru-RU" sz="700" dirty="0">
                <a:solidFill>
                  <a:srgbClr val="000000"/>
                </a:solidFill>
                <a:effectLst/>
                <a:latin typeface="Verdana" panose="020B0604030504040204" pitchFamily="34" charset="0"/>
                <a:ea typeface="Verdana" panose="020B0604030504040204" pitchFamily="34" charset="0"/>
              </a:rPr>
              <a:t> нормативно-</a:t>
            </a:r>
            <a:r>
              <a:rPr lang="ru-RU" sz="700" dirty="0" err="1">
                <a:solidFill>
                  <a:srgbClr val="000000"/>
                </a:solidFill>
                <a:effectLst/>
                <a:latin typeface="Verdana" panose="020B0604030504040204" pitchFamily="34" charset="0"/>
                <a:ea typeface="Verdana" panose="020B0604030504040204" pitchFamily="34" charset="0"/>
              </a:rPr>
              <a:t>правових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актів</a:t>
            </a:r>
            <a:r>
              <a:rPr lang="ru-RU" sz="700" dirty="0">
                <a:solidFill>
                  <a:srgbClr val="000000"/>
                </a:solidFill>
                <a:effectLst/>
                <a:latin typeface="Verdana" panose="020B0604030504040204" pitchFamily="34" charset="0"/>
                <a:ea typeface="Verdana" panose="020B0604030504040204" pitchFamily="34" charset="0"/>
              </a:rPr>
              <a:t> МОЗ </a:t>
            </a:r>
            <a:r>
              <a:rPr lang="ru-RU" sz="700" dirty="0" err="1">
                <a:solidFill>
                  <a:srgbClr val="000000"/>
                </a:solidFill>
                <a:effectLst/>
                <a:latin typeface="Verdana" panose="020B0604030504040204" pitchFamily="34" charset="0"/>
                <a:ea typeface="Verdana" panose="020B0604030504040204" pitchFamily="34" charset="0"/>
              </a:rPr>
              <a:t>України</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які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регламентують</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виробництво</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виготовлення</a:t>
            </a:r>
            <a:r>
              <a:rPr lang="ru-RU" sz="700" dirty="0">
                <a:solidFill>
                  <a:srgbClr val="000000"/>
                </a:solidFill>
                <a:effectLst/>
                <a:latin typeface="Verdana" panose="020B0604030504040204" pitchFamily="34" charset="0"/>
                <a:ea typeface="Verdana" panose="020B0604030504040204" pitchFamily="34" charset="0"/>
              </a:rPr>
              <a:t>) та контроль </a:t>
            </a:r>
            <a:r>
              <a:rPr lang="ru-RU" sz="700" dirty="0" err="1">
                <a:solidFill>
                  <a:srgbClr val="000000"/>
                </a:solidFill>
                <a:effectLst/>
                <a:latin typeface="Verdana" panose="020B0604030504040204" pitchFamily="34" charset="0"/>
                <a:ea typeface="Verdana" panose="020B0604030504040204" pitchFamily="34" charset="0"/>
              </a:rPr>
              <a:t>якості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лікарських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засобів</a:t>
            </a:r>
            <a:r>
              <a:rPr lang="ru-RU" sz="700" dirty="0">
                <a:solidFill>
                  <a:srgbClr val="000000"/>
                </a:solidFill>
                <a:effectLst/>
                <a:latin typeface="Verdana" panose="020B0604030504040204" pitchFamily="34" charset="0"/>
                <a:ea typeface="Verdana" panose="020B0604030504040204" pitchFamily="34" charset="0"/>
              </a:rPr>
              <a:t> в аптеках;</a:t>
            </a:r>
          </a:p>
          <a:p>
            <a:pPr marL="0" indent="0" algn="just">
              <a:lnSpc>
                <a:spcPct val="120000"/>
              </a:lnSpc>
              <a:spcBef>
                <a:spcPts val="600"/>
              </a:spcBef>
              <a:spcAft>
                <a:spcPts val="600"/>
              </a:spcAft>
              <a:buNone/>
            </a:pPr>
            <a:r>
              <a:rPr lang="ru-RU" sz="700" dirty="0" err="1">
                <a:solidFill>
                  <a:srgbClr val="000000"/>
                </a:solidFill>
                <a:effectLst/>
                <a:latin typeface="Verdana" panose="020B0604030504040204" pitchFamily="34" charset="0"/>
                <a:ea typeface="Verdana" panose="020B0604030504040204" pitchFamily="34" charset="0"/>
              </a:rPr>
              <a:t>регулярне</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проведення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самоінспекцій</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які</a:t>
            </a:r>
            <a:r>
              <a:rPr lang="ru-RU" sz="700" dirty="0">
                <a:solidFill>
                  <a:srgbClr val="000000"/>
                </a:solidFill>
                <a:effectLst/>
                <a:latin typeface="Verdana" panose="020B0604030504040204" pitchFamily="34" charset="0"/>
                <a:ea typeface="Verdana" panose="020B0604030504040204" pitchFamily="34" charset="0"/>
              </a:rPr>
              <a:t> є </a:t>
            </a:r>
            <a:r>
              <a:rPr lang="ru-RU" sz="700" dirty="0" err="1">
                <a:solidFill>
                  <a:srgbClr val="000000"/>
                </a:solidFill>
                <a:effectLst/>
                <a:latin typeface="Verdana" panose="020B0604030504040204" pitchFamily="34" charset="0"/>
                <a:ea typeface="Verdana" panose="020B0604030504040204" pitchFamily="34" charset="0"/>
              </a:rPr>
              <a:t>складовою</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системи</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забезпечення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якості</a:t>
            </a:r>
            <a:r>
              <a:rPr lang="ru-RU" sz="700" dirty="0">
                <a:solidFill>
                  <a:srgbClr val="000000"/>
                </a:solidFill>
                <a:effectLst/>
                <a:latin typeface="Verdana" panose="020B0604030504040204" pitchFamily="34" charset="0"/>
                <a:ea typeface="Verdana" panose="020B0604030504040204" pitchFamily="34" charset="0"/>
              </a:rPr>
              <a:t>;</a:t>
            </a:r>
          </a:p>
          <a:p>
            <a:pPr marL="0" indent="0" algn="just">
              <a:lnSpc>
                <a:spcPct val="120000"/>
              </a:lnSpc>
              <a:spcBef>
                <a:spcPts val="600"/>
              </a:spcBef>
              <a:spcAft>
                <a:spcPts val="600"/>
              </a:spcAft>
              <a:buNone/>
            </a:pPr>
            <a:r>
              <a:rPr lang="ru-RU" sz="700" dirty="0" err="1">
                <a:solidFill>
                  <a:srgbClr val="000000"/>
                </a:solidFill>
                <a:effectLst/>
                <a:latin typeface="Verdana" panose="020B0604030504040204" pitchFamily="34" charset="0"/>
                <a:ea typeface="Verdana" panose="020B0604030504040204" pitchFamily="34" charset="0"/>
              </a:rPr>
              <a:t>розгляд</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рекламацій</a:t>
            </a:r>
            <a:r>
              <a:rPr lang="ru-RU" sz="700" dirty="0">
                <a:solidFill>
                  <a:srgbClr val="000000"/>
                </a:solidFill>
                <a:effectLst/>
                <a:latin typeface="Verdana" panose="020B0604030504040204" pitchFamily="34" charset="0"/>
                <a:ea typeface="Verdana" panose="020B0604030504040204" pitchFamily="34" charset="0"/>
              </a:rPr>
              <a:t> на </a:t>
            </a:r>
            <a:r>
              <a:rPr lang="ru-RU" sz="700" dirty="0" err="1">
                <a:solidFill>
                  <a:srgbClr val="000000"/>
                </a:solidFill>
                <a:effectLst/>
                <a:latin typeface="Verdana" panose="020B0604030504040204" pitchFamily="34" charset="0"/>
                <a:ea typeface="Verdana" panose="020B0604030504040204" pitchFamily="34" charset="0"/>
              </a:rPr>
              <a:t>вироблені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виготовлені</a:t>
            </a:r>
            <a:r>
              <a:rPr lang="ru-RU" sz="700" dirty="0">
                <a:solidFill>
                  <a:srgbClr val="000000"/>
                </a:solidFill>
                <a:effectLst/>
                <a:latin typeface="Verdana" panose="020B0604030504040204" pitchFamily="34" charset="0"/>
                <a:ea typeface="Verdana" panose="020B0604030504040204" pitchFamily="34" charset="0"/>
              </a:rPr>
              <a:t>) та </a:t>
            </a:r>
            <a:r>
              <a:rPr lang="ru-RU" sz="700" dirty="0" err="1">
                <a:solidFill>
                  <a:srgbClr val="000000"/>
                </a:solidFill>
                <a:effectLst/>
                <a:latin typeface="Verdana" panose="020B0604030504040204" pitchFamily="34" charset="0"/>
                <a:ea typeface="Verdana" panose="020B0604030504040204" pitchFamily="34" charset="0"/>
              </a:rPr>
              <a:t>реалізовані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лікарські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засоби</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відповідно</a:t>
            </a:r>
            <a:r>
              <a:rPr lang="ru-RU" sz="700" dirty="0">
                <a:solidFill>
                  <a:srgbClr val="000000"/>
                </a:solidFill>
                <a:effectLst/>
                <a:latin typeface="Verdana" panose="020B0604030504040204" pitchFamily="34" charset="0"/>
                <a:ea typeface="Verdana" panose="020B0604030504040204" pitchFamily="34" charset="0"/>
              </a:rPr>
              <a:t> до </a:t>
            </a:r>
            <a:r>
              <a:rPr lang="ru-RU" sz="700" dirty="0" err="1">
                <a:solidFill>
                  <a:srgbClr val="000000"/>
                </a:solidFill>
                <a:effectLst/>
                <a:latin typeface="Verdana" panose="020B0604030504040204" pitchFamily="34" charset="0"/>
                <a:ea typeface="Verdana" panose="020B0604030504040204" pitchFamily="34" charset="0"/>
              </a:rPr>
              <a:t>письмової</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процедури</a:t>
            </a:r>
            <a:r>
              <a:rPr lang="ru-RU" sz="700" dirty="0">
                <a:solidFill>
                  <a:srgbClr val="000000"/>
                </a:solidFill>
                <a:effectLst/>
                <a:latin typeface="Verdana" panose="020B0604030504040204" pitchFamily="34" charset="0"/>
                <a:ea typeface="Verdana" panose="020B0604030504040204" pitchFamily="34" charset="0"/>
              </a:rPr>
              <a:t>;</a:t>
            </a:r>
          </a:p>
          <a:p>
            <a:pPr marL="0" indent="0" algn="just">
              <a:lnSpc>
                <a:spcPct val="120000"/>
              </a:lnSpc>
              <a:spcBef>
                <a:spcPts val="600"/>
              </a:spcBef>
              <a:spcAft>
                <a:spcPts val="600"/>
              </a:spcAft>
              <a:buNone/>
            </a:pPr>
            <a:r>
              <a:rPr lang="ru-RU" sz="700" dirty="0" err="1">
                <a:solidFill>
                  <a:srgbClr val="000000"/>
                </a:solidFill>
                <a:effectLst/>
                <a:latin typeface="Verdana" panose="020B0604030504040204" pitchFamily="34" charset="0"/>
                <a:ea typeface="Verdana" panose="020B0604030504040204" pitchFamily="34" charset="0"/>
              </a:rPr>
              <a:t>систематизацію</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повідомлень</a:t>
            </a:r>
            <a:r>
              <a:rPr lang="ru-RU" sz="700" dirty="0">
                <a:solidFill>
                  <a:srgbClr val="000000"/>
                </a:solidFill>
                <a:effectLst/>
                <a:latin typeface="Verdana" panose="020B0604030504040204" pitchFamily="34" charset="0"/>
                <a:ea typeface="Verdana" panose="020B0604030504040204" pitchFamily="34" charset="0"/>
              </a:rPr>
              <a:t> про </a:t>
            </a:r>
            <a:r>
              <a:rPr lang="ru-RU" sz="700" dirty="0" err="1">
                <a:solidFill>
                  <a:srgbClr val="000000"/>
                </a:solidFill>
                <a:effectLst/>
                <a:latin typeface="Verdana" panose="020B0604030504040204" pitchFamily="34" charset="0"/>
                <a:ea typeface="Verdana" panose="020B0604030504040204" pitchFamily="34" charset="0"/>
              </a:rPr>
              <a:t>побічні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реакції</a:t>
            </a:r>
            <a:r>
              <a:rPr lang="ru-RU" sz="700" dirty="0">
                <a:solidFill>
                  <a:srgbClr val="000000"/>
                </a:solidFill>
                <a:effectLst/>
                <a:latin typeface="Verdana" panose="020B0604030504040204" pitchFamily="34" charset="0"/>
                <a:ea typeface="Verdana" panose="020B0604030504040204" pitchFamily="34" charset="0"/>
              </a:rPr>
              <a:t> та </a:t>
            </a:r>
            <a:r>
              <a:rPr lang="ru-RU" sz="700" dirty="0" err="1">
                <a:solidFill>
                  <a:srgbClr val="000000"/>
                </a:solidFill>
                <a:effectLst/>
                <a:latin typeface="Verdana" panose="020B0604030504040204" pitchFamily="34" charset="0"/>
                <a:ea typeface="Verdana" panose="020B0604030504040204" pitchFamily="34" charset="0"/>
              </a:rPr>
              <a:t>побічні</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дії</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лікарських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засобів</a:t>
            </a:r>
            <a:r>
              <a:rPr lang="ru-RU" sz="700" dirty="0">
                <a:solidFill>
                  <a:srgbClr val="000000"/>
                </a:solidFill>
                <a:effectLst/>
                <a:latin typeface="Verdana" panose="020B0604030504040204" pitchFamily="34" charset="0"/>
                <a:ea typeface="Verdana" panose="020B0604030504040204" pitchFamily="34" charset="0"/>
              </a:rPr>
              <a:t> для </a:t>
            </a:r>
            <a:r>
              <a:rPr lang="ru-RU" sz="700" dirty="0" err="1">
                <a:solidFill>
                  <a:srgbClr val="000000"/>
                </a:solidFill>
                <a:effectLst/>
                <a:latin typeface="Verdana" panose="020B0604030504040204" pitchFamily="34" charset="0"/>
                <a:ea typeface="Verdana" panose="020B0604030504040204" pitchFamily="34" charset="0"/>
              </a:rPr>
              <a:t>виявлення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неякісних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лікарських</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засобів</a:t>
            </a:r>
            <a:r>
              <a:rPr lang="ru-RU" sz="700" dirty="0">
                <a:solidFill>
                  <a:srgbClr val="000000"/>
                </a:solidFill>
                <a:effectLst/>
                <a:latin typeface="Verdana" panose="020B0604030504040204" pitchFamily="34" charset="0"/>
                <a:ea typeface="Verdana" panose="020B0604030504040204" pitchFamily="34" charset="0"/>
              </a:rPr>
              <a:t> та </a:t>
            </a:r>
            <a:r>
              <a:rPr lang="ru-RU" sz="700" dirty="0" err="1">
                <a:solidFill>
                  <a:srgbClr val="000000"/>
                </a:solidFill>
                <a:effectLst/>
                <a:latin typeface="Verdana" panose="020B0604030504040204" pitchFamily="34" charset="0"/>
                <a:ea typeface="Verdana" panose="020B0604030504040204" pitchFamily="34" charset="0"/>
              </a:rPr>
              <a:t>запобігання</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подібним</a:t>
            </a:r>
            <a:r>
              <a:rPr lang="ru-RU" sz="700" dirty="0">
                <a:solidFill>
                  <a:srgbClr val="000000"/>
                </a:solidFill>
                <a:effectLst/>
                <a:latin typeface="Verdana" panose="020B0604030504040204" pitchFamily="34" charset="0"/>
                <a:ea typeface="Verdana" panose="020B0604030504040204" pitchFamily="34" charset="0"/>
              </a:rPr>
              <a:t> </a:t>
            </a:r>
            <a:r>
              <a:rPr lang="ru-RU" sz="700" dirty="0" err="1">
                <a:solidFill>
                  <a:srgbClr val="000000"/>
                </a:solidFill>
                <a:effectLst/>
                <a:latin typeface="Verdana" panose="020B0604030504040204" pitchFamily="34" charset="0"/>
                <a:ea typeface="Verdana" panose="020B0604030504040204" pitchFamily="34" charset="0"/>
              </a:rPr>
              <a:t>випадкам</a:t>
            </a:r>
            <a:r>
              <a:rPr lang="ru-RU" sz="700" dirty="0">
                <a:solidFill>
                  <a:srgbClr val="000000"/>
                </a:solidFill>
                <a:effectLst/>
                <a:latin typeface="Verdana" panose="020B0604030504040204" pitchFamily="34" charset="0"/>
                <a:ea typeface="Verdana" panose="020B0604030504040204" pitchFamily="34" charset="0"/>
              </a:rPr>
              <a:t>.</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fontScale="90000"/>
          </a:bodyPr>
          <a:lstStyle/>
          <a:p>
            <a:r>
              <a:rPr lang="ru-RU" dirty="0" err="1"/>
              <a:t>Загальні</a:t>
            </a:r>
            <a:r>
              <a:rPr lang="ru-RU" dirty="0"/>
              <a:t> </a:t>
            </a:r>
            <a:r>
              <a:rPr lang="ru-RU" dirty="0" err="1"/>
              <a:t>вимоги</a:t>
            </a:r>
            <a:r>
              <a:rPr lang="ru-RU" dirty="0"/>
              <a:t> до </a:t>
            </a:r>
            <a:r>
              <a:rPr lang="ru-RU" dirty="0" err="1"/>
              <a:t>виробництва</a:t>
            </a:r>
            <a:r>
              <a:rPr lang="ru-RU" dirty="0"/>
              <a:t> (</a:t>
            </a:r>
            <a:r>
              <a:rPr lang="ru-RU" dirty="0" err="1"/>
              <a:t>виготовлення</a:t>
            </a:r>
            <a:r>
              <a:rPr lang="ru-RU" dirty="0"/>
              <a:t>) </a:t>
            </a:r>
            <a:r>
              <a:rPr lang="ru-RU" dirty="0" err="1"/>
              <a:t>лікарських</a:t>
            </a:r>
            <a:r>
              <a:rPr lang="ru-RU" dirty="0"/>
              <a:t> </a:t>
            </a:r>
            <a:r>
              <a:rPr lang="ru-RU" dirty="0" err="1"/>
              <a:t>засобів</a:t>
            </a:r>
            <a:r>
              <a:rPr lang="ru-RU" dirty="0"/>
              <a:t> в аптеках</a:t>
            </a:r>
            <a:endParaRPr lang="ru-UA" dirty="0"/>
          </a:p>
        </p:txBody>
      </p:sp>
    </p:spTree>
    <p:extLst>
      <p:ext uri="{BB962C8B-B14F-4D97-AF65-F5344CB8AC3E}">
        <p14:creationId xmlns:p14="http://schemas.microsoft.com/office/powerpoint/2010/main" val="252903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70000" lnSpcReduction="20000"/>
          </a:bodyPr>
          <a:lstStyle/>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3.1. </a:t>
            </a:r>
            <a:r>
              <a:rPr lang="ru-RU" sz="1800" dirty="0" err="1">
                <a:solidFill>
                  <a:srgbClr val="000000"/>
                </a:solidFill>
                <a:effectLst/>
                <a:latin typeface="Verdana" panose="020B0604030504040204" pitchFamily="34" charset="0"/>
                <a:ea typeface="Verdana" panose="020B0604030504040204" pitchFamily="34" charset="0"/>
              </a:rPr>
              <a:t>Підготовка</a:t>
            </a:r>
            <a:r>
              <a:rPr lang="ru-RU" sz="1800" dirty="0">
                <a:solidFill>
                  <a:srgbClr val="000000"/>
                </a:solidFill>
                <a:effectLst/>
                <a:latin typeface="Verdana" panose="020B0604030504040204" pitchFamily="34" charset="0"/>
                <a:ea typeface="Verdana" panose="020B0604030504040204" pitchFamily="34" charset="0"/>
              </a:rPr>
              <a:t> води при </a:t>
            </a:r>
            <a:r>
              <a:rPr lang="ru-RU" sz="1800" dirty="0" err="1">
                <a:solidFill>
                  <a:srgbClr val="000000"/>
                </a:solidFill>
                <a:effectLst/>
                <a:latin typeface="Verdana" panose="020B0604030504040204" pitchFamily="34" charset="0"/>
                <a:ea typeface="Verdana" panose="020B0604030504040204" pitchFamily="34" charset="0"/>
              </a:rPr>
              <a:t>виробництві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повинна </a:t>
            </a:r>
            <a:r>
              <a:rPr lang="ru-RU" sz="1800" dirty="0" err="1">
                <a:solidFill>
                  <a:srgbClr val="000000"/>
                </a:solidFill>
                <a:effectLst/>
                <a:latin typeface="Verdana" panose="020B0604030504040204" pitchFamily="34" charset="0"/>
                <a:ea typeface="Verdana" panose="020B0604030504040204" pitchFamily="34" charset="0"/>
              </a:rPr>
              <a:t>здійснюватися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вимог</a:t>
            </a:r>
            <a:r>
              <a:rPr lang="ru-RU" sz="1800" dirty="0">
                <a:solidFill>
                  <a:srgbClr val="000000"/>
                </a:solidFill>
                <a:effectLst/>
                <a:latin typeface="Verdana" panose="020B0604030504040204" pitchFamily="34" charset="0"/>
                <a:ea typeface="Verdana" panose="020B0604030504040204" pitchFamily="34" charset="0"/>
              </a:rPr>
              <a:t> ДФУ (</a:t>
            </a:r>
            <a:r>
              <a:rPr lang="ru-RU" sz="1800" dirty="0" err="1">
                <a:solidFill>
                  <a:srgbClr val="000000"/>
                </a:solidFill>
                <a:effectLst/>
                <a:latin typeface="Verdana" panose="020B0604030504040204" pitchFamily="34" charset="0"/>
                <a:ea typeface="Verdana" panose="020B0604030504040204" pitchFamily="34" charset="0"/>
              </a:rPr>
              <a:t>доповнень</a:t>
            </a:r>
            <a:r>
              <a:rPr lang="ru-RU" sz="1800" dirty="0">
                <a:solidFill>
                  <a:srgbClr val="000000"/>
                </a:solidFill>
                <a:effectLst/>
                <a:latin typeface="Verdana" panose="020B0604030504040204" pitchFamily="34" charset="0"/>
                <a:ea typeface="Verdana" panose="020B0604030504040204" pitchFamily="34" charset="0"/>
              </a:rPr>
              <a:t> 1 та 4) до води </a:t>
            </a:r>
            <a:r>
              <a:rPr lang="ru-RU" sz="1800" dirty="0" err="1">
                <a:solidFill>
                  <a:srgbClr val="000000"/>
                </a:solidFill>
                <a:effectLst/>
                <a:latin typeface="Verdana" panose="020B0604030504040204" pitchFamily="34" charset="0"/>
                <a:ea typeface="Verdana" panose="020B0604030504040204" pitchFamily="34" charset="0"/>
              </a:rPr>
              <a:t>очищеної</a:t>
            </a:r>
            <a:r>
              <a:rPr lang="ru-RU" sz="1800" dirty="0">
                <a:solidFill>
                  <a:srgbClr val="000000"/>
                </a:solidFill>
                <a:effectLst/>
                <a:latin typeface="Verdana" panose="020B0604030504040204" pitchFamily="34" charset="0"/>
                <a:ea typeface="Verdana" panose="020B0604030504040204" pitchFamily="34" charset="0"/>
              </a:rPr>
              <a:t> та води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введено в </a:t>
            </a:r>
            <a:r>
              <a:rPr lang="ru-RU" sz="1800" dirty="0" err="1">
                <a:solidFill>
                  <a:srgbClr val="000000"/>
                </a:solidFill>
                <a:effectLst/>
                <a:latin typeface="Verdana" panose="020B0604030504040204" pitchFamily="34" charset="0"/>
                <a:ea typeface="Verdana" panose="020B0604030504040204" pitchFamily="34" charset="0"/>
              </a:rPr>
              <a:t>дію</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з 01 </a:t>
            </a:r>
            <a:r>
              <a:rPr lang="ru-RU" sz="1800" dirty="0" err="1">
                <a:solidFill>
                  <a:srgbClr val="000000"/>
                </a:solidFill>
                <a:effectLst/>
                <a:latin typeface="Verdana" panose="020B0604030504040204" pitchFamily="34" charset="0"/>
                <a:ea typeface="Verdana" panose="020B0604030504040204" pitchFamily="34" charset="0"/>
              </a:rPr>
              <a:t>квітня</a:t>
            </a:r>
            <a:r>
              <a:rPr lang="ru-RU" sz="1800" dirty="0">
                <a:solidFill>
                  <a:srgbClr val="000000"/>
                </a:solidFill>
                <a:effectLst/>
                <a:latin typeface="Verdana" panose="020B0604030504040204" pitchFamily="34" charset="0"/>
                <a:ea typeface="Verdana" panose="020B0604030504040204" pitchFamily="34" charset="0"/>
              </a:rPr>
              <a:t> 2004 року наказом </a:t>
            </a:r>
            <a:r>
              <a:rPr lang="ru-RU" sz="1800" dirty="0" err="1">
                <a:solidFill>
                  <a:srgbClr val="000000"/>
                </a:solidFill>
                <a:effectLst/>
                <a:latin typeface="Verdana" panose="020B0604030504040204" pitchFamily="34" charset="0"/>
                <a:ea typeface="Verdana" panose="020B0604030504040204" pitchFamily="34" charset="0"/>
              </a:rPr>
              <a:t>Міністерства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охорони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здоров’я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України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31 </a:t>
            </a:r>
            <a:r>
              <a:rPr lang="ru-RU" sz="1800" dirty="0" err="1">
                <a:solidFill>
                  <a:srgbClr val="000000"/>
                </a:solidFill>
                <a:effectLst/>
                <a:latin typeface="Verdana" panose="020B0604030504040204" pitchFamily="34" charset="0"/>
                <a:ea typeface="Verdana" panose="020B0604030504040204" pitchFamily="34" charset="0"/>
              </a:rPr>
              <a:t>грудня</a:t>
            </a:r>
            <a:r>
              <a:rPr lang="ru-RU" sz="1800" dirty="0">
                <a:solidFill>
                  <a:srgbClr val="000000"/>
                </a:solidFill>
                <a:effectLst/>
                <a:latin typeface="Verdana" panose="020B0604030504040204" pitchFamily="34" charset="0"/>
                <a:ea typeface="Verdana" panose="020B0604030504040204" pitchFamily="34" charset="0"/>
              </a:rPr>
              <a:t> 2003 року № 637 та з 01 </a:t>
            </a:r>
            <a:r>
              <a:rPr lang="ru-RU" sz="1800" dirty="0" err="1">
                <a:solidFill>
                  <a:srgbClr val="000000"/>
                </a:solidFill>
                <a:effectLst/>
                <a:latin typeface="Verdana" panose="020B0604030504040204" pitchFamily="34" charset="0"/>
                <a:ea typeface="Verdana" panose="020B0604030504040204" pitchFamily="34" charset="0"/>
              </a:rPr>
              <a:t>травня</a:t>
            </a:r>
            <a:r>
              <a:rPr lang="ru-RU" sz="1800" dirty="0">
                <a:solidFill>
                  <a:srgbClr val="000000"/>
                </a:solidFill>
                <a:effectLst/>
                <a:latin typeface="Verdana" panose="020B0604030504040204" pitchFamily="34" charset="0"/>
                <a:ea typeface="Verdana" panose="020B0604030504040204" pitchFamily="34" charset="0"/>
              </a:rPr>
              <a:t> 2011 року наказом </a:t>
            </a:r>
            <a:r>
              <a:rPr lang="ru-RU" sz="1800" dirty="0" err="1">
                <a:solidFill>
                  <a:srgbClr val="000000"/>
                </a:solidFill>
                <a:effectLst/>
                <a:latin typeface="Verdana" panose="020B0604030504040204" pitchFamily="34" charset="0"/>
                <a:ea typeface="Verdana" panose="020B0604030504040204" pitchFamily="34" charset="0"/>
              </a:rPr>
              <a:t>Міністерства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охорони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здоров’я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України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23 </a:t>
            </a:r>
            <a:r>
              <a:rPr lang="ru-RU" sz="1800" dirty="0" err="1">
                <a:solidFill>
                  <a:srgbClr val="000000"/>
                </a:solidFill>
                <a:effectLst/>
                <a:latin typeface="Verdana" panose="020B0604030504040204" pitchFamily="34" charset="0"/>
                <a:ea typeface="Verdana" panose="020B0604030504040204" pitchFamily="34" charset="0"/>
              </a:rPr>
              <a:t>березня</a:t>
            </a:r>
            <a:r>
              <a:rPr lang="ru-RU" sz="1800" dirty="0">
                <a:solidFill>
                  <a:srgbClr val="000000"/>
                </a:solidFill>
                <a:effectLst/>
                <a:latin typeface="Verdana" panose="020B0604030504040204" pitchFamily="34" charset="0"/>
                <a:ea typeface="Verdana" panose="020B0604030504040204" pitchFamily="34" charset="0"/>
              </a:rPr>
              <a:t> 2011 року № 162:</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3.1.1. Вода очищена — </a:t>
            </a:r>
            <a:r>
              <a:rPr lang="ru-RU" sz="1800" dirty="0" err="1">
                <a:solidFill>
                  <a:srgbClr val="000000"/>
                </a:solidFill>
                <a:effectLst/>
                <a:latin typeface="Verdana" panose="020B0604030504040204" pitchFamily="34" charset="0"/>
                <a:ea typeface="Verdana" panose="020B0604030504040204" pitchFamily="34" charset="0"/>
              </a:rPr>
              <a:t>це</a:t>
            </a:r>
            <a:r>
              <a:rPr lang="ru-RU" sz="1800" dirty="0">
                <a:solidFill>
                  <a:srgbClr val="000000"/>
                </a:solidFill>
                <a:effectLst/>
                <a:latin typeface="Verdana" panose="020B0604030504040204" pitchFamily="34" charset="0"/>
                <a:ea typeface="Verdana" panose="020B0604030504040204" pitchFamily="34" charset="0"/>
              </a:rPr>
              <a:t> вода для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крім</a:t>
            </a:r>
            <a:r>
              <a:rPr lang="ru-RU" sz="1800" dirty="0">
                <a:solidFill>
                  <a:srgbClr val="000000"/>
                </a:solidFill>
                <a:effectLst/>
                <a:latin typeface="Verdana" panose="020B0604030504040204" pitchFamily="34" charset="0"/>
                <a:ea typeface="Verdana" panose="020B0604030504040204" pitchFamily="34" charset="0"/>
              </a:rPr>
              <a:t> тих,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мають</a:t>
            </a:r>
            <a:r>
              <a:rPr lang="ru-RU" sz="1800" dirty="0">
                <a:solidFill>
                  <a:srgbClr val="000000"/>
                </a:solidFill>
                <a:effectLst/>
                <a:latin typeface="Verdana" panose="020B0604030504040204" pitchFamily="34" charset="0"/>
                <a:ea typeface="Verdana" panose="020B0604030504040204" pitchFamily="34" charset="0"/>
              </a:rPr>
              <a:t> бути </a:t>
            </a:r>
            <a:r>
              <a:rPr lang="ru-RU" sz="1800" dirty="0" err="1">
                <a:solidFill>
                  <a:srgbClr val="000000"/>
                </a:solidFill>
                <a:effectLst/>
                <a:latin typeface="Verdana" panose="020B0604030504040204" pitchFamily="34" charset="0"/>
                <a:ea typeface="Verdana" panose="020B0604030504040204" pitchFamily="34" charset="0"/>
              </a:rPr>
              <a:t>стерильними</a:t>
            </a:r>
            <a:r>
              <a:rPr lang="ru-RU" sz="1800" dirty="0">
                <a:solidFill>
                  <a:srgbClr val="000000"/>
                </a:solidFill>
                <a:effectLst/>
                <a:latin typeface="Verdana" panose="020B0604030504040204" pitchFamily="34" charset="0"/>
                <a:ea typeface="Verdana" panose="020B0604030504040204" pitchFamily="34" charset="0"/>
              </a:rPr>
              <a:t> й </a:t>
            </a:r>
            <a:r>
              <a:rPr lang="ru-RU" sz="1800" dirty="0" err="1">
                <a:solidFill>
                  <a:srgbClr val="000000"/>
                </a:solidFill>
                <a:effectLst/>
                <a:latin typeface="Verdana" panose="020B0604030504040204" pitchFamily="34" charset="0"/>
                <a:ea typeface="Verdana" panose="020B0604030504040204" pitchFamily="34" charset="0"/>
              </a:rPr>
              <a:t>апірогенними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немає</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інших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розпоряджень</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дозволів</a:t>
            </a:r>
            <a:r>
              <a:rPr lang="ru-RU" sz="1800" dirty="0">
                <a:solidFill>
                  <a:srgbClr val="000000"/>
                </a:solidFill>
                <a:effectLst/>
                <a:latin typeface="Verdana" panose="020B0604030504040204" pitchFamily="34" charset="0"/>
                <a:ea typeface="Verdana" panose="020B0604030504040204" pitchFamily="34" charset="0"/>
              </a:rPr>
              <a:t> компетентного </a:t>
            </a:r>
            <a:r>
              <a:rPr lang="ru-RU" sz="1800" dirty="0" err="1">
                <a:solidFill>
                  <a:srgbClr val="000000"/>
                </a:solidFill>
                <a:effectLst/>
                <a:latin typeface="Verdana" panose="020B0604030504040204" pitchFamily="34" charset="0"/>
                <a:ea typeface="Verdana" panose="020B0604030504040204" pitchFamily="34" charset="0"/>
              </a:rPr>
              <a:t>уповноваженого</a:t>
            </a:r>
            <a:r>
              <a:rPr lang="ru-RU" sz="1800" dirty="0">
                <a:solidFill>
                  <a:srgbClr val="000000"/>
                </a:solidFill>
                <a:effectLst/>
                <a:latin typeface="Verdana" panose="020B0604030504040204" pitchFamily="34" charset="0"/>
                <a:ea typeface="Verdana" panose="020B0604030504040204" pitchFamily="34" charset="0"/>
              </a:rPr>
              <a:t> органу.</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Воду </a:t>
            </a:r>
            <a:r>
              <a:rPr lang="ru-RU" sz="1800" dirty="0" err="1">
                <a:solidFill>
                  <a:srgbClr val="000000"/>
                </a:solidFill>
                <a:effectLst/>
                <a:latin typeface="Verdana" panose="020B0604030504040204" pitchFamily="34" charset="0"/>
                <a:ea typeface="Verdana" panose="020B0604030504040204" pitchFamily="34" charset="0"/>
              </a:rPr>
              <a:t>очищену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слід</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одержувати</a:t>
            </a:r>
            <a:r>
              <a:rPr lang="ru-RU" sz="1800" dirty="0">
                <a:solidFill>
                  <a:srgbClr val="000000"/>
                </a:solidFill>
                <a:effectLst/>
                <a:latin typeface="Verdana" panose="020B0604030504040204" pitchFamily="34" charset="0"/>
                <a:ea typeface="Verdana" panose="020B0604030504040204" pitchFamily="34" charset="0"/>
              </a:rPr>
              <a:t> з </a:t>
            </a:r>
            <a:r>
              <a:rPr lang="ru-RU" sz="1800" dirty="0" err="1">
                <a:solidFill>
                  <a:srgbClr val="000000"/>
                </a:solidFill>
                <a:effectLst/>
                <a:latin typeface="Verdana" panose="020B0604030504040204" pitchFamily="34" charset="0"/>
                <a:ea typeface="Verdana" panose="020B0604030504040204" pitchFamily="34" charset="0"/>
              </a:rPr>
              <a:t>питної</a:t>
            </a:r>
            <a:r>
              <a:rPr lang="ru-RU" sz="1800" dirty="0">
                <a:solidFill>
                  <a:srgbClr val="000000"/>
                </a:solidFill>
                <a:effectLst/>
                <a:latin typeface="Verdana" panose="020B0604030504040204" pitchFamily="34" charset="0"/>
                <a:ea typeface="Verdana" panose="020B0604030504040204" pitchFamily="34" charset="0"/>
              </a:rPr>
              <a:t> води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вимог</a:t>
            </a:r>
            <a:r>
              <a:rPr lang="ru-RU" sz="1800" dirty="0">
                <a:solidFill>
                  <a:srgbClr val="000000"/>
                </a:solidFill>
                <a:effectLst/>
                <a:latin typeface="Verdana" panose="020B0604030504040204" pitchFamily="34" charset="0"/>
                <a:ea typeface="Verdana" panose="020B0604030504040204" pitchFamily="34" charset="0"/>
              </a:rPr>
              <a:t> ДФУ, </a:t>
            </a:r>
            <a:r>
              <a:rPr lang="ru-RU" sz="1800" dirty="0" err="1">
                <a:solidFill>
                  <a:srgbClr val="000000"/>
                </a:solidFill>
                <a:effectLst/>
                <a:latin typeface="Verdana" panose="020B0604030504040204" pitchFamily="34" charset="0"/>
                <a:ea typeface="Verdana" panose="020B0604030504040204" pitchFamily="34" charset="0"/>
              </a:rPr>
              <a:t>використовувати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свіжоприготовленою</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протягом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трьох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діб</a:t>
            </a:r>
            <a:r>
              <a:rPr lang="ru-RU" sz="1800" dirty="0">
                <a:solidFill>
                  <a:srgbClr val="000000"/>
                </a:solidFill>
                <a:effectLst/>
                <a:latin typeface="Verdana" panose="020B0604030504040204" pitchFamily="34" charset="0"/>
                <a:ea typeface="Verdana" panose="020B0604030504040204" pitchFamily="34" charset="0"/>
              </a:rPr>
              <a:t> з моменту </a:t>
            </a:r>
            <a:r>
              <a:rPr lang="ru-RU" sz="1800" dirty="0" err="1">
                <a:solidFill>
                  <a:srgbClr val="000000"/>
                </a:solidFill>
                <a:effectLst/>
                <a:latin typeface="Verdana" panose="020B0604030504040204" pitchFamily="34" charset="0"/>
                <a:ea typeface="Verdana" panose="020B0604030504040204" pitchFamily="34" charset="0"/>
              </a:rPr>
              <a:t>її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одержання</a:t>
            </a:r>
            <a:r>
              <a:rPr lang="ru-RU" sz="1800" dirty="0">
                <a:solidFill>
                  <a:srgbClr val="000000"/>
                </a:solidFill>
                <a:effectLst/>
                <a:latin typeface="Verdana" panose="020B0604030504040204" pitchFamily="34" charset="0"/>
                <a:ea typeface="Verdana" panose="020B0604030504040204" pitchFamily="34" charset="0"/>
              </a:rPr>
              <a:t> за </a:t>
            </a:r>
            <a:r>
              <a:rPr lang="ru-RU" sz="1800" dirty="0" err="1">
                <a:solidFill>
                  <a:srgbClr val="000000"/>
                </a:solidFill>
                <a:effectLst/>
                <a:latin typeface="Verdana" panose="020B0604030504040204" pitchFamily="34" charset="0"/>
                <a:ea typeface="Verdana" panose="020B0604030504040204" pitchFamily="34" charset="0"/>
              </a:rPr>
              <a:t>умови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зберігання</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закритих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ємностях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виготовлені</a:t>
            </a:r>
            <a:r>
              <a:rPr lang="ru-RU" sz="1800" dirty="0">
                <a:solidFill>
                  <a:srgbClr val="000000"/>
                </a:solidFill>
                <a:effectLst/>
                <a:latin typeface="Verdana" panose="020B0604030504040204" pitchFamily="34" charset="0"/>
                <a:ea typeface="Verdana" panose="020B0604030504040204" pitchFamily="34" charset="0"/>
              </a:rPr>
              <a:t> з </a:t>
            </a:r>
            <a:r>
              <a:rPr lang="ru-RU" sz="1800" dirty="0" err="1">
                <a:solidFill>
                  <a:srgbClr val="000000"/>
                </a:solidFill>
                <a:effectLst/>
                <a:latin typeface="Verdana" panose="020B0604030504040204" pitchFamily="34" charset="0"/>
                <a:ea typeface="Verdana" panose="020B0604030504040204" pitchFamily="34" charset="0"/>
              </a:rPr>
              <a:t>матеріалів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не </a:t>
            </a:r>
            <a:r>
              <a:rPr lang="ru-RU" sz="1800" dirty="0" err="1">
                <a:solidFill>
                  <a:srgbClr val="000000"/>
                </a:solidFill>
                <a:effectLst/>
                <a:latin typeface="Verdana" panose="020B0604030504040204" pitchFamily="34" charset="0"/>
                <a:ea typeface="Verdana" panose="020B0604030504040204" pitchFamily="34" charset="0"/>
              </a:rPr>
              <a:t>змінюють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властивостей</a:t>
            </a:r>
            <a:r>
              <a:rPr lang="ru-RU" sz="1800" dirty="0">
                <a:solidFill>
                  <a:srgbClr val="000000"/>
                </a:solidFill>
                <a:effectLst/>
                <a:latin typeface="Verdana" panose="020B0604030504040204" pitchFamily="34" charset="0"/>
                <a:ea typeface="Verdana" panose="020B0604030504040204" pitchFamily="34" charset="0"/>
              </a:rPr>
              <a:t> води і </a:t>
            </a:r>
            <a:r>
              <a:rPr lang="ru-RU" sz="1800" dirty="0" err="1">
                <a:solidFill>
                  <a:srgbClr val="000000"/>
                </a:solidFill>
                <a:effectLst/>
                <a:latin typeface="Verdana" panose="020B0604030504040204" pitchFamily="34" charset="0"/>
                <a:ea typeface="Verdana" panose="020B0604030504040204" pitchFamily="34" charset="0"/>
              </a:rPr>
              <a:t>захищають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її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сторонніх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часток</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мікробіологічних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контамінацій</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3.1.2. Вода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 вода, яка </a:t>
            </a:r>
            <a:r>
              <a:rPr lang="ru-RU" sz="1800" dirty="0" err="1">
                <a:solidFill>
                  <a:srgbClr val="000000"/>
                </a:solidFill>
                <a:effectLst/>
                <a:latin typeface="Verdana" panose="020B0604030504040204" pitchFamily="34" charset="0"/>
                <a:ea typeface="Verdana" panose="020B0604030504040204" pitchFamily="34" charset="0"/>
              </a:rPr>
              <a:t>використовується</a:t>
            </a:r>
            <a:r>
              <a:rPr lang="ru-RU" sz="1800" dirty="0">
                <a:solidFill>
                  <a:srgbClr val="000000"/>
                </a:solidFill>
                <a:effectLst/>
                <a:latin typeface="Verdana" panose="020B0604030504040204" pitchFamily="34" charset="0"/>
                <a:ea typeface="Verdana" panose="020B0604030504040204" pitchFamily="34" charset="0"/>
              </a:rPr>
              <a:t> як </a:t>
            </a:r>
            <a:r>
              <a:rPr lang="ru-RU" sz="1800" dirty="0" err="1">
                <a:solidFill>
                  <a:srgbClr val="000000"/>
                </a:solidFill>
                <a:effectLst/>
                <a:latin typeface="Verdana" panose="020B0604030504040204" pitchFamily="34" charset="0"/>
                <a:ea typeface="Verdana" panose="020B0604030504040204" pitchFamily="34" charset="0"/>
              </a:rPr>
              <a:t>розчинник</a:t>
            </a:r>
            <a:r>
              <a:rPr lang="ru-RU" sz="1800" dirty="0">
                <a:solidFill>
                  <a:srgbClr val="000000"/>
                </a:solidFill>
                <a:effectLst/>
                <a:latin typeface="Verdana" panose="020B0604030504040204" pitchFamily="34" charset="0"/>
                <a:ea typeface="Verdana" panose="020B0604030504040204" pitchFamily="34" charset="0"/>
              </a:rPr>
              <a:t> при </a:t>
            </a:r>
            <a:r>
              <a:rPr lang="ru-RU" sz="1800" dirty="0" err="1">
                <a:solidFill>
                  <a:srgbClr val="000000"/>
                </a:solidFill>
                <a:effectLst/>
                <a:latin typeface="Verdana" panose="020B0604030504040204" pitchFamily="34" charset="0"/>
                <a:ea typeface="Verdana" panose="020B0604030504040204" pitchFamily="34" charset="0"/>
              </a:rPr>
              <a:t>виробництві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для парентерального </a:t>
            </a:r>
            <a:r>
              <a:rPr lang="ru-RU" sz="1800" dirty="0" err="1">
                <a:solidFill>
                  <a:srgbClr val="000000"/>
                </a:solidFill>
                <a:effectLst/>
                <a:latin typeface="Verdana" panose="020B0604030504040204" pitchFamily="34" charset="0"/>
                <a:ea typeface="Verdana" panose="020B0604030504040204" pitchFamily="34" charset="0"/>
              </a:rPr>
              <a:t>застосування</a:t>
            </a:r>
            <a:r>
              <a:rPr lang="ru-RU" sz="1800" dirty="0">
                <a:solidFill>
                  <a:srgbClr val="000000"/>
                </a:solidFill>
                <a:effectLst/>
                <a:latin typeface="Verdana" panose="020B0604030504040204" pitchFamily="34" charset="0"/>
                <a:ea typeface="Verdana" panose="020B0604030504040204" pitchFamily="34" charset="0"/>
              </a:rPr>
              <a:t> (вода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a:t>
            </a:r>
            <a:r>
              <a:rPr lang="en-US" sz="1800" dirty="0">
                <a:solidFill>
                  <a:srgbClr val="000000"/>
                </a:solidFill>
                <a:effectLst/>
                <a:latin typeface="Verdana" panose="020B0604030504040204" pitchFamily="34" charset="0"/>
                <a:ea typeface="Verdana" panose="020B0604030504040204" pitchFamily="34" charset="0"/>
              </a:rPr>
              <a:t>in bulk»),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розчинення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розведення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субстанцій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для парентерального </a:t>
            </a:r>
            <a:r>
              <a:rPr lang="ru-RU" sz="1800" dirty="0" err="1">
                <a:solidFill>
                  <a:srgbClr val="000000"/>
                </a:solidFill>
                <a:effectLst/>
                <a:latin typeface="Verdana" panose="020B0604030504040204" pitchFamily="34" charset="0"/>
                <a:ea typeface="Verdana" panose="020B0604030504040204" pitchFamily="34" charset="0"/>
              </a:rPr>
              <a:t>застосування</a:t>
            </a:r>
            <a:r>
              <a:rPr lang="ru-RU" sz="1800" dirty="0">
                <a:solidFill>
                  <a:srgbClr val="000000"/>
                </a:solidFill>
                <a:effectLst/>
                <a:latin typeface="Verdana" panose="020B0604030504040204" pitchFamily="34" charset="0"/>
                <a:ea typeface="Verdana" panose="020B0604030504040204" pitchFamily="34" charset="0"/>
              </a:rPr>
              <a:t> перед </a:t>
            </a:r>
            <a:r>
              <a:rPr lang="ru-RU" sz="1800" dirty="0" err="1">
                <a:solidFill>
                  <a:srgbClr val="000000"/>
                </a:solidFill>
                <a:effectLst/>
                <a:latin typeface="Verdana" panose="020B0604030504040204" pitchFamily="34" charset="0"/>
                <a:ea typeface="Verdana" panose="020B0604030504040204" pitchFamily="34" charset="0"/>
              </a:rPr>
              <a:t>використанням</a:t>
            </a:r>
            <a:r>
              <a:rPr lang="ru-RU" sz="1800" dirty="0">
                <a:solidFill>
                  <a:srgbClr val="000000"/>
                </a:solidFill>
                <a:effectLst/>
                <a:latin typeface="Verdana" panose="020B0604030504040204" pitchFamily="34" charset="0"/>
                <a:ea typeface="Verdana" panose="020B0604030504040204" pitchFamily="34" charset="0"/>
              </a:rPr>
              <a:t> (вода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стерильна).</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Воду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одержують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із</a:t>
            </a:r>
            <a:r>
              <a:rPr lang="ru-RU" sz="1800" dirty="0">
                <a:solidFill>
                  <a:srgbClr val="000000"/>
                </a:solidFill>
                <a:effectLst/>
                <a:latin typeface="Verdana" panose="020B0604030504040204" pitchFamily="34" charset="0"/>
                <a:ea typeface="Verdana" panose="020B0604030504040204" pitchFamily="34" charset="0"/>
              </a:rPr>
              <a:t> води </a:t>
            </a:r>
            <a:r>
              <a:rPr lang="ru-RU" sz="1800" dirty="0" err="1">
                <a:solidFill>
                  <a:srgbClr val="000000"/>
                </a:solidFill>
                <a:effectLst/>
                <a:latin typeface="Verdana" panose="020B0604030504040204" pitchFamily="34" charset="0"/>
                <a:ea typeface="Verdana" panose="020B0604030504040204" pitchFamily="34" charset="0"/>
              </a:rPr>
              <a:t>питної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очищеної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вимог</a:t>
            </a:r>
            <a:r>
              <a:rPr lang="ru-RU" sz="1800" dirty="0">
                <a:solidFill>
                  <a:srgbClr val="000000"/>
                </a:solidFill>
                <a:effectLst/>
                <a:latin typeface="Verdana" panose="020B0604030504040204" pitchFamily="34" charset="0"/>
                <a:ea typeface="Verdana" panose="020B0604030504040204" pitchFamily="34" charset="0"/>
              </a:rPr>
              <a:t> ДФУ. Вода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використовується</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парентеральних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надалі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підлягають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термічній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стерилізації</a:t>
            </a:r>
            <a:r>
              <a:rPr lang="ru-RU" sz="1800" dirty="0">
                <a:solidFill>
                  <a:srgbClr val="000000"/>
                </a:solidFill>
                <a:effectLst/>
                <a:latin typeface="Verdana" panose="020B0604030504040204" pitchFamily="34" charset="0"/>
                <a:ea typeface="Verdana" panose="020B0604030504040204" pitchFamily="34" charset="0"/>
              </a:rPr>
              <a:t>, повинна </a:t>
            </a:r>
            <a:r>
              <a:rPr lang="ru-RU" sz="1800" dirty="0" err="1">
                <a:solidFill>
                  <a:srgbClr val="000000"/>
                </a:solidFill>
                <a:effectLst/>
                <a:latin typeface="Verdana" panose="020B0604030504040204" pitchFamily="34" charset="0"/>
                <a:ea typeface="Verdana" panose="020B0604030504040204" pitchFamily="34" charset="0"/>
              </a:rPr>
              <a:t>відповідати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вимогам</a:t>
            </a:r>
            <a:r>
              <a:rPr lang="ru-RU" sz="1800" dirty="0">
                <a:solidFill>
                  <a:srgbClr val="000000"/>
                </a:solidFill>
                <a:effectLst/>
                <a:latin typeface="Verdana" panose="020B0604030504040204" pitchFamily="34" charset="0"/>
                <a:ea typeface="Verdana" panose="020B0604030504040204" pitchFamily="34" charset="0"/>
              </a:rPr>
              <a:t> ДФУ «Вода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«і</a:t>
            </a:r>
            <a:r>
              <a:rPr lang="en-US" sz="1800" dirty="0">
                <a:solidFill>
                  <a:srgbClr val="000000"/>
                </a:solidFill>
                <a:effectLst/>
                <a:latin typeface="Verdana" panose="020B0604030504040204" pitchFamily="34" charset="0"/>
                <a:ea typeface="Verdana" panose="020B0604030504040204" pitchFamily="34" charset="0"/>
              </a:rPr>
              <a:t>n bulk».</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a:bodyPr>
          <a:lstStyle/>
          <a:p>
            <a:r>
              <a:rPr lang="ru-RU" dirty="0" err="1"/>
              <a:t>Підготовка</a:t>
            </a:r>
            <a:r>
              <a:rPr lang="ru-RU" dirty="0"/>
              <a:t> і контроль </a:t>
            </a:r>
            <a:r>
              <a:rPr lang="ru-RU" dirty="0" err="1"/>
              <a:t>якості</a:t>
            </a:r>
            <a:r>
              <a:rPr lang="ru-RU" dirty="0"/>
              <a:t> води </a:t>
            </a:r>
            <a:r>
              <a:rPr lang="ru-RU" dirty="0" err="1"/>
              <a:t>очищеної</a:t>
            </a:r>
            <a:r>
              <a:rPr lang="ru-RU" dirty="0"/>
              <a:t> та води для </a:t>
            </a:r>
            <a:r>
              <a:rPr lang="ru-RU" dirty="0" err="1"/>
              <a:t>ін’єкцій</a:t>
            </a:r>
            <a:endParaRPr lang="ru-UA" dirty="0"/>
          </a:p>
        </p:txBody>
      </p:sp>
    </p:spTree>
    <p:extLst>
      <p:ext uri="{BB962C8B-B14F-4D97-AF65-F5344CB8AC3E}">
        <p14:creationId xmlns:p14="http://schemas.microsoft.com/office/powerpoint/2010/main" val="9511068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85000" lnSpcReduction="20000"/>
          </a:bodyPr>
          <a:lstStyle/>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3.1.3. Для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внутрішньовенних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інфузійних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ін’єкційних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не </a:t>
            </a:r>
            <a:r>
              <a:rPr lang="ru-RU" sz="1800" dirty="0" err="1">
                <a:solidFill>
                  <a:srgbClr val="000000"/>
                </a:solidFill>
                <a:effectLst/>
                <a:latin typeface="Verdana" panose="020B0604030504040204" pitchFamily="34" charset="0"/>
                <a:ea typeface="Verdana" panose="020B0604030504040204" pitchFamily="34" charset="0"/>
              </a:rPr>
              <a:t>підлягають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термічній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стерилізації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необхідно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використовувати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стерильну</a:t>
            </a:r>
            <a:r>
              <a:rPr lang="ru-RU" sz="1800" dirty="0">
                <a:solidFill>
                  <a:srgbClr val="000000"/>
                </a:solidFill>
                <a:effectLst/>
                <a:latin typeface="Verdana" panose="020B0604030504040204" pitchFamily="34" charset="0"/>
                <a:ea typeface="Verdana" panose="020B0604030504040204" pitchFamily="34" charset="0"/>
              </a:rPr>
              <a:t> воду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відповідає</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вимогам</a:t>
            </a:r>
            <a:r>
              <a:rPr lang="ru-RU" sz="1800" dirty="0">
                <a:solidFill>
                  <a:srgbClr val="000000"/>
                </a:solidFill>
                <a:effectLst/>
                <a:latin typeface="Verdana" panose="020B0604030504040204" pitchFamily="34" charset="0"/>
                <a:ea typeface="Verdana" panose="020B0604030504040204" pitchFamily="34" charset="0"/>
              </a:rPr>
              <a:t> ДФУ «Вода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стерильна».</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Для </a:t>
            </a:r>
            <a:r>
              <a:rPr lang="ru-RU" sz="1800" dirty="0" err="1">
                <a:solidFill>
                  <a:srgbClr val="000000"/>
                </a:solidFill>
                <a:effectLst/>
                <a:latin typeface="Verdana" panose="020B0604030504040204" pitchFamily="34" charset="0"/>
                <a:ea typeface="Verdana" panose="020B0604030504040204" pitchFamily="34" charset="0"/>
              </a:rPr>
              <a:t>приготування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крапель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підлягають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подальшій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термічній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стерилізації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необхідно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використовувати</a:t>
            </a:r>
            <a:r>
              <a:rPr lang="ru-RU" sz="1800" dirty="0">
                <a:solidFill>
                  <a:srgbClr val="000000"/>
                </a:solidFill>
                <a:effectLst/>
                <a:latin typeface="Verdana" panose="020B0604030504040204" pitchFamily="34" charset="0"/>
                <a:ea typeface="Verdana" panose="020B0604030504040204" pitchFamily="34" charset="0"/>
              </a:rPr>
              <a:t> воду,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відповідає</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вимогам</a:t>
            </a:r>
            <a:r>
              <a:rPr lang="ru-RU" sz="1800" dirty="0">
                <a:solidFill>
                  <a:srgbClr val="000000"/>
                </a:solidFill>
                <a:effectLst/>
                <a:latin typeface="Verdana" panose="020B0604030504040204" pitchFamily="34" charset="0"/>
                <a:ea typeface="Verdana" panose="020B0604030504040204" pitchFamily="34" charset="0"/>
              </a:rPr>
              <a:t> ДФУ «Вода очищена в контейнерах».</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3.1.4. Вода очищена (з кожного </a:t>
            </a:r>
            <a:r>
              <a:rPr lang="ru-RU" sz="1800" dirty="0" err="1">
                <a:solidFill>
                  <a:srgbClr val="000000"/>
                </a:solidFill>
                <a:effectLst/>
                <a:latin typeface="Verdana" panose="020B0604030504040204" pitchFamily="34" charset="0"/>
                <a:ea typeface="Verdana" panose="020B0604030504040204" pitchFamily="34" charset="0"/>
              </a:rPr>
              <a:t>балона</a:t>
            </a:r>
            <a:r>
              <a:rPr lang="ru-RU" sz="1800" dirty="0">
                <a:solidFill>
                  <a:srgbClr val="000000"/>
                </a:solidFill>
                <a:effectLst/>
                <a:latin typeface="Verdana" panose="020B0604030504040204" pitchFamily="34" charset="0"/>
                <a:ea typeface="Verdana" panose="020B0604030504040204" pitchFamily="34" charset="0"/>
              </a:rPr>
              <a:t>, а при </a:t>
            </a:r>
            <a:r>
              <a:rPr lang="ru-RU" sz="1800" dirty="0" err="1">
                <a:solidFill>
                  <a:srgbClr val="000000"/>
                </a:solidFill>
                <a:effectLst/>
                <a:latin typeface="Verdana" panose="020B0604030504040204" pitchFamily="34" charset="0"/>
                <a:ea typeface="Verdana" panose="020B0604030504040204" pitchFamily="34" charset="0"/>
              </a:rPr>
              <a:t>подаванні</a:t>
            </a:r>
            <a:r>
              <a:rPr lang="ru-RU" sz="1800" dirty="0">
                <a:solidFill>
                  <a:srgbClr val="000000"/>
                </a:solidFill>
                <a:effectLst/>
                <a:latin typeface="Verdana" panose="020B0604030504040204" pitchFamily="34" charset="0"/>
                <a:ea typeface="Verdana" panose="020B0604030504040204" pitchFamily="34" charset="0"/>
              </a:rPr>
              <a:t> води трубопроводом — на кожному </a:t>
            </a:r>
            <a:r>
              <a:rPr lang="ru-RU" sz="1800" dirty="0" err="1">
                <a:solidFill>
                  <a:srgbClr val="000000"/>
                </a:solidFill>
                <a:effectLst/>
                <a:latin typeface="Verdana" panose="020B0604030504040204" pitchFamily="34" charset="0"/>
                <a:ea typeface="Verdana" panose="020B0604030504040204" pitchFamily="34" charset="0"/>
              </a:rPr>
              <a:t>робочому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місці</a:t>
            </a:r>
            <a:r>
              <a:rPr lang="ru-RU" sz="1800" dirty="0">
                <a:solidFill>
                  <a:srgbClr val="000000"/>
                </a:solidFill>
                <a:effectLst/>
                <a:latin typeface="Verdana" panose="020B0604030504040204" pitchFamily="34" charset="0"/>
                <a:ea typeface="Verdana" panose="020B0604030504040204" pitchFamily="34" charset="0"/>
              </a:rPr>
              <a:t>) повинна </a:t>
            </a:r>
            <a:r>
              <a:rPr lang="ru-RU" sz="1800" dirty="0" err="1">
                <a:solidFill>
                  <a:srgbClr val="000000"/>
                </a:solidFill>
                <a:effectLst/>
                <a:latin typeface="Verdana" panose="020B0604030504040204" pitchFamily="34" charset="0"/>
                <a:ea typeface="Verdana" panose="020B0604030504040204" pitchFamily="34" charset="0"/>
              </a:rPr>
              <a:t>витримувати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перевірку</a:t>
            </a:r>
            <a:r>
              <a:rPr lang="ru-RU" sz="1800" dirty="0">
                <a:solidFill>
                  <a:srgbClr val="000000"/>
                </a:solidFill>
                <a:effectLst/>
                <a:latin typeface="Verdana" panose="020B0604030504040204" pitchFamily="34" charset="0"/>
                <a:ea typeface="Verdana" panose="020B0604030504040204" pitchFamily="34" charset="0"/>
              </a:rPr>
              <a:t> за </a:t>
            </a:r>
            <a:r>
              <a:rPr lang="ru-RU" sz="1800" dirty="0" err="1">
                <a:solidFill>
                  <a:srgbClr val="000000"/>
                </a:solidFill>
                <a:effectLst/>
                <a:latin typeface="Verdana" panose="020B0604030504040204" pitchFamily="34" charset="0"/>
                <a:ea typeface="Verdana" panose="020B0604030504040204" pitchFamily="34" charset="0"/>
              </a:rPr>
              <a:t>показниками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Випробування</a:t>
            </a:r>
            <a:r>
              <a:rPr lang="ru-RU" sz="1800" dirty="0">
                <a:solidFill>
                  <a:srgbClr val="000000"/>
                </a:solidFill>
                <a:effectLst/>
                <a:latin typeface="Verdana" panose="020B0604030504040204" pitchFamily="34" charset="0"/>
                <a:ea typeface="Verdana" panose="020B0604030504040204" pitchFamily="34" charset="0"/>
              </a:rPr>
              <a:t> на чистоту» ДФУ (</a:t>
            </a:r>
            <a:r>
              <a:rPr lang="ru-RU" sz="1800" dirty="0" err="1">
                <a:solidFill>
                  <a:srgbClr val="000000"/>
                </a:solidFill>
                <a:effectLst/>
                <a:latin typeface="Verdana" panose="020B0604030504040204" pitchFamily="34" charset="0"/>
                <a:ea typeface="Verdana" panose="020B0604030504040204" pitchFamily="34" charset="0"/>
              </a:rPr>
              <a:t>доповнення</a:t>
            </a:r>
            <a:r>
              <a:rPr lang="ru-RU" sz="1800" dirty="0">
                <a:solidFill>
                  <a:srgbClr val="000000"/>
                </a:solidFill>
                <a:effectLst/>
                <a:latin typeface="Verdana" panose="020B0604030504040204" pitchFamily="34" charset="0"/>
                <a:ea typeface="Verdana" panose="020B0604030504040204" pitchFamily="34" charset="0"/>
              </a:rPr>
              <a:t> 1) «Вода очищена «</a:t>
            </a:r>
            <a:r>
              <a:rPr lang="en-US" sz="1800" dirty="0">
                <a:solidFill>
                  <a:srgbClr val="000000"/>
                </a:solidFill>
                <a:effectLst/>
                <a:latin typeface="Verdana" panose="020B0604030504040204" pitchFamily="34" charset="0"/>
                <a:ea typeface="Verdana" panose="020B0604030504040204" pitchFamily="34" charset="0"/>
              </a:rPr>
              <a:t>in bulk».</a:t>
            </a:r>
          </a:p>
          <a:p>
            <a:pPr algn="just">
              <a:spcAft>
                <a:spcPts val="750"/>
              </a:spcAft>
            </a:pPr>
            <a:r>
              <a:rPr lang="en-US" sz="1800" dirty="0">
                <a:solidFill>
                  <a:srgbClr val="000000"/>
                </a:solidFill>
                <a:effectLst/>
                <a:latin typeface="Verdana" panose="020B0604030504040204" pitchFamily="34" charset="0"/>
                <a:ea typeface="Verdana" panose="020B0604030504040204" pitchFamily="34" charset="0"/>
              </a:rPr>
              <a:t>3.1.5. </a:t>
            </a:r>
            <a:r>
              <a:rPr lang="ru-RU" sz="1800" dirty="0">
                <a:solidFill>
                  <a:srgbClr val="000000"/>
                </a:solidFill>
                <a:effectLst/>
                <a:latin typeface="Verdana" panose="020B0604030504040204" pitchFamily="34" charset="0"/>
                <a:ea typeface="Verdana" panose="020B0604030504040204" pitchFamily="34" charset="0"/>
              </a:rPr>
              <a:t>Вода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призначена</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парентеральних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офтальмологічних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немовлят</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дітей</a:t>
            </a:r>
            <a:r>
              <a:rPr lang="ru-RU" sz="1800" dirty="0">
                <a:solidFill>
                  <a:srgbClr val="000000"/>
                </a:solidFill>
                <a:effectLst/>
                <a:latin typeface="Verdana" panose="020B0604030504040204" pitchFamily="34" charset="0"/>
                <a:ea typeface="Verdana" panose="020B0604030504040204" pitchFamily="34" charset="0"/>
              </a:rPr>
              <a:t> до року,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підлягають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подальшій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термічній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стерилізації</a:t>
            </a:r>
            <a:r>
              <a:rPr lang="ru-RU" sz="1800" dirty="0">
                <a:solidFill>
                  <a:srgbClr val="000000"/>
                </a:solidFill>
                <a:effectLst/>
                <a:latin typeface="Verdana" panose="020B0604030504040204" pitchFamily="34" charset="0"/>
                <a:ea typeface="Verdana" panose="020B0604030504040204" pitchFamily="34" charset="0"/>
              </a:rPr>
              <a:t> (з кожного </a:t>
            </a:r>
            <a:r>
              <a:rPr lang="ru-RU" sz="1800" dirty="0" err="1">
                <a:solidFill>
                  <a:srgbClr val="000000"/>
                </a:solidFill>
                <a:effectLst/>
                <a:latin typeface="Verdana" panose="020B0604030504040204" pitchFamily="34" charset="0"/>
                <a:ea typeface="Verdana" panose="020B0604030504040204" pitchFamily="34" charset="0"/>
              </a:rPr>
              <a:t>балона</a:t>
            </a:r>
            <a:r>
              <a:rPr lang="ru-RU" sz="1800" dirty="0">
                <a:solidFill>
                  <a:srgbClr val="000000"/>
                </a:solidFill>
                <a:effectLst/>
                <a:latin typeface="Verdana" panose="020B0604030504040204" pitchFamily="34" charset="0"/>
                <a:ea typeface="Verdana" panose="020B0604030504040204" pitchFamily="34" charset="0"/>
              </a:rPr>
              <a:t>, а при </a:t>
            </a:r>
            <a:r>
              <a:rPr lang="ru-RU" sz="1800" dirty="0" err="1">
                <a:solidFill>
                  <a:srgbClr val="000000"/>
                </a:solidFill>
                <a:effectLst/>
                <a:latin typeface="Verdana" panose="020B0604030504040204" pitchFamily="34" charset="0"/>
                <a:ea typeface="Verdana" panose="020B0604030504040204" pitchFamily="34" charset="0"/>
              </a:rPr>
              <a:t>подаванні</a:t>
            </a:r>
            <a:r>
              <a:rPr lang="ru-RU" sz="1800" dirty="0">
                <a:solidFill>
                  <a:srgbClr val="000000"/>
                </a:solidFill>
                <a:effectLst/>
                <a:latin typeface="Verdana" panose="020B0604030504040204" pitchFamily="34" charset="0"/>
                <a:ea typeface="Verdana" panose="020B0604030504040204" pitchFamily="34" charset="0"/>
              </a:rPr>
              <a:t> води трубопроводом — на кожному </a:t>
            </a:r>
            <a:r>
              <a:rPr lang="ru-RU" sz="1800" dirty="0" err="1">
                <a:solidFill>
                  <a:srgbClr val="000000"/>
                </a:solidFill>
                <a:effectLst/>
                <a:latin typeface="Verdana" panose="020B0604030504040204" pitchFamily="34" charset="0"/>
                <a:ea typeface="Verdana" panose="020B0604030504040204" pitchFamily="34" charset="0"/>
              </a:rPr>
              <a:t>робочому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місці</a:t>
            </a:r>
            <a:r>
              <a:rPr lang="ru-RU" sz="1800" dirty="0">
                <a:solidFill>
                  <a:srgbClr val="000000"/>
                </a:solidFill>
                <a:effectLst/>
                <a:latin typeface="Verdana" panose="020B0604030504040204" pitchFamily="34" charset="0"/>
                <a:ea typeface="Verdana" panose="020B0604030504040204" pitchFamily="34" charset="0"/>
              </a:rPr>
              <a:t>), повинна </a:t>
            </a:r>
            <a:r>
              <a:rPr lang="ru-RU" sz="1800" dirty="0" err="1">
                <a:solidFill>
                  <a:srgbClr val="000000"/>
                </a:solidFill>
                <a:effectLst/>
                <a:latin typeface="Verdana" panose="020B0604030504040204" pitchFamily="34" charset="0"/>
                <a:ea typeface="Verdana" panose="020B0604030504040204" pitchFamily="34" charset="0"/>
              </a:rPr>
              <a:t>перевірятися</a:t>
            </a:r>
            <a:r>
              <a:rPr lang="ru-RU" sz="1800" dirty="0">
                <a:solidFill>
                  <a:srgbClr val="000000"/>
                </a:solidFill>
                <a:effectLst/>
                <a:latin typeface="Verdana" panose="020B0604030504040204" pitchFamily="34" charset="0"/>
                <a:ea typeface="Verdana" panose="020B0604030504040204" pitchFamily="34" charset="0"/>
              </a:rPr>
              <a:t> за </a:t>
            </a:r>
            <a:r>
              <a:rPr lang="ru-RU" sz="1800" dirty="0" err="1">
                <a:solidFill>
                  <a:srgbClr val="000000"/>
                </a:solidFill>
                <a:effectLst/>
                <a:latin typeface="Verdana" panose="020B0604030504040204" pitchFamily="34" charset="0"/>
                <a:ea typeface="Verdana" panose="020B0604030504040204" pitchFamily="34" charset="0"/>
              </a:rPr>
              <a:t>показниками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Випробування</a:t>
            </a:r>
            <a:r>
              <a:rPr lang="ru-RU" sz="1800" dirty="0">
                <a:solidFill>
                  <a:srgbClr val="000000"/>
                </a:solidFill>
                <a:effectLst/>
                <a:latin typeface="Verdana" panose="020B0604030504040204" pitchFamily="34" charset="0"/>
                <a:ea typeface="Verdana" panose="020B0604030504040204" pitchFamily="34" charset="0"/>
              </a:rPr>
              <a:t> на чистоту»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ДФУ (</a:t>
            </a:r>
            <a:r>
              <a:rPr lang="ru-RU" sz="1800" dirty="0" err="1">
                <a:solidFill>
                  <a:srgbClr val="000000"/>
                </a:solidFill>
                <a:effectLst/>
                <a:latin typeface="Verdana" panose="020B0604030504040204" pitchFamily="34" charset="0"/>
                <a:ea typeface="Verdana" panose="020B0604030504040204" pitchFamily="34" charset="0"/>
              </a:rPr>
              <a:t>доповнення</a:t>
            </a:r>
            <a:r>
              <a:rPr lang="ru-RU" sz="1800" dirty="0">
                <a:solidFill>
                  <a:srgbClr val="000000"/>
                </a:solidFill>
                <a:effectLst/>
                <a:latin typeface="Verdana" panose="020B0604030504040204" pitchFamily="34" charset="0"/>
                <a:ea typeface="Verdana" panose="020B0604030504040204" pitchFamily="34" charset="0"/>
              </a:rPr>
              <a:t> 1) «Вода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a:t>
            </a:r>
            <a:r>
              <a:rPr lang="en-US" sz="1800" dirty="0">
                <a:solidFill>
                  <a:srgbClr val="000000"/>
                </a:solidFill>
                <a:effectLst/>
                <a:latin typeface="Verdana" panose="020B0604030504040204" pitchFamily="34" charset="0"/>
                <a:ea typeface="Verdana" panose="020B0604030504040204" pitchFamily="34" charset="0"/>
              </a:rPr>
              <a:t>in bulk» </a:t>
            </a:r>
            <a:r>
              <a:rPr lang="ru-RU" sz="1800" dirty="0" err="1">
                <a:solidFill>
                  <a:srgbClr val="000000"/>
                </a:solidFill>
                <a:effectLst/>
                <a:latin typeface="Verdana" panose="020B0604030504040204" pitchFamily="34" charset="0"/>
                <a:ea typeface="Verdana" panose="020B0604030504040204" pitchFamily="34" charset="0"/>
              </a:rPr>
              <a:t>із</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встановленою</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конкретної</a:t>
            </a:r>
            <a:r>
              <a:rPr lang="ru-RU" sz="1800" dirty="0">
                <a:solidFill>
                  <a:srgbClr val="000000"/>
                </a:solidFill>
                <a:effectLst/>
                <a:latin typeface="Verdana" panose="020B0604030504040204" pitchFamily="34" charset="0"/>
                <a:ea typeface="Verdana" panose="020B0604030504040204" pitchFamily="34" charset="0"/>
              </a:rPr>
              <a:t> аптеки </a:t>
            </a:r>
            <a:r>
              <a:rPr lang="ru-RU" sz="1800" dirty="0" err="1">
                <a:solidFill>
                  <a:srgbClr val="000000"/>
                </a:solidFill>
                <a:effectLst/>
                <a:latin typeface="Verdana" panose="020B0604030504040204" pitchFamily="34" charset="0"/>
                <a:ea typeface="Verdana" panose="020B0604030504040204" pitchFamily="34" charset="0"/>
              </a:rPr>
              <a:t>періодичністю</a:t>
            </a:r>
            <a:r>
              <a:rPr lang="ru-RU" sz="1800" dirty="0">
                <a:solidFill>
                  <a:srgbClr val="000000"/>
                </a:solidFill>
                <a:effectLst/>
                <a:latin typeface="Verdana" panose="020B0604030504040204" pitchFamily="34" charset="0"/>
                <a:ea typeface="Verdana" panose="020B0604030504040204" pitchFamily="34" charset="0"/>
              </a:rPr>
              <a:t>.</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a:bodyPr>
          <a:lstStyle/>
          <a:p>
            <a:r>
              <a:rPr lang="ru-RU" dirty="0" err="1"/>
              <a:t>Підготовка</a:t>
            </a:r>
            <a:r>
              <a:rPr lang="ru-RU" dirty="0"/>
              <a:t> і контроль </a:t>
            </a:r>
            <a:r>
              <a:rPr lang="ru-RU" dirty="0" err="1"/>
              <a:t>якості</a:t>
            </a:r>
            <a:r>
              <a:rPr lang="ru-RU" dirty="0"/>
              <a:t> води </a:t>
            </a:r>
            <a:r>
              <a:rPr lang="ru-RU" dirty="0" err="1"/>
              <a:t>очищеної</a:t>
            </a:r>
            <a:r>
              <a:rPr lang="ru-RU" dirty="0"/>
              <a:t> та води для </a:t>
            </a:r>
            <a:r>
              <a:rPr lang="ru-RU" dirty="0" err="1"/>
              <a:t>ін’єкцій</a:t>
            </a:r>
            <a:endParaRPr lang="ru-UA" dirty="0"/>
          </a:p>
        </p:txBody>
      </p:sp>
    </p:spTree>
    <p:extLst>
      <p:ext uri="{BB962C8B-B14F-4D97-AF65-F5344CB8AC3E}">
        <p14:creationId xmlns:p14="http://schemas.microsoft.com/office/powerpoint/2010/main" val="817156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85000" lnSpcReduction="10000"/>
          </a:bodyPr>
          <a:lstStyle/>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3.1.6. Вода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стерильна (</a:t>
            </a:r>
            <a:r>
              <a:rPr lang="ru-RU" sz="1800" dirty="0" err="1">
                <a:solidFill>
                  <a:srgbClr val="000000"/>
                </a:solidFill>
                <a:effectLst/>
                <a:latin typeface="Verdana" panose="020B0604030504040204" pitchFamily="34" charset="0"/>
                <a:ea typeface="Verdana" panose="020B0604030504040204" pitchFamily="34" charset="0"/>
              </a:rPr>
              <a:t>кожна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серія</a:t>
            </a:r>
            <a:r>
              <a:rPr lang="ru-RU" sz="1800" dirty="0">
                <a:solidFill>
                  <a:srgbClr val="000000"/>
                </a:solidFill>
                <a:effectLst/>
                <a:latin typeface="Verdana" panose="020B0604030504040204" pitchFamily="34" charset="0"/>
                <a:ea typeface="Verdana" panose="020B0604030504040204" pitchFamily="34" charset="0"/>
              </a:rPr>
              <a:t>), яка </a:t>
            </a:r>
            <a:r>
              <a:rPr lang="ru-RU" sz="1800" dirty="0" err="1">
                <a:solidFill>
                  <a:srgbClr val="000000"/>
                </a:solidFill>
                <a:effectLst/>
                <a:latin typeface="Verdana" panose="020B0604030504040204" pitchFamily="34" charset="0"/>
                <a:ea typeface="Verdana" panose="020B0604030504040204" pitchFamily="34" charset="0"/>
              </a:rPr>
              <a:t>використовується</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стерильних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не </a:t>
            </a:r>
            <a:r>
              <a:rPr lang="ru-RU" sz="1800" dirty="0" err="1">
                <a:solidFill>
                  <a:srgbClr val="000000"/>
                </a:solidFill>
                <a:effectLst/>
                <a:latin typeface="Verdana" panose="020B0604030504040204" pitchFamily="34" charset="0"/>
                <a:ea typeface="Verdana" panose="020B0604030504040204" pitchFamily="34" charset="0"/>
              </a:rPr>
              <a:t>підлягають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подальшій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термічній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стерилізації</a:t>
            </a:r>
            <a:r>
              <a:rPr lang="ru-RU" sz="1800" dirty="0">
                <a:solidFill>
                  <a:srgbClr val="000000"/>
                </a:solidFill>
                <a:effectLst/>
                <a:latin typeface="Verdana" panose="020B0604030504040204" pitchFamily="34" charset="0"/>
                <a:ea typeface="Verdana" panose="020B0604030504040204" pitchFamily="34" charset="0"/>
              </a:rPr>
              <a:t>, повинна </a:t>
            </a:r>
            <a:r>
              <a:rPr lang="ru-RU" sz="1800" dirty="0" err="1">
                <a:solidFill>
                  <a:srgbClr val="000000"/>
                </a:solidFill>
                <a:effectLst/>
                <a:latin typeface="Verdana" panose="020B0604030504040204" pitchFamily="34" charset="0"/>
                <a:ea typeface="Verdana" panose="020B0604030504040204" pitchFamily="34" charset="0"/>
              </a:rPr>
              <a:t>перевірятися</a:t>
            </a:r>
            <a:r>
              <a:rPr lang="ru-RU" sz="1800" dirty="0">
                <a:solidFill>
                  <a:srgbClr val="000000"/>
                </a:solidFill>
                <a:effectLst/>
                <a:latin typeface="Verdana" panose="020B0604030504040204" pitchFamily="34" charset="0"/>
                <a:ea typeface="Verdana" panose="020B0604030504040204" pitchFamily="34" charset="0"/>
              </a:rPr>
              <a:t> за </a:t>
            </a:r>
            <a:r>
              <a:rPr lang="ru-RU" sz="1800" dirty="0" err="1">
                <a:solidFill>
                  <a:srgbClr val="000000"/>
                </a:solidFill>
                <a:effectLst/>
                <a:latin typeface="Verdana" panose="020B0604030504040204" pitchFamily="34" charset="0"/>
                <a:ea typeface="Verdana" panose="020B0604030504040204" pitchFamily="34" charset="0"/>
              </a:rPr>
              <a:t>показниками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Випробування</a:t>
            </a:r>
            <a:r>
              <a:rPr lang="ru-RU" sz="1800" dirty="0">
                <a:solidFill>
                  <a:srgbClr val="000000"/>
                </a:solidFill>
                <a:effectLst/>
                <a:latin typeface="Verdana" panose="020B0604030504040204" pitchFamily="34" charset="0"/>
                <a:ea typeface="Verdana" panose="020B0604030504040204" pitchFamily="34" charset="0"/>
              </a:rPr>
              <a:t> на чистоту»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ДФУ (</a:t>
            </a:r>
            <a:r>
              <a:rPr lang="ru-RU" sz="1800" dirty="0" err="1">
                <a:solidFill>
                  <a:srgbClr val="000000"/>
                </a:solidFill>
                <a:effectLst/>
                <a:latin typeface="Verdana" panose="020B0604030504040204" pitchFamily="34" charset="0"/>
                <a:ea typeface="Verdana" panose="020B0604030504040204" pitchFamily="34" charset="0"/>
              </a:rPr>
              <a:t>доповнення</a:t>
            </a:r>
            <a:r>
              <a:rPr lang="ru-RU" sz="1800" dirty="0">
                <a:solidFill>
                  <a:srgbClr val="000000"/>
                </a:solidFill>
                <a:effectLst/>
                <a:latin typeface="Verdana" panose="020B0604030504040204" pitchFamily="34" charset="0"/>
                <a:ea typeface="Verdana" panose="020B0604030504040204" pitchFamily="34" charset="0"/>
              </a:rPr>
              <a:t> 1) «Вода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стерильна», </a:t>
            </a:r>
            <a:r>
              <a:rPr lang="ru-RU" sz="1800" dirty="0" err="1">
                <a:solidFill>
                  <a:srgbClr val="000000"/>
                </a:solidFill>
                <a:effectLst/>
                <a:latin typeface="Verdana" panose="020B0604030504040204" pitchFamily="34" charset="0"/>
                <a:ea typeface="Verdana" panose="020B0604030504040204" pitchFamily="34" charset="0"/>
              </a:rPr>
              <a:t>крім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показників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Сухий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залишок</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Стерильність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Бактеріальні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ендотоксини</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3.1.7. Вода очищена в контейнерах (</a:t>
            </a:r>
            <a:r>
              <a:rPr lang="ru-RU" sz="1800" dirty="0" err="1">
                <a:solidFill>
                  <a:srgbClr val="000000"/>
                </a:solidFill>
                <a:effectLst/>
                <a:latin typeface="Verdana" panose="020B0604030504040204" pitchFamily="34" charset="0"/>
                <a:ea typeface="Verdana" panose="020B0604030504040204" pitchFamily="34" charset="0"/>
              </a:rPr>
              <a:t>кожна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серія</a:t>
            </a:r>
            <a:r>
              <a:rPr lang="ru-RU" sz="1800" dirty="0">
                <a:solidFill>
                  <a:srgbClr val="000000"/>
                </a:solidFill>
                <a:effectLst/>
                <a:latin typeface="Verdana" panose="020B0604030504040204" pitchFamily="34" charset="0"/>
                <a:ea typeface="Verdana" panose="020B0604030504040204" pitchFamily="34" charset="0"/>
              </a:rPr>
              <a:t>) повинна </a:t>
            </a:r>
            <a:r>
              <a:rPr lang="ru-RU" sz="1800" dirty="0" err="1">
                <a:solidFill>
                  <a:srgbClr val="000000"/>
                </a:solidFill>
                <a:effectLst/>
                <a:latin typeface="Verdana" panose="020B0604030504040204" pitchFamily="34" charset="0"/>
                <a:ea typeface="Verdana" panose="020B0604030504040204" pitchFamily="34" charset="0"/>
              </a:rPr>
              <a:t>перевірятися</a:t>
            </a:r>
            <a:r>
              <a:rPr lang="ru-RU" sz="1800" dirty="0">
                <a:solidFill>
                  <a:srgbClr val="000000"/>
                </a:solidFill>
                <a:effectLst/>
                <a:latin typeface="Verdana" panose="020B0604030504040204" pitchFamily="34" charset="0"/>
                <a:ea typeface="Verdana" panose="020B0604030504040204" pitchFamily="34" charset="0"/>
              </a:rPr>
              <a:t> за </a:t>
            </a:r>
            <a:r>
              <a:rPr lang="ru-RU" sz="1800" dirty="0" err="1">
                <a:solidFill>
                  <a:srgbClr val="000000"/>
                </a:solidFill>
                <a:effectLst/>
                <a:latin typeface="Verdana" panose="020B0604030504040204" pitchFamily="34" charset="0"/>
                <a:ea typeface="Verdana" panose="020B0604030504040204" pitchFamily="34" charset="0"/>
              </a:rPr>
              <a:t>показниками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Випробування</a:t>
            </a:r>
            <a:r>
              <a:rPr lang="ru-RU" sz="1800" dirty="0">
                <a:solidFill>
                  <a:srgbClr val="000000"/>
                </a:solidFill>
                <a:effectLst/>
                <a:latin typeface="Verdana" panose="020B0604030504040204" pitchFamily="34" charset="0"/>
                <a:ea typeface="Verdana" panose="020B0604030504040204" pitchFamily="34" charset="0"/>
              </a:rPr>
              <a:t> на чистоту»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ДФУ (</a:t>
            </a:r>
            <a:r>
              <a:rPr lang="ru-RU" sz="1800" dirty="0" err="1">
                <a:solidFill>
                  <a:srgbClr val="000000"/>
                </a:solidFill>
                <a:effectLst/>
                <a:latin typeface="Verdana" panose="020B0604030504040204" pitchFamily="34" charset="0"/>
                <a:ea typeface="Verdana" panose="020B0604030504040204" pitchFamily="34" charset="0"/>
              </a:rPr>
              <a:t>доповнення</a:t>
            </a:r>
            <a:r>
              <a:rPr lang="ru-RU" sz="1800" dirty="0">
                <a:solidFill>
                  <a:srgbClr val="000000"/>
                </a:solidFill>
                <a:effectLst/>
                <a:latin typeface="Verdana" panose="020B0604030504040204" pitchFamily="34" charset="0"/>
                <a:ea typeface="Verdana" panose="020B0604030504040204" pitchFamily="34" charset="0"/>
              </a:rPr>
              <a:t> 1) «Вода очищена в контейнерах», </a:t>
            </a:r>
            <a:r>
              <a:rPr lang="ru-RU" sz="1800" dirty="0" err="1">
                <a:solidFill>
                  <a:srgbClr val="000000"/>
                </a:solidFill>
                <a:effectLst/>
                <a:latin typeface="Verdana" panose="020B0604030504040204" pitchFamily="34" charset="0"/>
                <a:ea typeface="Verdana" panose="020B0604030504040204" pitchFamily="34" charset="0"/>
              </a:rPr>
              <a:t>крім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показників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Cухий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залишок</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Мікробіологічна</a:t>
            </a:r>
            <a:r>
              <a:rPr lang="ru-RU" sz="1800" dirty="0">
                <a:solidFill>
                  <a:srgbClr val="000000"/>
                </a:solidFill>
                <a:effectLst/>
                <a:latin typeface="Verdana" panose="020B0604030504040204" pitchFamily="34" charset="0"/>
                <a:ea typeface="Verdana" panose="020B0604030504040204" pitchFamily="34" charset="0"/>
              </a:rPr>
              <a:t> чистота».</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3.1.8. </a:t>
            </a:r>
            <a:r>
              <a:rPr lang="ru-RU" sz="1800" dirty="0" err="1">
                <a:solidFill>
                  <a:srgbClr val="000000"/>
                </a:solidFill>
                <a:effectLst/>
                <a:latin typeface="Verdana" panose="020B0604030504040204" pitchFamily="34" charset="0"/>
                <a:ea typeface="Verdana" panose="020B0604030504040204" pitchFamily="34" charset="0"/>
              </a:rPr>
              <a:t>Результати</a:t>
            </a:r>
            <a:r>
              <a:rPr lang="ru-RU" sz="1800" dirty="0">
                <a:solidFill>
                  <a:srgbClr val="000000"/>
                </a:solidFill>
                <a:effectLst/>
                <a:latin typeface="Verdana" panose="020B0604030504040204" pitchFamily="34" charset="0"/>
                <a:ea typeface="Verdana" panose="020B0604030504040204" pitchFamily="34" charset="0"/>
              </a:rPr>
              <a:t> контролю води </a:t>
            </a:r>
            <a:r>
              <a:rPr lang="ru-RU" sz="1800" dirty="0" err="1">
                <a:solidFill>
                  <a:srgbClr val="000000"/>
                </a:solidFill>
                <a:effectLst/>
                <a:latin typeface="Verdana" panose="020B0604030504040204" pitchFamily="34" charset="0"/>
                <a:ea typeface="Verdana" panose="020B0604030504040204" pitchFamily="34" charset="0"/>
              </a:rPr>
              <a:t>реєструються</a:t>
            </a:r>
            <a:r>
              <a:rPr lang="ru-RU" sz="1800" dirty="0">
                <a:solidFill>
                  <a:srgbClr val="000000"/>
                </a:solidFill>
                <a:effectLst/>
                <a:latin typeface="Verdana" panose="020B0604030504040204" pitchFamily="34" charset="0"/>
                <a:ea typeface="Verdana" panose="020B0604030504040204" pitchFamily="34" charset="0"/>
              </a:rPr>
              <a:t> у журналах </a:t>
            </a:r>
            <a:r>
              <a:rPr lang="ru-RU" sz="1800" dirty="0" err="1">
                <a:solidFill>
                  <a:srgbClr val="000000"/>
                </a:solidFill>
                <a:effectLst/>
                <a:latin typeface="Verdana" panose="020B0604030504040204" pitchFamily="34" charset="0"/>
                <a:ea typeface="Verdana" panose="020B0604030504040204" pitchFamily="34" charset="0"/>
              </a:rPr>
              <a:t>реєстрації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результатів</a:t>
            </a:r>
            <a:r>
              <a:rPr lang="ru-RU" sz="1800" dirty="0">
                <a:solidFill>
                  <a:srgbClr val="000000"/>
                </a:solidFill>
                <a:effectLst/>
                <a:latin typeface="Verdana" panose="020B0604030504040204" pitchFamily="34" charset="0"/>
                <a:ea typeface="Verdana" panose="020B0604030504040204" pitchFamily="34" charset="0"/>
              </a:rPr>
              <a:t> контролю води </a:t>
            </a:r>
            <a:r>
              <a:rPr lang="ru-RU" sz="1800" dirty="0" err="1">
                <a:solidFill>
                  <a:srgbClr val="000000"/>
                </a:solidFill>
                <a:effectLst/>
                <a:latin typeface="Verdana" panose="020B0604030504040204" pitchFamily="34" charset="0"/>
                <a:ea typeface="Verdana" panose="020B0604030504040204" pitchFamily="34" charset="0"/>
              </a:rPr>
              <a:t>очищеної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in</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bulk</a:t>
            </a:r>
            <a:r>
              <a:rPr lang="ru-RU" sz="1800" dirty="0">
                <a:solidFill>
                  <a:srgbClr val="000000"/>
                </a:solidFill>
                <a:effectLst/>
                <a:latin typeface="Verdana" panose="020B0604030504040204" pitchFamily="34" charset="0"/>
                <a:ea typeface="Verdana" panose="020B0604030504040204" pitchFamily="34" charset="0"/>
              </a:rPr>
              <a:t>», води </a:t>
            </a:r>
            <a:r>
              <a:rPr lang="ru-RU" sz="1800" dirty="0" err="1">
                <a:solidFill>
                  <a:srgbClr val="000000"/>
                </a:solidFill>
                <a:effectLst/>
                <a:latin typeface="Verdana" panose="020B0604030504040204" pitchFamily="34" charset="0"/>
                <a:ea typeface="Verdana" panose="020B0604030504040204" pitchFamily="34" charset="0"/>
              </a:rPr>
              <a:t>очищеної</a:t>
            </a:r>
            <a:r>
              <a:rPr lang="ru-RU" sz="1800" dirty="0">
                <a:solidFill>
                  <a:srgbClr val="000000"/>
                </a:solidFill>
                <a:effectLst/>
                <a:latin typeface="Verdana" panose="020B0604030504040204" pitchFamily="34" charset="0"/>
                <a:ea typeface="Verdana" panose="020B0604030504040204" pitchFamily="34" charset="0"/>
              </a:rPr>
              <a:t> в контейнерах, води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in</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bulk</a:t>
            </a:r>
            <a:r>
              <a:rPr lang="ru-RU" sz="1800" dirty="0">
                <a:solidFill>
                  <a:srgbClr val="000000"/>
                </a:solidFill>
                <a:effectLst/>
                <a:latin typeface="Verdana" panose="020B0604030504040204" pitchFamily="34" charset="0"/>
                <a:ea typeface="Verdana" panose="020B0604030504040204" pitchFamily="34" charset="0"/>
              </a:rPr>
              <a:t>» та води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стерильної</a:t>
            </a:r>
            <a:r>
              <a:rPr lang="ru-RU" sz="1800" dirty="0">
                <a:solidFill>
                  <a:srgbClr val="000000"/>
                </a:solidFill>
                <a:effectLst/>
                <a:latin typeface="Verdana" panose="020B0604030504040204" pitchFamily="34" charset="0"/>
                <a:ea typeface="Verdana" panose="020B0604030504040204" pitchFamily="34" charset="0"/>
              </a:rPr>
              <a:t> за формою </a:t>
            </a:r>
            <a:r>
              <a:rPr lang="ru-RU" sz="1800" dirty="0" err="1">
                <a:solidFill>
                  <a:srgbClr val="000000"/>
                </a:solidFill>
                <a:effectLst/>
                <a:latin typeface="Verdana" panose="020B0604030504040204" pitchFamily="34" charset="0"/>
                <a:ea typeface="Verdana" panose="020B0604030504040204" pitchFamily="34" charset="0"/>
              </a:rPr>
              <a:t>згідно</a:t>
            </a:r>
            <a:r>
              <a:rPr lang="ru-RU" sz="1800" dirty="0">
                <a:solidFill>
                  <a:srgbClr val="000000"/>
                </a:solidFill>
                <a:effectLst/>
                <a:latin typeface="Verdana" panose="020B0604030504040204" pitchFamily="34" charset="0"/>
                <a:ea typeface="Verdana" panose="020B0604030504040204" pitchFamily="34" charset="0"/>
              </a:rPr>
              <a:t> з </a:t>
            </a:r>
            <a:r>
              <a:rPr lang="ru-RU" sz="1800" dirty="0" err="1">
                <a:solidFill>
                  <a:srgbClr val="000000"/>
                </a:solidFill>
                <a:effectLst/>
                <a:latin typeface="Verdana" panose="020B0604030504040204" pitchFamily="34" charset="0"/>
                <a:ea typeface="Verdana" panose="020B0604030504040204" pitchFamily="34" charset="0"/>
              </a:rPr>
              <a:t>додатками</a:t>
            </a:r>
            <a:r>
              <a:rPr lang="ru-RU" sz="1800" dirty="0">
                <a:solidFill>
                  <a:srgbClr val="000000"/>
                </a:solidFill>
                <a:effectLst/>
                <a:latin typeface="Verdana" panose="020B0604030504040204" pitchFamily="34" charset="0"/>
                <a:ea typeface="Verdana" panose="020B0604030504040204" pitchFamily="34" charset="0"/>
              </a:rPr>
              <a:t> 1, 2 до </a:t>
            </a:r>
            <a:r>
              <a:rPr lang="ru-RU" sz="1800" dirty="0" err="1">
                <a:solidFill>
                  <a:srgbClr val="000000"/>
                </a:solidFill>
                <a:effectLst/>
                <a:latin typeface="Verdana" panose="020B0604030504040204" pitchFamily="34" charset="0"/>
                <a:ea typeface="Verdana" panose="020B0604030504040204" pitchFamily="34" charset="0"/>
              </a:rPr>
              <a:t>цих</a:t>
            </a:r>
            <a:r>
              <a:rPr lang="ru-RU" sz="1800" dirty="0">
                <a:solidFill>
                  <a:srgbClr val="000000"/>
                </a:solidFill>
                <a:effectLst/>
                <a:latin typeface="Verdana" panose="020B0604030504040204" pitchFamily="34" charset="0"/>
                <a:ea typeface="Verdana" panose="020B0604030504040204" pitchFamily="34" charset="0"/>
              </a:rPr>
              <a:t> Правил.</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3.1.9. Контроль </a:t>
            </a:r>
            <a:r>
              <a:rPr lang="ru-RU" sz="1800" dirty="0" err="1">
                <a:solidFill>
                  <a:srgbClr val="000000"/>
                </a:solidFill>
                <a:effectLst/>
                <a:latin typeface="Verdana" panose="020B0604030504040204" pitchFamily="34" charset="0"/>
                <a:ea typeface="Verdana" panose="020B0604030504040204" pitchFamily="34" charset="0"/>
              </a:rPr>
              <a:t>якості</a:t>
            </a:r>
            <a:r>
              <a:rPr lang="ru-RU" sz="1800" dirty="0">
                <a:solidFill>
                  <a:srgbClr val="000000"/>
                </a:solidFill>
                <a:effectLst/>
                <a:latin typeface="Verdana" panose="020B0604030504040204" pitchFamily="34" charset="0"/>
                <a:ea typeface="Verdana" panose="020B0604030504040204" pitchFamily="34" charset="0"/>
              </a:rPr>
              <a:t> води </a:t>
            </a:r>
            <a:r>
              <a:rPr lang="ru-RU" sz="1800" dirty="0" err="1">
                <a:solidFill>
                  <a:srgbClr val="000000"/>
                </a:solidFill>
                <a:effectLst/>
                <a:latin typeface="Verdana" panose="020B0604030504040204" pitchFamily="34" charset="0"/>
                <a:ea typeface="Verdana" panose="020B0604030504040204" pitchFamily="34" charset="0"/>
              </a:rPr>
              <a:t>очищеної</a:t>
            </a:r>
            <a:r>
              <a:rPr lang="ru-RU" sz="1800" dirty="0">
                <a:solidFill>
                  <a:srgbClr val="000000"/>
                </a:solidFill>
                <a:effectLst/>
                <a:latin typeface="Verdana" panose="020B0604030504040204" pitchFamily="34" charset="0"/>
                <a:ea typeface="Verdana" panose="020B0604030504040204" pitchFamily="34" charset="0"/>
              </a:rPr>
              <a:t> та води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за </a:t>
            </a:r>
            <a:r>
              <a:rPr lang="ru-RU" sz="1800" dirty="0" err="1">
                <a:solidFill>
                  <a:srgbClr val="000000"/>
                </a:solidFill>
                <a:effectLst/>
                <a:latin typeface="Verdana" panose="020B0604030504040204" pitchFamily="34" charset="0"/>
                <a:ea typeface="Verdana" panose="020B0604030504040204" pitchFamily="34" charset="0"/>
              </a:rPr>
              <a:t>показниками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Випробування</a:t>
            </a:r>
            <a:r>
              <a:rPr lang="ru-RU" sz="1800" dirty="0">
                <a:solidFill>
                  <a:srgbClr val="000000"/>
                </a:solidFill>
                <a:effectLst/>
                <a:latin typeface="Verdana" panose="020B0604030504040204" pitchFamily="34" charset="0"/>
                <a:ea typeface="Verdana" panose="020B0604030504040204" pitchFamily="34" charset="0"/>
              </a:rPr>
              <a:t> на чистоту»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ДФУ (</a:t>
            </a:r>
            <a:r>
              <a:rPr lang="ru-RU" sz="1800" dirty="0" err="1">
                <a:solidFill>
                  <a:srgbClr val="000000"/>
                </a:solidFill>
                <a:effectLst/>
                <a:latin typeface="Verdana" panose="020B0604030504040204" pitchFamily="34" charset="0"/>
                <a:ea typeface="Verdana" panose="020B0604030504040204" pitchFamily="34" charset="0"/>
              </a:rPr>
              <a:t>доповнення</a:t>
            </a:r>
            <a:r>
              <a:rPr lang="ru-RU" sz="1800" dirty="0">
                <a:solidFill>
                  <a:srgbClr val="000000"/>
                </a:solidFill>
                <a:effectLst/>
                <a:latin typeface="Verdana" panose="020B0604030504040204" pitchFamily="34" charset="0"/>
                <a:ea typeface="Verdana" panose="020B0604030504040204" pitchFamily="34" charset="0"/>
              </a:rPr>
              <a:t> 1) «Вода очищена» та «Вода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здійснюється</a:t>
            </a:r>
            <a:r>
              <a:rPr lang="ru-RU" sz="1800" dirty="0">
                <a:solidFill>
                  <a:srgbClr val="000000"/>
                </a:solidFill>
                <a:effectLst/>
                <a:latin typeface="Verdana" panose="020B0604030504040204" pitchFamily="34" charset="0"/>
                <a:ea typeface="Verdana" panose="020B0604030504040204" pitchFamily="34" charset="0"/>
              </a:rPr>
              <a:t> один раз на квартал </a:t>
            </a:r>
            <a:r>
              <a:rPr lang="ru-RU" sz="1800" dirty="0" err="1">
                <a:solidFill>
                  <a:srgbClr val="000000"/>
                </a:solidFill>
                <a:effectLst/>
                <a:latin typeface="Verdana" panose="020B0604030504040204" pitchFamily="34" charset="0"/>
                <a:ea typeface="Verdana" panose="020B0604030504040204" pitchFamily="34" charset="0"/>
              </a:rPr>
              <a:t>атестованими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лабораторіями</a:t>
            </a:r>
            <a:endParaRPr lang="ru-RU" sz="1800" dirty="0">
              <a:solidFill>
                <a:srgbClr val="000000"/>
              </a:solidFill>
              <a:effectLst/>
              <a:latin typeface="Verdana" panose="020B0604030504040204" pitchFamily="34" charset="0"/>
              <a:ea typeface="Verdana" panose="020B0604030504040204" pitchFamily="34" charset="0"/>
            </a:endParaRP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a:bodyPr>
          <a:lstStyle/>
          <a:p>
            <a:r>
              <a:rPr lang="ru-RU" dirty="0" err="1"/>
              <a:t>Підготовка</a:t>
            </a:r>
            <a:r>
              <a:rPr lang="ru-RU" dirty="0"/>
              <a:t> і контроль </a:t>
            </a:r>
            <a:r>
              <a:rPr lang="ru-RU" dirty="0" err="1"/>
              <a:t>якості</a:t>
            </a:r>
            <a:r>
              <a:rPr lang="ru-RU" dirty="0"/>
              <a:t> води </a:t>
            </a:r>
            <a:r>
              <a:rPr lang="ru-RU" dirty="0" err="1"/>
              <a:t>очищеної</a:t>
            </a:r>
            <a:r>
              <a:rPr lang="ru-RU" dirty="0"/>
              <a:t> та води для </a:t>
            </a:r>
            <a:r>
              <a:rPr lang="ru-RU" dirty="0" err="1"/>
              <a:t>ін’єкцій</a:t>
            </a:r>
            <a:endParaRPr lang="ru-UA" dirty="0"/>
          </a:p>
        </p:txBody>
      </p:sp>
    </p:spTree>
    <p:extLst>
      <p:ext uri="{BB962C8B-B14F-4D97-AF65-F5344CB8AC3E}">
        <p14:creationId xmlns:p14="http://schemas.microsoft.com/office/powerpoint/2010/main" val="15092297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p:txBody>
          <a:bodyPr>
            <a:normAutofit fontScale="92500"/>
          </a:bodyPr>
          <a:lstStyle/>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4.1.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обладнання</a:t>
            </a:r>
            <a:r>
              <a:rPr lang="ru-RU" sz="1800" dirty="0">
                <a:solidFill>
                  <a:srgbClr val="000000"/>
                </a:solidFill>
                <a:effectLst/>
                <a:latin typeface="Verdana" panose="020B0604030504040204" pitchFamily="34" charset="0"/>
                <a:ea typeface="Verdana" panose="020B0604030504040204" pitchFamily="34" charset="0"/>
              </a:rPr>
              <a:t> аптек </a:t>
            </a:r>
            <a:r>
              <a:rPr lang="ru-RU" sz="1800" dirty="0" err="1">
                <a:solidFill>
                  <a:srgbClr val="000000"/>
                </a:solidFill>
                <a:effectLst/>
                <a:latin typeface="Verdana" panose="020B0604030504040204" pitchFamily="34" charset="0"/>
                <a:ea typeface="Verdana" panose="020B0604030504040204" pitchFamily="34" charset="0"/>
              </a:rPr>
              <a:t>необхідно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експлуатувати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процесів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в них </a:t>
            </a:r>
            <a:r>
              <a:rPr lang="ru-RU" sz="1800" dirty="0" err="1">
                <a:solidFill>
                  <a:srgbClr val="000000"/>
                </a:solidFill>
                <a:effectLst/>
                <a:latin typeface="Verdana" panose="020B0604030504040204" pitchFamily="34" charset="0"/>
                <a:ea typeface="Verdana" panose="020B0604030504040204" pitchFamily="34" charset="0"/>
              </a:rPr>
              <a:t>проводяться</a:t>
            </a:r>
            <a:r>
              <a:rPr lang="ru-RU" sz="1800" dirty="0">
                <a:solidFill>
                  <a:srgbClr val="000000"/>
                </a:solidFill>
                <a:effectLst/>
                <a:latin typeface="Verdana" panose="020B0604030504040204" pitchFamily="34" charset="0"/>
                <a:ea typeface="Verdana" panose="020B0604030504040204" pitchFamily="34" charset="0"/>
              </a:rPr>
              <a:t> та на них </a:t>
            </a:r>
            <a:r>
              <a:rPr lang="ru-RU" sz="1800" dirty="0" err="1">
                <a:solidFill>
                  <a:srgbClr val="000000"/>
                </a:solidFill>
                <a:effectLst/>
                <a:latin typeface="Verdana" panose="020B0604030504040204" pitchFamily="34" charset="0"/>
                <a:ea typeface="Verdana" panose="020B0604030504040204" pitchFamily="34" charset="0"/>
              </a:rPr>
              <a:t>виконуються</a:t>
            </a:r>
            <a:r>
              <a:rPr lang="ru-RU" sz="1800" dirty="0">
                <a:solidFill>
                  <a:srgbClr val="000000"/>
                </a:solidFill>
                <a:effectLst/>
                <a:latin typeface="Verdana" panose="020B0604030504040204" pitchFamily="34" charset="0"/>
                <a:ea typeface="Verdana" panose="020B0604030504040204" pitchFamily="34" charset="0"/>
              </a:rPr>
              <a:t>, з метою </a:t>
            </a:r>
            <a:r>
              <a:rPr lang="ru-RU" sz="1800" dirty="0" err="1">
                <a:solidFill>
                  <a:srgbClr val="000000"/>
                </a:solidFill>
                <a:effectLst/>
                <a:latin typeface="Verdana" panose="020B0604030504040204" pitchFamily="34" charset="0"/>
                <a:ea typeface="Verdana" panose="020B0604030504040204" pitchFamily="34" charset="0"/>
              </a:rPr>
              <a:t>запобігання</a:t>
            </a:r>
            <a:r>
              <a:rPr lang="ru-RU" sz="1800" dirty="0">
                <a:solidFill>
                  <a:srgbClr val="000000"/>
                </a:solidFill>
                <a:effectLst/>
                <a:latin typeface="Verdana" panose="020B0604030504040204" pitchFamily="34" charset="0"/>
                <a:ea typeface="Verdana" panose="020B0604030504040204" pitchFamily="34" charset="0"/>
              </a:rPr>
              <a:t> негативному </a:t>
            </a:r>
            <a:r>
              <a:rPr lang="ru-RU" sz="1800" dirty="0" err="1">
                <a:solidFill>
                  <a:srgbClr val="000000"/>
                </a:solidFill>
                <a:effectLst/>
                <a:latin typeface="Verdana" panose="020B0604030504040204" pitchFamily="34" charset="0"/>
                <a:ea typeface="Verdana" panose="020B0604030504040204" pitchFamily="34" charset="0"/>
              </a:rPr>
              <a:t>впливу</a:t>
            </a:r>
            <a:r>
              <a:rPr lang="ru-RU" sz="1800" dirty="0">
                <a:solidFill>
                  <a:srgbClr val="000000"/>
                </a:solidFill>
                <a:effectLst/>
                <a:latin typeface="Verdana" panose="020B0604030504040204" pitchFamily="34" charset="0"/>
                <a:ea typeface="Verdana" panose="020B0604030504040204" pitchFamily="34" charset="0"/>
              </a:rPr>
              <a:t> на </a:t>
            </a:r>
            <a:r>
              <a:rPr lang="ru-RU" sz="1800" dirty="0" err="1">
                <a:solidFill>
                  <a:srgbClr val="000000"/>
                </a:solidFill>
                <a:effectLst/>
                <a:latin typeface="Verdana" panose="020B0604030504040204" pitchFamily="34" charset="0"/>
                <a:ea typeface="Verdana" panose="020B0604030504040204" pitchFamily="34" charset="0"/>
              </a:rPr>
              <a:t>якість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повинні</a:t>
            </a:r>
            <a:r>
              <a:rPr lang="ru-RU" sz="1800" dirty="0">
                <a:solidFill>
                  <a:srgbClr val="000000"/>
                </a:solidFill>
                <a:effectLst/>
                <a:latin typeface="Verdana" panose="020B0604030504040204" pitchFamily="34" charset="0"/>
                <a:ea typeface="Verdana" panose="020B0604030504040204" pitchFamily="34" charset="0"/>
              </a:rPr>
              <a:t> бути </a:t>
            </a:r>
            <a:r>
              <a:rPr lang="ru-RU" sz="1800" dirty="0" err="1">
                <a:solidFill>
                  <a:srgbClr val="000000"/>
                </a:solidFill>
                <a:effectLst/>
                <a:latin typeface="Verdana" panose="020B0604030504040204" pitchFamily="34" charset="0"/>
                <a:ea typeface="Verdana" panose="020B0604030504040204" pitchFamily="34" charset="0"/>
              </a:rPr>
              <a:t>пристосовані</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видів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діяльності</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мінімізації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ризику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дефектів</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4.2. </a:t>
            </a:r>
            <a:r>
              <a:rPr lang="ru-RU" sz="1800" dirty="0" err="1">
                <a:solidFill>
                  <a:srgbClr val="000000"/>
                </a:solidFill>
                <a:effectLst/>
                <a:latin typeface="Verdana" panose="020B0604030504040204" pitchFamily="34" charset="0"/>
                <a:ea typeface="Verdana" panose="020B0604030504040204" pitchFamily="34" charset="0"/>
              </a:rPr>
              <a:t>Розташування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виробничих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приміщень</a:t>
            </a:r>
            <a:r>
              <a:rPr lang="ru-RU" sz="1800" dirty="0">
                <a:solidFill>
                  <a:srgbClr val="000000"/>
                </a:solidFill>
                <a:effectLst/>
                <a:latin typeface="Verdana" panose="020B0604030504040204" pitchFamily="34" charset="0"/>
                <a:ea typeface="Verdana" panose="020B0604030504040204" pitchFamily="34" charset="0"/>
              </a:rPr>
              <a:t> повинно </a:t>
            </a:r>
            <a:r>
              <a:rPr lang="ru-RU" sz="1800" dirty="0" err="1">
                <a:solidFill>
                  <a:srgbClr val="000000"/>
                </a:solidFill>
                <a:effectLst/>
                <a:latin typeface="Verdana" panose="020B0604030504040204" pitchFamily="34" charset="0"/>
                <a:ea typeface="Verdana" panose="020B0604030504040204" pitchFamily="34" charset="0"/>
              </a:rPr>
              <a:t>відповідати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послідовності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виконання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операцій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виробничого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процесу</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вимогам</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рівня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чистоти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унеможливлювати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перехрещення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технологічних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матеріальних</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людських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потоків</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4.3. </a:t>
            </a:r>
            <a:r>
              <a:rPr lang="ru-RU" sz="1800" dirty="0" err="1">
                <a:solidFill>
                  <a:srgbClr val="000000"/>
                </a:solidFill>
                <a:effectLst/>
                <a:latin typeface="Verdana" panose="020B0604030504040204" pitchFamily="34" charset="0"/>
                <a:ea typeface="Verdana" panose="020B0604030504040204" pitchFamily="34" charset="0"/>
              </a:rPr>
              <a:t>Повинні</a:t>
            </a:r>
            <a:r>
              <a:rPr lang="ru-RU" sz="1800" dirty="0">
                <a:solidFill>
                  <a:srgbClr val="000000"/>
                </a:solidFill>
                <a:effectLst/>
                <a:latin typeface="Verdana" panose="020B0604030504040204" pitchFamily="34" charset="0"/>
                <a:ea typeface="Verdana" panose="020B0604030504040204" pitchFamily="34" charset="0"/>
              </a:rPr>
              <a:t> бути </a:t>
            </a:r>
            <a:r>
              <a:rPr lang="ru-RU" sz="1800" dirty="0" err="1">
                <a:solidFill>
                  <a:srgbClr val="000000"/>
                </a:solidFill>
                <a:effectLst/>
                <a:latin typeface="Verdana" panose="020B0604030504040204" pitchFamily="34" charset="0"/>
                <a:ea typeface="Verdana" panose="020B0604030504040204" pitchFamily="34" charset="0"/>
              </a:rPr>
              <a:t>вжиті</a:t>
            </a:r>
            <a:r>
              <a:rPr lang="ru-RU" sz="1800" dirty="0">
                <a:solidFill>
                  <a:srgbClr val="000000"/>
                </a:solidFill>
                <a:effectLst/>
                <a:latin typeface="Verdana" panose="020B0604030504040204" pitchFamily="34" charset="0"/>
                <a:ea typeface="Verdana" panose="020B0604030504040204" pitchFamily="34" charset="0"/>
              </a:rPr>
              <a:t> заходи </a:t>
            </a:r>
            <a:r>
              <a:rPr lang="ru-RU" sz="1800" dirty="0" err="1">
                <a:solidFill>
                  <a:srgbClr val="000000"/>
                </a:solidFill>
                <a:effectLst/>
                <a:latin typeface="Verdana" panose="020B0604030504040204" pitchFamily="34" charset="0"/>
                <a:ea typeface="Verdana" panose="020B0604030504040204" pitchFamily="34" charset="0"/>
              </a:rPr>
              <a:t>щодо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запобігання</a:t>
            </a:r>
            <a:r>
              <a:rPr lang="ru-RU" sz="1800" dirty="0">
                <a:solidFill>
                  <a:srgbClr val="000000"/>
                </a:solidFill>
                <a:effectLst/>
                <a:latin typeface="Verdana" panose="020B0604030504040204" pitchFamily="34" charset="0"/>
                <a:ea typeface="Verdana" panose="020B0604030504040204" pitchFamily="34" charset="0"/>
              </a:rPr>
              <a:t> входу в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сторонніх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працівників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Зони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зберігання</a:t>
            </a:r>
            <a:r>
              <a:rPr lang="ru-RU" sz="1800" dirty="0">
                <a:solidFill>
                  <a:srgbClr val="000000"/>
                </a:solidFill>
                <a:effectLst/>
                <a:latin typeface="Verdana" panose="020B0604030504040204" pitchFamily="34" charset="0"/>
                <a:ea typeface="Verdana" panose="020B0604030504040204" pitchFamily="34" charset="0"/>
              </a:rPr>
              <a:t> та контролю </a:t>
            </a:r>
            <a:r>
              <a:rPr lang="ru-RU" sz="1800" dirty="0" err="1">
                <a:solidFill>
                  <a:srgbClr val="000000"/>
                </a:solidFill>
                <a:effectLst/>
                <a:latin typeface="Verdana" panose="020B0604030504040204" pitchFamily="34" charset="0"/>
                <a:ea typeface="Verdana" panose="020B0604030504040204" pitchFamily="34" charset="0"/>
              </a:rPr>
              <a:t>якості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діючих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речовин</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субстанцій</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готових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не </a:t>
            </a:r>
            <a:r>
              <a:rPr lang="ru-RU" sz="1800" dirty="0" err="1">
                <a:solidFill>
                  <a:srgbClr val="000000"/>
                </a:solidFill>
                <a:effectLst/>
                <a:latin typeface="Verdana" panose="020B0604030504040204" pitchFamily="34" charset="0"/>
                <a:ea typeface="Verdana" panose="020B0604030504040204" pitchFamily="34" charset="0"/>
              </a:rPr>
              <a:t>повинні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використовуватися</a:t>
            </a:r>
            <a:r>
              <a:rPr lang="ru-RU" sz="1800" dirty="0">
                <a:solidFill>
                  <a:srgbClr val="000000"/>
                </a:solidFill>
                <a:effectLst/>
                <a:latin typeface="Verdana" panose="020B0604030504040204" pitchFamily="34" charset="0"/>
                <a:ea typeface="Verdana" panose="020B0604030504040204" pitchFamily="34" charset="0"/>
              </a:rPr>
              <a:t> як </a:t>
            </a:r>
            <a:r>
              <a:rPr lang="ru-RU" sz="1800" dirty="0" err="1">
                <a:solidFill>
                  <a:srgbClr val="000000"/>
                </a:solidFill>
                <a:effectLst/>
                <a:latin typeface="Verdana" panose="020B0604030504040204" pitchFamily="34" charset="0"/>
                <a:ea typeface="Verdana" panose="020B0604030504040204" pitchFamily="34" charset="0"/>
              </a:rPr>
              <a:t>прохідні</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працівників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в них не </a:t>
            </a:r>
            <a:r>
              <a:rPr lang="ru-RU" sz="1800" dirty="0" err="1">
                <a:solidFill>
                  <a:srgbClr val="000000"/>
                </a:solidFill>
                <a:effectLst/>
                <a:latin typeface="Verdana" panose="020B0604030504040204" pitchFamily="34" charset="0"/>
                <a:ea typeface="Verdana" panose="020B0604030504040204" pitchFamily="34" charset="0"/>
              </a:rPr>
              <a:t>працюють</a:t>
            </a:r>
            <a:r>
              <a:rPr lang="ru-RU" sz="1800" dirty="0">
                <a:solidFill>
                  <a:srgbClr val="000000"/>
                </a:solidFill>
                <a:effectLst/>
                <a:latin typeface="Verdana" panose="020B0604030504040204" pitchFamily="34" charset="0"/>
                <a:ea typeface="Verdana" panose="020B0604030504040204" pitchFamily="34" charset="0"/>
              </a:rPr>
              <a:t>.</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a:bodyPr>
          <a:lstStyle/>
          <a:p>
            <a:r>
              <a:rPr lang="ru-RU" dirty="0" err="1"/>
              <a:t>Вимоги</a:t>
            </a:r>
            <a:r>
              <a:rPr lang="ru-RU" dirty="0"/>
              <a:t> до </a:t>
            </a:r>
            <a:r>
              <a:rPr lang="ru-RU" dirty="0" err="1"/>
              <a:t>приміщень</a:t>
            </a:r>
            <a:r>
              <a:rPr lang="ru-RU" dirty="0"/>
              <a:t> та </a:t>
            </a:r>
            <a:r>
              <a:rPr lang="ru-RU" dirty="0" err="1"/>
              <a:t>обладнання</a:t>
            </a:r>
            <a:endParaRPr lang="ru-UA" dirty="0"/>
          </a:p>
        </p:txBody>
      </p:sp>
    </p:spTree>
    <p:extLst>
      <p:ext uri="{BB962C8B-B14F-4D97-AF65-F5344CB8AC3E}">
        <p14:creationId xmlns:p14="http://schemas.microsoft.com/office/powerpoint/2010/main" val="281475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a:xfrm>
            <a:off x="1097280" y="1585519"/>
            <a:ext cx="10058400" cy="4622334"/>
          </a:xfrm>
        </p:spPr>
        <p:txBody>
          <a:bodyPr>
            <a:normAutofit fontScale="62500" lnSpcReduction="20000"/>
          </a:bodyPr>
          <a:lstStyle/>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4.4. </a:t>
            </a:r>
            <a:r>
              <a:rPr lang="ru-RU" sz="1800" dirty="0" err="1">
                <a:solidFill>
                  <a:srgbClr val="000000"/>
                </a:solidFill>
                <a:effectLst/>
                <a:latin typeface="Verdana" panose="020B0604030504040204" pitchFamily="34" charset="0"/>
                <a:ea typeface="Verdana" panose="020B0604030504040204" pitchFamily="34" charset="0"/>
              </a:rPr>
              <a:t>Суб’єкт</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господарювання</a:t>
            </a:r>
            <a:r>
              <a:rPr lang="ru-RU" sz="1800" dirty="0">
                <a:solidFill>
                  <a:srgbClr val="000000"/>
                </a:solidFill>
                <a:effectLst/>
                <a:latin typeface="Verdana" panose="020B0604030504040204" pitchFamily="34" charset="0"/>
                <a:ea typeface="Verdana" panose="020B0604030504040204" pitchFamily="34" charset="0"/>
              </a:rPr>
              <a:t> повинен </a:t>
            </a:r>
            <a:r>
              <a:rPr lang="ru-RU" sz="1800" dirty="0" err="1">
                <a:solidFill>
                  <a:srgbClr val="000000"/>
                </a:solidFill>
                <a:effectLst/>
                <a:latin typeface="Verdana" panose="020B0604030504040204" pitchFamily="34" charset="0"/>
                <a:ea typeface="Verdana" panose="020B0604030504040204" pitchFamily="34" charset="0"/>
              </a:rPr>
              <a:t>забезпечити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необхідний</a:t>
            </a:r>
            <a:r>
              <a:rPr lang="ru-RU" sz="1800" dirty="0">
                <a:solidFill>
                  <a:srgbClr val="000000"/>
                </a:solidFill>
                <a:effectLst/>
                <a:latin typeface="Verdana" panose="020B0604030504040204" pitchFamily="34" charset="0"/>
                <a:ea typeface="Verdana" panose="020B0604030504040204" pitchFamily="34" charset="0"/>
              </a:rPr>
              <a:t> склад та </a:t>
            </a:r>
            <a:r>
              <a:rPr lang="ru-RU" sz="1800" dirty="0" err="1">
                <a:solidFill>
                  <a:srgbClr val="000000"/>
                </a:solidFill>
                <a:effectLst/>
                <a:latin typeface="Verdana" panose="020B0604030504040204" pitchFamily="34" charset="0"/>
                <a:ea typeface="Verdana" panose="020B0604030504040204" pitchFamily="34" charset="0"/>
              </a:rPr>
              <a:t>площу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виробничих</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службово-побутових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приміщень</a:t>
            </a:r>
            <a:r>
              <a:rPr lang="ru-RU" sz="1800" dirty="0">
                <a:solidFill>
                  <a:srgbClr val="000000"/>
                </a:solidFill>
                <a:effectLst/>
                <a:latin typeface="Verdana" panose="020B0604030504040204" pitchFamily="34" charset="0"/>
                <a:ea typeface="Verdana" panose="020B0604030504040204" pitchFamily="34" charset="0"/>
              </a:rPr>
              <a:t> аптек:</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аптека з </a:t>
            </a:r>
            <a:r>
              <a:rPr lang="ru-RU" sz="1800" dirty="0" err="1">
                <a:solidFill>
                  <a:srgbClr val="000000"/>
                </a:solidFill>
                <a:effectLst/>
                <a:latin typeface="Verdana" panose="020B0604030504040204" pitchFamily="34" charset="0"/>
                <a:ea typeface="Verdana" panose="020B0604030504040204" pitchFamily="34" charset="0"/>
              </a:rPr>
              <a:t>виробництвом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нестерильних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повинна </a:t>
            </a:r>
            <a:r>
              <a:rPr lang="ru-RU" sz="1800" dirty="0" err="1">
                <a:solidFill>
                  <a:srgbClr val="000000"/>
                </a:solidFill>
                <a:effectLst/>
                <a:latin typeface="Verdana" panose="020B0604030504040204" pitchFamily="34" charset="0"/>
                <a:ea typeface="Verdana" panose="020B0604030504040204" pitchFamily="34" charset="0"/>
              </a:rPr>
              <a:t>мати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такі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окремі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виробничі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асистентську</a:t>
            </a:r>
            <a:r>
              <a:rPr lang="ru-RU" sz="1800" dirty="0">
                <a:solidFill>
                  <a:srgbClr val="000000"/>
                </a:solidFill>
                <a:effectLst/>
                <a:latin typeface="Verdana" panose="020B0604030504040204" pitchFamily="34" charset="0"/>
                <a:ea typeface="Verdana" panose="020B0604030504040204" pitchFamily="34" charset="0"/>
              </a:rPr>
              <a:t> — не </a:t>
            </a:r>
            <a:r>
              <a:rPr lang="ru-RU" sz="1800" dirty="0" err="1">
                <a:solidFill>
                  <a:srgbClr val="000000"/>
                </a:solidFill>
                <a:effectLst/>
                <a:latin typeface="Verdana" panose="020B0604030504040204" pitchFamily="34" charset="0"/>
                <a:ea typeface="Verdana" panose="020B0604030504040204" pitchFamily="34" charset="0"/>
              </a:rPr>
              <a:t>менше</a:t>
            </a:r>
            <a:r>
              <a:rPr lang="ru-RU" sz="1800" dirty="0">
                <a:solidFill>
                  <a:srgbClr val="000000"/>
                </a:solidFill>
                <a:effectLst/>
                <a:latin typeface="Verdana" panose="020B0604030504040204" pitchFamily="34" charset="0"/>
                <a:ea typeface="Verdana" panose="020B0604030504040204" pitchFamily="34" charset="0"/>
              </a:rPr>
              <a:t> 20 кв. м; для </a:t>
            </a:r>
            <a:r>
              <a:rPr lang="ru-RU" sz="1800" dirty="0" err="1">
                <a:solidFill>
                  <a:srgbClr val="000000"/>
                </a:solidFill>
                <a:effectLst/>
                <a:latin typeface="Verdana" panose="020B0604030504040204" pitchFamily="34" charset="0"/>
                <a:ea typeface="Verdana" panose="020B0604030504040204" pitchFamily="34" charset="0"/>
              </a:rPr>
              <a:t>одержання</a:t>
            </a:r>
            <a:r>
              <a:rPr lang="ru-RU" sz="1800" dirty="0">
                <a:solidFill>
                  <a:srgbClr val="000000"/>
                </a:solidFill>
                <a:effectLst/>
                <a:latin typeface="Verdana" panose="020B0604030504040204" pitchFamily="34" charset="0"/>
                <a:ea typeface="Verdana" panose="020B0604030504040204" pitchFamily="34" charset="0"/>
              </a:rPr>
              <a:t> води </a:t>
            </a:r>
            <a:r>
              <a:rPr lang="ru-RU" sz="1800" dirty="0" err="1">
                <a:solidFill>
                  <a:srgbClr val="000000"/>
                </a:solidFill>
                <a:effectLst/>
                <a:latin typeface="Verdana" panose="020B0604030504040204" pitchFamily="34" charset="0"/>
                <a:ea typeface="Verdana" panose="020B0604030504040204" pitchFamily="34" charset="0"/>
              </a:rPr>
              <a:t>очищеної</a:t>
            </a:r>
            <a:r>
              <a:rPr lang="ru-RU" sz="1800" dirty="0">
                <a:solidFill>
                  <a:srgbClr val="000000"/>
                </a:solidFill>
                <a:effectLst/>
                <a:latin typeface="Verdana" panose="020B0604030504040204" pitchFamily="34" charset="0"/>
                <a:ea typeface="Verdana" panose="020B0604030504040204" pitchFamily="34" charset="0"/>
              </a:rPr>
              <a:t> — не </a:t>
            </a:r>
            <a:r>
              <a:rPr lang="ru-RU" sz="1800" dirty="0" err="1">
                <a:solidFill>
                  <a:srgbClr val="000000"/>
                </a:solidFill>
                <a:effectLst/>
                <a:latin typeface="Verdana" panose="020B0604030504040204" pitchFamily="34" charset="0"/>
                <a:ea typeface="Verdana" panose="020B0604030504040204" pitchFamily="34" charset="0"/>
              </a:rPr>
              <a:t>менше</a:t>
            </a:r>
            <a:r>
              <a:rPr lang="ru-RU" sz="1800" dirty="0">
                <a:solidFill>
                  <a:srgbClr val="000000"/>
                </a:solidFill>
                <a:effectLst/>
                <a:latin typeface="Verdana" panose="020B0604030504040204" pitchFamily="34" charset="0"/>
                <a:ea typeface="Verdana" panose="020B0604030504040204" pitchFamily="34" charset="0"/>
              </a:rPr>
              <a:t> 8 кв. м; для </a:t>
            </a:r>
            <a:r>
              <a:rPr lang="ru-RU" sz="1800" dirty="0" err="1">
                <a:solidFill>
                  <a:srgbClr val="000000"/>
                </a:solidFill>
                <a:effectLst/>
                <a:latin typeface="Verdana" panose="020B0604030504040204" pitchFamily="34" charset="0"/>
                <a:ea typeface="Verdana" panose="020B0604030504040204" pitchFamily="34" charset="0"/>
              </a:rPr>
              <a:t>миття</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стерилізації</a:t>
            </a:r>
            <a:r>
              <a:rPr lang="ru-RU" sz="1800" dirty="0">
                <a:solidFill>
                  <a:srgbClr val="000000"/>
                </a:solidFill>
                <a:effectLst/>
                <a:latin typeface="Verdana" panose="020B0604030504040204" pitchFamily="34" charset="0"/>
                <a:ea typeface="Verdana" panose="020B0604030504040204" pitchFamily="34" charset="0"/>
              </a:rPr>
              <a:t> посуду — не </a:t>
            </a:r>
            <a:r>
              <a:rPr lang="ru-RU" sz="1800" dirty="0" err="1">
                <a:solidFill>
                  <a:srgbClr val="000000"/>
                </a:solidFill>
                <a:effectLst/>
                <a:latin typeface="Verdana" panose="020B0604030504040204" pitchFamily="34" charset="0"/>
                <a:ea typeface="Verdana" panose="020B0604030504040204" pitchFamily="34" charset="0"/>
              </a:rPr>
              <a:t>менше</a:t>
            </a:r>
            <a:r>
              <a:rPr lang="ru-RU" sz="1800" dirty="0">
                <a:solidFill>
                  <a:srgbClr val="000000"/>
                </a:solidFill>
                <a:effectLst/>
                <a:latin typeface="Verdana" panose="020B0604030504040204" pitchFamily="34" charset="0"/>
                <a:ea typeface="Verdana" panose="020B0604030504040204" pitchFamily="34" charset="0"/>
              </a:rPr>
              <a:t> 8 кв. м; </a:t>
            </a:r>
            <a:r>
              <a:rPr lang="ru-RU" sz="1800" dirty="0" err="1">
                <a:solidFill>
                  <a:srgbClr val="000000"/>
                </a:solidFill>
                <a:effectLst/>
                <a:latin typeface="Verdana" panose="020B0604030504040204" pitchFamily="34" charset="0"/>
                <a:ea typeface="Verdana" panose="020B0604030504040204" pitchFamily="34" charset="0"/>
              </a:rPr>
              <a:t>окреме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 </a:t>
            </a:r>
            <a:r>
              <a:rPr lang="ru-RU" sz="1800" dirty="0" err="1">
                <a:solidFill>
                  <a:srgbClr val="000000"/>
                </a:solidFill>
                <a:effectLst/>
                <a:latin typeface="Verdana" panose="020B0604030504040204" pitchFamily="34" charset="0"/>
                <a:ea typeface="Verdana" panose="020B0604030504040204" pitchFamily="34" charset="0"/>
              </a:rPr>
              <a:t>кабінет</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провізора-аналітика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окреме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робоче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місце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провізора-аналітика</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асистентській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оснащене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необхідним</a:t>
            </a:r>
            <a:r>
              <a:rPr lang="ru-RU" sz="1800" dirty="0">
                <a:solidFill>
                  <a:srgbClr val="000000"/>
                </a:solidFill>
                <a:effectLst/>
                <a:latin typeface="Verdana" panose="020B0604030504040204" pitchFamily="34" charset="0"/>
                <a:ea typeface="Verdana" panose="020B0604030504040204" pitchFamily="34" charset="0"/>
              </a:rPr>
              <a:t> набором </a:t>
            </a:r>
            <a:r>
              <a:rPr lang="ru-RU" sz="1800" dirty="0" err="1">
                <a:solidFill>
                  <a:srgbClr val="000000"/>
                </a:solidFill>
                <a:effectLst/>
                <a:latin typeface="Verdana" panose="020B0604030504040204" pitchFamily="34" charset="0"/>
                <a:ea typeface="Verdana" panose="020B0604030504040204" pitchFamily="34" charset="0"/>
              </a:rPr>
              <a:t>обладнання</a:t>
            </a:r>
            <a:r>
              <a:rPr lang="ru-RU" sz="1800" dirty="0">
                <a:solidFill>
                  <a:srgbClr val="000000"/>
                </a:solidFill>
                <a:effectLst/>
                <a:latin typeface="Verdana" panose="020B0604030504040204" pitchFamily="34" charset="0"/>
                <a:ea typeface="Verdana" panose="020B0604030504040204" pitchFamily="34" charset="0"/>
              </a:rPr>
              <a:t>, а </a:t>
            </a:r>
            <a:r>
              <a:rPr lang="ru-RU" sz="1800" dirty="0" err="1">
                <a:solidFill>
                  <a:srgbClr val="000000"/>
                </a:solidFill>
                <a:effectLst/>
                <a:latin typeface="Verdana" panose="020B0604030504040204" pitchFamily="34" charset="0"/>
                <a:ea typeface="Verdana" panose="020B0604030504040204" pitchFamily="34" charset="0"/>
              </a:rPr>
              <a:t>також</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приладами</a:t>
            </a:r>
            <a:r>
              <a:rPr lang="ru-RU" sz="1800" dirty="0">
                <a:solidFill>
                  <a:srgbClr val="000000"/>
                </a:solidFill>
                <a:effectLst/>
                <a:latin typeface="Verdana" panose="020B0604030504040204" pitchFamily="34" charset="0"/>
                <a:ea typeface="Verdana" panose="020B0604030504040204" pitchFamily="34" charset="0"/>
              </a:rPr>
              <a:t>, реактивами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технологічної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інструкції</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аптека з </a:t>
            </a:r>
            <a:r>
              <a:rPr lang="ru-RU" sz="1800" dirty="0" err="1">
                <a:solidFill>
                  <a:srgbClr val="000000"/>
                </a:solidFill>
                <a:effectLst/>
                <a:latin typeface="Verdana" panose="020B0604030504040204" pitchFamily="34" charset="0"/>
                <a:ea typeface="Verdana" panose="020B0604030504040204" pitchFamily="34" charset="0"/>
              </a:rPr>
              <a:t>виробництвом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стерильних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асептичних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умовах</a:t>
            </a:r>
            <a:r>
              <a:rPr lang="ru-RU" sz="1800" dirty="0">
                <a:solidFill>
                  <a:srgbClr val="000000"/>
                </a:solidFill>
                <a:effectLst/>
                <a:latin typeface="Verdana" panose="020B0604030504040204" pitchFamily="34" charset="0"/>
                <a:ea typeface="Verdana" panose="020B0604030504040204" pitchFamily="34" charset="0"/>
              </a:rPr>
              <a:t> повинна </a:t>
            </a:r>
            <a:r>
              <a:rPr lang="ru-RU" sz="1800" dirty="0" err="1">
                <a:solidFill>
                  <a:srgbClr val="000000"/>
                </a:solidFill>
                <a:effectLst/>
                <a:latin typeface="Verdana" panose="020B0604030504040204" pitchFamily="34" charset="0"/>
                <a:ea typeface="Verdana" panose="020B0604030504040204" pitchFamily="34" charset="0"/>
              </a:rPr>
              <a:t>мати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всі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вищезазначені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додатково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обладнані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такі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виробничі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одержання</a:t>
            </a:r>
            <a:r>
              <a:rPr lang="ru-RU" sz="1800" dirty="0">
                <a:solidFill>
                  <a:srgbClr val="000000"/>
                </a:solidFill>
                <a:effectLst/>
                <a:latin typeface="Verdana" panose="020B0604030504040204" pitchFamily="34" charset="0"/>
                <a:ea typeface="Verdana" panose="020B0604030504040204" pitchFamily="34" charset="0"/>
              </a:rPr>
              <a:t> води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 </a:t>
            </a:r>
            <a:r>
              <a:rPr lang="ru-RU" sz="1800" dirty="0" err="1">
                <a:solidFill>
                  <a:srgbClr val="000000"/>
                </a:solidFill>
                <a:effectLst/>
                <a:latin typeface="Verdana" panose="020B0604030504040204" pitchFamily="34" charset="0"/>
                <a:ea typeface="Verdana" panose="020B0604030504040204" pitchFamily="34" charset="0"/>
              </a:rPr>
              <a:t>площею</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8 кв. м (</a:t>
            </a:r>
            <a:r>
              <a:rPr lang="ru-RU" sz="1800" dirty="0" err="1">
                <a:solidFill>
                  <a:srgbClr val="000000"/>
                </a:solidFill>
                <a:effectLst/>
                <a:latin typeface="Verdana" panose="020B0604030504040204" pitchFamily="34" charset="0"/>
                <a:ea typeface="Verdana" panose="020B0604030504040204" pitchFamily="34" charset="0"/>
              </a:rPr>
              <a:t>можливе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суміщення</a:t>
            </a:r>
            <a:r>
              <a:rPr lang="ru-RU" sz="1800" dirty="0">
                <a:solidFill>
                  <a:srgbClr val="000000"/>
                </a:solidFill>
                <a:effectLst/>
                <a:latin typeface="Verdana" panose="020B0604030504040204" pitchFamily="34" charset="0"/>
                <a:ea typeface="Verdana" panose="020B0604030504040204" pitchFamily="34" charset="0"/>
              </a:rPr>
              <a:t> з </a:t>
            </a:r>
            <a:r>
              <a:rPr lang="ru-RU" sz="1800" dirty="0" err="1">
                <a:solidFill>
                  <a:srgbClr val="000000"/>
                </a:solidFill>
                <a:effectLst/>
                <a:latin typeface="Verdana" panose="020B0604030504040204" pitchFamily="34" charset="0"/>
                <a:ea typeface="Verdana" panose="020B0604030504040204" pitchFamily="34" charset="0"/>
              </a:rPr>
              <a:t>приміщенням</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одержання</a:t>
            </a:r>
            <a:r>
              <a:rPr lang="ru-RU" sz="1800" dirty="0">
                <a:solidFill>
                  <a:srgbClr val="000000"/>
                </a:solidFill>
                <a:effectLst/>
                <a:latin typeface="Verdana" panose="020B0604030504040204" pitchFamily="34" charset="0"/>
                <a:ea typeface="Verdana" panose="020B0604030504040204" pitchFamily="34" charset="0"/>
              </a:rPr>
              <a:t> води </a:t>
            </a:r>
            <a:r>
              <a:rPr lang="ru-RU" sz="1800" dirty="0" err="1">
                <a:solidFill>
                  <a:srgbClr val="000000"/>
                </a:solidFill>
                <a:effectLst/>
                <a:latin typeface="Verdana" panose="020B0604030504040204" pitchFamily="34" charset="0"/>
                <a:ea typeface="Verdana" panose="020B0604030504040204" pitchFamily="34" charset="0"/>
              </a:rPr>
              <a:t>очищеної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асептичну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асистентську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зі</a:t>
            </a:r>
            <a:r>
              <a:rPr lang="ru-RU" sz="1800" dirty="0">
                <a:solidFill>
                  <a:srgbClr val="000000"/>
                </a:solidFill>
                <a:effectLst/>
                <a:latin typeface="Verdana" panose="020B0604030504040204" pitchFamily="34" charset="0"/>
                <a:ea typeface="Verdana" panose="020B0604030504040204" pitchFamily="34" charset="0"/>
              </a:rPr>
              <a:t> шлюзом —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13 (10+3) кв. м; для </a:t>
            </a:r>
            <a:r>
              <a:rPr lang="ru-RU" sz="1800" dirty="0" err="1">
                <a:solidFill>
                  <a:srgbClr val="000000"/>
                </a:solidFill>
                <a:effectLst/>
                <a:latin typeface="Verdana" panose="020B0604030504040204" pitchFamily="34" charset="0"/>
                <a:ea typeface="Verdana" panose="020B0604030504040204" pitchFamily="34" charset="0"/>
              </a:rPr>
              <a:t>стерилізації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10 кв. м;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для контрольного </a:t>
            </a:r>
            <a:r>
              <a:rPr lang="ru-RU" sz="1800" dirty="0" err="1">
                <a:solidFill>
                  <a:srgbClr val="000000"/>
                </a:solidFill>
                <a:effectLst/>
                <a:latin typeface="Verdana" panose="020B0604030504040204" pitchFamily="34" charset="0"/>
                <a:ea typeface="Verdana" panose="020B0604030504040204" pitchFamily="34" charset="0"/>
              </a:rPr>
              <a:t>маркування</a:t>
            </a:r>
            <a:r>
              <a:rPr lang="ru-RU" sz="1800" dirty="0">
                <a:solidFill>
                  <a:srgbClr val="000000"/>
                </a:solidFill>
                <a:effectLst/>
                <a:latin typeface="Verdana" panose="020B0604030504040204" pitchFamily="34" charset="0"/>
                <a:ea typeface="Verdana" panose="020B0604030504040204" pitchFamily="34" charset="0"/>
              </a:rPr>
              <a:t> та герметичного </a:t>
            </a:r>
            <a:r>
              <a:rPr lang="ru-RU" sz="1800" dirty="0" err="1">
                <a:solidFill>
                  <a:srgbClr val="000000"/>
                </a:solidFill>
                <a:effectLst/>
                <a:latin typeface="Verdana" panose="020B0604030504040204" pitchFamily="34" charset="0"/>
                <a:ea typeface="Verdana" panose="020B0604030504040204" pitchFamily="34" charset="0"/>
              </a:rPr>
              <a:t>закупорювання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10 кв. м;</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для аптек,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виробляють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виготовляють</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асептичних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умовах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лише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очні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краплі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наявність</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складі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асептичного</a:t>
            </a:r>
            <a:r>
              <a:rPr lang="ru-RU" sz="1800" dirty="0">
                <a:solidFill>
                  <a:srgbClr val="000000"/>
                </a:solidFill>
                <a:effectLst/>
                <a:latin typeface="Verdana" panose="020B0604030504040204" pitchFamily="34" charset="0"/>
                <a:ea typeface="Verdana" panose="020B0604030504040204" pitchFamily="34" charset="0"/>
              </a:rPr>
              <a:t> блоку </a:t>
            </a:r>
            <a:r>
              <a:rPr lang="ru-RU" sz="1800" dirty="0" err="1">
                <a:solidFill>
                  <a:srgbClr val="000000"/>
                </a:solidFill>
                <a:effectLst/>
                <a:latin typeface="Verdana" panose="020B0604030504040204" pitchFamily="34" charset="0"/>
                <a:ea typeface="Verdana" panose="020B0604030504040204" pitchFamily="34" charset="0"/>
              </a:rPr>
              <a:t>окремих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приміщень</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стерилізації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та для контрольного </a:t>
            </a:r>
            <a:r>
              <a:rPr lang="ru-RU" sz="1800" dirty="0" err="1">
                <a:solidFill>
                  <a:srgbClr val="000000"/>
                </a:solidFill>
                <a:effectLst/>
                <a:latin typeface="Verdana" panose="020B0604030504040204" pitchFamily="34" charset="0"/>
                <a:ea typeface="Verdana" panose="020B0604030504040204" pitchFamily="34" charset="0"/>
              </a:rPr>
              <a:t>маркування</a:t>
            </a:r>
            <a:r>
              <a:rPr lang="ru-RU" sz="1800" dirty="0">
                <a:solidFill>
                  <a:srgbClr val="000000"/>
                </a:solidFill>
                <a:effectLst/>
                <a:latin typeface="Verdana" panose="020B0604030504040204" pitchFamily="34" charset="0"/>
                <a:ea typeface="Verdana" panose="020B0604030504040204" pitchFamily="34" charset="0"/>
              </a:rPr>
              <a:t> і герметичного </a:t>
            </a:r>
            <a:r>
              <a:rPr lang="ru-RU" sz="1800" dirty="0" err="1">
                <a:solidFill>
                  <a:srgbClr val="000000"/>
                </a:solidFill>
                <a:effectLst/>
                <a:latin typeface="Verdana" panose="020B0604030504040204" pitchFamily="34" charset="0"/>
                <a:ea typeface="Verdana" panose="020B0604030504040204" pitchFamily="34" charset="0"/>
              </a:rPr>
              <a:t>закупорювання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не є </a:t>
            </a:r>
            <a:r>
              <a:rPr lang="ru-RU" sz="1800" dirty="0" err="1">
                <a:solidFill>
                  <a:srgbClr val="000000"/>
                </a:solidFill>
                <a:effectLst/>
                <a:latin typeface="Verdana" panose="020B0604030504040204" pitchFamily="34" charset="0"/>
                <a:ea typeface="Verdana" panose="020B0604030504040204" pitchFamily="34" charset="0"/>
              </a:rPr>
              <a:t>обов’язковою</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допускається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зменшення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площ</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зазначених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виробничих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приміщень</a:t>
            </a:r>
            <a:r>
              <a:rPr lang="ru-RU" sz="1800" dirty="0">
                <a:solidFill>
                  <a:srgbClr val="000000"/>
                </a:solidFill>
                <a:effectLst/>
                <a:latin typeface="Verdana" panose="020B0604030504040204" pitchFamily="34" charset="0"/>
                <a:ea typeface="Verdana" panose="020B0604030504040204" pitchFamily="34" charset="0"/>
              </a:rPr>
              <a:t> при </a:t>
            </a:r>
            <a:r>
              <a:rPr lang="ru-RU" sz="1800" dirty="0" err="1">
                <a:solidFill>
                  <a:srgbClr val="000000"/>
                </a:solidFill>
                <a:effectLst/>
                <a:latin typeface="Verdana" panose="020B0604030504040204" pitchFamily="34" charset="0"/>
                <a:ea typeface="Verdana" panose="020B0604030504040204" pitchFamily="34" charset="0"/>
              </a:rPr>
              <a:t>обов’язковому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виконанні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суб’єктом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господарювання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вимог</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законодавства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щодо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службово-побутові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працівників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кімната</a:t>
            </a:r>
            <a:r>
              <a:rPr lang="ru-RU" sz="1800" dirty="0">
                <a:solidFill>
                  <a:srgbClr val="000000"/>
                </a:solidFill>
                <a:effectLst/>
                <a:latin typeface="Verdana" panose="020B0604030504040204" pitchFamily="34" charset="0"/>
                <a:ea typeface="Verdana" panose="020B0604030504040204" pitchFamily="34" charset="0"/>
              </a:rPr>
              <a:t> персоналу, </a:t>
            </a:r>
            <a:r>
              <a:rPr lang="ru-RU" sz="1800" dirty="0" err="1">
                <a:solidFill>
                  <a:srgbClr val="000000"/>
                </a:solidFill>
                <a:effectLst/>
                <a:latin typeface="Verdana" panose="020B0604030504040204" pitchFamily="34" charset="0"/>
                <a:ea typeface="Verdana" panose="020B0604030504040204" pitchFamily="34" charset="0"/>
              </a:rPr>
              <a:t>гардеробна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можливе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суміщення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кімнати</a:t>
            </a:r>
            <a:r>
              <a:rPr lang="ru-RU" sz="1800" dirty="0">
                <a:solidFill>
                  <a:srgbClr val="000000"/>
                </a:solidFill>
                <a:effectLst/>
                <a:latin typeface="Verdana" panose="020B0604030504040204" pitchFamily="34" charset="0"/>
                <a:ea typeface="Verdana" panose="020B0604030504040204" pitchFamily="34" charset="0"/>
              </a:rPr>
              <a:t> персоналу та </a:t>
            </a:r>
            <a:r>
              <a:rPr lang="ru-RU" sz="1800" dirty="0" err="1">
                <a:solidFill>
                  <a:srgbClr val="000000"/>
                </a:solidFill>
                <a:effectLst/>
                <a:latin typeface="Verdana" panose="020B0604030504040204" pitchFamily="34" charset="0"/>
                <a:ea typeface="Verdana" panose="020B0604030504040204" pitchFamily="34" charset="0"/>
              </a:rPr>
              <a:t>гардеробної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вбиральня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окреме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або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шафа</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зберігання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господарського</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іншого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інвентарю</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a:t>
            </a:r>
            <a:r>
              <a:rPr lang="ru-RU" sz="1800" dirty="0" err="1">
                <a:solidFill>
                  <a:srgbClr val="000000"/>
                </a:solidFill>
                <a:effectLst/>
                <a:latin typeface="Verdana" panose="020B0604030504040204" pitchFamily="34" charset="0"/>
                <a:ea typeface="Verdana" panose="020B0604030504040204" pitchFamily="34" charset="0"/>
              </a:rPr>
              <a:t>зони</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зберігання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діючих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речовин</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субстанцій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внутрішньоаптечної</a:t>
            </a:r>
            <a:r>
              <a:rPr lang="ru-RU" sz="1800" dirty="0">
                <a:solidFill>
                  <a:srgbClr val="000000"/>
                </a:solidFill>
                <a:effectLst/>
                <a:latin typeface="Verdana" panose="020B0604030504040204" pitchFamily="34" charset="0"/>
                <a:ea typeface="Verdana" panose="020B0604030504040204" pitchFamily="34" charset="0"/>
              </a:rPr>
              <a:t> заготовки (</a:t>
            </a:r>
            <a:r>
              <a:rPr lang="ru-RU" sz="1800" dirty="0" err="1">
                <a:solidFill>
                  <a:srgbClr val="000000"/>
                </a:solidFill>
                <a:effectLst/>
                <a:latin typeface="Verdana" panose="020B0604030504040204" pitchFamily="34" charset="0"/>
                <a:ea typeface="Verdana" panose="020B0604030504040204" pitchFamily="34" charset="0"/>
              </a:rPr>
              <a:t>концентратів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напівфабрикатів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допоміжних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матеріалів</a:t>
            </a:r>
            <a:r>
              <a:rPr lang="ru-RU" sz="1800" dirty="0">
                <a:solidFill>
                  <a:srgbClr val="000000"/>
                </a:solidFill>
                <a:effectLst/>
                <a:latin typeface="Verdana" panose="020B0604030504040204" pitchFamily="34" charset="0"/>
                <a:ea typeface="Verdana" panose="020B0604030504040204" pitchFamily="34" charset="0"/>
              </a:rPr>
              <a:t>, тари </a:t>
            </a:r>
            <a:r>
              <a:rPr lang="ru-RU" sz="1800" dirty="0" err="1">
                <a:solidFill>
                  <a:srgbClr val="000000"/>
                </a:solidFill>
                <a:effectLst/>
                <a:latin typeface="Verdana" panose="020B0604030504040204" pitchFamily="34" charset="0"/>
                <a:ea typeface="Verdana" panose="020B0604030504040204" pitchFamily="34" charset="0"/>
              </a:rPr>
              <a:t>тощо</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інші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кількість</a:t>
            </a:r>
            <a:r>
              <a:rPr lang="ru-RU" sz="1800" dirty="0">
                <a:solidFill>
                  <a:srgbClr val="000000"/>
                </a:solidFill>
                <a:effectLst/>
                <a:latin typeface="Verdana" panose="020B0604030504040204" pitchFamily="34" charset="0"/>
                <a:ea typeface="Verdana" panose="020B0604030504040204" pitchFamily="34" charset="0"/>
              </a:rPr>
              <a:t> та склад </a:t>
            </a:r>
            <a:r>
              <a:rPr lang="ru-RU" sz="1800" dirty="0" err="1">
                <a:solidFill>
                  <a:srgbClr val="000000"/>
                </a:solidFill>
                <a:effectLst/>
                <a:latin typeface="Verdana" panose="020B0604030504040204" pitchFamily="34" charset="0"/>
                <a:ea typeface="Verdana" panose="020B0604030504040204" pitchFamily="34" charset="0"/>
              </a:rPr>
              <a:t>яких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визначається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суб’єктом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господарювання</a:t>
            </a:r>
            <a:r>
              <a:rPr lang="ru-RU" sz="1800" dirty="0">
                <a:solidFill>
                  <a:srgbClr val="000000"/>
                </a:solidFill>
                <a:effectLst/>
                <a:latin typeface="Verdana" panose="020B0604030504040204" pitchFamily="34" charset="0"/>
                <a:ea typeface="Verdana" panose="020B0604030504040204" pitchFamily="34" charset="0"/>
              </a:rPr>
              <a:t>.</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a:bodyPr>
          <a:lstStyle/>
          <a:p>
            <a:r>
              <a:rPr lang="ru-RU" dirty="0" err="1"/>
              <a:t>Вимоги</a:t>
            </a:r>
            <a:r>
              <a:rPr lang="ru-RU" dirty="0"/>
              <a:t> до </a:t>
            </a:r>
            <a:r>
              <a:rPr lang="ru-RU" dirty="0" err="1"/>
              <a:t>приміщень</a:t>
            </a:r>
            <a:r>
              <a:rPr lang="ru-RU" dirty="0"/>
              <a:t> та </a:t>
            </a:r>
            <a:r>
              <a:rPr lang="ru-RU" dirty="0" err="1"/>
              <a:t>обладнання</a:t>
            </a:r>
            <a:endParaRPr lang="ru-UA" dirty="0"/>
          </a:p>
        </p:txBody>
      </p:sp>
    </p:spTree>
    <p:extLst>
      <p:ext uri="{BB962C8B-B14F-4D97-AF65-F5344CB8AC3E}">
        <p14:creationId xmlns:p14="http://schemas.microsoft.com/office/powerpoint/2010/main" val="3488517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a:xfrm>
            <a:off x="1097280" y="1585519"/>
            <a:ext cx="10058400" cy="4622334"/>
          </a:xfrm>
        </p:spPr>
        <p:txBody>
          <a:bodyPr>
            <a:normAutofit fontScale="62500" lnSpcReduction="20000"/>
          </a:bodyPr>
          <a:lstStyle/>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4.9. </a:t>
            </a:r>
            <a:r>
              <a:rPr lang="ru-RU" sz="1800" dirty="0" err="1">
                <a:solidFill>
                  <a:srgbClr val="000000"/>
                </a:solidFill>
                <a:effectLst/>
                <a:latin typeface="Verdana" panose="020B0604030504040204" pitchFamily="34" charset="0"/>
                <a:ea typeface="Verdana" panose="020B0604030504040204" pitchFamily="34" charset="0"/>
              </a:rPr>
              <a:t>Гардеробна</a:t>
            </a:r>
            <a:r>
              <a:rPr lang="ru-RU" sz="1800" dirty="0">
                <a:solidFill>
                  <a:srgbClr val="000000"/>
                </a:solidFill>
                <a:effectLst/>
                <a:latin typeface="Verdana" panose="020B0604030504040204" pitchFamily="34" charset="0"/>
                <a:ea typeface="Verdana" panose="020B0604030504040204" pitchFamily="34" charset="0"/>
              </a:rPr>
              <a:t> повинна бути </a:t>
            </a:r>
            <a:r>
              <a:rPr lang="ru-RU" sz="1800" dirty="0" err="1">
                <a:solidFill>
                  <a:srgbClr val="000000"/>
                </a:solidFill>
                <a:effectLst/>
                <a:latin typeface="Verdana" panose="020B0604030504040204" pitchFamily="34" charset="0"/>
                <a:ea typeface="Verdana" panose="020B0604030504040204" pitchFamily="34" charset="0"/>
              </a:rPr>
              <a:t>обладнана</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забезпечення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утримання</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схоронності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особистого</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спецодягу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працівників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вимог</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підпункту</a:t>
            </a:r>
            <a:r>
              <a:rPr lang="ru-RU" sz="1800" dirty="0">
                <a:solidFill>
                  <a:srgbClr val="000000"/>
                </a:solidFill>
                <a:effectLst/>
                <a:latin typeface="Verdana" panose="020B0604030504040204" pitchFamily="34" charset="0"/>
                <a:ea typeface="Verdana" panose="020B0604030504040204" pitchFamily="34" charset="0"/>
              </a:rPr>
              <a:t> 3.5.12 пункту 3.5 </a:t>
            </a:r>
            <a:r>
              <a:rPr lang="ru-RU" sz="1800" dirty="0" err="1">
                <a:solidFill>
                  <a:srgbClr val="000000"/>
                </a:solidFill>
                <a:effectLst/>
                <a:latin typeface="Verdana" panose="020B0604030504040204" pitchFamily="34" charset="0"/>
                <a:ea typeface="Verdana" panose="020B0604030504040204" pitchFamily="34" charset="0"/>
              </a:rPr>
              <a:t>розділу</a:t>
            </a:r>
            <a:r>
              <a:rPr lang="ru-RU" sz="1800" dirty="0">
                <a:solidFill>
                  <a:srgbClr val="000000"/>
                </a:solidFill>
                <a:effectLst/>
                <a:latin typeface="Verdana" panose="020B0604030504040204" pitchFamily="34" charset="0"/>
                <a:ea typeface="Verdana" panose="020B0604030504040204" pitchFamily="34" charset="0"/>
              </a:rPr>
              <a:t> ІІІ </a:t>
            </a:r>
            <a:r>
              <a:rPr lang="ru-RU" sz="1800" dirty="0" err="1">
                <a:solidFill>
                  <a:srgbClr val="000000"/>
                </a:solidFill>
                <a:effectLst/>
                <a:latin typeface="Verdana" panose="020B0604030504040204" pitchFamily="34" charset="0"/>
                <a:ea typeface="Verdana" panose="020B0604030504040204" pitchFamily="34" charset="0"/>
              </a:rPr>
              <a:t>Ліцензійних</a:t>
            </a:r>
            <a:r>
              <a:rPr lang="ru-RU" sz="1800" dirty="0">
                <a:solidFill>
                  <a:srgbClr val="000000"/>
                </a:solidFill>
                <a:effectLst/>
                <a:latin typeface="Verdana" panose="020B0604030504040204" pitchFamily="34" charset="0"/>
                <a:ea typeface="Verdana" panose="020B0604030504040204" pitchFamily="34" charset="0"/>
              </a:rPr>
              <a:t> умов </a:t>
            </a:r>
            <a:r>
              <a:rPr lang="ru-RU" sz="1800" dirty="0" err="1">
                <a:solidFill>
                  <a:srgbClr val="000000"/>
                </a:solidFill>
                <a:effectLst/>
                <a:latin typeface="Verdana" panose="020B0604030504040204" pitchFamily="34" charset="0"/>
                <a:ea typeface="Verdana" panose="020B0604030504040204" pitchFamily="34" charset="0"/>
              </a:rPr>
              <a:t>провадження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господарської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діяльності</a:t>
            </a:r>
            <a:r>
              <a:rPr lang="ru-RU" sz="1800" dirty="0">
                <a:solidFill>
                  <a:srgbClr val="000000"/>
                </a:solidFill>
                <a:effectLst/>
                <a:latin typeface="Verdana" panose="020B0604030504040204" pitchFamily="34" charset="0"/>
                <a:ea typeface="Verdana" panose="020B0604030504040204" pitchFamily="34" charset="0"/>
              </a:rPr>
              <a:t> з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оптової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роздрібної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торгівлі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засобами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затверджених</a:t>
            </a:r>
            <a:r>
              <a:rPr lang="ru-RU" sz="1800" dirty="0">
                <a:solidFill>
                  <a:srgbClr val="000000"/>
                </a:solidFill>
                <a:effectLst/>
                <a:latin typeface="Verdana" panose="020B0604030504040204" pitchFamily="34" charset="0"/>
                <a:ea typeface="Verdana" panose="020B0604030504040204" pitchFamily="34" charset="0"/>
              </a:rPr>
              <a:t> наказом </a:t>
            </a:r>
            <a:r>
              <a:rPr lang="ru-RU" sz="1800" dirty="0" err="1">
                <a:solidFill>
                  <a:srgbClr val="000000"/>
                </a:solidFill>
                <a:effectLst/>
                <a:latin typeface="Verdana" panose="020B0604030504040204" pitchFamily="34" charset="0"/>
                <a:ea typeface="Verdana" panose="020B0604030504040204" pitchFamily="34" charset="0"/>
              </a:rPr>
              <a:t>Міністерства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охорони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здоров’я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України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31 </a:t>
            </a:r>
            <a:r>
              <a:rPr lang="ru-RU" sz="1800" dirty="0" err="1">
                <a:solidFill>
                  <a:srgbClr val="000000"/>
                </a:solidFill>
                <a:effectLst/>
                <a:latin typeface="Verdana" panose="020B0604030504040204" pitchFamily="34" charset="0"/>
                <a:ea typeface="Verdana" panose="020B0604030504040204" pitchFamily="34" charset="0"/>
              </a:rPr>
              <a:t>жовтня</a:t>
            </a:r>
            <a:r>
              <a:rPr lang="ru-RU" sz="1800" dirty="0">
                <a:solidFill>
                  <a:srgbClr val="000000"/>
                </a:solidFill>
                <a:effectLst/>
                <a:latin typeface="Verdana" panose="020B0604030504040204" pitchFamily="34" charset="0"/>
                <a:ea typeface="Verdana" panose="020B0604030504040204" pitchFamily="34" charset="0"/>
              </a:rPr>
              <a:t> 2010 року № 723, </a:t>
            </a:r>
            <a:r>
              <a:rPr lang="ru-RU" sz="1800" dirty="0" err="1">
                <a:solidFill>
                  <a:srgbClr val="000000"/>
                </a:solidFill>
                <a:effectLst/>
                <a:latin typeface="Verdana" panose="020B0604030504040204" pitchFamily="34" charset="0"/>
                <a:ea typeface="Verdana" panose="020B0604030504040204" pitchFamily="34" charset="0"/>
              </a:rPr>
              <a:t>зареєстрованих</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Міністерстві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юстиції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України</a:t>
            </a:r>
            <a:r>
              <a:rPr lang="ru-RU" sz="1800" dirty="0">
                <a:solidFill>
                  <a:srgbClr val="000000"/>
                </a:solidFill>
                <a:effectLst/>
                <a:latin typeface="Verdana" panose="020B0604030504040204" pitchFamily="34" charset="0"/>
                <a:ea typeface="Verdana" panose="020B0604030504040204" pitchFamily="34" charset="0"/>
              </a:rPr>
              <a:t> 07 </a:t>
            </a:r>
            <a:r>
              <a:rPr lang="ru-RU" sz="1800" dirty="0" err="1">
                <a:solidFill>
                  <a:srgbClr val="000000"/>
                </a:solidFill>
                <a:effectLst/>
                <a:latin typeface="Verdana" panose="020B0604030504040204" pitchFamily="34" charset="0"/>
                <a:ea typeface="Verdana" panose="020B0604030504040204" pitchFamily="34" charset="0"/>
              </a:rPr>
              <a:t>грудня</a:t>
            </a:r>
            <a:r>
              <a:rPr lang="ru-RU" sz="1800" dirty="0">
                <a:solidFill>
                  <a:srgbClr val="000000"/>
                </a:solidFill>
                <a:effectLst/>
                <a:latin typeface="Verdana" panose="020B0604030504040204" pitchFamily="34" charset="0"/>
                <a:ea typeface="Verdana" panose="020B0604030504040204" pitchFamily="34" charset="0"/>
              </a:rPr>
              <a:t> 2011 року за № 1420/20158.</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4.10. </a:t>
            </a:r>
            <a:r>
              <a:rPr lang="ru-RU" sz="1800" dirty="0" err="1">
                <a:solidFill>
                  <a:srgbClr val="000000"/>
                </a:solidFill>
                <a:effectLst/>
                <a:latin typeface="Verdana" panose="020B0604030504040204" pitchFamily="34" charset="0"/>
                <a:ea typeface="Verdana" panose="020B0604030504040204" pitchFamily="34" charset="0"/>
              </a:rPr>
              <a:t>Вимоги</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приміщень</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обладнання</a:t>
            </a:r>
            <a:r>
              <a:rPr lang="ru-RU" sz="1800" dirty="0">
                <a:solidFill>
                  <a:srgbClr val="000000"/>
                </a:solidFill>
                <a:effectLst/>
                <a:latin typeface="Verdana" panose="020B0604030504040204" pitchFamily="34" charset="0"/>
                <a:ea typeface="Verdana" panose="020B0604030504040204" pitchFamily="34" charset="0"/>
              </a:rPr>
              <a:t> аптек,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займаються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виробництвом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стерильних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виробництво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стерильних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повинно </a:t>
            </a:r>
            <a:r>
              <a:rPr lang="ru-RU" sz="1800" dirty="0" err="1">
                <a:solidFill>
                  <a:srgbClr val="000000"/>
                </a:solidFill>
                <a:effectLst/>
                <a:latin typeface="Verdana" panose="020B0604030504040204" pitchFamily="34" charset="0"/>
                <a:ea typeface="Verdana" panose="020B0604030504040204" pitchFamily="34" charset="0"/>
              </a:rPr>
              <a:t>здійснюватися</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чистих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приміщеннях</a:t>
            </a:r>
            <a:r>
              <a:rPr lang="ru-RU" sz="1800" dirty="0">
                <a:solidFill>
                  <a:srgbClr val="000000"/>
                </a:solidFill>
                <a:effectLst/>
                <a:latin typeface="Verdana" panose="020B0604030504040204" pitchFamily="34" charset="0"/>
                <a:ea typeface="Verdana" panose="020B0604030504040204" pitchFamily="34" charset="0"/>
              </a:rPr>
              <a:t> (зонах) в </a:t>
            </a:r>
            <a:r>
              <a:rPr lang="ru-RU" sz="1800" dirty="0" err="1">
                <a:solidFill>
                  <a:srgbClr val="000000"/>
                </a:solidFill>
                <a:effectLst/>
                <a:latin typeface="Verdana" panose="020B0604030504040204" pitchFamily="34" charset="0"/>
                <a:ea typeface="Verdana" panose="020B0604030504040204" pitchFamily="34" charset="0"/>
              </a:rPr>
              <a:t>асептичних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умовах</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асептичний</a:t>
            </a:r>
            <a:r>
              <a:rPr lang="ru-RU" sz="1800" dirty="0">
                <a:solidFill>
                  <a:srgbClr val="000000"/>
                </a:solidFill>
                <a:effectLst/>
                <a:latin typeface="Verdana" panose="020B0604030504040204" pitchFamily="34" charset="0"/>
                <a:ea typeface="Verdana" panose="020B0604030504040204" pitchFamily="34" charset="0"/>
              </a:rPr>
              <a:t> блок повинен </a:t>
            </a:r>
            <a:r>
              <a:rPr lang="ru-RU" sz="1800" dirty="0" err="1">
                <a:solidFill>
                  <a:srgbClr val="000000"/>
                </a:solidFill>
                <a:effectLst/>
                <a:latin typeface="Verdana" panose="020B0604030504040204" pitchFamily="34" charset="0"/>
                <a:ea typeface="Verdana" panose="020B0604030504040204" pitchFamily="34" charset="0"/>
              </a:rPr>
              <a:t>складатися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зі</a:t>
            </a:r>
            <a:r>
              <a:rPr lang="ru-RU" sz="1800" dirty="0">
                <a:solidFill>
                  <a:srgbClr val="000000"/>
                </a:solidFill>
                <a:effectLst/>
                <a:latin typeface="Verdana" panose="020B0604030504040204" pitchFamily="34" charset="0"/>
                <a:ea typeface="Verdana" panose="020B0604030504040204" pitchFamily="34" charset="0"/>
              </a:rPr>
              <a:t> шлюзу, </a:t>
            </a:r>
            <a:r>
              <a:rPr lang="ru-RU" sz="1800" dirty="0" err="1">
                <a:solidFill>
                  <a:srgbClr val="000000"/>
                </a:solidFill>
                <a:effectLst/>
                <a:latin typeface="Verdana" panose="020B0604030504040204" pitchFamily="34" charset="0"/>
                <a:ea typeface="Verdana" panose="020B0604030504040204" pitchFamily="34" charset="0"/>
              </a:rPr>
              <a:t>асептичної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асистентської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отримання</a:t>
            </a:r>
            <a:r>
              <a:rPr lang="ru-RU" sz="1800" dirty="0">
                <a:solidFill>
                  <a:srgbClr val="000000"/>
                </a:solidFill>
                <a:effectLst/>
                <a:latin typeface="Verdana" panose="020B0604030504040204" pitchFamily="34" charset="0"/>
                <a:ea typeface="Verdana" panose="020B0604030504040204" pitchFamily="34" charset="0"/>
              </a:rPr>
              <a:t> води для </a:t>
            </a:r>
            <a:r>
              <a:rPr lang="ru-RU" sz="1800" dirty="0" err="1">
                <a:solidFill>
                  <a:srgbClr val="000000"/>
                </a:solidFill>
                <a:effectLst/>
                <a:latin typeface="Verdana" panose="020B0604030504040204" pitchFamily="34" charset="0"/>
                <a:ea typeface="Verdana" panose="020B0604030504040204" pitchFamily="34" charset="0"/>
              </a:rPr>
              <a:t>ін’єкцій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фасування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закупорювання</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стерилізації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Можливе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суміщення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асептичної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асистентської</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фасувальної</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асептичного</a:t>
            </a:r>
            <a:r>
              <a:rPr lang="ru-RU" sz="1800" dirty="0">
                <a:solidFill>
                  <a:srgbClr val="000000"/>
                </a:solidFill>
                <a:effectLst/>
                <a:latin typeface="Verdana" panose="020B0604030504040204" pitchFamily="34" charset="0"/>
                <a:ea typeface="Verdana" panose="020B0604030504040204" pitchFamily="34" charset="0"/>
              </a:rPr>
              <a:t> блоку </a:t>
            </a:r>
            <a:r>
              <a:rPr lang="ru-RU" sz="1800" dirty="0" err="1">
                <a:solidFill>
                  <a:srgbClr val="000000"/>
                </a:solidFill>
                <a:effectLst/>
                <a:latin typeface="Verdana" panose="020B0604030504040204" pitchFamily="34" charset="0"/>
                <a:ea typeface="Verdana" panose="020B0604030504040204" pitchFamily="34" charset="0"/>
              </a:rPr>
              <a:t>повинні</a:t>
            </a:r>
            <a:r>
              <a:rPr lang="ru-RU" sz="1800" dirty="0">
                <a:solidFill>
                  <a:srgbClr val="000000"/>
                </a:solidFill>
                <a:effectLst/>
                <a:latin typeface="Verdana" panose="020B0604030504040204" pitchFamily="34" charset="0"/>
                <a:ea typeface="Verdana" panose="020B0604030504040204" pitchFamily="34" charset="0"/>
              </a:rPr>
              <a:t> бути максимально </a:t>
            </a:r>
            <a:r>
              <a:rPr lang="ru-RU" sz="1800" dirty="0" err="1">
                <a:solidFill>
                  <a:srgbClr val="000000"/>
                </a:solidFill>
                <a:effectLst/>
                <a:latin typeface="Verdana" panose="020B0604030504040204" pitchFamily="34" charset="0"/>
                <a:ea typeface="Verdana" panose="020B0604030504040204" pitchFamily="34" charset="0"/>
              </a:rPr>
              <a:t>ізольовані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інших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приміщень</a:t>
            </a:r>
            <a:r>
              <a:rPr lang="ru-RU" sz="1800" dirty="0">
                <a:solidFill>
                  <a:srgbClr val="000000"/>
                </a:solidFill>
                <a:effectLst/>
                <a:latin typeface="Verdana" panose="020B0604030504040204" pitchFamily="34" charset="0"/>
                <a:ea typeface="Verdana" panose="020B0604030504040204" pitchFamily="34" charset="0"/>
              </a:rPr>
              <a:t> аптеки, </a:t>
            </a:r>
            <a:r>
              <a:rPr lang="ru-RU" sz="1800" dirty="0" err="1">
                <a:solidFill>
                  <a:srgbClr val="000000"/>
                </a:solidFill>
                <a:effectLst/>
                <a:latin typeface="Verdana" panose="020B0604030504040204" pitchFamily="34" charset="0"/>
                <a:ea typeface="Verdana" panose="020B0604030504040204" pitchFamily="34" charset="0"/>
              </a:rPr>
              <a:t>раціонально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взаємопов’язані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між</a:t>
            </a:r>
            <a:r>
              <a:rPr lang="ru-RU" sz="1800" dirty="0">
                <a:solidFill>
                  <a:srgbClr val="000000"/>
                </a:solidFill>
                <a:effectLst/>
                <a:latin typeface="Verdana" panose="020B0604030504040204" pitchFamily="34" charset="0"/>
                <a:ea typeface="Verdana" panose="020B0604030504040204" pitchFamily="34" charset="0"/>
              </a:rPr>
              <a:t> собою для </a:t>
            </a:r>
            <a:r>
              <a:rPr lang="ru-RU" sz="1800" dirty="0" err="1">
                <a:solidFill>
                  <a:srgbClr val="000000"/>
                </a:solidFill>
                <a:effectLst/>
                <a:latin typeface="Verdana" panose="020B0604030504040204" pitchFamily="34" charset="0"/>
                <a:ea typeface="Verdana" panose="020B0604030504040204" pitchFamily="34" charset="0"/>
              </a:rPr>
              <a:t>забезпечення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прямопоточних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робочих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процесів</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скорочення</a:t>
            </a:r>
            <a:r>
              <a:rPr lang="ru-RU" sz="1800" dirty="0">
                <a:solidFill>
                  <a:srgbClr val="000000"/>
                </a:solidFill>
                <a:effectLst/>
                <a:latin typeface="Verdana" panose="020B0604030504040204" pitchFamily="34" charset="0"/>
                <a:ea typeface="Verdana" panose="020B0604030504040204" pitchFamily="34" charset="0"/>
              </a:rPr>
              <a:t> потоку руху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процесі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їх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обладнані</a:t>
            </a:r>
            <a:r>
              <a:rPr lang="ru-RU" sz="1800" dirty="0">
                <a:solidFill>
                  <a:srgbClr val="000000"/>
                </a:solidFill>
                <a:effectLst/>
                <a:latin typeface="Verdana" panose="020B0604030504040204" pitchFamily="34" charset="0"/>
                <a:ea typeface="Verdana" panose="020B0604030504040204" pitchFamily="34" charset="0"/>
              </a:rPr>
              <a:t> шлюзами,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захищають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ззовні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повітря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асептичної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асистентської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контамінації</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вікна</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асептичній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асистентській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повинні</a:t>
            </a:r>
            <a:r>
              <a:rPr lang="ru-RU" sz="1800" dirty="0">
                <a:solidFill>
                  <a:srgbClr val="000000"/>
                </a:solidFill>
                <a:effectLst/>
                <a:latin typeface="Verdana" panose="020B0604030504040204" pitchFamily="34" charset="0"/>
                <a:ea typeface="Verdana" panose="020B0604030504040204" pitchFamily="34" charset="0"/>
              </a:rPr>
              <a:t> бути герметично </a:t>
            </a:r>
            <a:r>
              <a:rPr lang="ru-RU" sz="1800" dirty="0" err="1">
                <a:solidFill>
                  <a:srgbClr val="000000"/>
                </a:solidFill>
                <a:effectLst/>
                <a:latin typeface="Verdana" panose="020B0604030504040204" pitchFamily="34" charset="0"/>
                <a:ea typeface="Verdana" panose="020B0604030504040204" pitchFamily="34" charset="0"/>
              </a:rPr>
              <a:t>зачинені</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err="1">
                <a:solidFill>
                  <a:srgbClr val="000000"/>
                </a:solidFill>
                <a:effectLst/>
                <a:latin typeface="Verdana" panose="020B0604030504040204" pitchFamily="34" charset="0"/>
                <a:ea typeface="Verdana" panose="020B0604030504040204" pitchFamily="34" charset="0"/>
              </a:rPr>
              <a:t>асептичний</a:t>
            </a:r>
            <a:r>
              <a:rPr lang="ru-RU" sz="1800" dirty="0">
                <a:solidFill>
                  <a:srgbClr val="000000"/>
                </a:solidFill>
                <a:effectLst/>
                <a:latin typeface="Verdana" panose="020B0604030504040204" pitchFamily="34" charset="0"/>
                <a:ea typeface="Verdana" panose="020B0604030504040204" pitchFamily="34" charset="0"/>
              </a:rPr>
              <a:t> блок повинен бути </a:t>
            </a:r>
            <a:r>
              <a:rPr lang="ru-RU" sz="1800" dirty="0" err="1">
                <a:solidFill>
                  <a:srgbClr val="000000"/>
                </a:solidFill>
                <a:effectLst/>
                <a:latin typeface="Verdana" panose="020B0604030504040204" pitchFamily="34" charset="0"/>
                <a:ea typeface="Verdana" panose="020B0604030504040204" pitchFamily="34" charset="0"/>
              </a:rPr>
              <a:t>обладнаний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припливно-витяжною</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вентиляцією</a:t>
            </a:r>
            <a:r>
              <a:rPr lang="ru-RU" sz="1800" dirty="0">
                <a:solidFill>
                  <a:srgbClr val="000000"/>
                </a:solidFill>
                <a:effectLst/>
                <a:latin typeface="Verdana" panose="020B0604030504040204" pitchFamily="34" charset="0"/>
                <a:ea typeface="Verdana" panose="020B0604030504040204" pitchFamily="34" charset="0"/>
              </a:rPr>
              <a:t> з </a:t>
            </a:r>
            <a:r>
              <a:rPr lang="ru-RU" sz="1800" dirty="0" err="1">
                <a:solidFill>
                  <a:srgbClr val="000000"/>
                </a:solidFill>
                <a:effectLst/>
                <a:latin typeface="Verdana" panose="020B0604030504040204" pitchFamily="34" charset="0"/>
                <a:ea typeface="Verdana" panose="020B0604030504040204" pitchFamily="34" charset="0"/>
              </a:rPr>
              <a:t>перевагою</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припливу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повітря</a:t>
            </a:r>
            <a:r>
              <a:rPr lang="ru-RU" sz="1800" dirty="0">
                <a:solidFill>
                  <a:srgbClr val="000000"/>
                </a:solidFill>
                <a:effectLst/>
                <a:latin typeface="Verdana" panose="020B0604030504040204" pitchFamily="34" charset="0"/>
                <a:ea typeface="Verdana" panose="020B0604030504040204" pitchFamily="34" charset="0"/>
              </a:rPr>
              <a:t> перед </a:t>
            </a:r>
            <a:r>
              <a:rPr lang="ru-RU" sz="1800" dirty="0" err="1">
                <a:solidFill>
                  <a:srgbClr val="000000"/>
                </a:solidFill>
                <a:effectLst/>
                <a:latin typeface="Verdana" panose="020B0604030504040204" pitchFamily="34" charset="0"/>
                <a:ea typeface="Verdana" panose="020B0604030504040204" pitchFamily="34" charset="0"/>
              </a:rPr>
              <a:t>витяганням</a:t>
            </a:r>
            <a:r>
              <a:rPr lang="ru-RU" sz="1800" dirty="0">
                <a:solidFill>
                  <a:srgbClr val="000000"/>
                </a:solidFill>
                <a:effectLst/>
                <a:latin typeface="Verdana" panose="020B0604030504040204" pitchFamily="34" charset="0"/>
                <a:ea typeface="Verdana" panose="020B0604030504040204" pitchFamily="34" charset="0"/>
              </a:rPr>
              <a:t>, яка </a:t>
            </a:r>
            <a:r>
              <a:rPr lang="ru-RU" sz="1800" dirty="0" err="1">
                <a:solidFill>
                  <a:srgbClr val="000000"/>
                </a:solidFill>
                <a:effectLst/>
                <a:latin typeface="Verdana" panose="020B0604030504040204" pitchFamily="34" charset="0"/>
                <a:ea typeface="Verdana" panose="020B0604030504040204" pitchFamily="34" charset="0"/>
              </a:rPr>
              <a:t>забезпечує</a:t>
            </a:r>
            <a:r>
              <a:rPr lang="ru-RU" sz="1800" dirty="0">
                <a:solidFill>
                  <a:srgbClr val="000000"/>
                </a:solidFill>
                <a:effectLst/>
                <a:latin typeface="Verdana" panose="020B0604030504040204" pitchFamily="34" charset="0"/>
                <a:ea typeface="Verdana" panose="020B0604030504040204" pitchFamily="34" charset="0"/>
              </a:rPr>
              <a:t> не </a:t>
            </a:r>
            <a:r>
              <a:rPr lang="ru-RU" sz="1800" dirty="0" err="1">
                <a:solidFill>
                  <a:srgbClr val="000000"/>
                </a:solidFill>
                <a:effectLst/>
                <a:latin typeface="Verdana" panose="020B0604030504040204" pitchFamily="34" charset="0"/>
                <a:ea typeface="Verdana" panose="020B0604030504040204" pitchFamily="34" charset="0"/>
              </a:rPr>
              <a:t>менше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ніж</a:t>
            </a:r>
            <a:r>
              <a:rPr lang="ru-RU" sz="1800" dirty="0">
                <a:solidFill>
                  <a:srgbClr val="000000"/>
                </a:solidFill>
                <a:effectLst/>
                <a:latin typeface="Verdana" panose="020B0604030504040204" pitchFamily="34" charset="0"/>
                <a:ea typeface="Verdana" panose="020B0604030504040204" pitchFamily="34" charset="0"/>
              </a:rPr>
              <a:t> 10-кратний </a:t>
            </a:r>
            <a:r>
              <a:rPr lang="ru-RU" sz="1800" dirty="0" err="1">
                <a:solidFill>
                  <a:srgbClr val="000000"/>
                </a:solidFill>
                <a:effectLst/>
                <a:latin typeface="Verdana" panose="020B0604030504040204" pitchFamily="34" charset="0"/>
                <a:ea typeface="Verdana" panose="020B0604030504040204" pitchFamily="34" charset="0"/>
              </a:rPr>
              <a:t>обмін</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повітря</a:t>
            </a:r>
            <a:r>
              <a:rPr lang="ru-RU" sz="1800" dirty="0">
                <a:solidFill>
                  <a:srgbClr val="000000"/>
                </a:solidFill>
                <a:effectLst/>
                <a:latin typeface="Verdana" panose="020B0604030504040204" pitchFamily="34" charset="0"/>
                <a:ea typeface="Verdana" panose="020B0604030504040204" pitchFamily="34" charset="0"/>
              </a:rPr>
              <a:t> за годину. Система </a:t>
            </a:r>
            <a:r>
              <a:rPr lang="ru-RU" sz="1800" dirty="0" err="1">
                <a:solidFill>
                  <a:srgbClr val="000000"/>
                </a:solidFill>
                <a:effectLst/>
                <a:latin typeface="Verdana" panose="020B0604030504040204" pitchFamily="34" charset="0"/>
                <a:ea typeface="Verdana" panose="020B0604030504040204" pitchFamily="34" charset="0"/>
              </a:rPr>
              <a:t>вентиляції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повітря</a:t>
            </a:r>
            <a:r>
              <a:rPr lang="ru-RU" sz="1800" dirty="0">
                <a:solidFill>
                  <a:srgbClr val="000000"/>
                </a:solidFill>
                <a:effectLst/>
                <a:latin typeface="Verdana" panose="020B0604030504040204" pitchFamily="34" charset="0"/>
                <a:ea typeface="Verdana" panose="020B0604030504040204" pitchFamily="34" charset="0"/>
              </a:rPr>
              <a:t> повинна </a:t>
            </a:r>
            <a:r>
              <a:rPr lang="ru-RU" sz="1800" dirty="0" err="1">
                <a:solidFill>
                  <a:srgbClr val="000000"/>
                </a:solidFill>
                <a:effectLst/>
                <a:latin typeface="Verdana" panose="020B0604030504040204" pitchFamily="34" charset="0"/>
                <a:ea typeface="Verdana" panose="020B0604030504040204" pitchFamily="34" charset="0"/>
              </a:rPr>
              <a:t>враховувати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розмір</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приміщення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обладнання</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працівників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ньому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перебувають</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мати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фільтри</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доступ до </a:t>
            </a:r>
            <a:r>
              <a:rPr lang="ru-RU" sz="1800" dirty="0" err="1">
                <a:solidFill>
                  <a:srgbClr val="000000"/>
                </a:solidFill>
                <a:effectLst/>
                <a:latin typeface="Verdana" panose="020B0604030504040204" pitchFamily="34" charset="0"/>
                <a:ea typeface="Verdana" panose="020B0604030504040204" pitchFamily="34" charset="0"/>
              </a:rPr>
              <a:t>асептичного</a:t>
            </a:r>
            <a:r>
              <a:rPr lang="ru-RU" sz="1800" dirty="0">
                <a:solidFill>
                  <a:srgbClr val="000000"/>
                </a:solidFill>
                <a:effectLst/>
                <a:latin typeface="Verdana" panose="020B0604030504040204" pitchFamily="34" charset="0"/>
                <a:ea typeface="Verdana" panose="020B0604030504040204" pitchFamily="34" charset="0"/>
              </a:rPr>
              <a:t> блока </a:t>
            </a:r>
            <a:r>
              <a:rPr lang="ru-RU" sz="1800" dirty="0" err="1">
                <a:solidFill>
                  <a:srgbClr val="000000"/>
                </a:solidFill>
                <a:effectLst/>
                <a:latin typeface="Verdana" panose="020B0604030504040204" pitchFamily="34" charset="0"/>
                <a:ea typeface="Verdana" panose="020B0604030504040204" pitchFamily="34" charset="0"/>
              </a:rPr>
              <a:t>повинні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тільки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визначені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працівники</a:t>
            </a:r>
            <a:r>
              <a:rPr lang="ru-RU" sz="1800" dirty="0">
                <a:solidFill>
                  <a:srgbClr val="000000"/>
                </a:solidFill>
                <a:effectLst/>
                <a:latin typeface="Verdana" panose="020B0604030504040204" pitchFamily="34" charset="0"/>
                <a:ea typeface="Verdana" panose="020B0604030504040204" pitchFamily="34" charset="0"/>
              </a:rPr>
              <a:t> аптек.</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a:bodyPr>
          <a:lstStyle/>
          <a:p>
            <a:r>
              <a:rPr lang="ru-RU" dirty="0" err="1"/>
              <a:t>Вимоги</a:t>
            </a:r>
            <a:r>
              <a:rPr lang="ru-RU" dirty="0"/>
              <a:t> до </a:t>
            </a:r>
            <a:r>
              <a:rPr lang="ru-RU" dirty="0" err="1"/>
              <a:t>приміщень</a:t>
            </a:r>
            <a:r>
              <a:rPr lang="ru-RU" dirty="0"/>
              <a:t> та </a:t>
            </a:r>
            <a:r>
              <a:rPr lang="ru-RU" dirty="0" err="1"/>
              <a:t>обладнання</a:t>
            </a:r>
            <a:endParaRPr lang="ru-UA" dirty="0"/>
          </a:p>
        </p:txBody>
      </p:sp>
    </p:spTree>
    <p:extLst>
      <p:ext uri="{BB962C8B-B14F-4D97-AF65-F5344CB8AC3E}">
        <p14:creationId xmlns:p14="http://schemas.microsoft.com/office/powerpoint/2010/main" val="19900699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a:xfrm>
            <a:off x="1097280" y="1585519"/>
            <a:ext cx="10058400" cy="4622334"/>
          </a:xfrm>
        </p:spPr>
        <p:txBody>
          <a:bodyPr>
            <a:normAutofit fontScale="85000" lnSpcReduction="20000"/>
          </a:bodyPr>
          <a:lstStyle/>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5.1. Аптеки,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займаються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виробництвом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повинні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мати</a:t>
            </a:r>
            <a:r>
              <a:rPr lang="ru-RU" sz="1800" dirty="0">
                <a:solidFill>
                  <a:srgbClr val="000000"/>
                </a:solidFill>
                <a:effectLst/>
                <a:latin typeface="Verdana" panose="020B0604030504040204" pitchFamily="34" charset="0"/>
                <a:ea typeface="Verdana" panose="020B0604030504040204" pitchFamily="34" charset="0"/>
              </a:rPr>
              <a:t> укомплектований штат </a:t>
            </a:r>
            <a:r>
              <a:rPr lang="ru-RU" sz="1800" dirty="0" err="1">
                <a:solidFill>
                  <a:srgbClr val="000000"/>
                </a:solidFill>
                <a:effectLst/>
                <a:latin typeface="Verdana" panose="020B0604030504040204" pitchFamily="34" charset="0"/>
                <a:ea typeface="Verdana" panose="020B0604030504040204" pitchFamily="34" charset="0"/>
              </a:rPr>
              <a:t>працівників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мають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відповідну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спеціальну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освіту</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відповідають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єдиним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кваліфікаційним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вимогам</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5.2. </a:t>
            </a:r>
            <a:r>
              <a:rPr lang="ru-RU" sz="1800" dirty="0" err="1">
                <a:solidFill>
                  <a:srgbClr val="000000"/>
                </a:solidFill>
                <a:effectLst/>
                <a:latin typeface="Verdana" panose="020B0604030504040204" pitchFamily="34" charset="0"/>
                <a:ea typeface="Verdana" panose="020B0604030504040204" pitchFamily="34" charset="0"/>
              </a:rPr>
              <a:t>Працівники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безпосередньо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зайняті</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виробництві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виготовленні</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контролі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радіофармацевтичних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повинні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повну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вищу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освіту</a:t>
            </a:r>
            <a:r>
              <a:rPr lang="ru-RU" sz="1800" dirty="0">
                <a:solidFill>
                  <a:srgbClr val="000000"/>
                </a:solidFill>
                <a:effectLst/>
                <a:latin typeface="Verdana" panose="020B0604030504040204" pitchFamily="34" charset="0"/>
                <a:ea typeface="Verdana" panose="020B0604030504040204" pitchFamily="34" charset="0"/>
              </a:rPr>
              <a:t> за </a:t>
            </a:r>
            <a:r>
              <a:rPr lang="ru-RU" sz="1800" dirty="0" err="1">
                <a:solidFill>
                  <a:srgbClr val="000000"/>
                </a:solidFill>
                <a:effectLst/>
                <a:latin typeface="Verdana" panose="020B0604030504040204" pitchFamily="34" charset="0"/>
                <a:ea typeface="Verdana" panose="020B0604030504040204" pitchFamily="34" charset="0"/>
              </a:rPr>
              <a:t>фахом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провізор</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інженер-радіохімік</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інженер-радіофізик</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відповідну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підготовку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кваліфікацію</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досвід</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роботи</a:t>
            </a:r>
            <a:r>
              <a:rPr lang="ru-RU" sz="1800" dirty="0">
                <a:solidFill>
                  <a:srgbClr val="000000"/>
                </a:solidFill>
                <a:effectLst/>
                <a:latin typeface="Verdana" panose="020B0604030504040204" pitchFamily="34" charset="0"/>
                <a:ea typeface="Verdana" panose="020B0604030504040204" pitchFamily="34" charset="0"/>
              </a:rPr>
              <a:t> та пройти </a:t>
            </a:r>
            <a:r>
              <a:rPr lang="ru-RU" sz="1800" dirty="0" err="1">
                <a:solidFill>
                  <a:srgbClr val="000000"/>
                </a:solidFill>
                <a:effectLst/>
                <a:latin typeface="Verdana" panose="020B0604030504040204" pitchFamily="34" charset="0"/>
                <a:ea typeface="Verdana" panose="020B0604030504040204" pitchFamily="34" charset="0"/>
              </a:rPr>
              <a:t>медичний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огляд</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отримати</a:t>
            </a:r>
            <a:r>
              <a:rPr lang="ru-RU" sz="1800" dirty="0">
                <a:solidFill>
                  <a:srgbClr val="000000"/>
                </a:solidFill>
                <a:effectLst/>
                <a:latin typeface="Verdana" panose="020B0604030504040204" pitchFamily="34" charset="0"/>
                <a:ea typeface="Verdana" panose="020B0604030504040204" pitchFamily="34" charset="0"/>
              </a:rPr>
              <a:t> допуск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Порядку </a:t>
            </a:r>
            <a:r>
              <a:rPr lang="ru-RU" sz="1800" dirty="0" err="1">
                <a:solidFill>
                  <a:srgbClr val="000000"/>
                </a:solidFill>
                <a:effectLst/>
                <a:latin typeface="Verdana" panose="020B0604030504040204" pitchFamily="34" charset="0"/>
                <a:ea typeface="Verdana" panose="020B0604030504040204" pitchFamily="34" charset="0"/>
              </a:rPr>
              <a:t>проведення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спеціальної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перевірки</a:t>
            </a:r>
            <a:r>
              <a:rPr lang="ru-RU" sz="1800" dirty="0">
                <a:solidFill>
                  <a:srgbClr val="000000"/>
                </a:solidFill>
                <a:effectLst/>
                <a:latin typeface="Verdana" panose="020B0604030504040204" pitchFamily="34" charset="0"/>
                <a:ea typeface="Verdana" panose="020B0604030504040204" pitchFamily="34" charset="0"/>
              </a:rPr>
              <a:t> для </a:t>
            </a:r>
            <a:r>
              <a:rPr lang="ru-RU" sz="1800" dirty="0" err="1">
                <a:solidFill>
                  <a:srgbClr val="000000"/>
                </a:solidFill>
                <a:effectLst/>
                <a:latin typeface="Verdana" panose="020B0604030504040204" pitchFamily="34" charset="0"/>
                <a:ea typeface="Verdana" panose="020B0604030504040204" pitchFamily="34" charset="0"/>
              </a:rPr>
              <a:t>надання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фізичним</a:t>
            </a:r>
            <a:r>
              <a:rPr lang="ru-RU" sz="1800" dirty="0">
                <a:solidFill>
                  <a:srgbClr val="000000"/>
                </a:solidFill>
                <a:effectLst/>
                <a:latin typeface="Verdana" panose="020B0604030504040204" pitchFamily="34" charset="0"/>
                <a:ea typeface="Verdana" panose="020B0604030504040204" pitchFamily="34" charset="0"/>
              </a:rPr>
              <a:t> особам допуску до </a:t>
            </a:r>
            <a:r>
              <a:rPr lang="ru-RU" sz="1800" dirty="0" err="1">
                <a:solidFill>
                  <a:srgbClr val="000000"/>
                </a:solidFill>
                <a:effectLst/>
                <a:latin typeface="Verdana" panose="020B0604030504040204" pitchFamily="34" charset="0"/>
                <a:ea typeface="Verdana" panose="020B0604030504040204" pitchFamily="34" charset="0"/>
              </a:rPr>
              <a:t>виконання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особливих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робіт</a:t>
            </a:r>
            <a:r>
              <a:rPr lang="ru-RU" sz="1800" dirty="0">
                <a:solidFill>
                  <a:srgbClr val="000000"/>
                </a:solidFill>
                <a:effectLst/>
                <a:latin typeface="Verdana" panose="020B0604030504040204" pitchFamily="34" charset="0"/>
                <a:ea typeface="Verdana" panose="020B0604030504040204" pitchFamily="34" charset="0"/>
              </a:rPr>
              <a:t> на </a:t>
            </a:r>
            <a:r>
              <a:rPr lang="ru-RU" sz="1800" dirty="0" err="1">
                <a:solidFill>
                  <a:srgbClr val="000000"/>
                </a:solidFill>
                <a:effectLst/>
                <a:latin typeface="Verdana" panose="020B0604030504040204" pitchFamily="34" charset="0"/>
                <a:ea typeface="Verdana" panose="020B0604030504040204" pitchFamily="34" charset="0"/>
              </a:rPr>
              <a:t>ядерних</a:t>
            </a:r>
            <a:r>
              <a:rPr lang="ru-RU" sz="1800" dirty="0">
                <a:solidFill>
                  <a:srgbClr val="000000"/>
                </a:solidFill>
                <a:effectLst/>
                <a:latin typeface="Verdana" panose="020B0604030504040204" pitchFamily="34" charset="0"/>
                <a:ea typeface="Verdana" panose="020B0604030504040204" pitchFamily="34" charset="0"/>
              </a:rPr>
              <a:t> установках з </a:t>
            </a:r>
            <a:r>
              <a:rPr lang="ru-RU" sz="1800" dirty="0" err="1">
                <a:solidFill>
                  <a:srgbClr val="000000"/>
                </a:solidFill>
                <a:effectLst/>
                <a:latin typeface="Verdana" panose="020B0604030504040204" pitchFamily="34" charset="0"/>
                <a:ea typeface="Verdana" panose="020B0604030504040204" pitchFamily="34" charset="0"/>
              </a:rPr>
              <a:t>ядерними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матеріалами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радіоактивними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відходами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іншими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джерелами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іонізуючого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випромінювання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затвердженого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постановою</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Кабінету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Міністрів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України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25 </a:t>
            </a:r>
            <a:r>
              <a:rPr lang="ru-RU" sz="1800" dirty="0" err="1">
                <a:solidFill>
                  <a:srgbClr val="000000"/>
                </a:solidFill>
                <a:effectLst/>
                <a:latin typeface="Verdana" panose="020B0604030504040204" pitchFamily="34" charset="0"/>
                <a:ea typeface="Verdana" panose="020B0604030504040204" pitchFamily="34" charset="0"/>
              </a:rPr>
              <a:t>грудня</a:t>
            </a:r>
            <a:r>
              <a:rPr lang="ru-RU" sz="1800" dirty="0">
                <a:solidFill>
                  <a:srgbClr val="000000"/>
                </a:solidFill>
                <a:effectLst/>
                <a:latin typeface="Verdana" panose="020B0604030504040204" pitchFamily="34" charset="0"/>
                <a:ea typeface="Verdana" panose="020B0604030504040204" pitchFamily="34" charset="0"/>
              </a:rPr>
              <a:t> 1997 року № 1471 (у </a:t>
            </a:r>
            <a:r>
              <a:rPr lang="ru-RU" sz="1800" dirty="0" err="1">
                <a:solidFill>
                  <a:srgbClr val="000000"/>
                </a:solidFill>
                <a:effectLst/>
                <a:latin typeface="Verdana" panose="020B0604030504040204" pitchFamily="34" charset="0"/>
                <a:ea typeface="Verdana" panose="020B0604030504040204" pitchFamily="34" charset="0"/>
              </a:rPr>
              <a:t>редакції</a:t>
            </a:r>
            <a:r>
              <a:rPr lang="ru-RU" sz="1800" dirty="0">
                <a:solidFill>
                  <a:srgbClr val="000000"/>
                </a:solidFill>
                <a:effectLst/>
                <a:latin typeface="Verdana" panose="020B0604030504040204" pitchFamily="34" charset="0"/>
                <a:ea typeface="Verdana" panose="020B0604030504040204" pitchFamily="34" charset="0"/>
              </a:rPr>
              <a:t> постанови </a:t>
            </a:r>
            <a:r>
              <a:rPr lang="ru-RU" sz="1800" dirty="0" err="1">
                <a:solidFill>
                  <a:srgbClr val="000000"/>
                </a:solidFill>
                <a:effectLst/>
                <a:latin typeface="Verdana" panose="020B0604030504040204" pitchFamily="34" charset="0"/>
                <a:ea typeface="Verdana" panose="020B0604030504040204" pitchFamily="34" charset="0"/>
              </a:rPr>
              <a:t>Кабінету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Міністрів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України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15 </a:t>
            </a:r>
            <a:r>
              <a:rPr lang="ru-RU" sz="1800" dirty="0" err="1">
                <a:solidFill>
                  <a:srgbClr val="000000"/>
                </a:solidFill>
                <a:effectLst/>
                <a:latin typeface="Verdana" panose="020B0604030504040204" pitchFamily="34" charset="0"/>
                <a:ea typeface="Verdana" panose="020B0604030504040204" pitchFamily="34" charset="0"/>
              </a:rPr>
              <a:t>березня</a:t>
            </a:r>
            <a:r>
              <a:rPr lang="ru-RU" sz="1800" dirty="0">
                <a:solidFill>
                  <a:srgbClr val="000000"/>
                </a:solidFill>
                <a:effectLst/>
                <a:latin typeface="Verdana" panose="020B0604030504040204" pitchFamily="34" charset="0"/>
                <a:ea typeface="Verdana" panose="020B0604030504040204" pitchFamily="34" charset="0"/>
              </a:rPr>
              <a:t> 2006 року № 284).</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5.3. </a:t>
            </a:r>
            <a:r>
              <a:rPr lang="ru-RU" sz="1800" dirty="0" err="1">
                <a:solidFill>
                  <a:srgbClr val="000000"/>
                </a:solidFill>
                <a:effectLst/>
                <a:latin typeface="Verdana" panose="020B0604030504040204" pitchFamily="34" charset="0"/>
                <a:ea typeface="Verdana" panose="020B0604030504040204" pitchFamily="34" charset="0"/>
              </a:rPr>
              <a:t>Працівники</a:t>
            </a:r>
            <a:r>
              <a:rPr lang="ru-RU" sz="1800" dirty="0">
                <a:solidFill>
                  <a:srgbClr val="000000"/>
                </a:solidFill>
                <a:effectLst/>
                <a:latin typeface="Verdana" panose="020B0604030504040204" pitchFamily="34" charset="0"/>
                <a:ea typeface="Verdana" panose="020B0604030504040204" pitchFamily="34" charset="0"/>
              </a:rPr>
              <a:t> аптек,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здійснюють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виробництво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разі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приймання</a:t>
            </a:r>
            <a:r>
              <a:rPr lang="ru-RU" sz="1800" dirty="0">
                <a:solidFill>
                  <a:srgbClr val="000000"/>
                </a:solidFill>
                <a:effectLst/>
                <a:latin typeface="Verdana" panose="020B0604030504040204" pitchFamily="34" charset="0"/>
                <a:ea typeface="Verdana" panose="020B0604030504040204" pitchFamily="34" charset="0"/>
              </a:rPr>
              <a:t> на роботу та </a:t>
            </a:r>
            <a:r>
              <a:rPr lang="ru-RU" sz="1800" dirty="0" err="1">
                <a:solidFill>
                  <a:srgbClr val="000000"/>
                </a:solidFill>
                <a:effectLst/>
                <a:latin typeface="Verdana" panose="020B0604030504040204" pitchFamily="34" charset="0"/>
                <a:ea typeface="Verdana" panose="020B0604030504040204" pitchFamily="34" charset="0"/>
              </a:rPr>
              <a:t>періодично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підлягають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обов’язковим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профілактичним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медичним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оглядам</a:t>
            </a:r>
            <a:r>
              <a:rPr lang="ru-RU" sz="1800" dirty="0">
                <a:solidFill>
                  <a:srgbClr val="000000"/>
                </a:solidFill>
                <a:effectLst/>
                <a:latin typeface="Verdana" panose="020B0604030504040204" pitchFamily="34" charset="0"/>
                <a:ea typeface="Verdana" panose="020B0604030504040204" pitchFamily="34" charset="0"/>
              </a:rPr>
              <a:t> у порядку, </a:t>
            </a:r>
            <a:r>
              <a:rPr lang="ru-RU" sz="1800" dirty="0" err="1">
                <a:solidFill>
                  <a:srgbClr val="000000"/>
                </a:solidFill>
                <a:effectLst/>
                <a:latin typeface="Verdana" panose="020B0604030504040204" pitchFamily="34" charset="0"/>
                <a:ea typeface="Verdana" panose="020B0604030504040204" pitchFamily="34" charset="0"/>
              </a:rPr>
              <a:t>визначеному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законодавством</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5.4. </a:t>
            </a:r>
            <a:r>
              <a:rPr lang="ru-RU" sz="1800" dirty="0" err="1">
                <a:solidFill>
                  <a:srgbClr val="000000"/>
                </a:solidFill>
                <a:effectLst/>
                <a:latin typeface="Verdana" panose="020B0604030504040204" pitchFamily="34" charset="0"/>
                <a:ea typeface="Verdana" panose="020B0604030504040204" pitchFamily="34" charset="0"/>
              </a:rPr>
              <a:t>Працівники</a:t>
            </a:r>
            <a:r>
              <a:rPr lang="ru-RU" sz="1800" dirty="0">
                <a:solidFill>
                  <a:srgbClr val="000000"/>
                </a:solidFill>
                <a:effectLst/>
                <a:latin typeface="Verdana" panose="020B0604030504040204" pitchFamily="34" charset="0"/>
                <a:ea typeface="Verdana" panose="020B0604030504040204" pitchFamily="34" charset="0"/>
              </a:rPr>
              <a:t> аптек, </a:t>
            </a:r>
            <a:r>
              <a:rPr lang="ru-RU" sz="1800" dirty="0" err="1">
                <a:solidFill>
                  <a:srgbClr val="000000"/>
                </a:solidFill>
                <a:effectLst/>
                <a:latin typeface="Verdana" panose="020B0604030504040204" pitchFamily="34" charset="0"/>
                <a:ea typeface="Verdana" panose="020B0604030504040204" pitchFamily="34" charset="0"/>
              </a:rPr>
              <a:t>що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здійснюють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виробництво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повинні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виконувати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вимоги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щодо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особистої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гігієни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глави</a:t>
            </a:r>
            <a:r>
              <a:rPr lang="ru-RU" sz="1800" dirty="0">
                <a:solidFill>
                  <a:srgbClr val="000000"/>
                </a:solidFill>
                <a:effectLst/>
                <a:latin typeface="Verdana" panose="020B0604030504040204" pitchFamily="34" charset="0"/>
                <a:ea typeface="Verdana" panose="020B0604030504040204" pitchFamily="34" charset="0"/>
              </a:rPr>
              <a:t> 6 </a:t>
            </a:r>
            <a:r>
              <a:rPr lang="ru-RU" sz="1800" dirty="0" err="1">
                <a:solidFill>
                  <a:srgbClr val="000000"/>
                </a:solidFill>
                <a:effectLst/>
                <a:latin typeface="Verdana" panose="020B0604030504040204" pitchFamily="34" charset="0"/>
                <a:ea typeface="Verdana" panose="020B0604030504040204" pitchFamily="34" charset="0"/>
              </a:rPr>
              <a:t>Інструкції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із</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санітарно-протиепідемічного</a:t>
            </a:r>
            <a:r>
              <a:rPr lang="ru-RU" sz="1800" dirty="0">
                <a:solidFill>
                  <a:srgbClr val="000000"/>
                </a:solidFill>
                <a:effectLst/>
                <a:latin typeface="Verdana" panose="020B0604030504040204" pitchFamily="34" charset="0"/>
                <a:ea typeface="Verdana" panose="020B0604030504040204" pitchFamily="34" charset="0"/>
              </a:rPr>
              <a:t> режиму </a:t>
            </a:r>
            <a:r>
              <a:rPr lang="ru-RU" sz="1800" dirty="0" err="1">
                <a:solidFill>
                  <a:srgbClr val="000000"/>
                </a:solidFill>
                <a:effectLst/>
                <a:latin typeface="Verdana" panose="020B0604030504040204" pitchFamily="34" charset="0"/>
                <a:ea typeface="Verdana" panose="020B0604030504040204" pitchFamily="34" charset="0"/>
              </a:rPr>
              <a:t>аптечних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закладів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затвердженої</a:t>
            </a:r>
            <a:r>
              <a:rPr lang="ru-RU" sz="1800" dirty="0">
                <a:solidFill>
                  <a:srgbClr val="000000"/>
                </a:solidFill>
                <a:effectLst/>
                <a:latin typeface="Verdana" panose="020B0604030504040204" pitchFamily="34" charset="0"/>
                <a:ea typeface="Verdana" panose="020B0604030504040204" pitchFamily="34" charset="0"/>
              </a:rPr>
              <a:t> наказом </a:t>
            </a:r>
            <a:r>
              <a:rPr lang="ru-RU" sz="1800" dirty="0" err="1">
                <a:solidFill>
                  <a:srgbClr val="000000"/>
                </a:solidFill>
                <a:effectLst/>
                <a:latin typeface="Verdana" panose="020B0604030504040204" pitchFamily="34" charset="0"/>
                <a:ea typeface="Verdana" panose="020B0604030504040204" pitchFamily="34" charset="0"/>
              </a:rPr>
              <a:t>Міністерства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охорони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здоров’я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України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15 </a:t>
            </a:r>
            <a:r>
              <a:rPr lang="ru-RU" sz="1800" dirty="0" err="1">
                <a:solidFill>
                  <a:srgbClr val="000000"/>
                </a:solidFill>
                <a:effectLst/>
                <a:latin typeface="Verdana" panose="020B0604030504040204" pitchFamily="34" charset="0"/>
                <a:ea typeface="Verdana" panose="020B0604030504040204" pitchFamily="34" charset="0"/>
              </a:rPr>
              <a:t>травня</a:t>
            </a:r>
            <a:r>
              <a:rPr lang="ru-RU" sz="1800" dirty="0">
                <a:solidFill>
                  <a:srgbClr val="000000"/>
                </a:solidFill>
                <a:effectLst/>
                <a:latin typeface="Verdana" panose="020B0604030504040204" pitchFamily="34" charset="0"/>
                <a:ea typeface="Verdana" panose="020B0604030504040204" pitchFamily="34" charset="0"/>
              </a:rPr>
              <a:t> 2006 року № 275, </a:t>
            </a:r>
            <a:r>
              <a:rPr lang="ru-RU" sz="1800" dirty="0" err="1">
                <a:solidFill>
                  <a:srgbClr val="000000"/>
                </a:solidFill>
                <a:effectLst/>
                <a:latin typeface="Verdana" panose="020B0604030504040204" pitchFamily="34" charset="0"/>
                <a:ea typeface="Verdana" panose="020B0604030504040204" pitchFamily="34" charset="0"/>
              </a:rPr>
              <a:t>зареєстрованої</a:t>
            </a:r>
            <a:r>
              <a:rPr lang="ru-RU" sz="1800" dirty="0">
                <a:solidFill>
                  <a:srgbClr val="000000"/>
                </a:solidFill>
                <a:effectLst/>
                <a:latin typeface="Verdana" panose="020B0604030504040204" pitchFamily="34" charset="0"/>
                <a:ea typeface="Verdana" panose="020B0604030504040204" pitchFamily="34" charset="0"/>
              </a:rPr>
              <a:t> в </a:t>
            </a:r>
            <a:r>
              <a:rPr lang="ru-RU" sz="1800" dirty="0" err="1">
                <a:solidFill>
                  <a:srgbClr val="000000"/>
                </a:solidFill>
                <a:effectLst/>
                <a:latin typeface="Verdana" panose="020B0604030504040204" pitchFamily="34" charset="0"/>
                <a:ea typeface="Verdana" panose="020B0604030504040204" pitchFamily="34" charset="0"/>
              </a:rPr>
              <a:t>Міністерстві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юстиції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України</a:t>
            </a:r>
            <a:r>
              <a:rPr lang="ru-RU" sz="1800" dirty="0">
                <a:solidFill>
                  <a:srgbClr val="000000"/>
                </a:solidFill>
                <a:effectLst/>
                <a:latin typeface="Verdana" panose="020B0604030504040204" pitchFamily="34" charset="0"/>
                <a:ea typeface="Verdana" panose="020B0604030504040204" pitchFamily="34" charset="0"/>
              </a:rPr>
              <a:t> 31 </a:t>
            </a:r>
            <a:r>
              <a:rPr lang="ru-RU" sz="1800" dirty="0" err="1">
                <a:solidFill>
                  <a:srgbClr val="000000"/>
                </a:solidFill>
                <a:effectLst/>
                <a:latin typeface="Verdana" panose="020B0604030504040204" pitchFamily="34" charset="0"/>
                <a:ea typeface="Verdana" panose="020B0604030504040204" pitchFamily="34" charset="0"/>
              </a:rPr>
              <a:t>травня</a:t>
            </a:r>
            <a:r>
              <a:rPr lang="ru-RU" sz="1800" dirty="0">
                <a:solidFill>
                  <a:srgbClr val="000000"/>
                </a:solidFill>
                <a:effectLst/>
                <a:latin typeface="Verdana" panose="020B0604030504040204" pitchFamily="34" charset="0"/>
                <a:ea typeface="Verdana" panose="020B0604030504040204" pitchFamily="34" charset="0"/>
              </a:rPr>
              <a:t> 2006 року за № 642/12516.</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a:bodyPr>
          <a:lstStyle/>
          <a:p>
            <a:r>
              <a:rPr lang="ru-RU" dirty="0" err="1"/>
              <a:t>Вимоги</a:t>
            </a:r>
            <a:r>
              <a:rPr lang="ru-RU" dirty="0"/>
              <a:t> до </a:t>
            </a:r>
            <a:r>
              <a:rPr lang="ru-RU" dirty="0" err="1"/>
              <a:t>працівників</a:t>
            </a:r>
            <a:endParaRPr lang="ru-UA" dirty="0"/>
          </a:p>
        </p:txBody>
      </p:sp>
    </p:spTree>
    <p:extLst>
      <p:ext uri="{BB962C8B-B14F-4D97-AF65-F5344CB8AC3E}">
        <p14:creationId xmlns:p14="http://schemas.microsoft.com/office/powerpoint/2010/main" val="3234378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a:xfrm>
            <a:off x="1097280" y="1585519"/>
            <a:ext cx="10058400" cy="4622334"/>
          </a:xfrm>
        </p:spPr>
        <p:txBody>
          <a:bodyPr>
            <a:normAutofit lnSpcReduction="10000"/>
          </a:bodyPr>
          <a:lstStyle/>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5.5. </a:t>
            </a:r>
            <a:r>
              <a:rPr lang="ru-RU" sz="1800" dirty="0" err="1">
                <a:solidFill>
                  <a:srgbClr val="000000"/>
                </a:solidFill>
                <a:effectLst/>
                <a:latin typeface="Verdana" panose="020B0604030504040204" pitchFamily="34" charset="0"/>
                <a:ea typeface="Verdana" panose="020B0604030504040204" pitchFamily="34" charset="0"/>
              </a:rPr>
              <a:t>Керівник</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суб’єкта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господарювання</a:t>
            </a:r>
            <a:r>
              <a:rPr lang="ru-RU" sz="1800" dirty="0">
                <a:solidFill>
                  <a:srgbClr val="000000"/>
                </a:solidFill>
                <a:effectLst/>
                <a:latin typeface="Verdana" panose="020B0604030504040204" pitchFamily="34" charset="0"/>
                <a:ea typeface="Verdana" panose="020B0604030504040204" pitchFamily="34" charset="0"/>
              </a:rPr>
              <a:t> повинен </a:t>
            </a:r>
            <a:r>
              <a:rPr lang="ru-RU" sz="1800" dirty="0" err="1">
                <a:solidFill>
                  <a:srgbClr val="000000"/>
                </a:solidFill>
                <a:effectLst/>
                <a:latin typeface="Verdana" panose="020B0604030504040204" pitchFamily="34" charset="0"/>
                <a:ea typeface="Verdana" panose="020B0604030504040204" pitchFamily="34" charset="0"/>
              </a:rPr>
              <a:t>забезпечити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постійне</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навчання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працівників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відповідно</a:t>
            </a:r>
            <a:r>
              <a:rPr lang="ru-RU" sz="1800" dirty="0">
                <a:solidFill>
                  <a:srgbClr val="000000"/>
                </a:solidFill>
                <a:effectLst/>
                <a:latin typeface="Verdana" panose="020B0604030504040204" pitchFamily="34" charset="0"/>
                <a:ea typeface="Verdana" panose="020B0604030504040204" pitchFamily="34" charset="0"/>
              </a:rPr>
              <a:t> до </a:t>
            </a:r>
            <a:r>
              <a:rPr lang="ru-RU" sz="1800" dirty="0" err="1">
                <a:solidFill>
                  <a:srgbClr val="000000"/>
                </a:solidFill>
                <a:effectLst/>
                <a:latin typeface="Verdana" panose="020B0604030504040204" pitchFamily="34" charset="0"/>
                <a:ea typeface="Verdana" panose="020B0604030504040204" pitchFamily="34" charset="0"/>
              </a:rPr>
              <a:t>нормативних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документів</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5.6. </a:t>
            </a:r>
            <a:r>
              <a:rPr lang="ru-RU" sz="1800" dirty="0" err="1">
                <a:solidFill>
                  <a:srgbClr val="000000"/>
                </a:solidFill>
                <a:effectLst/>
                <a:latin typeface="Verdana" panose="020B0604030504040204" pitchFamily="34" charset="0"/>
                <a:ea typeface="Verdana" panose="020B0604030504040204" pitchFamily="34" charset="0"/>
              </a:rPr>
              <a:t>Завідувач</a:t>
            </a:r>
            <a:r>
              <a:rPr lang="ru-RU" sz="1800" dirty="0">
                <a:solidFill>
                  <a:srgbClr val="000000"/>
                </a:solidFill>
                <a:effectLst/>
                <a:latin typeface="Verdana" panose="020B0604030504040204" pitchFamily="34" charset="0"/>
                <a:ea typeface="Verdana" panose="020B0604030504040204" pitchFamily="34" charset="0"/>
              </a:rPr>
              <a:t> аптеки, </a:t>
            </a:r>
            <a:r>
              <a:rPr lang="ru-RU" sz="1800" dirty="0" err="1">
                <a:solidFill>
                  <a:srgbClr val="000000"/>
                </a:solidFill>
                <a:effectLst/>
                <a:latin typeface="Verdana" panose="020B0604030504040204" pitchFamily="34" charset="0"/>
                <a:ea typeface="Verdana" panose="020B0604030504040204" pitchFamily="34" charset="0"/>
              </a:rPr>
              <a:t>його</a:t>
            </a:r>
            <a:r>
              <a:rPr lang="ru-RU" sz="1800" dirty="0">
                <a:solidFill>
                  <a:srgbClr val="000000"/>
                </a:solidFill>
                <a:effectLst/>
                <a:latin typeface="Verdana" panose="020B0604030504040204" pitchFamily="34" charset="0"/>
                <a:ea typeface="Verdana" panose="020B0604030504040204" pitchFamily="34" charset="0"/>
              </a:rPr>
              <a:t> заступники, </a:t>
            </a:r>
            <a:r>
              <a:rPr lang="ru-RU" sz="1800" dirty="0" err="1">
                <a:solidFill>
                  <a:srgbClr val="000000"/>
                </a:solidFill>
                <a:effectLst/>
                <a:latin typeface="Verdana" panose="020B0604030504040204" pitchFamily="34" charset="0"/>
                <a:ea typeface="Verdana" panose="020B0604030504040204" pitchFamily="34" charset="0"/>
              </a:rPr>
              <a:t>уповноважена</a:t>
            </a:r>
            <a:r>
              <a:rPr lang="ru-RU" sz="1800" dirty="0">
                <a:solidFill>
                  <a:srgbClr val="000000"/>
                </a:solidFill>
                <a:effectLst/>
                <a:latin typeface="Verdana" panose="020B0604030504040204" pitchFamily="34" charset="0"/>
                <a:ea typeface="Verdana" panose="020B0604030504040204" pitchFamily="34" charset="0"/>
              </a:rPr>
              <a:t> особа </a:t>
            </a:r>
            <a:r>
              <a:rPr lang="ru-RU" sz="1800" dirty="0" err="1">
                <a:solidFill>
                  <a:srgbClr val="000000"/>
                </a:solidFill>
                <a:effectLst/>
                <a:latin typeface="Verdana" panose="020B0604030504040204" pitchFamily="34" charset="0"/>
                <a:ea typeface="Verdana" panose="020B0604030504040204" pitchFamily="34" charset="0"/>
              </a:rPr>
              <a:t>повинні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володіти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всіма</a:t>
            </a:r>
            <a:r>
              <a:rPr lang="ru-RU" sz="1800" dirty="0">
                <a:solidFill>
                  <a:srgbClr val="000000"/>
                </a:solidFill>
                <a:effectLst/>
                <a:latin typeface="Verdana" panose="020B0604030504040204" pitchFamily="34" charset="0"/>
                <a:ea typeface="Verdana" panose="020B0604030504040204" pitchFamily="34" charset="0"/>
              </a:rPr>
              <a:t> видами </a:t>
            </a:r>
            <a:r>
              <a:rPr lang="ru-RU" sz="1800" dirty="0" err="1">
                <a:solidFill>
                  <a:srgbClr val="000000"/>
                </a:solidFill>
                <a:effectLst/>
                <a:latin typeface="Verdana" panose="020B0604030504040204" pitchFamily="34" charset="0"/>
                <a:ea typeface="Verdana" panose="020B0604030504040204" pitchFamily="34" charset="0"/>
              </a:rPr>
              <a:t>внутрішньоаптечного</a:t>
            </a:r>
            <a:r>
              <a:rPr lang="ru-RU" sz="1800" dirty="0">
                <a:solidFill>
                  <a:srgbClr val="000000"/>
                </a:solidFill>
                <a:effectLst/>
                <a:latin typeface="Verdana" panose="020B0604030504040204" pitchFamily="34" charset="0"/>
                <a:ea typeface="Verdana" panose="020B0604030504040204" pitchFamily="34" charset="0"/>
              </a:rPr>
              <a:t> контролю </a:t>
            </a:r>
            <a:r>
              <a:rPr lang="ru-RU" sz="1800" dirty="0" err="1">
                <a:solidFill>
                  <a:srgbClr val="000000"/>
                </a:solidFill>
                <a:effectLst/>
                <a:latin typeface="Verdana" panose="020B0604030504040204" pitchFamily="34" charset="0"/>
                <a:ea typeface="Verdana" panose="020B0604030504040204" pitchFamily="34" charset="0"/>
              </a:rPr>
              <a:t>якості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вироблених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і в </a:t>
            </a:r>
            <a:r>
              <a:rPr lang="ru-RU" sz="1800" dirty="0" err="1">
                <a:solidFill>
                  <a:srgbClr val="000000"/>
                </a:solidFill>
                <a:effectLst/>
                <a:latin typeface="Verdana" panose="020B0604030504040204" pitchFamily="34" charset="0"/>
                <a:ea typeface="Verdana" panose="020B0604030504040204" pitchFamily="34" charset="0"/>
              </a:rPr>
              <a:t>разі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відсутності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провізора-аналітика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забезпечити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його</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виконання</a:t>
            </a:r>
            <a:r>
              <a:rPr lang="ru-RU" sz="1800" dirty="0">
                <a:solidFill>
                  <a:srgbClr val="000000"/>
                </a:solidFill>
                <a:effectLst/>
                <a:latin typeface="Verdana" panose="020B0604030504040204" pitchFamily="34" charset="0"/>
                <a:ea typeface="Verdana" panose="020B0604030504040204" pitchFamily="34" charset="0"/>
              </a:rPr>
              <a:t>.</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5.7. </a:t>
            </a:r>
            <a:r>
              <a:rPr lang="ru-RU" sz="1800" dirty="0" err="1">
                <a:solidFill>
                  <a:srgbClr val="000000"/>
                </a:solidFill>
                <a:effectLst/>
                <a:latin typeface="Verdana" panose="020B0604030504040204" pitchFamily="34" charset="0"/>
                <a:ea typeface="Verdana" panose="020B0604030504040204" pitchFamily="34" charset="0"/>
              </a:rPr>
              <a:t>Провізор-аналітик</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здійснює</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систематичний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нагляд</a:t>
            </a:r>
            <a:r>
              <a:rPr lang="ru-RU" sz="1800" dirty="0">
                <a:solidFill>
                  <a:srgbClr val="000000"/>
                </a:solidFill>
                <a:effectLst/>
                <a:latin typeface="Verdana" panose="020B0604030504040204" pitchFamily="34" charset="0"/>
                <a:ea typeface="Verdana" panose="020B0604030504040204" pitchFamily="34" charset="0"/>
              </a:rPr>
              <a:t> за </a:t>
            </a:r>
            <a:r>
              <a:rPr lang="ru-RU" sz="1800" dirty="0" err="1">
                <a:solidFill>
                  <a:srgbClr val="000000"/>
                </a:solidFill>
                <a:effectLst/>
                <a:latin typeface="Verdana" panose="020B0604030504040204" pitchFamily="34" charset="0"/>
                <a:ea typeface="Verdana" panose="020B0604030504040204" pitchFamily="34" charset="0"/>
              </a:rPr>
              <a:t>технологічним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процесом</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інструктаж</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осіб</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беруть</a:t>
            </a:r>
            <a:r>
              <a:rPr lang="ru-RU" sz="1800" dirty="0">
                <a:solidFill>
                  <a:srgbClr val="000000"/>
                </a:solidFill>
                <a:effectLst/>
                <a:latin typeface="Verdana" panose="020B0604030504040204" pitchFamily="34" charset="0"/>
                <a:ea typeface="Verdana" panose="020B0604030504040204" pitchFamily="34" charset="0"/>
              </a:rPr>
              <a:t> у </a:t>
            </a:r>
            <a:r>
              <a:rPr lang="ru-RU" sz="1800" dirty="0" err="1">
                <a:solidFill>
                  <a:srgbClr val="000000"/>
                </a:solidFill>
                <a:effectLst/>
                <a:latin typeface="Verdana" panose="020B0604030504040204" pitchFamily="34" charset="0"/>
                <a:ea typeface="Verdana" panose="020B0604030504040204" pitchFamily="34" charset="0"/>
              </a:rPr>
              <a:t>ньому</a:t>
            </a:r>
            <a:r>
              <a:rPr lang="ru-RU" sz="1800" dirty="0">
                <a:solidFill>
                  <a:srgbClr val="000000"/>
                </a:solidFill>
                <a:effectLst/>
                <a:latin typeface="Verdana" panose="020B0604030504040204" pitchFamily="34" charset="0"/>
                <a:ea typeface="Verdana" panose="020B0604030504040204" pitchFamily="34" charset="0"/>
              </a:rPr>
              <a:t> участь.</a:t>
            </a:r>
          </a:p>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5.8. </a:t>
            </a:r>
            <a:r>
              <a:rPr lang="ru-RU" sz="1800" dirty="0" err="1">
                <a:solidFill>
                  <a:srgbClr val="000000"/>
                </a:solidFill>
                <a:effectLst/>
                <a:latin typeface="Verdana" panose="020B0604030504040204" pitchFamily="34" charset="0"/>
                <a:ea typeface="Verdana" panose="020B0604030504040204" pitchFamily="34" charset="0"/>
              </a:rPr>
              <a:t>Відповідальними</a:t>
            </a:r>
            <a:r>
              <a:rPr lang="ru-RU" sz="1800" dirty="0">
                <a:solidFill>
                  <a:srgbClr val="000000"/>
                </a:solidFill>
                <a:effectLst/>
                <a:latin typeface="Verdana" panose="020B0604030504040204" pitchFamily="34" charset="0"/>
                <a:ea typeface="Verdana" panose="020B0604030504040204" pitchFamily="34" charset="0"/>
              </a:rPr>
              <a:t> за </a:t>
            </a:r>
            <a:r>
              <a:rPr lang="ru-RU" sz="1800" dirty="0" err="1">
                <a:solidFill>
                  <a:srgbClr val="000000"/>
                </a:solidFill>
                <a:effectLst/>
                <a:latin typeface="Verdana" panose="020B0604030504040204" pitchFamily="34" charset="0"/>
                <a:ea typeface="Verdana" panose="020B0604030504040204" pitchFamily="34" charset="0"/>
              </a:rPr>
              <a:t>належну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організацію</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роботи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асептичних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блоків</a:t>
            </a:r>
            <a:r>
              <a:rPr lang="ru-RU" sz="1800" dirty="0">
                <a:solidFill>
                  <a:srgbClr val="000000"/>
                </a:solidFill>
                <a:effectLst/>
                <a:latin typeface="Verdana" panose="020B0604030504040204" pitchFamily="34" charset="0"/>
                <a:ea typeface="Verdana" panose="020B0604030504040204" pitchFamily="34" charset="0"/>
              </a:rPr>
              <a:t> і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стерильних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є </a:t>
            </a:r>
            <a:r>
              <a:rPr lang="ru-RU" sz="1800" dirty="0" err="1">
                <a:solidFill>
                  <a:srgbClr val="000000"/>
                </a:solidFill>
                <a:effectLst/>
                <a:latin typeface="Verdana" panose="020B0604030504040204" pitchFamily="34" charset="0"/>
                <a:ea typeface="Verdana" panose="020B0604030504040204" pitchFamily="34" charset="0"/>
              </a:rPr>
              <a:t>керівники</a:t>
            </a:r>
            <a:r>
              <a:rPr lang="ru-RU" sz="1800" dirty="0">
                <a:solidFill>
                  <a:srgbClr val="000000"/>
                </a:solidFill>
                <a:effectLst/>
                <a:latin typeface="Verdana" panose="020B0604030504040204" pitchFamily="34" charset="0"/>
                <a:ea typeface="Verdana" panose="020B0604030504040204" pitchFamily="34" charset="0"/>
              </a:rPr>
              <a:t>/</a:t>
            </a:r>
            <a:r>
              <a:rPr lang="ru-RU" sz="1800" dirty="0" err="1">
                <a:solidFill>
                  <a:srgbClr val="000000"/>
                </a:solidFill>
                <a:effectLst/>
                <a:latin typeface="Verdana" panose="020B0604030504040204" pitchFamily="34" charset="0"/>
                <a:ea typeface="Verdana" panose="020B0604030504040204" pitchFamily="34" charset="0"/>
              </a:rPr>
              <a:t>завідувачі</a:t>
            </a:r>
            <a:r>
              <a:rPr lang="ru-RU" sz="1800" dirty="0">
                <a:solidFill>
                  <a:srgbClr val="000000"/>
                </a:solidFill>
                <a:effectLst/>
                <a:latin typeface="Verdana" panose="020B0604030504040204" pitchFamily="34" charset="0"/>
                <a:ea typeface="Verdana" panose="020B0604030504040204" pitchFamily="34" charset="0"/>
              </a:rPr>
              <a:t> аптек, </a:t>
            </a:r>
            <a:r>
              <a:rPr lang="ru-RU" sz="1800" dirty="0" err="1">
                <a:solidFill>
                  <a:srgbClr val="000000"/>
                </a:solidFill>
                <a:effectLst/>
                <a:latin typeface="Verdana" panose="020B0604030504040204" pitchFamily="34" charset="0"/>
                <a:ea typeface="Verdana" panose="020B0604030504040204" pitchFamily="34" charset="0"/>
              </a:rPr>
              <a:t>які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проводять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щорічний</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інструктаж</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перевірку</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знань</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працівників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асептичних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блоків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щодо</a:t>
            </a:r>
            <a:r>
              <a:rPr lang="ru-RU" sz="1800" dirty="0">
                <a:solidFill>
                  <a:srgbClr val="000000"/>
                </a:solidFill>
                <a:effectLst/>
                <a:latin typeface="Verdana" panose="020B0604030504040204" pitchFamily="34" charset="0"/>
                <a:ea typeface="Verdana" panose="020B0604030504040204" pitchFamily="34" charset="0"/>
              </a:rPr>
              <a:t> правил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a:bodyPr>
          <a:lstStyle/>
          <a:p>
            <a:r>
              <a:rPr lang="ru-RU" dirty="0" err="1"/>
              <a:t>Вимоги</a:t>
            </a:r>
            <a:r>
              <a:rPr lang="ru-RU" dirty="0"/>
              <a:t> до </a:t>
            </a:r>
            <a:r>
              <a:rPr lang="ru-RU" dirty="0" err="1"/>
              <a:t>працівників</a:t>
            </a:r>
            <a:endParaRPr lang="ru-UA" dirty="0"/>
          </a:p>
        </p:txBody>
      </p:sp>
    </p:spTree>
    <p:extLst>
      <p:ext uri="{BB962C8B-B14F-4D97-AF65-F5344CB8AC3E}">
        <p14:creationId xmlns:p14="http://schemas.microsoft.com/office/powerpoint/2010/main" val="2604075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6CE196CA-0A8E-4191-8C78-1C9B42832FD3}"/>
              </a:ext>
            </a:extLst>
          </p:cNvPr>
          <p:cNvSpPr>
            <a:spLocks noGrp="1"/>
          </p:cNvSpPr>
          <p:nvPr>
            <p:ph idx="1"/>
          </p:nvPr>
        </p:nvSpPr>
        <p:spPr>
          <a:xfrm>
            <a:off x="1097280" y="1585519"/>
            <a:ext cx="10058400" cy="4622334"/>
          </a:xfrm>
        </p:spPr>
        <p:txBody>
          <a:bodyPr>
            <a:normAutofit/>
          </a:bodyPr>
          <a:lstStyle/>
          <a:p>
            <a:pPr algn="just">
              <a:spcAft>
                <a:spcPts val="750"/>
              </a:spcAft>
            </a:pPr>
            <a:r>
              <a:rPr lang="ru-RU" sz="1800" dirty="0">
                <a:solidFill>
                  <a:srgbClr val="000000"/>
                </a:solidFill>
                <a:effectLst/>
                <a:latin typeface="Verdana" panose="020B0604030504040204" pitchFamily="34" charset="0"/>
                <a:ea typeface="Verdana" panose="020B0604030504040204" pitchFamily="34" charset="0"/>
              </a:rPr>
              <a:t>1.	Наказ МОЗ </a:t>
            </a:r>
            <a:r>
              <a:rPr lang="ru-RU" sz="1800" dirty="0" err="1">
                <a:solidFill>
                  <a:srgbClr val="000000"/>
                </a:solidFill>
                <a:effectLst/>
                <a:latin typeface="Verdana" panose="020B0604030504040204" pitchFamily="34" charset="0"/>
                <a:ea typeface="Verdana" panose="020B0604030504040204" pitchFamily="34" charset="0"/>
              </a:rPr>
              <a:t>України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17.10.2012 р.  № 812 «Про </a:t>
            </a:r>
            <a:r>
              <a:rPr lang="ru-RU" sz="1800" dirty="0" err="1">
                <a:solidFill>
                  <a:srgbClr val="000000"/>
                </a:solidFill>
                <a:effectLst/>
                <a:latin typeface="Verdana" panose="020B0604030504040204" pitchFamily="34" charset="0"/>
                <a:ea typeface="Verdana" panose="020B0604030504040204" pitchFamily="34" charset="0"/>
              </a:rPr>
              <a:t>затвердження</a:t>
            </a:r>
            <a:r>
              <a:rPr lang="ru-RU" sz="1800" dirty="0">
                <a:solidFill>
                  <a:srgbClr val="000000"/>
                </a:solidFill>
                <a:effectLst/>
                <a:latin typeface="Verdana" panose="020B0604030504040204" pitchFamily="34" charset="0"/>
                <a:ea typeface="Verdana" panose="020B0604030504040204" pitchFamily="34" charset="0"/>
              </a:rPr>
              <a:t> Правил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виготовлення</a:t>
            </a:r>
            <a:r>
              <a:rPr lang="ru-RU" sz="1800" dirty="0">
                <a:solidFill>
                  <a:srgbClr val="000000"/>
                </a:solidFill>
                <a:effectLst/>
                <a:latin typeface="Verdana" panose="020B0604030504040204" pitchFamily="34" charset="0"/>
                <a:ea typeface="Verdana" panose="020B0604030504040204" pitchFamily="34" charset="0"/>
              </a:rPr>
              <a:t>) та контролю </a:t>
            </a:r>
            <a:r>
              <a:rPr lang="ru-RU" sz="1800" dirty="0" err="1">
                <a:solidFill>
                  <a:srgbClr val="000000"/>
                </a:solidFill>
                <a:effectLst/>
                <a:latin typeface="Verdana" panose="020B0604030504040204" pitchFamily="34" charset="0"/>
                <a:ea typeface="Verdana" panose="020B0604030504040204" pitchFamily="34" charset="0"/>
              </a:rPr>
              <a:t>якості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в аптеках» </a:t>
            </a:r>
            <a:r>
              <a:rPr lang="en-US" sz="1800" dirty="0">
                <a:solidFill>
                  <a:srgbClr val="000000"/>
                </a:solidFill>
                <a:effectLst/>
                <a:latin typeface="Verdana" panose="020B0604030504040204" pitchFamily="34" charset="0"/>
                <a:ea typeface="Verdana" panose="020B0604030504040204" pitchFamily="34" charset="0"/>
              </a:rPr>
              <a:t>URL: http://zakon5.rada.gov.ua/laws/show/z1846-12</a:t>
            </a:r>
          </a:p>
          <a:p>
            <a:pPr algn="just">
              <a:spcAft>
                <a:spcPts val="750"/>
              </a:spcAft>
            </a:pPr>
            <a:r>
              <a:rPr lang="en-US" sz="1800" dirty="0">
                <a:solidFill>
                  <a:srgbClr val="000000"/>
                </a:solidFill>
                <a:effectLst/>
                <a:latin typeface="Verdana" panose="020B0604030504040204" pitchFamily="34" charset="0"/>
                <a:ea typeface="Verdana" panose="020B0604030504040204" pitchFamily="34" charset="0"/>
              </a:rPr>
              <a:t>2.	 </a:t>
            </a:r>
            <a:r>
              <a:rPr lang="ru-RU" sz="1800" dirty="0">
                <a:solidFill>
                  <a:srgbClr val="000000"/>
                </a:solidFill>
                <a:effectLst/>
                <a:latin typeface="Verdana" panose="020B0604030504040204" pitchFamily="34" charset="0"/>
                <a:ea typeface="Verdana" panose="020B0604030504040204" pitchFamily="34" charset="0"/>
              </a:rPr>
              <a:t>Наказ МОЗ </a:t>
            </a:r>
            <a:r>
              <a:rPr lang="ru-RU" sz="1800" dirty="0" err="1">
                <a:solidFill>
                  <a:srgbClr val="000000"/>
                </a:solidFill>
                <a:effectLst/>
                <a:latin typeface="Verdana" panose="020B0604030504040204" pitchFamily="34" charset="0"/>
                <a:ea typeface="Verdana" panose="020B0604030504040204" pitchFamily="34" charset="0"/>
              </a:rPr>
              <a:t>України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31.10.2011 р. № 723 	«</a:t>
            </a:r>
            <a:r>
              <a:rPr lang="ru-RU" sz="1800" dirty="0" err="1">
                <a:solidFill>
                  <a:srgbClr val="000000"/>
                </a:solidFill>
                <a:effectLst/>
                <a:latin typeface="Verdana" panose="020B0604030504040204" pitchFamily="34" charset="0"/>
                <a:ea typeface="Verdana" panose="020B0604030504040204" pitchFamily="34" charset="0"/>
              </a:rPr>
              <a:t>Ліцензійні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умови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провадження</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господарської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діяльності</a:t>
            </a:r>
            <a:r>
              <a:rPr lang="ru-RU" sz="1800" dirty="0">
                <a:solidFill>
                  <a:srgbClr val="000000"/>
                </a:solidFill>
                <a:effectLst/>
                <a:latin typeface="Verdana" panose="020B0604030504040204" pitchFamily="34" charset="0"/>
                <a:ea typeface="Verdana" panose="020B0604030504040204" pitchFamily="34" charset="0"/>
              </a:rPr>
              <a:t> з </a:t>
            </a:r>
            <a:r>
              <a:rPr lang="ru-RU" sz="1800" dirty="0" err="1">
                <a:solidFill>
                  <a:srgbClr val="000000"/>
                </a:solidFill>
                <a:effectLst/>
                <a:latin typeface="Verdana" panose="020B0604030504040204" pitchFamily="34" charset="0"/>
                <a:ea typeface="Verdana" panose="020B0604030504040204" pitchFamily="34" charset="0"/>
              </a:rPr>
              <a:t>виробництва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оптової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роздрібної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торгівлі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лікарськими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засобами</a:t>
            </a:r>
            <a:r>
              <a:rPr lang="ru-RU" sz="1800" dirty="0">
                <a:solidFill>
                  <a:srgbClr val="000000"/>
                </a:solidFill>
                <a:effectLst/>
                <a:latin typeface="Verdana" panose="020B0604030504040204" pitchFamily="34" charset="0"/>
                <a:ea typeface="Verdana" panose="020B0604030504040204" pitchFamily="34" charset="0"/>
              </a:rPr>
              <a:t>». </a:t>
            </a:r>
            <a:r>
              <a:rPr lang="en-US" sz="1800" dirty="0">
                <a:solidFill>
                  <a:srgbClr val="000000"/>
                </a:solidFill>
                <a:effectLst/>
                <a:latin typeface="Verdana" panose="020B0604030504040204" pitchFamily="34" charset="0"/>
                <a:ea typeface="Verdana" panose="020B0604030504040204" pitchFamily="34" charset="0"/>
              </a:rPr>
              <a:t>URL: http://zakon4.rada.gov.ua/laws/show/z1420-11/page</a:t>
            </a:r>
          </a:p>
          <a:p>
            <a:pPr algn="just">
              <a:spcAft>
                <a:spcPts val="750"/>
              </a:spcAft>
            </a:pPr>
            <a:r>
              <a:rPr lang="en-US" sz="1800" dirty="0">
                <a:solidFill>
                  <a:srgbClr val="000000"/>
                </a:solidFill>
                <a:effectLst/>
                <a:latin typeface="Verdana" panose="020B0604030504040204" pitchFamily="34" charset="0"/>
                <a:ea typeface="Verdana" panose="020B0604030504040204" pitchFamily="34" charset="0"/>
              </a:rPr>
              <a:t>3.	</a:t>
            </a:r>
            <a:r>
              <a:rPr lang="ru-RU" sz="1800" dirty="0">
                <a:solidFill>
                  <a:srgbClr val="000000"/>
                </a:solidFill>
                <a:effectLst/>
                <a:latin typeface="Verdana" panose="020B0604030504040204" pitchFamily="34" charset="0"/>
                <a:ea typeface="Verdana" panose="020B0604030504040204" pitchFamily="34" charset="0"/>
              </a:rPr>
              <a:t>Наказ МОЗ </a:t>
            </a:r>
            <a:r>
              <a:rPr lang="ru-RU" sz="1800" dirty="0" err="1">
                <a:solidFill>
                  <a:srgbClr val="000000"/>
                </a:solidFill>
                <a:effectLst/>
                <a:latin typeface="Verdana" panose="020B0604030504040204" pitchFamily="34" charset="0"/>
                <a:ea typeface="Verdana" panose="020B0604030504040204" pitchFamily="34" charset="0"/>
              </a:rPr>
              <a:t>України</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від</a:t>
            </a:r>
            <a:r>
              <a:rPr lang="ru-RU" sz="1800" dirty="0">
                <a:solidFill>
                  <a:srgbClr val="000000"/>
                </a:solidFill>
                <a:effectLst/>
                <a:latin typeface="Verdana" panose="020B0604030504040204" pitchFamily="34" charset="0"/>
                <a:ea typeface="Verdana" panose="020B0604030504040204" pitchFamily="34" charset="0"/>
              </a:rPr>
              <a:t> 29.09.2014 р.  № 677  «Про </a:t>
            </a:r>
            <a:r>
              <a:rPr lang="ru-RU" sz="1800" dirty="0" err="1">
                <a:solidFill>
                  <a:srgbClr val="000000"/>
                </a:solidFill>
                <a:effectLst/>
                <a:latin typeface="Verdana" panose="020B0604030504040204" pitchFamily="34" charset="0"/>
                <a:ea typeface="Verdana" panose="020B0604030504040204" pitchFamily="34" charset="0"/>
              </a:rPr>
              <a:t>затвердження</a:t>
            </a:r>
            <a:r>
              <a:rPr lang="ru-RU" sz="1800" dirty="0">
                <a:solidFill>
                  <a:srgbClr val="000000"/>
                </a:solidFill>
                <a:effectLst/>
                <a:latin typeface="Verdana" panose="020B0604030504040204" pitchFamily="34" charset="0"/>
                <a:ea typeface="Verdana" panose="020B0604030504040204" pitchFamily="34" charset="0"/>
              </a:rPr>
              <a:t> Порядку контролю </a:t>
            </a:r>
            <a:r>
              <a:rPr lang="ru-RU" sz="1800" dirty="0" err="1">
                <a:solidFill>
                  <a:srgbClr val="000000"/>
                </a:solidFill>
                <a:effectLst/>
                <a:latin typeface="Verdana" panose="020B0604030504040204" pitchFamily="34" charset="0"/>
                <a:ea typeface="Verdana" panose="020B0604030504040204" pitchFamily="34" charset="0"/>
              </a:rPr>
              <a:t>якості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лікарських</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засобів</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під</a:t>
            </a:r>
            <a:r>
              <a:rPr lang="ru-RU" sz="1800" dirty="0">
                <a:solidFill>
                  <a:srgbClr val="000000"/>
                </a:solidFill>
                <a:effectLst/>
                <a:latin typeface="Verdana" panose="020B0604030504040204" pitchFamily="34" charset="0"/>
                <a:ea typeface="Verdana" panose="020B0604030504040204" pitchFamily="34" charset="0"/>
              </a:rPr>
              <a:t> час </a:t>
            </a:r>
            <a:r>
              <a:rPr lang="ru-RU" sz="1800" dirty="0" err="1">
                <a:solidFill>
                  <a:srgbClr val="000000"/>
                </a:solidFill>
                <a:effectLst/>
                <a:latin typeface="Verdana" panose="020B0604030504040204" pitchFamily="34" charset="0"/>
                <a:ea typeface="Verdana" panose="020B0604030504040204" pitchFamily="34" charset="0"/>
              </a:rPr>
              <a:t>оптової</a:t>
            </a:r>
            <a:r>
              <a:rPr lang="ru-RU" sz="1800" dirty="0">
                <a:solidFill>
                  <a:srgbClr val="000000"/>
                </a:solidFill>
                <a:effectLst/>
                <a:latin typeface="Verdana" panose="020B0604030504040204" pitchFamily="34" charset="0"/>
                <a:ea typeface="Verdana" panose="020B0604030504040204" pitchFamily="34" charset="0"/>
              </a:rPr>
              <a:t> та </a:t>
            </a:r>
            <a:r>
              <a:rPr lang="ru-RU" sz="1800" dirty="0" err="1">
                <a:solidFill>
                  <a:srgbClr val="000000"/>
                </a:solidFill>
                <a:effectLst/>
                <a:latin typeface="Verdana" panose="020B0604030504040204" pitchFamily="34" charset="0"/>
                <a:ea typeface="Verdana" panose="020B0604030504040204" pitchFamily="34" charset="0"/>
              </a:rPr>
              <a:t>роздрібної</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торгівлі</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Електронний</a:t>
            </a:r>
            <a:r>
              <a:rPr lang="ru-RU" sz="1800" dirty="0">
                <a:solidFill>
                  <a:srgbClr val="000000"/>
                </a:solidFill>
                <a:effectLst/>
                <a:latin typeface="Verdana" panose="020B0604030504040204" pitchFamily="34" charset="0"/>
                <a:ea typeface="Verdana" panose="020B0604030504040204" pitchFamily="34" charset="0"/>
              </a:rPr>
              <a:t> ресурс]. – Режим доступу:   </a:t>
            </a:r>
            <a:r>
              <a:rPr lang="en-US" sz="1800" dirty="0">
                <a:solidFill>
                  <a:srgbClr val="000000"/>
                </a:solidFill>
                <a:effectLst/>
                <a:latin typeface="Verdana" panose="020B0604030504040204" pitchFamily="34" charset="0"/>
                <a:ea typeface="Verdana" panose="020B0604030504040204" pitchFamily="34" charset="0"/>
              </a:rPr>
              <a:t>http://zakon5.rada.gov.ua/laws/show/z1515-14</a:t>
            </a:r>
          </a:p>
          <a:p>
            <a:pPr algn="just">
              <a:spcAft>
                <a:spcPts val="750"/>
              </a:spcAft>
            </a:pPr>
            <a:r>
              <a:rPr lang="en-US" sz="1800" dirty="0">
                <a:solidFill>
                  <a:srgbClr val="000000"/>
                </a:solidFill>
                <a:effectLst/>
                <a:latin typeface="Verdana" panose="020B0604030504040204" pitchFamily="34" charset="0"/>
                <a:ea typeface="Verdana" panose="020B0604030504040204" pitchFamily="34" charset="0"/>
              </a:rPr>
              <a:t>4.	</a:t>
            </a:r>
            <a:r>
              <a:rPr lang="ru-RU" sz="1800" dirty="0" err="1">
                <a:solidFill>
                  <a:srgbClr val="000000"/>
                </a:solidFill>
                <a:effectLst/>
                <a:latin typeface="Verdana" panose="020B0604030504040204" pitchFamily="34" charset="0"/>
                <a:ea typeface="Verdana" panose="020B0604030504040204" pitchFamily="34" charset="0"/>
              </a:rPr>
              <a:t>Фармацевтична</a:t>
            </a:r>
            <a:r>
              <a:rPr lang="ru-RU" sz="1800" dirty="0">
                <a:solidFill>
                  <a:srgbClr val="000000"/>
                </a:solidFill>
                <a:effectLst/>
                <a:latin typeface="Verdana" panose="020B0604030504040204" pitchFamily="34" charset="0"/>
                <a:ea typeface="Verdana" panose="020B0604030504040204" pitchFamily="34" charset="0"/>
              </a:rPr>
              <a:t> </a:t>
            </a:r>
            <a:r>
              <a:rPr lang="ru-RU" sz="1800" dirty="0" err="1">
                <a:solidFill>
                  <a:srgbClr val="000000"/>
                </a:solidFill>
                <a:effectLst/>
                <a:latin typeface="Verdana" panose="020B0604030504040204" pitchFamily="34" charset="0"/>
                <a:ea typeface="Verdana" panose="020B0604030504040204" pitchFamily="34" charset="0"/>
              </a:rPr>
              <a:t>енциклопедія</a:t>
            </a:r>
            <a:r>
              <a:rPr lang="ru-RU" sz="1800" dirty="0">
                <a:solidFill>
                  <a:srgbClr val="000000"/>
                </a:solidFill>
                <a:effectLst/>
                <a:latin typeface="Verdana" panose="020B0604030504040204" pitchFamily="34" charset="0"/>
                <a:ea typeface="Verdana" panose="020B0604030504040204" pitchFamily="34" charset="0"/>
              </a:rPr>
              <a:t> / Голова ред. ради та автор </a:t>
            </a:r>
            <a:r>
              <a:rPr lang="ru-RU" sz="1800" dirty="0" err="1">
                <a:solidFill>
                  <a:srgbClr val="000000"/>
                </a:solidFill>
                <a:effectLst/>
                <a:latin typeface="Verdana" panose="020B0604030504040204" pitchFamily="34" charset="0"/>
                <a:ea typeface="Verdana" panose="020B0604030504040204" pitchFamily="34" charset="0"/>
              </a:rPr>
              <a:t>передмови</a:t>
            </a:r>
            <a:r>
              <a:rPr lang="ru-RU" sz="1800" dirty="0">
                <a:solidFill>
                  <a:srgbClr val="000000"/>
                </a:solidFill>
                <a:effectLst/>
                <a:latin typeface="Verdana" panose="020B0604030504040204" pitchFamily="34" charset="0"/>
                <a:ea typeface="Verdana" panose="020B0604030504040204" pitchFamily="34" charset="0"/>
              </a:rPr>
              <a:t> В.П. </a:t>
            </a:r>
            <a:r>
              <a:rPr lang="ru-RU" sz="1800" dirty="0" err="1">
                <a:solidFill>
                  <a:srgbClr val="000000"/>
                </a:solidFill>
                <a:effectLst/>
                <a:latin typeface="Verdana" panose="020B0604030504040204" pitchFamily="34" charset="0"/>
                <a:ea typeface="Verdana" panose="020B0604030504040204" pitchFamily="34" charset="0"/>
              </a:rPr>
              <a:t>Черних</a:t>
            </a:r>
            <a:r>
              <a:rPr lang="ru-RU" sz="1800" dirty="0">
                <a:solidFill>
                  <a:srgbClr val="000000"/>
                </a:solidFill>
                <a:effectLst/>
                <a:latin typeface="Verdana" panose="020B0604030504040204" pitchFamily="34" charset="0"/>
                <a:ea typeface="Verdana" panose="020B0604030504040204" pitchFamily="34" charset="0"/>
              </a:rPr>
              <a:t>. – К.: </a:t>
            </a:r>
            <a:r>
              <a:rPr lang="ru-RU" sz="1800" dirty="0" err="1">
                <a:solidFill>
                  <a:srgbClr val="000000"/>
                </a:solidFill>
                <a:effectLst/>
                <a:latin typeface="Verdana" panose="020B0604030504040204" pitchFamily="34" charset="0"/>
                <a:ea typeface="Verdana" panose="020B0604030504040204" pitchFamily="34" charset="0"/>
              </a:rPr>
              <a:t>Моріон</a:t>
            </a:r>
            <a:r>
              <a:rPr lang="ru-RU" sz="1800" dirty="0">
                <a:solidFill>
                  <a:srgbClr val="000000"/>
                </a:solidFill>
                <a:effectLst/>
                <a:latin typeface="Verdana" panose="020B0604030504040204" pitchFamily="34" charset="0"/>
                <a:ea typeface="Verdana" panose="020B0604030504040204" pitchFamily="34" charset="0"/>
              </a:rPr>
              <a:t>, 2010. – 1546 с.</a:t>
            </a:r>
          </a:p>
        </p:txBody>
      </p:sp>
      <p:sp>
        <p:nvSpPr>
          <p:cNvPr id="3" name="Заголовок 2">
            <a:extLst>
              <a:ext uri="{FF2B5EF4-FFF2-40B4-BE49-F238E27FC236}">
                <a16:creationId xmlns:a16="http://schemas.microsoft.com/office/drawing/2014/main" xmlns="" id="{3CCBF9F6-3527-442E-BFBE-0E36DAEBE58E}"/>
              </a:ext>
            </a:extLst>
          </p:cNvPr>
          <p:cNvSpPr>
            <a:spLocks noGrp="1"/>
          </p:cNvSpPr>
          <p:nvPr>
            <p:ph type="title"/>
          </p:nvPr>
        </p:nvSpPr>
        <p:spPr/>
        <p:txBody>
          <a:bodyPr>
            <a:normAutofit/>
          </a:bodyPr>
          <a:lstStyle/>
          <a:p>
            <a:r>
              <a:rPr lang="ru-RU" dirty="0" err="1"/>
              <a:t>Матеріали</a:t>
            </a:r>
            <a:r>
              <a:rPr lang="ru-RU" dirty="0"/>
              <a:t> для </a:t>
            </a:r>
            <a:r>
              <a:rPr lang="ru-RU" dirty="0" err="1"/>
              <a:t>самопідготовки</a:t>
            </a:r>
            <a:r>
              <a:rPr lang="ru-RU" dirty="0"/>
              <a:t> </a:t>
            </a:r>
            <a:r>
              <a:rPr lang="ru-RU" dirty="0" err="1"/>
              <a:t>студентів</a:t>
            </a:r>
            <a:endParaRPr lang="ru-UA" dirty="0"/>
          </a:p>
        </p:txBody>
      </p:sp>
    </p:spTree>
    <p:extLst>
      <p:ext uri="{BB962C8B-B14F-4D97-AF65-F5344CB8AC3E}">
        <p14:creationId xmlns:p14="http://schemas.microsoft.com/office/powerpoint/2010/main" val="4218069540"/>
      </p:ext>
    </p:extLst>
  </p:cSld>
  <p:clrMapOvr>
    <a:masterClrMapping/>
  </p:clrMapOvr>
</p:sld>
</file>

<file path=ppt/theme/theme1.xml><?xml version="1.0" encoding="utf-8"?>
<a:theme xmlns:a="http://schemas.openxmlformats.org/drawingml/2006/main" name="РетроспективаVTI">
  <a:themeElements>
    <a:clrScheme name="Brights">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Office_42167610_TF66722518.potx" id="{99535A38-7086-4F19-BA2D-7114A7639216}" vid="{E1E69E6A-375F-4B0F-8CE5-93EFF684DE41}"/>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1F2FE978-FCBC-4C90-A410-B547AA7060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7FA506-1E93-4CA4-B270-1F08FD18C366}">
  <ds:schemaRefs>
    <ds:schemaRef ds:uri="http://schemas.microsoft.com/sharepoint/v3/contenttype/forms"/>
  </ds:schemaRefs>
</ds:datastoreItem>
</file>

<file path=customXml/itemProps3.xml><?xml version="1.0" encoding="utf-8"?>
<ds:datastoreItem xmlns:ds="http://schemas.openxmlformats.org/officeDocument/2006/customXml" ds:itemID="{38F4328E-77DF-41E8-952F-124AE19F1F7C}">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Простая презентация продаж</Template>
  <TotalTime>445</TotalTime>
  <Words>6629</Words>
  <Application>Microsoft Office PowerPoint</Application>
  <PresentationFormat>Произвольный</PresentationFormat>
  <Paragraphs>235</Paragraphs>
  <Slides>38</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РетроспективаVTI</vt:lpstr>
      <vt:lpstr>Навчальна дисципліна «Вступ у фармацію»</vt:lpstr>
      <vt:lpstr>Лекція №5 </vt:lpstr>
      <vt:lpstr>Актуальність теми</vt:lpstr>
      <vt:lpstr>Цілі лекції (мета): </vt:lpstr>
      <vt:lpstr>Система управління якістю Державної Служби України з лікарських засобів</vt:lpstr>
      <vt:lpstr>Система управління якістю Державної Служби України з лікарських засобів</vt:lpstr>
      <vt:lpstr>Система управління якістю Державної Служби України з лікарських засобів</vt:lpstr>
      <vt:lpstr>Внутрішньоаптечний контроль якості екстемпоральних ліків.</vt:lpstr>
      <vt:lpstr>Внутрішньоаптечний контроль якості екстемпоральних ліків.</vt:lpstr>
      <vt:lpstr>Внутрішньоаптечний контроль якості екстемпоральних ліків.</vt:lpstr>
      <vt:lpstr>Внутрішньоаптечний контроль якості екстемпоральних ліків.</vt:lpstr>
      <vt:lpstr>Внутрішньоаптечний контроль якості екстемпоральних ліків.</vt:lpstr>
      <vt:lpstr>Внутрішньоаптечний контроль якості екстемпоральних ліків.</vt:lpstr>
      <vt:lpstr>Організація вхідного контролю ЛЗ та товарів аптечного асортименту.</vt:lpstr>
      <vt:lpstr>Організація вхідного контролю ЛЗ та товарів аптечного асортименту.</vt:lpstr>
      <vt:lpstr>Організація вхідного контролю ЛЗ та товарів аптечного асортименту.</vt:lpstr>
      <vt:lpstr>Організація вхідного контролю ЛЗ та товарів аптечного асортименту.</vt:lpstr>
      <vt:lpstr>Організація вхідного контролю ЛЗ та товарів аптечного асортименту.</vt:lpstr>
      <vt:lpstr>Організація вхідного контролю ЛЗ та товарів аптечного асортименту.</vt:lpstr>
      <vt:lpstr>Обов’язки уповноваженої особи, яка проводить вхідний контроль якості ліків</vt:lpstr>
      <vt:lpstr>Обов’язки уповноваженої особи, яка проводить вхідний контроль якості ліків</vt:lpstr>
      <vt:lpstr>Обов’язки уповноваженої особи, яка проводить вхідний контроль якості ліків</vt:lpstr>
      <vt:lpstr>Обов’язки уповноваженої особи, яка проводить вхідний контроль якості ліків</vt:lpstr>
      <vt:lpstr>Правила виробництва (виготовлення) та контролю якості лікарських засобів в аптеках</vt:lpstr>
      <vt:lpstr>Правила виробництва (виготовлення) та контролю якості лікарських засобів в аптеках</vt:lpstr>
      <vt:lpstr>Правила виробництва (виготовлення) та контролю якості лікарських засобів в аптеках</vt:lpstr>
      <vt:lpstr>Правила виробництва (виготовлення) та контролю якості лікарських засобів в аптеках</vt:lpstr>
      <vt:lpstr>Правила виробництва (виготовлення) та контролю якості лікарських засобів в аптеках</vt:lpstr>
      <vt:lpstr>Загальні вимоги до виробництва (виготовлення) лікарських засобів в аптеках</vt:lpstr>
      <vt:lpstr>Підготовка і контроль якості води очищеної та води для ін’єкцій</vt:lpstr>
      <vt:lpstr>Підготовка і контроль якості води очищеної та води для ін’єкцій</vt:lpstr>
      <vt:lpstr>Підготовка і контроль якості води очищеної та води для ін’єкцій</vt:lpstr>
      <vt:lpstr>Вимоги до приміщень та обладнання</vt:lpstr>
      <vt:lpstr>Вимоги до приміщень та обладнання</vt:lpstr>
      <vt:lpstr>Вимоги до приміщень та обладнання</vt:lpstr>
      <vt:lpstr>Вимоги до працівників</vt:lpstr>
      <vt:lpstr>Вимоги до працівників</vt:lpstr>
      <vt:lpstr>Матеріали для самопідготовки студентів</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Навчальна дисципліна «Вступ у фармацію»</dc:title>
  <dc:creator>Fear</dc:creator>
  <cp:lastModifiedBy>Майя Образенко</cp:lastModifiedBy>
  <cp:revision>8</cp:revision>
  <dcterms:created xsi:type="dcterms:W3CDTF">2020-09-28T19:09:06Z</dcterms:created>
  <dcterms:modified xsi:type="dcterms:W3CDTF">2022-12-05T07:43:58Z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