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62" r:id="rId5"/>
    <p:sldId id="263" r:id="rId6"/>
    <p:sldId id="264" r:id="rId7"/>
    <p:sldId id="265" r:id="rId8"/>
    <p:sldId id="258" r:id="rId9"/>
    <p:sldId id="259" r:id="rId10"/>
    <p:sldId id="260" r:id="rId11"/>
    <p:sldId id="261"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43"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450750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96922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138896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825599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6D36434-EDB2-469E-BC49-73FC32450A20}" type="datetimeFigureOut">
              <a:rPr lang="uk-UA" smtClean="0"/>
              <a:t>07.12.2022</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2827583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6D36434-EDB2-469E-BC49-73FC32450A20}" type="datetimeFigureOut">
              <a:rPr lang="uk-UA" smtClean="0"/>
              <a:t>07.12.2022</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1542634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36434-EDB2-469E-BC49-73FC32450A20}" type="datetimeFigureOut">
              <a:rPr lang="uk-UA" smtClean="0"/>
              <a:t>07.12.2022</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413734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99940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526082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913601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E6BDC8-09D8-4BA3-9836-49010E5F72B6}"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3167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24682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01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6D36434-EDB2-469E-BC49-73FC32450A20}" type="datetimeFigureOut">
              <a:rPr lang="uk-UA" smtClean="0"/>
              <a:t>07.12.2022</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754665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954033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6D36434-EDB2-469E-BC49-73FC32450A20}" type="datetimeFigureOut">
              <a:rPr lang="uk-UA" smtClean="0"/>
              <a:t>07.12.2022</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E6BDC8-09D8-4BA3-9836-49010E5F72B6}" type="slidenum">
              <a:rPr lang="uk-UA" smtClean="0"/>
              <a:t>‹#›</a:t>
            </a:fld>
            <a:endParaRPr lang="uk-UA"/>
          </a:p>
        </p:txBody>
      </p:sp>
    </p:spTree>
    <p:extLst>
      <p:ext uri="{BB962C8B-B14F-4D97-AF65-F5344CB8AC3E}">
        <p14:creationId xmlns:p14="http://schemas.microsoft.com/office/powerpoint/2010/main" val="306757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6D36434-EDB2-469E-BC49-73FC32450A20}" type="datetimeFigureOut">
              <a:rPr lang="uk-UA" smtClean="0"/>
              <a:t>07.12.2022</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DE6BDC8-09D8-4BA3-9836-49010E5F72B6}" type="slidenum">
              <a:rPr lang="uk-UA" smtClean="0"/>
              <a:t>‹#›</a:t>
            </a:fld>
            <a:endParaRPr lang="uk-UA"/>
          </a:p>
        </p:txBody>
      </p:sp>
    </p:spTree>
    <p:extLst>
      <p:ext uri="{BB962C8B-B14F-4D97-AF65-F5344CB8AC3E}">
        <p14:creationId xmlns:p14="http://schemas.microsoft.com/office/powerpoint/2010/main" val="2422218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84908" y="1554080"/>
            <a:ext cx="1422184" cy="369332"/>
          </a:xfrm>
          <a:prstGeom prst="rect">
            <a:avLst/>
          </a:prstGeom>
        </p:spPr>
        <p:txBody>
          <a:bodyPr wrap="none">
            <a:spAutoFit/>
          </a:bodyPr>
          <a:lstStyle/>
          <a:p>
            <a:r>
              <a:rPr lang="uk-UA" dirty="0" smtClean="0"/>
              <a:t>Лекція № 5</a:t>
            </a:r>
            <a:endParaRPr lang="uk-UA" dirty="0"/>
          </a:p>
        </p:txBody>
      </p:sp>
      <p:sp>
        <p:nvSpPr>
          <p:cNvPr id="3" name="Прямоугольник 2"/>
          <p:cNvSpPr/>
          <p:nvPr/>
        </p:nvSpPr>
        <p:spPr>
          <a:xfrm>
            <a:off x="3321993" y="2994952"/>
            <a:ext cx="6090513" cy="369332"/>
          </a:xfrm>
          <a:prstGeom prst="rect">
            <a:avLst/>
          </a:prstGeom>
        </p:spPr>
        <p:txBody>
          <a:bodyPr wrap="none">
            <a:spAutoFit/>
          </a:bodyPr>
          <a:lstStyle/>
          <a:p>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Експертні</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моделювання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біології</a:t>
            </a:r>
            <a:r>
              <a:rPr lang="ru-RU" dirty="0">
                <a:latin typeface="Times New Roman" panose="02020603050405020304" pitchFamily="18" charset="0"/>
                <a:ea typeface="Times New Roman" panose="02020603050405020304" pitchFamily="18" charset="0"/>
              </a:rPr>
              <a:t> та </a:t>
            </a:r>
            <a:r>
              <a:rPr lang="ru-RU" dirty="0" err="1" smtClean="0">
                <a:latin typeface="Times New Roman" panose="02020603050405020304" pitchFamily="18" charset="0"/>
                <a:ea typeface="Times New Roman" panose="02020603050405020304" pitchFamily="18" charset="0"/>
              </a:rPr>
              <a:t>медицині</a:t>
            </a:r>
            <a:r>
              <a:rPr lang="ru-RU" dirty="0" smtClean="0">
                <a:latin typeface="Times New Roman" panose="02020603050405020304" pitchFamily="18" charset="0"/>
                <a:ea typeface="Times New Roman" panose="02020603050405020304" pitchFamily="18" charset="0"/>
              </a:rPr>
              <a:t>»</a:t>
            </a:r>
            <a:endParaRPr lang="uk-UA" dirty="0"/>
          </a:p>
        </p:txBody>
      </p:sp>
      <p:sp>
        <p:nvSpPr>
          <p:cNvPr id="4" name="TextBox 5"/>
          <p:cNvSpPr txBox="1"/>
          <p:nvPr/>
        </p:nvSpPr>
        <p:spPr>
          <a:xfrm>
            <a:off x="5775976" y="5648867"/>
            <a:ext cx="640047" cy="369332"/>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uk-UA" dirty="0" smtClean="0"/>
              <a:t>2022</a:t>
            </a:r>
            <a:endParaRPr lang="uk-UA" dirty="0"/>
          </a:p>
        </p:txBody>
      </p:sp>
    </p:spTree>
    <p:extLst>
      <p:ext uri="{BB962C8B-B14F-4D97-AF65-F5344CB8AC3E}">
        <p14:creationId xmlns:p14="http://schemas.microsoft.com/office/powerpoint/2010/main" val="1815970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2763" y="473931"/>
            <a:ext cx="9240981" cy="5078313"/>
          </a:xfrm>
          <a:prstGeom prst="rect">
            <a:avLst/>
          </a:prstGeom>
        </p:spPr>
        <p:txBody>
          <a:bodyPr wrap="square">
            <a:spAutoFit/>
          </a:bodyPr>
          <a:lstStyle/>
          <a:p>
            <a:pPr indent="449580" algn="just">
              <a:lnSpc>
                <a:spcPct val="150000"/>
              </a:lnSpc>
              <a:spcAft>
                <a:spcPts val="0"/>
              </a:spcAft>
            </a:pPr>
            <a:r>
              <a:rPr lang="ru-RU" sz="2400" i="1"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Експертні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Визначення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архітектура</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smtClean="0">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cs typeface="Times New Roman" panose="02020603050405020304" pitchFamily="18" charset="0"/>
              </a:rPr>
              <a:t>Принципово</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досягнення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технології</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прикладній</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математиці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кібернетиці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пов’язані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створенням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особливих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людино-машинних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призначаються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накопичення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необхідних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вирішення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складних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практичних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задач.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Подібні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одержали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назву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knowledge</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based</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system</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дисципліну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займається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дослідженням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розробкою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застосуванням</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таких систем,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називають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інженерією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279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4217" y="1194781"/>
            <a:ext cx="9725891" cy="4247317"/>
          </a:xfrm>
          <a:prstGeom prst="rect">
            <a:avLst/>
          </a:prstGeom>
        </p:spPr>
        <p:txBody>
          <a:bodyPr wrap="square">
            <a:spAutoFit/>
          </a:bodyPr>
          <a:lstStyle/>
          <a:p>
            <a:pPr indent="449580" algn="just">
              <a:lnSpc>
                <a:spcPct val="150000"/>
              </a:lnSpc>
              <a:spcAft>
                <a:spcPts val="0"/>
              </a:spcAf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вирішувати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важливі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задачі</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галузях</a:t>
            </a:r>
            <a:r>
              <a:rPr lang="ru-RU" dirty="0">
                <a:latin typeface="Times New Roman" panose="02020603050405020304" pitchFamily="18" charset="0"/>
                <a:ea typeface="Times New Roman" panose="02020603050405020304" pitchFamily="18" charset="0"/>
                <a:cs typeface="Times New Roman" panose="02020603050405020304" pitchFamily="18" charset="0"/>
              </a:rPr>
              <a:t> науки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техніки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стало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завдяки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успіхам</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із</a:t>
            </a:r>
            <a:r>
              <a:rPr lang="ru-RU" dirty="0">
                <a:latin typeface="Times New Roman" panose="02020603050405020304" pitchFamily="18" charset="0"/>
                <a:ea typeface="Times New Roman" panose="02020603050405020304" pitchFamily="18" charset="0"/>
                <a:cs typeface="Times New Roman" panose="02020603050405020304" pitchFamily="18" charset="0"/>
              </a:rPr>
              <a:t> штучного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інтелекту</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практичних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результатів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серйозно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вплинули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прикладних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віднести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розробку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представлення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рішень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дослідження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області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БД.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цілому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являють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якісний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еволюції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Знання</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відображають</a:t>
            </a:r>
            <a:r>
              <a:rPr lang="ru-RU" dirty="0">
                <a:latin typeface="Times New Roman" panose="02020603050405020304" pitchFamily="18" charset="0"/>
                <a:ea typeface="Times New Roman" panose="02020603050405020304" pitchFamily="18" charset="0"/>
              </a:rPr>
              <a:t> наше </a:t>
            </a:r>
            <a:r>
              <a:rPr lang="ru-RU" dirty="0" err="1">
                <a:latin typeface="Times New Roman" panose="02020603050405020304" pitchFamily="18" charset="0"/>
                <a:ea typeface="Times New Roman" panose="02020603050405020304" pitchFamily="18" charset="0"/>
              </a:rPr>
              <a:t>уявлення</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предметну</a:t>
            </a:r>
            <a:r>
              <a:rPr lang="ru-RU" dirty="0">
                <a:latin typeface="Times New Roman" panose="02020603050405020304" pitchFamily="18" charset="0"/>
                <a:ea typeface="Times New Roman" panose="02020603050405020304" pitchFamily="18" charset="0"/>
              </a:rPr>
              <a:t> область (</a:t>
            </a:r>
            <a:r>
              <a:rPr lang="ru-RU" dirty="0" err="1">
                <a:latin typeface="Times New Roman" panose="02020603050405020304" pitchFamily="18" charset="0"/>
                <a:ea typeface="Times New Roman" panose="02020603050405020304" pitchFamily="18" charset="0"/>
              </a:rPr>
              <a:t>ПрО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виражають</a:t>
            </a:r>
            <a:r>
              <a:rPr lang="ru-RU" dirty="0">
                <a:latin typeface="Times New Roman" panose="02020603050405020304" pitchFamily="18" charset="0"/>
                <a:ea typeface="Times New Roman" panose="02020603050405020304" pitchFamily="18" charset="0"/>
              </a:rPr>
              <a:t> систему понять,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залежностей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поняттями</a:t>
            </a:r>
            <a:r>
              <a:rPr lang="ru-RU" dirty="0">
                <a:latin typeface="Times New Roman" panose="02020603050405020304" pitchFamily="18" charset="0"/>
                <a:ea typeface="Times New Roman" panose="02020603050405020304" pitchFamily="18" charset="0"/>
              </a:rPr>
              <a:t>. Прикладами понять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електричний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провідник</a:t>
            </a:r>
            <a:r>
              <a:rPr lang="ru-RU" dirty="0">
                <a:latin typeface="Times New Roman" panose="02020603050405020304" pitchFamily="18" charset="0"/>
                <a:ea typeface="Times New Roman" panose="02020603050405020304" pitchFamily="18" charset="0"/>
              </a:rPr>
              <a:t>, число; прикладами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провідник</a:t>
            </a:r>
            <a:r>
              <a:rPr lang="ru-RU" dirty="0">
                <a:latin typeface="Times New Roman" panose="02020603050405020304" pitchFamily="18" charset="0"/>
                <a:ea typeface="Times New Roman" panose="02020603050405020304" pitchFamily="18" charset="0"/>
              </a:rPr>
              <a:t> і число є </a:t>
            </a:r>
            <a:r>
              <a:rPr lang="ru-RU" dirty="0" err="1">
                <a:latin typeface="Times New Roman" panose="02020603050405020304" pitchFamily="18" charset="0"/>
                <a:ea typeface="Times New Roman" panose="02020603050405020304" pitchFamily="18" charset="0"/>
              </a:rPr>
              <a:t>опір</a:t>
            </a:r>
            <a:r>
              <a:rPr lang="ru-RU" dirty="0">
                <a:latin typeface="Times New Roman" panose="02020603050405020304" pitchFamily="18" charset="0"/>
                <a:ea typeface="Times New Roman" panose="02020603050405020304" pitchFamily="18" charset="0"/>
              </a:rPr>
              <a:t>, сила струму і </a:t>
            </a:r>
            <a:r>
              <a:rPr lang="ru-RU" dirty="0" err="1">
                <a:latin typeface="Times New Roman" panose="02020603050405020304" pitchFamily="18" charset="0"/>
                <a:ea typeface="Times New Roman" panose="02020603050405020304" pitchFamily="18" charset="0"/>
              </a:rPr>
              <a:t>напруга</a:t>
            </a:r>
            <a:r>
              <a:rPr lang="ru-RU" dirty="0">
                <a:latin typeface="Times New Roman" panose="02020603050405020304" pitchFamily="18" charset="0"/>
                <a:ea typeface="Times New Roman" panose="02020603050405020304" pitchFamily="18" charset="0"/>
              </a:rPr>
              <a:t>; приклад </a:t>
            </a:r>
            <a:r>
              <a:rPr lang="ru-RU" dirty="0" err="1">
                <a:latin typeface="Times New Roman" panose="02020603050405020304" pitchFamily="18" charset="0"/>
                <a:ea typeface="Times New Roman" panose="02020603050405020304" pitchFamily="18" charset="0"/>
              </a:rPr>
              <a:t>залежності</a:t>
            </a:r>
            <a:r>
              <a:rPr lang="ru-RU" dirty="0">
                <a:latin typeface="Times New Roman" panose="02020603050405020304" pitchFamily="18" charset="0"/>
                <a:ea typeface="Times New Roman" panose="02020603050405020304" pitchFamily="18" charset="0"/>
              </a:rPr>
              <a:t> - закон Ома.</a:t>
            </a:r>
            <a:endParaRPr lang="uk-UA" dirty="0"/>
          </a:p>
        </p:txBody>
      </p:sp>
    </p:spTree>
    <p:extLst>
      <p:ext uri="{BB962C8B-B14F-4D97-AF65-F5344CB8AC3E}">
        <p14:creationId xmlns:p14="http://schemas.microsoft.com/office/powerpoint/2010/main" val="327371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43200" y="1388193"/>
            <a:ext cx="8686800" cy="2585323"/>
          </a:xfrm>
          <a:prstGeom prst="rect">
            <a:avLst/>
          </a:prstGeom>
        </p:spPr>
        <p:txBody>
          <a:bodyPr wrap="square">
            <a:spAutoFit/>
          </a:bodyPr>
          <a:lstStyle/>
          <a:p>
            <a:pPr>
              <a:lnSpc>
                <a:spcPct val="150000"/>
              </a:lnSpc>
            </a:pPr>
            <a:r>
              <a:rPr lang="uk-UA" dirty="0" smtClean="0">
                <a:latin typeface="Times New Roman" panose="02020603050405020304" pitchFamily="18" charset="0"/>
                <a:ea typeface="Times New Roman" panose="02020603050405020304" pitchFamily="18" charset="0"/>
              </a:rPr>
              <a:t>	Якщо </a:t>
            </a:r>
            <a:r>
              <a:rPr lang="uk-UA" dirty="0">
                <a:latin typeface="Times New Roman" panose="02020603050405020304" pitchFamily="18" charset="0"/>
                <a:ea typeface="Times New Roman" panose="02020603050405020304" pitchFamily="18" charset="0"/>
              </a:rPr>
              <a:t>необхідно передати комп’ютеру деяку суму знань, то представляються насамперед об’єкти, далі співвідношення, що встановлюють необхідні зв’язки між об’єктами, і процеси, що визначають створення, руйнування, трансформацію й інші види поведінки об’єктів.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складаються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об’єкти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представляти</a:t>
            </a:r>
            <a:r>
              <a:rPr lang="ru-RU" dirty="0">
                <a:latin typeface="Times New Roman" panose="02020603050405020304" pitchFamily="18" charset="0"/>
                <a:ea typeface="Times New Roman" panose="02020603050405020304" pitchFamily="18" charset="0"/>
              </a:rPr>
              <a:t> структурами </a:t>
            </a:r>
            <a:r>
              <a:rPr lang="ru-RU" dirty="0" err="1">
                <a:latin typeface="Times New Roman" panose="02020603050405020304" pitchFamily="18" charset="0"/>
                <a:ea typeface="Times New Roman" panose="02020603050405020304" pitchFamily="18" charset="0"/>
              </a:rPr>
              <a:t>символьних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rPr>
              <a:t> - списками </a:t>
            </a:r>
            <a:r>
              <a:rPr lang="ru-RU" dirty="0" err="1">
                <a:latin typeface="Times New Roman" panose="02020603050405020304" pitchFamily="18" charset="0"/>
                <a:ea typeface="Times New Roman" panose="02020603050405020304" pitchFamily="18" charset="0"/>
              </a:rPr>
              <a:t>властивостей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втшюються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комп’ютерними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програмами</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55703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0255" y="128097"/>
            <a:ext cx="9587345" cy="5443478"/>
          </a:xfrm>
          <a:prstGeom prst="rect">
            <a:avLst/>
          </a:prstGeom>
        </p:spPr>
        <p:txBody>
          <a:bodyPr wrap="square">
            <a:spAutoFit/>
          </a:bodyPr>
          <a:lstStyle/>
          <a:p>
            <a:pPr indent="449580" algn="ctr">
              <a:lnSpc>
                <a:spcPct val="150000"/>
              </a:lnSpc>
              <a:spcAft>
                <a:spcPts val="0"/>
              </a:spcAft>
            </a:pP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поділити</a:t>
            </a:r>
            <a:r>
              <a:rPr lang="ru-RU" i="1"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процедурні</a:t>
            </a:r>
            <a:r>
              <a:rPr lang="ru-RU" i="1" dirty="0">
                <a:latin typeface="Times New Roman" panose="02020603050405020304" pitchFamily="18" charset="0"/>
                <a:ea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ea typeface="Times New Roman" panose="02020603050405020304" pitchFamily="18" charset="0"/>
                <a:cs typeface="Times New Roman" panose="02020603050405020304" pitchFamily="18" charset="0"/>
              </a:rPr>
              <a:t>декларативні</a:t>
            </a:r>
            <a:r>
              <a:rPr lang="ru-RU" i="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uk-UA" sz="1600" dirty="0">
                <a:latin typeface="Calibri" panose="020F0502020204030204" pitchFamily="34" charset="0"/>
                <a:ea typeface="Times New Roman" panose="02020603050405020304" pitchFamily="18" charset="0"/>
                <a:cs typeface="Times New Roman" panose="02020603050405020304" pitchFamily="18" charset="0"/>
              </a:rPr>
              <a:t>	</a:t>
            </a:r>
            <a:endParaRPr lang="uk-UA" sz="1600" dirty="0" smtClean="0">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sz="1600" dirty="0">
                <a:latin typeface="Calibri" panose="020F0502020204030204" pitchFamily="34"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Процедурні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відносяться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процедур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задаються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послідовністю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виконані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послідовністю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цілей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досягнуті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Декларативні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надходять</a:t>
            </a:r>
            <a:r>
              <a:rPr lang="ru-RU" dirty="0">
                <a:latin typeface="Times New Roman" panose="02020603050405020304" pitchFamily="18" charset="0"/>
                <a:ea typeface="Times New Roman" panose="02020603050405020304" pitchFamily="18" charset="0"/>
                <a:cs typeface="Times New Roman" panose="02020603050405020304" pitchFamily="18" charset="0"/>
              </a:rPr>
              <a:t> у систему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експертів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включають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факти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аксіоми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і правила,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відносяться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фактів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декларативних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характерна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бази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зберігаються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тільки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описи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їхніх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семантичних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відсутня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 те, як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описи.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Процедурна</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грунтується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описі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a:t>
            </a:r>
            <a:r>
              <a:rPr lang="ru-RU" dirty="0">
                <a:latin typeface="Times New Roman" panose="02020603050405020304" pitchFamily="18" charset="0"/>
                <a:ea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процедур будь-</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ea typeface="Times New Roman" panose="02020603050405020304" pitchFamily="18" charset="0"/>
                <a:cs typeface="Times New Roman" panose="02020603050405020304" pitchFamily="18" charset="0"/>
              </a:rPr>
              <a:t>, ЛІСП).</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Переваги</a:t>
            </a:r>
            <a:r>
              <a:rPr lang="ru-RU" dirty="0" smtClean="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й </a:t>
            </a:r>
            <a:r>
              <a:rPr lang="ru-RU" dirty="0" err="1">
                <a:latin typeface="Times New Roman" panose="02020603050405020304" pitchFamily="18" charset="0"/>
                <a:ea typeface="Times New Roman" panose="02020603050405020304" pitchFamily="18" charset="0"/>
              </a:rPr>
              <a:t>недоліки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процедурні</a:t>
            </a:r>
            <a:r>
              <a:rPr lang="ru-RU" dirty="0">
                <a:latin typeface="Times New Roman" panose="02020603050405020304" pitchFamily="18" charset="0"/>
                <a:ea typeface="Times New Roman" panose="02020603050405020304" pitchFamily="18" charset="0"/>
              </a:rPr>
              <a:t>, так і </a:t>
            </a:r>
            <a:r>
              <a:rPr lang="ru-RU" dirty="0" err="1">
                <a:latin typeface="Times New Roman" panose="02020603050405020304" pitchFamily="18" charset="0"/>
                <a:ea typeface="Times New Roman" panose="02020603050405020304" pitchFamily="18" charset="0"/>
              </a:rPr>
              <a:t>декларативні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Найкращий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підхід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полягає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розгляді</a:t>
            </a:r>
            <a:r>
              <a:rPr lang="ru-RU" dirty="0">
                <a:latin typeface="Times New Roman" panose="02020603050405020304" pitchFamily="18" charset="0"/>
                <a:ea typeface="Times New Roman" panose="02020603050405020304" pitchFamily="18" charset="0"/>
              </a:rPr>
              <a:t> задач </a:t>
            </a:r>
            <a:r>
              <a:rPr lang="ru-RU" dirty="0" err="1">
                <a:latin typeface="Times New Roman" panose="02020603050405020304" pitchFamily="18" charset="0"/>
                <a:ea typeface="Times New Roman" panose="02020603050405020304" pitchFamily="18" charset="0"/>
              </a:rPr>
              <a:t>відразу</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позицій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оскільки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способів</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4084953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1091" y="571741"/>
            <a:ext cx="9725891" cy="5858976"/>
          </a:xfrm>
          <a:prstGeom prst="rect">
            <a:avLst/>
          </a:prstGeom>
        </p:spPr>
        <p:txBody>
          <a:bodyPr wrap="square">
            <a:spAutoFit/>
          </a:bodyPr>
          <a:lstStyle/>
          <a:p>
            <a:pPr indent="449580" algn="ctr">
              <a:lnSpc>
                <a:spcPct val="150000"/>
              </a:lnSpc>
              <a:spcAft>
                <a:spcPts val="0"/>
              </a:spcAft>
            </a:pPr>
            <a:r>
              <a:rPr lang="ru-RU" i="1" dirty="0">
                <a:latin typeface="Times New Roman" panose="02020603050405020304" pitchFamily="18" charset="0"/>
                <a:ea typeface="Times New Roman" panose="02020603050405020304" pitchFamily="18" charset="0"/>
                <a:cs typeface="Times New Roman" panose="02020603050405020304" pitchFamily="18" charset="0"/>
              </a:rPr>
              <a:t>Людина і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комп’ютер</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Перш </a:t>
            </a:r>
            <a:r>
              <a:rPr lang="uk-UA" dirty="0">
                <a:latin typeface="Times New Roman" panose="02020603050405020304" pitchFamily="18" charset="0"/>
                <a:ea typeface="Times New Roman" panose="02020603050405020304" pitchFamily="18" charset="0"/>
                <a:cs typeface="Times New Roman" panose="02020603050405020304" pitchFamily="18" charset="0"/>
              </a:rPr>
              <a:t>ніж приступити до розробки комп’ютеризованої системи знань необхідно відповісти на питання: чи можуть комп’ютери приймати ті ж рішення, що і досвідчений лікар, використовуючи такі ж дані й знання і логічні процедури їх обробки.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Іншими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словами,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cs typeface="Times New Roman" panose="02020603050405020304" pitchFamily="18" charset="0"/>
              </a:rPr>
              <a:t> люди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наукові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клінічний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певного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висновку</a:t>
            </a:r>
            <a:r>
              <a:rPr lang="ru-RU" dirty="0">
                <a:latin typeface="Times New Roman" panose="02020603050405020304" pitchFamily="18" charset="0"/>
                <a:ea typeface="Times New Roman" panose="02020603050405020304" pitchFamily="18" charset="0"/>
                <a:cs typeface="Times New Roman" panose="02020603050405020304" pitchFamily="18" charset="0"/>
              </a:rPr>
              <a:t>, то як 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можемо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навчити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latin typeface="Times New Roman" panose="02020603050405020304" pitchFamily="18" charset="0"/>
                <a:ea typeface="Times New Roman" panose="02020603050405020304" pitchFamily="18" charset="0"/>
                <a:cs typeface="Times New Roman" panose="02020603050405020304" pitchFamily="18" charset="0"/>
              </a:rPr>
              <a:t> ж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аналогічного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висновку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Щоб</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відповісти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питання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з’ясувати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структура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людському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мозку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структуровані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щоб</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було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рішень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подібних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тих,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приймаються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лікарем</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встановленні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діагнозу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призначенні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жаль,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ключовою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проблемою тут є те,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ми не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знаємо</a:t>
            </a:r>
            <a:r>
              <a:rPr lang="ru-RU" dirty="0">
                <a:latin typeface="Times New Roman" panose="02020603050405020304" pitchFamily="18" charset="0"/>
                <a:ea typeface="Times New Roman" panose="02020603050405020304" pitchFamily="18" charset="0"/>
                <a:cs typeface="Times New Roman" panose="02020603050405020304" pitchFamily="18" charset="0"/>
              </a:rPr>
              <a:t> яку «модель»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людський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мозок</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вирішення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проблеми</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Особливу</a:t>
            </a:r>
            <a:r>
              <a:rPr lang="ru-RU" dirty="0" smtClean="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роль у </a:t>
            </a:r>
            <a:r>
              <a:rPr lang="ru-RU" dirty="0" err="1">
                <a:latin typeface="Times New Roman" panose="02020603050405020304" pitchFamily="18" charset="0"/>
                <a:ea typeface="Times New Roman" panose="02020603050405020304" pitchFamily="18" charset="0"/>
              </a:rPr>
              <a:t>теорії</a:t>
            </a:r>
            <a:r>
              <a:rPr lang="ru-RU" dirty="0">
                <a:latin typeface="Times New Roman" panose="02020603050405020304" pitchFamily="18" charset="0"/>
                <a:ea typeface="Times New Roman" panose="02020603050405020304" pitchFamily="18" charset="0"/>
              </a:rPr>
              <a:t> баз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займають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rPr>
              <a:t>, як модель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схема. Схема </a:t>
            </a:r>
            <a:r>
              <a:rPr lang="ru-RU" dirty="0" err="1">
                <a:latin typeface="Times New Roman" panose="02020603050405020304" pitchFamily="18" charset="0"/>
                <a:ea typeface="Times New Roman" panose="02020603050405020304" pitchFamily="18" charset="0"/>
              </a:rPr>
              <a:t>моделі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семантичною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моделлю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888357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6510" y="252994"/>
            <a:ext cx="9850582" cy="5858976"/>
          </a:xfrm>
          <a:prstGeom prst="rect">
            <a:avLst/>
          </a:prstGeom>
        </p:spPr>
        <p:txBody>
          <a:bodyPr wrap="square">
            <a:spAutoFit/>
          </a:bodyPr>
          <a:lstStyle/>
          <a:p>
            <a:pPr algn="just">
              <a:lnSpc>
                <a:spcPct val="150000"/>
              </a:lnSpc>
              <a:spcAft>
                <a:spcPts val="0"/>
              </a:spcAft>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банків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БнД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відбувається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удосконалювання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процедур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пошуку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відображення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її</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складних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структурах.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відміну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БнД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інформація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зберігається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моделі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зв’язується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внутрішньо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структурується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не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рахунок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табличних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форм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документів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а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між</a:t>
            </a:r>
            <a:r>
              <a:rPr lang="ru-RU" dirty="0">
                <a:latin typeface="Times New Roman" panose="02020603050405020304" pitchFamily="18" charset="0"/>
                <a:ea typeface="Times New Roman" panose="02020603050405020304" pitchFamily="18" charset="0"/>
                <a:cs typeface="Times New Roman" panose="02020603050405020304" pitchFamily="18" charset="0"/>
              </a:rPr>
              <a:t> фактами,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об’єкті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У моделях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володіють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визначеною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фіксованою</a:t>
            </a:r>
            <a:r>
              <a:rPr lang="ru-RU" dirty="0">
                <a:latin typeface="Times New Roman" panose="02020603050405020304" pitchFamily="18" charset="0"/>
                <a:ea typeface="Times New Roman" panose="02020603050405020304" pitchFamily="18" charset="0"/>
                <a:cs typeface="Times New Roman" panose="02020603050405020304" pitchFamily="18" charset="0"/>
              </a:rPr>
              <a:t> поза системою семантикою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самі</a:t>
            </a:r>
            <a:r>
              <a:rPr lang="ru-RU" dirty="0">
                <a:latin typeface="Times New Roman" panose="02020603050405020304" pitchFamily="18" charset="0"/>
                <a:ea typeface="Times New Roman" panose="02020603050405020304" pitchFamily="18" charset="0"/>
                <a:cs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собі</a:t>
            </a:r>
            <a:r>
              <a:rPr lang="ru-RU" dirty="0">
                <a:latin typeface="Times New Roman" panose="02020603050405020304" pitchFamily="18" charset="0"/>
                <a:ea typeface="Times New Roman" panose="02020603050405020304" pitchFamily="18" charset="0"/>
                <a:cs typeface="Times New Roman" panose="02020603050405020304" pitchFamily="18" charset="0"/>
              </a:rPr>
              <a:t> є такими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жданими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вихідні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Простеживши</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еволюцію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відзначити</a:t>
            </a:r>
            <a:r>
              <a:rPr lang="ru-RU" dirty="0">
                <a:latin typeface="Times New Roman" panose="02020603050405020304" pitchFamily="18" charset="0"/>
                <a:ea typeface="Times New Roman" panose="02020603050405020304" pitchFamily="18" charset="0"/>
              </a:rPr>
              <a:t> ряд </a:t>
            </a:r>
            <a:r>
              <a:rPr lang="ru-RU" dirty="0" err="1">
                <a:latin typeface="Times New Roman" panose="02020603050405020304" pitchFamily="18" charset="0"/>
                <a:ea typeface="Times New Roman" panose="02020603050405020304" pitchFamily="18" charset="0"/>
              </a:rPr>
              <a:t>особливостей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відрізняють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По-перше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орієнтації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деяку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конкретну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програму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метапроцедур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необхідність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породжена</a:t>
            </a:r>
            <a:r>
              <a:rPr lang="ru-RU" dirty="0">
                <a:latin typeface="Times New Roman" panose="02020603050405020304" pitchFamily="18" charset="0"/>
                <a:ea typeface="Times New Roman" panose="02020603050405020304" pitchFamily="18" charset="0"/>
              </a:rPr>
              <a:t> самими </a:t>
            </a:r>
            <a:r>
              <a:rPr lang="ru-RU" dirty="0" err="1">
                <a:latin typeface="Times New Roman" panose="02020603050405020304" pitchFamily="18" charset="0"/>
                <a:ea typeface="Times New Roman" panose="02020603050405020304" pitchFamily="18" charset="0"/>
              </a:rPr>
              <a:t>знаннями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По-друге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інтерпретації</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атрибути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чого</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отримають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визначену</a:t>
            </a:r>
            <a:r>
              <a:rPr lang="ru-RU" dirty="0">
                <a:latin typeface="Times New Roman" panose="02020603050405020304" pitchFamily="18" charset="0"/>
                <a:ea typeface="Times New Roman" panose="02020603050405020304" pitchFamily="18" charset="0"/>
              </a:rPr>
              <a:t> семантику. </a:t>
            </a: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кроком</a:t>
            </a:r>
            <a:r>
              <a:rPr lang="ru-RU" dirty="0">
                <a:latin typeface="Times New Roman" panose="02020603050405020304" pitchFamily="18" charset="0"/>
                <a:ea typeface="Times New Roman" panose="02020603050405020304" pitchFamily="18" charset="0"/>
              </a:rPr>
              <a:t> на шляху до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rPr>
              <a:t> над такими </a:t>
            </a:r>
            <a:r>
              <a:rPr lang="ru-RU" dirty="0" err="1">
                <a:latin typeface="Times New Roman" panose="02020603050405020304" pitchFamily="18" charset="0"/>
                <a:ea typeface="Times New Roman" panose="02020603050405020304" pitchFamily="18" charset="0"/>
              </a:rPr>
              <a:t>одиницями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родовидові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По-третс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допущення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рекурсивних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зв’язків</a:t>
            </a:r>
            <a:r>
              <a:rPr lang="ru-RU" dirty="0">
                <a:latin typeface="Times New Roman" panose="02020603050405020304" pitchFamily="18" charset="0"/>
                <a:ea typeface="Times New Roman" panose="02020603050405020304" pitchFamily="18" charset="0"/>
              </a:rPr>
              <a:t> одних </a:t>
            </a:r>
            <a:r>
              <a:rPr lang="ru-RU" dirty="0" err="1">
                <a:latin typeface="Times New Roman" panose="02020603050405020304" pitchFamily="18" charset="0"/>
                <a:ea typeface="Times New Roman" panose="02020603050405020304" pitchFamily="18" charset="0"/>
              </a:rPr>
              <a:t>інформаційних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одиниць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іншими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цілому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розходження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знаннями</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чітких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границь</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2851772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4218" y="169982"/>
            <a:ext cx="10058400" cy="5858976"/>
          </a:xfrm>
          <a:prstGeom prst="rect">
            <a:avLst/>
          </a:prstGeom>
        </p:spPr>
        <p:txBody>
          <a:bodyPr wrap="square">
            <a:spAutoFit/>
          </a:bodyPr>
          <a:lstStyle/>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Таким чином,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відзначити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принаймні</a:t>
            </a:r>
            <a:r>
              <a:rPr lang="ru-RU" dirty="0">
                <a:latin typeface="Times New Roman" panose="02020603050405020304" pitchFamily="18" charset="0"/>
                <a:ea typeface="Times New Roman" panose="02020603050405020304" pitchFamily="18" charset="0"/>
                <a:cs typeface="Times New Roman" panose="02020603050405020304" pitchFamily="18" charset="0"/>
              </a:rPr>
              <a:t> три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особливості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відрізняються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відданих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здатністю</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інтерпретації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-наявність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зв’язків</a:t>
            </a:r>
            <a:r>
              <a:rPr lang="uk-UA" dirty="0">
                <a:latin typeface="Times New Roman" panose="02020603050405020304" pitchFamily="18" charset="0"/>
                <a:ea typeface="Times New Roman" panose="02020603050405020304" pitchFamily="18" charset="0"/>
                <a:cs typeface="Times New Roman" panose="02020603050405020304" pitchFamily="18" charset="0"/>
              </a:rPr>
              <a:t>, що розрізняють знання: елемент-клас, клас-підклас, тип- підтип, ситуація-</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підситуація</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ситуативних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відносин</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ситуативну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сумісність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Аналізуючи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наведені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стверджувати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питання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природи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класифікації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способів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систематизації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багато</a:t>
            </a:r>
            <a:r>
              <a:rPr lang="ru-RU" dirty="0">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чому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дискусійний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характер.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обчислювальної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техніки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відкриває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Однак</a:t>
            </a:r>
            <a:r>
              <a:rPr lang="ru-RU"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виділити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представити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у формах,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комп’ютері</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ea typeface="Times New Roman" panose="02020603050405020304" pitchFamily="18" charset="0"/>
              </a:rPr>
              <a:t>	Система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характеризується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rPr>
              <a:t> нового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стислому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вигляді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подано формулою: «</a:t>
            </a:r>
            <a:r>
              <a:rPr lang="ru-RU" dirty="0" err="1">
                <a:latin typeface="Times New Roman" panose="02020603050405020304" pitchFamily="18" charset="0"/>
                <a:ea typeface="Times New Roman" panose="02020603050405020304" pitchFamily="18" charset="0"/>
              </a:rPr>
              <a:t>знання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механізм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виводу</a:t>
            </a:r>
            <a:r>
              <a:rPr lang="ru-RU" dirty="0">
                <a:latin typeface="Times New Roman" panose="02020603050405020304" pitchFamily="18" charset="0"/>
                <a:ea typeface="Times New Roman" panose="02020603050405020304" pitchFamily="18" charset="0"/>
              </a:rPr>
              <a:t> - система </a:t>
            </a:r>
            <a:r>
              <a:rPr lang="ru-RU" dirty="0" err="1">
                <a:latin typeface="Times New Roman" panose="02020603050405020304" pitchFamily="18" charset="0"/>
                <a:ea typeface="Times New Roman" panose="02020603050405020304" pitchFamily="18" charset="0"/>
              </a:rPr>
              <a:t>знань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Подібні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здатні</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пояснити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лінію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міркувань</a:t>
            </a:r>
            <a:r>
              <a:rPr lang="ru-RU" dirty="0">
                <a:latin typeface="Times New Roman" panose="02020603050405020304" pitchFamily="18" charset="0"/>
                <a:ea typeface="Times New Roman" panose="02020603050405020304" pitchFamily="18" charset="0"/>
              </a:rPr>
              <a:t>, так і</a:t>
            </a:r>
            <a:r>
              <a:rPr lang="uk-UA" dirty="0">
                <a:latin typeface="Times New Roman" panose="02020603050405020304" pitchFamily="18" charset="0"/>
                <a:ea typeface="Times New Roman" panose="02020603050405020304" pitchFamily="18" charset="0"/>
              </a:rPr>
              <a:t> накопичити знання. Відповідно до цього можна виділити наступні основні елементи системи знань: модуль придбання знання, база знань, механізм виводу та пояснювальний інтерфейс.</a:t>
            </a:r>
            <a:endParaRPr lang="uk-UA" dirty="0"/>
          </a:p>
        </p:txBody>
      </p:sp>
    </p:spTree>
    <p:extLst>
      <p:ext uri="{BB962C8B-B14F-4D97-AF65-F5344CB8AC3E}">
        <p14:creationId xmlns:p14="http://schemas.microsoft.com/office/powerpoint/2010/main" val="547365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0146" y="2025411"/>
            <a:ext cx="10418618" cy="2169825"/>
          </a:xfrm>
          <a:prstGeom prst="rect">
            <a:avLst/>
          </a:prstGeom>
        </p:spPr>
        <p:txBody>
          <a:bodyPr wrap="square">
            <a:spAutoFit/>
          </a:bodyPr>
          <a:lstStyle/>
          <a:p>
            <a:pPr>
              <a:lnSpc>
                <a:spcPct val="150000"/>
              </a:lnSpc>
            </a:pPr>
            <a:r>
              <a:rPr lang="uk-UA" dirty="0" smtClean="0">
                <a:latin typeface="Times New Roman" panose="02020603050405020304" pitchFamily="18" charset="0"/>
                <a:ea typeface="Times New Roman" panose="02020603050405020304" pitchFamily="18" charset="0"/>
              </a:rPr>
              <a:t>	Ядро </a:t>
            </a:r>
            <a:r>
              <a:rPr lang="uk-UA" dirty="0">
                <a:latin typeface="Times New Roman" panose="02020603050405020304" pitchFamily="18" charset="0"/>
                <a:ea typeface="Times New Roman" panose="02020603050405020304" pitchFamily="18" charset="0"/>
              </a:rPr>
              <a:t>систем знань складають база знань (БЗ) і механізм виводу, з якими зв’язані поняття «методи подання проблемного знання», «процес одержання нового знання за допомогою правдоподібних міркувань». Саме вибір методів подання й одержання знань визначає архітектуру системи знань і на практиці приймає вираз відповідної організації БЗ і схеми керування механізмом виводу.</a:t>
            </a:r>
            <a:endParaRPr lang="uk-UA" dirty="0"/>
          </a:p>
        </p:txBody>
      </p:sp>
    </p:spTree>
    <p:extLst>
      <p:ext uri="{BB962C8B-B14F-4D97-AF65-F5344CB8AC3E}">
        <p14:creationId xmlns:p14="http://schemas.microsoft.com/office/powerpoint/2010/main" val="56169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0146" y="391748"/>
            <a:ext cx="10529454" cy="5770811"/>
          </a:xfrm>
          <a:prstGeom prst="rect">
            <a:avLst/>
          </a:prstGeom>
        </p:spPr>
        <p:txBody>
          <a:bodyPr wrap="square">
            <a:spAutoFit/>
          </a:bodyPr>
          <a:lstStyle/>
          <a:p>
            <a:pPr indent="449580" algn="ctr">
              <a:lnSpc>
                <a:spcPct val="150000"/>
              </a:lnSpc>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Експертні системи в медицині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Серед </a:t>
            </a:r>
            <a:r>
              <a:rPr lang="uk-UA" dirty="0">
                <a:latin typeface="Times New Roman" panose="02020603050405020304" pitchFamily="18" charset="0"/>
                <a:ea typeface="Times New Roman" panose="02020603050405020304" pitchFamily="18" charset="0"/>
                <a:cs typeface="Times New Roman" panose="02020603050405020304" pitchFamily="18" charset="0"/>
              </a:rPr>
              <a:t>систем знань найбільш бурхливо останнім часом розвивалися медичні експертні системи (ЕС).</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ea typeface="Times New Roman" panose="02020603050405020304" pitchFamily="18" charset="0"/>
              </a:rPr>
              <a:t>	Комп’ютерні </a:t>
            </a:r>
            <a:r>
              <a:rPr lang="uk-UA" dirty="0">
                <a:latin typeface="Times New Roman" panose="02020603050405020304" pitchFamily="18" charset="0"/>
                <a:ea typeface="Times New Roman" panose="02020603050405020304" pitchFamily="18" charset="0"/>
              </a:rPr>
              <a:t>програми, як правило, пристосовані для розв’язання точно визначеного кола задач. Розширити чи якось змінити це коло можна тільки внесенням у програму відповідних інструкцій програміста. Але таке удосконалення потребує багато часу, завжди існує ймовірність додаткових помилок. Розвиток технологій штучного інтелекту (програмних засобів, які можуть у певних межах імітувати на комп’ютері деякі риси мислення людини) зумовив появу нового класу програмних засобів, здатних до самонавчання та накопичення нової, корисної інформації. Саме до цього класу належать системи, що </a:t>
            </a:r>
            <a:r>
              <a:rPr lang="uk-UA" dirty="0" err="1">
                <a:latin typeface="Times New Roman" panose="02020603050405020304" pitchFamily="18" charset="0"/>
                <a:ea typeface="Times New Roman" panose="02020603050405020304" pitchFamily="18" charset="0"/>
              </a:rPr>
              <a:t>грунтуються</a:t>
            </a:r>
            <a:r>
              <a:rPr lang="uk-UA" dirty="0">
                <a:latin typeface="Times New Roman" panose="02020603050405020304" pitchFamily="18" charset="0"/>
                <a:ea typeface="Times New Roman" panose="02020603050405020304" pitchFamily="18" charset="0"/>
              </a:rPr>
              <a:t> на використанні знань - </a:t>
            </a:r>
            <a:r>
              <a:rPr lang="uk-UA" dirty="0" err="1">
                <a:latin typeface="Times New Roman" panose="02020603050405020304" pitchFamily="18" charset="0"/>
                <a:ea typeface="Times New Roman" panose="02020603050405020304" pitchFamily="18" charset="0"/>
              </a:rPr>
              <a:t>knowledge-based</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system</a:t>
            </a:r>
            <a:r>
              <a:rPr lang="uk-UA" dirty="0">
                <a:latin typeface="Times New Roman" panose="02020603050405020304" pitchFamily="18" charset="0"/>
                <a:ea typeface="Times New Roman" panose="02020603050405020304" pitchFamily="18" charset="0"/>
              </a:rPr>
              <a:t> (інтелектуальні системи, системи знань). У більш старій літературі використовується термін “експертна система”, тому що такі системи використовували знання, отримані від експертів, і могли вирішувати проблеми способом, деякою мірою подібним до міркувань експерта. Особливістю такої системи є поділ на базу даних, що містить історії </a:t>
            </a:r>
            <a:r>
              <a:rPr lang="uk-UA" dirty="0" err="1">
                <a:latin typeface="Times New Roman" panose="02020603050405020304" pitchFamily="18" charset="0"/>
                <a:ea typeface="Times New Roman" panose="02020603050405020304" pitchFamily="18" charset="0"/>
              </a:rPr>
              <a:t>хвороб</a:t>
            </a:r>
            <a:r>
              <a:rPr lang="uk-UA" dirty="0">
                <a:latin typeface="Times New Roman" panose="02020603050405020304" pitchFamily="18" charset="0"/>
                <a:ea typeface="Times New Roman" panose="02020603050405020304" pitchFamily="18" charset="0"/>
              </a:rPr>
              <a:t>, базу знань про предметну галузь, і на механізм логічного висновку. У загальному випадку інтелектуальна система припускає, що є програма одержання знань, яка буде використовуватися для побудови і підтримки бази знань. Така система може також містити модуль пояснення, що допомагає пояснювати її рекомендації користувачам. Експертні системи широко застосовуються в медицині для підтримки прийняття рішень при розв’язанні різноманітних проблем діагностики, прогнозування, лікування, управління, навчання тощо.</a:t>
            </a:r>
            <a:endParaRPr lang="uk-UA" dirty="0"/>
          </a:p>
        </p:txBody>
      </p:sp>
    </p:spTree>
    <p:extLst>
      <p:ext uri="{BB962C8B-B14F-4D97-AF65-F5344CB8AC3E}">
        <p14:creationId xmlns:p14="http://schemas.microsoft.com/office/powerpoint/2010/main" val="2926002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6073" y="492363"/>
            <a:ext cx="11055927" cy="6186309"/>
          </a:xfrm>
          <a:prstGeom prst="rect">
            <a:avLst/>
          </a:prstGeom>
        </p:spPr>
        <p:txBody>
          <a:bodyPr wrap="square">
            <a:spAutoFit/>
          </a:bodyPr>
          <a:lstStyle/>
          <a:p>
            <a:pPr indent="449580" algn="ctr">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Штучний інтелект</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На </a:t>
            </a:r>
            <a:r>
              <a:rPr lang="uk-UA" dirty="0">
                <a:latin typeface="Times New Roman" panose="02020603050405020304" pitchFamily="18" charset="0"/>
                <a:ea typeface="Times New Roman" panose="02020603050405020304" pitchFamily="18" charset="0"/>
                <a:cs typeface="Times New Roman" panose="02020603050405020304" pitchFamily="18" charset="0"/>
              </a:rPr>
              <a:t>перший погляд, штучний інтелект (ШІ) - це щось із області наукової фантастики. Насправді ж він проник у всі напрямки комп’ютерних технологій. Він робить професійні можливості людини практично безмежними вже сьогодні.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Штучний </a:t>
            </a:r>
            <a:r>
              <a:rPr lang="uk-UA" dirty="0">
                <a:latin typeface="Times New Roman" panose="02020603050405020304" pitchFamily="18" charset="0"/>
                <a:ea typeface="Times New Roman" panose="02020603050405020304" pitchFamily="18" charset="0"/>
                <a:cs typeface="Times New Roman" panose="02020603050405020304" pitchFamily="18" charset="0"/>
              </a:rPr>
              <a:t>інтелект - це програма, що моделює на комп’ютері процес мислення людини. Для створення такої системи необхідно, насамперед, вивчити процес мислення людини, що розв’язує задачі чи приймає рішення в якій-небудь галузі людської діяльності, розбити цей процес на етапи і розробити програми, що відтворюють ці етапи на комп’ютері. </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Найголовніше </a:t>
            </a:r>
            <a:r>
              <a:rPr lang="uk-UA" dirty="0">
                <a:latin typeface="Times New Roman" panose="02020603050405020304" pitchFamily="18" charset="0"/>
                <a:ea typeface="Times New Roman" panose="02020603050405020304" pitchFamily="18" charset="0"/>
                <a:cs typeface="Times New Roman" panose="02020603050405020304" pitchFamily="18" charset="0"/>
              </a:rPr>
              <a:t>- закласти в ці програми здатність до самонавчання і накопичення нової, корисної в подальшому інформації. Зміна будь-якої частини інформації не повинна міняти структуру всієї програми. Адже й людина накопичує знання, не змінюючи спосіб мислення і не забуваючи вже відомих фактів (більшої їх частини).</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Звичайно</a:t>
            </a:r>
            <a:r>
              <a:rPr lang="uk-UA" dirty="0">
                <a:latin typeface="Times New Roman" panose="02020603050405020304" pitchFamily="18" charset="0"/>
                <a:ea typeface="Times New Roman" panose="02020603050405020304" pitchFamily="18" charset="0"/>
                <a:cs typeface="Times New Roman" panose="02020603050405020304" pitchFamily="18" charset="0"/>
              </a:rPr>
              <a:t>, вченим не до кінця відомо як працює людський мозок. З’ясовані лише деякі механізми, які і намагаються змоделювати в системах штучного інтелекту. Штучний інтелект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artificial</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intelligence</a:t>
            </a:r>
            <a:r>
              <a:rPr lang="uk-UA" dirty="0">
                <a:latin typeface="Times New Roman" panose="02020603050405020304" pitchFamily="18" charset="0"/>
                <a:ea typeface="Times New Roman" panose="02020603050405020304" pitchFamily="18" charset="0"/>
                <a:cs typeface="Times New Roman" panose="02020603050405020304" pitchFamily="18" charset="0"/>
              </a:rPr>
              <a:t>) можна розглядати як властивість автоматичних систем брати на себе окремі функції інтелекту людини, наприклад, вибирати і приймати оптимальні рішення на основі раніше отриманого досвіду і раціонального аналізу зовнішніх дій.</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ea typeface="Times New Roman" panose="02020603050405020304" pitchFamily="18" charset="0"/>
              </a:rPr>
              <a:t>	В </a:t>
            </a:r>
            <a:r>
              <a:rPr lang="uk-UA" dirty="0">
                <a:latin typeface="Times New Roman" panose="02020603050405020304" pitchFamily="18" charset="0"/>
                <a:ea typeface="Times New Roman" panose="02020603050405020304" pitchFamily="18" charset="0"/>
              </a:rPr>
              <a:t>основі людської діяльності лежить мислення. Наприклад, дзвонить дзвінок на урок, і ви прямуєте до аудиторії. Ця, здавалося б, автоматична реакція - результат вирішення задачі, яку ставить перед мозком зовнішній сигнал - дзвінок. Звучить запитання викладача і ви піднімаєте руку, якщо хочете, щоб вас запитали або, наприклад, опускаєте голову, якщо цього не хочете. Результат, до якого ви прагнете, - це мета, на досягнення якої направлені </a:t>
            </a:r>
            <a:r>
              <a:rPr lang="uk-UA" dirty="0" err="1">
                <a:latin typeface="Times New Roman" panose="02020603050405020304" pitchFamily="18" charset="0"/>
                <a:ea typeface="Times New Roman" panose="02020603050405020304" pitchFamily="18" charset="0"/>
              </a:rPr>
              <a:t>мисленнєві</a:t>
            </a:r>
            <a:r>
              <a:rPr lang="uk-UA" dirty="0">
                <a:latin typeface="Times New Roman" panose="02020603050405020304" pitchFamily="18" charset="0"/>
                <a:ea typeface="Times New Roman" panose="02020603050405020304" pitchFamily="18" charset="0"/>
              </a:rPr>
              <a:t> процеси вашого мозку.</a:t>
            </a:r>
            <a:endParaRPr lang="uk-UA" dirty="0"/>
          </a:p>
        </p:txBody>
      </p:sp>
    </p:spTree>
    <p:extLst>
      <p:ext uri="{BB962C8B-B14F-4D97-AF65-F5344CB8AC3E}">
        <p14:creationId xmlns:p14="http://schemas.microsoft.com/office/powerpoint/2010/main" val="543606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3164" y="863376"/>
            <a:ext cx="10654145" cy="5355312"/>
          </a:xfrm>
          <a:prstGeom prst="rect">
            <a:avLst/>
          </a:prstGeom>
        </p:spPr>
        <p:txBody>
          <a:bodyPr wrap="square">
            <a:spAutoFit/>
          </a:bodyPr>
          <a:lstStyle/>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Наша повсякденна діяльність - послідовність таких цілей. Кожен крок на шляху до головної мети - складова послідовності. Мозок завжди зосереджений на меті (цілях), і неважливо, фізичну чи інтелектуальну роботу виконує людина.</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Людський мозок - місце збереження величезної кількості знань. Людина постійно здобуває нові знання і застосовує їх у ситуаціях, що виникають. Знання можна представити у вигляді сукупності фактів і правил їх використання. Правила виражаються формулою:</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ctr">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ТО....</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Тобто, ЯКЩО виконується умова, ТО слідує виконання визначеної дії. Наша пам’ять зберігає величезну кількість таких фактів і правил. Для досягнення цілей люди пов’язують між собою складні сукупності фактів і правил.</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Яким же чином людський мозок з великої кількості різноманітних фактів і правил відбирає ті, що мають відношення до конкретної ситуації? В мозку існує складна схема відбору, яка називається механізмом спрощення. Досягаючи мети людина не лише розв’язує поставлену перед нею задачу, вона отримує нові факти, формує нові правила. Механізм формування нових фактів і правил - механізм виводу, дозволяє людині вчитися на досвіді, допомагає також виявляти помилки в міркуваннях і удосконалювати правила, що використовуються для досягнення цілей.</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Створити штучний інтелект означає створити програму, що включає всі етапи процесу прийняття рішення людиною: цілі, факти, правила, механізм спрощення і механізм виводу, який завершує процес мислення (рис. 1).</a:t>
            </a:r>
            <a:endParaRPr lang="uk-UA"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876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7779" y="879039"/>
            <a:ext cx="10660899" cy="3365986"/>
          </a:xfrm>
          <a:prstGeom prst="rect">
            <a:avLst/>
          </a:prstGeom>
        </p:spPr>
        <p:txBody>
          <a:bodyPr wrap="square">
            <a:spAutoFit/>
          </a:bodyPr>
          <a:lstStyle/>
          <a:p>
            <a:pPr indent="449580" algn="just">
              <a:lnSpc>
                <a:spcPct val="150000"/>
              </a:lnSpc>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Оскільки </a:t>
            </a:r>
            <a:r>
              <a:rPr lang="uk-UA" dirty="0">
                <a:latin typeface="Times New Roman" panose="02020603050405020304" pitchFamily="18" charset="0"/>
                <a:ea typeface="Times New Roman" panose="02020603050405020304" pitchFamily="18" charset="0"/>
                <a:cs typeface="Times New Roman" panose="02020603050405020304" pitchFamily="18" charset="0"/>
              </a:rPr>
              <a:t>основні процеси мислення людини залишаються такими ж при розв’язанні різноманітних задач, то й одну базову систему штучного інтелекту можна використовувати для розв’язання великої кількості задач.</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pPr>
            <a:r>
              <a:rPr lang="uk-UA" dirty="0" smtClean="0">
                <a:latin typeface="Times New Roman" panose="02020603050405020304" pitchFamily="18" charset="0"/>
                <a:ea typeface="Times New Roman" panose="02020603050405020304" pitchFamily="18" charset="0"/>
              </a:rPr>
              <a:t>	Конкретні </a:t>
            </a:r>
            <a:r>
              <a:rPr lang="uk-UA" dirty="0">
                <a:latin typeface="Times New Roman" panose="02020603050405020304" pitchFamily="18" charset="0"/>
                <a:ea typeface="Times New Roman" panose="02020603050405020304" pitchFamily="18" charset="0"/>
              </a:rPr>
              <a:t>сфери людської діяльності, в яких можуть використовуватися системи штучного інтелекту, називаються предметними областями. Прикладами </a:t>
            </a:r>
            <a:r>
              <a:rPr lang="en-US"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предметних областей можуть бути: управління економікою, розробка стратегій і тактики у воєнній науці тощо. Потрібно лише врахувати, що для розв’язання всіх можливих задач потрібна велика кількість фактів і правил. Чим вужча предметна область, тим простіше наповнити її знаннями.</a:t>
            </a:r>
            <a:endParaRPr lang="uk-UA" dirty="0"/>
          </a:p>
        </p:txBody>
      </p:sp>
      <p:pic>
        <p:nvPicPr>
          <p:cNvPr id="3" name="Рисунок 2" descr="d:\home\e210691pbv\Desktop\media\image1.png"/>
          <p:cNvPicPr/>
          <p:nvPr/>
        </p:nvPicPr>
        <p:blipFill>
          <a:blip r:embed="rId2" cstate="print"/>
          <a:srcRect/>
          <a:stretch>
            <a:fillRect/>
          </a:stretch>
        </p:blipFill>
        <p:spPr bwMode="auto">
          <a:xfrm>
            <a:off x="7068069" y="4682259"/>
            <a:ext cx="4880610" cy="1892300"/>
          </a:xfrm>
          <a:prstGeom prst="rect">
            <a:avLst/>
          </a:prstGeom>
          <a:noFill/>
          <a:ln w="9525">
            <a:noFill/>
            <a:miter lim="800000"/>
            <a:headEnd/>
            <a:tailEnd/>
          </a:ln>
        </p:spPr>
      </p:pic>
    </p:spTree>
    <p:extLst>
      <p:ext uri="{BB962C8B-B14F-4D97-AF65-F5344CB8AC3E}">
        <p14:creationId xmlns:p14="http://schemas.microsoft.com/office/powerpoint/2010/main" val="1917363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7236" y="973431"/>
            <a:ext cx="10155382" cy="5443478"/>
          </a:xfrm>
          <a:prstGeom prst="rect">
            <a:avLst/>
          </a:prstGeom>
        </p:spPr>
        <p:txBody>
          <a:bodyPr wrap="square">
            <a:spAutoFit/>
          </a:bodyPr>
          <a:lstStyle/>
          <a:p>
            <a:pPr indent="449580" algn="just">
              <a:lnSpc>
                <a:spcPct val="150000"/>
              </a:lnSpc>
              <a:spcAft>
                <a:spcPts val="0"/>
              </a:spcAft>
            </a:pPr>
            <a:r>
              <a:rPr lang="uk-UA"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Джерелом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знань для наповнення експертних систем слугують експерти у відповідній предметній області. При створенні експертної системи група, що складається з експерта та інженера зі знань, збирає факти, правила і евристичні правила (тобто такі правила, які формуються на основі практичних знань експертів), а потім включає їх у систему штучного інтелекту. Інженер зі знань - нова професія, яку породив стрімкий розвиток баз знань. Інженер зі знань - це спеціаліст високого класу, який володіє системним програмуванням і методами штучного інтелекту. В епоху інформаційних технологій ця професія стає дуже важливою і необхідною.</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Сучасні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інтелектуальні інформаційні технології - це технології опрацювання інформації і розв’язання задач за допомогою обчислювальних машин, що спираються на досягнення в області штучного інтелекту.</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smtClean="0">
                <a:solidFill>
                  <a:srgbClr val="000000"/>
                </a:solidFill>
                <a:latin typeface="Times New Roman" panose="02020603050405020304" pitchFamily="18" charset="0"/>
                <a:ea typeface="Times New Roman" panose="02020603050405020304" pitchFamily="18" charset="0"/>
              </a:rPr>
              <a:t>	Системи </a:t>
            </a:r>
            <a:r>
              <a:rPr lang="uk-UA" dirty="0">
                <a:solidFill>
                  <a:srgbClr val="000000"/>
                </a:solidFill>
                <a:latin typeface="Times New Roman" panose="02020603050405020304" pitchFamily="18" charset="0"/>
                <a:ea typeface="Times New Roman" panose="02020603050405020304" pitchFamily="18" charset="0"/>
              </a:rPr>
              <a:t>штучного інтелекту складаються із трьох основних блоків: бази знань, розв’язувана та інтелектуального інтерфейсу. Типовим представником систем штучного інтелекту є експертні системи.</a:t>
            </a:r>
            <a:endParaRPr lang="uk-UA" dirty="0"/>
          </a:p>
        </p:txBody>
      </p:sp>
    </p:spTree>
    <p:extLst>
      <p:ext uri="{BB962C8B-B14F-4D97-AF65-F5344CB8AC3E}">
        <p14:creationId xmlns:p14="http://schemas.microsoft.com/office/powerpoint/2010/main" val="2687003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8691" y="198105"/>
            <a:ext cx="10543309" cy="668997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 штучного інтелекту орієнтовані на розв’язання важливого класу задач, що називаються неформалізованими, наприклад, при аналізі даних і знань, що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динамічно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змінюються. В дослідженнях штучного інтелекту можна виділити два основних напрямки:</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програмно-прагматичний. До нього належать роботи зі створення програм для розв’язання логічних задач, розпізнавання образів, класифікації даних, отриманих в результаті досліджень тощо;</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біонічний. Займається розробкою систем, які розв’язують задачі за аналогією із розв’язанням задач людським мозком. В рамках біонічного підходу до проблем штучного інтелекту сформувалась нова наука -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нейроінформатика</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даний час будь-яку велику систему, що використовує БЗ, називають експертною системою, часто з комерційних міркувань, хоча багато таких систем точніше називати системами знань. У наш час між термінами “експертні системи” і “системи знань” немає чіткої межі. Можливо, згодом установиться більш чітка класифікація систем знань і обмежень у вживанні назви «експертні системи». Наприклад, відзначається, що для систем знань не обов’язково джерелом знань є експерт, а для ЕС це істотно.</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Термін «експертна система» природно асоціюється з терміном “експерт”. Так прийнято називати висококваліфікованого, авторитетного фахівця в якій-небудь області діяльності, що вирішує задачі, використовуючи свій досвід і знання.</a:t>
            </a:r>
            <a:endParaRPr lang="uk-UA" dirty="0"/>
          </a:p>
        </p:txBody>
      </p:sp>
    </p:spTree>
    <p:extLst>
      <p:ext uri="{BB962C8B-B14F-4D97-AF65-F5344CB8AC3E}">
        <p14:creationId xmlns:p14="http://schemas.microsoft.com/office/powerpoint/2010/main" val="2727706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4546" y="709896"/>
            <a:ext cx="9448800" cy="419698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Можна виділити наступні задачі, що розв’язуються експертами:</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діагностика - визначення причин захворювання або несправності технічної системи і вироблення рекомендації з їхнього усунення;</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класифікація - побудова ієрархії, концепцій або об’єктів; визначення місця заданого об’єкта або концепції в цій ієрархії;</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прогнозування - пророкування поводження організму, технічної або будь-якої іншої системи на основі даних про її поточний стан;</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планування - побудова плану (програми) дій за рішенням якої-небудь задачі;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керування - контроль за станом складної системи і прийняття оперативних рішень щодо його зміни.</a:t>
            </a:r>
            <a:endParaRPr lang="uk-UA" dirty="0"/>
          </a:p>
        </p:txBody>
      </p:sp>
    </p:spTree>
    <p:extLst>
      <p:ext uri="{BB962C8B-B14F-4D97-AF65-F5344CB8AC3E}">
        <p14:creationId xmlns:p14="http://schemas.microsoft.com/office/powerpoint/2010/main" val="4028079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2764" y="613442"/>
            <a:ext cx="9781309" cy="6274475"/>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Визначень експертних систем майже стільки ж, скільки авторів книг і розробок з цієї теми. Наведемо найбільш відомі: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Експертна система - це інтелектуальна програма для комп’ютера, яка використовує знання і процедури виводу для вирішення задач, що є досить складними і вимагають залучення експертів. Необхідні для цього знання і процедура виводу можуть розглядатися як модель проведення експертизи найкращим з експертів у своїй області.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Експертними називають системи, що, відтворюючи роботу експерта шляхом моделювання процесу одержання висновків з наявної інформації за допомогою правил логічного виводу, моделюють поводження експерта в межах спеціальної області знань.</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Експертні системи - це такі системи знань, що, використовуючи механізм виводу, застосовують знання для вирішення певної задачі.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smtClean="0">
                <a:solidFill>
                  <a:srgbClr val="000000"/>
                </a:solidFill>
                <a:latin typeface="Times New Roman" panose="02020603050405020304" pitchFamily="18" charset="0"/>
                <a:ea typeface="Times New Roman" panose="02020603050405020304" pitchFamily="18" charset="0"/>
              </a:rPr>
              <a:t>	Відзначимо </a:t>
            </a:r>
            <a:r>
              <a:rPr lang="uk-UA" dirty="0">
                <a:solidFill>
                  <a:srgbClr val="000000"/>
                </a:solidFill>
                <a:latin typeface="Times New Roman" panose="02020603050405020304" pitchFamily="18" charset="0"/>
                <a:ea typeface="Times New Roman" panose="02020603050405020304" pitchFamily="18" charset="0"/>
              </a:rPr>
              <a:t>два головних моменти, властиві всім авторським визначенням поняття ЕС. </a:t>
            </a:r>
            <a:r>
              <a:rPr lang="uk-UA" dirty="0" smtClean="0">
                <a:solidFill>
                  <a:srgbClr val="000000"/>
                </a:solidFill>
                <a:latin typeface="Times New Roman" panose="02020603050405020304" pitchFamily="18" charset="0"/>
                <a:ea typeface="Times New Roman" panose="02020603050405020304" pitchFamily="18" charset="0"/>
              </a:rPr>
              <a:t>	Насамперед </a:t>
            </a:r>
            <a:r>
              <a:rPr lang="uk-UA" dirty="0">
                <a:solidFill>
                  <a:srgbClr val="000000"/>
                </a:solidFill>
                <a:latin typeface="Times New Roman" panose="02020603050405020304" pitchFamily="18" charset="0"/>
                <a:ea typeface="Times New Roman" panose="02020603050405020304" pitchFamily="18" charset="0"/>
              </a:rPr>
              <a:t>це вказівка на те, що ЕС - це готовий програмний продукт, який використовується для вирішення задач. По-друге - наявність опису області застосування ЕС або характеристики класу розв’язуваних задач.</a:t>
            </a:r>
            <a:endParaRPr lang="uk-UA" dirty="0"/>
          </a:p>
        </p:txBody>
      </p:sp>
    </p:spTree>
    <p:extLst>
      <p:ext uri="{BB962C8B-B14F-4D97-AF65-F5344CB8AC3E}">
        <p14:creationId xmlns:p14="http://schemas.microsoft.com/office/powerpoint/2010/main" val="2138313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95054" y="1208705"/>
            <a:ext cx="9656618" cy="5078313"/>
          </a:xfrm>
          <a:prstGeom prst="rect">
            <a:avLst/>
          </a:prstGeom>
        </p:spPr>
        <p:txBody>
          <a:bodyPr wrap="square">
            <a:spAutoFit/>
          </a:bodyPr>
          <a:lstStyle/>
          <a:p>
            <a:pPr indent="449580" algn="ctr">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подальшому експертними системами будемо вважати системи, які: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переробляють велику кількість знань;</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подають знання в простій уніфікованій формі;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мають незалежний механізм логічних висновків;</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можуть пояснити результати, отримані в процесі обробки знань.</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ctr">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Експертні системи в медицині повинні: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моделювати поведінку грамотного лікаря при розв’язанні діагностичної задачі, моделювати методи пошуку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розв’язків</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представляти здобуті розв’язки в такому вигляді, щоб вони були зрозумілі і лікарю, і хворому;</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швидко й порівняно просто адаптуватися до змін сукупності медичних знань, модифікуватися при появі нових або при уточненні старих знань.</a:t>
            </a:r>
            <a:endParaRPr lang="uk-UA" dirty="0"/>
          </a:p>
        </p:txBody>
      </p:sp>
    </p:spTree>
    <p:extLst>
      <p:ext uri="{BB962C8B-B14F-4D97-AF65-F5344CB8AC3E}">
        <p14:creationId xmlns:p14="http://schemas.microsoft.com/office/powerpoint/2010/main" val="2092229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0364" y="847313"/>
            <a:ext cx="9864436" cy="5355312"/>
          </a:xfrm>
          <a:prstGeom prst="rect">
            <a:avLst/>
          </a:prstGeom>
        </p:spPr>
        <p:txBody>
          <a:bodyPr wrap="square">
            <a:spAutoFit/>
          </a:bodyPr>
          <a:lstStyle/>
          <a:p>
            <a:pPr indent="449580"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Існує багато видів експертних систем, серед яких можна виділити наступні:</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інтерпретації даних, що визначають зміст даних, зокрема даних медичних спостережень та дослідів;</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діагностики, під час якої визначається характер відхилення стану об’єкта від норми, і на основі цього його зараховують до відповідної категорії.;</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моніторингу, орієнтовані на неперервну інтерпретацію даних у реальному часі та сигналізацію про вихід тих чи інших параметрів за допустимі межі, зокрема, експертні системи медичного моніторингу в палатах реанімації;</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прогнозування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логічно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роблять імовірнісні висновки про майбутній перебіг подій виходячи із ситуацій, що склалися, з урахуванням усіх обставин. В медицині з їх допомогою прогнозують перебіг хвороби при різних схемах лікування, визначаючи найкращу для конкретного хворого;</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навчання визначають похибки при вивченні якоїсь дисципліни, збираючи та аналізуючи дані про «слабкі місця», а потім дають необхідні пояснення та рекомендації, що визначають, які вправи потрібні для поліпшення підготовки майбутнього лікаря;</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експертні системи планування визначають оптимальні плани дій об’єктів, здатних виконувати деякі функції;</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експертні системи проектування готують документацію на створення об’єктів із заздалегідь визначеними властивостями, що містять навіть готові креслення та відповідний опис.</a:t>
            </a:r>
            <a:endParaRPr lang="uk-UA" dirty="0"/>
          </a:p>
        </p:txBody>
      </p:sp>
    </p:spTree>
    <p:extLst>
      <p:ext uri="{BB962C8B-B14F-4D97-AF65-F5344CB8AC3E}">
        <p14:creationId xmlns:p14="http://schemas.microsoft.com/office/powerpoint/2010/main" val="4194810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800" y="0"/>
            <a:ext cx="9906000" cy="6689973"/>
          </a:xfrm>
          <a:prstGeom prst="rect">
            <a:avLst/>
          </a:prstGeom>
        </p:spPr>
        <p:txBody>
          <a:bodyPr wrap="square">
            <a:spAutoFit/>
          </a:bodyPr>
          <a:lstStyle/>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 ступенем інтеграції експертні системи розрізняють таким чином:</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автономні експертні системи, що працюють безпосередньо у режимі консультацій з користувачем без застосування якихось традиційних методів обробки даних (розрахунки, моделювання та ін.);</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гібридні експертні системи, що містять стандартні пакети прикладних програм обробки, СУБД, електронні таблиці та засоби управління ними. Зрозуміло, що гібридні експертні системи значно складніші, але їх можливості виправдовують витрати на їх розробку та обслуговування.</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 до форми процесу вирішення задачі і кінцевої мети ЕС поділяють на:</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системи типу “питання - відповідь ”, що включають підсистеми діалогового спілкування з користувачем професійною мовою користувача даної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системи-консультанти, що забезпечують збереження, аналіз і узагальнення знань висококваліфікованих фахівців у вузькоспеціалізованих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здатні виробляти проектні (консультативні) рішення і роз’ясняти логіку їхнього виводу;</a:t>
            </a:r>
            <a:endParaRPr lang="uk-UA"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r>
              <a:rPr lang="uk-UA" dirty="0">
                <a:solidFill>
                  <a:srgbClr val="000000"/>
                </a:solidFill>
                <a:latin typeface="Times New Roman" panose="02020603050405020304" pitchFamily="18" charset="0"/>
                <a:ea typeface="Times New Roman" panose="02020603050405020304" pitchFamily="18" charset="0"/>
              </a:rPr>
              <a:t>-	системи-</a:t>
            </a:r>
            <a:r>
              <a:rPr lang="uk-UA" dirty="0" err="1">
                <a:solidFill>
                  <a:srgbClr val="000000"/>
                </a:solidFill>
                <a:latin typeface="Times New Roman" panose="02020603050405020304" pitchFamily="18" charset="0"/>
                <a:ea typeface="Times New Roman" panose="02020603050405020304" pitchFamily="18" charset="0"/>
              </a:rPr>
              <a:t>вирішувачі</a:t>
            </a:r>
            <a:r>
              <a:rPr lang="uk-UA" dirty="0">
                <a:solidFill>
                  <a:srgbClr val="000000"/>
                </a:solidFill>
                <a:latin typeface="Times New Roman" panose="02020603050405020304" pitchFamily="18" charset="0"/>
                <a:ea typeface="Times New Roman" panose="02020603050405020304" pitchFamily="18" charset="0"/>
              </a:rPr>
              <a:t>, що розробляють моделі бази знань і реалізують їх у вигляді проблемно-орієнтованих пакетів вирішення задач на базі наявного банку знань і характеристик класу задач, що вирішується.</a:t>
            </a:r>
            <a:endParaRPr lang="uk-UA" dirty="0"/>
          </a:p>
        </p:txBody>
      </p:sp>
    </p:spTree>
    <p:extLst>
      <p:ext uri="{BB962C8B-B14F-4D97-AF65-F5344CB8AC3E}">
        <p14:creationId xmlns:p14="http://schemas.microsoft.com/office/powerpoint/2010/main" val="317560429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TotalTime>
  <Words>730</Words>
  <Application>Microsoft Office PowerPoint</Application>
  <PresentationFormat>Широкоэкранный</PresentationFormat>
  <Paragraphs>83</Paragraphs>
  <Slides>20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Arial</vt:lpstr>
      <vt:lpstr>Calibri</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Приступа Богдан Володимирович</dc:creator>
  <cp:lastModifiedBy>Пользователь Windows</cp:lastModifiedBy>
  <cp:revision>3</cp:revision>
  <dcterms:created xsi:type="dcterms:W3CDTF">2020-11-26T20:54:50Z</dcterms:created>
  <dcterms:modified xsi:type="dcterms:W3CDTF">2022-12-07T16:51:51Z</dcterms:modified>
</cp:coreProperties>
</file>