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42" r:id="rId2"/>
    <p:sldId id="306" r:id="rId3"/>
    <p:sldId id="307" r:id="rId4"/>
    <p:sldId id="308" r:id="rId5"/>
    <p:sldId id="309" r:id="rId6"/>
    <p:sldId id="310" r:id="rId7"/>
    <p:sldId id="311" r:id="rId8"/>
    <p:sldId id="312" r:id="rId9"/>
    <p:sldId id="313" r:id="rId10"/>
    <p:sldId id="314" r:id="rId11"/>
    <p:sldId id="315" r:id="rId12"/>
    <p:sldId id="316" r:id="rId13"/>
    <p:sldId id="317" r:id="rId14"/>
    <p:sldId id="318" r:id="rId15"/>
    <p:sldId id="319" r:id="rId16"/>
    <p:sldId id="321" r:id="rId17"/>
    <p:sldId id="322" r:id="rId18"/>
    <p:sldId id="323"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256" r:id="rId37"/>
    <p:sldId id="343" r:id="rId38"/>
    <p:sldId id="344" r:id="rId39"/>
    <p:sldId id="345" r:id="rId40"/>
    <p:sldId id="261" r:id="rId41"/>
    <p:sldId id="262" r:id="rId42"/>
    <p:sldId id="346" r:id="rId43"/>
    <p:sldId id="347" r:id="rId44"/>
    <p:sldId id="264" r:id="rId45"/>
    <p:sldId id="348" r:id="rId46"/>
    <p:sldId id="349" r:id="rId47"/>
    <p:sldId id="350" r:id="rId48"/>
    <p:sldId id="267" r:id="rId49"/>
    <p:sldId id="351" r:id="rId50"/>
    <p:sldId id="354" r:id="rId51"/>
    <p:sldId id="272" r:id="rId52"/>
    <p:sldId id="352" r:id="rId53"/>
    <p:sldId id="274" r:id="rId54"/>
    <p:sldId id="279" r:id="rId55"/>
    <p:sldId id="280" r:id="rId56"/>
    <p:sldId id="281" r:id="rId57"/>
    <p:sldId id="278" r:id="rId58"/>
    <p:sldId id="355" r:id="rId59"/>
    <p:sldId id="356" r:id="rId60"/>
    <p:sldId id="357" r:id="rId61"/>
    <p:sldId id="365" r:id="rId62"/>
    <p:sldId id="285" r:id="rId63"/>
    <p:sldId id="358" r:id="rId64"/>
    <p:sldId id="359" r:id="rId65"/>
    <p:sldId id="360" r:id="rId66"/>
    <p:sldId id="361" r:id="rId67"/>
    <p:sldId id="290" r:id="rId68"/>
    <p:sldId id="362" r:id="rId69"/>
    <p:sldId id="291" r:id="rId70"/>
    <p:sldId id="364" r:id="rId71"/>
    <p:sldId id="292" r:id="rId72"/>
    <p:sldId id="363" r:id="rId73"/>
    <p:sldId id="299" r:id="rId74"/>
    <p:sldId id="300" r:id="rId75"/>
    <p:sldId id="301" r:id="rId76"/>
    <p:sldId id="302" r:id="rId7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30" autoAdjust="0"/>
    <p:restoredTop sz="94766" autoAdjust="0"/>
  </p:normalViewPr>
  <p:slideViewPr>
    <p:cSldViewPr>
      <p:cViewPr varScale="1">
        <p:scale>
          <a:sx n="58" d="100"/>
          <a:sy n="58" d="100"/>
        </p:scale>
        <p:origin x="34" y="509"/>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21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t>30.10.2022</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3" name="Title 12"/>
          <p:cNvSpPr>
            <a:spLocks noGrp="1"/>
          </p:cNvSpPr>
          <p:nvPr>
            <p:ph type="title"/>
          </p:nvPr>
        </p:nvSpPr>
        <p:spPr/>
        <p:txBody>
          <a:bodyPr/>
          <a:lstStyle/>
          <a:p>
            <a:r>
              <a:rPr lang="ru-RU"/>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t>30.10.2022</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t>30.10.2022</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t>30.10.2022</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ru-RU"/>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t>30.10.2022</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30.10.2022</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30.10.2022</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t>30.10.2022</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ru-RU"/>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t>30.10.2022</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30.10.2022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Заголовок, картинк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65138"/>
            <a:ext cx="7772400" cy="1431925"/>
          </a:xfrm>
        </p:spPr>
        <p:txBody>
          <a:bodyPr/>
          <a:lstStyle/>
          <a:p>
            <a:r>
              <a:rPr lang="ru-RU"/>
              <a:t>Образец заголовка</a:t>
            </a:r>
          </a:p>
        </p:txBody>
      </p:sp>
      <p:sp>
        <p:nvSpPr>
          <p:cNvPr id="3" name="Картинка 2"/>
          <p:cNvSpPr>
            <a:spLocks noGrp="1"/>
          </p:cNvSpPr>
          <p:nvPr>
            <p:ph type="clipArt" sz="half" idx="1"/>
          </p:nvPr>
        </p:nvSpPr>
        <p:spPr>
          <a:xfrm>
            <a:off x="685800" y="1981200"/>
            <a:ext cx="3810000" cy="4114800"/>
          </a:xfrm>
        </p:spPr>
        <p:txBody>
          <a:bodyPr/>
          <a:lstStyle/>
          <a:p>
            <a:pPr lvl="0"/>
            <a:endParaRPr lang="ru-RU" noProof="0"/>
          </a:p>
        </p:txBody>
      </p:sp>
      <p:sp>
        <p:nvSpPr>
          <p:cNvPr id="4" name="Текст 3"/>
          <p:cNvSpPr>
            <a:spLocks noGrp="1"/>
          </p:cNvSpPr>
          <p:nvPr>
            <p:ph type="body" sz="half" idx="2"/>
          </p:nvPr>
        </p:nvSpPr>
        <p:spPr>
          <a:xfrm>
            <a:off x="46482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1056"/>
          <p:cNvSpPr>
            <a:spLocks noGrp="1" noChangeArrowheads="1"/>
          </p:cNvSpPr>
          <p:nvPr>
            <p:ph type="dt" sz="half" idx="10"/>
          </p:nvPr>
        </p:nvSpPr>
        <p:spPr>
          <a:ln/>
        </p:spPr>
        <p:txBody>
          <a:bodyPr/>
          <a:lstStyle>
            <a:lvl1pPr>
              <a:defRPr/>
            </a:lvl1pPr>
          </a:lstStyle>
          <a:p>
            <a:pPr>
              <a:defRPr/>
            </a:pPr>
            <a:endParaRPr lang="ru-RU"/>
          </a:p>
        </p:txBody>
      </p:sp>
      <p:sp>
        <p:nvSpPr>
          <p:cNvPr id="6" name="Rectangle 1057"/>
          <p:cNvSpPr>
            <a:spLocks noGrp="1" noChangeArrowheads="1"/>
          </p:cNvSpPr>
          <p:nvPr>
            <p:ph type="ftr" sz="quarter" idx="11"/>
          </p:nvPr>
        </p:nvSpPr>
        <p:spPr>
          <a:ln/>
        </p:spPr>
        <p:txBody>
          <a:bodyPr/>
          <a:lstStyle>
            <a:lvl1pPr>
              <a:defRPr/>
            </a:lvl1pPr>
          </a:lstStyle>
          <a:p>
            <a:pPr>
              <a:defRPr/>
            </a:pPr>
            <a:endParaRPr lang="ru-RU"/>
          </a:p>
        </p:txBody>
      </p:sp>
      <p:sp>
        <p:nvSpPr>
          <p:cNvPr id="7" name="Rectangle 1058"/>
          <p:cNvSpPr>
            <a:spLocks noGrp="1" noChangeArrowheads="1"/>
          </p:cNvSpPr>
          <p:nvPr>
            <p:ph type="sldNum" sz="quarter" idx="12"/>
          </p:nvPr>
        </p:nvSpPr>
        <p:spPr>
          <a:ln/>
        </p:spPr>
        <p:txBody>
          <a:bodyPr/>
          <a:lstStyle>
            <a:lvl1pPr>
              <a:defRPr/>
            </a:lvl1pPr>
          </a:lstStyle>
          <a:p>
            <a:pPr>
              <a:defRPr/>
            </a:pPr>
            <a:fld id="{919B99A5-79A6-44FF-A24F-896B56F71AFB}" type="slidenum">
              <a:rPr lang="ru-RU"/>
              <a:pPr>
                <a:defRPr/>
              </a:pPr>
              <a:t>‹#›</a:t>
            </a:fld>
            <a:endParaRPr lang="ru-RU"/>
          </a:p>
        </p:txBody>
      </p:sp>
    </p:spTree>
    <p:extLst>
      <p:ext uri="{BB962C8B-B14F-4D97-AF65-F5344CB8AC3E}">
        <p14:creationId xmlns:p14="http://schemas.microsoft.com/office/powerpoint/2010/main" val="2818448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half" idx="1"/>
          </p:nvPr>
        </p:nvSpPr>
        <p:spPr>
          <a:xfrm>
            <a:off x="457200" y="1600200"/>
            <a:ext cx="4038600" cy="4495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648200" y="1600200"/>
            <a:ext cx="4038600" cy="4495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8400"/>
            <a:ext cx="2133600" cy="45720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8400"/>
            <a:ext cx="2133600" cy="457200"/>
          </a:xfrm>
        </p:spPr>
        <p:txBody>
          <a:bodyPr/>
          <a:lstStyle>
            <a:lvl1pPr>
              <a:defRPr/>
            </a:lvl1pPr>
          </a:lstStyle>
          <a:p>
            <a:fld id="{A2D68DCD-4949-4C2C-84D7-CB9BF04A9662}" type="slidenum">
              <a:rPr lang="ru-RU"/>
              <a:pPr/>
              <a:t>‹#›</a:t>
            </a:fld>
            <a:endParaRPr lang="ru-RU"/>
          </a:p>
        </p:txBody>
      </p:sp>
    </p:spTree>
    <p:extLst>
      <p:ext uri="{BB962C8B-B14F-4D97-AF65-F5344CB8AC3E}">
        <p14:creationId xmlns:p14="http://schemas.microsoft.com/office/powerpoint/2010/main" val="4197809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t>30.10.2022</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2.bin"/><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3.bin"/><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4.bin"/><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oleObject" Target="../embeddings/oleObject5.bin"/><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oleObject" Target="../embeddings/oleObject6.bin"/><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oleObject" Target="../embeddings/oleObject7.bin"/><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8AC6B9-661F-6723-03D6-87B0F00A99D3}"/>
              </a:ext>
            </a:extLst>
          </p:cNvPr>
          <p:cNvSpPr txBox="1"/>
          <p:nvPr/>
        </p:nvSpPr>
        <p:spPr>
          <a:xfrm>
            <a:off x="1115616" y="2132856"/>
            <a:ext cx="6626560" cy="2677656"/>
          </a:xfrm>
          <a:prstGeom prst="rect">
            <a:avLst/>
          </a:prstGeom>
          <a:noFill/>
        </p:spPr>
        <p:txBody>
          <a:bodyPr wrap="square">
            <a:spAutoFit/>
          </a:bodyPr>
          <a:lstStyle/>
          <a:p>
            <a:r>
              <a:rPr lang="ru-RU" sz="2800" dirty="0">
                <a:effectLst/>
                <a:latin typeface="Times New Roman" panose="02020603050405020304" pitchFamily="18" charset="0"/>
                <a:ea typeface="Times New Roman" panose="02020603050405020304" pitchFamily="18" charset="0"/>
              </a:rPr>
              <a:t>ЗАГАЛЬНА ХАРАКТЕРИСТИКА СЕНСОРНИХ СИСТЕМ. ДОСЛІДЖЕННЯ СОМАТОСЕНСОРНОЇ СИСТЕМИ, В ТОМУ ЧИСЛІ ФІЗІОЛОГІЧНИХ МЕХАНІЗМІВ БОЛЮ ТА ЗНЕБОЛЕННЯ.</a:t>
            </a:r>
            <a:endParaRPr lang="ru-UA" sz="2800" dirty="0"/>
          </a:p>
        </p:txBody>
      </p:sp>
    </p:spTree>
    <p:extLst>
      <p:ext uri="{BB962C8B-B14F-4D97-AF65-F5344CB8AC3E}">
        <p14:creationId xmlns:p14="http://schemas.microsoft.com/office/powerpoint/2010/main" val="734904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62000" y="0"/>
            <a:ext cx="7772400" cy="762000"/>
          </a:xfrm>
        </p:spPr>
        <p:txBody>
          <a:bodyPr>
            <a:normAutofit/>
          </a:bodyPr>
          <a:lstStyle/>
          <a:p>
            <a:r>
              <a:rPr lang="ru-RU" sz="3200" dirty="0" err="1"/>
              <a:t>Органи</a:t>
            </a:r>
            <a:r>
              <a:rPr lang="ru-RU" sz="3200" dirty="0"/>
              <a:t> </a:t>
            </a:r>
            <a:r>
              <a:rPr lang="ru-RU" sz="3200" dirty="0" err="1"/>
              <a:t>чуттів</a:t>
            </a:r>
            <a:r>
              <a:rPr lang="ru-RU" sz="3200" dirty="0"/>
              <a:t> (</a:t>
            </a:r>
            <a:r>
              <a:rPr lang="ru-RU" sz="3200" dirty="0" err="1"/>
              <a:t>Сенсорні</a:t>
            </a:r>
            <a:r>
              <a:rPr lang="ru-RU" sz="3200" dirty="0"/>
              <a:t> </a:t>
            </a:r>
            <a:r>
              <a:rPr lang="ru-RU" sz="3200" dirty="0" err="1"/>
              <a:t>системи</a:t>
            </a:r>
            <a:r>
              <a:rPr lang="ru-RU" sz="3200" dirty="0"/>
              <a:t>)</a:t>
            </a:r>
          </a:p>
        </p:txBody>
      </p:sp>
      <p:sp>
        <p:nvSpPr>
          <p:cNvPr id="5123" name="Rectangle 3"/>
          <p:cNvSpPr>
            <a:spLocks noGrp="1" noChangeArrowheads="1"/>
          </p:cNvSpPr>
          <p:nvPr>
            <p:ph idx="1"/>
          </p:nvPr>
        </p:nvSpPr>
        <p:spPr>
          <a:xfrm>
            <a:off x="251520" y="764704"/>
            <a:ext cx="8496944" cy="6093296"/>
          </a:xfrm>
        </p:spPr>
        <p:txBody>
          <a:bodyPr>
            <a:normAutofit lnSpcReduction="10000"/>
          </a:bodyPr>
          <a:lstStyle/>
          <a:p>
            <a:pPr>
              <a:lnSpc>
                <a:spcPct val="90000"/>
              </a:lnSpc>
            </a:pPr>
            <a:r>
              <a:rPr lang="uk-UA" sz="2800" dirty="0">
                <a:solidFill>
                  <a:srgbClr val="FFFF00"/>
                </a:solidFill>
                <a:cs typeface="Times New Roman" pitchFamily="18" charset="0"/>
              </a:rPr>
              <a:t> Сенсорні (за І.П.Павловим - </a:t>
            </a:r>
            <a:r>
              <a:rPr lang="uk-UA" sz="2800" b="1" i="1" dirty="0">
                <a:solidFill>
                  <a:srgbClr val="FFFF00"/>
                </a:solidFill>
                <a:cs typeface="Times New Roman" pitchFamily="18" charset="0"/>
              </a:rPr>
              <a:t>аналізаторні</a:t>
            </a:r>
            <a:r>
              <a:rPr lang="uk-UA" sz="2800" dirty="0">
                <a:solidFill>
                  <a:srgbClr val="FFFF00"/>
                </a:solidFill>
                <a:cs typeface="Times New Roman" pitchFamily="18" charset="0"/>
              </a:rPr>
              <a:t>) системи, що сприймають та оброблюють подразники самої різної модальності.</a:t>
            </a:r>
            <a:endParaRPr lang="uk-UA" sz="2800" dirty="0">
              <a:solidFill>
                <a:srgbClr val="FFFF00"/>
              </a:solidFill>
            </a:endParaRPr>
          </a:p>
          <a:p>
            <a:pPr>
              <a:lnSpc>
                <a:spcPct val="90000"/>
              </a:lnSpc>
            </a:pPr>
            <a:r>
              <a:rPr lang="uk-UA" sz="2800" dirty="0">
                <a:cs typeface="Times New Roman" pitchFamily="18" charset="0"/>
              </a:rPr>
              <a:t>Здавна виділяли </a:t>
            </a:r>
            <a:r>
              <a:rPr lang="uk-UA" sz="2800" b="1" i="1" u="sng" dirty="0">
                <a:solidFill>
                  <a:srgbClr val="FFFF00"/>
                </a:solidFill>
                <a:cs typeface="Times New Roman" pitchFamily="18" charset="0"/>
              </a:rPr>
              <a:t>п'ять </a:t>
            </a:r>
            <a:r>
              <a:rPr lang="uk-UA" sz="2800" dirty="0">
                <a:solidFill>
                  <a:srgbClr val="FFFF00"/>
                </a:solidFill>
                <a:cs typeface="Times New Roman" pitchFamily="18" charset="0"/>
              </a:rPr>
              <a:t>основних видів чутливості: зір, слух, нюх, смак,  шкірна чутливість</a:t>
            </a:r>
          </a:p>
          <a:p>
            <a:pPr>
              <a:lnSpc>
                <a:spcPct val="90000"/>
              </a:lnSpc>
            </a:pPr>
            <a:endParaRPr lang="uk-UA" sz="2800" dirty="0">
              <a:solidFill>
                <a:srgbClr val="FFFF00"/>
              </a:solidFill>
              <a:cs typeface="Times New Roman" pitchFamily="18" charset="0"/>
            </a:endParaRPr>
          </a:p>
          <a:p>
            <a:pPr>
              <a:lnSpc>
                <a:spcPct val="90000"/>
              </a:lnSpc>
            </a:pPr>
            <a:r>
              <a:rPr lang="uk-UA" sz="2800" dirty="0">
                <a:cs typeface="Times New Roman" pitchFamily="18" charset="0"/>
              </a:rPr>
              <a:t>Зараз</a:t>
            </a:r>
          </a:p>
          <a:p>
            <a:pPr marL="18288" indent="0">
              <a:lnSpc>
                <a:spcPct val="90000"/>
              </a:lnSpc>
              <a:buNone/>
            </a:pPr>
            <a:r>
              <a:rPr lang="uk-UA" sz="2800" dirty="0">
                <a:cs typeface="Times New Roman" pitchFamily="18" charset="0"/>
              </a:rPr>
              <a:t>+ сенсорна система сприйняття положення тіла</a:t>
            </a:r>
            <a:r>
              <a:rPr lang="uk-UA" sz="2800" dirty="0"/>
              <a:t>,</a:t>
            </a:r>
            <a:r>
              <a:rPr lang="uk-UA" sz="2800" dirty="0">
                <a:cs typeface="Times New Roman" pitchFamily="18" charset="0"/>
              </a:rPr>
              <a:t> його окремих частин в просторі </a:t>
            </a:r>
            <a:r>
              <a:rPr lang="uk-UA" sz="2800" dirty="0">
                <a:solidFill>
                  <a:srgbClr val="FFFF00"/>
                </a:solidFill>
                <a:cs typeface="Times New Roman" pitchFamily="18" charset="0"/>
              </a:rPr>
              <a:t>(</a:t>
            </a:r>
            <a:r>
              <a:rPr lang="uk-UA" sz="2800" u="sng" dirty="0" err="1">
                <a:solidFill>
                  <a:srgbClr val="FFFF00"/>
                </a:solidFill>
                <a:cs typeface="Times New Roman" pitchFamily="18" charset="0"/>
              </a:rPr>
              <a:t>пропріорецепцію</a:t>
            </a:r>
            <a:r>
              <a:rPr lang="uk-UA" sz="2800" dirty="0">
                <a:cs typeface="Times New Roman" pitchFamily="18" charset="0"/>
              </a:rPr>
              <a:t>); </a:t>
            </a:r>
            <a:endParaRPr lang="uk-UA" sz="2800" dirty="0"/>
          </a:p>
          <a:p>
            <a:pPr>
              <a:lnSpc>
                <a:spcPct val="90000"/>
              </a:lnSpc>
            </a:pPr>
            <a:r>
              <a:rPr lang="uk-UA" sz="2800" u="sng" dirty="0">
                <a:solidFill>
                  <a:srgbClr val="FFFF00"/>
                </a:solidFill>
                <a:cs typeface="Times New Roman" pitchFamily="18" charset="0"/>
              </a:rPr>
              <a:t>+ </a:t>
            </a:r>
            <a:r>
              <a:rPr lang="uk-UA" sz="2800" u="sng" dirty="0" err="1">
                <a:solidFill>
                  <a:srgbClr val="FFFF00"/>
                </a:solidFill>
                <a:cs typeface="Times New Roman" pitchFamily="18" charset="0"/>
              </a:rPr>
              <a:t>інтероцепція</a:t>
            </a:r>
            <a:r>
              <a:rPr lang="uk-UA" sz="2800" dirty="0">
                <a:solidFill>
                  <a:srgbClr val="FFFF00"/>
                </a:solidFill>
                <a:cs typeface="Times New Roman" pitchFamily="18" charset="0"/>
              </a:rPr>
              <a:t> – </a:t>
            </a:r>
            <a:r>
              <a:rPr lang="uk-UA" sz="2800" dirty="0">
                <a:cs typeface="Times New Roman" pitchFamily="18" charset="0"/>
              </a:rPr>
              <a:t>наявність у внутрішніх органах різних рецепторів, що сприймають тиск, розтягнення, хімічні подразники; </a:t>
            </a:r>
            <a:endParaRPr lang="uk-UA" sz="2800" dirty="0"/>
          </a:p>
          <a:p>
            <a:pPr>
              <a:lnSpc>
                <a:spcPct val="90000"/>
              </a:lnSpc>
            </a:pPr>
            <a:r>
              <a:rPr lang="uk-UA" sz="2800" dirty="0">
                <a:solidFill>
                  <a:srgbClr val="FF3300"/>
                </a:solidFill>
                <a:cs typeface="Times New Roman" pitchFamily="18" charset="0"/>
              </a:rPr>
              <a:t>больова чутливість </a:t>
            </a:r>
            <a:r>
              <a:rPr lang="uk-UA" sz="2800" u="sng" dirty="0">
                <a:solidFill>
                  <a:srgbClr val="FFFF00"/>
                </a:solidFill>
              </a:rPr>
              <a:t>(</a:t>
            </a:r>
            <a:r>
              <a:rPr lang="uk-UA" sz="2800" u="sng" dirty="0" err="1">
                <a:solidFill>
                  <a:srgbClr val="FFFF00"/>
                </a:solidFill>
              </a:rPr>
              <a:t>ноцицепція</a:t>
            </a:r>
            <a:r>
              <a:rPr lang="uk-UA" sz="2800" u="sng" dirty="0">
                <a:solidFill>
                  <a:srgbClr val="FFFF00"/>
                </a:solidFill>
              </a:rPr>
              <a:t>)</a:t>
            </a:r>
            <a:r>
              <a:rPr lang="uk-UA" sz="2800" dirty="0">
                <a:solidFill>
                  <a:srgbClr val="FFFF00"/>
                </a:solidFill>
                <a:cs typeface="Times New Roman" pitchFamily="18" charset="0"/>
              </a:rPr>
              <a:t>.  </a:t>
            </a:r>
          </a:p>
          <a:p>
            <a:pPr>
              <a:lnSpc>
                <a:spcPct val="90000"/>
              </a:lnSpc>
            </a:pPr>
            <a:endParaRPr lang="uk-UA" sz="2800" dirty="0"/>
          </a:p>
        </p:txBody>
      </p:sp>
    </p:spTree>
    <p:extLst>
      <p:ext uri="{BB962C8B-B14F-4D97-AF65-F5344CB8AC3E}">
        <p14:creationId xmlns:p14="http://schemas.microsoft.com/office/powerpoint/2010/main" val="381839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0"/>
            <a:ext cx="7772400" cy="1143000"/>
          </a:xfrm>
        </p:spPr>
        <p:txBody>
          <a:bodyPr/>
          <a:lstStyle/>
          <a:p>
            <a:pPr algn="ctr"/>
            <a:r>
              <a:rPr lang="ru-RU" sz="3200" b="1" dirty="0"/>
              <a:t>ЗАГАЛЬНИЙ ПРИНЦИП БУДОВИ СЕНСОРНИХ СИСТЕМ</a:t>
            </a:r>
          </a:p>
        </p:txBody>
      </p:sp>
      <p:sp>
        <p:nvSpPr>
          <p:cNvPr id="6147" name="Rectangle 3"/>
          <p:cNvSpPr>
            <a:spLocks noGrp="1" noChangeArrowheads="1"/>
          </p:cNvSpPr>
          <p:nvPr>
            <p:ph idx="1"/>
          </p:nvPr>
        </p:nvSpPr>
        <p:spPr>
          <a:xfrm>
            <a:off x="304800" y="1143000"/>
            <a:ext cx="8153400" cy="5410200"/>
          </a:xfrm>
        </p:spPr>
        <p:txBody>
          <a:bodyPr>
            <a:normAutofit/>
          </a:bodyPr>
          <a:lstStyle/>
          <a:p>
            <a:r>
              <a:rPr lang="uk-UA" sz="3200" dirty="0">
                <a:solidFill>
                  <a:srgbClr val="FFFF00"/>
                </a:solidFill>
                <a:cs typeface="Times New Roman" pitchFamily="18" charset="0"/>
              </a:rPr>
              <a:t>Починаються  вони рецепторами – </a:t>
            </a:r>
            <a:r>
              <a:rPr lang="uk-UA" sz="3200" dirty="0">
                <a:solidFill>
                  <a:schemeClr val="tx1">
                    <a:lumMod val="95000"/>
                  </a:schemeClr>
                </a:solidFill>
                <a:cs typeface="Times New Roman" pitchFamily="18" charset="0"/>
              </a:rPr>
              <a:t>нервовими закінченнями чутливих (аферентних нейронів. </a:t>
            </a:r>
          </a:p>
          <a:p>
            <a:r>
              <a:rPr lang="uk-UA" sz="3200" dirty="0">
                <a:solidFill>
                  <a:srgbClr val="FFFF00"/>
                </a:solidFill>
                <a:cs typeface="Times New Roman" pitchFamily="18" charset="0"/>
              </a:rPr>
              <a:t>Тіла аферентних нейронів у різних відділах ЦНС утворюють ядерні скупчення (не менше трьох): </a:t>
            </a:r>
          </a:p>
          <a:p>
            <a:r>
              <a:rPr lang="uk-UA" sz="3200" dirty="0">
                <a:solidFill>
                  <a:schemeClr val="tx1">
                    <a:lumMod val="95000"/>
                  </a:schemeClr>
                </a:solidFill>
                <a:cs typeface="Times New Roman" pitchFamily="18" charset="0"/>
              </a:rPr>
              <a:t>а) у спинному мозку або в стовбурі мозку, </a:t>
            </a:r>
          </a:p>
          <a:p>
            <a:r>
              <a:rPr lang="uk-UA" sz="3200" dirty="0">
                <a:solidFill>
                  <a:schemeClr val="tx1">
                    <a:lumMod val="95000"/>
                  </a:schemeClr>
                </a:solidFill>
                <a:cs typeface="Times New Roman" pitchFamily="18" charset="0"/>
              </a:rPr>
              <a:t>б) таламусі, </a:t>
            </a:r>
          </a:p>
          <a:p>
            <a:r>
              <a:rPr lang="uk-UA" sz="3200" dirty="0">
                <a:solidFill>
                  <a:schemeClr val="tx1">
                    <a:lumMod val="95000"/>
                  </a:schemeClr>
                </a:solidFill>
                <a:cs typeface="Times New Roman" pitchFamily="18" charset="0"/>
              </a:rPr>
              <a:t>в) у корі великих півкуль. </a:t>
            </a:r>
          </a:p>
        </p:txBody>
      </p:sp>
    </p:spTree>
    <p:extLst>
      <p:ext uri="{BB962C8B-B14F-4D97-AF65-F5344CB8AC3E}">
        <p14:creationId xmlns:p14="http://schemas.microsoft.com/office/powerpoint/2010/main" val="1218641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0" y="116632"/>
            <a:ext cx="9144000" cy="6624735"/>
          </a:xfrm>
        </p:spPr>
        <p:txBody>
          <a:bodyPr>
            <a:normAutofit fontScale="92500" lnSpcReduction="10000"/>
          </a:bodyPr>
          <a:lstStyle/>
          <a:p>
            <a:pPr algn="just">
              <a:lnSpc>
                <a:spcPct val="90000"/>
              </a:lnSpc>
            </a:pPr>
            <a:r>
              <a:rPr lang="uk-UA" sz="3600" dirty="0"/>
              <a:t>ФУНКЦІОНАЛЬНЕ ПРИЗНАЧЕННЯ СЕНСОРНИХ СИСТЕМ</a:t>
            </a:r>
          </a:p>
          <a:p>
            <a:pPr algn="just">
              <a:lnSpc>
                <a:spcPct val="90000"/>
              </a:lnSpc>
            </a:pPr>
            <a:endParaRPr lang="uk-UA" sz="3600" dirty="0"/>
          </a:p>
          <a:p>
            <a:pPr algn="just">
              <a:lnSpc>
                <a:spcPct val="90000"/>
              </a:lnSpc>
            </a:pPr>
            <a:r>
              <a:rPr lang="uk-UA" sz="3600" dirty="0"/>
              <a:t>а) запуск рефлексів, так як вони є аферентною ланкою рефлекторної дуги, </a:t>
            </a:r>
          </a:p>
          <a:p>
            <a:pPr algn="just">
              <a:lnSpc>
                <a:spcPct val="90000"/>
              </a:lnSpc>
            </a:pPr>
            <a:endParaRPr lang="uk-UA" sz="3600" dirty="0"/>
          </a:p>
          <a:p>
            <a:pPr algn="just">
              <a:lnSpc>
                <a:spcPct val="90000"/>
              </a:lnSpc>
            </a:pPr>
            <a:r>
              <a:rPr lang="uk-UA" sz="3600" dirty="0"/>
              <a:t>б) створення відчуттів,</a:t>
            </a:r>
          </a:p>
          <a:p>
            <a:pPr algn="just">
              <a:lnSpc>
                <a:spcPct val="90000"/>
              </a:lnSpc>
            </a:pPr>
            <a:endParaRPr lang="uk-UA" sz="3600" dirty="0"/>
          </a:p>
          <a:p>
            <a:pPr algn="just">
              <a:lnSpc>
                <a:spcPct val="90000"/>
              </a:lnSpc>
            </a:pPr>
            <a:r>
              <a:rPr lang="uk-UA" sz="3600" dirty="0"/>
              <a:t>в) забезпечення неспецифічної активації ЦНС,</a:t>
            </a:r>
          </a:p>
          <a:p>
            <a:pPr algn="just">
              <a:lnSpc>
                <a:spcPct val="90000"/>
              </a:lnSpc>
            </a:pPr>
            <a:endParaRPr lang="uk-UA" sz="3600" dirty="0"/>
          </a:p>
          <a:p>
            <a:pPr algn="just">
              <a:lnSpc>
                <a:spcPct val="90000"/>
              </a:lnSpc>
            </a:pPr>
            <a:r>
              <a:rPr lang="uk-UA" sz="3600" dirty="0"/>
              <a:t>г) отримання інформації від зовнішнього світу</a:t>
            </a:r>
            <a:r>
              <a:rPr lang="ru-RU" sz="3200" dirty="0">
                <a:effectLst/>
                <a:latin typeface="Arial" pitchFamily="34" charset="0"/>
                <a:cs typeface="Arial" pitchFamily="34" charset="0"/>
              </a:rPr>
              <a:t>.</a:t>
            </a:r>
          </a:p>
          <a:p>
            <a:pPr>
              <a:lnSpc>
                <a:spcPct val="90000"/>
              </a:lnSpc>
            </a:pPr>
            <a:endParaRPr lang="ru-RU" dirty="0"/>
          </a:p>
        </p:txBody>
      </p:sp>
    </p:spTree>
    <p:extLst>
      <p:ext uri="{BB962C8B-B14F-4D97-AF65-F5344CB8AC3E}">
        <p14:creationId xmlns:p14="http://schemas.microsoft.com/office/powerpoint/2010/main" val="2286380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0" y="457200"/>
            <a:ext cx="9144000" cy="6400800"/>
          </a:xfrm>
        </p:spPr>
        <p:txBody>
          <a:bodyPr>
            <a:normAutofit fontScale="92500" lnSpcReduction="10000"/>
          </a:bodyPr>
          <a:lstStyle/>
          <a:p>
            <a:pPr>
              <a:lnSpc>
                <a:spcPct val="90000"/>
              </a:lnSpc>
            </a:pPr>
            <a:endParaRPr lang="uk-UA" sz="2800" dirty="0">
              <a:cs typeface="Times New Roman" pitchFamily="18" charset="0"/>
            </a:endParaRPr>
          </a:p>
          <a:p>
            <a:pPr marL="18288" indent="0">
              <a:lnSpc>
                <a:spcPct val="90000"/>
              </a:lnSpc>
              <a:buNone/>
            </a:pPr>
            <a:r>
              <a:rPr lang="uk-UA" sz="2800" dirty="0">
                <a:cs typeface="Times New Roman" pitchFamily="18" charset="0"/>
              </a:rPr>
              <a:t>   </a:t>
            </a:r>
            <a:r>
              <a:rPr lang="uk-UA" sz="3200" u="sng" dirty="0"/>
              <a:t>Функції сенсорних систем</a:t>
            </a:r>
          </a:p>
          <a:p>
            <a:pPr marL="18288" indent="0">
              <a:lnSpc>
                <a:spcPct val="90000"/>
              </a:lnSpc>
              <a:buNone/>
            </a:pPr>
            <a:endParaRPr lang="uk-UA" sz="3200" u="sng" dirty="0"/>
          </a:p>
          <a:p>
            <a:pPr marL="18288" indent="0">
              <a:lnSpc>
                <a:spcPct val="90000"/>
              </a:lnSpc>
              <a:buNone/>
            </a:pPr>
            <a:r>
              <a:rPr lang="uk-UA" sz="3200" u="sng" dirty="0"/>
              <a:t>Аналіз (кодування ) сенсорної інформації</a:t>
            </a:r>
          </a:p>
          <a:p>
            <a:pPr marL="18288" indent="0">
              <a:lnSpc>
                <a:spcPct val="90000"/>
              </a:lnSpc>
              <a:buNone/>
            </a:pPr>
            <a:r>
              <a:rPr lang="uk-UA" sz="3200" u="sng" dirty="0"/>
              <a:t>Декодування сигналів</a:t>
            </a:r>
          </a:p>
          <a:p>
            <a:pPr marL="18288" indent="0">
              <a:lnSpc>
                <a:spcPct val="90000"/>
              </a:lnSpc>
              <a:buNone/>
            </a:pPr>
            <a:r>
              <a:rPr lang="uk-UA" sz="3200" u="sng" dirty="0"/>
              <a:t>Формування еферентної відповіді (поведінкової реакції)</a:t>
            </a:r>
          </a:p>
          <a:p>
            <a:pPr marL="18288" indent="0">
              <a:lnSpc>
                <a:spcPct val="90000"/>
              </a:lnSpc>
              <a:buNone/>
            </a:pPr>
            <a:endParaRPr lang="uk-UA" sz="3200" u="sng" dirty="0"/>
          </a:p>
          <a:p>
            <a:pPr marL="18288" indent="0">
              <a:lnSpc>
                <a:spcPct val="90000"/>
              </a:lnSpc>
              <a:buNone/>
            </a:pPr>
            <a:r>
              <a:rPr lang="uk-UA" sz="3200" u="sng" dirty="0"/>
              <a:t>По відношенню до сенсорних стимулів поведінка складається з сприйняття і реакцій, що включають: впізнання діючого подразника, виникнення почуття і поява мотивації. </a:t>
            </a:r>
          </a:p>
          <a:p>
            <a:pPr marL="18288" indent="0">
              <a:lnSpc>
                <a:spcPct val="90000"/>
              </a:lnSpc>
              <a:buNone/>
            </a:pPr>
            <a:r>
              <a:rPr lang="uk-UA" sz="3200" u="sng" dirty="0"/>
              <a:t>Інформація переводиться в відчуття лише тоді, коли доходить до кори великих півкуль.</a:t>
            </a:r>
            <a:endParaRPr lang="uk-UA" sz="3200" b="1" i="1" dirty="0">
              <a:solidFill>
                <a:srgbClr val="FFFF00"/>
              </a:solidFill>
              <a:cs typeface="Times New Roman" pitchFamily="18" charset="0"/>
            </a:endParaRPr>
          </a:p>
        </p:txBody>
      </p:sp>
    </p:spTree>
    <p:extLst>
      <p:ext uri="{BB962C8B-B14F-4D97-AF65-F5344CB8AC3E}">
        <p14:creationId xmlns:p14="http://schemas.microsoft.com/office/powerpoint/2010/main" val="27936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62000" y="0"/>
            <a:ext cx="7772400" cy="762000"/>
          </a:xfrm>
        </p:spPr>
        <p:txBody>
          <a:bodyPr>
            <a:normAutofit fontScale="90000"/>
          </a:bodyPr>
          <a:lstStyle/>
          <a:p>
            <a:r>
              <a:rPr lang="uk-UA" dirty="0"/>
              <a:t>Функції рецепторів</a:t>
            </a:r>
            <a:endParaRPr lang="ru-RU" dirty="0"/>
          </a:p>
        </p:txBody>
      </p:sp>
      <p:sp>
        <p:nvSpPr>
          <p:cNvPr id="9219" name="Rectangle 3"/>
          <p:cNvSpPr>
            <a:spLocks noGrp="1" noChangeArrowheads="1"/>
          </p:cNvSpPr>
          <p:nvPr>
            <p:ph idx="1"/>
          </p:nvPr>
        </p:nvSpPr>
        <p:spPr>
          <a:xfrm>
            <a:off x="0" y="838200"/>
            <a:ext cx="9144000" cy="5486400"/>
          </a:xfrm>
        </p:spPr>
        <p:txBody>
          <a:bodyPr>
            <a:normAutofit/>
          </a:bodyPr>
          <a:lstStyle/>
          <a:p>
            <a:pPr>
              <a:lnSpc>
                <a:spcPct val="90000"/>
              </a:lnSpc>
            </a:pPr>
            <a:r>
              <a:rPr lang="uk-UA" sz="3200" dirty="0">
                <a:cs typeface="Times New Roman" pitchFamily="18" charset="0"/>
              </a:rPr>
              <a:t>Фізіологічне призначення рецепторів полягає в сприйнятті  подразнення і перетворенні його в потоки нервових імпульсів.</a:t>
            </a:r>
          </a:p>
          <a:p>
            <a:pPr>
              <a:lnSpc>
                <a:spcPct val="90000"/>
              </a:lnSpc>
            </a:pPr>
            <a:r>
              <a:rPr lang="uk-UA" sz="3200" dirty="0">
                <a:cs typeface="Times New Roman" pitchFamily="18" charset="0"/>
              </a:rPr>
              <a:t>У зв'язку з тим, що подразники зовнішнього або внутрішнього середовища мають саму різноманітну природу, а нервові центри «розуміють» лише одну мову - нервовий імпульс (ПД), то найбільш важливою з функцій рецептора є перетворення різної модальності подразнення</a:t>
            </a:r>
            <a:r>
              <a:rPr lang="en-US" sz="3200" dirty="0">
                <a:cs typeface="Times New Roman" pitchFamily="18" charset="0"/>
              </a:rPr>
              <a:t> </a:t>
            </a:r>
            <a:r>
              <a:rPr lang="uk-UA" sz="3200" dirty="0">
                <a:cs typeface="Times New Roman" pitchFamily="18" charset="0"/>
              </a:rPr>
              <a:t>в ПД, тобто кодування.</a:t>
            </a:r>
            <a:endParaRPr lang="uk-UA" sz="3200" dirty="0">
              <a:solidFill>
                <a:srgbClr val="FF3300"/>
              </a:solidFill>
            </a:endParaRPr>
          </a:p>
        </p:txBody>
      </p:sp>
    </p:spTree>
    <p:extLst>
      <p:ext uri="{BB962C8B-B14F-4D97-AF65-F5344CB8AC3E}">
        <p14:creationId xmlns:p14="http://schemas.microsoft.com/office/powerpoint/2010/main" val="3781834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143000" y="842649"/>
            <a:ext cx="7543800" cy="914400"/>
          </a:xfrm>
        </p:spPr>
        <p:txBody>
          <a:bodyPr>
            <a:normAutofit/>
          </a:bodyPr>
          <a:lstStyle/>
          <a:p>
            <a:r>
              <a:rPr lang="uk-UA" dirty="0">
                <a:effectLst/>
              </a:rPr>
              <a:t>За місцем розташування</a:t>
            </a:r>
            <a:endParaRPr lang="ru-RU" dirty="0"/>
          </a:p>
        </p:txBody>
      </p:sp>
      <p:sp>
        <p:nvSpPr>
          <p:cNvPr id="115715" name="Rectangle 3"/>
          <p:cNvSpPr>
            <a:spLocks noGrp="1" noChangeArrowheads="1"/>
          </p:cNvSpPr>
          <p:nvPr>
            <p:ph idx="1"/>
          </p:nvPr>
        </p:nvSpPr>
        <p:spPr>
          <a:xfrm>
            <a:off x="1259632" y="1916832"/>
            <a:ext cx="6096000" cy="4449687"/>
          </a:xfrm>
        </p:spPr>
        <p:txBody>
          <a:bodyPr>
            <a:normAutofit/>
          </a:bodyPr>
          <a:lstStyle/>
          <a:p>
            <a:r>
              <a:rPr lang="uk-UA" sz="4400" dirty="0" err="1">
                <a:effectLst/>
              </a:rPr>
              <a:t>Екстерорецептори</a:t>
            </a:r>
            <a:r>
              <a:rPr lang="uk-UA" sz="4400" dirty="0">
                <a:effectLst/>
              </a:rPr>
              <a:t> </a:t>
            </a:r>
          </a:p>
          <a:p>
            <a:endParaRPr lang="uk-UA" sz="4400" dirty="0">
              <a:effectLst/>
            </a:endParaRPr>
          </a:p>
          <a:p>
            <a:r>
              <a:rPr lang="uk-UA" sz="4400" dirty="0" err="1">
                <a:effectLst/>
              </a:rPr>
              <a:t>Інтерорецептори</a:t>
            </a:r>
            <a:r>
              <a:rPr lang="uk-UA" sz="4400" dirty="0">
                <a:effectLst/>
              </a:rPr>
              <a:t> </a:t>
            </a:r>
          </a:p>
          <a:p>
            <a:endParaRPr lang="uk-UA" sz="4400" dirty="0">
              <a:effectLst/>
            </a:endParaRPr>
          </a:p>
          <a:p>
            <a:r>
              <a:rPr lang="uk-UA" sz="4400" dirty="0" err="1">
                <a:effectLst/>
              </a:rPr>
              <a:t>Пропріорецептори</a:t>
            </a:r>
            <a:endParaRPr lang="ru-RU" sz="4400" b="1" dirty="0"/>
          </a:p>
        </p:txBody>
      </p:sp>
      <p:sp>
        <p:nvSpPr>
          <p:cNvPr id="4" name="Rectangle 2"/>
          <p:cNvSpPr txBox="1">
            <a:spLocks noChangeArrowheads="1"/>
          </p:cNvSpPr>
          <p:nvPr/>
        </p:nvSpPr>
        <p:spPr>
          <a:xfrm>
            <a:off x="457200" y="274638"/>
            <a:ext cx="8229600" cy="561975"/>
          </a:xfrm>
          <a:prstGeom prst="rect">
            <a:avLst/>
          </a:prstGeom>
        </p:spPr>
        <p:txBody>
          <a:bodyPr vert="horz" lIns="91440" tIns="45720" rIns="91440" bIns="45720" rtlCol="0" anchor="b" anchorCtr="0">
            <a:normAutofit fontScale="90000" lnSpcReduction="20000"/>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4000" dirty="0" err="1">
                <a:solidFill>
                  <a:srgbClr val="FFFF00"/>
                </a:solidFill>
              </a:rPr>
              <a:t>КласифІкація</a:t>
            </a:r>
            <a:r>
              <a:rPr lang="ru-RU" sz="4000" dirty="0">
                <a:solidFill>
                  <a:srgbClr val="FFFF00"/>
                </a:solidFill>
              </a:rPr>
              <a:t> </a:t>
            </a:r>
            <a:r>
              <a:rPr lang="ru-RU" sz="4000" dirty="0" err="1">
                <a:solidFill>
                  <a:srgbClr val="FFFF00"/>
                </a:solidFill>
              </a:rPr>
              <a:t>рецепторів</a:t>
            </a:r>
            <a:endParaRPr lang="ru-RU" sz="4000" dirty="0">
              <a:solidFill>
                <a:srgbClr val="FFFF00"/>
              </a:solidFill>
            </a:endParaRPr>
          </a:p>
        </p:txBody>
      </p:sp>
    </p:spTree>
    <p:extLst>
      <p:ext uri="{BB962C8B-B14F-4D97-AF65-F5344CB8AC3E}">
        <p14:creationId xmlns:p14="http://schemas.microsoft.com/office/powerpoint/2010/main" val="54896507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5714"/>
                                        </p:tgtEl>
                                        <p:attrNameLst>
                                          <p:attrName>style.visibility</p:attrName>
                                        </p:attrNameLst>
                                      </p:cBhvr>
                                      <p:to>
                                        <p:strVal val="visible"/>
                                      </p:to>
                                    </p:set>
                                    <p:anim calcmode="lin" valueType="num">
                                      <p:cBhvr>
                                        <p:cTn id="7" dur="1000" fill="hold"/>
                                        <p:tgtEl>
                                          <p:spTgt spid="115714"/>
                                        </p:tgtEl>
                                        <p:attrNameLst>
                                          <p:attrName>ppt_x</p:attrName>
                                        </p:attrNameLst>
                                      </p:cBhvr>
                                      <p:tavLst>
                                        <p:tav tm="0">
                                          <p:val>
                                            <p:strVal val="#ppt_x-.2"/>
                                          </p:val>
                                        </p:tav>
                                        <p:tav tm="100000">
                                          <p:val>
                                            <p:strVal val="#ppt_x"/>
                                          </p:val>
                                        </p:tav>
                                      </p:tavLst>
                                    </p:anim>
                                    <p:anim calcmode="lin" valueType="num">
                                      <p:cBhvr>
                                        <p:cTn id="8" dur="1000" fill="hold"/>
                                        <p:tgtEl>
                                          <p:spTgt spid="1157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5715">
                                            <p:txEl>
                                              <p:pRg st="0" end="0"/>
                                            </p:txEl>
                                          </p:spTgt>
                                        </p:tgtEl>
                                        <p:attrNameLst>
                                          <p:attrName>style.visibility</p:attrName>
                                        </p:attrNameLst>
                                      </p:cBhvr>
                                      <p:to>
                                        <p:strVal val="visible"/>
                                      </p:to>
                                    </p:set>
                                    <p:animEffect transition="in" filter="fade">
                                      <p:cBhvr>
                                        <p:cTn id="14" dur="500"/>
                                        <p:tgtEl>
                                          <p:spTgt spid="115715">
                                            <p:txEl>
                                              <p:pRg st="0" end="0"/>
                                            </p:txEl>
                                          </p:spTgt>
                                        </p:tgtEl>
                                      </p:cBhvr>
                                    </p:animEffect>
                                    <p:anim calcmode="lin" valueType="num">
                                      <p:cBhvr>
                                        <p:cTn id="15" dur="500" fill="hold"/>
                                        <p:tgtEl>
                                          <p:spTgt spid="11571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571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5715">
                                            <p:txEl>
                                              <p:pRg st="2" end="2"/>
                                            </p:txEl>
                                          </p:spTgt>
                                        </p:tgtEl>
                                        <p:attrNameLst>
                                          <p:attrName>style.visibility</p:attrName>
                                        </p:attrNameLst>
                                      </p:cBhvr>
                                      <p:to>
                                        <p:strVal val="visible"/>
                                      </p:to>
                                    </p:set>
                                    <p:animEffect transition="in" filter="fade">
                                      <p:cBhvr>
                                        <p:cTn id="21" dur="500"/>
                                        <p:tgtEl>
                                          <p:spTgt spid="115715">
                                            <p:txEl>
                                              <p:pRg st="2" end="2"/>
                                            </p:txEl>
                                          </p:spTgt>
                                        </p:tgtEl>
                                      </p:cBhvr>
                                    </p:animEffect>
                                    <p:anim calcmode="lin" valueType="num">
                                      <p:cBhvr>
                                        <p:cTn id="22" dur="500" fill="hold"/>
                                        <p:tgtEl>
                                          <p:spTgt spid="115715">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1571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5715">
                                            <p:txEl>
                                              <p:pRg st="4" end="4"/>
                                            </p:txEl>
                                          </p:spTgt>
                                        </p:tgtEl>
                                        <p:attrNameLst>
                                          <p:attrName>style.visibility</p:attrName>
                                        </p:attrNameLst>
                                      </p:cBhvr>
                                      <p:to>
                                        <p:strVal val="visible"/>
                                      </p:to>
                                    </p:set>
                                    <p:animEffect transition="in" filter="fade">
                                      <p:cBhvr>
                                        <p:cTn id="28" dur="500"/>
                                        <p:tgtEl>
                                          <p:spTgt spid="115715">
                                            <p:txEl>
                                              <p:pRg st="4" end="4"/>
                                            </p:txEl>
                                          </p:spTgt>
                                        </p:tgtEl>
                                      </p:cBhvr>
                                    </p:animEffect>
                                    <p:anim calcmode="lin" valueType="num">
                                      <p:cBhvr>
                                        <p:cTn id="29" dur="500" fill="hold"/>
                                        <p:tgtEl>
                                          <p:spTgt spid="115715">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115715">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p:bldP spid="115715"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755576" y="332656"/>
            <a:ext cx="7543800" cy="914400"/>
          </a:xfrm>
        </p:spPr>
        <p:txBody>
          <a:bodyPr>
            <a:normAutofit/>
          </a:bodyPr>
          <a:lstStyle/>
          <a:p>
            <a:r>
              <a:rPr lang="ru-RU" b="1" dirty="0" err="1">
                <a:solidFill>
                  <a:srgbClr val="FFFF00"/>
                </a:solidFill>
              </a:rPr>
              <a:t>Психофізіологічна</a:t>
            </a:r>
            <a:r>
              <a:rPr lang="ru-RU" dirty="0">
                <a:solidFill>
                  <a:srgbClr val="FFFF00"/>
                </a:solidFill>
              </a:rPr>
              <a:t> </a:t>
            </a:r>
          </a:p>
        </p:txBody>
      </p:sp>
      <p:sp>
        <p:nvSpPr>
          <p:cNvPr id="114691" name="Rectangle 3"/>
          <p:cNvSpPr>
            <a:spLocks noGrp="1" noChangeArrowheads="1"/>
          </p:cNvSpPr>
          <p:nvPr>
            <p:ph idx="1"/>
          </p:nvPr>
        </p:nvSpPr>
        <p:spPr>
          <a:xfrm>
            <a:off x="457200" y="1600200"/>
            <a:ext cx="8507413" cy="4530725"/>
          </a:xfrm>
        </p:spPr>
        <p:txBody>
          <a:bodyPr>
            <a:noAutofit/>
          </a:bodyPr>
          <a:lstStyle/>
          <a:p>
            <a:pPr>
              <a:buNone/>
            </a:pPr>
            <a:r>
              <a:rPr lang="uk-UA" sz="4000" dirty="0">
                <a:effectLst/>
              </a:rPr>
              <a:t>За характером відчуттів, що виникають при їх подразненні:</a:t>
            </a:r>
          </a:p>
          <a:p>
            <a:pPr>
              <a:buNone/>
            </a:pPr>
            <a:r>
              <a:rPr lang="uk-UA" sz="4000" dirty="0">
                <a:solidFill>
                  <a:srgbClr val="FFFF00"/>
                </a:solidFill>
                <a:effectLst/>
              </a:rPr>
              <a:t>зорові, слухові, нюхові, смакові,</a:t>
            </a:r>
          </a:p>
          <a:p>
            <a:pPr>
              <a:buNone/>
            </a:pPr>
            <a:r>
              <a:rPr lang="uk-UA" sz="4000" dirty="0">
                <a:solidFill>
                  <a:srgbClr val="FFFF00"/>
                </a:solidFill>
                <a:effectLst/>
              </a:rPr>
              <a:t>дотикові, </a:t>
            </a:r>
            <a:r>
              <a:rPr lang="uk-UA" sz="4000" dirty="0" err="1">
                <a:solidFill>
                  <a:srgbClr val="FFFF00"/>
                </a:solidFill>
                <a:effectLst/>
              </a:rPr>
              <a:t>термо-</a:t>
            </a:r>
            <a:r>
              <a:rPr lang="uk-UA" sz="4000" dirty="0">
                <a:solidFill>
                  <a:srgbClr val="FFFF00"/>
                </a:solidFill>
                <a:effectLst/>
              </a:rPr>
              <a:t>, </a:t>
            </a:r>
            <a:r>
              <a:rPr lang="uk-UA" sz="4000" dirty="0" err="1">
                <a:solidFill>
                  <a:srgbClr val="FFFF00"/>
                </a:solidFill>
                <a:effectLst/>
              </a:rPr>
              <a:t>пропріо-</a:t>
            </a:r>
            <a:r>
              <a:rPr lang="uk-UA" sz="4000" dirty="0">
                <a:solidFill>
                  <a:srgbClr val="FFFF00"/>
                </a:solidFill>
                <a:effectLst/>
              </a:rPr>
              <a:t>, </a:t>
            </a:r>
          </a:p>
          <a:p>
            <a:pPr>
              <a:buNone/>
            </a:pPr>
            <a:r>
              <a:rPr lang="uk-UA" sz="4000" dirty="0" err="1">
                <a:solidFill>
                  <a:srgbClr val="FFFF00"/>
                </a:solidFill>
                <a:effectLst/>
              </a:rPr>
              <a:t>вестибулорецептори</a:t>
            </a:r>
            <a:r>
              <a:rPr lang="uk-UA" sz="4000" dirty="0">
                <a:solidFill>
                  <a:srgbClr val="FFFF00"/>
                </a:solidFill>
                <a:effectLst/>
              </a:rPr>
              <a:t>, рецептори </a:t>
            </a:r>
          </a:p>
          <a:p>
            <a:pPr>
              <a:buNone/>
            </a:pPr>
            <a:r>
              <a:rPr lang="uk-UA" sz="4000" dirty="0">
                <a:solidFill>
                  <a:srgbClr val="FFFF00"/>
                </a:solidFill>
                <a:effectLst/>
              </a:rPr>
              <a:t>болю</a:t>
            </a:r>
            <a:endParaRPr lang="ru-RU" sz="4000" b="1" i="1" dirty="0">
              <a:solidFill>
                <a:srgbClr val="FFFF00"/>
              </a:solidFill>
              <a:latin typeface="Times New Roman" pitchFamily="18" charset="0"/>
            </a:endParaRPr>
          </a:p>
        </p:txBody>
      </p:sp>
    </p:spTree>
    <p:extLst>
      <p:ext uri="{BB962C8B-B14F-4D97-AF65-F5344CB8AC3E}">
        <p14:creationId xmlns:p14="http://schemas.microsoft.com/office/powerpoint/2010/main" val="233797960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anim calcmode="lin" valueType="num">
                                      <p:cBhvr>
                                        <p:cTn id="7" dur="1000" fill="hold"/>
                                        <p:tgtEl>
                                          <p:spTgt spid="114690"/>
                                        </p:tgtEl>
                                        <p:attrNameLst>
                                          <p:attrName>ppt_x</p:attrName>
                                        </p:attrNameLst>
                                      </p:cBhvr>
                                      <p:tavLst>
                                        <p:tav tm="0">
                                          <p:val>
                                            <p:strVal val="#ppt_x-.2"/>
                                          </p:val>
                                        </p:tav>
                                        <p:tav tm="100000">
                                          <p:val>
                                            <p:strVal val="#ppt_x"/>
                                          </p:val>
                                        </p:tav>
                                      </p:tavLst>
                                    </p:anim>
                                    <p:anim calcmode="lin" valueType="num">
                                      <p:cBhvr>
                                        <p:cTn id="8" dur="1000" fill="hold"/>
                                        <p:tgtEl>
                                          <p:spTgt spid="1146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469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4691">
                                            <p:txEl>
                                              <p:pRg st="0" end="0"/>
                                            </p:txEl>
                                          </p:spTgt>
                                        </p:tgtEl>
                                        <p:attrNameLst>
                                          <p:attrName>style.visibility</p:attrName>
                                        </p:attrNameLst>
                                      </p:cBhvr>
                                      <p:to>
                                        <p:strVal val="visible"/>
                                      </p:to>
                                    </p:set>
                                    <p:animEffect transition="in" filter="fade">
                                      <p:cBhvr>
                                        <p:cTn id="14" dur="500"/>
                                        <p:tgtEl>
                                          <p:spTgt spid="114691">
                                            <p:txEl>
                                              <p:pRg st="0" end="0"/>
                                            </p:txEl>
                                          </p:spTgt>
                                        </p:tgtEl>
                                      </p:cBhvr>
                                    </p:animEffect>
                                    <p:anim calcmode="lin" valueType="num">
                                      <p:cBhvr>
                                        <p:cTn id="15" dur="5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469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4691">
                                            <p:txEl>
                                              <p:pRg st="1" end="1"/>
                                            </p:txEl>
                                          </p:spTgt>
                                        </p:tgtEl>
                                        <p:attrNameLst>
                                          <p:attrName>style.visibility</p:attrName>
                                        </p:attrNameLst>
                                      </p:cBhvr>
                                      <p:to>
                                        <p:strVal val="visible"/>
                                      </p:to>
                                    </p:set>
                                    <p:animEffect transition="in" filter="fade">
                                      <p:cBhvr>
                                        <p:cTn id="21" dur="500"/>
                                        <p:tgtEl>
                                          <p:spTgt spid="114691">
                                            <p:txEl>
                                              <p:pRg st="1" end="1"/>
                                            </p:txEl>
                                          </p:spTgt>
                                        </p:tgtEl>
                                      </p:cBhvr>
                                    </p:animEffect>
                                    <p:anim calcmode="lin" valueType="num">
                                      <p:cBhvr>
                                        <p:cTn id="22" dur="5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469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4691">
                                            <p:txEl>
                                              <p:pRg st="2" end="2"/>
                                            </p:txEl>
                                          </p:spTgt>
                                        </p:tgtEl>
                                        <p:attrNameLst>
                                          <p:attrName>style.visibility</p:attrName>
                                        </p:attrNameLst>
                                      </p:cBhvr>
                                      <p:to>
                                        <p:strVal val="visible"/>
                                      </p:to>
                                    </p:set>
                                    <p:animEffect transition="in" filter="fade">
                                      <p:cBhvr>
                                        <p:cTn id="28" dur="500"/>
                                        <p:tgtEl>
                                          <p:spTgt spid="114691">
                                            <p:txEl>
                                              <p:pRg st="2" end="2"/>
                                            </p:txEl>
                                          </p:spTgt>
                                        </p:tgtEl>
                                      </p:cBhvr>
                                    </p:animEffect>
                                    <p:anim calcmode="lin" valueType="num">
                                      <p:cBhvr>
                                        <p:cTn id="29" dur="5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1469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14691">
                                            <p:txEl>
                                              <p:pRg st="3" end="3"/>
                                            </p:txEl>
                                          </p:spTgt>
                                        </p:tgtEl>
                                        <p:attrNameLst>
                                          <p:attrName>style.visibility</p:attrName>
                                        </p:attrNameLst>
                                      </p:cBhvr>
                                      <p:to>
                                        <p:strVal val="visible"/>
                                      </p:to>
                                    </p:set>
                                    <p:animEffect transition="in" filter="fade">
                                      <p:cBhvr>
                                        <p:cTn id="35" dur="500"/>
                                        <p:tgtEl>
                                          <p:spTgt spid="114691">
                                            <p:txEl>
                                              <p:pRg st="3" end="3"/>
                                            </p:txEl>
                                          </p:spTgt>
                                        </p:tgtEl>
                                      </p:cBhvr>
                                    </p:animEffect>
                                    <p:anim calcmode="lin" valueType="num">
                                      <p:cBhvr>
                                        <p:cTn id="36" dur="5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1469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14691">
                                            <p:txEl>
                                              <p:pRg st="4" end="4"/>
                                            </p:txEl>
                                          </p:spTgt>
                                        </p:tgtEl>
                                        <p:attrNameLst>
                                          <p:attrName>style.visibility</p:attrName>
                                        </p:attrNameLst>
                                      </p:cBhvr>
                                      <p:to>
                                        <p:strVal val="visible"/>
                                      </p:to>
                                    </p:set>
                                    <p:animEffect transition="in" filter="fade">
                                      <p:cBhvr>
                                        <p:cTn id="42" dur="500"/>
                                        <p:tgtEl>
                                          <p:spTgt spid="114691">
                                            <p:txEl>
                                              <p:pRg st="4" end="4"/>
                                            </p:txEl>
                                          </p:spTgt>
                                        </p:tgtEl>
                                      </p:cBhvr>
                                    </p:animEffect>
                                    <p:anim calcmode="lin" valueType="num">
                                      <p:cBhvr>
                                        <p:cTn id="43" dur="500" fill="hold"/>
                                        <p:tgtEl>
                                          <p:spTgt spid="11469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1469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7544" y="404664"/>
            <a:ext cx="8136904" cy="1872208"/>
          </a:xfrm>
        </p:spPr>
        <p:txBody>
          <a:bodyPr>
            <a:noAutofit/>
          </a:bodyPr>
          <a:lstStyle/>
          <a:p>
            <a:r>
              <a:rPr lang="uk-UA" sz="3600" dirty="0">
                <a:solidFill>
                  <a:srgbClr val="FF0000"/>
                </a:solidFill>
                <a:effectLst/>
              </a:rPr>
              <a:t>За характером контакту з середовищем рецептори поділяють на:</a:t>
            </a:r>
            <a:endParaRPr lang="ru-RU" sz="4400" dirty="0">
              <a:solidFill>
                <a:srgbClr val="FF0000"/>
              </a:solidFill>
            </a:endParaRPr>
          </a:p>
        </p:txBody>
      </p:sp>
      <p:sp>
        <p:nvSpPr>
          <p:cNvPr id="44035" name="Rectangle 3"/>
          <p:cNvSpPr>
            <a:spLocks noGrp="1" noChangeArrowheads="1"/>
          </p:cNvSpPr>
          <p:nvPr>
            <p:ph idx="1"/>
          </p:nvPr>
        </p:nvSpPr>
        <p:spPr>
          <a:xfrm>
            <a:off x="179512" y="1556792"/>
            <a:ext cx="8784976" cy="5184576"/>
          </a:xfrm>
        </p:spPr>
        <p:txBody>
          <a:bodyPr>
            <a:normAutofit/>
          </a:bodyPr>
          <a:lstStyle/>
          <a:p>
            <a:r>
              <a:rPr lang="uk-UA" sz="3600" dirty="0">
                <a:solidFill>
                  <a:srgbClr val="FFFF00"/>
                </a:solidFill>
                <a:effectLst/>
              </a:rPr>
              <a:t>1. </a:t>
            </a:r>
            <a:r>
              <a:rPr lang="uk-UA" sz="3600" dirty="0" err="1">
                <a:solidFill>
                  <a:srgbClr val="FFFF00"/>
                </a:solidFill>
                <a:effectLst/>
              </a:rPr>
              <a:t>Дистантні</a:t>
            </a:r>
            <a:r>
              <a:rPr lang="uk-UA" sz="3600" dirty="0">
                <a:effectLst/>
              </a:rPr>
              <a:t>, що отримують інформацію на певній відстані від джерела подразнення (зорові, слухові, нюхові). </a:t>
            </a:r>
          </a:p>
          <a:p>
            <a:r>
              <a:rPr lang="uk-UA" sz="3600" dirty="0">
                <a:solidFill>
                  <a:srgbClr val="FFFF00"/>
                </a:solidFill>
                <a:effectLst/>
              </a:rPr>
              <a:t>2. Контактні</a:t>
            </a:r>
            <a:r>
              <a:rPr lang="uk-UA" sz="3600" dirty="0">
                <a:effectLst/>
              </a:rPr>
              <a:t> – збуджені при безпосередньому зіткненні з ними.</a:t>
            </a:r>
            <a:endParaRPr lang="ru-RU" sz="3600" dirty="0"/>
          </a:p>
        </p:txBody>
      </p:sp>
    </p:spTree>
    <p:extLst>
      <p:ext uri="{BB962C8B-B14F-4D97-AF65-F5344CB8AC3E}">
        <p14:creationId xmlns:p14="http://schemas.microsoft.com/office/powerpoint/2010/main" val="255069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362950" cy="1354162"/>
          </a:xfrm>
        </p:spPr>
        <p:txBody>
          <a:bodyPr>
            <a:normAutofit/>
          </a:bodyPr>
          <a:lstStyle/>
          <a:p>
            <a:r>
              <a:rPr lang="uk-UA" sz="4000" dirty="0">
                <a:solidFill>
                  <a:srgbClr val="FFFF00"/>
                </a:solidFill>
                <a:effectLst/>
              </a:rPr>
              <a:t>Залежно від природи подразника</a:t>
            </a:r>
            <a:endParaRPr lang="ru-RU" sz="4000" b="0" dirty="0">
              <a:solidFill>
                <a:srgbClr val="FFFF00"/>
              </a:solidFill>
            </a:endParaRPr>
          </a:p>
        </p:txBody>
      </p:sp>
      <p:sp>
        <p:nvSpPr>
          <p:cNvPr id="45059" name="Rectangle 3"/>
          <p:cNvSpPr>
            <a:spLocks noGrp="1" noChangeArrowheads="1"/>
          </p:cNvSpPr>
          <p:nvPr>
            <p:ph idx="1"/>
          </p:nvPr>
        </p:nvSpPr>
        <p:spPr>
          <a:xfrm>
            <a:off x="457200" y="2636838"/>
            <a:ext cx="8229600" cy="3459162"/>
          </a:xfrm>
        </p:spPr>
        <p:txBody>
          <a:bodyPr>
            <a:noAutofit/>
          </a:bodyPr>
          <a:lstStyle/>
          <a:p>
            <a:r>
              <a:rPr lang="uk-UA" sz="4000" dirty="0">
                <a:effectLst/>
              </a:rPr>
              <a:t>1. Механорецептори </a:t>
            </a:r>
          </a:p>
          <a:p>
            <a:r>
              <a:rPr lang="uk-UA" sz="4000" dirty="0">
                <a:effectLst/>
              </a:rPr>
              <a:t>2. Хеморецептори </a:t>
            </a:r>
          </a:p>
          <a:p>
            <a:r>
              <a:rPr lang="uk-UA" sz="4000" dirty="0">
                <a:effectLst/>
              </a:rPr>
              <a:t>3. Фоторецептори </a:t>
            </a:r>
          </a:p>
          <a:p>
            <a:r>
              <a:rPr lang="uk-UA" sz="4000" dirty="0">
                <a:effectLst/>
              </a:rPr>
              <a:t>4. Терморецептори </a:t>
            </a:r>
          </a:p>
          <a:p>
            <a:r>
              <a:rPr lang="uk-UA" sz="4000" dirty="0">
                <a:effectLst/>
              </a:rPr>
              <a:t>5. Больові (</a:t>
            </a:r>
            <a:r>
              <a:rPr lang="uk-UA" sz="4000" dirty="0" err="1">
                <a:effectLst/>
              </a:rPr>
              <a:t>ноцицептори</a:t>
            </a:r>
            <a:r>
              <a:rPr lang="uk-UA" sz="4000" dirty="0">
                <a:effectLst/>
              </a:rPr>
              <a:t>).</a:t>
            </a:r>
            <a:endParaRPr lang="ru-RU" sz="4000" dirty="0"/>
          </a:p>
        </p:txBody>
      </p:sp>
    </p:spTree>
    <p:extLst>
      <p:ext uri="{BB962C8B-B14F-4D97-AF65-F5344CB8AC3E}">
        <p14:creationId xmlns:p14="http://schemas.microsoft.com/office/powerpoint/2010/main" val="2477415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251520" y="404813"/>
            <a:ext cx="8435280" cy="6264275"/>
          </a:xfrm>
        </p:spPr>
        <p:txBody>
          <a:bodyPr/>
          <a:lstStyle/>
          <a:p>
            <a:pPr algn="ctr"/>
            <a:r>
              <a:rPr lang="uk-UA" sz="4400" dirty="0">
                <a:effectLst/>
              </a:rPr>
              <a:t>За своїми основними властивостями рецептори поділяють також на:</a:t>
            </a:r>
            <a:endParaRPr lang="ru-RU" sz="4400" dirty="0">
              <a:solidFill>
                <a:srgbClr val="FF3300"/>
              </a:solidFill>
            </a:endParaRPr>
          </a:p>
          <a:p>
            <a:r>
              <a:rPr lang="uk-UA" sz="3600" dirty="0">
                <a:solidFill>
                  <a:srgbClr val="FFFF00"/>
                </a:solidFill>
                <a:effectLst/>
              </a:rPr>
              <a:t>1. Швидко – і, що повільно адаптуються </a:t>
            </a:r>
          </a:p>
          <a:p>
            <a:r>
              <a:rPr lang="uk-UA" sz="3600" dirty="0">
                <a:solidFill>
                  <a:srgbClr val="FFFF00"/>
                </a:solidFill>
                <a:effectLst/>
              </a:rPr>
              <a:t>2. Низько - і </a:t>
            </a:r>
            <a:r>
              <a:rPr lang="uk-UA" sz="3600" dirty="0" err="1">
                <a:solidFill>
                  <a:srgbClr val="FFFF00"/>
                </a:solidFill>
                <a:effectLst/>
              </a:rPr>
              <a:t>високопорогові</a:t>
            </a:r>
            <a:r>
              <a:rPr lang="uk-UA" sz="3600" dirty="0">
                <a:solidFill>
                  <a:srgbClr val="FFFF00"/>
                </a:solidFill>
                <a:effectLst/>
              </a:rPr>
              <a:t> </a:t>
            </a:r>
          </a:p>
          <a:p>
            <a:r>
              <a:rPr lang="uk-UA" sz="3600" dirty="0">
                <a:solidFill>
                  <a:srgbClr val="FFFF00"/>
                </a:solidFill>
                <a:effectLst/>
              </a:rPr>
              <a:t>3. </a:t>
            </a:r>
            <a:r>
              <a:rPr lang="uk-UA" sz="3600" dirty="0" err="1">
                <a:solidFill>
                  <a:srgbClr val="FFFF00"/>
                </a:solidFill>
                <a:effectLst/>
              </a:rPr>
              <a:t>Мономодальні</a:t>
            </a:r>
            <a:r>
              <a:rPr lang="uk-UA" sz="3600" dirty="0">
                <a:solidFill>
                  <a:srgbClr val="FFFF00"/>
                </a:solidFill>
                <a:effectLst/>
              </a:rPr>
              <a:t> і </a:t>
            </a:r>
            <a:r>
              <a:rPr lang="uk-UA" sz="3600" dirty="0" err="1">
                <a:solidFill>
                  <a:srgbClr val="FFFF00"/>
                </a:solidFill>
                <a:effectLst/>
              </a:rPr>
              <a:t>полімодальні</a:t>
            </a:r>
            <a:endParaRPr lang="ru-RU" dirty="0"/>
          </a:p>
        </p:txBody>
      </p:sp>
    </p:spTree>
    <p:extLst>
      <p:ext uri="{BB962C8B-B14F-4D97-AF65-F5344CB8AC3E}">
        <p14:creationId xmlns:p14="http://schemas.microsoft.com/office/powerpoint/2010/main" val="3468455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62000" y="0"/>
            <a:ext cx="7772400" cy="685800"/>
          </a:xfrm>
        </p:spPr>
        <p:txBody>
          <a:bodyPr/>
          <a:lstStyle/>
          <a:p>
            <a:r>
              <a:rPr lang="uk-UA" sz="3200" dirty="0">
                <a:solidFill>
                  <a:srgbClr val="FFFF00"/>
                </a:solidFill>
                <a:effectLst/>
              </a:rPr>
              <a:t>Специфічність рецепторів</a:t>
            </a:r>
            <a:endParaRPr lang="ru-RU" sz="3200" dirty="0">
              <a:solidFill>
                <a:srgbClr val="FFFF00"/>
              </a:solidFill>
            </a:endParaRPr>
          </a:p>
        </p:txBody>
      </p:sp>
      <p:sp>
        <p:nvSpPr>
          <p:cNvPr id="10243" name="Rectangle 3"/>
          <p:cNvSpPr>
            <a:spLocks noGrp="1" noChangeArrowheads="1"/>
          </p:cNvSpPr>
          <p:nvPr>
            <p:ph idx="1"/>
          </p:nvPr>
        </p:nvSpPr>
        <p:spPr>
          <a:xfrm>
            <a:off x="0" y="685800"/>
            <a:ext cx="9144000" cy="6172200"/>
          </a:xfrm>
        </p:spPr>
        <p:txBody>
          <a:bodyPr>
            <a:normAutofit/>
          </a:bodyPr>
          <a:lstStyle/>
          <a:p>
            <a:r>
              <a:rPr lang="uk-UA" sz="2800" dirty="0">
                <a:effectLst/>
              </a:rPr>
              <a:t>У механізмі кодування інформації найважливішу роль відіграє властивість специфічності рецепторів. В процесі еволюції відбулося диференціювання рецепторів в плані різкого підвищення чутливості до конкретного подразника. Особливо високий рівень спеціалізованої чутливості у </a:t>
            </a:r>
            <a:r>
              <a:rPr lang="uk-UA" sz="2800" dirty="0" err="1">
                <a:effectLst/>
              </a:rPr>
              <a:t>дистантних</a:t>
            </a:r>
            <a:r>
              <a:rPr lang="uk-UA" sz="2800" dirty="0">
                <a:effectLst/>
              </a:rPr>
              <a:t> рецепторів. </a:t>
            </a:r>
          </a:p>
          <a:p>
            <a:r>
              <a:rPr lang="uk-UA" sz="2800" dirty="0">
                <a:effectLst/>
              </a:rPr>
              <a:t>Рецептор сприймає свій адекватний подразник, навіть якщо він має дуже низький рівень енергії. Найбільшою чутливістю володіє зоровий аналізатор: рецептори ока в умовах абсолютної темряви можуть сприймати світло з енергією 1·10-17 - 10-18 Вт, тобто на рівні дії 1-2 квантів.</a:t>
            </a:r>
            <a:endParaRPr lang="ru-RU" sz="2800" dirty="0"/>
          </a:p>
        </p:txBody>
      </p:sp>
    </p:spTree>
    <p:extLst>
      <p:ext uri="{BB962C8B-B14F-4D97-AF65-F5344CB8AC3E}">
        <p14:creationId xmlns:p14="http://schemas.microsoft.com/office/powerpoint/2010/main" val="3427651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395536" y="24230"/>
            <a:ext cx="7924800" cy="1143000"/>
          </a:xfrm>
        </p:spPr>
        <p:txBody>
          <a:bodyPr>
            <a:normAutofit/>
          </a:bodyPr>
          <a:lstStyle/>
          <a:p>
            <a:r>
              <a:rPr lang="ru-RU" b="1" dirty="0" err="1">
                <a:solidFill>
                  <a:srgbClr val="FFFF00"/>
                </a:solidFill>
              </a:rPr>
              <a:t>Адекватний</a:t>
            </a:r>
            <a:r>
              <a:rPr lang="ru-RU" b="1" dirty="0">
                <a:solidFill>
                  <a:srgbClr val="FFFF00"/>
                </a:solidFill>
              </a:rPr>
              <a:t> </a:t>
            </a:r>
            <a:r>
              <a:rPr lang="ru-RU" b="1" dirty="0" err="1">
                <a:solidFill>
                  <a:srgbClr val="FFFF00"/>
                </a:solidFill>
              </a:rPr>
              <a:t>подразник</a:t>
            </a:r>
            <a:endParaRPr lang="ru-RU" b="1" dirty="0">
              <a:solidFill>
                <a:srgbClr val="FFFF00"/>
              </a:solidFill>
            </a:endParaRPr>
          </a:p>
        </p:txBody>
      </p:sp>
      <p:sp>
        <p:nvSpPr>
          <p:cNvPr id="123907" name="Rectangle 3"/>
          <p:cNvSpPr>
            <a:spLocks noGrp="1" noChangeArrowheads="1"/>
          </p:cNvSpPr>
          <p:nvPr>
            <p:ph idx="1"/>
          </p:nvPr>
        </p:nvSpPr>
        <p:spPr>
          <a:xfrm>
            <a:off x="179512" y="1340768"/>
            <a:ext cx="8507288" cy="4790157"/>
          </a:xfrm>
          <a:prstGeom prst="rect">
            <a:avLst/>
          </a:prstGeom>
        </p:spPr>
        <p:txBody>
          <a:bodyPr>
            <a:normAutofit/>
          </a:bodyPr>
          <a:lstStyle/>
          <a:p>
            <a:r>
              <a:rPr lang="uk-UA" sz="3600" dirty="0">
                <a:effectLst/>
              </a:rPr>
              <a:t>Той, до сприйняття якого пристосувався даний рецептор </a:t>
            </a:r>
          </a:p>
          <a:p>
            <a:r>
              <a:rPr lang="uk-UA" sz="3600" dirty="0">
                <a:effectLst/>
              </a:rPr>
              <a:t>Володіє найменшим порогом </a:t>
            </a:r>
          </a:p>
          <a:p>
            <a:r>
              <a:rPr lang="uk-UA" sz="3600" dirty="0">
                <a:effectLst/>
              </a:rPr>
              <a:t>Викликає відчуття, які можна перевірити за допомогою інших органів чуття </a:t>
            </a:r>
          </a:p>
          <a:p>
            <a:r>
              <a:rPr lang="uk-UA" sz="3600" dirty="0">
                <a:effectLst/>
              </a:rPr>
              <a:t>Відчуття відображають реальність</a:t>
            </a:r>
            <a:endParaRPr lang="ru-RU" sz="3600" b="1" dirty="0"/>
          </a:p>
        </p:txBody>
      </p:sp>
    </p:spTree>
    <p:extLst>
      <p:ext uri="{BB962C8B-B14F-4D97-AF65-F5344CB8AC3E}">
        <p14:creationId xmlns:p14="http://schemas.microsoft.com/office/powerpoint/2010/main" val="413562315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3906"/>
                                        </p:tgtEl>
                                        <p:attrNameLst>
                                          <p:attrName>style.visibility</p:attrName>
                                        </p:attrNameLst>
                                      </p:cBhvr>
                                      <p:to>
                                        <p:strVal val="visible"/>
                                      </p:to>
                                    </p:set>
                                    <p:anim calcmode="lin" valueType="num">
                                      <p:cBhvr>
                                        <p:cTn id="7" dur="1000" fill="hold"/>
                                        <p:tgtEl>
                                          <p:spTgt spid="123906"/>
                                        </p:tgtEl>
                                        <p:attrNameLst>
                                          <p:attrName>ppt_x</p:attrName>
                                        </p:attrNameLst>
                                      </p:cBhvr>
                                      <p:tavLst>
                                        <p:tav tm="0">
                                          <p:val>
                                            <p:strVal val="#ppt_x-.2"/>
                                          </p:val>
                                        </p:tav>
                                        <p:tav tm="100000">
                                          <p:val>
                                            <p:strVal val="#ppt_x"/>
                                          </p:val>
                                        </p:tav>
                                      </p:tavLst>
                                    </p:anim>
                                    <p:anim calcmode="lin" valueType="num">
                                      <p:cBhvr>
                                        <p:cTn id="8" dur="1000" fill="hold"/>
                                        <p:tgtEl>
                                          <p:spTgt spid="12390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390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23907">
                                            <p:txEl>
                                              <p:pRg st="0" end="0"/>
                                            </p:txEl>
                                          </p:spTgt>
                                        </p:tgtEl>
                                        <p:attrNameLst>
                                          <p:attrName>style.visibility</p:attrName>
                                        </p:attrNameLst>
                                      </p:cBhvr>
                                      <p:to>
                                        <p:strVal val="visible"/>
                                      </p:to>
                                    </p:set>
                                    <p:animEffect transition="in" filter="fade">
                                      <p:cBhvr>
                                        <p:cTn id="14" dur="500"/>
                                        <p:tgtEl>
                                          <p:spTgt spid="123907">
                                            <p:txEl>
                                              <p:pRg st="0" end="0"/>
                                            </p:txEl>
                                          </p:spTgt>
                                        </p:tgtEl>
                                      </p:cBhvr>
                                    </p:animEffect>
                                    <p:anim calcmode="lin" valueType="num">
                                      <p:cBhvr>
                                        <p:cTn id="15" dur="500" fill="hold"/>
                                        <p:tgtEl>
                                          <p:spTgt spid="12390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390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23907">
                                            <p:txEl>
                                              <p:pRg st="1" end="1"/>
                                            </p:txEl>
                                          </p:spTgt>
                                        </p:tgtEl>
                                        <p:attrNameLst>
                                          <p:attrName>style.visibility</p:attrName>
                                        </p:attrNameLst>
                                      </p:cBhvr>
                                      <p:to>
                                        <p:strVal val="visible"/>
                                      </p:to>
                                    </p:set>
                                    <p:animEffect transition="in" filter="fade">
                                      <p:cBhvr>
                                        <p:cTn id="21" dur="500"/>
                                        <p:tgtEl>
                                          <p:spTgt spid="123907">
                                            <p:txEl>
                                              <p:pRg st="1" end="1"/>
                                            </p:txEl>
                                          </p:spTgt>
                                        </p:tgtEl>
                                      </p:cBhvr>
                                    </p:animEffect>
                                    <p:anim calcmode="lin" valueType="num">
                                      <p:cBhvr>
                                        <p:cTn id="22" dur="500" fill="hold"/>
                                        <p:tgtEl>
                                          <p:spTgt spid="12390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2390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23907">
                                            <p:txEl>
                                              <p:pRg st="2" end="2"/>
                                            </p:txEl>
                                          </p:spTgt>
                                        </p:tgtEl>
                                        <p:attrNameLst>
                                          <p:attrName>style.visibility</p:attrName>
                                        </p:attrNameLst>
                                      </p:cBhvr>
                                      <p:to>
                                        <p:strVal val="visible"/>
                                      </p:to>
                                    </p:set>
                                    <p:animEffect transition="in" filter="fade">
                                      <p:cBhvr>
                                        <p:cTn id="28" dur="500"/>
                                        <p:tgtEl>
                                          <p:spTgt spid="123907">
                                            <p:txEl>
                                              <p:pRg st="2" end="2"/>
                                            </p:txEl>
                                          </p:spTgt>
                                        </p:tgtEl>
                                      </p:cBhvr>
                                    </p:animEffect>
                                    <p:anim calcmode="lin" valueType="num">
                                      <p:cBhvr>
                                        <p:cTn id="29" dur="500" fill="hold"/>
                                        <p:tgtEl>
                                          <p:spTgt spid="12390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2390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23907">
                                            <p:txEl>
                                              <p:pRg st="3" end="3"/>
                                            </p:txEl>
                                          </p:spTgt>
                                        </p:tgtEl>
                                        <p:attrNameLst>
                                          <p:attrName>style.visibility</p:attrName>
                                        </p:attrNameLst>
                                      </p:cBhvr>
                                      <p:to>
                                        <p:strVal val="visible"/>
                                      </p:to>
                                    </p:set>
                                    <p:animEffect transition="in" filter="fade">
                                      <p:cBhvr>
                                        <p:cTn id="35" dur="500"/>
                                        <p:tgtEl>
                                          <p:spTgt spid="123907">
                                            <p:txEl>
                                              <p:pRg st="3" end="3"/>
                                            </p:txEl>
                                          </p:spTgt>
                                        </p:tgtEl>
                                      </p:cBhvr>
                                    </p:animEffect>
                                    <p:anim calcmode="lin" valueType="num">
                                      <p:cBhvr>
                                        <p:cTn id="36" dur="500" fill="hold"/>
                                        <p:tgtEl>
                                          <p:spTgt spid="12390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2390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p:bldP spid="12390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1143000"/>
          </a:xfrm>
        </p:spPr>
        <p:txBody>
          <a:bodyPr>
            <a:normAutofit/>
          </a:bodyPr>
          <a:lstStyle/>
          <a:p>
            <a:r>
              <a:rPr lang="uk-UA" sz="3200" dirty="0">
                <a:solidFill>
                  <a:srgbClr val="FFFF00"/>
                </a:solidFill>
                <a:effectLst/>
              </a:rPr>
              <a:t>Чи завжди можна повністю довіряти сенсорним системам?</a:t>
            </a:r>
            <a:endParaRPr lang="ru-RU" sz="3200" dirty="0">
              <a:solidFill>
                <a:srgbClr val="FFFF00"/>
              </a:solidFill>
            </a:endParaRPr>
          </a:p>
        </p:txBody>
      </p:sp>
      <p:graphicFrame>
        <p:nvGraphicFramePr>
          <p:cNvPr id="11268" name="Object 4"/>
          <p:cNvGraphicFramePr>
            <a:graphicFrameLocks noGrp="1" noChangeAspect="1"/>
          </p:cNvGraphicFramePr>
          <p:nvPr>
            <p:ph type="clipArt" sz="half" idx="1"/>
          </p:nvPr>
        </p:nvGraphicFramePr>
        <p:xfrm>
          <a:off x="0" y="1412875"/>
          <a:ext cx="9144000" cy="5059363"/>
        </p:xfrm>
        <a:graphic>
          <a:graphicData uri="http://schemas.openxmlformats.org/presentationml/2006/ole">
            <mc:AlternateContent xmlns:mc="http://schemas.openxmlformats.org/markup-compatibility/2006">
              <mc:Choice xmlns:v="urn:schemas-microsoft-com:vml" Requires="v">
                <p:oleObj name="Точечный рисунок" r:id="rId2" imgW="5095238" imgH="2819794" progId="Paint.Picture">
                  <p:embed/>
                </p:oleObj>
              </mc:Choice>
              <mc:Fallback>
                <p:oleObj name="Точечный рисунок" r:id="rId2" imgW="5095238" imgH="2819794"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2875"/>
                        <a:ext cx="9144000" cy="5059363"/>
                      </a:xfrm>
                      <a:prstGeom prst="rect">
                        <a:avLst/>
                      </a:prstGeom>
                    </p:spPr>
                  </p:pic>
                </p:oleObj>
              </mc:Fallback>
            </mc:AlternateContent>
          </a:graphicData>
        </a:graphic>
      </p:graphicFrame>
      <p:sp>
        <p:nvSpPr>
          <p:cNvPr id="11267" name="Rectangle 3"/>
          <p:cNvSpPr>
            <a:spLocks noGrp="1" noChangeArrowheads="1"/>
          </p:cNvSpPr>
          <p:nvPr>
            <p:ph type="body" sz="half" idx="2"/>
          </p:nvPr>
        </p:nvSpPr>
        <p:spPr>
          <a:xfrm>
            <a:off x="5715000" y="1981200"/>
            <a:ext cx="3429000" cy="4114800"/>
          </a:xfrm>
        </p:spPr>
        <p:txBody>
          <a:bodyPr/>
          <a:lstStyle/>
          <a:p>
            <a:endParaRPr lang="ru-RU" sz="2800" dirty="0"/>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555877"/>
            <a:ext cx="280831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7059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0" y="0"/>
            <a:ext cx="3048000" cy="2133600"/>
          </a:xfrm>
        </p:spPr>
        <p:txBody>
          <a:bodyPr>
            <a:normAutofit/>
          </a:bodyPr>
          <a:lstStyle/>
          <a:p>
            <a:r>
              <a:rPr lang="ru-RU" sz="3200" dirty="0" err="1">
                <a:solidFill>
                  <a:srgbClr val="FF3300"/>
                </a:solidFill>
              </a:rPr>
              <a:t>Первинно</a:t>
            </a:r>
            <a:r>
              <a:rPr lang="ru-RU" sz="3200" dirty="0">
                <a:solidFill>
                  <a:srgbClr val="FF3300"/>
                </a:solidFill>
              </a:rPr>
              <a:t>-</a:t>
            </a:r>
            <a:r>
              <a:rPr lang="uk-UA" sz="3200" dirty="0">
                <a:solidFill>
                  <a:srgbClr val="FF3300"/>
                </a:solidFill>
              </a:rPr>
              <a:t>(а,б)</a:t>
            </a:r>
            <a:r>
              <a:rPr lang="ru-RU" sz="3200" dirty="0">
                <a:solidFill>
                  <a:srgbClr val="FF3300"/>
                </a:solidFill>
              </a:rPr>
              <a:t> і </a:t>
            </a:r>
            <a:r>
              <a:rPr lang="ru-RU" sz="3200" dirty="0" err="1">
                <a:solidFill>
                  <a:srgbClr val="FF3300"/>
                </a:solidFill>
              </a:rPr>
              <a:t>вторинно-чутливі</a:t>
            </a:r>
            <a:r>
              <a:rPr lang="uk-UA" sz="3200" dirty="0">
                <a:solidFill>
                  <a:srgbClr val="FF3300"/>
                </a:solidFill>
              </a:rPr>
              <a:t> (в)</a:t>
            </a:r>
            <a:r>
              <a:rPr lang="ru-RU" sz="3200" dirty="0">
                <a:solidFill>
                  <a:srgbClr val="FF3300"/>
                </a:solidFill>
              </a:rPr>
              <a:t> </a:t>
            </a:r>
            <a:r>
              <a:rPr lang="ru-RU" sz="3200" dirty="0" err="1">
                <a:solidFill>
                  <a:srgbClr val="FF3300"/>
                </a:solidFill>
              </a:rPr>
              <a:t>рецептори</a:t>
            </a:r>
            <a:endParaRPr lang="ru-RU" sz="3200" dirty="0">
              <a:solidFill>
                <a:srgbClr val="FF3300"/>
              </a:solidFill>
            </a:endParaRPr>
          </a:p>
        </p:txBody>
      </p:sp>
      <p:graphicFrame>
        <p:nvGraphicFramePr>
          <p:cNvPr id="12292" name="Object 4"/>
          <p:cNvGraphicFramePr>
            <a:graphicFrameLocks noGrp="1" noChangeAspect="1"/>
          </p:cNvGraphicFramePr>
          <p:nvPr>
            <p:ph type="clipArt" sz="half" idx="1"/>
          </p:nvPr>
        </p:nvGraphicFramePr>
        <p:xfrm>
          <a:off x="0" y="-533400"/>
          <a:ext cx="5910263" cy="7391400"/>
        </p:xfrm>
        <a:graphic>
          <a:graphicData uri="http://schemas.openxmlformats.org/presentationml/2006/ole">
            <mc:AlternateContent xmlns:mc="http://schemas.openxmlformats.org/markup-compatibility/2006">
              <mc:Choice xmlns:v="urn:schemas-microsoft-com:vml" Requires="v">
                <p:oleObj name="Точечный рисунок" r:id="rId2" imgW="3761905" imgH="4704762" progId="Paint.Picture">
                  <p:embed/>
                </p:oleObj>
              </mc:Choice>
              <mc:Fallback>
                <p:oleObj name="Точечный рисунок" r:id="rId2" imgW="3761905" imgH="4704762"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5910263" cy="7391400"/>
                      </a:xfrm>
                      <a:prstGeom prst="rect">
                        <a:avLst/>
                      </a:prstGeom>
                    </p:spPr>
                  </p:pic>
                </p:oleObj>
              </mc:Fallback>
            </mc:AlternateContent>
          </a:graphicData>
        </a:graphic>
      </p:graphicFrame>
      <p:sp>
        <p:nvSpPr>
          <p:cNvPr id="12291" name="Rectangle 3"/>
          <p:cNvSpPr>
            <a:spLocks noGrp="1" noChangeArrowheads="1"/>
          </p:cNvSpPr>
          <p:nvPr>
            <p:ph type="body" sz="half" idx="2"/>
          </p:nvPr>
        </p:nvSpPr>
        <p:spPr>
          <a:xfrm>
            <a:off x="6096000" y="2209800"/>
            <a:ext cx="3048000" cy="4648200"/>
          </a:xfrm>
        </p:spPr>
        <p:txBody>
          <a:bodyPr>
            <a:normAutofit/>
          </a:bodyPr>
          <a:lstStyle/>
          <a:p>
            <a:r>
              <a:rPr lang="ru-RU" sz="2800" dirty="0"/>
              <a:t>В </a:t>
            </a:r>
            <a:r>
              <a:rPr lang="ru-RU" sz="2800" dirty="0" err="1"/>
              <a:t>первинних</a:t>
            </a:r>
            <a:r>
              <a:rPr lang="ru-RU" sz="2800" dirty="0"/>
              <a:t> рецепторах </a:t>
            </a:r>
            <a:r>
              <a:rPr lang="ru-RU" sz="2800" dirty="0" err="1"/>
              <a:t>під</a:t>
            </a:r>
            <a:r>
              <a:rPr lang="ru-RU" sz="2800" dirty="0"/>
              <a:t> </a:t>
            </a:r>
            <a:r>
              <a:rPr lang="ru-RU" sz="2800" dirty="0" err="1"/>
              <a:t>впливом</a:t>
            </a:r>
            <a:r>
              <a:rPr lang="ru-RU" sz="2800" dirty="0"/>
              <a:t> </a:t>
            </a:r>
            <a:r>
              <a:rPr lang="ru-RU" sz="2800" dirty="0" err="1"/>
              <a:t>подразника</a:t>
            </a:r>
            <a:r>
              <a:rPr lang="ru-RU" sz="2800" dirty="0"/>
              <a:t> </a:t>
            </a:r>
            <a:r>
              <a:rPr lang="ru-RU" sz="2800" dirty="0" err="1"/>
              <a:t>виникає</a:t>
            </a:r>
            <a:r>
              <a:rPr lang="ru-RU" sz="2800" dirty="0"/>
              <a:t> РП.</a:t>
            </a:r>
          </a:p>
          <a:p>
            <a:r>
              <a:rPr lang="ru-RU" sz="2800" dirty="0">
                <a:solidFill>
                  <a:srgbClr val="FFFF00"/>
                </a:solidFill>
              </a:rPr>
              <a:t>ПД </a:t>
            </a:r>
            <a:r>
              <a:rPr lang="ru-RU" sz="2800" dirty="0" err="1">
                <a:solidFill>
                  <a:srgbClr val="FFFF00"/>
                </a:solidFill>
              </a:rPr>
              <a:t>виникає</a:t>
            </a:r>
            <a:r>
              <a:rPr lang="ru-RU" sz="2800" dirty="0">
                <a:solidFill>
                  <a:srgbClr val="FFFF00"/>
                </a:solidFill>
              </a:rPr>
              <a:t> в </a:t>
            </a:r>
            <a:r>
              <a:rPr lang="ru-RU" sz="2800" dirty="0" err="1">
                <a:solidFill>
                  <a:srgbClr val="FFFF00"/>
                </a:solidFill>
              </a:rPr>
              <a:t>наступному</a:t>
            </a:r>
            <a:r>
              <a:rPr lang="ru-RU" sz="2800" dirty="0">
                <a:solidFill>
                  <a:srgbClr val="FFFF00"/>
                </a:solidFill>
              </a:rPr>
              <a:t> </a:t>
            </a:r>
            <a:r>
              <a:rPr lang="ru-RU" sz="2800" dirty="0" err="1">
                <a:solidFill>
                  <a:srgbClr val="FFFF00"/>
                </a:solidFill>
              </a:rPr>
              <a:t>перехваті</a:t>
            </a:r>
            <a:r>
              <a:rPr lang="ru-RU" sz="2800" dirty="0">
                <a:solidFill>
                  <a:srgbClr val="FFFF00"/>
                </a:solidFill>
              </a:rPr>
              <a:t> </a:t>
            </a:r>
            <a:r>
              <a:rPr lang="ru-RU" sz="2800" dirty="0" err="1">
                <a:solidFill>
                  <a:srgbClr val="FFFF00"/>
                </a:solidFill>
              </a:rPr>
              <a:t>Ранвьє</a:t>
            </a:r>
            <a:r>
              <a:rPr lang="ru-RU" sz="2800" dirty="0">
                <a:solidFill>
                  <a:srgbClr val="FFFF00"/>
                </a:solidFill>
              </a:rPr>
              <a:t>.</a:t>
            </a:r>
          </a:p>
        </p:txBody>
      </p:sp>
    </p:spTree>
    <p:extLst>
      <p:ext uri="{BB962C8B-B14F-4D97-AF65-F5344CB8AC3E}">
        <p14:creationId xmlns:p14="http://schemas.microsoft.com/office/powerpoint/2010/main" val="952010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948488" y="0"/>
            <a:ext cx="2195512" cy="2492375"/>
          </a:xfrm>
        </p:spPr>
        <p:txBody>
          <a:bodyPr/>
          <a:lstStyle/>
          <a:p>
            <a:r>
              <a:rPr lang="uk-UA" sz="2800" dirty="0">
                <a:solidFill>
                  <a:srgbClr val="FFFF00"/>
                </a:solidFill>
                <a:effectLst/>
              </a:rPr>
              <a:t>Розташування рецепторів в шкірі</a:t>
            </a:r>
            <a:endParaRPr lang="ru-RU" sz="2800" dirty="0">
              <a:solidFill>
                <a:srgbClr val="FFFF00"/>
              </a:solidFill>
            </a:endParaRPr>
          </a:p>
        </p:txBody>
      </p:sp>
      <p:graphicFrame>
        <p:nvGraphicFramePr>
          <p:cNvPr id="14340" name="Object 4"/>
          <p:cNvGraphicFramePr>
            <a:graphicFrameLocks noGrp="1" noChangeAspect="1"/>
          </p:cNvGraphicFramePr>
          <p:nvPr>
            <p:ph type="clipArt" sz="half" idx="1"/>
          </p:nvPr>
        </p:nvGraphicFramePr>
        <p:xfrm>
          <a:off x="0" y="173038"/>
          <a:ext cx="6948488" cy="6176962"/>
        </p:xfrm>
        <a:graphic>
          <a:graphicData uri="http://schemas.openxmlformats.org/presentationml/2006/ole">
            <mc:AlternateContent xmlns:mc="http://schemas.openxmlformats.org/markup-compatibility/2006">
              <mc:Choice xmlns:v="urn:schemas-microsoft-com:vml" Requires="v">
                <p:oleObj name="Точечный рисунок" r:id="rId2" imgW="4544059" imgH="4038095" progId="Paint.Picture">
                  <p:embed/>
                </p:oleObj>
              </mc:Choice>
              <mc:Fallback>
                <p:oleObj name="Точечный рисунок" r:id="rId2" imgW="4544059" imgH="4038095"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038"/>
                        <a:ext cx="6948488" cy="6176962"/>
                      </a:xfrm>
                      <a:prstGeom prst="rect">
                        <a:avLst/>
                      </a:prstGeom>
                    </p:spPr>
                  </p:pic>
                </p:oleObj>
              </mc:Fallback>
            </mc:AlternateContent>
          </a:graphicData>
        </a:graphic>
      </p:graphicFrame>
    </p:spTree>
    <p:extLst>
      <p:ext uri="{BB962C8B-B14F-4D97-AF65-F5344CB8AC3E}">
        <p14:creationId xmlns:p14="http://schemas.microsoft.com/office/powerpoint/2010/main" val="1810440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2057400" cy="457200"/>
          </a:xfrm>
        </p:spPr>
        <p:txBody>
          <a:bodyPr>
            <a:normAutofit fontScale="90000"/>
          </a:bodyPr>
          <a:lstStyle/>
          <a:p>
            <a:r>
              <a:rPr lang="ru-RU" sz="2800" dirty="0"/>
              <a:t>РП і ПД</a:t>
            </a:r>
          </a:p>
        </p:txBody>
      </p:sp>
      <p:sp>
        <p:nvSpPr>
          <p:cNvPr id="15364" name="Rectangle 4"/>
          <p:cNvSpPr>
            <a:spLocks noGrp="1" noChangeArrowheads="1" noTextEdit="1"/>
          </p:cNvSpPr>
          <p:nvPr>
            <p:ph type="clipArt" sz="half" idx="1"/>
          </p:nvPr>
        </p:nvSpPr>
        <p:spPr>
          <a:xfrm>
            <a:off x="1828800" y="0"/>
            <a:ext cx="6858000" cy="1524000"/>
          </a:xfrm>
        </p:spPr>
      </p:sp>
      <p:sp>
        <p:nvSpPr>
          <p:cNvPr id="15363" name="Rectangle 3"/>
          <p:cNvSpPr>
            <a:spLocks noGrp="1" noChangeArrowheads="1"/>
          </p:cNvSpPr>
          <p:nvPr>
            <p:ph type="body" sz="half" idx="2"/>
          </p:nvPr>
        </p:nvSpPr>
        <p:spPr>
          <a:xfrm>
            <a:off x="0" y="1752600"/>
            <a:ext cx="9144000" cy="5105400"/>
          </a:xfrm>
        </p:spPr>
        <p:txBody>
          <a:bodyPr>
            <a:normAutofit/>
          </a:bodyPr>
          <a:lstStyle/>
          <a:p>
            <a:r>
              <a:rPr lang="uk-UA" sz="2800" dirty="0">
                <a:solidFill>
                  <a:srgbClr val="FFFF00"/>
                </a:solidFill>
                <a:effectLst/>
              </a:rPr>
              <a:t>При механічному впливі на шкіру, а тим самим і на нервові закінчення, відбувається деформація його мембрани. У результаті в цій ділянці проникність мембрани для </a:t>
            </a:r>
            <a:r>
              <a:rPr lang="uk-UA" sz="2800" dirty="0" err="1">
                <a:solidFill>
                  <a:srgbClr val="FFFF00"/>
                </a:solidFill>
                <a:effectLst/>
              </a:rPr>
              <a:t>Nа+</a:t>
            </a:r>
            <a:r>
              <a:rPr lang="uk-UA" sz="2800" dirty="0">
                <a:solidFill>
                  <a:srgbClr val="FFFF00"/>
                </a:solidFill>
                <a:effectLst/>
              </a:rPr>
              <a:t> зростає. </a:t>
            </a:r>
          </a:p>
          <a:p>
            <a:r>
              <a:rPr lang="uk-UA" sz="2800" dirty="0">
                <a:effectLst/>
              </a:rPr>
              <a:t>Надходження цього іона призводить до виникнення рецепторного потенціалу (РП), що володіє всіма властивостями місцевого потенціалу. </a:t>
            </a:r>
          </a:p>
          <a:p>
            <a:r>
              <a:rPr lang="uk-UA" sz="2800" dirty="0">
                <a:effectLst/>
              </a:rPr>
              <a:t>Його сумація забезпечує виникнення потенціалу дії (ПД) в сусідньому перехоплення </a:t>
            </a:r>
            <a:r>
              <a:rPr lang="uk-UA" sz="2800" dirty="0" err="1">
                <a:effectLst/>
              </a:rPr>
              <a:t>Ранвьє</a:t>
            </a:r>
            <a:r>
              <a:rPr lang="uk-UA" sz="2800" dirty="0">
                <a:effectLst/>
              </a:rPr>
              <a:t>. Тільки після цього ПД поширюється </a:t>
            </a:r>
            <a:r>
              <a:rPr lang="uk-UA" sz="2800" dirty="0" err="1">
                <a:effectLst/>
              </a:rPr>
              <a:t>центробіжно</a:t>
            </a:r>
            <a:r>
              <a:rPr lang="uk-UA" sz="2800" dirty="0">
                <a:effectLst/>
              </a:rPr>
              <a:t> без зменшення амплітуди (</a:t>
            </a:r>
            <a:r>
              <a:rPr lang="uk-UA" sz="2800" dirty="0" err="1">
                <a:effectLst/>
              </a:rPr>
              <a:t>декремента</a:t>
            </a:r>
            <a:r>
              <a:rPr lang="uk-UA" sz="2800" dirty="0">
                <a:effectLst/>
              </a:rPr>
              <a:t>).</a:t>
            </a:r>
            <a:endParaRPr lang="ru-RU" sz="2800" b="1" dirty="0">
              <a:solidFill>
                <a:srgbClr val="FF3300"/>
              </a:solidFill>
            </a:endParaRPr>
          </a:p>
        </p:txBody>
      </p:sp>
      <p:graphicFrame>
        <p:nvGraphicFramePr>
          <p:cNvPr id="15365" name="Object 5"/>
          <p:cNvGraphicFramePr>
            <a:graphicFrameLocks noChangeAspect="1"/>
          </p:cNvGraphicFramePr>
          <p:nvPr/>
        </p:nvGraphicFramePr>
        <p:xfrm>
          <a:off x="1905000" y="0"/>
          <a:ext cx="6705600" cy="1524000"/>
        </p:xfrm>
        <a:graphic>
          <a:graphicData uri="http://schemas.openxmlformats.org/presentationml/2006/ole">
            <mc:AlternateContent xmlns:mc="http://schemas.openxmlformats.org/markup-compatibility/2006">
              <mc:Choice xmlns:v="urn:schemas-microsoft-com:vml" Requires="v">
                <p:oleObj name="Точечный рисунок" r:id="rId2" imgW="3742857" imgH="1057423" progId="Paint.Picture">
                  <p:embed/>
                </p:oleObj>
              </mc:Choice>
              <mc:Fallback>
                <p:oleObj name="Точечный рисунок" r:id="rId2" imgW="3742857" imgH="1057423"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0"/>
                        <a:ext cx="67056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92848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38200" y="0"/>
            <a:ext cx="7772400" cy="685800"/>
          </a:xfrm>
        </p:spPr>
        <p:txBody>
          <a:bodyPr>
            <a:normAutofit fontScale="90000"/>
          </a:bodyPr>
          <a:lstStyle/>
          <a:p>
            <a:r>
              <a:rPr lang="uk-UA" dirty="0">
                <a:solidFill>
                  <a:srgbClr val="FFFF00"/>
                </a:solidFill>
                <a:effectLst/>
              </a:rPr>
              <a:t>Рецепторні клітини</a:t>
            </a:r>
            <a:endParaRPr lang="ru-RU" dirty="0">
              <a:solidFill>
                <a:srgbClr val="FFFF00"/>
              </a:solidFill>
            </a:endParaRPr>
          </a:p>
        </p:txBody>
      </p:sp>
      <p:sp>
        <p:nvSpPr>
          <p:cNvPr id="16387" name="Rectangle 3"/>
          <p:cNvSpPr>
            <a:spLocks noGrp="1" noChangeArrowheads="1"/>
          </p:cNvSpPr>
          <p:nvPr>
            <p:ph idx="1"/>
          </p:nvPr>
        </p:nvSpPr>
        <p:spPr>
          <a:xfrm>
            <a:off x="0" y="914400"/>
            <a:ext cx="9144000" cy="5486400"/>
          </a:xfrm>
        </p:spPr>
        <p:txBody>
          <a:bodyPr>
            <a:normAutofit/>
          </a:bodyPr>
          <a:lstStyle/>
          <a:p>
            <a:pPr>
              <a:lnSpc>
                <a:spcPct val="90000"/>
              </a:lnSpc>
            </a:pPr>
            <a:r>
              <a:rPr lang="uk-UA" sz="2800" dirty="0">
                <a:effectLst/>
              </a:rPr>
              <a:t>Ці клітини через синапс контактують з закінченням аферентного нейрону. Рецепторний потенціал (РП) виникає в рецепторних клітинах. Поява РП призводить до виділення медіатора, що міститься в них, з рецепторної клітини в </a:t>
            </a:r>
            <a:r>
              <a:rPr lang="uk-UA" sz="2800" dirty="0" err="1">
                <a:effectLst/>
              </a:rPr>
              <a:t>синаптичну</a:t>
            </a:r>
            <a:r>
              <a:rPr lang="uk-UA" sz="2800" dirty="0">
                <a:effectLst/>
              </a:rPr>
              <a:t> щілину, яка розташована між рецепторною клітиною і закінченням чутливого нейрона. Під впливом медіатора виникає місцевий, так званий, генераторний потенціал (ГП), який потім при сумації переходить в ПД, який проводиться по нейрону. </a:t>
            </a:r>
          </a:p>
          <a:p>
            <a:pPr>
              <a:lnSpc>
                <a:spcPct val="90000"/>
              </a:lnSpc>
            </a:pPr>
            <a:r>
              <a:rPr lang="uk-UA" sz="2800" dirty="0" err="1">
                <a:solidFill>
                  <a:srgbClr val="FFFF00"/>
                </a:solidFill>
                <a:effectLst/>
              </a:rPr>
              <a:t>Вторинночутливими</a:t>
            </a:r>
            <a:r>
              <a:rPr lang="uk-UA" sz="2800" dirty="0">
                <a:solidFill>
                  <a:srgbClr val="FFFF00"/>
                </a:solidFill>
                <a:effectLst/>
              </a:rPr>
              <a:t> рецепторами є: зоровий, слуховий, вестибулярний, смаковий.</a:t>
            </a:r>
            <a:endParaRPr lang="ru-RU" sz="3200" dirty="0">
              <a:solidFill>
                <a:srgbClr val="FFFF00"/>
              </a:solidFill>
            </a:endParaRPr>
          </a:p>
        </p:txBody>
      </p:sp>
    </p:spTree>
    <p:extLst>
      <p:ext uri="{BB962C8B-B14F-4D97-AF65-F5344CB8AC3E}">
        <p14:creationId xmlns:p14="http://schemas.microsoft.com/office/powerpoint/2010/main" val="2863780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988" y="260648"/>
            <a:ext cx="9144000" cy="1143000"/>
          </a:xfrm>
        </p:spPr>
        <p:txBody>
          <a:bodyPr>
            <a:normAutofit fontScale="90000"/>
          </a:bodyPr>
          <a:lstStyle/>
          <a:p>
            <a:r>
              <a:rPr lang="ru-RU" dirty="0" err="1">
                <a:solidFill>
                  <a:srgbClr val="FFFF00"/>
                </a:solidFill>
              </a:rPr>
              <a:t>Адаптація</a:t>
            </a:r>
            <a:r>
              <a:rPr lang="ru-RU" dirty="0">
                <a:solidFill>
                  <a:srgbClr val="FFFF00"/>
                </a:solidFill>
              </a:rPr>
              <a:t> </a:t>
            </a:r>
            <a:r>
              <a:rPr lang="ru-RU" dirty="0" err="1">
                <a:solidFill>
                  <a:srgbClr val="FFFF00"/>
                </a:solidFill>
              </a:rPr>
              <a:t>тактильних</a:t>
            </a:r>
            <a:r>
              <a:rPr lang="ru-RU" dirty="0">
                <a:solidFill>
                  <a:srgbClr val="FFFF00"/>
                </a:solidFill>
              </a:rPr>
              <a:t> </a:t>
            </a:r>
            <a:r>
              <a:rPr lang="ru-RU" dirty="0" err="1">
                <a:solidFill>
                  <a:srgbClr val="FFFF00"/>
                </a:solidFill>
              </a:rPr>
              <a:t>рецепторів</a:t>
            </a:r>
            <a:endParaRPr lang="ru-RU" dirty="0">
              <a:solidFill>
                <a:srgbClr val="FFFF00"/>
              </a:solidFill>
            </a:endParaRPr>
          </a:p>
        </p:txBody>
      </p:sp>
      <p:sp>
        <p:nvSpPr>
          <p:cNvPr id="19459" name="Rectangle 3"/>
          <p:cNvSpPr>
            <a:spLocks noGrp="1" noChangeArrowheads="1"/>
          </p:cNvSpPr>
          <p:nvPr>
            <p:ph idx="1"/>
          </p:nvPr>
        </p:nvSpPr>
        <p:spPr>
          <a:xfrm>
            <a:off x="0" y="1219200"/>
            <a:ext cx="9144000" cy="5450160"/>
          </a:xfrm>
        </p:spPr>
        <p:txBody>
          <a:bodyPr>
            <a:noAutofit/>
          </a:bodyPr>
          <a:lstStyle/>
          <a:p>
            <a:r>
              <a:rPr lang="uk-UA" sz="3200" dirty="0">
                <a:effectLst/>
              </a:rPr>
              <a:t>Серед механорецепторів шкіри </a:t>
            </a:r>
            <a:r>
              <a:rPr lang="uk-UA" sz="3200" dirty="0">
                <a:solidFill>
                  <a:srgbClr val="FFFF00"/>
                </a:solidFill>
                <a:effectLst/>
              </a:rPr>
              <a:t>є рецептори, що швидко і повільно адаптуються. </a:t>
            </a:r>
            <a:r>
              <a:rPr lang="uk-UA" sz="3200" dirty="0">
                <a:effectLst/>
              </a:rPr>
              <a:t>Приміром, завдяки властивості адаптації шкірних рецепторів людина незабаром після одягання перестає помічати наявність на собі одягу. Але варто "згадати" про нього, як завдяки підвищенню чутливості рецепторів, ми знову починаємо відчувати себе "одягненими".</a:t>
            </a:r>
            <a:endParaRPr lang="ru-RU" sz="3200" dirty="0"/>
          </a:p>
        </p:txBody>
      </p:sp>
    </p:spTree>
    <p:extLst>
      <p:ext uri="{BB962C8B-B14F-4D97-AF65-F5344CB8AC3E}">
        <p14:creationId xmlns:p14="http://schemas.microsoft.com/office/powerpoint/2010/main" val="2260040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0"/>
            <a:ext cx="7772400" cy="762000"/>
          </a:xfrm>
        </p:spPr>
        <p:txBody>
          <a:bodyPr>
            <a:normAutofit fontScale="90000"/>
          </a:bodyPr>
          <a:lstStyle/>
          <a:p>
            <a:r>
              <a:rPr lang="ru-RU" dirty="0" err="1"/>
              <a:t>Спинний</a:t>
            </a:r>
            <a:r>
              <a:rPr lang="ru-RU" dirty="0"/>
              <a:t> </a:t>
            </a:r>
            <a:r>
              <a:rPr lang="ru-RU" dirty="0" err="1"/>
              <a:t>мозок</a:t>
            </a:r>
            <a:endParaRPr lang="ru-RU" dirty="0"/>
          </a:p>
        </p:txBody>
      </p:sp>
      <p:graphicFrame>
        <p:nvGraphicFramePr>
          <p:cNvPr id="20483" name="Object 3"/>
          <p:cNvGraphicFramePr>
            <a:graphicFrameLocks noGrp="1" noChangeAspect="1"/>
          </p:cNvGraphicFramePr>
          <p:nvPr>
            <p:ph type="clipArt" sz="half" idx="1"/>
            <p:extLst>
              <p:ext uri="{D42A27DB-BD31-4B8C-83A1-F6EECF244321}">
                <p14:modId xmlns:p14="http://schemas.microsoft.com/office/powerpoint/2010/main" val="2634899125"/>
              </p:ext>
            </p:extLst>
          </p:nvPr>
        </p:nvGraphicFramePr>
        <p:xfrm>
          <a:off x="-7493" y="692696"/>
          <a:ext cx="4004904" cy="5832648"/>
        </p:xfrm>
        <a:graphic>
          <a:graphicData uri="http://schemas.openxmlformats.org/presentationml/2006/ole">
            <mc:AlternateContent xmlns:mc="http://schemas.openxmlformats.org/markup-compatibility/2006">
              <mc:Choice xmlns:v="urn:schemas-microsoft-com:vml" Requires="v">
                <p:oleObj name="Точечный рисунок" r:id="rId2" imgW="4304762" imgH="4742857" progId="Paint.Picture">
                  <p:embed/>
                </p:oleObj>
              </mc:Choice>
              <mc:Fallback>
                <p:oleObj name="Точечный рисунок" r:id="rId2" imgW="4304762" imgH="4742857"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3" y="692696"/>
                        <a:ext cx="4004904" cy="5832648"/>
                      </a:xfrm>
                      <a:prstGeom prst="rect">
                        <a:avLst/>
                      </a:prstGeom>
                    </p:spPr>
                  </p:pic>
                </p:oleObj>
              </mc:Fallback>
            </mc:AlternateContent>
          </a:graphicData>
        </a:graphic>
      </p:graphicFrame>
      <p:sp>
        <p:nvSpPr>
          <p:cNvPr id="20484" name="Rectangle 4"/>
          <p:cNvSpPr>
            <a:spLocks noGrp="1" noChangeArrowheads="1"/>
          </p:cNvSpPr>
          <p:nvPr>
            <p:ph type="body" sz="half" idx="2"/>
          </p:nvPr>
        </p:nvSpPr>
        <p:spPr>
          <a:xfrm>
            <a:off x="3995936" y="116632"/>
            <a:ext cx="5148064" cy="6436568"/>
          </a:xfrm>
        </p:spPr>
        <p:txBody>
          <a:bodyPr>
            <a:noAutofit/>
          </a:bodyPr>
          <a:lstStyle/>
          <a:p>
            <a:pPr>
              <a:lnSpc>
                <a:spcPct val="90000"/>
              </a:lnSpc>
            </a:pPr>
            <a:r>
              <a:rPr lang="uk-UA" sz="2400" dirty="0">
                <a:effectLst/>
              </a:rPr>
              <a:t>Сюди надходить аферентація від різних рецепторів соми: </a:t>
            </a:r>
          </a:p>
          <a:p>
            <a:pPr marL="18288" indent="0">
              <a:lnSpc>
                <a:spcPct val="90000"/>
              </a:lnSpc>
              <a:buNone/>
            </a:pPr>
            <a:r>
              <a:rPr lang="uk-UA" sz="2400" i="1" dirty="0">
                <a:solidFill>
                  <a:srgbClr val="FFFF00"/>
                </a:solidFill>
                <a:effectLst/>
              </a:rPr>
              <a:t>тактильних рецепторів шкіри, больових рецепторів, хеморецепторів, </a:t>
            </a:r>
            <a:r>
              <a:rPr lang="uk-UA" sz="2400" i="1" dirty="0" err="1">
                <a:solidFill>
                  <a:srgbClr val="FFFF00"/>
                </a:solidFill>
                <a:effectLst/>
              </a:rPr>
              <a:t>пропріорецепторів</a:t>
            </a:r>
            <a:r>
              <a:rPr lang="uk-UA" sz="2400" dirty="0">
                <a:solidFill>
                  <a:srgbClr val="FFFF00"/>
                </a:solidFill>
                <a:effectLst/>
              </a:rPr>
              <a:t>, </a:t>
            </a:r>
            <a:r>
              <a:rPr lang="uk-UA" sz="2400" dirty="0">
                <a:effectLst/>
              </a:rPr>
              <a:t>а також від розташованих у внутрішніх органах різних </a:t>
            </a:r>
            <a:r>
              <a:rPr lang="uk-UA" sz="2400" i="1" dirty="0" err="1">
                <a:solidFill>
                  <a:srgbClr val="FFFF00"/>
                </a:solidFill>
                <a:effectLst/>
              </a:rPr>
              <a:t>інтерорецепторів</a:t>
            </a:r>
            <a:r>
              <a:rPr lang="uk-UA" sz="2400" dirty="0">
                <a:effectLst/>
              </a:rPr>
              <a:t>. </a:t>
            </a:r>
          </a:p>
          <a:p>
            <a:pPr marL="18288" indent="0">
              <a:lnSpc>
                <a:spcPct val="90000"/>
              </a:lnSpc>
              <a:buNone/>
            </a:pPr>
            <a:r>
              <a:rPr lang="uk-UA" sz="2400" dirty="0">
                <a:effectLst/>
              </a:rPr>
              <a:t>Більшість цих нейронів на рівні свого сегмента віддає </a:t>
            </a:r>
            <a:r>
              <a:rPr lang="uk-UA" sz="2400" dirty="0" err="1">
                <a:effectLst/>
              </a:rPr>
              <a:t>колатералі</a:t>
            </a:r>
            <a:r>
              <a:rPr lang="uk-UA" sz="2400" dirty="0">
                <a:effectLst/>
              </a:rPr>
              <a:t>, що йдуть до </a:t>
            </a:r>
            <a:r>
              <a:rPr lang="uk-UA" sz="2400" dirty="0" err="1">
                <a:effectLst/>
              </a:rPr>
              <a:t>мотонейронів</a:t>
            </a:r>
            <a:r>
              <a:rPr lang="uk-UA" sz="2400" dirty="0">
                <a:effectLst/>
              </a:rPr>
              <a:t> передніх рогів або до вставних нейронів.</a:t>
            </a:r>
            <a:endParaRPr lang="ru-RU" sz="2400" dirty="0">
              <a:solidFill>
                <a:srgbClr val="FFFF00"/>
              </a:solidFill>
              <a:cs typeface="Times New Roman" pitchFamily="18" charset="0"/>
            </a:endParaRPr>
          </a:p>
        </p:txBody>
      </p:sp>
    </p:spTree>
    <p:extLst>
      <p:ext uri="{BB962C8B-B14F-4D97-AF65-F5344CB8AC3E}">
        <p14:creationId xmlns:p14="http://schemas.microsoft.com/office/powerpoint/2010/main" val="480717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9552" y="188640"/>
            <a:ext cx="7850832" cy="792088"/>
          </a:xfrm>
        </p:spPr>
        <p:txBody>
          <a:bodyPr/>
          <a:lstStyle/>
          <a:p>
            <a:r>
              <a:rPr lang="ru-RU" sz="3200" dirty="0" err="1"/>
              <a:t>Аферентні</a:t>
            </a:r>
            <a:r>
              <a:rPr lang="ru-RU" sz="3200" dirty="0"/>
              <a:t> </a:t>
            </a:r>
            <a:r>
              <a:rPr lang="ru-RU" sz="3200" dirty="0" err="1"/>
              <a:t>функції</a:t>
            </a:r>
            <a:r>
              <a:rPr lang="ru-RU" sz="3200" dirty="0"/>
              <a:t> спинного </a:t>
            </a:r>
            <a:r>
              <a:rPr lang="ru-RU" sz="3200" dirty="0" err="1"/>
              <a:t>мозку</a:t>
            </a:r>
            <a:endParaRPr lang="ru-RU" sz="3200" dirty="0"/>
          </a:p>
        </p:txBody>
      </p:sp>
      <p:sp>
        <p:nvSpPr>
          <p:cNvPr id="21507" name="Rectangle 3"/>
          <p:cNvSpPr>
            <a:spLocks noGrp="1" noChangeArrowheads="1"/>
          </p:cNvSpPr>
          <p:nvPr>
            <p:ph idx="1"/>
          </p:nvPr>
        </p:nvSpPr>
        <p:spPr>
          <a:xfrm>
            <a:off x="179512" y="908720"/>
            <a:ext cx="8964488" cy="5720680"/>
          </a:xfrm>
        </p:spPr>
        <p:txBody>
          <a:bodyPr>
            <a:normAutofit/>
          </a:bodyPr>
          <a:lstStyle/>
          <a:p>
            <a:pPr algn="just">
              <a:lnSpc>
                <a:spcPct val="90000"/>
              </a:lnSpc>
            </a:pPr>
            <a:r>
              <a:rPr lang="uk-UA" sz="2800" dirty="0">
                <a:effectLst/>
              </a:rPr>
              <a:t>Аферентні імпульси, що надходять у спинний мозок тут можуть служити початком відповідних рухових (за рахунок синапсів з </a:t>
            </a:r>
            <a:r>
              <a:rPr lang="uk-UA" sz="2800" dirty="0" err="1">
                <a:effectLst/>
              </a:rPr>
              <a:t>мотонейронами</a:t>
            </a:r>
            <a:r>
              <a:rPr lang="uk-UA" sz="2800" dirty="0">
                <a:effectLst/>
              </a:rPr>
              <a:t>) або вегетативних рефлексів (за рахунок зв'язку з нейронами симпатичного або парасимпатичного відділів, що знаходяться в бічних рогах). </a:t>
            </a:r>
          </a:p>
          <a:p>
            <a:pPr marL="18288" indent="0" algn="just">
              <a:lnSpc>
                <a:spcPct val="90000"/>
              </a:lnSpc>
              <a:buNone/>
            </a:pPr>
            <a:endParaRPr lang="uk-UA" sz="2800" dirty="0">
              <a:effectLst/>
            </a:endParaRPr>
          </a:p>
          <a:p>
            <a:pPr algn="just">
              <a:lnSpc>
                <a:spcPct val="90000"/>
              </a:lnSpc>
            </a:pPr>
            <a:r>
              <a:rPr lang="uk-UA" sz="2800" dirty="0">
                <a:effectLst/>
              </a:rPr>
              <a:t>Крім того, увійшовши через задні корінці в спинний мозок, за допомогою вставних нейронів, а частково і прямо не перериваючись, піднімаються по висхідних шляхах в різні структури головного мозку.</a:t>
            </a:r>
            <a:endParaRPr lang="ru-RU" sz="2800" dirty="0"/>
          </a:p>
        </p:txBody>
      </p:sp>
    </p:spTree>
    <p:extLst>
      <p:ext uri="{BB962C8B-B14F-4D97-AF65-F5344CB8AC3E}">
        <p14:creationId xmlns:p14="http://schemas.microsoft.com/office/powerpoint/2010/main" val="2035816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3429000" cy="533400"/>
          </a:xfrm>
        </p:spPr>
        <p:txBody>
          <a:bodyPr>
            <a:normAutofit fontScale="90000"/>
          </a:bodyPr>
          <a:lstStyle/>
          <a:p>
            <a:r>
              <a:rPr lang="ru-RU" sz="3200" dirty="0" err="1"/>
              <a:t>Стовбур</a:t>
            </a:r>
            <a:r>
              <a:rPr lang="ru-RU" sz="3200" dirty="0"/>
              <a:t> </a:t>
            </a:r>
            <a:r>
              <a:rPr lang="ru-RU" sz="3200" dirty="0" err="1"/>
              <a:t>мозку</a:t>
            </a:r>
            <a:endParaRPr lang="ru-RU" sz="3200" dirty="0"/>
          </a:p>
        </p:txBody>
      </p:sp>
      <p:graphicFrame>
        <p:nvGraphicFramePr>
          <p:cNvPr id="23562" name="Object 10"/>
          <p:cNvGraphicFramePr>
            <a:graphicFrameLocks noGrp="1" noChangeAspect="1"/>
          </p:cNvGraphicFramePr>
          <p:nvPr>
            <p:ph type="clipArt" sz="half" idx="1"/>
            <p:extLst>
              <p:ext uri="{D42A27DB-BD31-4B8C-83A1-F6EECF244321}">
                <p14:modId xmlns:p14="http://schemas.microsoft.com/office/powerpoint/2010/main" val="388484087"/>
              </p:ext>
            </p:extLst>
          </p:nvPr>
        </p:nvGraphicFramePr>
        <p:xfrm>
          <a:off x="165101" y="1066800"/>
          <a:ext cx="3902844" cy="5257800"/>
        </p:xfrm>
        <a:graphic>
          <a:graphicData uri="http://schemas.openxmlformats.org/presentationml/2006/ole">
            <mc:AlternateContent xmlns:mc="http://schemas.openxmlformats.org/markup-compatibility/2006">
              <mc:Choice xmlns:v="urn:schemas-microsoft-com:vml" Requires="v">
                <p:oleObj name="Точечный рисунок" r:id="rId2" imgW="2238687" imgH="2742857" progId="Paint.Picture">
                  <p:embed/>
                </p:oleObj>
              </mc:Choice>
              <mc:Fallback>
                <p:oleObj name="Точечный рисунок" r:id="rId2" imgW="2238687" imgH="2742857"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1" y="1066800"/>
                        <a:ext cx="3902844" cy="5257800"/>
                      </a:xfrm>
                      <a:prstGeom prst="rect">
                        <a:avLst/>
                      </a:prstGeom>
                    </p:spPr>
                  </p:pic>
                </p:oleObj>
              </mc:Fallback>
            </mc:AlternateContent>
          </a:graphicData>
        </a:graphic>
      </p:graphicFrame>
      <p:sp>
        <p:nvSpPr>
          <p:cNvPr id="23555" name="Rectangle 3"/>
          <p:cNvSpPr>
            <a:spLocks noGrp="1" noChangeArrowheads="1"/>
          </p:cNvSpPr>
          <p:nvPr>
            <p:ph type="body" sz="half" idx="2"/>
          </p:nvPr>
        </p:nvSpPr>
        <p:spPr>
          <a:xfrm>
            <a:off x="4191000" y="533400"/>
            <a:ext cx="4953000" cy="6324600"/>
          </a:xfrm>
        </p:spPr>
        <p:txBody>
          <a:bodyPr>
            <a:normAutofit/>
          </a:bodyPr>
          <a:lstStyle/>
          <a:p>
            <a:pPr>
              <a:lnSpc>
                <a:spcPct val="90000"/>
              </a:lnSpc>
            </a:pPr>
            <a:r>
              <a:rPr lang="uk-UA" sz="2800" dirty="0">
                <a:effectLst/>
              </a:rPr>
              <a:t>Стовбур мозку, з одного боку, є таким же, як і спинний мозок, сегментарним відділом для чутливої </a:t>
            </a:r>
            <a:r>
              <a:rPr lang="uk-UA" sz="2800" dirty="0" err="1">
                <a:effectLst/>
              </a:rPr>
              <a:t>імпульсації</a:t>
            </a:r>
            <a:r>
              <a:rPr lang="uk-UA" sz="2800" dirty="0">
                <a:effectLst/>
              </a:rPr>
              <a:t>, що надходить сюди по відповідним </a:t>
            </a:r>
            <a:r>
              <a:rPr lang="uk-UA" sz="2800" dirty="0" err="1">
                <a:effectLst/>
              </a:rPr>
              <a:t>черепномозковим</a:t>
            </a:r>
            <a:r>
              <a:rPr lang="uk-UA" sz="2800" dirty="0">
                <a:effectLst/>
              </a:rPr>
              <a:t> нервам. </a:t>
            </a:r>
          </a:p>
          <a:p>
            <a:pPr>
              <a:lnSpc>
                <a:spcPct val="90000"/>
              </a:lnSpc>
            </a:pPr>
            <a:r>
              <a:rPr lang="uk-UA" sz="2800" dirty="0">
                <a:effectLst/>
              </a:rPr>
              <a:t>З іншого боку, через стовбур мозку проходить висхідна аферентація від спинного мозку, частина якої тут переривається і утворює скупчення нейронів - ядра.</a:t>
            </a:r>
            <a:endParaRPr lang="ru-RU" sz="2800" b="1" dirty="0">
              <a:solidFill>
                <a:srgbClr val="FFFF00"/>
              </a:solidFill>
              <a:cs typeface="Times New Roman" pitchFamily="18" charset="0"/>
            </a:endParaRPr>
          </a:p>
        </p:txBody>
      </p:sp>
      <p:sp>
        <p:nvSpPr>
          <p:cNvPr id="23556" name="Rectangle 4"/>
          <p:cNvSpPr>
            <a:spLocks noChangeArrowheads="1"/>
          </p:cNvSpPr>
          <p:nvPr/>
        </p:nvSpPr>
        <p:spPr bwMode="auto">
          <a:xfrm>
            <a:off x="6400800" y="-4743450"/>
            <a:ext cx="0"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
        <p:nvSpPr>
          <p:cNvPr id="23557" name="Rectangle 5"/>
          <p:cNvSpPr>
            <a:spLocks noChangeArrowheads="1"/>
          </p:cNvSpPr>
          <p:nvPr/>
        </p:nvSpPr>
        <p:spPr bwMode="auto">
          <a:xfrm>
            <a:off x="0" y="-479425"/>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br>
              <a:rPr lang="ru-RU" sz="2400">
                <a:latin typeface="Times New Roman" pitchFamily="18" charset="0"/>
              </a:rPr>
            </a:br>
            <a:endParaRPr lang="ru-RU" sz="2400">
              <a:latin typeface="Times New Roman" pitchFamily="18" charset="0"/>
            </a:endParaRPr>
          </a:p>
        </p:txBody>
      </p:sp>
      <p:sp>
        <p:nvSpPr>
          <p:cNvPr id="23558" name="Rectangle 6"/>
          <p:cNvSpPr>
            <a:spLocks noChangeArrowheads="1"/>
          </p:cNvSpPr>
          <p:nvPr/>
        </p:nvSpPr>
        <p:spPr bwMode="auto">
          <a:xfrm>
            <a:off x="323850" y="0"/>
            <a:ext cx="46069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sz="1000" i="1">
                <a:solidFill>
                  <a:srgbClr val="000000"/>
                </a:solidFill>
                <a:latin typeface="Times New Roman" pitchFamily="18" charset="0"/>
                <a:cs typeface="Times New Roman" pitchFamily="18" charset="0"/>
              </a:rPr>
              <a:t>^ереднш мозок</a:t>
            </a:r>
            <a:endParaRPr lang="ru-RU" sz="1000">
              <a:latin typeface="Times New Roman" pitchFamily="18" charset="0"/>
              <a:cs typeface="Times New Roman" pitchFamily="18" charset="0"/>
            </a:endParaRPr>
          </a:p>
          <a:p>
            <a:pPr eaLnBrk="0" hangingPunct="0"/>
            <a:endParaRPr lang="ru-RU" sz="2400">
              <a:latin typeface="Times New Roman" pitchFamily="18" charset="0"/>
            </a:endParaRPr>
          </a:p>
        </p:txBody>
      </p:sp>
      <p:sp>
        <p:nvSpPr>
          <p:cNvPr id="23559" name="Rectangle 7"/>
          <p:cNvSpPr>
            <a:spLocks noChangeArrowheads="1"/>
          </p:cNvSpPr>
          <p:nvPr/>
        </p:nvSpPr>
        <p:spPr bwMode="auto">
          <a:xfrm>
            <a:off x="0" y="952500"/>
            <a:ext cx="9144000"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br>
              <a:rPr lang="ru-RU" sz="1400">
                <a:latin typeface="Times New Roman" pitchFamily="18" charset="0"/>
              </a:rPr>
            </a:br>
            <a:endParaRPr lang="ru-RU" sz="2400">
              <a:latin typeface="Times New Roman" pitchFamily="18" charset="0"/>
            </a:endParaRPr>
          </a:p>
        </p:txBody>
      </p:sp>
      <p:sp>
        <p:nvSpPr>
          <p:cNvPr id="23560" name="Rectangle 8"/>
          <p:cNvSpPr>
            <a:spLocks noChangeArrowheads="1"/>
          </p:cNvSpPr>
          <p:nvPr/>
        </p:nvSpPr>
        <p:spPr bwMode="auto">
          <a:xfrm>
            <a:off x="6400800" y="1622425"/>
            <a:ext cx="47466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000" i="1">
                <a:solidFill>
                  <a:srgbClr val="000000"/>
                </a:solidFill>
                <a:latin typeface="Times New Roman" pitchFamily="18" charset="0"/>
                <a:cs typeface="Times New Roman" pitchFamily="18" charset="0"/>
              </a:rPr>
              <a:t>Micm</a:t>
            </a:r>
            <a:endParaRPr lang="ru-RU" sz="1000">
              <a:latin typeface="Times New Roman" pitchFamily="18" charset="0"/>
              <a:cs typeface="Times New Roman" pitchFamily="18" charset="0"/>
            </a:endParaRPr>
          </a:p>
          <a:p>
            <a:pPr eaLnBrk="0" hangingPunct="0"/>
            <a:endParaRPr lang="ru-RU" sz="2400">
              <a:latin typeface="Times New Roman" pitchFamily="18" charset="0"/>
            </a:endParaRPr>
          </a:p>
        </p:txBody>
      </p:sp>
      <p:sp>
        <p:nvSpPr>
          <p:cNvPr id="23561" name="Rectangle 9"/>
          <p:cNvSpPr>
            <a:spLocks noChangeArrowheads="1"/>
          </p:cNvSpPr>
          <p:nvPr/>
        </p:nvSpPr>
        <p:spPr bwMode="auto">
          <a:xfrm>
            <a:off x="0" y="2232025"/>
            <a:ext cx="9144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br>
              <a:rPr lang="ru-RU" sz="1400">
                <a:latin typeface="Times New Roman" pitchFamily="18" charset="0"/>
              </a:rPr>
            </a:br>
            <a:endParaRPr lang="ru-RU" sz="1000">
              <a:latin typeface="Times New Roman" pitchFamily="18" charset="0"/>
              <a:cs typeface="Times New Roman" pitchFamily="18" charset="0"/>
            </a:endParaRPr>
          </a:p>
          <a:p>
            <a:pPr eaLnBrk="0" hangingPunct="0"/>
            <a:r>
              <a:rPr lang="ru-RU" sz="100">
                <a:latin typeface="Times New Roman" pitchFamily="18" charset="0"/>
                <a:cs typeface="Times New Roman" pitchFamily="18" charset="0"/>
              </a:rPr>
              <a:t> </a:t>
            </a:r>
            <a:endParaRPr lang="ru-RU" sz="1000">
              <a:latin typeface="Times New Roman" pitchFamily="18" charset="0"/>
              <a:cs typeface="Times New Roman" pitchFamily="18" charset="0"/>
            </a:endParaRPr>
          </a:p>
          <a:p>
            <a:pPr eaLnBrk="0" hangingPunct="0"/>
            <a:endParaRPr lang="ru-RU" sz="2400">
              <a:latin typeface="Times New Roman" pitchFamily="18" charset="0"/>
            </a:endParaRPr>
          </a:p>
        </p:txBody>
      </p:sp>
    </p:spTree>
    <p:extLst>
      <p:ext uri="{BB962C8B-B14F-4D97-AF65-F5344CB8AC3E}">
        <p14:creationId xmlns:p14="http://schemas.microsoft.com/office/powerpoint/2010/main" val="220155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838200"/>
          </a:xfrm>
        </p:spPr>
        <p:txBody>
          <a:bodyPr>
            <a:normAutofit fontScale="90000"/>
          </a:bodyPr>
          <a:lstStyle/>
          <a:p>
            <a:r>
              <a:rPr lang="ru-RU" dirty="0" err="1">
                <a:solidFill>
                  <a:srgbClr val="FFFF00"/>
                </a:solidFill>
              </a:rPr>
              <a:t>Сенсорні</a:t>
            </a:r>
            <a:r>
              <a:rPr lang="ru-RU" dirty="0">
                <a:solidFill>
                  <a:srgbClr val="FFFF00"/>
                </a:solidFill>
              </a:rPr>
              <a:t> </a:t>
            </a:r>
            <a:r>
              <a:rPr lang="ru-RU" dirty="0" err="1">
                <a:solidFill>
                  <a:srgbClr val="FFFF00"/>
                </a:solidFill>
              </a:rPr>
              <a:t>функції</a:t>
            </a:r>
            <a:r>
              <a:rPr lang="ru-RU" dirty="0">
                <a:solidFill>
                  <a:srgbClr val="FFFF00"/>
                </a:solidFill>
              </a:rPr>
              <a:t> </a:t>
            </a:r>
            <a:r>
              <a:rPr lang="ru-RU" dirty="0" err="1">
                <a:solidFill>
                  <a:srgbClr val="FFFF00"/>
                </a:solidFill>
              </a:rPr>
              <a:t>стовбура</a:t>
            </a:r>
            <a:r>
              <a:rPr lang="ru-RU" dirty="0">
                <a:solidFill>
                  <a:srgbClr val="FFFF00"/>
                </a:solidFill>
              </a:rPr>
              <a:t> </a:t>
            </a:r>
            <a:r>
              <a:rPr lang="ru-RU" dirty="0" err="1">
                <a:solidFill>
                  <a:srgbClr val="FFFF00"/>
                </a:solidFill>
              </a:rPr>
              <a:t>мозку</a:t>
            </a:r>
            <a:endParaRPr lang="ru-RU" dirty="0">
              <a:solidFill>
                <a:srgbClr val="FFFF00"/>
              </a:solidFill>
            </a:endParaRPr>
          </a:p>
        </p:txBody>
      </p:sp>
      <p:sp>
        <p:nvSpPr>
          <p:cNvPr id="24579" name="Rectangle 3"/>
          <p:cNvSpPr>
            <a:spLocks noGrp="1" noChangeArrowheads="1"/>
          </p:cNvSpPr>
          <p:nvPr>
            <p:ph idx="1"/>
          </p:nvPr>
        </p:nvSpPr>
        <p:spPr>
          <a:xfrm>
            <a:off x="0" y="838200"/>
            <a:ext cx="9144000" cy="5903168"/>
          </a:xfrm>
        </p:spPr>
        <p:txBody>
          <a:bodyPr>
            <a:normAutofit fontScale="92500" lnSpcReduction="10000"/>
          </a:bodyPr>
          <a:lstStyle/>
          <a:p>
            <a:pPr>
              <a:lnSpc>
                <a:spcPct val="90000"/>
              </a:lnSpc>
            </a:pPr>
            <a:endParaRPr lang="ru-RU" sz="2800" dirty="0">
              <a:cs typeface="Times New Roman" pitchFamily="18" charset="0"/>
            </a:endParaRPr>
          </a:p>
          <a:p>
            <a:pPr>
              <a:lnSpc>
                <a:spcPct val="90000"/>
              </a:lnSpc>
            </a:pPr>
            <a:r>
              <a:rPr lang="uk-UA" sz="3200" dirty="0">
                <a:effectLst/>
              </a:rPr>
              <a:t>В стовбур мозку надходять імпульси від </a:t>
            </a:r>
            <a:r>
              <a:rPr lang="uk-UA" sz="3200" dirty="0">
                <a:solidFill>
                  <a:srgbClr val="FFFF00"/>
                </a:solidFill>
                <a:effectLst/>
              </a:rPr>
              <a:t>зорової та слухової сенсорних систем</a:t>
            </a:r>
            <a:r>
              <a:rPr lang="uk-UA" sz="3200" dirty="0">
                <a:effectLst/>
              </a:rPr>
              <a:t>, які тут починають аналізуватися. Вони можуть брати участь як у формуванні багатьох рефлекторних відповідей, так і їх контролі. </a:t>
            </a:r>
          </a:p>
          <a:p>
            <a:pPr>
              <a:lnSpc>
                <a:spcPct val="90000"/>
              </a:lnSpc>
            </a:pPr>
            <a:r>
              <a:rPr lang="uk-UA" sz="3200" dirty="0">
                <a:effectLst/>
              </a:rPr>
              <a:t>Сюди ж надходять аферентні </a:t>
            </a:r>
            <a:r>
              <a:rPr lang="uk-UA" sz="3200" dirty="0">
                <a:solidFill>
                  <a:srgbClr val="FFFF00"/>
                </a:solidFill>
                <a:effectLst/>
              </a:rPr>
              <a:t>волокна від рецепторів внутрішніх органів грудної і черевної порожнини, </a:t>
            </a:r>
            <a:r>
              <a:rPr lang="uk-UA" sz="3200" dirty="0" err="1">
                <a:solidFill>
                  <a:srgbClr val="FFFF00"/>
                </a:solidFill>
                <a:effectLst/>
              </a:rPr>
              <a:t>порожнини</a:t>
            </a:r>
            <a:r>
              <a:rPr lang="uk-UA" sz="3200" dirty="0">
                <a:solidFill>
                  <a:srgbClr val="FFFF00"/>
                </a:solidFill>
                <a:effectLst/>
              </a:rPr>
              <a:t> рота, трахеї, гортані, стравоходу. </a:t>
            </a:r>
            <a:r>
              <a:rPr lang="uk-UA" sz="3200" dirty="0">
                <a:effectLst/>
              </a:rPr>
              <a:t>Ці </a:t>
            </a:r>
            <a:r>
              <a:rPr lang="uk-UA" sz="3200" dirty="0" err="1">
                <a:effectLst/>
              </a:rPr>
              <a:t>аференти</a:t>
            </a:r>
            <a:r>
              <a:rPr lang="uk-UA" sz="3200" dirty="0">
                <a:effectLst/>
              </a:rPr>
              <a:t> беруть участь у виконанні безлічі рефлекторних реакцій внутрішніх органів на різні подразники внутрішнього та зовнішнього середовища, забезпечуючи регуляцію дихання, кровообігу, травлення і т. д.</a:t>
            </a:r>
            <a:endParaRPr lang="ru-RU" sz="3200" dirty="0">
              <a:solidFill>
                <a:srgbClr val="FFFF00"/>
              </a:solidFill>
            </a:endParaRPr>
          </a:p>
        </p:txBody>
      </p:sp>
    </p:spTree>
    <p:extLst>
      <p:ext uri="{BB962C8B-B14F-4D97-AF65-F5344CB8AC3E}">
        <p14:creationId xmlns:p14="http://schemas.microsoft.com/office/powerpoint/2010/main" val="4211374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0"/>
            <a:ext cx="7772400" cy="762000"/>
          </a:xfrm>
        </p:spPr>
        <p:txBody>
          <a:bodyPr>
            <a:normAutofit fontScale="90000"/>
          </a:bodyPr>
          <a:lstStyle/>
          <a:p>
            <a:r>
              <a:rPr lang="ru-RU" dirty="0">
                <a:solidFill>
                  <a:srgbClr val="FF3300"/>
                </a:solidFill>
              </a:rPr>
              <a:t>Таламус</a:t>
            </a:r>
          </a:p>
        </p:txBody>
      </p:sp>
      <p:sp>
        <p:nvSpPr>
          <p:cNvPr id="25603" name="Rectangle 3"/>
          <p:cNvSpPr>
            <a:spLocks noGrp="1" noChangeArrowheads="1"/>
          </p:cNvSpPr>
          <p:nvPr>
            <p:ph idx="1"/>
          </p:nvPr>
        </p:nvSpPr>
        <p:spPr>
          <a:xfrm>
            <a:off x="0" y="685800"/>
            <a:ext cx="9144000" cy="5715000"/>
          </a:xfrm>
        </p:spPr>
        <p:txBody>
          <a:bodyPr>
            <a:normAutofit/>
          </a:bodyPr>
          <a:lstStyle/>
          <a:p>
            <a:r>
              <a:rPr lang="uk-UA" sz="2800" dirty="0">
                <a:effectLst/>
              </a:rPr>
              <a:t>Таламус є своєрідним </a:t>
            </a:r>
            <a:r>
              <a:rPr lang="uk-UA" sz="2800" dirty="0">
                <a:solidFill>
                  <a:srgbClr val="FFFF00"/>
                </a:solidFill>
                <a:effectLst/>
              </a:rPr>
              <a:t>колектором сенсорних шляхів, куди надходять майже всі види чутливості (виняток становить частина нюхових шляхів, які досягають кори великих півкуль, минаючи таламус).</a:t>
            </a:r>
            <a:r>
              <a:rPr lang="uk-UA" sz="2800" dirty="0">
                <a:effectLst/>
              </a:rPr>
              <a:t> </a:t>
            </a:r>
          </a:p>
          <a:p>
            <a:r>
              <a:rPr lang="uk-UA" sz="2800" dirty="0">
                <a:effectLst/>
              </a:rPr>
              <a:t>У </a:t>
            </a:r>
            <a:r>
              <a:rPr lang="uk-UA" sz="2800" i="1" dirty="0">
                <a:effectLst/>
              </a:rPr>
              <a:t>таламусі виділяють </a:t>
            </a:r>
            <a:r>
              <a:rPr lang="uk-UA" sz="2800" dirty="0">
                <a:solidFill>
                  <a:srgbClr val="FFFF00"/>
                </a:solidFill>
                <a:effectLst/>
              </a:rPr>
              <a:t>понад 40 пар ядер, </a:t>
            </a:r>
            <a:r>
              <a:rPr lang="uk-UA" sz="2800" dirty="0">
                <a:effectLst/>
              </a:rPr>
              <a:t>переважна більшість яких отримує аферентацію з різних чутливих шляхів. Між усіма нейронами таламуса є широка мережа контактів, що забезпечує як обробку інформації від окремих специфічних сенсорних систем, так і міжсистемну інтеграцію.</a:t>
            </a:r>
            <a:endParaRPr lang="ru-RU" sz="2800" dirty="0"/>
          </a:p>
        </p:txBody>
      </p:sp>
    </p:spTree>
    <p:extLst>
      <p:ext uri="{BB962C8B-B14F-4D97-AF65-F5344CB8AC3E}">
        <p14:creationId xmlns:p14="http://schemas.microsoft.com/office/powerpoint/2010/main" val="385291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27584" y="0"/>
            <a:ext cx="7772400" cy="620688"/>
          </a:xfrm>
        </p:spPr>
        <p:txBody>
          <a:bodyPr>
            <a:normAutofit fontScale="90000"/>
          </a:bodyPr>
          <a:lstStyle/>
          <a:p>
            <a:r>
              <a:rPr lang="ru-RU" dirty="0"/>
              <a:t>Зв</a:t>
            </a:r>
            <a:r>
              <a:rPr lang="en-US" dirty="0"/>
              <a:t>’</a:t>
            </a:r>
            <a:r>
              <a:rPr lang="ru-RU" dirty="0" err="1"/>
              <a:t>язки</a:t>
            </a:r>
            <a:r>
              <a:rPr lang="ru-RU" dirty="0"/>
              <a:t> ядер таламуса</a:t>
            </a:r>
          </a:p>
        </p:txBody>
      </p:sp>
      <p:sp>
        <p:nvSpPr>
          <p:cNvPr id="26627" name="Rectangle 3"/>
          <p:cNvSpPr>
            <a:spLocks noGrp="1" noChangeArrowheads="1"/>
          </p:cNvSpPr>
          <p:nvPr>
            <p:ph idx="1"/>
          </p:nvPr>
        </p:nvSpPr>
        <p:spPr>
          <a:xfrm>
            <a:off x="0" y="762000"/>
            <a:ext cx="9144000" cy="6096000"/>
          </a:xfrm>
        </p:spPr>
        <p:txBody>
          <a:bodyPr>
            <a:normAutofit/>
          </a:bodyPr>
          <a:lstStyle/>
          <a:p>
            <a:pPr algn="just">
              <a:lnSpc>
                <a:spcPct val="90000"/>
              </a:lnSpc>
            </a:pPr>
            <a:r>
              <a:rPr lang="uk-UA" sz="2800" dirty="0">
                <a:solidFill>
                  <a:srgbClr val="FFFF00"/>
                </a:solidFill>
                <a:effectLst/>
              </a:rPr>
              <a:t>1. Специфічні ядра перемикання (релейні). </a:t>
            </a:r>
            <a:r>
              <a:rPr lang="uk-UA" sz="2800" dirty="0">
                <a:effectLst/>
              </a:rPr>
              <a:t>Ці ядра отримують </a:t>
            </a:r>
            <a:r>
              <a:rPr lang="uk-UA" sz="2800" dirty="0" err="1">
                <a:effectLst/>
              </a:rPr>
              <a:t>аференти</a:t>
            </a:r>
            <a:r>
              <a:rPr lang="uk-UA" sz="2800" dirty="0">
                <a:effectLst/>
              </a:rPr>
              <a:t> від трьох основних сенсорних систем - </a:t>
            </a:r>
            <a:r>
              <a:rPr lang="uk-UA" sz="2800" dirty="0" err="1">
                <a:solidFill>
                  <a:srgbClr val="FFFF00"/>
                </a:solidFill>
                <a:effectLst/>
              </a:rPr>
              <a:t>соматосенсорної</a:t>
            </a:r>
            <a:r>
              <a:rPr lang="uk-UA" sz="2800" dirty="0">
                <a:solidFill>
                  <a:srgbClr val="FFFF00"/>
                </a:solidFill>
                <a:effectLst/>
              </a:rPr>
              <a:t>, зорової, слухової і переключають їх до відповідних зон кори великих півкуль. </a:t>
            </a:r>
          </a:p>
          <a:p>
            <a:pPr algn="just">
              <a:lnSpc>
                <a:spcPct val="90000"/>
              </a:lnSpc>
            </a:pPr>
            <a:r>
              <a:rPr lang="uk-UA" sz="2800" dirty="0">
                <a:effectLst/>
              </a:rPr>
              <a:t>2. </a:t>
            </a:r>
            <a:r>
              <a:rPr lang="uk-UA" sz="2800" dirty="0">
                <a:solidFill>
                  <a:srgbClr val="FFFF00"/>
                </a:solidFill>
                <a:effectLst/>
              </a:rPr>
              <a:t>Неспецифічні ядра. </a:t>
            </a:r>
            <a:r>
              <a:rPr lang="uk-UA" sz="2800" dirty="0">
                <a:effectLst/>
              </a:rPr>
              <a:t>Отримують </a:t>
            </a:r>
            <a:r>
              <a:rPr lang="uk-UA" sz="2800" dirty="0" err="1">
                <a:effectLst/>
              </a:rPr>
              <a:t>аференти</a:t>
            </a:r>
            <a:r>
              <a:rPr lang="uk-UA" sz="2800" dirty="0">
                <a:effectLst/>
              </a:rPr>
              <a:t> </a:t>
            </a:r>
            <a:r>
              <a:rPr lang="uk-UA" sz="2800" dirty="0">
                <a:solidFill>
                  <a:srgbClr val="FFFF00"/>
                </a:solidFill>
                <a:effectLst/>
              </a:rPr>
              <a:t>від всіх органів чуття, а також від ретикулярної формації стовбура мозку, гіпоталамуса. </a:t>
            </a:r>
            <a:r>
              <a:rPr lang="uk-UA" sz="2800" dirty="0">
                <a:effectLst/>
              </a:rPr>
              <a:t>Звідси надсилається імпульсація у всі зони кори (як до сенсорних відділів, так і до інших частин), а також до </a:t>
            </a:r>
            <a:r>
              <a:rPr lang="uk-UA" sz="2800" dirty="0" err="1">
                <a:effectLst/>
              </a:rPr>
              <a:t>лімбічної</a:t>
            </a:r>
            <a:r>
              <a:rPr lang="uk-UA" sz="2800" dirty="0">
                <a:effectLst/>
              </a:rPr>
              <a:t> системи (відповідальної за емоційну поведінку). Ці утворення таламуса виконують функції, схожі з ретикулярною формацією стовбура мозку, і належать до єдиної ретикулярної формації мозку.</a:t>
            </a:r>
            <a:endParaRPr lang="ru-RU" sz="2800" dirty="0"/>
          </a:p>
        </p:txBody>
      </p:sp>
    </p:spTree>
    <p:extLst>
      <p:ext uri="{BB962C8B-B14F-4D97-AF65-F5344CB8AC3E}">
        <p14:creationId xmlns:p14="http://schemas.microsoft.com/office/powerpoint/2010/main" val="106987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0"/>
            <a:ext cx="7772400" cy="609600"/>
          </a:xfrm>
        </p:spPr>
        <p:txBody>
          <a:bodyPr>
            <a:normAutofit fontScale="90000"/>
          </a:bodyPr>
          <a:lstStyle/>
          <a:p>
            <a:r>
              <a:rPr lang="ru-RU" dirty="0"/>
              <a:t>Зв</a:t>
            </a:r>
            <a:r>
              <a:rPr lang="en-US" dirty="0"/>
              <a:t>’</a:t>
            </a:r>
            <a:r>
              <a:rPr lang="ru-RU" dirty="0" err="1"/>
              <a:t>язки</a:t>
            </a:r>
            <a:r>
              <a:rPr lang="ru-RU" dirty="0"/>
              <a:t> таламуса (б)</a:t>
            </a:r>
          </a:p>
        </p:txBody>
      </p:sp>
      <p:sp>
        <p:nvSpPr>
          <p:cNvPr id="27651" name="Rectangle 3"/>
          <p:cNvSpPr>
            <a:spLocks noGrp="1" noChangeArrowheads="1"/>
          </p:cNvSpPr>
          <p:nvPr>
            <p:ph idx="1"/>
          </p:nvPr>
        </p:nvSpPr>
        <p:spPr>
          <a:xfrm>
            <a:off x="0" y="762000"/>
            <a:ext cx="8915400" cy="6096000"/>
          </a:xfrm>
        </p:spPr>
        <p:txBody>
          <a:bodyPr>
            <a:normAutofit/>
          </a:bodyPr>
          <a:lstStyle/>
          <a:p>
            <a:pPr>
              <a:lnSpc>
                <a:spcPct val="90000"/>
              </a:lnSpc>
            </a:pPr>
            <a:r>
              <a:rPr lang="uk-UA" sz="2800" dirty="0">
                <a:solidFill>
                  <a:srgbClr val="FFFF00"/>
                </a:solidFill>
                <a:effectLst/>
              </a:rPr>
              <a:t>3. Ядра з асоціативними функціями (</a:t>
            </a:r>
            <a:r>
              <a:rPr lang="uk-UA" sz="2800" dirty="0" err="1">
                <a:solidFill>
                  <a:srgbClr val="FFFF00"/>
                </a:solidFill>
                <a:effectLst/>
              </a:rPr>
              <a:t>філогенетично</a:t>
            </a:r>
            <a:r>
              <a:rPr lang="uk-UA" sz="2800" dirty="0">
                <a:solidFill>
                  <a:srgbClr val="FFFF00"/>
                </a:solidFill>
                <a:effectLst/>
              </a:rPr>
              <a:t> найбільш молоді). </a:t>
            </a:r>
            <a:r>
              <a:rPr lang="uk-UA" sz="2800" dirty="0">
                <a:effectLst/>
              </a:rPr>
              <a:t>Отримують аферентацію від </a:t>
            </a:r>
            <a:r>
              <a:rPr lang="uk-UA" sz="2800" dirty="0">
                <a:solidFill>
                  <a:srgbClr val="FFFF00"/>
                </a:solidFill>
                <a:effectLst/>
              </a:rPr>
              <a:t>ядер самого таламуса, виконують вищевказані специфічні і неспецифічні функції. </a:t>
            </a:r>
            <a:r>
              <a:rPr lang="uk-UA" sz="2800" dirty="0">
                <a:effectLst/>
              </a:rPr>
              <a:t>Після попереднього аналізу інформація від цих ядер направляється до тих відділів кори великих півкуль, які виконують асоціативні функції. </a:t>
            </a:r>
          </a:p>
          <a:p>
            <a:pPr>
              <a:lnSpc>
                <a:spcPct val="90000"/>
              </a:lnSpc>
            </a:pPr>
            <a:r>
              <a:rPr lang="uk-UA" sz="2800" dirty="0">
                <a:solidFill>
                  <a:srgbClr val="FFFF00"/>
                </a:solidFill>
                <a:effectLst/>
              </a:rPr>
              <a:t>4. Ядра, пов'язані з моторними зонами кори, релейні несенсорні.</a:t>
            </a:r>
            <a:r>
              <a:rPr lang="uk-UA" sz="2800" dirty="0">
                <a:effectLst/>
              </a:rPr>
              <a:t> Вони отримують аферентацію </a:t>
            </a:r>
            <a:r>
              <a:rPr lang="uk-UA" sz="2800" dirty="0">
                <a:solidFill>
                  <a:srgbClr val="FFFF00"/>
                </a:solidFill>
                <a:effectLst/>
              </a:rPr>
              <a:t>від мозочка, базальних ядер переднього мозку</a:t>
            </a:r>
            <a:r>
              <a:rPr lang="uk-UA" sz="2800" dirty="0">
                <a:effectLst/>
              </a:rPr>
              <a:t> і передають її до моторних зон кори, тобто тим відділам, які беруть участь у формуванні усвідомлених рухів.</a:t>
            </a:r>
            <a:endParaRPr lang="ru-RU" sz="2800" dirty="0"/>
          </a:p>
        </p:txBody>
      </p:sp>
    </p:spTree>
    <p:extLst>
      <p:ext uri="{BB962C8B-B14F-4D97-AF65-F5344CB8AC3E}">
        <p14:creationId xmlns:p14="http://schemas.microsoft.com/office/powerpoint/2010/main" val="3350650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0"/>
            <a:ext cx="7772400" cy="1143000"/>
          </a:xfrm>
        </p:spPr>
        <p:txBody>
          <a:bodyPr/>
          <a:lstStyle/>
          <a:p>
            <a:r>
              <a:rPr lang="ru-RU" dirty="0" err="1">
                <a:solidFill>
                  <a:srgbClr val="FFFF00"/>
                </a:solidFill>
              </a:rPr>
              <a:t>Функції</a:t>
            </a:r>
            <a:r>
              <a:rPr lang="ru-RU" dirty="0">
                <a:solidFill>
                  <a:srgbClr val="FFFF00"/>
                </a:solidFill>
              </a:rPr>
              <a:t> таламуса</a:t>
            </a:r>
          </a:p>
        </p:txBody>
      </p:sp>
      <p:sp>
        <p:nvSpPr>
          <p:cNvPr id="28675" name="Rectangle 3"/>
          <p:cNvSpPr>
            <a:spLocks noGrp="1" noChangeArrowheads="1"/>
          </p:cNvSpPr>
          <p:nvPr>
            <p:ph idx="1"/>
          </p:nvPr>
        </p:nvSpPr>
        <p:spPr>
          <a:xfrm>
            <a:off x="0" y="914400"/>
            <a:ext cx="9144000" cy="5943600"/>
          </a:xfrm>
        </p:spPr>
        <p:txBody>
          <a:bodyPr>
            <a:normAutofit/>
          </a:bodyPr>
          <a:lstStyle/>
          <a:p>
            <a:r>
              <a:rPr lang="uk-UA" sz="3200" dirty="0">
                <a:effectLst/>
              </a:rPr>
              <a:t>У таламусі </a:t>
            </a:r>
            <a:r>
              <a:rPr lang="uk-UA" sz="3200" dirty="0">
                <a:solidFill>
                  <a:srgbClr val="FFFF00"/>
                </a:solidFill>
                <a:effectLst/>
              </a:rPr>
              <a:t>закінчується підкіркова обробка висхідних аферентних сигналів. </a:t>
            </a:r>
            <a:r>
              <a:rPr lang="uk-UA" sz="3200" dirty="0">
                <a:effectLst/>
              </a:rPr>
              <a:t>Тут відбувається часткова оцінка її значущості для організму, завдяки чому не вся інформація звідси вирушає до кори великих півкуль. </a:t>
            </a:r>
          </a:p>
          <a:p>
            <a:r>
              <a:rPr lang="uk-UA" sz="3200" dirty="0">
                <a:effectLst/>
              </a:rPr>
              <a:t>Переважна частина аферентації від вегетативних органів доходить лише до таламуса і до кори не надходить.</a:t>
            </a:r>
            <a:endParaRPr lang="ru-RU" sz="3200" dirty="0">
              <a:cs typeface="Times New Roman" pitchFamily="18" charset="0"/>
            </a:endParaRPr>
          </a:p>
        </p:txBody>
      </p:sp>
    </p:spTree>
    <p:extLst>
      <p:ext uri="{BB962C8B-B14F-4D97-AF65-F5344CB8AC3E}">
        <p14:creationId xmlns:p14="http://schemas.microsoft.com/office/powerpoint/2010/main" val="3410110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410200" y="0"/>
            <a:ext cx="3048000" cy="1614488"/>
          </a:xfrm>
        </p:spPr>
        <p:txBody>
          <a:bodyPr>
            <a:noAutofit/>
          </a:bodyPr>
          <a:lstStyle/>
          <a:p>
            <a:r>
              <a:rPr lang="uk-UA" sz="3200" dirty="0">
                <a:solidFill>
                  <a:srgbClr val="FF0000"/>
                </a:solidFill>
                <a:effectLst/>
              </a:rPr>
              <a:t>Кора великих півкуль</a:t>
            </a:r>
            <a:endParaRPr lang="ru-RU" sz="4000" dirty="0">
              <a:solidFill>
                <a:srgbClr val="FF0000"/>
              </a:solidFill>
            </a:endParaRPr>
          </a:p>
        </p:txBody>
      </p:sp>
      <p:pic>
        <p:nvPicPr>
          <p:cNvPr id="29701" name="Picture 5" descr="image004"/>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0" y="228600"/>
            <a:ext cx="5357813" cy="6629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699" name="Rectangle 3"/>
          <p:cNvSpPr>
            <a:spLocks noGrp="1" noChangeArrowheads="1"/>
          </p:cNvSpPr>
          <p:nvPr>
            <p:ph type="body" sz="half" idx="2"/>
          </p:nvPr>
        </p:nvSpPr>
        <p:spPr>
          <a:xfrm>
            <a:off x="5486400" y="1295400"/>
            <a:ext cx="3657600" cy="4876800"/>
          </a:xfrm>
        </p:spPr>
        <p:txBody>
          <a:bodyPr>
            <a:normAutofit/>
          </a:bodyPr>
          <a:lstStyle/>
          <a:p>
            <a:r>
              <a:rPr lang="uk-UA" sz="2800" dirty="0">
                <a:solidFill>
                  <a:srgbClr val="FFFF00"/>
                </a:solidFill>
                <a:effectLst/>
              </a:rPr>
              <a:t>В корі виділяються більш 50 полів розташування нейронів, пов'язаних з виконанням певних функцій.</a:t>
            </a:r>
            <a:endParaRPr lang="ru-RU" sz="2800" b="1" dirty="0">
              <a:solidFill>
                <a:srgbClr val="FFFF00"/>
              </a:solidFill>
            </a:endParaRPr>
          </a:p>
        </p:txBody>
      </p:sp>
      <p:sp>
        <p:nvSpPr>
          <p:cNvPr id="29700" name="Rectangle 4"/>
          <p:cNvSpPr>
            <a:spLocks noChangeArrowheads="1"/>
          </p:cNvSpPr>
          <p:nvPr/>
        </p:nvSpPr>
        <p:spPr bwMode="auto">
          <a:xfrm>
            <a:off x="3105150" y="16144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Tree>
    <p:extLst>
      <p:ext uri="{BB962C8B-B14F-4D97-AF65-F5344CB8AC3E}">
        <p14:creationId xmlns:p14="http://schemas.microsoft.com/office/powerpoint/2010/main" val="2950790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0"/>
            <a:ext cx="7772400" cy="1124744"/>
          </a:xfrm>
        </p:spPr>
        <p:txBody>
          <a:bodyPr>
            <a:normAutofit/>
          </a:bodyPr>
          <a:lstStyle/>
          <a:p>
            <a:pPr algn="ctr"/>
            <a:r>
              <a:rPr lang="ru-RU" sz="5400" dirty="0" err="1">
                <a:solidFill>
                  <a:srgbClr val="FF0000"/>
                </a:solidFill>
              </a:rPr>
              <a:t>Основні</a:t>
            </a:r>
            <a:r>
              <a:rPr lang="ru-RU" sz="5400" dirty="0">
                <a:solidFill>
                  <a:srgbClr val="FF0000"/>
                </a:solidFill>
              </a:rPr>
              <a:t> </a:t>
            </a:r>
            <a:r>
              <a:rPr lang="ru-RU" sz="5400" dirty="0" err="1">
                <a:solidFill>
                  <a:srgbClr val="FF0000"/>
                </a:solidFill>
              </a:rPr>
              <a:t>зони</a:t>
            </a:r>
            <a:r>
              <a:rPr lang="ru-RU" sz="5400" dirty="0">
                <a:solidFill>
                  <a:srgbClr val="FF0000"/>
                </a:solidFill>
              </a:rPr>
              <a:t> кори</a:t>
            </a:r>
          </a:p>
        </p:txBody>
      </p:sp>
      <p:graphicFrame>
        <p:nvGraphicFramePr>
          <p:cNvPr id="30726" name="Object 6"/>
          <p:cNvGraphicFramePr>
            <a:graphicFrameLocks noGrp="1" noChangeAspect="1"/>
          </p:cNvGraphicFramePr>
          <p:nvPr>
            <p:ph type="clipArt" sz="half" idx="1"/>
            <p:extLst>
              <p:ext uri="{D42A27DB-BD31-4B8C-83A1-F6EECF244321}">
                <p14:modId xmlns:p14="http://schemas.microsoft.com/office/powerpoint/2010/main" val="3213778165"/>
              </p:ext>
            </p:extLst>
          </p:nvPr>
        </p:nvGraphicFramePr>
        <p:xfrm>
          <a:off x="179512" y="1412776"/>
          <a:ext cx="5688012" cy="5137150"/>
        </p:xfrm>
        <a:graphic>
          <a:graphicData uri="http://schemas.openxmlformats.org/presentationml/2006/ole">
            <mc:AlternateContent xmlns:mc="http://schemas.openxmlformats.org/markup-compatibility/2006">
              <mc:Choice xmlns:v="urn:schemas-microsoft-com:vml" Requires="v">
                <p:oleObj name="Точечный рисунок" r:id="rId2" imgW="3048426" imgH="2752381" progId="Paint.Picture">
                  <p:embed/>
                </p:oleObj>
              </mc:Choice>
              <mc:Fallback>
                <p:oleObj name="Точечный рисунок" r:id="rId2" imgW="3048426" imgH="2752381"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412776"/>
                        <a:ext cx="5688012" cy="5137150"/>
                      </a:xfrm>
                      <a:prstGeom prst="rect">
                        <a:avLst/>
                      </a:prstGeom>
                    </p:spPr>
                  </p:pic>
                </p:oleObj>
              </mc:Fallback>
            </mc:AlternateContent>
          </a:graphicData>
        </a:graphic>
      </p:graphicFrame>
      <p:sp>
        <p:nvSpPr>
          <p:cNvPr id="30723" name="Rectangle 3"/>
          <p:cNvSpPr>
            <a:spLocks noGrp="1" noChangeArrowheads="1"/>
          </p:cNvSpPr>
          <p:nvPr>
            <p:ph type="body" sz="half" idx="2"/>
          </p:nvPr>
        </p:nvSpPr>
        <p:spPr>
          <a:xfrm>
            <a:off x="5724525" y="692150"/>
            <a:ext cx="3419475" cy="6165850"/>
          </a:xfrm>
        </p:spPr>
        <p:txBody>
          <a:bodyPr>
            <a:normAutofit/>
          </a:bodyPr>
          <a:lstStyle/>
          <a:p>
            <a:r>
              <a:rPr lang="uk-UA" sz="3200" dirty="0">
                <a:effectLst/>
              </a:rPr>
              <a:t>У сенсорних зонах кори взаємодія різних нейронів і центрів забезпечує </a:t>
            </a:r>
            <a:r>
              <a:rPr lang="uk-UA" sz="3200" i="1" u="sng" dirty="0">
                <a:solidFill>
                  <a:srgbClr val="FF0000"/>
                </a:solidFill>
                <a:effectLst/>
              </a:rPr>
              <a:t>впізнавання</a:t>
            </a:r>
            <a:r>
              <a:rPr lang="uk-UA" sz="3200" dirty="0">
                <a:effectLst/>
              </a:rPr>
              <a:t> відповідного подразника, його ідентифікацію.</a:t>
            </a:r>
            <a:endParaRPr lang="ru-RU" sz="3200" dirty="0"/>
          </a:p>
        </p:txBody>
      </p:sp>
      <p:sp>
        <p:nvSpPr>
          <p:cNvPr id="30724" name="Rectangle 4"/>
          <p:cNvSpPr>
            <a:spLocks noChangeArrowheads="1"/>
          </p:cNvSpPr>
          <p:nvPr/>
        </p:nvSpPr>
        <p:spPr bwMode="auto">
          <a:xfrm>
            <a:off x="6400800" y="-6778625"/>
            <a:ext cx="0" cy="532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
        <p:nvSpPr>
          <p:cNvPr id="30725" name="Rectangle 5"/>
          <p:cNvSpPr>
            <a:spLocks noChangeArrowheads="1"/>
          </p:cNvSpPr>
          <p:nvPr/>
        </p:nvSpPr>
        <p:spPr bwMode="auto">
          <a:xfrm>
            <a:off x="0" y="-1452563"/>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br>
              <a:rPr lang="ru-RU" sz="2400">
                <a:latin typeface="Times New Roman" pitchFamily="18" charset="0"/>
              </a:rPr>
            </a:br>
            <a:endParaRPr lang="ru-RU" sz="2400">
              <a:latin typeface="Times New Roman" pitchFamily="18" charset="0"/>
            </a:endParaRPr>
          </a:p>
        </p:txBody>
      </p:sp>
    </p:spTree>
    <p:extLst>
      <p:ext uri="{BB962C8B-B14F-4D97-AF65-F5344CB8AC3E}">
        <p14:creationId xmlns:p14="http://schemas.microsoft.com/office/powerpoint/2010/main" val="1643362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0" y="0"/>
            <a:ext cx="8532440" cy="6858000"/>
          </a:xfrm>
        </p:spPr>
        <p:txBody>
          <a:bodyPr>
            <a:noAutofit/>
          </a:bodyPr>
          <a:lstStyle/>
          <a:p>
            <a:pPr>
              <a:lnSpc>
                <a:spcPct val="90000"/>
              </a:lnSpc>
            </a:pPr>
            <a:r>
              <a:rPr lang="uk-UA" sz="3600" dirty="0">
                <a:effectLst/>
              </a:rPr>
              <a:t>У кожній половині великих півкуль мозку в корі у задній центральній звивині є </a:t>
            </a:r>
            <a:r>
              <a:rPr lang="uk-UA" sz="3600" dirty="0" err="1">
                <a:effectLst/>
              </a:rPr>
              <a:t>соматосенсорна</a:t>
            </a:r>
            <a:r>
              <a:rPr lang="uk-UA" sz="3600" dirty="0">
                <a:effectLst/>
              </a:rPr>
              <a:t> зона (S). </a:t>
            </a:r>
          </a:p>
          <a:p>
            <a:pPr>
              <a:lnSpc>
                <a:spcPct val="90000"/>
              </a:lnSpc>
            </a:pPr>
            <a:r>
              <a:rPr lang="uk-UA" sz="3600" dirty="0">
                <a:effectLst/>
              </a:rPr>
              <a:t>Тут представлена проекція протилежного боку тіла з добре вираженою </a:t>
            </a:r>
            <a:r>
              <a:rPr lang="uk-UA" sz="3600" dirty="0" err="1">
                <a:effectLst/>
              </a:rPr>
              <a:t>соматотопічністю</a:t>
            </a:r>
            <a:r>
              <a:rPr lang="uk-UA" sz="3600" dirty="0">
                <a:effectLst/>
              </a:rPr>
              <a:t> </a:t>
            </a:r>
          </a:p>
          <a:p>
            <a:pPr>
              <a:lnSpc>
                <a:spcPct val="90000"/>
              </a:lnSpc>
            </a:pPr>
            <a:r>
              <a:rPr lang="uk-UA" sz="3600" dirty="0">
                <a:effectLst/>
              </a:rPr>
              <a:t>В корі відбувається усвідомлення відчуття. Для цього велике значення мають впливи, що передували - навчання</a:t>
            </a:r>
            <a:r>
              <a:rPr lang="ru-RU" sz="3600" dirty="0">
                <a:cs typeface="Times New Roman" pitchFamily="18" charset="0"/>
              </a:rPr>
              <a:t>.</a:t>
            </a:r>
            <a:r>
              <a:rPr lang="ru-RU" sz="3600" dirty="0"/>
              <a:t> </a:t>
            </a:r>
          </a:p>
        </p:txBody>
      </p:sp>
    </p:spTree>
    <p:extLst>
      <p:ext uri="{BB962C8B-B14F-4D97-AF65-F5344CB8AC3E}">
        <p14:creationId xmlns:p14="http://schemas.microsoft.com/office/powerpoint/2010/main" val="1054115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9144000" cy="914400"/>
          </a:xfrm>
        </p:spPr>
        <p:txBody>
          <a:bodyPr>
            <a:noAutofit/>
          </a:bodyPr>
          <a:lstStyle/>
          <a:p>
            <a:r>
              <a:rPr lang="uk-UA" sz="2800" dirty="0">
                <a:solidFill>
                  <a:srgbClr val="FFFF00"/>
                </a:solidFill>
                <a:effectLst/>
              </a:rPr>
              <a:t>Розташування нейронів тактильної чутливості в корі великих півкуль</a:t>
            </a:r>
            <a:endParaRPr lang="ru-RU" sz="3600" dirty="0">
              <a:solidFill>
                <a:srgbClr val="FFFF00"/>
              </a:solidFill>
            </a:endParaRPr>
          </a:p>
        </p:txBody>
      </p:sp>
      <p:pic>
        <p:nvPicPr>
          <p:cNvPr id="32772" name="Picture 4"/>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0" y="1371600"/>
            <a:ext cx="4800600" cy="487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1" name="Rectangle 3"/>
          <p:cNvSpPr>
            <a:spLocks noGrp="1" noChangeArrowheads="1"/>
          </p:cNvSpPr>
          <p:nvPr>
            <p:ph type="body" sz="half" idx="2"/>
          </p:nvPr>
        </p:nvSpPr>
        <p:spPr>
          <a:xfrm>
            <a:off x="4648200" y="1143000"/>
            <a:ext cx="4495800" cy="5598368"/>
          </a:xfrm>
        </p:spPr>
        <p:txBody>
          <a:bodyPr>
            <a:normAutofit/>
          </a:bodyPr>
          <a:lstStyle/>
          <a:p>
            <a:pPr>
              <a:lnSpc>
                <a:spcPct val="90000"/>
              </a:lnSpc>
            </a:pPr>
            <a:r>
              <a:rPr lang="uk-UA" sz="2800">
                <a:solidFill>
                  <a:srgbClr val="FFFF00"/>
                </a:solidFill>
                <a:effectLst/>
              </a:rPr>
              <a:t>Соматотопічна </a:t>
            </a:r>
            <a:r>
              <a:rPr lang="uk-UA" sz="2800" dirty="0">
                <a:solidFill>
                  <a:srgbClr val="FFFF00"/>
                </a:solidFill>
                <a:effectLst/>
              </a:rPr>
              <a:t>карта кори є значним спотворенням периферії: шкіра найбільш важливих для людини відділів - рук і рота (мають на периферії найвищу щільність рецепторів) займає велику площу.</a:t>
            </a:r>
            <a:endParaRPr lang="ru-RU" sz="2800" dirty="0">
              <a:solidFill>
                <a:srgbClr val="FFFF00"/>
              </a:solidFill>
            </a:endParaRPr>
          </a:p>
        </p:txBody>
      </p:sp>
    </p:spTree>
    <p:extLst>
      <p:ext uri="{BB962C8B-B14F-4D97-AF65-F5344CB8AC3E}">
        <p14:creationId xmlns:p14="http://schemas.microsoft.com/office/powerpoint/2010/main" val="2223672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4213" y="0"/>
            <a:ext cx="7772400" cy="981075"/>
          </a:xfrm>
        </p:spPr>
        <p:txBody>
          <a:bodyPr>
            <a:normAutofit/>
          </a:bodyPr>
          <a:lstStyle/>
          <a:p>
            <a:r>
              <a:rPr lang="uk-UA" dirty="0">
                <a:solidFill>
                  <a:srgbClr val="FFFF00"/>
                </a:solidFill>
                <a:effectLst/>
              </a:rPr>
              <a:t>Нюховий аналізатор</a:t>
            </a:r>
            <a:endParaRPr lang="ru-RU" dirty="0">
              <a:solidFill>
                <a:srgbClr val="FFFF00"/>
              </a:solidFill>
            </a:endParaRPr>
          </a:p>
        </p:txBody>
      </p:sp>
      <p:sp>
        <p:nvSpPr>
          <p:cNvPr id="35843" name="Rectangle 3"/>
          <p:cNvSpPr>
            <a:spLocks noGrp="1" noChangeArrowheads="1"/>
          </p:cNvSpPr>
          <p:nvPr>
            <p:ph idx="1"/>
          </p:nvPr>
        </p:nvSpPr>
        <p:spPr>
          <a:xfrm>
            <a:off x="179388" y="908050"/>
            <a:ext cx="8964612" cy="5761038"/>
          </a:xfrm>
        </p:spPr>
        <p:txBody>
          <a:bodyPr>
            <a:normAutofit/>
          </a:bodyPr>
          <a:lstStyle/>
          <a:p>
            <a:r>
              <a:rPr lang="uk-UA" sz="2800" dirty="0">
                <a:solidFill>
                  <a:srgbClr val="FFFF00"/>
                </a:solidFill>
                <a:effectLst/>
              </a:rPr>
              <a:t>Рецептори нюхової сенсорної системи розташовані серед клітин слизової оболонки в області верхніх носових ходів і у вигляді окремих острівців в середніх ходах. Товщина нюхового епітелію близько 100-150 мкм. </a:t>
            </a:r>
          </a:p>
          <a:p>
            <a:pPr marL="18288" indent="0">
              <a:buNone/>
            </a:pPr>
            <a:endParaRPr lang="uk-UA" sz="2800" dirty="0">
              <a:solidFill>
                <a:srgbClr val="FFFF00"/>
              </a:solidFill>
              <a:effectLst/>
            </a:endParaRPr>
          </a:p>
          <a:p>
            <a:r>
              <a:rPr lang="uk-UA" sz="2800" dirty="0">
                <a:effectLst/>
              </a:rPr>
              <a:t>При спокійному диханні нюхові рецептори знаходяться як би в стороні від головного дихального шляху (нижній і середній носові ходи), тому при надходженні пахучих речовин людина робить більш глибокі </a:t>
            </a:r>
            <a:r>
              <a:rPr lang="uk-UA" sz="2800" dirty="0" err="1">
                <a:effectLst/>
              </a:rPr>
              <a:t>принюхувальні</a:t>
            </a:r>
            <a:r>
              <a:rPr lang="uk-UA" sz="2800" dirty="0">
                <a:effectLst/>
              </a:rPr>
              <a:t> вдихи.</a:t>
            </a:r>
            <a:endParaRPr lang="ru-RU" sz="2800" dirty="0"/>
          </a:p>
        </p:txBody>
      </p:sp>
    </p:spTree>
    <p:extLst>
      <p:ext uri="{BB962C8B-B14F-4D97-AF65-F5344CB8AC3E}">
        <p14:creationId xmlns:p14="http://schemas.microsoft.com/office/powerpoint/2010/main" val="1510023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0"/>
            <a:ext cx="7772400" cy="981075"/>
          </a:xfrm>
        </p:spPr>
        <p:txBody>
          <a:bodyPr/>
          <a:lstStyle/>
          <a:p>
            <a:r>
              <a:rPr lang="ru-RU" dirty="0" err="1"/>
              <a:t>Рецептори</a:t>
            </a:r>
            <a:endParaRPr lang="ru-RU" dirty="0"/>
          </a:p>
        </p:txBody>
      </p:sp>
      <p:sp>
        <p:nvSpPr>
          <p:cNvPr id="36867" name="Rectangle 3"/>
          <p:cNvSpPr>
            <a:spLocks noGrp="1" noChangeArrowheads="1"/>
          </p:cNvSpPr>
          <p:nvPr>
            <p:ph sz="half" idx="1"/>
          </p:nvPr>
        </p:nvSpPr>
        <p:spPr>
          <a:xfrm>
            <a:off x="0" y="692150"/>
            <a:ext cx="9036496" cy="6165850"/>
          </a:xfrm>
        </p:spPr>
        <p:txBody>
          <a:bodyPr>
            <a:normAutofit/>
          </a:bodyPr>
          <a:lstStyle/>
          <a:p>
            <a:r>
              <a:rPr lang="uk-UA" sz="2800" dirty="0">
                <a:solidFill>
                  <a:srgbClr val="FFFF00"/>
                </a:solidFill>
                <a:effectLst/>
              </a:rPr>
              <a:t>Нюхові рецептори належать до хеморецепторів, які є </a:t>
            </a:r>
            <a:r>
              <a:rPr lang="uk-UA" sz="2800" dirty="0" err="1">
                <a:solidFill>
                  <a:srgbClr val="FFFF00"/>
                </a:solidFill>
                <a:effectLst/>
              </a:rPr>
              <a:t>екстерорецепторами</a:t>
            </a:r>
            <a:r>
              <a:rPr lang="uk-UA" sz="2800" dirty="0">
                <a:solidFill>
                  <a:srgbClr val="FFFF00"/>
                </a:solidFill>
                <a:effectLst/>
              </a:rPr>
              <a:t>. </a:t>
            </a:r>
            <a:r>
              <a:rPr lang="uk-UA" sz="2800" dirty="0">
                <a:effectLst/>
              </a:rPr>
              <a:t>Молекули пахучої речовини вступають у контакт зі слизовою оболонкою носових ходів, взаємодіючи зі спеціалізованими рецепторними білками мембрани. </a:t>
            </a:r>
          </a:p>
          <a:p>
            <a:endParaRPr lang="uk-UA" sz="2800" dirty="0">
              <a:effectLst/>
            </a:endParaRPr>
          </a:p>
          <a:p>
            <a:r>
              <a:rPr lang="uk-UA" sz="2800" dirty="0">
                <a:solidFill>
                  <a:srgbClr val="FFFF00"/>
                </a:solidFill>
                <a:effectLst/>
              </a:rPr>
              <a:t>Важливим цитохімічним центром нюхової клітини є булава, саме в ній генерується рецепторний потенціал. Потім імпульсне збудження передається по волокнах нюхового нерва в нюхову цибулину - первинний центр нюхового аналізатора.</a:t>
            </a:r>
            <a:endParaRPr lang="ru-RU" sz="2800" dirty="0">
              <a:solidFill>
                <a:srgbClr val="FFFF00"/>
              </a:solidFill>
            </a:endParaRPr>
          </a:p>
        </p:txBody>
      </p:sp>
    </p:spTree>
    <p:extLst>
      <p:ext uri="{BB962C8B-B14F-4D97-AF65-F5344CB8AC3E}">
        <p14:creationId xmlns:p14="http://schemas.microsoft.com/office/powerpoint/2010/main" val="2586140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4213" y="0"/>
            <a:ext cx="7772400" cy="836613"/>
          </a:xfrm>
        </p:spPr>
        <p:txBody>
          <a:bodyPr>
            <a:normAutofit fontScale="90000"/>
          </a:bodyPr>
          <a:lstStyle/>
          <a:p>
            <a:r>
              <a:rPr lang="ru-RU" dirty="0" err="1">
                <a:solidFill>
                  <a:srgbClr val="FF3300"/>
                </a:solidFill>
              </a:rPr>
              <a:t>Центри</a:t>
            </a:r>
            <a:endParaRPr lang="ru-RU" dirty="0">
              <a:solidFill>
                <a:srgbClr val="FF3300"/>
              </a:solidFill>
            </a:endParaRPr>
          </a:p>
        </p:txBody>
      </p:sp>
      <p:sp>
        <p:nvSpPr>
          <p:cNvPr id="37891" name="Rectangle 3"/>
          <p:cNvSpPr>
            <a:spLocks noGrp="1" noChangeArrowheads="1"/>
          </p:cNvSpPr>
          <p:nvPr>
            <p:ph idx="1"/>
          </p:nvPr>
        </p:nvSpPr>
        <p:spPr>
          <a:xfrm>
            <a:off x="179388" y="765175"/>
            <a:ext cx="8964612" cy="6192217"/>
          </a:xfrm>
        </p:spPr>
        <p:txBody>
          <a:bodyPr>
            <a:noAutofit/>
          </a:bodyPr>
          <a:lstStyle/>
          <a:p>
            <a:r>
              <a:rPr lang="uk-UA" sz="3200" dirty="0">
                <a:solidFill>
                  <a:srgbClr val="FFFF00"/>
                </a:solidFill>
                <a:effectLst/>
              </a:rPr>
              <a:t>Нюховий тракт, </a:t>
            </a:r>
            <a:r>
              <a:rPr lang="uk-UA" sz="3200" dirty="0">
                <a:solidFill>
                  <a:schemeClr val="tx1">
                    <a:lumMod val="95000"/>
                  </a:schemeClr>
                </a:solidFill>
                <a:effectLst/>
              </a:rPr>
              <a:t>що</a:t>
            </a:r>
            <a:r>
              <a:rPr lang="uk-UA" sz="3200" dirty="0">
                <a:solidFill>
                  <a:srgbClr val="FFFF00"/>
                </a:solidFill>
                <a:effectLst/>
              </a:rPr>
              <a:t> </a:t>
            </a:r>
            <a:r>
              <a:rPr lang="uk-UA" sz="3200" dirty="0">
                <a:effectLst/>
              </a:rPr>
              <a:t>виходить з цибулини складається з декількох пучків, які направляються в різні відділи мозку: </a:t>
            </a:r>
            <a:r>
              <a:rPr lang="uk-UA" sz="3200" i="1" dirty="0">
                <a:effectLst/>
              </a:rPr>
              <a:t>переднє нюхове ядро, нюховий горбок, </a:t>
            </a:r>
            <a:r>
              <a:rPr lang="uk-UA" sz="3200" i="1" dirty="0" err="1">
                <a:effectLst/>
              </a:rPr>
              <a:t>препериформну</a:t>
            </a:r>
            <a:r>
              <a:rPr lang="uk-UA" sz="3200" i="1" dirty="0">
                <a:effectLst/>
              </a:rPr>
              <a:t> кору, </a:t>
            </a:r>
            <a:r>
              <a:rPr lang="uk-UA" sz="3200" i="1" dirty="0" err="1">
                <a:effectLst/>
              </a:rPr>
              <a:t>периамигдалярну</a:t>
            </a:r>
            <a:r>
              <a:rPr lang="uk-UA" sz="3200" i="1" dirty="0">
                <a:effectLst/>
              </a:rPr>
              <a:t> кору і частину ядер мигдалеподібного комплексу. </a:t>
            </a:r>
          </a:p>
          <a:p>
            <a:r>
              <a:rPr lang="uk-UA" sz="3200" dirty="0">
                <a:solidFill>
                  <a:srgbClr val="FFFF00"/>
                </a:solidFill>
                <a:effectLst/>
              </a:rPr>
              <a:t>Зв'язок нюхової цибулини з </a:t>
            </a:r>
            <a:r>
              <a:rPr lang="uk-UA" sz="3200" dirty="0" err="1">
                <a:solidFill>
                  <a:srgbClr val="FFFF00"/>
                </a:solidFill>
                <a:effectLst/>
              </a:rPr>
              <a:t>гіпокампом</a:t>
            </a:r>
            <a:r>
              <a:rPr lang="uk-UA" sz="3200" dirty="0">
                <a:solidFill>
                  <a:srgbClr val="FFFF00"/>
                </a:solidFill>
                <a:effectLst/>
              </a:rPr>
              <a:t>, </a:t>
            </a:r>
            <a:r>
              <a:rPr lang="uk-UA" sz="3200" dirty="0" err="1">
                <a:solidFill>
                  <a:srgbClr val="FFFF00"/>
                </a:solidFill>
                <a:effectLst/>
              </a:rPr>
              <a:t>периформною</a:t>
            </a:r>
            <a:r>
              <a:rPr lang="uk-UA" sz="3200" dirty="0">
                <a:solidFill>
                  <a:srgbClr val="FFFF00"/>
                </a:solidFill>
                <a:effectLst/>
              </a:rPr>
              <a:t> корою і іншими відділами нюхового мозку здійснюється через кілька перемикань.</a:t>
            </a:r>
            <a:endParaRPr lang="ru-RU" sz="3200" dirty="0">
              <a:solidFill>
                <a:srgbClr val="FFFF00"/>
              </a:solidFill>
            </a:endParaRPr>
          </a:p>
        </p:txBody>
      </p:sp>
    </p:spTree>
    <p:extLst>
      <p:ext uri="{BB962C8B-B14F-4D97-AF65-F5344CB8AC3E}">
        <p14:creationId xmlns:p14="http://schemas.microsoft.com/office/powerpoint/2010/main" val="2998921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4213" y="188913"/>
            <a:ext cx="7772400" cy="576262"/>
          </a:xfrm>
        </p:spPr>
        <p:txBody>
          <a:bodyPr>
            <a:noAutofit/>
          </a:bodyPr>
          <a:lstStyle/>
          <a:p>
            <a:r>
              <a:rPr lang="uk-UA" sz="3200" dirty="0">
                <a:solidFill>
                  <a:srgbClr val="FFFF00"/>
                </a:solidFill>
                <a:effectLst/>
              </a:rPr>
              <a:t>Нюх і поведінка</a:t>
            </a:r>
            <a:endParaRPr lang="ru-RU" sz="4000" dirty="0">
              <a:solidFill>
                <a:srgbClr val="FFFF00"/>
              </a:solidFill>
            </a:endParaRPr>
          </a:p>
        </p:txBody>
      </p:sp>
      <p:sp>
        <p:nvSpPr>
          <p:cNvPr id="38915" name="Rectangle 3"/>
          <p:cNvSpPr>
            <a:spLocks noGrp="1" noChangeArrowheads="1"/>
          </p:cNvSpPr>
          <p:nvPr>
            <p:ph idx="1"/>
          </p:nvPr>
        </p:nvSpPr>
        <p:spPr>
          <a:xfrm>
            <a:off x="0" y="836613"/>
            <a:ext cx="8964613" cy="6021387"/>
          </a:xfrm>
        </p:spPr>
        <p:txBody>
          <a:bodyPr>
            <a:normAutofit/>
          </a:bodyPr>
          <a:lstStyle/>
          <a:p>
            <a:r>
              <a:rPr lang="uk-UA" sz="2800" dirty="0">
                <a:effectLst/>
              </a:rPr>
              <a:t>Їх реакція дає важливу інформацію про зовнішні стимули, яка в ЦНС забезпечує виникнення відповідного відчуття та бере участь в організації складних поведінкових реакцій. </a:t>
            </a:r>
          </a:p>
          <a:p>
            <a:r>
              <a:rPr lang="uk-UA" sz="2800" dirty="0">
                <a:effectLst/>
              </a:rPr>
              <a:t>Зв'язок нюхового </a:t>
            </a:r>
            <a:r>
              <a:rPr lang="uk-UA" sz="2800" dirty="0">
                <a:solidFill>
                  <a:srgbClr val="FFFF00"/>
                </a:solidFill>
                <a:effectLst/>
              </a:rPr>
              <a:t>аналізатора з </a:t>
            </a:r>
            <a:r>
              <a:rPr lang="uk-UA" sz="2800" dirty="0" err="1">
                <a:solidFill>
                  <a:srgbClr val="FFFF00"/>
                </a:solidFill>
                <a:effectLst/>
              </a:rPr>
              <a:t>лімбічною</a:t>
            </a:r>
            <a:r>
              <a:rPr lang="uk-UA" sz="2800" dirty="0">
                <a:solidFill>
                  <a:srgbClr val="FFFF00"/>
                </a:solidFill>
                <a:effectLst/>
              </a:rPr>
              <a:t> системою забезпечує присутність емоційного компонента в нюховому сприйнятті</a:t>
            </a:r>
            <a:r>
              <a:rPr lang="uk-UA" sz="2800" dirty="0">
                <a:effectLst/>
              </a:rPr>
              <a:t>. Запах може викликати відчуття задоволення або відрази. Цілком ймовірно, що запах відіграє певну роль і в статевій поведінці (особливо це виражено у тварин). Про це свідчить той факт, що чутливість нюхових нейронів знаходиться під контролем статевих гормонів.</a:t>
            </a:r>
            <a:endParaRPr lang="ru-RU" sz="2800" dirty="0"/>
          </a:p>
        </p:txBody>
      </p:sp>
    </p:spTree>
    <p:extLst>
      <p:ext uri="{BB962C8B-B14F-4D97-AF65-F5344CB8AC3E}">
        <p14:creationId xmlns:p14="http://schemas.microsoft.com/office/powerpoint/2010/main" val="739669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594522"/>
          </a:xfrm>
        </p:spPr>
        <p:txBody>
          <a:bodyPr>
            <a:normAutofit fontScale="90000"/>
          </a:bodyPr>
          <a:lstStyle/>
          <a:p>
            <a:pPr algn="ctr"/>
            <a:br>
              <a:rPr lang="ru-RU" b="1" spc="300" dirty="0"/>
            </a:br>
            <a:br>
              <a:rPr lang="ru-RU" b="1" spc="300" dirty="0"/>
            </a:br>
            <a:r>
              <a:rPr lang="ru-RU" sz="28700" b="1" spc="300" dirty="0"/>
              <a:t>ЗІР</a:t>
            </a:r>
          </a:p>
        </p:txBody>
      </p:sp>
    </p:spTree>
    <p:extLst>
      <p:ext uri="{BB962C8B-B14F-4D97-AF65-F5344CB8AC3E}">
        <p14:creationId xmlns:p14="http://schemas.microsoft.com/office/powerpoint/2010/main" val="3043123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0099" y="0"/>
            <a:ext cx="7543800" cy="914400"/>
          </a:xfrm>
        </p:spPr>
        <p:txBody>
          <a:bodyPr/>
          <a:lstStyle/>
          <a:p>
            <a:r>
              <a:rPr lang="uk-UA" dirty="0">
                <a:solidFill>
                  <a:srgbClr val="FFFF00"/>
                </a:solidFill>
              </a:rPr>
              <a:t>Будова системи ока</a:t>
            </a:r>
          </a:p>
        </p:txBody>
      </p:sp>
      <p:sp>
        <p:nvSpPr>
          <p:cNvPr id="5" name="TextBox 4"/>
          <p:cNvSpPr txBox="1"/>
          <p:nvPr/>
        </p:nvSpPr>
        <p:spPr>
          <a:xfrm>
            <a:off x="605096" y="764704"/>
            <a:ext cx="8424936" cy="2862322"/>
          </a:xfrm>
          <a:prstGeom prst="rect">
            <a:avLst/>
          </a:prstGeom>
          <a:noFill/>
        </p:spPr>
        <p:txBody>
          <a:bodyPr wrap="square" rtlCol="0">
            <a:spAutoFit/>
          </a:bodyPr>
          <a:lstStyle/>
          <a:p>
            <a:r>
              <a:rPr lang="uk-UA" dirty="0"/>
              <a:t>Стінка ока утворена трьома оболонками:</a:t>
            </a:r>
          </a:p>
          <a:p>
            <a:r>
              <a:rPr lang="uk-UA" dirty="0">
                <a:solidFill>
                  <a:srgbClr val="FFFF00"/>
                </a:solidFill>
              </a:rPr>
              <a:t>Зовнішня  або фіброзна </a:t>
            </a:r>
            <a:r>
              <a:rPr lang="uk-UA" dirty="0"/>
              <a:t>складається з двох частин:</a:t>
            </a:r>
          </a:p>
          <a:p>
            <a:pPr marL="285750" indent="-285750">
              <a:buFontTx/>
              <a:buChar char="-"/>
            </a:pPr>
            <a:r>
              <a:rPr lang="uk-UA" dirty="0">
                <a:solidFill>
                  <a:srgbClr val="FFFF00"/>
                </a:solidFill>
              </a:rPr>
              <a:t>склери</a:t>
            </a:r>
            <a:r>
              <a:rPr lang="uk-UA" dirty="0"/>
              <a:t>, що оточує основну частину ока та формує його зовнішній скелет</a:t>
            </a:r>
          </a:p>
          <a:p>
            <a:pPr marL="285750" indent="-285750">
              <a:buFontTx/>
              <a:buChar char="-"/>
            </a:pPr>
            <a:r>
              <a:rPr lang="uk-UA" dirty="0"/>
              <a:t>прозорої </a:t>
            </a:r>
            <a:r>
              <a:rPr lang="uk-UA" dirty="0">
                <a:solidFill>
                  <a:srgbClr val="FFFF00"/>
                </a:solidFill>
              </a:rPr>
              <a:t>рогівки</a:t>
            </a:r>
            <a:r>
              <a:rPr lang="uk-UA" dirty="0"/>
              <a:t>, що розміщується попереду ока, та утворює одну з </a:t>
            </a:r>
            <a:r>
              <a:rPr lang="uk-UA" dirty="0" err="1"/>
              <a:t>переломлюючих</a:t>
            </a:r>
            <a:r>
              <a:rPr lang="uk-UA" dirty="0"/>
              <a:t> систем ока</a:t>
            </a:r>
          </a:p>
          <a:p>
            <a:r>
              <a:rPr lang="uk-UA" dirty="0">
                <a:solidFill>
                  <a:srgbClr val="FFFF00"/>
                </a:solidFill>
              </a:rPr>
              <a:t>Середня або судинна</a:t>
            </a:r>
            <a:r>
              <a:rPr lang="uk-UA" dirty="0"/>
              <a:t> оболонка складається з трьох частин:</a:t>
            </a:r>
          </a:p>
          <a:p>
            <a:pPr marL="285750" indent="-285750">
              <a:buFontTx/>
              <a:buChar char="-"/>
            </a:pPr>
            <a:r>
              <a:rPr lang="uk-UA" dirty="0">
                <a:solidFill>
                  <a:srgbClr val="FFFF00"/>
                </a:solidFill>
              </a:rPr>
              <a:t>власне судинної оболонки</a:t>
            </a:r>
            <a:r>
              <a:rPr lang="uk-UA" dirty="0"/>
              <a:t>, в якій розміщуються судини, що живлять око</a:t>
            </a:r>
          </a:p>
          <a:p>
            <a:pPr marL="285750" indent="-285750">
              <a:buFontTx/>
              <a:buChar char="-"/>
            </a:pPr>
            <a:r>
              <a:rPr lang="uk-UA" dirty="0">
                <a:solidFill>
                  <a:srgbClr val="FFFF00"/>
                </a:solidFill>
              </a:rPr>
              <a:t>війчастого тіла</a:t>
            </a:r>
            <a:r>
              <a:rPr lang="uk-UA" dirty="0"/>
              <a:t>, на волокнах якого підвішений кришталик, війчасте тіло забезпечує зміну кривизни кришталика, та секрецію водянистої вологи.</a:t>
            </a:r>
          </a:p>
          <a:p>
            <a:endParaRPr lang="uk-UA"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646" y="3356992"/>
            <a:ext cx="5227963" cy="350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036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260648"/>
            <a:ext cx="8424936" cy="6786473"/>
          </a:xfrm>
          <a:prstGeom prst="rect">
            <a:avLst/>
          </a:prstGeom>
          <a:noFill/>
        </p:spPr>
        <p:txBody>
          <a:bodyPr wrap="square" rtlCol="0">
            <a:spAutoFit/>
          </a:bodyPr>
          <a:lstStyle/>
          <a:p>
            <a:r>
              <a:rPr lang="uk-UA" sz="2100" dirty="0"/>
              <a:t>- </a:t>
            </a:r>
            <a:r>
              <a:rPr lang="uk-UA" sz="2100" dirty="0">
                <a:solidFill>
                  <a:srgbClr val="FFFF00"/>
                </a:solidFill>
              </a:rPr>
              <a:t>райдужки</a:t>
            </a:r>
            <a:r>
              <a:rPr lang="uk-UA" sz="2100" dirty="0"/>
              <a:t>, що відіграє роль діафрагми, що регулює потік світла через зіницю.</a:t>
            </a:r>
          </a:p>
          <a:p>
            <a:r>
              <a:rPr lang="uk-UA" sz="2100" dirty="0">
                <a:solidFill>
                  <a:srgbClr val="FFFF00"/>
                </a:solidFill>
              </a:rPr>
              <a:t>Внутрішня оболонка, або сітківка</a:t>
            </a:r>
            <a:r>
              <a:rPr lang="uk-UA" sz="2100" dirty="0"/>
              <a:t>, відповідає за </a:t>
            </a:r>
            <a:r>
              <a:rPr lang="uk-UA" sz="2100" dirty="0" err="1">
                <a:solidFill>
                  <a:srgbClr val="FFFF00"/>
                </a:solidFill>
              </a:rPr>
              <a:t>фоторецепцію</a:t>
            </a:r>
            <a:r>
              <a:rPr lang="uk-UA" sz="2100" dirty="0"/>
              <a:t>.</a:t>
            </a:r>
          </a:p>
          <a:p>
            <a:r>
              <a:rPr lang="uk-UA" sz="2100" dirty="0"/>
              <a:t>Простір між кришталиком та сітківкою заповнений прозорою драглистою масою – </a:t>
            </a:r>
            <a:r>
              <a:rPr lang="uk-UA" sz="2100" dirty="0">
                <a:solidFill>
                  <a:srgbClr val="FFFF00"/>
                </a:solidFill>
              </a:rPr>
              <a:t>склоподібним тілом</a:t>
            </a:r>
            <a:r>
              <a:rPr lang="uk-UA" sz="2100" dirty="0"/>
              <a:t>. Простір між рогівкою та кришталиком заповнений рідиною – </a:t>
            </a:r>
            <a:r>
              <a:rPr lang="uk-UA" sz="2100" dirty="0">
                <a:solidFill>
                  <a:srgbClr val="FFFF00"/>
                </a:solidFill>
              </a:rPr>
              <a:t>водянистою вологою</a:t>
            </a:r>
            <a:r>
              <a:rPr lang="uk-UA" sz="2100" dirty="0"/>
              <a:t>. Цей простір ділиться на </a:t>
            </a:r>
            <a:r>
              <a:rPr lang="uk-UA" sz="2100" dirty="0">
                <a:solidFill>
                  <a:srgbClr val="FFFF00"/>
                </a:solidFill>
              </a:rPr>
              <a:t>передню камеру</a:t>
            </a:r>
            <a:r>
              <a:rPr lang="uk-UA" sz="2100" dirty="0"/>
              <a:t> (між рогівкою та райдужкою) та </a:t>
            </a:r>
            <a:r>
              <a:rPr lang="uk-UA" sz="2100" dirty="0">
                <a:solidFill>
                  <a:srgbClr val="FFFF00"/>
                </a:solidFill>
              </a:rPr>
              <a:t>задню камеру</a:t>
            </a:r>
            <a:r>
              <a:rPr lang="uk-UA" sz="2100" dirty="0"/>
              <a:t> (між райдужкою та кришталиком).</a:t>
            </a:r>
          </a:p>
          <a:p>
            <a:r>
              <a:rPr lang="uk-UA" sz="2100" dirty="0"/>
              <a:t>Основні системи ока:</a:t>
            </a:r>
          </a:p>
          <a:p>
            <a:pPr marL="285750" indent="-285750">
              <a:buFontTx/>
              <a:buChar char="-"/>
            </a:pPr>
            <a:r>
              <a:rPr lang="uk-UA" sz="2100" dirty="0"/>
              <a:t>Оптична система, що забезпечує фокусування променів на сітківці;</a:t>
            </a:r>
          </a:p>
          <a:p>
            <a:pPr marL="285750" indent="-285750">
              <a:buFontTx/>
              <a:buChar char="-"/>
            </a:pPr>
            <a:r>
              <a:rPr lang="uk-UA" sz="2100" dirty="0" err="1"/>
              <a:t>Фоторецепторна</a:t>
            </a:r>
            <a:r>
              <a:rPr lang="uk-UA" sz="2100" dirty="0"/>
              <a:t> система, що забезпечує перетворення світлових подразників в електричні сигнали;</a:t>
            </a:r>
          </a:p>
          <a:p>
            <a:pPr marL="285750" indent="-285750">
              <a:buFontTx/>
              <a:buChar char="-"/>
            </a:pPr>
            <a:r>
              <a:rPr lang="uk-UA" sz="2100" dirty="0"/>
              <a:t>Система регуляції світлового потоку, тобто просвіту зіниці;</a:t>
            </a:r>
          </a:p>
          <a:p>
            <a:pPr marL="285750" indent="-285750">
              <a:buFontTx/>
              <a:buChar char="-"/>
            </a:pPr>
            <a:r>
              <a:rPr lang="uk-UA" sz="2100" dirty="0"/>
              <a:t>Система акомодації, тобто регуляції кривизни кришталика;</a:t>
            </a:r>
          </a:p>
          <a:p>
            <a:pPr marL="285750" indent="-285750">
              <a:buFontTx/>
              <a:buChar char="-"/>
            </a:pPr>
            <a:r>
              <a:rPr lang="uk-UA" sz="2100" dirty="0"/>
              <a:t>Окорухова система;</a:t>
            </a:r>
          </a:p>
          <a:p>
            <a:pPr marL="285750" indent="-285750">
              <a:buFontTx/>
              <a:buChar char="-"/>
            </a:pPr>
            <a:r>
              <a:rPr lang="uk-UA" sz="2100" dirty="0"/>
              <a:t>Слізний апарат та повіки;</a:t>
            </a:r>
          </a:p>
          <a:p>
            <a:pPr marL="285750" indent="-285750">
              <a:buFontTx/>
              <a:buChar char="-"/>
            </a:pPr>
            <a:r>
              <a:rPr lang="uk-UA" sz="2100" dirty="0"/>
              <a:t>Система секреції та всмоктування водянистої вологи (</a:t>
            </a:r>
            <a:r>
              <a:rPr lang="uk-UA" sz="2100" dirty="0" err="1"/>
              <a:t>внутрішньоочної</a:t>
            </a:r>
            <a:r>
              <a:rPr lang="uk-UA" sz="2100" dirty="0"/>
              <a:t> рідини).</a:t>
            </a:r>
          </a:p>
          <a:p>
            <a:pPr marL="285750" indent="-285750">
              <a:buFontTx/>
              <a:buChar char="-"/>
            </a:pPr>
            <a:endParaRPr lang="uk-UA" dirty="0"/>
          </a:p>
          <a:p>
            <a:pPr marL="285750" indent="-285750">
              <a:buFontTx/>
              <a:buChar char="-"/>
            </a:pPr>
            <a:endParaRPr lang="uk-UA" dirty="0"/>
          </a:p>
        </p:txBody>
      </p:sp>
    </p:spTree>
    <p:extLst>
      <p:ext uri="{BB962C8B-B14F-4D97-AF65-F5344CB8AC3E}">
        <p14:creationId xmlns:p14="http://schemas.microsoft.com/office/powerpoint/2010/main" val="559579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260648"/>
            <a:ext cx="8280920" cy="6309420"/>
          </a:xfrm>
          <a:prstGeom prst="rect">
            <a:avLst/>
          </a:prstGeom>
          <a:noFill/>
        </p:spPr>
        <p:txBody>
          <a:bodyPr wrap="square" rtlCol="0">
            <a:spAutoFit/>
          </a:bodyPr>
          <a:lstStyle/>
          <a:p>
            <a:r>
              <a:rPr lang="uk-UA" sz="3200" dirty="0" err="1">
                <a:solidFill>
                  <a:srgbClr val="FFFF00"/>
                </a:solidFill>
              </a:rPr>
              <a:t>Переломлюючі</a:t>
            </a:r>
            <a:r>
              <a:rPr lang="uk-UA" sz="3200" dirty="0">
                <a:solidFill>
                  <a:srgbClr val="FFFF00"/>
                </a:solidFill>
              </a:rPr>
              <a:t> сили ока</a:t>
            </a:r>
          </a:p>
          <a:p>
            <a:r>
              <a:rPr lang="uk-UA" sz="2800" dirty="0"/>
              <a:t>Задача оптичної системи ока – фокусувати зображення на сітківці.</a:t>
            </a:r>
          </a:p>
          <a:p>
            <a:r>
              <a:rPr lang="uk-UA" sz="2800" dirty="0"/>
              <a:t>Існують чотири </a:t>
            </a:r>
            <a:r>
              <a:rPr lang="uk-UA" sz="2800" dirty="0" err="1"/>
              <a:t>переломлюючі</a:t>
            </a:r>
            <a:r>
              <a:rPr lang="uk-UA" sz="2800" dirty="0"/>
              <a:t> системи ока:</a:t>
            </a:r>
          </a:p>
          <a:p>
            <a:pPr marL="457200" indent="-457200">
              <a:buFontTx/>
              <a:buChar char="-"/>
            </a:pPr>
            <a:r>
              <a:rPr lang="uk-UA" sz="2800" dirty="0"/>
              <a:t>Рогівка;</a:t>
            </a:r>
          </a:p>
          <a:p>
            <a:pPr marL="457200" indent="-457200">
              <a:buFontTx/>
              <a:buChar char="-"/>
            </a:pPr>
            <a:r>
              <a:rPr lang="uk-UA" sz="2800" dirty="0"/>
              <a:t>Водяниста волога;</a:t>
            </a:r>
          </a:p>
          <a:p>
            <a:pPr marL="457200" indent="-457200">
              <a:buFontTx/>
              <a:buChar char="-"/>
            </a:pPr>
            <a:r>
              <a:rPr lang="uk-UA" sz="2800" dirty="0"/>
              <a:t>Кришталик;</a:t>
            </a:r>
          </a:p>
          <a:p>
            <a:pPr marL="457200" indent="-457200">
              <a:buFontTx/>
              <a:buChar char="-"/>
            </a:pPr>
            <a:r>
              <a:rPr lang="uk-UA" sz="2800" dirty="0"/>
              <a:t>Склоподібне тіло.</a:t>
            </a:r>
          </a:p>
          <a:p>
            <a:r>
              <a:rPr lang="uk-UA" sz="2800" dirty="0"/>
              <a:t>Загальна оптична сила ока складає близько 60 діоптрій. Із них приблизно 2/3 належать до рогівки і 1/3 (близько 20 діоптрій) – на кришталик. </a:t>
            </a:r>
            <a:r>
              <a:rPr lang="uk-UA" sz="2800" dirty="0" err="1"/>
              <a:t>Переломлююча</a:t>
            </a:r>
            <a:r>
              <a:rPr lang="uk-UA" sz="2800" dirty="0"/>
              <a:t> сила водянистої вологи та склоподібного тіла невеликі.</a:t>
            </a:r>
          </a:p>
          <a:p>
            <a:endParaRPr lang="uk-UA" dirty="0"/>
          </a:p>
          <a:p>
            <a:endParaRPr lang="uk-UA" dirty="0"/>
          </a:p>
        </p:txBody>
      </p:sp>
    </p:spTree>
    <p:extLst>
      <p:ext uri="{BB962C8B-B14F-4D97-AF65-F5344CB8AC3E}">
        <p14:creationId xmlns:p14="http://schemas.microsoft.com/office/powerpoint/2010/main" val="3013657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513" y="738188"/>
            <a:ext cx="6276975" cy="538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1472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88640"/>
            <a:ext cx="8280920" cy="6771084"/>
          </a:xfrm>
          <a:prstGeom prst="rect">
            <a:avLst/>
          </a:prstGeom>
          <a:noFill/>
        </p:spPr>
        <p:txBody>
          <a:bodyPr wrap="square" rtlCol="0">
            <a:spAutoFit/>
          </a:bodyPr>
          <a:lstStyle/>
          <a:p>
            <a:pPr algn="ctr"/>
            <a:r>
              <a:rPr lang="uk-UA" sz="3600" dirty="0" err="1">
                <a:solidFill>
                  <a:srgbClr val="FFFF00"/>
                </a:solidFill>
              </a:rPr>
              <a:t>Фоторецепція</a:t>
            </a:r>
            <a:endParaRPr lang="uk-UA" sz="3600" dirty="0">
              <a:solidFill>
                <a:srgbClr val="FFFF00"/>
              </a:solidFill>
            </a:endParaRPr>
          </a:p>
          <a:p>
            <a:r>
              <a:rPr lang="uk-UA" sz="2000" dirty="0"/>
              <a:t>Загальні принципи</a:t>
            </a:r>
          </a:p>
          <a:p>
            <a:r>
              <a:rPr lang="uk-UA" sz="2000" dirty="0" err="1"/>
              <a:t>Фоторецепторним</a:t>
            </a:r>
            <a:r>
              <a:rPr lang="uk-UA" sz="2000" dirty="0"/>
              <a:t> відділом ока є сітківка. Разом з багатьма іншими клітинами, в ній містяться </a:t>
            </a:r>
            <a:r>
              <a:rPr lang="uk-UA" sz="2000" dirty="0">
                <a:solidFill>
                  <a:srgbClr val="FFFF00"/>
                </a:solidFill>
              </a:rPr>
              <a:t>фоторецептори – палички та ковбочки.</a:t>
            </a:r>
          </a:p>
          <a:p>
            <a:r>
              <a:rPr lang="uk-UA" sz="2000" dirty="0"/>
              <a:t>При цьому:</a:t>
            </a:r>
          </a:p>
          <a:p>
            <a:pPr marL="285750" indent="-285750">
              <a:buFontTx/>
              <a:buChar char="-"/>
            </a:pPr>
            <a:r>
              <a:rPr lang="uk-UA" sz="2000" dirty="0"/>
              <a:t>Палички забезпечують лише чорно-білий зір;</a:t>
            </a:r>
          </a:p>
          <a:p>
            <a:pPr marL="285750" indent="-285750">
              <a:buFontTx/>
              <a:buChar char="-"/>
            </a:pPr>
            <a:r>
              <a:rPr lang="uk-UA" sz="2000" dirty="0"/>
              <a:t>Ковбочки забезпечують кольоровий зір.</a:t>
            </a:r>
          </a:p>
          <a:p>
            <a:r>
              <a:rPr lang="uk-UA" sz="2000" dirty="0"/>
              <a:t>Сітківка складається з двох відділів – великого периферичного та малого центрального, останнє називається </a:t>
            </a:r>
            <a:r>
              <a:rPr lang="uk-UA" sz="2000" dirty="0">
                <a:solidFill>
                  <a:srgbClr val="FFFF00"/>
                </a:solidFill>
              </a:rPr>
              <a:t>жовта пляма. </a:t>
            </a:r>
            <a:r>
              <a:rPr lang="uk-UA" sz="2000" dirty="0"/>
              <a:t>Посередині жовтої плями розміщується </a:t>
            </a:r>
            <a:r>
              <a:rPr lang="uk-UA" sz="2000" dirty="0">
                <a:solidFill>
                  <a:srgbClr val="FFFF00"/>
                </a:solidFill>
              </a:rPr>
              <a:t>центральна ямка</a:t>
            </a:r>
            <a:r>
              <a:rPr lang="uk-UA" sz="2000" dirty="0"/>
              <a:t>.</a:t>
            </a:r>
          </a:p>
          <a:p>
            <a:r>
              <a:rPr lang="uk-UA" sz="2000" dirty="0"/>
              <a:t>Жовта пляма та особливо центральна ямка характеризуються:</a:t>
            </a:r>
          </a:p>
          <a:p>
            <a:pPr marL="285750" indent="-285750">
              <a:buFontTx/>
              <a:buChar char="-"/>
            </a:pPr>
            <a:r>
              <a:rPr lang="uk-UA" sz="2000" dirty="0"/>
              <a:t>Найбільшою гостротою зору, тобто здатністю розрізняти  дрібні деталі;</a:t>
            </a:r>
          </a:p>
          <a:p>
            <a:pPr marL="285750" indent="-285750">
              <a:buFontTx/>
              <a:buChar char="-"/>
            </a:pPr>
            <a:r>
              <a:rPr lang="uk-UA" sz="2000" dirty="0"/>
              <a:t>Кольоровим зором – за рахунок переважання ковбочок (в центральній ямці є тільки ковбочки);</a:t>
            </a:r>
          </a:p>
          <a:p>
            <a:pPr marL="285750" indent="-285750">
              <a:buFontTx/>
              <a:buChar char="-"/>
            </a:pPr>
            <a:r>
              <a:rPr lang="uk-UA" sz="2000" dirty="0"/>
              <a:t>Переважно денним зором, тобто поганим баченням в темряві.</a:t>
            </a:r>
          </a:p>
          <a:p>
            <a:r>
              <a:rPr lang="uk-UA" sz="2000" dirty="0"/>
              <a:t>Навпаки, периферичний відділ сітківки характеризується:</a:t>
            </a:r>
          </a:p>
          <a:p>
            <a:pPr marL="285750" indent="-285750">
              <a:buFontTx/>
              <a:buChar char="-"/>
            </a:pPr>
            <a:r>
              <a:rPr lang="uk-UA" sz="2000" dirty="0"/>
              <a:t>Малою гостротою зору;</a:t>
            </a:r>
          </a:p>
          <a:p>
            <a:pPr marL="285750" indent="-285750">
              <a:buFontTx/>
              <a:buChar char="-"/>
            </a:pPr>
            <a:r>
              <a:rPr lang="uk-UA" sz="2000" dirty="0"/>
              <a:t>Чорно-білим зором – із-за відсутності ковбочок;</a:t>
            </a:r>
          </a:p>
          <a:p>
            <a:pPr marL="285750" indent="-285750">
              <a:buFontTx/>
              <a:buChar char="-"/>
            </a:pPr>
            <a:r>
              <a:rPr lang="uk-UA" sz="2000" dirty="0"/>
              <a:t>Переважно сутінковим зором, тобто хорошим бачення в темряві.</a:t>
            </a:r>
          </a:p>
          <a:p>
            <a:endParaRPr lang="uk-UA" dirty="0"/>
          </a:p>
        </p:txBody>
      </p:sp>
    </p:spTree>
    <p:extLst>
      <p:ext uri="{BB962C8B-B14F-4D97-AF65-F5344CB8AC3E}">
        <p14:creationId xmlns:p14="http://schemas.microsoft.com/office/powerpoint/2010/main" val="980810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0160" y="332656"/>
            <a:ext cx="8028304" cy="5878532"/>
          </a:xfrm>
          <a:prstGeom prst="rect">
            <a:avLst/>
          </a:prstGeom>
          <a:noFill/>
        </p:spPr>
        <p:txBody>
          <a:bodyPr wrap="square" rtlCol="0">
            <a:spAutoFit/>
          </a:bodyPr>
          <a:lstStyle/>
          <a:p>
            <a:r>
              <a:rPr lang="uk-UA" sz="2800" b="1" dirty="0">
                <a:solidFill>
                  <a:srgbClr val="FFFF00"/>
                </a:solidFill>
              </a:rPr>
              <a:t>Фотохімічні та електричні процеси в сітківці</a:t>
            </a:r>
            <a:endParaRPr lang="uk-UA" sz="2800" dirty="0">
              <a:solidFill>
                <a:srgbClr val="FFFF00"/>
              </a:solidFill>
            </a:endParaRPr>
          </a:p>
          <a:p>
            <a:r>
              <a:rPr lang="uk-UA" sz="2000" dirty="0"/>
              <a:t>Фотохімічні процеси, які відбуваються в сітківці, пов’язанні з перетворенням ряду речовин, які відбуваються на світлі або в темряві. У зовнішніх сегментах рецепторних клітин містяться </a:t>
            </a:r>
            <a:r>
              <a:rPr lang="uk-UA" sz="2000" b="1" dirty="0"/>
              <a:t>пігменти – </a:t>
            </a:r>
            <a:r>
              <a:rPr lang="uk-UA" sz="2000" dirty="0"/>
              <a:t>речовини, які поглинають певну частину променів світла, які падають на них, і відбивають інші промені.</a:t>
            </a:r>
          </a:p>
          <a:p>
            <a:r>
              <a:rPr lang="uk-UA" sz="2000" dirty="0"/>
              <a:t>Поглинання променів світла відбувається групою хромофорів, які містяться в зорових пігментах. Таку роль виконують альдегіди спиртів вітаміну А.</a:t>
            </a:r>
          </a:p>
          <a:p>
            <a:r>
              <a:rPr lang="uk-UA" sz="2000" dirty="0"/>
              <a:t>Зоровий пігмент колбочок, </a:t>
            </a:r>
            <a:r>
              <a:rPr lang="uk-UA" sz="2000" dirty="0" err="1"/>
              <a:t>йодопсин</a:t>
            </a:r>
            <a:r>
              <a:rPr lang="uk-UA" sz="2000" dirty="0"/>
              <a:t> (</a:t>
            </a:r>
            <a:r>
              <a:rPr lang="uk-UA" sz="2000" b="1" dirty="0" err="1"/>
              <a:t>jоdos</a:t>
            </a:r>
            <a:r>
              <a:rPr lang="uk-UA" sz="2000" b="1" dirty="0"/>
              <a:t> </a:t>
            </a:r>
            <a:r>
              <a:rPr lang="uk-UA" sz="2000" dirty="0" err="1"/>
              <a:t>-фіолетовий</a:t>
            </a:r>
            <a:r>
              <a:rPr lang="uk-UA" sz="2000" dirty="0"/>
              <a:t>) складається з білка </a:t>
            </a:r>
            <a:r>
              <a:rPr lang="uk-UA" sz="2000" dirty="0" err="1"/>
              <a:t>фотопсина</a:t>
            </a:r>
            <a:r>
              <a:rPr lang="uk-UA" sz="2000" dirty="0"/>
              <a:t> (</a:t>
            </a:r>
            <a:r>
              <a:rPr lang="uk-UA" sz="2000" b="1" dirty="0"/>
              <a:t>photos</a:t>
            </a:r>
            <a:r>
              <a:rPr lang="uk-UA" sz="2000" dirty="0"/>
              <a:t>– світло) і 11-цис-ретиналя, пігмент паличок – родопсин (</a:t>
            </a:r>
            <a:r>
              <a:rPr lang="uk-UA" sz="2000" b="1" dirty="0" err="1"/>
              <a:t>rodos</a:t>
            </a:r>
            <a:r>
              <a:rPr lang="uk-UA" sz="2000" b="1" dirty="0"/>
              <a:t> </a:t>
            </a:r>
            <a:r>
              <a:rPr lang="uk-UA" sz="2000" dirty="0"/>
              <a:t>– пурпуровий) – із білка </a:t>
            </a:r>
            <a:r>
              <a:rPr lang="uk-UA" sz="2000" dirty="0" err="1"/>
              <a:t>скотопсину</a:t>
            </a:r>
            <a:r>
              <a:rPr lang="uk-UA" sz="2000" dirty="0"/>
              <a:t> (</a:t>
            </a:r>
            <a:r>
              <a:rPr lang="uk-UA" sz="2000" b="1" dirty="0" err="1"/>
              <a:t>scotоs</a:t>
            </a:r>
            <a:r>
              <a:rPr lang="uk-UA" sz="2000" b="1" dirty="0"/>
              <a:t> </a:t>
            </a:r>
            <a:r>
              <a:rPr lang="uk-UA" sz="2000" dirty="0"/>
              <a:t>– темрява) і також 11-цис-ретиналя. Таким чином, відмінність пігментів рецепторних клітин полягає в особливостях білкової частини. Більш детально вивчені процеси, які відбуваються в паличках, тому наступний аналіз буде стосуватись саме них.</a:t>
            </a:r>
            <a:endParaRPr lang="uk-UA" dirty="0"/>
          </a:p>
        </p:txBody>
      </p:sp>
    </p:spTree>
    <p:extLst>
      <p:ext uri="{BB962C8B-B14F-4D97-AF65-F5344CB8AC3E}">
        <p14:creationId xmlns:p14="http://schemas.microsoft.com/office/powerpoint/2010/main" val="908868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476672"/>
            <a:ext cx="8136904" cy="6186309"/>
          </a:xfrm>
          <a:prstGeom prst="rect">
            <a:avLst/>
          </a:prstGeom>
          <a:noFill/>
        </p:spPr>
        <p:txBody>
          <a:bodyPr wrap="square" rtlCol="0">
            <a:spAutoFit/>
          </a:bodyPr>
          <a:lstStyle/>
          <a:p>
            <a:r>
              <a:rPr lang="uk-UA" sz="3600" b="1" dirty="0">
                <a:solidFill>
                  <a:srgbClr val="FFFF00"/>
                </a:solidFill>
              </a:rPr>
              <a:t>Електричні процеси в сітківці</a:t>
            </a:r>
            <a:endParaRPr lang="uk-UA" sz="3600" dirty="0">
              <a:solidFill>
                <a:srgbClr val="FFFF00"/>
              </a:solidFill>
            </a:endParaRPr>
          </a:p>
          <a:p>
            <a:r>
              <a:rPr lang="uk-UA" b="1" dirty="0"/>
              <a:t>Особливості.</a:t>
            </a:r>
            <a:endParaRPr lang="uk-UA" dirty="0"/>
          </a:p>
          <a:p>
            <a:r>
              <a:rPr lang="uk-UA" b="1" dirty="0"/>
              <a:t>1. МП </a:t>
            </a:r>
            <a:r>
              <a:rPr lang="uk-UA" dirty="0"/>
              <a:t>фоторецепторів є дуже низьким (25-50 мВ).</a:t>
            </a:r>
          </a:p>
          <a:p>
            <a:r>
              <a:rPr lang="uk-UA" b="1" dirty="0"/>
              <a:t>2. На світлі </a:t>
            </a:r>
            <a:r>
              <a:rPr lang="uk-UA" dirty="0"/>
              <a:t>у зовнішньому сегменті Na+-канали закриваються, а в темряві – відкриваються. Відповідно на світлі в фоторецепторах відбувається </a:t>
            </a:r>
            <a:r>
              <a:rPr lang="uk-UA" dirty="0" err="1"/>
              <a:t>гіперполяризація</a:t>
            </a:r>
            <a:r>
              <a:rPr lang="uk-UA" dirty="0"/>
              <a:t>, а в темряві – деполяризація. Закриття Na+-каналів зовнішнього сегмента викликає </a:t>
            </a:r>
            <a:r>
              <a:rPr lang="uk-UA" dirty="0" err="1"/>
              <a:t>гіперполяризацію</a:t>
            </a:r>
            <a:r>
              <a:rPr lang="uk-UA" dirty="0"/>
              <a:t> за рахунок </a:t>
            </a:r>
            <a:r>
              <a:rPr lang="uk-UA" dirty="0" err="1"/>
              <a:t>К+-струму</a:t>
            </a:r>
            <a:r>
              <a:rPr lang="uk-UA" dirty="0"/>
              <a:t>, тобто виникнення гальмівного рецепторного потенціалу (до 70 – 80 мВ) (рис. 12.12). Унаслідок </a:t>
            </a:r>
            <a:r>
              <a:rPr lang="uk-UA" dirty="0" err="1"/>
              <a:t>гіперполяризації</a:t>
            </a:r>
            <a:r>
              <a:rPr lang="uk-UA" dirty="0"/>
              <a:t> зменшується або припиняється виділення гальмівного медіатора – </a:t>
            </a:r>
            <a:r>
              <a:rPr lang="uk-UA" dirty="0" err="1"/>
              <a:t>глутамату</a:t>
            </a:r>
            <a:r>
              <a:rPr lang="uk-UA" dirty="0"/>
              <a:t>, що сприяє активації біполярних клітин.</a:t>
            </a:r>
          </a:p>
          <a:p>
            <a:r>
              <a:rPr lang="uk-UA" b="1" dirty="0"/>
              <a:t>3. У темряві </a:t>
            </a:r>
            <a:r>
              <a:rPr lang="uk-UA" dirty="0"/>
              <a:t>Na+-канали зовнішніх сегментів відкриваються. </a:t>
            </a:r>
            <a:r>
              <a:rPr lang="uk-UA" dirty="0" err="1"/>
              <a:t>Na+</a:t>
            </a:r>
            <a:r>
              <a:rPr lang="uk-UA" dirty="0"/>
              <a:t> входить у середину зовнішнього сегмента й </a:t>
            </a:r>
            <a:r>
              <a:rPr lang="uk-UA" dirty="0" err="1"/>
              <a:t>деполяризує</a:t>
            </a:r>
            <a:r>
              <a:rPr lang="uk-UA" dirty="0"/>
              <a:t> мембрану фоторецептора (до 25–50 мВ). Деполяризація фоторецептора призводить до виникнення збудливого потенціалу й підсилює виділенні фоторецептором медіатора </a:t>
            </a:r>
            <a:r>
              <a:rPr lang="uk-UA" dirty="0" err="1"/>
              <a:t>глутамата</a:t>
            </a:r>
            <a:r>
              <a:rPr lang="uk-UA" dirty="0"/>
              <a:t>, котрий є гальмівним медіатором, тому активність біполярних клітин буде гальмуватися.</a:t>
            </a:r>
          </a:p>
          <a:p>
            <a:r>
              <a:rPr lang="uk-UA" dirty="0"/>
              <a:t>Таким чином, клітини другого функціонального шару сітківки при дії світла мають можливість активувати клітини наступного шару сітківки, тобто </a:t>
            </a:r>
            <a:r>
              <a:rPr lang="uk-UA" dirty="0" err="1"/>
              <a:t>гангліозні</a:t>
            </a:r>
            <a:r>
              <a:rPr lang="uk-UA" dirty="0"/>
              <a:t>.</a:t>
            </a:r>
          </a:p>
          <a:p>
            <a:endParaRPr lang="uk-UA" dirty="0"/>
          </a:p>
        </p:txBody>
      </p:sp>
    </p:spTree>
    <p:extLst>
      <p:ext uri="{BB962C8B-B14F-4D97-AF65-F5344CB8AC3E}">
        <p14:creationId xmlns:p14="http://schemas.microsoft.com/office/powerpoint/2010/main" val="286281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32656"/>
            <a:ext cx="7343526" cy="6040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5948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48680"/>
            <a:ext cx="7920880" cy="5786199"/>
          </a:xfrm>
          <a:prstGeom prst="rect">
            <a:avLst/>
          </a:prstGeom>
          <a:noFill/>
        </p:spPr>
        <p:txBody>
          <a:bodyPr wrap="square" rtlCol="0">
            <a:spAutoFit/>
          </a:bodyPr>
          <a:lstStyle/>
          <a:p>
            <a:r>
              <a:rPr lang="uk-UA" sz="3200" b="1" dirty="0">
                <a:solidFill>
                  <a:srgbClr val="FFFF00"/>
                </a:solidFill>
              </a:rPr>
              <a:t>Зіничний рефлекс</a:t>
            </a:r>
            <a:endParaRPr lang="uk-UA" sz="3200" dirty="0">
              <a:solidFill>
                <a:srgbClr val="FFFF00"/>
              </a:solidFill>
            </a:endParaRPr>
          </a:p>
          <a:p>
            <a:r>
              <a:rPr lang="uk-UA" sz="3200" b="1" dirty="0"/>
              <a:t>Зіниця - </a:t>
            </a:r>
            <a:r>
              <a:rPr lang="uk-UA" sz="3200" dirty="0"/>
              <a:t>отвір в райдужній оболонці ока. У нормі діаметр зіниці коливається від 1,5 мм - при яскравому світлі й до 8 мм у темряві.</a:t>
            </a:r>
          </a:p>
          <a:p>
            <a:r>
              <a:rPr lang="uk-UA" sz="3200" b="1" dirty="0"/>
              <a:t>Зіничний рефлекс – зміна діаметру зіниці під дією різноманітних подразнень. </a:t>
            </a:r>
            <a:r>
              <a:rPr lang="uk-UA" sz="3200" dirty="0"/>
              <a:t>За рахунок збільшення його діаметра надходження світлових променів до сітківки може збільшуватися в 30 разів.</a:t>
            </a:r>
          </a:p>
          <a:p>
            <a:endParaRPr lang="uk-UA" dirty="0"/>
          </a:p>
        </p:txBody>
      </p:sp>
    </p:spTree>
    <p:extLst>
      <p:ext uri="{BB962C8B-B14F-4D97-AF65-F5344CB8AC3E}">
        <p14:creationId xmlns:p14="http://schemas.microsoft.com/office/powerpoint/2010/main" val="1593172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48680"/>
            <a:ext cx="8280920" cy="5170646"/>
          </a:xfrm>
          <a:prstGeom prst="rect">
            <a:avLst/>
          </a:prstGeom>
          <a:noFill/>
        </p:spPr>
        <p:txBody>
          <a:bodyPr wrap="square" rtlCol="0">
            <a:spAutoFit/>
          </a:bodyPr>
          <a:lstStyle/>
          <a:p>
            <a:r>
              <a:rPr lang="uk-UA" sz="2400" b="1" dirty="0">
                <a:solidFill>
                  <a:srgbClr val="FFFF00"/>
                </a:solidFill>
              </a:rPr>
              <a:t>Розширення зіниці (мідріаз</a:t>
            </a:r>
            <a:r>
              <a:rPr lang="uk-UA" sz="2400" b="1" dirty="0"/>
              <a:t>) – </a:t>
            </a:r>
            <a:r>
              <a:rPr lang="uk-UA" sz="2400" dirty="0"/>
              <a:t>спостерігається в темряві, при розгляданні віддалених предметів, при збудженні симпатичної системи, при болю, страху, асфіксії, блокаді парасимпатичної системи, під впливом хімічних речовин, наприклад атропіну, який блокує </a:t>
            </a:r>
            <a:r>
              <a:rPr lang="uk-UA" sz="2400" dirty="0" err="1"/>
              <a:t>М-холінорецептори</a:t>
            </a:r>
            <a:r>
              <a:rPr lang="uk-UA" sz="2400" dirty="0"/>
              <a:t>. Атропін використовується в клініці очних хвороб для розширення зіниці з метою ретельного дослідження очного дна.</a:t>
            </a:r>
          </a:p>
          <a:p>
            <a:endParaRPr lang="uk-UA" sz="2400" b="1" dirty="0"/>
          </a:p>
          <a:p>
            <a:r>
              <a:rPr lang="uk-UA" sz="2400" b="1" dirty="0">
                <a:solidFill>
                  <a:srgbClr val="FFFF00"/>
                </a:solidFill>
              </a:rPr>
              <a:t>Звуження зіниці (міоз) </a:t>
            </a:r>
            <a:r>
              <a:rPr lang="uk-UA" sz="2400" dirty="0"/>
              <a:t>– спостерігається при дії яскравого світла, при розгляді близьких предметів (при читанні), при збудженні парасимпатичної системи, при блокаді симпатичної системи.</a:t>
            </a:r>
          </a:p>
          <a:p>
            <a:endParaRPr lang="uk-UA" dirty="0"/>
          </a:p>
        </p:txBody>
      </p:sp>
    </p:spTree>
    <p:extLst>
      <p:ext uri="{BB962C8B-B14F-4D97-AF65-F5344CB8AC3E}">
        <p14:creationId xmlns:p14="http://schemas.microsoft.com/office/powerpoint/2010/main" val="811768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20688"/>
            <a:ext cx="7776864" cy="5909310"/>
          </a:xfrm>
          <a:prstGeom prst="rect">
            <a:avLst/>
          </a:prstGeom>
          <a:noFill/>
        </p:spPr>
        <p:txBody>
          <a:bodyPr wrap="square" rtlCol="0">
            <a:spAutoFit/>
          </a:bodyPr>
          <a:lstStyle/>
          <a:p>
            <a:r>
              <a:rPr lang="uk-UA" sz="2000" b="1" dirty="0">
                <a:solidFill>
                  <a:srgbClr val="FFFF00"/>
                </a:solidFill>
              </a:rPr>
              <a:t>Механізм зіничного рефлексу </a:t>
            </a:r>
            <a:r>
              <a:rPr lang="uk-UA" sz="2000" dirty="0"/>
              <a:t>рефлекторний і має різну рефлекторну дугу в залежності від освітлення. При дії яскравого світла збудження виникає в сітківці ока. Імпульси від неї надходять у складі зорового нерва до чутливих ядер (III пара) середнього мозку. Звідси до парного вегетативного ядра окорухового нерва (</a:t>
            </a:r>
            <a:r>
              <a:rPr lang="uk-UA" sz="2000" dirty="0" err="1"/>
              <a:t>Якубовича-Едінгера-Вестфаля</a:t>
            </a:r>
            <a:r>
              <a:rPr lang="uk-UA" sz="2000" dirty="0"/>
              <a:t>). У складі його гілок імпульси прямують до міліарного ганглія, а </a:t>
            </a:r>
            <a:r>
              <a:rPr lang="uk-UA" sz="2000" dirty="0" err="1"/>
              <a:t>постгангліонарні</a:t>
            </a:r>
            <a:r>
              <a:rPr lang="uk-UA" sz="2000" dirty="0"/>
              <a:t> волокна - до м’яза, що звужує зіницю (m. </a:t>
            </a:r>
            <a:r>
              <a:rPr lang="uk-UA" sz="2000" dirty="0" err="1"/>
              <a:t>sphincter</a:t>
            </a:r>
            <a:r>
              <a:rPr lang="uk-UA" sz="2000" dirty="0"/>
              <a:t> </a:t>
            </a:r>
            <a:r>
              <a:rPr lang="uk-UA" sz="2000" dirty="0" err="1"/>
              <a:t>pupillae</a:t>
            </a:r>
            <a:r>
              <a:rPr lang="uk-UA" sz="2000" dirty="0"/>
              <a:t>).</a:t>
            </a:r>
          </a:p>
          <a:p>
            <a:r>
              <a:rPr lang="uk-UA" sz="2000" dirty="0"/>
              <a:t>У темряві, навпаки, збуджуються симпатичні центри, закладені в бокових рогах С8 і Т1,2 сегментів спинного мозку. Звідси імпульси прямують до верхнього шийного симпатичного ганглія. </a:t>
            </a:r>
            <a:r>
              <a:rPr lang="uk-UA" sz="2000" dirty="0" err="1"/>
              <a:t>Постгангліонарні</a:t>
            </a:r>
            <a:r>
              <a:rPr lang="uk-UA" sz="2000" dirty="0"/>
              <a:t> волокна в складі симпатичних нервів надходять до м’яза, що розширює зіницю (m. </a:t>
            </a:r>
            <a:r>
              <a:rPr lang="uk-UA" sz="2000" dirty="0" err="1"/>
              <a:t>dilatator</a:t>
            </a:r>
            <a:r>
              <a:rPr lang="uk-UA" sz="2000" dirty="0"/>
              <a:t> </a:t>
            </a:r>
            <a:r>
              <a:rPr lang="uk-UA" sz="2000" dirty="0" err="1"/>
              <a:t>pupillae</a:t>
            </a:r>
            <a:r>
              <a:rPr lang="uk-UA" sz="2000" dirty="0"/>
              <a:t>). Слід підкреслити, що робота м’язів, які звужують чи розширюють зіницю обох очей, узгоджена; при розширенні чи звуженні зіниці одного ока виникає </a:t>
            </a:r>
            <a:r>
              <a:rPr lang="uk-UA" sz="2000" b="1" dirty="0" err="1"/>
              <a:t>співдружня</a:t>
            </a:r>
            <a:r>
              <a:rPr lang="uk-UA" sz="2000" b="1" dirty="0"/>
              <a:t> реакція </a:t>
            </a:r>
            <a:r>
              <a:rPr lang="uk-UA" sz="2000" dirty="0"/>
              <a:t>в іншому.</a:t>
            </a:r>
          </a:p>
          <a:p>
            <a:endParaRPr lang="uk-UA" dirty="0"/>
          </a:p>
        </p:txBody>
      </p:sp>
    </p:spTree>
    <p:extLst>
      <p:ext uri="{BB962C8B-B14F-4D97-AF65-F5344CB8AC3E}">
        <p14:creationId xmlns:p14="http://schemas.microsoft.com/office/powerpoint/2010/main" val="14588527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76381" y="259306"/>
            <a:ext cx="4248472" cy="1166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СЛУХ</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548680"/>
            <a:ext cx="3946899" cy="2950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67544" y="3861048"/>
            <a:ext cx="8064896" cy="2677656"/>
          </a:xfrm>
          <a:prstGeom prst="rect">
            <a:avLst/>
          </a:prstGeom>
          <a:noFill/>
        </p:spPr>
        <p:txBody>
          <a:bodyPr wrap="square" rtlCol="0">
            <a:spAutoFit/>
          </a:bodyPr>
          <a:lstStyle/>
          <a:p>
            <a:r>
              <a:rPr lang="uk-UA" sz="2400" dirty="0"/>
              <a:t>Орган слуху складається з:</a:t>
            </a:r>
          </a:p>
          <a:p>
            <a:pPr marL="285750" indent="-285750">
              <a:buFontTx/>
              <a:buChar char="-"/>
            </a:pPr>
            <a:r>
              <a:rPr lang="uk-UA" sz="2400" dirty="0"/>
              <a:t>Зовнішнього вуха</a:t>
            </a:r>
          </a:p>
          <a:p>
            <a:pPr marL="285750" indent="-285750">
              <a:buFontTx/>
              <a:buChar char="-"/>
            </a:pPr>
            <a:r>
              <a:rPr lang="uk-UA" sz="2400" dirty="0"/>
              <a:t>Середнього вуха</a:t>
            </a:r>
          </a:p>
          <a:p>
            <a:pPr marL="285750" indent="-285750">
              <a:buFontTx/>
              <a:buChar char="-"/>
            </a:pPr>
            <a:r>
              <a:rPr lang="uk-UA" sz="2400" dirty="0"/>
              <a:t>Внутрішнього вуха</a:t>
            </a:r>
          </a:p>
          <a:p>
            <a:r>
              <a:rPr lang="uk-UA" sz="2400" dirty="0"/>
              <a:t>Зовнішнє та середнє вухо відповідають за проведення звуку до внутрішнього вуха, внутрішнє вухо – за сенсорне перетворення.</a:t>
            </a:r>
          </a:p>
        </p:txBody>
      </p:sp>
    </p:spTree>
    <p:extLst>
      <p:ext uri="{BB962C8B-B14F-4D97-AF65-F5344CB8AC3E}">
        <p14:creationId xmlns:p14="http://schemas.microsoft.com/office/powerpoint/2010/main" val="2007421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60648"/>
            <a:ext cx="7992888" cy="6832640"/>
          </a:xfrm>
          <a:prstGeom prst="rect">
            <a:avLst/>
          </a:prstGeom>
          <a:noFill/>
        </p:spPr>
        <p:txBody>
          <a:bodyPr wrap="square" rtlCol="0">
            <a:spAutoFit/>
          </a:bodyPr>
          <a:lstStyle/>
          <a:p>
            <a:r>
              <a:rPr lang="uk-UA" sz="2800" b="1" dirty="0">
                <a:solidFill>
                  <a:srgbClr val="FFFF00"/>
                </a:solidFill>
              </a:rPr>
              <a:t>Зовнішнє вухо </a:t>
            </a:r>
            <a:r>
              <a:rPr lang="uk-UA" sz="2800" b="1" dirty="0"/>
              <a:t>- </a:t>
            </a:r>
            <a:r>
              <a:rPr lang="uk-UA" sz="2800" dirty="0"/>
              <a:t>представлено вушною раковиною і зовнішнім слуховим проходом, який закінчується барабанною перетинкою. Вона має еліпсоподібну форму й увігнута в середину. Її верхівка отримала назву пупка.</a:t>
            </a:r>
          </a:p>
          <a:p>
            <a:r>
              <a:rPr lang="uk-UA" sz="2800" b="1" dirty="0">
                <a:solidFill>
                  <a:srgbClr val="FFFF00"/>
                </a:solidFill>
              </a:rPr>
              <a:t>Функції зовнішнього вуха:</a:t>
            </a:r>
            <a:endParaRPr lang="uk-UA" sz="2800" dirty="0">
              <a:solidFill>
                <a:srgbClr val="FFFF00"/>
              </a:solidFill>
            </a:endParaRPr>
          </a:p>
          <a:p>
            <a:r>
              <a:rPr lang="uk-UA" sz="2800" dirty="0"/>
              <a:t>􀂾 вловлювання звуків, особливо у тварин з рухомою вушною раковиною, яка обертається в напрямку звуку;</a:t>
            </a:r>
          </a:p>
          <a:p>
            <a:r>
              <a:rPr lang="uk-UA" sz="2800" dirty="0"/>
              <a:t>􀂾 збільшення інтенсивності звуку приблизно на 15 </a:t>
            </a:r>
            <a:r>
              <a:rPr lang="uk-UA" sz="2800" dirty="0" err="1"/>
              <a:t>дб</a:t>
            </a:r>
            <a:r>
              <a:rPr lang="uk-UA" sz="2800" dirty="0"/>
              <a:t> (</a:t>
            </a:r>
            <a:r>
              <a:rPr lang="uk-UA" sz="2800" dirty="0" err="1"/>
              <a:t>Гельфанд</a:t>
            </a:r>
            <a:r>
              <a:rPr lang="uk-UA" sz="2800" dirty="0"/>
              <a:t> – за рахунок резонансу стінок);</a:t>
            </a:r>
          </a:p>
          <a:p>
            <a:r>
              <a:rPr lang="uk-UA" sz="2800" dirty="0"/>
              <a:t>􀂾 забезпечення оцінки напрямку на джерело звуку за рахунок сприйняття звуку двома вухами (</a:t>
            </a:r>
            <a:r>
              <a:rPr lang="uk-UA" sz="2800" dirty="0" err="1"/>
              <a:t>бінаурально</a:t>
            </a:r>
            <a:r>
              <a:rPr lang="uk-UA" sz="2800" dirty="0"/>
              <a:t>).</a:t>
            </a:r>
          </a:p>
          <a:p>
            <a:endParaRPr lang="uk-UA" dirty="0"/>
          </a:p>
        </p:txBody>
      </p:sp>
    </p:spTree>
    <p:extLst>
      <p:ext uri="{BB962C8B-B14F-4D97-AF65-F5344CB8AC3E}">
        <p14:creationId xmlns:p14="http://schemas.microsoft.com/office/powerpoint/2010/main" val="1191856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568952" cy="6370975"/>
          </a:xfrm>
          <a:prstGeom prst="rect">
            <a:avLst/>
          </a:prstGeom>
          <a:noFill/>
        </p:spPr>
        <p:txBody>
          <a:bodyPr wrap="square" rtlCol="0">
            <a:spAutoFit/>
          </a:bodyPr>
          <a:lstStyle/>
          <a:p>
            <a:r>
              <a:rPr lang="uk-UA" sz="2600" b="1" dirty="0">
                <a:solidFill>
                  <a:srgbClr val="FFFF00"/>
                </a:solidFill>
              </a:rPr>
              <a:t>Середнє вухо </a:t>
            </a:r>
            <a:r>
              <a:rPr lang="uk-UA" sz="2600" dirty="0"/>
              <a:t>– повітряна порожнина, яка відокремлена від зовнішнього вуха барабанною перетинкою. Від внутрішнього вуха вона відмежована овальним і круглим вікнами. У середині внутрішнього вуха знаходиться система слухових кісточок: молоточок (</a:t>
            </a:r>
            <a:r>
              <a:rPr lang="uk-UA" sz="2600" dirty="0" err="1"/>
              <a:t>malleus</a:t>
            </a:r>
            <a:r>
              <a:rPr lang="uk-UA" sz="2600" dirty="0"/>
              <a:t>), коваделко (</a:t>
            </a:r>
            <a:r>
              <a:rPr lang="uk-UA" sz="2600" dirty="0" err="1"/>
              <a:t>incus</a:t>
            </a:r>
            <a:r>
              <a:rPr lang="uk-UA" sz="2600" dirty="0"/>
              <a:t>), стремінце (</a:t>
            </a:r>
            <a:r>
              <a:rPr lang="uk-UA" sz="2600" dirty="0" err="1"/>
              <a:t>stapes</a:t>
            </a:r>
            <a:r>
              <a:rPr lang="uk-UA" sz="2600" dirty="0"/>
              <a:t>). У середнє вухо відкривається отвір євстахієвої труби. Євстахієві труби виконують наступні функції: вентиляційну, дренажну (відтік рідини з порожнини середнього вуха), захисну тощо.</a:t>
            </a:r>
          </a:p>
          <a:p>
            <a:r>
              <a:rPr lang="uk-UA" sz="2600" b="1" dirty="0">
                <a:solidFill>
                  <a:srgbClr val="FFFF00"/>
                </a:solidFill>
              </a:rPr>
              <a:t>Функціональна роль слухових кісточок </a:t>
            </a:r>
            <a:r>
              <a:rPr lang="uk-UA" sz="2600" dirty="0"/>
              <a:t>полягає в тому, що вони проводять звукові коливання від зовнішнього вуха до внутрішнього. Крім того, вони змінюють їх; амплітуда звукових коливань зменшується, а їх інтенсивність збільшується. </a:t>
            </a:r>
          </a:p>
          <a:p>
            <a:endParaRPr lang="uk-UA" dirty="0"/>
          </a:p>
        </p:txBody>
      </p:sp>
    </p:spTree>
    <p:extLst>
      <p:ext uri="{BB962C8B-B14F-4D97-AF65-F5344CB8AC3E}">
        <p14:creationId xmlns:p14="http://schemas.microsoft.com/office/powerpoint/2010/main" val="22779349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Строение органа слух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4053" y="260648"/>
            <a:ext cx="619125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9678" y="836712"/>
            <a:ext cx="148862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64920" y="3652302"/>
            <a:ext cx="8231735" cy="2862322"/>
          </a:xfrm>
          <a:prstGeom prst="rect">
            <a:avLst/>
          </a:prstGeom>
          <a:noFill/>
        </p:spPr>
        <p:txBody>
          <a:bodyPr wrap="square" rtlCol="0">
            <a:spAutoFit/>
          </a:bodyPr>
          <a:lstStyle/>
          <a:p>
            <a:r>
              <a:rPr lang="uk-UA" b="1" dirty="0">
                <a:solidFill>
                  <a:srgbClr val="FFFF00"/>
                </a:solidFill>
              </a:rPr>
              <a:t>Проведення звукових коливань до внутрішнього вуха</a:t>
            </a:r>
            <a:endParaRPr lang="uk-UA" dirty="0">
              <a:solidFill>
                <a:srgbClr val="FFFF00"/>
              </a:solidFill>
            </a:endParaRPr>
          </a:p>
          <a:p>
            <a:r>
              <a:rPr lang="uk-UA" dirty="0"/>
              <a:t>Розрізняють три типи проведення звукових коливань:</a:t>
            </a:r>
          </a:p>
          <a:p>
            <a:r>
              <a:rPr lang="uk-UA" dirty="0"/>
              <a:t>1. Кісточкове</a:t>
            </a:r>
          </a:p>
          <a:p>
            <a:r>
              <a:rPr lang="uk-UA" dirty="0"/>
              <a:t>2. Повітряне</a:t>
            </a:r>
          </a:p>
          <a:p>
            <a:r>
              <a:rPr lang="uk-UA" dirty="0"/>
              <a:t>3. Кісткове</a:t>
            </a:r>
          </a:p>
          <a:p>
            <a:r>
              <a:rPr lang="uk-UA" b="1" dirty="0">
                <a:solidFill>
                  <a:srgbClr val="FFFF00"/>
                </a:solidFill>
              </a:rPr>
              <a:t>Кісточкова провідність </a:t>
            </a:r>
            <a:r>
              <a:rPr lang="uk-UA" b="1" dirty="0"/>
              <a:t>– передача звукових коливань від зовнішнього вуха через барабанну перетинку, систему слухових кісточок на овальне віконце й на </a:t>
            </a:r>
            <a:r>
              <a:rPr lang="uk-UA" b="1" dirty="0" err="1"/>
              <a:t>перилімфу</a:t>
            </a:r>
            <a:r>
              <a:rPr lang="uk-UA" b="1" dirty="0"/>
              <a:t> вестибулярної драбини, а також ендолімфу середньої драбини. </a:t>
            </a:r>
            <a:r>
              <a:rPr lang="uk-UA" dirty="0"/>
              <a:t>Рух овального віконця в середину викликає коливання рідини.</a:t>
            </a:r>
          </a:p>
        </p:txBody>
      </p:sp>
    </p:spTree>
    <p:extLst>
      <p:ext uri="{BB962C8B-B14F-4D97-AF65-F5344CB8AC3E}">
        <p14:creationId xmlns:p14="http://schemas.microsoft.com/office/powerpoint/2010/main" val="2867820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208912" cy="5016758"/>
          </a:xfrm>
          <a:prstGeom prst="rect">
            <a:avLst/>
          </a:prstGeom>
          <a:noFill/>
        </p:spPr>
        <p:txBody>
          <a:bodyPr wrap="square" rtlCol="0">
            <a:spAutoFit/>
          </a:bodyPr>
          <a:lstStyle/>
          <a:p>
            <a:r>
              <a:rPr lang="uk-UA" sz="2000" dirty="0"/>
              <a:t>При русі стремінця всередину рідина вестибулярної і середньої драбини також коливається в середину, при коливанні стремінця до зовні – рідина коливається до зовні. Коливання рідини викликає коливання базальної мембрани.</a:t>
            </a:r>
          </a:p>
          <a:p>
            <a:r>
              <a:rPr lang="uk-UA" sz="2000" b="1" dirty="0">
                <a:solidFill>
                  <a:srgbClr val="FFFF00"/>
                </a:solidFill>
              </a:rPr>
              <a:t>Повітряна провідність </a:t>
            </a:r>
            <a:r>
              <a:rPr lang="uk-UA" sz="2000" b="1" dirty="0"/>
              <a:t>– передача звукових коливань через повітря середнього вуха на мембрану круглого вікна. </a:t>
            </a:r>
            <a:r>
              <a:rPr lang="uk-UA" sz="2000" dirty="0"/>
              <a:t>Цей різновид передачі в нормі не відіграє суттєвої ролі. Роль повітряної провідності збільшується при відсутності проведення через кісточки середнього вуха.</a:t>
            </a:r>
          </a:p>
          <a:p>
            <a:r>
              <a:rPr lang="uk-UA" sz="2000" b="1" dirty="0">
                <a:solidFill>
                  <a:srgbClr val="FFFF00"/>
                </a:solidFill>
              </a:rPr>
              <a:t>Кісткова провідність звуків </a:t>
            </a:r>
            <a:r>
              <a:rPr lang="uk-UA" sz="2000" b="1" dirty="0"/>
              <a:t>– передача звукових коливань із зовнішнього середовища до рідин внутрішнього вуха через кістки черепа. </a:t>
            </a:r>
            <a:r>
              <a:rPr lang="uk-UA" sz="2000" dirty="0"/>
              <a:t>Це можливо завдяки тому, що завиток знаходиться в скроневій кістці черепа. Наявність кісткової провідності ілюструється дослідженням з камертоном. Якщо ніжку камертона, що вібрує, помістити на ділянку соскоподібного відростка на черепі, то </a:t>
            </a:r>
            <a:r>
              <a:rPr lang="uk-UA" sz="2000" b="1" dirty="0"/>
              <a:t>людина почує його звук. </a:t>
            </a:r>
            <a:endParaRPr lang="uk-UA" sz="2000" dirty="0"/>
          </a:p>
        </p:txBody>
      </p:sp>
    </p:spTree>
    <p:extLst>
      <p:ext uri="{BB962C8B-B14F-4D97-AF65-F5344CB8AC3E}">
        <p14:creationId xmlns:p14="http://schemas.microsoft.com/office/powerpoint/2010/main" val="16386162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143875"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035" y="1988840"/>
            <a:ext cx="8524875" cy="437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87372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23528" y="332656"/>
            <a:ext cx="8820472" cy="576064"/>
          </a:xfrm>
        </p:spPr>
        <p:txBody>
          <a:bodyPr/>
          <a:lstStyle/>
          <a:p>
            <a:r>
              <a:rPr lang="uk-UA" sz="4400" dirty="0" err="1">
                <a:effectLst/>
              </a:rPr>
              <a:t>Передвокалізаційний</a:t>
            </a:r>
            <a:r>
              <a:rPr lang="uk-UA" sz="4400" dirty="0">
                <a:effectLst/>
              </a:rPr>
              <a:t> рефлекс</a:t>
            </a:r>
            <a:endParaRPr lang="ru-RU" sz="4400" i="1" dirty="0">
              <a:cs typeface="Times New Roman" pitchFamily="18" charset="0"/>
            </a:endParaRPr>
          </a:p>
        </p:txBody>
      </p:sp>
      <p:sp>
        <p:nvSpPr>
          <p:cNvPr id="24579" name="Rectangle 3"/>
          <p:cNvSpPr>
            <a:spLocks noGrp="1" noChangeArrowheads="1"/>
          </p:cNvSpPr>
          <p:nvPr>
            <p:ph type="body" idx="1"/>
          </p:nvPr>
        </p:nvSpPr>
        <p:spPr>
          <a:xfrm>
            <a:off x="467544" y="980728"/>
            <a:ext cx="8676456" cy="5648672"/>
          </a:xfrm>
        </p:spPr>
        <p:txBody>
          <a:bodyPr>
            <a:noAutofit/>
          </a:bodyPr>
          <a:lstStyle/>
          <a:p>
            <a:pPr>
              <a:lnSpc>
                <a:spcPct val="90000"/>
              </a:lnSpc>
            </a:pPr>
            <a:r>
              <a:rPr lang="uk-UA" sz="2800" dirty="0">
                <a:effectLst/>
              </a:rPr>
              <a:t>Є ще один механізм, знання якого може допомогти людині вберегти вухо від пошкодження при дії таких звуків - це </a:t>
            </a:r>
            <a:r>
              <a:rPr lang="uk-UA" sz="2800" dirty="0" err="1">
                <a:effectLst/>
              </a:rPr>
              <a:t>передвокалізаційний</a:t>
            </a:r>
            <a:r>
              <a:rPr lang="uk-UA" sz="2800" dirty="0">
                <a:effectLst/>
              </a:rPr>
              <a:t> рефлекс. Справа в тому, що коли людина говорить, то рефлекторно починається скорочення стремена м'яза, що напружує кісткове зчленування. Тому розмова (крик) під час дії гучного звуку дуже корисний, так як він забезпечує зазначене вище оберігання. </a:t>
            </a:r>
          </a:p>
          <a:p>
            <a:pPr>
              <a:lnSpc>
                <a:spcPct val="90000"/>
              </a:lnSpc>
            </a:pPr>
            <a:r>
              <a:rPr lang="uk-UA" sz="2800" dirty="0">
                <a:effectLst/>
              </a:rPr>
              <a:t>Фізіологічне ж призначення </a:t>
            </a:r>
            <a:r>
              <a:rPr lang="uk-UA" sz="2800" dirty="0" err="1">
                <a:effectLst/>
              </a:rPr>
              <a:t>передвокалізаційного</a:t>
            </a:r>
            <a:r>
              <a:rPr lang="uk-UA" sz="2800" dirty="0">
                <a:effectLst/>
              </a:rPr>
              <a:t> рефлексу полягає в забезпеченні можливості чути голос іншої людини під час звучання свого. Якщо б цього рефлексу не було, то людина «</a:t>
            </a:r>
            <a:r>
              <a:rPr lang="uk-UA" sz="2800" dirty="0" err="1">
                <a:effectLst/>
              </a:rPr>
              <a:t>глух</a:t>
            </a:r>
            <a:r>
              <a:rPr lang="uk-UA" sz="2800" dirty="0">
                <a:effectLst/>
              </a:rPr>
              <a:t>" би від свого голосу, особливо коли він звучить голосно.</a:t>
            </a:r>
            <a:endParaRPr lang="ru-RU" sz="3200" dirty="0"/>
          </a:p>
        </p:txBody>
      </p:sp>
    </p:spTree>
    <p:extLst>
      <p:ext uri="{BB962C8B-B14F-4D97-AF65-F5344CB8AC3E}">
        <p14:creationId xmlns:p14="http://schemas.microsoft.com/office/powerpoint/2010/main" val="39318578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38200" y="304800"/>
            <a:ext cx="7772400" cy="304800"/>
          </a:xfrm>
        </p:spPr>
        <p:txBody>
          <a:bodyPr/>
          <a:lstStyle/>
          <a:p>
            <a:r>
              <a:rPr lang="uk-UA" sz="3200" dirty="0">
                <a:solidFill>
                  <a:srgbClr val="FFFF00"/>
                </a:solidFill>
                <a:effectLst/>
              </a:rPr>
              <a:t>Слухова орієнтація у просторі</a:t>
            </a:r>
            <a:endParaRPr lang="ru-RU" sz="3200" dirty="0">
              <a:solidFill>
                <a:srgbClr val="FFFF00"/>
              </a:solidFill>
            </a:endParaRPr>
          </a:p>
        </p:txBody>
      </p:sp>
      <p:sp>
        <p:nvSpPr>
          <p:cNvPr id="30723" name="Rectangle 3"/>
          <p:cNvSpPr>
            <a:spLocks noGrp="1" noChangeArrowheads="1"/>
          </p:cNvSpPr>
          <p:nvPr>
            <p:ph type="body" idx="1"/>
          </p:nvPr>
        </p:nvSpPr>
        <p:spPr>
          <a:xfrm>
            <a:off x="0" y="838200"/>
            <a:ext cx="9144000" cy="6019800"/>
          </a:xfrm>
        </p:spPr>
        <p:txBody>
          <a:bodyPr/>
          <a:lstStyle/>
          <a:p>
            <a:pPr algn="just">
              <a:lnSpc>
                <a:spcPct val="90000"/>
              </a:lnSpc>
            </a:pPr>
            <a:r>
              <a:rPr lang="uk-UA" sz="2800" dirty="0">
                <a:effectLst/>
              </a:rPr>
              <a:t>Слухова орієнтація в просторі досить точно можлива лише при бінауральному </a:t>
            </a:r>
            <a:r>
              <a:rPr lang="uk-UA" sz="2800" dirty="0" err="1">
                <a:effectLst/>
              </a:rPr>
              <a:t>слусі</a:t>
            </a:r>
            <a:r>
              <a:rPr lang="uk-UA" sz="2800" dirty="0">
                <a:effectLst/>
              </a:rPr>
              <a:t>. При цьому велике значення має та обставина, що одне вухо знаходиться далі від джерела. Враховуючи, що в повітряному середовищі звук поширюється зі швидкістю 330 м/с, то на 1 см він проходить за 30 </a:t>
            </a:r>
            <a:r>
              <a:rPr lang="uk-UA" sz="2800" dirty="0" err="1">
                <a:effectLst/>
              </a:rPr>
              <a:t>мс</a:t>
            </a:r>
            <a:r>
              <a:rPr lang="uk-UA" sz="2800" dirty="0">
                <a:effectLst/>
              </a:rPr>
              <a:t> і найменше відхилення джерела звуку від середньої лінії (навіть менше 3о) обома вухами вже сприймається віддалено у часі. Тобто, в даному випадку має значення фактор поділу і за часом, і за інтенсивністю звуку. Вушні раковини, будучи рупорами, сприяють концентруванню звуків, а також обмежують потік звукових сигналів з тильного боку голови.</a:t>
            </a:r>
            <a:endParaRPr lang="ru-RU" sz="2800" dirty="0"/>
          </a:p>
        </p:txBody>
      </p:sp>
    </p:spTree>
    <p:extLst>
      <p:ext uri="{BB962C8B-B14F-4D97-AF65-F5344CB8AC3E}">
        <p14:creationId xmlns:p14="http://schemas.microsoft.com/office/powerpoint/2010/main" val="3053385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55576" y="908720"/>
            <a:ext cx="7772400" cy="1143000"/>
          </a:xfrm>
        </p:spPr>
        <p:txBody>
          <a:bodyPr/>
          <a:lstStyle/>
          <a:p>
            <a:r>
              <a:rPr lang="uk-UA" dirty="0">
                <a:effectLst/>
              </a:rPr>
              <a:t>Вестибулярний аналізатор</a:t>
            </a:r>
            <a:endParaRPr lang="ru-RU" dirty="0"/>
          </a:p>
        </p:txBody>
      </p:sp>
      <p:sp>
        <p:nvSpPr>
          <p:cNvPr id="31747" name="Rectangle 3"/>
          <p:cNvSpPr>
            <a:spLocks noGrp="1" noChangeArrowheads="1"/>
          </p:cNvSpPr>
          <p:nvPr>
            <p:ph type="body" idx="1"/>
          </p:nvPr>
        </p:nvSpPr>
        <p:spPr>
          <a:xfrm>
            <a:off x="0" y="1219200"/>
            <a:ext cx="8748464" cy="5638800"/>
          </a:xfrm>
        </p:spPr>
        <p:txBody>
          <a:bodyPr>
            <a:normAutofit/>
          </a:bodyPr>
          <a:lstStyle/>
          <a:p>
            <a:pPr algn="just"/>
            <a:r>
              <a:rPr lang="uk-UA" sz="3600" dirty="0">
                <a:effectLst/>
              </a:rPr>
              <a:t>В орієнтації людини в просторі крім </a:t>
            </a:r>
            <a:r>
              <a:rPr lang="uk-UA" sz="3600" dirty="0" err="1">
                <a:effectLst/>
              </a:rPr>
              <a:t>пропріорецепторів</a:t>
            </a:r>
            <a:r>
              <a:rPr lang="uk-UA" sz="3600" dirty="0">
                <a:effectLst/>
              </a:rPr>
              <a:t> велику роль відіграє вестибулярна сенсорна система. Вона інформує ЦНС про стан голови, її рух, причому як активний, так і пасивний.</a:t>
            </a:r>
            <a:endParaRPr lang="ru-RU" sz="3600" dirty="0"/>
          </a:p>
        </p:txBody>
      </p:sp>
    </p:spTree>
    <p:extLst>
      <p:ext uri="{BB962C8B-B14F-4D97-AF65-F5344CB8AC3E}">
        <p14:creationId xmlns:p14="http://schemas.microsoft.com/office/powerpoint/2010/main" val="26936283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УШ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60648"/>
            <a:ext cx="4676775" cy="4638676"/>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9913" y="4208463"/>
            <a:ext cx="4764087" cy="264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8451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548680"/>
            <a:ext cx="8424936" cy="6217087"/>
          </a:xfrm>
          <a:prstGeom prst="rect">
            <a:avLst/>
          </a:prstGeom>
          <a:noFill/>
        </p:spPr>
        <p:txBody>
          <a:bodyPr wrap="square" rtlCol="0">
            <a:spAutoFit/>
          </a:bodyPr>
          <a:lstStyle/>
          <a:p>
            <a:r>
              <a:rPr lang="uk-UA" sz="2000" b="1" dirty="0">
                <a:solidFill>
                  <a:srgbClr val="FFFF00"/>
                </a:solidFill>
              </a:rPr>
              <a:t>Провідниковий і корковий відділи вестибулярної сенсорної системи</a:t>
            </a:r>
            <a:endParaRPr lang="uk-UA" sz="2000" dirty="0">
              <a:solidFill>
                <a:srgbClr val="FFFF00"/>
              </a:solidFill>
            </a:endParaRPr>
          </a:p>
          <a:p>
            <a:r>
              <a:rPr lang="uk-UA" sz="2000" dirty="0"/>
              <a:t>ПД, які генеруються в закінченнях волокон вестибулярного нерва, розповсюджуються в його складі до ганглія </a:t>
            </a:r>
            <a:r>
              <a:rPr lang="uk-UA" sz="2000" dirty="0" err="1"/>
              <a:t>Скарпа</a:t>
            </a:r>
            <a:r>
              <a:rPr lang="uk-UA" sz="2000" dirty="0"/>
              <a:t>. Там знаходяться тіла перших нейронів. Їх центральні відростки досягають довгастого мозку з обох боків і закінчуються у вестибулярних ядрах своєї сторони, де закладені тіла другого нейрона.</a:t>
            </a:r>
          </a:p>
          <a:p>
            <a:r>
              <a:rPr lang="uk-UA" sz="2000" dirty="0"/>
              <a:t>Вестибулярні ядра – перший рівень центральної нервової системи, в якому іде обробка інформації про рухи, або зміну положення тіла в просторі. Вестибулярні ядра створюють </a:t>
            </a:r>
            <a:r>
              <a:rPr lang="uk-UA" sz="2000" dirty="0" err="1"/>
              <a:t>бульбарний</a:t>
            </a:r>
            <a:r>
              <a:rPr lang="uk-UA" sz="2000" dirty="0"/>
              <a:t> вестибулярний комплекс. З кожного боку чотири вестибулярних ядра: латеральне – </a:t>
            </a:r>
            <a:r>
              <a:rPr lang="uk-UA" sz="2000" dirty="0" err="1"/>
              <a:t>Дейтерса</a:t>
            </a:r>
            <a:r>
              <a:rPr lang="uk-UA" sz="2000" dirty="0"/>
              <a:t>, медіальне – </a:t>
            </a:r>
            <a:r>
              <a:rPr lang="uk-UA" sz="2000" dirty="0" err="1"/>
              <a:t>Швальбе</a:t>
            </a:r>
            <a:r>
              <a:rPr lang="uk-UA" sz="2000" dirty="0"/>
              <a:t>, верхнє – </a:t>
            </a:r>
            <a:r>
              <a:rPr lang="uk-UA" sz="2000" dirty="0" err="1"/>
              <a:t>Бєхтєрєва</a:t>
            </a:r>
            <a:r>
              <a:rPr lang="uk-UA" sz="2000" dirty="0"/>
              <a:t>, нижнє – </a:t>
            </a:r>
            <a:r>
              <a:rPr lang="uk-UA" sz="2000" dirty="0" err="1"/>
              <a:t>Роллера</a:t>
            </a:r>
            <a:r>
              <a:rPr lang="uk-UA" sz="2000" dirty="0"/>
              <a:t>. Центральні відростки тіл других нейронів, закладених у вестибулярних ядрах, прямують до таламуса (до третього нейрона). Тут утворюється два шляхи: перший – </a:t>
            </a:r>
            <a:r>
              <a:rPr lang="uk-UA" sz="2000" b="1" dirty="0"/>
              <a:t>прямий, </a:t>
            </a:r>
            <a:r>
              <a:rPr lang="uk-UA" sz="2000" b="1" dirty="0" err="1"/>
              <a:t>вестибуло-таламічний</a:t>
            </a:r>
            <a:r>
              <a:rPr lang="uk-UA" sz="2000" b="1" dirty="0"/>
              <a:t>, </a:t>
            </a:r>
            <a:r>
              <a:rPr lang="uk-UA" sz="2000" dirty="0"/>
              <a:t>перемикається через </a:t>
            </a:r>
            <a:r>
              <a:rPr lang="uk-UA" sz="2000" dirty="0" err="1"/>
              <a:t>дорсо-медіальну</a:t>
            </a:r>
            <a:r>
              <a:rPr lang="uk-UA" sz="2000" dirty="0"/>
              <a:t> частину (</a:t>
            </a:r>
            <a:r>
              <a:rPr lang="uk-UA" sz="2000" dirty="0" err="1"/>
              <a:t>nucleus</a:t>
            </a:r>
            <a:r>
              <a:rPr lang="uk-UA" sz="2000" dirty="0"/>
              <a:t> ventro-posteromedialis), </a:t>
            </a:r>
            <a:r>
              <a:rPr lang="uk-UA" sz="2000" b="1" dirty="0"/>
              <a:t>другий – непрямий, </a:t>
            </a:r>
            <a:r>
              <a:rPr lang="uk-UA" sz="2000" b="1" dirty="0" err="1"/>
              <a:t>вестибуло-церебелло-таламічний</a:t>
            </a:r>
            <a:r>
              <a:rPr lang="uk-UA" sz="2000" b="1" dirty="0"/>
              <a:t>, </a:t>
            </a:r>
            <a:r>
              <a:rPr lang="uk-UA" sz="2000" dirty="0"/>
              <a:t>проходить через медіальну частину (</a:t>
            </a:r>
            <a:r>
              <a:rPr lang="uk-UA" sz="2000" dirty="0" err="1"/>
              <a:t>nucleus</a:t>
            </a:r>
            <a:r>
              <a:rPr lang="uk-UA" sz="2000" dirty="0"/>
              <a:t> </a:t>
            </a:r>
            <a:r>
              <a:rPr lang="uk-UA" sz="2000" dirty="0" err="1"/>
              <a:t>ventralis</a:t>
            </a:r>
            <a:r>
              <a:rPr lang="uk-UA" sz="2000" dirty="0"/>
              <a:t> </a:t>
            </a:r>
            <a:r>
              <a:rPr lang="uk-UA" sz="2000" dirty="0" err="1"/>
              <a:t>lateralis</a:t>
            </a:r>
            <a:r>
              <a:rPr lang="uk-UA" sz="2000" dirty="0"/>
              <a:t>).</a:t>
            </a:r>
          </a:p>
          <a:p>
            <a:endParaRPr lang="uk-UA" dirty="0"/>
          </a:p>
        </p:txBody>
      </p:sp>
    </p:spTree>
    <p:extLst>
      <p:ext uri="{BB962C8B-B14F-4D97-AF65-F5344CB8AC3E}">
        <p14:creationId xmlns:p14="http://schemas.microsoft.com/office/powerpoint/2010/main" val="350232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332656"/>
            <a:ext cx="8064896" cy="7140416"/>
          </a:xfrm>
          <a:prstGeom prst="rect">
            <a:avLst/>
          </a:prstGeom>
          <a:noFill/>
        </p:spPr>
        <p:txBody>
          <a:bodyPr wrap="square" rtlCol="0">
            <a:spAutoFit/>
          </a:bodyPr>
          <a:lstStyle/>
          <a:p>
            <a:r>
              <a:rPr lang="uk-UA" sz="2000" b="1" dirty="0">
                <a:solidFill>
                  <a:srgbClr val="FFFF00"/>
                </a:solidFill>
              </a:rPr>
              <a:t>Додаткові </a:t>
            </a:r>
            <a:r>
              <a:rPr lang="uk-UA" sz="2000" b="1" dirty="0" err="1">
                <a:solidFill>
                  <a:srgbClr val="FFFF00"/>
                </a:solidFill>
              </a:rPr>
              <a:t>зв’зки</a:t>
            </a:r>
            <a:r>
              <a:rPr lang="uk-UA" sz="2000" b="1" dirty="0">
                <a:solidFill>
                  <a:srgbClr val="FFFF00"/>
                </a:solidFill>
              </a:rPr>
              <a:t> вестибулярних ядер</a:t>
            </a:r>
            <a:r>
              <a:rPr lang="uk-UA" sz="2000" b="1" dirty="0"/>
              <a:t> з іншими центрами</a:t>
            </a:r>
            <a:endParaRPr lang="uk-UA" sz="2000" dirty="0"/>
          </a:p>
          <a:p>
            <a:r>
              <a:rPr lang="uk-UA" sz="2000" dirty="0"/>
              <a:t>Корекція положення тіла та голови після надходження імпульсів від </a:t>
            </a:r>
            <a:r>
              <a:rPr lang="uk-UA" sz="2000" dirty="0" err="1"/>
              <a:t>вестибулорецепторів</a:t>
            </a:r>
            <a:r>
              <a:rPr lang="uk-UA" sz="2000" dirty="0"/>
              <a:t> до вестибулярних ядер забезпечується за рахунок чисельних зв’язків їх з іншими центрами головного й спинного мозку.</a:t>
            </a:r>
          </a:p>
          <a:p>
            <a:r>
              <a:rPr lang="uk-UA" sz="2000" b="1" dirty="0" err="1">
                <a:solidFill>
                  <a:srgbClr val="FFFF00"/>
                </a:solidFill>
              </a:rPr>
              <a:t>Вестибуло-спинальна</a:t>
            </a:r>
            <a:r>
              <a:rPr lang="uk-UA" sz="2000" b="1" dirty="0">
                <a:solidFill>
                  <a:srgbClr val="FFFF00"/>
                </a:solidFill>
              </a:rPr>
              <a:t> система</a:t>
            </a:r>
            <a:r>
              <a:rPr lang="uk-UA" sz="2000" b="1" dirty="0"/>
              <a:t>. </a:t>
            </a:r>
            <a:r>
              <a:rPr lang="uk-UA" sz="2000" dirty="0"/>
              <a:t>Вестибулярні ядра </a:t>
            </a:r>
            <a:r>
              <a:rPr lang="uk-UA" sz="2000" dirty="0" err="1"/>
              <a:t>Дейтерса</a:t>
            </a:r>
            <a:r>
              <a:rPr lang="uk-UA" sz="2000" dirty="0"/>
              <a:t>, отримуючи імпульси від </a:t>
            </a:r>
            <a:r>
              <a:rPr lang="uk-UA" sz="2000" dirty="0" err="1"/>
              <a:t>статолітового</a:t>
            </a:r>
            <a:r>
              <a:rPr lang="uk-UA" sz="2000" dirty="0"/>
              <a:t> апарата, через </a:t>
            </a:r>
            <a:r>
              <a:rPr lang="uk-UA" sz="2000" b="1" dirty="0">
                <a:solidFill>
                  <a:srgbClr val="FFFF00"/>
                </a:solidFill>
              </a:rPr>
              <a:t>латеральний </a:t>
            </a:r>
            <a:r>
              <a:rPr lang="uk-UA" sz="2000" b="1" dirty="0" err="1">
                <a:solidFill>
                  <a:srgbClr val="FFFF00"/>
                </a:solidFill>
              </a:rPr>
              <a:t>вестибуло-спинальний</a:t>
            </a:r>
            <a:r>
              <a:rPr lang="uk-UA" sz="2000" b="1" dirty="0">
                <a:solidFill>
                  <a:srgbClr val="FFFF00"/>
                </a:solidFill>
              </a:rPr>
              <a:t> тракт </a:t>
            </a:r>
            <a:r>
              <a:rPr lang="uk-UA" sz="2000" dirty="0"/>
              <a:t>надсилають команди до </a:t>
            </a:r>
            <a:r>
              <a:rPr lang="uk-UA" sz="2000" dirty="0" err="1"/>
              <a:t>альфа-</a:t>
            </a:r>
            <a:r>
              <a:rPr lang="uk-UA" sz="2000" dirty="0"/>
              <a:t> і </a:t>
            </a:r>
            <a:r>
              <a:rPr lang="uk-UA" sz="2000" dirty="0" err="1"/>
              <a:t>гама-мотонейронів</a:t>
            </a:r>
            <a:r>
              <a:rPr lang="uk-UA" sz="2000" dirty="0"/>
              <a:t> спинного мозку. При цьому активуються м’язи-розгиначі й гальмуються </a:t>
            </a:r>
            <a:r>
              <a:rPr lang="uk-UA" sz="2000" dirty="0" err="1"/>
              <a:t>мотонейрони</a:t>
            </a:r>
            <a:r>
              <a:rPr lang="uk-UA" sz="2000" dirty="0"/>
              <a:t>, пов’язані зі згиначами. Саме </a:t>
            </a:r>
            <a:r>
              <a:rPr lang="uk-UA" sz="2000" dirty="0" err="1"/>
              <a:t>вестибуло-гама-мотонейронні</a:t>
            </a:r>
            <a:r>
              <a:rPr lang="uk-UA" sz="2000" dirty="0"/>
              <a:t> зв’язки забезпечують швидкі, невідкладні термінові рухові реакції.</a:t>
            </a:r>
          </a:p>
          <a:p>
            <a:r>
              <a:rPr lang="uk-UA" sz="2000" i="1" dirty="0"/>
              <a:t>Друга частина шляху </a:t>
            </a:r>
            <a:r>
              <a:rPr lang="uk-UA" sz="2000" dirty="0"/>
              <a:t>– </a:t>
            </a:r>
            <a:r>
              <a:rPr lang="uk-UA" sz="2000" b="1" dirty="0">
                <a:solidFill>
                  <a:srgbClr val="FFFF00"/>
                </a:solidFill>
              </a:rPr>
              <a:t>медіальний </a:t>
            </a:r>
            <a:r>
              <a:rPr lang="uk-UA" sz="2000" b="1" dirty="0" err="1">
                <a:solidFill>
                  <a:srgbClr val="FFFF00"/>
                </a:solidFill>
              </a:rPr>
              <a:t>вестибуло-спинальний</a:t>
            </a:r>
            <a:r>
              <a:rPr lang="uk-UA" sz="2000" b="1" dirty="0">
                <a:solidFill>
                  <a:srgbClr val="FFFF00"/>
                </a:solidFill>
              </a:rPr>
              <a:t> </a:t>
            </a:r>
            <a:r>
              <a:rPr lang="uk-UA" sz="2000" b="1" dirty="0"/>
              <a:t>тракт</a:t>
            </a:r>
            <a:r>
              <a:rPr lang="uk-UA" sz="2000" dirty="0"/>
              <a:t>, започаткований від ядер </a:t>
            </a:r>
            <a:r>
              <a:rPr lang="uk-UA" sz="2000" dirty="0" err="1"/>
              <a:t>Швальбе</a:t>
            </a:r>
            <a:r>
              <a:rPr lang="uk-UA" sz="2000" dirty="0"/>
              <a:t>, отримуючи інформацію від рецепторів півколових каналів, закінчується на </a:t>
            </a:r>
            <a:r>
              <a:rPr lang="uk-UA" sz="2000" dirty="0" err="1"/>
              <a:t>мотонейронах</a:t>
            </a:r>
            <a:r>
              <a:rPr lang="uk-UA" sz="2000" dirty="0"/>
              <a:t> шийного відділу спинного мозку. Ці зв’язки важливі для організації співвідношення в положенні голови та тулуба, оскільки за рахунок рухомості шиї воно не завжди має </a:t>
            </a:r>
            <a:r>
              <a:rPr lang="uk-UA" sz="2000" dirty="0" err="1"/>
              <a:t>стабільнеположення</a:t>
            </a:r>
            <a:r>
              <a:rPr lang="uk-UA" sz="2000" dirty="0"/>
              <a:t>. Латеральний шлях має збуджувальний вплив, а медіальний як збуджуючий, так і гальмівний.</a:t>
            </a:r>
          </a:p>
          <a:p>
            <a:endParaRPr lang="uk-UA" sz="2000" dirty="0"/>
          </a:p>
          <a:p>
            <a:endParaRPr lang="uk-UA" dirty="0"/>
          </a:p>
        </p:txBody>
      </p:sp>
    </p:spTree>
    <p:extLst>
      <p:ext uri="{BB962C8B-B14F-4D97-AF65-F5344CB8AC3E}">
        <p14:creationId xmlns:p14="http://schemas.microsoft.com/office/powerpoint/2010/main" val="1687989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04664"/>
            <a:ext cx="8568952" cy="6524863"/>
          </a:xfrm>
          <a:prstGeom prst="rect">
            <a:avLst/>
          </a:prstGeom>
          <a:noFill/>
        </p:spPr>
        <p:txBody>
          <a:bodyPr wrap="square" rtlCol="0">
            <a:spAutoFit/>
          </a:bodyPr>
          <a:lstStyle/>
          <a:p>
            <a:r>
              <a:rPr lang="uk-UA" sz="2000" b="1" dirty="0" err="1">
                <a:solidFill>
                  <a:srgbClr val="FFFF00"/>
                </a:solidFill>
              </a:rPr>
              <a:t>Вестибуло-мозочкова</a:t>
            </a:r>
            <a:r>
              <a:rPr lang="uk-UA" sz="2000" b="1" dirty="0">
                <a:solidFill>
                  <a:srgbClr val="FFFF00"/>
                </a:solidFill>
              </a:rPr>
              <a:t> система.</a:t>
            </a:r>
            <a:r>
              <a:rPr lang="uk-UA" sz="2000" b="1" dirty="0"/>
              <a:t> </a:t>
            </a:r>
            <a:r>
              <a:rPr lang="uk-UA" sz="2000" dirty="0"/>
              <a:t>Виключне значення мають двобічні зв’язки вестибулярних ядер з мозочком, особливо </a:t>
            </a:r>
            <a:r>
              <a:rPr lang="uk-UA" sz="2000" dirty="0" err="1"/>
              <a:t>флокуло-нодулярною</a:t>
            </a:r>
            <a:r>
              <a:rPr lang="uk-UA" sz="2000" dirty="0"/>
              <a:t> часткою (</a:t>
            </a:r>
            <a:r>
              <a:rPr lang="uk-UA" sz="2000" dirty="0" err="1"/>
              <a:t>архіцеребелумом</a:t>
            </a:r>
            <a:r>
              <a:rPr lang="uk-UA" sz="2000" dirty="0"/>
              <a:t>). Аферентні зв’язки від вестибулярних ядер прямують до мозочка, еферентні, </a:t>
            </a:r>
            <a:r>
              <a:rPr lang="uk-UA" sz="2000" dirty="0" err="1"/>
              <a:t>церебелофугальні</a:t>
            </a:r>
            <a:r>
              <a:rPr lang="uk-UA" sz="2000" dirty="0"/>
              <a:t> – до вестибулярних ядер. Головне функціональне спрямування їх є гальмівним стосовно </a:t>
            </a:r>
            <a:r>
              <a:rPr lang="uk-UA" sz="2000" dirty="0" err="1"/>
              <a:t>лабіринтних</a:t>
            </a:r>
            <a:r>
              <a:rPr lang="uk-UA" sz="2000" dirty="0"/>
              <a:t> та </a:t>
            </a:r>
            <a:r>
              <a:rPr lang="uk-UA" sz="2000" dirty="0" err="1"/>
              <a:t>міотатичних</a:t>
            </a:r>
            <a:r>
              <a:rPr lang="uk-UA" sz="2000" dirty="0"/>
              <a:t> рефлексів. </a:t>
            </a:r>
            <a:r>
              <a:rPr lang="uk-UA" sz="2000" i="1" dirty="0"/>
              <a:t>Переконливою ілюстрацією такої ролі мозочка є рухові розлади, які виникають при його ураженнях (атаксія, астазія, дистонія, спонтанний ністагм), як наслідок надмірного збудження вестибулярних ядер</a:t>
            </a:r>
            <a:r>
              <a:rPr lang="uk-UA" sz="2000" dirty="0"/>
              <a:t>.</a:t>
            </a:r>
          </a:p>
          <a:p>
            <a:r>
              <a:rPr lang="uk-UA" sz="2000" b="1" dirty="0" err="1">
                <a:solidFill>
                  <a:srgbClr val="FFFF00"/>
                </a:solidFill>
              </a:rPr>
              <a:t>Вестибуло-окулярна</a:t>
            </a:r>
            <a:r>
              <a:rPr lang="uk-UA" sz="2000" b="1" dirty="0">
                <a:solidFill>
                  <a:srgbClr val="FFFF00"/>
                </a:solidFill>
              </a:rPr>
              <a:t> система. </a:t>
            </a:r>
            <a:r>
              <a:rPr lang="uk-UA" sz="2000" dirty="0"/>
              <a:t>Зв'язки ядер </a:t>
            </a:r>
            <a:r>
              <a:rPr lang="uk-UA" sz="2000" dirty="0" err="1"/>
              <a:t>Бєхтєрєва</a:t>
            </a:r>
            <a:r>
              <a:rPr lang="uk-UA" sz="2000" dirty="0"/>
              <a:t> з ядрами III, IV, VI пар черепних нервів та РФ обумовлюють рухові реакції очних яблук при збудженні вестибулярного апарата. Завдяки цим зв'язкам вестибулярна система відіграє суттєву роль у регуляції рухів очей, що важливо для підтримки стабільності зображення на сітківці ока.</a:t>
            </a:r>
          </a:p>
          <a:p>
            <a:r>
              <a:rPr lang="uk-UA" sz="2000" b="1" dirty="0" err="1">
                <a:solidFill>
                  <a:srgbClr val="FFFF00"/>
                </a:solidFill>
              </a:rPr>
              <a:t>Вестибуло-ретикулярна</a:t>
            </a:r>
            <a:r>
              <a:rPr lang="uk-UA" sz="2000" b="1" dirty="0">
                <a:solidFill>
                  <a:srgbClr val="FFFF00"/>
                </a:solidFill>
              </a:rPr>
              <a:t> система</a:t>
            </a:r>
            <a:r>
              <a:rPr lang="uk-UA" sz="2000" b="1" dirty="0"/>
              <a:t>. </a:t>
            </a:r>
            <a:r>
              <a:rPr lang="uk-UA" sz="2000" dirty="0"/>
              <a:t>Ядра </a:t>
            </a:r>
            <a:r>
              <a:rPr lang="uk-UA" sz="2000" dirty="0" err="1"/>
              <a:t>Роллера</a:t>
            </a:r>
            <a:r>
              <a:rPr lang="uk-UA" sz="2000" dirty="0"/>
              <a:t> через зв’язки з ретикулярною формацією стовбура мозку й опосередковано, через </a:t>
            </a:r>
            <a:r>
              <a:rPr lang="uk-UA" sz="2000" dirty="0" err="1"/>
              <a:t>ретикуло-спінальні</a:t>
            </a:r>
            <a:r>
              <a:rPr lang="uk-UA" sz="2000" dirty="0"/>
              <a:t> </a:t>
            </a:r>
            <a:r>
              <a:rPr lang="uk-UA" sz="2000" dirty="0" err="1"/>
              <a:t>полісинаптичні</a:t>
            </a:r>
            <a:r>
              <a:rPr lang="uk-UA" sz="2000" dirty="0"/>
              <a:t> шляхи, можуть забезпечувати вплив не тільки на соматичні, але й на автономні функції організму. Останнє, зокрема, за рахунок зв’язків з ядром блукаючого нерва.</a:t>
            </a:r>
          </a:p>
          <a:p>
            <a:endParaRPr lang="uk-UA" dirty="0"/>
          </a:p>
        </p:txBody>
      </p:sp>
    </p:spTree>
    <p:extLst>
      <p:ext uri="{BB962C8B-B14F-4D97-AF65-F5344CB8AC3E}">
        <p14:creationId xmlns:p14="http://schemas.microsoft.com/office/powerpoint/2010/main" val="9018479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09674"/>
            <a:ext cx="8352928" cy="56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5536" y="188640"/>
            <a:ext cx="8208912" cy="954107"/>
          </a:xfrm>
          <a:prstGeom prst="rect">
            <a:avLst/>
          </a:prstGeom>
          <a:noFill/>
        </p:spPr>
        <p:txBody>
          <a:bodyPr wrap="square" rtlCol="0">
            <a:spAutoFit/>
          </a:bodyPr>
          <a:lstStyle/>
          <a:p>
            <a:pPr algn="ctr"/>
            <a:r>
              <a:rPr lang="uk-UA" sz="2800" dirty="0">
                <a:solidFill>
                  <a:srgbClr val="FFFF00"/>
                </a:solidFill>
              </a:rPr>
              <a:t>Рефлекси, що реалізуються за участю вестибулярного аналізатора</a:t>
            </a:r>
          </a:p>
        </p:txBody>
      </p:sp>
    </p:spTree>
    <p:extLst>
      <p:ext uri="{BB962C8B-B14F-4D97-AF65-F5344CB8AC3E}">
        <p14:creationId xmlns:p14="http://schemas.microsoft.com/office/powerpoint/2010/main" val="15894171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976" y="1562100"/>
            <a:ext cx="7163149" cy="4603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6798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548680"/>
            <a:ext cx="8352928" cy="6278642"/>
          </a:xfrm>
          <a:prstGeom prst="rect">
            <a:avLst/>
          </a:prstGeom>
          <a:noFill/>
        </p:spPr>
        <p:txBody>
          <a:bodyPr wrap="square" rtlCol="0">
            <a:spAutoFit/>
          </a:bodyPr>
          <a:lstStyle/>
          <a:p>
            <a:r>
              <a:rPr lang="uk-UA" sz="3200" b="1" dirty="0">
                <a:solidFill>
                  <a:srgbClr val="FFFF00"/>
                </a:solidFill>
              </a:rPr>
              <a:t>Смак</a:t>
            </a:r>
            <a:r>
              <a:rPr lang="uk-UA" sz="3200" b="1" dirty="0"/>
              <a:t> – це відчуття, що виникає під впливом розчинених в рідині речовин, що діють на рецептори, розташовані в ротовій порожнині</a:t>
            </a:r>
            <a:r>
              <a:rPr lang="uk-UA" sz="3200" dirty="0"/>
              <a:t>. Головним органом, на якому знаходяться смакові рецептори, є язик. Але смакові рецептори можуть знаходитись також на піднебінні (про це свідчить погіршення смакових відчуттів у людини з протезом зубів верхньої щелепи, які закривають піднебіння), глотці, мигдаликах, надгортаннику (у дітей).</a:t>
            </a:r>
          </a:p>
          <a:p>
            <a:endParaRPr lang="uk-UA" dirty="0"/>
          </a:p>
        </p:txBody>
      </p:sp>
    </p:spTree>
    <p:extLst>
      <p:ext uri="{BB962C8B-B14F-4D97-AF65-F5344CB8AC3E}">
        <p14:creationId xmlns:p14="http://schemas.microsoft.com/office/powerpoint/2010/main" val="28978270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352928" cy="6032421"/>
          </a:xfrm>
          <a:prstGeom prst="rect">
            <a:avLst/>
          </a:prstGeom>
          <a:noFill/>
        </p:spPr>
        <p:txBody>
          <a:bodyPr wrap="square" rtlCol="0">
            <a:spAutoFit/>
          </a:bodyPr>
          <a:lstStyle/>
          <a:p>
            <a:r>
              <a:rPr lang="uk-UA" sz="3200" b="1" dirty="0">
                <a:solidFill>
                  <a:srgbClr val="FFFF00"/>
                </a:solidFill>
              </a:rPr>
              <a:t>Значення смакової сенсорної системи</a:t>
            </a:r>
            <a:endParaRPr lang="uk-UA" sz="3200" dirty="0">
              <a:solidFill>
                <a:srgbClr val="FFFF00"/>
              </a:solidFill>
            </a:endParaRPr>
          </a:p>
          <a:p>
            <a:r>
              <a:rPr lang="uk-UA" sz="2400" dirty="0"/>
              <a:t>1. Забезпечує аналіз якості їжі, перевірку її на придатність до вживання.</a:t>
            </a:r>
          </a:p>
          <a:p>
            <a:r>
              <a:rPr lang="uk-UA" sz="2400" dirty="0"/>
              <a:t>2. Подразнення смакових рецепторів спричиняє рефлекторне виділення слини, тому сприяє травленню, зокрема жуванню, ковтанню, виділенню шлункового та підшлункового соків.</a:t>
            </a:r>
          </a:p>
          <a:p>
            <a:r>
              <a:rPr lang="uk-UA" sz="2400" dirty="0"/>
              <a:t>3. Має захисне значення, забезпечує розчинення слиною різних речовин, а також сприяє “відмиванню“ язика.</a:t>
            </a:r>
          </a:p>
          <a:p>
            <a:r>
              <a:rPr lang="uk-UA" sz="2400" dirty="0"/>
              <a:t>4. Смак має значення для отримання задоволення від їжі.</a:t>
            </a:r>
          </a:p>
          <a:p>
            <a:r>
              <a:rPr lang="uk-UA" sz="2400" dirty="0"/>
              <a:t>5. Слід пам’ятати про значення цієї системи в діагностиці захворювань, оскільки порушення смакової чутливості може свідчити про патологічні зміни й не тільки в ротовій порожнині.</a:t>
            </a:r>
          </a:p>
          <a:p>
            <a:endParaRPr lang="uk-UA" dirty="0"/>
          </a:p>
        </p:txBody>
      </p:sp>
    </p:spTree>
    <p:extLst>
      <p:ext uri="{BB962C8B-B14F-4D97-AF65-F5344CB8AC3E}">
        <p14:creationId xmlns:p14="http://schemas.microsoft.com/office/powerpoint/2010/main" val="30598369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496944" cy="6063198"/>
          </a:xfrm>
          <a:prstGeom prst="rect">
            <a:avLst/>
          </a:prstGeom>
          <a:noFill/>
        </p:spPr>
        <p:txBody>
          <a:bodyPr wrap="square" rtlCol="0">
            <a:spAutoFit/>
          </a:bodyPr>
          <a:lstStyle/>
          <a:p>
            <a:r>
              <a:rPr lang="uk-UA" sz="2400" b="1" dirty="0">
                <a:solidFill>
                  <a:srgbClr val="FFFF00"/>
                </a:solidFill>
              </a:rPr>
              <a:t>Механізм збудження смакових рецепторних клітин</a:t>
            </a:r>
            <a:endParaRPr lang="uk-UA" sz="2400" dirty="0">
              <a:solidFill>
                <a:srgbClr val="FFFF00"/>
              </a:solidFill>
            </a:endParaRPr>
          </a:p>
          <a:p>
            <a:r>
              <a:rPr lang="uk-UA" sz="2800" dirty="0"/>
              <a:t>Взаємодія смакових клітин з молекулами стимулюючих речовин відбувається на рівні мембрани </a:t>
            </a:r>
            <a:r>
              <a:rPr lang="uk-UA" sz="2800" dirty="0" err="1"/>
              <a:t>мікроворсинок</a:t>
            </a:r>
            <a:r>
              <a:rPr lang="uk-UA" sz="2800" dirty="0"/>
              <a:t>. Стимулюючі речовини взаємодіють з </a:t>
            </a:r>
            <a:r>
              <a:rPr lang="uk-UA" sz="2800" dirty="0" err="1"/>
              <a:t>хеморецептивною</a:t>
            </a:r>
            <a:r>
              <a:rPr lang="uk-UA" sz="2800" dirty="0"/>
              <a:t> субстанцією, відбуваються </a:t>
            </a:r>
            <a:r>
              <a:rPr lang="uk-UA" sz="2800" dirty="0" err="1"/>
              <a:t>конформаційні</a:t>
            </a:r>
            <a:r>
              <a:rPr lang="uk-UA" sz="2800" dirty="0"/>
              <a:t> зміни, що призводять до відкриття </a:t>
            </a:r>
            <a:r>
              <a:rPr lang="uk-UA" sz="2800" dirty="0" err="1"/>
              <a:t>Na+</a:t>
            </a:r>
            <a:r>
              <a:rPr lang="uk-UA" sz="2800" dirty="0"/>
              <a:t> каналів і деполяризації мембрани </a:t>
            </a:r>
            <a:r>
              <a:rPr lang="uk-UA" sz="2800" dirty="0" err="1"/>
              <a:t>мікроворсинок</a:t>
            </a:r>
            <a:r>
              <a:rPr lang="uk-UA" sz="2800" dirty="0"/>
              <a:t> рецепторних клітин. Як наслідок, виникає рецепторний потенціал, який викликає виділення медіатора з рецепторної клітини й дію цього медіатора на закінчення чутливих нервів. В останніх під впливом медіатора виникає ГП, який при досягненні КРД перетворюється на ПД.</a:t>
            </a:r>
          </a:p>
        </p:txBody>
      </p:sp>
    </p:spTree>
    <p:extLst>
      <p:ext uri="{BB962C8B-B14F-4D97-AF65-F5344CB8AC3E}">
        <p14:creationId xmlns:p14="http://schemas.microsoft.com/office/powerpoint/2010/main" val="8787364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892480" cy="6801862"/>
          </a:xfrm>
          <a:prstGeom prst="rect">
            <a:avLst/>
          </a:prstGeom>
          <a:noFill/>
        </p:spPr>
        <p:txBody>
          <a:bodyPr wrap="square" rtlCol="0">
            <a:spAutoFit/>
          </a:bodyPr>
          <a:lstStyle/>
          <a:p>
            <a:r>
              <a:rPr lang="uk-UA" sz="2200" b="1" dirty="0">
                <a:solidFill>
                  <a:srgbClr val="FFFF00"/>
                </a:solidFill>
              </a:rPr>
              <a:t>Провідниковий та корковий відділи смакової сенсорної системи</a:t>
            </a:r>
            <a:endParaRPr lang="uk-UA" sz="2200" dirty="0">
              <a:solidFill>
                <a:srgbClr val="FFFF00"/>
              </a:solidFill>
            </a:endParaRPr>
          </a:p>
          <a:p>
            <a:r>
              <a:rPr lang="uk-UA" sz="2200" dirty="0"/>
              <a:t>Від передніх двох третин язика відходить </a:t>
            </a:r>
            <a:r>
              <a:rPr lang="uk-UA" sz="2200" b="1" dirty="0"/>
              <a:t>язиковий </a:t>
            </a:r>
            <a:r>
              <a:rPr lang="uk-UA" sz="2200" dirty="0"/>
              <a:t>нерв (n. </a:t>
            </a:r>
            <a:r>
              <a:rPr lang="uk-UA" sz="2200" dirty="0" err="1"/>
              <a:t>lingualis</a:t>
            </a:r>
            <a:r>
              <a:rPr lang="uk-UA" sz="2200" dirty="0"/>
              <a:t>), який в подальшому приєднується до барабанної струни (n. </a:t>
            </a:r>
            <a:r>
              <a:rPr lang="uk-UA" sz="2200" dirty="0" err="1"/>
              <a:t>chorda</a:t>
            </a:r>
            <a:r>
              <a:rPr lang="uk-UA" sz="2200" dirty="0"/>
              <a:t> </a:t>
            </a:r>
            <a:r>
              <a:rPr lang="uk-UA" sz="2200" dirty="0" err="1"/>
              <a:t>tympani</a:t>
            </a:r>
            <a:r>
              <a:rPr lang="uk-UA" sz="2200" dirty="0"/>
              <a:t>) та </a:t>
            </a:r>
            <a:r>
              <a:rPr lang="uk-UA" sz="2200" b="1" dirty="0"/>
              <a:t>лицьового нерва </a:t>
            </a:r>
            <a:r>
              <a:rPr lang="uk-UA" sz="2200" dirty="0"/>
              <a:t>(n. </a:t>
            </a:r>
            <a:r>
              <a:rPr lang="uk-UA" sz="2200" dirty="0" err="1"/>
              <a:t>facialis</a:t>
            </a:r>
            <a:r>
              <a:rPr lang="uk-UA" sz="2200" dirty="0"/>
              <a:t>). </a:t>
            </a:r>
            <a:r>
              <a:rPr lang="uk-UA" sz="2200" b="1" dirty="0"/>
              <a:t>Тіло першого </a:t>
            </a:r>
            <a:r>
              <a:rPr lang="uk-UA" sz="2200" dirty="0"/>
              <a:t>нейрона розташоване у колінчастому вузлі (g. </a:t>
            </a:r>
            <a:r>
              <a:rPr lang="uk-UA" sz="2200" dirty="0" err="1"/>
              <a:t>genikuli</a:t>
            </a:r>
            <a:r>
              <a:rPr lang="uk-UA" sz="2200" dirty="0"/>
              <a:t>), звідти імпульси прямують по лицьовому нерву до довгастого мозку, а саме до ядра </a:t>
            </a:r>
            <a:r>
              <a:rPr lang="uk-UA" sz="2200" b="1" dirty="0"/>
              <a:t>поодинокого тракту </a:t>
            </a:r>
            <a:r>
              <a:rPr lang="uk-UA" sz="2200" dirty="0"/>
              <a:t>(n. </a:t>
            </a:r>
            <a:r>
              <a:rPr lang="uk-UA" sz="2200" dirty="0" err="1"/>
              <a:t>tr</a:t>
            </a:r>
            <a:r>
              <a:rPr lang="uk-UA" sz="2200" dirty="0"/>
              <a:t>. </a:t>
            </a:r>
            <a:r>
              <a:rPr lang="uk-UA" sz="2200" dirty="0" err="1"/>
              <a:t>solitarius</a:t>
            </a:r>
            <a:r>
              <a:rPr lang="uk-UA" sz="2200" dirty="0"/>
              <a:t>). Від задньої третини язика імпульси надходять по волокнах </a:t>
            </a:r>
            <a:r>
              <a:rPr lang="uk-UA" sz="2200" dirty="0" err="1"/>
              <a:t>язикоглоткового</a:t>
            </a:r>
            <a:r>
              <a:rPr lang="uk-UA" sz="2200" dirty="0"/>
              <a:t> нерва (n. </a:t>
            </a:r>
            <a:r>
              <a:rPr lang="uk-UA" sz="2200" dirty="0" err="1"/>
              <a:t>glossopharingeus</a:t>
            </a:r>
            <a:r>
              <a:rPr lang="uk-UA" sz="2200" dirty="0"/>
              <a:t>). </a:t>
            </a:r>
            <a:r>
              <a:rPr lang="uk-UA" sz="2200" b="1" dirty="0"/>
              <a:t>Тіло першого нейрона </a:t>
            </a:r>
            <a:r>
              <a:rPr lang="uk-UA" sz="2200" dirty="0"/>
              <a:t>розташоване в </a:t>
            </a:r>
            <a:r>
              <a:rPr lang="uk-UA" sz="2200" b="1" dirty="0"/>
              <a:t>каменистому вузлі </a:t>
            </a:r>
            <a:r>
              <a:rPr lang="uk-UA" sz="2200" dirty="0"/>
              <a:t>(g. </a:t>
            </a:r>
            <a:r>
              <a:rPr lang="uk-UA" sz="2200" dirty="0" err="1"/>
              <a:t>petrosus</a:t>
            </a:r>
            <a:r>
              <a:rPr lang="uk-UA" sz="2200" dirty="0"/>
              <a:t>). Звідти імпульси проводяться </a:t>
            </a:r>
            <a:r>
              <a:rPr lang="uk-UA" sz="2200" b="1" dirty="0"/>
              <a:t>до ядра поодинокого тракту </a:t>
            </a:r>
            <a:r>
              <a:rPr lang="uk-UA" sz="2200" dirty="0"/>
              <a:t>(до тіла другого нейрона). Далі після часткового перехресту, шляхи проходять до тіла </a:t>
            </a:r>
            <a:r>
              <a:rPr lang="uk-UA" sz="2200" b="1" dirty="0"/>
              <a:t>третього нейрона</a:t>
            </a:r>
            <a:r>
              <a:rPr lang="uk-UA" sz="2200" dirty="0"/>
              <a:t>, закладеного в </a:t>
            </a:r>
            <a:r>
              <a:rPr lang="uk-UA" sz="2200" b="1" dirty="0" err="1"/>
              <a:t>задньовентральному</a:t>
            </a:r>
            <a:r>
              <a:rPr lang="uk-UA" sz="2200" b="1" dirty="0"/>
              <a:t> медіальному ядрі таламусу </a:t>
            </a:r>
            <a:r>
              <a:rPr lang="uk-UA" sz="2200" dirty="0"/>
              <a:t>- для смакової рецепції і в </a:t>
            </a:r>
            <a:r>
              <a:rPr lang="uk-UA" sz="2200" b="1" dirty="0" err="1"/>
              <a:t>задньовентральному</a:t>
            </a:r>
            <a:r>
              <a:rPr lang="uk-UA" sz="2200" b="1" dirty="0"/>
              <a:t> латеральному ядрі </a:t>
            </a:r>
            <a:r>
              <a:rPr lang="uk-UA" sz="2200" dirty="0"/>
              <a:t>- для температурної та тактильної чутливості.</a:t>
            </a:r>
          </a:p>
          <a:p>
            <a:r>
              <a:rPr lang="uk-UA" sz="2200" dirty="0"/>
              <a:t>З таламусу імпульси проводяться до </a:t>
            </a:r>
            <a:r>
              <a:rPr lang="uk-UA" sz="2200" b="1" dirty="0" err="1"/>
              <a:t>постцентральної</a:t>
            </a:r>
            <a:r>
              <a:rPr lang="uk-UA" sz="2200" b="1" dirty="0"/>
              <a:t> звивини </a:t>
            </a:r>
            <a:r>
              <a:rPr lang="uk-UA" sz="2200" dirty="0"/>
              <a:t>(g. </a:t>
            </a:r>
            <a:r>
              <a:rPr lang="uk-UA" sz="2200" dirty="0" err="1"/>
              <a:t>рostcentralis</a:t>
            </a:r>
            <a:r>
              <a:rPr lang="uk-UA" sz="2200" dirty="0"/>
              <a:t>) у проекції язика.</a:t>
            </a:r>
          </a:p>
          <a:p>
            <a:endParaRPr lang="uk-UA" dirty="0"/>
          </a:p>
        </p:txBody>
      </p:sp>
    </p:spTree>
    <p:extLst>
      <p:ext uri="{BB962C8B-B14F-4D97-AF65-F5344CB8AC3E}">
        <p14:creationId xmlns:p14="http://schemas.microsoft.com/office/powerpoint/2010/main" val="17325501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260648"/>
            <a:ext cx="496855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dirty="0"/>
              <a:t>БІЛЬ</a:t>
            </a:r>
          </a:p>
        </p:txBody>
      </p:sp>
      <p:sp>
        <p:nvSpPr>
          <p:cNvPr id="3" name="TextBox 2"/>
          <p:cNvSpPr txBox="1"/>
          <p:nvPr/>
        </p:nvSpPr>
        <p:spPr>
          <a:xfrm>
            <a:off x="323528" y="1628800"/>
            <a:ext cx="8496944" cy="5078313"/>
          </a:xfrm>
          <a:prstGeom prst="rect">
            <a:avLst/>
          </a:prstGeom>
          <a:noFill/>
        </p:spPr>
        <p:txBody>
          <a:bodyPr wrap="square" rtlCol="0">
            <a:spAutoFit/>
          </a:bodyPr>
          <a:lstStyle/>
          <a:p>
            <a:r>
              <a:rPr lang="uk-UA" b="1" dirty="0">
                <a:solidFill>
                  <a:srgbClr val="FFFF00"/>
                </a:solidFill>
              </a:rPr>
              <a:t>Больова (</a:t>
            </a:r>
            <a:r>
              <a:rPr lang="uk-UA" b="1" dirty="0" err="1">
                <a:solidFill>
                  <a:srgbClr val="FFFF00"/>
                </a:solidFill>
              </a:rPr>
              <a:t>ноцицептивна</a:t>
            </a:r>
            <a:r>
              <a:rPr lang="uk-UA" b="1" dirty="0">
                <a:solidFill>
                  <a:srgbClr val="FFFF00"/>
                </a:solidFill>
              </a:rPr>
              <a:t>) сенсорна система</a:t>
            </a:r>
            <a:endParaRPr lang="uk-UA" dirty="0">
              <a:solidFill>
                <a:srgbClr val="FFFF00"/>
              </a:solidFill>
            </a:endParaRPr>
          </a:p>
          <a:p>
            <a:r>
              <a:rPr lang="uk-UA" dirty="0" err="1"/>
              <a:t>Ноцицептивна</a:t>
            </a:r>
            <a:r>
              <a:rPr lang="uk-UA" dirty="0"/>
              <a:t> система (</a:t>
            </a:r>
            <a:r>
              <a:rPr lang="uk-UA" dirty="0" err="1"/>
              <a:t>nocens</a:t>
            </a:r>
            <a:r>
              <a:rPr lang="uk-UA" dirty="0"/>
              <a:t> – пошкодити, лат.), на відміну від інших сенсорних систем, не надає інформацію про навколишній світ. Проте вона має не менш важливе значення, оскільки інформує людину про майбутню небезпеку, а отже, відіграє захисну роль. Термін “</a:t>
            </a:r>
            <a:r>
              <a:rPr lang="uk-UA" dirty="0" err="1"/>
              <a:t>ноцицептивна</a:t>
            </a:r>
            <a:r>
              <a:rPr lang="uk-UA" dirty="0"/>
              <a:t>” вперше був запропонований </a:t>
            </a:r>
            <a:r>
              <a:rPr lang="uk-UA" dirty="0" err="1"/>
              <a:t>Шеррінгтоном</a:t>
            </a:r>
            <a:r>
              <a:rPr lang="uk-UA" dirty="0"/>
              <a:t>.</a:t>
            </a:r>
          </a:p>
          <a:p>
            <a:r>
              <a:rPr lang="uk-UA" b="1" dirty="0">
                <a:solidFill>
                  <a:srgbClr val="FFFF00"/>
                </a:solidFill>
              </a:rPr>
              <a:t>Біль</a:t>
            </a:r>
            <a:r>
              <a:rPr lang="uk-UA" b="1" dirty="0"/>
              <a:t> – це системна реакція організму, спрямована на захист від </a:t>
            </a:r>
            <a:r>
              <a:rPr lang="uk-UA" b="1" dirty="0" err="1"/>
              <a:t>пошкоджуючої</a:t>
            </a:r>
            <a:r>
              <a:rPr lang="uk-UA" b="1" dirty="0"/>
              <a:t> дії. </a:t>
            </a:r>
            <a:r>
              <a:rPr lang="uk-UA" dirty="0"/>
              <a:t>Її стародавні греки називали “сторожовим псом здоров’я”. Для людини біль означає сигнал, що нагадує про необхідність звернення до лікаря.</a:t>
            </a:r>
          </a:p>
          <a:p>
            <a:r>
              <a:rPr lang="uk-UA" b="1" dirty="0">
                <a:solidFill>
                  <a:srgbClr val="FFFF00"/>
                </a:solidFill>
              </a:rPr>
              <a:t>Класифікація болю</a:t>
            </a:r>
            <a:endParaRPr lang="uk-UA" dirty="0">
              <a:solidFill>
                <a:srgbClr val="FFFF00"/>
              </a:solidFill>
            </a:endParaRPr>
          </a:p>
          <a:p>
            <a:r>
              <a:rPr lang="uk-UA" dirty="0"/>
              <a:t>Існують різні види класифікацій болю з урахуванням місця його виникнення, тривалості, характеру, часу настання тощо.</a:t>
            </a:r>
          </a:p>
          <a:p>
            <a:r>
              <a:rPr lang="uk-UA" dirty="0"/>
              <a:t>Перш за все, біль поділяється на </a:t>
            </a:r>
            <a:r>
              <a:rPr lang="uk-UA" b="1" dirty="0">
                <a:solidFill>
                  <a:srgbClr val="FFFF00"/>
                </a:solidFill>
              </a:rPr>
              <a:t>психогенний</a:t>
            </a:r>
            <a:r>
              <a:rPr lang="uk-UA" dirty="0"/>
              <a:t>, не </a:t>
            </a:r>
            <a:r>
              <a:rPr lang="uk-UA" dirty="0" err="1"/>
              <a:t>пов’язанний</a:t>
            </a:r>
            <a:r>
              <a:rPr lang="uk-UA" dirty="0"/>
              <a:t> з дією зовнішнього подразника й </a:t>
            </a:r>
            <a:r>
              <a:rPr lang="uk-UA" b="1" dirty="0">
                <a:solidFill>
                  <a:srgbClr val="FFFF00"/>
                </a:solidFill>
              </a:rPr>
              <a:t>фізичний</a:t>
            </a:r>
            <a:r>
              <a:rPr lang="uk-UA" dirty="0"/>
              <a:t>, що виникає в результаті </a:t>
            </a:r>
            <a:r>
              <a:rPr lang="uk-UA" dirty="0" err="1"/>
              <a:t>пошкоджуючої</a:t>
            </a:r>
            <a:r>
              <a:rPr lang="uk-UA" dirty="0"/>
              <a:t> дії зовнішнього подразника. Фізичний біль поділяється на </a:t>
            </a:r>
            <a:r>
              <a:rPr lang="uk-UA" b="1" dirty="0">
                <a:solidFill>
                  <a:srgbClr val="FFFF00"/>
                </a:solidFill>
              </a:rPr>
              <a:t>соматичний </a:t>
            </a:r>
            <a:r>
              <a:rPr lang="uk-UA" dirty="0">
                <a:solidFill>
                  <a:srgbClr val="FFFF00"/>
                </a:solidFill>
              </a:rPr>
              <a:t>і </a:t>
            </a:r>
            <a:r>
              <a:rPr lang="uk-UA" b="1" dirty="0">
                <a:solidFill>
                  <a:srgbClr val="FFFF00"/>
                </a:solidFill>
              </a:rPr>
              <a:t>вісцеральний</a:t>
            </a:r>
            <a:r>
              <a:rPr lang="uk-UA" dirty="0"/>
              <a:t>.</a:t>
            </a:r>
          </a:p>
          <a:p>
            <a:endParaRPr lang="uk-UA" dirty="0"/>
          </a:p>
        </p:txBody>
      </p:sp>
    </p:spTree>
    <p:extLst>
      <p:ext uri="{BB962C8B-B14F-4D97-AF65-F5344CB8AC3E}">
        <p14:creationId xmlns:p14="http://schemas.microsoft.com/office/powerpoint/2010/main" val="14110883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32656"/>
            <a:ext cx="8640960" cy="6001643"/>
          </a:xfrm>
          <a:prstGeom prst="rect">
            <a:avLst/>
          </a:prstGeom>
          <a:noFill/>
        </p:spPr>
        <p:txBody>
          <a:bodyPr wrap="square" rtlCol="0">
            <a:spAutoFit/>
          </a:bodyPr>
          <a:lstStyle/>
          <a:p>
            <a:r>
              <a:rPr lang="uk-UA" sz="3200" dirty="0">
                <a:solidFill>
                  <a:srgbClr val="FFFF00"/>
                </a:solidFill>
              </a:rPr>
              <a:t>Больові рецептори</a:t>
            </a:r>
          </a:p>
          <a:p>
            <a:r>
              <a:rPr lang="uk-UA" sz="3200" dirty="0"/>
              <a:t>Біль виникає у відповідь на три типи </a:t>
            </a:r>
            <a:r>
              <a:rPr lang="uk-UA" sz="3200" dirty="0" err="1"/>
              <a:t>пошкоджуючих</a:t>
            </a:r>
            <a:r>
              <a:rPr lang="uk-UA" sz="3200" dirty="0"/>
              <a:t> впливів</a:t>
            </a:r>
          </a:p>
          <a:p>
            <a:pPr marL="342900" indent="-342900">
              <a:buFontTx/>
              <a:buChar char="-"/>
            </a:pPr>
            <a:r>
              <a:rPr lang="uk-UA" sz="3200" dirty="0">
                <a:solidFill>
                  <a:srgbClr val="FFFF00"/>
                </a:solidFill>
              </a:rPr>
              <a:t>Механічні</a:t>
            </a:r>
            <a:r>
              <a:rPr lang="uk-UA" sz="3200" dirty="0"/>
              <a:t>, наприклад укол голкою;</a:t>
            </a:r>
          </a:p>
          <a:p>
            <a:pPr marL="342900" indent="-342900">
              <a:buFontTx/>
              <a:buChar char="-"/>
            </a:pPr>
            <a:r>
              <a:rPr lang="uk-UA" sz="3200" dirty="0">
                <a:solidFill>
                  <a:srgbClr val="FFFF00"/>
                </a:solidFill>
              </a:rPr>
              <a:t>Температурні</a:t>
            </a:r>
            <a:r>
              <a:rPr lang="uk-UA" sz="3200" dirty="0"/>
              <a:t>, наприклад дотик до гарячого предмету;</a:t>
            </a:r>
          </a:p>
          <a:p>
            <a:pPr marL="342900" indent="-342900">
              <a:buFontTx/>
              <a:buChar char="-"/>
            </a:pPr>
            <a:r>
              <a:rPr lang="uk-UA" sz="3200" dirty="0">
                <a:solidFill>
                  <a:srgbClr val="FFFF00"/>
                </a:solidFill>
              </a:rPr>
              <a:t>Хімічні</a:t>
            </a:r>
            <a:r>
              <a:rPr lang="uk-UA" sz="3200" dirty="0"/>
              <a:t>, наприклад дія медіаторів запалення.</a:t>
            </a:r>
          </a:p>
          <a:p>
            <a:pPr marL="342900" indent="-342900">
              <a:buFontTx/>
              <a:buChar char="-"/>
            </a:pPr>
            <a:endParaRPr lang="uk-UA" sz="3200" dirty="0"/>
          </a:p>
          <a:p>
            <a:r>
              <a:rPr lang="uk-UA" sz="3200" dirty="0"/>
              <a:t>Больові рецептори представляють собою </a:t>
            </a:r>
            <a:r>
              <a:rPr lang="uk-UA" sz="3200" dirty="0">
                <a:solidFill>
                  <a:srgbClr val="FFFF00"/>
                </a:solidFill>
              </a:rPr>
              <a:t>вільні нервові закінчення</a:t>
            </a:r>
            <a:r>
              <a:rPr lang="uk-UA" sz="3200" dirty="0"/>
              <a:t>, чутливі до </a:t>
            </a:r>
            <a:r>
              <a:rPr lang="uk-UA" sz="3200" dirty="0" err="1"/>
              <a:t>пошкоджуючих</a:t>
            </a:r>
            <a:r>
              <a:rPr lang="uk-UA" sz="3200" dirty="0"/>
              <a:t> впливів.</a:t>
            </a:r>
          </a:p>
        </p:txBody>
      </p:sp>
    </p:spTree>
    <p:extLst>
      <p:ext uri="{BB962C8B-B14F-4D97-AF65-F5344CB8AC3E}">
        <p14:creationId xmlns:p14="http://schemas.microsoft.com/office/powerpoint/2010/main" val="20718578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076" y="116632"/>
            <a:ext cx="4405924" cy="495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520" y="332656"/>
            <a:ext cx="4486556" cy="5909310"/>
          </a:xfrm>
          <a:prstGeom prst="rect">
            <a:avLst/>
          </a:prstGeom>
          <a:noFill/>
        </p:spPr>
        <p:txBody>
          <a:bodyPr wrap="square" rtlCol="0">
            <a:spAutoFit/>
          </a:bodyPr>
          <a:lstStyle/>
          <a:p>
            <a:r>
              <a:rPr lang="uk-UA" sz="2400" b="1" dirty="0">
                <a:solidFill>
                  <a:srgbClr val="FFFF00"/>
                </a:solidFill>
              </a:rPr>
              <a:t>Соматичний біль</a:t>
            </a:r>
            <a:r>
              <a:rPr lang="uk-UA" sz="2400" dirty="0"/>
              <a:t>, у свою чергу, поділяють на </a:t>
            </a:r>
            <a:r>
              <a:rPr lang="uk-UA" sz="2400" b="1" i="1" dirty="0">
                <a:solidFill>
                  <a:srgbClr val="FFFF00"/>
                </a:solidFill>
              </a:rPr>
              <a:t>поверхневий</a:t>
            </a:r>
            <a:r>
              <a:rPr lang="uk-UA" sz="2400" dirty="0"/>
              <a:t>, викликаний дією на шкіру й </a:t>
            </a:r>
            <a:r>
              <a:rPr lang="uk-UA" sz="2400" b="1" i="1" dirty="0">
                <a:solidFill>
                  <a:srgbClr val="FFFF00"/>
                </a:solidFill>
              </a:rPr>
              <a:t>глибокий</a:t>
            </a:r>
            <a:r>
              <a:rPr lang="uk-UA" sz="2400" dirty="0"/>
              <a:t>.</a:t>
            </a:r>
          </a:p>
          <a:p>
            <a:r>
              <a:rPr lang="uk-UA" sz="2400" dirty="0"/>
              <a:t>Як правило, поверхневий біль добре локалізується, виникає при порізах, забиттях, при дії високих температур. Глибокий біль виникає при дії </a:t>
            </a:r>
            <a:r>
              <a:rPr lang="uk-UA" sz="2400" dirty="0" err="1"/>
              <a:t>пошкоджуючих</a:t>
            </a:r>
            <a:r>
              <a:rPr lang="uk-UA" sz="2400" dirty="0"/>
              <a:t> подразників на суглоби, зв’язки, м’язи, сухожилки – структури, розташовані глибше, ніж шкіра. Цей біль менш чітко локалізований.</a:t>
            </a:r>
          </a:p>
          <a:p>
            <a:endParaRPr lang="uk-UA" dirty="0"/>
          </a:p>
        </p:txBody>
      </p:sp>
    </p:spTree>
    <p:extLst>
      <p:ext uri="{BB962C8B-B14F-4D97-AF65-F5344CB8AC3E}">
        <p14:creationId xmlns:p14="http://schemas.microsoft.com/office/powerpoint/2010/main" val="16674281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11" y="188640"/>
            <a:ext cx="9129789" cy="7171194"/>
          </a:xfrm>
          <a:prstGeom prst="rect">
            <a:avLst/>
          </a:prstGeom>
          <a:noFill/>
        </p:spPr>
        <p:txBody>
          <a:bodyPr wrap="square" rtlCol="0">
            <a:spAutoFit/>
          </a:bodyPr>
          <a:lstStyle/>
          <a:p>
            <a:r>
              <a:rPr lang="uk-UA" sz="2200" dirty="0">
                <a:solidFill>
                  <a:srgbClr val="FFFF00"/>
                </a:solidFill>
              </a:rPr>
              <a:t>Шляхи раннього болю:</a:t>
            </a:r>
          </a:p>
          <a:p>
            <a:pPr marL="342900" indent="-342900">
              <a:buFontTx/>
              <a:buChar char="-"/>
            </a:pPr>
            <a:r>
              <a:rPr lang="uk-UA" sz="2200" dirty="0"/>
              <a:t>Від больових рецепторів імпульсація надходить по </a:t>
            </a:r>
            <a:r>
              <a:rPr lang="uk-UA" sz="2200" dirty="0">
                <a:solidFill>
                  <a:srgbClr val="FFFF00"/>
                </a:solidFill>
              </a:rPr>
              <a:t>швидким мієліновим волокнам</a:t>
            </a:r>
            <a:r>
              <a:rPr lang="uk-UA" sz="2200" dirty="0"/>
              <a:t>;</a:t>
            </a:r>
          </a:p>
          <a:p>
            <a:pPr marL="342900" indent="-342900">
              <a:buFontTx/>
              <a:buChar char="-"/>
            </a:pPr>
            <a:r>
              <a:rPr lang="uk-UA" sz="2200" dirty="0"/>
              <a:t>Аксони чутливих нейронів перемикаються в задніх рогах спинного мозку </a:t>
            </a:r>
            <a:r>
              <a:rPr lang="uk-UA" sz="2200" dirty="0">
                <a:solidFill>
                  <a:srgbClr val="FFFF00"/>
                </a:solidFill>
              </a:rPr>
              <a:t>безпосередньо</a:t>
            </a:r>
            <a:r>
              <a:rPr lang="uk-UA" sz="2200" dirty="0"/>
              <a:t> на нейрон, від якого починається висхідний </a:t>
            </a:r>
            <a:r>
              <a:rPr lang="uk-UA" sz="2200" dirty="0" err="1"/>
              <a:t>спиноталамічний</a:t>
            </a:r>
            <a:r>
              <a:rPr lang="uk-UA" sz="2200" dirty="0"/>
              <a:t> шлях;</a:t>
            </a:r>
          </a:p>
          <a:p>
            <a:pPr marL="342900" indent="-342900">
              <a:buFontTx/>
              <a:buChar char="-"/>
            </a:pPr>
            <a:r>
              <a:rPr lang="uk-UA" sz="2200" dirty="0"/>
              <a:t>Значна </a:t>
            </a:r>
            <a:r>
              <a:rPr lang="uk-UA" sz="2200" dirty="0">
                <a:solidFill>
                  <a:schemeClr val="tx1">
                    <a:lumMod val="95000"/>
                  </a:schemeClr>
                </a:solidFill>
              </a:rPr>
              <a:t>частина </a:t>
            </a:r>
            <a:r>
              <a:rPr lang="uk-UA" sz="2200" dirty="0" err="1">
                <a:solidFill>
                  <a:schemeClr val="tx1">
                    <a:lumMod val="95000"/>
                  </a:schemeClr>
                </a:solidFill>
              </a:rPr>
              <a:t>імпульсації</a:t>
            </a:r>
            <a:r>
              <a:rPr lang="uk-UA" sz="2200" dirty="0">
                <a:solidFill>
                  <a:schemeClr val="tx1">
                    <a:lumMod val="95000"/>
                  </a:schemeClr>
                </a:solidFill>
              </a:rPr>
              <a:t> від таламусу надходить в </a:t>
            </a:r>
            <a:r>
              <a:rPr lang="uk-UA" sz="2200" dirty="0" err="1">
                <a:solidFill>
                  <a:srgbClr val="FFFF00"/>
                </a:solidFill>
              </a:rPr>
              <a:t>соматосенсорну</a:t>
            </a:r>
            <a:r>
              <a:rPr lang="uk-UA" sz="2200" dirty="0">
                <a:solidFill>
                  <a:srgbClr val="FFFF00"/>
                </a:solidFill>
              </a:rPr>
              <a:t> зону </a:t>
            </a:r>
            <a:r>
              <a:rPr lang="uk-UA" sz="2200" dirty="0" err="1"/>
              <a:t>постцентральної</a:t>
            </a:r>
            <a:r>
              <a:rPr lang="uk-UA" sz="2200" dirty="0"/>
              <a:t> звивини, забезпечуючи чітку локалізацію больового подразника.</a:t>
            </a:r>
          </a:p>
          <a:p>
            <a:r>
              <a:rPr lang="uk-UA" sz="2200" dirty="0">
                <a:solidFill>
                  <a:srgbClr val="FFFF00"/>
                </a:solidFill>
              </a:rPr>
              <a:t>Шляхи пізнього болю:</a:t>
            </a:r>
          </a:p>
          <a:p>
            <a:pPr marL="285750" indent="-285750">
              <a:buFontTx/>
              <a:buChar char="-"/>
            </a:pPr>
            <a:r>
              <a:rPr lang="uk-UA" sz="2200" dirty="0">
                <a:solidFill>
                  <a:schemeClr val="tx1">
                    <a:lumMod val="95000"/>
                  </a:schemeClr>
                </a:solidFill>
              </a:rPr>
              <a:t>Від больових рецепторів імпульсація надходить по повільним </a:t>
            </a:r>
            <a:r>
              <a:rPr lang="uk-UA" sz="2200" dirty="0" err="1">
                <a:solidFill>
                  <a:schemeClr val="tx1">
                    <a:lumMod val="95000"/>
                  </a:schemeClr>
                </a:solidFill>
              </a:rPr>
              <a:t>безмієліновим</a:t>
            </a:r>
            <a:r>
              <a:rPr lang="uk-UA" sz="2200" dirty="0">
                <a:solidFill>
                  <a:schemeClr val="tx1">
                    <a:lumMod val="95000"/>
                  </a:schemeClr>
                </a:solidFill>
              </a:rPr>
              <a:t> волокнам;</a:t>
            </a:r>
          </a:p>
          <a:p>
            <a:pPr marL="285750" indent="-285750">
              <a:buFontTx/>
              <a:buChar char="-"/>
            </a:pPr>
            <a:r>
              <a:rPr lang="uk-UA" sz="2200" dirty="0"/>
              <a:t>Аксони чутливих нейронів перемикаються в задніх рогах спинного мозку на нейрон, від якого починається висхідний </a:t>
            </a:r>
            <a:r>
              <a:rPr lang="uk-UA" sz="2200" dirty="0" err="1"/>
              <a:t>спиноталамічний</a:t>
            </a:r>
            <a:r>
              <a:rPr lang="uk-UA" sz="2200" dirty="0"/>
              <a:t> шлях, </a:t>
            </a:r>
            <a:r>
              <a:rPr lang="uk-UA" sz="2200" dirty="0">
                <a:solidFill>
                  <a:srgbClr val="FFFF00"/>
                </a:solidFill>
              </a:rPr>
              <a:t>через декілька вставних нейронів</a:t>
            </a:r>
            <a:r>
              <a:rPr lang="uk-UA" sz="2200" dirty="0"/>
              <a:t>;</a:t>
            </a:r>
          </a:p>
          <a:p>
            <a:pPr marL="285750" indent="-285750">
              <a:buFontTx/>
              <a:buChar char="-"/>
            </a:pPr>
            <a:r>
              <a:rPr lang="uk-UA" sz="2200" dirty="0"/>
              <a:t>Основна частина </a:t>
            </a:r>
            <a:r>
              <a:rPr lang="uk-UA" sz="2200" dirty="0" err="1"/>
              <a:t>імпульсації</a:t>
            </a:r>
            <a:r>
              <a:rPr lang="uk-UA" sz="2200" dirty="0"/>
              <a:t> від таламусу надходить в підкіркові зони, зокрема в </a:t>
            </a:r>
            <a:r>
              <a:rPr lang="uk-UA" sz="2200" dirty="0">
                <a:solidFill>
                  <a:srgbClr val="FFFF00"/>
                </a:solidFill>
              </a:rPr>
              <a:t>ретикулярну формацію</a:t>
            </a:r>
            <a:r>
              <a:rPr lang="uk-UA" sz="2200" dirty="0"/>
              <a:t>, викликаючи загальну активацію кори, і в </a:t>
            </a:r>
            <a:r>
              <a:rPr lang="uk-UA" sz="2200" dirty="0">
                <a:solidFill>
                  <a:srgbClr val="FFFF00"/>
                </a:solidFill>
              </a:rPr>
              <a:t>негативні емоціогенні зони</a:t>
            </a:r>
            <a:r>
              <a:rPr lang="uk-UA" sz="2200" dirty="0"/>
              <a:t> середнього та проміжного мозку. </a:t>
            </a:r>
            <a:endParaRPr lang="uk-UA" sz="2200" dirty="0">
              <a:solidFill>
                <a:schemeClr val="tx1">
                  <a:lumMod val="95000"/>
                </a:schemeClr>
              </a:solidFill>
            </a:endParaRPr>
          </a:p>
          <a:p>
            <a:pPr marL="285750" indent="-285750">
              <a:buFontTx/>
              <a:buChar char="-"/>
            </a:pPr>
            <a:endParaRPr lang="uk-UA" dirty="0">
              <a:solidFill>
                <a:schemeClr val="tx1">
                  <a:lumMod val="95000"/>
                </a:schemeClr>
              </a:solidFill>
            </a:endParaRPr>
          </a:p>
          <a:p>
            <a:endParaRPr lang="uk-UA" sz="2400" dirty="0"/>
          </a:p>
        </p:txBody>
      </p:sp>
    </p:spTree>
    <p:extLst>
      <p:ext uri="{BB962C8B-B14F-4D97-AF65-F5344CB8AC3E}">
        <p14:creationId xmlns:p14="http://schemas.microsoft.com/office/powerpoint/2010/main" val="25324289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892480" cy="6832640"/>
          </a:xfrm>
          <a:prstGeom prst="rect">
            <a:avLst/>
          </a:prstGeom>
          <a:noFill/>
        </p:spPr>
        <p:txBody>
          <a:bodyPr wrap="square" rtlCol="0">
            <a:spAutoFit/>
          </a:bodyPr>
          <a:lstStyle/>
          <a:p>
            <a:r>
              <a:rPr lang="uk-UA" sz="2100" b="1" dirty="0">
                <a:solidFill>
                  <a:srgbClr val="FFFF00"/>
                </a:solidFill>
              </a:rPr>
              <a:t>Вісцеральний біль </a:t>
            </a:r>
            <a:r>
              <a:rPr lang="uk-UA" sz="2100" dirty="0"/>
              <a:t>– завжди глибокий, дуже погано локалізується, виникає у внутрішніх органах. Умови, за яких він виникає, завжди різні. По-перше, він може виникнути при сильному </a:t>
            </a:r>
            <a:r>
              <a:rPr lang="uk-UA" sz="2100" b="1" dirty="0"/>
              <a:t>розтягненні гладенької мускулатури </a:t>
            </a:r>
            <a:r>
              <a:rPr lang="uk-UA" sz="2100" dirty="0"/>
              <a:t>порожнистих внутрішніх органів. Наприклад, якщо вихід із сечоводів чи сечового міхура закупорений каменем, тоді виникає надзвичайно сильний біль (</a:t>
            </a:r>
            <a:r>
              <a:rPr lang="uk-UA" sz="2100" dirty="0" err="1"/>
              <a:t>коліки</a:t>
            </a:r>
            <a:r>
              <a:rPr lang="uk-UA" sz="2100" dirty="0"/>
              <a:t>). По-друге, вісцеральний біль може виникати при сильному </a:t>
            </a:r>
            <a:r>
              <a:rPr lang="uk-UA" sz="2100" b="1" dirty="0"/>
              <a:t>скороченні мускулатури </a:t>
            </a:r>
            <a:r>
              <a:rPr lang="uk-UA" sz="2100" dirty="0"/>
              <a:t>внутрішніх органів, особливо якщо при цьому виникає порушення кровопостачання органів. Наприклад, сильний біль виникає при ішемії міокарда, при приступах мігрені тощо. Вважають, що однією з основних причин болю при цьому є порушення надходження кисню до тканин. Вісцеральний біль часто буває дифузним, тупим, але може бути й гострим. Для цього виду болю характерно супроводження </a:t>
            </a:r>
            <a:r>
              <a:rPr lang="uk-UA" sz="2100" dirty="0" err="1"/>
              <a:t>багаточисельними</a:t>
            </a:r>
            <a:r>
              <a:rPr lang="uk-UA" sz="2100" dirty="0"/>
              <a:t> автономними реакціями (посилення потовиділення, підвищення частоти серцевих скорочень, артеріального тиску та ін.). Особливо сильний біль виникає при натягах кореня брижі, </a:t>
            </a:r>
            <a:r>
              <a:rPr lang="uk-UA" sz="2100" dirty="0" err="1"/>
              <a:t>паріетальної</a:t>
            </a:r>
            <a:r>
              <a:rPr lang="uk-UA" sz="2100" dirty="0"/>
              <a:t> очеревини. Біль за своїм характером може бути: ниючим, ріжучим, колючим, </a:t>
            </a:r>
            <a:r>
              <a:rPr lang="uk-UA" sz="2100" dirty="0" err="1"/>
              <a:t>тиснучим</a:t>
            </a:r>
            <a:r>
              <a:rPr lang="uk-UA" sz="2100" dirty="0"/>
              <a:t>; за тривалістю – хронічний (тривало діючий) чи гострий (миттєвий).</a:t>
            </a:r>
          </a:p>
          <a:p>
            <a:endParaRPr lang="uk-UA" dirty="0"/>
          </a:p>
        </p:txBody>
      </p:sp>
    </p:spTree>
    <p:extLst>
      <p:ext uri="{BB962C8B-B14F-4D97-AF65-F5344CB8AC3E}">
        <p14:creationId xmlns:p14="http://schemas.microsoft.com/office/powerpoint/2010/main" val="24908508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443" y="1196752"/>
            <a:ext cx="8885933" cy="557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14873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7504" y="116632"/>
            <a:ext cx="9036496" cy="1152128"/>
          </a:xfrm>
        </p:spPr>
        <p:txBody>
          <a:bodyPr/>
          <a:lstStyle/>
          <a:p>
            <a:pPr>
              <a:defRPr/>
            </a:pPr>
            <a:r>
              <a:rPr lang="uk-UA" sz="4800" dirty="0">
                <a:solidFill>
                  <a:srgbClr val="FFFF00"/>
                </a:solidFill>
                <a:effectLst/>
              </a:rPr>
              <a:t>Адаптація рецепторів болю</a:t>
            </a:r>
            <a:endParaRPr lang="ru-RU" sz="4800" dirty="0">
              <a:solidFill>
                <a:srgbClr val="FFFF00"/>
              </a:solidFill>
            </a:endParaRPr>
          </a:p>
        </p:txBody>
      </p:sp>
      <p:sp>
        <p:nvSpPr>
          <p:cNvPr id="16387" name="Rectangle 3"/>
          <p:cNvSpPr>
            <a:spLocks noGrp="1" noChangeArrowheads="1"/>
          </p:cNvSpPr>
          <p:nvPr>
            <p:ph type="body" idx="1"/>
          </p:nvPr>
        </p:nvSpPr>
        <p:spPr>
          <a:xfrm>
            <a:off x="18688" y="1700808"/>
            <a:ext cx="9144000" cy="5029200"/>
          </a:xfrm>
        </p:spPr>
        <p:txBody>
          <a:bodyPr>
            <a:normAutofit/>
          </a:bodyPr>
          <a:lstStyle/>
          <a:p>
            <a:pPr algn="just">
              <a:lnSpc>
                <a:spcPct val="90000"/>
              </a:lnSpc>
            </a:pPr>
            <a:r>
              <a:rPr lang="uk-UA" sz="3200" dirty="0">
                <a:solidFill>
                  <a:srgbClr val="FFFF00"/>
                </a:solidFill>
                <a:effectLst/>
              </a:rPr>
              <a:t>Механорецепторам болю </a:t>
            </a:r>
            <a:r>
              <a:rPr lang="uk-UA" sz="3200" dirty="0">
                <a:effectLst/>
              </a:rPr>
              <a:t>притаманна властивість адаптації, так що при тривалій дії подразника гострота сприйняття болю зменшується. </a:t>
            </a:r>
          </a:p>
          <a:p>
            <a:pPr algn="just">
              <a:lnSpc>
                <a:spcPct val="90000"/>
              </a:lnSpc>
            </a:pPr>
            <a:r>
              <a:rPr lang="uk-UA" sz="3200" dirty="0">
                <a:effectLst/>
              </a:rPr>
              <a:t>У </a:t>
            </a:r>
            <a:r>
              <a:rPr lang="uk-UA" sz="3200" dirty="0">
                <a:solidFill>
                  <a:srgbClr val="FFFF00"/>
                </a:solidFill>
                <a:effectLst/>
              </a:rPr>
              <a:t>хімічних </a:t>
            </a:r>
            <a:r>
              <a:rPr lang="uk-UA" sz="3200" dirty="0" err="1">
                <a:solidFill>
                  <a:srgbClr val="FFFF00"/>
                </a:solidFill>
                <a:effectLst/>
              </a:rPr>
              <a:t>ноцицепторів</a:t>
            </a:r>
            <a:r>
              <a:rPr lang="uk-UA" sz="3200" dirty="0">
                <a:solidFill>
                  <a:srgbClr val="FFFF00"/>
                </a:solidFill>
                <a:effectLst/>
              </a:rPr>
              <a:t> </a:t>
            </a:r>
            <a:r>
              <a:rPr lang="uk-UA" sz="3200" dirty="0">
                <a:effectLst/>
              </a:rPr>
              <a:t>практично відсутня властивість адаптації (в плані зниження чутливості при тривалому впливі). Навпаки, при запаленні, пошкодженні тканин чутливість </a:t>
            </a:r>
            <a:r>
              <a:rPr lang="uk-UA" sz="3200" dirty="0" err="1">
                <a:effectLst/>
              </a:rPr>
              <a:t>хемоноцицепторів</a:t>
            </a:r>
            <a:r>
              <a:rPr lang="uk-UA" sz="3200" dirty="0">
                <a:effectLst/>
              </a:rPr>
              <a:t> поступово зростає.</a:t>
            </a:r>
            <a:endParaRPr lang="ru-RU" sz="3200" dirty="0">
              <a:cs typeface="Times New Roman" pitchFamily="18" charset="0"/>
            </a:endParaRPr>
          </a:p>
        </p:txBody>
      </p:sp>
    </p:spTree>
    <p:extLst>
      <p:ext uri="{BB962C8B-B14F-4D97-AF65-F5344CB8AC3E}">
        <p14:creationId xmlns:p14="http://schemas.microsoft.com/office/powerpoint/2010/main" val="923334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9552" y="332656"/>
            <a:ext cx="9144000" cy="609600"/>
          </a:xfrm>
        </p:spPr>
        <p:txBody>
          <a:bodyPr/>
          <a:lstStyle/>
          <a:p>
            <a:pPr eaLnBrk="1" hangingPunct="1">
              <a:defRPr/>
            </a:pPr>
            <a:r>
              <a:rPr lang="ru-RU" dirty="0" err="1">
                <a:solidFill>
                  <a:srgbClr val="FFFF00"/>
                </a:solidFill>
                <a:cs typeface="Times New Roman" pitchFamily="18" charset="0"/>
              </a:rPr>
              <a:t>Нейронна</a:t>
            </a:r>
            <a:r>
              <a:rPr lang="ru-RU" dirty="0">
                <a:solidFill>
                  <a:srgbClr val="FFFF00"/>
                </a:solidFill>
                <a:cs typeface="Times New Roman" pitchFamily="18" charset="0"/>
              </a:rPr>
              <a:t> </a:t>
            </a:r>
            <a:r>
              <a:rPr lang="ru-RU" dirty="0" err="1">
                <a:solidFill>
                  <a:srgbClr val="FFFF00"/>
                </a:solidFill>
                <a:cs typeface="Times New Roman" pitchFamily="18" charset="0"/>
              </a:rPr>
              <a:t>опіатна</a:t>
            </a:r>
            <a:r>
              <a:rPr lang="ru-RU" dirty="0">
                <a:solidFill>
                  <a:srgbClr val="FFFF00"/>
                </a:solidFill>
                <a:cs typeface="Times New Roman" pitchFamily="18" charset="0"/>
              </a:rPr>
              <a:t> система</a:t>
            </a:r>
          </a:p>
        </p:txBody>
      </p:sp>
      <p:sp>
        <p:nvSpPr>
          <p:cNvPr id="20483" name="Rectangle 3"/>
          <p:cNvSpPr>
            <a:spLocks noGrp="1" noChangeArrowheads="1"/>
          </p:cNvSpPr>
          <p:nvPr>
            <p:ph type="body" idx="1"/>
          </p:nvPr>
        </p:nvSpPr>
        <p:spPr>
          <a:xfrm>
            <a:off x="0" y="762000"/>
            <a:ext cx="9144000" cy="6096000"/>
          </a:xfrm>
        </p:spPr>
        <p:txBody>
          <a:bodyPr>
            <a:normAutofit/>
          </a:bodyPr>
          <a:lstStyle/>
          <a:p>
            <a:pPr>
              <a:lnSpc>
                <a:spcPct val="90000"/>
              </a:lnSpc>
            </a:pPr>
            <a:r>
              <a:rPr lang="uk-UA" sz="2800" dirty="0">
                <a:effectLst/>
              </a:rPr>
              <a:t>Нейронна </a:t>
            </a:r>
            <a:r>
              <a:rPr lang="uk-UA" sz="2800" dirty="0" err="1">
                <a:effectLst/>
              </a:rPr>
              <a:t>опіатна</a:t>
            </a:r>
            <a:r>
              <a:rPr lang="uk-UA" sz="2800" dirty="0">
                <a:effectLst/>
              </a:rPr>
              <a:t> система отримала свою назву в зв'язку з тим, що в ЦНС є нейрони, медіатори яких дуже близькі до фармакологічних препаратів, отриманих з опію. Із-за такої подібності з екзогенними </a:t>
            </a:r>
            <a:r>
              <a:rPr lang="uk-UA" sz="2800" dirty="0" err="1">
                <a:effectLst/>
              </a:rPr>
              <a:t>опіатами</a:t>
            </a:r>
            <a:r>
              <a:rPr lang="uk-UA" sz="2800" dirty="0">
                <a:effectLst/>
              </a:rPr>
              <a:t> медіатори зазначених </a:t>
            </a:r>
            <a:r>
              <a:rPr lang="uk-UA" sz="2800" dirty="0" err="1">
                <a:effectLst/>
              </a:rPr>
              <a:t>антиноцицептивних</a:t>
            </a:r>
            <a:r>
              <a:rPr lang="uk-UA" sz="2800" dirty="0">
                <a:effectLst/>
              </a:rPr>
              <a:t> нейронів отримали назву </a:t>
            </a:r>
            <a:r>
              <a:rPr lang="uk-UA" sz="2800" dirty="0" err="1">
                <a:effectLst/>
              </a:rPr>
              <a:t>ендорфінів</a:t>
            </a:r>
            <a:r>
              <a:rPr lang="uk-UA" sz="2800" dirty="0">
                <a:effectLst/>
              </a:rPr>
              <a:t> (внутрішніх морфінів). До </a:t>
            </a:r>
            <a:r>
              <a:rPr lang="uk-UA" sz="2800" i="1" dirty="0" err="1">
                <a:effectLst/>
              </a:rPr>
              <a:t>ендорфінів</a:t>
            </a:r>
            <a:r>
              <a:rPr lang="uk-UA" sz="2800" dirty="0">
                <a:effectLst/>
              </a:rPr>
              <a:t> відноситься група речовин пептидної природи, що утворюються в нейронах з попередника - </a:t>
            </a:r>
            <a:r>
              <a:rPr lang="uk-UA" sz="2800" i="1" dirty="0" err="1">
                <a:effectLst/>
              </a:rPr>
              <a:t>проопіомеланокортину</a:t>
            </a:r>
            <a:r>
              <a:rPr lang="uk-UA" sz="2800" dirty="0">
                <a:effectLst/>
              </a:rPr>
              <a:t>. Пептидами є так само і близькі до </a:t>
            </a:r>
            <a:r>
              <a:rPr lang="uk-UA" sz="2800" dirty="0" err="1">
                <a:effectLst/>
              </a:rPr>
              <a:t>ендорфінів</a:t>
            </a:r>
            <a:r>
              <a:rPr lang="uk-UA" sz="2800" dirty="0">
                <a:effectLst/>
              </a:rPr>
              <a:t> </a:t>
            </a:r>
            <a:r>
              <a:rPr lang="uk-UA" sz="2800" i="1" dirty="0" err="1">
                <a:effectLst/>
              </a:rPr>
              <a:t>енкефаліни</a:t>
            </a:r>
            <a:r>
              <a:rPr lang="uk-UA" sz="2800" dirty="0">
                <a:effectLst/>
              </a:rPr>
              <a:t>. </a:t>
            </a:r>
          </a:p>
          <a:p>
            <a:pPr>
              <a:lnSpc>
                <a:spcPct val="90000"/>
              </a:lnSpc>
            </a:pPr>
            <a:r>
              <a:rPr lang="uk-UA" sz="2800" i="1" dirty="0">
                <a:effectLst/>
              </a:rPr>
              <a:t>Ці рецептори виявлені у всіх підкоркових центрах, куди надходить </a:t>
            </a:r>
            <a:r>
              <a:rPr lang="uk-UA" sz="2800" i="1" dirty="0" err="1">
                <a:effectLst/>
              </a:rPr>
              <a:t>ноцицептивная</a:t>
            </a:r>
            <a:r>
              <a:rPr lang="uk-UA" sz="2800" i="1" dirty="0">
                <a:effectLst/>
              </a:rPr>
              <a:t> імпульсація</a:t>
            </a:r>
            <a:r>
              <a:rPr lang="uk-UA" sz="2800" dirty="0">
                <a:effectLst/>
              </a:rPr>
              <a:t>.</a:t>
            </a:r>
            <a:endParaRPr lang="ru-RU" sz="2800" b="1" dirty="0"/>
          </a:p>
        </p:txBody>
      </p:sp>
    </p:spTree>
    <p:extLst>
      <p:ext uri="{BB962C8B-B14F-4D97-AF65-F5344CB8AC3E}">
        <p14:creationId xmlns:p14="http://schemas.microsoft.com/office/powerpoint/2010/main" val="16728720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3568" y="548680"/>
            <a:ext cx="7772400" cy="457200"/>
          </a:xfrm>
        </p:spPr>
        <p:txBody>
          <a:bodyPr/>
          <a:lstStyle/>
          <a:p>
            <a:pPr>
              <a:defRPr/>
            </a:pPr>
            <a:r>
              <a:rPr lang="uk-UA" sz="3600" dirty="0">
                <a:solidFill>
                  <a:srgbClr val="FFFF00"/>
                </a:solidFill>
                <a:effectLst/>
              </a:rPr>
              <a:t>Інші </a:t>
            </a:r>
            <a:r>
              <a:rPr lang="uk-UA" sz="3600" dirty="0" err="1">
                <a:solidFill>
                  <a:srgbClr val="FFFF00"/>
                </a:solidFill>
                <a:effectLst/>
              </a:rPr>
              <a:t>антиноцицептивні</a:t>
            </a:r>
            <a:r>
              <a:rPr lang="uk-UA" sz="3600" dirty="0">
                <a:solidFill>
                  <a:srgbClr val="FFFF00"/>
                </a:solidFill>
                <a:effectLst/>
              </a:rPr>
              <a:t> системи</a:t>
            </a:r>
            <a:endParaRPr lang="ru-RU" sz="3600" dirty="0">
              <a:solidFill>
                <a:srgbClr val="FFFF00"/>
              </a:solidFill>
            </a:endParaRPr>
          </a:p>
        </p:txBody>
      </p:sp>
      <p:sp>
        <p:nvSpPr>
          <p:cNvPr id="22531" name="Rectangle 3"/>
          <p:cNvSpPr>
            <a:spLocks noGrp="1" noChangeArrowheads="1"/>
          </p:cNvSpPr>
          <p:nvPr>
            <p:ph type="body" idx="1"/>
          </p:nvPr>
        </p:nvSpPr>
        <p:spPr>
          <a:xfrm>
            <a:off x="467544" y="1124744"/>
            <a:ext cx="8136904" cy="5328592"/>
          </a:xfrm>
        </p:spPr>
        <p:txBody>
          <a:bodyPr>
            <a:normAutofit/>
          </a:bodyPr>
          <a:lstStyle/>
          <a:p>
            <a:pPr marL="0" lvl="1" indent="0">
              <a:lnSpc>
                <a:spcPct val="90000"/>
              </a:lnSpc>
              <a:spcBef>
                <a:spcPts val="0"/>
              </a:spcBef>
            </a:pPr>
            <a:r>
              <a:rPr lang="uk-UA" sz="2400" dirty="0">
                <a:effectLst/>
              </a:rPr>
              <a:t>Подібним </a:t>
            </a:r>
            <a:r>
              <a:rPr lang="uk-UA" sz="2400" dirty="0" err="1">
                <a:effectLst/>
              </a:rPr>
              <a:t>опіатному</a:t>
            </a:r>
            <a:r>
              <a:rPr lang="uk-UA" sz="2400" dirty="0">
                <a:effectLst/>
              </a:rPr>
              <a:t> механізму може бути вплив і інших нейронів, аксони яких мають широкий вихід на передавальні структури </a:t>
            </a:r>
            <a:r>
              <a:rPr lang="uk-UA" sz="2400" dirty="0" err="1">
                <a:effectLst/>
              </a:rPr>
              <a:t>ноцицептивних</a:t>
            </a:r>
            <a:r>
              <a:rPr lang="uk-UA" sz="2400" dirty="0">
                <a:effectLst/>
              </a:rPr>
              <a:t> шляхів, і ряду гормонів. Гальмування передачі больової рецепції виникає під впливом таких медіаторів, як серотонін, </a:t>
            </a:r>
            <a:r>
              <a:rPr lang="uk-UA" sz="2400" dirty="0" err="1">
                <a:effectLst/>
              </a:rPr>
              <a:t>норадреналін</a:t>
            </a:r>
            <a:r>
              <a:rPr lang="uk-UA" sz="2400" dirty="0">
                <a:effectLst/>
              </a:rPr>
              <a:t>, </a:t>
            </a:r>
            <a:r>
              <a:rPr lang="uk-UA" sz="2400" dirty="0" err="1">
                <a:effectLst/>
              </a:rPr>
              <a:t>дофамін</a:t>
            </a:r>
            <a:r>
              <a:rPr lang="uk-UA" sz="2400" dirty="0">
                <a:effectLst/>
              </a:rPr>
              <a:t>, які є медіаторами однієї з регулюючих мозок систем - </a:t>
            </a:r>
            <a:r>
              <a:rPr lang="uk-UA" sz="2400" dirty="0" err="1">
                <a:effectLst/>
              </a:rPr>
              <a:t>аміноспецифічної</a:t>
            </a:r>
            <a:r>
              <a:rPr lang="uk-UA" sz="2400" dirty="0">
                <a:effectLst/>
              </a:rPr>
              <a:t>. </a:t>
            </a:r>
          </a:p>
          <a:p>
            <a:pPr marL="0" lvl="1" indent="0">
              <a:lnSpc>
                <a:spcPct val="90000"/>
              </a:lnSpc>
              <a:spcBef>
                <a:spcPts val="0"/>
              </a:spcBef>
            </a:pPr>
            <a:r>
              <a:rPr lang="uk-UA" sz="2400" dirty="0">
                <a:effectLst/>
              </a:rPr>
              <a:t>В гіпофізі серед інших гормонів є поліпептид </a:t>
            </a:r>
            <a:r>
              <a:rPr lang="uk-UA" sz="2400" dirty="0" err="1">
                <a:effectLst/>
              </a:rPr>
              <a:t>-ендорфін</a:t>
            </a:r>
            <a:r>
              <a:rPr lang="uk-UA" sz="2400" dirty="0">
                <a:effectLst/>
              </a:rPr>
              <a:t>. Вступаючи в русло крові і спинномозкову рідину, </a:t>
            </a:r>
            <a:r>
              <a:rPr lang="uk-UA" sz="2400" dirty="0" err="1">
                <a:effectLst/>
              </a:rPr>
              <a:t>ендорфін</a:t>
            </a:r>
            <a:r>
              <a:rPr lang="uk-UA" sz="2400" dirty="0">
                <a:effectLst/>
              </a:rPr>
              <a:t> приноситься до </a:t>
            </a:r>
            <a:r>
              <a:rPr lang="uk-UA" sz="2400" dirty="0" err="1">
                <a:effectLst/>
              </a:rPr>
              <a:t>ноцицептивних</a:t>
            </a:r>
            <a:r>
              <a:rPr lang="uk-UA" sz="2400" dirty="0">
                <a:effectLst/>
              </a:rPr>
              <a:t> нейронів, гальмуючи їх активність. Вважають, що ефект знеболення при акупунктурі обумовлений активацією саме цієї системи. </a:t>
            </a:r>
          </a:p>
          <a:p>
            <a:pPr marL="0" lvl="1" indent="0">
              <a:lnSpc>
                <a:spcPct val="90000"/>
              </a:lnSpc>
              <a:spcBef>
                <a:spcPts val="0"/>
              </a:spcBef>
            </a:pPr>
            <a:r>
              <a:rPr lang="uk-UA" sz="2400" i="1" dirty="0">
                <a:effectLst/>
              </a:rPr>
              <a:t>Гормональна </a:t>
            </a:r>
            <a:r>
              <a:rPr lang="uk-UA" sz="2400" i="1" dirty="0" err="1">
                <a:effectLst/>
              </a:rPr>
              <a:t>неопіатна</a:t>
            </a:r>
            <a:r>
              <a:rPr lang="uk-UA" sz="2400" i="1" dirty="0">
                <a:effectLst/>
              </a:rPr>
              <a:t> система представлена ще одним гормоном </a:t>
            </a:r>
            <a:r>
              <a:rPr lang="uk-UA" sz="2400" i="1" dirty="0" err="1">
                <a:effectLst/>
              </a:rPr>
              <a:t>нейрогіпофізу</a:t>
            </a:r>
            <a:r>
              <a:rPr lang="uk-UA" sz="2400" i="1" dirty="0">
                <a:effectLst/>
              </a:rPr>
              <a:t> - </a:t>
            </a:r>
            <a:r>
              <a:rPr lang="uk-UA" sz="2400" i="1" dirty="0">
                <a:solidFill>
                  <a:srgbClr val="FFFF00"/>
                </a:solidFill>
                <a:effectLst/>
              </a:rPr>
              <a:t>вазопресином</a:t>
            </a:r>
            <a:r>
              <a:rPr lang="uk-UA" sz="2400" dirty="0">
                <a:effectLst/>
              </a:rPr>
              <a:t>.</a:t>
            </a:r>
            <a:endParaRPr lang="ru-RU" sz="2800" dirty="0"/>
          </a:p>
        </p:txBody>
      </p:sp>
    </p:spTree>
    <p:extLst>
      <p:ext uri="{BB962C8B-B14F-4D97-AF65-F5344CB8AC3E}">
        <p14:creationId xmlns:p14="http://schemas.microsoft.com/office/powerpoint/2010/main" val="11432752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55576" y="116632"/>
            <a:ext cx="7772400" cy="692150"/>
          </a:xfrm>
        </p:spPr>
        <p:txBody>
          <a:bodyPr/>
          <a:lstStyle/>
          <a:p>
            <a:pPr algn="ctr" eaLnBrk="1" hangingPunct="1">
              <a:defRPr/>
            </a:pPr>
            <a:r>
              <a:rPr lang="ru-RU" sz="3600" dirty="0" err="1">
                <a:solidFill>
                  <a:srgbClr val="FFFF00"/>
                </a:solidFill>
              </a:rPr>
              <a:t>Анальгезія</a:t>
            </a:r>
            <a:endParaRPr lang="ru-RU" sz="3600" dirty="0">
              <a:solidFill>
                <a:srgbClr val="FFFF00"/>
              </a:solidFill>
            </a:endParaRPr>
          </a:p>
        </p:txBody>
      </p:sp>
      <p:sp>
        <p:nvSpPr>
          <p:cNvPr id="23555" name="Rectangle 3"/>
          <p:cNvSpPr>
            <a:spLocks noGrp="1" noChangeArrowheads="1"/>
          </p:cNvSpPr>
          <p:nvPr>
            <p:ph type="body" idx="1"/>
          </p:nvPr>
        </p:nvSpPr>
        <p:spPr>
          <a:xfrm>
            <a:off x="395288" y="836712"/>
            <a:ext cx="8748712" cy="5760938"/>
          </a:xfrm>
        </p:spPr>
        <p:txBody>
          <a:bodyPr>
            <a:normAutofit/>
          </a:bodyPr>
          <a:lstStyle/>
          <a:p>
            <a:pPr>
              <a:lnSpc>
                <a:spcPct val="90000"/>
              </a:lnSpc>
            </a:pPr>
            <a:r>
              <a:rPr lang="uk-UA" sz="2800" dirty="0">
                <a:effectLst/>
              </a:rPr>
              <a:t>Лікарські препарати (новокаїн, </a:t>
            </a:r>
            <a:r>
              <a:rPr lang="uk-UA" sz="2800" dirty="0" err="1">
                <a:effectLst/>
              </a:rPr>
              <a:t>лідокаїн</a:t>
            </a:r>
            <a:r>
              <a:rPr lang="uk-UA" sz="2800" dirty="0">
                <a:effectLst/>
              </a:rPr>
              <a:t>, анальгін та </a:t>
            </a:r>
            <a:r>
              <a:rPr lang="uk-UA" sz="2800" dirty="0" err="1">
                <a:effectLst/>
              </a:rPr>
              <a:t>ін</a:t>
            </a:r>
            <a:r>
              <a:rPr lang="uk-UA" sz="2800" dirty="0">
                <a:effectLst/>
              </a:rPr>
              <a:t>) можуть діяти на багатьох рівнях: - в рецепторах на генерацію потенціалу дії, проведення його по аферентних волокнах (місцева анестезія) або - блокувати передачу по висхідним шляхах (</a:t>
            </a:r>
            <a:r>
              <a:rPr lang="uk-UA" sz="2800" dirty="0" err="1">
                <a:effectLst/>
              </a:rPr>
              <a:t>люмбальна</a:t>
            </a:r>
            <a:r>
              <a:rPr lang="uk-UA" sz="2800" dirty="0">
                <a:effectLst/>
              </a:rPr>
              <a:t> анестезія). </a:t>
            </a:r>
          </a:p>
          <a:p>
            <a:pPr>
              <a:lnSpc>
                <a:spcPct val="90000"/>
              </a:lnSpc>
            </a:pPr>
            <a:r>
              <a:rPr lang="uk-UA" sz="2800" dirty="0">
                <a:effectLst/>
              </a:rPr>
              <a:t>Збудливість центральних нейронів можна придушити ефіром, електронаркозом, а структури "емоційного мозку" - з допомогою седативних препаратів. </a:t>
            </a:r>
          </a:p>
          <a:p>
            <a:pPr>
              <a:lnSpc>
                <a:spcPct val="90000"/>
              </a:lnSpc>
            </a:pPr>
            <a:r>
              <a:rPr lang="uk-UA" sz="2800" dirty="0">
                <a:effectLst/>
              </a:rPr>
              <a:t>Для знеболювання застосовують і штучну гіпотермію - </a:t>
            </a:r>
            <a:r>
              <a:rPr lang="uk-UA" sz="2800" dirty="0" err="1">
                <a:effectLst/>
              </a:rPr>
              <a:t>гібернацію</a:t>
            </a:r>
            <a:r>
              <a:rPr lang="uk-UA" sz="2800" dirty="0">
                <a:effectLst/>
              </a:rPr>
              <a:t>.</a:t>
            </a:r>
            <a:endParaRPr lang="ru-RU" sz="2800" dirty="0"/>
          </a:p>
        </p:txBody>
      </p:sp>
    </p:spTree>
    <p:extLst>
      <p:ext uri="{BB962C8B-B14F-4D97-AF65-F5344CB8AC3E}">
        <p14:creationId xmlns:p14="http://schemas.microsoft.com/office/powerpoint/2010/main" val="3708162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1082</TotalTime>
  <Words>5350</Words>
  <Application>Microsoft Office PowerPoint</Application>
  <PresentationFormat>Экран (4:3)</PresentationFormat>
  <Paragraphs>293</Paragraphs>
  <Slides>76</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76</vt:i4>
      </vt:variant>
    </vt:vector>
  </HeadingPairs>
  <TitlesOfParts>
    <vt:vector size="82" baseType="lpstr">
      <vt:lpstr>Arial</vt:lpstr>
      <vt:lpstr>Palatino Linotype</vt:lpstr>
      <vt:lpstr>Times New Roman</vt:lpstr>
      <vt:lpstr>Wingdings</vt:lpstr>
      <vt:lpstr>Базовая</vt:lpstr>
      <vt:lpstr>Точечный рисунок</vt:lpstr>
      <vt:lpstr>Презентация PowerPoint</vt:lpstr>
      <vt:lpstr>Органи чуттів (Сенсорні системи)</vt:lpstr>
      <vt:lpstr>ЗАГАЛЬНИЙ ПРИНЦИП БУДОВИ СЕНСОРНИХ СИСТЕМ</vt:lpstr>
      <vt:lpstr>Презентация PowerPoint</vt:lpstr>
      <vt:lpstr>Презентация PowerPoint</vt:lpstr>
      <vt:lpstr>Функції рецепторів</vt:lpstr>
      <vt:lpstr>За місцем розташування</vt:lpstr>
      <vt:lpstr>Психофізіологічна </vt:lpstr>
      <vt:lpstr>За характером контакту з середовищем рецептори поділяють на:</vt:lpstr>
      <vt:lpstr>Залежно від природи подразника</vt:lpstr>
      <vt:lpstr>Презентация PowerPoint</vt:lpstr>
      <vt:lpstr>Специфічність рецепторів</vt:lpstr>
      <vt:lpstr>Адекватний подразник</vt:lpstr>
      <vt:lpstr>Чи завжди можна повністю довіряти сенсорним системам?</vt:lpstr>
      <vt:lpstr>Первинно-(а,б) і вторинно-чутливі (в) рецептори</vt:lpstr>
      <vt:lpstr>Розташування рецепторів в шкірі</vt:lpstr>
      <vt:lpstr>РП і ПД</vt:lpstr>
      <vt:lpstr>Рецепторні клітини</vt:lpstr>
      <vt:lpstr>Адаптація тактильних рецепторів</vt:lpstr>
      <vt:lpstr>Спинний мозок</vt:lpstr>
      <vt:lpstr>Аферентні функції спинного мозку</vt:lpstr>
      <vt:lpstr>Стовбур мозку</vt:lpstr>
      <vt:lpstr>Сенсорні функції стовбура мозку</vt:lpstr>
      <vt:lpstr>Таламус</vt:lpstr>
      <vt:lpstr>Зв’язки ядер таламуса</vt:lpstr>
      <vt:lpstr>Зв’язки таламуса (б)</vt:lpstr>
      <vt:lpstr>Функції таламуса</vt:lpstr>
      <vt:lpstr>Кора великих півкуль</vt:lpstr>
      <vt:lpstr>Основні зони кори</vt:lpstr>
      <vt:lpstr>Презентация PowerPoint</vt:lpstr>
      <vt:lpstr>Розташування нейронів тактильної чутливості в корі великих півкуль</vt:lpstr>
      <vt:lpstr>Нюховий аналізатор</vt:lpstr>
      <vt:lpstr>Рецептори</vt:lpstr>
      <vt:lpstr>Центри</vt:lpstr>
      <vt:lpstr>Нюх і поведінка</vt:lpstr>
      <vt:lpstr>  ЗІР</vt:lpstr>
      <vt:lpstr>Будова системи ока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Передвокалізаційний рефлекс</vt:lpstr>
      <vt:lpstr>Слухова орієнтація у просторі</vt:lpstr>
      <vt:lpstr>Вестибулярний аналізатор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Адаптація рецепторів болю</vt:lpstr>
      <vt:lpstr>Нейронна опіатна система</vt:lpstr>
      <vt:lpstr>Інші антиноцицептивні системи</vt:lpstr>
      <vt:lpstr>Анальгезія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Частная физиология сенсорных систем   ЗРЕНИЕ</dc:title>
  <dc:creator>Галина В. Пиртя</dc:creator>
  <cp:lastModifiedBy>HP</cp:lastModifiedBy>
  <cp:revision>82</cp:revision>
  <dcterms:modified xsi:type="dcterms:W3CDTF">2022-10-29T21:10:40Z</dcterms:modified>
</cp:coreProperties>
</file>