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317" r:id="rId2"/>
    <p:sldId id="256" r:id="rId3"/>
    <p:sldId id="257" r:id="rId4"/>
    <p:sldId id="307" r:id="rId5"/>
    <p:sldId id="258" r:id="rId6"/>
    <p:sldId id="269" r:id="rId7"/>
    <p:sldId id="308" r:id="rId8"/>
    <p:sldId id="309" r:id="rId9"/>
    <p:sldId id="259" r:id="rId10"/>
    <p:sldId id="310" r:id="rId11"/>
    <p:sldId id="270" r:id="rId12"/>
    <p:sldId id="271" r:id="rId13"/>
    <p:sldId id="272" r:id="rId14"/>
    <p:sldId id="273" r:id="rId15"/>
    <p:sldId id="275" r:id="rId16"/>
    <p:sldId id="276" r:id="rId17"/>
    <p:sldId id="260" r:id="rId18"/>
    <p:sldId id="274" r:id="rId19"/>
    <p:sldId id="261" r:id="rId20"/>
    <p:sldId id="311" r:id="rId21"/>
    <p:sldId id="262" r:id="rId22"/>
    <p:sldId id="264" r:id="rId23"/>
    <p:sldId id="265" r:id="rId24"/>
    <p:sldId id="312" r:id="rId25"/>
    <p:sldId id="267" r:id="rId26"/>
    <p:sldId id="268" r:id="rId27"/>
    <p:sldId id="278" r:id="rId28"/>
    <p:sldId id="279" r:id="rId29"/>
    <p:sldId id="313" r:id="rId30"/>
    <p:sldId id="315" r:id="rId31"/>
    <p:sldId id="314" r:id="rId32"/>
    <p:sldId id="280" r:id="rId33"/>
    <p:sldId id="316" r:id="rId34"/>
    <p:sldId id="281" r:id="rId35"/>
    <p:sldId id="282" r:id="rId36"/>
    <p:sldId id="284" r:id="rId37"/>
    <p:sldId id="285" r:id="rId38"/>
    <p:sldId id="286" r:id="rId39"/>
    <p:sldId id="318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19" r:id="rId54"/>
    <p:sldId id="300" r:id="rId55"/>
    <p:sldId id="305" r:id="rId56"/>
    <p:sldId id="320" r:id="rId57"/>
    <p:sldId id="301" r:id="rId58"/>
    <p:sldId id="302" r:id="rId59"/>
    <p:sldId id="303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0" r:id="rId90"/>
    <p:sldId id="351" r:id="rId91"/>
    <p:sldId id="352" r:id="rId92"/>
    <p:sldId id="353" r:id="rId93"/>
    <p:sldId id="354" r:id="rId94"/>
    <p:sldId id="355" r:id="rId95"/>
    <p:sldId id="356" r:id="rId96"/>
    <p:sldId id="357" r:id="rId97"/>
    <p:sldId id="358" r:id="rId98"/>
    <p:sldId id="359" r:id="rId99"/>
    <p:sldId id="360" r:id="rId100"/>
    <p:sldId id="361" r:id="rId10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7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958E75-8ED5-4BC1-867C-A85BDD1B496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8D3586B1-0979-454C-AB3C-1B8AFC62114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Фази</a:t>
          </a:r>
          <a:endParaRPr kumimoji="0" lang="ru-RU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прояву</a:t>
          </a:r>
          <a:endParaRPr kumimoji="0" lang="ru-RU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інстинкту</a:t>
          </a:r>
          <a:endParaRPr kumimoji="0" lang="ru-RU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6AE2D29F-3394-4B46-BDB3-134873E61479}" type="parTrans" cxnId="{8BED3195-65A3-494C-AA7C-FD5459FCB9C4}">
      <dgm:prSet/>
      <dgm:spPr/>
      <dgm:t>
        <a:bodyPr/>
        <a:lstStyle/>
        <a:p>
          <a:endParaRPr lang="ru-RU"/>
        </a:p>
      </dgm:t>
    </dgm:pt>
    <dgm:pt modelId="{B9FF149E-9F91-47D9-9C41-F616EF792F5C}" type="sibTrans" cxnId="{8BED3195-65A3-494C-AA7C-FD5459FCB9C4}">
      <dgm:prSet/>
      <dgm:spPr/>
      <dgm:t>
        <a:bodyPr/>
        <a:lstStyle/>
        <a:p>
          <a:endParaRPr lang="ru-RU"/>
        </a:p>
      </dgm:t>
    </dgm:pt>
    <dgm:pt modelId="{4F3EC555-3FAD-4945-81F0-702087DF44B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пошукова</a:t>
          </a:r>
          <a:endParaRPr kumimoji="0" lang="ru-RU" b="1" i="1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F5995955-061F-43C5-B10A-43657D09AB9B}" type="parTrans" cxnId="{7487BD21-225C-4DE0-8496-CA278C6F778F}">
      <dgm:prSet/>
      <dgm:spPr/>
      <dgm:t>
        <a:bodyPr/>
        <a:lstStyle/>
        <a:p>
          <a:endParaRPr lang="ru-RU"/>
        </a:p>
      </dgm:t>
    </dgm:pt>
    <dgm:pt modelId="{C83ECB74-04E8-4E7F-A5D5-A4A69A9D9313}" type="sibTrans" cxnId="{7487BD21-225C-4DE0-8496-CA278C6F778F}">
      <dgm:prSet/>
      <dgm:spPr/>
      <dgm:t>
        <a:bodyPr/>
        <a:lstStyle/>
        <a:p>
          <a:endParaRPr lang="ru-RU"/>
        </a:p>
      </dgm:t>
    </dgm:pt>
    <dgm:pt modelId="{D29F681F-3A82-4598-92B0-01AE2608AF3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завершальна</a:t>
          </a:r>
          <a:endParaRPr kumimoji="0" lang="ru-RU" b="1" i="1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8844545F-E31D-43CA-A434-78DB7669C53D}" type="parTrans" cxnId="{1C98D61A-B5FE-4A84-A1E5-500F242C6459}">
      <dgm:prSet/>
      <dgm:spPr/>
      <dgm:t>
        <a:bodyPr/>
        <a:lstStyle/>
        <a:p>
          <a:endParaRPr lang="ru-RU"/>
        </a:p>
      </dgm:t>
    </dgm:pt>
    <dgm:pt modelId="{679A7B19-D936-434B-AA8D-D048AED6E801}" type="sibTrans" cxnId="{1C98D61A-B5FE-4A84-A1E5-500F242C6459}">
      <dgm:prSet/>
      <dgm:spPr/>
      <dgm:t>
        <a:bodyPr/>
        <a:lstStyle/>
        <a:p>
          <a:endParaRPr lang="ru-RU"/>
        </a:p>
      </dgm:t>
    </dgm:pt>
    <dgm:pt modelId="{20DC578C-777C-450E-B085-08AE272555AF}" type="pres">
      <dgm:prSet presAssocID="{A2958E75-8ED5-4BC1-867C-A85BDD1B496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EA015B1-0CAF-4FA3-95F7-A26910CCDB5F}" type="pres">
      <dgm:prSet presAssocID="{8D3586B1-0979-454C-AB3C-1B8AFC62114F}" presName="hierRoot1" presStyleCnt="0">
        <dgm:presLayoutVars>
          <dgm:hierBranch/>
        </dgm:presLayoutVars>
      </dgm:prSet>
      <dgm:spPr/>
    </dgm:pt>
    <dgm:pt modelId="{9F78B78B-9FAC-4378-8E0B-8AB9847CCC5E}" type="pres">
      <dgm:prSet presAssocID="{8D3586B1-0979-454C-AB3C-1B8AFC62114F}" presName="rootComposite1" presStyleCnt="0"/>
      <dgm:spPr/>
    </dgm:pt>
    <dgm:pt modelId="{0675137B-748C-4C78-A879-D7D89675D365}" type="pres">
      <dgm:prSet presAssocID="{8D3586B1-0979-454C-AB3C-1B8AFC62114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DA74E6-7098-457C-9A33-33BFA717423F}" type="pres">
      <dgm:prSet presAssocID="{8D3586B1-0979-454C-AB3C-1B8AFC62114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3B7E3F4-43E6-4279-A341-5ED1EC6BD69C}" type="pres">
      <dgm:prSet presAssocID="{8D3586B1-0979-454C-AB3C-1B8AFC62114F}" presName="hierChild2" presStyleCnt="0"/>
      <dgm:spPr/>
    </dgm:pt>
    <dgm:pt modelId="{6448D1A4-C48D-44D2-BB0D-AA7C674C35B8}" type="pres">
      <dgm:prSet presAssocID="{F5995955-061F-43C5-B10A-43657D09AB9B}" presName="Name35" presStyleLbl="parChTrans1D2" presStyleIdx="0" presStyleCnt="2"/>
      <dgm:spPr/>
      <dgm:t>
        <a:bodyPr/>
        <a:lstStyle/>
        <a:p>
          <a:endParaRPr lang="ru-RU"/>
        </a:p>
      </dgm:t>
    </dgm:pt>
    <dgm:pt modelId="{F5680C0D-2215-4531-961A-8E5E92D9D536}" type="pres">
      <dgm:prSet presAssocID="{4F3EC555-3FAD-4945-81F0-702087DF44B5}" presName="hierRoot2" presStyleCnt="0">
        <dgm:presLayoutVars>
          <dgm:hierBranch/>
        </dgm:presLayoutVars>
      </dgm:prSet>
      <dgm:spPr/>
    </dgm:pt>
    <dgm:pt modelId="{E2A202DB-75E3-477A-AFDE-AB6730AA35DD}" type="pres">
      <dgm:prSet presAssocID="{4F3EC555-3FAD-4945-81F0-702087DF44B5}" presName="rootComposite" presStyleCnt="0"/>
      <dgm:spPr/>
    </dgm:pt>
    <dgm:pt modelId="{D3F34A09-D79B-4ED3-B5AC-F769DC673CAF}" type="pres">
      <dgm:prSet presAssocID="{4F3EC555-3FAD-4945-81F0-702087DF44B5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F6B329-0DF6-433E-9E65-2ECA92E18C69}" type="pres">
      <dgm:prSet presAssocID="{4F3EC555-3FAD-4945-81F0-702087DF44B5}" presName="rootConnector" presStyleLbl="node2" presStyleIdx="0" presStyleCnt="2"/>
      <dgm:spPr/>
      <dgm:t>
        <a:bodyPr/>
        <a:lstStyle/>
        <a:p>
          <a:endParaRPr lang="ru-RU"/>
        </a:p>
      </dgm:t>
    </dgm:pt>
    <dgm:pt modelId="{3BC79383-ECF9-453E-A345-99C1FD157A91}" type="pres">
      <dgm:prSet presAssocID="{4F3EC555-3FAD-4945-81F0-702087DF44B5}" presName="hierChild4" presStyleCnt="0"/>
      <dgm:spPr/>
    </dgm:pt>
    <dgm:pt modelId="{347C0C3E-1234-4144-A9CE-B001B3AE7320}" type="pres">
      <dgm:prSet presAssocID="{4F3EC555-3FAD-4945-81F0-702087DF44B5}" presName="hierChild5" presStyleCnt="0"/>
      <dgm:spPr/>
    </dgm:pt>
    <dgm:pt modelId="{34C20FC7-85EF-4961-8C7F-D2CBEC570C05}" type="pres">
      <dgm:prSet presAssocID="{8844545F-E31D-43CA-A434-78DB7669C53D}" presName="Name35" presStyleLbl="parChTrans1D2" presStyleIdx="1" presStyleCnt="2"/>
      <dgm:spPr/>
      <dgm:t>
        <a:bodyPr/>
        <a:lstStyle/>
        <a:p>
          <a:endParaRPr lang="ru-RU"/>
        </a:p>
      </dgm:t>
    </dgm:pt>
    <dgm:pt modelId="{DD0C4520-F6C4-4B41-ADB0-E80EE43468FB}" type="pres">
      <dgm:prSet presAssocID="{D29F681F-3A82-4598-92B0-01AE2608AF3D}" presName="hierRoot2" presStyleCnt="0">
        <dgm:presLayoutVars>
          <dgm:hierBranch/>
        </dgm:presLayoutVars>
      </dgm:prSet>
      <dgm:spPr/>
    </dgm:pt>
    <dgm:pt modelId="{7F4C4DAD-8C2F-4C0B-AA5C-F37AB30F4F70}" type="pres">
      <dgm:prSet presAssocID="{D29F681F-3A82-4598-92B0-01AE2608AF3D}" presName="rootComposite" presStyleCnt="0"/>
      <dgm:spPr/>
    </dgm:pt>
    <dgm:pt modelId="{E7EC803B-FC4D-41EB-810C-42596531300A}" type="pres">
      <dgm:prSet presAssocID="{D29F681F-3A82-4598-92B0-01AE2608AF3D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02E560-B4BC-498D-BD84-0B5FECACD4FF}" type="pres">
      <dgm:prSet presAssocID="{D29F681F-3A82-4598-92B0-01AE2608AF3D}" presName="rootConnector" presStyleLbl="node2" presStyleIdx="1" presStyleCnt="2"/>
      <dgm:spPr/>
      <dgm:t>
        <a:bodyPr/>
        <a:lstStyle/>
        <a:p>
          <a:endParaRPr lang="ru-RU"/>
        </a:p>
      </dgm:t>
    </dgm:pt>
    <dgm:pt modelId="{FB512241-71A8-47A3-B8B6-9AAF97C0F005}" type="pres">
      <dgm:prSet presAssocID="{D29F681F-3A82-4598-92B0-01AE2608AF3D}" presName="hierChild4" presStyleCnt="0"/>
      <dgm:spPr/>
    </dgm:pt>
    <dgm:pt modelId="{4C9D5CE3-3F9B-4A64-8BBE-9C6F81111766}" type="pres">
      <dgm:prSet presAssocID="{D29F681F-3A82-4598-92B0-01AE2608AF3D}" presName="hierChild5" presStyleCnt="0"/>
      <dgm:spPr/>
    </dgm:pt>
    <dgm:pt modelId="{A36A6108-C9EC-47F5-B3FB-3201D8672E34}" type="pres">
      <dgm:prSet presAssocID="{8D3586B1-0979-454C-AB3C-1B8AFC62114F}" presName="hierChild3" presStyleCnt="0"/>
      <dgm:spPr/>
    </dgm:pt>
  </dgm:ptLst>
  <dgm:cxnLst>
    <dgm:cxn modelId="{2C78716A-FDFC-4B25-AF38-634F429F3F5D}" type="presOf" srcId="{8D3586B1-0979-454C-AB3C-1B8AFC62114F}" destId="{0675137B-748C-4C78-A879-D7D89675D365}" srcOrd="0" destOrd="0" presId="urn:microsoft.com/office/officeart/2005/8/layout/orgChart1"/>
    <dgm:cxn modelId="{1096A4CA-D21C-4C77-82D0-15CC6D5E4C36}" type="presOf" srcId="{8844545F-E31D-43CA-A434-78DB7669C53D}" destId="{34C20FC7-85EF-4961-8C7F-D2CBEC570C05}" srcOrd="0" destOrd="0" presId="urn:microsoft.com/office/officeart/2005/8/layout/orgChart1"/>
    <dgm:cxn modelId="{7AF8774E-4B29-4E44-B917-2DD79E47C9AD}" type="presOf" srcId="{D29F681F-3A82-4598-92B0-01AE2608AF3D}" destId="{4802E560-B4BC-498D-BD84-0B5FECACD4FF}" srcOrd="1" destOrd="0" presId="urn:microsoft.com/office/officeart/2005/8/layout/orgChart1"/>
    <dgm:cxn modelId="{7487BD21-225C-4DE0-8496-CA278C6F778F}" srcId="{8D3586B1-0979-454C-AB3C-1B8AFC62114F}" destId="{4F3EC555-3FAD-4945-81F0-702087DF44B5}" srcOrd="0" destOrd="0" parTransId="{F5995955-061F-43C5-B10A-43657D09AB9B}" sibTransId="{C83ECB74-04E8-4E7F-A5D5-A4A69A9D9313}"/>
    <dgm:cxn modelId="{1C98D61A-B5FE-4A84-A1E5-500F242C6459}" srcId="{8D3586B1-0979-454C-AB3C-1B8AFC62114F}" destId="{D29F681F-3A82-4598-92B0-01AE2608AF3D}" srcOrd="1" destOrd="0" parTransId="{8844545F-E31D-43CA-A434-78DB7669C53D}" sibTransId="{679A7B19-D936-434B-AA8D-D048AED6E801}"/>
    <dgm:cxn modelId="{24824C76-7B96-4246-A334-D926953DDAF7}" type="presOf" srcId="{D29F681F-3A82-4598-92B0-01AE2608AF3D}" destId="{E7EC803B-FC4D-41EB-810C-42596531300A}" srcOrd="0" destOrd="0" presId="urn:microsoft.com/office/officeart/2005/8/layout/orgChart1"/>
    <dgm:cxn modelId="{1E1B45AC-0445-4840-A2B0-8552EBC56935}" type="presOf" srcId="{F5995955-061F-43C5-B10A-43657D09AB9B}" destId="{6448D1A4-C48D-44D2-BB0D-AA7C674C35B8}" srcOrd="0" destOrd="0" presId="urn:microsoft.com/office/officeart/2005/8/layout/orgChart1"/>
    <dgm:cxn modelId="{D7735BFB-DDA3-44CF-BEA2-FE17379D896A}" type="presOf" srcId="{4F3EC555-3FAD-4945-81F0-702087DF44B5}" destId="{D3F34A09-D79B-4ED3-B5AC-F769DC673CAF}" srcOrd="0" destOrd="0" presId="urn:microsoft.com/office/officeart/2005/8/layout/orgChart1"/>
    <dgm:cxn modelId="{4BDAB1C1-3FEB-4B6D-85F0-0A64CD32440F}" type="presOf" srcId="{A2958E75-8ED5-4BC1-867C-A85BDD1B496B}" destId="{20DC578C-777C-450E-B085-08AE272555AF}" srcOrd="0" destOrd="0" presId="urn:microsoft.com/office/officeart/2005/8/layout/orgChart1"/>
    <dgm:cxn modelId="{8BED3195-65A3-494C-AA7C-FD5459FCB9C4}" srcId="{A2958E75-8ED5-4BC1-867C-A85BDD1B496B}" destId="{8D3586B1-0979-454C-AB3C-1B8AFC62114F}" srcOrd="0" destOrd="0" parTransId="{6AE2D29F-3394-4B46-BDB3-134873E61479}" sibTransId="{B9FF149E-9F91-47D9-9C41-F616EF792F5C}"/>
    <dgm:cxn modelId="{90F68490-B911-4529-BB91-4200D718C35A}" type="presOf" srcId="{4F3EC555-3FAD-4945-81F0-702087DF44B5}" destId="{54F6B329-0DF6-433E-9E65-2ECA92E18C69}" srcOrd="1" destOrd="0" presId="urn:microsoft.com/office/officeart/2005/8/layout/orgChart1"/>
    <dgm:cxn modelId="{2499AF2C-F17D-4C67-93C9-7A8BEAD030EE}" type="presOf" srcId="{8D3586B1-0979-454C-AB3C-1B8AFC62114F}" destId="{BDDA74E6-7098-457C-9A33-33BFA717423F}" srcOrd="1" destOrd="0" presId="urn:microsoft.com/office/officeart/2005/8/layout/orgChart1"/>
    <dgm:cxn modelId="{2CD2AF7B-F2D5-4845-AA01-FD1865CA4062}" type="presParOf" srcId="{20DC578C-777C-450E-B085-08AE272555AF}" destId="{5EA015B1-0CAF-4FA3-95F7-A26910CCDB5F}" srcOrd="0" destOrd="0" presId="urn:microsoft.com/office/officeart/2005/8/layout/orgChart1"/>
    <dgm:cxn modelId="{D255CF1B-FF46-482E-A1BA-971C91C7878B}" type="presParOf" srcId="{5EA015B1-0CAF-4FA3-95F7-A26910CCDB5F}" destId="{9F78B78B-9FAC-4378-8E0B-8AB9847CCC5E}" srcOrd="0" destOrd="0" presId="urn:microsoft.com/office/officeart/2005/8/layout/orgChart1"/>
    <dgm:cxn modelId="{D1EDD4B6-8398-4975-972F-C8B53C984FCC}" type="presParOf" srcId="{9F78B78B-9FAC-4378-8E0B-8AB9847CCC5E}" destId="{0675137B-748C-4C78-A879-D7D89675D365}" srcOrd="0" destOrd="0" presId="urn:microsoft.com/office/officeart/2005/8/layout/orgChart1"/>
    <dgm:cxn modelId="{D939F5E5-5B63-403A-9BDA-8C7EDD3698F3}" type="presParOf" srcId="{9F78B78B-9FAC-4378-8E0B-8AB9847CCC5E}" destId="{BDDA74E6-7098-457C-9A33-33BFA717423F}" srcOrd="1" destOrd="0" presId="urn:microsoft.com/office/officeart/2005/8/layout/orgChart1"/>
    <dgm:cxn modelId="{8BD03933-6D6E-4F98-907E-23A1B9AB0BA8}" type="presParOf" srcId="{5EA015B1-0CAF-4FA3-95F7-A26910CCDB5F}" destId="{63B7E3F4-43E6-4279-A341-5ED1EC6BD69C}" srcOrd="1" destOrd="0" presId="urn:microsoft.com/office/officeart/2005/8/layout/orgChart1"/>
    <dgm:cxn modelId="{4BAAC24E-D595-418C-A22F-CBDE6434FE90}" type="presParOf" srcId="{63B7E3F4-43E6-4279-A341-5ED1EC6BD69C}" destId="{6448D1A4-C48D-44D2-BB0D-AA7C674C35B8}" srcOrd="0" destOrd="0" presId="urn:microsoft.com/office/officeart/2005/8/layout/orgChart1"/>
    <dgm:cxn modelId="{51421249-9076-418C-BE60-29E002D654F4}" type="presParOf" srcId="{63B7E3F4-43E6-4279-A341-5ED1EC6BD69C}" destId="{F5680C0D-2215-4531-961A-8E5E92D9D536}" srcOrd="1" destOrd="0" presId="urn:microsoft.com/office/officeart/2005/8/layout/orgChart1"/>
    <dgm:cxn modelId="{9174D060-F741-4E70-AE47-CBC1022946DD}" type="presParOf" srcId="{F5680C0D-2215-4531-961A-8E5E92D9D536}" destId="{E2A202DB-75E3-477A-AFDE-AB6730AA35DD}" srcOrd="0" destOrd="0" presId="urn:microsoft.com/office/officeart/2005/8/layout/orgChart1"/>
    <dgm:cxn modelId="{1C4EE9D5-30F0-4F56-B95C-48CF00E8D8B8}" type="presParOf" srcId="{E2A202DB-75E3-477A-AFDE-AB6730AA35DD}" destId="{D3F34A09-D79B-4ED3-B5AC-F769DC673CAF}" srcOrd="0" destOrd="0" presId="urn:microsoft.com/office/officeart/2005/8/layout/orgChart1"/>
    <dgm:cxn modelId="{EA476DDE-D1E5-4647-94E6-396A76F1084E}" type="presParOf" srcId="{E2A202DB-75E3-477A-AFDE-AB6730AA35DD}" destId="{54F6B329-0DF6-433E-9E65-2ECA92E18C69}" srcOrd="1" destOrd="0" presId="urn:microsoft.com/office/officeart/2005/8/layout/orgChart1"/>
    <dgm:cxn modelId="{CE26E83E-2AB3-4578-9FAD-FFFB1F9217EC}" type="presParOf" srcId="{F5680C0D-2215-4531-961A-8E5E92D9D536}" destId="{3BC79383-ECF9-453E-A345-99C1FD157A91}" srcOrd="1" destOrd="0" presId="urn:microsoft.com/office/officeart/2005/8/layout/orgChart1"/>
    <dgm:cxn modelId="{0A3F2411-7423-42AD-9484-B15DE2460BA1}" type="presParOf" srcId="{F5680C0D-2215-4531-961A-8E5E92D9D536}" destId="{347C0C3E-1234-4144-A9CE-B001B3AE7320}" srcOrd="2" destOrd="0" presId="urn:microsoft.com/office/officeart/2005/8/layout/orgChart1"/>
    <dgm:cxn modelId="{31AAC366-A4E7-49C0-99B3-26F63CC5B600}" type="presParOf" srcId="{63B7E3F4-43E6-4279-A341-5ED1EC6BD69C}" destId="{34C20FC7-85EF-4961-8C7F-D2CBEC570C05}" srcOrd="2" destOrd="0" presId="urn:microsoft.com/office/officeart/2005/8/layout/orgChart1"/>
    <dgm:cxn modelId="{8C240F12-11CE-4578-9FAF-352CCF97B2CC}" type="presParOf" srcId="{63B7E3F4-43E6-4279-A341-5ED1EC6BD69C}" destId="{DD0C4520-F6C4-4B41-ADB0-E80EE43468FB}" srcOrd="3" destOrd="0" presId="urn:microsoft.com/office/officeart/2005/8/layout/orgChart1"/>
    <dgm:cxn modelId="{8B67257E-9913-4EDF-9294-9945204B7514}" type="presParOf" srcId="{DD0C4520-F6C4-4B41-ADB0-E80EE43468FB}" destId="{7F4C4DAD-8C2F-4C0B-AA5C-F37AB30F4F70}" srcOrd="0" destOrd="0" presId="urn:microsoft.com/office/officeart/2005/8/layout/orgChart1"/>
    <dgm:cxn modelId="{CE56273A-7179-4EE3-A196-66FB69F22799}" type="presParOf" srcId="{7F4C4DAD-8C2F-4C0B-AA5C-F37AB30F4F70}" destId="{E7EC803B-FC4D-41EB-810C-42596531300A}" srcOrd="0" destOrd="0" presId="urn:microsoft.com/office/officeart/2005/8/layout/orgChart1"/>
    <dgm:cxn modelId="{BDB4F532-B1C7-4428-ABA6-F35E1B25D23D}" type="presParOf" srcId="{7F4C4DAD-8C2F-4C0B-AA5C-F37AB30F4F70}" destId="{4802E560-B4BC-498D-BD84-0B5FECACD4FF}" srcOrd="1" destOrd="0" presId="urn:microsoft.com/office/officeart/2005/8/layout/orgChart1"/>
    <dgm:cxn modelId="{678EFF0C-9F52-4A66-AD8A-380A7C891390}" type="presParOf" srcId="{DD0C4520-F6C4-4B41-ADB0-E80EE43468FB}" destId="{FB512241-71A8-47A3-B8B6-9AAF97C0F005}" srcOrd="1" destOrd="0" presId="urn:microsoft.com/office/officeart/2005/8/layout/orgChart1"/>
    <dgm:cxn modelId="{47793049-1DC6-4D0D-9EFB-0329CBBC21C9}" type="presParOf" srcId="{DD0C4520-F6C4-4B41-ADB0-E80EE43468FB}" destId="{4C9D5CE3-3F9B-4A64-8BBE-9C6F81111766}" srcOrd="2" destOrd="0" presId="urn:microsoft.com/office/officeart/2005/8/layout/orgChart1"/>
    <dgm:cxn modelId="{1B2BBED8-6E43-4814-A444-68404EF7E037}" type="presParOf" srcId="{5EA015B1-0CAF-4FA3-95F7-A26910CCDB5F}" destId="{A36A6108-C9EC-47F5-B3FB-3201D8672E34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20FC7-85EF-4961-8C7F-D2CBEC570C05}">
      <dsp:nvSpPr>
        <dsp:cNvPr id="0" name=""/>
        <dsp:cNvSpPr/>
      </dsp:nvSpPr>
      <dsp:spPr>
        <a:xfrm>
          <a:off x="3886199" y="2151057"/>
          <a:ext cx="2126712" cy="738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098"/>
              </a:lnTo>
              <a:lnTo>
                <a:pt x="2126712" y="369098"/>
              </a:lnTo>
              <a:lnTo>
                <a:pt x="2126712" y="73819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8D1A4-C48D-44D2-BB0D-AA7C674C35B8}">
      <dsp:nvSpPr>
        <dsp:cNvPr id="0" name=""/>
        <dsp:cNvSpPr/>
      </dsp:nvSpPr>
      <dsp:spPr>
        <a:xfrm>
          <a:off x="1759487" y="2151057"/>
          <a:ext cx="2126712" cy="738197"/>
        </a:xfrm>
        <a:custGeom>
          <a:avLst/>
          <a:gdLst/>
          <a:ahLst/>
          <a:cxnLst/>
          <a:rect l="0" t="0" r="0" b="0"/>
          <a:pathLst>
            <a:path>
              <a:moveTo>
                <a:pt x="2126712" y="0"/>
              </a:moveTo>
              <a:lnTo>
                <a:pt x="2126712" y="369098"/>
              </a:lnTo>
              <a:lnTo>
                <a:pt x="0" y="369098"/>
              </a:lnTo>
              <a:lnTo>
                <a:pt x="0" y="73819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75137B-748C-4C78-A879-D7D89675D365}">
      <dsp:nvSpPr>
        <dsp:cNvPr id="0" name=""/>
        <dsp:cNvSpPr/>
      </dsp:nvSpPr>
      <dsp:spPr>
        <a:xfrm>
          <a:off x="2128586" y="393443"/>
          <a:ext cx="3515227" cy="17576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0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Фази</a:t>
          </a:r>
          <a:endParaRPr kumimoji="0" lang="ru-RU" sz="38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0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прояву</a:t>
          </a:r>
          <a:endParaRPr kumimoji="0" lang="ru-RU" sz="38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0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інстинкту</a:t>
          </a:r>
          <a:endParaRPr kumimoji="0" lang="ru-RU" sz="38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2128586" y="393443"/>
        <a:ext cx="3515227" cy="1757613"/>
      </dsp:txXfrm>
    </dsp:sp>
    <dsp:sp modelId="{D3F34A09-D79B-4ED3-B5AC-F769DC673CAF}">
      <dsp:nvSpPr>
        <dsp:cNvPr id="0" name=""/>
        <dsp:cNvSpPr/>
      </dsp:nvSpPr>
      <dsp:spPr>
        <a:xfrm>
          <a:off x="1873" y="2889254"/>
          <a:ext cx="3515227" cy="17576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1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пошукова</a:t>
          </a:r>
          <a:endParaRPr kumimoji="0" lang="ru-RU" sz="3800" b="1" i="1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1873" y="2889254"/>
        <a:ext cx="3515227" cy="1757613"/>
      </dsp:txXfrm>
    </dsp:sp>
    <dsp:sp modelId="{E7EC803B-FC4D-41EB-810C-42596531300A}">
      <dsp:nvSpPr>
        <dsp:cNvPr id="0" name=""/>
        <dsp:cNvSpPr/>
      </dsp:nvSpPr>
      <dsp:spPr>
        <a:xfrm>
          <a:off x="4255298" y="2889254"/>
          <a:ext cx="3515227" cy="17576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1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завершальна</a:t>
          </a:r>
          <a:endParaRPr kumimoji="0" lang="ru-RU" sz="3800" b="1" i="1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4255298" y="2889254"/>
        <a:ext cx="3515227" cy="1757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8FC69C7-6BD4-4590-BD28-2E12720A7B7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7462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869DF54-D006-CD70-DF73-3A96618D7CBE}"/>
              </a:ext>
            </a:extLst>
          </p:cNvPr>
          <p:cNvSpPr txBox="1"/>
          <p:nvPr/>
        </p:nvSpPr>
        <p:spPr>
          <a:xfrm>
            <a:off x="431540" y="2204864"/>
            <a:ext cx="82809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b="1" i="1" dirty="0" smtClean="0"/>
              <a:t>Стан щелепо-лицевої ділянки і поведінка людини. Вроджені та набуті форми поведінки. Пам'ять. Сон. Загальна характеристика сенсорних систем. Дослідження сомато-сенсорної, зорової, слухової і вестибулярної системи.</a:t>
            </a:r>
            <a:endParaRPr lang="x-none" sz="2800" b="1" i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Поняття</a:t>
            </a:r>
            <a:r>
              <a:rPr lang="ru-RU" b="1" dirty="0"/>
              <a:t> про </a:t>
            </a:r>
            <a:r>
              <a:rPr lang="ru-RU" b="1" dirty="0" err="1"/>
              <a:t>вищу</a:t>
            </a:r>
            <a:r>
              <a:rPr lang="ru-RU" b="1" dirty="0"/>
              <a:t> і </a:t>
            </a:r>
            <a:r>
              <a:rPr lang="ru-RU" b="1" dirty="0" err="1"/>
              <a:t>нижчу</a:t>
            </a:r>
            <a:r>
              <a:rPr lang="ru-RU" b="1" dirty="0"/>
              <a:t> </a:t>
            </a:r>
            <a:r>
              <a:rPr lang="ru-RU" b="1" dirty="0" err="1"/>
              <a:t>нервову</a:t>
            </a:r>
            <a:r>
              <a:rPr lang="ru-RU" b="1" dirty="0"/>
              <a:t> </a:t>
            </a:r>
            <a:r>
              <a:rPr lang="ru-RU" b="1" dirty="0" err="1"/>
              <a:t>діяльність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500174"/>
            <a:ext cx="8429652" cy="5024600"/>
          </a:xfrm>
        </p:spPr>
        <p:txBody>
          <a:bodyPr>
            <a:normAutofit/>
          </a:bodyPr>
          <a:lstStyle/>
          <a:p>
            <a:r>
              <a:rPr lang="uk-UA" sz="2600" b="1" dirty="0">
                <a:solidFill>
                  <a:srgbClr val="FFFF00"/>
                </a:solidFill>
              </a:rPr>
              <a:t>Нижча нервова діяльність являє собою інтегративну функцію спинного і стовбура головного мозку, яка спрямована на регуляцію вегетативно-вісцеральних рефлексів. З її допомогою забезпечуються робота всіх внутрішніх органів і їх адекватна взаємодія між собою.</a:t>
            </a:r>
          </a:p>
          <a:p>
            <a:endParaRPr lang="uk-UA" sz="2600" b="1" dirty="0">
              <a:solidFill>
                <a:srgbClr val="FFFF00"/>
              </a:solidFill>
            </a:endParaRPr>
          </a:p>
          <a:p>
            <a:r>
              <a:rPr lang="uk-UA" sz="2600" b="1" dirty="0">
                <a:solidFill>
                  <a:srgbClr val="FFFF00"/>
                </a:solidFill>
              </a:rPr>
              <a:t>Вища нервова діяльність властива лише головному мозку, який контролює індивідуальні поведінкові реакції </a:t>
            </a:r>
            <a:r>
              <a:rPr lang="uk-UA" sz="2600" dirty="0">
                <a:solidFill>
                  <a:srgbClr val="FFFF00"/>
                </a:solidFill>
              </a:rPr>
              <a:t>організму </a:t>
            </a:r>
            <a:r>
              <a:rPr lang="uk-UA" sz="2600" dirty="0"/>
              <a:t>в оточуючому середовищі.</a:t>
            </a:r>
          </a:p>
        </p:txBody>
      </p:sp>
    </p:spTree>
    <p:extLst>
      <p:ext uri="{BB962C8B-B14F-4D97-AF65-F5344CB8AC3E}">
        <p14:creationId xmlns="" xmlns:p14="http://schemas.microsoft.com/office/powerpoint/2010/main" val="1546767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43800" cy="914400"/>
          </a:xfrm>
        </p:spPr>
        <p:txBody>
          <a:bodyPr/>
          <a:lstStyle/>
          <a:p>
            <a:r>
              <a:rPr lang="ru-RU" dirty="0" err="1"/>
              <a:t>Особливості</a:t>
            </a:r>
            <a:r>
              <a:rPr lang="ru-RU" dirty="0"/>
              <a:t> ВНД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071546"/>
            <a:ext cx="7815812" cy="5510997"/>
          </a:xfrm>
        </p:spPr>
        <p:txBody>
          <a:bodyPr>
            <a:normAutofit/>
          </a:bodyPr>
          <a:lstStyle/>
          <a:p>
            <a:r>
              <a:rPr lang="ru-RU" sz="2800" dirty="0"/>
              <a:t>1. В </a:t>
            </a:r>
            <a:r>
              <a:rPr lang="ru-RU" sz="2800" dirty="0" err="1"/>
              <a:t>основі</a:t>
            </a:r>
            <a:r>
              <a:rPr lang="ru-RU" sz="2800" dirty="0"/>
              <a:t> </a:t>
            </a:r>
            <a:r>
              <a:rPr lang="ru-RU" sz="2800" dirty="0" err="1"/>
              <a:t>лежить</a:t>
            </a:r>
            <a:r>
              <a:rPr lang="ru-RU" sz="2800" dirty="0"/>
              <a:t> кора великих </a:t>
            </a:r>
            <a:r>
              <a:rPr lang="ru-RU" sz="2800" dirty="0" err="1"/>
              <a:t>півкуль</a:t>
            </a:r>
            <a:r>
              <a:rPr lang="ru-RU" sz="2800" dirty="0"/>
              <a:t> </a:t>
            </a:r>
            <a:r>
              <a:rPr lang="ru-RU" sz="2800" dirty="0" err="1"/>
              <a:t>мозку</a:t>
            </a:r>
            <a:r>
              <a:rPr lang="ru-RU" sz="2800" dirty="0"/>
              <a:t> і </a:t>
            </a:r>
            <a:r>
              <a:rPr lang="ru-RU" sz="2800" dirty="0" err="1"/>
              <a:t>підкіркові</a:t>
            </a:r>
            <a:r>
              <a:rPr lang="ru-RU" sz="2800" dirty="0"/>
              <a:t> </a:t>
            </a:r>
            <a:r>
              <a:rPr lang="ru-RU" sz="2800" dirty="0" err="1"/>
              <a:t>утворення</a:t>
            </a:r>
            <a:r>
              <a:rPr lang="ru-RU" sz="2800" dirty="0"/>
              <a:t> (ядра таламуса, </a:t>
            </a:r>
            <a:r>
              <a:rPr lang="ru-RU" sz="2800" dirty="0" err="1"/>
              <a:t>лімбічної</a:t>
            </a:r>
            <a:r>
              <a:rPr lang="ru-RU" sz="2800" dirty="0"/>
              <a:t> </a:t>
            </a:r>
            <a:r>
              <a:rPr lang="ru-RU" sz="2800" dirty="0" err="1"/>
              <a:t>системи</a:t>
            </a:r>
            <a:r>
              <a:rPr lang="ru-RU" sz="2800" dirty="0"/>
              <a:t>, </a:t>
            </a:r>
            <a:r>
              <a:rPr lang="ru-RU" sz="2800" dirty="0" err="1"/>
              <a:t>гіпоталамуса</a:t>
            </a:r>
            <a:r>
              <a:rPr lang="ru-RU" sz="2800" dirty="0"/>
              <a:t>, </a:t>
            </a:r>
            <a:r>
              <a:rPr lang="ru-RU" sz="2800" dirty="0" err="1"/>
              <a:t>базальні</a:t>
            </a:r>
            <a:r>
              <a:rPr lang="ru-RU" sz="2800" dirty="0"/>
              <a:t> ядра).</a:t>
            </a:r>
          </a:p>
          <a:p>
            <a:endParaRPr lang="ru-RU" sz="2800" dirty="0"/>
          </a:p>
          <a:p>
            <a:r>
              <a:rPr lang="ru-RU" sz="2800" dirty="0"/>
              <a:t>2. </a:t>
            </a:r>
            <a:r>
              <a:rPr lang="ru-RU" sz="2800" dirty="0" err="1"/>
              <a:t>Контролює</a:t>
            </a:r>
            <a:r>
              <a:rPr lang="ru-RU" sz="2800" dirty="0"/>
              <a:t> контакт з </a:t>
            </a:r>
            <a:r>
              <a:rPr lang="ru-RU" sz="2800" dirty="0" err="1"/>
              <a:t>навколишньою</a:t>
            </a:r>
            <a:r>
              <a:rPr lang="ru-RU" sz="2800" dirty="0"/>
              <a:t> </a:t>
            </a:r>
            <a:r>
              <a:rPr lang="ru-RU" sz="2800" dirty="0" err="1"/>
              <a:t>дійсністю</a:t>
            </a:r>
            <a:r>
              <a:rPr lang="ru-RU" sz="2800" dirty="0"/>
              <a:t>.</a:t>
            </a:r>
          </a:p>
          <a:p>
            <a:endParaRPr lang="ru-RU" sz="2800" dirty="0"/>
          </a:p>
          <a:p>
            <a:r>
              <a:rPr lang="ru-RU" sz="2800" dirty="0"/>
              <a:t>3. В </a:t>
            </a:r>
            <a:r>
              <a:rPr lang="ru-RU" sz="2800" dirty="0" err="1"/>
              <a:t>основі</a:t>
            </a:r>
            <a:r>
              <a:rPr lang="ru-RU" sz="2800" dirty="0"/>
              <a:t> </a:t>
            </a:r>
            <a:r>
              <a:rPr lang="ru-RU" sz="2800" dirty="0" err="1"/>
              <a:t>механізмів</a:t>
            </a:r>
            <a:r>
              <a:rPr lang="ru-RU" sz="2800" dirty="0"/>
              <a:t> </a:t>
            </a:r>
            <a:r>
              <a:rPr lang="ru-RU" sz="2800" dirty="0" err="1"/>
              <a:t>виникнення</a:t>
            </a:r>
            <a:r>
              <a:rPr lang="ru-RU" sz="2800" dirty="0"/>
              <a:t> лежать </a:t>
            </a:r>
            <a:r>
              <a:rPr lang="ru-RU" sz="2800" dirty="0" err="1"/>
              <a:t>інстинкти</a:t>
            </a:r>
            <a:r>
              <a:rPr lang="ru-RU" sz="2800" dirty="0"/>
              <a:t> і </a:t>
            </a:r>
            <a:r>
              <a:rPr lang="ru-RU" sz="2800" dirty="0" err="1"/>
              <a:t>умовні</a:t>
            </a:r>
            <a:r>
              <a:rPr lang="ru-RU" sz="2800" dirty="0"/>
              <a:t> </a:t>
            </a:r>
            <a:r>
              <a:rPr lang="ru-RU" sz="2800" dirty="0" err="1"/>
              <a:t>рефлекси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635924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7801004" cy="5214974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chemeClr val="tx1"/>
                </a:solidFill>
              </a:rPr>
              <a:t>ЦНС для </a:t>
            </a:r>
            <a:r>
              <a:rPr lang="ru-RU" sz="4800" dirty="0" err="1">
                <a:solidFill>
                  <a:schemeClr val="tx1"/>
                </a:solidFill>
              </a:rPr>
              <a:t>організації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поведінки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використовує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такі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механізми</a:t>
            </a:r>
            <a:r>
              <a:rPr lang="ru-RU" sz="4800" dirty="0">
                <a:solidFill>
                  <a:schemeClr val="tx1"/>
                </a:solidFill>
              </a:rPr>
              <a:t>:</a:t>
            </a:r>
            <a:br>
              <a:rPr lang="ru-RU" sz="4800" dirty="0">
                <a:solidFill>
                  <a:schemeClr val="tx1"/>
                </a:solidFill>
              </a:rPr>
            </a:br>
            <a:r>
              <a:rPr lang="ru-RU" sz="4800" dirty="0">
                <a:solidFill>
                  <a:schemeClr val="tx1"/>
                </a:solidFill>
              </a:rPr>
              <a:t> - </a:t>
            </a:r>
            <a:r>
              <a:rPr lang="ru-RU" sz="4800" dirty="0" err="1">
                <a:solidFill>
                  <a:schemeClr val="tx1"/>
                </a:solidFill>
              </a:rPr>
              <a:t>вроджені</a:t>
            </a:r>
            <a:r>
              <a:rPr lang="ru-RU" sz="4800" dirty="0">
                <a:solidFill>
                  <a:schemeClr val="tx1"/>
                </a:solidFill>
              </a:rPr>
              <a:t> (</a:t>
            </a:r>
            <a:r>
              <a:rPr lang="ru-RU" sz="4800" dirty="0" err="1">
                <a:solidFill>
                  <a:schemeClr val="tx1"/>
                </a:solidFill>
              </a:rPr>
              <a:t>безумовні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рефлекси</a:t>
            </a:r>
            <a:r>
              <a:rPr lang="ru-RU" sz="4800" dirty="0">
                <a:solidFill>
                  <a:schemeClr val="tx1"/>
                </a:solidFill>
              </a:rPr>
              <a:t> та </a:t>
            </a:r>
            <a:r>
              <a:rPr lang="ru-RU" sz="4800" dirty="0" err="1">
                <a:solidFill>
                  <a:schemeClr val="tx1"/>
                </a:solidFill>
              </a:rPr>
              <a:t>інстинкти</a:t>
            </a:r>
            <a:r>
              <a:rPr lang="ru-RU" sz="4800" dirty="0">
                <a:solidFill>
                  <a:schemeClr val="tx1"/>
                </a:solidFill>
              </a:rPr>
              <a:t>) </a:t>
            </a:r>
            <a:br>
              <a:rPr lang="ru-RU" sz="4800" dirty="0">
                <a:solidFill>
                  <a:schemeClr val="tx1"/>
                </a:solidFill>
              </a:rPr>
            </a:br>
            <a:r>
              <a:rPr lang="ru-RU" sz="4800" dirty="0">
                <a:solidFill>
                  <a:schemeClr val="tx1"/>
                </a:solidFill>
              </a:rPr>
              <a:t>-</a:t>
            </a:r>
            <a:r>
              <a:rPr lang="ru-RU" sz="4800" dirty="0" err="1">
                <a:solidFill>
                  <a:schemeClr val="tx1"/>
                </a:solidFill>
              </a:rPr>
              <a:t>придбані</a:t>
            </a:r>
            <a:r>
              <a:rPr lang="ru-RU" sz="4800" dirty="0">
                <a:solidFill>
                  <a:schemeClr val="tx1"/>
                </a:solidFill>
              </a:rPr>
              <a:t> (</a:t>
            </a:r>
            <a:r>
              <a:rPr lang="ru-RU" sz="4800" dirty="0" err="1">
                <a:solidFill>
                  <a:schemeClr val="tx1"/>
                </a:solidFill>
              </a:rPr>
              <a:t>імпритинг</a:t>
            </a:r>
            <a:r>
              <a:rPr lang="ru-RU" sz="4800" dirty="0">
                <a:solidFill>
                  <a:schemeClr val="tx1"/>
                </a:solidFill>
              </a:rPr>
              <a:t>, </a:t>
            </a:r>
            <a:r>
              <a:rPr lang="ru-RU" sz="4800" dirty="0" err="1">
                <a:solidFill>
                  <a:schemeClr val="tx1"/>
                </a:solidFill>
              </a:rPr>
              <a:t>умовні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рефлекси</a:t>
            </a:r>
            <a:r>
              <a:rPr lang="ru-RU" sz="4800" dirty="0">
                <a:solidFill>
                  <a:schemeClr val="tx1"/>
                </a:solidFill>
              </a:rPr>
              <a:t>, </a:t>
            </a:r>
            <a:r>
              <a:rPr lang="ru-RU" sz="4800" dirty="0" err="1">
                <a:solidFill>
                  <a:schemeClr val="tx1"/>
                </a:solidFill>
              </a:rPr>
              <a:t>мислення</a:t>
            </a:r>
            <a:r>
              <a:rPr lang="ru-RU" sz="4800" dirty="0">
                <a:solidFill>
                  <a:schemeClr val="tx1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0"/>
            <a:ext cx="7330008" cy="4357694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FFFF00"/>
                </a:solidFill>
              </a:rPr>
              <a:t>Інстинкти</a:t>
            </a:r>
            <a:r>
              <a:rPr lang="ru-RU" sz="3600" b="1" dirty="0">
                <a:solidFill>
                  <a:srgbClr val="FFFF00"/>
                </a:solidFill>
              </a:rPr>
              <a:t> є </a:t>
            </a:r>
            <a:r>
              <a:rPr lang="ru-RU" sz="3600" b="1" dirty="0" err="1">
                <a:solidFill>
                  <a:srgbClr val="FFFF00"/>
                </a:solidFill>
              </a:rPr>
              <a:t>вродженими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безумовними</a:t>
            </a:r>
            <a:r>
              <a:rPr lang="ru-RU" sz="3600" b="1" dirty="0">
                <a:solidFill>
                  <a:srgbClr val="FFFF00"/>
                </a:solidFill>
              </a:rPr>
              <a:t> рефлексами та </a:t>
            </a:r>
            <a:r>
              <a:rPr lang="ru-RU" sz="3600" b="1" dirty="0" err="1">
                <a:solidFill>
                  <a:srgbClr val="FFFF00"/>
                </a:solidFill>
              </a:rPr>
              <a:t>являють</a:t>
            </a:r>
            <a:r>
              <a:rPr lang="ru-RU" sz="3600" b="1" dirty="0">
                <a:solidFill>
                  <a:srgbClr val="FFFF00"/>
                </a:solidFill>
              </a:rPr>
              <a:t> собою </a:t>
            </a:r>
            <a:r>
              <a:rPr lang="ru-RU" sz="3600" b="1" dirty="0" err="1">
                <a:solidFill>
                  <a:srgbClr val="FFFF00"/>
                </a:solidFill>
              </a:rPr>
              <a:t>сукупність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рухових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актів</a:t>
            </a:r>
            <a:r>
              <a:rPr lang="ru-RU" sz="3600" b="1" dirty="0">
                <a:solidFill>
                  <a:srgbClr val="FFFF00"/>
                </a:solidFill>
              </a:rPr>
              <a:t> і </a:t>
            </a:r>
            <a:r>
              <a:rPr lang="ru-RU" sz="3600" b="1" dirty="0" err="1">
                <a:solidFill>
                  <a:srgbClr val="FFFF00"/>
                </a:solidFill>
              </a:rPr>
              <a:t>складних</a:t>
            </a:r>
            <a:r>
              <a:rPr lang="ru-RU" sz="3600" b="1" dirty="0">
                <a:solidFill>
                  <a:srgbClr val="FFFF00"/>
                </a:solidFill>
              </a:rPr>
              <a:t> форм </a:t>
            </a:r>
            <a:r>
              <a:rPr lang="ru-RU" sz="3600" b="1" dirty="0" err="1">
                <a:solidFill>
                  <a:srgbClr val="FFFF00"/>
                </a:solidFill>
              </a:rPr>
              <a:t>поведінки</a:t>
            </a:r>
            <a:r>
              <a:rPr lang="ru-RU" sz="3600" b="1" dirty="0">
                <a:solidFill>
                  <a:srgbClr val="FFFF00"/>
                </a:solidFill>
              </a:rPr>
              <a:t> (</a:t>
            </a:r>
            <a:r>
              <a:rPr lang="ru-RU" sz="3600" b="1" dirty="0" err="1">
                <a:solidFill>
                  <a:srgbClr val="FFFF00"/>
                </a:solidFill>
              </a:rPr>
              <a:t>харчові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статеві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самозбереження</a:t>
            </a:r>
            <a:r>
              <a:rPr lang="ru-RU" sz="3600" b="1" dirty="0">
                <a:solidFill>
                  <a:srgbClr val="FFFF00"/>
                </a:solidFill>
              </a:rPr>
              <a:t>).</a:t>
            </a:r>
            <a:endParaRPr lang="ru-RU" sz="3600" dirty="0"/>
          </a:p>
        </p:txBody>
      </p:sp>
      <p:pic>
        <p:nvPicPr>
          <p:cNvPr id="48130" name="Picture 2" descr="Картинки по запросу фото витальный инстинк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4000512"/>
            <a:ext cx="3809984" cy="2857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86360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</a:pPr>
            <a:r>
              <a:rPr lang="ru-RU" sz="3600" dirty="0">
                <a:cs typeface="Times New Roman" pitchFamily="18" charset="0"/>
              </a:rPr>
              <a:t>ТРИ ГРУПИ ІНСТИНКТІВ: </a:t>
            </a:r>
          </a:p>
          <a:p>
            <a:pPr marL="533400" indent="-533400">
              <a:lnSpc>
                <a:spcPct val="90000"/>
              </a:lnSpc>
            </a:pPr>
            <a:r>
              <a:rPr lang="ru-RU" sz="3600" dirty="0">
                <a:cs typeface="Times New Roman" pitchFamily="18" charset="0"/>
              </a:rPr>
              <a:t>1) </a:t>
            </a:r>
            <a:r>
              <a:rPr lang="ru-RU" sz="3600" dirty="0" err="1">
                <a:cs typeface="Times New Roman" pitchFamily="18" charset="0"/>
              </a:rPr>
              <a:t>вітальні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що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забезпечують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фізичне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виживання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особини</a:t>
            </a:r>
            <a:r>
              <a:rPr lang="ru-RU" sz="3600" dirty="0">
                <a:cs typeface="Times New Roman" pitchFamily="18" charset="0"/>
              </a:rPr>
              <a:t> (</a:t>
            </a:r>
            <a:r>
              <a:rPr lang="ru-RU" sz="3600" dirty="0" err="1">
                <a:cs typeface="Times New Roman" pitchFamily="18" charset="0"/>
              </a:rPr>
              <a:t>питний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харчовий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оборонний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тощо</a:t>
            </a:r>
            <a:r>
              <a:rPr lang="ru-RU" sz="3600" dirty="0">
                <a:cs typeface="Times New Roman" pitchFamily="18" charset="0"/>
              </a:rPr>
              <a:t>); </a:t>
            </a:r>
          </a:p>
          <a:p>
            <a:pPr marL="533400" indent="-533400">
              <a:lnSpc>
                <a:spcPct val="90000"/>
              </a:lnSpc>
            </a:pPr>
            <a:r>
              <a:rPr lang="ru-RU" sz="3600" dirty="0">
                <a:cs typeface="Times New Roman" pitchFamily="18" charset="0"/>
              </a:rPr>
              <a:t>2) </a:t>
            </a:r>
            <a:r>
              <a:rPr lang="ru-RU" sz="3600" dirty="0" err="1">
                <a:cs typeface="Times New Roman" pitchFamily="18" charset="0"/>
              </a:rPr>
              <a:t>рольові</a:t>
            </a:r>
            <a:r>
              <a:rPr lang="ru-RU" sz="3600" dirty="0">
                <a:cs typeface="Times New Roman" pitchFamily="18" charset="0"/>
              </a:rPr>
              <a:t> (</a:t>
            </a:r>
            <a:r>
              <a:rPr lang="ru-RU" sz="3600" dirty="0" err="1">
                <a:cs typeface="Times New Roman" pitchFamily="18" charset="0"/>
              </a:rPr>
              <a:t>зоосоціальні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що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включають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статевий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батьківський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територіальний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ієрархічний</a:t>
            </a:r>
            <a:r>
              <a:rPr lang="ru-RU" sz="3600" dirty="0">
                <a:cs typeface="Times New Roman" pitchFamily="18" charset="0"/>
              </a:rPr>
              <a:t>); </a:t>
            </a:r>
          </a:p>
          <a:p>
            <a:pPr marL="533400" indent="-533400">
              <a:lnSpc>
                <a:spcPct val="90000"/>
              </a:lnSpc>
            </a:pPr>
            <a:r>
              <a:rPr lang="ru-RU" sz="3600" dirty="0">
                <a:cs typeface="Times New Roman" pitchFamily="18" charset="0"/>
              </a:rPr>
              <a:t>3) </a:t>
            </a:r>
            <a:r>
              <a:rPr lang="ru-RU" sz="3600" dirty="0" err="1">
                <a:cs typeface="Times New Roman" pitchFamily="18" charset="0"/>
              </a:rPr>
              <a:t>саморозвитку</a:t>
            </a:r>
            <a:r>
              <a:rPr lang="ru-RU" sz="3600" dirty="0">
                <a:cs typeface="Times New Roman" pitchFamily="18" charset="0"/>
              </a:rPr>
              <a:t> (</a:t>
            </a:r>
            <a:r>
              <a:rPr lang="ru-RU" sz="3600" dirty="0" err="1">
                <a:cs typeface="Times New Roman" pitchFamily="18" charset="0"/>
              </a:rPr>
              <a:t>дослідницький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імітаційний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>
                <a:cs typeface="Times New Roman" pitchFamily="18" charset="0"/>
              </a:rPr>
              <a:t>ігровий </a:t>
            </a:r>
            <a:r>
              <a:rPr lang="ru-RU" sz="3600" dirty="0" err="1">
                <a:cs typeface="Times New Roman" pitchFamily="18" charset="0"/>
              </a:rPr>
              <a:t>тощо</a:t>
            </a:r>
            <a:r>
              <a:rPr lang="ru-RU" sz="3600" dirty="0">
                <a:cs typeface="Times New Roman" pitchFamily="18" charset="0"/>
              </a:rPr>
              <a:t>).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4216417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Картинки по запросу фото витальный инстинк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5594376" cy="3643338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357158" y="4429132"/>
            <a:ext cx="300039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Рольовий</a:t>
            </a:r>
            <a:r>
              <a:rPr lang="ru-RU" dirty="0"/>
              <a:t>, </a:t>
            </a:r>
            <a:r>
              <a:rPr lang="ru-RU" dirty="0" err="1"/>
              <a:t>зоосоціальний</a:t>
            </a:r>
            <a:endParaRPr lang="ru-RU" dirty="0"/>
          </a:p>
        </p:txBody>
      </p:sp>
      <p:pic>
        <p:nvPicPr>
          <p:cNvPr id="64518" name="Picture 6" descr="Картинки по запросу фото инстинкт оборонительны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2000240"/>
            <a:ext cx="3119446" cy="427364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488" y="5929330"/>
            <a:ext cx="342902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Вітальний</a:t>
            </a:r>
            <a:r>
              <a:rPr lang="ru-RU" dirty="0"/>
              <a:t>, </a:t>
            </a:r>
            <a:r>
              <a:rPr lang="ru-RU" dirty="0" err="1"/>
              <a:t>оборонний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Картинки по запросу фото инстинкт саморазвит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33" y="357166"/>
            <a:ext cx="8096253" cy="6072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7934"/>
            <a:ext cx="7315200" cy="1154097"/>
          </a:xfrm>
        </p:spPr>
        <p:txBody>
          <a:bodyPr/>
          <a:lstStyle/>
          <a:p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інстинктів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7992888" cy="5256584"/>
          </a:xfrm>
        </p:spPr>
        <p:txBody>
          <a:bodyPr>
            <a:noAutofit/>
          </a:bodyPr>
          <a:lstStyle/>
          <a:p>
            <a:r>
              <a:rPr lang="uk-UA" sz="2800" dirty="0"/>
              <a:t>1) морфологічним </a:t>
            </a:r>
            <a:r>
              <a:rPr lang="uk-UA" sz="2800" dirty="0">
                <a:solidFill>
                  <a:srgbClr val="FFFF00"/>
                </a:solidFill>
              </a:rPr>
              <a:t>субстратом служать: </a:t>
            </a:r>
            <a:r>
              <a:rPr lang="uk-UA" sz="2800" dirty="0" err="1">
                <a:solidFill>
                  <a:srgbClr val="FFFF00"/>
                </a:solidFill>
              </a:rPr>
              <a:t>лімбічна</a:t>
            </a:r>
            <a:r>
              <a:rPr lang="uk-UA" sz="2800" dirty="0">
                <a:solidFill>
                  <a:srgbClr val="FFFF00"/>
                </a:solidFill>
              </a:rPr>
              <a:t> система, базальні ядра, гіпоталамус; </a:t>
            </a:r>
          </a:p>
          <a:p>
            <a:r>
              <a:rPr lang="uk-UA" sz="2800" dirty="0"/>
              <a:t>2) мають ланцюговий характер, </a:t>
            </a:r>
            <a:r>
              <a:rPr lang="uk-UA" sz="2800" dirty="0">
                <a:solidFill>
                  <a:srgbClr val="FFFF00"/>
                </a:solidFill>
              </a:rPr>
              <a:t>тобто час закінчення дії одного безумовного рефлексу є стимулом для початку дії наступного</a:t>
            </a:r>
            <a:r>
              <a:rPr lang="uk-UA" sz="2800" dirty="0"/>
              <a:t>; </a:t>
            </a:r>
          </a:p>
          <a:p>
            <a:r>
              <a:rPr lang="uk-UA" sz="2800" dirty="0"/>
              <a:t>3) </a:t>
            </a:r>
            <a:r>
              <a:rPr lang="uk-UA" sz="2800" dirty="0">
                <a:solidFill>
                  <a:srgbClr val="FFFF00"/>
                </a:solidFill>
              </a:rPr>
              <a:t>для прояву велике значення має гуморальний фактор </a:t>
            </a:r>
            <a:r>
              <a:rPr lang="uk-UA" sz="2800" dirty="0"/>
              <a:t>(наприклад, для харчових рефлексів – зниження рівня глюкози в крові);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917049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4) </a:t>
            </a:r>
            <a:r>
              <a:rPr lang="uk-UA" sz="3200" dirty="0">
                <a:solidFill>
                  <a:srgbClr val="FFFF00"/>
                </a:solidFill>
              </a:rPr>
              <a:t>мають готові рефлекторні дуги</a:t>
            </a:r>
            <a:r>
              <a:rPr lang="uk-UA" sz="3200" dirty="0"/>
              <a:t>; </a:t>
            </a:r>
          </a:p>
          <a:p>
            <a:endParaRPr lang="uk-UA" sz="3200" dirty="0"/>
          </a:p>
          <a:p>
            <a:r>
              <a:rPr lang="uk-UA" sz="3200" dirty="0"/>
              <a:t>5) складають </a:t>
            </a:r>
            <a:r>
              <a:rPr lang="uk-UA" sz="3200" dirty="0">
                <a:solidFill>
                  <a:srgbClr val="FFFF00"/>
                </a:solidFill>
              </a:rPr>
              <a:t>основу для умовних рефлексів</a:t>
            </a:r>
            <a:r>
              <a:rPr lang="uk-UA" sz="3200" dirty="0"/>
              <a:t>; </a:t>
            </a:r>
          </a:p>
          <a:p>
            <a:endParaRPr lang="uk-UA" sz="3200" dirty="0"/>
          </a:p>
          <a:p>
            <a:r>
              <a:rPr lang="uk-UA" sz="3200" dirty="0"/>
              <a:t>6) </a:t>
            </a:r>
            <a:r>
              <a:rPr lang="uk-UA" sz="3200" dirty="0">
                <a:solidFill>
                  <a:srgbClr val="FFFF00"/>
                </a:solidFill>
              </a:rPr>
              <a:t>передаються у спадок і носять видовий характер</a:t>
            </a:r>
            <a:r>
              <a:rPr lang="uk-UA" sz="3200" dirty="0"/>
              <a:t>; </a:t>
            </a:r>
          </a:p>
          <a:p>
            <a:endParaRPr lang="uk-UA" sz="3200" dirty="0"/>
          </a:p>
          <a:p>
            <a:r>
              <a:rPr lang="uk-UA" sz="3200" dirty="0"/>
              <a:t>7) </a:t>
            </a:r>
            <a:r>
              <a:rPr lang="uk-UA" sz="3200" dirty="0">
                <a:solidFill>
                  <a:srgbClr val="FFFF00"/>
                </a:solidFill>
              </a:rPr>
              <a:t>відрізняються постійністю і мало змінюються протягом життя</a:t>
            </a:r>
            <a:r>
              <a:rPr lang="uk-UA" sz="3200" dirty="0"/>
              <a:t>;</a:t>
            </a:r>
          </a:p>
          <a:p>
            <a:r>
              <a:rPr lang="uk-UA" sz="3200" dirty="0"/>
              <a:t> </a:t>
            </a:r>
          </a:p>
          <a:p>
            <a:r>
              <a:rPr lang="uk-UA" sz="3200" dirty="0"/>
              <a:t>8) </a:t>
            </a:r>
            <a:r>
              <a:rPr lang="uk-UA" sz="3200" dirty="0">
                <a:solidFill>
                  <a:srgbClr val="FFFF00"/>
                </a:solidFill>
              </a:rPr>
              <a:t>не вимагають додаткових умов для прояву</a:t>
            </a:r>
            <a:r>
              <a:rPr lang="uk-UA" sz="3200" dirty="0"/>
              <a:t>, виникають на дію адекватного подразника.</a:t>
            </a: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620713"/>
          </a:xfrm>
        </p:spPr>
        <p:txBody>
          <a:bodyPr/>
          <a:lstStyle/>
          <a:p>
            <a:r>
              <a:rPr lang="ru-RU" sz="3200" dirty="0" err="1"/>
              <a:t>Фази</a:t>
            </a:r>
            <a:r>
              <a:rPr lang="ru-RU" sz="3200" dirty="0"/>
              <a:t> </a:t>
            </a:r>
            <a:r>
              <a:rPr lang="ru-RU" sz="3200" dirty="0" err="1"/>
              <a:t>інстинктів</a:t>
            </a:r>
            <a:endParaRPr lang="ru-RU" sz="32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49275"/>
            <a:ext cx="9144000" cy="9350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800" dirty="0"/>
              <a:t>Виділяють </a:t>
            </a:r>
            <a:r>
              <a:rPr lang="uk-UA" sz="2800" dirty="0">
                <a:solidFill>
                  <a:srgbClr val="FFFF00"/>
                </a:solidFill>
              </a:rPr>
              <a:t>два складових елементи інстинкту: виникнення і прояв інстинкту</a:t>
            </a:r>
            <a:r>
              <a:rPr lang="uk-UA" sz="2800" dirty="0"/>
              <a:t>.</a:t>
            </a:r>
            <a:endParaRPr lang="ru-RU" sz="2800" b="1" i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1511108626"/>
              </p:ext>
            </p:extLst>
          </p:nvPr>
        </p:nvGraphicFramePr>
        <p:xfrm>
          <a:off x="685800" y="1557338"/>
          <a:ext cx="7772400" cy="50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747520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16632"/>
            <a:ext cx="7988424" cy="520824"/>
          </a:xfrm>
        </p:spPr>
        <p:txBody>
          <a:bodyPr>
            <a:normAutofit fontScale="90000"/>
          </a:bodyPr>
          <a:lstStyle/>
          <a:p>
            <a:r>
              <a:rPr lang="ru-RU" sz="3200" dirty="0" err="1"/>
              <a:t>Фази</a:t>
            </a:r>
            <a:r>
              <a:rPr lang="ru-RU" sz="3200" dirty="0"/>
              <a:t> </a:t>
            </a:r>
            <a:r>
              <a:rPr lang="ru-RU" sz="3200" dirty="0" err="1"/>
              <a:t>інстинктів</a:t>
            </a:r>
            <a:endParaRPr lang="ru-RU" sz="32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457200"/>
            <a:ext cx="9144000" cy="6172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800" b="1" i="1" dirty="0"/>
          </a:p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</a:rPr>
              <a:t>Виникнення пошукової фази обумовлено </a:t>
            </a:r>
            <a:r>
              <a:rPr lang="uk-UA" sz="2800" dirty="0"/>
              <a:t>формуванням мотиваційного збудження в ЦНС.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/>
              <a:t> Хоча інстинкти і є видовими, але </a:t>
            </a:r>
            <a:r>
              <a:rPr lang="uk-UA" sz="2800" dirty="0">
                <a:solidFill>
                  <a:srgbClr val="FFFF00"/>
                </a:solidFill>
              </a:rPr>
              <a:t>у фазі їх прояву можна виявити і елемент індивідуальності поведінкових реакцій. 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/>
              <a:t>Що обумовлено: </a:t>
            </a:r>
          </a:p>
          <a:p>
            <a:pPr marL="45720" indent="0">
              <a:lnSpc>
                <a:spcPct val="90000"/>
              </a:lnSpc>
              <a:buNone/>
            </a:pPr>
            <a:r>
              <a:rPr lang="uk-UA" sz="2800" dirty="0"/>
              <a:t>а) </a:t>
            </a:r>
            <a:r>
              <a:rPr lang="uk-UA" sz="2800" dirty="0">
                <a:solidFill>
                  <a:srgbClr val="FFFF00"/>
                </a:solidFill>
              </a:rPr>
              <a:t>вродженими особливостями нервової системи</a:t>
            </a:r>
            <a:r>
              <a:rPr lang="uk-UA" sz="2800" dirty="0"/>
              <a:t>, </a:t>
            </a:r>
          </a:p>
          <a:p>
            <a:pPr marL="45720" indent="0">
              <a:lnSpc>
                <a:spcPct val="90000"/>
              </a:lnSpc>
              <a:buNone/>
            </a:pPr>
            <a:r>
              <a:rPr lang="uk-UA" sz="2800" dirty="0"/>
              <a:t>б) навченістю, тобто досвідом, </a:t>
            </a:r>
            <a:r>
              <a:rPr lang="uk-UA" sz="2800" dirty="0">
                <a:solidFill>
                  <a:srgbClr val="FFFF00"/>
                </a:solidFill>
              </a:rPr>
              <a:t>набутим у період попереднього життя</a:t>
            </a:r>
            <a:r>
              <a:rPr lang="uk-UA" sz="2800" dirty="0"/>
              <a:t>.</a:t>
            </a:r>
            <a:endParaRPr lang="ru-RU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6730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772400" cy="381000"/>
          </a:xfrm>
        </p:spPr>
        <p:txBody>
          <a:bodyPr>
            <a:noAutofit/>
          </a:bodyPr>
          <a:lstStyle/>
          <a:p>
            <a:r>
              <a:rPr lang="ru-RU" sz="3600" dirty="0" err="1"/>
              <a:t>Завершальна</a:t>
            </a:r>
            <a:r>
              <a:rPr lang="ru-RU" sz="3600" dirty="0"/>
              <a:t> фаза </a:t>
            </a:r>
            <a:r>
              <a:rPr lang="ru-RU" sz="3600" dirty="0" err="1"/>
              <a:t>інстинкту</a:t>
            </a:r>
            <a:endParaRPr lang="ru-RU" sz="3600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r>
              <a:rPr lang="uk-UA" sz="3200" dirty="0"/>
              <a:t>Наприклад, при виникненні відчуття голоду </a:t>
            </a:r>
            <a:r>
              <a:rPr lang="uk-UA" sz="3200" dirty="0">
                <a:solidFill>
                  <a:srgbClr val="FFFF00"/>
                </a:solidFill>
              </a:rPr>
              <a:t>починається активна пошукова фаза</a:t>
            </a:r>
            <a:r>
              <a:rPr lang="uk-UA" sz="3200" dirty="0"/>
              <a:t>, прояв якої цілком і повністю залежить від конкретної навколишнього ситуації, придбаних протягом життя навичок. </a:t>
            </a:r>
          </a:p>
          <a:p>
            <a:r>
              <a:rPr lang="uk-UA" sz="3200" dirty="0"/>
              <a:t>Але коли жертва виявлена, то переслідування, напад і пожирання її строго регламентовано </a:t>
            </a:r>
            <a:r>
              <a:rPr lang="uk-UA" sz="3200" dirty="0">
                <a:solidFill>
                  <a:srgbClr val="FFFF00"/>
                </a:solidFill>
              </a:rPr>
              <a:t>вродженим комплексом рефлексів</a:t>
            </a:r>
            <a:r>
              <a:rPr lang="uk-UA" sz="3200" dirty="0"/>
              <a:t>. Це </a:t>
            </a:r>
            <a:r>
              <a:rPr lang="uk-UA" sz="3200" dirty="0">
                <a:solidFill>
                  <a:srgbClr val="FFFF00"/>
                </a:solidFill>
              </a:rPr>
              <a:t>завершальна фаза інстинкту</a:t>
            </a:r>
            <a:r>
              <a:rPr lang="uk-UA" sz="3200" dirty="0"/>
              <a:t>. У цей час у тварини </a:t>
            </a:r>
            <a:r>
              <a:rPr lang="uk-UA" sz="3200" u="sng" dirty="0"/>
              <a:t>притупляється навіть орієнтовний рефлекс</a:t>
            </a:r>
            <a:r>
              <a:rPr lang="uk-UA" sz="3200" dirty="0"/>
              <a:t>, і воно може легко потрапити в засідку.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394624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7488832" cy="1881320"/>
          </a:xfrm>
        </p:spPr>
        <p:txBody>
          <a:bodyPr>
            <a:noAutofit/>
          </a:bodyPr>
          <a:lstStyle/>
          <a:p>
            <a:pPr algn="ctr"/>
            <a:r>
              <a:rPr lang="uk-UA" dirty="0"/>
              <a:t>Набуті форми організації поведінки в реальних умовах життя</a:t>
            </a:r>
            <a:endParaRPr lang="ru-RU" b="1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endParaRPr lang="ru-RU" sz="36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ru-RU" sz="3600" b="1" i="1" dirty="0" err="1">
                <a:solidFill>
                  <a:srgbClr val="FFFF00"/>
                </a:solidFill>
              </a:rPr>
              <a:t>Імпритинг</a:t>
            </a:r>
            <a:r>
              <a:rPr lang="ru-RU" sz="3600" b="1" i="1" dirty="0">
                <a:solidFill>
                  <a:srgbClr val="FFFF00"/>
                </a:solidFill>
              </a:rPr>
              <a:t>.</a:t>
            </a:r>
          </a:p>
          <a:p>
            <a:pPr marL="0" indent="0">
              <a:buNone/>
            </a:pPr>
            <a:endParaRPr lang="ru-RU" sz="36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</a:rPr>
              <a:t>2. </a:t>
            </a:r>
            <a:r>
              <a:rPr lang="ru-RU" sz="3600" b="1" i="1" dirty="0" err="1">
                <a:solidFill>
                  <a:srgbClr val="FFFF00"/>
                </a:solidFill>
              </a:rPr>
              <a:t>Умовні</a:t>
            </a:r>
            <a:r>
              <a:rPr lang="ru-RU" sz="3600" b="1" i="1" dirty="0">
                <a:solidFill>
                  <a:srgbClr val="FFFF00"/>
                </a:solidFill>
              </a:rPr>
              <a:t> </a:t>
            </a:r>
            <a:r>
              <a:rPr lang="ru-RU" sz="3600" b="1" i="1" dirty="0" err="1">
                <a:solidFill>
                  <a:srgbClr val="FFFF00"/>
                </a:solidFill>
              </a:rPr>
              <a:t>рефлекси</a:t>
            </a:r>
            <a:r>
              <a:rPr lang="ru-RU" sz="3600" b="1" i="1" dirty="0">
                <a:solidFill>
                  <a:srgbClr val="FFFF00"/>
                </a:solidFill>
              </a:rPr>
              <a:t>.</a:t>
            </a:r>
          </a:p>
          <a:p>
            <a:pPr marL="609600" indent="-609600"/>
            <a:endParaRPr lang="ru-RU" sz="3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2990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692150"/>
          </a:xfrm>
        </p:spPr>
        <p:txBody>
          <a:bodyPr>
            <a:normAutofit fontScale="90000"/>
          </a:bodyPr>
          <a:lstStyle/>
          <a:p>
            <a:r>
              <a:rPr lang="ru-RU" sz="3600" b="0" dirty="0" err="1"/>
              <a:t>Імпритинг</a:t>
            </a:r>
            <a:r>
              <a:rPr lang="ru-RU" sz="3600" b="0" dirty="0"/>
              <a:t> - </a:t>
            </a:r>
            <a:r>
              <a:rPr lang="ru-RU" sz="3600" b="0" dirty="0" err="1"/>
              <a:t>закарбовування</a:t>
            </a:r>
            <a:r>
              <a:rPr lang="ru-RU" sz="3600" b="0" dirty="0"/>
              <a:t/>
            </a:r>
            <a:br>
              <a:rPr lang="ru-RU" sz="3600" b="0" dirty="0"/>
            </a:br>
            <a:endParaRPr lang="ru-RU" sz="3600" b="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908050"/>
            <a:ext cx="8642350" cy="287814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i="1" dirty="0" err="1">
                <a:cs typeface="Times New Roman" pitchFamily="18" charset="0"/>
              </a:rPr>
              <a:t>Імпринтинг</a:t>
            </a:r>
            <a:r>
              <a:rPr lang="ru-RU" sz="2800" dirty="0">
                <a:cs typeface="Times New Roman" pitchFamily="18" charset="0"/>
              </a:rPr>
              <a:t> (</a:t>
            </a:r>
            <a:r>
              <a:rPr lang="ru-RU" sz="2800" dirty="0" err="1">
                <a:cs typeface="Times New Roman" pitchFamily="18" charset="0"/>
              </a:rPr>
              <a:t>від</a:t>
            </a:r>
            <a:r>
              <a:rPr lang="ru-RU" sz="2800" dirty="0">
                <a:cs typeface="Times New Roman" pitchFamily="18" charset="0"/>
              </a:rPr>
              <a:t> англ. </a:t>
            </a:r>
            <a:r>
              <a:rPr lang="ru-RU" sz="2800" dirty="0" err="1">
                <a:cs typeface="Times New Roman" pitchFamily="18" charset="0"/>
              </a:rPr>
              <a:t>imprint</a:t>
            </a:r>
            <a:r>
              <a:rPr lang="ru-RU" sz="2800" dirty="0">
                <a:cs typeface="Times New Roman" pitchFamily="18" charset="0"/>
              </a:rPr>
              <a:t> - </a:t>
            </a:r>
            <a:r>
              <a:rPr lang="ru-RU" sz="2800" dirty="0" err="1">
                <a:cs typeface="Times New Roman" pitchFamily="18" charset="0"/>
              </a:rPr>
              <a:t>закарбовувати</a:t>
            </a:r>
            <a:r>
              <a:rPr lang="ru-RU" sz="2800" dirty="0">
                <a:cs typeface="Times New Roman" pitchFamily="18" charset="0"/>
              </a:rPr>
              <a:t>, </a:t>
            </a:r>
            <a:r>
              <a:rPr lang="ru-RU" sz="2800" dirty="0" err="1">
                <a:cs typeface="Times New Roman" pitchFamily="18" charset="0"/>
              </a:rPr>
              <a:t>залишати</a:t>
            </a:r>
            <a:r>
              <a:rPr lang="ru-RU" sz="2800" dirty="0">
                <a:cs typeface="Times New Roman" pitchFamily="18" charset="0"/>
              </a:rPr>
              <a:t> </a:t>
            </a:r>
            <a:r>
              <a:rPr lang="ru-RU" sz="2800" dirty="0" err="1">
                <a:cs typeface="Times New Roman" pitchFamily="18" charset="0"/>
              </a:rPr>
              <a:t>слід</a:t>
            </a:r>
            <a:r>
              <a:rPr lang="ru-RU" sz="2800" dirty="0">
                <a:cs typeface="Times New Roman" pitchFamily="18" charset="0"/>
              </a:rPr>
              <a:t>) </a:t>
            </a:r>
            <a:r>
              <a:rPr lang="uk-UA" sz="2800" dirty="0"/>
              <a:t>або наслідування</a:t>
            </a:r>
            <a:r>
              <a:rPr lang="ru-RU" sz="2800" dirty="0">
                <a:cs typeface="Times New Roman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endParaRPr lang="ru-RU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uk-UA" sz="2800" dirty="0"/>
              <a:t>Це </a:t>
            </a:r>
            <a:r>
              <a:rPr lang="uk-UA" sz="2800" dirty="0">
                <a:solidFill>
                  <a:srgbClr val="FFFF00"/>
                </a:solidFill>
              </a:rPr>
              <a:t>пасивна форма навчання</a:t>
            </a:r>
            <a:r>
              <a:rPr lang="uk-UA" sz="2800" dirty="0"/>
              <a:t>, яка формується без скільки-небудь активного впливу самого суб'єкта.</a:t>
            </a:r>
            <a:endParaRPr lang="ru-RU" sz="2800" dirty="0">
              <a:cs typeface="Times New Roman" pitchFamily="18" charset="0"/>
            </a:endParaRPr>
          </a:p>
          <a:p>
            <a:pPr marL="45720" indent="0">
              <a:lnSpc>
                <a:spcPct val="90000"/>
              </a:lnSpc>
              <a:buNone/>
            </a:pPr>
            <a:endParaRPr lang="ru-RU" dirty="0"/>
          </a:p>
          <a:p>
            <a:pPr>
              <a:lnSpc>
                <a:spcPct val="90000"/>
              </a:lnSpc>
            </a:pPr>
            <a:endParaRPr lang="ru-RU" dirty="0"/>
          </a:p>
        </p:txBody>
      </p:sp>
      <p:pic>
        <p:nvPicPr>
          <p:cNvPr id="40962" name="Picture 2" descr="Картинки по запросу фото импритин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2"/>
            <a:ext cx="2663102" cy="2609840"/>
          </a:xfrm>
          <a:prstGeom prst="rect">
            <a:avLst/>
          </a:prstGeom>
          <a:noFill/>
        </p:spPr>
      </p:pic>
      <p:pic>
        <p:nvPicPr>
          <p:cNvPr id="40964" name="Picture 4" descr="Картинки по запросу фото импритин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5072074"/>
            <a:ext cx="2786082" cy="1535828"/>
          </a:xfrm>
          <a:prstGeom prst="rect">
            <a:avLst/>
          </a:prstGeom>
          <a:noFill/>
        </p:spPr>
      </p:pic>
      <p:pic>
        <p:nvPicPr>
          <p:cNvPr id="40966" name="Picture 6" descr="Картинки по запросу фото импринтин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710132"/>
            <a:ext cx="3214678" cy="17191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01708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5246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</a:rPr>
              <a:t>Прояв імпринтингу характеризується </a:t>
            </a:r>
            <a:r>
              <a:rPr lang="uk-UA" sz="2800" dirty="0"/>
              <a:t>наступними закономірностями. 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/>
              <a:t>1. В період онтогенезу, особливо в ранній постнатальний період, розгортання генетичної програми розвитку нервової системи визначає </a:t>
            </a:r>
            <a:r>
              <a:rPr lang="uk-UA" sz="2800" dirty="0">
                <a:solidFill>
                  <a:srgbClr val="FFFF00"/>
                </a:solidFill>
              </a:rPr>
              <a:t>появу критичних періодів розвитку деяких функцій</a:t>
            </a:r>
            <a:r>
              <a:rPr lang="uk-UA" sz="2800" dirty="0"/>
              <a:t>.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Для її повноцінного розвитку необхідно </a:t>
            </a:r>
            <a:r>
              <a:rPr lang="uk-UA" sz="2800" dirty="0">
                <a:solidFill>
                  <a:srgbClr val="FFFF00"/>
                </a:solidFill>
              </a:rPr>
              <a:t>своєчасна зовнішня дію, яка закріплюється у нервових зв'язках.</a:t>
            </a:r>
            <a:r>
              <a:rPr lang="uk-UA" sz="2800" dirty="0"/>
              <a:t> Якщо такий </a:t>
            </a:r>
            <a:r>
              <a:rPr lang="uk-UA" sz="2800" dirty="0">
                <a:solidFill>
                  <a:srgbClr val="FFFF00"/>
                </a:solidFill>
              </a:rPr>
              <a:t>період минув, а функція не </a:t>
            </a:r>
            <a:r>
              <a:rPr lang="uk-UA" sz="2800" dirty="0" err="1">
                <a:solidFill>
                  <a:srgbClr val="FFFF00"/>
                </a:solidFill>
              </a:rPr>
              <a:t>розвинулася</a:t>
            </a:r>
            <a:r>
              <a:rPr lang="uk-UA" sz="2800" dirty="0">
                <a:solidFill>
                  <a:srgbClr val="FFFF00"/>
                </a:solidFill>
              </a:rPr>
              <a:t>, </a:t>
            </a:r>
            <a:r>
              <a:rPr lang="uk-UA" sz="2800" dirty="0"/>
              <a:t>то вона надалі повноцінно не сформується.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2. </a:t>
            </a:r>
            <a:r>
              <a:rPr lang="uk-UA" sz="2800" dirty="0">
                <a:solidFill>
                  <a:srgbClr val="FFFF00"/>
                </a:solidFill>
              </a:rPr>
              <a:t>Незворотність процесу </a:t>
            </a:r>
            <a:r>
              <a:rPr lang="uk-UA" sz="2800" dirty="0" err="1"/>
              <a:t>закарбовуваності</a:t>
            </a:r>
            <a:r>
              <a:rPr lang="uk-UA" sz="2800" dirty="0"/>
              <a:t>.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3. </a:t>
            </a:r>
            <a:r>
              <a:rPr lang="uk-UA" sz="2800" dirty="0" err="1">
                <a:solidFill>
                  <a:srgbClr val="FFFF00"/>
                </a:solidFill>
              </a:rPr>
              <a:t>Закарбовування</a:t>
            </a:r>
            <a:r>
              <a:rPr lang="uk-UA" sz="2800" dirty="0">
                <a:solidFill>
                  <a:srgbClr val="FFFF00"/>
                </a:solidFill>
              </a:rPr>
              <a:t> виникає дуже швидко</a:t>
            </a:r>
            <a:r>
              <a:rPr lang="uk-UA" sz="2800" dirty="0"/>
              <a:t>, часто з першого пред'явлення і </a:t>
            </a:r>
            <a:r>
              <a:rPr lang="uk-UA" sz="2800" dirty="0">
                <a:solidFill>
                  <a:srgbClr val="FFFF00"/>
                </a:solidFill>
              </a:rPr>
              <a:t>не вимагає підкріплення</a:t>
            </a:r>
            <a:r>
              <a:rPr lang="uk-UA" sz="2800" dirty="0"/>
              <a:t>.</a:t>
            </a:r>
            <a:endParaRPr lang="ru-RU" sz="2400" dirty="0"/>
          </a:p>
          <a:p>
            <a:pPr>
              <a:buFontTx/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756108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1"/>
            <a:ext cx="8247860" cy="1152128"/>
          </a:xfrm>
        </p:spPr>
        <p:txBody>
          <a:bodyPr>
            <a:normAutofit/>
          </a:bodyPr>
          <a:lstStyle/>
          <a:p>
            <a:r>
              <a:rPr lang="uk-UA" sz="2800" dirty="0"/>
              <a:t>Умовні рефлекси – це набутий протягом життя набір поведінкових реакцій.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709120"/>
          </a:xfrm>
        </p:spPr>
        <p:txBody>
          <a:bodyPr>
            <a:normAutofit/>
          </a:bodyPr>
          <a:lstStyle/>
          <a:p>
            <a:r>
              <a:rPr lang="uk-UA" sz="2400" dirty="0"/>
              <a:t>Умовні рефлекси виробляються </a:t>
            </a:r>
            <a:r>
              <a:rPr lang="uk-UA" sz="2400" dirty="0">
                <a:solidFill>
                  <a:srgbClr val="FFFF00"/>
                </a:solidFill>
              </a:rPr>
              <a:t>протягом життя</a:t>
            </a:r>
            <a:r>
              <a:rPr lang="uk-UA" sz="2400" dirty="0"/>
              <a:t>, так як </a:t>
            </a:r>
            <a:r>
              <a:rPr lang="uk-UA" sz="2400" dirty="0">
                <a:solidFill>
                  <a:srgbClr val="FFFF00"/>
                </a:solidFill>
              </a:rPr>
              <a:t>не мають готових рефлекторних дуг</a:t>
            </a:r>
            <a:r>
              <a:rPr lang="uk-UA" sz="2400" dirty="0"/>
              <a:t>. Вони носять </a:t>
            </a:r>
            <a:r>
              <a:rPr lang="uk-UA" sz="2400" dirty="0">
                <a:solidFill>
                  <a:srgbClr val="FFFF00"/>
                </a:solidFill>
              </a:rPr>
              <a:t>індивідуальний характер </a:t>
            </a:r>
            <a:r>
              <a:rPr lang="uk-UA" sz="2400" dirty="0"/>
              <a:t>і залежно від умов існування можуть постійно змінюватися. </a:t>
            </a:r>
          </a:p>
          <a:p>
            <a:r>
              <a:rPr lang="uk-UA" sz="2400" dirty="0"/>
              <a:t>Їх </a:t>
            </a:r>
            <a:r>
              <a:rPr lang="uk-UA" sz="2400" dirty="0">
                <a:solidFill>
                  <a:srgbClr val="FFFF00"/>
                </a:solidFill>
              </a:rPr>
              <a:t>особливості</a:t>
            </a:r>
            <a:r>
              <a:rPr lang="uk-UA" sz="2400" dirty="0"/>
              <a:t>: </a:t>
            </a:r>
          </a:p>
          <a:p>
            <a:r>
              <a:rPr lang="uk-UA" sz="2400" dirty="0"/>
              <a:t>1) морфологічним субстратом є </a:t>
            </a:r>
            <a:r>
              <a:rPr lang="uk-UA" sz="2400" dirty="0">
                <a:solidFill>
                  <a:srgbClr val="FFFF00"/>
                </a:solidFill>
              </a:rPr>
              <a:t>кора великих півкуль</a:t>
            </a:r>
            <a:r>
              <a:rPr lang="uk-UA" sz="2400" dirty="0"/>
              <a:t>, </a:t>
            </a:r>
            <a:r>
              <a:rPr lang="uk-UA" sz="2400" dirty="0">
                <a:solidFill>
                  <a:srgbClr val="FFFF00"/>
                </a:solidFill>
              </a:rPr>
              <a:t>при її видаленні старі рефлекси зникають, а нові не виробляються</a:t>
            </a:r>
            <a:r>
              <a:rPr lang="uk-UA" sz="2400" dirty="0"/>
              <a:t>; </a:t>
            </a:r>
          </a:p>
          <a:p>
            <a:r>
              <a:rPr lang="uk-UA" sz="2400" dirty="0"/>
              <a:t>2) на їх базі </a:t>
            </a:r>
            <a:r>
              <a:rPr lang="uk-UA" sz="2400" dirty="0">
                <a:solidFill>
                  <a:srgbClr val="FFFF00"/>
                </a:solidFill>
              </a:rPr>
              <a:t>формується взаємодія організму з зовнішнім середовищем</a:t>
            </a:r>
            <a:r>
              <a:rPr lang="uk-UA" sz="2400" dirty="0"/>
              <a:t>, тобто вони уточнюють, ускладнюють і роблять тонкими дані відносини.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26650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052513"/>
          </a:xfrm>
        </p:spPr>
        <p:txBody>
          <a:bodyPr/>
          <a:lstStyle/>
          <a:p>
            <a:r>
              <a:rPr lang="uk-UA" sz="2800" dirty="0"/>
              <a:t>Основи формування набутих навичок</a:t>
            </a:r>
            <a:endParaRPr lang="ru-RU" sz="40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0" y="692150"/>
            <a:ext cx="9144000" cy="6165850"/>
          </a:xfrm>
        </p:spPr>
        <p:txBody>
          <a:bodyPr>
            <a:normAutofit/>
          </a:bodyPr>
          <a:lstStyle/>
          <a:p>
            <a:endParaRPr lang="ru-RU" sz="2800" dirty="0"/>
          </a:p>
          <a:p>
            <a:pPr>
              <a:lnSpc>
                <a:spcPct val="90000"/>
              </a:lnSpc>
            </a:pPr>
            <a:r>
              <a:rPr lang="uk-UA" sz="2800" dirty="0"/>
              <a:t>Відразу після народження у дитини починають </a:t>
            </a:r>
            <a:r>
              <a:rPr lang="uk-UA" sz="2800" dirty="0">
                <a:solidFill>
                  <a:srgbClr val="FFFF00"/>
                </a:solidFill>
              </a:rPr>
              <a:t>формуватися нові набуті форми взаємодії нервових центрів</a:t>
            </a:r>
            <a:r>
              <a:rPr lang="uk-UA" sz="2800" dirty="0"/>
              <a:t>, що забезпечують </a:t>
            </a:r>
            <a:r>
              <a:rPr lang="uk-UA" sz="2800" u="sng" dirty="0">
                <a:solidFill>
                  <a:srgbClr val="FFFF00"/>
                </a:solidFill>
              </a:rPr>
              <a:t>індивідуальні механізми організації поведінки</a:t>
            </a:r>
            <a:r>
              <a:rPr lang="uk-UA" sz="2800" dirty="0"/>
              <a:t>. Вони утворюються під впливом дії реальної навколишнього середовища.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При цьому </a:t>
            </a:r>
            <a:r>
              <a:rPr lang="uk-UA" sz="2800" dirty="0">
                <a:solidFill>
                  <a:srgbClr val="FFFF00"/>
                </a:solidFill>
              </a:rPr>
              <a:t>основою їх формування є</a:t>
            </a:r>
            <a:r>
              <a:rPr lang="uk-UA" sz="2800" dirty="0"/>
              <a:t>: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а) </a:t>
            </a:r>
            <a:r>
              <a:rPr lang="uk-UA" sz="2800" dirty="0">
                <a:solidFill>
                  <a:srgbClr val="FFFF00"/>
                </a:solidFill>
              </a:rPr>
              <a:t>генетичні механізми </a:t>
            </a:r>
            <a:r>
              <a:rPr lang="uk-UA" sz="2800" dirty="0"/>
              <a:t>розвитку нейронів і нервової системи,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б) </a:t>
            </a:r>
            <a:r>
              <a:rPr lang="uk-UA" sz="2800" dirty="0">
                <a:solidFill>
                  <a:srgbClr val="FFFF00"/>
                </a:solidFill>
              </a:rPr>
              <a:t>фізіологічні властивості </a:t>
            </a:r>
            <a:r>
              <a:rPr lang="uk-UA" sz="2800" dirty="0"/>
              <a:t>нейронів і нервових центрів,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в) </a:t>
            </a:r>
            <a:r>
              <a:rPr lang="uk-UA" sz="2800" dirty="0">
                <a:solidFill>
                  <a:srgbClr val="FFFF00"/>
                </a:solidFill>
              </a:rPr>
              <a:t>вроджені форми поведінки</a:t>
            </a:r>
            <a:r>
              <a:rPr lang="uk-UA" sz="2800" dirty="0"/>
              <a:t> - безумовні рефлекси та їх ланцюжки - інстинкти.</a:t>
            </a:r>
            <a:endParaRPr lang="ru-RU" sz="24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926826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476673"/>
            <a:ext cx="6928370" cy="59487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Класифікація</a:t>
            </a:r>
            <a:r>
              <a:rPr lang="ru-RU" dirty="0"/>
              <a:t> УР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964488" cy="5616624"/>
          </a:xfrm>
        </p:spPr>
        <p:txBody>
          <a:bodyPr>
            <a:noAutofit/>
          </a:bodyPr>
          <a:lstStyle/>
          <a:p>
            <a:r>
              <a:rPr lang="uk-UA" sz="3200" dirty="0"/>
              <a:t>1) за природою умовного подразника виділяють </a:t>
            </a:r>
            <a:r>
              <a:rPr lang="uk-UA" sz="3200" dirty="0">
                <a:solidFill>
                  <a:srgbClr val="FFFF00"/>
                </a:solidFill>
              </a:rPr>
              <a:t>натуральні і штучні рефлекси</a:t>
            </a:r>
            <a:r>
              <a:rPr lang="uk-UA" sz="3200" dirty="0"/>
              <a:t>. Натуральні рефлекси виробляються на природні якості подразника (наприклад, вигляд їжі), а штучні - на будь-які; </a:t>
            </a:r>
          </a:p>
          <a:p>
            <a:r>
              <a:rPr lang="uk-UA" sz="3200" dirty="0"/>
              <a:t>2) за рецепторною ознакою – </a:t>
            </a:r>
            <a:r>
              <a:rPr lang="uk-UA" sz="3200" dirty="0" err="1">
                <a:solidFill>
                  <a:srgbClr val="FFFF00"/>
                </a:solidFill>
              </a:rPr>
              <a:t>екстероцептивні</a:t>
            </a:r>
            <a:r>
              <a:rPr lang="uk-UA" sz="3200" dirty="0">
                <a:solidFill>
                  <a:srgbClr val="FFFF00"/>
                </a:solidFill>
              </a:rPr>
              <a:t>, </a:t>
            </a:r>
            <a:r>
              <a:rPr lang="uk-UA" sz="3200" dirty="0" err="1">
                <a:solidFill>
                  <a:srgbClr val="FFFF00"/>
                </a:solidFill>
              </a:rPr>
              <a:t>інтероцептивні</a:t>
            </a:r>
            <a:r>
              <a:rPr lang="uk-UA" sz="3200" dirty="0">
                <a:solidFill>
                  <a:srgbClr val="FFFF00"/>
                </a:solidFill>
              </a:rPr>
              <a:t> і </a:t>
            </a:r>
            <a:r>
              <a:rPr lang="uk-UA" sz="3200" dirty="0" err="1">
                <a:solidFill>
                  <a:srgbClr val="FFFF00"/>
                </a:solidFill>
              </a:rPr>
              <a:t>пропріоцептивні</a:t>
            </a:r>
            <a:r>
              <a:rPr lang="uk-UA" sz="3200" dirty="0"/>
              <a:t>; </a:t>
            </a:r>
          </a:p>
          <a:p>
            <a:r>
              <a:rPr lang="uk-UA" sz="3200" dirty="0"/>
              <a:t>3) в залежності від структури умовного подразника – </a:t>
            </a:r>
            <a:r>
              <a:rPr lang="uk-UA" sz="3200" dirty="0">
                <a:solidFill>
                  <a:srgbClr val="FFFF00"/>
                </a:solidFill>
              </a:rPr>
              <a:t>прості і складні</a:t>
            </a:r>
            <a:r>
              <a:rPr lang="uk-UA" sz="3200" dirty="0"/>
              <a:t>;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4081857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0"/>
            <a:ext cx="8572560" cy="6643709"/>
          </a:xfrm>
        </p:spPr>
        <p:txBody>
          <a:bodyPr>
            <a:noAutofit/>
          </a:bodyPr>
          <a:lstStyle/>
          <a:p>
            <a:r>
              <a:rPr lang="uk-UA" sz="3400" dirty="0"/>
              <a:t>4) </a:t>
            </a:r>
            <a:r>
              <a:rPr lang="uk-UA" sz="3400" dirty="0">
                <a:solidFill>
                  <a:srgbClr val="FFFF00"/>
                </a:solidFill>
              </a:rPr>
              <a:t>за еферентним шляхом</a:t>
            </a:r>
            <a:r>
              <a:rPr lang="uk-UA" sz="3400" dirty="0"/>
              <a:t> – соматичні (рухові) і вегетативні (симпатичні та парасимпатичні); </a:t>
            </a:r>
          </a:p>
          <a:p>
            <a:r>
              <a:rPr lang="uk-UA" sz="3400" dirty="0"/>
              <a:t>5) </a:t>
            </a:r>
            <a:r>
              <a:rPr lang="uk-UA" sz="3400" dirty="0">
                <a:solidFill>
                  <a:srgbClr val="FFFF00"/>
                </a:solidFill>
              </a:rPr>
              <a:t>за біологічним значенням </a:t>
            </a:r>
            <a:r>
              <a:rPr lang="uk-UA" sz="3400" dirty="0"/>
              <a:t>– вітальні (харчові, оборонні, локомоторні), </a:t>
            </a:r>
            <a:r>
              <a:rPr lang="uk-UA" sz="3400" dirty="0" err="1"/>
              <a:t>зоосоціальні</a:t>
            </a:r>
            <a:r>
              <a:rPr lang="uk-UA" sz="3400" dirty="0"/>
              <a:t>, орієнтовні; </a:t>
            </a:r>
          </a:p>
          <a:p>
            <a:r>
              <a:rPr lang="uk-UA" sz="3400" dirty="0"/>
              <a:t>6) </a:t>
            </a:r>
            <a:r>
              <a:rPr lang="uk-UA" sz="3400" dirty="0">
                <a:solidFill>
                  <a:srgbClr val="FFFF00"/>
                </a:solidFill>
              </a:rPr>
              <a:t>за характером підкріплення</a:t>
            </a:r>
            <a:r>
              <a:rPr lang="uk-UA" sz="3400" dirty="0"/>
              <a:t> – нижчого і вищого порядку; </a:t>
            </a:r>
          </a:p>
          <a:p>
            <a:r>
              <a:rPr lang="uk-UA" sz="3400" dirty="0"/>
              <a:t>7) </a:t>
            </a:r>
            <a:r>
              <a:rPr lang="uk-UA" sz="3400" dirty="0">
                <a:solidFill>
                  <a:srgbClr val="FFFF00"/>
                </a:solidFill>
              </a:rPr>
              <a:t>в залежності від поєднання умовного і безумовного подразника </a:t>
            </a:r>
            <a:r>
              <a:rPr lang="uk-UA" sz="3400" dirty="0"/>
              <a:t>– наявні і слідові.</a:t>
            </a:r>
            <a:endParaRPr lang="ru-RU" sz="3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dirty="0"/>
              <a:t>Утворення умовних рефлексів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454368"/>
          </a:xfrm>
        </p:spPr>
        <p:txBody>
          <a:bodyPr>
            <a:noAutofit/>
          </a:bodyPr>
          <a:lstStyle/>
          <a:p>
            <a:r>
              <a:rPr lang="uk-UA" sz="2800" dirty="0"/>
              <a:t>Для утворення умовних рефлексів необхідні певні умови.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сукупний вплив </a:t>
            </a:r>
            <a:r>
              <a:rPr lang="uk-UA" sz="2800" dirty="0"/>
              <a:t>умовного і безумовного подразників;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сигнал</a:t>
            </a:r>
            <a:r>
              <a:rPr lang="uk-UA" sz="2800" dirty="0"/>
              <a:t> (умовний подразник повинен трохи передувати появі безумовного подразника;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повторення поєднань </a:t>
            </a:r>
            <a:r>
              <a:rPr lang="uk-UA" sz="2800" dirty="0"/>
              <a:t>для закріплення;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активний стан ЦНС</a:t>
            </a:r>
            <a:r>
              <a:rPr lang="uk-UA" sz="2800" dirty="0"/>
              <a:t>;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центр безумовного рефлексу</a:t>
            </a:r>
            <a:r>
              <a:rPr lang="uk-UA" sz="2800" dirty="0"/>
              <a:t>, на базі якого формується рефлекс, повинен бути </a:t>
            </a:r>
            <a:r>
              <a:rPr lang="uk-UA" sz="2800" dirty="0">
                <a:solidFill>
                  <a:srgbClr val="FFFF00"/>
                </a:solidFill>
              </a:rPr>
              <a:t>в стані мотиваційного збудження</a:t>
            </a:r>
            <a:r>
              <a:rPr lang="uk-UA" sz="2800" dirty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684975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7458052" cy="796931"/>
          </a:xfrm>
        </p:spPr>
        <p:txBody>
          <a:bodyPr>
            <a:noAutofit/>
          </a:bodyPr>
          <a:lstStyle/>
          <a:p>
            <a:r>
              <a:rPr lang="uk-UA" sz="3600" dirty="0"/>
              <a:t>Гальмування умовних рефлексів</a:t>
            </a:r>
            <a:r>
              <a:rPr lang="ru-RU" sz="3600" b="1" dirty="0"/>
              <a:t>.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500175"/>
            <a:ext cx="7801004" cy="4809186"/>
          </a:xfrm>
        </p:spPr>
        <p:txBody>
          <a:bodyPr>
            <a:noAutofit/>
          </a:bodyPr>
          <a:lstStyle/>
          <a:p>
            <a:r>
              <a:rPr lang="uk-UA" sz="3200" dirty="0"/>
              <a:t>В основі цього процесу лежать два механізми: · </a:t>
            </a:r>
            <a:r>
              <a:rPr lang="uk-UA" sz="3200" dirty="0">
                <a:solidFill>
                  <a:srgbClr val="FFFF00"/>
                </a:solidFill>
              </a:rPr>
              <a:t>безумовне </a:t>
            </a:r>
            <a:r>
              <a:rPr lang="uk-UA" sz="3200" dirty="0"/>
              <a:t>(зовнішнє) і · </a:t>
            </a:r>
            <a:r>
              <a:rPr lang="uk-UA" sz="3200" dirty="0">
                <a:solidFill>
                  <a:srgbClr val="FFFF00"/>
                </a:solidFill>
              </a:rPr>
              <a:t>умовне </a:t>
            </a:r>
            <a:r>
              <a:rPr lang="uk-UA" sz="3200" dirty="0"/>
              <a:t>(внутрішнє) </a:t>
            </a:r>
            <a:r>
              <a:rPr lang="uk-UA" sz="3200" dirty="0">
                <a:solidFill>
                  <a:srgbClr val="FFFF00"/>
                </a:solidFill>
              </a:rPr>
              <a:t>гальмування</a:t>
            </a:r>
            <a:r>
              <a:rPr lang="uk-UA" sz="3200" dirty="0"/>
              <a:t>. </a:t>
            </a:r>
          </a:p>
          <a:p>
            <a:pPr marL="45720" indent="0">
              <a:buNone/>
            </a:pPr>
            <a:endParaRPr lang="uk-UA" sz="3200" dirty="0"/>
          </a:p>
          <a:p>
            <a:r>
              <a:rPr lang="uk-UA" sz="3200" dirty="0">
                <a:solidFill>
                  <a:srgbClr val="FFFF00"/>
                </a:solidFill>
              </a:rPr>
              <a:t>Безумовне гальмування </a:t>
            </a:r>
            <a:r>
              <a:rPr lang="uk-UA" sz="3200" dirty="0"/>
              <a:t>виникає миттєво внаслідок припинення умовно-рефлекторної діяльності. </a:t>
            </a:r>
          </a:p>
          <a:p>
            <a:r>
              <a:rPr lang="uk-UA" sz="3200" dirty="0"/>
              <a:t>Виділяють </a:t>
            </a:r>
            <a:r>
              <a:rPr lang="uk-UA" sz="3200" dirty="0">
                <a:solidFill>
                  <a:srgbClr val="FFFF00"/>
                </a:solidFill>
              </a:rPr>
              <a:t>зовнішнє і позамежне гальмування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55189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5937523"/>
          </a:xfrm>
        </p:spPr>
        <p:txBody>
          <a:bodyPr>
            <a:noAutofit/>
          </a:bodyPr>
          <a:lstStyle/>
          <a:p>
            <a:r>
              <a:rPr lang="uk-UA" sz="3200" dirty="0"/>
              <a:t>Для </a:t>
            </a:r>
            <a:r>
              <a:rPr lang="uk-UA" sz="3200" dirty="0">
                <a:solidFill>
                  <a:srgbClr val="FFFF00"/>
                </a:solidFill>
              </a:rPr>
              <a:t>активації</a:t>
            </a:r>
            <a:r>
              <a:rPr lang="uk-UA" sz="3200" dirty="0"/>
              <a:t> зовнішнього гальмування необхідна </a:t>
            </a:r>
            <a:r>
              <a:rPr lang="uk-UA" sz="3200" dirty="0">
                <a:solidFill>
                  <a:srgbClr val="FFFF00"/>
                </a:solidFill>
              </a:rPr>
              <a:t>дія нового сильного подразника</a:t>
            </a:r>
            <a:r>
              <a:rPr lang="uk-UA" sz="3200" dirty="0"/>
              <a:t>, здатного створити в корі великих півкуль мозку </a:t>
            </a:r>
            <a:r>
              <a:rPr lang="uk-UA" sz="3200" dirty="0">
                <a:solidFill>
                  <a:srgbClr val="FFFF00"/>
                </a:solidFill>
              </a:rPr>
              <a:t>домінантний осередок збудження</a:t>
            </a:r>
            <a:r>
              <a:rPr lang="uk-UA" sz="3200" dirty="0"/>
              <a:t>. </a:t>
            </a:r>
          </a:p>
          <a:p>
            <a:r>
              <a:rPr lang="uk-UA" sz="3200" dirty="0"/>
              <a:t>У результаті відбувається гальмування роботи всіх нервових центрів, і </a:t>
            </a:r>
            <a:r>
              <a:rPr lang="uk-UA" sz="3200" dirty="0">
                <a:solidFill>
                  <a:srgbClr val="FFFF00"/>
                </a:solidFill>
              </a:rPr>
              <a:t>тимчасовий нервовий зв'язок перестає функціонувати.</a:t>
            </a:r>
            <a:r>
              <a:rPr lang="uk-UA" sz="3200" dirty="0"/>
              <a:t> Такий вид гальмування викликає </a:t>
            </a:r>
            <a:r>
              <a:rPr lang="uk-UA" sz="3200" dirty="0">
                <a:solidFill>
                  <a:srgbClr val="FFFF00"/>
                </a:solidFill>
              </a:rPr>
              <a:t>швидке перемикання на більш важливий біологічний сигнал</a:t>
            </a:r>
            <a:r>
              <a:rPr lang="uk-UA" sz="32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475330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"/>
            <a:ext cx="85725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Позамежне гальмування</a:t>
            </a:r>
            <a:r>
              <a:rPr lang="uk-UA" sz="3600" dirty="0"/>
              <a:t> виконує захисну роль і захищає нейрони від перезбудження, так як перешкоджає утворенню зв'язку при дії надсильного подразника. </a:t>
            </a:r>
          </a:p>
          <a:p>
            <a:endParaRPr lang="uk-UA" sz="3600" dirty="0"/>
          </a:p>
          <a:p>
            <a:r>
              <a:rPr lang="uk-UA" sz="3600" dirty="0"/>
              <a:t>Для виникнення умовного гальмування </a:t>
            </a:r>
            <a:r>
              <a:rPr lang="uk-UA" sz="3600" dirty="0">
                <a:solidFill>
                  <a:srgbClr val="FFFF00"/>
                </a:solidFill>
              </a:rPr>
              <a:t>необхідно наявність спеціальних умов </a:t>
            </a:r>
            <a:r>
              <a:rPr lang="uk-UA" sz="3600" dirty="0"/>
              <a:t>(наприклад, відсутність підкріплення сигналу).</a:t>
            </a:r>
            <a:endParaRPr lang="ru-RU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8686800" cy="6408712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Динамічний стереотип </a:t>
            </a:r>
            <a:r>
              <a:rPr lang="uk-UA" sz="2800" dirty="0"/>
              <a:t>– вироблена і фіксована система рефлекторних зв'язків. Він складається з </a:t>
            </a:r>
            <a:r>
              <a:rPr lang="uk-UA" sz="2800" dirty="0">
                <a:solidFill>
                  <a:srgbClr val="FFFF00"/>
                </a:solidFill>
              </a:rPr>
              <a:t>зовнішнього та внутрішнього </a:t>
            </a:r>
            <a:r>
              <a:rPr lang="uk-UA" sz="2800" dirty="0"/>
              <a:t>компонента. </a:t>
            </a:r>
          </a:p>
          <a:p>
            <a:r>
              <a:rPr lang="uk-UA" sz="2800" dirty="0"/>
              <a:t>В основу </a:t>
            </a:r>
            <a:r>
              <a:rPr lang="uk-UA" sz="2800" dirty="0">
                <a:solidFill>
                  <a:srgbClr val="FFFF00"/>
                </a:solidFill>
              </a:rPr>
              <a:t>зовнішнього</a:t>
            </a:r>
            <a:r>
              <a:rPr lang="uk-UA" sz="2800" dirty="0"/>
              <a:t> покладена певна послідовність умовних і безумовних сигналів (світло, дзвінок, їжа). </a:t>
            </a:r>
          </a:p>
          <a:p>
            <a:r>
              <a:rPr lang="uk-UA" sz="2800" dirty="0"/>
              <a:t>Базою для </a:t>
            </a:r>
            <a:r>
              <a:rPr lang="uk-UA" sz="2800" dirty="0">
                <a:solidFill>
                  <a:srgbClr val="FFFF00"/>
                </a:solidFill>
              </a:rPr>
              <a:t>внутрішнього</a:t>
            </a:r>
            <a:r>
              <a:rPr lang="uk-UA" sz="2800" dirty="0"/>
              <a:t> є адекватне даному впливу виникнення вогнищ збудження в корі великих півкуль (потиличної, скроневої, лобової частки і т. д.). </a:t>
            </a:r>
          </a:p>
          <a:p>
            <a:r>
              <a:rPr lang="uk-UA" sz="2800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Завдяки наявності динамічного стереотипу легше протікають процеси збудження і гальмування, ЦНС краще підготовлена до виконання інших рефлекторних дій.</a:t>
            </a:r>
            <a:endParaRPr lang="ru-RU" sz="2800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8815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uk-UA" dirty="0"/>
              <a:t>Поняття про типи нервової системи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357298"/>
            <a:ext cx="8186766" cy="5500702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Тип нервової системи – це сукупність процесів, що протікають у корі великих півкуль. </a:t>
            </a:r>
          </a:p>
          <a:p>
            <a:r>
              <a:rPr lang="uk-UA" sz="3200" dirty="0"/>
              <a:t>Він залежить від генетичної схильності і може незначно змінюватися протягом індивідуального життя.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Основними властивостями нервового процесу є врівноваженість, рухливість, сила.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115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6408712"/>
          </a:xfrm>
        </p:spPr>
        <p:txBody>
          <a:bodyPr>
            <a:no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Врівноваженість</a:t>
            </a:r>
            <a:r>
              <a:rPr lang="uk-UA" sz="3200" dirty="0"/>
              <a:t> характеризується однаковою інтенсивністю </a:t>
            </a:r>
            <a:r>
              <a:rPr lang="uk-UA" sz="3200" dirty="0">
                <a:solidFill>
                  <a:srgbClr val="FFFF00"/>
                </a:solidFill>
              </a:rPr>
              <a:t>протікання процесів збудження і гальмування в ЦНС</a:t>
            </a:r>
            <a:r>
              <a:rPr lang="uk-UA" sz="3200" dirty="0"/>
              <a:t>.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Рухливість</a:t>
            </a:r>
            <a:r>
              <a:rPr lang="uk-UA" sz="3200" dirty="0"/>
              <a:t> визначається </a:t>
            </a:r>
            <a:r>
              <a:rPr lang="uk-UA" sz="3200" dirty="0">
                <a:solidFill>
                  <a:srgbClr val="FFFF00"/>
                </a:solidFill>
              </a:rPr>
              <a:t>швидкістю, з якою відбувається зміна одного процесу іншим.</a:t>
            </a:r>
            <a:r>
              <a:rPr lang="uk-UA" sz="3200" dirty="0"/>
              <a:t> Якщо процес протікає швидко, то нервова система рухлива, якщо ні, то система малорухлива.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Сила</a:t>
            </a:r>
            <a:r>
              <a:rPr lang="uk-UA" sz="3200" dirty="0"/>
              <a:t> залежить від </a:t>
            </a:r>
            <a:r>
              <a:rPr lang="uk-UA" sz="3200" dirty="0">
                <a:solidFill>
                  <a:srgbClr val="FFFF00"/>
                </a:solidFill>
              </a:rPr>
              <a:t>здатності адекватно реагувати як на сильний, так і на надсильний подразник</a:t>
            </a:r>
            <a:r>
              <a:rPr lang="uk-UA" sz="3200" dirty="0"/>
              <a:t>. Якщо виникає збудження, то нервова система сильна, якщо гальмування, то слабка.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404204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588"/>
            <a:ext cx="7848872" cy="1440159"/>
          </a:xfrm>
        </p:spPr>
        <p:txBody>
          <a:bodyPr>
            <a:noAutofit/>
          </a:bodyPr>
          <a:lstStyle/>
          <a:p>
            <a:r>
              <a:rPr lang="uk-UA" sz="2400" dirty="0"/>
              <a:t>Для характеристики кожного типу І. П. Павлов запропонував використовувати свою класифікацію разом з класифікацією Гіппократа.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8748464" cy="5256584"/>
          </a:xfrm>
        </p:spPr>
        <p:txBody>
          <a:bodyPr>
            <a:normAutofit/>
          </a:bodyPr>
          <a:lstStyle/>
          <a:p>
            <a:r>
              <a:rPr lang="uk-UA" sz="3200" dirty="0"/>
              <a:t>Згідно з цими даними люди, які мають I тип нервової системи (</a:t>
            </a:r>
            <a:r>
              <a:rPr lang="uk-UA" sz="3200" dirty="0">
                <a:solidFill>
                  <a:srgbClr val="FFFF00"/>
                </a:solidFill>
              </a:rPr>
              <a:t>меланхоліки</a:t>
            </a:r>
            <a:r>
              <a:rPr lang="uk-UA" sz="3200" dirty="0"/>
              <a:t>) </a:t>
            </a:r>
            <a:r>
              <a:rPr lang="uk-UA" sz="32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боязкі, плаксиві, надають велике значення будь-якої дрібниці, звертають підвищену увагу на труднощі, в результаті у них часто виникають поганий настрій і недовірливість</a:t>
            </a:r>
            <a:r>
              <a:rPr lang="uk-UA" sz="3200" dirty="0"/>
              <a:t>.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Це гальмівний тип нервової системи, в організмі переважає чорна жовч.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2070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028343"/>
            <a:ext cx="79296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Для осіб II типу характерні </a:t>
            </a:r>
            <a:r>
              <a:rPr lang="uk-UA" sz="32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агресивна і емоційна поведінка, швидка зміна настрою з гніву на милість, честолюбство. </a:t>
            </a:r>
          </a:p>
          <a:p>
            <a:endParaRPr lang="uk-UA" sz="3200" dirty="0"/>
          </a:p>
          <a:p>
            <a:r>
              <a:rPr lang="uk-UA" sz="3200" dirty="0"/>
              <a:t>У них переважають </a:t>
            </a:r>
            <a:r>
              <a:rPr lang="uk-UA" sz="3200" dirty="0">
                <a:solidFill>
                  <a:srgbClr val="FFFF00"/>
                </a:solidFill>
              </a:rPr>
              <a:t>сильні і неврівноважені процеси</a:t>
            </a:r>
            <a:r>
              <a:rPr lang="uk-UA" sz="3200" dirty="0"/>
              <a:t>, по Гіппократу – </a:t>
            </a:r>
            <a:r>
              <a:rPr lang="uk-UA" sz="3200" dirty="0">
                <a:solidFill>
                  <a:srgbClr val="FFFF00"/>
                </a:solidFill>
              </a:rPr>
              <a:t>холерик</a:t>
            </a:r>
            <a:r>
              <a:rPr lang="uk-UA" sz="3200" dirty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84296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Сангвініки</a:t>
            </a:r>
            <a:r>
              <a:rPr lang="uk-UA" sz="3600" dirty="0"/>
              <a:t> – III тип – </a:t>
            </a:r>
            <a:r>
              <a:rPr lang="uk-UA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є впевненими лідерами, вони енергійні і заповзятливі</a:t>
            </a:r>
            <a:r>
              <a:rPr lang="uk-UA" sz="3600" dirty="0"/>
              <a:t>. Їх нервові процеси </a:t>
            </a:r>
            <a:r>
              <a:rPr lang="uk-UA" sz="3600" dirty="0">
                <a:solidFill>
                  <a:srgbClr val="FFFF00"/>
                </a:solidFill>
              </a:rPr>
              <a:t>сильні, рухливі та врівноважені</a:t>
            </a:r>
            <a:r>
              <a:rPr lang="uk-UA" sz="3600" dirty="0"/>
              <a:t>. </a:t>
            </a:r>
          </a:p>
          <a:p>
            <a:endParaRPr lang="uk-UA" sz="3600" dirty="0"/>
          </a:p>
          <a:p>
            <a:r>
              <a:rPr lang="uk-UA" sz="3600" dirty="0">
                <a:solidFill>
                  <a:srgbClr val="FFFF00"/>
                </a:solidFill>
              </a:rPr>
              <a:t>Флегматики</a:t>
            </a:r>
            <a:r>
              <a:rPr lang="uk-UA" sz="3600" dirty="0"/>
              <a:t> – IV тип –</a:t>
            </a:r>
            <a:r>
              <a:rPr lang="uk-UA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досить спокійні і впевнені в собі</a:t>
            </a:r>
            <a:r>
              <a:rPr lang="uk-UA" sz="3600" dirty="0"/>
              <a:t>, з </a:t>
            </a:r>
            <a:r>
              <a:rPr lang="uk-UA" sz="3600" dirty="0">
                <a:solidFill>
                  <a:srgbClr val="FFFF00"/>
                </a:solidFill>
              </a:rPr>
              <a:t>сильними врівноваженими і нерухомими нервовими процесами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0" name="Picture 6" descr="http://it-boost.com/wp-content/uploads/2012/07/0305-temp-64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-72795"/>
            <a:ext cx="8143932" cy="6930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"/>
            <a:ext cx="7872442" cy="2060847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rgbClr val="FFFF00"/>
                </a:solidFill>
              </a:rPr>
              <a:t>Сигнальна система – набір умовно-рефлекторних зв'язків організму з навколишнім середовищем, які згодом служить основою для формування вищої нервової діяльності. 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</a:rPr>
              <a:t>З часу утворення виділяють першу і другу сигнальні системи.</a:t>
            </a:r>
            <a:endParaRPr lang="ru-RU" sz="20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276873"/>
            <a:ext cx="9144000" cy="4032488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Перша сигнальна система – комплекс рефлексів на конкретний подразник, наприклад на світло, звук і т.д. </a:t>
            </a:r>
            <a:r>
              <a:rPr lang="uk-UA" sz="2800" dirty="0"/>
              <a:t>Здійснюється за рахунок специфічних рецепторів, що сприймають дійсність у конкретних образах. В даній сигнальній системі відіграють велику роль органи чуттів, що передають збудження в кору великих півкуль, крім мозкового відділу </a:t>
            </a:r>
            <a:r>
              <a:rPr lang="uk-UA" sz="2800" dirty="0" err="1"/>
              <a:t>мовнорухового</a:t>
            </a:r>
            <a:r>
              <a:rPr lang="uk-UA" sz="2800" dirty="0"/>
              <a:t> аналізатора.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837537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0648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Друга сигнальна система </a:t>
            </a:r>
            <a:r>
              <a:rPr lang="uk-UA" sz="2800" dirty="0"/>
              <a:t>формується на основі першої і є умовно-рефлекторною діяльністю у відповідь на словесний подразник. </a:t>
            </a:r>
          </a:p>
          <a:p>
            <a:endParaRPr lang="uk-UA" sz="2800" dirty="0"/>
          </a:p>
          <a:p>
            <a:r>
              <a:rPr lang="uk-UA" sz="2800" dirty="0"/>
              <a:t>Вона функціонує за рахунок </a:t>
            </a:r>
            <a:r>
              <a:rPr lang="uk-UA" sz="2800" dirty="0" err="1"/>
              <a:t>мовнорухового</a:t>
            </a:r>
            <a:r>
              <a:rPr lang="uk-UA" sz="2800" dirty="0"/>
              <a:t>, слухового і зорового аналізаторів. </a:t>
            </a:r>
            <a:r>
              <a:rPr lang="uk-UA" sz="2800" dirty="0">
                <a:solidFill>
                  <a:srgbClr val="FFFF00"/>
                </a:solidFill>
              </a:rPr>
              <a:t>Її подразником є слово</a:t>
            </a:r>
            <a:r>
              <a:rPr lang="uk-UA" sz="2800" dirty="0"/>
              <a:t>, тому вона дає початок абстрактного мислення. В якості морфологічного субстрату виступає </a:t>
            </a:r>
            <a:r>
              <a:rPr lang="uk-UA" sz="2800" dirty="0" err="1"/>
              <a:t>мовноруховий</a:t>
            </a:r>
            <a:r>
              <a:rPr lang="uk-UA" sz="2800" dirty="0"/>
              <a:t> відділ кори великих півкуль. </a:t>
            </a:r>
          </a:p>
          <a:p>
            <a:endParaRPr lang="uk-UA" sz="2800" dirty="0"/>
          </a:p>
          <a:p>
            <a:r>
              <a:rPr lang="uk-UA" sz="2800" dirty="0"/>
              <a:t>Друга сигнальна система </a:t>
            </a:r>
            <a:r>
              <a:rPr lang="uk-UA" sz="2800" dirty="0">
                <a:solidFill>
                  <a:srgbClr val="FFFF00"/>
                </a:solidFill>
              </a:rPr>
              <a:t>володіє високою швидкістю іррадіації, що характеризується швидкістю виникнення процесів збудження і гальмування</a:t>
            </a:r>
            <a:r>
              <a:rPr lang="uk-UA" sz="2800" dirty="0"/>
              <a:t>.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3"/>
            <a:ext cx="8075240" cy="1026441"/>
          </a:xfrm>
        </p:spPr>
        <p:txBody>
          <a:bodyPr>
            <a:normAutofit fontScale="90000"/>
          </a:bodyPr>
          <a:lstStyle/>
          <a:p>
            <a:r>
              <a:rPr lang="uk-UA" sz="2800" dirty="0"/>
              <a:t>Для становлення сигнальних систем необхідні чотири етапи: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3"/>
            <a:ext cx="8050088" cy="5112608"/>
          </a:xfrm>
        </p:spPr>
        <p:txBody>
          <a:bodyPr>
            <a:normAutofit/>
          </a:bodyPr>
          <a:lstStyle/>
          <a:p>
            <a:r>
              <a:rPr lang="uk-UA" sz="2400" dirty="0"/>
              <a:t>1) етап, при якому </a:t>
            </a:r>
            <a:r>
              <a:rPr lang="uk-UA" sz="2400" dirty="0">
                <a:solidFill>
                  <a:srgbClr val="FFFF00"/>
                </a:solidFill>
              </a:rPr>
              <a:t>на безпосередній подразник виникає безпосередня реакція</a:t>
            </a:r>
            <a:r>
              <a:rPr lang="uk-UA" sz="2400" dirty="0"/>
              <a:t>, з'являється протягом першого місяця життя; </a:t>
            </a:r>
          </a:p>
          <a:p>
            <a:r>
              <a:rPr lang="uk-UA" sz="2400" dirty="0"/>
              <a:t>2) етап, при якому </a:t>
            </a:r>
            <a:r>
              <a:rPr lang="uk-UA" sz="2400" dirty="0">
                <a:solidFill>
                  <a:srgbClr val="FFFF00"/>
                </a:solidFill>
              </a:rPr>
              <a:t>на словесний подразник з'являється безпосередня реакція</a:t>
            </a:r>
            <a:r>
              <a:rPr lang="uk-UA" sz="2400" dirty="0"/>
              <a:t>, що виникає у другому півріччі життя; </a:t>
            </a:r>
          </a:p>
          <a:p>
            <a:r>
              <a:rPr lang="uk-UA" sz="2400" dirty="0"/>
              <a:t>3) етап, при якому </a:t>
            </a:r>
            <a:r>
              <a:rPr lang="uk-UA" sz="2400" dirty="0">
                <a:solidFill>
                  <a:srgbClr val="FFFF00"/>
                </a:solidFill>
              </a:rPr>
              <a:t>на безпосередній подразник виникає словесна реакція</a:t>
            </a:r>
            <a:r>
              <a:rPr lang="uk-UA" sz="2400" dirty="0"/>
              <a:t>, розвивається на початку другого року життя; </a:t>
            </a:r>
          </a:p>
          <a:p>
            <a:r>
              <a:rPr lang="uk-UA" sz="2400" dirty="0"/>
              <a:t>4) етап, при якому </a:t>
            </a:r>
            <a:r>
              <a:rPr lang="uk-UA" sz="2400" dirty="0">
                <a:solidFill>
                  <a:srgbClr val="FFFF00"/>
                </a:solidFill>
              </a:rPr>
              <a:t>на словесний подразник є словесна реакція</a:t>
            </a:r>
            <a:r>
              <a:rPr lang="uk-UA" sz="2400" dirty="0"/>
              <a:t>, дитина розуміє мову і дає відповідь.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2534257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315200" cy="1154097"/>
          </a:xfrm>
        </p:spPr>
        <p:txBody>
          <a:bodyPr>
            <a:normAutofit/>
          </a:bodyPr>
          <a:lstStyle/>
          <a:p>
            <a:r>
              <a:rPr lang="uk-UA" sz="3200" dirty="0"/>
              <a:t>Для вироблення сигнальних систем необхідні: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40769"/>
            <a:ext cx="8928992" cy="4968592"/>
          </a:xfrm>
        </p:spPr>
        <p:txBody>
          <a:bodyPr>
            <a:noAutofit/>
          </a:bodyPr>
          <a:lstStyle/>
          <a:p>
            <a:pPr marL="560070" indent="-514350">
              <a:buAutoNum type="arabicParenR"/>
            </a:pPr>
            <a:r>
              <a:rPr lang="uk-UA" sz="2800" dirty="0"/>
              <a:t>здатність вироблення умовних рефлексів на комплекс подразників; </a:t>
            </a:r>
          </a:p>
          <a:p>
            <a:pPr marL="560070" indent="-514350">
              <a:buAutoNum type="arabicParenR"/>
            </a:pPr>
            <a:endParaRPr lang="uk-UA" sz="2800" dirty="0"/>
          </a:p>
          <a:p>
            <a:pPr marL="560070" indent="-514350">
              <a:buAutoNum type="arabicParenR"/>
            </a:pPr>
            <a:r>
              <a:rPr lang="uk-UA" sz="2800" dirty="0"/>
              <a:t>можливість вироблення умовних рефлексів;</a:t>
            </a:r>
          </a:p>
          <a:p>
            <a:pPr marL="560070" indent="-514350">
              <a:buAutoNum type="arabicParenR"/>
            </a:pPr>
            <a:endParaRPr lang="uk-UA" sz="2800" dirty="0"/>
          </a:p>
          <a:p>
            <a:pPr marL="560070" indent="-514350">
              <a:buAutoNum type="arabicParenR"/>
            </a:pPr>
            <a:r>
              <a:rPr lang="uk-UA" sz="2800" dirty="0"/>
              <a:t>наявність диференціювання подразників; </a:t>
            </a:r>
          </a:p>
          <a:p>
            <a:pPr marL="560070" indent="-514350">
              <a:buAutoNum type="arabicParenR"/>
            </a:pPr>
            <a:endParaRPr lang="uk-UA" sz="2800" dirty="0"/>
          </a:p>
          <a:p>
            <a:pPr marL="560070" indent="-514350">
              <a:buAutoNum type="arabicParenR"/>
            </a:pPr>
            <a:r>
              <a:rPr lang="uk-UA" sz="2800" dirty="0"/>
              <a:t>здатність до узагальнення рефлекторних дуг. </a:t>
            </a:r>
          </a:p>
          <a:p>
            <a:pPr marL="560070" indent="-514350">
              <a:buAutoNum type="arabicParenR"/>
            </a:pPr>
            <a:endParaRPr lang="uk-UA" sz="2800" dirty="0"/>
          </a:p>
          <a:p>
            <a:pPr marL="45720" indent="0">
              <a:buNone/>
            </a:pPr>
            <a:r>
              <a:rPr lang="uk-UA" sz="2800" i="1" dirty="0"/>
              <a:t>Таким чином, сигнальні системи – основа для вищої нервової діяльності.</a:t>
            </a:r>
            <a:endParaRPr lang="ru-RU" sz="2400" i="1" dirty="0"/>
          </a:p>
        </p:txBody>
      </p:sp>
    </p:spTree>
    <p:extLst>
      <p:ext uri="{BB962C8B-B14F-4D97-AF65-F5344CB8AC3E}">
        <p14:creationId xmlns="" xmlns:p14="http://schemas.microsoft.com/office/powerpoint/2010/main" val="14206846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14400" y="2516625"/>
            <a:ext cx="7315200" cy="134442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5000" dirty="0"/>
              <a:t>ПАМ'ЯТЬ. МИСЛЕННЯ.</a:t>
            </a:r>
            <a:endParaRPr lang="ru-RU" sz="5000" dirty="0"/>
          </a:p>
        </p:txBody>
      </p:sp>
    </p:spTree>
    <p:extLst>
      <p:ext uri="{BB962C8B-B14F-4D97-AF65-F5344CB8AC3E}">
        <p14:creationId xmlns="" xmlns:p14="http://schemas.microsoft.com/office/powerpoint/2010/main" val="34408639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04800"/>
            <a:ext cx="7772400" cy="1143000"/>
          </a:xfrm>
        </p:spPr>
        <p:txBody>
          <a:bodyPr/>
          <a:lstStyle/>
          <a:p>
            <a:r>
              <a:rPr lang="uk-UA" dirty="0"/>
              <a:t>ПАМ'ЯТЬ.</a:t>
            </a:r>
            <a:endParaRPr 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marL="45720" indent="0">
              <a:buNone/>
            </a:pPr>
            <a:r>
              <a:rPr lang="uk-UA" sz="3200" dirty="0"/>
              <a:t>Можна виділити чотири основних процеси, що характеризують пам'ять: </a:t>
            </a:r>
          </a:p>
          <a:p>
            <a:pPr marL="45720" indent="0">
              <a:buNone/>
            </a:pPr>
            <a:endParaRPr lang="uk-UA" sz="3200" dirty="0"/>
          </a:p>
          <a:p>
            <a:pPr marL="45720" indent="0">
              <a:buNone/>
            </a:pPr>
            <a:r>
              <a:rPr lang="uk-UA" sz="3200" dirty="0"/>
              <a:t>а) запам'ятовування; </a:t>
            </a:r>
          </a:p>
          <a:p>
            <a:pPr marL="45720" indent="0">
              <a:buNone/>
            </a:pPr>
            <a:endParaRPr lang="uk-UA" sz="3200" dirty="0"/>
          </a:p>
          <a:p>
            <a:pPr marL="45720" indent="0">
              <a:buNone/>
            </a:pPr>
            <a:r>
              <a:rPr lang="uk-UA" sz="3200" dirty="0"/>
              <a:t>б) збереження, консолідація пам'яті; </a:t>
            </a:r>
          </a:p>
          <a:p>
            <a:pPr marL="45720" indent="0">
              <a:buNone/>
            </a:pPr>
            <a:endParaRPr lang="uk-UA" sz="3200" dirty="0"/>
          </a:p>
          <a:p>
            <a:pPr marL="45720" indent="0">
              <a:buNone/>
            </a:pPr>
            <a:r>
              <a:rPr lang="uk-UA" sz="3200" dirty="0"/>
              <a:t>в) здобуття; </a:t>
            </a:r>
          </a:p>
          <a:p>
            <a:pPr marL="45720" indent="0">
              <a:buNone/>
            </a:pPr>
            <a:endParaRPr lang="uk-UA" sz="3200" dirty="0"/>
          </a:p>
          <a:p>
            <a:pPr marL="45720" indent="0">
              <a:buNone/>
            </a:pPr>
            <a:r>
              <a:rPr lang="uk-UA" sz="3200" dirty="0"/>
              <a:t>г) відтворення.</a:t>
            </a:r>
            <a:endParaRPr lang="ru-RU" b="1" dirty="0"/>
          </a:p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50696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400" b="1" dirty="0" err="1">
                <a:solidFill>
                  <a:srgbClr val="FFFF00"/>
                </a:solidFill>
              </a:rPr>
              <a:t>Види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uk-UA" sz="4400" b="1" dirty="0">
                <a:solidFill>
                  <a:srgbClr val="FFFF00"/>
                </a:solidFill>
              </a:rPr>
              <a:t>пам'яті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268760"/>
            <a:ext cx="8892480" cy="482724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3600" dirty="0"/>
              <a:t>В залежності від умов, при яких відбувається накопичення інформації, можна виділити наступні види пам'яті: </a:t>
            </a: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uk-UA" sz="3600" dirty="0"/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3600" dirty="0">
                <a:solidFill>
                  <a:srgbClr val="FFFF00"/>
                </a:solidFill>
              </a:rPr>
              <a:t>а) образна, </a:t>
            </a: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uk-UA" sz="3600" dirty="0">
              <a:solidFill>
                <a:srgbClr val="FFFF00"/>
              </a:solidFill>
            </a:endParaRP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3600" dirty="0">
                <a:solidFill>
                  <a:srgbClr val="FFFF00"/>
                </a:solidFill>
              </a:rPr>
              <a:t>б) емоційна,</a:t>
            </a: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uk-UA" sz="3600" dirty="0">
              <a:solidFill>
                <a:srgbClr val="FFFF00"/>
              </a:solidFill>
            </a:endParaRP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3600" dirty="0">
                <a:solidFill>
                  <a:srgbClr val="FFFF00"/>
                </a:solidFill>
              </a:rPr>
              <a:t> в) словесно-логічна.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4308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78497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Образна пам'ять</a:t>
            </a:r>
            <a:r>
              <a:rPr lang="uk-UA" sz="3200" dirty="0"/>
              <a:t> визначається </a:t>
            </a:r>
            <a:r>
              <a:rPr lang="uk-UA" sz="3200" dirty="0">
                <a:solidFill>
                  <a:srgbClr val="FFFF00"/>
                </a:solidFill>
              </a:rPr>
              <a:t>активністю зорового аналізатора</a:t>
            </a:r>
            <a:r>
              <a:rPr lang="uk-UA" sz="3200" dirty="0"/>
              <a:t>, а формування її пов'язано головним чином з функцією правої півкулі. </a:t>
            </a:r>
          </a:p>
          <a:p>
            <a:endParaRPr lang="uk-UA" sz="3200" dirty="0"/>
          </a:p>
          <a:p>
            <a:r>
              <a:rPr lang="uk-UA" sz="3200" dirty="0">
                <a:solidFill>
                  <a:srgbClr val="FFFF00"/>
                </a:solidFill>
              </a:rPr>
              <a:t>Емоційну пам'ять </a:t>
            </a:r>
            <a:r>
              <a:rPr lang="uk-UA" sz="3200" dirty="0"/>
              <a:t>відрізняють </a:t>
            </a:r>
            <a:r>
              <a:rPr lang="uk-UA" sz="3200" dirty="0">
                <a:solidFill>
                  <a:srgbClr val="FFFF00"/>
                </a:solidFill>
              </a:rPr>
              <a:t>сліди про події</a:t>
            </a:r>
            <a:r>
              <a:rPr lang="uk-UA" sz="3200" dirty="0"/>
              <a:t>, що супроводжувалися проявом відповідних емоцій (як правило, такі сліди формуються досить швидко і є міцними). </a:t>
            </a:r>
          </a:p>
          <a:p>
            <a:endParaRPr lang="uk-UA" sz="3200" dirty="0"/>
          </a:p>
          <a:p>
            <a:r>
              <a:rPr lang="uk-UA" sz="3200" dirty="0"/>
              <a:t>В основі </a:t>
            </a:r>
            <a:r>
              <a:rPr lang="uk-UA" sz="3200" dirty="0">
                <a:solidFill>
                  <a:srgbClr val="FFFF00"/>
                </a:solidFill>
              </a:rPr>
              <a:t>словесно-логічної пам'яті </a:t>
            </a:r>
            <a:r>
              <a:rPr lang="uk-UA" sz="3200" dirty="0"/>
              <a:t>лежить </a:t>
            </a:r>
            <a:r>
              <a:rPr lang="uk-UA" sz="3200" dirty="0">
                <a:solidFill>
                  <a:srgbClr val="FFFF00"/>
                </a:solidFill>
              </a:rPr>
              <a:t>мова</a:t>
            </a:r>
            <a:r>
              <a:rPr lang="uk-UA" sz="3200" dirty="0"/>
              <a:t>, а обумовлений цей вид пам'яті функцією переважно лівої півкулі.</a:t>
            </a:r>
          </a:p>
        </p:txBody>
      </p:sp>
    </p:spTree>
    <p:extLst>
      <p:ext uri="{BB962C8B-B14F-4D97-AF65-F5344CB8AC3E}">
        <p14:creationId xmlns="" xmlns:p14="http://schemas.microsoft.com/office/powerpoint/2010/main" val="22370845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685800"/>
            <a:ext cx="8915400" cy="5943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2800" dirty="0"/>
              <a:t>За часом збереження (запам'ятовування) пам'яті можна виділити два її види: </a:t>
            </a:r>
            <a:r>
              <a:rPr lang="uk-UA" sz="2800" dirty="0">
                <a:solidFill>
                  <a:srgbClr val="FFFF00"/>
                </a:solidFill>
              </a:rPr>
              <a:t>короткочасну і довготривалу</a:t>
            </a:r>
            <a:r>
              <a:rPr lang="uk-UA" sz="2800" dirty="0"/>
              <a:t>. </a:t>
            </a:r>
          </a:p>
          <a:p>
            <a:pPr marL="45720" indent="0">
              <a:buNone/>
            </a:pPr>
            <a:endParaRPr lang="uk-UA" sz="2800" dirty="0"/>
          </a:p>
          <a:p>
            <a:pPr marL="45720" indent="0">
              <a:buNone/>
            </a:pPr>
            <a:r>
              <a:rPr lang="uk-UA" sz="2800" dirty="0"/>
              <a:t>Але з тих фізіологічних процесів, які відбуваються в період формування їх можна виділити ще: у короткочасній пам'яті </a:t>
            </a:r>
            <a:r>
              <a:rPr lang="uk-UA" sz="2800" dirty="0">
                <a:solidFill>
                  <a:srgbClr val="FFFF00"/>
                </a:solidFill>
              </a:rPr>
              <a:t>сенсорну і найближчу</a:t>
            </a:r>
            <a:r>
              <a:rPr lang="uk-UA" sz="2800" dirty="0"/>
              <a:t>, а у довгостроковій - </a:t>
            </a:r>
            <a:r>
              <a:rPr lang="uk-UA" sz="2800" dirty="0">
                <a:solidFill>
                  <a:srgbClr val="FFFF00"/>
                </a:solidFill>
              </a:rPr>
              <a:t>проміжну</a:t>
            </a:r>
            <a:r>
              <a:rPr lang="uk-UA" sz="2800" dirty="0"/>
              <a:t>.</a:t>
            </a:r>
          </a:p>
          <a:p>
            <a:pPr marL="45720" indent="0">
              <a:buNone/>
            </a:pPr>
            <a:endParaRPr lang="uk-UA" sz="2800" dirty="0"/>
          </a:p>
          <a:p>
            <a:pPr marL="45720" indent="0">
              <a:buNone/>
            </a:pPr>
            <a:r>
              <a:rPr lang="uk-UA" sz="2800" dirty="0"/>
              <a:t>Всі вони в своїй основі мають різні механізми в нейронних структурах мозку.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87812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04664"/>
            <a:ext cx="7772400" cy="457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dirty="0" err="1"/>
              <a:t>Сенсорна</a:t>
            </a:r>
            <a:r>
              <a:rPr lang="ru-RU" sz="3600" dirty="0"/>
              <a:t> </a:t>
            </a:r>
            <a:r>
              <a:rPr lang="uk-UA" sz="3600" dirty="0"/>
              <a:t>пам'ять</a:t>
            </a:r>
            <a:endParaRPr lang="ru-RU" sz="36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-13855" y="908720"/>
            <a:ext cx="9144000" cy="582473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2800" dirty="0"/>
              <a:t>Фізіологічною основою сенсорної пам'яті є ті іонні зрушення і сліди їх, які виникають у мембранах ланцюжка подразнюючих сенсорних нейронів при дії на рецептор відповідного подразника. </a:t>
            </a: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uk-UA" sz="2800" dirty="0"/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2800" dirty="0"/>
              <a:t>Сенсорна пам'ять, може зберігатися від декількох </a:t>
            </a:r>
            <a:r>
              <a:rPr lang="uk-UA" sz="2800" dirty="0" err="1"/>
              <a:t>мс</a:t>
            </a:r>
            <a:r>
              <a:rPr lang="uk-UA" sz="2800" dirty="0"/>
              <a:t> до 500 </a:t>
            </a:r>
            <a:r>
              <a:rPr lang="uk-UA" sz="2800" dirty="0" err="1"/>
              <a:t>мс</a:t>
            </a:r>
            <a:r>
              <a:rPr lang="uk-UA" sz="2800" dirty="0"/>
              <a:t> (в різних сенсорних системах різний час). </a:t>
            </a: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uk-UA" sz="2800" dirty="0">
              <a:solidFill>
                <a:srgbClr val="FFFF00"/>
              </a:solidFill>
            </a:endParaRP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2800" dirty="0">
                <a:solidFill>
                  <a:srgbClr val="FFFF00"/>
                </a:solidFill>
              </a:rPr>
              <a:t>Наявність такої пам'яті у зорового аналізатора є основою кіно</a:t>
            </a:r>
            <a:r>
              <a:rPr lang="uk-UA" sz="2800" dirty="0"/>
              <a:t>, коли роздільні на плівці кадри на екрані створюють ефект безперервності.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5376691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9050"/>
            <a:ext cx="8456613" cy="609600"/>
          </a:xfrm>
        </p:spPr>
        <p:txBody>
          <a:bodyPr/>
          <a:lstStyle/>
          <a:p>
            <a:r>
              <a:rPr lang="uk-UA" sz="3200" dirty="0"/>
              <a:t>Найближча і короткочасна пам'ять</a:t>
            </a:r>
            <a:endParaRPr lang="ru-RU" sz="32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620713"/>
            <a:ext cx="9144000" cy="6237287"/>
          </a:xfrm>
        </p:spPr>
        <p:txBody>
          <a:bodyPr/>
          <a:lstStyle/>
          <a:p>
            <a:r>
              <a:rPr lang="uk-UA" sz="2800" dirty="0"/>
              <a:t>Хорошим прикладом найближчій пам'яті є здатність запам'ятати на короткий час (секунди) не пов'язану інформацію у вигляді </a:t>
            </a:r>
            <a:r>
              <a:rPr lang="uk-UA" sz="2800" dirty="0" err="1"/>
              <a:t>семи-</a:t>
            </a:r>
            <a:r>
              <a:rPr lang="uk-UA" sz="2800" dirty="0"/>
              <a:t>, десятизначного числа, що позначає номер телефону. </a:t>
            </a:r>
          </a:p>
          <a:p>
            <a:pPr marL="45720" indent="0">
              <a:buNone/>
            </a:pPr>
            <a:endParaRPr lang="uk-UA" sz="2800" dirty="0"/>
          </a:p>
          <a:p>
            <a:r>
              <a:rPr lang="uk-UA" sz="2800" dirty="0">
                <a:solidFill>
                  <a:srgbClr val="FFFF00"/>
                </a:solidFill>
              </a:rPr>
              <a:t>Найближча</a:t>
            </a:r>
            <a:r>
              <a:rPr lang="uk-UA" sz="2800" dirty="0"/>
              <a:t> і більш тривала (до 10-30 </a:t>
            </a:r>
            <a:r>
              <a:rPr lang="uk-UA" sz="2800" dirty="0" err="1"/>
              <a:t>хв</a:t>
            </a:r>
            <a:r>
              <a:rPr lang="uk-UA" sz="2800" dirty="0"/>
              <a:t>) </a:t>
            </a:r>
            <a:r>
              <a:rPr lang="uk-UA" sz="2800" dirty="0">
                <a:solidFill>
                  <a:srgbClr val="FFFF00"/>
                </a:solidFill>
              </a:rPr>
              <a:t>короткочасна пам'ять обумовлені повторенням проходження імпульсних потоків по нейронних ланцюгах</a:t>
            </a:r>
            <a:r>
              <a:rPr lang="uk-UA" sz="2800" dirty="0"/>
              <a:t>. Інформація з найближчої пам'яті витягується дуже швидко. Але якщо інформація, що зберігається в такій пам'яті не передається далі, то вона швидко "стирається".</a:t>
            </a:r>
            <a:endParaRPr lang="ru-RU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31671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uk-UA" sz="3600" dirty="0"/>
              <a:t>Справжня пам'ять (довгострокова)</a:t>
            </a:r>
            <a:endParaRPr lang="ru-RU" sz="3600" dirty="0">
              <a:solidFill>
                <a:srgbClr val="00B0F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3200" dirty="0"/>
              <a:t>Для переходу інформації в довготривалу пам'ять необхідна оцінка її значущості для організму. Характерною особливістю довготривалої пам'яті є структурні перебудови, які забезпечують і функціональні зміни. 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>
                <a:solidFill>
                  <a:srgbClr val="FFFF00"/>
                </a:solidFill>
              </a:rPr>
              <a:t>В основі їх лежить: 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/>
              <a:t>а) активація в нейронах біосинтезу нових білкових молекул, </a:t>
            </a:r>
            <a:r>
              <a:rPr lang="uk-UA" sz="3200" dirty="0" err="1"/>
              <a:t>нейропептидів</a:t>
            </a:r>
            <a:r>
              <a:rPr lang="uk-UA" sz="3200" dirty="0"/>
              <a:t>, 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/>
              <a:t>б) зміна синапсів і навіть утворення нових.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41061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pPr algn="ctr" eaLnBrk="1" hangingPunct="1"/>
            <a:r>
              <a:rPr lang="ru-RU" sz="3200" b="1" dirty="0" err="1">
                <a:solidFill>
                  <a:srgbClr val="FFFF00"/>
                </a:solidFill>
              </a:rPr>
              <a:t>С</a:t>
            </a: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труктурні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перебудови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синапсів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3200" dirty="0"/>
              <a:t>Структурні перебудови синапсів, що відбуваються, полягають у: </a:t>
            </a:r>
          </a:p>
          <a:p>
            <a:pPr marL="45720" indent="0">
              <a:buNone/>
            </a:pPr>
            <a:endParaRPr lang="uk-UA" sz="3200" dirty="0"/>
          </a:p>
          <a:p>
            <a:pPr marL="45720" indent="0">
              <a:buNone/>
            </a:pPr>
            <a:r>
              <a:rPr lang="uk-UA" sz="3200" dirty="0"/>
              <a:t>а) збільшення кількості бульбашок з медіаторами, </a:t>
            </a:r>
          </a:p>
          <a:p>
            <a:pPr marL="45720" indent="0">
              <a:buNone/>
            </a:pPr>
            <a:r>
              <a:rPr lang="uk-UA" sz="3200" dirty="0"/>
              <a:t>б) збільшення різноманітності медіаторів, </a:t>
            </a:r>
          </a:p>
          <a:p>
            <a:pPr marL="45720" indent="0">
              <a:buNone/>
            </a:pPr>
            <a:r>
              <a:rPr lang="uk-UA" sz="3200" dirty="0"/>
              <a:t>г) збільшення площі </a:t>
            </a:r>
            <a:r>
              <a:rPr lang="uk-UA" sz="3200" dirty="0" err="1"/>
              <a:t>синаптичних</a:t>
            </a:r>
            <a:r>
              <a:rPr lang="uk-UA" sz="3200" dirty="0"/>
              <a:t> мембран, </a:t>
            </a:r>
          </a:p>
          <a:p>
            <a:pPr marL="45720" indent="0">
              <a:buNone/>
            </a:pPr>
            <a:r>
              <a:rPr lang="uk-UA" sz="3200" dirty="0"/>
              <a:t>в) збільшення рецепторних структур і каналів на </a:t>
            </a:r>
            <a:r>
              <a:rPr lang="uk-UA" sz="3200" dirty="0" err="1"/>
              <a:t>синаптичних</a:t>
            </a:r>
            <a:r>
              <a:rPr lang="uk-UA" sz="3200" dirty="0"/>
              <a:t> мембранах, </a:t>
            </a:r>
          </a:p>
          <a:p>
            <a:pPr marL="45720" indent="0">
              <a:buNone/>
            </a:pPr>
            <a:r>
              <a:rPr lang="uk-UA" sz="3200" dirty="0"/>
              <a:t>д) формування нових синапсів.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20815476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uk-UA" dirty="0"/>
              <a:t>Пам'ять та інтелект</a:t>
            </a:r>
            <a:endParaRPr lang="ru-RU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25538"/>
            <a:ext cx="8964612" cy="5732462"/>
          </a:xfrm>
        </p:spPr>
        <p:txBody>
          <a:bodyPr/>
          <a:lstStyle/>
          <a:p>
            <a:r>
              <a:rPr lang="uk-UA" sz="2800" dirty="0"/>
              <a:t>Безсумнівно, без здатності запам'ятовувати нове, і згадувати вже збереженого в пам'яті, процес мислення неможливий. </a:t>
            </a:r>
          </a:p>
          <a:p>
            <a:endParaRPr lang="uk-UA" sz="2800" dirty="0"/>
          </a:p>
          <a:p>
            <a:r>
              <a:rPr lang="uk-UA" sz="2800" dirty="0"/>
              <a:t>Однак </a:t>
            </a:r>
            <a:r>
              <a:rPr lang="uk-UA" sz="2800" dirty="0">
                <a:solidFill>
                  <a:srgbClr val="92D050"/>
                </a:solidFill>
              </a:rPr>
              <a:t>не слід переоцінювати і проводити паралель між здатністю запам'ятовувати інформацію і інтелектуальними здібностями людини. </a:t>
            </a:r>
          </a:p>
          <a:p>
            <a:r>
              <a:rPr lang="uk-UA" sz="2800" dirty="0"/>
              <a:t>Так, є спостереження про те, що в окремих випадках </a:t>
            </a:r>
            <a:r>
              <a:rPr lang="uk-UA" sz="2800" dirty="0" err="1">
                <a:solidFill>
                  <a:srgbClr val="FFFF00"/>
                </a:solidFill>
              </a:rPr>
              <a:t>гіпермнезія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/>
              <a:t>(надзвичайно гарна пам'ять, яка найчастіше механічна) може поєднуватися зі слабоумством.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757185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7772400" cy="64584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err="1">
                <a:solidFill>
                  <a:srgbClr val="FFFF00"/>
                </a:solidFill>
              </a:rPr>
              <a:t>Фізіологія</a:t>
            </a:r>
            <a:r>
              <a:rPr lang="ru-RU" sz="4400" dirty="0">
                <a:solidFill>
                  <a:srgbClr val="FFFF00"/>
                </a:solidFill>
              </a:rPr>
              <a:t> </a:t>
            </a:r>
            <a:r>
              <a:rPr lang="ru-RU" sz="4400" dirty="0" err="1">
                <a:solidFill>
                  <a:srgbClr val="FFFF00"/>
                </a:solidFill>
              </a:rPr>
              <a:t>мислення</a:t>
            </a:r>
            <a:endParaRPr lang="ru-RU" sz="4400" dirty="0">
              <a:solidFill>
                <a:srgbClr val="FFFF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685800"/>
            <a:ext cx="8964612" cy="6172200"/>
          </a:xfrm>
        </p:spPr>
        <p:txBody>
          <a:bodyPr>
            <a:normAutofit/>
          </a:bodyPr>
          <a:lstStyle/>
          <a:p>
            <a:pPr marL="45720" indent="0">
              <a:lnSpc>
                <a:spcPct val="90000"/>
              </a:lnSpc>
              <a:buNone/>
            </a:pPr>
            <a:r>
              <a:rPr lang="uk-UA" sz="3600" dirty="0">
                <a:solidFill>
                  <a:srgbClr val="FFFF00"/>
                </a:solidFill>
              </a:rPr>
              <a:t>Мислення</a:t>
            </a:r>
            <a:r>
              <a:rPr lang="uk-UA" sz="3600" dirty="0"/>
              <a:t> - процес пізнавальної діяльності, характеризується узагальненим і опосередкованим відображенням дійсності (зовнішнього і внутрішнього світу), в результаті якого значно поліпшується взаємодія організму з реальною дійсністю. 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3600" dirty="0"/>
          </a:p>
          <a:p>
            <a:pPr marL="45720" indent="0">
              <a:lnSpc>
                <a:spcPct val="90000"/>
              </a:lnSpc>
              <a:buNone/>
            </a:pPr>
            <a:r>
              <a:rPr lang="uk-UA" sz="3600" dirty="0"/>
              <a:t>Для мислення характерна </a:t>
            </a:r>
            <a:r>
              <a:rPr lang="uk-UA" sz="3600" dirty="0" err="1">
                <a:solidFill>
                  <a:srgbClr val="FFFF00"/>
                </a:solidFill>
              </a:rPr>
              <a:t>евристичність</a:t>
            </a:r>
            <a:r>
              <a:rPr lang="uk-UA" sz="3600" dirty="0"/>
              <a:t> (новизна)!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20011704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dirty="0" err="1"/>
              <a:t>В</a:t>
            </a:r>
            <a:r>
              <a:rPr lang="ru-RU" sz="3200" dirty="0" err="1">
                <a:cs typeface="Times New Roman" pitchFamily="18" charset="0"/>
              </a:rPr>
              <a:t>ид</a:t>
            </a:r>
            <a:r>
              <a:rPr lang="ru-RU" sz="3200" dirty="0" err="1"/>
              <a:t>и</a:t>
            </a:r>
            <a:r>
              <a:rPr lang="ru-RU" sz="3200" dirty="0">
                <a:cs typeface="Times New Roman" pitchFamily="18" charset="0"/>
              </a:rPr>
              <a:t> </a:t>
            </a:r>
            <a:r>
              <a:rPr lang="ru-RU" sz="3200" dirty="0" err="1">
                <a:cs typeface="Times New Roman" pitchFamily="18" charset="0"/>
              </a:rPr>
              <a:t>мислення</a:t>
            </a:r>
            <a:r>
              <a:rPr lang="ru-RU" sz="3200" dirty="0"/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0" y="620688"/>
            <a:ext cx="9144000" cy="594928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</a:rPr>
              <a:t>Елементарне (конкретне) мислення</a:t>
            </a:r>
            <a:r>
              <a:rPr lang="uk-UA" sz="2800" dirty="0"/>
              <a:t>, що полягає в забезпеченні першою сигнальною системою адекватної поведінки на задоволення біологічних потреб. 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</a:rPr>
              <a:t>Абстрактне мислення </a:t>
            </a:r>
            <a:r>
              <a:rPr lang="uk-UA" sz="2800" dirty="0"/>
              <a:t>розвивається у людини головним чином на основі становлення другої сигнальної системи. Цей тип мислення в зародковій формі є лише у високоорганізованих тварин. 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</a:rPr>
              <a:t>Словесно-логічне мислення</a:t>
            </a:r>
            <a:r>
              <a:rPr lang="uk-UA" sz="2800" dirty="0"/>
              <a:t>, засноване на міркуваннях, які містять послідовний ряд логічних ланок. Природно, що ця форма мислення властива тільки людині.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42160280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uk-UA" sz="2800" dirty="0"/>
              <a:t>Мислення і мова</a:t>
            </a:r>
            <a:endParaRPr lang="ru-RU" sz="32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719562" y="188640"/>
            <a:ext cx="5486351" cy="6669360"/>
          </a:xfrm>
        </p:spPr>
        <p:txBody>
          <a:bodyPr>
            <a:noAutofit/>
          </a:bodyPr>
          <a:lstStyle/>
          <a:p>
            <a:r>
              <a:rPr lang="uk-UA" sz="2800" dirty="0"/>
              <a:t>Ознака мислення - здатність на основі аналізу реальної дійсності виводити певні закони, використовувати їх не тільки для організації своєї поведінки, але і передавати іншим людям. </a:t>
            </a:r>
          </a:p>
          <a:p>
            <a:endParaRPr lang="uk-UA" sz="2800" dirty="0"/>
          </a:p>
          <a:p>
            <a:endParaRPr lang="uk-UA" sz="2800" dirty="0"/>
          </a:p>
          <a:p>
            <a:r>
              <a:rPr lang="uk-UA" sz="2800" dirty="0"/>
              <a:t>Для цього мозок людини має два основних центри мови і два допоміжних – центри читання і письма.</a:t>
            </a:r>
            <a:endParaRPr lang="ru-RU" sz="28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062" y="1124744"/>
            <a:ext cx="3782624" cy="2757526"/>
          </a:xfrm>
          <a:prstGeom prst="rect">
            <a:avLst/>
          </a:prstGeo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3543" y="4085410"/>
            <a:ext cx="2771973" cy="27725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>
                <a:cs typeface="Times New Roman" pitchFamily="18" charset="0"/>
              </a:rPr>
              <a:t>а</a:t>
            </a:r>
            <a:r>
              <a:rPr lang="ru-RU" sz="2800" dirty="0">
                <a:cs typeface="Times New Roman" pitchFamily="18" charset="0"/>
              </a:rPr>
              <a:t> - зона </a:t>
            </a:r>
            <a:r>
              <a:rPr lang="ru-RU" sz="2800" dirty="0" err="1">
                <a:cs typeface="Times New Roman" pitchFamily="18" charset="0"/>
              </a:rPr>
              <a:t>Брока</a:t>
            </a:r>
            <a:r>
              <a:rPr lang="ru-RU" sz="2800" dirty="0">
                <a:cs typeface="Times New Roman" pitchFamily="18" charset="0"/>
              </a:rPr>
              <a:t>, </a:t>
            </a:r>
            <a:endParaRPr lang="ru-RU" sz="2800" dirty="0"/>
          </a:p>
          <a:p>
            <a:r>
              <a:rPr lang="ru-RU" sz="2800" b="1" i="1" dirty="0">
                <a:cs typeface="Times New Roman" pitchFamily="18" charset="0"/>
              </a:rPr>
              <a:t>б</a:t>
            </a:r>
            <a:r>
              <a:rPr lang="ru-RU" sz="2800" dirty="0">
                <a:cs typeface="Times New Roman" pitchFamily="18" charset="0"/>
              </a:rPr>
              <a:t> - зона </a:t>
            </a:r>
            <a:r>
              <a:rPr lang="ru-RU" sz="2800" dirty="0" err="1">
                <a:cs typeface="Times New Roman" pitchFamily="18" charset="0"/>
              </a:rPr>
              <a:t>Верніке</a:t>
            </a:r>
            <a:r>
              <a:rPr lang="ru-RU" sz="2800" dirty="0">
                <a:cs typeface="Times New Roman" pitchFamily="18" charset="0"/>
              </a:rPr>
              <a:t>, </a:t>
            </a:r>
            <a:endParaRPr lang="ru-RU" sz="2800" dirty="0"/>
          </a:p>
          <a:p>
            <a:r>
              <a:rPr lang="ru-RU" sz="2800" b="1" i="1" dirty="0">
                <a:cs typeface="Times New Roman" pitchFamily="18" charset="0"/>
              </a:rPr>
              <a:t>в</a:t>
            </a:r>
            <a:r>
              <a:rPr lang="ru-RU" sz="2800" dirty="0">
                <a:cs typeface="Times New Roman" pitchFamily="18" charset="0"/>
              </a:rPr>
              <a:t> - центр </a:t>
            </a:r>
            <a:r>
              <a:rPr lang="ru-RU" sz="2800" dirty="0" err="1">
                <a:cs typeface="Times New Roman" pitchFamily="18" charset="0"/>
              </a:rPr>
              <a:t>читання</a:t>
            </a: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4370472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Rot="1" noChangeArrowheads="1"/>
          </p:cNvSpPr>
          <p:nvPr>
            <p:ph idx="4294967295"/>
          </p:nvPr>
        </p:nvSpPr>
        <p:spPr>
          <a:xfrm>
            <a:off x="107504" y="908670"/>
            <a:ext cx="9036496" cy="619273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uk-UA" sz="3200" dirty="0"/>
              <a:t>Ще однією формою регуляції функціонального стану мозку, а значить і всього організму, особливо при необхідності моментального реагування на мінливі умови є емоції. </a:t>
            </a:r>
          </a:p>
          <a:p>
            <a:pPr>
              <a:lnSpc>
                <a:spcPct val="80000"/>
              </a:lnSpc>
            </a:pPr>
            <a:r>
              <a:rPr lang="uk-UA" sz="3200" dirty="0"/>
              <a:t>До емоцій </a:t>
            </a:r>
            <a:r>
              <a:rPr lang="uk-UA" sz="3200" dirty="0">
                <a:solidFill>
                  <a:srgbClr val="FFFF00"/>
                </a:solidFill>
              </a:rPr>
              <a:t>відносяться всі афективні стани організму, у яких проявляється ефект негативних і позитивних переживань, починаючи від тривоги і страху до любові і щастя.</a:t>
            </a:r>
          </a:p>
          <a:p>
            <a:pPr>
              <a:lnSpc>
                <a:spcPct val="80000"/>
              </a:lnSpc>
            </a:pPr>
            <a:r>
              <a:rPr lang="uk-UA" sz="3200" dirty="0"/>
              <a:t> Емоції найчастіше виникають при формуванні і прояві складних форм взаємодії організму з навколишньою дійсністю, особливо тих з них, які забезпечуються набутими механізмами мозку.</a:t>
            </a:r>
            <a:endParaRPr lang="en-US" b="1" i="1" dirty="0"/>
          </a:p>
        </p:txBody>
      </p:sp>
      <p:sp>
        <p:nvSpPr>
          <p:cNvPr id="19459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188913"/>
            <a:ext cx="8892480" cy="647799"/>
          </a:xfrm>
        </p:spPr>
        <p:txBody>
          <a:bodyPr anchorCtr="0">
            <a:normAutofit/>
          </a:bodyPr>
          <a:lstStyle/>
          <a:p>
            <a:pPr algn="ctr"/>
            <a:r>
              <a:rPr lang="ru-RU" sz="3600" b="1" dirty="0" err="1"/>
              <a:t>Що</a:t>
            </a:r>
            <a:r>
              <a:rPr lang="ru-RU" sz="3600" b="1" dirty="0"/>
              <a:t> </a:t>
            </a:r>
            <a:r>
              <a:rPr lang="ru-RU" sz="3600" b="1" dirty="0" err="1"/>
              <a:t>таке</a:t>
            </a:r>
            <a:r>
              <a:rPr lang="ru-RU" sz="3600" b="1" dirty="0"/>
              <a:t> </a:t>
            </a:r>
            <a:r>
              <a:rPr lang="ru-RU" sz="3600" b="1" dirty="0" err="1"/>
              <a:t>емоції</a:t>
            </a:r>
            <a:r>
              <a:rPr lang="ru-RU" sz="3600" b="1" dirty="0"/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1131603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Rot="1" noChangeArrowheads="1"/>
          </p:cNvSpPr>
          <p:nvPr>
            <p:ph idx="4294967295"/>
          </p:nvPr>
        </p:nvSpPr>
        <p:spPr>
          <a:xfrm>
            <a:off x="0" y="1125538"/>
            <a:ext cx="9144000" cy="5616575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Задоволення вихідної потреби </a:t>
            </a:r>
            <a:r>
              <a:rPr lang="uk-UA" sz="3200" dirty="0"/>
              <a:t>(наприклад, уникнення покарання) супроводжується </a:t>
            </a:r>
            <a:r>
              <a:rPr lang="uk-UA" sz="3200" dirty="0">
                <a:solidFill>
                  <a:srgbClr val="FFFF00"/>
                </a:solidFill>
              </a:rPr>
              <a:t>позитивними</a:t>
            </a:r>
            <a:r>
              <a:rPr lang="uk-UA" sz="3200" dirty="0"/>
              <a:t> приємними емоційними переживаннями. </a:t>
            </a:r>
          </a:p>
          <a:p>
            <a:endParaRPr lang="uk-UA" sz="3200" dirty="0"/>
          </a:p>
          <a:p>
            <a:r>
              <a:rPr lang="uk-UA" sz="3200" dirty="0"/>
              <a:t>На відміну від цього </a:t>
            </a:r>
            <a:r>
              <a:rPr lang="uk-UA" sz="3200" dirty="0">
                <a:solidFill>
                  <a:srgbClr val="FFFF00"/>
                </a:solidFill>
              </a:rPr>
              <a:t>незадоволені потреби </a:t>
            </a:r>
            <a:r>
              <a:rPr lang="uk-UA" sz="3200" dirty="0"/>
              <a:t>організму так само супроводжується емоцією, але вона носить неприємний характер. Прикладом таких станів є страх, сором та ін. – це </a:t>
            </a:r>
            <a:r>
              <a:rPr lang="uk-UA" sz="3200" dirty="0">
                <a:solidFill>
                  <a:srgbClr val="FFFF00"/>
                </a:solidFill>
              </a:rPr>
              <a:t>негативні</a:t>
            </a:r>
            <a:r>
              <a:rPr lang="uk-UA" sz="3200" dirty="0"/>
              <a:t> емоції.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25603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0"/>
            <a:ext cx="9144000" cy="981075"/>
          </a:xfrm>
        </p:spPr>
        <p:txBody>
          <a:bodyPr anchorCtr="0">
            <a:normAutofit/>
          </a:bodyPr>
          <a:lstStyle/>
          <a:p>
            <a:pPr algn="ctr"/>
            <a:r>
              <a:rPr lang="uk-UA" sz="3600" dirty="0"/>
              <a:t>Позитивні і негативні емоції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26162049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6026150" y="549275"/>
            <a:ext cx="3117850" cy="1079500"/>
          </a:xfrm>
        </p:spPr>
        <p:txBody>
          <a:bodyPr anchorCtr="0">
            <a:normAutofit/>
          </a:bodyPr>
          <a:lstStyle/>
          <a:p>
            <a:r>
              <a:rPr lang="uk-UA" sz="2800" dirty="0"/>
              <a:t>Поведінковий характер емоцій</a:t>
            </a:r>
            <a:endParaRPr lang="ru-RU" sz="2500" dirty="0">
              <a:solidFill>
                <a:srgbClr val="FFFF00"/>
              </a:solidFill>
            </a:endParaRPr>
          </a:p>
        </p:txBody>
      </p:sp>
      <p:sp>
        <p:nvSpPr>
          <p:cNvPr id="26627" name="Rectangle 5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0" y="2852738"/>
            <a:ext cx="8675688" cy="4005262"/>
          </a:xfrm>
        </p:spPr>
        <p:txBody>
          <a:bodyPr>
            <a:normAutofit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uk-UA" sz="2400" dirty="0">
                <a:solidFill>
                  <a:srgbClr val="FFFF00"/>
                </a:solidFill>
              </a:rPr>
              <a:t>Негативні емоції спрямовані </a:t>
            </a:r>
            <a:r>
              <a:rPr lang="uk-UA" sz="2400" dirty="0"/>
              <a:t>на формування такої поведінки</a:t>
            </a:r>
            <a:r>
              <a:rPr lang="uk-UA" sz="2400" dirty="0">
                <a:solidFill>
                  <a:srgbClr val="FFFF00"/>
                </a:solidFill>
              </a:rPr>
              <a:t>, яка усувала б несприятливий стан організму</a:t>
            </a:r>
            <a:r>
              <a:rPr lang="uk-UA" sz="2400" dirty="0"/>
              <a:t>. У зв'язку з </a:t>
            </a:r>
            <a:r>
              <a:rPr lang="uk-UA" sz="2400" dirty="0">
                <a:solidFill>
                  <a:srgbClr val="FFFF00"/>
                </a:solidFill>
              </a:rPr>
              <a:t>цим негативні емоції служать основою швидкого запам'ятовування ситуації</a:t>
            </a:r>
            <a:r>
              <a:rPr lang="uk-UA" sz="2400" dirty="0"/>
              <a:t>, що приводить до їх виникнення, і сприяють такій організації поведінки, </a:t>
            </a:r>
            <a:r>
              <a:rPr lang="uk-UA" sz="2400" dirty="0">
                <a:solidFill>
                  <a:srgbClr val="FFFF00"/>
                </a:solidFill>
              </a:rPr>
              <a:t>щоб уникати потрапляння в зазначену ситуацію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/>
              <a:t>       </a:t>
            </a:r>
          </a:p>
        </p:txBody>
      </p:sp>
      <p:pic>
        <p:nvPicPr>
          <p:cNvPr id="26628" name="Picture 7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040313" cy="2636838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63277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696913" y="244475"/>
            <a:ext cx="8447087" cy="736600"/>
          </a:xfrm>
        </p:spPr>
        <p:txBody>
          <a:bodyPr anchorCtr="0">
            <a:normAutofit/>
          </a:bodyPr>
          <a:lstStyle/>
          <a:p>
            <a:r>
              <a:rPr lang="uk-UA" sz="3200" dirty="0"/>
              <a:t>Поведінковий характер емоцій</a:t>
            </a:r>
            <a:endParaRPr lang="ru-RU" sz="3200" dirty="0"/>
          </a:p>
        </p:txBody>
      </p:sp>
      <p:sp>
        <p:nvSpPr>
          <p:cNvPr id="83971" name="Rectangle 5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0" y="1196975"/>
            <a:ext cx="8028384" cy="4446603"/>
          </a:xfrm>
        </p:spPr>
        <p:txBody>
          <a:bodyPr>
            <a:normAutofit lnSpcReduction="10000"/>
          </a:bodyPr>
          <a:lstStyle/>
          <a:p>
            <a:pPr marL="273050" indent="-273050">
              <a:lnSpc>
                <a:spcPct val="150000"/>
              </a:lnSpc>
            </a:pPr>
            <a:r>
              <a:rPr lang="uk-UA" sz="2800" dirty="0"/>
              <a:t>На відміну від цього </a:t>
            </a:r>
            <a:r>
              <a:rPr lang="uk-UA" sz="2800" dirty="0">
                <a:solidFill>
                  <a:srgbClr val="FFFF00"/>
                </a:solidFill>
              </a:rPr>
              <a:t>позитивні емоції</a:t>
            </a:r>
            <a:r>
              <a:rPr lang="uk-UA" sz="2800" dirty="0"/>
              <a:t>, визначають такий стан організму, який характеризується </a:t>
            </a:r>
            <a:r>
              <a:rPr lang="uk-UA" sz="2800" dirty="0">
                <a:solidFill>
                  <a:srgbClr val="FFFF00"/>
                </a:solidFill>
              </a:rPr>
              <a:t>активною поведінкою, спрямованою на збереження або навіть посилення цього стану</a:t>
            </a:r>
            <a:r>
              <a:rPr lang="uk-UA" sz="2800" dirty="0"/>
              <a:t>. Тому вони забезпечують поведінку на відновлення цієї ситуації</a:t>
            </a:r>
            <a:r>
              <a:rPr lang="ru-RU" sz="3200" dirty="0"/>
              <a:t>.</a:t>
            </a:r>
          </a:p>
        </p:txBody>
      </p:sp>
      <p:pic>
        <p:nvPicPr>
          <p:cNvPr id="9218" name="Picture 2" descr="Картинки по запросу фото положительные эмо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5000612"/>
            <a:ext cx="2489796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458785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285720" y="188641"/>
            <a:ext cx="8858280" cy="48119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/>
              <a:t>Примітно, що ведуча роль у формуванні </a:t>
            </a:r>
            <a:r>
              <a:rPr lang="uk-UA" sz="2400" dirty="0">
                <a:solidFill>
                  <a:srgbClr val="FFFF00"/>
                </a:solidFill>
              </a:rPr>
              <a:t>емоцій</a:t>
            </a:r>
            <a:r>
              <a:rPr lang="uk-UA" sz="2400" dirty="0"/>
              <a:t> належить </a:t>
            </a:r>
            <a:r>
              <a:rPr lang="uk-UA" sz="2400" dirty="0">
                <a:solidFill>
                  <a:srgbClr val="FFFF00"/>
                </a:solidFill>
              </a:rPr>
              <a:t>правій півкулі, де зароджуються негативні афекти</a:t>
            </a:r>
            <a:r>
              <a:rPr lang="uk-UA" sz="24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/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/>
              <a:t>Ліва півкуля кори бере участь у наданні </a:t>
            </a:r>
            <a:r>
              <a:rPr lang="uk-UA" sz="2400" dirty="0">
                <a:solidFill>
                  <a:srgbClr val="FFFF00"/>
                </a:solidFill>
              </a:rPr>
              <a:t>емоціям позитивного забарвлення</a:t>
            </a:r>
            <a:r>
              <a:rPr lang="uk-UA" sz="2400" dirty="0"/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uk-UA" sz="2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/>
              <a:t>У той же час збудження </a:t>
            </a:r>
            <a:r>
              <a:rPr lang="uk-UA" sz="2400" dirty="0" err="1">
                <a:solidFill>
                  <a:srgbClr val="FFFF00"/>
                </a:solidFill>
              </a:rPr>
              <a:t>лімбічної</a:t>
            </a:r>
            <a:r>
              <a:rPr lang="uk-UA" sz="2400" dirty="0">
                <a:solidFill>
                  <a:srgbClr val="FFFF00"/>
                </a:solidFill>
              </a:rPr>
              <a:t> системи </a:t>
            </a:r>
            <a:r>
              <a:rPr lang="uk-UA" sz="2400" dirty="0"/>
              <a:t>чинить відповідний вплив на відділи кори, </a:t>
            </a:r>
            <a:r>
              <a:rPr lang="uk-UA" sz="2400" dirty="0">
                <a:solidFill>
                  <a:srgbClr val="FFFF00"/>
                </a:solidFill>
              </a:rPr>
              <a:t>стимулюючи виконання ними специфічних функцій</a:t>
            </a:r>
            <a:r>
              <a:rPr lang="uk-UA" sz="2400" dirty="0"/>
              <a:t>.</a:t>
            </a:r>
            <a:endParaRPr lang="ru-RU" sz="2400" dirty="0"/>
          </a:p>
        </p:txBody>
      </p:sp>
      <p:sp>
        <p:nvSpPr>
          <p:cNvPr id="8194" name="AutoShape 2" descr="Картинки по запросу фото отрицательные эмо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Картинки по запросу фото отрицательные эмо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9" y="4968734"/>
            <a:ext cx="3786181" cy="18892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001539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Rot="1" noChangeArrowheads="1"/>
          </p:cNvSpPr>
          <p:nvPr>
            <p:ph idx="4294967295"/>
          </p:nvPr>
        </p:nvSpPr>
        <p:spPr>
          <a:xfrm>
            <a:off x="0" y="1125538"/>
            <a:ext cx="9144000" cy="497046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3200" dirty="0">
                <a:solidFill>
                  <a:srgbClr val="FFFF00"/>
                </a:solidFill>
              </a:rPr>
              <a:t>Сон це особливий стан організму, що характеризується припиненням або значним зниженням рухової активності, зниженням функції аналізаторів, зниженням контакту з навколишнім середовищем, більш або менш повним відключенням свідомості. </a:t>
            </a:r>
          </a:p>
          <a:p>
            <a:pPr>
              <a:lnSpc>
                <a:spcPct val="90000"/>
              </a:lnSpc>
            </a:pPr>
            <a:endParaRPr lang="uk-UA" sz="3200" dirty="0"/>
          </a:p>
          <a:p>
            <a:pPr>
              <a:lnSpc>
                <a:spcPct val="90000"/>
              </a:lnSpc>
            </a:pPr>
            <a:r>
              <a:rPr lang="uk-UA" sz="3200" dirty="0"/>
              <a:t>Тривалість нічного сну індивідуальна (від 4 до 8 годин).</a:t>
            </a:r>
            <a:endParaRPr lang="ru-RU" sz="3200" dirty="0"/>
          </a:p>
        </p:txBody>
      </p:sp>
      <p:sp>
        <p:nvSpPr>
          <p:cNvPr id="32771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758825" y="244475"/>
            <a:ext cx="8385175" cy="808038"/>
          </a:xfrm>
        </p:spPr>
        <p:txBody>
          <a:bodyPr anchorCtr="0">
            <a:normAutofit/>
          </a:bodyPr>
          <a:lstStyle/>
          <a:p>
            <a:r>
              <a:rPr lang="uk-UA" dirty="0"/>
              <a:t>Природний сон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17634056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8847"/>
            <a:ext cx="79208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ВИДИ СНУ</a:t>
            </a:r>
          </a:p>
          <a:p>
            <a:pPr algn="ctr"/>
            <a:endParaRPr lang="ru-RU" sz="2400" b="1" dirty="0"/>
          </a:p>
          <a:p>
            <a:r>
              <a:rPr lang="uk-UA" sz="2800" dirty="0">
                <a:solidFill>
                  <a:srgbClr val="FFFF00"/>
                </a:solidFill>
              </a:rPr>
              <a:t>Природний фізіологічний сон</a:t>
            </a:r>
            <a:r>
              <a:rPr lang="uk-UA" sz="2800" dirty="0"/>
              <a:t>, що носить періодичний характер, може бути </a:t>
            </a:r>
            <a:r>
              <a:rPr lang="uk-UA" sz="2800" dirty="0">
                <a:solidFill>
                  <a:srgbClr val="FFFF00"/>
                </a:solidFill>
              </a:rPr>
              <a:t>добовим</a:t>
            </a:r>
            <a:r>
              <a:rPr lang="uk-UA" sz="2800" dirty="0"/>
              <a:t> чи </a:t>
            </a:r>
            <a:r>
              <a:rPr lang="uk-UA" sz="2800" dirty="0">
                <a:solidFill>
                  <a:srgbClr val="FFFF00"/>
                </a:solidFill>
              </a:rPr>
              <a:t>сезонним</a:t>
            </a:r>
            <a:r>
              <a:rPr lang="uk-UA" sz="2800" dirty="0"/>
              <a:t> (зимова чи літня сплячка), виникати </a:t>
            </a:r>
            <a:r>
              <a:rPr lang="uk-UA" sz="2800" dirty="0">
                <a:solidFill>
                  <a:srgbClr val="FFFF00"/>
                </a:solidFill>
              </a:rPr>
              <a:t>один раз або кілька разів протягом доби</a:t>
            </a:r>
            <a:r>
              <a:rPr lang="uk-UA" sz="2800" dirty="0"/>
              <a:t>. </a:t>
            </a:r>
          </a:p>
          <a:p>
            <a:endParaRPr lang="uk-UA" sz="2800" dirty="0"/>
          </a:p>
          <a:p>
            <a:r>
              <a:rPr lang="uk-UA" sz="2800" dirty="0">
                <a:solidFill>
                  <a:srgbClr val="FFFF00"/>
                </a:solidFill>
              </a:rPr>
              <a:t>Гіпнотичний сон </a:t>
            </a:r>
            <a:r>
              <a:rPr lang="uk-UA" sz="2800" dirty="0"/>
              <a:t>- частковий сон, який характеризується </a:t>
            </a:r>
            <a:r>
              <a:rPr lang="uk-UA" sz="2800" dirty="0">
                <a:solidFill>
                  <a:srgbClr val="FFFF00"/>
                </a:solidFill>
              </a:rPr>
              <a:t>збереженням певного контакту людини із зовнішнім світом</a:t>
            </a:r>
            <a:r>
              <a:rPr lang="uk-UA" sz="2800" dirty="0"/>
              <a:t>. Часткове вимкнення свідомості при збереженні контакту з гіпнотизером створює сприятливу основу для підвищеної сугестивності.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34958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2333685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Патологічний сон</a:t>
            </a:r>
            <a:r>
              <a:rPr lang="uk-UA" sz="3200" dirty="0"/>
              <a:t> виникає внаслідок різних нервово-психічних розладів. Він характеризується </a:t>
            </a:r>
            <a:r>
              <a:rPr lang="uk-UA" sz="3200" dirty="0">
                <a:solidFill>
                  <a:srgbClr val="FFFF00"/>
                </a:solidFill>
              </a:rPr>
              <a:t>підвищеною сонливістю різного ступеня вираженості </a:t>
            </a:r>
            <a:r>
              <a:rPr lang="uk-UA" sz="3200" dirty="0"/>
              <a:t>- від легкого дрімотного стану до летаргічного сну, коли протягом довгого часу, аж до декількох років людину неможливо розбудити.</a:t>
            </a:r>
            <a:endParaRPr lang="ru-RU" sz="3200" dirty="0"/>
          </a:p>
        </p:txBody>
      </p:sp>
      <p:sp>
        <p:nvSpPr>
          <p:cNvPr id="5122" name="AutoShape 2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8" name="AutoShape 8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0" name="AutoShape 10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2" name="AutoShape 12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4" name="Picture 14" descr="Картинки по запросу фото патологический с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53477" cy="22859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728470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5737225" y="244475"/>
            <a:ext cx="3406775" cy="663575"/>
          </a:xfrm>
        </p:spPr>
        <p:txBody>
          <a:bodyPr anchorCtr="0">
            <a:normAutofit fontScale="90000"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  <a:latin typeface="Times New Roman" pitchFamily="18" charset="0"/>
              </a:rPr>
              <a:t>фази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</a:rPr>
              <a:t> сну</a:t>
            </a:r>
          </a:p>
        </p:txBody>
      </p:sp>
      <p:sp>
        <p:nvSpPr>
          <p:cNvPr id="36867" name="Rectangle 5"/>
          <p:cNvSpPr>
            <a:spLocks noGrp="1" noRot="1" noChangeArrowheads="1"/>
          </p:cNvSpPr>
          <p:nvPr>
            <p:ph sz="quarter" idx="4294967295"/>
          </p:nvPr>
        </p:nvSpPr>
        <p:spPr>
          <a:xfrm>
            <a:off x="-9751" y="0"/>
            <a:ext cx="6021911" cy="6858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2400" dirty="0">
                <a:solidFill>
                  <a:srgbClr val="FFFF00"/>
                </a:solidFill>
              </a:rPr>
              <a:t>Перша фаза </a:t>
            </a:r>
            <a:r>
              <a:rPr lang="uk-UA" sz="2400" dirty="0"/>
              <a:t>сну характеризується появою </a:t>
            </a:r>
            <a:r>
              <a:rPr lang="el-GR" sz="2400" dirty="0">
                <a:solidFill>
                  <a:srgbClr val="FFFF00"/>
                </a:solidFill>
              </a:rPr>
              <a:t>α</a:t>
            </a:r>
            <a:r>
              <a:rPr lang="uk-UA" sz="2400" dirty="0" err="1">
                <a:solidFill>
                  <a:srgbClr val="FFFF00"/>
                </a:solidFill>
              </a:rPr>
              <a:t>-ритму</a:t>
            </a:r>
            <a:r>
              <a:rPr lang="uk-UA" sz="2400" dirty="0">
                <a:solidFill>
                  <a:srgbClr val="FFFF00"/>
                </a:solidFill>
              </a:rPr>
              <a:t> </a:t>
            </a:r>
            <a:r>
              <a:rPr lang="uk-UA" sz="2400" dirty="0"/>
              <a:t>(який типовий для розслабленого неспання), скелетні м'язи ще напружені, очі рухаються. </a:t>
            </a:r>
          </a:p>
          <a:p>
            <a:pPr>
              <a:lnSpc>
                <a:spcPct val="90000"/>
              </a:lnSpc>
            </a:pPr>
            <a:endParaRPr lang="uk-UA" sz="2400" dirty="0"/>
          </a:p>
          <a:p>
            <a:pPr>
              <a:lnSpc>
                <a:spcPct val="90000"/>
              </a:lnSpc>
            </a:pPr>
            <a:r>
              <a:rPr lang="uk-UA" sz="2400" dirty="0"/>
              <a:t>Перехід у </a:t>
            </a:r>
            <a:r>
              <a:rPr lang="uk-UA" sz="2400" dirty="0">
                <a:solidFill>
                  <a:srgbClr val="FFFF00"/>
                </a:solidFill>
              </a:rPr>
              <a:t>другу фазу </a:t>
            </a:r>
            <a:r>
              <a:rPr lang="uk-UA" sz="2400" dirty="0"/>
              <a:t>супроводжується появою швидкої, дрібної, але </a:t>
            </a:r>
            <a:r>
              <a:rPr lang="uk-UA" sz="2400" dirty="0">
                <a:solidFill>
                  <a:srgbClr val="FFFF00"/>
                </a:solidFill>
              </a:rPr>
              <a:t>нерегулярної активності ЕЕГ</a:t>
            </a:r>
            <a:r>
              <a:rPr lang="uk-UA" sz="2400" dirty="0"/>
              <a:t>, яка переривається появою великих повільних хвиль. М'язове напруження значно нижче, очі нерухомі. </a:t>
            </a:r>
          </a:p>
          <a:p>
            <a:pPr>
              <a:lnSpc>
                <a:spcPct val="90000"/>
              </a:lnSpc>
            </a:pPr>
            <a:endParaRPr lang="uk-UA" sz="2400" dirty="0"/>
          </a:p>
          <a:p>
            <a:pPr>
              <a:lnSpc>
                <a:spcPct val="90000"/>
              </a:lnSpc>
            </a:pPr>
            <a:r>
              <a:rPr lang="uk-UA" sz="2400" dirty="0">
                <a:solidFill>
                  <a:srgbClr val="FFFF00"/>
                </a:solidFill>
              </a:rPr>
              <a:t>Третя стадія </a:t>
            </a:r>
            <a:r>
              <a:rPr lang="uk-UA" sz="2400" dirty="0"/>
              <a:t>- момент істинного настання сну. Через кілька хвилин хвилі ЕЕГ стають ще більшими і повільними з частотою 1-4 циклу/с - це </a:t>
            </a:r>
            <a:r>
              <a:rPr lang="uk-UA" sz="2400" dirty="0">
                <a:solidFill>
                  <a:srgbClr val="FFFF00"/>
                </a:solidFill>
              </a:rPr>
              <a:t>дельта-хвилі</a:t>
            </a:r>
            <a:endParaRPr lang="ru-RU" sz="2300" b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Картинки по запросу фото  парадоксальный с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0470" y="1428736"/>
            <a:ext cx="3073530" cy="49292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943564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Rot="1" noChangeArrowheads="1"/>
          </p:cNvSpPr>
          <p:nvPr>
            <p:ph sz="quarter" idx="4294967295"/>
          </p:nvPr>
        </p:nvSpPr>
        <p:spPr>
          <a:xfrm>
            <a:off x="0" y="188913"/>
            <a:ext cx="9036496" cy="666908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uk-UA" sz="3200" dirty="0"/>
              <a:t>Якщо </a:t>
            </a:r>
            <a:r>
              <a:rPr lang="uk-UA" sz="3200" dirty="0">
                <a:solidFill>
                  <a:srgbClr val="FFFF00"/>
                </a:solidFill>
              </a:rPr>
              <a:t>δ-хвилі займають понад 20% всього часу сну, то це означає четверту фазу сну</a:t>
            </a:r>
            <a:r>
              <a:rPr lang="uk-UA" sz="3200" dirty="0"/>
              <a:t>. </a:t>
            </a:r>
          </a:p>
          <a:p>
            <a:pPr>
              <a:lnSpc>
                <a:spcPct val="80000"/>
              </a:lnSpc>
            </a:pPr>
            <a:endParaRPr lang="uk-UA" sz="3200" dirty="0"/>
          </a:p>
          <a:p>
            <a:pPr>
              <a:lnSpc>
                <a:spcPct val="80000"/>
              </a:lnSpc>
            </a:pPr>
            <a:r>
              <a:rPr lang="uk-UA" sz="3200" dirty="0"/>
              <a:t>У третю, а особливо в четверту фази сну скелетні м'язи розслаблені, очі нерухомі. При цьому </a:t>
            </a:r>
            <a:r>
              <a:rPr lang="uk-UA" sz="3200" dirty="0">
                <a:solidFill>
                  <a:srgbClr val="FFFF00"/>
                </a:solidFill>
              </a:rPr>
              <a:t>домінуючою стає активність парасимпатичної нервової системи, показником чого є зниження частоти скорочень серця, </a:t>
            </a:r>
            <a:r>
              <a:rPr lang="uk-UA" sz="3200" dirty="0" err="1">
                <a:solidFill>
                  <a:srgbClr val="FFFF00"/>
                </a:solidFill>
              </a:rPr>
              <a:t>уріження</a:t>
            </a:r>
            <a:r>
              <a:rPr lang="uk-UA" sz="3200" dirty="0">
                <a:solidFill>
                  <a:srgbClr val="FFFF00"/>
                </a:solidFill>
              </a:rPr>
              <a:t> дихання, деяке зменшення температури тіла</a:t>
            </a:r>
            <a:r>
              <a:rPr lang="uk-UA" sz="3200" dirty="0"/>
              <a:t>. Змінюється і гормональний статус. </a:t>
            </a:r>
          </a:p>
          <a:p>
            <a:pPr>
              <a:lnSpc>
                <a:spcPct val="80000"/>
              </a:lnSpc>
            </a:pPr>
            <a:endParaRPr lang="uk-UA" sz="3200" dirty="0"/>
          </a:p>
          <a:p>
            <a:pPr>
              <a:lnSpc>
                <a:spcPct val="80000"/>
              </a:lnSpc>
            </a:pPr>
            <a:r>
              <a:rPr lang="uk-UA" sz="3200" dirty="0"/>
              <a:t>В цю фазу сну розбудити людину досить важко. У зв'язку з появою на ЕЕГ повільних хвиль </a:t>
            </a:r>
            <a:r>
              <a:rPr lang="uk-UA" sz="3200" dirty="0">
                <a:solidFill>
                  <a:srgbClr val="FFFF00"/>
                </a:solidFill>
              </a:rPr>
              <a:t>3 і 4 фази сну іменуються повільним сном</a:t>
            </a:r>
            <a:r>
              <a:rPr lang="uk-UA" sz="3200" dirty="0"/>
              <a:t>.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40529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539552" y="1580"/>
            <a:ext cx="8385175" cy="592138"/>
          </a:xfrm>
        </p:spPr>
        <p:txBody>
          <a:bodyPr anchorCtr="0">
            <a:noAutofit/>
          </a:bodyPr>
          <a:lstStyle/>
          <a:p>
            <a:r>
              <a:rPr lang="uk-UA" dirty="0"/>
              <a:t>Що таке парадоксальний сон?</a:t>
            </a:r>
            <a:endParaRPr lang="ru-RU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0" y="857694"/>
            <a:ext cx="8423945" cy="602138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uk-UA" sz="2400" dirty="0"/>
              <a:t>Час від часу, приблизно через кожні 1,5 години, повільний ритм ЕЕГ </a:t>
            </a:r>
            <a:r>
              <a:rPr lang="uk-UA" sz="2400" dirty="0">
                <a:solidFill>
                  <a:srgbClr val="FFFF00"/>
                </a:solidFill>
              </a:rPr>
              <a:t>змінюється появою високочастотних, хвиль</a:t>
            </a:r>
            <a:r>
              <a:rPr lang="uk-UA" sz="2400" dirty="0"/>
              <a:t>, характерних для стану неспання і засипання (</a:t>
            </a:r>
            <a:r>
              <a:rPr lang="el-GR" sz="2400" dirty="0"/>
              <a:t>α</a:t>
            </a:r>
            <a:r>
              <a:rPr lang="uk-UA" sz="2400" dirty="0"/>
              <a:t>- і навіть </a:t>
            </a:r>
            <a:r>
              <a:rPr lang="el-GR" sz="2400" dirty="0"/>
              <a:t>β</a:t>
            </a:r>
            <a:r>
              <a:rPr lang="uk-UA" sz="2400" dirty="0"/>
              <a:t>- хвилі). Але при цьому, як і у фазі глибокого сну, тонус периферичних м'язів значно знижений. Однак на тлі загального зниження тонусу м'язів можуть з'явитися короткі посмикування м'язів, особливо лицьових, як правило, спостерігаються швидкі рухи очей (ШРО).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uk-UA" sz="2400" dirty="0"/>
              <a:t>Ця фаза сну ще іменується </a:t>
            </a:r>
            <a:r>
              <a:rPr lang="uk-UA" sz="2400" dirty="0">
                <a:solidFill>
                  <a:srgbClr val="FFFF00"/>
                </a:solidFill>
              </a:rPr>
              <a:t>парадоксальним сном</a:t>
            </a:r>
            <a:r>
              <a:rPr lang="uk-UA" sz="2400" dirty="0"/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uk-UA" sz="2400" dirty="0"/>
              <a:t>Тривалість - 15-20 хвилин, </a:t>
            </a:r>
            <a:r>
              <a:rPr lang="uk-UA" sz="2400" dirty="0">
                <a:solidFill>
                  <a:srgbClr val="FFFF00"/>
                </a:solidFill>
              </a:rPr>
              <a:t>після чого сон знову переходить у четверту фазу</a:t>
            </a:r>
            <a:r>
              <a:rPr lang="uk-UA" sz="2400" dirty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42647340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фото с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285728"/>
            <a:ext cx="2000232" cy="14982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0"/>
            <a:ext cx="8929718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Цікаві факти про сни і сновидіння </a:t>
            </a:r>
          </a:p>
          <a:p>
            <a:r>
              <a:rPr lang="uk-UA" sz="2000" dirty="0"/>
              <a:t>Стадія дрімоти з'являється у дітей у віці 8-9 років. </a:t>
            </a:r>
          </a:p>
          <a:p>
            <a:r>
              <a:rPr lang="uk-UA" sz="2000" dirty="0"/>
              <a:t>Хижаки бачать більше сновидінь, ніж їхні жертви. </a:t>
            </a:r>
          </a:p>
          <a:p>
            <a:r>
              <a:rPr lang="uk-UA" sz="2000" dirty="0"/>
              <a:t>Нам сниться тільки те, що ми бачили </a:t>
            </a:r>
          </a:p>
          <a:p>
            <a:r>
              <a:rPr lang="uk-UA" sz="2000" dirty="0"/>
              <a:t>Наші сновидіння тривають від 5 до 30 хвилин. </a:t>
            </a:r>
          </a:p>
          <a:p>
            <a:r>
              <a:rPr lang="uk-UA" sz="2000" dirty="0"/>
              <a:t>За ніч ми бачимо, як мінімум, 5 снів. </a:t>
            </a:r>
          </a:p>
          <a:p>
            <a:r>
              <a:rPr lang="uk-UA" sz="2000" dirty="0"/>
              <a:t>Ми забуваємо 90% сновидінь </a:t>
            </a:r>
          </a:p>
          <a:p>
            <a:r>
              <a:rPr lang="uk-UA" sz="2000" dirty="0"/>
              <a:t>Сліпі бачать сни. </a:t>
            </a:r>
          </a:p>
          <a:p>
            <a:r>
              <a:rPr lang="uk-UA" sz="2000" dirty="0"/>
              <a:t>Сліпі з народження не бачать картинок, однак їхні сни наповнені звуками, запахами і тактильними відчуттями. </a:t>
            </a:r>
          </a:p>
          <a:p>
            <a:r>
              <a:rPr lang="uk-UA" sz="2000" dirty="0"/>
              <a:t>Близько 12% зрячих людей бачать тільки чорно-білі сни. Інші бачать сни в кольорі. </a:t>
            </a:r>
          </a:p>
          <a:p>
            <a:r>
              <a:rPr lang="uk-UA" sz="2000" dirty="0"/>
              <a:t>У всіх людей бувають у сні посмикування і різкі скорочення м'язів. </a:t>
            </a:r>
          </a:p>
          <a:p>
            <a:r>
              <a:rPr lang="uk-UA" sz="2000" dirty="0"/>
              <a:t>Людина не бачить снів у той момент, коли хропе. </a:t>
            </a:r>
          </a:p>
          <a:p>
            <a:r>
              <a:rPr lang="uk-UA" sz="2000" dirty="0"/>
              <a:t>Навіть в утробі матері маля бачить сни. </a:t>
            </a:r>
          </a:p>
          <a:p>
            <a:r>
              <a:rPr lang="uk-UA" sz="2000" dirty="0"/>
              <a:t>Фаза сновидінь (швидкий сон допомагає розвитку мозку, тому до 2 років у дитини переважають сновидіння. </a:t>
            </a:r>
          </a:p>
          <a:p>
            <a:r>
              <a:rPr lang="uk-UA" sz="2000" dirty="0"/>
              <a:t>Маленькі діти не бачать у снах самих себе до досягнення 3 років. </a:t>
            </a:r>
          </a:p>
          <a:p>
            <a:r>
              <a:rPr lang="uk-UA" sz="2000" dirty="0"/>
              <a:t>З 3 до 8 років діти бачать більше кошмарів, ніж дорослі за все своє життя. </a:t>
            </a:r>
          </a:p>
          <a:p>
            <a:r>
              <a:rPr lang="uk-UA" sz="2000" dirty="0"/>
              <a:t>Якщо вас розбудити під час стадії швидкого сну, ви запам'ятаєте свій сон до найдрібніших подробиць.</a:t>
            </a:r>
            <a:endParaRPr lang="ru-RU" sz="24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762000"/>
          </a:xfrm>
        </p:spPr>
        <p:txBody>
          <a:bodyPr>
            <a:normAutofit/>
          </a:bodyPr>
          <a:lstStyle/>
          <a:p>
            <a:r>
              <a:rPr lang="ru-RU" sz="3200" dirty="0" err="1"/>
              <a:t>Органи</a:t>
            </a:r>
            <a:r>
              <a:rPr lang="ru-RU" sz="3200" dirty="0"/>
              <a:t> </a:t>
            </a:r>
            <a:r>
              <a:rPr lang="ru-RU" sz="3200" dirty="0" err="1"/>
              <a:t>чуттів</a:t>
            </a:r>
            <a:r>
              <a:rPr lang="ru-RU" sz="3200" dirty="0"/>
              <a:t> (</a:t>
            </a:r>
            <a:r>
              <a:rPr lang="ru-RU" sz="3200" dirty="0" err="1"/>
              <a:t>Сенсорні</a:t>
            </a:r>
            <a:r>
              <a:rPr lang="ru-RU" sz="3200" dirty="0"/>
              <a:t> </a:t>
            </a:r>
            <a:r>
              <a:rPr lang="ru-RU" sz="3200" dirty="0" err="1"/>
              <a:t>системи</a:t>
            </a:r>
            <a:r>
              <a:rPr lang="ru-RU" sz="3200" dirty="0"/>
              <a:t>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764704"/>
            <a:ext cx="8496944" cy="609329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  <a:cs typeface="Times New Roman" pitchFamily="18" charset="0"/>
              </a:rPr>
              <a:t> Сенсорні (за І.П.Павловим - </a:t>
            </a:r>
            <a:r>
              <a:rPr lang="uk-UA" sz="2800" b="1" i="1" dirty="0">
                <a:solidFill>
                  <a:srgbClr val="FFFF00"/>
                </a:solidFill>
                <a:cs typeface="Times New Roman" pitchFamily="18" charset="0"/>
              </a:rPr>
              <a:t>аналізаторні</a:t>
            </a:r>
            <a:r>
              <a:rPr lang="uk-UA" sz="2800" dirty="0">
                <a:solidFill>
                  <a:srgbClr val="FFFF00"/>
                </a:solidFill>
                <a:cs typeface="Times New Roman" pitchFamily="18" charset="0"/>
              </a:rPr>
              <a:t>) системи, що сприймають та оброблюють подразники самої різної модальності.</a:t>
            </a:r>
            <a:endParaRPr lang="uk-UA" sz="2800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</a:pPr>
            <a:r>
              <a:rPr lang="uk-UA" sz="2800" dirty="0">
                <a:cs typeface="Times New Roman" pitchFamily="18" charset="0"/>
              </a:rPr>
              <a:t>Здавна виділяли </a:t>
            </a:r>
            <a:r>
              <a:rPr lang="uk-UA" sz="2800" b="1" i="1" u="sng" dirty="0">
                <a:solidFill>
                  <a:srgbClr val="FFFF00"/>
                </a:solidFill>
                <a:cs typeface="Times New Roman" pitchFamily="18" charset="0"/>
              </a:rPr>
              <a:t>п'ять </a:t>
            </a:r>
            <a:r>
              <a:rPr lang="uk-UA" sz="2800" dirty="0">
                <a:solidFill>
                  <a:srgbClr val="FFFF00"/>
                </a:solidFill>
                <a:cs typeface="Times New Roman" pitchFamily="18" charset="0"/>
              </a:rPr>
              <a:t>основних видів чутливості: зір, слух, нюх, смак,  шкірна чутливість</a:t>
            </a:r>
          </a:p>
          <a:p>
            <a:pPr>
              <a:lnSpc>
                <a:spcPct val="90000"/>
              </a:lnSpc>
            </a:pPr>
            <a:endParaRPr lang="uk-UA" sz="2800" dirty="0">
              <a:solidFill>
                <a:srgbClr val="FFFF00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uk-UA" sz="2800" dirty="0">
                <a:cs typeface="Times New Roman" pitchFamily="18" charset="0"/>
              </a:rPr>
              <a:t>Зараз</a:t>
            </a:r>
          </a:p>
          <a:p>
            <a:pPr marL="18288" indent="0">
              <a:lnSpc>
                <a:spcPct val="90000"/>
              </a:lnSpc>
              <a:buNone/>
            </a:pPr>
            <a:r>
              <a:rPr lang="uk-UA" sz="2800" dirty="0">
                <a:cs typeface="Times New Roman" pitchFamily="18" charset="0"/>
              </a:rPr>
              <a:t>+ сенсорна система сприйняття положення тіла</a:t>
            </a:r>
            <a:r>
              <a:rPr lang="uk-UA" sz="2800" dirty="0"/>
              <a:t>,</a:t>
            </a:r>
            <a:r>
              <a:rPr lang="uk-UA" sz="2800" dirty="0">
                <a:cs typeface="Times New Roman" pitchFamily="18" charset="0"/>
              </a:rPr>
              <a:t> його окремих частин в просторі </a:t>
            </a:r>
            <a:r>
              <a:rPr lang="uk-UA" sz="2800" dirty="0">
                <a:solidFill>
                  <a:srgbClr val="FFFF00"/>
                </a:solidFill>
                <a:cs typeface="Times New Roman" pitchFamily="18" charset="0"/>
              </a:rPr>
              <a:t>(</a:t>
            </a:r>
            <a:r>
              <a:rPr lang="uk-UA" sz="2800" u="sng" dirty="0" err="1">
                <a:solidFill>
                  <a:srgbClr val="FFFF00"/>
                </a:solidFill>
                <a:cs typeface="Times New Roman" pitchFamily="18" charset="0"/>
              </a:rPr>
              <a:t>пропріорецепцію</a:t>
            </a:r>
            <a:r>
              <a:rPr lang="uk-UA" sz="2800" dirty="0">
                <a:cs typeface="Times New Roman" pitchFamily="18" charset="0"/>
              </a:rPr>
              <a:t>); </a:t>
            </a: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u="sng" dirty="0">
                <a:solidFill>
                  <a:srgbClr val="FFFF00"/>
                </a:solidFill>
                <a:cs typeface="Times New Roman" pitchFamily="18" charset="0"/>
              </a:rPr>
              <a:t>+ </a:t>
            </a:r>
            <a:r>
              <a:rPr lang="uk-UA" sz="2800" u="sng" dirty="0" err="1">
                <a:solidFill>
                  <a:srgbClr val="FFFF00"/>
                </a:solidFill>
                <a:cs typeface="Times New Roman" pitchFamily="18" charset="0"/>
              </a:rPr>
              <a:t>інтероцепція</a:t>
            </a:r>
            <a:r>
              <a:rPr lang="uk-UA" sz="2800" dirty="0">
                <a:solidFill>
                  <a:srgbClr val="FFFF00"/>
                </a:solidFill>
                <a:cs typeface="Times New Roman" pitchFamily="18" charset="0"/>
              </a:rPr>
              <a:t> – </a:t>
            </a:r>
            <a:r>
              <a:rPr lang="uk-UA" sz="2800" dirty="0">
                <a:cs typeface="Times New Roman" pitchFamily="18" charset="0"/>
              </a:rPr>
              <a:t>наявність у внутрішніх органах різних рецепторів, що сприймають тиск, розтягнення, хімічні подразники; </a:t>
            </a: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3300"/>
                </a:solidFill>
                <a:cs typeface="Times New Roman" pitchFamily="18" charset="0"/>
              </a:rPr>
              <a:t>больова чутливість </a:t>
            </a:r>
            <a:r>
              <a:rPr lang="uk-UA" sz="2800" u="sng" dirty="0">
                <a:solidFill>
                  <a:srgbClr val="FFFF00"/>
                </a:solidFill>
              </a:rPr>
              <a:t>(</a:t>
            </a:r>
            <a:r>
              <a:rPr lang="uk-UA" sz="2800" u="sng" dirty="0" err="1">
                <a:solidFill>
                  <a:srgbClr val="FFFF00"/>
                </a:solidFill>
              </a:rPr>
              <a:t>ноцицепція</a:t>
            </a:r>
            <a:r>
              <a:rPr lang="uk-UA" sz="2800" u="sng" dirty="0">
                <a:solidFill>
                  <a:srgbClr val="FFFF00"/>
                </a:solidFill>
              </a:rPr>
              <a:t>)</a:t>
            </a:r>
            <a:r>
              <a:rPr lang="uk-UA" sz="2800" dirty="0">
                <a:solidFill>
                  <a:srgbClr val="FFFF00"/>
                </a:solidFill>
                <a:cs typeface="Times New Roman" pitchFamily="18" charset="0"/>
              </a:rPr>
              <a:t>.  </a:t>
            </a:r>
          </a:p>
          <a:p>
            <a:pPr>
              <a:lnSpc>
                <a:spcPct val="90000"/>
              </a:lnSpc>
            </a:pP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xmlns="" val="3818399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ctr"/>
            <a:r>
              <a:rPr lang="ru-RU" sz="3200" b="1" dirty="0"/>
              <a:t>ЗАГАЛЬНИЙ ПРИНЦИП БУДОВИ СЕНСОРНИХ СИСТЕМ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153400" cy="5410200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rgbClr val="FFFF00"/>
                </a:solidFill>
                <a:cs typeface="Times New Roman" pitchFamily="18" charset="0"/>
              </a:rPr>
              <a:t>Починаються  вони рецепторами – 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нервовими закінченнями чутливих (аферентних нейронів. </a:t>
            </a:r>
          </a:p>
          <a:p>
            <a:r>
              <a:rPr lang="uk-UA" sz="3200" dirty="0">
                <a:solidFill>
                  <a:srgbClr val="FFFF00"/>
                </a:solidFill>
                <a:cs typeface="Times New Roman" pitchFamily="18" charset="0"/>
              </a:rPr>
              <a:t>Тіла аферентних нейронів у різних відділах ЦНС утворюють ядерні скупчення (не менше трьох): </a:t>
            </a:r>
          </a:p>
          <a:p>
            <a:r>
              <a:rPr lang="uk-UA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а) у спинному мозку або в стовбурі мозку, </a:t>
            </a:r>
          </a:p>
          <a:p>
            <a:r>
              <a:rPr lang="uk-UA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б) таламусі, </a:t>
            </a:r>
          </a:p>
          <a:p>
            <a:r>
              <a:rPr lang="uk-UA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в) у корі великих півкуль. </a:t>
            </a:r>
          </a:p>
        </p:txBody>
      </p:sp>
    </p:spTree>
    <p:extLst>
      <p:ext uri="{BB962C8B-B14F-4D97-AF65-F5344CB8AC3E}">
        <p14:creationId xmlns:p14="http://schemas.microsoft.com/office/powerpoint/2010/main" xmlns="" val="12186417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0" y="457200"/>
            <a:ext cx="9144000" cy="6400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uk-UA" sz="2800" dirty="0">
              <a:cs typeface="Times New Roman" pitchFamily="18" charset="0"/>
            </a:endParaRPr>
          </a:p>
          <a:p>
            <a:pPr marL="18288" indent="0">
              <a:lnSpc>
                <a:spcPct val="90000"/>
              </a:lnSpc>
              <a:buNone/>
            </a:pPr>
            <a:r>
              <a:rPr lang="uk-UA" sz="2800" dirty="0">
                <a:cs typeface="Times New Roman" pitchFamily="18" charset="0"/>
              </a:rPr>
              <a:t>   </a:t>
            </a:r>
            <a:r>
              <a:rPr lang="uk-UA" sz="3200" u="sng" dirty="0"/>
              <a:t>Функції сенсорних систем</a:t>
            </a:r>
          </a:p>
          <a:p>
            <a:pPr marL="18288" indent="0">
              <a:lnSpc>
                <a:spcPct val="90000"/>
              </a:lnSpc>
              <a:buNone/>
            </a:pPr>
            <a:endParaRPr lang="uk-UA" sz="3200" u="sng" dirty="0"/>
          </a:p>
          <a:p>
            <a:pPr marL="18288" indent="0">
              <a:lnSpc>
                <a:spcPct val="90000"/>
              </a:lnSpc>
              <a:buNone/>
            </a:pPr>
            <a:r>
              <a:rPr lang="uk-UA" sz="3200" u="sng" dirty="0"/>
              <a:t>Аналіз (кодування ) сенсорної інформації</a:t>
            </a:r>
          </a:p>
          <a:p>
            <a:pPr marL="18288" indent="0">
              <a:lnSpc>
                <a:spcPct val="90000"/>
              </a:lnSpc>
              <a:buNone/>
            </a:pPr>
            <a:r>
              <a:rPr lang="uk-UA" sz="3200" u="sng" dirty="0"/>
              <a:t>Декодування сигналів</a:t>
            </a:r>
          </a:p>
          <a:p>
            <a:pPr marL="18288" indent="0">
              <a:lnSpc>
                <a:spcPct val="90000"/>
              </a:lnSpc>
              <a:buNone/>
            </a:pPr>
            <a:r>
              <a:rPr lang="uk-UA" sz="3200" u="sng" dirty="0"/>
              <a:t>Формування еферентної відповіді (поведінкової реакції)</a:t>
            </a:r>
          </a:p>
          <a:p>
            <a:pPr marL="18288" indent="0">
              <a:lnSpc>
                <a:spcPct val="90000"/>
              </a:lnSpc>
              <a:buNone/>
            </a:pPr>
            <a:endParaRPr lang="uk-UA" sz="3200" u="sng" dirty="0"/>
          </a:p>
          <a:p>
            <a:pPr marL="18288" indent="0">
              <a:lnSpc>
                <a:spcPct val="90000"/>
              </a:lnSpc>
              <a:buNone/>
            </a:pPr>
            <a:r>
              <a:rPr lang="uk-UA" sz="3200" u="sng" dirty="0"/>
              <a:t>По відношенню до сенсорних стимулів поведінка складається з сприйняття і реакцій, що включають: впізнання діючого подразника, виникнення почуття і поява мотивації. </a:t>
            </a:r>
          </a:p>
          <a:p>
            <a:pPr marL="18288" indent="0">
              <a:lnSpc>
                <a:spcPct val="90000"/>
              </a:lnSpc>
              <a:buNone/>
            </a:pPr>
            <a:r>
              <a:rPr lang="uk-UA" sz="3200" u="sng" dirty="0"/>
              <a:t>Інформація переводиться в відчуття лише тоді, коли доходить до кори великих півкуль.</a:t>
            </a:r>
            <a:endParaRPr lang="uk-UA" sz="3200" b="1" i="1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3651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762000"/>
          </a:xfrm>
        </p:spPr>
        <p:txBody>
          <a:bodyPr>
            <a:normAutofit/>
          </a:bodyPr>
          <a:lstStyle/>
          <a:p>
            <a:r>
              <a:rPr lang="uk-UA" dirty="0"/>
              <a:t>Функції рецепторів</a:t>
            </a:r>
            <a:endParaRPr lang="ru-R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9144000" cy="5486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3200" dirty="0">
                <a:cs typeface="Times New Roman" pitchFamily="18" charset="0"/>
              </a:rPr>
              <a:t>Фізіологічне призначення рецепторів полягає в сприйнятті  подразнення і перетворенні його в потоки нервових імпульсів.</a:t>
            </a:r>
          </a:p>
          <a:p>
            <a:pPr>
              <a:lnSpc>
                <a:spcPct val="90000"/>
              </a:lnSpc>
            </a:pPr>
            <a:r>
              <a:rPr lang="uk-UA" sz="3200" dirty="0">
                <a:cs typeface="Times New Roman" pitchFamily="18" charset="0"/>
              </a:rPr>
              <a:t>У зв'язку з тим, що подразники зовнішнього або внутрішнього середовища мають саму різноманітну природу, а нервові центри «розуміють» лише одну мову - нервовий імпульс (ПД), то найбільш важливою з функцій рецептора є перетворення різної модальності подразнення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uk-UA" sz="3200" dirty="0">
                <a:cs typeface="Times New Roman" pitchFamily="18" charset="0"/>
              </a:rPr>
              <a:t>в ПД, тобто кодування.</a:t>
            </a:r>
            <a:endParaRPr lang="uk-UA" sz="32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18340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42649"/>
            <a:ext cx="7543800" cy="914400"/>
          </a:xfrm>
        </p:spPr>
        <p:txBody>
          <a:bodyPr>
            <a:normAutofit/>
          </a:bodyPr>
          <a:lstStyle/>
          <a:p>
            <a:r>
              <a:rPr lang="uk-UA" dirty="0">
                <a:effectLst/>
              </a:rPr>
              <a:t>За місцем розташування</a:t>
            </a:r>
            <a:endParaRPr lang="ru-RU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916832"/>
            <a:ext cx="6096000" cy="4449687"/>
          </a:xfrm>
        </p:spPr>
        <p:txBody>
          <a:bodyPr>
            <a:normAutofit/>
          </a:bodyPr>
          <a:lstStyle/>
          <a:p>
            <a:r>
              <a:rPr lang="uk-UA" sz="4400" dirty="0" err="1">
                <a:effectLst/>
              </a:rPr>
              <a:t>Екстерорецептори</a:t>
            </a:r>
            <a:r>
              <a:rPr lang="uk-UA" sz="4400" dirty="0">
                <a:effectLst/>
              </a:rPr>
              <a:t> </a:t>
            </a:r>
          </a:p>
          <a:p>
            <a:endParaRPr lang="uk-UA" sz="4400" dirty="0">
              <a:effectLst/>
            </a:endParaRPr>
          </a:p>
          <a:p>
            <a:r>
              <a:rPr lang="uk-UA" sz="4400" dirty="0" err="1">
                <a:effectLst/>
              </a:rPr>
              <a:t>Інтерорецептори</a:t>
            </a:r>
            <a:r>
              <a:rPr lang="uk-UA" sz="4400" dirty="0">
                <a:effectLst/>
              </a:rPr>
              <a:t> </a:t>
            </a:r>
          </a:p>
          <a:p>
            <a:endParaRPr lang="uk-UA" sz="4400" dirty="0">
              <a:effectLst/>
            </a:endParaRPr>
          </a:p>
          <a:p>
            <a:r>
              <a:rPr lang="uk-UA" sz="4400" dirty="0" err="1">
                <a:effectLst/>
              </a:rPr>
              <a:t>Пропріорецептори</a:t>
            </a:r>
            <a:endParaRPr lang="ru-RU" sz="44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56197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000" dirty="0" err="1">
                <a:solidFill>
                  <a:srgbClr val="FFFF00"/>
                </a:solidFill>
              </a:rPr>
              <a:t>КласифІкація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  <a:r>
              <a:rPr lang="ru-RU" sz="4000" dirty="0" err="1">
                <a:solidFill>
                  <a:srgbClr val="FFFF00"/>
                </a:solidFill>
              </a:rPr>
              <a:t>рецепторів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89650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/>
      <p:bldP spid="115715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136904" cy="1872208"/>
          </a:xfrm>
        </p:spPr>
        <p:txBody>
          <a:bodyPr>
            <a:noAutofit/>
          </a:bodyPr>
          <a:lstStyle/>
          <a:p>
            <a:r>
              <a:rPr lang="uk-UA" sz="3600" dirty="0">
                <a:solidFill>
                  <a:srgbClr val="FF0000"/>
                </a:solidFill>
                <a:effectLst/>
              </a:rPr>
              <a:t>За характером контакту з середовищем рецептори поділяють на: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556792"/>
            <a:ext cx="8784976" cy="5184576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rgbClr val="FFFF00"/>
                </a:solidFill>
                <a:effectLst/>
              </a:rPr>
              <a:t>1. </a:t>
            </a:r>
            <a:r>
              <a:rPr lang="uk-UA" sz="3600" dirty="0" err="1">
                <a:solidFill>
                  <a:srgbClr val="FFFF00"/>
                </a:solidFill>
                <a:effectLst/>
              </a:rPr>
              <a:t>Дистантні</a:t>
            </a:r>
            <a:r>
              <a:rPr lang="uk-UA" sz="3600" dirty="0">
                <a:effectLst/>
              </a:rPr>
              <a:t>, що отримують інформацію на певній відстані від джерела подразнення (зорові, слухові, нюхові). </a:t>
            </a:r>
          </a:p>
          <a:p>
            <a:r>
              <a:rPr lang="uk-UA" sz="3600" dirty="0">
                <a:solidFill>
                  <a:srgbClr val="FFFF00"/>
                </a:solidFill>
                <a:effectLst/>
              </a:rPr>
              <a:t>2. Контактні</a:t>
            </a:r>
            <a:r>
              <a:rPr lang="uk-UA" sz="3600" dirty="0">
                <a:effectLst/>
              </a:rPr>
              <a:t> – збуджені при безпосередньому зіткненні з ними.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5506989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62950" cy="1354162"/>
          </a:xfrm>
        </p:spPr>
        <p:txBody>
          <a:bodyPr>
            <a:normAutofit/>
          </a:bodyPr>
          <a:lstStyle/>
          <a:p>
            <a:r>
              <a:rPr lang="uk-UA" sz="4000" dirty="0">
                <a:solidFill>
                  <a:srgbClr val="FFFF00"/>
                </a:solidFill>
                <a:effectLst/>
              </a:rPr>
              <a:t>Залежно від природи подразника</a:t>
            </a:r>
            <a:endParaRPr lang="ru-RU" sz="4000" b="0" dirty="0">
              <a:solidFill>
                <a:srgbClr val="FFFF00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36838"/>
            <a:ext cx="8229600" cy="3459162"/>
          </a:xfrm>
        </p:spPr>
        <p:txBody>
          <a:bodyPr>
            <a:noAutofit/>
          </a:bodyPr>
          <a:lstStyle/>
          <a:p>
            <a:r>
              <a:rPr lang="uk-UA" sz="4000" dirty="0">
                <a:effectLst/>
              </a:rPr>
              <a:t>1. Механорецептори </a:t>
            </a:r>
          </a:p>
          <a:p>
            <a:r>
              <a:rPr lang="uk-UA" sz="4000" dirty="0">
                <a:effectLst/>
              </a:rPr>
              <a:t>2. Хеморецептори </a:t>
            </a:r>
          </a:p>
          <a:p>
            <a:r>
              <a:rPr lang="uk-UA" sz="4000" dirty="0">
                <a:effectLst/>
              </a:rPr>
              <a:t>3. Фоторецептори </a:t>
            </a:r>
          </a:p>
          <a:p>
            <a:r>
              <a:rPr lang="uk-UA" sz="4000" dirty="0">
                <a:effectLst/>
              </a:rPr>
              <a:t>4. Терморецептори </a:t>
            </a:r>
          </a:p>
          <a:p>
            <a:r>
              <a:rPr lang="uk-UA" sz="4000" dirty="0">
                <a:effectLst/>
              </a:rPr>
              <a:t>5. Больові (</a:t>
            </a:r>
            <a:r>
              <a:rPr lang="uk-UA" sz="4000" dirty="0" err="1">
                <a:effectLst/>
              </a:rPr>
              <a:t>ноцицептори</a:t>
            </a:r>
            <a:r>
              <a:rPr lang="uk-UA" sz="4000" dirty="0">
                <a:effectLst/>
              </a:rPr>
              <a:t>).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4774151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404813"/>
            <a:ext cx="8435280" cy="6264275"/>
          </a:xfrm>
        </p:spPr>
        <p:txBody>
          <a:bodyPr/>
          <a:lstStyle/>
          <a:p>
            <a:pPr algn="ctr"/>
            <a:r>
              <a:rPr lang="uk-UA" sz="4400" dirty="0">
                <a:effectLst/>
              </a:rPr>
              <a:t>За своїми основними властивостями рецептори поділяють також на:</a:t>
            </a:r>
            <a:endParaRPr lang="ru-RU" sz="4400" dirty="0">
              <a:solidFill>
                <a:srgbClr val="FF3300"/>
              </a:solidFill>
            </a:endParaRPr>
          </a:p>
          <a:p>
            <a:r>
              <a:rPr lang="uk-UA" sz="3600" dirty="0">
                <a:solidFill>
                  <a:srgbClr val="FFFF00"/>
                </a:solidFill>
                <a:effectLst/>
              </a:rPr>
              <a:t>1. Швидко – і, що повільно адаптуються </a:t>
            </a:r>
          </a:p>
          <a:p>
            <a:r>
              <a:rPr lang="uk-UA" sz="3600" dirty="0">
                <a:solidFill>
                  <a:srgbClr val="FFFF00"/>
                </a:solidFill>
                <a:effectLst/>
              </a:rPr>
              <a:t>2. Низько - і </a:t>
            </a:r>
            <a:r>
              <a:rPr lang="uk-UA" sz="3600" dirty="0" err="1">
                <a:solidFill>
                  <a:srgbClr val="FFFF00"/>
                </a:solidFill>
                <a:effectLst/>
              </a:rPr>
              <a:t>високопорогові</a:t>
            </a:r>
            <a:r>
              <a:rPr lang="uk-UA" sz="3600" dirty="0">
                <a:solidFill>
                  <a:srgbClr val="FFFF00"/>
                </a:solidFill>
                <a:effectLst/>
              </a:rPr>
              <a:t> </a:t>
            </a:r>
          </a:p>
          <a:p>
            <a:r>
              <a:rPr lang="uk-UA" sz="3600" dirty="0">
                <a:solidFill>
                  <a:srgbClr val="FFFF00"/>
                </a:solidFill>
                <a:effectLst/>
              </a:rPr>
              <a:t>3. </a:t>
            </a:r>
            <a:r>
              <a:rPr lang="uk-UA" sz="3600" dirty="0" err="1">
                <a:solidFill>
                  <a:srgbClr val="FFFF00"/>
                </a:solidFill>
                <a:effectLst/>
              </a:rPr>
              <a:t>Мономодальні</a:t>
            </a:r>
            <a:r>
              <a:rPr lang="uk-UA" sz="3600" dirty="0">
                <a:solidFill>
                  <a:srgbClr val="FFFF00"/>
                </a:solidFill>
                <a:effectLst/>
              </a:rPr>
              <a:t> і </a:t>
            </a:r>
            <a:r>
              <a:rPr lang="uk-UA" sz="3600" dirty="0" err="1">
                <a:solidFill>
                  <a:srgbClr val="FFFF00"/>
                </a:solidFill>
                <a:effectLst/>
              </a:rPr>
              <a:t>полімодальні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84550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60648"/>
            <a:ext cx="496855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БІЛЬ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1628800"/>
            <a:ext cx="8496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Больова (</a:t>
            </a:r>
            <a:r>
              <a:rPr lang="uk-UA" b="1" dirty="0" err="1">
                <a:solidFill>
                  <a:srgbClr val="FFFF00"/>
                </a:solidFill>
              </a:rPr>
              <a:t>ноцицептивна</a:t>
            </a:r>
            <a:r>
              <a:rPr lang="uk-UA" b="1" dirty="0">
                <a:solidFill>
                  <a:srgbClr val="FFFF00"/>
                </a:solidFill>
              </a:rPr>
              <a:t>) сенсорна система</a:t>
            </a:r>
            <a:endParaRPr lang="uk-UA" dirty="0">
              <a:solidFill>
                <a:srgbClr val="FFFF00"/>
              </a:solidFill>
            </a:endParaRPr>
          </a:p>
          <a:p>
            <a:r>
              <a:rPr lang="uk-UA" dirty="0" err="1"/>
              <a:t>Ноцицептивна</a:t>
            </a:r>
            <a:r>
              <a:rPr lang="uk-UA" dirty="0"/>
              <a:t> система (</a:t>
            </a:r>
            <a:r>
              <a:rPr lang="uk-UA" dirty="0" err="1"/>
              <a:t>nocens</a:t>
            </a:r>
            <a:r>
              <a:rPr lang="uk-UA" dirty="0"/>
              <a:t> – пошкодити, лат.), на відміну від інших сенсорних систем, не надає інформацію про навколишній світ. Проте вона має не менш важливе значення, оскільки інформує людину про майбутню небезпеку, а отже, відіграє захисну роль. Термін “</a:t>
            </a:r>
            <a:r>
              <a:rPr lang="uk-UA" dirty="0" err="1"/>
              <a:t>ноцицептивна</a:t>
            </a:r>
            <a:r>
              <a:rPr lang="uk-UA" dirty="0"/>
              <a:t>” вперше був запропонований </a:t>
            </a:r>
            <a:r>
              <a:rPr lang="uk-UA" dirty="0" err="1"/>
              <a:t>Шеррінгтоном</a:t>
            </a:r>
            <a:r>
              <a:rPr lang="uk-UA" dirty="0"/>
              <a:t>.</a:t>
            </a:r>
          </a:p>
          <a:p>
            <a:r>
              <a:rPr lang="uk-UA" b="1" dirty="0">
                <a:solidFill>
                  <a:srgbClr val="FFFF00"/>
                </a:solidFill>
              </a:rPr>
              <a:t>Біль</a:t>
            </a:r>
            <a:r>
              <a:rPr lang="uk-UA" b="1" dirty="0"/>
              <a:t> – це системна реакція організму, спрямована на захист від </a:t>
            </a:r>
            <a:r>
              <a:rPr lang="uk-UA" b="1" dirty="0" err="1"/>
              <a:t>пошкоджуючої</a:t>
            </a:r>
            <a:r>
              <a:rPr lang="uk-UA" b="1" dirty="0"/>
              <a:t> дії. </a:t>
            </a:r>
            <a:r>
              <a:rPr lang="uk-UA" dirty="0"/>
              <a:t>Її стародавні греки називали “сторожовим псом здоров’я”. Для людини біль означає сигнал, що нагадує про необхідність звернення до лікаря.</a:t>
            </a:r>
          </a:p>
          <a:p>
            <a:r>
              <a:rPr lang="uk-UA" b="1" dirty="0">
                <a:solidFill>
                  <a:srgbClr val="FFFF00"/>
                </a:solidFill>
              </a:rPr>
              <a:t>Класифікація болю</a:t>
            </a:r>
            <a:endParaRPr lang="uk-UA" dirty="0">
              <a:solidFill>
                <a:srgbClr val="FFFF00"/>
              </a:solidFill>
            </a:endParaRPr>
          </a:p>
          <a:p>
            <a:r>
              <a:rPr lang="uk-UA" dirty="0"/>
              <a:t>Існують різні види класифікацій болю з урахуванням місця його виникнення, тривалості, характеру, часу настання тощо.</a:t>
            </a:r>
          </a:p>
          <a:p>
            <a:r>
              <a:rPr lang="uk-UA" dirty="0"/>
              <a:t>Перш за все, біль поділяється на </a:t>
            </a:r>
            <a:r>
              <a:rPr lang="uk-UA" b="1" dirty="0">
                <a:solidFill>
                  <a:srgbClr val="FFFF00"/>
                </a:solidFill>
              </a:rPr>
              <a:t>психогенний</a:t>
            </a:r>
            <a:r>
              <a:rPr lang="uk-UA" dirty="0"/>
              <a:t>, не </a:t>
            </a:r>
            <a:r>
              <a:rPr lang="uk-UA" dirty="0" err="1"/>
              <a:t>пов’язанний</a:t>
            </a:r>
            <a:r>
              <a:rPr lang="uk-UA" dirty="0"/>
              <a:t> з дією зовнішнього подразника й </a:t>
            </a:r>
            <a:r>
              <a:rPr lang="uk-UA" b="1" dirty="0">
                <a:solidFill>
                  <a:srgbClr val="FFFF00"/>
                </a:solidFill>
              </a:rPr>
              <a:t>фізичний</a:t>
            </a:r>
            <a:r>
              <a:rPr lang="uk-UA" dirty="0"/>
              <a:t>, що виникає в результаті </a:t>
            </a:r>
            <a:r>
              <a:rPr lang="uk-UA" dirty="0" err="1"/>
              <a:t>пошкоджуючої</a:t>
            </a:r>
            <a:r>
              <a:rPr lang="uk-UA" dirty="0"/>
              <a:t> дії зовнішнього подразника. Фізичний біль поділяється на </a:t>
            </a:r>
            <a:r>
              <a:rPr lang="uk-UA" b="1" dirty="0">
                <a:solidFill>
                  <a:srgbClr val="FFFF00"/>
                </a:solidFill>
              </a:rPr>
              <a:t>соматичний </a:t>
            </a:r>
            <a:r>
              <a:rPr lang="uk-UA" dirty="0">
                <a:solidFill>
                  <a:srgbClr val="FFFF00"/>
                </a:solidFill>
              </a:rPr>
              <a:t>і </a:t>
            </a:r>
            <a:r>
              <a:rPr lang="uk-UA" b="1" dirty="0">
                <a:solidFill>
                  <a:srgbClr val="FFFF00"/>
                </a:solidFill>
              </a:rPr>
              <a:t>вісцеральний</a:t>
            </a:r>
            <a:r>
              <a:rPr lang="uk-UA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4110883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86409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Больові рецептори</a:t>
            </a:r>
          </a:p>
          <a:p>
            <a:r>
              <a:rPr lang="uk-UA" sz="3200" dirty="0"/>
              <a:t>Біль виникає у відповідь на три типи </a:t>
            </a:r>
            <a:r>
              <a:rPr lang="uk-UA" sz="3200" dirty="0" err="1"/>
              <a:t>пошкоджуючих</a:t>
            </a:r>
            <a:r>
              <a:rPr lang="uk-UA" sz="3200" dirty="0"/>
              <a:t> впливів</a:t>
            </a:r>
          </a:p>
          <a:p>
            <a:pPr marL="342900" indent="-342900">
              <a:buFontTx/>
              <a:buChar char="-"/>
            </a:pPr>
            <a:r>
              <a:rPr lang="uk-UA" sz="3200" dirty="0">
                <a:solidFill>
                  <a:srgbClr val="FFFF00"/>
                </a:solidFill>
              </a:rPr>
              <a:t>Механічні</a:t>
            </a:r>
            <a:r>
              <a:rPr lang="uk-UA" sz="3200" dirty="0"/>
              <a:t>, наприклад укол голкою;</a:t>
            </a:r>
          </a:p>
          <a:p>
            <a:pPr marL="342900" indent="-342900">
              <a:buFontTx/>
              <a:buChar char="-"/>
            </a:pPr>
            <a:r>
              <a:rPr lang="uk-UA" sz="3200" dirty="0">
                <a:solidFill>
                  <a:srgbClr val="FFFF00"/>
                </a:solidFill>
              </a:rPr>
              <a:t>Температурні</a:t>
            </a:r>
            <a:r>
              <a:rPr lang="uk-UA" sz="3200" dirty="0"/>
              <a:t>, наприклад дотик до гарячого предмету;</a:t>
            </a:r>
          </a:p>
          <a:p>
            <a:pPr marL="342900" indent="-342900">
              <a:buFontTx/>
              <a:buChar char="-"/>
            </a:pPr>
            <a:r>
              <a:rPr lang="uk-UA" sz="3200" dirty="0">
                <a:solidFill>
                  <a:srgbClr val="FFFF00"/>
                </a:solidFill>
              </a:rPr>
              <a:t>Хімічні</a:t>
            </a:r>
            <a:r>
              <a:rPr lang="uk-UA" sz="3200" dirty="0"/>
              <a:t>, наприклад дія медіаторів запалення.</a:t>
            </a:r>
          </a:p>
          <a:p>
            <a:pPr marL="342900" indent="-342900">
              <a:buFontTx/>
              <a:buChar char="-"/>
            </a:pPr>
            <a:endParaRPr lang="uk-UA" sz="3200" dirty="0"/>
          </a:p>
          <a:p>
            <a:r>
              <a:rPr lang="uk-UA" sz="3200" dirty="0"/>
              <a:t>Больові рецептори представляють собою </a:t>
            </a:r>
            <a:r>
              <a:rPr lang="uk-UA" sz="3200" dirty="0">
                <a:solidFill>
                  <a:srgbClr val="FFFF00"/>
                </a:solidFill>
              </a:rPr>
              <a:t>вільні нервові закінчення</a:t>
            </a:r>
            <a:r>
              <a:rPr lang="uk-UA" sz="3200" dirty="0"/>
              <a:t>, чутливі до </a:t>
            </a:r>
            <a:r>
              <a:rPr lang="uk-UA" sz="3200" dirty="0" err="1"/>
              <a:t>пошкоджуючих</a:t>
            </a:r>
            <a:r>
              <a:rPr lang="uk-UA" sz="3200" dirty="0"/>
              <a:t> впливів.</a:t>
            </a:r>
          </a:p>
        </p:txBody>
      </p:sp>
    </p:spTree>
    <p:extLst>
      <p:ext uri="{BB962C8B-B14F-4D97-AF65-F5344CB8AC3E}">
        <p14:creationId xmlns:p14="http://schemas.microsoft.com/office/powerpoint/2010/main" xmlns="" val="20718578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8076" y="116632"/>
            <a:ext cx="4405924" cy="495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332656"/>
            <a:ext cx="44865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FFFF00"/>
                </a:solidFill>
              </a:rPr>
              <a:t>Соматичний біль</a:t>
            </a:r>
            <a:r>
              <a:rPr lang="uk-UA" sz="2400" dirty="0"/>
              <a:t>, у свою чергу, поділяють на </a:t>
            </a:r>
            <a:r>
              <a:rPr lang="uk-UA" sz="2400" b="1" i="1" dirty="0">
                <a:solidFill>
                  <a:srgbClr val="FFFF00"/>
                </a:solidFill>
              </a:rPr>
              <a:t>поверхневий</a:t>
            </a:r>
            <a:r>
              <a:rPr lang="uk-UA" sz="2400" dirty="0"/>
              <a:t>, викликаний дією на шкіру й </a:t>
            </a:r>
            <a:r>
              <a:rPr lang="uk-UA" sz="2400" b="1" i="1" dirty="0">
                <a:solidFill>
                  <a:srgbClr val="FFFF00"/>
                </a:solidFill>
              </a:rPr>
              <a:t>глибокий</a:t>
            </a:r>
            <a:r>
              <a:rPr lang="uk-UA" sz="2400" dirty="0"/>
              <a:t>.</a:t>
            </a:r>
          </a:p>
          <a:p>
            <a:r>
              <a:rPr lang="uk-UA" sz="2400" dirty="0"/>
              <a:t>Як правило, поверхневий біль добре локалізується, виникає при порізах, забиттях, при дії високих температур. Глибокий біль виникає при дії </a:t>
            </a:r>
            <a:r>
              <a:rPr lang="uk-UA" sz="2400" dirty="0" err="1"/>
              <a:t>пошкоджуючих</a:t>
            </a:r>
            <a:r>
              <a:rPr lang="uk-UA" sz="2400" dirty="0"/>
              <a:t> подразників на суглоби, зв’язки, м’язи, сухожилки – структури, розташовані глибше, ніж шкіра. Цей біль менш чітко локалізований.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6674281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11" y="188640"/>
            <a:ext cx="9129789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200" dirty="0">
                <a:solidFill>
                  <a:srgbClr val="FFFF00"/>
                </a:solidFill>
              </a:rPr>
              <a:t>Шляхи раннього болю:</a:t>
            </a:r>
          </a:p>
          <a:p>
            <a:pPr marL="342900" indent="-342900">
              <a:buFontTx/>
              <a:buChar char="-"/>
            </a:pPr>
            <a:r>
              <a:rPr lang="uk-UA" sz="2200" dirty="0"/>
              <a:t>Від больових рецепторів імпульсація надходить по </a:t>
            </a:r>
            <a:r>
              <a:rPr lang="uk-UA" sz="2200" dirty="0">
                <a:solidFill>
                  <a:srgbClr val="FFFF00"/>
                </a:solidFill>
              </a:rPr>
              <a:t>швидким мієліновим волокнам</a:t>
            </a:r>
            <a:r>
              <a:rPr lang="uk-UA" sz="2200" dirty="0"/>
              <a:t>;</a:t>
            </a:r>
          </a:p>
          <a:p>
            <a:pPr marL="342900" indent="-342900">
              <a:buFontTx/>
              <a:buChar char="-"/>
            </a:pPr>
            <a:r>
              <a:rPr lang="uk-UA" sz="2200" dirty="0"/>
              <a:t>Аксони чутливих нейронів перемикаються в задніх рогах спинного мозку </a:t>
            </a:r>
            <a:r>
              <a:rPr lang="uk-UA" sz="2200" dirty="0">
                <a:solidFill>
                  <a:srgbClr val="FFFF00"/>
                </a:solidFill>
              </a:rPr>
              <a:t>безпосередньо</a:t>
            </a:r>
            <a:r>
              <a:rPr lang="uk-UA" sz="2200" dirty="0"/>
              <a:t> на нейрон, від якого починається висхідний </a:t>
            </a:r>
            <a:r>
              <a:rPr lang="uk-UA" sz="2200" dirty="0" err="1"/>
              <a:t>спиноталамічний</a:t>
            </a:r>
            <a:r>
              <a:rPr lang="uk-UA" sz="2200" dirty="0"/>
              <a:t> шлях;</a:t>
            </a:r>
          </a:p>
          <a:p>
            <a:pPr marL="342900" indent="-342900">
              <a:buFontTx/>
              <a:buChar char="-"/>
            </a:pPr>
            <a:r>
              <a:rPr lang="uk-UA" sz="2200" dirty="0"/>
              <a:t>Значна </a:t>
            </a:r>
            <a:r>
              <a:rPr lang="uk-UA" sz="2200" dirty="0">
                <a:solidFill>
                  <a:schemeClr val="tx1">
                    <a:lumMod val="95000"/>
                  </a:schemeClr>
                </a:solidFill>
              </a:rPr>
              <a:t>частина </a:t>
            </a:r>
            <a:r>
              <a:rPr lang="uk-UA" sz="2200" dirty="0" err="1">
                <a:solidFill>
                  <a:schemeClr val="tx1">
                    <a:lumMod val="95000"/>
                  </a:schemeClr>
                </a:solidFill>
              </a:rPr>
              <a:t>імпульсації</a:t>
            </a:r>
            <a:r>
              <a:rPr lang="uk-UA" sz="2200" dirty="0">
                <a:solidFill>
                  <a:schemeClr val="tx1">
                    <a:lumMod val="95000"/>
                  </a:schemeClr>
                </a:solidFill>
              </a:rPr>
              <a:t> від таламусу надходить в </a:t>
            </a:r>
            <a:r>
              <a:rPr lang="uk-UA" sz="2200" dirty="0" err="1">
                <a:solidFill>
                  <a:srgbClr val="FFFF00"/>
                </a:solidFill>
              </a:rPr>
              <a:t>соматосенсорну</a:t>
            </a:r>
            <a:r>
              <a:rPr lang="uk-UA" sz="2200" dirty="0">
                <a:solidFill>
                  <a:srgbClr val="FFFF00"/>
                </a:solidFill>
              </a:rPr>
              <a:t> зону </a:t>
            </a:r>
            <a:r>
              <a:rPr lang="uk-UA" sz="2200" dirty="0" err="1"/>
              <a:t>постцентральної</a:t>
            </a:r>
            <a:r>
              <a:rPr lang="uk-UA" sz="2200" dirty="0"/>
              <a:t> звивини, забезпечуючи чітку локалізацію больового подразника.</a:t>
            </a:r>
          </a:p>
          <a:p>
            <a:r>
              <a:rPr lang="uk-UA" sz="2200" dirty="0">
                <a:solidFill>
                  <a:srgbClr val="FFFF00"/>
                </a:solidFill>
              </a:rPr>
              <a:t>Шляхи пізнього болю:</a:t>
            </a:r>
          </a:p>
          <a:p>
            <a:pPr marL="285750" indent="-285750">
              <a:buFontTx/>
              <a:buChar char="-"/>
            </a:pPr>
            <a:r>
              <a:rPr lang="uk-UA" sz="2200" dirty="0">
                <a:solidFill>
                  <a:schemeClr val="tx1">
                    <a:lumMod val="95000"/>
                  </a:schemeClr>
                </a:solidFill>
              </a:rPr>
              <a:t>Від больових рецепторів імпульсація надходить по повільним </a:t>
            </a:r>
            <a:r>
              <a:rPr lang="uk-UA" sz="2200" dirty="0" err="1">
                <a:solidFill>
                  <a:schemeClr val="tx1">
                    <a:lumMod val="95000"/>
                  </a:schemeClr>
                </a:solidFill>
              </a:rPr>
              <a:t>безмієліновим</a:t>
            </a:r>
            <a:r>
              <a:rPr lang="uk-UA" sz="2200" dirty="0">
                <a:solidFill>
                  <a:schemeClr val="tx1">
                    <a:lumMod val="95000"/>
                  </a:schemeClr>
                </a:solidFill>
              </a:rPr>
              <a:t> волокнам;</a:t>
            </a:r>
          </a:p>
          <a:p>
            <a:pPr marL="285750" indent="-285750">
              <a:buFontTx/>
              <a:buChar char="-"/>
            </a:pPr>
            <a:r>
              <a:rPr lang="uk-UA" sz="2200" dirty="0"/>
              <a:t>Аксони чутливих нейронів перемикаються в задніх рогах спинного мозку на нейрон, від якого починається висхідний </a:t>
            </a:r>
            <a:r>
              <a:rPr lang="uk-UA" sz="2200" dirty="0" err="1"/>
              <a:t>спиноталамічний</a:t>
            </a:r>
            <a:r>
              <a:rPr lang="uk-UA" sz="2200" dirty="0"/>
              <a:t> шлях, </a:t>
            </a:r>
            <a:r>
              <a:rPr lang="uk-UA" sz="2200" dirty="0">
                <a:solidFill>
                  <a:srgbClr val="FFFF00"/>
                </a:solidFill>
              </a:rPr>
              <a:t>через декілька вставних нейронів</a:t>
            </a:r>
            <a:r>
              <a:rPr lang="uk-UA" sz="2200" dirty="0"/>
              <a:t>;</a:t>
            </a:r>
          </a:p>
          <a:p>
            <a:pPr marL="285750" indent="-285750">
              <a:buFontTx/>
              <a:buChar char="-"/>
            </a:pPr>
            <a:r>
              <a:rPr lang="uk-UA" sz="2200" dirty="0"/>
              <a:t>Основна частина </a:t>
            </a:r>
            <a:r>
              <a:rPr lang="uk-UA" sz="2200" dirty="0" err="1"/>
              <a:t>імпульсації</a:t>
            </a:r>
            <a:r>
              <a:rPr lang="uk-UA" sz="2200" dirty="0"/>
              <a:t> від таламусу надходить в підкіркові зони, зокрема в </a:t>
            </a:r>
            <a:r>
              <a:rPr lang="uk-UA" sz="2200" dirty="0">
                <a:solidFill>
                  <a:srgbClr val="FFFF00"/>
                </a:solidFill>
              </a:rPr>
              <a:t>ретикулярну формацію</a:t>
            </a:r>
            <a:r>
              <a:rPr lang="uk-UA" sz="2200" dirty="0"/>
              <a:t>, викликаючи загальну активацію кори, і в </a:t>
            </a:r>
            <a:r>
              <a:rPr lang="uk-UA" sz="2200" dirty="0">
                <a:solidFill>
                  <a:srgbClr val="FFFF00"/>
                </a:solidFill>
              </a:rPr>
              <a:t>негативні емоціогенні зони</a:t>
            </a:r>
            <a:r>
              <a:rPr lang="uk-UA" sz="2200" dirty="0"/>
              <a:t> середнього та проміжного мозку. </a:t>
            </a:r>
            <a:endParaRPr lang="uk-UA" sz="2200" dirty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uk-UA" dirty="0">
              <a:solidFill>
                <a:schemeClr val="tx1">
                  <a:lumMod val="95000"/>
                </a:schemeClr>
              </a:solidFill>
            </a:endParaRP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xmlns="" val="25324289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89248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100" b="1" dirty="0">
                <a:solidFill>
                  <a:srgbClr val="FFFF00"/>
                </a:solidFill>
              </a:rPr>
              <a:t>Вісцеральний біль </a:t>
            </a:r>
            <a:r>
              <a:rPr lang="uk-UA" sz="2100" dirty="0"/>
              <a:t>– завжди глибокий, дуже погано локалізується, виникає у внутрішніх органах. Умови, за яких він виникає, завжди різні. По-перше, він може виникнути при сильному </a:t>
            </a:r>
            <a:r>
              <a:rPr lang="uk-UA" sz="2100" b="1" dirty="0"/>
              <a:t>розтягненні гладенької мускулатури </a:t>
            </a:r>
            <a:r>
              <a:rPr lang="uk-UA" sz="2100" dirty="0"/>
              <a:t>порожнистих внутрішніх органів. Наприклад, якщо вихід із сечоводів чи сечового міхура закупорений каменем, тоді виникає надзвичайно сильний біль (</a:t>
            </a:r>
            <a:r>
              <a:rPr lang="uk-UA" sz="2100" dirty="0" err="1"/>
              <a:t>коліки</a:t>
            </a:r>
            <a:r>
              <a:rPr lang="uk-UA" sz="2100" dirty="0"/>
              <a:t>). По-друге, вісцеральний біль може виникати при сильному </a:t>
            </a:r>
            <a:r>
              <a:rPr lang="uk-UA" sz="2100" b="1" dirty="0"/>
              <a:t>скороченні мускулатури </a:t>
            </a:r>
            <a:r>
              <a:rPr lang="uk-UA" sz="2100" dirty="0"/>
              <a:t>внутрішніх органів, особливо якщо при цьому виникає порушення кровопостачання органів. Наприклад, сильний біль виникає при ішемії міокарда, при приступах мігрені тощо. Вважають, що однією з основних причин болю при цьому є порушення надходження кисню до тканин. Вісцеральний біль часто буває дифузним, тупим, але може бути й гострим. Для цього виду болю характерно супроводження </a:t>
            </a:r>
            <a:r>
              <a:rPr lang="uk-UA" sz="2100" dirty="0" err="1"/>
              <a:t>багаточисельними</a:t>
            </a:r>
            <a:r>
              <a:rPr lang="uk-UA" sz="2100" dirty="0"/>
              <a:t> автономними реакціями (посилення потовиділення, підвищення частоти серцевих скорочень, артеріального тиску та ін.). Особливо сильний біль виникає при натягах кореня брижі, </a:t>
            </a:r>
            <a:r>
              <a:rPr lang="uk-UA" sz="2100" dirty="0" err="1"/>
              <a:t>паріетальної</a:t>
            </a:r>
            <a:r>
              <a:rPr lang="uk-UA" sz="2100" dirty="0"/>
              <a:t> очеревини. Біль за своїм характером може бути: ниючим, ріжучим, колючим, </a:t>
            </a:r>
            <a:r>
              <a:rPr lang="uk-UA" sz="2100" dirty="0" err="1"/>
              <a:t>тиснучим</a:t>
            </a:r>
            <a:r>
              <a:rPr lang="uk-UA" sz="2100" dirty="0"/>
              <a:t>; за тривалістю – хронічний (тривало діючий) чи гострий (миттєвий).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49085080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443" y="1196752"/>
            <a:ext cx="8885933" cy="557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148739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16632"/>
            <a:ext cx="9036496" cy="1152128"/>
          </a:xfrm>
        </p:spPr>
        <p:txBody>
          <a:bodyPr/>
          <a:lstStyle/>
          <a:p>
            <a:pPr>
              <a:defRPr/>
            </a:pPr>
            <a:r>
              <a:rPr lang="uk-UA" sz="4800" dirty="0">
                <a:solidFill>
                  <a:srgbClr val="FFFF00"/>
                </a:solidFill>
                <a:effectLst/>
              </a:rPr>
              <a:t>Адаптація рецепторів болю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688" y="1700808"/>
            <a:ext cx="9144000" cy="5029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uk-UA" sz="3200" dirty="0">
                <a:solidFill>
                  <a:srgbClr val="FFFF00"/>
                </a:solidFill>
                <a:effectLst/>
              </a:rPr>
              <a:t>Механорецепторам болю </a:t>
            </a:r>
            <a:r>
              <a:rPr lang="uk-UA" sz="3200" dirty="0">
                <a:effectLst/>
              </a:rPr>
              <a:t>притаманна властивість адаптації, так що при тривалій дії подразника гострота сприйняття болю зменшується. </a:t>
            </a:r>
          </a:p>
          <a:p>
            <a:pPr algn="just">
              <a:lnSpc>
                <a:spcPct val="90000"/>
              </a:lnSpc>
            </a:pPr>
            <a:r>
              <a:rPr lang="uk-UA" sz="3200" dirty="0">
                <a:effectLst/>
              </a:rPr>
              <a:t>У </a:t>
            </a:r>
            <a:r>
              <a:rPr lang="uk-UA" sz="3200" dirty="0">
                <a:solidFill>
                  <a:srgbClr val="FFFF00"/>
                </a:solidFill>
                <a:effectLst/>
              </a:rPr>
              <a:t>хімічних </a:t>
            </a:r>
            <a:r>
              <a:rPr lang="uk-UA" sz="3200" dirty="0" err="1">
                <a:solidFill>
                  <a:srgbClr val="FFFF00"/>
                </a:solidFill>
                <a:effectLst/>
              </a:rPr>
              <a:t>ноцицепторів</a:t>
            </a:r>
            <a:r>
              <a:rPr lang="uk-UA" sz="3200" dirty="0">
                <a:solidFill>
                  <a:srgbClr val="FFFF00"/>
                </a:solidFill>
                <a:effectLst/>
              </a:rPr>
              <a:t> </a:t>
            </a:r>
            <a:r>
              <a:rPr lang="uk-UA" sz="3200" dirty="0">
                <a:effectLst/>
              </a:rPr>
              <a:t>практично відсутня властивість адаптації (в плані зниження чутливості при тривалому впливі). Навпаки, при запаленні, пошкодженні тканин чутливість </a:t>
            </a:r>
            <a:r>
              <a:rPr lang="uk-UA" sz="3200" dirty="0" err="1">
                <a:effectLst/>
              </a:rPr>
              <a:t>хемоноцицепторів</a:t>
            </a:r>
            <a:r>
              <a:rPr lang="uk-UA" sz="3200" dirty="0">
                <a:effectLst/>
              </a:rPr>
              <a:t> поступово зростає.</a:t>
            </a:r>
            <a:endParaRPr lang="ru-RU" sz="32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3334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32656"/>
            <a:ext cx="9144000" cy="60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err="1">
                <a:solidFill>
                  <a:srgbClr val="FFFF00"/>
                </a:solidFill>
                <a:cs typeface="Times New Roman" pitchFamily="18" charset="0"/>
              </a:rPr>
              <a:t>Нейронна</a:t>
            </a:r>
            <a:r>
              <a:rPr lang="ru-RU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cs typeface="Times New Roman" pitchFamily="18" charset="0"/>
              </a:rPr>
              <a:t>опіатна</a:t>
            </a:r>
            <a:r>
              <a:rPr lang="ru-RU" dirty="0">
                <a:solidFill>
                  <a:srgbClr val="FFFF00"/>
                </a:solidFill>
                <a:cs typeface="Times New Roman" pitchFamily="18" charset="0"/>
              </a:rPr>
              <a:t> система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2800" dirty="0">
                <a:effectLst/>
              </a:rPr>
              <a:t>Нейронна </a:t>
            </a:r>
            <a:r>
              <a:rPr lang="uk-UA" sz="2800" dirty="0" err="1">
                <a:effectLst/>
              </a:rPr>
              <a:t>опіатна</a:t>
            </a:r>
            <a:r>
              <a:rPr lang="uk-UA" sz="2800" dirty="0">
                <a:effectLst/>
              </a:rPr>
              <a:t> система отримала свою назву в зв'язку з тим, що в ЦНС є нейрони, медіатори яких дуже близькі до фармакологічних препаратів, отриманих з опію. Із-за такої подібності з екзогенними </a:t>
            </a:r>
            <a:r>
              <a:rPr lang="uk-UA" sz="2800" dirty="0" err="1">
                <a:effectLst/>
              </a:rPr>
              <a:t>опіатами</a:t>
            </a:r>
            <a:r>
              <a:rPr lang="uk-UA" sz="2800" dirty="0">
                <a:effectLst/>
              </a:rPr>
              <a:t> медіатори зазначених </a:t>
            </a:r>
            <a:r>
              <a:rPr lang="uk-UA" sz="2800" dirty="0" err="1">
                <a:effectLst/>
              </a:rPr>
              <a:t>антиноцицептивних</a:t>
            </a:r>
            <a:r>
              <a:rPr lang="uk-UA" sz="2800" dirty="0">
                <a:effectLst/>
              </a:rPr>
              <a:t> нейронів отримали назву </a:t>
            </a:r>
            <a:r>
              <a:rPr lang="uk-UA" sz="2800" dirty="0" err="1">
                <a:effectLst/>
              </a:rPr>
              <a:t>ендорфінів</a:t>
            </a:r>
            <a:r>
              <a:rPr lang="uk-UA" sz="2800" dirty="0">
                <a:effectLst/>
              </a:rPr>
              <a:t> (внутрішніх морфінів). До </a:t>
            </a:r>
            <a:r>
              <a:rPr lang="uk-UA" sz="2800" i="1" dirty="0" err="1">
                <a:effectLst/>
              </a:rPr>
              <a:t>ендорфінів</a:t>
            </a:r>
            <a:r>
              <a:rPr lang="uk-UA" sz="2800" dirty="0">
                <a:effectLst/>
              </a:rPr>
              <a:t> відноситься група речовин пептидної природи, що утворюються в нейронах з попередника - </a:t>
            </a:r>
            <a:r>
              <a:rPr lang="uk-UA" sz="2800" i="1" dirty="0" err="1">
                <a:effectLst/>
              </a:rPr>
              <a:t>проопіомеланокортину</a:t>
            </a:r>
            <a:r>
              <a:rPr lang="uk-UA" sz="2800" dirty="0">
                <a:effectLst/>
              </a:rPr>
              <a:t>. Пептидами є так само і близькі до </a:t>
            </a:r>
            <a:r>
              <a:rPr lang="uk-UA" sz="2800" dirty="0" err="1">
                <a:effectLst/>
              </a:rPr>
              <a:t>ендорфінів</a:t>
            </a:r>
            <a:r>
              <a:rPr lang="uk-UA" sz="2800" dirty="0">
                <a:effectLst/>
              </a:rPr>
              <a:t> </a:t>
            </a:r>
            <a:r>
              <a:rPr lang="uk-UA" sz="2800" i="1" dirty="0" err="1">
                <a:effectLst/>
              </a:rPr>
              <a:t>енкефаліни</a:t>
            </a:r>
            <a:r>
              <a:rPr lang="uk-UA" sz="2800" dirty="0">
                <a:effectLst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uk-UA" sz="2800" i="1" dirty="0">
                <a:effectLst/>
              </a:rPr>
              <a:t>Ці рецептори виявлені у всіх підкоркових центрах, куди надходить </a:t>
            </a:r>
            <a:r>
              <a:rPr lang="uk-UA" sz="2800" i="1" dirty="0" err="1">
                <a:effectLst/>
              </a:rPr>
              <a:t>ноцицептивная</a:t>
            </a:r>
            <a:r>
              <a:rPr lang="uk-UA" sz="2800" i="1" dirty="0">
                <a:effectLst/>
              </a:rPr>
              <a:t> імпульсація</a:t>
            </a:r>
            <a:r>
              <a:rPr lang="uk-UA" sz="2800" dirty="0">
                <a:effectLst/>
              </a:rPr>
              <a:t>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16728720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548680"/>
            <a:ext cx="77724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uk-UA" sz="3600" dirty="0">
                <a:solidFill>
                  <a:srgbClr val="FFFF00"/>
                </a:solidFill>
                <a:effectLst/>
              </a:rPr>
              <a:t>Інші </a:t>
            </a:r>
            <a:r>
              <a:rPr lang="uk-UA" sz="3600" dirty="0" err="1">
                <a:solidFill>
                  <a:srgbClr val="FFFF00"/>
                </a:solidFill>
                <a:effectLst/>
              </a:rPr>
              <a:t>антиноцицептивні</a:t>
            </a:r>
            <a:r>
              <a:rPr lang="uk-UA" sz="3600" dirty="0">
                <a:solidFill>
                  <a:srgbClr val="FFFF00"/>
                </a:solidFill>
                <a:effectLst/>
              </a:rPr>
              <a:t> системи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136904" cy="5328592"/>
          </a:xfrm>
        </p:spPr>
        <p:txBody>
          <a:bodyPr>
            <a:normAutofit/>
          </a:bodyPr>
          <a:lstStyle/>
          <a:p>
            <a:pPr marL="0" lvl="1" indent="0">
              <a:lnSpc>
                <a:spcPct val="90000"/>
              </a:lnSpc>
              <a:spcBef>
                <a:spcPts val="0"/>
              </a:spcBef>
            </a:pPr>
            <a:r>
              <a:rPr lang="uk-UA" sz="2400" dirty="0">
                <a:effectLst/>
              </a:rPr>
              <a:t>Подібним </a:t>
            </a:r>
            <a:r>
              <a:rPr lang="uk-UA" sz="2400" dirty="0" err="1">
                <a:effectLst/>
              </a:rPr>
              <a:t>опіатному</a:t>
            </a:r>
            <a:r>
              <a:rPr lang="uk-UA" sz="2400" dirty="0">
                <a:effectLst/>
              </a:rPr>
              <a:t> механізму може бути вплив і інших нейронів, аксони яких мають широкий вихід на передавальні структури </a:t>
            </a:r>
            <a:r>
              <a:rPr lang="uk-UA" sz="2400" dirty="0" err="1">
                <a:effectLst/>
              </a:rPr>
              <a:t>ноцицептивних</a:t>
            </a:r>
            <a:r>
              <a:rPr lang="uk-UA" sz="2400" dirty="0">
                <a:effectLst/>
              </a:rPr>
              <a:t> шляхів, і ряду гормонів. Гальмування передачі больової рецепції виникає під впливом таких медіаторів, як серотонін, </a:t>
            </a:r>
            <a:r>
              <a:rPr lang="uk-UA" sz="2400" dirty="0" err="1">
                <a:effectLst/>
              </a:rPr>
              <a:t>норадреналін</a:t>
            </a:r>
            <a:r>
              <a:rPr lang="uk-UA" sz="2400" dirty="0">
                <a:effectLst/>
              </a:rPr>
              <a:t>, </a:t>
            </a:r>
            <a:r>
              <a:rPr lang="uk-UA" sz="2400" dirty="0" err="1">
                <a:effectLst/>
              </a:rPr>
              <a:t>дофамін</a:t>
            </a:r>
            <a:r>
              <a:rPr lang="uk-UA" sz="2400" dirty="0">
                <a:effectLst/>
              </a:rPr>
              <a:t>, які є медіаторами однієї з регулюючих мозок систем - </a:t>
            </a:r>
            <a:r>
              <a:rPr lang="uk-UA" sz="2400" dirty="0" err="1">
                <a:effectLst/>
              </a:rPr>
              <a:t>аміноспецифічної</a:t>
            </a:r>
            <a:r>
              <a:rPr lang="uk-UA" sz="2400" dirty="0">
                <a:effectLst/>
              </a:rPr>
              <a:t>. </a:t>
            </a:r>
          </a:p>
          <a:p>
            <a:pPr marL="0" lvl="1" indent="0">
              <a:lnSpc>
                <a:spcPct val="90000"/>
              </a:lnSpc>
              <a:spcBef>
                <a:spcPts val="0"/>
              </a:spcBef>
            </a:pPr>
            <a:r>
              <a:rPr lang="uk-UA" sz="2400" dirty="0">
                <a:effectLst/>
              </a:rPr>
              <a:t>В гіпофізі серед інших гормонів є поліпептид </a:t>
            </a:r>
            <a:r>
              <a:rPr lang="uk-UA" sz="2400" dirty="0" err="1">
                <a:effectLst/>
              </a:rPr>
              <a:t>-ендорфін</a:t>
            </a:r>
            <a:r>
              <a:rPr lang="uk-UA" sz="2400" dirty="0">
                <a:effectLst/>
              </a:rPr>
              <a:t>. Вступаючи в русло крові і спинномозкову рідину, </a:t>
            </a:r>
            <a:r>
              <a:rPr lang="uk-UA" sz="2400" dirty="0" err="1">
                <a:effectLst/>
              </a:rPr>
              <a:t>ендорфін</a:t>
            </a:r>
            <a:r>
              <a:rPr lang="uk-UA" sz="2400" dirty="0">
                <a:effectLst/>
              </a:rPr>
              <a:t> приноситься до </a:t>
            </a:r>
            <a:r>
              <a:rPr lang="uk-UA" sz="2400" dirty="0" err="1">
                <a:effectLst/>
              </a:rPr>
              <a:t>ноцицептивних</a:t>
            </a:r>
            <a:r>
              <a:rPr lang="uk-UA" sz="2400" dirty="0">
                <a:effectLst/>
              </a:rPr>
              <a:t> нейронів, гальмуючи їх активність. Вважають, що ефект знеболення при акупунктурі обумовлений активацією саме цієї системи. </a:t>
            </a:r>
          </a:p>
          <a:p>
            <a:pPr marL="0" lvl="1" indent="0">
              <a:lnSpc>
                <a:spcPct val="90000"/>
              </a:lnSpc>
              <a:spcBef>
                <a:spcPts val="0"/>
              </a:spcBef>
            </a:pPr>
            <a:r>
              <a:rPr lang="uk-UA" sz="2400" i="1" dirty="0">
                <a:effectLst/>
              </a:rPr>
              <a:t>Гормональна </a:t>
            </a:r>
            <a:r>
              <a:rPr lang="uk-UA" sz="2400" i="1" dirty="0" err="1">
                <a:effectLst/>
              </a:rPr>
              <a:t>неопіатна</a:t>
            </a:r>
            <a:r>
              <a:rPr lang="uk-UA" sz="2400" i="1" dirty="0">
                <a:effectLst/>
              </a:rPr>
              <a:t> система представлена ще одним гормоном </a:t>
            </a:r>
            <a:r>
              <a:rPr lang="uk-UA" sz="2400" i="1" dirty="0" err="1">
                <a:effectLst/>
              </a:rPr>
              <a:t>нейрогіпофізу</a:t>
            </a:r>
            <a:r>
              <a:rPr lang="uk-UA" sz="2400" i="1" dirty="0">
                <a:effectLst/>
              </a:rPr>
              <a:t> - </a:t>
            </a:r>
            <a:r>
              <a:rPr lang="uk-UA" sz="2400" i="1" dirty="0">
                <a:solidFill>
                  <a:srgbClr val="FFFF00"/>
                </a:solidFill>
                <a:effectLst/>
              </a:rPr>
              <a:t>вазопресином</a:t>
            </a:r>
            <a:r>
              <a:rPr lang="uk-UA" sz="2400" dirty="0">
                <a:effectLst/>
              </a:rPr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1432752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16632"/>
            <a:ext cx="77724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dirty="0" err="1">
                <a:solidFill>
                  <a:srgbClr val="FFFF00"/>
                </a:solidFill>
              </a:rPr>
              <a:t>Анальгезія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836712"/>
            <a:ext cx="8748712" cy="57609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2800" dirty="0">
                <a:effectLst/>
              </a:rPr>
              <a:t>Лікарські препарати (новокаїн, </a:t>
            </a:r>
            <a:r>
              <a:rPr lang="uk-UA" sz="2800" dirty="0" err="1">
                <a:effectLst/>
              </a:rPr>
              <a:t>лідокаїн</a:t>
            </a:r>
            <a:r>
              <a:rPr lang="uk-UA" sz="2800" dirty="0">
                <a:effectLst/>
              </a:rPr>
              <a:t>, анальгін та </a:t>
            </a:r>
            <a:r>
              <a:rPr lang="uk-UA" sz="2800" dirty="0" err="1">
                <a:effectLst/>
              </a:rPr>
              <a:t>ін</a:t>
            </a:r>
            <a:r>
              <a:rPr lang="uk-UA" sz="2800" dirty="0">
                <a:effectLst/>
              </a:rPr>
              <a:t>) можуть діяти на багатьох рівнях: - в рецепторах на генерацію потенціалу дії, проведення його по аферентних волокнах (місцева анестезія) або - блокувати передачу по висхідним шляхах (</a:t>
            </a:r>
            <a:r>
              <a:rPr lang="uk-UA" sz="2800" dirty="0" err="1">
                <a:effectLst/>
              </a:rPr>
              <a:t>люмбальна</a:t>
            </a:r>
            <a:r>
              <a:rPr lang="uk-UA" sz="2800" dirty="0">
                <a:effectLst/>
              </a:rPr>
              <a:t> анестезія). </a:t>
            </a:r>
          </a:p>
          <a:p>
            <a:pPr>
              <a:lnSpc>
                <a:spcPct val="90000"/>
              </a:lnSpc>
            </a:pPr>
            <a:r>
              <a:rPr lang="uk-UA" sz="2800" dirty="0">
                <a:effectLst/>
              </a:rPr>
              <a:t>Збудливість центральних нейронів можна придушити ефіром, електронаркозом, а структури "емоційного мозку" - з допомогою седативних препаратів. </a:t>
            </a:r>
          </a:p>
          <a:p>
            <a:pPr>
              <a:lnSpc>
                <a:spcPct val="90000"/>
              </a:lnSpc>
            </a:pPr>
            <a:r>
              <a:rPr lang="uk-UA" sz="2800" dirty="0">
                <a:effectLst/>
              </a:rPr>
              <a:t>Для знеболювання застосовують і штучну гіпотермію - </a:t>
            </a:r>
            <a:r>
              <a:rPr lang="uk-UA" sz="2800" dirty="0" err="1">
                <a:effectLst/>
              </a:rPr>
              <a:t>гібернацію</a:t>
            </a:r>
            <a:r>
              <a:rPr lang="uk-UA" sz="2800" dirty="0">
                <a:effectLst/>
              </a:rPr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7081629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>
            <a:normAutofit/>
          </a:bodyPr>
          <a:lstStyle/>
          <a:p>
            <a:pPr algn="ctr"/>
            <a:r>
              <a:rPr lang="ru-RU" b="1" spc="300" dirty="0"/>
              <a:t/>
            </a:r>
            <a:br>
              <a:rPr lang="ru-RU" b="1" spc="300" dirty="0"/>
            </a:br>
            <a:r>
              <a:rPr lang="ru-RU" b="1" spc="300" dirty="0"/>
              <a:t/>
            </a:r>
            <a:br>
              <a:rPr lang="ru-RU" b="1" spc="300" dirty="0"/>
            </a:br>
            <a:r>
              <a:rPr lang="ru-RU" sz="8800" b="1" spc="300" dirty="0"/>
              <a:t>ЗІР</a:t>
            </a:r>
          </a:p>
        </p:txBody>
      </p:sp>
    </p:spTree>
    <p:extLst>
      <p:ext uri="{BB962C8B-B14F-4D97-AF65-F5344CB8AC3E}">
        <p14:creationId xmlns:p14="http://schemas.microsoft.com/office/powerpoint/2010/main" xmlns="" val="30431234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099" y="0"/>
            <a:ext cx="7543800" cy="9144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Будова системи ока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5096" y="764704"/>
            <a:ext cx="84249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Стінка ока утворена трьома оболонками:</a:t>
            </a:r>
          </a:p>
          <a:p>
            <a:r>
              <a:rPr lang="uk-UA" dirty="0">
                <a:solidFill>
                  <a:srgbClr val="FFFF00"/>
                </a:solidFill>
              </a:rPr>
              <a:t>Зовнішня  або фіброзна </a:t>
            </a:r>
            <a:r>
              <a:rPr lang="uk-UA" dirty="0"/>
              <a:t>складається з двох частин:</a:t>
            </a: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rgbClr val="FFFF00"/>
                </a:solidFill>
              </a:rPr>
              <a:t>склери</a:t>
            </a:r>
            <a:r>
              <a:rPr lang="uk-UA" dirty="0"/>
              <a:t>, що оточує основну частину ока та формує його зовнішній скелет</a:t>
            </a:r>
          </a:p>
          <a:p>
            <a:pPr marL="285750" indent="-285750">
              <a:buFontTx/>
              <a:buChar char="-"/>
            </a:pPr>
            <a:r>
              <a:rPr lang="uk-UA" dirty="0"/>
              <a:t>прозорої </a:t>
            </a:r>
            <a:r>
              <a:rPr lang="uk-UA" dirty="0">
                <a:solidFill>
                  <a:srgbClr val="FFFF00"/>
                </a:solidFill>
              </a:rPr>
              <a:t>рогівки</a:t>
            </a:r>
            <a:r>
              <a:rPr lang="uk-UA" dirty="0"/>
              <a:t>, що розміщується попереду ока, та утворює одну з </a:t>
            </a:r>
            <a:r>
              <a:rPr lang="uk-UA" dirty="0" err="1"/>
              <a:t>переломлюючих</a:t>
            </a:r>
            <a:r>
              <a:rPr lang="uk-UA" dirty="0"/>
              <a:t> систем ока</a:t>
            </a:r>
          </a:p>
          <a:p>
            <a:r>
              <a:rPr lang="uk-UA" dirty="0">
                <a:solidFill>
                  <a:srgbClr val="FFFF00"/>
                </a:solidFill>
              </a:rPr>
              <a:t>Середня або судинна</a:t>
            </a:r>
            <a:r>
              <a:rPr lang="uk-UA" dirty="0"/>
              <a:t> оболонка складається з трьох частин:</a:t>
            </a: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rgbClr val="FFFF00"/>
                </a:solidFill>
              </a:rPr>
              <a:t>власне судинної оболонки</a:t>
            </a:r>
            <a:r>
              <a:rPr lang="uk-UA" dirty="0"/>
              <a:t>, в якій розміщуються судини, що живлять око</a:t>
            </a: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rgbClr val="FFFF00"/>
                </a:solidFill>
              </a:rPr>
              <a:t>війчастого тіла</a:t>
            </a:r>
            <a:r>
              <a:rPr lang="uk-UA" dirty="0"/>
              <a:t>, на волокнах якого підвішений кришталик, війчасте тіло забезпечує зміну кривизни кришталика, та секрецію водянистої вологи.</a:t>
            </a:r>
          </a:p>
          <a:p>
            <a:endParaRPr lang="uk-U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2646" y="3356992"/>
            <a:ext cx="5227963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300365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260648"/>
            <a:ext cx="8424936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100" dirty="0"/>
              <a:t>- </a:t>
            </a:r>
            <a:r>
              <a:rPr lang="uk-UA" sz="2100" dirty="0">
                <a:solidFill>
                  <a:srgbClr val="FFFF00"/>
                </a:solidFill>
              </a:rPr>
              <a:t>райдужки</a:t>
            </a:r>
            <a:r>
              <a:rPr lang="uk-UA" sz="2100" dirty="0"/>
              <a:t>, що відіграє роль діафрагми, що регулює потік світла через зіницю.</a:t>
            </a:r>
          </a:p>
          <a:p>
            <a:r>
              <a:rPr lang="uk-UA" sz="2100" dirty="0">
                <a:solidFill>
                  <a:srgbClr val="FFFF00"/>
                </a:solidFill>
              </a:rPr>
              <a:t>Внутрішня оболонка, або сітківка</a:t>
            </a:r>
            <a:r>
              <a:rPr lang="uk-UA" sz="2100" dirty="0"/>
              <a:t>, відповідає за </a:t>
            </a:r>
            <a:r>
              <a:rPr lang="uk-UA" sz="2100" dirty="0" err="1">
                <a:solidFill>
                  <a:srgbClr val="FFFF00"/>
                </a:solidFill>
              </a:rPr>
              <a:t>фоторецепцію</a:t>
            </a:r>
            <a:r>
              <a:rPr lang="uk-UA" sz="2100" dirty="0"/>
              <a:t>.</a:t>
            </a:r>
          </a:p>
          <a:p>
            <a:r>
              <a:rPr lang="uk-UA" sz="2100" dirty="0"/>
              <a:t>Простір між кришталиком та сітківкою заповнений прозорою драглистою масою – </a:t>
            </a:r>
            <a:r>
              <a:rPr lang="uk-UA" sz="2100" dirty="0">
                <a:solidFill>
                  <a:srgbClr val="FFFF00"/>
                </a:solidFill>
              </a:rPr>
              <a:t>склоподібним тілом</a:t>
            </a:r>
            <a:r>
              <a:rPr lang="uk-UA" sz="2100" dirty="0"/>
              <a:t>. Простір між рогівкою та кришталиком заповнений рідиною – </a:t>
            </a:r>
            <a:r>
              <a:rPr lang="uk-UA" sz="2100" dirty="0">
                <a:solidFill>
                  <a:srgbClr val="FFFF00"/>
                </a:solidFill>
              </a:rPr>
              <a:t>водянистою вологою</a:t>
            </a:r>
            <a:r>
              <a:rPr lang="uk-UA" sz="2100" dirty="0"/>
              <a:t>. Цей простір ділиться на </a:t>
            </a:r>
            <a:r>
              <a:rPr lang="uk-UA" sz="2100" dirty="0">
                <a:solidFill>
                  <a:srgbClr val="FFFF00"/>
                </a:solidFill>
              </a:rPr>
              <a:t>передню камеру</a:t>
            </a:r>
            <a:r>
              <a:rPr lang="uk-UA" sz="2100" dirty="0"/>
              <a:t> (між рогівкою та райдужкою) та </a:t>
            </a:r>
            <a:r>
              <a:rPr lang="uk-UA" sz="2100" dirty="0">
                <a:solidFill>
                  <a:srgbClr val="FFFF00"/>
                </a:solidFill>
              </a:rPr>
              <a:t>задню камеру</a:t>
            </a:r>
            <a:r>
              <a:rPr lang="uk-UA" sz="2100" dirty="0"/>
              <a:t> (між райдужкою та кришталиком).</a:t>
            </a:r>
          </a:p>
          <a:p>
            <a:r>
              <a:rPr lang="uk-UA" sz="2100" dirty="0"/>
              <a:t>Основні системи ока:</a:t>
            </a:r>
          </a:p>
          <a:p>
            <a:pPr marL="285750" indent="-285750">
              <a:buFontTx/>
              <a:buChar char="-"/>
            </a:pPr>
            <a:r>
              <a:rPr lang="uk-UA" sz="2100" dirty="0"/>
              <a:t>Оптична система, що забезпечує фокусування променів на сітківці;</a:t>
            </a:r>
          </a:p>
          <a:p>
            <a:pPr marL="285750" indent="-285750">
              <a:buFontTx/>
              <a:buChar char="-"/>
            </a:pPr>
            <a:r>
              <a:rPr lang="uk-UA" sz="2100" dirty="0" err="1"/>
              <a:t>Фоторецепторна</a:t>
            </a:r>
            <a:r>
              <a:rPr lang="uk-UA" sz="2100" dirty="0"/>
              <a:t> система, що забезпечує перетворення світлових подразників в електричні сигнали;</a:t>
            </a:r>
          </a:p>
          <a:p>
            <a:pPr marL="285750" indent="-285750">
              <a:buFontTx/>
              <a:buChar char="-"/>
            </a:pPr>
            <a:r>
              <a:rPr lang="uk-UA" sz="2100" dirty="0"/>
              <a:t>Система регуляції світлового потоку, тобто просвіту зіниці;</a:t>
            </a:r>
          </a:p>
          <a:p>
            <a:pPr marL="285750" indent="-285750">
              <a:buFontTx/>
              <a:buChar char="-"/>
            </a:pPr>
            <a:r>
              <a:rPr lang="uk-UA" sz="2100" dirty="0"/>
              <a:t>Система акомодації, тобто регуляції кривизни кришталика;</a:t>
            </a:r>
          </a:p>
          <a:p>
            <a:pPr marL="285750" indent="-285750">
              <a:buFontTx/>
              <a:buChar char="-"/>
            </a:pPr>
            <a:r>
              <a:rPr lang="uk-UA" sz="2100" dirty="0"/>
              <a:t>Окорухова система;</a:t>
            </a:r>
          </a:p>
          <a:p>
            <a:pPr marL="285750" indent="-285750">
              <a:buFontTx/>
              <a:buChar char="-"/>
            </a:pPr>
            <a:r>
              <a:rPr lang="uk-UA" sz="2100" dirty="0"/>
              <a:t>Слізний апарат та повіки;</a:t>
            </a:r>
          </a:p>
          <a:p>
            <a:pPr marL="285750" indent="-285750">
              <a:buFontTx/>
              <a:buChar char="-"/>
            </a:pPr>
            <a:r>
              <a:rPr lang="uk-UA" sz="2100" dirty="0"/>
              <a:t>Система секреції та всмоктування водянистої вологи (</a:t>
            </a:r>
            <a:r>
              <a:rPr lang="uk-UA" sz="2100" dirty="0" err="1"/>
              <a:t>внутрішньоочної</a:t>
            </a:r>
            <a:r>
              <a:rPr lang="uk-UA" sz="2100" dirty="0"/>
              <a:t> рідини).</a:t>
            </a:r>
          </a:p>
          <a:p>
            <a:pPr marL="285750" indent="-285750">
              <a:buFontTx/>
              <a:buChar char="-"/>
            </a:pPr>
            <a:endParaRPr lang="uk-UA" dirty="0"/>
          </a:p>
          <a:p>
            <a:pPr marL="285750" indent="-285750">
              <a:buFontTx/>
              <a:buChar char="-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5595792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60648"/>
            <a:ext cx="828092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err="1">
                <a:solidFill>
                  <a:srgbClr val="FFFF00"/>
                </a:solidFill>
              </a:rPr>
              <a:t>Переломлюючі</a:t>
            </a:r>
            <a:r>
              <a:rPr lang="uk-UA" sz="3200" dirty="0">
                <a:solidFill>
                  <a:srgbClr val="FFFF00"/>
                </a:solidFill>
              </a:rPr>
              <a:t> сили ока</a:t>
            </a:r>
          </a:p>
          <a:p>
            <a:r>
              <a:rPr lang="uk-UA" sz="2800" dirty="0"/>
              <a:t>Задача оптичної системи ока – фокусувати зображення на сітківці.</a:t>
            </a:r>
          </a:p>
          <a:p>
            <a:r>
              <a:rPr lang="uk-UA" sz="2800" dirty="0"/>
              <a:t>Існують чотири </a:t>
            </a:r>
            <a:r>
              <a:rPr lang="uk-UA" sz="2800" dirty="0" err="1"/>
              <a:t>переломлюючі</a:t>
            </a:r>
            <a:r>
              <a:rPr lang="uk-UA" sz="2800" dirty="0"/>
              <a:t> системи ока: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Рогівка;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Водяниста волога;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Кришталик;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Склоподібне тіло.</a:t>
            </a:r>
          </a:p>
          <a:p>
            <a:r>
              <a:rPr lang="uk-UA" sz="2800" dirty="0"/>
              <a:t>Загальна оптична сила ока складає близько 60 діоптрій. Із них приблизно 2/3 належать до рогівки і 1/3 (близько 20 діоптрій) – на кришталик. </a:t>
            </a:r>
            <a:r>
              <a:rPr lang="uk-UA" sz="2800" dirty="0" err="1"/>
              <a:t>Переломлююча</a:t>
            </a:r>
            <a:r>
              <a:rPr lang="uk-UA" sz="2800" dirty="0"/>
              <a:t> сила водянистої вологи та склоподібного тіла невеликі.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01365785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3513" y="738188"/>
            <a:ext cx="6276975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14721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828092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err="1">
                <a:solidFill>
                  <a:srgbClr val="FFFF00"/>
                </a:solidFill>
              </a:rPr>
              <a:t>Фоторецепція</a:t>
            </a:r>
            <a:endParaRPr lang="uk-UA" sz="3600" dirty="0">
              <a:solidFill>
                <a:srgbClr val="FFFF00"/>
              </a:solidFill>
            </a:endParaRPr>
          </a:p>
          <a:p>
            <a:r>
              <a:rPr lang="uk-UA" sz="2000" dirty="0"/>
              <a:t>Загальні принципи</a:t>
            </a:r>
          </a:p>
          <a:p>
            <a:r>
              <a:rPr lang="uk-UA" sz="2000" dirty="0" err="1"/>
              <a:t>Фоторецепторним</a:t>
            </a:r>
            <a:r>
              <a:rPr lang="uk-UA" sz="2000" dirty="0"/>
              <a:t> відділом ока є сітківка. Разом з багатьма іншими клітинами, в ній містяться </a:t>
            </a:r>
            <a:r>
              <a:rPr lang="uk-UA" sz="2000" dirty="0">
                <a:solidFill>
                  <a:srgbClr val="FFFF00"/>
                </a:solidFill>
              </a:rPr>
              <a:t>фоторецептори – палички та ковбочки.</a:t>
            </a:r>
          </a:p>
          <a:p>
            <a:r>
              <a:rPr lang="uk-UA" sz="2000" dirty="0"/>
              <a:t>При цьому: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Палички забезпечують лише чорно-білий зір;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Ковбочки забезпечують кольоровий зір.</a:t>
            </a:r>
          </a:p>
          <a:p>
            <a:r>
              <a:rPr lang="uk-UA" sz="2000" dirty="0"/>
              <a:t>Сітківка складається з двох відділів – великого периферичного та малого центрального, останнє називається </a:t>
            </a:r>
            <a:r>
              <a:rPr lang="uk-UA" sz="2000" dirty="0">
                <a:solidFill>
                  <a:srgbClr val="FFFF00"/>
                </a:solidFill>
              </a:rPr>
              <a:t>жовта пляма. </a:t>
            </a:r>
            <a:r>
              <a:rPr lang="uk-UA" sz="2000" dirty="0"/>
              <a:t>Посередині жовтої плями розміщується </a:t>
            </a:r>
            <a:r>
              <a:rPr lang="uk-UA" sz="2000" dirty="0">
                <a:solidFill>
                  <a:srgbClr val="FFFF00"/>
                </a:solidFill>
              </a:rPr>
              <a:t>центральна ямка</a:t>
            </a:r>
            <a:r>
              <a:rPr lang="uk-UA" sz="2000" dirty="0"/>
              <a:t>.</a:t>
            </a:r>
          </a:p>
          <a:p>
            <a:r>
              <a:rPr lang="uk-UA" sz="2000" dirty="0"/>
              <a:t>Жовта пляма та особливо центральна ямка характеризуються: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Найбільшою гостротою зору, тобто здатністю розрізняти  дрібні деталі;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Кольоровим зором – за рахунок переважання ковбочок (в центральній ямці є тільки ковбочки);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Переважно денним зором, тобто поганим баченням в темряві.</a:t>
            </a:r>
          </a:p>
          <a:p>
            <a:r>
              <a:rPr lang="uk-UA" sz="2000" dirty="0"/>
              <a:t>Навпаки, периферичний відділ сітківки характеризується: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Малою гостротою зору;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Чорно-білим зором – із-за відсутності ковбочок;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Переважно сутінковим зором, тобто хорошим бачення в темряві.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98081021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160" y="332656"/>
            <a:ext cx="802830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FFFF00"/>
                </a:solidFill>
              </a:rPr>
              <a:t>Фотохімічні та електричні процеси в сітківці</a:t>
            </a:r>
            <a:endParaRPr lang="uk-UA" sz="2800" dirty="0">
              <a:solidFill>
                <a:srgbClr val="FFFF00"/>
              </a:solidFill>
            </a:endParaRPr>
          </a:p>
          <a:p>
            <a:r>
              <a:rPr lang="uk-UA" sz="2000" dirty="0"/>
              <a:t>Фотохімічні процеси, які відбуваються в сітківці, пов’язанні з перетворенням ряду речовин, які відбуваються на світлі або в темряві. У зовнішніх сегментах рецепторних клітин містяться </a:t>
            </a:r>
            <a:r>
              <a:rPr lang="uk-UA" sz="2000" b="1" dirty="0"/>
              <a:t>пігменти – </a:t>
            </a:r>
            <a:r>
              <a:rPr lang="uk-UA" sz="2000" dirty="0"/>
              <a:t>речовини, які поглинають певну частину променів світла, які падають на них, і відбивають інші промені.</a:t>
            </a:r>
          </a:p>
          <a:p>
            <a:r>
              <a:rPr lang="uk-UA" sz="2000" dirty="0"/>
              <a:t>Поглинання променів світла відбувається групою хромофорів, які містяться в зорових пігментах. Таку роль виконують альдегіди спиртів вітаміну А.</a:t>
            </a:r>
          </a:p>
          <a:p>
            <a:r>
              <a:rPr lang="uk-UA" sz="2000" dirty="0"/>
              <a:t>Зоровий пігмент колбочок, </a:t>
            </a:r>
            <a:r>
              <a:rPr lang="uk-UA" sz="2000" dirty="0" err="1"/>
              <a:t>йодопсин</a:t>
            </a:r>
            <a:r>
              <a:rPr lang="uk-UA" sz="2000" dirty="0"/>
              <a:t> (</a:t>
            </a:r>
            <a:r>
              <a:rPr lang="uk-UA" sz="2000" b="1" dirty="0" err="1"/>
              <a:t>jоdos</a:t>
            </a:r>
            <a:r>
              <a:rPr lang="uk-UA" sz="2000" b="1" dirty="0"/>
              <a:t> </a:t>
            </a:r>
            <a:r>
              <a:rPr lang="uk-UA" sz="2000" dirty="0" err="1"/>
              <a:t>-фіолетовий</a:t>
            </a:r>
            <a:r>
              <a:rPr lang="uk-UA" sz="2000" dirty="0"/>
              <a:t>) складається з білка </a:t>
            </a:r>
            <a:r>
              <a:rPr lang="uk-UA" sz="2000" dirty="0" err="1"/>
              <a:t>фотопсина</a:t>
            </a:r>
            <a:r>
              <a:rPr lang="uk-UA" sz="2000" dirty="0"/>
              <a:t> (</a:t>
            </a:r>
            <a:r>
              <a:rPr lang="uk-UA" sz="2000" b="1" dirty="0"/>
              <a:t>photos</a:t>
            </a:r>
            <a:r>
              <a:rPr lang="uk-UA" sz="2000" dirty="0"/>
              <a:t>– світло) і 11-цис-ретиналя, пігмент паличок – родопсин (</a:t>
            </a:r>
            <a:r>
              <a:rPr lang="uk-UA" sz="2000" b="1" dirty="0" err="1"/>
              <a:t>rodos</a:t>
            </a:r>
            <a:r>
              <a:rPr lang="uk-UA" sz="2000" b="1" dirty="0"/>
              <a:t> </a:t>
            </a:r>
            <a:r>
              <a:rPr lang="uk-UA" sz="2000" dirty="0"/>
              <a:t>– пурпуровий) – із білка </a:t>
            </a:r>
            <a:r>
              <a:rPr lang="uk-UA" sz="2000" dirty="0" err="1"/>
              <a:t>скотопсину</a:t>
            </a:r>
            <a:r>
              <a:rPr lang="uk-UA" sz="2000" dirty="0"/>
              <a:t> (</a:t>
            </a:r>
            <a:r>
              <a:rPr lang="uk-UA" sz="2000" b="1" dirty="0" err="1"/>
              <a:t>scotоs</a:t>
            </a:r>
            <a:r>
              <a:rPr lang="uk-UA" sz="2000" b="1" dirty="0"/>
              <a:t> </a:t>
            </a:r>
            <a:r>
              <a:rPr lang="uk-UA" sz="2000" dirty="0"/>
              <a:t>– темрява) і також 11-цис-ретиналя. Таким чином, відмінність пігментів рецепторних клітин полягає в особливостях білкової частини. Більш детально вивчені процеси, які відбуваються в паличках, тому наступний аналіз буде стосуватись саме них.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9088680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76672"/>
            <a:ext cx="813690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rgbClr val="FFFF00"/>
                </a:solidFill>
              </a:rPr>
              <a:t>Електричні процеси в сітківці</a:t>
            </a:r>
            <a:endParaRPr lang="uk-UA" sz="3600" dirty="0">
              <a:solidFill>
                <a:srgbClr val="FFFF00"/>
              </a:solidFill>
            </a:endParaRPr>
          </a:p>
          <a:p>
            <a:r>
              <a:rPr lang="uk-UA" b="1" dirty="0"/>
              <a:t>Особливості.</a:t>
            </a:r>
            <a:endParaRPr lang="uk-UA" dirty="0"/>
          </a:p>
          <a:p>
            <a:r>
              <a:rPr lang="uk-UA" b="1" dirty="0"/>
              <a:t>1. МП </a:t>
            </a:r>
            <a:r>
              <a:rPr lang="uk-UA" dirty="0"/>
              <a:t>фоторецепторів є дуже низьким (25-50 мВ).</a:t>
            </a:r>
          </a:p>
          <a:p>
            <a:r>
              <a:rPr lang="uk-UA" b="1" dirty="0"/>
              <a:t>2. На світлі </a:t>
            </a:r>
            <a:r>
              <a:rPr lang="uk-UA" dirty="0"/>
              <a:t>у зовнішньому сегменті Na+-канали закриваються, а в темряві – відкриваються. Відповідно на світлі в фоторецепторах відбувається </a:t>
            </a:r>
            <a:r>
              <a:rPr lang="uk-UA" dirty="0" err="1"/>
              <a:t>гіперполяризація</a:t>
            </a:r>
            <a:r>
              <a:rPr lang="uk-UA" dirty="0"/>
              <a:t>, а в темряві – деполяризація. Закриття Na+-каналів зовнішнього сегмента викликає </a:t>
            </a:r>
            <a:r>
              <a:rPr lang="uk-UA" dirty="0" err="1"/>
              <a:t>гіперполяризацію</a:t>
            </a:r>
            <a:r>
              <a:rPr lang="uk-UA" dirty="0"/>
              <a:t> за рахунок </a:t>
            </a:r>
            <a:r>
              <a:rPr lang="uk-UA" dirty="0" err="1"/>
              <a:t>К+-струму</a:t>
            </a:r>
            <a:r>
              <a:rPr lang="uk-UA" dirty="0"/>
              <a:t>, тобто виникнення гальмівного рецепторного потенціалу (до 70 – 80 мВ) (рис. 12.12). Унаслідок </a:t>
            </a:r>
            <a:r>
              <a:rPr lang="uk-UA" dirty="0" err="1"/>
              <a:t>гіперполяризації</a:t>
            </a:r>
            <a:r>
              <a:rPr lang="uk-UA" dirty="0"/>
              <a:t> зменшується або припиняється виділення гальмівного медіатора – </a:t>
            </a:r>
            <a:r>
              <a:rPr lang="uk-UA" dirty="0" err="1"/>
              <a:t>глутамату</a:t>
            </a:r>
            <a:r>
              <a:rPr lang="uk-UA" dirty="0"/>
              <a:t>, що сприяє активації біполярних клітин.</a:t>
            </a:r>
          </a:p>
          <a:p>
            <a:r>
              <a:rPr lang="uk-UA" b="1" dirty="0"/>
              <a:t>3. У темряві </a:t>
            </a:r>
            <a:r>
              <a:rPr lang="uk-UA" dirty="0"/>
              <a:t>Na+-канали зовнішніх сегментів відкриваються. </a:t>
            </a:r>
            <a:r>
              <a:rPr lang="uk-UA" dirty="0" err="1"/>
              <a:t>Na+</a:t>
            </a:r>
            <a:r>
              <a:rPr lang="uk-UA" dirty="0"/>
              <a:t> входить у середину зовнішнього сегмента й </a:t>
            </a:r>
            <a:r>
              <a:rPr lang="uk-UA" dirty="0" err="1"/>
              <a:t>деполяризує</a:t>
            </a:r>
            <a:r>
              <a:rPr lang="uk-UA" dirty="0"/>
              <a:t> мембрану фоторецептора (до 25–50 мВ). Деполяризація фоторецептора призводить до виникнення збудливого потенціалу й підсилює виділенні фоторецептором медіатора </a:t>
            </a:r>
            <a:r>
              <a:rPr lang="uk-UA" dirty="0" err="1"/>
              <a:t>глутамата</a:t>
            </a:r>
            <a:r>
              <a:rPr lang="uk-UA" dirty="0"/>
              <a:t>, котрий є гальмівним медіатором, тому активність біполярних клітин буде гальмуватися.</a:t>
            </a:r>
          </a:p>
          <a:p>
            <a:r>
              <a:rPr lang="uk-UA" dirty="0"/>
              <a:t>Таким чином, клітини другого функціонального шару сітківки при дії світла мають можливість активувати клітини наступного шару сітківки, тобто </a:t>
            </a:r>
            <a:r>
              <a:rPr lang="uk-UA" dirty="0" err="1"/>
              <a:t>гангліозні</a:t>
            </a:r>
            <a:r>
              <a:rPr lang="uk-UA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862812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343526" cy="6040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559488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76381" y="259306"/>
            <a:ext cx="4248472" cy="1166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СЛУХ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525" y="548680"/>
            <a:ext cx="3946899" cy="295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3861048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Орган слуху складається з:</a:t>
            </a:r>
          </a:p>
          <a:p>
            <a:pPr marL="285750" indent="-285750">
              <a:buFontTx/>
              <a:buChar char="-"/>
            </a:pPr>
            <a:r>
              <a:rPr lang="uk-UA" sz="2400" dirty="0"/>
              <a:t>Зовнішнього вуха</a:t>
            </a:r>
          </a:p>
          <a:p>
            <a:pPr marL="285750" indent="-285750">
              <a:buFontTx/>
              <a:buChar char="-"/>
            </a:pPr>
            <a:r>
              <a:rPr lang="uk-UA" sz="2400" dirty="0"/>
              <a:t>Середнього вуха</a:t>
            </a:r>
          </a:p>
          <a:p>
            <a:pPr marL="285750" indent="-285750">
              <a:buFontTx/>
              <a:buChar char="-"/>
            </a:pPr>
            <a:r>
              <a:rPr lang="uk-UA" sz="2400" dirty="0"/>
              <a:t>Внутрішнього вуха</a:t>
            </a:r>
          </a:p>
          <a:p>
            <a:r>
              <a:rPr lang="uk-UA" sz="2400" dirty="0"/>
              <a:t>Зовнішнє та середнє вухо відповідають за проведення звуку до внутрішнього вуха, внутрішнє вухо – за сенсорне перетворення.</a:t>
            </a:r>
          </a:p>
        </p:txBody>
      </p:sp>
    </p:spTree>
    <p:extLst>
      <p:ext uri="{BB962C8B-B14F-4D97-AF65-F5344CB8AC3E}">
        <p14:creationId xmlns:p14="http://schemas.microsoft.com/office/powerpoint/2010/main" xmlns="" val="20074216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7992888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FFFF00"/>
                </a:solidFill>
              </a:rPr>
              <a:t>Зовнішнє вухо </a:t>
            </a:r>
            <a:r>
              <a:rPr lang="uk-UA" sz="2800" b="1" dirty="0"/>
              <a:t>- </a:t>
            </a:r>
            <a:r>
              <a:rPr lang="uk-UA" sz="2800" dirty="0"/>
              <a:t>представлено вушною раковиною і зовнішнім слуховим проходом, який закінчується барабанною перетинкою. Вона має еліпсоподібну форму й увігнута в середину. Її верхівка отримала назву пупка.</a:t>
            </a:r>
          </a:p>
          <a:p>
            <a:r>
              <a:rPr lang="uk-UA" sz="2800" b="1" dirty="0">
                <a:solidFill>
                  <a:srgbClr val="FFFF00"/>
                </a:solidFill>
              </a:rPr>
              <a:t>Функції зовнішнього вуха:</a:t>
            </a:r>
            <a:endParaRPr lang="uk-UA" sz="2800" dirty="0">
              <a:solidFill>
                <a:srgbClr val="FFFF00"/>
              </a:solidFill>
            </a:endParaRPr>
          </a:p>
          <a:p>
            <a:r>
              <a:rPr lang="uk-UA" sz="2800" dirty="0"/>
              <a:t>􀂾 вловлювання звуків, особливо у тварин з рухомою вушною раковиною, яка обертається в напрямку звуку;</a:t>
            </a:r>
          </a:p>
          <a:p>
            <a:r>
              <a:rPr lang="uk-UA" sz="2800" dirty="0"/>
              <a:t>􀂾 збільшення інтенсивності звуку приблизно на 15 </a:t>
            </a:r>
            <a:r>
              <a:rPr lang="uk-UA" sz="2800" dirty="0" err="1"/>
              <a:t>дб</a:t>
            </a:r>
            <a:r>
              <a:rPr lang="uk-UA" sz="2800" dirty="0"/>
              <a:t> (</a:t>
            </a:r>
            <a:r>
              <a:rPr lang="uk-UA" sz="2800" dirty="0" err="1"/>
              <a:t>Гельфанд</a:t>
            </a:r>
            <a:r>
              <a:rPr lang="uk-UA" sz="2800" dirty="0"/>
              <a:t> – за рахунок резонансу стінок);</a:t>
            </a:r>
          </a:p>
          <a:p>
            <a:r>
              <a:rPr lang="uk-UA" sz="2800" dirty="0"/>
              <a:t>􀂾 забезпечення оцінки напрямку на джерело звуку за рахунок сприйняття звуку двома вухами (</a:t>
            </a:r>
            <a:r>
              <a:rPr lang="uk-UA" sz="2800" dirty="0" err="1"/>
              <a:t>бінаурально</a:t>
            </a:r>
            <a:r>
              <a:rPr lang="uk-UA" sz="2800" dirty="0"/>
              <a:t>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1918563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2656"/>
            <a:ext cx="856895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600" b="1" dirty="0">
                <a:solidFill>
                  <a:srgbClr val="FFFF00"/>
                </a:solidFill>
              </a:rPr>
              <a:t>Середнє вухо </a:t>
            </a:r>
            <a:r>
              <a:rPr lang="uk-UA" sz="2600" dirty="0"/>
              <a:t>– повітряна порожнина, яка відокремлена від зовнішнього вуха барабанною перетинкою. Від внутрішнього вуха вона відмежована овальним і круглим вікнами. У середині внутрішнього вуха знаходиться система слухових кісточок: молоточок (</a:t>
            </a:r>
            <a:r>
              <a:rPr lang="uk-UA" sz="2600" dirty="0" err="1"/>
              <a:t>malleus</a:t>
            </a:r>
            <a:r>
              <a:rPr lang="uk-UA" sz="2600" dirty="0"/>
              <a:t>), коваделко (</a:t>
            </a:r>
            <a:r>
              <a:rPr lang="uk-UA" sz="2600" dirty="0" err="1"/>
              <a:t>incus</a:t>
            </a:r>
            <a:r>
              <a:rPr lang="uk-UA" sz="2600" dirty="0"/>
              <a:t>), стремінце (</a:t>
            </a:r>
            <a:r>
              <a:rPr lang="uk-UA" sz="2600" dirty="0" err="1"/>
              <a:t>stapes</a:t>
            </a:r>
            <a:r>
              <a:rPr lang="uk-UA" sz="2600" dirty="0"/>
              <a:t>). У середнє вухо відкривається отвір євстахієвої труби. Євстахієві труби виконують наступні функції: вентиляційну, дренажну (відтік рідини з порожнини середнього вуха), захисну тощо.</a:t>
            </a:r>
          </a:p>
          <a:p>
            <a:r>
              <a:rPr lang="uk-UA" sz="2600" b="1" dirty="0">
                <a:solidFill>
                  <a:srgbClr val="FFFF00"/>
                </a:solidFill>
              </a:rPr>
              <a:t>Функціональна роль слухових кісточок </a:t>
            </a:r>
            <a:r>
              <a:rPr lang="uk-UA" sz="2600" dirty="0"/>
              <a:t>полягає в тому, що вони проводять звукові коливання від зовнішнього вуха до внутрішнього. Крім того, вони змінюють їх; амплітуда звукових коливань зменшується, а їх інтенсивність збільшується.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2779349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Строение органа слух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4053" y="260648"/>
            <a:ext cx="61912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9678" y="836712"/>
            <a:ext cx="148862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4920" y="3652302"/>
            <a:ext cx="82317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Проведення звукових коливань до внутрішнього вуха</a:t>
            </a:r>
            <a:endParaRPr lang="uk-UA" dirty="0">
              <a:solidFill>
                <a:srgbClr val="FFFF00"/>
              </a:solidFill>
            </a:endParaRPr>
          </a:p>
          <a:p>
            <a:r>
              <a:rPr lang="uk-UA" dirty="0"/>
              <a:t>Розрізняють три типи проведення звукових коливань:</a:t>
            </a:r>
          </a:p>
          <a:p>
            <a:r>
              <a:rPr lang="uk-UA" dirty="0"/>
              <a:t>1. Кісточкове</a:t>
            </a:r>
          </a:p>
          <a:p>
            <a:r>
              <a:rPr lang="uk-UA" dirty="0"/>
              <a:t>2. Повітряне</a:t>
            </a:r>
          </a:p>
          <a:p>
            <a:r>
              <a:rPr lang="uk-UA" dirty="0"/>
              <a:t>3. Кісткове</a:t>
            </a:r>
          </a:p>
          <a:p>
            <a:r>
              <a:rPr lang="uk-UA" b="1" dirty="0">
                <a:solidFill>
                  <a:srgbClr val="FFFF00"/>
                </a:solidFill>
              </a:rPr>
              <a:t>Кісточкова провідність </a:t>
            </a:r>
            <a:r>
              <a:rPr lang="uk-UA" b="1" dirty="0"/>
              <a:t>– передача звукових коливань від зовнішнього вуха через барабанну перетинку, систему слухових кісточок на овальне віконце й на </a:t>
            </a:r>
            <a:r>
              <a:rPr lang="uk-UA" b="1" dirty="0" err="1"/>
              <a:t>перилімфу</a:t>
            </a:r>
            <a:r>
              <a:rPr lang="uk-UA" b="1" dirty="0"/>
              <a:t> вестибулярної драбини, а також ендолімфу середньої драбини. </a:t>
            </a:r>
            <a:r>
              <a:rPr lang="uk-UA" dirty="0"/>
              <a:t>Рух овального віконця в середину викликає коливання рідини.</a:t>
            </a:r>
          </a:p>
        </p:txBody>
      </p:sp>
    </p:spTree>
    <p:extLst>
      <p:ext uri="{BB962C8B-B14F-4D97-AF65-F5344CB8AC3E}">
        <p14:creationId xmlns:p14="http://schemas.microsoft.com/office/powerpoint/2010/main" xmlns="" val="286782028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332656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При русі стремінця всередину рідина вестибулярної і середньої драбини також коливається в середину, при коливанні стремінця до зовні – рідина коливається до зовні. Коливання рідини викликає коливання базальної мембрани.</a:t>
            </a:r>
          </a:p>
          <a:p>
            <a:r>
              <a:rPr lang="uk-UA" sz="2000" b="1" dirty="0">
                <a:solidFill>
                  <a:srgbClr val="FFFF00"/>
                </a:solidFill>
              </a:rPr>
              <a:t>Повітряна провідність </a:t>
            </a:r>
            <a:r>
              <a:rPr lang="uk-UA" sz="2000" b="1" dirty="0"/>
              <a:t>– передача звукових коливань через повітря середнього вуха на мембрану круглого вікна. </a:t>
            </a:r>
            <a:r>
              <a:rPr lang="uk-UA" sz="2000" dirty="0"/>
              <a:t>Цей різновид передачі в нормі не відіграє суттєвої ролі. Роль повітряної провідності збільшується при відсутності проведення через кісточки середнього вуха.</a:t>
            </a:r>
          </a:p>
          <a:p>
            <a:r>
              <a:rPr lang="uk-UA" sz="2000" b="1" dirty="0">
                <a:solidFill>
                  <a:srgbClr val="FFFF00"/>
                </a:solidFill>
              </a:rPr>
              <a:t>Кісткова провідність звуків </a:t>
            </a:r>
            <a:r>
              <a:rPr lang="uk-UA" sz="2000" b="1" dirty="0"/>
              <a:t>– передача звукових коливань із зовнішнього середовища до рідин внутрішнього вуха через кістки черепа. </a:t>
            </a:r>
            <a:r>
              <a:rPr lang="uk-UA" sz="2000" dirty="0"/>
              <a:t>Це можливо завдяки тому, що завиток знаходиться в скроневій кістці черепа. Наявність кісткової провідності ілюструється дослідженням з камертоном. Якщо ніжку камертона, що вібрує, помістити на ділянку соскоподібного відростка на черепі, то </a:t>
            </a:r>
            <a:r>
              <a:rPr lang="uk-UA" sz="2000" b="1" dirty="0"/>
              <a:t>людина почує його звук.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xmlns="" val="16386162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143875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035" y="1988840"/>
            <a:ext cx="8524875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87372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304800"/>
          </a:xfrm>
        </p:spPr>
        <p:txBody>
          <a:bodyPr>
            <a:normAutofit fontScale="90000"/>
          </a:bodyPr>
          <a:lstStyle/>
          <a:p>
            <a:r>
              <a:rPr lang="uk-UA" sz="3200" dirty="0">
                <a:solidFill>
                  <a:srgbClr val="FFFF00"/>
                </a:solidFill>
                <a:effectLst/>
              </a:rPr>
              <a:t>Слухова орієнтація у просторі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uk-UA" sz="2800" dirty="0">
                <a:effectLst/>
              </a:rPr>
              <a:t>Слухова орієнтація в просторі досить точно можлива лише при бінауральному </a:t>
            </a:r>
            <a:r>
              <a:rPr lang="uk-UA" sz="2800" dirty="0" err="1">
                <a:effectLst/>
              </a:rPr>
              <a:t>слусі</a:t>
            </a:r>
            <a:r>
              <a:rPr lang="uk-UA" sz="2800" dirty="0">
                <a:effectLst/>
              </a:rPr>
              <a:t>. При цьому велике значення має та обставина, що одне вухо знаходиться далі від джерела. Враховуючи, що в повітряному середовищі звук поширюється зі швидкістю 330 м/с, то на 1 см він проходить за 30 </a:t>
            </a:r>
            <a:r>
              <a:rPr lang="uk-UA" sz="2800" dirty="0" err="1">
                <a:effectLst/>
              </a:rPr>
              <a:t>мс</a:t>
            </a:r>
            <a:r>
              <a:rPr lang="uk-UA" sz="2800" dirty="0">
                <a:effectLst/>
              </a:rPr>
              <a:t> і найменше відхилення джерела звуку від середньої лінії (навіть менше 3о) обома вухами вже сприймається віддалено у часі. Тобто, в даному випадку має значення фактор поділу і за часом, і за інтенсивністю звуку. Вушні раковини, будучи рупорами, сприяють концентруванню звуків, а також обмежують потік звукових сигналів з тильного боку голови.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05338566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908720"/>
            <a:ext cx="7772400" cy="1143000"/>
          </a:xfrm>
        </p:spPr>
        <p:txBody>
          <a:bodyPr/>
          <a:lstStyle/>
          <a:p>
            <a:r>
              <a:rPr lang="uk-UA" dirty="0">
                <a:effectLst/>
              </a:rPr>
              <a:t>Вестибулярний аналізатор</a:t>
            </a:r>
            <a:endParaRPr lang="ru-RU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8748464" cy="5638800"/>
          </a:xfrm>
        </p:spPr>
        <p:txBody>
          <a:bodyPr>
            <a:normAutofit/>
          </a:bodyPr>
          <a:lstStyle/>
          <a:p>
            <a:pPr algn="just"/>
            <a:r>
              <a:rPr lang="uk-UA" sz="3600" dirty="0">
                <a:effectLst/>
              </a:rPr>
              <a:t>В орієнтації людини в просторі крім </a:t>
            </a:r>
            <a:r>
              <a:rPr lang="uk-UA" sz="3600" dirty="0" err="1">
                <a:effectLst/>
              </a:rPr>
              <a:t>пропріорецепторів</a:t>
            </a:r>
            <a:r>
              <a:rPr lang="uk-UA" sz="3600" dirty="0">
                <a:effectLst/>
              </a:rPr>
              <a:t> велику роль відіграє вестибулярна сенсорна система. Вона інформує ЦНС про стан голови, її рух, причому як активний, так і пасивний.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69362835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УШ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260648"/>
            <a:ext cx="4676775" cy="463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9913" y="4208463"/>
            <a:ext cx="4764087" cy="264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278451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48680"/>
            <a:ext cx="8424936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FFFF00"/>
                </a:solidFill>
              </a:rPr>
              <a:t>Провідниковий і корковий відділи вестибулярної сенсорної системи</a:t>
            </a:r>
            <a:endParaRPr lang="uk-UA" sz="2000" dirty="0">
              <a:solidFill>
                <a:srgbClr val="FFFF00"/>
              </a:solidFill>
            </a:endParaRPr>
          </a:p>
          <a:p>
            <a:r>
              <a:rPr lang="uk-UA" sz="2000" dirty="0"/>
              <a:t>ПД, які генеруються в закінченнях волокон вестибулярного нерва, розповсюджуються в його складі до ганглія </a:t>
            </a:r>
            <a:r>
              <a:rPr lang="uk-UA" sz="2000" dirty="0" err="1"/>
              <a:t>Скарпа</a:t>
            </a:r>
            <a:r>
              <a:rPr lang="uk-UA" sz="2000" dirty="0"/>
              <a:t>. Там знаходяться тіла перших нейронів. Їх центральні відростки досягають довгастого мозку з обох боків і закінчуються у вестибулярних ядрах своєї сторони, де закладені тіла другого нейрона.</a:t>
            </a:r>
          </a:p>
          <a:p>
            <a:r>
              <a:rPr lang="uk-UA" sz="2000" dirty="0"/>
              <a:t>Вестибулярні ядра – перший рівень центральної нервової системи, в якому іде обробка інформації про рухи, або зміну положення тіла в просторі. Вестибулярні ядра створюють </a:t>
            </a:r>
            <a:r>
              <a:rPr lang="uk-UA" sz="2000" dirty="0" err="1"/>
              <a:t>бульбарний</a:t>
            </a:r>
            <a:r>
              <a:rPr lang="uk-UA" sz="2000" dirty="0"/>
              <a:t> вестибулярний комплекс. З кожного боку чотири вестибулярних ядра: латеральне – </a:t>
            </a:r>
            <a:r>
              <a:rPr lang="uk-UA" sz="2000" dirty="0" err="1"/>
              <a:t>Дейтерса</a:t>
            </a:r>
            <a:r>
              <a:rPr lang="uk-UA" sz="2000" dirty="0"/>
              <a:t>, медіальне – </a:t>
            </a:r>
            <a:r>
              <a:rPr lang="uk-UA" sz="2000" dirty="0" err="1"/>
              <a:t>Швальбе</a:t>
            </a:r>
            <a:r>
              <a:rPr lang="uk-UA" sz="2000" dirty="0"/>
              <a:t>, верхнє – </a:t>
            </a:r>
            <a:r>
              <a:rPr lang="uk-UA" sz="2000" dirty="0" err="1"/>
              <a:t>Бєхтєрєва</a:t>
            </a:r>
            <a:r>
              <a:rPr lang="uk-UA" sz="2000" dirty="0"/>
              <a:t>, нижнє – </a:t>
            </a:r>
            <a:r>
              <a:rPr lang="uk-UA" sz="2000" dirty="0" err="1"/>
              <a:t>Роллера</a:t>
            </a:r>
            <a:r>
              <a:rPr lang="uk-UA" sz="2000" dirty="0"/>
              <a:t>. Центральні відростки тіл других нейронів, закладених у вестибулярних ядрах, прямують до таламуса (до третього нейрона). Тут утворюється два шляхи: перший – </a:t>
            </a:r>
            <a:r>
              <a:rPr lang="uk-UA" sz="2000" b="1" dirty="0"/>
              <a:t>прямий, </a:t>
            </a:r>
            <a:r>
              <a:rPr lang="uk-UA" sz="2000" b="1" dirty="0" err="1"/>
              <a:t>вестибуло-таламічний</a:t>
            </a:r>
            <a:r>
              <a:rPr lang="uk-UA" sz="2000" b="1" dirty="0"/>
              <a:t>, </a:t>
            </a:r>
            <a:r>
              <a:rPr lang="uk-UA" sz="2000" dirty="0"/>
              <a:t>перемикається через </a:t>
            </a:r>
            <a:r>
              <a:rPr lang="uk-UA" sz="2000" dirty="0" err="1"/>
              <a:t>дорсо-медіальну</a:t>
            </a:r>
            <a:r>
              <a:rPr lang="uk-UA" sz="2000" dirty="0"/>
              <a:t> частину (</a:t>
            </a:r>
            <a:r>
              <a:rPr lang="uk-UA" sz="2000" dirty="0" err="1"/>
              <a:t>nucleus</a:t>
            </a:r>
            <a:r>
              <a:rPr lang="uk-UA" sz="2000" dirty="0"/>
              <a:t> ventro-posteromedialis), </a:t>
            </a:r>
            <a:r>
              <a:rPr lang="uk-UA" sz="2000" b="1" dirty="0"/>
              <a:t>другий – непрямий, </a:t>
            </a:r>
            <a:r>
              <a:rPr lang="uk-UA" sz="2000" b="1" dirty="0" err="1"/>
              <a:t>вестибуло-церебелло-таламічний</a:t>
            </a:r>
            <a:r>
              <a:rPr lang="uk-UA" sz="2000" b="1" dirty="0"/>
              <a:t>, </a:t>
            </a:r>
            <a:r>
              <a:rPr lang="uk-UA" sz="2000" dirty="0"/>
              <a:t>проходить через медіальну частину (</a:t>
            </a:r>
            <a:r>
              <a:rPr lang="uk-UA" sz="2000" dirty="0" err="1"/>
              <a:t>nucleus</a:t>
            </a:r>
            <a:r>
              <a:rPr lang="uk-UA" sz="2000" dirty="0"/>
              <a:t> </a:t>
            </a:r>
            <a:r>
              <a:rPr lang="uk-UA" sz="2000" dirty="0" err="1"/>
              <a:t>ventralis</a:t>
            </a:r>
            <a:r>
              <a:rPr lang="uk-UA" sz="2000" dirty="0"/>
              <a:t> </a:t>
            </a:r>
            <a:r>
              <a:rPr lang="uk-UA" sz="2000" dirty="0" err="1"/>
              <a:t>lateralis</a:t>
            </a:r>
            <a:r>
              <a:rPr lang="uk-UA" sz="2000" dirty="0"/>
              <a:t>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5023275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064896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FFFF00"/>
                </a:solidFill>
              </a:rPr>
              <a:t>Додаткові </a:t>
            </a:r>
            <a:r>
              <a:rPr lang="uk-UA" sz="2000" b="1" dirty="0" err="1">
                <a:solidFill>
                  <a:srgbClr val="FFFF00"/>
                </a:solidFill>
              </a:rPr>
              <a:t>зв’зки</a:t>
            </a:r>
            <a:r>
              <a:rPr lang="uk-UA" sz="2000" b="1" dirty="0">
                <a:solidFill>
                  <a:srgbClr val="FFFF00"/>
                </a:solidFill>
              </a:rPr>
              <a:t> вестибулярних ядер</a:t>
            </a:r>
            <a:r>
              <a:rPr lang="uk-UA" sz="2000" b="1" dirty="0"/>
              <a:t> з іншими центрами</a:t>
            </a:r>
            <a:endParaRPr lang="uk-UA" sz="2000" dirty="0"/>
          </a:p>
          <a:p>
            <a:r>
              <a:rPr lang="uk-UA" sz="2000" dirty="0"/>
              <a:t>Корекція положення тіла та голови після надходження імпульсів від </a:t>
            </a:r>
            <a:r>
              <a:rPr lang="uk-UA" sz="2000" dirty="0" err="1"/>
              <a:t>вестибулорецепторів</a:t>
            </a:r>
            <a:r>
              <a:rPr lang="uk-UA" sz="2000" dirty="0"/>
              <a:t> до вестибулярних ядер забезпечується за рахунок чисельних зв’язків їх з іншими центрами головного й спинного мозку.</a:t>
            </a:r>
          </a:p>
          <a:p>
            <a:r>
              <a:rPr lang="uk-UA" sz="2000" b="1" dirty="0" err="1">
                <a:solidFill>
                  <a:srgbClr val="FFFF00"/>
                </a:solidFill>
              </a:rPr>
              <a:t>Вестибуло-спинальна</a:t>
            </a:r>
            <a:r>
              <a:rPr lang="uk-UA" sz="2000" b="1" dirty="0">
                <a:solidFill>
                  <a:srgbClr val="FFFF00"/>
                </a:solidFill>
              </a:rPr>
              <a:t> система</a:t>
            </a:r>
            <a:r>
              <a:rPr lang="uk-UA" sz="2000" b="1" dirty="0"/>
              <a:t>. </a:t>
            </a:r>
            <a:r>
              <a:rPr lang="uk-UA" sz="2000" dirty="0"/>
              <a:t>Вестибулярні ядра </a:t>
            </a:r>
            <a:r>
              <a:rPr lang="uk-UA" sz="2000" dirty="0" err="1"/>
              <a:t>Дейтерса</a:t>
            </a:r>
            <a:r>
              <a:rPr lang="uk-UA" sz="2000" dirty="0"/>
              <a:t>, отримуючи імпульси від </a:t>
            </a:r>
            <a:r>
              <a:rPr lang="uk-UA" sz="2000" dirty="0" err="1"/>
              <a:t>статолітового</a:t>
            </a:r>
            <a:r>
              <a:rPr lang="uk-UA" sz="2000" dirty="0"/>
              <a:t> апарата, через </a:t>
            </a:r>
            <a:r>
              <a:rPr lang="uk-UA" sz="2000" b="1" dirty="0">
                <a:solidFill>
                  <a:srgbClr val="FFFF00"/>
                </a:solidFill>
              </a:rPr>
              <a:t>латеральний </a:t>
            </a:r>
            <a:r>
              <a:rPr lang="uk-UA" sz="2000" b="1" dirty="0" err="1">
                <a:solidFill>
                  <a:srgbClr val="FFFF00"/>
                </a:solidFill>
              </a:rPr>
              <a:t>вестибуло-спинальний</a:t>
            </a:r>
            <a:r>
              <a:rPr lang="uk-UA" sz="2000" b="1" dirty="0">
                <a:solidFill>
                  <a:srgbClr val="FFFF00"/>
                </a:solidFill>
              </a:rPr>
              <a:t> тракт </a:t>
            </a:r>
            <a:r>
              <a:rPr lang="uk-UA" sz="2000" dirty="0"/>
              <a:t>надсилають команди до </a:t>
            </a:r>
            <a:r>
              <a:rPr lang="uk-UA" sz="2000" dirty="0" err="1"/>
              <a:t>альфа-</a:t>
            </a:r>
            <a:r>
              <a:rPr lang="uk-UA" sz="2000" dirty="0"/>
              <a:t> і </a:t>
            </a:r>
            <a:r>
              <a:rPr lang="uk-UA" sz="2000" dirty="0" err="1"/>
              <a:t>гама-мотонейронів</a:t>
            </a:r>
            <a:r>
              <a:rPr lang="uk-UA" sz="2000" dirty="0"/>
              <a:t> спинного мозку. При цьому активуються м’язи-розгиначі й гальмуються </a:t>
            </a:r>
            <a:r>
              <a:rPr lang="uk-UA" sz="2000" dirty="0" err="1"/>
              <a:t>мотонейрони</a:t>
            </a:r>
            <a:r>
              <a:rPr lang="uk-UA" sz="2000" dirty="0"/>
              <a:t>, пов’язані зі згиначами. Саме </a:t>
            </a:r>
            <a:r>
              <a:rPr lang="uk-UA" sz="2000" dirty="0" err="1"/>
              <a:t>вестибуло-гама-мотонейронні</a:t>
            </a:r>
            <a:r>
              <a:rPr lang="uk-UA" sz="2000" dirty="0"/>
              <a:t> зв’язки забезпечують швидкі, невідкладні термінові рухові реакції.</a:t>
            </a:r>
          </a:p>
          <a:p>
            <a:r>
              <a:rPr lang="uk-UA" sz="2000" i="1" dirty="0"/>
              <a:t>Друга частина шляху </a:t>
            </a:r>
            <a:r>
              <a:rPr lang="uk-UA" sz="2000" dirty="0"/>
              <a:t>– </a:t>
            </a:r>
            <a:r>
              <a:rPr lang="uk-UA" sz="2000" b="1" dirty="0">
                <a:solidFill>
                  <a:srgbClr val="FFFF00"/>
                </a:solidFill>
              </a:rPr>
              <a:t>медіальний </a:t>
            </a:r>
            <a:r>
              <a:rPr lang="uk-UA" sz="2000" b="1" dirty="0" err="1">
                <a:solidFill>
                  <a:srgbClr val="FFFF00"/>
                </a:solidFill>
              </a:rPr>
              <a:t>вестибуло-спинальний</a:t>
            </a:r>
            <a:r>
              <a:rPr lang="uk-UA" sz="2000" b="1" dirty="0">
                <a:solidFill>
                  <a:srgbClr val="FFFF00"/>
                </a:solidFill>
              </a:rPr>
              <a:t> </a:t>
            </a:r>
            <a:r>
              <a:rPr lang="uk-UA" sz="2000" b="1" dirty="0"/>
              <a:t>тракт</a:t>
            </a:r>
            <a:r>
              <a:rPr lang="uk-UA" sz="2000" dirty="0"/>
              <a:t>, започаткований від ядер </a:t>
            </a:r>
            <a:r>
              <a:rPr lang="uk-UA" sz="2000" dirty="0" err="1"/>
              <a:t>Швальбе</a:t>
            </a:r>
            <a:r>
              <a:rPr lang="uk-UA" sz="2000" dirty="0"/>
              <a:t>, отримуючи інформацію від рецепторів півколових каналів, закінчується на </a:t>
            </a:r>
            <a:r>
              <a:rPr lang="uk-UA" sz="2000" dirty="0" err="1"/>
              <a:t>мотонейронах</a:t>
            </a:r>
            <a:r>
              <a:rPr lang="uk-UA" sz="2000" dirty="0"/>
              <a:t> шийного відділу спинного мозку. Ці зв’язки важливі для організації співвідношення в положенні голови та тулуба, оскільки за рахунок рухомості шиї воно не завжди має </a:t>
            </a:r>
            <a:r>
              <a:rPr lang="uk-UA" sz="2000" dirty="0" err="1"/>
              <a:t>стабільнеположення</a:t>
            </a:r>
            <a:r>
              <a:rPr lang="uk-UA" sz="2000" dirty="0"/>
              <a:t>. Латеральний шлях має збуджувальний вплив, а медіальний як збуджуючий, так і гальмівний.</a:t>
            </a:r>
          </a:p>
          <a:p>
            <a:endParaRPr lang="uk-UA" sz="20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6879891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56895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>
                <a:solidFill>
                  <a:srgbClr val="FFFF00"/>
                </a:solidFill>
              </a:rPr>
              <a:t>Вестибуло-мозочкова</a:t>
            </a:r>
            <a:r>
              <a:rPr lang="uk-UA" sz="2000" b="1" dirty="0">
                <a:solidFill>
                  <a:srgbClr val="FFFF00"/>
                </a:solidFill>
              </a:rPr>
              <a:t> система.</a:t>
            </a:r>
            <a:r>
              <a:rPr lang="uk-UA" sz="2000" b="1" dirty="0"/>
              <a:t> </a:t>
            </a:r>
            <a:r>
              <a:rPr lang="uk-UA" sz="2000" dirty="0"/>
              <a:t>Виключне значення мають двобічні зв’язки вестибулярних ядер з мозочком, особливо </a:t>
            </a:r>
            <a:r>
              <a:rPr lang="uk-UA" sz="2000" dirty="0" err="1"/>
              <a:t>флокуло-нодулярною</a:t>
            </a:r>
            <a:r>
              <a:rPr lang="uk-UA" sz="2000" dirty="0"/>
              <a:t> часткою (</a:t>
            </a:r>
            <a:r>
              <a:rPr lang="uk-UA" sz="2000" dirty="0" err="1"/>
              <a:t>архіцеребелумом</a:t>
            </a:r>
            <a:r>
              <a:rPr lang="uk-UA" sz="2000" dirty="0"/>
              <a:t>). Аферентні зв’язки від вестибулярних ядер прямують до мозочка, еферентні, </a:t>
            </a:r>
            <a:r>
              <a:rPr lang="uk-UA" sz="2000" dirty="0" err="1"/>
              <a:t>церебелофугальні</a:t>
            </a:r>
            <a:r>
              <a:rPr lang="uk-UA" sz="2000" dirty="0"/>
              <a:t> – до вестибулярних ядер. Головне функціональне спрямування їх є гальмівним стосовно </a:t>
            </a:r>
            <a:r>
              <a:rPr lang="uk-UA" sz="2000" dirty="0" err="1"/>
              <a:t>лабіринтних</a:t>
            </a:r>
            <a:r>
              <a:rPr lang="uk-UA" sz="2000" dirty="0"/>
              <a:t> та </a:t>
            </a:r>
            <a:r>
              <a:rPr lang="uk-UA" sz="2000" dirty="0" err="1"/>
              <a:t>міотатичних</a:t>
            </a:r>
            <a:r>
              <a:rPr lang="uk-UA" sz="2000" dirty="0"/>
              <a:t> рефлексів. </a:t>
            </a:r>
            <a:r>
              <a:rPr lang="uk-UA" sz="2000" i="1" dirty="0"/>
              <a:t>Переконливою ілюстрацією такої ролі мозочка є рухові розлади, які виникають при його ураженнях (атаксія, астазія, дистонія, спонтанний ністагм), як наслідок надмірного збудження вестибулярних ядер</a:t>
            </a:r>
            <a:r>
              <a:rPr lang="uk-UA" sz="2000" dirty="0"/>
              <a:t>.</a:t>
            </a:r>
          </a:p>
          <a:p>
            <a:r>
              <a:rPr lang="uk-UA" sz="2000" b="1" dirty="0" err="1">
                <a:solidFill>
                  <a:srgbClr val="FFFF00"/>
                </a:solidFill>
              </a:rPr>
              <a:t>Вестибуло-окулярна</a:t>
            </a:r>
            <a:r>
              <a:rPr lang="uk-UA" sz="2000" b="1" dirty="0">
                <a:solidFill>
                  <a:srgbClr val="FFFF00"/>
                </a:solidFill>
              </a:rPr>
              <a:t> система. </a:t>
            </a:r>
            <a:r>
              <a:rPr lang="uk-UA" sz="2000" dirty="0"/>
              <a:t>Зв'язки ядер </a:t>
            </a:r>
            <a:r>
              <a:rPr lang="uk-UA" sz="2000" dirty="0" err="1"/>
              <a:t>Бєхтєрєва</a:t>
            </a:r>
            <a:r>
              <a:rPr lang="uk-UA" sz="2000" dirty="0"/>
              <a:t> з ядрами III, IV, VI пар черепних нервів та РФ обумовлюють рухові реакції очних яблук при збудженні вестибулярного апарата. Завдяки цим зв'язкам вестибулярна система відіграє суттєву роль у регуляції рухів очей, що важливо для підтримки стабільності зображення на сітківці ока.</a:t>
            </a:r>
          </a:p>
          <a:p>
            <a:r>
              <a:rPr lang="uk-UA" sz="2000" b="1" dirty="0" err="1">
                <a:solidFill>
                  <a:srgbClr val="FFFF00"/>
                </a:solidFill>
              </a:rPr>
              <a:t>Вестибуло-ретикулярна</a:t>
            </a:r>
            <a:r>
              <a:rPr lang="uk-UA" sz="2000" b="1" dirty="0">
                <a:solidFill>
                  <a:srgbClr val="FFFF00"/>
                </a:solidFill>
              </a:rPr>
              <a:t> система</a:t>
            </a:r>
            <a:r>
              <a:rPr lang="uk-UA" sz="2000" b="1" dirty="0"/>
              <a:t>. </a:t>
            </a:r>
            <a:r>
              <a:rPr lang="uk-UA" sz="2000" dirty="0"/>
              <a:t>Ядра </a:t>
            </a:r>
            <a:r>
              <a:rPr lang="uk-UA" sz="2000" dirty="0" err="1"/>
              <a:t>Роллера</a:t>
            </a:r>
            <a:r>
              <a:rPr lang="uk-UA" sz="2000" dirty="0"/>
              <a:t> через зв’язки з ретикулярною формацією стовбура мозку й опосередковано, через </a:t>
            </a:r>
            <a:r>
              <a:rPr lang="uk-UA" sz="2000" dirty="0" err="1"/>
              <a:t>ретикуло-спінальні</a:t>
            </a:r>
            <a:r>
              <a:rPr lang="uk-UA" sz="2000" dirty="0"/>
              <a:t> </a:t>
            </a:r>
            <a:r>
              <a:rPr lang="uk-UA" sz="2000" dirty="0" err="1"/>
              <a:t>полісинаптичні</a:t>
            </a:r>
            <a:r>
              <a:rPr lang="uk-UA" sz="2000" dirty="0"/>
              <a:t> шляхи, можуть забезпечувати вплив не тільки на соматичні, але й на автономні функції організму. Останнє, зокрема, за рахунок зв’язків з ядром блукаючого нерва.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90184793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09674"/>
            <a:ext cx="8352928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188640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rgbClr val="FFFF00"/>
                </a:solidFill>
              </a:rPr>
              <a:t>Рефлекси, що реалізуються за участю вестибулярного аналізатора</a:t>
            </a:r>
          </a:p>
        </p:txBody>
      </p:sp>
    </p:spTree>
    <p:extLst>
      <p:ext uri="{BB962C8B-B14F-4D97-AF65-F5344CB8AC3E}">
        <p14:creationId xmlns:p14="http://schemas.microsoft.com/office/powerpoint/2010/main" xmlns="" val="15894171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721</TotalTime>
  <Words>6301</Words>
  <Application>Microsoft Office PowerPoint</Application>
  <PresentationFormat>Экран (4:3)</PresentationFormat>
  <Paragraphs>454</Paragraphs>
  <Slides>100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100</vt:i4>
      </vt:variant>
    </vt:vector>
  </HeadingPairs>
  <TitlesOfParts>
    <vt:vector size="101" baseType="lpstr">
      <vt:lpstr>Перспектива</vt:lpstr>
      <vt:lpstr>Слайд 1</vt:lpstr>
      <vt:lpstr>Поняття про вищу і нижчу нервову діяльність</vt:lpstr>
      <vt:lpstr>Особливості ВНД</vt:lpstr>
      <vt:lpstr>ЦНС для організації поведінки використовує такі механізми:  - вроджені (безумовні рефлекси та інстинкти)  -придбані (імпритинг, умовні рефлекси, мислення)</vt:lpstr>
      <vt:lpstr>Слайд 5</vt:lpstr>
      <vt:lpstr>Слайд 6</vt:lpstr>
      <vt:lpstr>Слайд 7</vt:lpstr>
      <vt:lpstr>Слайд 8</vt:lpstr>
      <vt:lpstr>Особливості інстинктів</vt:lpstr>
      <vt:lpstr>Слайд 10</vt:lpstr>
      <vt:lpstr>Фази інстинктів</vt:lpstr>
      <vt:lpstr>Фази інстинктів</vt:lpstr>
      <vt:lpstr>Завершальна фаза інстинкту</vt:lpstr>
      <vt:lpstr>Набуті форми організації поведінки в реальних умовах життя</vt:lpstr>
      <vt:lpstr>Імпритинг - закарбовування </vt:lpstr>
      <vt:lpstr>Слайд 16</vt:lpstr>
      <vt:lpstr>Умовні рефлекси – це набутий протягом життя набір поведінкових реакцій.</vt:lpstr>
      <vt:lpstr>Основи формування набутих навичок</vt:lpstr>
      <vt:lpstr>Класифікація УР</vt:lpstr>
      <vt:lpstr>Слайд 20</vt:lpstr>
      <vt:lpstr>Утворення умовних рефлексів</vt:lpstr>
      <vt:lpstr>Гальмування умовних рефлексів. </vt:lpstr>
      <vt:lpstr>Слайд 23</vt:lpstr>
      <vt:lpstr>Слайд 24</vt:lpstr>
      <vt:lpstr>Слайд 25</vt:lpstr>
      <vt:lpstr>Поняття про типи нервової системи</vt:lpstr>
      <vt:lpstr>Слайд 27</vt:lpstr>
      <vt:lpstr>Для характеристики кожного типу І. П. Павлов запропонував використовувати свою класифікацію разом з класифікацією Гіппократа.</vt:lpstr>
      <vt:lpstr>Слайд 29</vt:lpstr>
      <vt:lpstr>Слайд 30</vt:lpstr>
      <vt:lpstr>Слайд 31</vt:lpstr>
      <vt:lpstr>Сигнальна система – набір умовно-рефлекторних зв'язків організму з навколишнім середовищем, які згодом служить основою для формування вищої нервової діяльності. З часу утворення виділяють першу і другу сигнальні системи.</vt:lpstr>
      <vt:lpstr>Слайд 33</vt:lpstr>
      <vt:lpstr>Для становлення сигнальних систем необхідні чотири етапи: </vt:lpstr>
      <vt:lpstr>Для вироблення сигнальних систем необхідні:</vt:lpstr>
      <vt:lpstr>ПАМ'ЯТЬ. МИСЛЕННЯ.</vt:lpstr>
      <vt:lpstr>ПАМ'ЯТЬ.</vt:lpstr>
      <vt:lpstr>Види пам'яті</vt:lpstr>
      <vt:lpstr>Слайд 39</vt:lpstr>
      <vt:lpstr>Слайд 40</vt:lpstr>
      <vt:lpstr>Сенсорна пам'ять</vt:lpstr>
      <vt:lpstr>Найближча і короткочасна пам'ять</vt:lpstr>
      <vt:lpstr>Справжня пам'ять (довгострокова)</vt:lpstr>
      <vt:lpstr>Структурні перебудови синапсів</vt:lpstr>
      <vt:lpstr>Пам'ять та інтелект</vt:lpstr>
      <vt:lpstr>Фізіологія мислення</vt:lpstr>
      <vt:lpstr>Види мислення </vt:lpstr>
      <vt:lpstr>Мислення і мова</vt:lpstr>
      <vt:lpstr>Що таке емоції?</vt:lpstr>
      <vt:lpstr>Позитивні і негативні емоції</vt:lpstr>
      <vt:lpstr>Поведінковий характер емоцій</vt:lpstr>
      <vt:lpstr>Поведінковий характер емоцій</vt:lpstr>
      <vt:lpstr>Слайд 53</vt:lpstr>
      <vt:lpstr>Природний сон</vt:lpstr>
      <vt:lpstr>Слайд 55</vt:lpstr>
      <vt:lpstr>Слайд 56</vt:lpstr>
      <vt:lpstr>фази сну</vt:lpstr>
      <vt:lpstr>Слайд 58</vt:lpstr>
      <vt:lpstr>Що таке парадоксальний сон?</vt:lpstr>
      <vt:lpstr>Слайд 60</vt:lpstr>
      <vt:lpstr>Органи чуттів (Сенсорні системи)</vt:lpstr>
      <vt:lpstr>ЗАГАЛЬНИЙ ПРИНЦИП БУДОВИ СЕНСОРНИХ СИСТЕМ</vt:lpstr>
      <vt:lpstr>Слайд 63</vt:lpstr>
      <vt:lpstr>Функції рецепторів</vt:lpstr>
      <vt:lpstr>За місцем розташування</vt:lpstr>
      <vt:lpstr>За характером контакту з середовищем рецептори поділяють на:</vt:lpstr>
      <vt:lpstr>Залежно від природи подразника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Адаптація рецепторів болю</vt:lpstr>
      <vt:lpstr>Нейронна опіатна система</vt:lpstr>
      <vt:lpstr>Інші антиноцицептивні системи</vt:lpstr>
      <vt:lpstr>Анальгезія</vt:lpstr>
      <vt:lpstr>  ЗІР</vt:lpstr>
      <vt:lpstr>Будова системи ока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Слухова орієнтація у просторі</vt:lpstr>
      <vt:lpstr>Вестибулярний аналізатор</vt:lpstr>
      <vt:lpstr>Слайд 96</vt:lpstr>
      <vt:lpstr>Слайд 97</vt:lpstr>
      <vt:lpstr>Слайд 98</vt:lpstr>
      <vt:lpstr>Слайд 99</vt:lpstr>
      <vt:lpstr>Слайд 100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Понятие о высшей и низшей нервной деятельности</dc:title>
  <dc:creator>клан8</dc:creator>
  <cp:lastModifiedBy>home</cp:lastModifiedBy>
  <cp:revision>70</cp:revision>
  <dcterms:created xsi:type="dcterms:W3CDTF">2014-12-01T04:56:42Z</dcterms:created>
  <dcterms:modified xsi:type="dcterms:W3CDTF">2022-12-08T22:04:13Z</dcterms:modified>
</cp:coreProperties>
</file>