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31"/>
  </p:notesMasterIdLst>
  <p:handoutMasterIdLst>
    <p:handoutMasterId r:id="rId32"/>
  </p:handoutMasterIdLst>
  <p:sldIdLst>
    <p:sldId id="272" r:id="rId2"/>
    <p:sldId id="492" r:id="rId3"/>
    <p:sldId id="496" r:id="rId4"/>
    <p:sldId id="498" r:id="rId5"/>
    <p:sldId id="497" r:id="rId6"/>
    <p:sldId id="495" r:id="rId7"/>
    <p:sldId id="502" r:id="rId8"/>
    <p:sldId id="501" r:id="rId9"/>
    <p:sldId id="500" r:id="rId10"/>
    <p:sldId id="499" r:id="rId11"/>
    <p:sldId id="503" r:id="rId12"/>
    <p:sldId id="504" r:id="rId13"/>
    <p:sldId id="505" r:id="rId14"/>
    <p:sldId id="510" r:id="rId15"/>
    <p:sldId id="506" r:id="rId16"/>
    <p:sldId id="508" r:id="rId17"/>
    <p:sldId id="507" r:id="rId18"/>
    <p:sldId id="511" r:id="rId19"/>
    <p:sldId id="512" r:id="rId20"/>
    <p:sldId id="516" r:id="rId21"/>
    <p:sldId id="515" r:id="rId22"/>
    <p:sldId id="509" r:id="rId23"/>
    <p:sldId id="513" r:id="rId24"/>
    <p:sldId id="514" r:id="rId25"/>
    <p:sldId id="519" r:id="rId26"/>
    <p:sldId id="517" r:id="rId27"/>
    <p:sldId id="518" r:id="rId28"/>
    <p:sldId id="520" r:id="rId29"/>
    <p:sldId id="468" r:id="rId30"/>
  </p:sldIdLst>
  <p:sldSz cx="9144000" cy="6858000" type="screen4x3"/>
  <p:notesSz cx="6761163" cy="9931400"/>
  <p:defaultTextStyle>
    <a:defPPr>
      <a:defRPr lang="ru-RU"/>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8">
          <p15:clr>
            <a:srgbClr val="A4A3A4"/>
          </p15:clr>
        </p15:guide>
        <p15:guide id="2" pos="212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336600"/>
    <a:srgbClr val="003300"/>
    <a:srgbClr val="000099"/>
    <a:srgbClr val="FF0000"/>
    <a:srgbClr val="A50021"/>
    <a:srgbClr val="FF5757"/>
    <a:srgbClr val="5EFB33"/>
    <a:srgbClr val="AC0000"/>
    <a:srgbClr val="FFFF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51" autoAdjust="0"/>
    <p:restoredTop sz="99105" autoAdjust="0"/>
  </p:normalViewPr>
  <p:slideViewPr>
    <p:cSldViewPr>
      <p:cViewPr varScale="1">
        <p:scale>
          <a:sx n="79" d="100"/>
          <a:sy n="79" d="100"/>
        </p:scale>
        <p:origin x="1632"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48" d="100"/>
          <a:sy n="48" d="100"/>
        </p:scale>
        <p:origin x="-2752" y="-80"/>
      </p:cViewPr>
      <p:guideLst>
        <p:guide orient="horz" pos="3128"/>
        <p:guide pos="2129"/>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28938" cy="495300"/>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lvl1pPr eaLnBrk="0" hangingPunct="0">
              <a:defRPr sz="1200">
                <a:latin typeface="Arial" charset="0"/>
              </a:defRPr>
            </a:lvl1pPr>
          </a:lstStyle>
          <a:p>
            <a:pPr>
              <a:defRPr/>
            </a:pPr>
            <a:endParaRPr lang="uk-UA"/>
          </a:p>
        </p:txBody>
      </p:sp>
      <p:sp>
        <p:nvSpPr>
          <p:cNvPr id="24579" name="Rectangle 3"/>
          <p:cNvSpPr>
            <a:spLocks noGrp="1" noChangeArrowheads="1"/>
          </p:cNvSpPr>
          <p:nvPr>
            <p:ph type="dt" sz="quarter" idx="1"/>
          </p:nvPr>
        </p:nvSpPr>
        <p:spPr bwMode="auto">
          <a:xfrm>
            <a:off x="3830638" y="0"/>
            <a:ext cx="2928937" cy="495300"/>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lvl1pPr algn="r" eaLnBrk="0" hangingPunct="0">
              <a:defRPr sz="1200">
                <a:latin typeface="Arial" charset="0"/>
              </a:defRPr>
            </a:lvl1pPr>
          </a:lstStyle>
          <a:p>
            <a:pPr>
              <a:defRPr/>
            </a:pPr>
            <a:fld id="{B7F652F3-B9ED-4DB5-9EC9-B38CEEE9D578}" type="datetimeFigureOut">
              <a:rPr lang="uk-UA"/>
              <a:pPr>
                <a:defRPr/>
              </a:pPr>
              <a:t>12.12.2022</a:t>
            </a:fld>
            <a:endParaRPr lang="uk-UA"/>
          </a:p>
        </p:txBody>
      </p:sp>
      <p:sp>
        <p:nvSpPr>
          <p:cNvPr id="24580" name="Rectangle 4"/>
          <p:cNvSpPr>
            <a:spLocks noGrp="1" noChangeArrowheads="1"/>
          </p:cNvSpPr>
          <p:nvPr>
            <p:ph type="ftr" sz="quarter" idx="2"/>
          </p:nvPr>
        </p:nvSpPr>
        <p:spPr bwMode="auto">
          <a:xfrm>
            <a:off x="0" y="9432925"/>
            <a:ext cx="2928938" cy="496888"/>
          </a:xfrm>
          <a:prstGeom prst="rect">
            <a:avLst/>
          </a:prstGeom>
          <a:noFill/>
          <a:ln w="9525">
            <a:noFill/>
            <a:miter lim="800000"/>
            <a:headEnd/>
            <a:tailEnd/>
          </a:ln>
          <a:effectLst/>
        </p:spPr>
        <p:txBody>
          <a:bodyPr vert="horz" wrap="square" lIns="91029" tIns="45514" rIns="91029" bIns="45514" numCol="1" anchor="b" anchorCtr="0" compatLnSpc="1">
            <a:prstTxWarp prst="textNoShape">
              <a:avLst/>
            </a:prstTxWarp>
          </a:bodyPr>
          <a:lstStyle>
            <a:lvl1pPr eaLnBrk="0" hangingPunct="0">
              <a:defRPr sz="1200">
                <a:latin typeface="Arial" charset="0"/>
              </a:defRPr>
            </a:lvl1pPr>
          </a:lstStyle>
          <a:p>
            <a:pPr>
              <a:defRPr/>
            </a:pPr>
            <a:endParaRPr lang="uk-UA"/>
          </a:p>
        </p:txBody>
      </p:sp>
      <p:sp>
        <p:nvSpPr>
          <p:cNvPr id="24581" name="Rectangle 5"/>
          <p:cNvSpPr>
            <a:spLocks noGrp="1" noChangeArrowheads="1"/>
          </p:cNvSpPr>
          <p:nvPr>
            <p:ph type="sldNum" sz="quarter" idx="3"/>
          </p:nvPr>
        </p:nvSpPr>
        <p:spPr bwMode="auto">
          <a:xfrm>
            <a:off x="3830638" y="9432925"/>
            <a:ext cx="2928937" cy="496888"/>
          </a:xfrm>
          <a:prstGeom prst="rect">
            <a:avLst/>
          </a:prstGeom>
          <a:noFill/>
          <a:ln w="9525">
            <a:noFill/>
            <a:miter lim="800000"/>
            <a:headEnd/>
            <a:tailEnd/>
          </a:ln>
          <a:effectLst/>
        </p:spPr>
        <p:txBody>
          <a:bodyPr vert="horz" wrap="square" lIns="91029" tIns="45514" rIns="91029" bIns="45514" numCol="1" anchor="b" anchorCtr="0" compatLnSpc="1">
            <a:prstTxWarp prst="textNoShape">
              <a:avLst/>
            </a:prstTxWarp>
          </a:bodyPr>
          <a:lstStyle>
            <a:lvl1pPr algn="r">
              <a:defRPr sz="1200" smtClean="0"/>
            </a:lvl1pPr>
          </a:lstStyle>
          <a:p>
            <a:pPr>
              <a:defRPr/>
            </a:pPr>
            <a:fld id="{4E9CC30B-3E94-4CFC-96A4-E9BDC2994A0D}" type="slidenum">
              <a:rPr lang="uk-UA" altLang="uk-UA"/>
              <a:pPr>
                <a:defRPr/>
              </a:pPr>
              <a:t>‹#›</a:t>
            </a:fld>
            <a:endParaRPr lang="uk-UA" altLang="uk-U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28938" cy="495300"/>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lvl1pPr eaLnBrk="1" hangingPunct="1">
              <a:defRPr sz="1200">
                <a:latin typeface="Arial" pitchFamily="34" charset="0"/>
              </a:defRPr>
            </a:lvl1pPr>
          </a:lstStyle>
          <a:p>
            <a:pPr>
              <a:defRPr/>
            </a:pPr>
            <a:endParaRPr lang="ru-RU"/>
          </a:p>
        </p:txBody>
      </p:sp>
      <p:sp>
        <p:nvSpPr>
          <p:cNvPr id="4099" name="Rectangle 3"/>
          <p:cNvSpPr>
            <a:spLocks noGrp="1" noChangeArrowheads="1"/>
          </p:cNvSpPr>
          <p:nvPr>
            <p:ph type="dt" idx="1"/>
          </p:nvPr>
        </p:nvSpPr>
        <p:spPr bwMode="auto">
          <a:xfrm>
            <a:off x="3830638" y="0"/>
            <a:ext cx="2928937" cy="495300"/>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lvl1pPr algn="r" eaLnBrk="1" hangingPunct="1">
              <a:defRPr sz="1200">
                <a:latin typeface="Arial" pitchFamily="34" charset="0"/>
              </a:defRPr>
            </a:lvl1pPr>
          </a:lstStyle>
          <a:p>
            <a:pPr>
              <a:defRPr/>
            </a:pPr>
            <a:endParaRPr lang="ru-RU"/>
          </a:p>
        </p:txBody>
      </p:sp>
      <p:sp>
        <p:nvSpPr>
          <p:cNvPr id="9220" name="Rectangle 4"/>
          <p:cNvSpPr>
            <a:spLocks noGrp="1" noRot="1" noChangeAspect="1" noChangeArrowheads="1" noTextEdit="1"/>
          </p:cNvSpPr>
          <p:nvPr>
            <p:ph type="sldImg" idx="2"/>
          </p:nvPr>
        </p:nvSpPr>
        <p:spPr bwMode="auto">
          <a:xfrm>
            <a:off x="900113" y="744538"/>
            <a:ext cx="4964112" cy="3724275"/>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76275" y="4718050"/>
            <a:ext cx="5408613" cy="4468813"/>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4102" name="Rectangle 6"/>
          <p:cNvSpPr>
            <a:spLocks noGrp="1" noChangeArrowheads="1"/>
          </p:cNvSpPr>
          <p:nvPr>
            <p:ph type="ftr" sz="quarter" idx="4"/>
          </p:nvPr>
        </p:nvSpPr>
        <p:spPr bwMode="auto">
          <a:xfrm>
            <a:off x="0" y="9432925"/>
            <a:ext cx="2928938" cy="496888"/>
          </a:xfrm>
          <a:prstGeom prst="rect">
            <a:avLst/>
          </a:prstGeom>
          <a:noFill/>
          <a:ln w="9525">
            <a:noFill/>
            <a:miter lim="800000"/>
            <a:headEnd/>
            <a:tailEnd/>
          </a:ln>
          <a:effectLst/>
        </p:spPr>
        <p:txBody>
          <a:bodyPr vert="horz" wrap="square" lIns="91029" tIns="45514" rIns="91029" bIns="45514" numCol="1" anchor="b" anchorCtr="0" compatLnSpc="1">
            <a:prstTxWarp prst="textNoShape">
              <a:avLst/>
            </a:prstTxWarp>
          </a:bodyPr>
          <a:lstStyle>
            <a:lvl1pPr eaLnBrk="1" hangingPunct="1">
              <a:defRPr sz="1200">
                <a:latin typeface="Arial" pitchFamily="34" charset="0"/>
              </a:defRPr>
            </a:lvl1pPr>
          </a:lstStyle>
          <a:p>
            <a:pPr>
              <a:defRPr/>
            </a:pPr>
            <a:endParaRPr lang="ru-RU"/>
          </a:p>
        </p:txBody>
      </p:sp>
      <p:sp>
        <p:nvSpPr>
          <p:cNvPr id="4103" name="Rectangle 7"/>
          <p:cNvSpPr>
            <a:spLocks noGrp="1" noChangeArrowheads="1"/>
          </p:cNvSpPr>
          <p:nvPr>
            <p:ph type="sldNum" sz="quarter" idx="5"/>
          </p:nvPr>
        </p:nvSpPr>
        <p:spPr bwMode="auto">
          <a:xfrm>
            <a:off x="3830638" y="9432925"/>
            <a:ext cx="2928937" cy="496888"/>
          </a:xfrm>
          <a:prstGeom prst="rect">
            <a:avLst/>
          </a:prstGeom>
          <a:noFill/>
          <a:ln w="9525">
            <a:noFill/>
            <a:miter lim="800000"/>
            <a:headEnd/>
            <a:tailEnd/>
          </a:ln>
          <a:effectLst/>
        </p:spPr>
        <p:txBody>
          <a:bodyPr vert="horz" wrap="square" lIns="91029" tIns="45514" rIns="91029" bIns="45514" numCol="1" anchor="b" anchorCtr="0" compatLnSpc="1">
            <a:prstTxWarp prst="textNoShape">
              <a:avLst/>
            </a:prstTxWarp>
          </a:bodyPr>
          <a:lstStyle>
            <a:lvl1pPr algn="r" eaLnBrk="1" hangingPunct="1">
              <a:defRPr sz="1200" smtClean="0"/>
            </a:lvl1pPr>
          </a:lstStyle>
          <a:p>
            <a:pPr>
              <a:defRPr/>
            </a:pPr>
            <a:fld id="{84425C61-27DF-429D-9052-F2200C7D29F0}" type="slidenum">
              <a:rPr lang="ru-RU" altLang="uk-UA"/>
              <a:pPr>
                <a:defRPr/>
              </a:pPr>
              <a:t>‹#›</a:t>
            </a:fld>
            <a:endParaRPr lang="ru-RU" altLang="uk-U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32225" y="9436100"/>
            <a:ext cx="2928938" cy="495300"/>
          </a:xfrm>
          <a:prstGeom prst="rect">
            <a:avLst/>
          </a:prstGeom>
          <a:noFill/>
          <a:ln w="9525">
            <a:noFill/>
            <a:miter lim="800000"/>
            <a:headEnd/>
            <a:tailEnd/>
          </a:ln>
        </p:spPr>
        <p:txBody>
          <a:bodyPr lIns="91984" tIns="45992" rIns="91984" bIns="45992" anchor="b"/>
          <a:lstStyle/>
          <a:p>
            <a:pPr algn="r" defTabSz="908050" eaLnBrk="1" hangingPunct="1"/>
            <a:fld id="{0838E82B-7B25-4E22-936B-4154992A1233}" type="slidenum">
              <a:rPr lang="ru-RU" altLang="ru-RU" sz="1200">
                <a:latin typeface="Times New Roman" pitchFamily="18" charset="0"/>
              </a:rPr>
              <a:pPr algn="r" defTabSz="908050" eaLnBrk="1" hangingPunct="1"/>
              <a:t>1</a:t>
            </a:fld>
            <a:endParaRPr lang="ru-RU" altLang="ru-RU" sz="1200">
              <a:latin typeface="Times New Roman" pitchFamily="18" charset="0"/>
            </a:endParaRPr>
          </a:p>
        </p:txBody>
      </p:sp>
      <p:sp>
        <p:nvSpPr>
          <p:cNvPr id="10243" name="Rectangle 2"/>
          <p:cNvSpPr>
            <a:spLocks noGrp="1" noRot="1" noChangeAspect="1" noChangeArrowheads="1" noTextEdit="1"/>
          </p:cNvSpPr>
          <p:nvPr>
            <p:ph type="sldImg"/>
          </p:nvPr>
        </p:nvSpPr>
        <p:spPr>
          <a:xfrm>
            <a:off x="901700" y="744538"/>
            <a:ext cx="4960938" cy="3722687"/>
          </a:xfrm>
          <a:ln w="12700" cap="flat"/>
        </p:spPr>
      </p:sp>
      <p:sp>
        <p:nvSpPr>
          <p:cNvPr id="10244" name="Rectangle 3"/>
          <p:cNvSpPr>
            <a:spLocks noGrp="1" noChangeArrowheads="1"/>
          </p:cNvSpPr>
          <p:nvPr>
            <p:ph type="body" idx="1"/>
          </p:nvPr>
        </p:nvSpPr>
        <p:spPr>
          <a:xfrm>
            <a:off x="900113" y="4719638"/>
            <a:ext cx="4960937" cy="4468812"/>
          </a:xfrm>
          <a:noFill/>
          <a:ln/>
        </p:spPr>
        <p:txBody>
          <a:bodyPr lIns="92690" tIns="46346" rIns="92690" bIns="46346"/>
          <a:lstStyle/>
          <a:p>
            <a:pPr defTabSz="908050" eaLnBrk="1" hangingPunct="1"/>
            <a:endParaRPr lang="uk-UA" altLang="ru-RU"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k-UA"/>
          </a:p>
        </p:txBody>
      </p:sp>
      <p:sp>
        <p:nvSpPr>
          <p:cNvPr id="4" name="Номер слайда 3"/>
          <p:cNvSpPr>
            <a:spLocks noGrp="1"/>
          </p:cNvSpPr>
          <p:nvPr>
            <p:ph type="sldNum" sz="quarter" idx="10"/>
          </p:nvPr>
        </p:nvSpPr>
        <p:spPr/>
        <p:txBody>
          <a:bodyPr/>
          <a:lstStyle/>
          <a:p>
            <a:pPr>
              <a:defRPr/>
            </a:pPr>
            <a:fld id="{84425C61-27DF-429D-9052-F2200C7D29F0}" type="slidenum">
              <a:rPr lang="ru-RU" altLang="uk-UA" smtClean="0"/>
              <a:pPr>
                <a:defRPr/>
              </a:pPr>
              <a:t>3</a:t>
            </a:fld>
            <a:endParaRPr lang="ru-RU" altLang="uk-U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32225" y="9436100"/>
            <a:ext cx="2928938" cy="495300"/>
          </a:xfrm>
          <a:prstGeom prst="rect">
            <a:avLst/>
          </a:prstGeom>
          <a:noFill/>
          <a:ln w="9525">
            <a:noFill/>
            <a:miter lim="800000"/>
            <a:headEnd/>
            <a:tailEnd/>
          </a:ln>
        </p:spPr>
        <p:txBody>
          <a:bodyPr lIns="91984" tIns="45992" rIns="91984" bIns="45992" anchor="b"/>
          <a:lstStyle/>
          <a:p>
            <a:pPr algn="r" defTabSz="908050" eaLnBrk="1" hangingPunct="1"/>
            <a:fld id="{69023376-421F-400B-BFFC-9DC0D4C2D5C8}" type="slidenum">
              <a:rPr lang="ru-RU" altLang="ru-RU" sz="1200">
                <a:solidFill>
                  <a:srgbClr val="000000"/>
                </a:solidFill>
                <a:latin typeface="Times New Roman" pitchFamily="18" charset="0"/>
              </a:rPr>
              <a:pPr algn="r" defTabSz="908050" eaLnBrk="1" hangingPunct="1"/>
              <a:t>29</a:t>
            </a:fld>
            <a:endParaRPr lang="ru-RU" altLang="ru-RU" sz="1200">
              <a:solidFill>
                <a:srgbClr val="000000"/>
              </a:solidFill>
              <a:latin typeface="Times New Roman" pitchFamily="18" charset="0"/>
            </a:endParaRPr>
          </a:p>
        </p:txBody>
      </p:sp>
      <p:sp>
        <p:nvSpPr>
          <p:cNvPr id="13315" name="Rectangle 2"/>
          <p:cNvSpPr>
            <a:spLocks noGrp="1" noRot="1" noChangeAspect="1" noChangeArrowheads="1" noTextEdit="1"/>
          </p:cNvSpPr>
          <p:nvPr>
            <p:ph type="sldImg"/>
          </p:nvPr>
        </p:nvSpPr>
        <p:spPr>
          <a:xfrm>
            <a:off x="901700" y="744538"/>
            <a:ext cx="4960938" cy="3722687"/>
          </a:xfrm>
          <a:ln w="12700" cap="flat"/>
        </p:spPr>
      </p:sp>
      <p:sp>
        <p:nvSpPr>
          <p:cNvPr id="13316" name="Rectangle 3"/>
          <p:cNvSpPr>
            <a:spLocks noGrp="1" noChangeArrowheads="1"/>
          </p:cNvSpPr>
          <p:nvPr>
            <p:ph type="body" idx="1"/>
          </p:nvPr>
        </p:nvSpPr>
        <p:spPr>
          <a:xfrm>
            <a:off x="900113" y="4719638"/>
            <a:ext cx="4960937" cy="4468812"/>
          </a:xfrm>
          <a:noFill/>
          <a:ln/>
        </p:spPr>
        <p:txBody>
          <a:bodyPr lIns="92690" tIns="46346" rIns="92690" bIns="46346"/>
          <a:lstStyle/>
          <a:p>
            <a:pPr defTabSz="908050" eaLnBrk="1" hangingPunct="1"/>
            <a:endParaRPr lang="uk-UA" altLang="ru-RU"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299A63ED-8162-4812-8577-8939E317144D}" type="slidenum">
              <a:rPr lang="ru-RU" altLang="uk-UA"/>
              <a:pPr>
                <a:defRPr/>
              </a:pPr>
              <a:t>‹#›</a:t>
            </a:fld>
            <a:endParaRPr lang="ru-RU" altLang="uk-U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9C728E8D-AE10-44F4-8B54-9D11CB20C5DA}" type="slidenum">
              <a:rPr lang="ru-RU" altLang="uk-UA"/>
              <a:pPr>
                <a:defRPr/>
              </a:pPr>
              <a:t>‹#›</a:t>
            </a:fld>
            <a:endParaRPr lang="ru-RU" alt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CC4B18BE-47F8-43F4-A000-1B9AB8B2862D}" type="slidenum">
              <a:rPr lang="ru-RU" altLang="uk-UA"/>
              <a:pPr>
                <a:defRPr/>
              </a:pPr>
              <a:t>‹#›</a:t>
            </a:fld>
            <a:endParaRPr lang="ru-RU" altLang="uk-U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29"/>
          <p:cNvSpPr>
            <a:spLocks noGrp="1"/>
          </p:cNvSpPr>
          <p:nvPr>
            <p:ph type="dt" sz="half" idx="10"/>
          </p:nvPr>
        </p:nvSpPr>
        <p:spPr/>
        <p:txBody>
          <a:bodyPr/>
          <a:lstStyle>
            <a:lvl1pPr>
              <a:defRPr/>
            </a:lvl1pPr>
          </a:lstStyle>
          <a:p>
            <a:pPr>
              <a:defRPr/>
            </a:pPr>
            <a:endParaRPr lang="ru-RU"/>
          </a:p>
        </p:txBody>
      </p:sp>
      <p:sp>
        <p:nvSpPr>
          <p:cNvPr id="6" name="Нижний колонтитул 18"/>
          <p:cNvSpPr>
            <a:spLocks noGrp="1"/>
          </p:cNvSpPr>
          <p:nvPr>
            <p:ph type="ftr" sz="quarter" idx="11"/>
          </p:nvPr>
        </p:nvSpPr>
        <p:spPr/>
        <p:txBody>
          <a:bodyPr/>
          <a:lstStyle>
            <a:lvl1pPr>
              <a:defRPr/>
            </a:lvl1pPr>
          </a:lstStyle>
          <a:p>
            <a:pPr>
              <a:defRPr/>
            </a:pPr>
            <a:endParaRPr lang="ru-RU"/>
          </a:p>
        </p:txBody>
      </p:sp>
      <p:sp>
        <p:nvSpPr>
          <p:cNvPr id="7" name="Номер слайда 26"/>
          <p:cNvSpPr>
            <a:spLocks noGrp="1"/>
          </p:cNvSpPr>
          <p:nvPr>
            <p:ph type="sldNum" sz="quarter" idx="12"/>
          </p:nvPr>
        </p:nvSpPr>
        <p:spPr/>
        <p:txBody>
          <a:bodyPr/>
          <a:lstStyle>
            <a:lvl1pPr>
              <a:defRPr/>
            </a:lvl1pPr>
          </a:lstStyle>
          <a:p>
            <a:pPr>
              <a:defRPr/>
            </a:pPr>
            <a:fld id="{5F226248-0448-4117-A13B-1CEA668BF162}" type="slidenum">
              <a:rPr lang="ru-RU" altLang="uk-UA"/>
              <a:pPr>
                <a:defRPr/>
              </a:pPr>
              <a:t>‹#›</a:t>
            </a:fld>
            <a:endParaRPr lang="ru-RU" alt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29"/>
          <p:cNvSpPr>
            <a:spLocks noGrp="1"/>
          </p:cNvSpPr>
          <p:nvPr>
            <p:ph type="dt" sz="half" idx="10"/>
          </p:nvPr>
        </p:nvSpPr>
        <p:spPr/>
        <p:txBody>
          <a:bodyPr/>
          <a:lstStyle>
            <a:lvl1pPr>
              <a:defRPr/>
            </a:lvl1pPr>
          </a:lstStyle>
          <a:p>
            <a:pPr>
              <a:defRPr/>
            </a:pPr>
            <a:endParaRPr lang="ru-RU"/>
          </a:p>
        </p:txBody>
      </p:sp>
      <p:sp>
        <p:nvSpPr>
          <p:cNvPr id="8" name="Нижний колонтитул 18"/>
          <p:cNvSpPr>
            <a:spLocks noGrp="1"/>
          </p:cNvSpPr>
          <p:nvPr>
            <p:ph type="ftr" sz="quarter" idx="11"/>
          </p:nvPr>
        </p:nvSpPr>
        <p:spPr/>
        <p:txBody>
          <a:bodyPr/>
          <a:lstStyle>
            <a:lvl1pPr>
              <a:defRPr/>
            </a:lvl1pPr>
          </a:lstStyle>
          <a:p>
            <a:pPr>
              <a:defRPr/>
            </a:pPr>
            <a:endParaRPr lang="ru-RU"/>
          </a:p>
        </p:txBody>
      </p:sp>
      <p:sp>
        <p:nvSpPr>
          <p:cNvPr id="9" name="Номер слайда 26"/>
          <p:cNvSpPr>
            <a:spLocks noGrp="1"/>
          </p:cNvSpPr>
          <p:nvPr>
            <p:ph type="sldNum" sz="quarter" idx="12"/>
          </p:nvPr>
        </p:nvSpPr>
        <p:spPr/>
        <p:txBody>
          <a:bodyPr/>
          <a:lstStyle>
            <a:lvl1pPr>
              <a:defRPr/>
            </a:lvl1pPr>
          </a:lstStyle>
          <a:p>
            <a:pPr>
              <a:defRPr/>
            </a:pPr>
            <a:fld id="{39D5088C-7236-4C78-8E76-18B0CE391F14}" type="slidenum">
              <a:rPr lang="ru-RU" altLang="uk-UA"/>
              <a:pPr>
                <a:defRPr/>
              </a:pPr>
              <a:t>‹#›</a:t>
            </a:fld>
            <a:endParaRPr lang="ru-RU" alt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9"/>
          <p:cNvSpPr>
            <a:spLocks noGrp="1"/>
          </p:cNvSpPr>
          <p:nvPr>
            <p:ph type="dt" sz="half" idx="10"/>
          </p:nvPr>
        </p:nvSpPr>
        <p:spPr/>
        <p:txBody>
          <a:bodyPr/>
          <a:lstStyle>
            <a:lvl1pPr>
              <a:defRPr/>
            </a:lvl1pPr>
          </a:lstStyle>
          <a:p>
            <a:pPr>
              <a:defRPr/>
            </a:pPr>
            <a:endParaRPr lang="ru-RU"/>
          </a:p>
        </p:txBody>
      </p:sp>
      <p:sp>
        <p:nvSpPr>
          <p:cNvPr id="4" name="Нижний колонтитул 18"/>
          <p:cNvSpPr>
            <a:spLocks noGrp="1"/>
          </p:cNvSpPr>
          <p:nvPr>
            <p:ph type="ftr" sz="quarter" idx="11"/>
          </p:nvPr>
        </p:nvSpPr>
        <p:spPr/>
        <p:txBody>
          <a:bodyPr/>
          <a:lstStyle>
            <a:lvl1pPr>
              <a:defRPr/>
            </a:lvl1pPr>
          </a:lstStyle>
          <a:p>
            <a:pPr>
              <a:defRPr/>
            </a:pPr>
            <a:endParaRPr lang="ru-RU"/>
          </a:p>
        </p:txBody>
      </p:sp>
      <p:sp>
        <p:nvSpPr>
          <p:cNvPr id="5" name="Номер слайда 26"/>
          <p:cNvSpPr>
            <a:spLocks noGrp="1"/>
          </p:cNvSpPr>
          <p:nvPr>
            <p:ph type="sldNum" sz="quarter" idx="12"/>
          </p:nvPr>
        </p:nvSpPr>
        <p:spPr/>
        <p:txBody>
          <a:bodyPr/>
          <a:lstStyle>
            <a:lvl1pPr>
              <a:defRPr/>
            </a:lvl1pPr>
          </a:lstStyle>
          <a:p>
            <a:pPr>
              <a:defRPr/>
            </a:pPr>
            <a:fld id="{9101691B-B4AC-4ECF-B381-D21DEA59D9C2}" type="slidenum">
              <a:rPr lang="ru-RU" altLang="uk-UA"/>
              <a:pPr>
                <a:defRPr/>
              </a:pPr>
              <a:t>‹#›</a:t>
            </a:fld>
            <a:endParaRPr lang="ru-RU" alt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29"/>
          <p:cNvSpPr>
            <a:spLocks noGrp="1"/>
          </p:cNvSpPr>
          <p:nvPr>
            <p:ph type="dt" sz="half" idx="10"/>
          </p:nvPr>
        </p:nvSpPr>
        <p:spPr/>
        <p:txBody>
          <a:bodyPr/>
          <a:lstStyle>
            <a:lvl1pPr>
              <a:defRPr/>
            </a:lvl1pPr>
          </a:lstStyle>
          <a:p>
            <a:pPr>
              <a:defRPr/>
            </a:pPr>
            <a:endParaRPr lang="ru-RU"/>
          </a:p>
        </p:txBody>
      </p:sp>
      <p:sp>
        <p:nvSpPr>
          <p:cNvPr id="3" name="Нижний колонтитул 18"/>
          <p:cNvSpPr>
            <a:spLocks noGrp="1"/>
          </p:cNvSpPr>
          <p:nvPr>
            <p:ph type="ftr" sz="quarter" idx="11"/>
          </p:nvPr>
        </p:nvSpPr>
        <p:spPr/>
        <p:txBody>
          <a:bodyPr/>
          <a:lstStyle>
            <a:lvl1pPr>
              <a:defRPr/>
            </a:lvl1pPr>
          </a:lstStyle>
          <a:p>
            <a:pPr>
              <a:defRPr/>
            </a:pPr>
            <a:endParaRPr lang="ru-RU"/>
          </a:p>
        </p:txBody>
      </p:sp>
      <p:sp>
        <p:nvSpPr>
          <p:cNvPr id="4" name="Номер слайда 26"/>
          <p:cNvSpPr>
            <a:spLocks noGrp="1"/>
          </p:cNvSpPr>
          <p:nvPr>
            <p:ph type="sldNum" sz="quarter" idx="12"/>
          </p:nvPr>
        </p:nvSpPr>
        <p:spPr/>
        <p:txBody>
          <a:bodyPr/>
          <a:lstStyle>
            <a:lvl1pPr>
              <a:defRPr/>
            </a:lvl1pPr>
          </a:lstStyle>
          <a:p>
            <a:pPr>
              <a:defRPr/>
            </a:pPr>
            <a:fld id="{2FBD0D34-05FA-46BD-B3E4-32A45BE21DCF}" type="slidenum">
              <a:rPr lang="ru-RU" altLang="uk-UA"/>
              <a:pPr>
                <a:defRPr/>
              </a:pPr>
              <a:t>‹#›</a:t>
            </a:fld>
            <a:endParaRPr lang="ru-RU" alt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29"/>
          <p:cNvSpPr>
            <a:spLocks noGrp="1"/>
          </p:cNvSpPr>
          <p:nvPr>
            <p:ph type="dt" sz="half" idx="10"/>
          </p:nvPr>
        </p:nvSpPr>
        <p:spPr/>
        <p:txBody>
          <a:bodyPr/>
          <a:lstStyle>
            <a:lvl1pPr>
              <a:defRPr/>
            </a:lvl1pPr>
          </a:lstStyle>
          <a:p>
            <a:pPr>
              <a:defRPr/>
            </a:pPr>
            <a:endParaRPr lang="ru-RU"/>
          </a:p>
        </p:txBody>
      </p:sp>
      <p:sp>
        <p:nvSpPr>
          <p:cNvPr id="6" name="Нижний колонтитул 18"/>
          <p:cNvSpPr>
            <a:spLocks noGrp="1"/>
          </p:cNvSpPr>
          <p:nvPr>
            <p:ph type="ftr" sz="quarter" idx="11"/>
          </p:nvPr>
        </p:nvSpPr>
        <p:spPr/>
        <p:txBody>
          <a:bodyPr/>
          <a:lstStyle>
            <a:lvl1pPr>
              <a:defRPr/>
            </a:lvl1pPr>
          </a:lstStyle>
          <a:p>
            <a:pPr>
              <a:defRPr/>
            </a:pPr>
            <a:endParaRPr lang="ru-RU"/>
          </a:p>
        </p:txBody>
      </p:sp>
      <p:sp>
        <p:nvSpPr>
          <p:cNvPr id="7" name="Номер слайда 26"/>
          <p:cNvSpPr>
            <a:spLocks noGrp="1"/>
          </p:cNvSpPr>
          <p:nvPr>
            <p:ph type="sldNum" sz="quarter" idx="12"/>
          </p:nvPr>
        </p:nvSpPr>
        <p:spPr/>
        <p:txBody>
          <a:bodyPr/>
          <a:lstStyle>
            <a:lvl1pPr>
              <a:defRPr/>
            </a:lvl1pPr>
          </a:lstStyle>
          <a:p>
            <a:pPr>
              <a:defRPr/>
            </a:pPr>
            <a:fld id="{0E0344A5-1397-4A00-80C0-E2E8E76B6046}" type="slidenum">
              <a:rPr lang="ru-RU" altLang="uk-UA"/>
              <a:pPr>
                <a:defRPr/>
              </a:pPr>
              <a:t>‹#›</a:t>
            </a:fld>
            <a:endParaRPr lang="ru-RU" alt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29"/>
          <p:cNvSpPr>
            <a:spLocks noGrp="1"/>
          </p:cNvSpPr>
          <p:nvPr>
            <p:ph type="dt" sz="half" idx="10"/>
          </p:nvPr>
        </p:nvSpPr>
        <p:spPr/>
        <p:txBody>
          <a:bodyPr/>
          <a:lstStyle>
            <a:lvl1pPr>
              <a:defRPr/>
            </a:lvl1pPr>
          </a:lstStyle>
          <a:p>
            <a:pPr>
              <a:defRPr/>
            </a:pPr>
            <a:endParaRPr lang="ru-RU"/>
          </a:p>
        </p:txBody>
      </p:sp>
      <p:sp>
        <p:nvSpPr>
          <p:cNvPr id="6" name="Нижний колонтитул 18"/>
          <p:cNvSpPr>
            <a:spLocks noGrp="1"/>
          </p:cNvSpPr>
          <p:nvPr>
            <p:ph type="ftr" sz="quarter" idx="11"/>
          </p:nvPr>
        </p:nvSpPr>
        <p:spPr/>
        <p:txBody>
          <a:bodyPr/>
          <a:lstStyle>
            <a:lvl1pPr>
              <a:defRPr/>
            </a:lvl1pPr>
          </a:lstStyle>
          <a:p>
            <a:pPr>
              <a:defRPr/>
            </a:pPr>
            <a:endParaRPr lang="ru-RU"/>
          </a:p>
        </p:txBody>
      </p:sp>
      <p:sp>
        <p:nvSpPr>
          <p:cNvPr id="7" name="Номер слайда 26"/>
          <p:cNvSpPr>
            <a:spLocks noGrp="1"/>
          </p:cNvSpPr>
          <p:nvPr>
            <p:ph type="sldNum" sz="quarter" idx="12"/>
          </p:nvPr>
        </p:nvSpPr>
        <p:spPr/>
        <p:txBody>
          <a:bodyPr/>
          <a:lstStyle>
            <a:lvl1pPr>
              <a:defRPr/>
            </a:lvl1pPr>
          </a:lstStyle>
          <a:p>
            <a:pPr>
              <a:defRPr/>
            </a:pPr>
            <a:fld id="{D5630B1B-8C7F-43E1-BC2E-4B4B86EF13BA}" type="slidenum">
              <a:rPr lang="ru-RU" altLang="uk-UA"/>
              <a:pPr>
                <a:defRPr/>
              </a:pPr>
              <a:t>‹#›</a:t>
            </a:fld>
            <a:endParaRPr lang="ru-RU" alt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91A9137D-D2E1-4237-AFAB-05BF467D2222}" type="slidenum">
              <a:rPr lang="ru-RU" altLang="uk-UA"/>
              <a:pPr>
                <a:defRPr/>
              </a:pPr>
              <a:t>‹#›</a:t>
            </a:fld>
            <a:endParaRPr lang="ru-RU" alt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704850"/>
            <a:ext cx="2057400" cy="561975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704850"/>
            <a:ext cx="6019800" cy="56197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CE155FF9-17FC-4E5F-8851-03AC8D846C42}" type="slidenum">
              <a:rPr lang="ru-RU" altLang="uk-UA"/>
              <a:pPr>
                <a:defRPr/>
              </a:pPr>
              <a:t>‹#›</a:t>
            </a:fld>
            <a:endParaRPr lang="ru-RU" alt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s>
            <a:gs pos="100000">
              <a:srgbClr val="FFFF3B"/>
            </a:gs>
          </a:gsLst>
          <a:lin ang="5400000" scaled="1"/>
        </a:gradFill>
        <a:effectLst/>
      </p:bgPr>
    </p:bg>
    <p:spTree>
      <p:nvGrpSpPr>
        <p:cNvPr id="1" name=""/>
        <p:cNvGrpSpPr/>
        <p:nvPr/>
      </p:nvGrpSpPr>
      <p:grpSpPr>
        <a:xfrm>
          <a:off x="0" y="0"/>
          <a:ext cx="0" cy="0"/>
          <a:chOff x="0" y="0"/>
          <a:chExt cx="0" cy="0"/>
        </a:xfrm>
      </p:grpSpPr>
      <p:sp>
        <p:nvSpPr>
          <p:cNvPr id="7" name="Полилиния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lnSpc>
                <a:spcPct val="90000"/>
              </a:lnSpc>
              <a:defRPr/>
            </a:pPr>
            <a:endParaRPr lang="en-US" sz="2000">
              <a:latin typeface="+mn-lt"/>
            </a:endParaRPr>
          </a:p>
        </p:txBody>
      </p:sp>
      <p:sp>
        <p:nvSpPr>
          <p:cNvPr id="8" name="Полилиния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lnSpc>
                <a:spcPct val="90000"/>
              </a:lnSpc>
              <a:defRPr/>
            </a:pPr>
            <a:endParaRPr lang="en-US" sz="2000">
              <a:latin typeface="+mn-lt"/>
            </a:endParaRPr>
          </a:p>
        </p:txBody>
      </p:sp>
      <p:grpSp>
        <p:nvGrpSpPr>
          <p:cNvPr id="1028" name="Группа 1"/>
          <p:cNvGrpSpPr>
            <a:grpSpLocks/>
          </p:cNvGrpSpPr>
          <p:nvPr/>
        </p:nvGrpSpPr>
        <p:grpSpPr bwMode="auto">
          <a:xfrm>
            <a:off x="-19050" y="203200"/>
            <a:ext cx="9180513" cy="647700"/>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lgn="ctr" eaLnBrk="1" hangingPunct="1">
                <a:lnSpc>
                  <a:spcPct val="90000"/>
                </a:lnSpc>
                <a:defRPr/>
              </a:pPr>
              <a:endParaRPr lang="en-US" sz="2000">
                <a:latin typeface="Times New Roman" pitchFamily="18" charset="0"/>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lgn="ctr" eaLnBrk="1" hangingPunct="1">
                <a:lnSpc>
                  <a:spcPct val="90000"/>
                </a:lnSpc>
                <a:defRPr/>
              </a:pPr>
              <a:endParaRPr lang="en-US" sz="2000">
                <a:latin typeface="Times New Roman" pitchFamily="18" charset="0"/>
              </a:endParaRPr>
            </a:p>
          </p:txBody>
        </p:sp>
      </p:grpSp>
      <p:sp>
        <p:nvSpPr>
          <p:cNvPr id="1029" name="Заголовок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ru-RU" altLang="ru-RU" smtClean="0"/>
              <a:t>Образец заголовка</a:t>
            </a:r>
            <a:endParaRPr lang="en-US" altLang="ru-RU" smtClean="0"/>
          </a:p>
        </p:txBody>
      </p:sp>
      <p:sp>
        <p:nvSpPr>
          <p:cNvPr id="1030" name="Текст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
        <p:nvSpPr>
          <p:cNvPr id="14" name="Дата 29"/>
          <p:cNvSpPr>
            <a:spLocks noGrp="1"/>
          </p:cNvSpPr>
          <p:nvPr>
            <p:ph type="dt" sz="half" idx="2"/>
          </p:nvPr>
        </p:nvSpPr>
        <p:spPr>
          <a:xfrm>
            <a:off x="457200" y="6356350"/>
            <a:ext cx="2133600" cy="365125"/>
          </a:xfrm>
          <a:prstGeom prst="rect">
            <a:avLst/>
          </a:prstGeom>
        </p:spPr>
        <p:txBody>
          <a:bodyPr vert="horz" wrap="square" lIns="0" tIns="0" rIns="0" bIns="0" numCol="1" anchor="b" anchorCtr="0" compatLnSpc="1">
            <a:prstTxWarp prst="textNoShape">
              <a:avLst/>
            </a:prstTxWarp>
          </a:bodyPr>
          <a:lstStyle>
            <a:lvl1pPr eaLnBrk="1" hangingPunct="1">
              <a:lnSpc>
                <a:spcPct val="90000"/>
              </a:lnSpc>
              <a:defRPr sz="1200">
                <a:solidFill>
                  <a:srgbClr val="D1EAEE"/>
                </a:solidFill>
                <a:latin typeface="Times New Roman" pitchFamily="18" charset="0"/>
              </a:defRPr>
            </a:lvl1pPr>
          </a:lstStyle>
          <a:p>
            <a:pPr>
              <a:defRPr/>
            </a:pPr>
            <a:endParaRPr lang="ru-RU"/>
          </a:p>
        </p:txBody>
      </p:sp>
      <p:sp>
        <p:nvSpPr>
          <p:cNvPr id="15" name="Нижний колонтитул 18"/>
          <p:cNvSpPr>
            <a:spLocks noGrp="1"/>
          </p:cNvSpPr>
          <p:nvPr>
            <p:ph type="ftr" sz="quarter" idx="3"/>
          </p:nvPr>
        </p:nvSpPr>
        <p:spPr>
          <a:xfrm>
            <a:off x="2667000" y="6356350"/>
            <a:ext cx="3352800" cy="365125"/>
          </a:xfrm>
          <a:prstGeom prst="rect">
            <a:avLst/>
          </a:prstGeom>
        </p:spPr>
        <p:txBody>
          <a:bodyPr vert="horz" wrap="square" lIns="0" tIns="0" rIns="0" bIns="0" numCol="1" anchor="b" anchorCtr="0" compatLnSpc="1">
            <a:prstTxWarp prst="textNoShape">
              <a:avLst/>
            </a:prstTxWarp>
          </a:bodyPr>
          <a:lstStyle>
            <a:lvl1pPr eaLnBrk="1" hangingPunct="1">
              <a:lnSpc>
                <a:spcPct val="90000"/>
              </a:lnSpc>
              <a:defRPr sz="1200">
                <a:solidFill>
                  <a:srgbClr val="D1EAEE"/>
                </a:solidFill>
                <a:latin typeface="Times New Roman" pitchFamily="18" charset="0"/>
              </a:defRPr>
            </a:lvl1pPr>
          </a:lstStyle>
          <a:p>
            <a:pPr>
              <a:defRPr/>
            </a:pPr>
            <a:endParaRPr lang="ru-RU"/>
          </a:p>
        </p:txBody>
      </p:sp>
      <p:sp>
        <p:nvSpPr>
          <p:cNvPr id="16" name="Номер слайда 26"/>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lnSpc>
                <a:spcPct val="90000"/>
              </a:lnSpc>
              <a:defRPr sz="1200" smtClean="0">
                <a:solidFill>
                  <a:srgbClr val="D1EAEE"/>
                </a:solidFill>
                <a:latin typeface="Times New Roman" pitchFamily="18" charset="0"/>
              </a:defRPr>
            </a:lvl1pPr>
          </a:lstStyle>
          <a:p>
            <a:pPr>
              <a:defRPr/>
            </a:pPr>
            <a:fld id="{F6826511-9228-444D-A31A-B8D1ABD97548}" type="slidenum">
              <a:rPr lang="ru-RU" altLang="uk-UA"/>
              <a:pPr>
                <a:defRPr/>
              </a:pPr>
              <a:t>‹#›</a:t>
            </a:fld>
            <a:endParaRPr lang="ru-RU" altLang="uk-UA"/>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l" rtl="0" eaLnBrk="0" fontAlgn="base" hangingPunct="0">
        <a:spcBef>
          <a:spcPct val="0"/>
        </a:spcBef>
        <a:spcAft>
          <a:spcPct val="0"/>
        </a:spcAft>
        <a:defRPr sz="50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1463" indent="-271463" algn="l" rtl="0" eaLnBrk="0" fontAlgn="base" hangingPunct="0">
        <a:spcBef>
          <a:spcPct val="20000"/>
        </a:spcBef>
        <a:spcAft>
          <a:spcPct val="0"/>
        </a:spcAft>
        <a:buClr>
          <a:srgbClr val="0BD0D9"/>
        </a:buClr>
        <a:buSzPct val="95000"/>
        <a:buFont typeface="Wingdings 2" pitchFamily="18" charset="2"/>
        <a:buChar char=""/>
        <a:defRPr sz="26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a:solidFill>
            <a:schemeClr val="tx1"/>
          </a:solidFill>
          <a:latin typeface="+mn-lt"/>
        </a:defRPr>
      </a:lvl2pPr>
      <a:lvl3pPr marL="912813" indent="-246063" algn="l" rtl="0" eaLnBrk="0" fontAlgn="base" hangingPunct="0">
        <a:spcBef>
          <a:spcPct val="20000"/>
        </a:spcBef>
        <a:spcAft>
          <a:spcPct val="0"/>
        </a:spcAft>
        <a:buClr>
          <a:schemeClr val="accent2"/>
        </a:buClr>
        <a:buSzPct val="70000"/>
        <a:buFont typeface="Wingdings 2" pitchFamily="18" charset="2"/>
        <a:buChar char=""/>
        <a:defRPr sz="2100">
          <a:solidFill>
            <a:schemeClr val="tx1"/>
          </a:solidFill>
          <a:latin typeface="+mn-lt"/>
        </a:defRPr>
      </a:lvl3pPr>
      <a:lvl4pPr marL="1185863" indent="-207963" algn="l" rtl="0" eaLnBrk="0" fontAlgn="base" hangingPunct="0">
        <a:spcBef>
          <a:spcPct val="20000"/>
        </a:spcBef>
        <a:spcAft>
          <a:spcPct val="0"/>
        </a:spcAft>
        <a:buClr>
          <a:srgbClr val="0BD0D9"/>
        </a:buClr>
        <a:buSzPct val="65000"/>
        <a:buFont typeface="Wingdings 2" pitchFamily="18" charset="2"/>
        <a:buChar char=""/>
        <a:defRPr sz="2000">
          <a:solidFill>
            <a:schemeClr val="tx1"/>
          </a:solidFill>
          <a:latin typeface="+mn-lt"/>
        </a:defRPr>
      </a:lvl4pPr>
      <a:lvl5pPr marL="1462088" indent="-207963"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5pPr>
      <a:lvl6pPr marL="1919288" indent="-207963" algn="l" rtl="0" fontAlgn="base">
        <a:spcBef>
          <a:spcPct val="20000"/>
        </a:spcBef>
        <a:spcAft>
          <a:spcPct val="0"/>
        </a:spcAft>
        <a:buClr>
          <a:srgbClr val="10CF9B"/>
        </a:buClr>
        <a:buSzPct val="65000"/>
        <a:buFont typeface="Wingdings 2" pitchFamily="18" charset="2"/>
        <a:buChar char=""/>
        <a:defRPr sz="2000">
          <a:solidFill>
            <a:schemeClr val="tx1"/>
          </a:solidFill>
          <a:latin typeface="+mn-lt"/>
        </a:defRPr>
      </a:lvl6pPr>
      <a:lvl7pPr marL="2376488" indent="-207963" algn="l" rtl="0" fontAlgn="base">
        <a:spcBef>
          <a:spcPct val="20000"/>
        </a:spcBef>
        <a:spcAft>
          <a:spcPct val="0"/>
        </a:spcAft>
        <a:buClr>
          <a:srgbClr val="10CF9B"/>
        </a:buClr>
        <a:buSzPct val="65000"/>
        <a:buFont typeface="Wingdings 2" pitchFamily="18" charset="2"/>
        <a:buChar char=""/>
        <a:defRPr sz="2000">
          <a:solidFill>
            <a:schemeClr val="tx1"/>
          </a:solidFill>
          <a:latin typeface="+mn-lt"/>
        </a:defRPr>
      </a:lvl7pPr>
      <a:lvl8pPr marL="2833688" indent="-207963" algn="l" rtl="0" fontAlgn="base">
        <a:spcBef>
          <a:spcPct val="20000"/>
        </a:spcBef>
        <a:spcAft>
          <a:spcPct val="0"/>
        </a:spcAft>
        <a:buClr>
          <a:srgbClr val="10CF9B"/>
        </a:buClr>
        <a:buSzPct val="65000"/>
        <a:buFont typeface="Wingdings 2" pitchFamily="18" charset="2"/>
        <a:buChar char=""/>
        <a:defRPr sz="2000">
          <a:solidFill>
            <a:schemeClr val="tx1"/>
          </a:solidFill>
          <a:latin typeface="+mn-lt"/>
        </a:defRPr>
      </a:lvl8pPr>
      <a:lvl9pPr marL="3290888" indent="-207963" algn="l" rtl="0" fontAlgn="base">
        <a:spcBef>
          <a:spcPct val="20000"/>
        </a:spcBef>
        <a:spcAft>
          <a:spcPct val="0"/>
        </a:spcAft>
        <a:buClr>
          <a:srgbClr val="10CF9B"/>
        </a:buClr>
        <a:buSzPct val="65000"/>
        <a:buFont typeface="Wingdings 2" pitchFamily="18" charset="2"/>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7"/>
          <p:cNvSpPr>
            <a:spLocks noChangeArrowheads="1"/>
          </p:cNvSpPr>
          <p:nvPr/>
        </p:nvSpPr>
        <p:spPr bwMode="auto">
          <a:xfrm>
            <a:off x="179388" y="5373688"/>
            <a:ext cx="8748712" cy="246062"/>
          </a:xfrm>
          <a:prstGeom prst="rect">
            <a:avLst/>
          </a:prstGeom>
          <a:noFill/>
          <a:ln w="9525">
            <a:noFill/>
            <a:miter lim="800000"/>
            <a:headEnd/>
            <a:tailEnd/>
          </a:ln>
        </p:spPr>
        <p:txBody>
          <a:bodyPr lIns="0" tIns="0" rIns="0" bIns="0">
            <a:spAutoFit/>
          </a:bodyPr>
          <a:lstStyle/>
          <a:p>
            <a:pPr marL="514350" indent="-514350" algn="ctr" eaLnBrk="1" hangingPunct="1"/>
            <a:r>
              <a:rPr lang="uk-UA" sz="1600" b="1" dirty="0">
                <a:solidFill>
                  <a:srgbClr val="000000"/>
                </a:solidFill>
                <a:latin typeface="Times New Roman" pitchFamily="18" charset="0"/>
                <a:cs typeface="Times New Roman" pitchFamily="18" charset="0"/>
              </a:rPr>
              <a:t>Асистент кафедри медицини катастроф та військової медицини </a:t>
            </a:r>
            <a:r>
              <a:rPr lang="uk-UA" sz="1600" b="1" dirty="0" smtClean="0">
                <a:solidFill>
                  <a:srgbClr val="000000"/>
                </a:solidFill>
                <a:latin typeface="Times New Roman" pitchFamily="18" charset="0"/>
                <a:cs typeface="Times New Roman" pitchFamily="18" charset="0"/>
              </a:rPr>
              <a:t>Станіслав Цілько</a:t>
            </a:r>
            <a:endParaRPr lang="ru-RU" altLang="ru-RU" sz="1600" b="1" dirty="0">
              <a:solidFill>
                <a:srgbClr val="000000"/>
              </a:solidFill>
              <a:latin typeface="Times New Roman" pitchFamily="18" charset="0"/>
              <a:cs typeface="Times New Roman" pitchFamily="18" charset="0"/>
            </a:endParaRPr>
          </a:p>
        </p:txBody>
      </p:sp>
      <p:sp>
        <p:nvSpPr>
          <p:cNvPr id="2051" name="TextBox 8"/>
          <p:cNvSpPr txBox="1">
            <a:spLocks noChangeArrowheads="1"/>
          </p:cNvSpPr>
          <p:nvPr/>
        </p:nvSpPr>
        <p:spPr bwMode="auto">
          <a:xfrm>
            <a:off x="1204912" y="591973"/>
            <a:ext cx="7723188" cy="1016000"/>
          </a:xfrm>
          <a:prstGeom prst="rect">
            <a:avLst/>
          </a:prstGeom>
          <a:noFill/>
          <a:ln w="9525">
            <a:noFill/>
            <a:miter lim="800000"/>
            <a:headEnd/>
            <a:tailEnd/>
          </a:ln>
        </p:spPr>
        <p:txBody>
          <a:bodyPr>
            <a:spAutoFit/>
          </a:bodyPr>
          <a:lstStyle/>
          <a:p>
            <a:pPr algn="ctr" eaLnBrk="1" hangingPunct="1"/>
            <a:r>
              <a:rPr lang="ru-RU" altLang="ru-RU" sz="2000" b="1" dirty="0">
                <a:solidFill>
                  <a:srgbClr val="000000"/>
                </a:solidFill>
                <a:latin typeface="Times New Roman" pitchFamily="18" charset="0"/>
                <a:cs typeface="Times New Roman" pitchFamily="18" charset="0"/>
              </a:rPr>
              <a:t>ОДЕСЬКИЙ НАЦІОНАЛЬНИЙ МЕДИЧНИЙ УНІВЕРСИТЕТ</a:t>
            </a:r>
          </a:p>
          <a:p>
            <a:pPr algn="ctr" eaLnBrk="1" hangingPunct="1"/>
            <a:endParaRPr lang="ru-RU" altLang="ru-RU" sz="2000" b="1" dirty="0">
              <a:solidFill>
                <a:srgbClr val="000000"/>
              </a:solidFill>
              <a:latin typeface="Times New Roman" pitchFamily="18" charset="0"/>
              <a:cs typeface="Times New Roman" pitchFamily="18" charset="0"/>
            </a:endParaRPr>
          </a:p>
          <a:p>
            <a:pPr algn="ctr" eaLnBrk="1" hangingPunct="1"/>
            <a:r>
              <a:rPr lang="uk-UA" sz="2000" b="1" dirty="0">
                <a:solidFill>
                  <a:schemeClr val="bg1"/>
                </a:solidFill>
                <a:latin typeface="Times New Roman" pitchFamily="18" charset="0"/>
                <a:cs typeface="Times New Roman" pitchFamily="18" charset="0"/>
              </a:rPr>
              <a:t>Кафедра медицини катастроф та військової медицини</a:t>
            </a:r>
            <a:endParaRPr lang="ru-RU" altLang="ru-RU" b="1" dirty="0">
              <a:solidFill>
                <a:srgbClr val="000000"/>
              </a:solidFill>
              <a:cs typeface="Arial" charset="0"/>
            </a:endParaRPr>
          </a:p>
        </p:txBody>
      </p:sp>
      <p:pic>
        <p:nvPicPr>
          <p:cNvPr id="2052" name="Picture 8" descr="ОНМедУ Одеський національний медичний університет"/>
          <p:cNvPicPr>
            <a:picLocks noChangeAspect="1" noChangeArrowheads="1"/>
          </p:cNvPicPr>
          <p:nvPr/>
        </p:nvPicPr>
        <p:blipFill>
          <a:blip r:embed="rId3" cstate="print"/>
          <a:srcRect/>
          <a:stretch>
            <a:fillRect/>
          </a:stretch>
        </p:blipFill>
        <p:spPr bwMode="auto">
          <a:xfrm>
            <a:off x="611188" y="1282700"/>
            <a:ext cx="914400" cy="1066800"/>
          </a:xfrm>
          <a:prstGeom prst="rect">
            <a:avLst/>
          </a:prstGeom>
          <a:noFill/>
          <a:ln w="9525">
            <a:noFill/>
            <a:miter lim="800000"/>
            <a:headEnd/>
            <a:tailEnd/>
          </a:ln>
        </p:spPr>
      </p:pic>
      <p:sp>
        <p:nvSpPr>
          <p:cNvPr id="2053" name="Rectangle 7"/>
          <p:cNvSpPr>
            <a:spLocks noChangeArrowheads="1"/>
          </p:cNvSpPr>
          <p:nvPr/>
        </p:nvSpPr>
        <p:spPr bwMode="auto">
          <a:xfrm>
            <a:off x="323850" y="2419350"/>
            <a:ext cx="8604250" cy="2769989"/>
          </a:xfrm>
          <a:prstGeom prst="rect">
            <a:avLst/>
          </a:prstGeom>
          <a:noFill/>
          <a:ln w="9525">
            <a:noFill/>
            <a:miter lim="800000"/>
            <a:headEnd/>
            <a:tailEnd/>
          </a:ln>
        </p:spPr>
        <p:txBody>
          <a:bodyPr lIns="0" tIns="0" rIns="0" bIns="0">
            <a:spAutoFit/>
          </a:bodyPr>
          <a:lstStyle/>
          <a:p>
            <a:pPr indent="457200" algn="ctr"/>
            <a:r>
              <a:rPr lang="uk-UA" sz="2000" dirty="0">
                <a:solidFill>
                  <a:schemeClr val="bg1"/>
                </a:solidFill>
                <a:latin typeface="Times New Roman" pitchFamily="18" charset="0"/>
                <a:cs typeface="Times New Roman" pitchFamily="18" charset="0"/>
              </a:rPr>
              <a:t>Навчальна дисципліна  </a:t>
            </a:r>
          </a:p>
          <a:p>
            <a:pPr>
              <a:spcAft>
                <a:spcPts val="0"/>
              </a:spcAft>
              <a:tabLst>
                <a:tab pos="5559425" algn="l"/>
              </a:tabLst>
            </a:pPr>
            <a:r>
              <a:rPr lang="uk-UA" sz="2000" b="1" dirty="0">
                <a:solidFill>
                  <a:schemeClr val="bg1"/>
                </a:solidFill>
                <a:latin typeface="Times New Roman" pitchFamily="18" charset="0"/>
                <a:cs typeface="Times New Roman" pitchFamily="18" charset="0"/>
              </a:rPr>
              <a:t>«Підготовка  офіцерів запасу галузі знань «Охорона здоров’я</a:t>
            </a:r>
            <a:r>
              <a:rPr lang="uk-UA" sz="2000" b="1" dirty="0" smtClean="0">
                <a:solidFill>
                  <a:schemeClr val="bg1"/>
                </a:solidFill>
                <a:latin typeface="Times New Roman" pitchFamily="18" charset="0"/>
                <a:cs typeface="Times New Roman" pitchFamily="18" charset="0"/>
              </a:rPr>
              <a:t>»»</a:t>
            </a:r>
            <a:r>
              <a:rPr lang="uk-UA" sz="2000" dirty="0">
                <a:solidFill>
                  <a:srgbClr val="000000"/>
                </a:solidFill>
                <a:latin typeface="Times New Roman" panose="02020603050405020304" pitchFamily="18" charset="0"/>
                <a:ea typeface="Times New Roman" panose="02020603050405020304" pitchFamily="18" charset="0"/>
                <a:cs typeface="Microsoft YaHei" panose="020B0503020204020204" pitchFamily="34" charset="-122"/>
              </a:rPr>
              <a:t> </a:t>
            </a:r>
            <a:r>
              <a:rPr lang="uk-UA" sz="2000" b="1" dirty="0">
                <a:solidFill>
                  <a:srgbClr val="000000"/>
                </a:solidFill>
                <a:latin typeface="Times New Roman" panose="02020603050405020304" pitchFamily="18" charset="0"/>
                <a:ea typeface="Times New Roman" panose="02020603050405020304" pitchFamily="18" charset="0"/>
                <a:cs typeface="Microsoft YaHei" panose="020B0503020204020204" pitchFamily="34" charset="-122"/>
              </a:rPr>
              <a:t>Спеціальність «Медицина»</a:t>
            </a:r>
            <a:endParaRPr lang="uk-UA" sz="2000" dirty="0">
              <a:solidFill>
                <a:srgbClr val="000000"/>
              </a:solidFill>
              <a:latin typeface="Microsoft YaHei" panose="020B0503020204020204" pitchFamily="34" charset="-122"/>
              <a:ea typeface="Microsoft YaHei" panose="020B0503020204020204" pitchFamily="34" charset="-122"/>
              <a:cs typeface="Microsoft YaHei" panose="020B0503020204020204" pitchFamily="34" charset="-122"/>
            </a:endParaRPr>
          </a:p>
          <a:p>
            <a:pPr>
              <a:spcAft>
                <a:spcPts val="0"/>
              </a:spcAft>
              <a:tabLst>
                <a:tab pos="5559425" algn="l"/>
              </a:tabLst>
            </a:pPr>
            <a:r>
              <a:rPr lang="uk-UA" sz="2000" dirty="0" smtClean="0">
                <a:solidFill>
                  <a:srgbClr val="000000"/>
                </a:solidFill>
                <a:latin typeface="Times New Roman" panose="02020603050405020304" pitchFamily="18" charset="0"/>
                <a:ea typeface="Times New Roman" panose="02020603050405020304" pitchFamily="18" charset="0"/>
                <a:cs typeface="Microsoft YaHei" panose="020B0503020204020204" pitchFamily="34" charset="-122"/>
              </a:rPr>
              <a:t>Факультет </a:t>
            </a:r>
            <a:r>
              <a:rPr lang="uk-UA" sz="2000" dirty="0">
                <a:solidFill>
                  <a:srgbClr val="000000"/>
                </a:solidFill>
                <a:latin typeface="Times New Roman" panose="02020603050405020304" pitchFamily="18" charset="0"/>
                <a:ea typeface="Times New Roman" panose="02020603050405020304" pitchFamily="18" charset="0"/>
                <a:cs typeface="Microsoft YaHei" panose="020B0503020204020204" pitchFamily="34" charset="-122"/>
              </a:rPr>
              <a:t>медичний,  курс 2 </a:t>
            </a:r>
            <a:endParaRPr lang="uk-UA" dirty="0">
              <a:solidFill>
                <a:srgbClr val="000000"/>
              </a:solidFill>
              <a:latin typeface="Microsoft YaHei" panose="020B0503020204020204" pitchFamily="34" charset="-122"/>
              <a:ea typeface="Microsoft YaHei" panose="020B0503020204020204" pitchFamily="34" charset="-122"/>
              <a:cs typeface="Microsoft YaHei" panose="020B0503020204020204" pitchFamily="34" charset="-122"/>
            </a:endParaRPr>
          </a:p>
          <a:p>
            <a:pPr indent="457200" algn="ctr"/>
            <a:endParaRPr lang="uk-UA" altLang="ru-RU" sz="2400" b="1" dirty="0">
              <a:solidFill>
                <a:schemeClr val="bg1"/>
              </a:solidFill>
              <a:latin typeface="Times New Roman" pitchFamily="18" charset="0"/>
              <a:cs typeface="Times New Roman" pitchFamily="18" charset="0"/>
            </a:endParaRPr>
          </a:p>
          <a:p>
            <a:pPr indent="457200" algn="ctr">
              <a:buFont typeface="Wingdings 2" pitchFamily="18" charset="2"/>
              <a:buNone/>
            </a:pPr>
            <a:r>
              <a:rPr lang="uk-UA" altLang="ru-RU" sz="2800" dirty="0">
                <a:solidFill>
                  <a:srgbClr val="000000"/>
                </a:solidFill>
                <a:latin typeface="Times New Roman" pitchFamily="18" charset="0"/>
              </a:rPr>
              <a:t> </a:t>
            </a:r>
            <a:r>
              <a:rPr lang="uk-UA" altLang="ru-RU" sz="2400" dirty="0">
                <a:solidFill>
                  <a:schemeClr val="bg1"/>
                </a:solidFill>
                <a:latin typeface="Times New Roman" pitchFamily="18" charset="0"/>
                <a:cs typeface="Times New Roman" pitchFamily="18" charset="0"/>
              </a:rPr>
              <a:t>Лекція</a:t>
            </a:r>
            <a:r>
              <a:rPr lang="uk-UA" altLang="ru-RU" sz="2400" b="1" dirty="0">
                <a:solidFill>
                  <a:schemeClr val="bg1"/>
                </a:solidFill>
                <a:latin typeface="Times New Roman" pitchFamily="18" charset="0"/>
                <a:cs typeface="Times New Roman" pitchFamily="18" charset="0"/>
              </a:rPr>
              <a:t> </a:t>
            </a:r>
            <a:r>
              <a:rPr lang="uk-UA" sz="2400" b="1" dirty="0">
                <a:solidFill>
                  <a:schemeClr val="bg1"/>
                </a:solidFill>
                <a:latin typeface="Times New Roman" pitchFamily="18" charset="0"/>
                <a:cs typeface="Times New Roman" pitchFamily="18" charset="0"/>
              </a:rPr>
              <a:t>«Домедична допомога в екстремальних і бойових умовах як навчальна дисципліна. Первинний огляд постраждалого»</a:t>
            </a:r>
            <a:endParaRPr lang="uk-UA" altLang="ru-RU" sz="1200" b="1" dirty="0">
              <a:solidFill>
                <a:srgbClr val="000000"/>
              </a:solidFill>
              <a:latin typeface="Times New Roman" pitchFamily="18" charset="0"/>
            </a:endParaRPr>
          </a:p>
        </p:txBody>
      </p:sp>
      <p:sp>
        <p:nvSpPr>
          <p:cNvPr id="2054" name="AutoShape 7" descr="https://oblrada.od.gov.ua/wp-content/uploads/813.png"/>
          <p:cNvSpPr>
            <a:spLocks noChangeAspect="1" noChangeArrowheads="1"/>
          </p:cNvSpPr>
          <p:nvPr/>
        </p:nvSpPr>
        <p:spPr bwMode="auto">
          <a:xfrm>
            <a:off x="137055" y="-2547664"/>
            <a:ext cx="3933825" cy="5429251"/>
          </a:xfrm>
          <a:prstGeom prst="rect">
            <a:avLst/>
          </a:prstGeom>
          <a:noFill/>
          <a:ln w="9525">
            <a:noFill/>
            <a:miter lim="800000"/>
            <a:headEnd/>
            <a:tailEnd/>
          </a:ln>
        </p:spPr>
        <p:txBody>
          <a:bodyPr/>
          <a:lstStyle/>
          <a:p>
            <a:endParaRPr lang="uk-UA"/>
          </a:p>
        </p:txBody>
      </p:sp>
      <p:sp>
        <p:nvSpPr>
          <p:cNvPr id="7" name="Номер слайда 6"/>
          <p:cNvSpPr>
            <a:spLocks noGrp="1"/>
          </p:cNvSpPr>
          <p:nvPr>
            <p:ph type="sldNum" sz="quarter" idx="12"/>
          </p:nvPr>
        </p:nvSpPr>
        <p:spPr/>
        <p:txBody>
          <a:bodyPr/>
          <a:lstStyle/>
          <a:p>
            <a:pPr>
              <a:defRPr/>
            </a:pPr>
            <a:fld id="{2FBD0D34-05FA-46BD-B3E4-32A45BE21DCF}" type="slidenum">
              <a:rPr lang="ru-RU" altLang="uk-UA" smtClean="0"/>
              <a:pPr>
                <a:defRPr/>
              </a:pPr>
              <a:t>1</a:t>
            </a:fld>
            <a:endParaRPr lang="ru-RU" altLang="uk-UA"/>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2400" b="1" dirty="0">
                <a:latin typeface="Times New Roman" panose="02020603050405020304" pitchFamily="18" charset="0"/>
                <a:ea typeface="Calibri" panose="020F0502020204030204" pitchFamily="34" charset="0"/>
                <a:cs typeface="Times New Roman" panose="02020603050405020304" pitchFamily="18" charset="0"/>
              </a:rPr>
              <a:t>ПЛАН Лекції </a:t>
            </a:r>
            <a:br>
              <a:rPr lang="uk-UA" sz="2400" b="1" dirty="0">
                <a:latin typeface="Times New Roman" panose="02020603050405020304" pitchFamily="18" charset="0"/>
                <a:ea typeface="Calibri" panose="020F0502020204030204" pitchFamily="34" charset="0"/>
                <a:cs typeface="Times New Roman" panose="02020603050405020304" pitchFamily="18" charset="0"/>
              </a:rPr>
            </a:br>
            <a:r>
              <a:rPr lang="uk-UA" sz="2400" dirty="0" smtClean="0"/>
              <a:t>«</a:t>
            </a:r>
            <a:r>
              <a:rPr lang="uk-UA" sz="2400" b="1" dirty="0" smtClean="0">
                <a:latin typeface="Times New Roman" panose="02020603050405020304" pitchFamily="18" charset="0"/>
                <a:ea typeface="Calibri" panose="020F0502020204030204" pitchFamily="34" charset="0"/>
                <a:cs typeface="Times New Roman" panose="02020603050405020304" pitchFamily="18" charset="0"/>
              </a:rPr>
              <a:t>Домедична </a:t>
            </a:r>
            <a:r>
              <a:rPr lang="uk-UA" sz="2400" b="1" dirty="0">
                <a:latin typeface="Times New Roman" panose="02020603050405020304" pitchFamily="18" charset="0"/>
                <a:ea typeface="Calibri" panose="020F0502020204030204" pitchFamily="34" charset="0"/>
                <a:cs typeface="Times New Roman" panose="02020603050405020304" pitchFamily="18" charset="0"/>
              </a:rPr>
              <a:t>допомога в екстремальних і бойових умовах як навчальна дисципліна. </a:t>
            </a:r>
            <a:r>
              <a:rPr lang="uk-UA" sz="2400" b="1" dirty="0" smtClean="0">
                <a:latin typeface="Times New Roman" panose="02020603050405020304" pitchFamily="18" charset="0"/>
                <a:ea typeface="Calibri" panose="020F0502020204030204" pitchFamily="34" charset="0"/>
                <a:cs typeface="Times New Roman" panose="02020603050405020304" pitchFamily="18" charset="0"/>
              </a:rPr>
              <a:t/>
            </a:r>
            <a:br>
              <a:rPr lang="uk-UA" sz="2400" b="1" dirty="0" smtClean="0">
                <a:latin typeface="Times New Roman" panose="02020603050405020304" pitchFamily="18" charset="0"/>
                <a:ea typeface="Calibri" panose="020F0502020204030204" pitchFamily="34" charset="0"/>
                <a:cs typeface="Times New Roman" panose="02020603050405020304" pitchFamily="18" charset="0"/>
              </a:rPr>
            </a:br>
            <a:r>
              <a:rPr lang="uk-UA" sz="2400" b="1" dirty="0" smtClean="0">
                <a:latin typeface="Times New Roman" panose="02020603050405020304" pitchFamily="18" charset="0"/>
                <a:ea typeface="Calibri" panose="020F0502020204030204" pitchFamily="34" charset="0"/>
                <a:cs typeface="Times New Roman" panose="02020603050405020304" pitchFamily="18" charset="0"/>
              </a:rPr>
              <a:t>Первинний </a:t>
            </a:r>
            <a:r>
              <a:rPr lang="uk-UA" sz="2400" b="1" dirty="0">
                <a:latin typeface="Times New Roman" panose="02020603050405020304" pitchFamily="18" charset="0"/>
                <a:ea typeface="Calibri" panose="020F0502020204030204" pitchFamily="34" charset="0"/>
                <a:cs typeface="Times New Roman" panose="02020603050405020304" pitchFamily="18" charset="0"/>
              </a:rPr>
              <a:t>огляд </a:t>
            </a:r>
            <a:r>
              <a:rPr lang="uk-UA" sz="2400" b="1" dirty="0" smtClean="0">
                <a:latin typeface="Times New Roman" panose="02020603050405020304" pitchFamily="18" charset="0"/>
                <a:ea typeface="Calibri" panose="020F0502020204030204" pitchFamily="34" charset="0"/>
                <a:cs typeface="Times New Roman" panose="02020603050405020304" pitchFamily="18" charset="0"/>
              </a:rPr>
              <a:t>постраждалого»</a:t>
            </a:r>
            <a:endParaRPr lang="uk-UA" dirty="0"/>
          </a:p>
        </p:txBody>
      </p:sp>
      <p:sp>
        <p:nvSpPr>
          <p:cNvPr id="6" name="Номер слайда 5"/>
          <p:cNvSpPr>
            <a:spLocks noGrp="1"/>
          </p:cNvSpPr>
          <p:nvPr>
            <p:ph type="sldNum" sz="quarter" idx="12"/>
          </p:nvPr>
        </p:nvSpPr>
        <p:spPr>
          <a:xfrm>
            <a:off x="7924800" y="6255113"/>
            <a:ext cx="762000" cy="365125"/>
          </a:xfrm>
        </p:spPr>
        <p:txBody>
          <a:bodyPr anchor="ctr"/>
          <a:lstStyle/>
          <a:p>
            <a:pPr algn="ctr">
              <a:defRPr/>
            </a:pPr>
            <a:fld id="{5F226248-0448-4117-A13B-1CEA668BF162}" type="slidenum">
              <a:rPr lang="ru-RU" altLang="uk-UA" sz="1600" smtClean="0">
                <a:solidFill>
                  <a:schemeClr val="bg1"/>
                </a:solidFill>
              </a:rPr>
              <a:pPr algn="ctr">
                <a:defRPr/>
              </a:pPr>
              <a:t>2</a:t>
            </a:fld>
            <a:endParaRPr lang="ru-RU" altLang="uk-UA" sz="1600" dirty="0">
              <a:solidFill>
                <a:schemeClr val="bg1"/>
              </a:solidFill>
            </a:endParaRPr>
          </a:p>
        </p:txBody>
      </p:sp>
      <p:sp>
        <p:nvSpPr>
          <p:cNvPr id="3" name="Прямоугольник 2"/>
          <p:cNvSpPr/>
          <p:nvPr/>
        </p:nvSpPr>
        <p:spPr>
          <a:xfrm>
            <a:off x="647564" y="1988840"/>
            <a:ext cx="7848872" cy="4307846"/>
          </a:xfrm>
          <a:prstGeom prst="rect">
            <a:avLst/>
          </a:prstGeom>
        </p:spPr>
        <p:txBody>
          <a:bodyPr wrap="square">
            <a:spAutoFit/>
          </a:bodyPr>
          <a:lstStyle/>
          <a:p>
            <a:pPr indent="450215" algn="just">
              <a:lnSpc>
                <a:spcPct val="107000"/>
              </a:lnSpc>
              <a:spcAft>
                <a:spcPts val="0"/>
              </a:spcAft>
            </a:pP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1. Домедична </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допомога в екстремальних умовах як навчальна дисципліна, її актуальність, зміст. </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2. Поняття </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домедичної допомоги в екстремальних умовах мирного часу та бойових умовах. </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3. Правові </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аспекти надання домедичної допомоги. </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4. </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Види ушкоджень в бойових умовах. </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5.</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Місце та обсяг надання домедичної допомоги в бойових та небойових умовах</a:t>
            </a: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6.</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Огляд місця пригоди, забезпечення особистої </a:t>
            </a: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безпеки</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7.</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Контакт з постраждалим. </a:t>
            </a:r>
            <a:endPar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8.</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Засоби особистої безпеки. </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9. </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Алгоритми надання домедичної допомоги в секторах обстрілу та укриття.</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10. Безпека </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 бойових умовах. </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11. </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Проведення первинного огляду. </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12. </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Засоби індивідуального медичного оснащення військовослужбовця. </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endPar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ransition>
    <p:blinds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29600" cy="1008112"/>
          </a:xfrm>
        </p:spPr>
        <p:txBody>
          <a:bodyPr anchor="ctr"/>
          <a:lstStyle/>
          <a:p>
            <a:pPr algn="ctr"/>
            <a:r>
              <a:rPr lang="uk-UA" sz="2800" b="1" dirty="0" smtClean="0">
                <a:solidFill>
                  <a:srgbClr val="FFFF00"/>
                </a:solidFill>
              </a:rPr>
              <a:t>Домедична допомога в екстремальних умовах як навчальна дисципліна, її актуальність, зміст</a:t>
            </a:r>
            <a:endParaRPr lang="uk-UA" sz="2800" dirty="0">
              <a:solidFill>
                <a:srgbClr val="FFFF00"/>
              </a:solidFill>
            </a:endParaRPr>
          </a:p>
        </p:txBody>
      </p:sp>
      <p:sp>
        <p:nvSpPr>
          <p:cNvPr id="3" name="Объект 2"/>
          <p:cNvSpPr>
            <a:spLocks noGrp="1"/>
          </p:cNvSpPr>
          <p:nvPr>
            <p:ph idx="1"/>
          </p:nvPr>
        </p:nvSpPr>
        <p:spPr>
          <a:xfrm>
            <a:off x="457200" y="1700808"/>
            <a:ext cx="8229600" cy="4968551"/>
          </a:xfrm>
        </p:spPr>
        <p:txBody>
          <a:bodyPr/>
          <a:lstStyle/>
          <a:p>
            <a:pPr marL="0" indent="0" algn="just">
              <a:buNone/>
            </a:pPr>
            <a:r>
              <a:rPr lang="uk-UA" sz="2000" dirty="0" smtClean="0">
                <a:solidFill>
                  <a:schemeClr val="bg1"/>
                </a:solidFill>
                <a:latin typeface="Times New Roman" panose="02020603050405020304" pitchFamily="18" charset="0"/>
                <a:cs typeface="Times New Roman" panose="02020603050405020304" pitchFamily="18" charset="0"/>
              </a:rPr>
              <a:t>        Надання </a:t>
            </a:r>
            <a:r>
              <a:rPr lang="uk-UA" sz="2000" dirty="0">
                <a:solidFill>
                  <a:schemeClr val="bg1"/>
                </a:solidFill>
                <a:latin typeface="Times New Roman" panose="02020603050405020304" pitchFamily="18" charset="0"/>
                <a:cs typeface="Times New Roman" panose="02020603050405020304" pitchFamily="18" charset="0"/>
              </a:rPr>
              <a:t>домедичної допомоги на полі бою є основною запорукою врятування життя пораненому. Аналіз причин загибелі солдатів під час ведення бойових дій вказує на те, що значну їх частину можна було б врятувати при своєчасному та якісному наданні домедичної допомоги. Близько 90% смертей в бою відбуваються до того, як поранені дістануться медичної установи. Більшість з них несумісні із життям (</a:t>
            </a:r>
            <a:r>
              <a:rPr lang="uk-UA" sz="2000" dirty="0" err="1">
                <a:solidFill>
                  <a:schemeClr val="bg1"/>
                </a:solidFill>
                <a:latin typeface="Times New Roman" panose="02020603050405020304" pitchFamily="18" charset="0"/>
                <a:cs typeface="Times New Roman" panose="02020603050405020304" pitchFamily="18" charset="0"/>
              </a:rPr>
              <a:t>обширна</a:t>
            </a:r>
            <a:r>
              <a:rPr lang="uk-UA" sz="2000" dirty="0">
                <a:solidFill>
                  <a:schemeClr val="bg1"/>
                </a:solidFill>
                <a:latin typeface="Times New Roman" panose="02020603050405020304" pitchFamily="18" charset="0"/>
                <a:cs typeface="Times New Roman" panose="02020603050405020304" pitchFamily="18" charset="0"/>
              </a:rPr>
              <a:t> травма, </a:t>
            </a:r>
            <a:r>
              <a:rPr lang="uk-UA" sz="2000" dirty="0" err="1">
                <a:solidFill>
                  <a:schemeClr val="bg1"/>
                </a:solidFill>
                <a:latin typeface="Times New Roman" panose="02020603050405020304" pitchFamily="18" charset="0"/>
                <a:cs typeface="Times New Roman" panose="02020603050405020304" pitchFamily="18" charset="0"/>
              </a:rPr>
              <a:t>обширна</a:t>
            </a:r>
            <a:r>
              <a:rPr lang="uk-UA" sz="2000" dirty="0">
                <a:solidFill>
                  <a:schemeClr val="bg1"/>
                </a:solidFill>
                <a:latin typeface="Times New Roman" panose="02020603050405020304" pitchFamily="18" charset="0"/>
                <a:cs typeface="Times New Roman" panose="02020603050405020304" pitchFamily="18" charset="0"/>
              </a:rPr>
              <a:t> травма голови тощо). Проте деякі стани, такі як кровотеча з рани на руці або нозі, напружений пневмоторакс і проблеми з дихальними шляхами можна усунути на полі бою. Така допомога і становить різницю між смертю солдата на полі бою і його одужанням у медичній установі. </a:t>
            </a:r>
          </a:p>
          <a:p>
            <a:pPr marL="0" indent="0" algn="just">
              <a:buNone/>
            </a:pPr>
            <a:r>
              <a:rPr lang="uk-UA" sz="2000" dirty="0" smtClean="0">
                <a:solidFill>
                  <a:schemeClr val="bg1"/>
                </a:solidFill>
                <a:latin typeface="Times New Roman" panose="02020603050405020304" pitchFamily="18" charset="0"/>
                <a:cs typeface="Times New Roman" panose="02020603050405020304" pitchFamily="18" charset="0"/>
              </a:rPr>
              <a:t>        Сучасні </a:t>
            </a:r>
            <a:r>
              <a:rPr lang="uk-UA" sz="2000" dirty="0">
                <a:solidFill>
                  <a:schemeClr val="bg1"/>
                </a:solidFill>
                <a:latin typeface="Times New Roman" panose="02020603050405020304" pitchFamily="18" charset="0"/>
                <a:cs typeface="Times New Roman" panose="02020603050405020304" pitchFamily="18" charset="0"/>
              </a:rPr>
              <a:t>погляди на надання домедичної  допомоги сформувалися у так звану «тактичну медицину», що передбачає чіткий поділ обсягу домедичної  допомоги в залежності від сектору поля бою.</a:t>
            </a:r>
          </a:p>
        </p:txBody>
      </p:sp>
      <p:sp>
        <p:nvSpPr>
          <p:cNvPr id="5" name="Номер слайда 4"/>
          <p:cNvSpPr>
            <a:spLocks noGrp="1"/>
          </p:cNvSpPr>
          <p:nvPr>
            <p:ph type="sldNum" sz="quarter" idx="12"/>
          </p:nvPr>
        </p:nvSpPr>
        <p:spPr>
          <a:xfrm>
            <a:off x="7902488" y="6311536"/>
            <a:ext cx="762000" cy="365125"/>
          </a:xfrm>
        </p:spPr>
        <p:txBody>
          <a:bodyPr/>
          <a:lstStyle/>
          <a:p>
            <a:pPr algn="ctr">
              <a:defRPr/>
            </a:pPr>
            <a:r>
              <a:rPr lang="ru-RU" altLang="uk-UA" sz="1600" dirty="0" smtClean="0">
                <a:solidFill>
                  <a:schemeClr val="bg1"/>
                </a:solidFill>
              </a:rPr>
              <a:t>3</a:t>
            </a:r>
            <a:endParaRPr lang="ru-RU" altLang="uk-UA" sz="1600"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indent="450215" algn="ctr">
              <a:lnSpc>
                <a:spcPct val="107000"/>
              </a:lnSpc>
              <a:spcAft>
                <a:spcPts val="0"/>
              </a:spcAft>
            </a:pPr>
            <a:r>
              <a:rPr lang="uk-UA" sz="2800" b="1" dirty="0">
                <a:solidFill>
                  <a:srgbClr val="FFFF00"/>
                </a:solidFill>
              </a:rPr>
              <a:t>Поняття домедичної допомоги в екстремальних умовах мирного часу та бойових </a:t>
            </a:r>
            <a:r>
              <a:rPr lang="uk-UA" sz="2800" b="1" dirty="0" smtClean="0">
                <a:solidFill>
                  <a:srgbClr val="FFFF00"/>
                </a:solidFill>
              </a:rPr>
              <a:t>умовах</a:t>
            </a:r>
            <a:endParaRPr lang="uk-UA" sz="2800" b="1" dirty="0">
              <a:solidFill>
                <a:srgbClr val="FFFF00"/>
              </a:solidFill>
            </a:endParaRPr>
          </a:p>
        </p:txBody>
      </p:sp>
      <p:sp>
        <p:nvSpPr>
          <p:cNvPr id="4" name="Прямоугольник 3"/>
          <p:cNvSpPr/>
          <p:nvPr/>
        </p:nvSpPr>
        <p:spPr>
          <a:xfrm>
            <a:off x="741647" y="1874625"/>
            <a:ext cx="7660705" cy="4686539"/>
          </a:xfrm>
          <a:prstGeom prst="rect">
            <a:avLst/>
          </a:prstGeom>
        </p:spPr>
        <p:txBody>
          <a:bodyPr wrap="square">
            <a:spAutoFit/>
          </a:bodyPr>
          <a:lstStyle/>
          <a:p>
            <a:pPr indent="450215" algn="just">
              <a:lnSpc>
                <a:spcPct val="107000"/>
              </a:lnSpc>
              <a:spcAft>
                <a:spcPts val="0"/>
              </a:spcAft>
            </a:pPr>
            <a:r>
              <a:rPr lang="uk-UA" sz="2000"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Домедична допомога</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це невідкладні дії та організаційні заходи, спрямовані на врятування та збереження життя людини у невідкладному стані, мінімізацію наслідків впливу такого стану на її здоров’я, що здійснюються на місці події особами, які не мають медичної освіти, але за своїми службовими обов’язками повинні володіти основними практичними навичками з рятування, збереження життя людини, яка перебуває у невідкладному стані, та відповідно до Закону України «Про екстрену медичну допомогу» зобов’язані здійснювати такі дії та заходи.</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Домедична розширена допомога</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невідкладні дії та організаційні заходи, спрямовані на врятування та збереження життя людини у невідкладному стані та мінімізацію наслідків впливу такого стану на її здоров’я, що здійснюються на полі бою санітарними інструкторами.</a:t>
            </a:r>
            <a:endParaRPr lang="uk-UA"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Номер слайда 4"/>
          <p:cNvSpPr>
            <a:spLocks noGrp="1"/>
          </p:cNvSpPr>
          <p:nvPr>
            <p:ph type="sldNum" sz="quarter" idx="12"/>
          </p:nvPr>
        </p:nvSpPr>
        <p:spPr/>
        <p:txBody>
          <a:bodyPr/>
          <a:lstStyle/>
          <a:p>
            <a:pPr algn="ctr">
              <a:defRPr/>
            </a:pPr>
            <a:fld id="{9101691B-B4AC-4ECF-B381-D21DEA59D9C2}" type="slidenum">
              <a:rPr lang="ru-RU" altLang="uk-UA" sz="1800" smtClean="0">
                <a:solidFill>
                  <a:schemeClr val="bg1"/>
                </a:solidFill>
              </a:rPr>
              <a:pPr algn="ctr">
                <a:defRPr/>
              </a:pPr>
              <a:t>4</a:t>
            </a:fld>
            <a:endParaRPr lang="ru-RU" altLang="uk-UA" sz="1800">
              <a:solidFill>
                <a:schemeClr val="bg1"/>
              </a:solidFill>
            </a:endParaRPr>
          </a:p>
        </p:txBody>
      </p:sp>
    </p:spTree>
    <p:extLst>
      <p:ext uri="{BB962C8B-B14F-4D97-AF65-F5344CB8AC3E}">
        <p14:creationId xmlns:p14="http://schemas.microsoft.com/office/powerpoint/2010/main" val="36873855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850"/>
            <a:ext cx="8229600" cy="779934"/>
          </a:xfrm>
        </p:spPr>
        <p:txBody>
          <a:bodyPr anchor="t"/>
          <a:lstStyle/>
          <a:p>
            <a:pPr algn="ctr"/>
            <a:r>
              <a:rPr lang="uk-UA" sz="2800" b="1" dirty="0">
                <a:solidFill>
                  <a:srgbClr val="FFFF00"/>
                </a:solidFill>
              </a:rPr>
              <a:t>Правові аспекти надання домедичної допомоги</a:t>
            </a:r>
          </a:p>
        </p:txBody>
      </p:sp>
      <p:sp>
        <p:nvSpPr>
          <p:cNvPr id="3" name="Номер слайда 2"/>
          <p:cNvSpPr>
            <a:spLocks noGrp="1"/>
          </p:cNvSpPr>
          <p:nvPr>
            <p:ph type="sldNum" sz="quarter" idx="12"/>
          </p:nvPr>
        </p:nvSpPr>
        <p:spPr/>
        <p:txBody>
          <a:bodyPr/>
          <a:lstStyle/>
          <a:p>
            <a:pPr>
              <a:defRPr/>
            </a:pPr>
            <a:fld id="{9101691B-B4AC-4ECF-B381-D21DEA59D9C2}" type="slidenum">
              <a:rPr lang="ru-RU" altLang="uk-UA" sz="1800" smtClean="0">
                <a:solidFill>
                  <a:schemeClr val="bg1"/>
                </a:solidFill>
              </a:rPr>
              <a:pPr>
                <a:defRPr/>
              </a:pPr>
              <a:t>5</a:t>
            </a:fld>
            <a:endParaRPr lang="ru-RU" altLang="uk-UA" sz="1800" dirty="0">
              <a:solidFill>
                <a:schemeClr val="bg1"/>
              </a:solidFill>
            </a:endParaRPr>
          </a:p>
        </p:txBody>
      </p:sp>
      <p:sp>
        <p:nvSpPr>
          <p:cNvPr id="4" name="Прямоугольник 3"/>
          <p:cNvSpPr/>
          <p:nvPr/>
        </p:nvSpPr>
        <p:spPr>
          <a:xfrm>
            <a:off x="286206" y="1431130"/>
            <a:ext cx="8363272" cy="5426870"/>
          </a:xfrm>
          <a:prstGeom prst="rect">
            <a:avLst/>
          </a:prstGeom>
        </p:spPr>
        <p:txBody>
          <a:bodyPr wrap="square">
            <a:spAutoFit/>
          </a:bodyPr>
          <a:lstStyle/>
          <a:p>
            <a:pPr indent="450215" algn="just">
              <a:lnSpc>
                <a:spcPct val="107000"/>
              </a:lnSpc>
              <a:spcAft>
                <a:spcPts val="0"/>
              </a:spcAf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Надання домедичної допомоги регламентується такими нормативно-правовими документами:</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tabLst>
                <a:tab pos="45021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Конституція України 1996 року (статті 3, 16, 49, 50, 106, 138);</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tabLst>
                <a:tab pos="45021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Закон України «Про екстрену медичну допомогу» №5081 VI від 05.07.2012 року;</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tabLst>
                <a:tab pos="45021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Закон України «Про автомобільний транспорт»;</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tabLst>
                <a:tab pos="45021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Закон України «Основи законодавства України про охорону здоров’я», 1992 рік (стаття 37);</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tabLst>
                <a:tab pos="45021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Наказ МОЗ України №398 від 16.06.2014 року «Про затвердження порядків надання медичної допомоги особам при невідкладних станах»;</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tabLst>
                <a:tab pos="45021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Постанова КМ України від 21.11.2012 року №1115 «Про затвердження Порядку підготовки та підвищення кваліфікації осіб, які зобов’язані надавати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домедичну</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допомогу»;</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tabLst>
                <a:tab pos="45021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Наказ ДСНС України від 03.02.2014 року №63 «Про здійснення організаційно-штатних заходів»;</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tabLst>
                <a:tab pos="45021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Наказ МОЗ України від 02.03.2009 року №132 «Про організацію навчання окремих категорій немедичних працівників навичкам надання першої невідкладної медичної допомоги»</a:t>
            </a:r>
            <a:endParaRPr lang="uk-UA"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704850"/>
            <a:ext cx="8229600" cy="1717492"/>
          </a:xfrm>
        </p:spPr>
        <p:txBody>
          <a:bodyPr/>
          <a:lstStyle/>
          <a:p>
            <a:r>
              <a:rPr lang="uk-UA" sz="28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Стаття 12 </a:t>
            </a:r>
            <a:r>
              <a:rPr lang="uk-UA" sz="2800" b="1" i="1"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r>
            <a:br>
              <a:rPr lang="uk-UA" sz="2800" b="1" i="1"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br>
            <a:r>
              <a:rPr lang="uk-UA" sz="2800" b="1" i="1"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Закону </a:t>
            </a:r>
            <a:r>
              <a:rPr lang="uk-UA" sz="28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України «Про екстрену медичну допомогу» містить перелік осіб, які зобов’язані надавати </a:t>
            </a:r>
            <a:r>
              <a:rPr lang="uk-UA" sz="2800" b="1" i="1" dirty="0" err="1">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домедичну</a:t>
            </a:r>
            <a:r>
              <a:rPr lang="uk-UA" sz="28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допомогу</a:t>
            </a:r>
            <a:r>
              <a:rPr lang="uk-UA" sz="2800" b="1" i="1"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2800" dirty="0">
              <a:solidFill>
                <a:srgbClr val="FFFF00"/>
              </a:solidFill>
            </a:endParaRPr>
          </a:p>
        </p:txBody>
      </p:sp>
      <p:sp>
        <p:nvSpPr>
          <p:cNvPr id="3" name="Номер слайда 2"/>
          <p:cNvSpPr>
            <a:spLocks noGrp="1"/>
          </p:cNvSpPr>
          <p:nvPr>
            <p:ph type="sldNum" sz="quarter" idx="12"/>
          </p:nvPr>
        </p:nvSpPr>
        <p:spPr/>
        <p:txBody>
          <a:bodyPr/>
          <a:lstStyle/>
          <a:p>
            <a:pPr>
              <a:defRPr/>
            </a:pPr>
            <a:fld id="{9C728E8D-AE10-44F4-8B54-9D11CB20C5DA}" type="slidenum">
              <a:rPr lang="ru-RU" altLang="uk-UA" sz="1800" smtClean="0">
                <a:solidFill>
                  <a:schemeClr val="bg1"/>
                </a:solidFill>
              </a:rPr>
              <a:pPr>
                <a:defRPr/>
              </a:pPr>
              <a:t>6</a:t>
            </a:fld>
            <a:endParaRPr lang="ru-RU" altLang="uk-UA" sz="1800">
              <a:solidFill>
                <a:schemeClr val="bg1"/>
              </a:solidFill>
            </a:endParaRPr>
          </a:p>
        </p:txBody>
      </p:sp>
      <p:sp>
        <p:nvSpPr>
          <p:cNvPr id="5" name="Прямоугольник 4"/>
          <p:cNvSpPr/>
          <p:nvPr/>
        </p:nvSpPr>
        <p:spPr>
          <a:xfrm>
            <a:off x="827584" y="2564904"/>
            <a:ext cx="7344816" cy="3039935"/>
          </a:xfrm>
          <a:prstGeom prst="rect">
            <a:avLst/>
          </a:prstGeom>
        </p:spPr>
        <p:txBody>
          <a:bodyPr wrap="square">
            <a:spAutoFit/>
          </a:bodyPr>
          <a:lstStyle/>
          <a:p>
            <a:pPr marL="342900" lvl="0" indent="-342900" algn="just">
              <a:lnSpc>
                <a:spcPct val="107000"/>
              </a:lnSpc>
              <a:spcAft>
                <a:spcPts val="0"/>
              </a:spcAft>
              <a:buFont typeface="Times New Roman" panose="02020603050405020304" pitchFamily="18" charset="0"/>
              <a:buChar char="-"/>
              <a:tabLst>
                <a:tab pos="678815" algn="l"/>
              </a:tabLst>
            </a:pPr>
            <a:r>
              <a:rPr lang="uk-UA" sz="2000"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рятувальники </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аварійно-рятувальних служб;</a:t>
            </a:r>
            <a:endParaRPr lang="uk-UA" sz="20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78815" algn="l"/>
              </a:tabLs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працівники державної пожежної охорони;</a:t>
            </a:r>
            <a:endParaRPr lang="uk-UA" sz="20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78815" algn="l"/>
              </a:tabLs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працівники органів та підрозділів міліції (поліції);</a:t>
            </a:r>
            <a:endParaRPr lang="uk-UA" sz="20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78815" algn="l"/>
              </a:tabLs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фармацевтичні </a:t>
            </a:r>
            <a:r>
              <a:rPr lang="uk-UA"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працівникі</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20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78815" algn="l"/>
              </a:tabLs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провідники пасажирських вагонів;</a:t>
            </a:r>
            <a:endParaRPr lang="uk-UA" sz="20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78815" algn="l"/>
              </a:tabLs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бортпровідники;</a:t>
            </a:r>
            <a:endParaRPr lang="uk-UA" sz="20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78815" algn="l"/>
              </a:tabLs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інші особи, що не мають медичної освіти, але за своїми службовими обов’язками повинні володіти практичними навичками домедичної допомоги.</a:t>
            </a:r>
            <a:endParaRPr lang="uk-UA"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cSld>
  <p:clrMapOvr>
    <a:masterClrMapping/>
  </p:clrMapOvr>
  <p:transition>
    <p:blinds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indent="450215" algn="ctr">
              <a:lnSpc>
                <a:spcPct val="107000"/>
              </a:lnSpc>
              <a:spcAft>
                <a:spcPts val="0"/>
              </a:spcAft>
            </a:pPr>
            <a:r>
              <a:rPr lang="uk-UA" sz="3200" b="1" dirty="0">
                <a:solidFill>
                  <a:srgbClr val="FFFF00"/>
                </a:solidFill>
              </a:rPr>
              <a:t>Види ушкоджень в бойових умовах </a:t>
            </a:r>
          </a:p>
        </p:txBody>
      </p:sp>
      <p:sp>
        <p:nvSpPr>
          <p:cNvPr id="3" name="Номер слайда 2"/>
          <p:cNvSpPr>
            <a:spLocks noGrp="1"/>
          </p:cNvSpPr>
          <p:nvPr>
            <p:ph type="sldNum" sz="quarter" idx="12"/>
          </p:nvPr>
        </p:nvSpPr>
        <p:spPr/>
        <p:txBody>
          <a:bodyPr/>
          <a:lstStyle/>
          <a:p>
            <a:pPr>
              <a:defRPr/>
            </a:pPr>
            <a:fld id="{9101691B-B4AC-4ECF-B381-D21DEA59D9C2}" type="slidenum">
              <a:rPr lang="ru-RU" altLang="uk-UA" sz="1800" smtClean="0">
                <a:solidFill>
                  <a:schemeClr val="bg1"/>
                </a:solidFill>
              </a:rPr>
              <a:pPr>
                <a:defRPr/>
              </a:pPr>
              <a:t>7</a:t>
            </a:fld>
            <a:endParaRPr lang="ru-RU" altLang="uk-UA" sz="1800">
              <a:solidFill>
                <a:schemeClr val="bg1"/>
              </a:solidFill>
            </a:endParaRPr>
          </a:p>
        </p:txBody>
      </p:sp>
      <p:sp>
        <p:nvSpPr>
          <p:cNvPr id="4" name="Прямоугольник 3"/>
          <p:cNvSpPr/>
          <p:nvPr/>
        </p:nvSpPr>
        <p:spPr>
          <a:xfrm>
            <a:off x="683568" y="1847850"/>
            <a:ext cx="7848872" cy="4136517"/>
          </a:xfrm>
          <a:prstGeom prst="rect">
            <a:avLst/>
          </a:prstGeom>
        </p:spPr>
        <p:txBody>
          <a:bodyPr wrap="square">
            <a:spAutoFit/>
          </a:bodyPr>
          <a:lstStyle/>
          <a:p>
            <a:pPr indent="450215" algn="just">
              <a:lnSpc>
                <a:spcPct val="107000"/>
              </a:lnSpc>
              <a:spcAft>
                <a:spcPts val="0"/>
              </a:spcAft>
              <a:tabLst>
                <a:tab pos="2275840" algn="l"/>
              </a:tabLs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Пошкодження, що виникають у сучасних збройних конфліктах, значно обмежують час надання домедичної  допомоги на полі бою.</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spcAft>
                <a:spcPts val="0"/>
              </a:spcAft>
            </a:pPr>
            <a:r>
              <a:rPr lang="uk-UA" sz="2000" dirty="0">
                <a:solidFill>
                  <a:schemeClr val="bg1"/>
                </a:solidFill>
                <a:latin typeface="Times New Roman" panose="02020603050405020304" pitchFamily="18" charset="0"/>
                <a:ea typeface="Times New Roman" panose="02020603050405020304" pitchFamily="18" charset="0"/>
              </a:rPr>
              <a:t>Найбільш частою причиною смерті на полі бою є 31% – проникаюче </a:t>
            </a:r>
            <a:r>
              <a:rPr lang="uk-UA" sz="2000" dirty="0" err="1">
                <a:solidFill>
                  <a:schemeClr val="bg1"/>
                </a:solidFill>
                <a:latin typeface="Times New Roman" panose="02020603050405020304" pitchFamily="18" charset="0"/>
                <a:ea typeface="Times New Roman" panose="02020603050405020304" pitchFamily="18" charset="0"/>
              </a:rPr>
              <a:t>пораненя</a:t>
            </a:r>
            <a:r>
              <a:rPr lang="uk-UA" sz="2000" dirty="0">
                <a:solidFill>
                  <a:schemeClr val="bg1"/>
                </a:solidFill>
                <a:latin typeface="Times New Roman" panose="02020603050405020304" pitchFamily="18" charset="0"/>
                <a:ea typeface="Times New Roman" panose="02020603050405020304" pitchFamily="18" charset="0"/>
              </a:rPr>
              <a:t> голови; 25% – тяжке </a:t>
            </a:r>
            <a:r>
              <a:rPr lang="uk-UA" sz="2000" dirty="0" err="1">
                <a:solidFill>
                  <a:schemeClr val="bg1"/>
                </a:solidFill>
                <a:latin typeface="Times New Roman" panose="02020603050405020304" pitchFamily="18" charset="0"/>
                <a:ea typeface="Times New Roman" panose="02020603050405020304" pitchFamily="18" charset="0"/>
              </a:rPr>
              <a:t>пораненя</a:t>
            </a:r>
            <a:r>
              <a:rPr lang="uk-UA" sz="2000" dirty="0">
                <a:solidFill>
                  <a:schemeClr val="bg1"/>
                </a:solidFill>
                <a:latin typeface="Times New Roman" panose="02020603050405020304" pitchFamily="18" charset="0"/>
                <a:ea typeface="Times New Roman" panose="02020603050405020304" pitchFamily="18" charset="0"/>
              </a:rPr>
              <a:t> чи травма тулубу, що не підлягає лікуванню за допомогою хірургічного втручання; 10% – травма, що потенційно підлягає лікуванню за допомогою хірургічного втручання; 9% – крововтрата внаслідок ран після відриву кінцівок; 7% – тяжка </a:t>
            </a:r>
            <a:r>
              <a:rPr lang="uk-UA" sz="2000" dirty="0" err="1">
                <a:solidFill>
                  <a:schemeClr val="bg1"/>
                </a:solidFill>
                <a:latin typeface="Times New Roman" panose="02020603050405020304" pitchFamily="18" charset="0"/>
                <a:ea typeface="Times New Roman" panose="02020603050405020304" pitchFamily="18" charset="0"/>
              </a:rPr>
              <a:t>політравма</a:t>
            </a:r>
            <a:r>
              <a:rPr lang="uk-UA" sz="2000" dirty="0">
                <a:solidFill>
                  <a:schemeClr val="bg1"/>
                </a:solidFill>
                <a:latin typeface="Times New Roman" panose="02020603050405020304" pitchFamily="18" charset="0"/>
                <a:ea typeface="Times New Roman" panose="02020603050405020304" pitchFamily="18" charset="0"/>
              </a:rPr>
              <a:t>, отримана внаслідок вибуху; 5% – напружений пневмоторакс; 1% – проблеми з дихальними шляхами; 12% інші ускладнення і тяжкі травми.</a:t>
            </a:r>
            <a:endParaRPr lang="uk-UA" sz="2000" dirty="0">
              <a:solidFill>
                <a:schemeClr val="bg1"/>
              </a:solidFill>
            </a:endParaRPr>
          </a:p>
          <a:p>
            <a:pPr indent="450215" algn="just">
              <a:spcAft>
                <a:spcPts val="0"/>
              </a:spcAft>
            </a:pPr>
            <a:r>
              <a:rPr lang="uk-UA" sz="2000" dirty="0">
                <a:solidFill>
                  <a:schemeClr val="bg1"/>
                </a:solidFill>
                <a:latin typeface="Times New Roman" panose="02020603050405020304" pitchFamily="18" charset="0"/>
                <a:ea typeface="Times New Roman" panose="02020603050405020304" pitchFamily="18" charset="0"/>
              </a:rPr>
              <a:t>Близько 5% – смертей трапляються під час евакуації з поля бою до медичних закладів і пов’язані переважно з рановими інфекціями і ускладненнями від шоку.</a:t>
            </a:r>
            <a:endParaRPr lang="uk-UA" sz="2000" dirty="0">
              <a:solidFill>
                <a:schemeClr val="bg1"/>
              </a:solidFill>
              <a:effectLst/>
            </a:endParaRPr>
          </a:p>
        </p:txBody>
      </p:sp>
    </p:spTree>
    <p:extLst>
      <p:ext uri="{BB962C8B-B14F-4D97-AF65-F5344CB8AC3E}">
        <p14:creationId xmlns:p14="http://schemas.microsoft.com/office/powerpoint/2010/main" val="8583939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a:solidFill>
                  <a:srgbClr val="FFFF00"/>
                </a:solidFill>
              </a:rPr>
              <a:t>Місце та обсяг надання домедичної допомоги в бойових та небойових умовах </a:t>
            </a:r>
          </a:p>
        </p:txBody>
      </p:sp>
      <p:sp>
        <p:nvSpPr>
          <p:cNvPr id="3" name="Номер слайда 2"/>
          <p:cNvSpPr>
            <a:spLocks noGrp="1"/>
          </p:cNvSpPr>
          <p:nvPr>
            <p:ph type="sldNum" sz="quarter" idx="12"/>
          </p:nvPr>
        </p:nvSpPr>
        <p:spPr/>
        <p:txBody>
          <a:bodyPr/>
          <a:lstStyle/>
          <a:p>
            <a:pPr>
              <a:defRPr/>
            </a:pPr>
            <a:fld id="{9101691B-B4AC-4ECF-B381-D21DEA59D9C2}" type="slidenum">
              <a:rPr lang="ru-RU" altLang="uk-UA" sz="1800" smtClean="0">
                <a:solidFill>
                  <a:schemeClr val="bg1"/>
                </a:solidFill>
              </a:rPr>
              <a:pPr>
                <a:defRPr/>
              </a:pPr>
              <a:t>8</a:t>
            </a:fld>
            <a:endParaRPr lang="ru-RU" altLang="uk-UA" sz="1800">
              <a:solidFill>
                <a:schemeClr val="bg1"/>
              </a:solidFill>
            </a:endParaRPr>
          </a:p>
        </p:txBody>
      </p:sp>
      <p:sp>
        <p:nvSpPr>
          <p:cNvPr id="5" name="Прямоугольник 4"/>
          <p:cNvSpPr/>
          <p:nvPr/>
        </p:nvSpPr>
        <p:spPr>
          <a:xfrm>
            <a:off x="570384" y="2132856"/>
            <a:ext cx="8003232" cy="3714863"/>
          </a:xfrm>
          <a:prstGeom prst="rect">
            <a:avLst/>
          </a:prstGeom>
        </p:spPr>
        <p:txBody>
          <a:bodyPr wrap="square">
            <a:spAutoFit/>
          </a:bodyPr>
          <a:lstStyle/>
          <a:p>
            <a:pPr indent="450215" algn="just">
              <a:lnSpc>
                <a:spcPct val="107000"/>
              </a:lnSpc>
              <a:spcAft>
                <a:spcPts val="0"/>
              </a:spcAft>
            </a:pPr>
            <a:r>
              <a:rPr lang="uk-UA" sz="2000"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 </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метою чіткого розуміння можливостей щодо надання медичної допомоги пораненим та обмежень </a:t>
            </a:r>
            <a:r>
              <a:rPr lang="uk-UA" sz="2000"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 полі бою умовно виділяють наступні сектори:</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uk-UA" sz="20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сектор обстрілу (червона зона)</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зона прямого обстрілу зі значним ризиком отримання кульового чи іншого поранення. Допомога пораненому надається тільки для усунення критичної кровотечі.</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 секторі обстрілу </a:t>
            </a:r>
            <a:r>
              <a:rPr lang="uk-UA"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домедичну</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допомогу надають у вигляді само- чи взаємодопомоги у відповідності до тактичної обстановки та за відповідними алгоритмами. </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Транспортувати пораненого із сектору обстрілу слід тільки в тому разі, коли дозволяє тактична ситуація.</a:t>
            </a:r>
            <a:endParaRPr lang="uk-UA"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191360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chor="ctr"/>
          <a:lstStyle/>
          <a:p>
            <a:pPr algn="ctr"/>
            <a:r>
              <a:rPr lang="uk-UA" sz="3200" b="1" dirty="0">
                <a:solidFill>
                  <a:srgbClr val="FFFF00"/>
                </a:solidFill>
              </a:rPr>
              <a:t>Місце та обсяг надання домедичної допомоги в бойових та небойових умовах </a:t>
            </a:r>
          </a:p>
        </p:txBody>
      </p:sp>
      <p:sp>
        <p:nvSpPr>
          <p:cNvPr id="3" name="Номер слайда 2"/>
          <p:cNvSpPr>
            <a:spLocks noGrp="1"/>
          </p:cNvSpPr>
          <p:nvPr>
            <p:ph type="sldNum" sz="quarter" idx="12"/>
          </p:nvPr>
        </p:nvSpPr>
        <p:spPr/>
        <p:txBody>
          <a:bodyPr/>
          <a:lstStyle/>
          <a:p>
            <a:pPr>
              <a:defRPr/>
            </a:pPr>
            <a:fld id="{9C728E8D-AE10-44F4-8B54-9D11CB20C5DA}" type="slidenum">
              <a:rPr lang="ru-RU" altLang="uk-UA" sz="1800" smtClean="0">
                <a:solidFill>
                  <a:schemeClr val="bg1"/>
                </a:solidFill>
              </a:rPr>
              <a:pPr>
                <a:defRPr/>
              </a:pPr>
              <a:t>9</a:t>
            </a:fld>
            <a:endParaRPr lang="ru-RU" altLang="uk-UA" sz="1800">
              <a:solidFill>
                <a:schemeClr val="bg1"/>
              </a:solidFill>
            </a:endParaRPr>
          </a:p>
        </p:txBody>
      </p:sp>
      <p:sp>
        <p:nvSpPr>
          <p:cNvPr id="2" name="Прямоугольник 1"/>
          <p:cNvSpPr/>
          <p:nvPr/>
        </p:nvSpPr>
        <p:spPr>
          <a:xfrm>
            <a:off x="539552" y="2080008"/>
            <a:ext cx="8064896" cy="4044184"/>
          </a:xfrm>
          <a:prstGeom prst="rect">
            <a:avLst/>
          </a:prstGeom>
        </p:spPr>
        <p:txBody>
          <a:bodyPr wrap="square">
            <a:spAutoFit/>
          </a:bodyPr>
          <a:lstStyle/>
          <a:p>
            <a:pPr indent="450215" algn="just">
              <a:lnSpc>
                <a:spcPct val="107000"/>
              </a:lnSpc>
              <a:spcAft>
                <a:spcPts val="0"/>
              </a:spcAft>
            </a:pPr>
            <a:r>
              <a:rPr lang="uk-UA" sz="20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сектор укриття (жовта зона)</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місце, захищене від прямого вогню противника елементами природного (пагорби, схили) чи штучного походження (стіни, будинки, захисні інженерні конструкції). Необхідно розуміти, що сектор укриття в умовах бойових дій у будь-який момент може стати сектором обстрілу, тому обсяг домедичної допомоги скорочується;</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сектор евакуації (зелена зона)</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місця, пристосовані або обладнані для прийому, сортування поранених i хворих, надання їм домедичної  допомоги, лікування i підготовки до подальшої евакуації поранених, які цього потребують. Санітарним інструктором роти (батареї) обладнується медичний пост роти (МПР) і (за необхідності) пост санітарного транспорту (ПСТ).</a:t>
            </a:r>
            <a:endParaRPr lang="uk-UA"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69390634"/>
      </p:ext>
    </p:extLst>
  </p:cSld>
  <p:clrMapOvr>
    <a:masterClrMapping/>
  </p:clrMapOvr>
  <p:transition>
    <p:blinds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sz="3200" b="1" dirty="0">
                <a:solidFill>
                  <a:srgbClr val="FFFF00"/>
                </a:solidFill>
              </a:rPr>
              <a:t>Огляд місця пригоди, </a:t>
            </a:r>
            <a:r>
              <a:rPr lang="en-US" sz="3200" b="1" dirty="0" smtClean="0">
                <a:solidFill>
                  <a:srgbClr val="FFFF00"/>
                </a:solidFill>
              </a:rPr>
              <a:t/>
            </a:r>
            <a:br>
              <a:rPr lang="en-US" sz="3200" b="1" dirty="0" smtClean="0">
                <a:solidFill>
                  <a:srgbClr val="FFFF00"/>
                </a:solidFill>
              </a:rPr>
            </a:br>
            <a:r>
              <a:rPr lang="uk-UA" sz="3200" b="1" dirty="0" smtClean="0">
                <a:solidFill>
                  <a:srgbClr val="FFFF00"/>
                </a:solidFill>
              </a:rPr>
              <a:t>забезпечення особистої </a:t>
            </a:r>
            <a:r>
              <a:rPr lang="uk-UA" sz="3200" b="1" dirty="0">
                <a:solidFill>
                  <a:srgbClr val="FFFF00"/>
                </a:solidFill>
              </a:rPr>
              <a:t>безпеки</a:t>
            </a:r>
            <a:br>
              <a:rPr lang="uk-UA" sz="3200" b="1" dirty="0">
                <a:solidFill>
                  <a:srgbClr val="FFFF00"/>
                </a:solidFill>
              </a:rPr>
            </a:br>
            <a:endParaRPr lang="uk-UA" sz="3200" b="1" dirty="0">
              <a:solidFill>
                <a:srgbClr val="FFFF00"/>
              </a:solidFill>
            </a:endParaRPr>
          </a:p>
        </p:txBody>
      </p:sp>
      <p:sp>
        <p:nvSpPr>
          <p:cNvPr id="3" name="Номер слайда 2"/>
          <p:cNvSpPr>
            <a:spLocks noGrp="1"/>
          </p:cNvSpPr>
          <p:nvPr>
            <p:ph type="sldNum" sz="quarter" idx="12"/>
          </p:nvPr>
        </p:nvSpPr>
        <p:spPr/>
        <p:txBody>
          <a:bodyPr/>
          <a:lstStyle/>
          <a:p>
            <a:pPr>
              <a:defRPr/>
            </a:pPr>
            <a:fld id="{9C728E8D-AE10-44F4-8B54-9D11CB20C5DA}" type="slidenum">
              <a:rPr lang="ru-RU" altLang="uk-UA" sz="1800" smtClean="0">
                <a:solidFill>
                  <a:schemeClr val="bg1"/>
                </a:solidFill>
              </a:rPr>
              <a:pPr>
                <a:defRPr/>
              </a:pPr>
              <a:t>10</a:t>
            </a:fld>
            <a:endParaRPr lang="ru-RU" altLang="uk-UA" sz="1800">
              <a:solidFill>
                <a:schemeClr val="bg1"/>
              </a:solidFill>
            </a:endParaRPr>
          </a:p>
        </p:txBody>
      </p:sp>
      <p:sp>
        <p:nvSpPr>
          <p:cNvPr id="4" name="Прямоугольник 3"/>
          <p:cNvSpPr/>
          <p:nvPr/>
        </p:nvSpPr>
        <p:spPr>
          <a:xfrm>
            <a:off x="457200" y="1847850"/>
            <a:ext cx="8208912" cy="4373505"/>
          </a:xfrm>
          <a:prstGeom prst="rect">
            <a:avLst/>
          </a:prstGeom>
        </p:spPr>
        <p:txBody>
          <a:bodyPr wrap="square">
            <a:spAutoFit/>
          </a:bodyPr>
          <a:lstStyle/>
          <a:p>
            <a:pPr indent="450215" algn="just">
              <a:lnSpc>
                <a:spcPct val="107000"/>
              </a:lnSpc>
              <a:spcAft>
                <a:spcPts val="0"/>
              </a:spcAft>
            </a:pPr>
            <a:r>
              <a:rPr lang="uk-UA" sz="2000" dirty="0" err="1"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Домедичну</a:t>
            </a:r>
            <a:r>
              <a:rPr lang="uk-UA" sz="2000"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розширену допомогу </a:t>
            </a:r>
            <a:r>
              <a:rPr lang="uk-UA" sz="2000" u="sng"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 секторі обстрілу</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надають тільки за наказом командира, оскільки основним пріоритетом у бою є виконання бойового завдання. В окремих випадках, коли дозволяє тактична ситуація, рішення приймають самостійно.</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Наближаючись до пораненого, необхідно намагатись отримати якомога більше візуальної інформації про нього і місце події: чи сталося це на твоїх очах, в якому положенні лежить, які видимі пошкодження, сторонні предмети в тілі, чи є калюжі крові, де його особиста зброя, чи тобі додатково нічого не загрожує (прихована під тілом граната зі знятою чекою і </a:t>
            </a:r>
            <a:r>
              <a:rPr lang="uk-UA"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т.і</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 </a:t>
            </a:r>
            <a:r>
              <a:rPr lang="uk-UA" sz="2000" u="sng"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небойових умовах</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необхідно оглянути місце події та впевнитись у тому, що надання допомоги буде безпечним: забезпечити власну безпеку, а також безпеку потерпілого та людей навколо.</a:t>
            </a:r>
            <a:endParaRPr lang="uk-UA"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43059300"/>
      </p:ext>
    </p:extLst>
  </p:cSld>
  <p:clrMapOvr>
    <a:masterClrMapping/>
  </p:clrMapOvr>
  <p:transition>
    <p:blinds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a:solidFill>
                  <a:srgbClr val="FFFF00"/>
                </a:solidFill>
              </a:rPr>
              <a:t>Контакт з постраждалим </a:t>
            </a:r>
            <a:br>
              <a:rPr lang="uk-UA" sz="3200" b="1" dirty="0">
                <a:solidFill>
                  <a:srgbClr val="FFFF00"/>
                </a:solidFill>
              </a:rPr>
            </a:br>
            <a:endParaRPr lang="uk-UA" sz="3200" b="1" dirty="0">
              <a:solidFill>
                <a:srgbClr val="FFFF00"/>
              </a:solidFill>
            </a:endParaRPr>
          </a:p>
        </p:txBody>
      </p:sp>
      <p:sp>
        <p:nvSpPr>
          <p:cNvPr id="3" name="Номер слайда 2"/>
          <p:cNvSpPr>
            <a:spLocks noGrp="1"/>
          </p:cNvSpPr>
          <p:nvPr>
            <p:ph type="sldNum" sz="quarter" idx="12"/>
          </p:nvPr>
        </p:nvSpPr>
        <p:spPr/>
        <p:txBody>
          <a:bodyPr/>
          <a:lstStyle/>
          <a:p>
            <a:pPr>
              <a:defRPr/>
            </a:pPr>
            <a:fld id="{9101691B-B4AC-4ECF-B381-D21DEA59D9C2}" type="slidenum">
              <a:rPr lang="ru-RU" altLang="uk-UA" sz="1800" smtClean="0">
                <a:solidFill>
                  <a:schemeClr val="bg1"/>
                </a:solidFill>
              </a:rPr>
              <a:pPr>
                <a:defRPr/>
              </a:pPr>
              <a:t>11</a:t>
            </a:fld>
            <a:endParaRPr lang="ru-RU" altLang="uk-UA" sz="1800" dirty="0">
              <a:solidFill>
                <a:schemeClr val="bg1"/>
              </a:solidFill>
            </a:endParaRPr>
          </a:p>
        </p:txBody>
      </p:sp>
      <p:sp>
        <p:nvSpPr>
          <p:cNvPr id="4" name="Прямоугольник 3"/>
          <p:cNvSpPr/>
          <p:nvPr/>
        </p:nvSpPr>
        <p:spPr>
          <a:xfrm>
            <a:off x="570384" y="2276872"/>
            <a:ext cx="8003232" cy="3714863"/>
          </a:xfrm>
          <a:prstGeom prst="rect">
            <a:avLst/>
          </a:prstGeom>
        </p:spPr>
        <p:txBody>
          <a:bodyPr wrap="square">
            <a:spAutoFit/>
          </a:bodyPr>
          <a:lstStyle/>
          <a:p>
            <a:pPr indent="450215" algn="just">
              <a:lnSpc>
                <a:spcPct val="107000"/>
              </a:lnSpc>
              <a:spcAft>
                <a:spcPts val="0"/>
              </a:spcAft>
            </a:pPr>
            <a:r>
              <a:rPr lang="uk-UA" sz="2000"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Перш </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за все, побачивши поранення військовослужбовця, необхідно встановити голосовий контакт з ним, визначити місце поранення, можливість самостійно накласти джгут та самостійно переміститися в сектор укриття. Якщо поранений в змозі зробити це самостійно, нема необхідності ризикувати життям ще одного бійця.</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Ознаки життя пораненого в секторі обстрілу визначають тільки шляхом усного звертання до нього: „Тебе поранено? Тобі потрібна допомога?“ Відсутність відповіді трактують як непритомність і потребу в наданні домедичної  допомоги. Визначати наявність дихання чи пульсу небезпечно, тому цього не слід робити.</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endParaRPr lang="uk-UA"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5478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sz="3200" b="1" dirty="0">
                <a:solidFill>
                  <a:srgbClr val="FFFF00"/>
                </a:solidFill>
              </a:rPr>
              <a:t>Засоби особистої безпеки </a:t>
            </a:r>
            <a:br>
              <a:rPr lang="uk-UA" sz="3200" b="1" dirty="0">
                <a:solidFill>
                  <a:srgbClr val="FFFF00"/>
                </a:solidFill>
              </a:rPr>
            </a:br>
            <a:endParaRPr lang="uk-UA" sz="3200" b="1" dirty="0">
              <a:solidFill>
                <a:srgbClr val="FFFF00"/>
              </a:solidFill>
            </a:endParaRPr>
          </a:p>
        </p:txBody>
      </p:sp>
      <p:sp>
        <p:nvSpPr>
          <p:cNvPr id="3" name="Номер слайда 2"/>
          <p:cNvSpPr>
            <a:spLocks noGrp="1"/>
          </p:cNvSpPr>
          <p:nvPr>
            <p:ph type="sldNum" sz="quarter" idx="12"/>
          </p:nvPr>
        </p:nvSpPr>
        <p:spPr/>
        <p:txBody>
          <a:bodyPr/>
          <a:lstStyle/>
          <a:p>
            <a:pPr>
              <a:defRPr/>
            </a:pPr>
            <a:fld id="{9101691B-B4AC-4ECF-B381-D21DEA59D9C2}" type="slidenum">
              <a:rPr lang="ru-RU" altLang="uk-UA" sz="1800" smtClean="0">
                <a:solidFill>
                  <a:schemeClr val="bg1"/>
                </a:solidFill>
              </a:rPr>
              <a:pPr>
                <a:defRPr/>
              </a:pPr>
              <a:t>12</a:t>
            </a:fld>
            <a:endParaRPr lang="ru-RU" altLang="uk-UA" sz="1800" dirty="0">
              <a:solidFill>
                <a:schemeClr val="bg1"/>
              </a:solidFill>
            </a:endParaRPr>
          </a:p>
        </p:txBody>
      </p:sp>
      <p:sp>
        <p:nvSpPr>
          <p:cNvPr id="4" name="Прямоугольник 3"/>
          <p:cNvSpPr/>
          <p:nvPr/>
        </p:nvSpPr>
        <p:spPr>
          <a:xfrm>
            <a:off x="1115616" y="1901018"/>
            <a:ext cx="6912768" cy="2397579"/>
          </a:xfrm>
          <a:prstGeom prst="rect">
            <a:avLst/>
          </a:prstGeom>
        </p:spPr>
        <p:txBody>
          <a:bodyPr wrap="square">
            <a:spAutoFit/>
          </a:bodyPr>
          <a:lstStyle/>
          <a:p>
            <a:pPr indent="450215" algn="just">
              <a:lnSpc>
                <a:spcPct val="107000"/>
              </a:lnSpc>
              <a:spcAft>
                <a:spcPts val="0"/>
              </a:spcAft>
            </a:pPr>
            <a:r>
              <a:rPr lang="uk-UA" sz="2000"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Знімати </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 пораненого засоби захисту (шолом, бронежилет) не можна, оскільки ти тим самим піддаєш себе додатковому ризику бути ураженим вогнем противника.</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ru-RU"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С</a:t>
            </a:r>
            <a:r>
              <a:rPr lang="uk-UA"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анітарний</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інструктор має пам’ятати за власну безпеку, тому, перед оглядом він повинен одягнути </a:t>
            </a:r>
            <a:r>
              <a:rPr lang="uk-UA" sz="2000"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медичні латексні рукавички</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в разі їх відсутності не знімати тактичні рукавички. </a:t>
            </a:r>
            <a:endParaRPr lang="uk-UA"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3923928" y="4197327"/>
            <a:ext cx="3365284" cy="2316681"/>
          </a:xfrm>
          <a:prstGeom prst="rect">
            <a:avLst/>
          </a:prstGeom>
        </p:spPr>
      </p:pic>
    </p:spTree>
    <p:extLst>
      <p:ext uri="{BB962C8B-B14F-4D97-AF65-F5344CB8AC3E}">
        <p14:creationId xmlns:p14="http://schemas.microsoft.com/office/powerpoint/2010/main" val="4348852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t"/>
          <a:lstStyle/>
          <a:p>
            <a:pPr algn="ctr"/>
            <a:r>
              <a:rPr lang="uk-UA" sz="3200" b="1" dirty="0" smtClean="0">
                <a:solidFill>
                  <a:srgbClr val="FFFF00"/>
                </a:solidFill>
              </a:rPr>
              <a:t>Алгоритм з </a:t>
            </a:r>
            <a:r>
              <a:rPr lang="uk-UA" sz="3200" b="1" dirty="0">
                <a:solidFill>
                  <a:srgbClr val="FFFF00"/>
                </a:solidFill>
              </a:rPr>
              <a:t>надання домедичної допомоги </a:t>
            </a:r>
            <a:r>
              <a:rPr lang="uk-UA" sz="3200" b="1" dirty="0" smtClean="0">
                <a:solidFill>
                  <a:srgbClr val="FFFF00"/>
                </a:solidFill>
              </a:rPr>
              <a:t/>
            </a:r>
            <a:br>
              <a:rPr lang="uk-UA" sz="3200" b="1" dirty="0" smtClean="0">
                <a:solidFill>
                  <a:srgbClr val="FFFF00"/>
                </a:solidFill>
              </a:rPr>
            </a:br>
            <a:r>
              <a:rPr lang="uk-UA" sz="3200" b="1" dirty="0" smtClean="0">
                <a:solidFill>
                  <a:srgbClr val="FFFF00"/>
                </a:solidFill>
              </a:rPr>
              <a:t>в секторі обстрілу</a:t>
            </a:r>
            <a:endParaRPr lang="uk-UA" sz="3200" b="1" dirty="0">
              <a:solidFill>
                <a:srgbClr val="FFFF00"/>
              </a:solidFill>
            </a:endParaRPr>
          </a:p>
        </p:txBody>
      </p:sp>
      <p:sp>
        <p:nvSpPr>
          <p:cNvPr id="3" name="Номер слайда 2"/>
          <p:cNvSpPr>
            <a:spLocks noGrp="1"/>
          </p:cNvSpPr>
          <p:nvPr>
            <p:ph type="sldNum" sz="quarter" idx="12"/>
          </p:nvPr>
        </p:nvSpPr>
        <p:spPr/>
        <p:txBody>
          <a:bodyPr/>
          <a:lstStyle/>
          <a:p>
            <a:pPr>
              <a:defRPr/>
            </a:pPr>
            <a:fld id="{9101691B-B4AC-4ECF-B381-D21DEA59D9C2}" type="slidenum">
              <a:rPr lang="ru-RU" altLang="uk-UA" sz="1800" smtClean="0">
                <a:solidFill>
                  <a:schemeClr val="bg1"/>
                </a:solidFill>
              </a:rPr>
              <a:pPr>
                <a:defRPr/>
              </a:pPr>
              <a:t>13</a:t>
            </a:fld>
            <a:endParaRPr lang="ru-RU" altLang="uk-UA" sz="1800" dirty="0">
              <a:solidFill>
                <a:schemeClr val="bg1"/>
              </a:solidFill>
            </a:endParaRPr>
          </a:p>
        </p:txBody>
      </p:sp>
      <p:sp>
        <p:nvSpPr>
          <p:cNvPr id="4" name="Прямоугольник 3"/>
          <p:cNvSpPr/>
          <p:nvPr/>
        </p:nvSpPr>
        <p:spPr>
          <a:xfrm>
            <a:off x="683568" y="2011123"/>
            <a:ext cx="7776864" cy="4136517"/>
          </a:xfrm>
          <a:prstGeom prst="rect">
            <a:avLst/>
          </a:prstGeom>
        </p:spPr>
        <p:txBody>
          <a:bodyPr wrap="square">
            <a:spAutoFit/>
          </a:bodyPr>
          <a:lstStyle/>
          <a:p>
            <a:pPr algn="just">
              <a:lnSpc>
                <a:spcPct val="107000"/>
              </a:lnSpc>
              <a:spcAft>
                <a:spcPts val="0"/>
              </a:spcAft>
              <a:tabLst>
                <a:tab pos="540385" algn="l"/>
                <a:tab pos="630555" algn="l"/>
                <a:tab pos="900430" algn="l"/>
              </a:tabLst>
            </a:pPr>
            <a:r>
              <a:rPr lang="uk-UA" sz="2000" b="1"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Алгоритм </a:t>
            </a:r>
            <a:r>
              <a:rPr lang="uk-UA" sz="20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 надання домедичної допомоги </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540385" algn="l"/>
                <a:tab pos="630555" algn="l"/>
                <a:tab pos="900430" algn="l"/>
              </a:tabLst>
            </a:pPr>
            <a:r>
              <a:rPr lang="uk-UA" sz="20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 секторі обстрілу (взаємодопомога)</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tabLst>
                <a:tab pos="540385" algn="l"/>
                <a:tab pos="630555" algn="l"/>
                <a:tab pos="900430" algn="l"/>
              </a:tabLs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Виконай бойове завдання.</a:t>
            </a:r>
            <a:endParaRPr lang="uk-UA" sz="2000" dirty="0">
              <a:solidFill>
                <a:schemeClr val="bg1"/>
              </a:solidFill>
              <a:cs typeface="Times New Roman" panose="02020603050405020304" pitchFamily="18" charset="0"/>
            </a:endParaRPr>
          </a:p>
          <a:p>
            <a:pPr marL="342900" lvl="0" indent="-342900" algn="just">
              <a:spcAft>
                <a:spcPts val="0"/>
              </a:spcAft>
              <a:buFont typeface="+mj-lt"/>
              <a:buAutoNum type="arabicPeriod"/>
              <a:tabLst>
                <a:tab pos="540385" algn="l"/>
                <a:tab pos="630555" algn="l"/>
                <a:tab pos="900430" algn="l"/>
              </a:tabLs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Побачив поранення бійця – встанови голосовий контакт з пораненим, взнай про місце поранення та можливість пересування.</a:t>
            </a:r>
            <a:endParaRPr lang="uk-UA" sz="2000" dirty="0">
              <a:solidFill>
                <a:schemeClr val="bg1"/>
              </a:solidFill>
              <a:cs typeface="Times New Roman" panose="02020603050405020304" pitchFamily="18" charset="0"/>
            </a:endParaRPr>
          </a:p>
          <a:p>
            <a:pPr marL="342900" lvl="0" indent="-342900" algn="just">
              <a:spcAft>
                <a:spcPts val="0"/>
              </a:spcAft>
              <a:buFont typeface="+mj-lt"/>
              <a:buAutoNum type="arabicPeriod"/>
              <a:tabLst>
                <a:tab pos="540385" algn="l"/>
                <a:tab pos="630555" algn="l"/>
                <a:tab pos="900430" algn="l"/>
              </a:tabLs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Якщо поранений не відповідає – перейди до п. 5.</a:t>
            </a:r>
            <a:endParaRPr lang="uk-UA" sz="2000" dirty="0">
              <a:solidFill>
                <a:schemeClr val="bg1"/>
              </a:solidFill>
              <a:cs typeface="Times New Roman" panose="02020603050405020304" pitchFamily="18" charset="0"/>
            </a:endParaRPr>
          </a:p>
          <a:p>
            <a:pPr marL="342900" lvl="0" indent="-342900" algn="just">
              <a:spcAft>
                <a:spcPts val="0"/>
              </a:spcAft>
              <a:buFont typeface="+mj-lt"/>
              <a:buAutoNum type="arabicPeriod"/>
              <a:tabLst>
                <a:tab pos="540385" algn="l"/>
                <a:tab pos="630555" algn="l"/>
                <a:tab pos="900430" algn="l"/>
              </a:tabLst>
            </a:pPr>
            <a:r>
              <a:rPr lang="uk-UA"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Накажи</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пораненому накласти самостійно джгут (</a:t>
            </a:r>
            <a:r>
              <a:rPr lang="uk-UA" sz="2000"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при потребі</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2000" dirty="0">
              <a:solidFill>
                <a:schemeClr val="bg1"/>
              </a:solidFill>
              <a:cs typeface="Times New Roman" panose="02020603050405020304" pitchFamily="18" charset="0"/>
            </a:endParaRPr>
          </a:p>
          <a:p>
            <a:pPr marL="342900" lvl="0" indent="-342900" algn="just">
              <a:spcAft>
                <a:spcPts val="0"/>
              </a:spcAft>
              <a:buFont typeface="+mj-lt"/>
              <a:buAutoNum type="arabicPeriod"/>
              <a:tabLst>
                <a:tab pos="540385" algn="l"/>
                <a:tab pos="630555" algn="l"/>
                <a:tab pos="900430" algn="l"/>
              </a:tabLs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Якщо він може самостійно переміщуватися, </a:t>
            </a:r>
            <a:r>
              <a:rPr lang="uk-UA"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накажи</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йому переміщатися за твоєю командою і забезпеч йому вогневе прикриття.</a:t>
            </a:r>
            <a:endParaRPr lang="uk-UA" sz="2000" dirty="0">
              <a:solidFill>
                <a:schemeClr val="bg1"/>
              </a:solidFill>
              <a:cs typeface="Times New Roman" panose="02020603050405020304" pitchFamily="18" charset="0"/>
            </a:endParaRPr>
          </a:p>
          <a:p>
            <a:pPr marL="342900" lvl="0" indent="-342900" algn="just">
              <a:spcAft>
                <a:spcPts val="0"/>
              </a:spcAft>
              <a:buFont typeface="+mj-lt"/>
              <a:buAutoNum type="arabicPeriod"/>
              <a:tabLst>
                <a:tab pos="540385" algn="l"/>
                <a:tab pos="630555" algn="l"/>
                <a:tab pos="900430" algn="l"/>
              </a:tabLs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Якщо він не може самостійно переміщатись, </a:t>
            </a:r>
            <a:r>
              <a:rPr lang="uk-UA"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накажи</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йому не ворушитись.</a:t>
            </a:r>
            <a:endParaRPr lang="uk-UA" sz="2000" dirty="0">
              <a:solidFill>
                <a:schemeClr val="bg1"/>
              </a:solidFill>
              <a:effectLst/>
              <a:cs typeface="Times New Roman" panose="02020603050405020304" pitchFamily="18" charset="0"/>
            </a:endParaRPr>
          </a:p>
        </p:txBody>
      </p:sp>
    </p:spTree>
    <p:extLst>
      <p:ext uri="{BB962C8B-B14F-4D97-AF65-F5344CB8AC3E}">
        <p14:creationId xmlns:p14="http://schemas.microsoft.com/office/powerpoint/2010/main" val="5712557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smtClean="0">
                <a:solidFill>
                  <a:srgbClr val="FFFF00"/>
                </a:solidFill>
              </a:rPr>
              <a:t>Алгоритм з </a:t>
            </a:r>
            <a:r>
              <a:rPr lang="uk-UA" sz="3200" b="1" dirty="0">
                <a:solidFill>
                  <a:srgbClr val="FFFF00"/>
                </a:solidFill>
              </a:rPr>
              <a:t>надання домедичної допомоги </a:t>
            </a:r>
            <a:r>
              <a:rPr lang="uk-UA" sz="3200" b="1" dirty="0" smtClean="0">
                <a:solidFill>
                  <a:srgbClr val="FFFF00"/>
                </a:solidFill>
              </a:rPr>
              <a:t/>
            </a:r>
            <a:br>
              <a:rPr lang="uk-UA" sz="3200" b="1" dirty="0" smtClean="0">
                <a:solidFill>
                  <a:srgbClr val="FFFF00"/>
                </a:solidFill>
              </a:rPr>
            </a:br>
            <a:r>
              <a:rPr lang="uk-UA" sz="3200" b="1" dirty="0" smtClean="0">
                <a:solidFill>
                  <a:srgbClr val="FFFF00"/>
                </a:solidFill>
              </a:rPr>
              <a:t>в секторі обстрілу</a:t>
            </a:r>
            <a:endParaRPr lang="uk-UA" sz="3200" b="1" dirty="0">
              <a:solidFill>
                <a:srgbClr val="FFFF00"/>
              </a:solidFill>
            </a:endParaRPr>
          </a:p>
        </p:txBody>
      </p:sp>
      <p:sp>
        <p:nvSpPr>
          <p:cNvPr id="3" name="Номер слайда 2"/>
          <p:cNvSpPr>
            <a:spLocks noGrp="1"/>
          </p:cNvSpPr>
          <p:nvPr>
            <p:ph type="sldNum" sz="quarter" idx="12"/>
          </p:nvPr>
        </p:nvSpPr>
        <p:spPr/>
        <p:txBody>
          <a:bodyPr/>
          <a:lstStyle/>
          <a:p>
            <a:pPr>
              <a:defRPr/>
            </a:pPr>
            <a:fld id="{9101691B-B4AC-4ECF-B381-D21DEA59D9C2}" type="slidenum">
              <a:rPr lang="ru-RU" altLang="uk-UA" sz="1800" smtClean="0">
                <a:solidFill>
                  <a:schemeClr val="bg1"/>
                </a:solidFill>
              </a:rPr>
              <a:pPr>
                <a:defRPr/>
              </a:pPr>
              <a:t>14</a:t>
            </a:fld>
            <a:endParaRPr lang="ru-RU" altLang="uk-UA" sz="1800" dirty="0">
              <a:solidFill>
                <a:schemeClr val="bg1"/>
              </a:solidFill>
            </a:endParaRPr>
          </a:p>
        </p:txBody>
      </p:sp>
      <p:sp>
        <p:nvSpPr>
          <p:cNvPr id="4" name="Прямоугольник 3"/>
          <p:cNvSpPr/>
          <p:nvPr/>
        </p:nvSpPr>
        <p:spPr>
          <a:xfrm>
            <a:off x="475861" y="2132856"/>
            <a:ext cx="7859216" cy="3693319"/>
          </a:xfrm>
          <a:prstGeom prst="rect">
            <a:avLst/>
          </a:prstGeom>
        </p:spPr>
        <p:txBody>
          <a:bodyPr wrap="square">
            <a:spAutoFit/>
          </a:bodyPr>
          <a:lstStyle/>
          <a:p>
            <a:pPr lvl="0" algn="just">
              <a:spcAft>
                <a:spcPts val="0"/>
              </a:spcAft>
              <a:tabLst>
                <a:tab pos="540385" algn="l"/>
                <a:tab pos="630555" algn="l"/>
                <a:tab pos="900430" algn="l"/>
              </a:tabLst>
            </a:pPr>
            <a:r>
              <a:rPr lang="en-US"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7</a:t>
            </a: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Передай </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інформацію командиру підрозділу про неможливість пораненого </a:t>
            </a: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пересуватися.</a:t>
            </a:r>
          </a:p>
          <a:p>
            <a:pPr lvl="0" algn="just">
              <a:spcAft>
                <a:spcPts val="0"/>
              </a:spcAft>
              <a:tabLst>
                <a:tab pos="540385" algn="l"/>
                <a:tab pos="630555" algn="l"/>
                <a:tab pos="900430" algn="l"/>
              </a:tabLst>
            </a:pP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8. Отримай </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вказівку на висування за пораненим.</a:t>
            </a:r>
            <a:endParaRPr lang="uk-UA" dirty="0">
              <a:solidFill>
                <a:schemeClr val="bg1"/>
              </a:solidFill>
              <a:cs typeface="Times New Roman" panose="02020603050405020304" pitchFamily="18" charset="0"/>
            </a:endParaRPr>
          </a:p>
          <a:p>
            <a:pPr lvl="0" algn="just">
              <a:spcAft>
                <a:spcPts val="0"/>
              </a:spcAft>
              <a:tabLst>
                <a:tab pos="540385" algn="l"/>
                <a:tab pos="630555" algn="l"/>
                <a:tab pos="900430" algn="l"/>
              </a:tabLst>
            </a:pP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9. Висувайся </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за пораненим під вогневим прикриттям.</a:t>
            </a:r>
            <a:endParaRPr lang="uk-UA" dirty="0">
              <a:solidFill>
                <a:schemeClr val="bg1"/>
              </a:solidFill>
              <a:cs typeface="Times New Roman" panose="02020603050405020304" pitchFamily="18" charset="0"/>
            </a:endParaRPr>
          </a:p>
          <a:p>
            <a:pPr lvl="0" algn="just">
              <a:spcAft>
                <a:spcPts val="0"/>
              </a:spcAft>
              <a:tabLst>
                <a:tab pos="540385" algn="l"/>
                <a:tab pos="630555" algn="l"/>
              </a:tabLst>
            </a:pP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10. Встанови</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чи є у пораненого травми несумісні з життям. Якщо є – вважай пораненого мертвим і повертайся в укриття сам.</a:t>
            </a:r>
            <a:endParaRPr lang="uk-UA" dirty="0">
              <a:solidFill>
                <a:schemeClr val="bg1"/>
              </a:solidFill>
              <a:cs typeface="Times New Roman" panose="02020603050405020304" pitchFamily="18" charset="0"/>
            </a:endParaRPr>
          </a:p>
          <a:p>
            <a:pPr lvl="0" algn="just">
              <a:spcAft>
                <a:spcPts val="0"/>
              </a:spcAft>
              <a:tabLst>
                <a:tab pos="540385" algn="l"/>
                <a:tab pos="630555" algn="l"/>
              </a:tabLst>
            </a:pP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11. Якщо </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несумісних з життям травм немає – встанови наявність кровотечі з кінцівки (кінцівок).</a:t>
            </a:r>
            <a:endParaRPr lang="uk-UA" dirty="0">
              <a:solidFill>
                <a:schemeClr val="bg1"/>
              </a:solidFill>
              <a:cs typeface="Times New Roman" panose="02020603050405020304" pitchFamily="18" charset="0"/>
            </a:endParaRPr>
          </a:p>
          <a:p>
            <a:pPr lvl="0" algn="just">
              <a:spcAft>
                <a:spcPts val="0"/>
              </a:spcAft>
              <a:tabLst>
                <a:tab pos="540385" algn="l"/>
                <a:tab pos="630555" algn="l"/>
              </a:tabLst>
            </a:pP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12. </a:t>
            </a:r>
            <a:r>
              <a:rPr lang="uk-UA" dirty="0" err="1"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Роззброй</a:t>
            </a: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пораненого.</a:t>
            </a:r>
            <a:endParaRPr lang="uk-UA" dirty="0">
              <a:solidFill>
                <a:schemeClr val="bg1"/>
              </a:solidFill>
              <a:cs typeface="Times New Roman" panose="02020603050405020304" pitchFamily="18" charset="0"/>
            </a:endParaRPr>
          </a:p>
          <a:p>
            <a:pPr lvl="0" algn="just">
              <a:spcAft>
                <a:spcPts val="0"/>
              </a:spcAft>
              <a:tabLst>
                <a:tab pos="540385" algn="l"/>
                <a:tab pos="630555" algn="l"/>
              </a:tabLst>
            </a:pP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13. Якщо </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є кровотеча з кінцівки – наклади джгут. В першу чергу використовуй його джгут, за відсутності – власний.</a:t>
            </a:r>
            <a:endParaRPr lang="uk-UA" dirty="0">
              <a:solidFill>
                <a:schemeClr val="bg1"/>
              </a:solidFill>
              <a:cs typeface="Times New Roman" panose="02020603050405020304" pitchFamily="18" charset="0"/>
            </a:endParaRPr>
          </a:p>
          <a:p>
            <a:pPr lvl="0" algn="just">
              <a:spcAft>
                <a:spcPts val="0"/>
              </a:spcAft>
              <a:tabLst>
                <a:tab pos="540385" algn="l"/>
                <a:tab pos="630555" algn="l"/>
              </a:tabLst>
            </a:pP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14. Перемісти </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пораненого в сектор укриття по команді та під вогневим прикриттям з виносом зброї пораненого.</a:t>
            </a:r>
            <a:endParaRPr lang="uk-UA" dirty="0">
              <a:solidFill>
                <a:schemeClr val="bg1"/>
              </a:solidFill>
              <a:effectLst/>
              <a:cs typeface="Times New Roman" panose="02020603050405020304" pitchFamily="18" charset="0"/>
            </a:endParaRPr>
          </a:p>
        </p:txBody>
      </p:sp>
    </p:spTree>
    <p:extLst>
      <p:ext uri="{BB962C8B-B14F-4D97-AF65-F5344CB8AC3E}">
        <p14:creationId xmlns:p14="http://schemas.microsoft.com/office/powerpoint/2010/main" val="2687439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a:solidFill>
                  <a:srgbClr val="FFFF00"/>
                </a:solidFill>
              </a:rPr>
              <a:t>Алгоритм з надання домедичної допомоги </a:t>
            </a:r>
            <a:r>
              <a:rPr lang="uk-UA" sz="3200" b="1" dirty="0" smtClean="0">
                <a:solidFill>
                  <a:srgbClr val="FFFF00"/>
                </a:solidFill>
              </a:rPr>
              <a:t/>
            </a:r>
            <a:br>
              <a:rPr lang="uk-UA" sz="3200" b="1" dirty="0" smtClean="0">
                <a:solidFill>
                  <a:srgbClr val="FFFF00"/>
                </a:solidFill>
              </a:rPr>
            </a:br>
            <a:r>
              <a:rPr lang="uk-UA" sz="3200" b="1" dirty="0" smtClean="0">
                <a:solidFill>
                  <a:srgbClr val="FFFF00"/>
                </a:solidFill>
              </a:rPr>
              <a:t>в </a:t>
            </a:r>
            <a:r>
              <a:rPr lang="uk-UA" sz="3200" b="1" dirty="0">
                <a:solidFill>
                  <a:srgbClr val="FFFF00"/>
                </a:solidFill>
              </a:rPr>
              <a:t>секторі укриття</a:t>
            </a:r>
          </a:p>
        </p:txBody>
      </p:sp>
      <p:sp>
        <p:nvSpPr>
          <p:cNvPr id="3" name="Номер слайда 2"/>
          <p:cNvSpPr>
            <a:spLocks noGrp="1"/>
          </p:cNvSpPr>
          <p:nvPr>
            <p:ph type="sldNum" sz="quarter" idx="12"/>
          </p:nvPr>
        </p:nvSpPr>
        <p:spPr>
          <a:xfrm>
            <a:off x="7740352" y="6309320"/>
            <a:ext cx="762000" cy="365125"/>
          </a:xfrm>
        </p:spPr>
        <p:txBody>
          <a:bodyPr/>
          <a:lstStyle/>
          <a:p>
            <a:pPr>
              <a:defRPr/>
            </a:pPr>
            <a:fld id="{9101691B-B4AC-4ECF-B381-D21DEA59D9C2}" type="slidenum">
              <a:rPr lang="ru-RU" altLang="uk-UA" sz="1800" smtClean="0">
                <a:solidFill>
                  <a:schemeClr val="bg1"/>
                </a:solidFill>
              </a:rPr>
              <a:pPr>
                <a:defRPr/>
              </a:pPr>
              <a:t>15</a:t>
            </a:fld>
            <a:endParaRPr lang="ru-RU" altLang="uk-UA" sz="1800" dirty="0">
              <a:solidFill>
                <a:schemeClr val="bg1"/>
              </a:solidFill>
            </a:endParaRPr>
          </a:p>
        </p:txBody>
      </p:sp>
      <p:sp>
        <p:nvSpPr>
          <p:cNvPr id="5" name="Прямоугольник 4"/>
          <p:cNvSpPr/>
          <p:nvPr/>
        </p:nvSpPr>
        <p:spPr>
          <a:xfrm>
            <a:off x="474873" y="1989951"/>
            <a:ext cx="7704856" cy="4266681"/>
          </a:xfrm>
          <a:prstGeom prst="rect">
            <a:avLst/>
          </a:prstGeom>
        </p:spPr>
        <p:txBody>
          <a:bodyPr wrap="square">
            <a:spAutoFit/>
          </a:bodyPr>
          <a:lstStyle/>
          <a:p>
            <a:pPr indent="540385" algn="just">
              <a:lnSpc>
                <a:spcPct val="107000"/>
              </a:lnSpc>
              <a:spcAft>
                <a:spcPts val="0"/>
              </a:spcAft>
            </a:pPr>
            <a:r>
              <a:rPr lang="uk-UA"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Алгоритм з надання домедичної допомоги в секторі укриття</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tabLst>
                <a:tab pos="540385" algn="l"/>
                <a:tab pos="630555" algn="l"/>
                <a:tab pos="900430"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Виконай бойове завдання.</a:t>
            </a:r>
            <a:endParaRPr lang="uk-UA" dirty="0">
              <a:solidFill>
                <a:schemeClr val="bg1"/>
              </a:solidFill>
              <a:cs typeface="Times New Roman" panose="02020603050405020304" pitchFamily="18" charset="0"/>
            </a:endParaRPr>
          </a:p>
          <a:p>
            <a:pPr marL="342900" lvl="0" indent="-342900" algn="just">
              <a:spcAft>
                <a:spcPts val="0"/>
              </a:spcAft>
              <a:buFont typeface="+mj-lt"/>
              <a:buAutoNum type="arabicPeriod"/>
              <a:tabLst>
                <a:tab pos="630555" algn="l"/>
              </a:tabLst>
            </a:pP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Перевір</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реакцію пораненого на подразники (свідомість – голос – біль – відсутність реакції), а також прохідність верхніх дихальних шляхів і наявність дихання та пульсу на сонній артерії.</a:t>
            </a:r>
            <a:endParaRPr lang="uk-UA" dirty="0">
              <a:solidFill>
                <a:schemeClr val="bg1"/>
              </a:solidFill>
              <a:cs typeface="Times New Roman" panose="02020603050405020304" pitchFamily="18" charset="0"/>
            </a:endParaRPr>
          </a:p>
          <a:p>
            <a:pPr marL="342900" lvl="0" indent="-342900" algn="just">
              <a:spcAft>
                <a:spcPts val="0"/>
              </a:spcAft>
              <a:buFont typeface="+mj-lt"/>
              <a:buAutoNum type="arabicPeriod"/>
              <a:tabLst>
                <a:tab pos="63055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Якщо реакції немає – вважай пораненого мертвим та допомогу не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надавай</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dirty="0">
              <a:solidFill>
                <a:schemeClr val="bg1"/>
              </a:solidFill>
              <a:cs typeface="Times New Roman" panose="02020603050405020304" pitchFamily="18" charset="0"/>
            </a:endParaRPr>
          </a:p>
          <a:p>
            <a:pPr marL="342900" lvl="0" indent="-342900" algn="just">
              <a:spcAft>
                <a:spcPts val="0"/>
              </a:spcAft>
              <a:buFont typeface="+mj-lt"/>
              <a:buAutoNum type="arabicPeriod"/>
              <a:tabLst>
                <a:tab pos="630555" algn="l"/>
              </a:tabLst>
            </a:pP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Перевір</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накладений джгут і визнач потребу у ньому.</a:t>
            </a:r>
            <a:endParaRPr lang="uk-UA" dirty="0">
              <a:solidFill>
                <a:schemeClr val="bg1"/>
              </a:solidFill>
              <a:cs typeface="Times New Roman" panose="02020603050405020304" pitchFamily="18" charset="0"/>
            </a:endParaRPr>
          </a:p>
          <a:p>
            <a:pPr marL="342900" lvl="0" indent="-342900" algn="just">
              <a:spcAft>
                <a:spcPts val="0"/>
              </a:spcAft>
              <a:buFont typeface="+mj-lt"/>
              <a:buAutoNum type="arabicPeriod"/>
              <a:tabLst>
                <a:tab pos="63055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Якщо є потреба в джгуті, а кровотеча продовжується, то затягни джгут сильніше. </a:t>
            </a:r>
            <a:r>
              <a:rPr lang="uk-UA" b="1" i="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Вкажи</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час накладання джгута</a:t>
            </a:r>
            <a:r>
              <a:rPr lang="uk-UA" i="1"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p>
          <a:p>
            <a:pPr marL="360363" lvl="0" indent="-360363" algn="just">
              <a:spcAft>
                <a:spcPts val="0"/>
              </a:spcAft>
              <a:tabLst>
                <a:tab pos="360363" algn="l"/>
              </a:tabLst>
            </a:pP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6.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Оглянь</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пораненого</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на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наявність</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інших</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видимих</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кровотеч</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(особливо з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кінцівок</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та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шиї</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та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зупини</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їх</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p>
          <a:p>
            <a:pPr marL="360363" lvl="0" indent="-360363" algn="just">
              <a:spcAft>
                <a:spcPts val="0"/>
              </a:spcAft>
              <a:tabLst>
                <a:tab pos="360363" algn="l"/>
              </a:tabLst>
            </a:pP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7.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Перевір</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грудну</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клітку</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на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поранення</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особливо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пахвові</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та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надключичні</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ділянки</a:t>
            </a:r>
            <a:endPar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pPr lvl="0" algn="just">
              <a:spcAft>
                <a:spcPts val="0"/>
              </a:spcAft>
              <a:tabLst>
                <a:tab pos="630555" algn="l"/>
              </a:tabLst>
            </a:pPr>
            <a:endParaRPr lang="uk-UA" dirty="0">
              <a:solidFill>
                <a:schemeClr val="bg1"/>
              </a:solidFill>
              <a:effectLst/>
              <a:cs typeface="Times New Roman" panose="02020603050405020304" pitchFamily="18" charset="0"/>
            </a:endParaRPr>
          </a:p>
        </p:txBody>
      </p:sp>
    </p:spTree>
    <p:extLst>
      <p:ext uri="{BB962C8B-B14F-4D97-AF65-F5344CB8AC3E}">
        <p14:creationId xmlns:p14="http://schemas.microsoft.com/office/powerpoint/2010/main" val="39384925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sz="3200" b="1" dirty="0">
                <a:solidFill>
                  <a:srgbClr val="FFFF00"/>
                </a:solidFill>
              </a:rPr>
              <a:t>Алгоритм з надання домедичної допомоги </a:t>
            </a:r>
            <a:r>
              <a:rPr lang="uk-UA" sz="3200" b="1" dirty="0" smtClean="0">
                <a:solidFill>
                  <a:srgbClr val="FFFF00"/>
                </a:solidFill>
              </a:rPr>
              <a:t/>
            </a:r>
            <a:br>
              <a:rPr lang="uk-UA" sz="3200" b="1" dirty="0" smtClean="0">
                <a:solidFill>
                  <a:srgbClr val="FFFF00"/>
                </a:solidFill>
              </a:rPr>
            </a:br>
            <a:r>
              <a:rPr lang="uk-UA" sz="3200" b="1" dirty="0" smtClean="0">
                <a:solidFill>
                  <a:srgbClr val="FFFF00"/>
                </a:solidFill>
              </a:rPr>
              <a:t>в </a:t>
            </a:r>
            <a:r>
              <a:rPr lang="uk-UA" sz="3200" b="1" dirty="0">
                <a:solidFill>
                  <a:srgbClr val="FFFF00"/>
                </a:solidFill>
              </a:rPr>
              <a:t>секторі укриття</a:t>
            </a:r>
            <a:endParaRPr lang="uk-UA" dirty="0"/>
          </a:p>
        </p:txBody>
      </p:sp>
      <p:sp>
        <p:nvSpPr>
          <p:cNvPr id="3" name="Номер слайда 2"/>
          <p:cNvSpPr>
            <a:spLocks noGrp="1"/>
          </p:cNvSpPr>
          <p:nvPr>
            <p:ph type="sldNum" sz="quarter" idx="12"/>
          </p:nvPr>
        </p:nvSpPr>
        <p:spPr/>
        <p:txBody>
          <a:bodyPr anchor="ctr"/>
          <a:lstStyle/>
          <a:p>
            <a:pPr algn="ctr">
              <a:defRPr/>
            </a:pPr>
            <a:fld id="{9101691B-B4AC-4ECF-B381-D21DEA59D9C2}" type="slidenum">
              <a:rPr lang="ru-RU" altLang="uk-UA" sz="1600" smtClean="0">
                <a:solidFill>
                  <a:schemeClr val="bg1"/>
                </a:solidFill>
              </a:rPr>
              <a:pPr algn="ctr">
                <a:defRPr/>
              </a:pPr>
              <a:t>16</a:t>
            </a:fld>
            <a:endParaRPr lang="ru-RU" altLang="uk-UA" sz="1600" dirty="0">
              <a:solidFill>
                <a:schemeClr val="bg1"/>
              </a:solidFill>
            </a:endParaRPr>
          </a:p>
        </p:txBody>
      </p:sp>
      <p:sp>
        <p:nvSpPr>
          <p:cNvPr id="6" name="Прямоугольник 5"/>
          <p:cNvSpPr/>
          <p:nvPr/>
        </p:nvSpPr>
        <p:spPr>
          <a:xfrm>
            <a:off x="755576" y="1988840"/>
            <a:ext cx="7416824" cy="3970318"/>
          </a:xfrm>
          <a:prstGeom prst="rect">
            <a:avLst/>
          </a:prstGeom>
        </p:spPr>
        <p:txBody>
          <a:bodyPr wrap="square">
            <a:spAutoFit/>
          </a:bodyPr>
          <a:lstStyle/>
          <a:p>
            <a:pPr marL="534988" indent="-534988"/>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8.	Якщо поранення грудної клітки є,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закрий</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всі рани герметичною пов’язкою.</a:t>
            </a:r>
          </a:p>
          <a:p>
            <a:pPr marL="534988" indent="-534988"/>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9.	Якщо поранений без свідомості, або з травмою обличчя, або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опіками</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то забезпеч прохідність дихальних шляхів – постав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назофарингіальний</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повітровід.</a:t>
            </a:r>
          </a:p>
          <a:p>
            <a:pPr marL="534988" indent="-534988"/>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10.	Проведи повний огляд пораненого (з голови до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п’ят</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та вияви інші поранення. Якщо вони є – то наклади пов’язки.</a:t>
            </a:r>
          </a:p>
          <a:p>
            <a:pPr marL="534988" indent="-534988"/>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11.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Затампонуй</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рану на кінцівці, наклади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тиснучу</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пов’язку, послаб джгут.</a:t>
            </a:r>
          </a:p>
          <a:p>
            <a:pPr marL="534988" indent="-534988"/>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12.	Якщо кровотеча відновилась – затягни джгут знову.</a:t>
            </a:r>
          </a:p>
          <a:p>
            <a:pPr marL="534988" indent="-534988"/>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13.	Введи знеболюючий та антибактеріальний засоби.</a:t>
            </a:r>
          </a:p>
          <a:p>
            <a:pPr marL="534988" indent="-534988"/>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14.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Знерухом</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переломи і поранені кінцівки зафіксувавши два суміжних суглоби.</a:t>
            </a:r>
          </a:p>
          <a:p>
            <a:pPr marL="534988" indent="-534988"/>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15.	Поклади пораненого у стабільне положення.</a:t>
            </a:r>
          </a:p>
        </p:txBody>
      </p:sp>
    </p:spTree>
    <p:extLst>
      <p:ext uri="{BB962C8B-B14F-4D97-AF65-F5344CB8AC3E}">
        <p14:creationId xmlns:p14="http://schemas.microsoft.com/office/powerpoint/2010/main" val="35515792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7220" y="836712"/>
            <a:ext cx="8229600" cy="1143000"/>
          </a:xfrm>
        </p:spPr>
        <p:txBody>
          <a:bodyPr anchor="ctr"/>
          <a:lstStyle/>
          <a:p>
            <a:pPr algn="ctr"/>
            <a:r>
              <a:rPr lang="uk-UA" sz="3200" b="1" dirty="0">
                <a:solidFill>
                  <a:srgbClr val="FFFF00"/>
                </a:solidFill>
              </a:rPr>
              <a:t>Безпека в бойових умовах </a:t>
            </a:r>
            <a:endParaRPr lang="uk-UA" dirty="0"/>
          </a:p>
        </p:txBody>
      </p:sp>
      <p:sp>
        <p:nvSpPr>
          <p:cNvPr id="3" name="Номер слайда 2"/>
          <p:cNvSpPr>
            <a:spLocks noGrp="1"/>
          </p:cNvSpPr>
          <p:nvPr>
            <p:ph type="sldNum" sz="quarter" idx="12"/>
          </p:nvPr>
        </p:nvSpPr>
        <p:spPr/>
        <p:txBody>
          <a:bodyPr anchor="ctr"/>
          <a:lstStyle/>
          <a:p>
            <a:pPr algn="ctr">
              <a:defRPr/>
            </a:pPr>
            <a:fld id="{9101691B-B4AC-4ECF-B381-D21DEA59D9C2}" type="slidenum">
              <a:rPr lang="ru-RU" altLang="uk-UA" sz="1600" smtClean="0">
                <a:solidFill>
                  <a:schemeClr val="bg1"/>
                </a:solidFill>
              </a:rPr>
              <a:pPr algn="ctr">
                <a:defRPr/>
              </a:pPr>
              <a:t>17</a:t>
            </a:fld>
            <a:endParaRPr lang="ru-RU" altLang="uk-UA" sz="1600">
              <a:solidFill>
                <a:schemeClr val="bg1"/>
              </a:solidFill>
            </a:endParaRPr>
          </a:p>
        </p:txBody>
      </p:sp>
      <p:sp>
        <p:nvSpPr>
          <p:cNvPr id="4" name="Прямоугольник 3"/>
          <p:cNvSpPr/>
          <p:nvPr/>
        </p:nvSpPr>
        <p:spPr>
          <a:xfrm>
            <a:off x="1177008" y="2132856"/>
            <a:ext cx="7128792" cy="3648691"/>
          </a:xfrm>
          <a:prstGeom prst="rect">
            <a:avLst/>
          </a:prstGeom>
        </p:spPr>
        <p:txBody>
          <a:bodyPr wrap="square">
            <a:spAutoFit/>
          </a:bodyPr>
          <a:lstStyle/>
          <a:p>
            <a:pPr indent="450215" algn="just">
              <a:lnSpc>
                <a:spcPct val="107000"/>
              </a:lnSpc>
              <a:spcAft>
                <a:spcPts val="0"/>
              </a:spcAft>
            </a:pP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Під </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час виконання будь-якої маніпуляції в секторі обстрілу поранений і той, хто його рятує, перебувають у небезпеці, тому все необхідно робити максимально швидко з дотриманням правил особистої безпеки (рятувальник не підіймається вище тіла пораненого, який лежить на землі).</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Усіх непритомних поранених, в яких присутнє дихання, після надання домедичної допомоги у безпечному місці, переводить в так зване “стабільне положення“ на животі (на боку), з метою зменшення ризику непрохідності дихальних шляхів через западання язика чи блювання. Потерпілий перебуває в стабільному положенні до моменту транспортування до лікувального закладу. </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endParaRPr lang="uk-UA"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17919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a:solidFill>
                  <a:srgbClr val="FFFF00"/>
                </a:solidFill>
              </a:rPr>
              <a:t>Проведення первинного огляду  </a:t>
            </a:r>
            <a:r>
              <a:rPr lang="uk-UA" sz="3200" b="1" dirty="0" smtClean="0">
                <a:solidFill>
                  <a:srgbClr val="FFFF00"/>
                </a:solidFill>
              </a:rPr>
              <a:t/>
            </a:r>
            <a:br>
              <a:rPr lang="uk-UA" sz="3200" b="1" dirty="0" smtClean="0">
                <a:solidFill>
                  <a:srgbClr val="FFFF00"/>
                </a:solidFill>
              </a:rPr>
            </a:br>
            <a:r>
              <a:rPr lang="uk-UA" sz="3200" b="1" dirty="0" smtClean="0">
                <a:solidFill>
                  <a:srgbClr val="FFFF00"/>
                </a:solidFill>
              </a:rPr>
              <a:t>за </a:t>
            </a:r>
            <a:r>
              <a:rPr lang="uk-UA" sz="3200" b="1" dirty="0">
                <a:solidFill>
                  <a:srgbClr val="FFFF00"/>
                </a:solidFill>
              </a:rPr>
              <a:t>алгоритмом </a:t>
            </a:r>
            <a:r>
              <a:rPr lang="uk-UA" sz="3200" b="1" dirty="0">
                <a:solidFill>
                  <a:srgbClr val="C00000"/>
                </a:solidFill>
              </a:rPr>
              <a:t>С</a:t>
            </a:r>
            <a:r>
              <a:rPr lang="uk-UA" sz="3200" b="1" dirty="0">
                <a:solidFill>
                  <a:srgbClr val="FFFF00"/>
                </a:solidFill>
              </a:rPr>
              <a:t>АВС</a:t>
            </a:r>
            <a:r>
              <a:rPr lang="uk-UA" sz="3200" b="1" dirty="0" smtClean="0">
                <a:solidFill>
                  <a:srgbClr val="FFFF00"/>
                </a:solidFill>
              </a:rPr>
              <a:t>:</a:t>
            </a:r>
            <a:endParaRPr lang="uk-UA" sz="3200" b="1" dirty="0">
              <a:solidFill>
                <a:srgbClr val="FFFF00"/>
              </a:solidFill>
            </a:endParaRPr>
          </a:p>
        </p:txBody>
      </p:sp>
      <p:sp>
        <p:nvSpPr>
          <p:cNvPr id="3" name="Номер слайда 2"/>
          <p:cNvSpPr>
            <a:spLocks noGrp="1"/>
          </p:cNvSpPr>
          <p:nvPr>
            <p:ph type="sldNum" sz="quarter" idx="12"/>
          </p:nvPr>
        </p:nvSpPr>
        <p:spPr>
          <a:xfrm>
            <a:off x="8011116" y="6387514"/>
            <a:ext cx="762000" cy="365125"/>
          </a:xfrm>
        </p:spPr>
        <p:txBody>
          <a:bodyPr anchor="ctr"/>
          <a:lstStyle/>
          <a:p>
            <a:pPr algn="ctr">
              <a:defRPr/>
            </a:pPr>
            <a:fld id="{9101691B-B4AC-4ECF-B381-D21DEA59D9C2}" type="slidenum">
              <a:rPr lang="ru-RU" altLang="uk-UA" sz="1800" smtClean="0">
                <a:solidFill>
                  <a:schemeClr val="bg1"/>
                </a:solidFill>
              </a:rPr>
              <a:pPr algn="ctr">
                <a:defRPr/>
              </a:pPr>
              <a:t>18</a:t>
            </a:fld>
            <a:endParaRPr lang="ru-RU" altLang="uk-UA" sz="1800" dirty="0">
              <a:solidFill>
                <a:schemeClr val="bg1"/>
              </a:solidFill>
            </a:endParaRPr>
          </a:p>
        </p:txBody>
      </p:sp>
      <p:sp>
        <p:nvSpPr>
          <p:cNvPr id="4" name="Прямоугольник 3"/>
          <p:cNvSpPr/>
          <p:nvPr/>
        </p:nvSpPr>
        <p:spPr>
          <a:xfrm>
            <a:off x="457200" y="1988840"/>
            <a:ext cx="8291264" cy="4648708"/>
          </a:xfrm>
          <a:prstGeom prst="rect">
            <a:avLst/>
          </a:prstGeom>
        </p:spPr>
        <p:txBody>
          <a:bodyPr wrap="square">
            <a:spAutoFit/>
          </a:bodyPr>
          <a:lstStyle/>
          <a:p>
            <a:pPr indent="450215" algn="just">
              <a:lnSpc>
                <a:spcPct val="107000"/>
              </a:lnSpc>
              <a:spcAft>
                <a:spcPts val="0"/>
              </a:spcAft>
            </a:pPr>
            <a:r>
              <a:rPr lang="uk-UA" b="1" i="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С</a:t>
            </a:r>
            <a:r>
              <a:rPr lang="uk-UA" b="1" i="1"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критична кровотеча (</a:t>
            </a:r>
            <a:r>
              <a:rPr lang="uk-UA" b="1" i="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Critical</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b="1" i="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bleeding</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Швидко перевіряє пораненого на наявність кровотеч, що загрожують його життю (сильна артеріальна кровотеча) з ран на кінцівках. Наприклад, якщо у бійця була відірвана кінцівка, або рукав його сорочки, або штанина можуть бути червоними від крові. Якщо виявлено сильну кровотечу, потрібно:</a:t>
            </a:r>
            <a:endParaRPr lang="uk-UA"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швидко накласти кровоспинний джгут якнайвище над раною поверх форми і затягнути його, щоб зупинити кровотечу;</a:t>
            </a:r>
            <a:endParaRPr lang="uk-UA"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рукою або коліном (якщо поранено у ногу – то бажано коліном) надавити на точку стиснення артерій на пораненій кінцівці;</a:t>
            </a:r>
            <a:endParaRPr lang="uk-UA"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при явній кровотечі з рани, використати прямий тиск на рану рукою та тиском на рановий отвір бинтом (марлевим тампоном та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т.п</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1600" b="1" i="1" u="sng"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ПРИМІТКА</a:t>
            </a:r>
            <a:r>
              <a:rPr lang="uk-UA" sz="1600"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r>
              <a:rPr lang="uk-UA" sz="1600"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незначні порізи та рани, які не мають ознак кровотечі перев’язуються після закінчення первинного огляду. </a:t>
            </a:r>
            <a:endParaRPr lang="uk-UA" sz="1600" i="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spcAft>
                <a:spcPts val="0"/>
              </a:spcAft>
            </a:pPr>
            <a:r>
              <a:rPr lang="uk-UA" sz="1600" i="1" dirty="0">
                <a:solidFill>
                  <a:schemeClr val="bg1"/>
                </a:solidFill>
                <a:latin typeface="Times New Roman" panose="02020603050405020304" pitchFamily="18" charset="0"/>
                <a:ea typeface="Times New Roman" panose="02020603050405020304" pitchFamily="18" charset="0"/>
              </a:rPr>
              <a:t>Під час огляду, якщо це можливо, з пораненим потрібно говорити. Підбадьорити і заспокоїти. Пояснити, яка допомога йому надається. Якщо поранений розмовляє, немає потреби перевіряти прохідність дихальних шляхів</a:t>
            </a:r>
            <a:r>
              <a:rPr lang="uk-UA" sz="1600" i="1" dirty="0" smtClean="0">
                <a:solidFill>
                  <a:schemeClr val="bg1"/>
                </a:solidFill>
                <a:latin typeface="Times New Roman" panose="02020603050405020304" pitchFamily="18" charset="0"/>
                <a:ea typeface="Times New Roman" panose="02020603050405020304" pitchFamily="18" charset="0"/>
              </a:rPr>
              <a:t>.</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endParaRPr lang="uk-UA"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4062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29600" cy="1143000"/>
          </a:xfrm>
        </p:spPr>
        <p:txBody>
          <a:bodyPr anchor="ctr"/>
          <a:lstStyle/>
          <a:p>
            <a:pPr algn="ctr"/>
            <a:r>
              <a:rPr lang="uk-UA" sz="3200" b="1" dirty="0">
                <a:solidFill>
                  <a:srgbClr val="FFFF00"/>
                </a:solidFill>
              </a:rPr>
              <a:t>Проведення первинного огляду  </a:t>
            </a:r>
            <a:br>
              <a:rPr lang="uk-UA" sz="3200" b="1" dirty="0">
                <a:solidFill>
                  <a:srgbClr val="FFFF00"/>
                </a:solidFill>
              </a:rPr>
            </a:br>
            <a:r>
              <a:rPr lang="uk-UA" sz="3200" b="1" dirty="0">
                <a:solidFill>
                  <a:srgbClr val="FFFF00"/>
                </a:solidFill>
              </a:rPr>
              <a:t>за алгоритмом С</a:t>
            </a:r>
            <a:r>
              <a:rPr lang="uk-UA" sz="3200" b="1" dirty="0">
                <a:solidFill>
                  <a:srgbClr val="C00000"/>
                </a:solidFill>
              </a:rPr>
              <a:t>А</a:t>
            </a:r>
            <a:r>
              <a:rPr lang="uk-UA" sz="3200" b="1" dirty="0">
                <a:solidFill>
                  <a:srgbClr val="FFFF00"/>
                </a:solidFill>
              </a:rPr>
              <a:t>ВС:</a:t>
            </a:r>
            <a:endParaRPr lang="uk-UA" dirty="0"/>
          </a:p>
        </p:txBody>
      </p:sp>
      <p:sp>
        <p:nvSpPr>
          <p:cNvPr id="3" name="Номер слайда 2"/>
          <p:cNvSpPr>
            <a:spLocks noGrp="1"/>
          </p:cNvSpPr>
          <p:nvPr>
            <p:ph type="sldNum" sz="quarter" idx="12"/>
          </p:nvPr>
        </p:nvSpPr>
        <p:spPr/>
        <p:txBody>
          <a:bodyPr anchor="ctr"/>
          <a:lstStyle/>
          <a:p>
            <a:pPr algn="ctr">
              <a:defRPr/>
            </a:pPr>
            <a:fld id="{9101691B-B4AC-4ECF-B381-D21DEA59D9C2}" type="slidenum">
              <a:rPr lang="ru-RU" altLang="uk-UA" sz="1800" smtClean="0">
                <a:solidFill>
                  <a:schemeClr val="bg1"/>
                </a:solidFill>
              </a:rPr>
              <a:pPr algn="ctr">
                <a:defRPr/>
              </a:pPr>
              <a:t>19</a:t>
            </a:fld>
            <a:endParaRPr lang="ru-RU" altLang="uk-UA" sz="1800" dirty="0">
              <a:solidFill>
                <a:schemeClr val="bg1"/>
              </a:solidFill>
            </a:endParaRPr>
          </a:p>
        </p:txBody>
      </p:sp>
      <p:sp>
        <p:nvSpPr>
          <p:cNvPr id="4" name="Прямоугольник 3"/>
          <p:cNvSpPr/>
          <p:nvPr/>
        </p:nvSpPr>
        <p:spPr>
          <a:xfrm>
            <a:off x="251520" y="1619672"/>
            <a:ext cx="8640960" cy="4604209"/>
          </a:xfrm>
          <a:prstGeom prst="rect">
            <a:avLst/>
          </a:prstGeom>
        </p:spPr>
        <p:txBody>
          <a:bodyPr wrap="square">
            <a:spAutoFit/>
          </a:bodyPr>
          <a:lstStyle/>
          <a:p>
            <a:pPr indent="450215" algn="just">
              <a:lnSpc>
                <a:spcPct val="107000"/>
              </a:lnSpc>
              <a:spcAft>
                <a:spcPts val="0"/>
              </a:spcAft>
              <a:tabLst>
                <a:tab pos="266700" algn="l"/>
              </a:tabLst>
            </a:pPr>
            <a:r>
              <a:rPr lang="uk-UA" b="1" i="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А</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прохідність дихальних шляхів (</a:t>
            </a:r>
            <a:r>
              <a:rPr lang="uk-UA" b="1" i="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Airway</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630555" algn="l"/>
              </a:tabLst>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Якщо поранений непритомний, лежить на спині та у нього відсутні явні ознаки дихання, або дихання порушено, санітарний інструктор повинен</a:t>
            </a:r>
            <a:r>
              <a:rPr lang="uk-UA" sz="16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оглянути ротову порожнину на наявність сторонніх тіл, блювотних мас тощо. Якщо вони є, за допомогою скрутки марлевого бинта, повернувши голову пораненого набік (до себе), він очищає ротову порожнину.</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266700" algn="l"/>
              </a:tabLst>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Потім виконує </a:t>
            </a:r>
            <a:r>
              <a:rPr lang="uk-UA"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тройний</a:t>
            </a: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прийом </a:t>
            </a:r>
            <a:r>
              <a:rPr lang="uk-UA"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Сафара</a:t>
            </a: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шляхом розгинання голови, висунення нижньої щелепи вперед і відкривання рота. Для його виконання кладе одну руку на лоб потерпілого і відкидає голову назад повністю, водночас іншою рукою підіймає підборіддя, висуває нижню щелепу і відкриває рот</a:t>
            </a:r>
            <a:r>
              <a:rPr lang="uk-UA" sz="1600"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266700" algn="l"/>
              </a:tabLst>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Протягом 10-20 секунд перевіряє наявність дихання технікою: чую, бачу, відчуваю.</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266700" algn="l"/>
              </a:tabLst>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Визначає симптоми порушення прохідності дихальних шляхів: відсутність дихання і наростаюча синюшність обличчя.</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630555" algn="l"/>
              </a:tabLst>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Якщо потерпілий у свідомості або свідомість не стабільна, санітарний інструктор має йому вставити </a:t>
            </a:r>
            <a:r>
              <a:rPr lang="uk-UA"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назофарингіальний</a:t>
            </a: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повітровід з аптечки потерпілого.</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630555" algn="l"/>
              </a:tabLst>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Якщо спостерігається блювання, слід покласти непритомного потерпілого у безпечне положення на живіт і виконувати огляд в цьому положенні або ж дозволити потерпілому зайняти будь-яке положення, яке найкраще захищає дихальні шляхи, включно з сидячим положенням.</a:t>
            </a:r>
            <a:endParaRPr lang="uk-UA"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882556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a:solidFill>
                  <a:srgbClr val="FFFF00"/>
                </a:solidFill>
              </a:rPr>
              <a:t>Проведення первинного огляду  </a:t>
            </a:r>
            <a:br>
              <a:rPr lang="uk-UA" sz="3200" b="1" dirty="0">
                <a:solidFill>
                  <a:srgbClr val="FFFF00"/>
                </a:solidFill>
              </a:rPr>
            </a:br>
            <a:r>
              <a:rPr lang="uk-UA" sz="3200" b="1" dirty="0">
                <a:solidFill>
                  <a:srgbClr val="FFFF00"/>
                </a:solidFill>
              </a:rPr>
              <a:t>за алгоритмом СА</a:t>
            </a:r>
            <a:r>
              <a:rPr lang="uk-UA" sz="3200" b="1" dirty="0">
                <a:solidFill>
                  <a:srgbClr val="C00000"/>
                </a:solidFill>
              </a:rPr>
              <a:t>В</a:t>
            </a:r>
            <a:r>
              <a:rPr lang="uk-UA" sz="3200" b="1" dirty="0">
                <a:solidFill>
                  <a:srgbClr val="FFFF00"/>
                </a:solidFill>
              </a:rPr>
              <a:t>С:</a:t>
            </a:r>
            <a:endParaRPr lang="uk-UA" dirty="0"/>
          </a:p>
        </p:txBody>
      </p:sp>
      <p:sp>
        <p:nvSpPr>
          <p:cNvPr id="3" name="Номер слайда 2"/>
          <p:cNvSpPr>
            <a:spLocks noGrp="1"/>
          </p:cNvSpPr>
          <p:nvPr>
            <p:ph type="sldNum" sz="quarter" idx="12"/>
          </p:nvPr>
        </p:nvSpPr>
        <p:spPr>
          <a:xfrm>
            <a:off x="7924800" y="6347809"/>
            <a:ext cx="762000" cy="365125"/>
          </a:xfrm>
        </p:spPr>
        <p:txBody>
          <a:bodyPr anchor="ctr"/>
          <a:lstStyle/>
          <a:p>
            <a:pPr algn="ctr">
              <a:defRPr/>
            </a:pPr>
            <a:fld id="{9101691B-B4AC-4ECF-B381-D21DEA59D9C2}" type="slidenum">
              <a:rPr lang="ru-RU" altLang="uk-UA" sz="1800" smtClean="0">
                <a:solidFill>
                  <a:schemeClr val="bg1"/>
                </a:solidFill>
              </a:rPr>
              <a:pPr algn="ctr">
                <a:defRPr/>
              </a:pPr>
              <a:t>20</a:t>
            </a:fld>
            <a:endParaRPr lang="ru-RU" altLang="uk-UA" sz="1800" dirty="0">
              <a:solidFill>
                <a:schemeClr val="bg1"/>
              </a:solidFill>
            </a:endParaRPr>
          </a:p>
        </p:txBody>
      </p:sp>
      <p:sp>
        <p:nvSpPr>
          <p:cNvPr id="4" name="Прямоугольник 3"/>
          <p:cNvSpPr/>
          <p:nvPr/>
        </p:nvSpPr>
        <p:spPr>
          <a:xfrm>
            <a:off x="570384" y="2257893"/>
            <a:ext cx="8003232" cy="3648691"/>
          </a:xfrm>
          <a:prstGeom prst="rect">
            <a:avLst/>
          </a:prstGeom>
        </p:spPr>
        <p:txBody>
          <a:bodyPr wrap="square">
            <a:spAutoFit/>
          </a:bodyPr>
          <a:lstStyle/>
          <a:p>
            <a:pPr indent="450215" algn="just">
              <a:lnSpc>
                <a:spcPct val="107000"/>
              </a:lnSpc>
              <a:spcAft>
                <a:spcPts val="0"/>
              </a:spcAft>
              <a:tabLst>
                <a:tab pos="266700" algn="l"/>
              </a:tabLst>
            </a:pPr>
            <a:r>
              <a:rPr lang="uk-UA" b="1" i="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В</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дихання (</a:t>
            </a:r>
            <a:r>
              <a:rPr lang="uk-UA" b="1" i="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Breathing</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266700"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Наступним, санітарний інструктор перевіряє характер дихання:</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266700"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1. Визначає симптоми, які можуть свідчити про порушення дихання: пришвидшена або сповільнена частота дихання, надмірна пітливість, наростаюча синюшність обличчя, непритомність.</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266700"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2. Визначає ЧД (норма 16-18 вдихів за 1 хв).</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266700"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3. Оцінює спосіб дихання, глибину вдихів та пасивність видиху, перевіряє, чи рухи грудної клітки симетричні.</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266700"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4. Звертає увагу на ознаки пневмотораксу, відповідно до алгоритму виконання голкової декомпресії грудної клітки при напруженому пневмотораксі. При наявності ознак пневмотораксу, надає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домедичну</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розширену допомогу відповідно до алгоритмів.</a:t>
            </a:r>
            <a:endParaRPr lang="uk-UA"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52938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a:solidFill>
                  <a:srgbClr val="FFFF00"/>
                </a:solidFill>
              </a:rPr>
              <a:t>Проведення первинного огляду  </a:t>
            </a:r>
            <a:br>
              <a:rPr lang="uk-UA" sz="3200" b="1" dirty="0">
                <a:solidFill>
                  <a:srgbClr val="FFFF00"/>
                </a:solidFill>
              </a:rPr>
            </a:br>
            <a:r>
              <a:rPr lang="uk-UA" sz="3200" b="1" dirty="0">
                <a:solidFill>
                  <a:srgbClr val="FFFF00"/>
                </a:solidFill>
              </a:rPr>
              <a:t>за алгоритмом САВ</a:t>
            </a:r>
            <a:r>
              <a:rPr lang="uk-UA" sz="3200" b="1" dirty="0">
                <a:solidFill>
                  <a:srgbClr val="C00000"/>
                </a:solidFill>
              </a:rPr>
              <a:t>С</a:t>
            </a:r>
            <a:r>
              <a:rPr lang="uk-UA" sz="3200" b="1" dirty="0">
                <a:solidFill>
                  <a:srgbClr val="FFFF00"/>
                </a:solidFill>
              </a:rPr>
              <a:t>:</a:t>
            </a:r>
            <a:endParaRPr lang="uk-UA" dirty="0"/>
          </a:p>
        </p:txBody>
      </p:sp>
      <p:sp>
        <p:nvSpPr>
          <p:cNvPr id="3" name="Номер слайда 2"/>
          <p:cNvSpPr>
            <a:spLocks noGrp="1"/>
          </p:cNvSpPr>
          <p:nvPr>
            <p:ph type="sldNum" sz="quarter" idx="12"/>
          </p:nvPr>
        </p:nvSpPr>
        <p:spPr/>
        <p:txBody>
          <a:bodyPr anchor="ctr"/>
          <a:lstStyle/>
          <a:p>
            <a:pPr algn="ctr">
              <a:defRPr/>
            </a:pPr>
            <a:fld id="{9101691B-B4AC-4ECF-B381-D21DEA59D9C2}" type="slidenum">
              <a:rPr lang="ru-RU" altLang="uk-UA" sz="1800" smtClean="0">
                <a:solidFill>
                  <a:schemeClr val="bg1"/>
                </a:solidFill>
              </a:rPr>
              <a:pPr algn="ctr">
                <a:defRPr/>
              </a:pPr>
              <a:t>21</a:t>
            </a:fld>
            <a:endParaRPr lang="ru-RU" altLang="uk-UA" sz="1800" dirty="0">
              <a:solidFill>
                <a:schemeClr val="bg1"/>
              </a:solidFill>
            </a:endParaRPr>
          </a:p>
        </p:txBody>
      </p:sp>
      <p:sp>
        <p:nvSpPr>
          <p:cNvPr id="4" name="Прямоугольник 3"/>
          <p:cNvSpPr/>
          <p:nvPr/>
        </p:nvSpPr>
        <p:spPr>
          <a:xfrm>
            <a:off x="457200" y="2039757"/>
            <a:ext cx="8208912" cy="4241418"/>
          </a:xfrm>
          <a:prstGeom prst="rect">
            <a:avLst/>
          </a:prstGeom>
        </p:spPr>
        <p:txBody>
          <a:bodyPr wrap="square">
            <a:spAutoFit/>
          </a:bodyPr>
          <a:lstStyle/>
          <a:p>
            <a:pPr indent="450215" algn="just">
              <a:lnSpc>
                <a:spcPct val="107000"/>
              </a:lnSpc>
              <a:spcAft>
                <a:spcPts val="0"/>
              </a:spcAft>
              <a:tabLst>
                <a:tab pos="266700" algn="l"/>
              </a:tabLst>
            </a:pPr>
            <a:r>
              <a:rPr lang="uk-UA" b="1" i="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С</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кровообіг (</a:t>
            </a:r>
            <a:r>
              <a:rPr lang="uk-UA" b="1" i="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Circulation</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266700"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Наступним санітарний інструктор визначає наявність пульсу на променевій та сонній артеріях. Потім проводить капілярний тест – натиснення на нігтьову пластинку. При цьому, вона бліднішає і у нормі знову набуває рожевого кольору за 2 секунди.</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266700"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Оцінює колір слизових оболонок та шкіри на відкритих частинах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носогубний</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трикутник): сині, рожеві, бліді або мармурові. Зміна кольору може вказувати на невидиму (пропущену) кровотечу.</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266700"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Оцінює температуру кінцівок: холодна чи тепла. І звертає увагу на інші симптоми, які свідчили б про зміни у системі кровообігу, такі як порушення свідомості.</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266700"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Після чого, санітарний інструктор оглядає потерпілого на наявність інших ушкоджень (гематоми, деформації кісток, хрускіт при надавлюванні). Огляд проводиться послідовно, починаючи з голови.</a:t>
            </a:r>
            <a:endParaRPr lang="uk-UA"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6597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600" b="1" dirty="0">
                <a:solidFill>
                  <a:srgbClr val="FFFF00"/>
                </a:solidFill>
              </a:rPr>
              <a:t>Закінчення </a:t>
            </a:r>
            <a:r>
              <a:rPr lang="uk-UA" sz="3600" b="1" dirty="0" smtClean="0">
                <a:solidFill>
                  <a:srgbClr val="FFFF00"/>
                </a:solidFill>
              </a:rPr>
              <a:t>огляду</a:t>
            </a:r>
            <a:endParaRPr lang="uk-UA" sz="3600" b="1" dirty="0">
              <a:solidFill>
                <a:srgbClr val="FFFF00"/>
              </a:solidFill>
            </a:endParaRPr>
          </a:p>
        </p:txBody>
      </p:sp>
      <p:sp>
        <p:nvSpPr>
          <p:cNvPr id="3" name="Номер слайда 2"/>
          <p:cNvSpPr>
            <a:spLocks noGrp="1"/>
          </p:cNvSpPr>
          <p:nvPr>
            <p:ph type="sldNum" sz="quarter" idx="12"/>
          </p:nvPr>
        </p:nvSpPr>
        <p:spPr/>
        <p:txBody>
          <a:bodyPr anchor="ctr"/>
          <a:lstStyle/>
          <a:p>
            <a:pPr algn="ctr">
              <a:defRPr/>
            </a:pPr>
            <a:fld id="{9101691B-B4AC-4ECF-B381-D21DEA59D9C2}" type="slidenum">
              <a:rPr lang="ru-RU" altLang="uk-UA" sz="1800" smtClean="0">
                <a:solidFill>
                  <a:schemeClr val="bg1"/>
                </a:solidFill>
              </a:rPr>
              <a:pPr algn="ctr">
                <a:defRPr/>
              </a:pPr>
              <a:t>22</a:t>
            </a:fld>
            <a:endParaRPr lang="ru-RU" altLang="uk-UA" sz="1800" dirty="0">
              <a:solidFill>
                <a:schemeClr val="bg1"/>
              </a:solidFill>
            </a:endParaRPr>
          </a:p>
        </p:txBody>
      </p:sp>
      <p:sp>
        <p:nvSpPr>
          <p:cNvPr id="4" name="Прямоугольник 3"/>
          <p:cNvSpPr/>
          <p:nvPr/>
        </p:nvSpPr>
        <p:spPr>
          <a:xfrm>
            <a:off x="971600" y="1999763"/>
            <a:ext cx="7344816" cy="3039935"/>
          </a:xfrm>
          <a:prstGeom prst="rect">
            <a:avLst/>
          </a:prstGeom>
        </p:spPr>
        <p:txBody>
          <a:bodyPr wrap="square">
            <a:spAutoFit/>
          </a:bodyPr>
          <a:lstStyle/>
          <a:p>
            <a:pPr indent="450215" algn="just">
              <a:lnSpc>
                <a:spcPct val="107000"/>
              </a:lnSpc>
              <a:spcAft>
                <a:spcPts val="0"/>
              </a:spcAft>
            </a:pPr>
            <a:r>
              <a:rPr lang="uk-UA" sz="2000"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По </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закінченню, санітарний інструктор здійснює фіксацію переломів та шийного відділу хребта, підготовку до транспортування потерпілого в безпечну зону.</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Робить запис на джгуті (одязі або обличчі пораненого) щодо часу накладення джгута.</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По завершенню огляду, санітарний інструктор записує висновки огляду, вказує об’єм наданої допомоги та зміни у стані пораненого у інформаційну медичну карту і передайте з пораненим на наступний рівень допомоги.</a:t>
            </a:r>
            <a:endParaRPr lang="uk-UA"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491019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a:solidFill>
                  <a:srgbClr val="FFFF00"/>
                </a:solidFill>
              </a:rPr>
              <a:t>Засоби індивідуального медичного оснащення військовослужбовця </a:t>
            </a:r>
          </a:p>
        </p:txBody>
      </p:sp>
      <p:sp>
        <p:nvSpPr>
          <p:cNvPr id="3" name="Номер слайда 2"/>
          <p:cNvSpPr>
            <a:spLocks noGrp="1"/>
          </p:cNvSpPr>
          <p:nvPr>
            <p:ph type="sldNum" sz="quarter" idx="12"/>
          </p:nvPr>
        </p:nvSpPr>
        <p:spPr/>
        <p:txBody>
          <a:bodyPr/>
          <a:lstStyle/>
          <a:p>
            <a:pPr>
              <a:defRPr/>
            </a:pPr>
            <a:fld id="{9101691B-B4AC-4ECF-B381-D21DEA59D9C2}" type="slidenum">
              <a:rPr lang="ru-RU" altLang="uk-UA" sz="1800" smtClean="0">
                <a:solidFill>
                  <a:schemeClr val="bg1"/>
                </a:solidFill>
              </a:rPr>
              <a:pPr>
                <a:defRPr/>
              </a:pPr>
              <a:t>23</a:t>
            </a:fld>
            <a:endParaRPr lang="ru-RU" altLang="uk-UA" sz="1800" dirty="0">
              <a:solidFill>
                <a:schemeClr val="bg1"/>
              </a:solidFill>
            </a:endParaRPr>
          </a:p>
        </p:txBody>
      </p:sp>
      <p:sp>
        <p:nvSpPr>
          <p:cNvPr id="4" name="Прямоугольник 3"/>
          <p:cNvSpPr/>
          <p:nvPr/>
        </p:nvSpPr>
        <p:spPr>
          <a:xfrm>
            <a:off x="539552" y="2132856"/>
            <a:ext cx="3456384" cy="3352328"/>
          </a:xfrm>
          <a:prstGeom prst="rect">
            <a:avLst/>
          </a:prstGeom>
        </p:spPr>
        <p:txBody>
          <a:bodyPr wrap="square">
            <a:spAutoFit/>
          </a:bodyPr>
          <a:lstStyle/>
          <a:p>
            <a:pPr indent="450215" algn="just">
              <a:lnSpc>
                <a:spcPct val="107000"/>
              </a:lnSpc>
              <a:spcAft>
                <a:spcPts val="0"/>
              </a:spcAft>
            </a:pPr>
            <a:r>
              <a:rPr lang="uk-UA" b="1" i="1"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Аптечка </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медична загальновійськова індивідуальна</a:t>
            </a:r>
            <a:r>
              <a:rPr lang="uk-UA"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(АМЗІ)</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комплект з лікарських засобів і виробів медичного призначення, який застосовується для оснащення особового складу та надання домедичної допомоги в порядку само- та взаємодопомоги з метою зниження дії вражаючих факторів зброї.</a:t>
            </a:r>
            <a:endParaRPr lang="uk-UA"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4139952" y="2132856"/>
            <a:ext cx="4738886" cy="4076461"/>
          </a:xfrm>
          <a:prstGeom prst="rect">
            <a:avLst/>
          </a:prstGeom>
        </p:spPr>
      </p:pic>
    </p:spTree>
    <p:extLst>
      <p:ext uri="{BB962C8B-B14F-4D97-AF65-F5344CB8AC3E}">
        <p14:creationId xmlns:p14="http://schemas.microsoft.com/office/powerpoint/2010/main" val="40518177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a:solidFill>
                  <a:srgbClr val="FFFF00"/>
                </a:solidFill>
              </a:rPr>
              <a:t>Засоби індивідуального медичного оснащення військовослужбовця </a:t>
            </a:r>
            <a:endParaRPr lang="uk-UA" dirty="0"/>
          </a:p>
        </p:txBody>
      </p:sp>
      <p:sp>
        <p:nvSpPr>
          <p:cNvPr id="4" name="Текст 3"/>
          <p:cNvSpPr>
            <a:spLocks noGrp="1"/>
          </p:cNvSpPr>
          <p:nvPr>
            <p:ph type="body" idx="1"/>
          </p:nvPr>
        </p:nvSpPr>
        <p:spPr/>
        <p:txBody>
          <a:bodyPr/>
          <a:lstStyle/>
          <a:p>
            <a:r>
              <a:rPr lang="uk-UA" dirty="0" smtClean="0">
                <a:latin typeface="Times New Roman" panose="02020603050405020304" pitchFamily="18" charset="0"/>
                <a:ea typeface="Times New Roman" panose="02020603050405020304" pitchFamily="18" charset="0"/>
              </a:rPr>
              <a:t>Джгут типу </a:t>
            </a:r>
            <a:r>
              <a:rPr lang="uk-UA" dirty="0">
                <a:latin typeface="Times New Roman" panose="02020603050405020304" pitchFamily="18" charset="0"/>
                <a:ea typeface="Times New Roman" panose="02020603050405020304" pitchFamily="18" charset="0"/>
              </a:rPr>
              <a:t>САТ</a:t>
            </a:r>
            <a:endParaRPr lang="uk-UA" dirty="0"/>
          </a:p>
        </p:txBody>
      </p:sp>
      <p:sp>
        <p:nvSpPr>
          <p:cNvPr id="6" name="Текст 5"/>
          <p:cNvSpPr>
            <a:spLocks noGrp="1"/>
          </p:cNvSpPr>
          <p:nvPr>
            <p:ph type="body" sz="quarter" idx="3"/>
          </p:nvPr>
        </p:nvSpPr>
        <p:spPr/>
        <p:txBody>
          <a:bodyPr/>
          <a:lstStyle/>
          <a:p>
            <a:r>
              <a:rPr lang="uk-UA" dirty="0" smtClean="0"/>
              <a:t>Джгут типу </a:t>
            </a:r>
            <a:r>
              <a:rPr lang="uk-UA" dirty="0" err="1"/>
              <a:t>Есмарха</a:t>
            </a:r>
            <a:endParaRPr lang="uk-UA" dirty="0"/>
          </a:p>
        </p:txBody>
      </p:sp>
      <p:sp>
        <p:nvSpPr>
          <p:cNvPr id="3" name="Номер слайда 2"/>
          <p:cNvSpPr>
            <a:spLocks noGrp="1"/>
          </p:cNvSpPr>
          <p:nvPr>
            <p:ph type="sldNum" sz="quarter" idx="12"/>
          </p:nvPr>
        </p:nvSpPr>
        <p:spPr/>
        <p:txBody>
          <a:bodyPr anchor="ctr"/>
          <a:lstStyle/>
          <a:p>
            <a:pPr algn="ctr">
              <a:defRPr/>
            </a:pPr>
            <a:fld id="{9101691B-B4AC-4ECF-B381-D21DEA59D9C2}" type="slidenum">
              <a:rPr lang="ru-RU" altLang="uk-UA" sz="1800" smtClean="0">
                <a:solidFill>
                  <a:schemeClr val="bg1"/>
                </a:solidFill>
              </a:rPr>
              <a:pPr algn="ctr">
                <a:defRPr/>
              </a:pPr>
              <a:t>24</a:t>
            </a:fld>
            <a:endParaRPr lang="ru-RU" altLang="uk-UA" sz="1800" dirty="0">
              <a:solidFill>
                <a:schemeClr val="bg1"/>
              </a:solidFill>
            </a:endParaRPr>
          </a:p>
        </p:txBody>
      </p:sp>
      <p:pic>
        <p:nvPicPr>
          <p:cNvPr id="8" name="Объект 7"/>
          <p:cNvPicPr>
            <a:picLocks noGrp="1"/>
          </p:cNvPicPr>
          <p:nvPr>
            <p:ph sz="half" idx="2"/>
          </p:nvPr>
        </p:nvPicPr>
        <p:blipFill>
          <a:blip r:embed="rId2" cstate="print"/>
          <a:srcRect/>
          <a:stretch>
            <a:fillRect/>
          </a:stretch>
        </p:blipFill>
        <p:spPr bwMode="auto">
          <a:xfrm>
            <a:off x="611560" y="2708921"/>
            <a:ext cx="3528392" cy="2779072"/>
          </a:xfrm>
          <a:prstGeom prst="rect">
            <a:avLst/>
          </a:prstGeom>
          <a:noFill/>
          <a:ln w="9525">
            <a:noFill/>
            <a:miter lim="800000"/>
            <a:headEnd/>
            <a:tailEnd/>
          </a:ln>
        </p:spPr>
      </p:pic>
      <p:pic>
        <p:nvPicPr>
          <p:cNvPr id="9" name="Объект 8"/>
          <p:cNvPicPr>
            <a:picLocks noGrp="1"/>
          </p:cNvPicPr>
          <p:nvPr>
            <p:ph sz="quarter" idx="4"/>
          </p:nvPr>
        </p:nvPicPr>
        <p:blipFill>
          <a:blip r:embed="rId3" cstate="print"/>
          <a:srcRect l="21854" t="10155" r="12808" b="17104"/>
          <a:stretch>
            <a:fillRect/>
          </a:stretch>
        </p:blipFill>
        <p:spPr bwMode="auto">
          <a:xfrm>
            <a:off x="5004048" y="2708921"/>
            <a:ext cx="3205167" cy="2779072"/>
          </a:xfrm>
          <a:prstGeom prst="rect">
            <a:avLst/>
          </a:prstGeom>
          <a:noFill/>
          <a:ln w="9525">
            <a:noFill/>
            <a:miter lim="800000"/>
            <a:headEnd/>
            <a:tailEnd/>
          </a:ln>
        </p:spPr>
      </p:pic>
      <p:sp>
        <p:nvSpPr>
          <p:cNvPr id="10" name="Прямоугольник 9"/>
          <p:cNvSpPr/>
          <p:nvPr/>
        </p:nvSpPr>
        <p:spPr>
          <a:xfrm>
            <a:off x="755576" y="5710019"/>
            <a:ext cx="7309623" cy="646331"/>
          </a:xfrm>
          <a:prstGeom prst="rect">
            <a:avLst/>
          </a:prstGeom>
        </p:spPr>
        <p:txBody>
          <a:bodyPr wrap="square">
            <a:spAutoFit/>
          </a:bodyPr>
          <a:lstStyle/>
          <a:p>
            <a:pPr indent="450215" algn="just"/>
            <a:r>
              <a:rPr lang="uk-UA" dirty="0" smtClean="0">
                <a:solidFill>
                  <a:schemeClr val="bg1"/>
                </a:solidFill>
                <a:latin typeface="Times New Roman" panose="02020603050405020304" pitchFamily="18" charset="0"/>
                <a:ea typeface="Times New Roman" panose="02020603050405020304" pitchFamily="18" charset="0"/>
              </a:rPr>
              <a:t>Засобом </a:t>
            </a:r>
            <a:r>
              <a:rPr lang="uk-UA" dirty="0">
                <a:solidFill>
                  <a:schemeClr val="bg1"/>
                </a:solidFill>
                <a:latin typeface="Times New Roman" panose="02020603050405020304" pitchFamily="18" charset="0"/>
                <a:ea typeface="Times New Roman" panose="02020603050405020304" pitchFamily="18" charset="0"/>
              </a:rPr>
              <a:t>для </a:t>
            </a:r>
            <a:r>
              <a:rPr lang="uk-UA" dirty="0" smtClean="0">
                <a:solidFill>
                  <a:schemeClr val="bg1"/>
                </a:solidFill>
                <a:latin typeface="Times New Roman" panose="02020603050405020304" pitchFamily="18" charset="0"/>
                <a:ea typeface="Times New Roman" panose="02020603050405020304" pitchFamily="18" charset="0"/>
              </a:rPr>
              <a:t>механічної зупинки </a:t>
            </a:r>
            <a:r>
              <a:rPr lang="uk-UA" dirty="0">
                <a:solidFill>
                  <a:schemeClr val="bg1"/>
                </a:solidFill>
                <a:latin typeface="Times New Roman" panose="02020603050405020304" pitchFamily="18" charset="0"/>
                <a:ea typeface="Times New Roman" panose="02020603050405020304" pitchFamily="18" charset="0"/>
              </a:rPr>
              <a:t>кровотечі, що входить до складу АМЗІ, є джгут (турнікет).</a:t>
            </a:r>
            <a:endParaRPr lang="uk-UA" dirty="0">
              <a:solidFill>
                <a:schemeClr val="bg1"/>
              </a:solidFill>
              <a:effectLst/>
            </a:endParaRPr>
          </a:p>
        </p:txBody>
      </p:sp>
    </p:spTree>
    <p:extLst>
      <p:ext uri="{BB962C8B-B14F-4D97-AF65-F5344CB8AC3E}">
        <p14:creationId xmlns:p14="http://schemas.microsoft.com/office/powerpoint/2010/main" val="22092436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a:solidFill>
                  <a:srgbClr val="FFFF00"/>
                </a:solidFill>
              </a:rPr>
              <a:t>Засоби індивідуального медичного оснащення військовослужбовця </a:t>
            </a:r>
            <a:endParaRPr lang="uk-UA" dirty="0"/>
          </a:p>
        </p:txBody>
      </p:sp>
      <p:sp>
        <p:nvSpPr>
          <p:cNvPr id="3" name="Номер слайда 2"/>
          <p:cNvSpPr>
            <a:spLocks noGrp="1"/>
          </p:cNvSpPr>
          <p:nvPr>
            <p:ph type="sldNum" sz="quarter" idx="12"/>
          </p:nvPr>
        </p:nvSpPr>
        <p:spPr/>
        <p:txBody>
          <a:bodyPr/>
          <a:lstStyle/>
          <a:p>
            <a:pPr>
              <a:defRPr/>
            </a:pPr>
            <a:fld id="{9101691B-B4AC-4ECF-B381-D21DEA59D9C2}" type="slidenum">
              <a:rPr lang="ru-RU" altLang="uk-UA" sz="1600" smtClean="0">
                <a:solidFill>
                  <a:schemeClr val="bg1"/>
                </a:solidFill>
              </a:rPr>
              <a:pPr>
                <a:defRPr/>
              </a:pPr>
              <a:t>25</a:t>
            </a:fld>
            <a:endParaRPr lang="ru-RU" altLang="uk-UA" sz="1600" dirty="0">
              <a:solidFill>
                <a:schemeClr val="bg1"/>
              </a:solidFill>
            </a:endParaRPr>
          </a:p>
        </p:txBody>
      </p:sp>
      <p:sp>
        <p:nvSpPr>
          <p:cNvPr id="4" name="Прямоугольник 3"/>
          <p:cNvSpPr/>
          <p:nvPr/>
        </p:nvSpPr>
        <p:spPr>
          <a:xfrm>
            <a:off x="457200" y="2060848"/>
            <a:ext cx="8229600" cy="1323439"/>
          </a:xfrm>
          <a:prstGeom prst="rect">
            <a:avLst/>
          </a:prstGeom>
        </p:spPr>
        <p:txBody>
          <a:bodyPr wrap="square">
            <a:spAutoFit/>
          </a:bodyPr>
          <a:lstStyle/>
          <a:p>
            <a:pPr algn="ctr"/>
            <a:r>
              <a:rPr lang="uk-UA" sz="2000" b="1" dirty="0" err="1" smtClean="0">
                <a:solidFill>
                  <a:schemeClr val="bg1"/>
                </a:solidFill>
                <a:latin typeface="Times New Roman" panose="02020603050405020304" pitchFamily="18" charset="0"/>
                <a:ea typeface="Times New Roman" panose="02020603050405020304" pitchFamily="18" charset="0"/>
              </a:rPr>
              <a:t>Засіби</a:t>
            </a:r>
            <a:r>
              <a:rPr lang="uk-UA" sz="2000" b="1" dirty="0" smtClean="0">
                <a:solidFill>
                  <a:schemeClr val="bg1"/>
                </a:solidFill>
                <a:latin typeface="Times New Roman" panose="02020603050405020304" pitchFamily="18" charset="0"/>
                <a:ea typeface="Times New Roman" panose="02020603050405020304" pitchFamily="18" charset="0"/>
              </a:rPr>
              <a:t> </a:t>
            </a:r>
            <a:r>
              <a:rPr lang="uk-UA" sz="2000" b="1" dirty="0">
                <a:solidFill>
                  <a:schemeClr val="bg1"/>
                </a:solidFill>
                <a:latin typeface="Times New Roman" panose="02020603050405020304" pitchFamily="18" charset="0"/>
                <a:ea typeface="Times New Roman" panose="02020603050405020304" pitchFamily="18" charset="0"/>
              </a:rPr>
              <a:t>для зупинки кровотечі </a:t>
            </a:r>
            <a:r>
              <a:rPr lang="uk-UA" sz="2000" b="1" dirty="0" smtClean="0">
                <a:solidFill>
                  <a:schemeClr val="bg1"/>
                </a:solidFill>
                <a:latin typeface="Times New Roman" panose="02020603050405020304" pitchFamily="18" charset="0"/>
                <a:ea typeface="Times New Roman" panose="02020603050405020304" pitchFamily="18" charset="0"/>
              </a:rPr>
              <a:t>хімічні</a:t>
            </a:r>
          </a:p>
          <a:p>
            <a:pPr indent="450215" algn="just"/>
            <a:r>
              <a:rPr lang="uk-UA" sz="2000" dirty="0">
                <a:solidFill>
                  <a:schemeClr val="bg1"/>
                </a:solidFill>
                <a:latin typeface="Times New Roman" panose="02020603050405020304" pitchFamily="18" charset="0"/>
                <a:ea typeface="Times New Roman" panose="02020603050405020304" pitchFamily="18" charset="0"/>
              </a:rPr>
              <a:t>Існує дві основні групи </a:t>
            </a:r>
            <a:r>
              <a:rPr lang="uk-UA" sz="2000" dirty="0" err="1">
                <a:solidFill>
                  <a:schemeClr val="bg1"/>
                </a:solidFill>
                <a:latin typeface="Times New Roman" panose="02020603050405020304" pitchFamily="18" charset="0"/>
                <a:ea typeface="Times New Roman" panose="02020603050405020304" pitchFamily="18" charset="0"/>
              </a:rPr>
              <a:t>гемостатиків</a:t>
            </a:r>
            <a:r>
              <a:rPr lang="uk-UA" sz="2000" dirty="0">
                <a:solidFill>
                  <a:schemeClr val="bg1"/>
                </a:solidFill>
                <a:latin typeface="Times New Roman" panose="02020603050405020304" pitchFamily="18" charset="0"/>
                <a:ea typeface="Times New Roman" panose="02020603050405020304" pitchFamily="18" charset="0"/>
              </a:rPr>
              <a:t> контактного </a:t>
            </a:r>
            <a:r>
              <a:rPr lang="uk-UA" sz="2000" dirty="0" smtClean="0">
                <a:solidFill>
                  <a:schemeClr val="bg1"/>
                </a:solidFill>
                <a:latin typeface="Times New Roman" panose="02020603050405020304" pitchFamily="18" charset="0"/>
                <a:ea typeface="Times New Roman" panose="02020603050405020304" pitchFamily="18" charset="0"/>
              </a:rPr>
              <a:t>застосування </a:t>
            </a:r>
            <a:r>
              <a:rPr lang="uk-UA" sz="2000" dirty="0">
                <a:solidFill>
                  <a:schemeClr val="bg1"/>
                </a:solidFill>
                <a:latin typeface="Times New Roman" panose="02020603050405020304" pitchFamily="18" charset="0"/>
                <a:ea typeface="Times New Roman" panose="02020603050405020304" pitchFamily="18" charset="0"/>
              </a:rPr>
              <a:t>– на основі </a:t>
            </a:r>
            <a:r>
              <a:rPr lang="uk-UA" sz="2000" b="1" i="1" dirty="0" err="1">
                <a:solidFill>
                  <a:schemeClr val="bg1"/>
                </a:solidFill>
                <a:latin typeface="Times New Roman" panose="02020603050405020304" pitchFamily="18" charset="0"/>
                <a:ea typeface="Times New Roman" panose="02020603050405020304" pitchFamily="18" charset="0"/>
              </a:rPr>
              <a:t>хітозану</a:t>
            </a:r>
            <a:r>
              <a:rPr lang="uk-UA" sz="2000" dirty="0">
                <a:solidFill>
                  <a:schemeClr val="bg1"/>
                </a:solidFill>
                <a:latin typeface="Times New Roman" panose="02020603050405020304" pitchFamily="18" charset="0"/>
                <a:ea typeface="Times New Roman" panose="02020603050405020304" pitchFamily="18" charset="0"/>
              </a:rPr>
              <a:t> (</a:t>
            </a:r>
            <a:r>
              <a:rPr lang="uk-UA" sz="2000" dirty="0" err="1">
                <a:solidFill>
                  <a:schemeClr val="bg1"/>
                </a:solidFill>
                <a:latin typeface="Times New Roman" panose="02020603050405020304" pitchFamily="18" charset="0"/>
                <a:ea typeface="Times New Roman" panose="02020603050405020304" pitchFamily="18" charset="0"/>
              </a:rPr>
              <a:t>Celox</a:t>
            </a:r>
            <a:r>
              <a:rPr lang="uk-UA" sz="2000" dirty="0">
                <a:solidFill>
                  <a:schemeClr val="bg1"/>
                </a:solidFill>
                <a:latin typeface="Times New Roman" panose="02020603050405020304" pitchFamily="18" charset="0"/>
                <a:ea typeface="Times New Roman" panose="02020603050405020304" pitchFamily="18" charset="0"/>
              </a:rPr>
              <a:t> (</a:t>
            </a:r>
            <a:r>
              <a:rPr lang="uk-UA" sz="2000" dirty="0" err="1">
                <a:solidFill>
                  <a:schemeClr val="bg1"/>
                </a:solidFill>
                <a:latin typeface="Times New Roman" panose="02020603050405020304" pitchFamily="18" charset="0"/>
                <a:ea typeface="Times New Roman" panose="02020603050405020304" pitchFamily="18" charset="0"/>
              </a:rPr>
              <a:t>Целокс</a:t>
            </a:r>
            <a:r>
              <a:rPr lang="uk-UA" sz="2000" dirty="0">
                <a:solidFill>
                  <a:schemeClr val="bg1"/>
                </a:solidFill>
                <a:latin typeface="Times New Roman" panose="02020603050405020304" pitchFamily="18" charset="0"/>
                <a:ea typeface="Times New Roman" panose="02020603050405020304" pitchFamily="18" charset="0"/>
              </a:rPr>
              <a:t>), </a:t>
            </a:r>
            <a:r>
              <a:rPr lang="uk-UA" sz="2000" dirty="0" err="1">
                <a:solidFill>
                  <a:schemeClr val="bg1"/>
                </a:solidFill>
                <a:latin typeface="Times New Roman" panose="02020603050405020304" pitchFamily="18" charset="0"/>
                <a:ea typeface="Times New Roman" panose="02020603050405020304" pitchFamily="18" charset="0"/>
              </a:rPr>
              <a:t>ChitoGauze</a:t>
            </a:r>
            <a:r>
              <a:rPr lang="uk-UA" sz="2000" dirty="0">
                <a:solidFill>
                  <a:schemeClr val="bg1"/>
                </a:solidFill>
                <a:latin typeface="Times New Roman" panose="02020603050405020304" pitchFamily="18" charset="0"/>
                <a:ea typeface="Times New Roman" panose="02020603050405020304" pitchFamily="18" charset="0"/>
              </a:rPr>
              <a:t> (</a:t>
            </a:r>
            <a:r>
              <a:rPr lang="uk-UA" sz="2000" dirty="0" err="1">
                <a:solidFill>
                  <a:schemeClr val="bg1"/>
                </a:solidFill>
                <a:latin typeface="Times New Roman" panose="02020603050405020304" pitchFamily="18" charset="0"/>
                <a:ea typeface="Times New Roman" panose="02020603050405020304" pitchFamily="18" charset="0"/>
              </a:rPr>
              <a:t>ХітоГоз</a:t>
            </a:r>
            <a:r>
              <a:rPr lang="uk-UA" sz="2000" dirty="0">
                <a:solidFill>
                  <a:schemeClr val="bg1"/>
                </a:solidFill>
                <a:latin typeface="Times New Roman" panose="02020603050405020304" pitchFamily="18" charset="0"/>
                <a:ea typeface="Times New Roman" panose="02020603050405020304" pitchFamily="18" charset="0"/>
              </a:rPr>
              <a:t>)) і на основі </a:t>
            </a:r>
            <a:r>
              <a:rPr lang="uk-UA" sz="2000" b="1" i="1" dirty="0" err="1">
                <a:solidFill>
                  <a:schemeClr val="bg1"/>
                </a:solidFill>
                <a:latin typeface="Times New Roman" panose="02020603050405020304" pitchFamily="18" charset="0"/>
                <a:ea typeface="Times New Roman" panose="02020603050405020304" pitchFamily="18" charset="0"/>
              </a:rPr>
              <a:t>коаліну</a:t>
            </a:r>
            <a:r>
              <a:rPr lang="uk-UA" sz="2000" dirty="0">
                <a:solidFill>
                  <a:schemeClr val="bg1"/>
                </a:solidFill>
                <a:latin typeface="Times New Roman" panose="02020603050405020304" pitchFamily="18" charset="0"/>
                <a:ea typeface="Times New Roman" panose="02020603050405020304" pitchFamily="18" charset="0"/>
              </a:rPr>
              <a:t> (QUIKCLOT (</a:t>
            </a:r>
            <a:r>
              <a:rPr lang="uk-UA" sz="2000" dirty="0" err="1">
                <a:solidFill>
                  <a:schemeClr val="bg1"/>
                </a:solidFill>
                <a:latin typeface="Times New Roman" panose="02020603050405020304" pitchFamily="18" charset="0"/>
                <a:ea typeface="Times New Roman" panose="02020603050405020304" pitchFamily="18" charset="0"/>
              </a:rPr>
              <a:t>КвікКлот</a:t>
            </a:r>
            <a:r>
              <a:rPr lang="uk-UA" sz="2000" dirty="0" smtClean="0">
                <a:solidFill>
                  <a:schemeClr val="bg1"/>
                </a:solidFill>
                <a:latin typeface="Times New Roman" panose="02020603050405020304" pitchFamily="18" charset="0"/>
                <a:ea typeface="Times New Roman" panose="02020603050405020304" pitchFamily="18" charset="0"/>
              </a:rPr>
              <a:t>)).</a:t>
            </a:r>
            <a:endParaRPr lang="uk-UA" sz="2000" dirty="0">
              <a:solidFill>
                <a:schemeClr val="bg1"/>
              </a:solidFill>
            </a:endParaRPr>
          </a:p>
        </p:txBody>
      </p:sp>
      <p:pic>
        <p:nvPicPr>
          <p:cNvPr id="5" name="Рисунок 4"/>
          <p:cNvPicPr/>
          <p:nvPr/>
        </p:nvPicPr>
        <p:blipFill>
          <a:blip r:embed="rId2" cstate="print"/>
          <a:srcRect/>
          <a:stretch>
            <a:fillRect/>
          </a:stretch>
        </p:blipFill>
        <p:spPr bwMode="auto">
          <a:xfrm>
            <a:off x="259544" y="4360775"/>
            <a:ext cx="2637904" cy="2095236"/>
          </a:xfrm>
          <a:prstGeom prst="rect">
            <a:avLst/>
          </a:prstGeom>
          <a:noFill/>
          <a:ln w="9525">
            <a:noFill/>
            <a:miter lim="800000"/>
            <a:headEnd/>
            <a:tailEnd/>
          </a:ln>
        </p:spPr>
      </p:pic>
      <p:pic>
        <p:nvPicPr>
          <p:cNvPr id="6" name="Picture 4"/>
          <p:cNvPicPr/>
          <p:nvPr/>
        </p:nvPicPr>
        <p:blipFill>
          <a:blip r:embed="rId3" cstate="print"/>
          <a:srcRect/>
          <a:stretch>
            <a:fillRect/>
          </a:stretch>
        </p:blipFill>
        <p:spPr bwMode="auto">
          <a:xfrm>
            <a:off x="2699792" y="3383574"/>
            <a:ext cx="3096344" cy="2639318"/>
          </a:xfrm>
          <a:prstGeom prst="rect">
            <a:avLst/>
          </a:prstGeom>
          <a:noFill/>
          <a:ln w="9525">
            <a:noFill/>
            <a:miter lim="800000"/>
            <a:headEnd/>
            <a:tailEnd/>
          </a:ln>
        </p:spPr>
      </p:pic>
      <p:pic>
        <p:nvPicPr>
          <p:cNvPr id="7" name="Рисунок 6" descr="http://www.quikclot.com/QuikClot/media/Product-Images/image-prod-200.jpg?width=445&amp;height=536&amp;ext=.jpg"/>
          <p:cNvPicPr/>
          <p:nvPr/>
        </p:nvPicPr>
        <p:blipFill>
          <a:blip r:embed="rId4" cstate="print"/>
          <a:srcRect/>
          <a:stretch>
            <a:fillRect/>
          </a:stretch>
        </p:blipFill>
        <p:spPr bwMode="auto">
          <a:xfrm>
            <a:off x="6512737" y="4099876"/>
            <a:ext cx="2160240" cy="2364554"/>
          </a:xfrm>
          <a:prstGeom prst="rect">
            <a:avLst/>
          </a:prstGeom>
          <a:noFill/>
          <a:ln w="9525">
            <a:noFill/>
            <a:miter lim="800000"/>
            <a:headEnd/>
            <a:tailEnd/>
          </a:ln>
        </p:spPr>
      </p:pic>
    </p:spTree>
    <p:extLst>
      <p:ext uri="{BB962C8B-B14F-4D97-AF65-F5344CB8AC3E}">
        <p14:creationId xmlns:p14="http://schemas.microsoft.com/office/powerpoint/2010/main" val="35116053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a:solidFill>
                  <a:srgbClr val="FFFF00"/>
                </a:solidFill>
              </a:rPr>
              <a:t>Засоби індивідуального медичного оснащення військовослужбовця </a:t>
            </a:r>
            <a:endParaRPr lang="uk-UA" dirty="0"/>
          </a:p>
        </p:txBody>
      </p:sp>
      <p:sp>
        <p:nvSpPr>
          <p:cNvPr id="3" name="Номер слайда 2"/>
          <p:cNvSpPr>
            <a:spLocks noGrp="1"/>
          </p:cNvSpPr>
          <p:nvPr>
            <p:ph type="sldNum" sz="quarter" idx="12"/>
          </p:nvPr>
        </p:nvSpPr>
        <p:spPr/>
        <p:txBody>
          <a:bodyPr/>
          <a:lstStyle/>
          <a:p>
            <a:pPr algn="ctr">
              <a:defRPr/>
            </a:pPr>
            <a:fld id="{9101691B-B4AC-4ECF-B381-D21DEA59D9C2}" type="slidenum">
              <a:rPr lang="ru-RU" altLang="uk-UA" sz="1600" smtClean="0">
                <a:solidFill>
                  <a:schemeClr val="bg1"/>
                </a:solidFill>
              </a:rPr>
              <a:pPr algn="ctr">
                <a:defRPr/>
              </a:pPr>
              <a:t>26</a:t>
            </a:fld>
            <a:endParaRPr lang="ru-RU" altLang="uk-UA" sz="1600" dirty="0">
              <a:solidFill>
                <a:schemeClr val="bg1"/>
              </a:solidFill>
            </a:endParaRPr>
          </a:p>
        </p:txBody>
      </p:sp>
      <p:sp>
        <p:nvSpPr>
          <p:cNvPr id="6" name="Прямоугольник 5"/>
          <p:cNvSpPr/>
          <p:nvPr/>
        </p:nvSpPr>
        <p:spPr>
          <a:xfrm>
            <a:off x="611560" y="2135172"/>
            <a:ext cx="4238533" cy="461665"/>
          </a:xfrm>
          <a:prstGeom prst="rect">
            <a:avLst/>
          </a:prstGeom>
        </p:spPr>
        <p:txBody>
          <a:bodyPr wrap="none">
            <a:spAutoFit/>
          </a:bodyPr>
          <a:lstStyle/>
          <a:p>
            <a:r>
              <a:rPr lang="uk-UA" sz="2400" dirty="0" err="1">
                <a:solidFill>
                  <a:schemeClr val="bg1"/>
                </a:solidFill>
                <a:latin typeface="Times New Roman" panose="02020603050405020304" pitchFamily="18" charset="0"/>
                <a:ea typeface="Times New Roman" panose="02020603050405020304" pitchFamily="18" charset="0"/>
              </a:rPr>
              <a:t>Назофарингіальний</a:t>
            </a:r>
            <a:r>
              <a:rPr lang="uk-UA" sz="2400" dirty="0">
                <a:solidFill>
                  <a:schemeClr val="bg1"/>
                </a:solidFill>
                <a:latin typeface="Times New Roman" panose="02020603050405020304" pitchFamily="18" charset="0"/>
                <a:ea typeface="Times New Roman" panose="02020603050405020304" pitchFamily="18" charset="0"/>
              </a:rPr>
              <a:t> повітровід</a:t>
            </a:r>
            <a:endParaRPr lang="uk-UA" sz="2400" dirty="0">
              <a:solidFill>
                <a:schemeClr val="bg1"/>
              </a:solidFill>
            </a:endParaRPr>
          </a:p>
        </p:txBody>
      </p:sp>
      <p:pic>
        <p:nvPicPr>
          <p:cNvPr id="7" name="Picture 2"/>
          <p:cNvPicPr/>
          <p:nvPr/>
        </p:nvPicPr>
        <p:blipFill>
          <a:blip r:embed="rId2" cstate="print"/>
          <a:srcRect l="4269" t="25745" b="22784"/>
          <a:stretch>
            <a:fillRect/>
          </a:stretch>
        </p:blipFill>
        <p:spPr bwMode="auto">
          <a:xfrm>
            <a:off x="2555776" y="2917860"/>
            <a:ext cx="5645849" cy="3168352"/>
          </a:xfrm>
          <a:prstGeom prst="rect">
            <a:avLst/>
          </a:prstGeom>
          <a:noFill/>
          <a:ln w="9525">
            <a:noFill/>
            <a:miter lim="800000"/>
            <a:headEnd/>
            <a:tailEnd/>
          </a:ln>
        </p:spPr>
      </p:pic>
    </p:spTree>
    <p:extLst>
      <p:ext uri="{BB962C8B-B14F-4D97-AF65-F5344CB8AC3E}">
        <p14:creationId xmlns:p14="http://schemas.microsoft.com/office/powerpoint/2010/main" val="15461854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a:solidFill>
                  <a:srgbClr val="FFFF00"/>
                </a:solidFill>
              </a:rPr>
              <a:t>Засоби індивідуального медичного оснащення військовослужбовця </a:t>
            </a:r>
            <a:endParaRPr lang="uk-UA" dirty="0"/>
          </a:p>
        </p:txBody>
      </p:sp>
      <p:sp>
        <p:nvSpPr>
          <p:cNvPr id="3" name="Номер слайда 2"/>
          <p:cNvSpPr>
            <a:spLocks noGrp="1"/>
          </p:cNvSpPr>
          <p:nvPr>
            <p:ph type="sldNum" sz="quarter" idx="12"/>
          </p:nvPr>
        </p:nvSpPr>
        <p:spPr/>
        <p:txBody>
          <a:bodyPr anchor="ctr"/>
          <a:lstStyle/>
          <a:p>
            <a:pPr algn="ctr">
              <a:defRPr/>
            </a:pPr>
            <a:fld id="{9101691B-B4AC-4ECF-B381-D21DEA59D9C2}" type="slidenum">
              <a:rPr lang="ru-RU" altLang="uk-UA" sz="1800" smtClean="0">
                <a:solidFill>
                  <a:schemeClr val="bg1"/>
                </a:solidFill>
              </a:rPr>
              <a:pPr algn="ctr">
                <a:defRPr/>
              </a:pPr>
              <a:t>27</a:t>
            </a:fld>
            <a:endParaRPr lang="ru-RU" altLang="uk-UA" sz="1800" dirty="0">
              <a:solidFill>
                <a:schemeClr val="bg1"/>
              </a:solidFill>
            </a:endParaRPr>
          </a:p>
        </p:txBody>
      </p:sp>
      <p:sp>
        <p:nvSpPr>
          <p:cNvPr id="4" name="Прямоугольник 3"/>
          <p:cNvSpPr/>
          <p:nvPr/>
        </p:nvSpPr>
        <p:spPr>
          <a:xfrm>
            <a:off x="2467825" y="5445224"/>
            <a:ext cx="6211252" cy="461665"/>
          </a:xfrm>
          <a:prstGeom prst="rect">
            <a:avLst/>
          </a:prstGeom>
        </p:spPr>
        <p:txBody>
          <a:bodyPr wrap="none">
            <a:spAutoFit/>
          </a:bodyPr>
          <a:lstStyle/>
          <a:p>
            <a:r>
              <a:rPr lang="uk-UA" sz="2400" dirty="0" smtClean="0">
                <a:solidFill>
                  <a:schemeClr val="bg1"/>
                </a:solidFill>
                <a:latin typeface="Times New Roman" panose="02020603050405020304" pitchFamily="18" charset="0"/>
                <a:ea typeface="Times New Roman" panose="02020603050405020304" pitchFamily="18" charset="0"/>
              </a:rPr>
              <a:t>Клапанна </a:t>
            </a:r>
            <a:r>
              <a:rPr lang="uk-UA" sz="2400" dirty="0" err="1" smtClean="0">
                <a:solidFill>
                  <a:schemeClr val="bg1"/>
                </a:solidFill>
                <a:latin typeface="Times New Roman" panose="02020603050405020304" pitchFamily="18" charset="0"/>
                <a:ea typeface="Times New Roman" panose="02020603050405020304" pitchFamily="18" charset="0"/>
              </a:rPr>
              <a:t>оклюзійна</a:t>
            </a:r>
            <a:r>
              <a:rPr lang="uk-UA" sz="2400" dirty="0" smtClean="0">
                <a:solidFill>
                  <a:schemeClr val="bg1"/>
                </a:solidFill>
                <a:latin typeface="Times New Roman" panose="02020603050405020304" pitchFamily="18" charset="0"/>
                <a:ea typeface="Times New Roman" panose="02020603050405020304" pitchFamily="18" charset="0"/>
              </a:rPr>
              <a:t> </a:t>
            </a:r>
            <a:r>
              <a:rPr lang="uk-UA" sz="2400" dirty="0">
                <a:solidFill>
                  <a:schemeClr val="bg1"/>
                </a:solidFill>
                <a:latin typeface="Times New Roman" panose="02020603050405020304" pitchFamily="18" charset="0"/>
                <a:ea typeface="Times New Roman" panose="02020603050405020304" pitchFamily="18" charset="0"/>
              </a:rPr>
              <a:t>пов’язка </a:t>
            </a:r>
            <a:r>
              <a:rPr lang="uk-UA" sz="2400" dirty="0" err="1">
                <a:solidFill>
                  <a:schemeClr val="bg1"/>
                </a:solidFill>
                <a:latin typeface="Times New Roman" panose="02020603050405020304" pitchFamily="18" charset="0"/>
                <a:ea typeface="Times New Roman" panose="02020603050405020304" pitchFamily="18" charset="0"/>
              </a:rPr>
              <a:t>Bolin</a:t>
            </a:r>
            <a:r>
              <a:rPr lang="uk-UA" sz="2400" dirty="0">
                <a:solidFill>
                  <a:schemeClr val="bg1"/>
                </a:solidFill>
                <a:latin typeface="Times New Roman" panose="02020603050405020304" pitchFamily="18" charset="0"/>
                <a:ea typeface="Times New Roman" panose="02020603050405020304" pitchFamily="18" charset="0"/>
              </a:rPr>
              <a:t> </a:t>
            </a:r>
            <a:r>
              <a:rPr lang="uk-UA" sz="2400" dirty="0" err="1">
                <a:solidFill>
                  <a:schemeClr val="bg1"/>
                </a:solidFill>
                <a:latin typeface="Times New Roman" panose="02020603050405020304" pitchFamily="18" charset="0"/>
                <a:ea typeface="Times New Roman" panose="02020603050405020304" pitchFamily="18" charset="0"/>
              </a:rPr>
              <a:t>Chest</a:t>
            </a:r>
            <a:r>
              <a:rPr lang="uk-UA" sz="2400" dirty="0">
                <a:solidFill>
                  <a:schemeClr val="bg1"/>
                </a:solidFill>
                <a:latin typeface="Times New Roman" panose="02020603050405020304" pitchFamily="18" charset="0"/>
                <a:ea typeface="Times New Roman" panose="02020603050405020304" pitchFamily="18" charset="0"/>
              </a:rPr>
              <a:t> </a:t>
            </a:r>
            <a:r>
              <a:rPr lang="uk-UA" sz="2400" dirty="0" err="1">
                <a:solidFill>
                  <a:schemeClr val="bg1"/>
                </a:solidFill>
                <a:latin typeface="Times New Roman" panose="02020603050405020304" pitchFamily="18" charset="0"/>
                <a:ea typeface="Times New Roman" panose="02020603050405020304" pitchFamily="18" charset="0"/>
              </a:rPr>
              <a:t>Seal</a:t>
            </a:r>
            <a:endParaRPr lang="uk-UA" sz="2400" dirty="0">
              <a:solidFill>
                <a:schemeClr val="bg1"/>
              </a:solidFill>
            </a:endParaRPr>
          </a:p>
        </p:txBody>
      </p:sp>
      <p:pic>
        <p:nvPicPr>
          <p:cNvPr id="5" name="Рисунок 4"/>
          <p:cNvPicPr/>
          <p:nvPr/>
        </p:nvPicPr>
        <p:blipFill>
          <a:blip r:embed="rId2" cstate="print"/>
          <a:srcRect/>
          <a:stretch>
            <a:fillRect/>
          </a:stretch>
        </p:blipFill>
        <p:spPr bwMode="auto">
          <a:xfrm>
            <a:off x="457200" y="2276871"/>
            <a:ext cx="2530624" cy="2718891"/>
          </a:xfrm>
          <a:prstGeom prst="rect">
            <a:avLst/>
          </a:prstGeom>
          <a:noFill/>
          <a:ln w="9525">
            <a:noFill/>
            <a:miter lim="800000"/>
            <a:headEnd/>
            <a:tailEnd/>
          </a:ln>
        </p:spPr>
      </p:pic>
      <p:pic>
        <p:nvPicPr>
          <p:cNvPr id="6" name="Рисунок 5"/>
          <p:cNvPicPr/>
          <p:nvPr/>
        </p:nvPicPr>
        <p:blipFill>
          <a:blip r:embed="rId3" cstate="print"/>
          <a:srcRect/>
          <a:stretch>
            <a:fillRect/>
          </a:stretch>
        </p:blipFill>
        <p:spPr bwMode="auto">
          <a:xfrm>
            <a:off x="3275856" y="2780928"/>
            <a:ext cx="2448272" cy="2520280"/>
          </a:xfrm>
          <a:prstGeom prst="rect">
            <a:avLst/>
          </a:prstGeom>
          <a:noFill/>
          <a:ln w="9525">
            <a:noFill/>
            <a:miter lim="800000"/>
            <a:headEnd/>
            <a:tailEnd/>
          </a:ln>
        </p:spPr>
      </p:pic>
      <p:pic>
        <p:nvPicPr>
          <p:cNvPr id="7" name="Рисунок 6"/>
          <p:cNvPicPr/>
          <p:nvPr/>
        </p:nvPicPr>
        <p:blipFill>
          <a:blip r:embed="rId4" cstate="print"/>
          <a:srcRect/>
          <a:stretch>
            <a:fillRect/>
          </a:stretch>
        </p:blipFill>
        <p:spPr bwMode="auto">
          <a:xfrm>
            <a:off x="6012160" y="2276872"/>
            <a:ext cx="2232248" cy="2448272"/>
          </a:xfrm>
          <a:prstGeom prst="rect">
            <a:avLst/>
          </a:prstGeom>
          <a:noFill/>
          <a:ln w="9525">
            <a:noFill/>
            <a:miter lim="800000"/>
            <a:headEnd/>
            <a:tailEnd/>
          </a:ln>
        </p:spPr>
      </p:pic>
    </p:spTree>
    <p:extLst>
      <p:ext uri="{BB962C8B-B14F-4D97-AF65-F5344CB8AC3E}">
        <p14:creationId xmlns:p14="http://schemas.microsoft.com/office/powerpoint/2010/main" val="9810236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a:solidFill>
                  <a:srgbClr val="FFFF00"/>
                </a:solidFill>
              </a:rPr>
              <a:t>Засоби індивідуального медичного оснащення військовослужбовця </a:t>
            </a:r>
            <a:endParaRPr lang="uk-UA" dirty="0"/>
          </a:p>
        </p:txBody>
      </p:sp>
      <p:sp>
        <p:nvSpPr>
          <p:cNvPr id="3" name="Номер слайда 2"/>
          <p:cNvSpPr>
            <a:spLocks noGrp="1"/>
          </p:cNvSpPr>
          <p:nvPr>
            <p:ph type="sldNum" sz="quarter" idx="12"/>
          </p:nvPr>
        </p:nvSpPr>
        <p:spPr>
          <a:xfrm>
            <a:off x="7905345" y="6342781"/>
            <a:ext cx="820366" cy="330393"/>
          </a:xfrm>
        </p:spPr>
        <p:txBody>
          <a:bodyPr anchor="ctr"/>
          <a:lstStyle/>
          <a:p>
            <a:pPr algn="ctr">
              <a:defRPr/>
            </a:pPr>
            <a:fld id="{9101691B-B4AC-4ECF-B381-D21DEA59D9C2}" type="slidenum">
              <a:rPr lang="ru-RU" altLang="uk-UA" sz="1800" smtClean="0">
                <a:solidFill>
                  <a:schemeClr val="bg1"/>
                </a:solidFill>
              </a:rPr>
              <a:pPr algn="ctr">
                <a:defRPr/>
              </a:pPr>
              <a:t>28</a:t>
            </a:fld>
            <a:endParaRPr lang="ru-RU" altLang="uk-UA" sz="1800" dirty="0">
              <a:solidFill>
                <a:schemeClr val="bg1"/>
              </a:solidFill>
            </a:endParaRPr>
          </a:p>
        </p:txBody>
      </p:sp>
      <p:pic>
        <p:nvPicPr>
          <p:cNvPr id="4" name="Рисунок 3" descr="Без імені"/>
          <p:cNvPicPr/>
          <p:nvPr/>
        </p:nvPicPr>
        <p:blipFill>
          <a:blip r:embed="rId2" cstate="print"/>
          <a:srcRect l="1031" t="1465" r="23508" b="2638"/>
          <a:stretch>
            <a:fillRect/>
          </a:stretch>
        </p:blipFill>
        <p:spPr bwMode="auto">
          <a:xfrm>
            <a:off x="449604" y="2065337"/>
            <a:ext cx="5400600" cy="4460007"/>
          </a:xfrm>
          <a:prstGeom prst="rect">
            <a:avLst/>
          </a:prstGeom>
          <a:noFill/>
          <a:ln w="9525">
            <a:noFill/>
            <a:miter lim="800000"/>
            <a:headEnd/>
            <a:tailEnd/>
          </a:ln>
        </p:spPr>
      </p:pic>
      <p:sp>
        <p:nvSpPr>
          <p:cNvPr id="5" name="Прямоугольник 4"/>
          <p:cNvSpPr/>
          <p:nvPr/>
        </p:nvSpPr>
        <p:spPr>
          <a:xfrm>
            <a:off x="6156176" y="2090472"/>
            <a:ext cx="2880320" cy="1323439"/>
          </a:xfrm>
          <a:prstGeom prst="rect">
            <a:avLst/>
          </a:prstGeom>
        </p:spPr>
        <p:txBody>
          <a:bodyPr wrap="square">
            <a:spAutoFit/>
          </a:bodyPr>
          <a:lstStyle/>
          <a:p>
            <a:r>
              <a:rPr lang="uk-UA" sz="2000" b="1" i="1" dirty="0">
                <a:solidFill>
                  <a:schemeClr val="bg1"/>
                </a:solidFill>
                <a:latin typeface="Times New Roman" panose="02020603050405020304" pitchFamily="18" charset="0"/>
                <a:ea typeface="Times New Roman" panose="02020603050405020304" pitchFamily="18" charset="0"/>
              </a:rPr>
              <a:t>Багатофункціональний перев'язувальний бандаж</a:t>
            </a:r>
            <a:r>
              <a:rPr lang="uk-UA" sz="2000" dirty="0">
                <a:solidFill>
                  <a:schemeClr val="bg1"/>
                </a:solidFill>
                <a:latin typeface="Times New Roman" panose="02020603050405020304" pitchFamily="18" charset="0"/>
                <a:ea typeface="Times New Roman" panose="02020603050405020304" pitchFamily="18" charset="0"/>
              </a:rPr>
              <a:t> </a:t>
            </a:r>
            <a:endParaRPr lang="uk-UA" sz="2000" dirty="0" smtClean="0">
              <a:solidFill>
                <a:schemeClr val="bg1"/>
              </a:solidFill>
              <a:latin typeface="Times New Roman" panose="02020603050405020304" pitchFamily="18" charset="0"/>
              <a:ea typeface="Times New Roman" panose="02020603050405020304" pitchFamily="18" charset="0"/>
            </a:endParaRPr>
          </a:p>
          <a:p>
            <a:r>
              <a:rPr lang="uk-UA" sz="2000" b="1" dirty="0" smtClean="0">
                <a:solidFill>
                  <a:schemeClr val="bg1"/>
                </a:solidFill>
                <a:latin typeface="Times New Roman" panose="02020603050405020304" pitchFamily="18" charset="0"/>
                <a:ea typeface="Times New Roman" panose="02020603050405020304" pitchFamily="18" charset="0"/>
              </a:rPr>
              <a:t>(</a:t>
            </a:r>
            <a:r>
              <a:rPr lang="uk-UA" sz="2000" b="1" dirty="0" err="1" smtClean="0">
                <a:solidFill>
                  <a:schemeClr val="bg1"/>
                </a:solidFill>
                <a:latin typeface="Times New Roman" panose="02020603050405020304" pitchFamily="18" charset="0"/>
                <a:ea typeface="Times New Roman" panose="02020603050405020304" pitchFamily="18" charset="0"/>
              </a:rPr>
              <a:t>Israeli</a:t>
            </a:r>
            <a:r>
              <a:rPr lang="uk-UA" sz="2000" b="1" dirty="0" smtClean="0">
                <a:solidFill>
                  <a:schemeClr val="bg1"/>
                </a:solidFill>
                <a:latin typeface="Times New Roman" panose="02020603050405020304" pitchFamily="18" charset="0"/>
                <a:ea typeface="Times New Roman" panose="02020603050405020304" pitchFamily="18" charset="0"/>
              </a:rPr>
              <a:t> </a:t>
            </a:r>
            <a:r>
              <a:rPr lang="uk-UA" sz="2000" b="1" dirty="0" err="1">
                <a:solidFill>
                  <a:schemeClr val="bg1"/>
                </a:solidFill>
                <a:latin typeface="Times New Roman" panose="02020603050405020304" pitchFamily="18" charset="0"/>
                <a:ea typeface="Times New Roman" panose="02020603050405020304" pitchFamily="18" charset="0"/>
              </a:rPr>
              <a:t>bandage</a:t>
            </a:r>
            <a:r>
              <a:rPr lang="uk-UA" sz="2000" b="1" dirty="0">
                <a:solidFill>
                  <a:schemeClr val="bg1"/>
                </a:solidFill>
                <a:latin typeface="Times New Roman" panose="02020603050405020304" pitchFamily="18" charset="0"/>
                <a:ea typeface="Times New Roman" panose="02020603050405020304" pitchFamily="18" charset="0"/>
              </a:rPr>
              <a:t>)</a:t>
            </a:r>
            <a:endParaRPr lang="uk-UA" sz="2000" dirty="0">
              <a:solidFill>
                <a:schemeClr val="bg1"/>
              </a:solidFill>
            </a:endParaRPr>
          </a:p>
        </p:txBody>
      </p:sp>
      <p:pic>
        <p:nvPicPr>
          <p:cNvPr id="6" name="Рисунок 5"/>
          <p:cNvPicPr/>
          <p:nvPr/>
        </p:nvPicPr>
        <p:blipFill>
          <a:blip r:embed="rId3" cstate="print"/>
          <a:srcRect/>
          <a:stretch>
            <a:fillRect/>
          </a:stretch>
        </p:blipFill>
        <p:spPr bwMode="auto">
          <a:xfrm>
            <a:off x="6156176" y="4005064"/>
            <a:ext cx="2663825" cy="1788795"/>
          </a:xfrm>
          <a:prstGeom prst="rect">
            <a:avLst/>
          </a:prstGeom>
          <a:noFill/>
          <a:ln w="9525">
            <a:noFill/>
            <a:miter lim="800000"/>
            <a:headEnd/>
            <a:tailEnd/>
          </a:ln>
        </p:spPr>
      </p:pic>
    </p:spTree>
    <p:extLst>
      <p:ext uri="{BB962C8B-B14F-4D97-AF65-F5344CB8AC3E}">
        <p14:creationId xmlns:p14="http://schemas.microsoft.com/office/powerpoint/2010/main" val="23019391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8"/>
          <p:cNvSpPr txBox="1">
            <a:spLocks noChangeArrowheads="1"/>
          </p:cNvSpPr>
          <p:nvPr/>
        </p:nvSpPr>
        <p:spPr bwMode="auto">
          <a:xfrm>
            <a:off x="1116013" y="476250"/>
            <a:ext cx="7723187" cy="1262063"/>
          </a:xfrm>
          <a:prstGeom prst="rect">
            <a:avLst/>
          </a:prstGeom>
          <a:noFill/>
          <a:ln w="9525">
            <a:noFill/>
            <a:miter lim="800000"/>
            <a:headEnd/>
            <a:tailEnd/>
          </a:ln>
        </p:spPr>
        <p:txBody>
          <a:bodyPr>
            <a:spAutoFit/>
          </a:bodyPr>
          <a:lstStyle/>
          <a:p>
            <a:pPr algn="ctr" eaLnBrk="1" hangingPunct="1"/>
            <a:r>
              <a:rPr lang="ru-RU" altLang="ru-RU" sz="2000" b="1">
                <a:solidFill>
                  <a:srgbClr val="000000"/>
                </a:solidFill>
                <a:latin typeface="Times New Roman" pitchFamily="18" charset="0"/>
                <a:cs typeface="Times New Roman" pitchFamily="18" charset="0"/>
              </a:rPr>
              <a:t>ОДЕСЬКИЙ НАЦІОНАЛЬНИЙ МЕДИЧНИЙ УНІВЕРСИТЕТ</a:t>
            </a:r>
          </a:p>
          <a:p>
            <a:pPr algn="ctr" eaLnBrk="1" hangingPunct="1"/>
            <a:endParaRPr lang="ru-RU" altLang="ru-RU" b="1">
              <a:solidFill>
                <a:srgbClr val="000000"/>
              </a:solidFill>
              <a:latin typeface="Times New Roman" pitchFamily="18" charset="0"/>
              <a:cs typeface="Times New Roman" pitchFamily="18" charset="0"/>
            </a:endParaRPr>
          </a:p>
          <a:p>
            <a:pPr algn="ctr" eaLnBrk="1" hangingPunct="1"/>
            <a:r>
              <a:rPr lang="uk-UA" sz="2000" b="1">
                <a:solidFill>
                  <a:schemeClr val="bg1"/>
                </a:solidFill>
                <a:latin typeface="Times New Roman" pitchFamily="18" charset="0"/>
                <a:cs typeface="Times New Roman" pitchFamily="18" charset="0"/>
              </a:rPr>
              <a:t>Кафедра медицини катастроф та військової медицини</a:t>
            </a:r>
            <a:endParaRPr lang="uk-UA" altLang="ru-RU" sz="2000" b="1">
              <a:solidFill>
                <a:schemeClr val="bg1"/>
              </a:solidFill>
              <a:latin typeface="Times New Roman" pitchFamily="18" charset="0"/>
              <a:cs typeface="Times New Roman" pitchFamily="18" charset="0"/>
            </a:endParaRPr>
          </a:p>
          <a:p>
            <a:pPr algn="ctr" eaLnBrk="1" hangingPunct="1"/>
            <a:endParaRPr lang="ru-RU" altLang="ru-RU" b="1">
              <a:solidFill>
                <a:srgbClr val="000000"/>
              </a:solidFill>
              <a:cs typeface="Arial" charset="0"/>
            </a:endParaRPr>
          </a:p>
        </p:txBody>
      </p:sp>
      <p:pic>
        <p:nvPicPr>
          <p:cNvPr id="8195" name="Picture 8" descr="ОНМедУ Одеський національний медичний університет"/>
          <p:cNvPicPr>
            <a:picLocks noChangeAspect="1" noChangeArrowheads="1"/>
          </p:cNvPicPr>
          <p:nvPr/>
        </p:nvPicPr>
        <p:blipFill>
          <a:blip r:embed="rId3" cstate="print"/>
          <a:srcRect/>
          <a:stretch>
            <a:fillRect/>
          </a:stretch>
        </p:blipFill>
        <p:spPr bwMode="auto">
          <a:xfrm>
            <a:off x="611188" y="1066800"/>
            <a:ext cx="914400" cy="1066800"/>
          </a:xfrm>
          <a:prstGeom prst="rect">
            <a:avLst/>
          </a:prstGeom>
          <a:noFill/>
          <a:ln w="9525">
            <a:noFill/>
            <a:miter lim="800000"/>
            <a:headEnd/>
            <a:tailEnd/>
          </a:ln>
        </p:spPr>
      </p:pic>
      <p:sp>
        <p:nvSpPr>
          <p:cNvPr id="8196" name="Rectangle 7"/>
          <p:cNvSpPr>
            <a:spLocks noChangeArrowheads="1"/>
          </p:cNvSpPr>
          <p:nvPr/>
        </p:nvSpPr>
        <p:spPr bwMode="auto">
          <a:xfrm>
            <a:off x="1259632" y="4509120"/>
            <a:ext cx="7709743" cy="923330"/>
          </a:xfrm>
          <a:prstGeom prst="rect">
            <a:avLst/>
          </a:prstGeom>
          <a:noFill/>
          <a:ln w="9525">
            <a:noFill/>
            <a:miter lim="800000"/>
            <a:headEnd/>
            <a:tailEnd/>
          </a:ln>
        </p:spPr>
        <p:txBody>
          <a:bodyPr wrap="square" lIns="0" tIns="0" rIns="0" bIns="0">
            <a:spAutoFit/>
          </a:bodyPr>
          <a:lstStyle/>
          <a:p>
            <a:pPr indent="457200" algn="ctr"/>
            <a:endParaRPr lang="uk-UA" sz="2000" dirty="0">
              <a:solidFill>
                <a:schemeClr val="bg1"/>
              </a:solidFill>
              <a:latin typeface="Times New Roman" pitchFamily="18" charset="0"/>
              <a:cs typeface="Times New Roman" pitchFamily="18" charset="0"/>
            </a:endParaRPr>
          </a:p>
          <a:p>
            <a:pPr marL="514350" indent="-514350" algn="r" eaLnBrk="1" hangingPunct="1"/>
            <a:r>
              <a:rPr lang="uk-UA" sz="2000" b="1" dirty="0" smtClean="0">
                <a:solidFill>
                  <a:srgbClr val="000000"/>
                </a:solidFill>
                <a:latin typeface="Times New Roman" pitchFamily="18" charset="0"/>
                <a:cs typeface="Times New Roman" pitchFamily="18" charset="0"/>
              </a:rPr>
              <a:t>Асистент кафедри медицини катастроф та військової медицини </a:t>
            </a:r>
          </a:p>
          <a:p>
            <a:pPr marL="514350" indent="-514350" algn="r" eaLnBrk="1" hangingPunct="1"/>
            <a:r>
              <a:rPr lang="uk-UA" sz="2000" b="1" dirty="0" smtClean="0">
                <a:solidFill>
                  <a:srgbClr val="000000"/>
                </a:solidFill>
                <a:latin typeface="Times New Roman" pitchFamily="18" charset="0"/>
                <a:cs typeface="Times New Roman" pitchFamily="18" charset="0"/>
              </a:rPr>
              <a:t>Станіслав Цілько</a:t>
            </a:r>
            <a:endParaRPr lang="ru-RU" altLang="ru-RU" sz="2000" b="1" dirty="0">
              <a:solidFill>
                <a:srgbClr val="000000"/>
              </a:solidFill>
              <a:latin typeface="Times New Roman" pitchFamily="18" charset="0"/>
              <a:cs typeface="Times New Roman" pitchFamily="18" charset="0"/>
            </a:endParaRPr>
          </a:p>
        </p:txBody>
      </p:sp>
      <p:sp>
        <p:nvSpPr>
          <p:cNvPr id="6" name="Заголовок 1"/>
          <p:cNvSpPr txBox="1">
            <a:spLocks/>
          </p:cNvSpPr>
          <p:nvPr/>
        </p:nvSpPr>
        <p:spPr>
          <a:xfrm>
            <a:off x="1403648" y="1484784"/>
            <a:ext cx="5805943" cy="1752600"/>
          </a:xfrm>
          <a:prstGeom prst="rect">
            <a:avLst/>
          </a:prstGeom>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r" eaLnBrk="1" fontAlgn="auto" hangingPunct="1">
              <a:spcAft>
                <a:spcPts val="0"/>
              </a:spcAft>
              <a:defRPr/>
            </a:pPr>
            <a:r>
              <a:rPr lang="uk-UA" sz="8000" dirty="0" smtClean="0">
                <a:ln w="6350">
                  <a:solidFill>
                    <a:prstClr val="black"/>
                  </a:solidFill>
                </a:ln>
                <a:solidFill>
                  <a:srgbClr val="2B16AA"/>
                </a:solidFill>
                <a:effectLst>
                  <a:glow rad="101600">
                    <a:prstClr val="black">
                      <a:alpha val="60000"/>
                    </a:prstClr>
                  </a:glow>
                  <a:outerShdw blurRad="114300" dist="101600" dir="2700000" algn="tl" rotWithShape="0">
                    <a:srgbClr val="000000">
                      <a:alpha val="40000"/>
                    </a:srgbClr>
                  </a:outerShdw>
                </a:effectLst>
                <a:latin typeface="Times New Roman" panose="02020603050405020304" pitchFamily="18" charset="0"/>
                <a:cs typeface="Times New Roman" panose="02020603050405020304" pitchFamily="18" charset="0"/>
              </a:rPr>
              <a:t>Дякую за увагу!</a:t>
            </a:r>
            <a:endParaRPr lang="uk-UA" sz="8000" dirty="0">
              <a:ln w="6350">
                <a:solidFill>
                  <a:prstClr val="black"/>
                </a:solidFill>
              </a:ln>
              <a:solidFill>
                <a:srgbClr val="2B16AA"/>
              </a:solidFill>
              <a:effectLst>
                <a:glow rad="101600">
                  <a:prstClr val="black">
                    <a:alpha val="60000"/>
                  </a:prstClr>
                </a:glow>
                <a:outerShdw blurRad="114300" dist="101600" dir="2700000" algn="tl" rotWithShape="0">
                  <a:srgbClr val="000000">
                    <a:alpha val="40000"/>
                  </a:srgbClr>
                </a:outerShdw>
              </a:effectLst>
              <a:latin typeface="Times New Roman" panose="02020603050405020304" pitchFamily="18" charset="0"/>
              <a:cs typeface="Times New Roman" panose="02020603050405020304" pitchFamily="18" charset="0"/>
            </a:endParaRPr>
          </a:p>
        </p:txBody>
      </p:sp>
      <p:sp>
        <p:nvSpPr>
          <p:cNvPr id="7" name="Номер слайда 6"/>
          <p:cNvSpPr>
            <a:spLocks noGrp="1"/>
          </p:cNvSpPr>
          <p:nvPr>
            <p:ph type="sldNum" sz="quarter" idx="12"/>
          </p:nvPr>
        </p:nvSpPr>
        <p:spPr/>
        <p:txBody>
          <a:bodyPr/>
          <a:lstStyle/>
          <a:p>
            <a:pPr>
              <a:defRPr/>
            </a:pPr>
            <a:fld id="{2FBD0D34-05FA-46BD-B3E4-32A45BE21DCF}" type="slidenum">
              <a:rPr lang="ru-RU" altLang="uk-UA" smtClean="0"/>
              <a:pPr>
                <a:defRPr/>
              </a:pPr>
              <a:t>29</a:t>
            </a:fld>
            <a:endParaRPr lang="ru-RU" altLang="uk-UA"/>
          </a:p>
        </p:txBody>
      </p:sp>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1_Поток">
  <a:themeElements>
    <a:clrScheme name="1_Поток 1">
      <a:dk1>
        <a:srgbClr val="04617B"/>
      </a:dk1>
      <a:lt1>
        <a:srgbClr val="FFFFFF"/>
      </a:lt1>
      <a:dk2>
        <a:srgbClr val="000000"/>
      </a:dk2>
      <a:lt2>
        <a:srgbClr val="DBF5F9"/>
      </a:lt2>
      <a:accent1>
        <a:srgbClr val="0F6FC6"/>
      </a:accent1>
      <a:accent2>
        <a:srgbClr val="009DD9"/>
      </a:accent2>
      <a:accent3>
        <a:srgbClr val="AAAAAA"/>
      </a:accent3>
      <a:accent4>
        <a:srgbClr val="DADADA"/>
      </a:accent4>
      <a:accent5>
        <a:srgbClr val="AABBDF"/>
      </a:accent5>
      <a:accent6>
        <a:srgbClr val="008EC4"/>
      </a:accent6>
      <a:hlink>
        <a:srgbClr val="E2D700"/>
      </a:hlink>
      <a:folHlink>
        <a:srgbClr val="85DFD0"/>
      </a:folHlink>
    </a:clrScheme>
    <a:fontScheme name="1_Поток">
      <a:majorFont>
        <a:latin typeface="Calibri"/>
        <a:ea typeface=""/>
        <a:cs typeface=""/>
      </a:majorFont>
      <a:minorFont>
        <a:latin typeface="Constanti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Поток 1">
        <a:dk1>
          <a:srgbClr val="04617B"/>
        </a:dk1>
        <a:lt1>
          <a:srgbClr val="FFFFFF"/>
        </a:lt1>
        <a:dk2>
          <a:srgbClr val="000000"/>
        </a:dk2>
        <a:lt2>
          <a:srgbClr val="DBF5F9"/>
        </a:lt2>
        <a:accent1>
          <a:srgbClr val="0F6FC6"/>
        </a:accent1>
        <a:accent2>
          <a:srgbClr val="009DD9"/>
        </a:accent2>
        <a:accent3>
          <a:srgbClr val="AAAAAA"/>
        </a:accent3>
        <a:accent4>
          <a:srgbClr val="DADADA"/>
        </a:accent4>
        <a:accent5>
          <a:srgbClr val="AABBDF"/>
        </a:accent5>
        <a:accent6>
          <a:srgbClr val="008EC4"/>
        </a:accent6>
        <a:hlink>
          <a:srgbClr val="E2D700"/>
        </a:hlink>
        <a:folHlink>
          <a:srgbClr val="85DFD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10273</TotalTime>
  <Words>2519</Words>
  <Application>Microsoft Office PowerPoint</Application>
  <PresentationFormat>Экран (4:3)</PresentationFormat>
  <Paragraphs>197</Paragraphs>
  <Slides>29</Slides>
  <Notes>3</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29</vt:i4>
      </vt:variant>
    </vt:vector>
  </HeadingPairs>
  <TitlesOfParts>
    <vt:vector size="36" baseType="lpstr">
      <vt:lpstr>Microsoft YaHei</vt:lpstr>
      <vt:lpstr>Arial</vt:lpstr>
      <vt:lpstr>Calibri</vt:lpstr>
      <vt:lpstr>Constantia</vt:lpstr>
      <vt:lpstr>Times New Roman</vt:lpstr>
      <vt:lpstr>Wingdings 2</vt:lpstr>
      <vt:lpstr>1_Поток</vt:lpstr>
      <vt:lpstr>Презентация PowerPoint</vt:lpstr>
      <vt:lpstr>ПЛАН Лекції  «Домедична допомога в екстремальних і бойових умовах як навчальна дисципліна.  Первинний огляд постраждалого»</vt:lpstr>
      <vt:lpstr>Домедична допомога в екстремальних умовах як навчальна дисципліна, її актуальність, зміст</vt:lpstr>
      <vt:lpstr>Поняття домедичної допомоги в екстремальних умовах мирного часу та бойових умовах</vt:lpstr>
      <vt:lpstr>Правові аспекти надання домедичної допомоги</vt:lpstr>
      <vt:lpstr>Стаття 12  Закону України «Про екстрену медичну допомогу» містить перелік осіб, які зобов’язані надавати домедичну допомогу:</vt:lpstr>
      <vt:lpstr>Види ушкоджень в бойових умовах </vt:lpstr>
      <vt:lpstr>Місце та обсяг надання домедичної допомоги в бойових та небойових умовах </vt:lpstr>
      <vt:lpstr>Місце та обсяг надання домедичної допомоги в бойових та небойових умовах </vt:lpstr>
      <vt:lpstr>Огляд місця пригоди,  забезпечення особистої безпеки </vt:lpstr>
      <vt:lpstr>Контакт з постраждалим  </vt:lpstr>
      <vt:lpstr>Засоби особистої безпеки  </vt:lpstr>
      <vt:lpstr>Алгоритм з надання домедичної допомоги  в секторі обстрілу</vt:lpstr>
      <vt:lpstr>Алгоритм з надання домедичної допомоги  в секторі обстрілу</vt:lpstr>
      <vt:lpstr>Алгоритм з надання домедичної допомоги  в секторі укриття</vt:lpstr>
      <vt:lpstr>Алгоритм з надання домедичної допомоги  в секторі укриття</vt:lpstr>
      <vt:lpstr>Безпека в бойових умовах </vt:lpstr>
      <vt:lpstr>Проведення первинного огляду   за алгоритмом САВС:</vt:lpstr>
      <vt:lpstr>Проведення первинного огляду   за алгоритмом САВС:</vt:lpstr>
      <vt:lpstr>Проведення первинного огляду   за алгоритмом САВС:</vt:lpstr>
      <vt:lpstr>Проведення первинного огляду   за алгоритмом САВС:</vt:lpstr>
      <vt:lpstr>Закінчення огляду</vt:lpstr>
      <vt:lpstr>Засоби індивідуального медичного оснащення військовослужбовця </vt:lpstr>
      <vt:lpstr>Засоби індивідуального медичного оснащення військовослужбовця </vt:lpstr>
      <vt:lpstr>Засоби індивідуального медичного оснащення військовослужбовця </vt:lpstr>
      <vt:lpstr>Засоби індивідуального медичного оснащення військовослужбовця </vt:lpstr>
      <vt:lpstr>Засоби індивідуального медичного оснащення військовослужбовця </vt:lpstr>
      <vt:lpstr>Засоби індивідуального медичного оснащення військовослужбовця </vt:lpstr>
      <vt:lpstr>Презентация PowerPoint</vt:lpstr>
    </vt:vector>
  </TitlesOfParts>
  <Company>MoBIL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Цілько Станіслав Віталійович</cp:lastModifiedBy>
  <cp:revision>731</cp:revision>
  <dcterms:created xsi:type="dcterms:W3CDTF">2010-07-29T15:26:50Z</dcterms:created>
  <dcterms:modified xsi:type="dcterms:W3CDTF">2022-12-12T12:18:26Z</dcterms:modified>
</cp:coreProperties>
</file>