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37"/>
  </p:notesMasterIdLst>
  <p:sldIdLst>
    <p:sldId id="293" r:id="rId2"/>
    <p:sldId id="257" r:id="rId3"/>
    <p:sldId id="259" r:id="rId4"/>
    <p:sldId id="258" r:id="rId5"/>
    <p:sldId id="260" r:id="rId6"/>
    <p:sldId id="290" r:id="rId7"/>
    <p:sldId id="291" r:id="rId8"/>
    <p:sldId id="261" r:id="rId9"/>
    <p:sldId id="262" r:id="rId10"/>
    <p:sldId id="273" r:id="rId11"/>
    <p:sldId id="274" r:id="rId12"/>
    <p:sldId id="275" r:id="rId13"/>
    <p:sldId id="276" r:id="rId14"/>
    <p:sldId id="277" r:id="rId15"/>
    <p:sldId id="263" r:id="rId16"/>
    <p:sldId id="289" r:id="rId17"/>
    <p:sldId id="264" r:id="rId18"/>
    <p:sldId id="265" r:id="rId19"/>
    <p:sldId id="266" r:id="rId20"/>
    <p:sldId id="267" r:id="rId21"/>
    <p:sldId id="268" r:id="rId22"/>
    <p:sldId id="269" r:id="rId23"/>
    <p:sldId id="270" r:id="rId24"/>
    <p:sldId id="278" r:id="rId25"/>
    <p:sldId id="279" r:id="rId26"/>
    <p:sldId id="280" r:id="rId27"/>
    <p:sldId id="281" r:id="rId28"/>
    <p:sldId id="282" r:id="rId29"/>
    <p:sldId id="283" r:id="rId30"/>
    <p:sldId id="284" r:id="rId31"/>
    <p:sldId id="285" r:id="rId32"/>
    <p:sldId id="286" r:id="rId33"/>
    <p:sldId id="287" r:id="rId34"/>
    <p:sldId id="288" r:id="rId35"/>
    <p:sldId id="292" r:id="rId3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FFFF66"/>
    <a:srgbClr val="6600CC"/>
    <a:srgbClr val="99CCFF"/>
    <a:srgbClr val="66CCFF"/>
    <a:srgbClr val="FF0000"/>
    <a:srgbClr val="FFCC00"/>
    <a:srgbClr val="993300"/>
    <a:srgbClr val="FF66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2662" autoAdjust="0"/>
  </p:normalViewPr>
  <p:slideViewPr>
    <p:cSldViewPr snapToGrid="0">
      <p:cViewPr>
        <p:scale>
          <a:sx n="90" d="100"/>
          <a:sy n="90" d="100"/>
        </p:scale>
        <p:origin x="-298" y="230"/>
      </p:cViewPr>
      <p:guideLst>
        <p:guide orient="horz" pos="2160"/>
        <p:guide pos="384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179C1F-61E3-4468-A8EB-7CE3B3B4ADF1}" type="doc">
      <dgm:prSet loTypeId="urn:microsoft.com/office/officeart/2005/8/layout/hierarchy4" loCatId="hierarchy" qsTypeId="urn:microsoft.com/office/officeart/2005/8/quickstyle/simple5" qsCatId="simple" csTypeId="urn:microsoft.com/office/officeart/2005/8/colors/colorful3" csCatId="colorful" phldr="1"/>
      <dgm:spPr/>
      <dgm:t>
        <a:bodyPr/>
        <a:lstStyle/>
        <a:p>
          <a:endParaRPr lang="ru-RU"/>
        </a:p>
      </dgm:t>
    </dgm:pt>
    <dgm:pt modelId="{BEE6BC13-F98E-45E2-B78C-B8E3D49BA98C}">
      <dgm:prSet phldrT="[Текст]"/>
      <dgm:spPr/>
      <dgm:t>
        <a:bodyPr/>
        <a:lstStyle/>
        <a:p>
          <a:r>
            <a:rPr lang="ru-RU"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Органели</a:t>
          </a:r>
          <a:endPar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dgm:t>
    </dgm:pt>
    <dgm:pt modelId="{058968C3-BB5F-48D9-916D-0BB9D463E31B}" type="parTrans" cxnId="{E2BE7A65-F94F-4E5A-9AC7-33251B2734FA}">
      <dgm:prSet/>
      <dgm:spPr/>
      <dgm:t>
        <a:bodyPr/>
        <a:lstStyle/>
        <a:p>
          <a:endParaRPr lang="ru-RU"/>
        </a:p>
      </dgm:t>
    </dgm:pt>
    <dgm:pt modelId="{D75EEA1F-1DDC-405B-97B6-2DEBE6C9F492}" type="sibTrans" cxnId="{E2BE7A65-F94F-4E5A-9AC7-33251B2734FA}">
      <dgm:prSet/>
      <dgm:spPr/>
      <dgm:t>
        <a:bodyPr/>
        <a:lstStyle/>
        <a:p>
          <a:endParaRPr lang="ru-RU"/>
        </a:p>
      </dgm:t>
    </dgm:pt>
    <dgm:pt modelId="{20DC3CC8-A7E8-458A-BC92-43D7836346BA}">
      <dgm:prSet phldrT="[Текст]" custT="1"/>
      <dgm:spPr>
        <a:solidFill>
          <a:schemeClr val="accent2">
            <a:lumMod val="60000"/>
            <a:lumOff val="40000"/>
          </a:schemeClr>
        </a:solidFill>
      </dgm:spPr>
      <dgm:t>
        <a:bodyPr/>
        <a:lstStyle/>
        <a:p>
          <a:r>
            <a:rPr lang="ru-RU" sz="4400" b="1" cap="none" spc="0" dirty="0" err="1" smtClean="0">
              <a:ln w="6600">
                <a:solidFill>
                  <a:srgbClr val="99CCFF"/>
                </a:solidFill>
                <a:prstDash val="solid"/>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Мембранні</a:t>
          </a:r>
          <a:endParaRPr lang="ru-RU" sz="4400" b="1" cap="none" spc="0" dirty="0">
            <a:ln w="6600">
              <a:solidFill>
                <a:srgbClr val="99CCFF"/>
              </a:solidFill>
              <a:prstDash val="solid"/>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dgm:t>
    </dgm:pt>
    <dgm:pt modelId="{461E2255-C570-4792-A0BE-C0CA66D1D00F}" type="parTrans" cxnId="{9197A146-95B2-4BCD-9B17-37D97B04C9DA}">
      <dgm:prSet/>
      <dgm:spPr/>
      <dgm:t>
        <a:bodyPr/>
        <a:lstStyle/>
        <a:p>
          <a:endParaRPr lang="ru-RU"/>
        </a:p>
      </dgm:t>
    </dgm:pt>
    <dgm:pt modelId="{6B5FF61F-D2A5-424B-AE39-E30A849D798E}" type="sibTrans" cxnId="{9197A146-95B2-4BCD-9B17-37D97B04C9DA}">
      <dgm:prSet/>
      <dgm:spPr/>
      <dgm:t>
        <a:bodyPr/>
        <a:lstStyle/>
        <a:p>
          <a:endParaRPr lang="ru-RU"/>
        </a:p>
      </dgm:t>
    </dgm:pt>
    <dgm:pt modelId="{68185E4A-4CC6-4E6B-91CF-E6EBF47F14FD}">
      <dgm:prSet phldrT="[Текст]"/>
      <dgm:spPr>
        <a:solidFill>
          <a:schemeClr val="accent2">
            <a:lumMod val="20000"/>
            <a:lumOff val="80000"/>
          </a:schemeClr>
        </a:solidFill>
      </dgm:spPr>
      <dgm:t>
        <a:bodyPr/>
        <a:lstStyle/>
        <a:p>
          <a:r>
            <a:rPr lang="ru-RU" b="1" dirty="0" err="1" smtClean="0">
              <a:effectLst>
                <a:outerShdw blurRad="38100" dist="38100" dir="2700000" algn="tl">
                  <a:srgbClr val="000000">
                    <a:alpha val="43137"/>
                  </a:srgbClr>
                </a:outerShdw>
              </a:effectLst>
              <a:latin typeface="Times New Roman" pitchFamily="18" charset="0"/>
              <a:cs typeface="Times New Roman" pitchFamily="18" charset="0"/>
            </a:rPr>
            <a:t>Пластиди</a:t>
          </a:r>
          <a:endParaRPr lang="ru-RU"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4A80F4AE-91C1-4F4F-B9F2-8EB3903D1FE2}" type="parTrans" cxnId="{B139D443-CA44-4BBD-93C0-CB4E27B9EFCC}">
      <dgm:prSet/>
      <dgm:spPr/>
      <dgm:t>
        <a:bodyPr/>
        <a:lstStyle/>
        <a:p>
          <a:endParaRPr lang="ru-RU"/>
        </a:p>
      </dgm:t>
    </dgm:pt>
    <dgm:pt modelId="{C333E0EE-EDFE-49BD-A52C-9DA0464E55F1}" type="sibTrans" cxnId="{B139D443-CA44-4BBD-93C0-CB4E27B9EFCC}">
      <dgm:prSet/>
      <dgm:spPr/>
      <dgm:t>
        <a:bodyPr/>
        <a:lstStyle/>
        <a:p>
          <a:endParaRPr lang="ru-RU"/>
        </a:p>
      </dgm:t>
    </dgm:pt>
    <dgm:pt modelId="{38CF36DD-6DBC-43F3-A2F4-07C1D6AE7750}">
      <dgm:prSet phldrT="[Текст]"/>
      <dgm:spPr>
        <a:solidFill>
          <a:schemeClr val="accent2">
            <a:lumMod val="20000"/>
            <a:lumOff val="80000"/>
          </a:schemeClr>
        </a:solidFill>
      </dgm:spPr>
      <dgm:t>
        <a:bodyPr/>
        <a:lstStyle/>
        <a:p>
          <a:r>
            <a:rPr lang="ru-RU" b="1" dirty="0" smtClean="0">
              <a:effectLst>
                <a:outerShdw blurRad="38100" dist="38100" dir="2700000" algn="tl">
                  <a:srgbClr val="000000">
                    <a:alpha val="43137"/>
                  </a:srgbClr>
                </a:outerShdw>
              </a:effectLst>
              <a:latin typeface="Times New Roman" pitchFamily="18" charset="0"/>
              <a:cs typeface="Times New Roman" pitchFamily="18" charset="0"/>
            </a:rPr>
            <a:t>ЕПР</a:t>
          </a:r>
          <a:endParaRPr lang="ru-RU"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041C0421-C445-4006-BA7C-C2ED56593F73}" type="parTrans" cxnId="{850EFA60-1AB0-4EA8-A04F-805F534EA35A}">
      <dgm:prSet/>
      <dgm:spPr/>
      <dgm:t>
        <a:bodyPr/>
        <a:lstStyle/>
        <a:p>
          <a:endParaRPr lang="ru-RU"/>
        </a:p>
      </dgm:t>
    </dgm:pt>
    <dgm:pt modelId="{C1B05AD3-D2D5-4FF7-A903-D7877C147081}" type="sibTrans" cxnId="{850EFA60-1AB0-4EA8-A04F-805F534EA35A}">
      <dgm:prSet/>
      <dgm:spPr/>
      <dgm:t>
        <a:bodyPr/>
        <a:lstStyle/>
        <a:p>
          <a:endParaRPr lang="ru-RU"/>
        </a:p>
      </dgm:t>
    </dgm:pt>
    <dgm:pt modelId="{FFBFB717-C6C7-4083-9B1C-74296DEFDE2C}">
      <dgm:prSet phldrT="[Текст]"/>
      <dgm:spPr>
        <a:solidFill>
          <a:schemeClr val="bg2">
            <a:lumMod val="60000"/>
            <a:lumOff val="40000"/>
          </a:schemeClr>
        </a:solidFill>
      </dgm:spPr>
      <dgm:t>
        <a:bodyPr/>
        <a:lstStyle/>
        <a:p>
          <a:r>
            <a:rPr lang="ru-RU" b="1" cap="none" spc="0" dirty="0" err="1" smtClean="0">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rPr>
            <a:t>Немембранні</a:t>
          </a:r>
          <a:endParaRPr lang="ru-RU" b="1" cap="none" spc="0" dirty="0">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endParaRPr>
        </a:p>
      </dgm:t>
    </dgm:pt>
    <dgm:pt modelId="{04C92677-4803-4B85-94EF-5734E110A511}" type="parTrans" cxnId="{74E563BC-F638-4A41-BDE5-652E57D01CDC}">
      <dgm:prSet/>
      <dgm:spPr/>
      <dgm:t>
        <a:bodyPr/>
        <a:lstStyle/>
        <a:p>
          <a:endParaRPr lang="ru-RU"/>
        </a:p>
      </dgm:t>
    </dgm:pt>
    <dgm:pt modelId="{331C6A45-8721-4249-AF2D-818169A0D8F0}" type="sibTrans" cxnId="{74E563BC-F638-4A41-BDE5-652E57D01CDC}">
      <dgm:prSet/>
      <dgm:spPr/>
      <dgm:t>
        <a:bodyPr/>
        <a:lstStyle/>
        <a:p>
          <a:endParaRPr lang="ru-RU"/>
        </a:p>
      </dgm:t>
    </dgm:pt>
    <dgm:pt modelId="{58B48CE1-A559-4232-A4AC-43349851E90B}">
      <dgm:prSet phldrT="[Текст]"/>
      <dgm:spPr>
        <a:solidFill>
          <a:schemeClr val="bg2">
            <a:lumMod val="40000"/>
            <a:lumOff val="60000"/>
          </a:schemeClr>
        </a:solidFill>
      </dgm:spPr>
      <dgm:t>
        <a:bodyPr/>
        <a:lstStyle/>
        <a:p>
          <a:r>
            <a:rPr lang="ru-RU" b="1" dirty="0" err="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Рибосоми</a:t>
          </a:r>
          <a:endParaRPr lang="ru-RU"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dgm:t>
    </dgm:pt>
    <dgm:pt modelId="{742C1892-40EE-4AAF-8527-0F6915F5E724}" type="parTrans" cxnId="{54DDD390-82BB-475E-AE9D-B6CAFEC87F74}">
      <dgm:prSet/>
      <dgm:spPr/>
      <dgm:t>
        <a:bodyPr/>
        <a:lstStyle/>
        <a:p>
          <a:endParaRPr lang="ru-RU"/>
        </a:p>
      </dgm:t>
    </dgm:pt>
    <dgm:pt modelId="{2939D749-090D-440E-AFEF-84B482A261CA}" type="sibTrans" cxnId="{54DDD390-82BB-475E-AE9D-B6CAFEC87F74}">
      <dgm:prSet/>
      <dgm:spPr/>
      <dgm:t>
        <a:bodyPr/>
        <a:lstStyle/>
        <a:p>
          <a:endParaRPr lang="ru-RU"/>
        </a:p>
      </dgm:t>
    </dgm:pt>
    <dgm:pt modelId="{F6AF3E3B-39E3-4E27-865B-0A65605607DE}">
      <dgm:prSet/>
      <dgm:spPr>
        <a:solidFill>
          <a:schemeClr val="accent2">
            <a:lumMod val="20000"/>
            <a:lumOff val="80000"/>
          </a:schemeClr>
        </a:solidFill>
      </dgm:spPr>
      <dgm:t>
        <a:bodyPr/>
        <a:lstStyle/>
        <a:p>
          <a:r>
            <a:rPr lang="ru-RU" b="1" dirty="0" smtClean="0">
              <a:effectLst>
                <a:outerShdw blurRad="38100" dist="38100" dir="2700000" algn="tl">
                  <a:srgbClr val="000000">
                    <a:alpha val="43137"/>
                  </a:srgbClr>
                </a:outerShdw>
              </a:effectLst>
              <a:latin typeface="Times New Roman" pitchFamily="18" charset="0"/>
              <a:cs typeface="Times New Roman" pitchFamily="18" charset="0"/>
            </a:rPr>
            <a:t>Комплекс </a:t>
          </a:r>
          <a:r>
            <a:rPr lang="ru-RU" b="1" dirty="0" err="1" smtClean="0">
              <a:effectLst>
                <a:outerShdw blurRad="38100" dist="38100" dir="2700000" algn="tl">
                  <a:srgbClr val="000000">
                    <a:alpha val="43137"/>
                  </a:srgbClr>
                </a:outerShdw>
              </a:effectLst>
              <a:latin typeface="Times New Roman" pitchFamily="18" charset="0"/>
              <a:cs typeface="Times New Roman" pitchFamily="18" charset="0"/>
            </a:rPr>
            <a:t>Гольдж</a:t>
          </a:r>
          <a:r>
            <a:rPr lang="uk-UA" b="1" dirty="0" smtClean="0">
              <a:effectLst>
                <a:outerShdw blurRad="38100" dist="38100" dir="2700000" algn="tl">
                  <a:srgbClr val="000000">
                    <a:alpha val="43137"/>
                  </a:srgbClr>
                </a:outerShdw>
              </a:effectLst>
              <a:latin typeface="Times New Roman" pitchFamily="18" charset="0"/>
              <a:cs typeface="Times New Roman" pitchFamily="18" charset="0"/>
            </a:rPr>
            <a:t>і</a:t>
          </a:r>
          <a:endParaRPr lang="ru-RU"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0D5E1B67-B6EC-45E6-AF0E-82714B28071C}" type="parTrans" cxnId="{1DDFCB21-4089-4E8C-B92A-09CB3FD82352}">
      <dgm:prSet/>
      <dgm:spPr/>
      <dgm:t>
        <a:bodyPr/>
        <a:lstStyle/>
        <a:p>
          <a:endParaRPr lang="ru-RU"/>
        </a:p>
      </dgm:t>
    </dgm:pt>
    <dgm:pt modelId="{D4FF31D9-0FD5-448C-95B0-3FB109F80AB7}" type="sibTrans" cxnId="{1DDFCB21-4089-4E8C-B92A-09CB3FD82352}">
      <dgm:prSet/>
      <dgm:spPr/>
      <dgm:t>
        <a:bodyPr/>
        <a:lstStyle/>
        <a:p>
          <a:endParaRPr lang="ru-RU"/>
        </a:p>
      </dgm:t>
    </dgm:pt>
    <dgm:pt modelId="{C3B9D261-D56D-4664-BC83-2DC764803728}">
      <dgm:prSet custT="1"/>
      <dgm:spPr>
        <a:solidFill>
          <a:schemeClr val="accent2">
            <a:lumMod val="20000"/>
            <a:lumOff val="80000"/>
          </a:schemeClr>
        </a:solidFill>
      </dgm:spPr>
      <dgm:t>
        <a:bodyPr/>
        <a:lstStyle/>
        <a:p>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Мітохондрії</a:t>
          </a:r>
          <a:endParaRPr lang="ru-RU" sz="2000"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3F84BF90-8C03-4297-ACB9-A78FB4264C61}" type="parTrans" cxnId="{FC301936-5DD7-445E-8C40-F95688E3CF35}">
      <dgm:prSet/>
      <dgm:spPr/>
      <dgm:t>
        <a:bodyPr/>
        <a:lstStyle/>
        <a:p>
          <a:endParaRPr lang="ru-RU"/>
        </a:p>
      </dgm:t>
    </dgm:pt>
    <dgm:pt modelId="{790290B8-857B-48A0-B7E1-B516DE7A444C}" type="sibTrans" cxnId="{FC301936-5DD7-445E-8C40-F95688E3CF35}">
      <dgm:prSet/>
      <dgm:spPr/>
      <dgm:t>
        <a:bodyPr/>
        <a:lstStyle/>
        <a:p>
          <a:endParaRPr lang="ru-RU"/>
        </a:p>
      </dgm:t>
    </dgm:pt>
    <dgm:pt modelId="{C1031756-F4D3-49A7-87A3-756371A637C0}">
      <dgm:prSet/>
      <dgm:spPr>
        <a:solidFill>
          <a:schemeClr val="accent2">
            <a:lumMod val="20000"/>
            <a:lumOff val="80000"/>
          </a:schemeClr>
        </a:solidFill>
      </dgm:spPr>
      <dgm:t>
        <a:bodyPr/>
        <a:lstStyle/>
        <a:p>
          <a:r>
            <a:rPr lang="ru-RU" b="1" dirty="0" err="1" smtClean="0">
              <a:effectLst>
                <a:outerShdw blurRad="38100" dist="38100" dir="2700000" algn="tl">
                  <a:srgbClr val="000000">
                    <a:alpha val="43137"/>
                  </a:srgbClr>
                </a:outerShdw>
              </a:effectLst>
              <a:latin typeface="Times New Roman" pitchFamily="18" charset="0"/>
              <a:cs typeface="Times New Roman" pitchFamily="18" charset="0"/>
            </a:rPr>
            <a:t>Лізосоми</a:t>
          </a:r>
          <a:endParaRPr lang="ru-RU"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E3584687-6D3A-4079-A08A-7AAAD37D7A12}" type="parTrans" cxnId="{7D436EBF-0BC1-4919-9F28-4DC1A1D3250B}">
      <dgm:prSet/>
      <dgm:spPr/>
      <dgm:t>
        <a:bodyPr/>
        <a:lstStyle/>
        <a:p>
          <a:endParaRPr lang="ru-RU"/>
        </a:p>
      </dgm:t>
    </dgm:pt>
    <dgm:pt modelId="{88D0A643-A333-4A84-BFA3-1CBE552E5B45}" type="sibTrans" cxnId="{7D436EBF-0BC1-4919-9F28-4DC1A1D3250B}">
      <dgm:prSet/>
      <dgm:spPr/>
      <dgm:t>
        <a:bodyPr/>
        <a:lstStyle/>
        <a:p>
          <a:endParaRPr lang="ru-RU"/>
        </a:p>
      </dgm:t>
    </dgm:pt>
    <dgm:pt modelId="{3E225096-A64A-435F-8353-1B2378656EAC}" type="pres">
      <dgm:prSet presAssocID="{F9179C1F-61E3-4468-A8EB-7CE3B3B4ADF1}" presName="Name0" presStyleCnt="0">
        <dgm:presLayoutVars>
          <dgm:chPref val="1"/>
          <dgm:dir/>
          <dgm:animOne val="branch"/>
          <dgm:animLvl val="lvl"/>
          <dgm:resizeHandles/>
        </dgm:presLayoutVars>
      </dgm:prSet>
      <dgm:spPr/>
      <dgm:t>
        <a:bodyPr/>
        <a:lstStyle/>
        <a:p>
          <a:endParaRPr lang="ru-RU"/>
        </a:p>
      </dgm:t>
    </dgm:pt>
    <dgm:pt modelId="{3C3F8F4E-7036-481C-930C-72C30087B957}" type="pres">
      <dgm:prSet presAssocID="{BEE6BC13-F98E-45E2-B78C-B8E3D49BA98C}" presName="vertOne" presStyleCnt="0"/>
      <dgm:spPr/>
    </dgm:pt>
    <dgm:pt modelId="{3933DB81-1B82-4FA3-A410-57FC9F25BD35}" type="pres">
      <dgm:prSet presAssocID="{BEE6BC13-F98E-45E2-B78C-B8E3D49BA98C}" presName="txOne" presStyleLbl="node0" presStyleIdx="0" presStyleCnt="1">
        <dgm:presLayoutVars>
          <dgm:chPref val="3"/>
        </dgm:presLayoutVars>
      </dgm:prSet>
      <dgm:spPr/>
      <dgm:t>
        <a:bodyPr/>
        <a:lstStyle/>
        <a:p>
          <a:endParaRPr lang="ru-RU"/>
        </a:p>
      </dgm:t>
    </dgm:pt>
    <dgm:pt modelId="{03087290-B067-4BB5-9E76-98B6597EEDDD}" type="pres">
      <dgm:prSet presAssocID="{BEE6BC13-F98E-45E2-B78C-B8E3D49BA98C}" presName="parTransOne" presStyleCnt="0"/>
      <dgm:spPr/>
    </dgm:pt>
    <dgm:pt modelId="{05DB79D0-79A1-4927-AAD7-F5BAF4BD9034}" type="pres">
      <dgm:prSet presAssocID="{BEE6BC13-F98E-45E2-B78C-B8E3D49BA98C}" presName="horzOne" presStyleCnt="0"/>
      <dgm:spPr/>
    </dgm:pt>
    <dgm:pt modelId="{4EEC0617-A71B-4947-97AD-79297F471C28}" type="pres">
      <dgm:prSet presAssocID="{20DC3CC8-A7E8-458A-BC92-43D7836346BA}" presName="vertTwo" presStyleCnt="0"/>
      <dgm:spPr/>
    </dgm:pt>
    <dgm:pt modelId="{6B745781-4F77-4BAD-84A8-71BE32228B43}" type="pres">
      <dgm:prSet presAssocID="{20DC3CC8-A7E8-458A-BC92-43D7836346BA}" presName="txTwo" presStyleLbl="node2" presStyleIdx="0" presStyleCnt="2" custLinFactNeighborX="-1214" custLinFactNeighborY="24077">
        <dgm:presLayoutVars>
          <dgm:chPref val="3"/>
        </dgm:presLayoutVars>
      </dgm:prSet>
      <dgm:spPr/>
      <dgm:t>
        <a:bodyPr/>
        <a:lstStyle/>
        <a:p>
          <a:endParaRPr lang="ru-RU"/>
        </a:p>
      </dgm:t>
    </dgm:pt>
    <dgm:pt modelId="{4724B9F0-C816-425E-B040-21C9AD656123}" type="pres">
      <dgm:prSet presAssocID="{20DC3CC8-A7E8-458A-BC92-43D7836346BA}" presName="parTransTwo" presStyleCnt="0"/>
      <dgm:spPr/>
    </dgm:pt>
    <dgm:pt modelId="{04AE5A50-179A-4DD7-835B-FF99A606B438}" type="pres">
      <dgm:prSet presAssocID="{20DC3CC8-A7E8-458A-BC92-43D7836346BA}" presName="horzTwo" presStyleCnt="0"/>
      <dgm:spPr/>
    </dgm:pt>
    <dgm:pt modelId="{980380B8-F187-4217-87F8-0B0FA42B808E}" type="pres">
      <dgm:prSet presAssocID="{68185E4A-4CC6-4E6B-91CF-E6EBF47F14FD}" presName="vertThree" presStyleCnt="0"/>
      <dgm:spPr/>
    </dgm:pt>
    <dgm:pt modelId="{2D977487-3728-4DA7-8982-FDA14CA20E40}" type="pres">
      <dgm:prSet presAssocID="{68185E4A-4CC6-4E6B-91CF-E6EBF47F14FD}" presName="txThree" presStyleLbl="node3" presStyleIdx="0" presStyleCnt="6" custLinFactX="114786" custLinFactNeighborX="200000" custLinFactNeighborY="-297">
        <dgm:presLayoutVars>
          <dgm:chPref val="3"/>
        </dgm:presLayoutVars>
      </dgm:prSet>
      <dgm:spPr/>
      <dgm:t>
        <a:bodyPr/>
        <a:lstStyle/>
        <a:p>
          <a:endParaRPr lang="ru-RU"/>
        </a:p>
      </dgm:t>
    </dgm:pt>
    <dgm:pt modelId="{45F765B3-5C89-4FC5-88E0-D332EB6C40FF}" type="pres">
      <dgm:prSet presAssocID="{68185E4A-4CC6-4E6B-91CF-E6EBF47F14FD}" presName="horzThree" presStyleCnt="0"/>
      <dgm:spPr/>
    </dgm:pt>
    <dgm:pt modelId="{521D529D-3D15-4823-800E-B7BE7D694C81}" type="pres">
      <dgm:prSet presAssocID="{C333E0EE-EDFE-49BD-A52C-9DA0464E55F1}" presName="sibSpaceThree" presStyleCnt="0"/>
      <dgm:spPr/>
    </dgm:pt>
    <dgm:pt modelId="{EAE71421-B601-4F9D-8E2D-7E4DBD937BD5}" type="pres">
      <dgm:prSet presAssocID="{38CF36DD-6DBC-43F3-A2F4-07C1D6AE7750}" presName="vertThree" presStyleCnt="0"/>
      <dgm:spPr/>
    </dgm:pt>
    <dgm:pt modelId="{7ECEBEE0-AE4C-41A6-92A3-FBC83FFA1DF5}" type="pres">
      <dgm:prSet presAssocID="{38CF36DD-6DBC-43F3-A2F4-07C1D6AE7750}" presName="txThree" presStyleLbl="node3" presStyleIdx="1" presStyleCnt="6" custLinFactX="-1958" custLinFactNeighborX="-100000" custLinFactNeighborY="-1062">
        <dgm:presLayoutVars>
          <dgm:chPref val="3"/>
        </dgm:presLayoutVars>
      </dgm:prSet>
      <dgm:spPr/>
      <dgm:t>
        <a:bodyPr/>
        <a:lstStyle/>
        <a:p>
          <a:endParaRPr lang="ru-RU"/>
        </a:p>
      </dgm:t>
    </dgm:pt>
    <dgm:pt modelId="{3DD497C8-4BB6-4FA5-AF88-B6C51F5D9A46}" type="pres">
      <dgm:prSet presAssocID="{38CF36DD-6DBC-43F3-A2F4-07C1D6AE7750}" presName="horzThree" presStyleCnt="0"/>
      <dgm:spPr/>
    </dgm:pt>
    <dgm:pt modelId="{D6F7BDFF-FECB-431D-844E-086BF6EB385D}" type="pres">
      <dgm:prSet presAssocID="{C1B05AD3-D2D5-4FF7-A903-D7877C147081}" presName="sibSpaceThree" presStyleCnt="0"/>
      <dgm:spPr/>
    </dgm:pt>
    <dgm:pt modelId="{B7FEA6ED-AE47-470E-8466-5740C793B766}" type="pres">
      <dgm:prSet presAssocID="{F6AF3E3B-39E3-4E27-865B-0A65605607DE}" presName="vertThree" presStyleCnt="0"/>
      <dgm:spPr/>
    </dgm:pt>
    <dgm:pt modelId="{95D7C72C-3EA3-474C-AD9A-953ABDA1F45A}" type="pres">
      <dgm:prSet presAssocID="{F6AF3E3B-39E3-4E27-865B-0A65605607DE}" presName="txThree" presStyleLbl="node3" presStyleIdx="2" presStyleCnt="6" custLinFactX="-522" custLinFactNeighborX="-100000" custLinFactNeighborY="234">
        <dgm:presLayoutVars>
          <dgm:chPref val="3"/>
        </dgm:presLayoutVars>
      </dgm:prSet>
      <dgm:spPr/>
      <dgm:t>
        <a:bodyPr/>
        <a:lstStyle/>
        <a:p>
          <a:endParaRPr lang="ru-RU"/>
        </a:p>
      </dgm:t>
    </dgm:pt>
    <dgm:pt modelId="{438BAA81-EEE9-4239-A0D9-66018371B542}" type="pres">
      <dgm:prSet presAssocID="{F6AF3E3B-39E3-4E27-865B-0A65605607DE}" presName="horzThree" presStyleCnt="0"/>
      <dgm:spPr/>
    </dgm:pt>
    <dgm:pt modelId="{60A09DF5-6187-4749-8BA9-9FFE3C1EEB8B}" type="pres">
      <dgm:prSet presAssocID="{D4FF31D9-0FD5-448C-95B0-3FB109F80AB7}" presName="sibSpaceThree" presStyleCnt="0"/>
      <dgm:spPr/>
    </dgm:pt>
    <dgm:pt modelId="{42F608D7-234E-4E7B-AD4C-0F66AEB256ED}" type="pres">
      <dgm:prSet presAssocID="{C3B9D261-D56D-4664-BC83-2DC764803728}" presName="vertThree" presStyleCnt="0"/>
      <dgm:spPr/>
    </dgm:pt>
    <dgm:pt modelId="{C3DAAD2D-F9C8-498E-B3EB-DF7F131E42A4}" type="pres">
      <dgm:prSet presAssocID="{C3B9D261-D56D-4664-BC83-2DC764803728}" presName="txThree" presStyleLbl="node3" presStyleIdx="3" presStyleCnt="6" custLinFactX="-1013" custLinFactNeighborX="-100000" custLinFactNeighborY="-214">
        <dgm:presLayoutVars>
          <dgm:chPref val="3"/>
        </dgm:presLayoutVars>
      </dgm:prSet>
      <dgm:spPr/>
      <dgm:t>
        <a:bodyPr/>
        <a:lstStyle/>
        <a:p>
          <a:endParaRPr lang="ru-RU"/>
        </a:p>
      </dgm:t>
    </dgm:pt>
    <dgm:pt modelId="{F0EE992F-1466-4FF3-ABC8-83A2DD2D806B}" type="pres">
      <dgm:prSet presAssocID="{C3B9D261-D56D-4664-BC83-2DC764803728}" presName="horzThree" presStyleCnt="0"/>
      <dgm:spPr/>
    </dgm:pt>
    <dgm:pt modelId="{3D2726D0-291F-4924-A2FC-630ED1DC18FD}" type="pres">
      <dgm:prSet presAssocID="{790290B8-857B-48A0-B7E1-B516DE7A444C}" presName="sibSpaceThree" presStyleCnt="0"/>
      <dgm:spPr/>
    </dgm:pt>
    <dgm:pt modelId="{95F387E6-DF80-4E72-92D9-506166E0E063}" type="pres">
      <dgm:prSet presAssocID="{C1031756-F4D3-49A7-87A3-756371A637C0}" presName="vertThree" presStyleCnt="0"/>
      <dgm:spPr/>
    </dgm:pt>
    <dgm:pt modelId="{CDF5076B-6135-4B28-A299-5077715DED2C}" type="pres">
      <dgm:prSet presAssocID="{C1031756-F4D3-49A7-87A3-756371A637C0}" presName="txThree" presStyleLbl="node3" presStyleIdx="4" presStyleCnt="6" custLinFactNeighborX="1060" custLinFactNeighborY="234">
        <dgm:presLayoutVars>
          <dgm:chPref val="3"/>
        </dgm:presLayoutVars>
      </dgm:prSet>
      <dgm:spPr/>
      <dgm:t>
        <a:bodyPr/>
        <a:lstStyle/>
        <a:p>
          <a:endParaRPr lang="ru-RU"/>
        </a:p>
      </dgm:t>
    </dgm:pt>
    <dgm:pt modelId="{83942DC8-A187-42E2-BA4D-317C047B9809}" type="pres">
      <dgm:prSet presAssocID="{C1031756-F4D3-49A7-87A3-756371A637C0}" presName="horzThree" presStyleCnt="0"/>
      <dgm:spPr/>
    </dgm:pt>
    <dgm:pt modelId="{33928E2E-A672-4D89-A9B5-E8221E701B35}" type="pres">
      <dgm:prSet presAssocID="{6B5FF61F-D2A5-424B-AE39-E30A849D798E}" presName="sibSpaceTwo" presStyleCnt="0"/>
      <dgm:spPr/>
    </dgm:pt>
    <dgm:pt modelId="{B46A0681-C510-4366-9E51-B9E168E8FF71}" type="pres">
      <dgm:prSet presAssocID="{FFBFB717-C6C7-4083-9B1C-74296DEFDE2C}" presName="vertTwo" presStyleCnt="0"/>
      <dgm:spPr/>
    </dgm:pt>
    <dgm:pt modelId="{0D29D946-3AE3-4BE4-A9ED-EAD080595C2B}" type="pres">
      <dgm:prSet presAssocID="{FFBFB717-C6C7-4083-9B1C-74296DEFDE2C}" presName="txTwo" presStyleLbl="node2" presStyleIdx="1" presStyleCnt="2">
        <dgm:presLayoutVars>
          <dgm:chPref val="3"/>
        </dgm:presLayoutVars>
      </dgm:prSet>
      <dgm:spPr/>
      <dgm:t>
        <a:bodyPr/>
        <a:lstStyle/>
        <a:p>
          <a:endParaRPr lang="ru-RU"/>
        </a:p>
      </dgm:t>
    </dgm:pt>
    <dgm:pt modelId="{444A4942-CE18-48B2-9D09-3608288B822C}" type="pres">
      <dgm:prSet presAssocID="{FFBFB717-C6C7-4083-9B1C-74296DEFDE2C}" presName="parTransTwo" presStyleCnt="0"/>
      <dgm:spPr/>
    </dgm:pt>
    <dgm:pt modelId="{F89017BD-420B-4ED5-AF80-A5E1EB04222B}" type="pres">
      <dgm:prSet presAssocID="{FFBFB717-C6C7-4083-9B1C-74296DEFDE2C}" presName="horzTwo" presStyleCnt="0"/>
      <dgm:spPr/>
    </dgm:pt>
    <dgm:pt modelId="{25BD718E-4EC4-4C53-AB31-EC551706707B}" type="pres">
      <dgm:prSet presAssocID="{58B48CE1-A559-4232-A4AC-43349851E90B}" presName="vertThree" presStyleCnt="0"/>
      <dgm:spPr/>
    </dgm:pt>
    <dgm:pt modelId="{9490FE27-5A32-41F4-8ED7-F1C716FB0DF5}" type="pres">
      <dgm:prSet presAssocID="{58B48CE1-A559-4232-A4AC-43349851E90B}" presName="txThree" presStyleLbl="node3" presStyleIdx="5" presStyleCnt="6" custLinFactNeighborX="11503" custLinFactNeighborY="-1062">
        <dgm:presLayoutVars>
          <dgm:chPref val="3"/>
        </dgm:presLayoutVars>
      </dgm:prSet>
      <dgm:spPr/>
      <dgm:t>
        <a:bodyPr/>
        <a:lstStyle/>
        <a:p>
          <a:endParaRPr lang="ru-RU"/>
        </a:p>
      </dgm:t>
    </dgm:pt>
    <dgm:pt modelId="{676CD71E-8CC1-411D-BA82-3C9C65ED3E8C}" type="pres">
      <dgm:prSet presAssocID="{58B48CE1-A559-4232-A4AC-43349851E90B}" presName="horzThree" presStyleCnt="0"/>
      <dgm:spPr/>
    </dgm:pt>
  </dgm:ptLst>
  <dgm:cxnLst>
    <dgm:cxn modelId="{850EFA60-1AB0-4EA8-A04F-805F534EA35A}" srcId="{20DC3CC8-A7E8-458A-BC92-43D7836346BA}" destId="{38CF36DD-6DBC-43F3-A2F4-07C1D6AE7750}" srcOrd="1" destOrd="0" parTransId="{041C0421-C445-4006-BA7C-C2ED56593F73}" sibTransId="{C1B05AD3-D2D5-4FF7-A903-D7877C147081}"/>
    <dgm:cxn modelId="{74E563BC-F638-4A41-BDE5-652E57D01CDC}" srcId="{BEE6BC13-F98E-45E2-B78C-B8E3D49BA98C}" destId="{FFBFB717-C6C7-4083-9B1C-74296DEFDE2C}" srcOrd="1" destOrd="0" parTransId="{04C92677-4803-4B85-94EF-5734E110A511}" sibTransId="{331C6A45-8721-4249-AF2D-818169A0D8F0}"/>
    <dgm:cxn modelId="{9EC51CC0-6FC1-4256-A7BF-1289EED99F03}" type="presOf" srcId="{20DC3CC8-A7E8-458A-BC92-43D7836346BA}" destId="{6B745781-4F77-4BAD-84A8-71BE32228B43}" srcOrd="0" destOrd="0" presId="urn:microsoft.com/office/officeart/2005/8/layout/hierarchy4"/>
    <dgm:cxn modelId="{DD9A4C48-8C12-4591-B377-0E44B5BAF866}" type="presOf" srcId="{38CF36DD-6DBC-43F3-A2F4-07C1D6AE7750}" destId="{7ECEBEE0-AE4C-41A6-92A3-FBC83FFA1DF5}" srcOrd="0" destOrd="0" presId="urn:microsoft.com/office/officeart/2005/8/layout/hierarchy4"/>
    <dgm:cxn modelId="{7D436EBF-0BC1-4919-9F28-4DC1A1D3250B}" srcId="{20DC3CC8-A7E8-458A-BC92-43D7836346BA}" destId="{C1031756-F4D3-49A7-87A3-756371A637C0}" srcOrd="4" destOrd="0" parTransId="{E3584687-6D3A-4079-A08A-7AAAD37D7A12}" sibTransId="{88D0A643-A333-4A84-BFA3-1CBE552E5B45}"/>
    <dgm:cxn modelId="{C2BC5ED2-5614-4933-A4DE-3AEF79B26594}" type="presOf" srcId="{C1031756-F4D3-49A7-87A3-756371A637C0}" destId="{CDF5076B-6135-4B28-A299-5077715DED2C}" srcOrd="0" destOrd="0" presId="urn:microsoft.com/office/officeart/2005/8/layout/hierarchy4"/>
    <dgm:cxn modelId="{9197A146-95B2-4BCD-9B17-37D97B04C9DA}" srcId="{BEE6BC13-F98E-45E2-B78C-B8E3D49BA98C}" destId="{20DC3CC8-A7E8-458A-BC92-43D7836346BA}" srcOrd="0" destOrd="0" parTransId="{461E2255-C570-4792-A0BE-C0CA66D1D00F}" sibTransId="{6B5FF61F-D2A5-424B-AE39-E30A849D798E}"/>
    <dgm:cxn modelId="{B139D443-CA44-4BBD-93C0-CB4E27B9EFCC}" srcId="{20DC3CC8-A7E8-458A-BC92-43D7836346BA}" destId="{68185E4A-4CC6-4E6B-91CF-E6EBF47F14FD}" srcOrd="0" destOrd="0" parTransId="{4A80F4AE-91C1-4F4F-B9F2-8EB3903D1FE2}" sibTransId="{C333E0EE-EDFE-49BD-A52C-9DA0464E55F1}"/>
    <dgm:cxn modelId="{1DEC7C2D-8D09-45FD-99B9-97370FF8DEBF}" type="presOf" srcId="{F9179C1F-61E3-4468-A8EB-7CE3B3B4ADF1}" destId="{3E225096-A64A-435F-8353-1B2378656EAC}" srcOrd="0" destOrd="0" presId="urn:microsoft.com/office/officeart/2005/8/layout/hierarchy4"/>
    <dgm:cxn modelId="{546A60E8-9AD0-4F8A-AE70-AB67CC07131B}" type="presOf" srcId="{BEE6BC13-F98E-45E2-B78C-B8E3D49BA98C}" destId="{3933DB81-1B82-4FA3-A410-57FC9F25BD35}" srcOrd="0" destOrd="0" presId="urn:microsoft.com/office/officeart/2005/8/layout/hierarchy4"/>
    <dgm:cxn modelId="{1DDFCB21-4089-4E8C-B92A-09CB3FD82352}" srcId="{20DC3CC8-A7E8-458A-BC92-43D7836346BA}" destId="{F6AF3E3B-39E3-4E27-865B-0A65605607DE}" srcOrd="2" destOrd="0" parTransId="{0D5E1B67-B6EC-45E6-AF0E-82714B28071C}" sibTransId="{D4FF31D9-0FD5-448C-95B0-3FB109F80AB7}"/>
    <dgm:cxn modelId="{3B766A53-976C-40B3-8547-ADAB6C876DD1}" type="presOf" srcId="{C3B9D261-D56D-4664-BC83-2DC764803728}" destId="{C3DAAD2D-F9C8-498E-B3EB-DF7F131E42A4}" srcOrd="0" destOrd="0" presId="urn:microsoft.com/office/officeart/2005/8/layout/hierarchy4"/>
    <dgm:cxn modelId="{54DDD390-82BB-475E-AE9D-B6CAFEC87F74}" srcId="{FFBFB717-C6C7-4083-9B1C-74296DEFDE2C}" destId="{58B48CE1-A559-4232-A4AC-43349851E90B}" srcOrd="0" destOrd="0" parTransId="{742C1892-40EE-4AAF-8527-0F6915F5E724}" sibTransId="{2939D749-090D-440E-AFEF-84B482A261CA}"/>
    <dgm:cxn modelId="{FC301936-5DD7-445E-8C40-F95688E3CF35}" srcId="{20DC3CC8-A7E8-458A-BC92-43D7836346BA}" destId="{C3B9D261-D56D-4664-BC83-2DC764803728}" srcOrd="3" destOrd="0" parTransId="{3F84BF90-8C03-4297-ACB9-A78FB4264C61}" sibTransId="{790290B8-857B-48A0-B7E1-B516DE7A444C}"/>
    <dgm:cxn modelId="{A13FAC22-CF09-4E86-B546-D92D02EDE941}" type="presOf" srcId="{68185E4A-4CC6-4E6B-91CF-E6EBF47F14FD}" destId="{2D977487-3728-4DA7-8982-FDA14CA20E40}" srcOrd="0" destOrd="0" presId="urn:microsoft.com/office/officeart/2005/8/layout/hierarchy4"/>
    <dgm:cxn modelId="{C36368AA-1257-4A87-8BAB-376F3D2FD47D}" type="presOf" srcId="{58B48CE1-A559-4232-A4AC-43349851E90B}" destId="{9490FE27-5A32-41F4-8ED7-F1C716FB0DF5}" srcOrd="0" destOrd="0" presId="urn:microsoft.com/office/officeart/2005/8/layout/hierarchy4"/>
    <dgm:cxn modelId="{EDA5A9D4-1582-4F14-B1B0-E5CBD22C4A97}" type="presOf" srcId="{FFBFB717-C6C7-4083-9B1C-74296DEFDE2C}" destId="{0D29D946-3AE3-4BE4-A9ED-EAD080595C2B}" srcOrd="0" destOrd="0" presId="urn:microsoft.com/office/officeart/2005/8/layout/hierarchy4"/>
    <dgm:cxn modelId="{2E239221-D2F4-4533-AFC1-BA14DEB189E9}" type="presOf" srcId="{F6AF3E3B-39E3-4E27-865B-0A65605607DE}" destId="{95D7C72C-3EA3-474C-AD9A-953ABDA1F45A}" srcOrd="0" destOrd="0" presId="urn:microsoft.com/office/officeart/2005/8/layout/hierarchy4"/>
    <dgm:cxn modelId="{E2BE7A65-F94F-4E5A-9AC7-33251B2734FA}" srcId="{F9179C1F-61E3-4468-A8EB-7CE3B3B4ADF1}" destId="{BEE6BC13-F98E-45E2-B78C-B8E3D49BA98C}" srcOrd="0" destOrd="0" parTransId="{058968C3-BB5F-48D9-916D-0BB9D463E31B}" sibTransId="{D75EEA1F-1DDC-405B-97B6-2DEBE6C9F492}"/>
    <dgm:cxn modelId="{6AEB80B4-8FFD-408E-8A10-1986EE21D982}" type="presParOf" srcId="{3E225096-A64A-435F-8353-1B2378656EAC}" destId="{3C3F8F4E-7036-481C-930C-72C30087B957}" srcOrd="0" destOrd="0" presId="urn:microsoft.com/office/officeart/2005/8/layout/hierarchy4"/>
    <dgm:cxn modelId="{8B6330AC-47F3-472F-9BC1-528901841B3E}" type="presParOf" srcId="{3C3F8F4E-7036-481C-930C-72C30087B957}" destId="{3933DB81-1B82-4FA3-A410-57FC9F25BD35}" srcOrd="0" destOrd="0" presId="urn:microsoft.com/office/officeart/2005/8/layout/hierarchy4"/>
    <dgm:cxn modelId="{7DCA502A-8C40-4581-B65F-691C2F90014A}" type="presParOf" srcId="{3C3F8F4E-7036-481C-930C-72C30087B957}" destId="{03087290-B067-4BB5-9E76-98B6597EEDDD}" srcOrd="1" destOrd="0" presId="urn:microsoft.com/office/officeart/2005/8/layout/hierarchy4"/>
    <dgm:cxn modelId="{331A1318-62EE-406E-A11A-A52A05E970BE}" type="presParOf" srcId="{3C3F8F4E-7036-481C-930C-72C30087B957}" destId="{05DB79D0-79A1-4927-AAD7-F5BAF4BD9034}" srcOrd="2" destOrd="0" presId="urn:microsoft.com/office/officeart/2005/8/layout/hierarchy4"/>
    <dgm:cxn modelId="{2CAAA426-D37C-480E-87F0-483FAE15197C}" type="presParOf" srcId="{05DB79D0-79A1-4927-AAD7-F5BAF4BD9034}" destId="{4EEC0617-A71B-4947-97AD-79297F471C28}" srcOrd="0" destOrd="0" presId="urn:microsoft.com/office/officeart/2005/8/layout/hierarchy4"/>
    <dgm:cxn modelId="{52B7C806-72BF-4943-B9BA-0E7EC1B14CC3}" type="presParOf" srcId="{4EEC0617-A71B-4947-97AD-79297F471C28}" destId="{6B745781-4F77-4BAD-84A8-71BE32228B43}" srcOrd="0" destOrd="0" presId="urn:microsoft.com/office/officeart/2005/8/layout/hierarchy4"/>
    <dgm:cxn modelId="{E91A0C82-4DE4-4E09-997A-B008244DD7CB}" type="presParOf" srcId="{4EEC0617-A71B-4947-97AD-79297F471C28}" destId="{4724B9F0-C816-425E-B040-21C9AD656123}" srcOrd="1" destOrd="0" presId="urn:microsoft.com/office/officeart/2005/8/layout/hierarchy4"/>
    <dgm:cxn modelId="{7BAD7F5E-5AB3-4E47-9C16-B03CDE2F93DA}" type="presParOf" srcId="{4EEC0617-A71B-4947-97AD-79297F471C28}" destId="{04AE5A50-179A-4DD7-835B-FF99A606B438}" srcOrd="2" destOrd="0" presId="urn:microsoft.com/office/officeart/2005/8/layout/hierarchy4"/>
    <dgm:cxn modelId="{1F57CCB4-B804-4726-96FA-5B7FF9118B22}" type="presParOf" srcId="{04AE5A50-179A-4DD7-835B-FF99A606B438}" destId="{980380B8-F187-4217-87F8-0B0FA42B808E}" srcOrd="0" destOrd="0" presId="urn:microsoft.com/office/officeart/2005/8/layout/hierarchy4"/>
    <dgm:cxn modelId="{71EF8813-2954-4C94-9FC4-535808533375}" type="presParOf" srcId="{980380B8-F187-4217-87F8-0B0FA42B808E}" destId="{2D977487-3728-4DA7-8982-FDA14CA20E40}" srcOrd="0" destOrd="0" presId="urn:microsoft.com/office/officeart/2005/8/layout/hierarchy4"/>
    <dgm:cxn modelId="{EAA6887E-11D5-4D04-94A8-E41EDE4E0790}" type="presParOf" srcId="{980380B8-F187-4217-87F8-0B0FA42B808E}" destId="{45F765B3-5C89-4FC5-88E0-D332EB6C40FF}" srcOrd="1" destOrd="0" presId="urn:microsoft.com/office/officeart/2005/8/layout/hierarchy4"/>
    <dgm:cxn modelId="{799E147F-F665-4AEB-A59F-A9FED18A67DA}" type="presParOf" srcId="{04AE5A50-179A-4DD7-835B-FF99A606B438}" destId="{521D529D-3D15-4823-800E-B7BE7D694C81}" srcOrd="1" destOrd="0" presId="urn:microsoft.com/office/officeart/2005/8/layout/hierarchy4"/>
    <dgm:cxn modelId="{9D0113BA-769D-4F85-AB2C-E55598A2E5A9}" type="presParOf" srcId="{04AE5A50-179A-4DD7-835B-FF99A606B438}" destId="{EAE71421-B601-4F9D-8E2D-7E4DBD937BD5}" srcOrd="2" destOrd="0" presId="urn:microsoft.com/office/officeart/2005/8/layout/hierarchy4"/>
    <dgm:cxn modelId="{43025059-D17E-4B8B-92D2-39375A43422E}" type="presParOf" srcId="{EAE71421-B601-4F9D-8E2D-7E4DBD937BD5}" destId="{7ECEBEE0-AE4C-41A6-92A3-FBC83FFA1DF5}" srcOrd="0" destOrd="0" presId="urn:microsoft.com/office/officeart/2005/8/layout/hierarchy4"/>
    <dgm:cxn modelId="{E3EE6F91-7A6D-44F0-A149-DC663C5A6A61}" type="presParOf" srcId="{EAE71421-B601-4F9D-8E2D-7E4DBD937BD5}" destId="{3DD497C8-4BB6-4FA5-AF88-B6C51F5D9A46}" srcOrd="1" destOrd="0" presId="urn:microsoft.com/office/officeart/2005/8/layout/hierarchy4"/>
    <dgm:cxn modelId="{17393F1F-8293-42F0-8445-B4F1A1B797F8}" type="presParOf" srcId="{04AE5A50-179A-4DD7-835B-FF99A606B438}" destId="{D6F7BDFF-FECB-431D-844E-086BF6EB385D}" srcOrd="3" destOrd="0" presId="urn:microsoft.com/office/officeart/2005/8/layout/hierarchy4"/>
    <dgm:cxn modelId="{69D1EA39-7717-4AA1-B0B3-587347AFC924}" type="presParOf" srcId="{04AE5A50-179A-4DD7-835B-FF99A606B438}" destId="{B7FEA6ED-AE47-470E-8466-5740C793B766}" srcOrd="4" destOrd="0" presId="urn:microsoft.com/office/officeart/2005/8/layout/hierarchy4"/>
    <dgm:cxn modelId="{2DEE3CD2-BBC8-41E9-BC9C-ACF9718D997B}" type="presParOf" srcId="{B7FEA6ED-AE47-470E-8466-5740C793B766}" destId="{95D7C72C-3EA3-474C-AD9A-953ABDA1F45A}" srcOrd="0" destOrd="0" presId="urn:microsoft.com/office/officeart/2005/8/layout/hierarchy4"/>
    <dgm:cxn modelId="{D38D94FC-4BCD-4094-A0D4-6DDF782BFDD0}" type="presParOf" srcId="{B7FEA6ED-AE47-470E-8466-5740C793B766}" destId="{438BAA81-EEE9-4239-A0D9-66018371B542}" srcOrd="1" destOrd="0" presId="urn:microsoft.com/office/officeart/2005/8/layout/hierarchy4"/>
    <dgm:cxn modelId="{258C0157-C8CD-4A03-B5CA-9CFB0A9CD648}" type="presParOf" srcId="{04AE5A50-179A-4DD7-835B-FF99A606B438}" destId="{60A09DF5-6187-4749-8BA9-9FFE3C1EEB8B}" srcOrd="5" destOrd="0" presId="urn:microsoft.com/office/officeart/2005/8/layout/hierarchy4"/>
    <dgm:cxn modelId="{38720CB1-90FE-46FF-833B-DCC37C4ADD02}" type="presParOf" srcId="{04AE5A50-179A-4DD7-835B-FF99A606B438}" destId="{42F608D7-234E-4E7B-AD4C-0F66AEB256ED}" srcOrd="6" destOrd="0" presId="urn:microsoft.com/office/officeart/2005/8/layout/hierarchy4"/>
    <dgm:cxn modelId="{3D8A670B-9849-4612-89AF-E20CF128292C}" type="presParOf" srcId="{42F608D7-234E-4E7B-AD4C-0F66AEB256ED}" destId="{C3DAAD2D-F9C8-498E-B3EB-DF7F131E42A4}" srcOrd="0" destOrd="0" presId="urn:microsoft.com/office/officeart/2005/8/layout/hierarchy4"/>
    <dgm:cxn modelId="{CF17E706-53F7-4984-A976-E14051613B5D}" type="presParOf" srcId="{42F608D7-234E-4E7B-AD4C-0F66AEB256ED}" destId="{F0EE992F-1466-4FF3-ABC8-83A2DD2D806B}" srcOrd="1" destOrd="0" presId="urn:microsoft.com/office/officeart/2005/8/layout/hierarchy4"/>
    <dgm:cxn modelId="{AAFB294A-000D-4D88-BBF4-423840636EC1}" type="presParOf" srcId="{04AE5A50-179A-4DD7-835B-FF99A606B438}" destId="{3D2726D0-291F-4924-A2FC-630ED1DC18FD}" srcOrd="7" destOrd="0" presId="urn:microsoft.com/office/officeart/2005/8/layout/hierarchy4"/>
    <dgm:cxn modelId="{F49D40E0-3727-4BC5-8228-A5522C457316}" type="presParOf" srcId="{04AE5A50-179A-4DD7-835B-FF99A606B438}" destId="{95F387E6-DF80-4E72-92D9-506166E0E063}" srcOrd="8" destOrd="0" presId="urn:microsoft.com/office/officeart/2005/8/layout/hierarchy4"/>
    <dgm:cxn modelId="{4B8E1E1E-2625-4663-AAA5-B41867C30298}" type="presParOf" srcId="{95F387E6-DF80-4E72-92D9-506166E0E063}" destId="{CDF5076B-6135-4B28-A299-5077715DED2C}" srcOrd="0" destOrd="0" presId="urn:microsoft.com/office/officeart/2005/8/layout/hierarchy4"/>
    <dgm:cxn modelId="{AF904F25-4F7D-4356-A0E0-00B03E2B29F1}" type="presParOf" srcId="{95F387E6-DF80-4E72-92D9-506166E0E063}" destId="{83942DC8-A187-42E2-BA4D-317C047B9809}" srcOrd="1" destOrd="0" presId="urn:microsoft.com/office/officeart/2005/8/layout/hierarchy4"/>
    <dgm:cxn modelId="{6D2106E0-9829-4161-9B33-CCA5F7FBE713}" type="presParOf" srcId="{05DB79D0-79A1-4927-AAD7-F5BAF4BD9034}" destId="{33928E2E-A672-4D89-A9B5-E8221E701B35}" srcOrd="1" destOrd="0" presId="urn:microsoft.com/office/officeart/2005/8/layout/hierarchy4"/>
    <dgm:cxn modelId="{C969D34E-48A3-40A0-AD1C-0F6633D7A917}" type="presParOf" srcId="{05DB79D0-79A1-4927-AAD7-F5BAF4BD9034}" destId="{B46A0681-C510-4366-9E51-B9E168E8FF71}" srcOrd="2" destOrd="0" presId="urn:microsoft.com/office/officeart/2005/8/layout/hierarchy4"/>
    <dgm:cxn modelId="{0A6DDC9F-B896-410A-AA41-14B58AC4E891}" type="presParOf" srcId="{B46A0681-C510-4366-9E51-B9E168E8FF71}" destId="{0D29D946-3AE3-4BE4-A9ED-EAD080595C2B}" srcOrd="0" destOrd="0" presId="urn:microsoft.com/office/officeart/2005/8/layout/hierarchy4"/>
    <dgm:cxn modelId="{BC37700F-92D4-4C53-B322-E05C71E5C67D}" type="presParOf" srcId="{B46A0681-C510-4366-9E51-B9E168E8FF71}" destId="{444A4942-CE18-48B2-9D09-3608288B822C}" srcOrd="1" destOrd="0" presId="urn:microsoft.com/office/officeart/2005/8/layout/hierarchy4"/>
    <dgm:cxn modelId="{6B060D64-7DB2-45BF-9ABB-85ABB0DCAC77}" type="presParOf" srcId="{B46A0681-C510-4366-9E51-B9E168E8FF71}" destId="{F89017BD-420B-4ED5-AF80-A5E1EB04222B}" srcOrd="2" destOrd="0" presId="urn:microsoft.com/office/officeart/2005/8/layout/hierarchy4"/>
    <dgm:cxn modelId="{7A85CD7D-F6DF-4C03-9E50-86109DBF6AE8}" type="presParOf" srcId="{F89017BD-420B-4ED5-AF80-A5E1EB04222B}" destId="{25BD718E-4EC4-4C53-AB31-EC551706707B}" srcOrd="0" destOrd="0" presId="urn:microsoft.com/office/officeart/2005/8/layout/hierarchy4"/>
    <dgm:cxn modelId="{BD150EB9-E97E-4E23-B89F-ACF59E194349}" type="presParOf" srcId="{25BD718E-4EC4-4C53-AB31-EC551706707B}" destId="{9490FE27-5A32-41F4-8ED7-F1C716FB0DF5}" srcOrd="0" destOrd="0" presId="urn:microsoft.com/office/officeart/2005/8/layout/hierarchy4"/>
    <dgm:cxn modelId="{5C239D21-CB7B-482A-8307-C8B569484D37}" type="presParOf" srcId="{25BD718E-4EC4-4C53-AB31-EC551706707B}" destId="{676CD71E-8CC1-411D-BA82-3C9C65ED3E8C}"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9B65B0-5F3A-4A66-BFFB-D8FE00721F73}" type="doc">
      <dgm:prSet loTypeId="urn:microsoft.com/office/officeart/2005/8/layout/hierarchy3" loCatId="hierarchy" qsTypeId="urn:microsoft.com/office/officeart/2005/8/quickstyle/simple1" qsCatId="simple" csTypeId="urn:microsoft.com/office/officeart/2005/8/colors/accent2_1" csCatId="accent2" phldr="1"/>
      <dgm:spPr/>
      <dgm:t>
        <a:bodyPr/>
        <a:lstStyle/>
        <a:p>
          <a:endParaRPr lang="ru-RU"/>
        </a:p>
      </dgm:t>
    </dgm:pt>
    <dgm:pt modelId="{E77B2F10-E84A-4540-8A8C-76A232A5800A}">
      <dgm:prSet phldrT="[Текст]"/>
      <dgm:spPr>
        <a:solidFill>
          <a:schemeClr val="bg2"/>
        </a:solidFill>
      </dgm:spPr>
      <dgm:t>
        <a:bodyPr/>
        <a:lstStyle/>
        <a:p>
          <a:r>
            <a:rPr lang="ru-RU" dirty="0" err="1" smtClean="0">
              <a:latin typeface="Times New Roman" panose="02020603050405020304" pitchFamily="18" charset="0"/>
              <a:cs typeface="Times New Roman" panose="02020603050405020304" pitchFamily="18" charset="0"/>
            </a:rPr>
            <a:t>Тверді</a:t>
          </a:r>
          <a:endParaRPr lang="ru-RU" dirty="0">
            <a:latin typeface="Times New Roman" panose="02020603050405020304" pitchFamily="18" charset="0"/>
            <a:cs typeface="Times New Roman" panose="02020603050405020304" pitchFamily="18" charset="0"/>
          </a:endParaRPr>
        </a:p>
      </dgm:t>
    </dgm:pt>
    <dgm:pt modelId="{E5CF8B18-E6A6-4F82-ABCF-28315832CC73}" type="parTrans" cxnId="{11E56D61-27A2-40A7-B15A-EC17A6EA66A5}">
      <dgm:prSet/>
      <dgm:spPr/>
      <dgm:t>
        <a:bodyPr/>
        <a:lstStyle/>
        <a:p>
          <a:endParaRPr lang="ru-RU"/>
        </a:p>
      </dgm:t>
    </dgm:pt>
    <dgm:pt modelId="{3C54BFDE-0B18-4362-90EE-A81634631BF0}" type="sibTrans" cxnId="{11E56D61-27A2-40A7-B15A-EC17A6EA66A5}">
      <dgm:prSet/>
      <dgm:spPr/>
      <dgm:t>
        <a:bodyPr/>
        <a:lstStyle/>
        <a:p>
          <a:endParaRPr lang="ru-RU"/>
        </a:p>
      </dgm:t>
    </dgm:pt>
    <dgm:pt modelId="{2FE8CF73-C5CD-469A-AD1C-2FEDC11FCDE9}">
      <dgm:prSet phldrT="[Текст]"/>
      <dgm:spPr/>
      <dgm:t>
        <a:bodyPr/>
        <a:lstStyle/>
        <a:p>
          <a:r>
            <a:rPr lang="ru-RU" b="1" dirty="0" err="1" smtClean="0">
              <a:latin typeface="Times New Roman" pitchFamily="18" charset="0"/>
              <a:cs typeface="Times New Roman" pitchFamily="18" charset="0"/>
            </a:rPr>
            <a:t>Запасні</a:t>
          </a:r>
          <a:endParaRPr lang="ru-RU" b="1"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крохмальні</a:t>
          </a:r>
          <a:r>
            <a:rPr lang="ru-RU" dirty="0" smtClean="0">
              <a:latin typeface="Times New Roman" pitchFamily="18" charset="0"/>
              <a:cs typeface="Times New Roman" pitchFamily="18" charset="0"/>
            </a:rPr>
            <a:t> і </a:t>
          </a:r>
          <a:r>
            <a:rPr lang="ru-RU" dirty="0" err="1" smtClean="0">
              <a:latin typeface="Times New Roman" pitchFamily="18" charset="0"/>
              <a:cs typeface="Times New Roman" pitchFamily="18" charset="0"/>
            </a:rPr>
            <a:t>алейронові</a:t>
          </a:r>
          <a:r>
            <a:rPr lang="ru-RU" dirty="0" smtClean="0">
              <a:latin typeface="Times New Roman" pitchFamily="18" charset="0"/>
              <a:cs typeface="Times New Roman" pitchFamily="18" charset="0"/>
            </a:rPr>
            <a:t> зерна)</a:t>
          </a:r>
          <a:endParaRPr lang="ru-RU" dirty="0">
            <a:latin typeface="Times New Roman" pitchFamily="18" charset="0"/>
            <a:cs typeface="Times New Roman" pitchFamily="18" charset="0"/>
          </a:endParaRPr>
        </a:p>
      </dgm:t>
    </dgm:pt>
    <dgm:pt modelId="{3DFD0470-BC63-49CF-A067-099EC3BA8880}" type="parTrans" cxnId="{18471CA8-48D4-4FC8-8686-E6A0CA3CA1D1}">
      <dgm:prSet/>
      <dgm:spPr/>
      <dgm:t>
        <a:bodyPr/>
        <a:lstStyle/>
        <a:p>
          <a:endParaRPr lang="ru-RU"/>
        </a:p>
      </dgm:t>
    </dgm:pt>
    <dgm:pt modelId="{40A68391-E765-46A4-9CE5-D5BC51B2205C}" type="sibTrans" cxnId="{18471CA8-48D4-4FC8-8686-E6A0CA3CA1D1}">
      <dgm:prSet/>
      <dgm:spPr/>
      <dgm:t>
        <a:bodyPr/>
        <a:lstStyle/>
        <a:p>
          <a:endParaRPr lang="ru-RU"/>
        </a:p>
      </dgm:t>
    </dgm:pt>
    <dgm:pt modelId="{8D8968CE-4A8E-431C-80BC-36C2EF98C1CE}">
      <dgm:prSet phldrT="[Текст]"/>
      <dgm:spPr/>
      <dgm:t>
        <a:bodyPr/>
        <a:lstStyle/>
        <a:p>
          <a:r>
            <a:rPr lang="ru-RU" b="1" dirty="0" err="1" smtClean="0">
              <a:latin typeface="Times New Roman" pitchFamily="18" charset="0"/>
              <a:cs typeface="Times New Roman" pitchFamily="18" charset="0"/>
            </a:rPr>
            <a:t>Екскреторні</a:t>
          </a:r>
          <a:endParaRPr lang="ru-RU" b="1"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кристали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оксалатів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карбонатів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силікатів</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dgm:t>
    </dgm:pt>
    <dgm:pt modelId="{DCED33DC-C39F-477D-A593-D6E483A34EB7}" type="parTrans" cxnId="{65AE2E76-7835-42F1-8C93-04BD31695B56}">
      <dgm:prSet/>
      <dgm:spPr/>
      <dgm:t>
        <a:bodyPr/>
        <a:lstStyle/>
        <a:p>
          <a:endParaRPr lang="ru-RU"/>
        </a:p>
      </dgm:t>
    </dgm:pt>
    <dgm:pt modelId="{7919AB69-B9D1-4CCE-8933-1CD58A4E0819}" type="sibTrans" cxnId="{65AE2E76-7835-42F1-8C93-04BD31695B56}">
      <dgm:prSet/>
      <dgm:spPr/>
      <dgm:t>
        <a:bodyPr/>
        <a:lstStyle/>
        <a:p>
          <a:endParaRPr lang="ru-RU"/>
        </a:p>
      </dgm:t>
    </dgm:pt>
    <dgm:pt modelId="{847EA90A-F0F2-47E1-BD06-CE2538006491}">
      <dgm:prSet phldrT="[Текст]"/>
      <dgm:spPr>
        <a:solidFill>
          <a:schemeClr val="bg2"/>
        </a:solidFill>
      </dgm:spPr>
      <dgm:t>
        <a:bodyPr/>
        <a:lstStyle/>
        <a:p>
          <a:r>
            <a:rPr lang="ru-RU" dirty="0" err="1" smtClean="0">
              <a:latin typeface="Times New Roman" panose="02020603050405020304" pitchFamily="18" charset="0"/>
              <a:cs typeface="Times New Roman" panose="02020603050405020304" pitchFamily="18" charset="0"/>
            </a:rPr>
            <a:t>Рідкі</a:t>
          </a:r>
          <a:endParaRPr lang="ru-RU" dirty="0">
            <a:latin typeface="Times New Roman" panose="02020603050405020304" pitchFamily="18" charset="0"/>
            <a:cs typeface="Times New Roman" panose="02020603050405020304" pitchFamily="18" charset="0"/>
          </a:endParaRPr>
        </a:p>
      </dgm:t>
    </dgm:pt>
    <dgm:pt modelId="{864DA1F8-E186-4527-8419-D495E25E1657}" type="parTrans" cxnId="{01628BE0-FB94-49B0-95AB-204BA290206E}">
      <dgm:prSet/>
      <dgm:spPr/>
      <dgm:t>
        <a:bodyPr/>
        <a:lstStyle/>
        <a:p>
          <a:endParaRPr lang="ru-RU"/>
        </a:p>
      </dgm:t>
    </dgm:pt>
    <dgm:pt modelId="{15C8E0BD-E32E-4035-88C5-3EF6D7AE65FA}" type="sibTrans" cxnId="{01628BE0-FB94-49B0-95AB-204BA290206E}">
      <dgm:prSet/>
      <dgm:spPr/>
      <dgm:t>
        <a:bodyPr/>
        <a:lstStyle/>
        <a:p>
          <a:endParaRPr lang="ru-RU"/>
        </a:p>
      </dgm:t>
    </dgm:pt>
    <dgm:pt modelId="{6D256828-67F4-4EEB-8601-57AA533043E6}">
      <dgm:prSet phldrT="[Текст]" custT="1"/>
      <dgm:spPr/>
      <dgm:t>
        <a:bodyPr/>
        <a:lstStyle/>
        <a:p>
          <a:r>
            <a:rPr lang="ru-RU" sz="1600" dirty="0" err="1" smtClean="0">
              <a:latin typeface="Times New Roman" pitchFamily="18" charset="0"/>
              <a:cs typeface="Times New Roman" pitchFamily="18" charset="0"/>
            </a:rPr>
            <a:t>Розчинні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вуглеводи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клітинного</a:t>
          </a:r>
          <a:r>
            <a:rPr lang="ru-RU" sz="1600" dirty="0" smtClean="0">
              <a:latin typeface="Times New Roman" pitchFamily="18" charset="0"/>
              <a:cs typeface="Times New Roman" pitchFamily="18" charset="0"/>
            </a:rPr>
            <a:t> соку вакуолей (моно-, </a:t>
          </a:r>
          <a:r>
            <a:rPr lang="ru-RU" sz="1600" dirty="0" err="1" smtClean="0">
              <a:latin typeface="Times New Roman" pitchFamily="18" charset="0"/>
              <a:cs typeface="Times New Roman" pitchFamily="18" charset="0"/>
            </a:rPr>
            <a:t>ди</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полісахариди</a:t>
          </a:r>
          <a:r>
            <a:rPr lang="ru-RU" sz="16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dgm:t>
    </dgm:pt>
    <dgm:pt modelId="{5A40B79E-285D-4092-98D0-4E6E28DFD389}" type="parTrans" cxnId="{F4CB940D-B9DB-4F0F-9E9A-0C5BDC7A6512}">
      <dgm:prSet/>
      <dgm:spPr/>
      <dgm:t>
        <a:bodyPr/>
        <a:lstStyle/>
        <a:p>
          <a:endParaRPr lang="ru-RU"/>
        </a:p>
      </dgm:t>
    </dgm:pt>
    <dgm:pt modelId="{F0000203-7041-4F69-85A6-A037978A3533}" type="sibTrans" cxnId="{F4CB940D-B9DB-4F0F-9E9A-0C5BDC7A6512}">
      <dgm:prSet/>
      <dgm:spPr/>
      <dgm:t>
        <a:bodyPr/>
        <a:lstStyle/>
        <a:p>
          <a:endParaRPr lang="ru-RU"/>
        </a:p>
      </dgm:t>
    </dgm:pt>
    <dgm:pt modelId="{EC7C2365-1276-42FE-BA09-66840ABE686C}">
      <dgm:prSet phldrT="[Текст]"/>
      <dgm:spPr/>
      <dgm:t>
        <a:bodyPr/>
        <a:lstStyle/>
        <a:p>
          <a:pPr algn="ctr">
            <a:lnSpc>
              <a:spcPct val="50000"/>
            </a:lnSpc>
          </a:pPr>
          <a:endParaRPr lang="ru-RU" dirty="0" smtClean="0"/>
        </a:p>
        <a:p>
          <a:pPr algn="l">
            <a:lnSpc>
              <a:spcPct val="50000"/>
            </a:lnSpc>
          </a:pP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жири</a:t>
          </a:r>
          <a:endParaRPr lang="ru-RU" dirty="0" smtClean="0">
            <a:latin typeface="Times New Roman" pitchFamily="18" charset="0"/>
            <a:cs typeface="Times New Roman" pitchFamily="18" charset="0"/>
          </a:endParaRPr>
        </a:p>
        <a:p>
          <a:pPr algn="l">
            <a:lnSpc>
              <a:spcPct val="50000"/>
            </a:lnSpc>
          </a:pP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ефірні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олії</a:t>
          </a:r>
          <a:endParaRPr lang="ru-RU" dirty="0" smtClean="0">
            <a:latin typeface="Times New Roman" pitchFamily="18" charset="0"/>
            <a:cs typeface="Times New Roman" pitchFamily="18" charset="0"/>
          </a:endParaRPr>
        </a:p>
        <a:p>
          <a:pPr algn="l">
            <a:lnSpc>
              <a:spcPct val="50000"/>
            </a:lnSpc>
          </a:pP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алкалоїди</a:t>
          </a:r>
          <a:endParaRPr lang="ru-RU" dirty="0" smtClean="0">
            <a:latin typeface="Times New Roman" pitchFamily="18" charset="0"/>
            <a:cs typeface="Times New Roman" pitchFamily="18" charset="0"/>
          </a:endParaRPr>
        </a:p>
        <a:p>
          <a:pPr algn="l">
            <a:lnSpc>
              <a:spcPct val="50000"/>
            </a:lnSpc>
          </a:pP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глікозиди</a:t>
          </a:r>
          <a:endParaRPr lang="ru-RU" dirty="0" smtClean="0">
            <a:latin typeface="Times New Roman" pitchFamily="18" charset="0"/>
            <a:cs typeface="Times New Roman" pitchFamily="18" charset="0"/>
          </a:endParaRPr>
        </a:p>
        <a:p>
          <a:pPr algn="l">
            <a:lnSpc>
              <a:spcPct val="50000"/>
            </a:lnSpc>
          </a:pP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інші</a:t>
          </a:r>
          <a:r>
            <a:rPr lang="ru-RU" dirty="0" smtClean="0">
              <a:latin typeface="Times New Roman" pitchFamily="18" charset="0"/>
              <a:cs typeface="Times New Roman" pitchFamily="18" charset="0"/>
            </a:rPr>
            <a:t> БАВ</a:t>
          </a:r>
        </a:p>
        <a:p>
          <a:pPr algn="l">
            <a:lnSpc>
              <a:spcPct val="90000"/>
            </a:lnSpc>
          </a:pPr>
          <a:endParaRPr lang="ru-RU" dirty="0">
            <a:latin typeface="Times New Roman" pitchFamily="18" charset="0"/>
            <a:cs typeface="Times New Roman" pitchFamily="18" charset="0"/>
          </a:endParaRPr>
        </a:p>
      </dgm:t>
    </dgm:pt>
    <dgm:pt modelId="{B344E7DA-2371-49B0-8B9C-F38699C1011F}" type="parTrans" cxnId="{89F5E086-1EC2-49D0-8EB3-16C6D130C1DE}">
      <dgm:prSet/>
      <dgm:spPr/>
      <dgm:t>
        <a:bodyPr/>
        <a:lstStyle/>
        <a:p>
          <a:endParaRPr lang="ru-RU"/>
        </a:p>
      </dgm:t>
    </dgm:pt>
    <dgm:pt modelId="{D24F8EBC-6374-44E6-9EFC-F3FD6B1C9EDE}" type="sibTrans" cxnId="{89F5E086-1EC2-49D0-8EB3-16C6D130C1DE}">
      <dgm:prSet/>
      <dgm:spPr/>
      <dgm:t>
        <a:bodyPr/>
        <a:lstStyle/>
        <a:p>
          <a:endParaRPr lang="ru-RU"/>
        </a:p>
      </dgm:t>
    </dgm:pt>
    <dgm:pt modelId="{7399E34E-3626-4624-9C33-EF36AE75FF82}" type="pres">
      <dgm:prSet presAssocID="{D79B65B0-5F3A-4A66-BFFB-D8FE00721F73}" presName="diagram" presStyleCnt="0">
        <dgm:presLayoutVars>
          <dgm:chPref val="1"/>
          <dgm:dir/>
          <dgm:animOne val="branch"/>
          <dgm:animLvl val="lvl"/>
          <dgm:resizeHandles/>
        </dgm:presLayoutVars>
      </dgm:prSet>
      <dgm:spPr/>
      <dgm:t>
        <a:bodyPr/>
        <a:lstStyle/>
        <a:p>
          <a:endParaRPr lang="ru-RU"/>
        </a:p>
      </dgm:t>
    </dgm:pt>
    <dgm:pt modelId="{498ADD2D-9165-489D-A457-BC99E082B4CE}" type="pres">
      <dgm:prSet presAssocID="{E77B2F10-E84A-4540-8A8C-76A232A5800A}" presName="root" presStyleCnt="0"/>
      <dgm:spPr/>
      <dgm:t>
        <a:bodyPr/>
        <a:lstStyle/>
        <a:p>
          <a:endParaRPr lang="ru-RU"/>
        </a:p>
      </dgm:t>
    </dgm:pt>
    <dgm:pt modelId="{14AEFD3B-76CF-4A4E-83CA-FCB93EA0766A}" type="pres">
      <dgm:prSet presAssocID="{E77B2F10-E84A-4540-8A8C-76A232A5800A}" presName="rootComposite" presStyleCnt="0"/>
      <dgm:spPr/>
      <dgm:t>
        <a:bodyPr/>
        <a:lstStyle/>
        <a:p>
          <a:endParaRPr lang="ru-RU"/>
        </a:p>
      </dgm:t>
    </dgm:pt>
    <dgm:pt modelId="{A2D53BB4-CC08-48E2-B929-CC7FE7650E15}" type="pres">
      <dgm:prSet presAssocID="{E77B2F10-E84A-4540-8A8C-76A232A5800A}" presName="rootText" presStyleLbl="node1" presStyleIdx="0" presStyleCnt="2" custScaleX="80501" custScaleY="54237"/>
      <dgm:spPr/>
      <dgm:t>
        <a:bodyPr/>
        <a:lstStyle/>
        <a:p>
          <a:endParaRPr lang="ru-RU"/>
        </a:p>
      </dgm:t>
    </dgm:pt>
    <dgm:pt modelId="{1E699925-696F-4CC9-88F4-0D0A2A6446B3}" type="pres">
      <dgm:prSet presAssocID="{E77B2F10-E84A-4540-8A8C-76A232A5800A}" presName="rootConnector" presStyleLbl="node1" presStyleIdx="0" presStyleCnt="2"/>
      <dgm:spPr/>
      <dgm:t>
        <a:bodyPr/>
        <a:lstStyle/>
        <a:p>
          <a:endParaRPr lang="ru-RU"/>
        </a:p>
      </dgm:t>
    </dgm:pt>
    <dgm:pt modelId="{3AD4F48D-8FF8-4197-8A69-CAEE4F77E474}" type="pres">
      <dgm:prSet presAssocID="{E77B2F10-E84A-4540-8A8C-76A232A5800A}" presName="childShape" presStyleCnt="0"/>
      <dgm:spPr/>
      <dgm:t>
        <a:bodyPr/>
        <a:lstStyle/>
        <a:p>
          <a:endParaRPr lang="ru-RU"/>
        </a:p>
      </dgm:t>
    </dgm:pt>
    <dgm:pt modelId="{DB7BF564-487B-4B59-BD14-23ADEBDDCD82}" type="pres">
      <dgm:prSet presAssocID="{3DFD0470-BC63-49CF-A067-099EC3BA8880}" presName="Name13" presStyleLbl="parChTrans1D2" presStyleIdx="0" presStyleCnt="4"/>
      <dgm:spPr/>
      <dgm:t>
        <a:bodyPr/>
        <a:lstStyle/>
        <a:p>
          <a:endParaRPr lang="ru-RU"/>
        </a:p>
      </dgm:t>
    </dgm:pt>
    <dgm:pt modelId="{2F2E01F7-9F4C-4437-9AFF-2F76B0E8E039}" type="pres">
      <dgm:prSet presAssocID="{2FE8CF73-C5CD-469A-AD1C-2FEDC11FCDE9}" presName="childText" presStyleLbl="bgAcc1" presStyleIdx="0" presStyleCnt="4" custScaleX="93298" custScaleY="88218">
        <dgm:presLayoutVars>
          <dgm:bulletEnabled val="1"/>
        </dgm:presLayoutVars>
      </dgm:prSet>
      <dgm:spPr/>
      <dgm:t>
        <a:bodyPr/>
        <a:lstStyle/>
        <a:p>
          <a:endParaRPr lang="ru-RU"/>
        </a:p>
      </dgm:t>
    </dgm:pt>
    <dgm:pt modelId="{6B676BA7-3813-4BC3-9A6F-5FD435BF3868}" type="pres">
      <dgm:prSet presAssocID="{DCED33DC-C39F-477D-A593-D6E483A34EB7}" presName="Name13" presStyleLbl="parChTrans1D2" presStyleIdx="1" presStyleCnt="4"/>
      <dgm:spPr/>
      <dgm:t>
        <a:bodyPr/>
        <a:lstStyle/>
        <a:p>
          <a:endParaRPr lang="ru-RU"/>
        </a:p>
      </dgm:t>
    </dgm:pt>
    <dgm:pt modelId="{A0365ACF-B620-4468-8A14-41A30900983A}" type="pres">
      <dgm:prSet presAssocID="{8D8968CE-4A8E-431C-80BC-36C2EF98C1CE}" presName="childText" presStyleLbl="bgAcc1" presStyleIdx="1" presStyleCnt="4">
        <dgm:presLayoutVars>
          <dgm:bulletEnabled val="1"/>
        </dgm:presLayoutVars>
      </dgm:prSet>
      <dgm:spPr/>
      <dgm:t>
        <a:bodyPr/>
        <a:lstStyle/>
        <a:p>
          <a:endParaRPr lang="ru-RU"/>
        </a:p>
      </dgm:t>
    </dgm:pt>
    <dgm:pt modelId="{953E73A2-FDC0-4999-BFB0-C32C30F48790}" type="pres">
      <dgm:prSet presAssocID="{847EA90A-F0F2-47E1-BD06-CE2538006491}" presName="root" presStyleCnt="0"/>
      <dgm:spPr/>
      <dgm:t>
        <a:bodyPr/>
        <a:lstStyle/>
        <a:p>
          <a:endParaRPr lang="ru-RU"/>
        </a:p>
      </dgm:t>
    </dgm:pt>
    <dgm:pt modelId="{02A4DAB0-3448-4112-AF2A-906F00EEC279}" type="pres">
      <dgm:prSet presAssocID="{847EA90A-F0F2-47E1-BD06-CE2538006491}" presName="rootComposite" presStyleCnt="0"/>
      <dgm:spPr/>
      <dgm:t>
        <a:bodyPr/>
        <a:lstStyle/>
        <a:p>
          <a:endParaRPr lang="ru-RU"/>
        </a:p>
      </dgm:t>
    </dgm:pt>
    <dgm:pt modelId="{34784184-2890-427A-96B0-49AF699BD185}" type="pres">
      <dgm:prSet presAssocID="{847EA90A-F0F2-47E1-BD06-CE2538006491}" presName="rootText" presStyleLbl="node1" presStyleIdx="1" presStyleCnt="2" custScaleX="82353" custScaleY="50763" custLinFactNeighborX="2835" custLinFactNeighborY="-88"/>
      <dgm:spPr/>
      <dgm:t>
        <a:bodyPr/>
        <a:lstStyle/>
        <a:p>
          <a:endParaRPr lang="ru-RU"/>
        </a:p>
      </dgm:t>
    </dgm:pt>
    <dgm:pt modelId="{4B95C62A-AC02-4797-AA65-E5478FE8EA66}" type="pres">
      <dgm:prSet presAssocID="{847EA90A-F0F2-47E1-BD06-CE2538006491}" presName="rootConnector" presStyleLbl="node1" presStyleIdx="1" presStyleCnt="2"/>
      <dgm:spPr/>
      <dgm:t>
        <a:bodyPr/>
        <a:lstStyle/>
        <a:p>
          <a:endParaRPr lang="ru-RU"/>
        </a:p>
      </dgm:t>
    </dgm:pt>
    <dgm:pt modelId="{977C7009-49C1-44D3-AFB5-FC52EA89A9BD}" type="pres">
      <dgm:prSet presAssocID="{847EA90A-F0F2-47E1-BD06-CE2538006491}" presName="childShape" presStyleCnt="0"/>
      <dgm:spPr/>
      <dgm:t>
        <a:bodyPr/>
        <a:lstStyle/>
        <a:p>
          <a:endParaRPr lang="ru-RU"/>
        </a:p>
      </dgm:t>
    </dgm:pt>
    <dgm:pt modelId="{47013418-0419-485C-9A6E-6CFEC6F6E95B}" type="pres">
      <dgm:prSet presAssocID="{5A40B79E-285D-4092-98D0-4E6E28DFD389}" presName="Name13" presStyleLbl="parChTrans1D2" presStyleIdx="2" presStyleCnt="4"/>
      <dgm:spPr/>
      <dgm:t>
        <a:bodyPr/>
        <a:lstStyle/>
        <a:p>
          <a:endParaRPr lang="ru-RU"/>
        </a:p>
      </dgm:t>
    </dgm:pt>
    <dgm:pt modelId="{80E4A417-E25D-4C0C-9EEE-92B9F0E02029}" type="pres">
      <dgm:prSet presAssocID="{6D256828-67F4-4EEB-8601-57AA533043E6}" presName="childText" presStyleLbl="bgAcc1" presStyleIdx="2" presStyleCnt="4" custScaleX="105385" custScaleY="81647">
        <dgm:presLayoutVars>
          <dgm:bulletEnabled val="1"/>
        </dgm:presLayoutVars>
      </dgm:prSet>
      <dgm:spPr/>
      <dgm:t>
        <a:bodyPr/>
        <a:lstStyle/>
        <a:p>
          <a:endParaRPr lang="ru-RU"/>
        </a:p>
      </dgm:t>
    </dgm:pt>
    <dgm:pt modelId="{3421F43A-D821-43DD-A3F1-FC84A9E7E581}" type="pres">
      <dgm:prSet presAssocID="{B344E7DA-2371-49B0-8B9C-F38699C1011F}" presName="Name13" presStyleLbl="parChTrans1D2" presStyleIdx="3" presStyleCnt="4"/>
      <dgm:spPr/>
      <dgm:t>
        <a:bodyPr/>
        <a:lstStyle/>
        <a:p>
          <a:endParaRPr lang="ru-RU"/>
        </a:p>
      </dgm:t>
    </dgm:pt>
    <dgm:pt modelId="{5B0F192E-BF25-474C-A9A2-7A4188FB729A}" type="pres">
      <dgm:prSet presAssocID="{EC7C2365-1276-42FE-BA09-66840ABE686C}" presName="childText" presStyleLbl="bgAcc1" presStyleIdx="3" presStyleCnt="4" custScaleX="108173" custScaleY="101283" custLinFactNeighborX="1154">
        <dgm:presLayoutVars>
          <dgm:bulletEnabled val="1"/>
        </dgm:presLayoutVars>
      </dgm:prSet>
      <dgm:spPr/>
      <dgm:t>
        <a:bodyPr/>
        <a:lstStyle/>
        <a:p>
          <a:endParaRPr lang="ru-RU"/>
        </a:p>
      </dgm:t>
    </dgm:pt>
  </dgm:ptLst>
  <dgm:cxnLst>
    <dgm:cxn modelId="{89F5E086-1EC2-49D0-8EB3-16C6D130C1DE}" srcId="{847EA90A-F0F2-47E1-BD06-CE2538006491}" destId="{EC7C2365-1276-42FE-BA09-66840ABE686C}" srcOrd="1" destOrd="0" parTransId="{B344E7DA-2371-49B0-8B9C-F38699C1011F}" sibTransId="{D24F8EBC-6374-44E6-9EFC-F3FD6B1C9EDE}"/>
    <dgm:cxn modelId="{65AE2E76-7835-42F1-8C93-04BD31695B56}" srcId="{E77B2F10-E84A-4540-8A8C-76A232A5800A}" destId="{8D8968CE-4A8E-431C-80BC-36C2EF98C1CE}" srcOrd="1" destOrd="0" parTransId="{DCED33DC-C39F-477D-A593-D6E483A34EB7}" sibTransId="{7919AB69-B9D1-4CCE-8933-1CD58A4E0819}"/>
    <dgm:cxn modelId="{43C90F47-7433-4F5E-953F-3237FF608D0E}" type="presOf" srcId="{8D8968CE-4A8E-431C-80BC-36C2EF98C1CE}" destId="{A0365ACF-B620-4468-8A14-41A30900983A}" srcOrd="0" destOrd="0" presId="urn:microsoft.com/office/officeart/2005/8/layout/hierarchy3"/>
    <dgm:cxn modelId="{4C40138D-6D4E-41E6-A91E-3226E894867E}" type="presOf" srcId="{2FE8CF73-C5CD-469A-AD1C-2FEDC11FCDE9}" destId="{2F2E01F7-9F4C-4437-9AFF-2F76B0E8E039}" srcOrd="0" destOrd="0" presId="urn:microsoft.com/office/officeart/2005/8/layout/hierarchy3"/>
    <dgm:cxn modelId="{11E56D61-27A2-40A7-B15A-EC17A6EA66A5}" srcId="{D79B65B0-5F3A-4A66-BFFB-D8FE00721F73}" destId="{E77B2F10-E84A-4540-8A8C-76A232A5800A}" srcOrd="0" destOrd="0" parTransId="{E5CF8B18-E6A6-4F82-ABCF-28315832CC73}" sibTransId="{3C54BFDE-0B18-4362-90EE-A81634631BF0}"/>
    <dgm:cxn modelId="{DF1235C8-DD10-4228-B833-C88A4FB5D93B}" type="presOf" srcId="{DCED33DC-C39F-477D-A593-D6E483A34EB7}" destId="{6B676BA7-3813-4BC3-9A6F-5FD435BF3868}" srcOrd="0" destOrd="0" presId="urn:microsoft.com/office/officeart/2005/8/layout/hierarchy3"/>
    <dgm:cxn modelId="{F41C5C3E-0E60-4DC1-A6FE-4DA48974AA3E}" type="presOf" srcId="{3DFD0470-BC63-49CF-A067-099EC3BA8880}" destId="{DB7BF564-487B-4B59-BD14-23ADEBDDCD82}" srcOrd="0" destOrd="0" presId="urn:microsoft.com/office/officeart/2005/8/layout/hierarchy3"/>
    <dgm:cxn modelId="{05CB1FD1-90E1-4379-BB61-8B83CD1E7984}" type="presOf" srcId="{E77B2F10-E84A-4540-8A8C-76A232A5800A}" destId="{1E699925-696F-4CC9-88F4-0D0A2A6446B3}" srcOrd="1" destOrd="0" presId="urn:microsoft.com/office/officeart/2005/8/layout/hierarchy3"/>
    <dgm:cxn modelId="{7FF7B7F1-51A0-4BCC-9DBA-17D58E844F56}" type="presOf" srcId="{EC7C2365-1276-42FE-BA09-66840ABE686C}" destId="{5B0F192E-BF25-474C-A9A2-7A4188FB729A}" srcOrd="0" destOrd="0" presId="urn:microsoft.com/office/officeart/2005/8/layout/hierarchy3"/>
    <dgm:cxn modelId="{47C2AD4A-2AFD-46F2-9427-28548E9D5E95}" type="presOf" srcId="{6D256828-67F4-4EEB-8601-57AA533043E6}" destId="{80E4A417-E25D-4C0C-9EEE-92B9F0E02029}" srcOrd="0" destOrd="0" presId="urn:microsoft.com/office/officeart/2005/8/layout/hierarchy3"/>
    <dgm:cxn modelId="{E127E264-8C47-4D9E-9B70-D13E79147513}" type="presOf" srcId="{847EA90A-F0F2-47E1-BD06-CE2538006491}" destId="{34784184-2890-427A-96B0-49AF699BD185}" srcOrd="0" destOrd="0" presId="urn:microsoft.com/office/officeart/2005/8/layout/hierarchy3"/>
    <dgm:cxn modelId="{76AF647F-2AFD-40A8-8216-8B5AF178F866}" type="presOf" srcId="{B344E7DA-2371-49B0-8B9C-F38699C1011F}" destId="{3421F43A-D821-43DD-A3F1-FC84A9E7E581}" srcOrd="0" destOrd="0" presId="urn:microsoft.com/office/officeart/2005/8/layout/hierarchy3"/>
    <dgm:cxn modelId="{E636F1F1-6D41-4DFE-9A7C-CC10F261DA93}" type="presOf" srcId="{D79B65B0-5F3A-4A66-BFFB-D8FE00721F73}" destId="{7399E34E-3626-4624-9C33-EF36AE75FF82}" srcOrd="0" destOrd="0" presId="urn:microsoft.com/office/officeart/2005/8/layout/hierarchy3"/>
    <dgm:cxn modelId="{01628BE0-FB94-49B0-95AB-204BA290206E}" srcId="{D79B65B0-5F3A-4A66-BFFB-D8FE00721F73}" destId="{847EA90A-F0F2-47E1-BD06-CE2538006491}" srcOrd="1" destOrd="0" parTransId="{864DA1F8-E186-4527-8419-D495E25E1657}" sibTransId="{15C8E0BD-E32E-4035-88C5-3EF6D7AE65FA}"/>
    <dgm:cxn modelId="{18471CA8-48D4-4FC8-8686-E6A0CA3CA1D1}" srcId="{E77B2F10-E84A-4540-8A8C-76A232A5800A}" destId="{2FE8CF73-C5CD-469A-AD1C-2FEDC11FCDE9}" srcOrd="0" destOrd="0" parTransId="{3DFD0470-BC63-49CF-A067-099EC3BA8880}" sibTransId="{40A68391-E765-46A4-9CE5-D5BC51B2205C}"/>
    <dgm:cxn modelId="{A0E3E355-3913-42E5-8EE6-0E77695C09C9}" type="presOf" srcId="{E77B2F10-E84A-4540-8A8C-76A232A5800A}" destId="{A2D53BB4-CC08-48E2-B929-CC7FE7650E15}" srcOrd="0" destOrd="0" presId="urn:microsoft.com/office/officeart/2005/8/layout/hierarchy3"/>
    <dgm:cxn modelId="{D99BAD77-BEE3-4E69-8A26-D00062C53C32}" type="presOf" srcId="{847EA90A-F0F2-47E1-BD06-CE2538006491}" destId="{4B95C62A-AC02-4797-AA65-E5478FE8EA66}" srcOrd="1" destOrd="0" presId="urn:microsoft.com/office/officeart/2005/8/layout/hierarchy3"/>
    <dgm:cxn modelId="{F4CB940D-B9DB-4F0F-9E9A-0C5BDC7A6512}" srcId="{847EA90A-F0F2-47E1-BD06-CE2538006491}" destId="{6D256828-67F4-4EEB-8601-57AA533043E6}" srcOrd="0" destOrd="0" parTransId="{5A40B79E-285D-4092-98D0-4E6E28DFD389}" sibTransId="{F0000203-7041-4F69-85A6-A037978A3533}"/>
    <dgm:cxn modelId="{B560D0E7-5B35-4395-8ACA-281B1AEB9C7E}" type="presOf" srcId="{5A40B79E-285D-4092-98D0-4E6E28DFD389}" destId="{47013418-0419-485C-9A6E-6CFEC6F6E95B}" srcOrd="0" destOrd="0" presId="urn:microsoft.com/office/officeart/2005/8/layout/hierarchy3"/>
    <dgm:cxn modelId="{A14B875C-8777-482B-8149-451A23D3678A}" type="presParOf" srcId="{7399E34E-3626-4624-9C33-EF36AE75FF82}" destId="{498ADD2D-9165-489D-A457-BC99E082B4CE}" srcOrd="0" destOrd="0" presId="urn:microsoft.com/office/officeart/2005/8/layout/hierarchy3"/>
    <dgm:cxn modelId="{C933305A-9279-40C4-A409-05A186E19A4F}" type="presParOf" srcId="{498ADD2D-9165-489D-A457-BC99E082B4CE}" destId="{14AEFD3B-76CF-4A4E-83CA-FCB93EA0766A}" srcOrd="0" destOrd="0" presId="urn:microsoft.com/office/officeart/2005/8/layout/hierarchy3"/>
    <dgm:cxn modelId="{1FE2D9D4-0032-415E-9AC7-91AF64E7B255}" type="presParOf" srcId="{14AEFD3B-76CF-4A4E-83CA-FCB93EA0766A}" destId="{A2D53BB4-CC08-48E2-B929-CC7FE7650E15}" srcOrd="0" destOrd="0" presId="urn:microsoft.com/office/officeart/2005/8/layout/hierarchy3"/>
    <dgm:cxn modelId="{924C1F58-C1A2-4D48-846D-6D02CB969CE5}" type="presParOf" srcId="{14AEFD3B-76CF-4A4E-83CA-FCB93EA0766A}" destId="{1E699925-696F-4CC9-88F4-0D0A2A6446B3}" srcOrd="1" destOrd="0" presId="urn:microsoft.com/office/officeart/2005/8/layout/hierarchy3"/>
    <dgm:cxn modelId="{91CA4FAC-08D2-49E5-8B44-290DE51C64E3}" type="presParOf" srcId="{498ADD2D-9165-489D-A457-BC99E082B4CE}" destId="{3AD4F48D-8FF8-4197-8A69-CAEE4F77E474}" srcOrd="1" destOrd="0" presId="urn:microsoft.com/office/officeart/2005/8/layout/hierarchy3"/>
    <dgm:cxn modelId="{9A5F1564-48D0-4B3C-84E7-95C68DC8CE77}" type="presParOf" srcId="{3AD4F48D-8FF8-4197-8A69-CAEE4F77E474}" destId="{DB7BF564-487B-4B59-BD14-23ADEBDDCD82}" srcOrd="0" destOrd="0" presId="urn:microsoft.com/office/officeart/2005/8/layout/hierarchy3"/>
    <dgm:cxn modelId="{6C817D86-06B7-466D-820B-8DBDD6D40A2E}" type="presParOf" srcId="{3AD4F48D-8FF8-4197-8A69-CAEE4F77E474}" destId="{2F2E01F7-9F4C-4437-9AFF-2F76B0E8E039}" srcOrd="1" destOrd="0" presId="urn:microsoft.com/office/officeart/2005/8/layout/hierarchy3"/>
    <dgm:cxn modelId="{80FC3FDA-72EE-481F-A7ED-C13C9DAFFB4B}" type="presParOf" srcId="{3AD4F48D-8FF8-4197-8A69-CAEE4F77E474}" destId="{6B676BA7-3813-4BC3-9A6F-5FD435BF3868}" srcOrd="2" destOrd="0" presId="urn:microsoft.com/office/officeart/2005/8/layout/hierarchy3"/>
    <dgm:cxn modelId="{F6C12FF0-A492-4772-B2D0-41BD66A4F6F6}" type="presParOf" srcId="{3AD4F48D-8FF8-4197-8A69-CAEE4F77E474}" destId="{A0365ACF-B620-4468-8A14-41A30900983A}" srcOrd="3" destOrd="0" presId="urn:microsoft.com/office/officeart/2005/8/layout/hierarchy3"/>
    <dgm:cxn modelId="{A00BD05D-7BF9-459A-9A19-82C9F9BED520}" type="presParOf" srcId="{7399E34E-3626-4624-9C33-EF36AE75FF82}" destId="{953E73A2-FDC0-4999-BFB0-C32C30F48790}" srcOrd="1" destOrd="0" presId="urn:microsoft.com/office/officeart/2005/8/layout/hierarchy3"/>
    <dgm:cxn modelId="{6BD9E77E-183E-421C-A6CC-22E746FEA8AB}" type="presParOf" srcId="{953E73A2-FDC0-4999-BFB0-C32C30F48790}" destId="{02A4DAB0-3448-4112-AF2A-906F00EEC279}" srcOrd="0" destOrd="0" presId="urn:microsoft.com/office/officeart/2005/8/layout/hierarchy3"/>
    <dgm:cxn modelId="{EE013628-6C1F-410B-AD44-D37EBD2B1720}" type="presParOf" srcId="{02A4DAB0-3448-4112-AF2A-906F00EEC279}" destId="{34784184-2890-427A-96B0-49AF699BD185}" srcOrd="0" destOrd="0" presId="urn:microsoft.com/office/officeart/2005/8/layout/hierarchy3"/>
    <dgm:cxn modelId="{762D8DC0-37F9-4EDE-97E1-D0D48897E5FC}" type="presParOf" srcId="{02A4DAB0-3448-4112-AF2A-906F00EEC279}" destId="{4B95C62A-AC02-4797-AA65-E5478FE8EA66}" srcOrd="1" destOrd="0" presId="urn:microsoft.com/office/officeart/2005/8/layout/hierarchy3"/>
    <dgm:cxn modelId="{73E7060D-8DB2-46D2-9C28-1FD0EE075D0E}" type="presParOf" srcId="{953E73A2-FDC0-4999-BFB0-C32C30F48790}" destId="{977C7009-49C1-44D3-AFB5-FC52EA89A9BD}" srcOrd="1" destOrd="0" presId="urn:microsoft.com/office/officeart/2005/8/layout/hierarchy3"/>
    <dgm:cxn modelId="{56694C09-9155-42F7-BD28-E651C4F41C1E}" type="presParOf" srcId="{977C7009-49C1-44D3-AFB5-FC52EA89A9BD}" destId="{47013418-0419-485C-9A6E-6CFEC6F6E95B}" srcOrd="0" destOrd="0" presId="urn:microsoft.com/office/officeart/2005/8/layout/hierarchy3"/>
    <dgm:cxn modelId="{0FB8AE44-59C2-4FBA-95A3-07041E0DD7B3}" type="presParOf" srcId="{977C7009-49C1-44D3-AFB5-FC52EA89A9BD}" destId="{80E4A417-E25D-4C0C-9EEE-92B9F0E02029}" srcOrd="1" destOrd="0" presId="urn:microsoft.com/office/officeart/2005/8/layout/hierarchy3"/>
    <dgm:cxn modelId="{4802BFFE-5B1F-4F68-A329-4315CD57846E}" type="presParOf" srcId="{977C7009-49C1-44D3-AFB5-FC52EA89A9BD}" destId="{3421F43A-D821-43DD-A3F1-FC84A9E7E581}" srcOrd="2" destOrd="0" presId="urn:microsoft.com/office/officeart/2005/8/layout/hierarchy3"/>
    <dgm:cxn modelId="{C8752BC0-FF66-494A-BB5E-C201554FD79A}" type="presParOf" srcId="{977C7009-49C1-44D3-AFB5-FC52EA89A9BD}" destId="{5B0F192E-BF25-474C-A9A2-7A4188FB729A}"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496005-C08A-4D8A-8896-048DBF3D6F95}" type="doc">
      <dgm:prSet loTypeId="urn:microsoft.com/office/officeart/2005/8/layout/hierarchy4" loCatId="hierarchy" qsTypeId="urn:microsoft.com/office/officeart/2005/8/quickstyle/3d2" qsCatId="3D" csTypeId="urn:microsoft.com/office/officeart/2005/8/colors/accent1_2" csCatId="accent1" phldr="1"/>
      <dgm:spPr/>
      <dgm:t>
        <a:bodyPr/>
        <a:lstStyle/>
        <a:p>
          <a:endParaRPr lang="ru-RU"/>
        </a:p>
      </dgm:t>
    </dgm:pt>
    <dgm:pt modelId="{2794A730-6285-48B6-A951-5E3FD992F031}">
      <dgm:prSet phldrT="[Текст]"/>
      <dgm:spPr>
        <a:solidFill>
          <a:srgbClr val="FFFF00"/>
        </a:solidFill>
      </dgm:spPr>
      <dgm:t>
        <a:bodyPr/>
        <a:lstStyle/>
        <a:p>
          <a:r>
            <a:rPr lang="ru-RU" b="1" strike="noStrike" dirty="0" err="1"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Вторинний</a:t>
          </a:r>
          <a:r>
            <a:rPr lang="ru-RU" b="1" strike="noStrike" dirty="0"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strike="noStrike" dirty="0" err="1"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крохмаль</a:t>
          </a:r>
          <a:endParaRPr lang="ru-RU" b="1" strike="noStrike"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071D40DD-8013-48D3-AF0B-570C322E92CE}" type="parTrans" cxnId="{F504FC08-CF66-45F4-A44D-89ED3DBF1F70}">
      <dgm:prSet/>
      <dgm:spPr/>
      <dgm:t>
        <a:bodyPr/>
        <a:lstStyle/>
        <a:p>
          <a:endParaRPr lang="ru-RU"/>
        </a:p>
      </dgm:t>
    </dgm:pt>
    <dgm:pt modelId="{7994093B-6E8A-46BE-9C1A-02E76413EE2D}" type="sibTrans" cxnId="{F504FC08-CF66-45F4-A44D-89ED3DBF1F70}">
      <dgm:prSet/>
      <dgm:spPr/>
      <dgm:t>
        <a:bodyPr/>
        <a:lstStyle/>
        <a:p>
          <a:endParaRPr lang="ru-RU"/>
        </a:p>
      </dgm:t>
    </dgm:pt>
    <dgm:pt modelId="{B2913DDA-BC4F-4ED0-8666-F83C40E0C382}">
      <dgm:prSet phldrT="[Текст]" custT="1"/>
      <dgm:spPr>
        <a:solidFill>
          <a:srgbClr val="FFFF66"/>
        </a:solidFill>
      </dgm:spPr>
      <dgm:t>
        <a:bodyPr/>
        <a:lstStyle/>
        <a:p>
          <a:r>
            <a:rPr lang="ru-RU" sz="3200" b="1" dirty="0" err="1"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Транзиторний</a:t>
          </a:r>
          <a:endParaRPr lang="ru-RU" sz="3200" b="1"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ru-RU" sz="3200" b="1"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sz="3200" b="1" dirty="0" err="1"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перехідний</a:t>
          </a:r>
          <a:r>
            <a:rPr lang="ru-RU" sz="3200" b="1"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endParaRPr lang="ru-RU" sz="3200" b="1"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ru-RU" sz="1800" dirty="0" err="1" smtClean="0">
              <a:latin typeface="Times New Roman" panose="02020603050405020304" pitchFamily="18" charset="0"/>
              <a:cs typeface="Times New Roman" panose="02020603050405020304" pitchFamily="18" charset="0"/>
            </a:rPr>
            <a:t>Утворюється</a:t>
          </a:r>
          <a:r>
            <a:rPr lang="ru-RU" sz="1800" dirty="0" smtClean="0">
              <a:latin typeface="Times New Roman" panose="02020603050405020304" pitchFamily="18" charset="0"/>
              <a:cs typeface="Times New Roman" panose="02020603050405020304" pitchFamily="18" charset="0"/>
            </a:rPr>
            <a:t> і </a:t>
          </a:r>
          <a:r>
            <a:rPr lang="ru-RU" sz="1800" dirty="0" err="1" smtClean="0">
              <a:latin typeface="Times New Roman" panose="02020603050405020304" pitchFamily="18" charset="0"/>
              <a:cs typeface="Times New Roman" panose="02020603050405020304" pitchFamily="18" charset="0"/>
            </a:rPr>
            <a:t>розщеплюється</a:t>
          </a:r>
          <a:r>
            <a:rPr lang="ru-RU" sz="1800" dirty="0" smtClean="0">
              <a:latin typeface="Times New Roman" panose="02020603050405020304" pitchFamily="18" charset="0"/>
              <a:cs typeface="Times New Roman" panose="02020603050405020304" pitchFamily="18" charset="0"/>
            </a:rPr>
            <a:t> на шляхах </a:t>
          </a:r>
          <a:r>
            <a:rPr lang="ru-RU" sz="1800" dirty="0" err="1" smtClean="0">
              <a:latin typeface="Times New Roman" panose="02020603050405020304" pitchFamily="18" charset="0"/>
              <a:cs typeface="Times New Roman" panose="02020603050405020304" pitchFamily="18" charset="0"/>
            </a:rPr>
            <a:t>пересування</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глюкози</a:t>
          </a:r>
          <a:endParaRPr lang="ru-RU" sz="1800" dirty="0">
            <a:latin typeface="Times New Roman" panose="02020603050405020304" pitchFamily="18" charset="0"/>
            <a:cs typeface="Times New Roman" panose="02020603050405020304" pitchFamily="18" charset="0"/>
          </a:endParaRPr>
        </a:p>
      </dgm:t>
    </dgm:pt>
    <dgm:pt modelId="{D80FE23F-CE94-4648-A008-2B608202CD43}" type="parTrans" cxnId="{1EEBAE48-FE8C-4A9E-8E47-680825E47932}">
      <dgm:prSet/>
      <dgm:spPr/>
      <dgm:t>
        <a:bodyPr/>
        <a:lstStyle/>
        <a:p>
          <a:endParaRPr lang="ru-RU"/>
        </a:p>
      </dgm:t>
    </dgm:pt>
    <dgm:pt modelId="{D6CA06C3-A450-4181-8557-2FD4DFFE4634}" type="sibTrans" cxnId="{1EEBAE48-FE8C-4A9E-8E47-680825E47932}">
      <dgm:prSet/>
      <dgm:spPr/>
      <dgm:t>
        <a:bodyPr/>
        <a:lstStyle/>
        <a:p>
          <a:endParaRPr lang="ru-RU"/>
        </a:p>
      </dgm:t>
    </dgm:pt>
    <dgm:pt modelId="{BEDE8847-D480-4D08-B831-C04523ABF081}">
      <dgm:prSet phldrT="[Текст]" custT="1"/>
      <dgm:spPr>
        <a:solidFill>
          <a:srgbClr val="FFFF66"/>
        </a:solidFill>
      </dgm:spPr>
      <dgm:t>
        <a:bodyPr/>
        <a:lstStyle/>
        <a:p>
          <a:r>
            <a:rPr lang="ru-RU" sz="3600" b="1" dirty="0" err="1"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Запасаючий</a:t>
          </a:r>
          <a:endParaRPr lang="ru-RU" sz="3600" b="1"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ru-RU" sz="1800" b="0" dirty="0" err="1" smtClean="0">
              <a:effectLst/>
              <a:latin typeface="Times New Roman" panose="02020603050405020304" pitchFamily="18" charset="0"/>
              <a:cs typeface="Times New Roman" panose="02020603050405020304" pitchFamily="18" charset="0"/>
            </a:rPr>
            <a:t>Відкладається</a:t>
          </a:r>
          <a:r>
            <a:rPr lang="ru-RU" sz="1800" b="0" dirty="0" smtClean="0">
              <a:effectLst/>
              <a:latin typeface="Times New Roman" panose="02020603050405020304" pitchFamily="18" charset="0"/>
              <a:cs typeface="Times New Roman" panose="02020603050405020304" pitchFamily="18" charset="0"/>
            </a:rPr>
            <a:t> в </a:t>
          </a:r>
          <a:r>
            <a:rPr lang="ru-RU" sz="1800" b="0" dirty="0" err="1" smtClean="0">
              <a:effectLst/>
              <a:latin typeface="Times New Roman" panose="02020603050405020304" pitchFamily="18" charset="0"/>
              <a:cs typeface="Times New Roman" panose="02020603050405020304" pitchFamily="18" charset="0"/>
            </a:rPr>
            <a:t>амілопластах</a:t>
          </a:r>
          <a:r>
            <a:rPr lang="ru-RU" sz="1800" b="0" dirty="0" smtClean="0">
              <a:effectLst/>
              <a:latin typeface="Times New Roman" panose="02020603050405020304" pitchFamily="18" charset="0"/>
              <a:cs typeface="Times New Roman" panose="02020603050405020304" pitchFamily="18" charset="0"/>
            </a:rPr>
            <a:t> </a:t>
          </a:r>
          <a:r>
            <a:rPr lang="ru-RU" sz="1800" b="0" dirty="0" err="1" smtClean="0">
              <a:effectLst/>
              <a:latin typeface="Times New Roman" panose="02020603050405020304" pitchFamily="18" charset="0"/>
              <a:cs typeface="Times New Roman" panose="02020603050405020304" pitchFamily="18" charset="0"/>
            </a:rPr>
            <a:t>запасаючих</a:t>
          </a:r>
          <a:r>
            <a:rPr lang="ru-RU" sz="1800" b="0" dirty="0" smtClean="0">
              <a:effectLst/>
              <a:latin typeface="Times New Roman" panose="02020603050405020304" pitchFamily="18" charset="0"/>
              <a:cs typeface="Times New Roman" panose="02020603050405020304" pitchFamily="18" charset="0"/>
            </a:rPr>
            <a:t> тканин </a:t>
          </a:r>
          <a:r>
            <a:rPr lang="ru-RU" sz="1800" b="0" dirty="0" err="1" smtClean="0">
              <a:effectLst/>
              <a:latin typeface="Times New Roman" panose="02020603050405020304" pitchFamily="18" charset="0"/>
              <a:cs typeface="Times New Roman" panose="02020603050405020304" pitchFamily="18" charset="0"/>
            </a:rPr>
            <a:t>коренів</a:t>
          </a:r>
          <a:r>
            <a:rPr lang="ru-RU" sz="1800" b="0" dirty="0" smtClean="0">
              <a:effectLst/>
              <a:latin typeface="Times New Roman" panose="02020603050405020304" pitchFamily="18" charset="0"/>
              <a:cs typeface="Times New Roman" panose="02020603050405020304" pitchFamily="18" charset="0"/>
            </a:rPr>
            <a:t>, </a:t>
          </a:r>
          <a:r>
            <a:rPr lang="ru-RU" sz="1800" b="0" dirty="0" err="1" smtClean="0">
              <a:effectLst/>
              <a:latin typeface="Times New Roman" panose="02020603050405020304" pitchFamily="18" charset="0"/>
              <a:cs typeface="Times New Roman" panose="02020603050405020304" pitchFamily="18" charset="0"/>
            </a:rPr>
            <a:t>кореневищ</a:t>
          </a:r>
          <a:r>
            <a:rPr lang="ru-RU" sz="1800" b="0" dirty="0" smtClean="0">
              <a:effectLst/>
              <a:latin typeface="Times New Roman" panose="02020603050405020304" pitchFamily="18" charset="0"/>
              <a:cs typeface="Times New Roman" panose="02020603050405020304" pitchFamily="18" charset="0"/>
            </a:rPr>
            <a:t>, </a:t>
          </a:r>
          <a:r>
            <a:rPr lang="ru-RU" sz="1800" b="0" dirty="0" err="1" smtClean="0">
              <a:effectLst/>
              <a:latin typeface="Times New Roman" panose="02020603050405020304" pitchFamily="18" charset="0"/>
              <a:cs typeface="Times New Roman" panose="02020603050405020304" pitchFamily="18" charset="0"/>
            </a:rPr>
            <a:t>бульб</a:t>
          </a:r>
          <a:r>
            <a:rPr lang="ru-RU" sz="1800" b="0" dirty="0" smtClean="0">
              <a:effectLst/>
              <a:latin typeface="Times New Roman" panose="02020603050405020304" pitchFamily="18" charset="0"/>
              <a:cs typeface="Times New Roman" panose="02020603050405020304" pitchFamily="18" charset="0"/>
            </a:rPr>
            <a:t>, </a:t>
          </a:r>
          <a:r>
            <a:rPr lang="ru-RU" sz="1800" b="0" dirty="0" err="1" smtClean="0">
              <a:effectLst/>
              <a:latin typeface="Times New Roman" panose="02020603050405020304" pitchFamily="18" charset="0"/>
              <a:cs typeface="Times New Roman" panose="02020603050405020304" pitchFamily="18" charset="0"/>
            </a:rPr>
            <a:t>плодів</a:t>
          </a:r>
          <a:r>
            <a:rPr lang="ru-RU" sz="1800" b="0" dirty="0" smtClean="0">
              <a:effectLst/>
              <a:latin typeface="Times New Roman" panose="02020603050405020304" pitchFamily="18" charset="0"/>
              <a:cs typeface="Times New Roman" panose="02020603050405020304" pitchFamily="18" charset="0"/>
            </a:rPr>
            <a:t>, </a:t>
          </a:r>
          <a:r>
            <a:rPr lang="ru-RU" sz="1800" b="0" dirty="0" err="1" smtClean="0">
              <a:effectLst/>
              <a:latin typeface="Times New Roman" panose="02020603050405020304" pitchFamily="18" charset="0"/>
              <a:cs typeface="Times New Roman" panose="02020603050405020304" pitchFamily="18" charset="0"/>
            </a:rPr>
            <a:t>насіння</a:t>
          </a:r>
          <a:r>
            <a:rPr lang="ru-RU" sz="1800" b="0" dirty="0" smtClean="0">
              <a:effectLst/>
              <a:latin typeface="Times New Roman" panose="02020603050405020304" pitchFamily="18" charset="0"/>
              <a:cs typeface="Times New Roman" panose="02020603050405020304" pitchFamily="18" charset="0"/>
            </a:rPr>
            <a:t> і в </a:t>
          </a:r>
          <a:r>
            <a:rPr lang="ru-RU" sz="1800" b="0" dirty="0" err="1" smtClean="0">
              <a:effectLst/>
              <a:latin typeface="Times New Roman" panose="02020603050405020304" pitchFamily="18" charset="0"/>
              <a:cs typeface="Times New Roman" panose="02020603050405020304" pitchFamily="18" charset="0"/>
            </a:rPr>
            <a:t>меньшій</a:t>
          </a:r>
          <a:r>
            <a:rPr lang="ru-RU" sz="1800" b="0" dirty="0" smtClean="0">
              <a:effectLst/>
              <a:latin typeface="Times New Roman" panose="02020603050405020304" pitchFamily="18" charset="0"/>
              <a:cs typeface="Times New Roman" panose="02020603050405020304" pitchFamily="18" charset="0"/>
            </a:rPr>
            <a:t> </a:t>
          </a:r>
          <a:r>
            <a:rPr lang="ru-RU" sz="1800" b="0" dirty="0" err="1" smtClean="0">
              <a:effectLst/>
              <a:latin typeface="Times New Roman" panose="02020603050405020304" pitchFamily="18" charset="0"/>
              <a:cs typeface="Times New Roman" panose="02020603050405020304" pitchFamily="18" charset="0"/>
            </a:rPr>
            <a:t>ступені</a:t>
          </a:r>
          <a:r>
            <a:rPr lang="ru-RU" sz="1800" b="0" dirty="0" smtClean="0">
              <a:effectLst/>
              <a:latin typeface="Times New Roman" panose="02020603050405020304" pitchFamily="18" charset="0"/>
              <a:cs typeface="Times New Roman" panose="02020603050405020304" pitchFamily="18" charset="0"/>
            </a:rPr>
            <a:t> в </a:t>
          </a:r>
          <a:r>
            <a:rPr lang="ru-RU" sz="1800" b="0" dirty="0" err="1" smtClean="0">
              <a:effectLst/>
              <a:latin typeface="Times New Roman" panose="02020603050405020304" pitchFamily="18" charset="0"/>
              <a:cs typeface="Times New Roman" panose="02020603050405020304" pitchFamily="18" charset="0"/>
            </a:rPr>
            <a:t>інших</a:t>
          </a:r>
          <a:r>
            <a:rPr lang="ru-RU" sz="1800" b="0" dirty="0" smtClean="0">
              <a:effectLst/>
              <a:latin typeface="Times New Roman" panose="02020603050405020304" pitchFamily="18" charset="0"/>
              <a:cs typeface="Times New Roman" panose="02020603050405020304" pitchFamily="18" charset="0"/>
            </a:rPr>
            <a:t> органах у </a:t>
          </a:r>
          <a:r>
            <a:rPr lang="ru-RU" sz="1800" b="0" dirty="0" err="1" smtClean="0">
              <a:effectLst/>
              <a:latin typeface="Times New Roman" panose="02020603050405020304" pitchFamily="18" charset="0"/>
              <a:cs typeface="Times New Roman" panose="02020603050405020304" pitchFamily="18" charset="0"/>
            </a:rPr>
            <a:t>вигляді</a:t>
          </a:r>
          <a:r>
            <a:rPr lang="ru-RU" sz="1800" b="0" dirty="0" smtClean="0">
              <a:effectLst/>
              <a:latin typeface="Times New Roman" panose="02020603050405020304" pitchFamily="18" charset="0"/>
              <a:cs typeface="Times New Roman" panose="02020603050405020304" pitchFamily="18" charset="0"/>
            </a:rPr>
            <a:t> </a:t>
          </a:r>
          <a:r>
            <a:rPr lang="ru-RU" sz="1800" b="1" u="sng" dirty="0" err="1" smtClean="0">
              <a:effectLst/>
              <a:latin typeface="Times New Roman" panose="02020603050405020304" pitchFamily="18" charset="0"/>
              <a:cs typeface="Times New Roman" panose="02020603050405020304" pitchFamily="18" charset="0"/>
            </a:rPr>
            <a:t>крохмальних</a:t>
          </a:r>
          <a:r>
            <a:rPr lang="ru-RU" sz="1800" b="1" u="sng" dirty="0" smtClean="0">
              <a:effectLst/>
              <a:latin typeface="Times New Roman" panose="02020603050405020304" pitchFamily="18" charset="0"/>
              <a:cs typeface="Times New Roman" panose="02020603050405020304" pitchFamily="18" charset="0"/>
            </a:rPr>
            <a:t> зерен</a:t>
          </a:r>
          <a:endParaRPr lang="ru-RU" sz="1800" b="1" u="sng" dirty="0">
            <a:effectLst/>
            <a:latin typeface="Times New Roman" panose="02020603050405020304" pitchFamily="18" charset="0"/>
            <a:cs typeface="Times New Roman" panose="02020603050405020304" pitchFamily="18" charset="0"/>
          </a:endParaRPr>
        </a:p>
      </dgm:t>
    </dgm:pt>
    <dgm:pt modelId="{9D149473-A41E-492C-B822-C55C04D919A1}" type="parTrans" cxnId="{06226D1D-3B50-4599-8A2F-C2F5CF51A7E6}">
      <dgm:prSet/>
      <dgm:spPr/>
      <dgm:t>
        <a:bodyPr/>
        <a:lstStyle/>
        <a:p>
          <a:endParaRPr lang="ru-RU"/>
        </a:p>
      </dgm:t>
    </dgm:pt>
    <dgm:pt modelId="{A97A7146-F40C-4E2B-B091-23C3E4AD4497}" type="sibTrans" cxnId="{06226D1D-3B50-4599-8A2F-C2F5CF51A7E6}">
      <dgm:prSet/>
      <dgm:spPr/>
      <dgm:t>
        <a:bodyPr/>
        <a:lstStyle/>
        <a:p>
          <a:endParaRPr lang="ru-RU"/>
        </a:p>
      </dgm:t>
    </dgm:pt>
    <dgm:pt modelId="{6C2E4158-3CE4-4CCF-B312-DE1B1CC51BE4}">
      <dgm:prSet phldrT="[Текст]" custT="1"/>
      <dgm:spPr>
        <a:solidFill>
          <a:srgbClr val="FFFF66"/>
        </a:solidFill>
      </dgm:spPr>
      <dgm:t>
        <a:bodyPr/>
        <a:lstStyle/>
        <a:p>
          <a:r>
            <a:rPr lang="uk-UA" sz="3400" b="1" dirty="0" err="1"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Оберігальний</a:t>
          </a:r>
          <a:endParaRPr lang="uk-UA" sz="3400" b="1"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endParaRPr lang="ru-RU" sz="3400" b="1"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ru-RU" sz="2000" b="0" dirty="0" err="1" smtClean="0">
              <a:effectLst/>
              <a:latin typeface="Times New Roman" panose="02020603050405020304" pitchFamily="18" charset="0"/>
              <a:cs typeface="Times New Roman" panose="02020603050405020304" pitchFamily="18" charset="0"/>
            </a:rPr>
            <a:t>Накопичується</a:t>
          </a:r>
          <a:r>
            <a:rPr lang="ru-RU" sz="2000" b="0" dirty="0" smtClean="0">
              <a:effectLst/>
              <a:latin typeface="Times New Roman" panose="02020603050405020304" pitchFamily="18" charset="0"/>
              <a:cs typeface="Times New Roman" panose="02020603050405020304" pitchFamily="18" charset="0"/>
            </a:rPr>
            <a:t> у </a:t>
          </a:r>
          <a:r>
            <a:rPr lang="ru-RU" sz="2000" b="0" dirty="0" err="1" smtClean="0">
              <a:effectLst/>
              <a:latin typeface="Times New Roman" panose="02020603050405020304" pitchFamily="18" charset="0"/>
              <a:cs typeface="Times New Roman" panose="02020603050405020304" pitchFamily="18" charset="0"/>
            </a:rPr>
            <a:t>кореневому</a:t>
          </a:r>
          <a:r>
            <a:rPr lang="ru-RU" sz="2000" b="0" dirty="0" smtClean="0">
              <a:effectLst/>
              <a:latin typeface="Times New Roman" panose="02020603050405020304" pitchFamily="18" charset="0"/>
              <a:cs typeface="Times New Roman" panose="02020603050405020304" pitchFamily="18" charset="0"/>
            </a:rPr>
            <a:t> </a:t>
          </a:r>
          <a:r>
            <a:rPr lang="ru-RU" sz="2000" b="0" dirty="0" err="1" smtClean="0">
              <a:effectLst/>
              <a:latin typeface="Times New Roman" panose="02020603050405020304" pitchFamily="18" charset="0"/>
              <a:cs typeface="Times New Roman" panose="02020603050405020304" pitchFamily="18" charset="0"/>
            </a:rPr>
            <a:t>чохлику</a:t>
          </a:r>
          <a:r>
            <a:rPr lang="ru-RU" sz="2000" b="0" dirty="0" smtClean="0">
              <a:effectLst/>
              <a:latin typeface="Times New Roman" panose="02020603050405020304" pitchFamily="18" charset="0"/>
              <a:cs typeface="Times New Roman" panose="02020603050405020304" pitchFamily="18" charset="0"/>
            </a:rPr>
            <a:t>, </a:t>
          </a:r>
          <a:r>
            <a:rPr lang="ru-RU" sz="2000" b="0" dirty="0" err="1" smtClean="0">
              <a:effectLst/>
              <a:latin typeface="Times New Roman" panose="02020603050405020304" pitchFamily="18" charset="0"/>
              <a:cs typeface="Times New Roman" panose="02020603050405020304" pitchFamily="18" charset="0"/>
            </a:rPr>
            <a:t>ендодермі</a:t>
          </a:r>
          <a:r>
            <a:rPr lang="ru-RU" sz="2000" b="0" dirty="0" smtClean="0">
              <a:effectLst/>
              <a:latin typeface="Times New Roman" panose="02020603050405020304" pitchFamily="18" charset="0"/>
              <a:cs typeface="Times New Roman" panose="02020603050405020304" pitchFamily="18" charset="0"/>
            </a:rPr>
            <a:t>, </a:t>
          </a:r>
          <a:r>
            <a:rPr lang="ru-RU" sz="2000" b="0" dirty="0" err="1" smtClean="0">
              <a:effectLst/>
              <a:latin typeface="Times New Roman" panose="02020603050405020304" pitchFamily="18" charset="0"/>
              <a:cs typeface="Times New Roman" panose="02020603050405020304" pitchFamily="18" charset="0"/>
            </a:rPr>
            <a:t>сприяє</a:t>
          </a:r>
          <a:r>
            <a:rPr lang="ru-RU" sz="2000" b="0" dirty="0" smtClean="0">
              <a:effectLst/>
              <a:latin typeface="Times New Roman" panose="02020603050405020304" pitchFamily="18" charset="0"/>
              <a:cs typeface="Times New Roman" panose="02020603050405020304" pitchFamily="18" charset="0"/>
            </a:rPr>
            <a:t> росту і </a:t>
          </a:r>
          <a:r>
            <a:rPr lang="ru-RU" sz="2000" b="0" dirty="0" err="1" smtClean="0">
              <a:effectLst/>
              <a:latin typeface="Times New Roman" panose="02020603050405020304" pitchFamily="18" charset="0"/>
              <a:cs typeface="Times New Roman" panose="02020603050405020304" pitchFamily="18" charset="0"/>
            </a:rPr>
            <a:t>тропізму</a:t>
          </a:r>
          <a:r>
            <a:rPr lang="ru-RU" sz="2000" b="0" dirty="0" smtClean="0">
              <a:effectLst/>
              <a:latin typeface="Times New Roman" panose="02020603050405020304" pitchFamily="18" charset="0"/>
              <a:cs typeface="Times New Roman" panose="02020603050405020304" pitchFamily="18" charset="0"/>
            </a:rPr>
            <a:t> </a:t>
          </a:r>
          <a:r>
            <a:rPr lang="ru-RU" sz="2000" b="0" dirty="0" err="1" smtClean="0">
              <a:effectLst/>
              <a:latin typeface="Times New Roman" panose="02020603050405020304" pitchFamily="18" charset="0"/>
              <a:cs typeface="Times New Roman" panose="02020603050405020304" pitchFamily="18" charset="0"/>
            </a:rPr>
            <a:t>органів</a:t>
          </a:r>
          <a:endParaRPr lang="ru-RU" sz="2000" b="0" dirty="0">
            <a:effectLst/>
            <a:latin typeface="Times New Roman" panose="02020603050405020304" pitchFamily="18" charset="0"/>
            <a:cs typeface="Times New Roman" panose="02020603050405020304" pitchFamily="18" charset="0"/>
          </a:endParaRPr>
        </a:p>
      </dgm:t>
    </dgm:pt>
    <dgm:pt modelId="{1724EBE7-ED29-4B26-A9EB-E851888D6F16}" type="parTrans" cxnId="{E1FE9C5A-694D-46C5-9B12-C1A070057D8B}">
      <dgm:prSet/>
      <dgm:spPr/>
      <dgm:t>
        <a:bodyPr/>
        <a:lstStyle/>
        <a:p>
          <a:endParaRPr lang="ru-RU"/>
        </a:p>
      </dgm:t>
    </dgm:pt>
    <dgm:pt modelId="{2BA2A024-9B56-4B5F-9DE9-634CA2286B15}" type="sibTrans" cxnId="{E1FE9C5A-694D-46C5-9B12-C1A070057D8B}">
      <dgm:prSet/>
      <dgm:spPr/>
      <dgm:t>
        <a:bodyPr/>
        <a:lstStyle/>
        <a:p>
          <a:endParaRPr lang="ru-RU"/>
        </a:p>
      </dgm:t>
    </dgm:pt>
    <dgm:pt modelId="{BFF994D0-1E86-451A-9420-2207FB474DF5}" type="pres">
      <dgm:prSet presAssocID="{6A496005-C08A-4D8A-8896-048DBF3D6F95}" presName="Name0" presStyleCnt="0">
        <dgm:presLayoutVars>
          <dgm:chPref val="1"/>
          <dgm:dir/>
          <dgm:animOne val="branch"/>
          <dgm:animLvl val="lvl"/>
          <dgm:resizeHandles/>
        </dgm:presLayoutVars>
      </dgm:prSet>
      <dgm:spPr/>
      <dgm:t>
        <a:bodyPr/>
        <a:lstStyle/>
        <a:p>
          <a:endParaRPr lang="ru-RU"/>
        </a:p>
      </dgm:t>
    </dgm:pt>
    <dgm:pt modelId="{F65447DF-A44E-4E8F-8E60-CAB7F4FFF3A8}" type="pres">
      <dgm:prSet presAssocID="{2794A730-6285-48B6-A951-5E3FD992F031}" presName="vertOne" presStyleCnt="0"/>
      <dgm:spPr/>
    </dgm:pt>
    <dgm:pt modelId="{5F8D1EDF-24B0-408A-95A0-7C94EE300BC6}" type="pres">
      <dgm:prSet presAssocID="{2794A730-6285-48B6-A951-5E3FD992F031}" presName="txOne" presStyleLbl="node0" presStyleIdx="0" presStyleCnt="1" custScaleY="20349" custLinFactNeighborX="2194" custLinFactNeighborY="-2280">
        <dgm:presLayoutVars>
          <dgm:chPref val="3"/>
        </dgm:presLayoutVars>
      </dgm:prSet>
      <dgm:spPr/>
      <dgm:t>
        <a:bodyPr/>
        <a:lstStyle/>
        <a:p>
          <a:endParaRPr lang="ru-RU"/>
        </a:p>
      </dgm:t>
    </dgm:pt>
    <dgm:pt modelId="{4D4A6CAC-4EE9-4579-AFC2-33808C35B79F}" type="pres">
      <dgm:prSet presAssocID="{2794A730-6285-48B6-A951-5E3FD992F031}" presName="parTransOne" presStyleCnt="0"/>
      <dgm:spPr/>
    </dgm:pt>
    <dgm:pt modelId="{FFE90C3D-4009-4FDD-B874-00E6A5ADAACA}" type="pres">
      <dgm:prSet presAssocID="{2794A730-6285-48B6-A951-5E3FD992F031}" presName="horzOne" presStyleCnt="0"/>
      <dgm:spPr/>
    </dgm:pt>
    <dgm:pt modelId="{533917AE-A397-4857-97AF-CC488D2BB9DD}" type="pres">
      <dgm:prSet presAssocID="{B2913DDA-BC4F-4ED0-8666-F83C40E0C382}" presName="vertTwo" presStyleCnt="0"/>
      <dgm:spPr/>
    </dgm:pt>
    <dgm:pt modelId="{16B04729-6A21-4293-8A07-7A7FCA913E5F}" type="pres">
      <dgm:prSet presAssocID="{B2913DDA-BC4F-4ED0-8666-F83C40E0C382}" presName="txTwo" presStyleLbl="node2" presStyleIdx="0" presStyleCnt="3">
        <dgm:presLayoutVars>
          <dgm:chPref val="3"/>
        </dgm:presLayoutVars>
      </dgm:prSet>
      <dgm:spPr/>
      <dgm:t>
        <a:bodyPr/>
        <a:lstStyle/>
        <a:p>
          <a:endParaRPr lang="ru-RU"/>
        </a:p>
      </dgm:t>
    </dgm:pt>
    <dgm:pt modelId="{FDC665BA-E6B4-4D8D-9B51-95997BC7C6EE}" type="pres">
      <dgm:prSet presAssocID="{B2913DDA-BC4F-4ED0-8666-F83C40E0C382}" presName="horzTwo" presStyleCnt="0"/>
      <dgm:spPr/>
    </dgm:pt>
    <dgm:pt modelId="{67AE241D-330F-4BA1-812E-95F462597DEE}" type="pres">
      <dgm:prSet presAssocID="{D6CA06C3-A450-4181-8557-2FD4DFFE4634}" presName="sibSpaceTwo" presStyleCnt="0"/>
      <dgm:spPr/>
    </dgm:pt>
    <dgm:pt modelId="{E2B4F9E7-926F-4FB5-8DAC-A6687B1251EB}" type="pres">
      <dgm:prSet presAssocID="{BEDE8847-D480-4D08-B831-C04523ABF081}" presName="vertTwo" presStyleCnt="0"/>
      <dgm:spPr/>
    </dgm:pt>
    <dgm:pt modelId="{1D60CB96-1D55-4E71-975D-7277E393FAA5}" type="pres">
      <dgm:prSet presAssocID="{BEDE8847-D480-4D08-B831-C04523ABF081}" presName="txTwo" presStyleLbl="node2" presStyleIdx="1" presStyleCnt="3">
        <dgm:presLayoutVars>
          <dgm:chPref val="3"/>
        </dgm:presLayoutVars>
      </dgm:prSet>
      <dgm:spPr/>
      <dgm:t>
        <a:bodyPr/>
        <a:lstStyle/>
        <a:p>
          <a:endParaRPr lang="ru-RU"/>
        </a:p>
      </dgm:t>
    </dgm:pt>
    <dgm:pt modelId="{34D9A0E0-371D-4F6C-9E72-4CF6A97A6DA2}" type="pres">
      <dgm:prSet presAssocID="{BEDE8847-D480-4D08-B831-C04523ABF081}" presName="horzTwo" presStyleCnt="0"/>
      <dgm:spPr/>
    </dgm:pt>
    <dgm:pt modelId="{0F5CBCD2-1BED-4706-9464-85E6FB142C0A}" type="pres">
      <dgm:prSet presAssocID="{A97A7146-F40C-4E2B-B091-23C3E4AD4497}" presName="sibSpaceTwo" presStyleCnt="0"/>
      <dgm:spPr/>
    </dgm:pt>
    <dgm:pt modelId="{06005DED-FCCA-4DC6-869A-38B9A1B64E4F}" type="pres">
      <dgm:prSet presAssocID="{6C2E4158-3CE4-4CCF-B312-DE1B1CC51BE4}" presName="vertTwo" presStyleCnt="0"/>
      <dgm:spPr/>
    </dgm:pt>
    <dgm:pt modelId="{DF857169-8AB5-4685-91D6-F297D056D0BA}" type="pres">
      <dgm:prSet presAssocID="{6C2E4158-3CE4-4CCF-B312-DE1B1CC51BE4}" presName="txTwo" presStyleLbl="node2" presStyleIdx="2" presStyleCnt="3">
        <dgm:presLayoutVars>
          <dgm:chPref val="3"/>
        </dgm:presLayoutVars>
      </dgm:prSet>
      <dgm:spPr/>
      <dgm:t>
        <a:bodyPr/>
        <a:lstStyle/>
        <a:p>
          <a:endParaRPr lang="ru-RU"/>
        </a:p>
      </dgm:t>
    </dgm:pt>
    <dgm:pt modelId="{6EBFEF80-FB3C-4F4D-B889-3DA3273CF8E4}" type="pres">
      <dgm:prSet presAssocID="{6C2E4158-3CE4-4CCF-B312-DE1B1CC51BE4}" presName="horzTwo" presStyleCnt="0"/>
      <dgm:spPr/>
    </dgm:pt>
  </dgm:ptLst>
  <dgm:cxnLst>
    <dgm:cxn modelId="{12FBE2EA-9777-49A0-8C18-58B0BA687975}" type="presOf" srcId="{B2913DDA-BC4F-4ED0-8666-F83C40E0C382}" destId="{16B04729-6A21-4293-8A07-7A7FCA913E5F}" srcOrd="0" destOrd="0" presId="urn:microsoft.com/office/officeart/2005/8/layout/hierarchy4"/>
    <dgm:cxn modelId="{4F6A2C15-3E8A-40AD-B187-DA10549253DE}" type="presOf" srcId="{6C2E4158-3CE4-4CCF-B312-DE1B1CC51BE4}" destId="{DF857169-8AB5-4685-91D6-F297D056D0BA}" srcOrd="0" destOrd="0" presId="urn:microsoft.com/office/officeart/2005/8/layout/hierarchy4"/>
    <dgm:cxn modelId="{93DEB2A9-C13C-44F3-8981-0881574C5F57}" type="presOf" srcId="{BEDE8847-D480-4D08-B831-C04523ABF081}" destId="{1D60CB96-1D55-4E71-975D-7277E393FAA5}" srcOrd="0" destOrd="0" presId="urn:microsoft.com/office/officeart/2005/8/layout/hierarchy4"/>
    <dgm:cxn modelId="{87073EA1-FCAA-4A39-A419-15A781743FBC}" type="presOf" srcId="{6A496005-C08A-4D8A-8896-048DBF3D6F95}" destId="{BFF994D0-1E86-451A-9420-2207FB474DF5}" srcOrd="0" destOrd="0" presId="urn:microsoft.com/office/officeart/2005/8/layout/hierarchy4"/>
    <dgm:cxn modelId="{1EEBAE48-FE8C-4A9E-8E47-680825E47932}" srcId="{2794A730-6285-48B6-A951-5E3FD992F031}" destId="{B2913DDA-BC4F-4ED0-8666-F83C40E0C382}" srcOrd="0" destOrd="0" parTransId="{D80FE23F-CE94-4648-A008-2B608202CD43}" sibTransId="{D6CA06C3-A450-4181-8557-2FD4DFFE4634}"/>
    <dgm:cxn modelId="{06226D1D-3B50-4599-8A2F-C2F5CF51A7E6}" srcId="{2794A730-6285-48B6-A951-5E3FD992F031}" destId="{BEDE8847-D480-4D08-B831-C04523ABF081}" srcOrd="1" destOrd="0" parTransId="{9D149473-A41E-492C-B822-C55C04D919A1}" sibTransId="{A97A7146-F40C-4E2B-B091-23C3E4AD4497}"/>
    <dgm:cxn modelId="{F504FC08-CF66-45F4-A44D-89ED3DBF1F70}" srcId="{6A496005-C08A-4D8A-8896-048DBF3D6F95}" destId="{2794A730-6285-48B6-A951-5E3FD992F031}" srcOrd="0" destOrd="0" parTransId="{071D40DD-8013-48D3-AF0B-570C322E92CE}" sibTransId="{7994093B-6E8A-46BE-9C1A-02E76413EE2D}"/>
    <dgm:cxn modelId="{E1FE9C5A-694D-46C5-9B12-C1A070057D8B}" srcId="{2794A730-6285-48B6-A951-5E3FD992F031}" destId="{6C2E4158-3CE4-4CCF-B312-DE1B1CC51BE4}" srcOrd="2" destOrd="0" parTransId="{1724EBE7-ED29-4B26-A9EB-E851888D6F16}" sibTransId="{2BA2A024-9B56-4B5F-9DE9-634CA2286B15}"/>
    <dgm:cxn modelId="{4340F675-0E7F-4E13-98F0-FA0A256A5676}" type="presOf" srcId="{2794A730-6285-48B6-A951-5E3FD992F031}" destId="{5F8D1EDF-24B0-408A-95A0-7C94EE300BC6}" srcOrd="0" destOrd="0" presId="urn:microsoft.com/office/officeart/2005/8/layout/hierarchy4"/>
    <dgm:cxn modelId="{D5157FD3-40BB-436C-963F-B765014D34DD}" type="presParOf" srcId="{BFF994D0-1E86-451A-9420-2207FB474DF5}" destId="{F65447DF-A44E-4E8F-8E60-CAB7F4FFF3A8}" srcOrd="0" destOrd="0" presId="urn:microsoft.com/office/officeart/2005/8/layout/hierarchy4"/>
    <dgm:cxn modelId="{8956792A-3A2F-4553-B469-6C2FF0038449}" type="presParOf" srcId="{F65447DF-A44E-4E8F-8E60-CAB7F4FFF3A8}" destId="{5F8D1EDF-24B0-408A-95A0-7C94EE300BC6}" srcOrd="0" destOrd="0" presId="urn:microsoft.com/office/officeart/2005/8/layout/hierarchy4"/>
    <dgm:cxn modelId="{B915867F-AB91-4127-B76F-6F9CB29D643D}" type="presParOf" srcId="{F65447DF-A44E-4E8F-8E60-CAB7F4FFF3A8}" destId="{4D4A6CAC-4EE9-4579-AFC2-33808C35B79F}" srcOrd="1" destOrd="0" presId="urn:microsoft.com/office/officeart/2005/8/layout/hierarchy4"/>
    <dgm:cxn modelId="{D5372128-DF08-49F2-929F-102711B1D742}" type="presParOf" srcId="{F65447DF-A44E-4E8F-8E60-CAB7F4FFF3A8}" destId="{FFE90C3D-4009-4FDD-B874-00E6A5ADAACA}" srcOrd="2" destOrd="0" presId="urn:microsoft.com/office/officeart/2005/8/layout/hierarchy4"/>
    <dgm:cxn modelId="{41DAEBED-15C3-4BB1-9196-3C092FBC8450}" type="presParOf" srcId="{FFE90C3D-4009-4FDD-B874-00E6A5ADAACA}" destId="{533917AE-A397-4857-97AF-CC488D2BB9DD}" srcOrd="0" destOrd="0" presId="urn:microsoft.com/office/officeart/2005/8/layout/hierarchy4"/>
    <dgm:cxn modelId="{5D208046-A464-4E6D-82B7-1BC468074164}" type="presParOf" srcId="{533917AE-A397-4857-97AF-CC488D2BB9DD}" destId="{16B04729-6A21-4293-8A07-7A7FCA913E5F}" srcOrd="0" destOrd="0" presId="urn:microsoft.com/office/officeart/2005/8/layout/hierarchy4"/>
    <dgm:cxn modelId="{545B63EF-D94C-40CE-BA85-B1B076AFE4E6}" type="presParOf" srcId="{533917AE-A397-4857-97AF-CC488D2BB9DD}" destId="{FDC665BA-E6B4-4D8D-9B51-95997BC7C6EE}" srcOrd="1" destOrd="0" presId="urn:microsoft.com/office/officeart/2005/8/layout/hierarchy4"/>
    <dgm:cxn modelId="{60911898-95D8-403C-807C-AD94664C3968}" type="presParOf" srcId="{FFE90C3D-4009-4FDD-B874-00E6A5ADAACA}" destId="{67AE241D-330F-4BA1-812E-95F462597DEE}" srcOrd="1" destOrd="0" presId="urn:microsoft.com/office/officeart/2005/8/layout/hierarchy4"/>
    <dgm:cxn modelId="{E606ED98-A4CB-441E-A8E2-C8FD47E966D0}" type="presParOf" srcId="{FFE90C3D-4009-4FDD-B874-00E6A5ADAACA}" destId="{E2B4F9E7-926F-4FB5-8DAC-A6687B1251EB}" srcOrd="2" destOrd="0" presId="urn:microsoft.com/office/officeart/2005/8/layout/hierarchy4"/>
    <dgm:cxn modelId="{F1314758-836D-40FF-A5A9-0F47A1582101}" type="presParOf" srcId="{E2B4F9E7-926F-4FB5-8DAC-A6687B1251EB}" destId="{1D60CB96-1D55-4E71-975D-7277E393FAA5}" srcOrd="0" destOrd="0" presId="urn:microsoft.com/office/officeart/2005/8/layout/hierarchy4"/>
    <dgm:cxn modelId="{29721B26-DF7C-4044-B509-3DE6721E558D}" type="presParOf" srcId="{E2B4F9E7-926F-4FB5-8DAC-A6687B1251EB}" destId="{34D9A0E0-371D-4F6C-9E72-4CF6A97A6DA2}" srcOrd="1" destOrd="0" presId="urn:microsoft.com/office/officeart/2005/8/layout/hierarchy4"/>
    <dgm:cxn modelId="{277FB1F3-AD59-4CCD-97E0-378F347360ED}" type="presParOf" srcId="{FFE90C3D-4009-4FDD-B874-00E6A5ADAACA}" destId="{0F5CBCD2-1BED-4706-9464-85E6FB142C0A}" srcOrd="3" destOrd="0" presId="urn:microsoft.com/office/officeart/2005/8/layout/hierarchy4"/>
    <dgm:cxn modelId="{0AD6FB69-69D1-49E3-8169-2041CBE6030E}" type="presParOf" srcId="{FFE90C3D-4009-4FDD-B874-00E6A5ADAACA}" destId="{06005DED-FCCA-4DC6-869A-38B9A1B64E4F}" srcOrd="4" destOrd="0" presId="urn:microsoft.com/office/officeart/2005/8/layout/hierarchy4"/>
    <dgm:cxn modelId="{470E239F-6705-4FF2-997C-6BEA6BAF8F8B}" type="presParOf" srcId="{06005DED-FCCA-4DC6-869A-38B9A1B64E4F}" destId="{DF857169-8AB5-4685-91D6-F297D056D0BA}" srcOrd="0" destOrd="0" presId="urn:microsoft.com/office/officeart/2005/8/layout/hierarchy4"/>
    <dgm:cxn modelId="{2637D583-863C-4C20-B662-E8BC371670C9}" type="presParOf" srcId="{06005DED-FCCA-4DC6-869A-38B9A1B64E4F}" destId="{6EBFEF80-FB3C-4F4D-B889-3DA3273CF8E4}"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33DB81-1B82-4FA3-A410-57FC9F25BD35}">
      <dsp:nvSpPr>
        <dsp:cNvPr id="0" name=""/>
        <dsp:cNvSpPr/>
      </dsp:nvSpPr>
      <dsp:spPr>
        <a:xfrm>
          <a:off x="1307" y="4197"/>
          <a:ext cx="11389285" cy="1793970"/>
        </a:xfrm>
        <a:prstGeom prst="roundRect">
          <a:avLst>
            <a:gd name="adj" fmla="val 10000"/>
          </a:avLst>
        </a:prstGeom>
        <a:gradFill rotWithShape="0">
          <a:gsLst>
            <a:gs pos="0">
              <a:schemeClr val="accent2">
                <a:hueOff val="0"/>
                <a:satOff val="0"/>
                <a:lumOff val="0"/>
                <a:alphaOff val="0"/>
                <a:tint val="96000"/>
                <a:lumMod val="102000"/>
              </a:schemeClr>
            </a:gs>
            <a:gs pos="100000">
              <a:schemeClr val="accent2">
                <a:hueOff val="0"/>
                <a:satOff val="0"/>
                <a:lumOff val="0"/>
                <a:alphaOff val="0"/>
                <a:shade val="88000"/>
                <a:lumMod val="94000"/>
              </a:schemeClr>
            </a:gs>
          </a:gsLst>
          <a:path path="circle">
            <a:fillToRect l="50000" t="100000" r="100000" b="50000"/>
          </a:path>
        </a:gra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ru-RU" sz="6500" b="1" kern="1200"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Органели</a:t>
          </a:r>
          <a:endParaRPr lang="ru-RU" sz="6500" b="1" kern="12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dsp:txBody>
      <dsp:txXfrm>
        <a:off x="53851" y="56741"/>
        <a:ext cx="11284197" cy="1688882"/>
      </dsp:txXfrm>
    </dsp:sp>
    <dsp:sp modelId="{6B745781-4F77-4BAD-84A8-71BE32228B43}">
      <dsp:nvSpPr>
        <dsp:cNvPr id="0" name=""/>
        <dsp:cNvSpPr/>
      </dsp:nvSpPr>
      <dsp:spPr>
        <a:xfrm>
          <a:off x="0" y="2043593"/>
          <a:ext cx="9414559" cy="1793970"/>
        </a:xfrm>
        <a:prstGeom prst="roundRect">
          <a:avLst>
            <a:gd name="adj" fmla="val 10000"/>
          </a:avLst>
        </a:prstGeom>
        <a:solidFill>
          <a:schemeClr val="accent2">
            <a:lumMod val="60000"/>
            <a:lumOff val="40000"/>
          </a:schemeClr>
        </a:soli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ru-RU" sz="4400" b="1" kern="1200" cap="none" spc="0" dirty="0" err="1" smtClean="0">
              <a:ln w="6600">
                <a:solidFill>
                  <a:srgbClr val="99CCFF"/>
                </a:solidFill>
                <a:prstDash val="solid"/>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Мембранні</a:t>
          </a:r>
          <a:endParaRPr lang="ru-RU" sz="4400" b="1" kern="1200" cap="none" spc="0" dirty="0">
            <a:ln w="6600">
              <a:solidFill>
                <a:srgbClr val="99CCFF"/>
              </a:solidFill>
              <a:prstDash val="solid"/>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dsp:txBody>
      <dsp:txXfrm>
        <a:off x="52544" y="2096137"/>
        <a:ext cx="9309471" cy="1688882"/>
      </dsp:txXfrm>
    </dsp:sp>
    <dsp:sp modelId="{2D977487-3728-4DA7-8982-FDA14CA20E40}">
      <dsp:nvSpPr>
        <dsp:cNvPr id="0" name=""/>
        <dsp:cNvSpPr/>
      </dsp:nvSpPr>
      <dsp:spPr>
        <a:xfrm>
          <a:off x="5735772" y="3982411"/>
          <a:ext cx="1821702" cy="1793970"/>
        </a:xfrm>
        <a:prstGeom prst="roundRect">
          <a:avLst>
            <a:gd name="adj" fmla="val 10000"/>
          </a:avLst>
        </a:prstGeom>
        <a:solidFill>
          <a:schemeClr val="accent2">
            <a:lumMod val="20000"/>
            <a:lumOff val="80000"/>
          </a:schemeClr>
        </a:soli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err="1" smtClean="0">
              <a:effectLst>
                <a:outerShdw blurRad="38100" dist="38100" dir="2700000" algn="tl">
                  <a:srgbClr val="000000">
                    <a:alpha val="43137"/>
                  </a:srgbClr>
                </a:outerShdw>
              </a:effectLst>
              <a:latin typeface="Times New Roman" pitchFamily="18" charset="0"/>
              <a:cs typeface="Times New Roman" pitchFamily="18" charset="0"/>
            </a:rPr>
            <a:t>Пластиди</a:t>
          </a:r>
          <a:endParaRPr lang="ru-RU" sz="20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5788316" y="4034955"/>
        <a:ext cx="1716614" cy="1688882"/>
      </dsp:txXfrm>
    </dsp:sp>
    <dsp:sp modelId="{7ECEBEE0-AE4C-41A6-92A3-FBC83FFA1DF5}">
      <dsp:nvSpPr>
        <dsp:cNvPr id="0" name=""/>
        <dsp:cNvSpPr/>
      </dsp:nvSpPr>
      <dsp:spPr>
        <a:xfrm>
          <a:off x="42149" y="3968688"/>
          <a:ext cx="1821702" cy="1793970"/>
        </a:xfrm>
        <a:prstGeom prst="roundRect">
          <a:avLst>
            <a:gd name="adj" fmla="val 10000"/>
          </a:avLst>
        </a:prstGeom>
        <a:solidFill>
          <a:schemeClr val="accent2">
            <a:lumMod val="20000"/>
            <a:lumOff val="80000"/>
          </a:schemeClr>
        </a:soli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smtClean="0">
              <a:effectLst>
                <a:outerShdw blurRad="38100" dist="38100" dir="2700000" algn="tl">
                  <a:srgbClr val="000000">
                    <a:alpha val="43137"/>
                  </a:srgbClr>
                </a:outerShdw>
              </a:effectLst>
              <a:latin typeface="Times New Roman" pitchFamily="18" charset="0"/>
              <a:cs typeface="Times New Roman" pitchFamily="18" charset="0"/>
            </a:rPr>
            <a:t>ЕПР</a:t>
          </a:r>
          <a:endParaRPr lang="ru-RU" sz="20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94693" y="4021232"/>
        <a:ext cx="1716614" cy="1688882"/>
      </dsp:txXfrm>
    </dsp:sp>
    <dsp:sp modelId="{95D7C72C-3EA3-474C-AD9A-953ABDA1F45A}">
      <dsp:nvSpPr>
        <dsp:cNvPr id="0" name=""/>
        <dsp:cNvSpPr/>
      </dsp:nvSpPr>
      <dsp:spPr>
        <a:xfrm>
          <a:off x="1966523" y="3991937"/>
          <a:ext cx="1821702" cy="1793970"/>
        </a:xfrm>
        <a:prstGeom prst="roundRect">
          <a:avLst>
            <a:gd name="adj" fmla="val 10000"/>
          </a:avLst>
        </a:prstGeom>
        <a:solidFill>
          <a:schemeClr val="accent2">
            <a:lumMod val="20000"/>
            <a:lumOff val="80000"/>
          </a:schemeClr>
        </a:soli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smtClean="0">
              <a:effectLst>
                <a:outerShdw blurRad="38100" dist="38100" dir="2700000" algn="tl">
                  <a:srgbClr val="000000">
                    <a:alpha val="43137"/>
                  </a:srgbClr>
                </a:outerShdw>
              </a:effectLst>
              <a:latin typeface="Times New Roman" pitchFamily="18" charset="0"/>
              <a:cs typeface="Times New Roman" pitchFamily="18" charset="0"/>
            </a:rPr>
            <a:t>Комплекс </a:t>
          </a:r>
          <a:r>
            <a:rPr lang="ru-RU" sz="2000" b="1" kern="1200" dirty="0" err="1" smtClean="0">
              <a:effectLst>
                <a:outerShdw blurRad="38100" dist="38100" dir="2700000" algn="tl">
                  <a:srgbClr val="000000">
                    <a:alpha val="43137"/>
                  </a:srgbClr>
                </a:outerShdw>
              </a:effectLst>
              <a:latin typeface="Times New Roman" pitchFamily="18" charset="0"/>
              <a:cs typeface="Times New Roman" pitchFamily="18" charset="0"/>
            </a:rPr>
            <a:t>Гольдж</a:t>
          </a:r>
          <a:r>
            <a:rPr lang="uk-UA" sz="2000" b="1" kern="1200" dirty="0" smtClean="0">
              <a:effectLst>
                <a:outerShdw blurRad="38100" dist="38100" dir="2700000" algn="tl">
                  <a:srgbClr val="000000">
                    <a:alpha val="43137"/>
                  </a:srgbClr>
                </a:outerShdw>
              </a:effectLst>
              <a:latin typeface="Times New Roman" pitchFamily="18" charset="0"/>
              <a:cs typeface="Times New Roman" pitchFamily="18" charset="0"/>
            </a:rPr>
            <a:t>і</a:t>
          </a:r>
          <a:endParaRPr lang="ru-RU" sz="20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2019067" y="4044481"/>
        <a:ext cx="1716614" cy="1688882"/>
      </dsp:txXfrm>
    </dsp:sp>
    <dsp:sp modelId="{C3DAAD2D-F9C8-498E-B3EB-DF7F131E42A4}">
      <dsp:nvSpPr>
        <dsp:cNvPr id="0" name=""/>
        <dsp:cNvSpPr/>
      </dsp:nvSpPr>
      <dsp:spPr>
        <a:xfrm>
          <a:off x="3855793" y="3983900"/>
          <a:ext cx="1821702" cy="1793970"/>
        </a:xfrm>
        <a:prstGeom prst="roundRect">
          <a:avLst>
            <a:gd name="adj" fmla="val 10000"/>
          </a:avLst>
        </a:prstGeom>
        <a:solidFill>
          <a:schemeClr val="accent2">
            <a:lumMod val="20000"/>
            <a:lumOff val="80000"/>
          </a:schemeClr>
        </a:soli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err="1" smtClean="0">
              <a:effectLst>
                <a:outerShdw blurRad="38100" dist="38100" dir="2700000" algn="tl">
                  <a:srgbClr val="000000">
                    <a:alpha val="43137"/>
                  </a:srgbClr>
                </a:outerShdw>
              </a:effectLst>
              <a:latin typeface="Times New Roman" pitchFamily="18" charset="0"/>
              <a:cs typeface="Times New Roman" pitchFamily="18" charset="0"/>
            </a:rPr>
            <a:t>Мітохондрії</a:t>
          </a:r>
          <a:endParaRPr lang="ru-RU" sz="20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3908337" y="4036444"/>
        <a:ext cx="1716614" cy="1688882"/>
      </dsp:txXfrm>
    </dsp:sp>
    <dsp:sp modelId="{CDF5076B-6135-4B28-A299-5077715DED2C}">
      <dsp:nvSpPr>
        <dsp:cNvPr id="0" name=""/>
        <dsp:cNvSpPr/>
      </dsp:nvSpPr>
      <dsp:spPr>
        <a:xfrm>
          <a:off x="7613474" y="3991937"/>
          <a:ext cx="1821702" cy="1793970"/>
        </a:xfrm>
        <a:prstGeom prst="roundRect">
          <a:avLst>
            <a:gd name="adj" fmla="val 10000"/>
          </a:avLst>
        </a:prstGeom>
        <a:solidFill>
          <a:schemeClr val="accent2">
            <a:lumMod val="20000"/>
            <a:lumOff val="80000"/>
          </a:schemeClr>
        </a:soli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err="1" smtClean="0">
              <a:effectLst>
                <a:outerShdw blurRad="38100" dist="38100" dir="2700000" algn="tl">
                  <a:srgbClr val="000000">
                    <a:alpha val="43137"/>
                  </a:srgbClr>
                </a:outerShdw>
              </a:effectLst>
              <a:latin typeface="Times New Roman" pitchFamily="18" charset="0"/>
              <a:cs typeface="Times New Roman" pitchFamily="18" charset="0"/>
            </a:rPr>
            <a:t>Лізосоми</a:t>
          </a:r>
          <a:endParaRPr lang="ru-RU" sz="20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7666018" y="4044481"/>
        <a:ext cx="1716614" cy="1688882"/>
      </dsp:txXfrm>
    </dsp:sp>
    <dsp:sp modelId="{0D29D946-3AE3-4BE4-A9ED-EAD080595C2B}">
      <dsp:nvSpPr>
        <dsp:cNvPr id="0" name=""/>
        <dsp:cNvSpPr/>
      </dsp:nvSpPr>
      <dsp:spPr>
        <a:xfrm>
          <a:off x="9568890" y="1995968"/>
          <a:ext cx="1821702" cy="1793970"/>
        </a:xfrm>
        <a:prstGeom prst="roundRect">
          <a:avLst>
            <a:gd name="adj" fmla="val 10000"/>
          </a:avLst>
        </a:prstGeom>
        <a:solidFill>
          <a:schemeClr val="bg2">
            <a:lumMod val="60000"/>
            <a:lumOff val="40000"/>
          </a:schemeClr>
        </a:soli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cap="none" spc="0" dirty="0" err="1" smtClean="0">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rPr>
            <a:t>Немембранні</a:t>
          </a:r>
          <a:endParaRPr lang="ru-RU" sz="2000" b="1" kern="1200" cap="none" spc="0" dirty="0">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endParaRPr>
        </a:p>
      </dsp:txBody>
      <dsp:txXfrm>
        <a:off x="9621434" y="2048512"/>
        <a:ext cx="1716614" cy="1688882"/>
      </dsp:txXfrm>
    </dsp:sp>
    <dsp:sp modelId="{9490FE27-5A32-41F4-8ED7-F1C716FB0DF5}">
      <dsp:nvSpPr>
        <dsp:cNvPr id="0" name=""/>
        <dsp:cNvSpPr/>
      </dsp:nvSpPr>
      <dsp:spPr>
        <a:xfrm>
          <a:off x="9570197" y="3968688"/>
          <a:ext cx="1821702" cy="1793970"/>
        </a:xfrm>
        <a:prstGeom prst="roundRect">
          <a:avLst>
            <a:gd name="adj" fmla="val 10000"/>
          </a:avLst>
        </a:prstGeom>
        <a:solidFill>
          <a:schemeClr val="bg2">
            <a:lumMod val="40000"/>
            <a:lumOff val="60000"/>
          </a:schemeClr>
        </a:soli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err="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Рибосоми</a:t>
          </a:r>
          <a:endParaRPr lang="ru-RU" sz="2000" b="1" kern="1200"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dsp:txBody>
      <dsp:txXfrm>
        <a:off x="9622741" y="4021232"/>
        <a:ext cx="1716614" cy="16888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D53BB4-CC08-48E2-B929-CC7FE7650E15}">
      <dsp:nvSpPr>
        <dsp:cNvPr id="0" name=""/>
        <dsp:cNvSpPr/>
      </dsp:nvSpPr>
      <dsp:spPr>
        <a:xfrm>
          <a:off x="1026538" y="1890"/>
          <a:ext cx="2604033" cy="877224"/>
        </a:xfrm>
        <a:prstGeom prst="roundRect">
          <a:avLst>
            <a:gd name="adj" fmla="val 10000"/>
          </a:avLst>
        </a:prstGeom>
        <a:solidFill>
          <a:schemeClr val="bg2"/>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345" tIns="62230" rIns="93345" bIns="62230" numCol="1" spcCol="1270" anchor="ctr" anchorCtr="0">
          <a:noAutofit/>
        </a:bodyPr>
        <a:lstStyle/>
        <a:p>
          <a:pPr lvl="0" algn="ctr" defTabSz="2178050">
            <a:lnSpc>
              <a:spcPct val="90000"/>
            </a:lnSpc>
            <a:spcBef>
              <a:spcPct val="0"/>
            </a:spcBef>
            <a:spcAft>
              <a:spcPct val="35000"/>
            </a:spcAft>
          </a:pPr>
          <a:r>
            <a:rPr lang="ru-RU" sz="4900" kern="1200" dirty="0" err="1" smtClean="0">
              <a:latin typeface="Times New Roman" panose="02020603050405020304" pitchFamily="18" charset="0"/>
              <a:cs typeface="Times New Roman" panose="02020603050405020304" pitchFamily="18" charset="0"/>
            </a:rPr>
            <a:t>Тверді</a:t>
          </a:r>
          <a:endParaRPr lang="ru-RU" sz="4900" kern="1200" dirty="0">
            <a:latin typeface="Times New Roman" panose="02020603050405020304" pitchFamily="18" charset="0"/>
            <a:cs typeface="Times New Roman" panose="02020603050405020304" pitchFamily="18" charset="0"/>
          </a:endParaRPr>
        </a:p>
      </dsp:txBody>
      <dsp:txXfrm>
        <a:off x="1052231" y="27583"/>
        <a:ext cx="2552647" cy="825838"/>
      </dsp:txXfrm>
    </dsp:sp>
    <dsp:sp modelId="{DB7BF564-487B-4B59-BD14-23ADEBDDCD82}">
      <dsp:nvSpPr>
        <dsp:cNvPr id="0" name=""/>
        <dsp:cNvSpPr/>
      </dsp:nvSpPr>
      <dsp:spPr>
        <a:xfrm>
          <a:off x="1286941" y="879115"/>
          <a:ext cx="260403" cy="1117763"/>
        </a:xfrm>
        <a:custGeom>
          <a:avLst/>
          <a:gdLst/>
          <a:ahLst/>
          <a:cxnLst/>
          <a:rect l="0" t="0" r="0" b="0"/>
          <a:pathLst>
            <a:path>
              <a:moveTo>
                <a:pt x="0" y="0"/>
              </a:moveTo>
              <a:lnTo>
                <a:pt x="0" y="1117763"/>
              </a:lnTo>
              <a:lnTo>
                <a:pt x="260403" y="1117763"/>
              </a:lnTo>
            </a:path>
          </a:pathLst>
        </a:custGeom>
        <a:noFill/>
        <a:ln w="15875" cap="rnd"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2E01F7-9F4C-4437-9AFF-2F76B0E8E039}">
      <dsp:nvSpPr>
        <dsp:cNvPr id="0" name=""/>
        <dsp:cNvSpPr/>
      </dsp:nvSpPr>
      <dsp:spPr>
        <a:xfrm>
          <a:off x="1547345" y="1283463"/>
          <a:ext cx="2414390" cy="1426830"/>
        </a:xfrm>
        <a:prstGeom prst="roundRect">
          <a:avLst>
            <a:gd name="adj" fmla="val 10000"/>
          </a:avLst>
        </a:prstGeom>
        <a:solidFill>
          <a:schemeClr val="accent2">
            <a:alpha val="90000"/>
            <a:tint val="40000"/>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ru-RU" sz="1600" b="1" kern="1200" dirty="0" err="1" smtClean="0">
              <a:latin typeface="Times New Roman" pitchFamily="18" charset="0"/>
              <a:cs typeface="Times New Roman" pitchFamily="18" charset="0"/>
            </a:rPr>
            <a:t>Запасні</a:t>
          </a:r>
          <a:endParaRPr lang="ru-RU" sz="1600" b="1" kern="1200" dirty="0" smtClean="0">
            <a:latin typeface="Times New Roman" pitchFamily="18" charset="0"/>
            <a:cs typeface="Times New Roman" pitchFamily="18" charset="0"/>
          </a:endParaRPr>
        </a:p>
        <a:p>
          <a:pPr lvl="0" algn="ctr" defTabSz="711200">
            <a:lnSpc>
              <a:spcPct val="90000"/>
            </a:lnSpc>
            <a:spcBef>
              <a:spcPct val="0"/>
            </a:spcBef>
            <a:spcAft>
              <a:spcPct val="35000"/>
            </a:spcAft>
          </a:pPr>
          <a:r>
            <a:rPr lang="ru-RU" sz="1600" kern="1200" dirty="0" smtClean="0">
              <a:latin typeface="Times New Roman" pitchFamily="18" charset="0"/>
              <a:cs typeface="Times New Roman" pitchFamily="18" charset="0"/>
            </a:rPr>
            <a:t>(</a:t>
          </a:r>
          <a:r>
            <a:rPr lang="ru-RU" sz="1600" kern="1200" dirty="0" err="1" smtClean="0">
              <a:latin typeface="Times New Roman" pitchFamily="18" charset="0"/>
              <a:cs typeface="Times New Roman" pitchFamily="18" charset="0"/>
            </a:rPr>
            <a:t>крохмальні</a:t>
          </a:r>
          <a:r>
            <a:rPr lang="ru-RU" sz="1600" kern="1200" dirty="0" smtClean="0">
              <a:latin typeface="Times New Roman" pitchFamily="18" charset="0"/>
              <a:cs typeface="Times New Roman" pitchFamily="18" charset="0"/>
            </a:rPr>
            <a:t> і </a:t>
          </a:r>
          <a:r>
            <a:rPr lang="ru-RU" sz="1600" kern="1200" dirty="0" err="1" smtClean="0">
              <a:latin typeface="Times New Roman" pitchFamily="18" charset="0"/>
              <a:cs typeface="Times New Roman" pitchFamily="18" charset="0"/>
            </a:rPr>
            <a:t>алейронові</a:t>
          </a:r>
          <a:r>
            <a:rPr lang="ru-RU" sz="1600" kern="1200" dirty="0" smtClean="0">
              <a:latin typeface="Times New Roman" pitchFamily="18" charset="0"/>
              <a:cs typeface="Times New Roman" pitchFamily="18" charset="0"/>
            </a:rPr>
            <a:t> зерна)</a:t>
          </a:r>
          <a:endParaRPr lang="ru-RU" sz="1600" kern="1200" dirty="0">
            <a:latin typeface="Times New Roman" pitchFamily="18" charset="0"/>
            <a:cs typeface="Times New Roman" pitchFamily="18" charset="0"/>
          </a:endParaRPr>
        </a:p>
      </dsp:txBody>
      <dsp:txXfrm>
        <a:off x="1589135" y="1325253"/>
        <a:ext cx="2330810" cy="1343250"/>
      </dsp:txXfrm>
    </dsp:sp>
    <dsp:sp modelId="{6B676BA7-3813-4BC3-9A6F-5FD435BF3868}">
      <dsp:nvSpPr>
        <dsp:cNvPr id="0" name=""/>
        <dsp:cNvSpPr/>
      </dsp:nvSpPr>
      <dsp:spPr>
        <a:xfrm>
          <a:off x="1286941" y="879115"/>
          <a:ext cx="260403" cy="3044222"/>
        </a:xfrm>
        <a:custGeom>
          <a:avLst/>
          <a:gdLst/>
          <a:ahLst/>
          <a:cxnLst/>
          <a:rect l="0" t="0" r="0" b="0"/>
          <a:pathLst>
            <a:path>
              <a:moveTo>
                <a:pt x="0" y="0"/>
              </a:moveTo>
              <a:lnTo>
                <a:pt x="0" y="3044222"/>
              </a:lnTo>
              <a:lnTo>
                <a:pt x="260403" y="3044222"/>
              </a:lnTo>
            </a:path>
          </a:pathLst>
        </a:custGeom>
        <a:noFill/>
        <a:ln w="15875" cap="rnd"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365ACF-B620-4468-8A14-41A30900983A}">
      <dsp:nvSpPr>
        <dsp:cNvPr id="0" name=""/>
        <dsp:cNvSpPr/>
      </dsp:nvSpPr>
      <dsp:spPr>
        <a:xfrm>
          <a:off x="1547345" y="3114642"/>
          <a:ext cx="2587827" cy="1617391"/>
        </a:xfrm>
        <a:prstGeom prst="roundRect">
          <a:avLst>
            <a:gd name="adj" fmla="val 10000"/>
          </a:avLst>
        </a:prstGeom>
        <a:solidFill>
          <a:schemeClr val="accent2">
            <a:alpha val="90000"/>
            <a:tint val="40000"/>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ru-RU" sz="1600" b="1" kern="1200" dirty="0" err="1" smtClean="0">
              <a:latin typeface="Times New Roman" pitchFamily="18" charset="0"/>
              <a:cs typeface="Times New Roman" pitchFamily="18" charset="0"/>
            </a:rPr>
            <a:t>Екскреторні</a:t>
          </a:r>
          <a:endParaRPr lang="ru-RU" sz="1600" b="1" kern="1200" dirty="0" smtClean="0">
            <a:latin typeface="Times New Roman" pitchFamily="18" charset="0"/>
            <a:cs typeface="Times New Roman" pitchFamily="18" charset="0"/>
          </a:endParaRPr>
        </a:p>
        <a:p>
          <a:pPr lvl="0" algn="ctr" defTabSz="711200">
            <a:lnSpc>
              <a:spcPct val="90000"/>
            </a:lnSpc>
            <a:spcBef>
              <a:spcPct val="0"/>
            </a:spcBef>
            <a:spcAft>
              <a:spcPct val="35000"/>
            </a:spcAft>
          </a:pPr>
          <a:r>
            <a:rPr lang="ru-RU" sz="1600" kern="1200" dirty="0" smtClean="0">
              <a:latin typeface="Times New Roman" pitchFamily="18" charset="0"/>
              <a:cs typeface="Times New Roman" pitchFamily="18" charset="0"/>
            </a:rPr>
            <a:t>(</a:t>
          </a:r>
          <a:r>
            <a:rPr lang="ru-RU" sz="1600" kern="1200" dirty="0" err="1" smtClean="0">
              <a:latin typeface="Times New Roman" pitchFamily="18" charset="0"/>
              <a:cs typeface="Times New Roman" pitchFamily="18" charset="0"/>
            </a:rPr>
            <a:t>кристали</a:t>
          </a:r>
          <a:r>
            <a:rPr lang="ru-RU" sz="1600" kern="1200" dirty="0" smtClean="0">
              <a:latin typeface="Times New Roman" pitchFamily="18" charset="0"/>
              <a:cs typeface="Times New Roman" pitchFamily="18" charset="0"/>
            </a:rPr>
            <a:t> </a:t>
          </a:r>
          <a:r>
            <a:rPr lang="ru-RU" sz="1600" kern="1200" dirty="0" err="1" smtClean="0">
              <a:latin typeface="Times New Roman" pitchFamily="18" charset="0"/>
              <a:cs typeface="Times New Roman" pitchFamily="18" charset="0"/>
            </a:rPr>
            <a:t>оксалатів</a:t>
          </a:r>
          <a:r>
            <a:rPr lang="ru-RU" sz="1600" kern="1200" dirty="0" smtClean="0">
              <a:latin typeface="Times New Roman" pitchFamily="18" charset="0"/>
              <a:cs typeface="Times New Roman" pitchFamily="18" charset="0"/>
            </a:rPr>
            <a:t>, </a:t>
          </a:r>
          <a:r>
            <a:rPr lang="ru-RU" sz="1600" kern="1200" dirty="0" err="1" smtClean="0">
              <a:latin typeface="Times New Roman" pitchFamily="18" charset="0"/>
              <a:cs typeface="Times New Roman" pitchFamily="18" charset="0"/>
            </a:rPr>
            <a:t>карбонатів</a:t>
          </a:r>
          <a:r>
            <a:rPr lang="ru-RU" sz="1600" kern="1200" dirty="0" smtClean="0">
              <a:latin typeface="Times New Roman" pitchFamily="18" charset="0"/>
              <a:cs typeface="Times New Roman" pitchFamily="18" charset="0"/>
            </a:rPr>
            <a:t>, </a:t>
          </a:r>
          <a:r>
            <a:rPr lang="ru-RU" sz="1600" kern="1200" dirty="0" err="1" smtClean="0">
              <a:latin typeface="Times New Roman" pitchFamily="18" charset="0"/>
              <a:cs typeface="Times New Roman" pitchFamily="18" charset="0"/>
            </a:rPr>
            <a:t>силікатів</a:t>
          </a:r>
          <a:r>
            <a:rPr lang="ru-RU" sz="1600" kern="1200" dirty="0" smtClean="0">
              <a:latin typeface="Times New Roman" pitchFamily="18" charset="0"/>
              <a:cs typeface="Times New Roman" pitchFamily="18" charset="0"/>
            </a:rPr>
            <a:t>)</a:t>
          </a:r>
          <a:endParaRPr lang="ru-RU" sz="1600" kern="1200" dirty="0">
            <a:latin typeface="Times New Roman" pitchFamily="18" charset="0"/>
            <a:cs typeface="Times New Roman" pitchFamily="18" charset="0"/>
          </a:endParaRPr>
        </a:p>
      </dsp:txBody>
      <dsp:txXfrm>
        <a:off x="1594717" y="3162014"/>
        <a:ext cx="2493083" cy="1522647"/>
      </dsp:txXfrm>
    </dsp:sp>
    <dsp:sp modelId="{34784184-2890-427A-96B0-49AF699BD185}">
      <dsp:nvSpPr>
        <dsp:cNvPr id="0" name=""/>
        <dsp:cNvSpPr/>
      </dsp:nvSpPr>
      <dsp:spPr>
        <a:xfrm>
          <a:off x="4530974" y="467"/>
          <a:ext cx="2663941" cy="821036"/>
        </a:xfrm>
        <a:prstGeom prst="roundRect">
          <a:avLst>
            <a:gd name="adj" fmla="val 10000"/>
          </a:avLst>
        </a:prstGeom>
        <a:solidFill>
          <a:schemeClr val="bg2"/>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345" tIns="62230" rIns="93345" bIns="62230" numCol="1" spcCol="1270" anchor="ctr" anchorCtr="0">
          <a:noAutofit/>
        </a:bodyPr>
        <a:lstStyle/>
        <a:p>
          <a:pPr lvl="0" algn="ctr" defTabSz="2178050">
            <a:lnSpc>
              <a:spcPct val="90000"/>
            </a:lnSpc>
            <a:spcBef>
              <a:spcPct val="0"/>
            </a:spcBef>
            <a:spcAft>
              <a:spcPct val="35000"/>
            </a:spcAft>
          </a:pPr>
          <a:r>
            <a:rPr lang="ru-RU" sz="4900" kern="1200" dirty="0" err="1" smtClean="0">
              <a:latin typeface="Times New Roman" panose="02020603050405020304" pitchFamily="18" charset="0"/>
              <a:cs typeface="Times New Roman" panose="02020603050405020304" pitchFamily="18" charset="0"/>
            </a:rPr>
            <a:t>Рідкі</a:t>
          </a:r>
          <a:endParaRPr lang="ru-RU" sz="4900" kern="1200" dirty="0">
            <a:latin typeface="Times New Roman" panose="02020603050405020304" pitchFamily="18" charset="0"/>
            <a:cs typeface="Times New Roman" panose="02020603050405020304" pitchFamily="18" charset="0"/>
          </a:endParaRPr>
        </a:p>
      </dsp:txBody>
      <dsp:txXfrm>
        <a:off x="4555021" y="24514"/>
        <a:ext cx="2615847" cy="772942"/>
      </dsp:txXfrm>
    </dsp:sp>
    <dsp:sp modelId="{47013418-0419-485C-9A6E-6CFEC6F6E95B}">
      <dsp:nvSpPr>
        <dsp:cNvPr id="0" name=""/>
        <dsp:cNvSpPr/>
      </dsp:nvSpPr>
      <dsp:spPr>
        <a:xfrm>
          <a:off x="4797368" y="821504"/>
          <a:ext cx="174688" cy="1066047"/>
        </a:xfrm>
        <a:custGeom>
          <a:avLst/>
          <a:gdLst/>
          <a:ahLst/>
          <a:cxnLst/>
          <a:rect l="0" t="0" r="0" b="0"/>
          <a:pathLst>
            <a:path>
              <a:moveTo>
                <a:pt x="0" y="0"/>
              </a:moveTo>
              <a:lnTo>
                <a:pt x="0" y="1066047"/>
              </a:lnTo>
              <a:lnTo>
                <a:pt x="174688" y="1066047"/>
              </a:lnTo>
            </a:path>
          </a:pathLst>
        </a:custGeom>
        <a:noFill/>
        <a:ln w="15875" cap="rnd"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E4A417-E25D-4C0C-9EEE-92B9F0E02029}">
      <dsp:nvSpPr>
        <dsp:cNvPr id="0" name=""/>
        <dsp:cNvSpPr/>
      </dsp:nvSpPr>
      <dsp:spPr>
        <a:xfrm>
          <a:off x="4972056" y="1227275"/>
          <a:ext cx="2727181" cy="1320552"/>
        </a:xfrm>
        <a:prstGeom prst="roundRect">
          <a:avLst>
            <a:gd name="adj" fmla="val 10000"/>
          </a:avLst>
        </a:prstGeom>
        <a:solidFill>
          <a:schemeClr val="accent2">
            <a:alpha val="90000"/>
            <a:tint val="40000"/>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ru-RU" sz="1600" kern="1200" dirty="0" err="1" smtClean="0">
              <a:latin typeface="Times New Roman" pitchFamily="18" charset="0"/>
              <a:cs typeface="Times New Roman" pitchFamily="18" charset="0"/>
            </a:rPr>
            <a:t>Розчинні</a:t>
          </a:r>
          <a:r>
            <a:rPr lang="ru-RU" sz="1600" kern="1200" dirty="0" smtClean="0">
              <a:latin typeface="Times New Roman" pitchFamily="18" charset="0"/>
              <a:cs typeface="Times New Roman" pitchFamily="18" charset="0"/>
            </a:rPr>
            <a:t> </a:t>
          </a:r>
          <a:r>
            <a:rPr lang="ru-RU" sz="1600" kern="1200" dirty="0" err="1" smtClean="0">
              <a:latin typeface="Times New Roman" pitchFamily="18" charset="0"/>
              <a:cs typeface="Times New Roman" pitchFamily="18" charset="0"/>
            </a:rPr>
            <a:t>вуглеводи</a:t>
          </a:r>
          <a:r>
            <a:rPr lang="ru-RU" sz="1600" kern="1200" dirty="0" smtClean="0">
              <a:latin typeface="Times New Roman" pitchFamily="18" charset="0"/>
              <a:cs typeface="Times New Roman" pitchFamily="18" charset="0"/>
            </a:rPr>
            <a:t> </a:t>
          </a:r>
          <a:r>
            <a:rPr lang="ru-RU" sz="1600" kern="1200" dirty="0" err="1" smtClean="0">
              <a:latin typeface="Times New Roman" pitchFamily="18" charset="0"/>
              <a:cs typeface="Times New Roman" pitchFamily="18" charset="0"/>
            </a:rPr>
            <a:t>клітинного</a:t>
          </a:r>
          <a:r>
            <a:rPr lang="ru-RU" sz="1600" kern="1200" dirty="0" smtClean="0">
              <a:latin typeface="Times New Roman" pitchFamily="18" charset="0"/>
              <a:cs typeface="Times New Roman" pitchFamily="18" charset="0"/>
            </a:rPr>
            <a:t> соку вакуолей (моно-, </a:t>
          </a:r>
          <a:r>
            <a:rPr lang="ru-RU" sz="1600" kern="1200" dirty="0" err="1" smtClean="0">
              <a:latin typeface="Times New Roman" pitchFamily="18" charset="0"/>
              <a:cs typeface="Times New Roman" pitchFamily="18" charset="0"/>
            </a:rPr>
            <a:t>ди</a:t>
          </a:r>
          <a:r>
            <a:rPr lang="ru-RU" sz="1600" kern="1200" dirty="0" smtClean="0">
              <a:latin typeface="Times New Roman" pitchFamily="18" charset="0"/>
              <a:cs typeface="Times New Roman" pitchFamily="18" charset="0"/>
            </a:rPr>
            <a:t>- і </a:t>
          </a:r>
          <a:r>
            <a:rPr lang="ru-RU" sz="1600" kern="1200" dirty="0" err="1" smtClean="0">
              <a:latin typeface="Times New Roman" pitchFamily="18" charset="0"/>
              <a:cs typeface="Times New Roman" pitchFamily="18" charset="0"/>
            </a:rPr>
            <a:t>полісахариди</a:t>
          </a:r>
          <a:r>
            <a:rPr lang="ru-RU" sz="1600" kern="1200" dirty="0" smtClean="0">
              <a:latin typeface="Times New Roman" pitchFamily="18" charset="0"/>
              <a:cs typeface="Times New Roman" pitchFamily="18" charset="0"/>
            </a:rPr>
            <a:t>)</a:t>
          </a:r>
          <a:endParaRPr lang="ru-RU" sz="1600" kern="1200" dirty="0">
            <a:latin typeface="Times New Roman" pitchFamily="18" charset="0"/>
            <a:cs typeface="Times New Roman" pitchFamily="18" charset="0"/>
          </a:endParaRPr>
        </a:p>
      </dsp:txBody>
      <dsp:txXfrm>
        <a:off x="5010734" y="1265953"/>
        <a:ext cx="2649825" cy="1243196"/>
      </dsp:txXfrm>
    </dsp:sp>
    <dsp:sp modelId="{3421F43A-D821-43DD-A3F1-FC84A9E7E581}">
      <dsp:nvSpPr>
        <dsp:cNvPr id="0" name=""/>
        <dsp:cNvSpPr/>
      </dsp:nvSpPr>
      <dsp:spPr>
        <a:xfrm>
          <a:off x="4797368" y="821504"/>
          <a:ext cx="204551" cy="2949742"/>
        </a:xfrm>
        <a:custGeom>
          <a:avLst/>
          <a:gdLst/>
          <a:ahLst/>
          <a:cxnLst/>
          <a:rect l="0" t="0" r="0" b="0"/>
          <a:pathLst>
            <a:path>
              <a:moveTo>
                <a:pt x="0" y="0"/>
              </a:moveTo>
              <a:lnTo>
                <a:pt x="0" y="2949742"/>
              </a:lnTo>
              <a:lnTo>
                <a:pt x="204551" y="2949742"/>
              </a:lnTo>
            </a:path>
          </a:pathLst>
        </a:custGeom>
        <a:noFill/>
        <a:ln w="15875" cap="rnd"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0F192E-BF25-474C-A9A2-7A4188FB729A}">
      <dsp:nvSpPr>
        <dsp:cNvPr id="0" name=""/>
        <dsp:cNvSpPr/>
      </dsp:nvSpPr>
      <dsp:spPr>
        <a:xfrm>
          <a:off x="5001919" y="2952175"/>
          <a:ext cx="2799330" cy="1638143"/>
        </a:xfrm>
        <a:prstGeom prst="roundRect">
          <a:avLst>
            <a:gd name="adj" fmla="val 10000"/>
          </a:avLst>
        </a:prstGeom>
        <a:solidFill>
          <a:schemeClr val="accent2">
            <a:alpha val="90000"/>
            <a:tint val="40000"/>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50000"/>
            </a:lnSpc>
            <a:spcBef>
              <a:spcPct val="0"/>
            </a:spcBef>
            <a:spcAft>
              <a:spcPct val="35000"/>
            </a:spcAft>
          </a:pPr>
          <a:endParaRPr lang="ru-RU" sz="1600" kern="1200" dirty="0" smtClean="0"/>
        </a:p>
        <a:p>
          <a:pPr lvl="0" algn="l" defTabSz="711200">
            <a:lnSpc>
              <a:spcPct val="50000"/>
            </a:lnSpc>
            <a:spcBef>
              <a:spcPct val="0"/>
            </a:spcBef>
            <a:spcAft>
              <a:spcPct val="35000"/>
            </a:spcAft>
          </a:pPr>
          <a:r>
            <a:rPr lang="ru-RU" sz="1600" kern="1200" dirty="0" smtClean="0">
              <a:latin typeface="Times New Roman" pitchFamily="18" charset="0"/>
              <a:cs typeface="Times New Roman" pitchFamily="18" charset="0"/>
            </a:rPr>
            <a:t>*</a:t>
          </a:r>
          <a:r>
            <a:rPr lang="ru-RU" sz="1600" kern="1200" dirty="0" err="1" smtClean="0">
              <a:latin typeface="Times New Roman" pitchFamily="18" charset="0"/>
              <a:cs typeface="Times New Roman" pitchFamily="18" charset="0"/>
            </a:rPr>
            <a:t>жири</a:t>
          </a:r>
          <a:endParaRPr lang="ru-RU" sz="1600" kern="1200" dirty="0" smtClean="0">
            <a:latin typeface="Times New Roman" pitchFamily="18" charset="0"/>
            <a:cs typeface="Times New Roman" pitchFamily="18" charset="0"/>
          </a:endParaRPr>
        </a:p>
        <a:p>
          <a:pPr lvl="0" algn="l" defTabSz="711200">
            <a:lnSpc>
              <a:spcPct val="50000"/>
            </a:lnSpc>
            <a:spcBef>
              <a:spcPct val="0"/>
            </a:spcBef>
            <a:spcAft>
              <a:spcPct val="35000"/>
            </a:spcAft>
          </a:pPr>
          <a:r>
            <a:rPr lang="ru-RU" sz="1600" kern="1200" dirty="0" smtClean="0">
              <a:latin typeface="Times New Roman" pitchFamily="18" charset="0"/>
              <a:cs typeface="Times New Roman" pitchFamily="18" charset="0"/>
            </a:rPr>
            <a:t>* </a:t>
          </a:r>
          <a:r>
            <a:rPr lang="ru-RU" sz="1600" kern="1200" dirty="0" err="1" smtClean="0">
              <a:latin typeface="Times New Roman" pitchFamily="18" charset="0"/>
              <a:cs typeface="Times New Roman" pitchFamily="18" charset="0"/>
            </a:rPr>
            <a:t>ефірні</a:t>
          </a:r>
          <a:r>
            <a:rPr lang="ru-RU" sz="1600" kern="1200" dirty="0" smtClean="0">
              <a:latin typeface="Times New Roman" pitchFamily="18" charset="0"/>
              <a:cs typeface="Times New Roman" pitchFamily="18" charset="0"/>
            </a:rPr>
            <a:t> </a:t>
          </a:r>
          <a:r>
            <a:rPr lang="ru-RU" sz="1600" kern="1200" dirty="0" err="1" smtClean="0">
              <a:latin typeface="Times New Roman" pitchFamily="18" charset="0"/>
              <a:cs typeface="Times New Roman" pitchFamily="18" charset="0"/>
            </a:rPr>
            <a:t>олії</a:t>
          </a:r>
          <a:endParaRPr lang="ru-RU" sz="1600" kern="1200" dirty="0" smtClean="0">
            <a:latin typeface="Times New Roman" pitchFamily="18" charset="0"/>
            <a:cs typeface="Times New Roman" pitchFamily="18" charset="0"/>
          </a:endParaRPr>
        </a:p>
        <a:p>
          <a:pPr lvl="0" algn="l" defTabSz="711200">
            <a:lnSpc>
              <a:spcPct val="50000"/>
            </a:lnSpc>
            <a:spcBef>
              <a:spcPct val="0"/>
            </a:spcBef>
            <a:spcAft>
              <a:spcPct val="35000"/>
            </a:spcAft>
          </a:pPr>
          <a:r>
            <a:rPr lang="ru-RU" sz="1600" kern="1200" dirty="0" smtClean="0">
              <a:latin typeface="Times New Roman" pitchFamily="18" charset="0"/>
              <a:cs typeface="Times New Roman" pitchFamily="18" charset="0"/>
            </a:rPr>
            <a:t>*</a:t>
          </a:r>
          <a:r>
            <a:rPr lang="ru-RU" sz="1600" kern="1200" dirty="0" err="1" smtClean="0">
              <a:latin typeface="Times New Roman" pitchFamily="18" charset="0"/>
              <a:cs typeface="Times New Roman" pitchFamily="18" charset="0"/>
            </a:rPr>
            <a:t>алкалоїди</a:t>
          </a:r>
          <a:endParaRPr lang="ru-RU" sz="1600" kern="1200" dirty="0" smtClean="0">
            <a:latin typeface="Times New Roman" pitchFamily="18" charset="0"/>
            <a:cs typeface="Times New Roman" pitchFamily="18" charset="0"/>
          </a:endParaRPr>
        </a:p>
        <a:p>
          <a:pPr lvl="0" algn="l" defTabSz="711200">
            <a:lnSpc>
              <a:spcPct val="50000"/>
            </a:lnSpc>
            <a:spcBef>
              <a:spcPct val="0"/>
            </a:spcBef>
            <a:spcAft>
              <a:spcPct val="35000"/>
            </a:spcAft>
          </a:pPr>
          <a:r>
            <a:rPr lang="ru-RU" sz="1600" kern="1200" dirty="0" smtClean="0">
              <a:latin typeface="Times New Roman" pitchFamily="18" charset="0"/>
              <a:cs typeface="Times New Roman" pitchFamily="18" charset="0"/>
            </a:rPr>
            <a:t>*</a:t>
          </a:r>
          <a:r>
            <a:rPr lang="ru-RU" sz="1600" kern="1200" dirty="0" err="1" smtClean="0">
              <a:latin typeface="Times New Roman" pitchFamily="18" charset="0"/>
              <a:cs typeface="Times New Roman" pitchFamily="18" charset="0"/>
            </a:rPr>
            <a:t>глікозиди</a:t>
          </a:r>
          <a:endParaRPr lang="ru-RU" sz="1600" kern="1200" dirty="0" smtClean="0">
            <a:latin typeface="Times New Roman" pitchFamily="18" charset="0"/>
            <a:cs typeface="Times New Roman" pitchFamily="18" charset="0"/>
          </a:endParaRPr>
        </a:p>
        <a:p>
          <a:pPr lvl="0" algn="l" defTabSz="711200">
            <a:lnSpc>
              <a:spcPct val="50000"/>
            </a:lnSpc>
            <a:spcBef>
              <a:spcPct val="0"/>
            </a:spcBef>
            <a:spcAft>
              <a:spcPct val="35000"/>
            </a:spcAft>
          </a:pPr>
          <a:r>
            <a:rPr lang="ru-RU" sz="1600" kern="1200" dirty="0" smtClean="0">
              <a:latin typeface="Times New Roman" pitchFamily="18" charset="0"/>
              <a:cs typeface="Times New Roman" pitchFamily="18" charset="0"/>
            </a:rPr>
            <a:t>*</a:t>
          </a:r>
          <a:r>
            <a:rPr lang="ru-RU" sz="1600" kern="1200" dirty="0" err="1" smtClean="0">
              <a:latin typeface="Times New Roman" pitchFamily="18" charset="0"/>
              <a:cs typeface="Times New Roman" pitchFamily="18" charset="0"/>
            </a:rPr>
            <a:t>інші</a:t>
          </a:r>
          <a:r>
            <a:rPr lang="ru-RU" sz="1600" kern="1200" dirty="0" smtClean="0">
              <a:latin typeface="Times New Roman" pitchFamily="18" charset="0"/>
              <a:cs typeface="Times New Roman" pitchFamily="18" charset="0"/>
            </a:rPr>
            <a:t> БАВ</a:t>
          </a:r>
        </a:p>
        <a:p>
          <a:pPr lvl="0" algn="l" defTabSz="711200">
            <a:lnSpc>
              <a:spcPct val="90000"/>
            </a:lnSpc>
            <a:spcBef>
              <a:spcPct val="0"/>
            </a:spcBef>
            <a:spcAft>
              <a:spcPct val="35000"/>
            </a:spcAft>
          </a:pPr>
          <a:endParaRPr lang="ru-RU" sz="1600" kern="1200" dirty="0">
            <a:latin typeface="Times New Roman" pitchFamily="18" charset="0"/>
            <a:cs typeface="Times New Roman" pitchFamily="18" charset="0"/>
          </a:endParaRPr>
        </a:p>
      </dsp:txBody>
      <dsp:txXfrm>
        <a:off x="5049899" y="3000155"/>
        <a:ext cx="2703370" cy="15421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8D1EDF-24B0-408A-95A0-7C94EE300BC6}">
      <dsp:nvSpPr>
        <dsp:cNvPr id="0" name=""/>
        <dsp:cNvSpPr/>
      </dsp:nvSpPr>
      <dsp:spPr>
        <a:xfrm>
          <a:off x="7610" y="0"/>
          <a:ext cx="10581013" cy="918261"/>
        </a:xfrm>
        <a:prstGeom prst="roundRect">
          <a:avLst>
            <a:gd name="adj" fmla="val 10000"/>
          </a:avLst>
        </a:prstGeom>
        <a:solidFill>
          <a:srgbClr val="FFFF00"/>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ru-RU" sz="4100" b="1" strike="noStrike" kern="1200" dirty="0" err="1"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Вторинний</a:t>
          </a:r>
          <a:r>
            <a:rPr lang="ru-RU" sz="4100" b="1" strike="noStrike" kern="1200" dirty="0"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4100" b="1" strike="noStrike" kern="1200" dirty="0" err="1"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крохмаль</a:t>
          </a:r>
          <a:endParaRPr lang="ru-RU" sz="4100" b="1" strike="noStrike" kern="120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34505" y="26895"/>
        <a:ext cx="10527223" cy="864471"/>
      </dsp:txXfrm>
    </dsp:sp>
    <dsp:sp modelId="{16B04729-6A21-4293-8A07-7A7FCA913E5F}">
      <dsp:nvSpPr>
        <dsp:cNvPr id="0" name=""/>
        <dsp:cNvSpPr/>
      </dsp:nvSpPr>
      <dsp:spPr>
        <a:xfrm>
          <a:off x="3805" y="1373357"/>
          <a:ext cx="3339966" cy="4512561"/>
        </a:xfrm>
        <a:prstGeom prst="roundRect">
          <a:avLst>
            <a:gd name="adj" fmla="val 10000"/>
          </a:avLst>
        </a:prstGeom>
        <a:solidFill>
          <a:srgbClr val="FFFF66"/>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ru-RU" sz="3200" b="1" kern="1200" dirty="0" err="1"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Транзиторний</a:t>
          </a:r>
          <a:endParaRPr lang="ru-RU" sz="3200" b="1" kern="1200"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0" algn="ctr" defTabSz="1422400">
            <a:lnSpc>
              <a:spcPct val="90000"/>
            </a:lnSpc>
            <a:spcBef>
              <a:spcPct val="0"/>
            </a:spcBef>
            <a:spcAft>
              <a:spcPct val="35000"/>
            </a:spcAft>
          </a:pPr>
          <a:r>
            <a:rPr lang="ru-RU" sz="3200" b="1" kern="1200"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sz="3200" b="1" kern="1200" dirty="0" err="1"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перехідний</a:t>
          </a:r>
          <a:r>
            <a:rPr lang="ru-RU" sz="3200" b="1" kern="1200"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lvl="0" algn="ctr" defTabSz="1422400">
            <a:lnSpc>
              <a:spcPct val="90000"/>
            </a:lnSpc>
            <a:spcBef>
              <a:spcPct val="0"/>
            </a:spcBef>
            <a:spcAft>
              <a:spcPct val="35000"/>
            </a:spcAft>
          </a:pPr>
          <a:endParaRPr lang="ru-RU" sz="3200" b="1" kern="1200"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0" algn="ctr" defTabSz="1422400">
            <a:lnSpc>
              <a:spcPct val="90000"/>
            </a:lnSpc>
            <a:spcBef>
              <a:spcPct val="0"/>
            </a:spcBef>
            <a:spcAft>
              <a:spcPct val="35000"/>
            </a:spcAft>
          </a:pPr>
          <a:r>
            <a:rPr lang="ru-RU" sz="1800" kern="1200" dirty="0" err="1" smtClean="0">
              <a:latin typeface="Times New Roman" panose="02020603050405020304" pitchFamily="18" charset="0"/>
              <a:cs typeface="Times New Roman" panose="02020603050405020304" pitchFamily="18" charset="0"/>
            </a:rPr>
            <a:t>Утворюється</a:t>
          </a:r>
          <a:r>
            <a:rPr lang="ru-RU" sz="1800" kern="1200" dirty="0" smtClean="0">
              <a:latin typeface="Times New Roman" panose="02020603050405020304" pitchFamily="18" charset="0"/>
              <a:cs typeface="Times New Roman" panose="02020603050405020304" pitchFamily="18" charset="0"/>
            </a:rPr>
            <a:t> і </a:t>
          </a:r>
          <a:r>
            <a:rPr lang="ru-RU" sz="1800" kern="1200" dirty="0" err="1" smtClean="0">
              <a:latin typeface="Times New Roman" panose="02020603050405020304" pitchFamily="18" charset="0"/>
              <a:cs typeface="Times New Roman" panose="02020603050405020304" pitchFamily="18" charset="0"/>
            </a:rPr>
            <a:t>розщеплюється</a:t>
          </a:r>
          <a:r>
            <a:rPr lang="ru-RU" sz="1800" kern="1200" dirty="0" smtClean="0">
              <a:latin typeface="Times New Roman" panose="02020603050405020304" pitchFamily="18" charset="0"/>
              <a:cs typeface="Times New Roman" panose="02020603050405020304" pitchFamily="18" charset="0"/>
            </a:rPr>
            <a:t> на шляхах </a:t>
          </a:r>
          <a:r>
            <a:rPr lang="ru-RU" sz="1800" kern="1200" dirty="0" err="1" smtClean="0">
              <a:latin typeface="Times New Roman" panose="02020603050405020304" pitchFamily="18" charset="0"/>
              <a:cs typeface="Times New Roman" panose="02020603050405020304" pitchFamily="18" charset="0"/>
            </a:rPr>
            <a:t>пересування</a:t>
          </a:r>
          <a:r>
            <a:rPr lang="ru-RU" sz="1800" kern="1200" dirty="0" smtClean="0">
              <a:latin typeface="Times New Roman" panose="02020603050405020304" pitchFamily="18" charset="0"/>
              <a:cs typeface="Times New Roman" panose="02020603050405020304" pitchFamily="18" charset="0"/>
            </a:rPr>
            <a:t> </a:t>
          </a:r>
          <a:r>
            <a:rPr lang="ru-RU" sz="1800" kern="1200" dirty="0" err="1" smtClean="0">
              <a:latin typeface="Times New Roman" panose="02020603050405020304" pitchFamily="18" charset="0"/>
              <a:cs typeface="Times New Roman" panose="02020603050405020304" pitchFamily="18" charset="0"/>
            </a:rPr>
            <a:t>глюкози</a:t>
          </a:r>
          <a:endParaRPr lang="ru-RU" sz="1800" kern="1200" dirty="0">
            <a:latin typeface="Times New Roman" panose="02020603050405020304" pitchFamily="18" charset="0"/>
            <a:cs typeface="Times New Roman" panose="02020603050405020304" pitchFamily="18" charset="0"/>
          </a:endParaRPr>
        </a:p>
      </dsp:txBody>
      <dsp:txXfrm>
        <a:off x="101629" y="1471181"/>
        <a:ext cx="3144318" cy="4316913"/>
      </dsp:txXfrm>
    </dsp:sp>
    <dsp:sp modelId="{1D60CB96-1D55-4E71-975D-7277E393FAA5}">
      <dsp:nvSpPr>
        <dsp:cNvPr id="0" name=""/>
        <dsp:cNvSpPr/>
      </dsp:nvSpPr>
      <dsp:spPr>
        <a:xfrm>
          <a:off x="3624328" y="1373357"/>
          <a:ext cx="3339966" cy="4512561"/>
        </a:xfrm>
        <a:prstGeom prst="roundRect">
          <a:avLst>
            <a:gd name="adj" fmla="val 10000"/>
          </a:avLst>
        </a:prstGeom>
        <a:solidFill>
          <a:srgbClr val="FFFF66"/>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ru-RU" sz="3600" b="1" kern="1200" dirty="0" err="1"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Запасаючий</a:t>
          </a:r>
          <a:endParaRPr lang="ru-RU" sz="3600" b="1" kern="1200"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ru-RU" sz="1800" b="0" kern="1200" dirty="0" err="1" smtClean="0">
              <a:effectLst/>
              <a:latin typeface="Times New Roman" panose="02020603050405020304" pitchFamily="18" charset="0"/>
              <a:cs typeface="Times New Roman" panose="02020603050405020304" pitchFamily="18" charset="0"/>
            </a:rPr>
            <a:t>Відкладається</a:t>
          </a:r>
          <a:r>
            <a:rPr lang="ru-RU" sz="1800" b="0" kern="1200" dirty="0" smtClean="0">
              <a:effectLst/>
              <a:latin typeface="Times New Roman" panose="02020603050405020304" pitchFamily="18" charset="0"/>
              <a:cs typeface="Times New Roman" panose="02020603050405020304" pitchFamily="18" charset="0"/>
            </a:rPr>
            <a:t> в </a:t>
          </a:r>
          <a:r>
            <a:rPr lang="ru-RU" sz="1800" b="0" kern="1200" dirty="0" err="1" smtClean="0">
              <a:effectLst/>
              <a:latin typeface="Times New Roman" panose="02020603050405020304" pitchFamily="18" charset="0"/>
              <a:cs typeface="Times New Roman" panose="02020603050405020304" pitchFamily="18" charset="0"/>
            </a:rPr>
            <a:t>амілопластах</a:t>
          </a:r>
          <a:r>
            <a:rPr lang="ru-RU" sz="1800" b="0" kern="1200" dirty="0" smtClean="0">
              <a:effectLst/>
              <a:latin typeface="Times New Roman" panose="02020603050405020304" pitchFamily="18" charset="0"/>
              <a:cs typeface="Times New Roman" panose="02020603050405020304" pitchFamily="18" charset="0"/>
            </a:rPr>
            <a:t> </a:t>
          </a:r>
          <a:r>
            <a:rPr lang="ru-RU" sz="1800" b="0" kern="1200" dirty="0" err="1" smtClean="0">
              <a:effectLst/>
              <a:latin typeface="Times New Roman" panose="02020603050405020304" pitchFamily="18" charset="0"/>
              <a:cs typeface="Times New Roman" panose="02020603050405020304" pitchFamily="18" charset="0"/>
            </a:rPr>
            <a:t>запасаючих</a:t>
          </a:r>
          <a:r>
            <a:rPr lang="ru-RU" sz="1800" b="0" kern="1200" dirty="0" smtClean="0">
              <a:effectLst/>
              <a:latin typeface="Times New Roman" panose="02020603050405020304" pitchFamily="18" charset="0"/>
              <a:cs typeface="Times New Roman" panose="02020603050405020304" pitchFamily="18" charset="0"/>
            </a:rPr>
            <a:t> тканин </a:t>
          </a:r>
          <a:r>
            <a:rPr lang="ru-RU" sz="1800" b="0" kern="1200" dirty="0" err="1" smtClean="0">
              <a:effectLst/>
              <a:latin typeface="Times New Roman" panose="02020603050405020304" pitchFamily="18" charset="0"/>
              <a:cs typeface="Times New Roman" panose="02020603050405020304" pitchFamily="18" charset="0"/>
            </a:rPr>
            <a:t>коренів</a:t>
          </a:r>
          <a:r>
            <a:rPr lang="ru-RU" sz="1800" b="0" kern="1200" dirty="0" smtClean="0">
              <a:effectLst/>
              <a:latin typeface="Times New Roman" panose="02020603050405020304" pitchFamily="18" charset="0"/>
              <a:cs typeface="Times New Roman" panose="02020603050405020304" pitchFamily="18" charset="0"/>
            </a:rPr>
            <a:t>, </a:t>
          </a:r>
          <a:r>
            <a:rPr lang="ru-RU" sz="1800" b="0" kern="1200" dirty="0" err="1" smtClean="0">
              <a:effectLst/>
              <a:latin typeface="Times New Roman" panose="02020603050405020304" pitchFamily="18" charset="0"/>
              <a:cs typeface="Times New Roman" panose="02020603050405020304" pitchFamily="18" charset="0"/>
            </a:rPr>
            <a:t>кореневищ</a:t>
          </a:r>
          <a:r>
            <a:rPr lang="ru-RU" sz="1800" b="0" kern="1200" dirty="0" smtClean="0">
              <a:effectLst/>
              <a:latin typeface="Times New Roman" panose="02020603050405020304" pitchFamily="18" charset="0"/>
              <a:cs typeface="Times New Roman" panose="02020603050405020304" pitchFamily="18" charset="0"/>
            </a:rPr>
            <a:t>, </a:t>
          </a:r>
          <a:r>
            <a:rPr lang="ru-RU" sz="1800" b="0" kern="1200" dirty="0" err="1" smtClean="0">
              <a:effectLst/>
              <a:latin typeface="Times New Roman" panose="02020603050405020304" pitchFamily="18" charset="0"/>
              <a:cs typeface="Times New Roman" panose="02020603050405020304" pitchFamily="18" charset="0"/>
            </a:rPr>
            <a:t>бульб</a:t>
          </a:r>
          <a:r>
            <a:rPr lang="ru-RU" sz="1800" b="0" kern="1200" dirty="0" smtClean="0">
              <a:effectLst/>
              <a:latin typeface="Times New Roman" panose="02020603050405020304" pitchFamily="18" charset="0"/>
              <a:cs typeface="Times New Roman" panose="02020603050405020304" pitchFamily="18" charset="0"/>
            </a:rPr>
            <a:t>, </a:t>
          </a:r>
          <a:r>
            <a:rPr lang="ru-RU" sz="1800" b="0" kern="1200" dirty="0" err="1" smtClean="0">
              <a:effectLst/>
              <a:latin typeface="Times New Roman" panose="02020603050405020304" pitchFamily="18" charset="0"/>
              <a:cs typeface="Times New Roman" panose="02020603050405020304" pitchFamily="18" charset="0"/>
            </a:rPr>
            <a:t>плодів</a:t>
          </a:r>
          <a:r>
            <a:rPr lang="ru-RU" sz="1800" b="0" kern="1200" dirty="0" smtClean="0">
              <a:effectLst/>
              <a:latin typeface="Times New Roman" panose="02020603050405020304" pitchFamily="18" charset="0"/>
              <a:cs typeface="Times New Roman" panose="02020603050405020304" pitchFamily="18" charset="0"/>
            </a:rPr>
            <a:t>, </a:t>
          </a:r>
          <a:r>
            <a:rPr lang="ru-RU" sz="1800" b="0" kern="1200" dirty="0" err="1" smtClean="0">
              <a:effectLst/>
              <a:latin typeface="Times New Roman" panose="02020603050405020304" pitchFamily="18" charset="0"/>
              <a:cs typeface="Times New Roman" panose="02020603050405020304" pitchFamily="18" charset="0"/>
            </a:rPr>
            <a:t>насіння</a:t>
          </a:r>
          <a:r>
            <a:rPr lang="ru-RU" sz="1800" b="0" kern="1200" dirty="0" smtClean="0">
              <a:effectLst/>
              <a:latin typeface="Times New Roman" panose="02020603050405020304" pitchFamily="18" charset="0"/>
              <a:cs typeface="Times New Roman" panose="02020603050405020304" pitchFamily="18" charset="0"/>
            </a:rPr>
            <a:t> і в </a:t>
          </a:r>
          <a:r>
            <a:rPr lang="ru-RU" sz="1800" b="0" kern="1200" dirty="0" err="1" smtClean="0">
              <a:effectLst/>
              <a:latin typeface="Times New Roman" panose="02020603050405020304" pitchFamily="18" charset="0"/>
              <a:cs typeface="Times New Roman" panose="02020603050405020304" pitchFamily="18" charset="0"/>
            </a:rPr>
            <a:t>меньшій</a:t>
          </a:r>
          <a:r>
            <a:rPr lang="ru-RU" sz="1800" b="0" kern="1200" dirty="0" smtClean="0">
              <a:effectLst/>
              <a:latin typeface="Times New Roman" panose="02020603050405020304" pitchFamily="18" charset="0"/>
              <a:cs typeface="Times New Roman" panose="02020603050405020304" pitchFamily="18" charset="0"/>
            </a:rPr>
            <a:t> </a:t>
          </a:r>
          <a:r>
            <a:rPr lang="ru-RU" sz="1800" b="0" kern="1200" dirty="0" err="1" smtClean="0">
              <a:effectLst/>
              <a:latin typeface="Times New Roman" panose="02020603050405020304" pitchFamily="18" charset="0"/>
              <a:cs typeface="Times New Roman" panose="02020603050405020304" pitchFamily="18" charset="0"/>
            </a:rPr>
            <a:t>ступені</a:t>
          </a:r>
          <a:r>
            <a:rPr lang="ru-RU" sz="1800" b="0" kern="1200" dirty="0" smtClean="0">
              <a:effectLst/>
              <a:latin typeface="Times New Roman" panose="02020603050405020304" pitchFamily="18" charset="0"/>
              <a:cs typeface="Times New Roman" panose="02020603050405020304" pitchFamily="18" charset="0"/>
            </a:rPr>
            <a:t> в </a:t>
          </a:r>
          <a:r>
            <a:rPr lang="ru-RU" sz="1800" b="0" kern="1200" dirty="0" err="1" smtClean="0">
              <a:effectLst/>
              <a:latin typeface="Times New Roman" panose="02020603050405020304" pitchFamily="18" charset="0"/>
              <a:cs typeface="Times New Roman" panose="02020603050405020304" pitchFamily="18" charset="0"/>
            </a:rPr>
            <a:t>інших</a:t>
          </a:r>
          <a:r>
            <a:rPr lang="ru-RU" sz="1800" b="0" kern="1200" dirty="0" smtClean="0">
              <a:effectLst/>
              <a:latin typeface="Times New Roman" panose="02020603050405020304" pitchFamily="18" charset="0"/>
              <a:cs typeface="Times New Roman" panose="02020603050405020304" pitchFamily="18" charset="0"/>
            </a:rPr>
            <a:t> органах у </a:t>
          </a:r>
          <a:r>
            <a:rPr lang="ru-RU" sz="1800" b="0" kern="1200" dirty="0" err="1" smtClean="0">
              <a:effectLst/>
              <a:latin typeface="Times New Roman" panose="02020603050405020304" pitchFamily="18" charset="0"/>
              <a:cs typeface="Times New Roman" panose="02020603050405020304" pitchFamily="18" charset="0"/>
            </a:rPr>
            <a:t>вигляді</a:t>
          </a:r>
          <a:r>
            <a:rPr lang="ru-RU" sz="1800" b="0" kern="1200" dirty="0" smtClean="0">
              <a:effectLst/>
              <a:latin typeface="Times New Roman" panose="02020603050405020304" pitchFamily="18" charset="0"/>
              <a:cs typeface="Times New Roman" panose="02020603050405020304" pitchFamily="18" charset="0"/>
            </a:rPr>
            <a:t> </a:t>
          </a:r>
          <a:r>
            <a:rPr lang="ru-RU" sz="1800" b="1" u="sng" kern="1200" dirty="0" err="1" smtClean="0">
              <a:effectLst/>
              <a:latin typeface="Times New Roman" panose="02020603050405020304" pitchFamily="18" charset="0"/>
              <a:cs typeface="Times New Roman" panose="02020603050405020304" pitchFamily="18" charset="0"/>
            </a:rPr>
            <a:t>крохмальних</a:t>
          </a:r>
          <a:r>
            <a:rPr lang="ru-RU" sz="1800" b="1" u="sng" kern="1200" dirty="0" smtClean="0">
              <a:effectLst/>
              <a:latin typeface="Times New Roman" panose="02020603050405020304" pitchFamily="18" charset="0"/>
              <a:cs typeface="Times New Roman" panose="02020603050405020304" pitchFamily="18" charset="0"/>
            </a:rPr>
            <a:t> зерен</a:t>
          </a:r>
          <a:endParaRPr lang="ru-RU" sz="1800" b="1" u="sng" kern="1200" dirty="0">
            <a:effectLst/>
            <a:latin typeface="Times New Roman" panose="02020603050405020304" pitchFamily="18" charset="0"/>
            <a:cs typeface="Times New Roman" panose="02020603050405020304" pitchFamily="18" charset="0"/>
          </a:endParaRPr>
        </a:p>
      </dsp:txBody>
      <dsp:txXfrm>
        <a:off x="3722152" y="1471181"/>
        <a:ext cx="3144318" cy="4316913"/>
      </dsp:txXfrm>
    </dsp:sp>
    <dsp:sp modelId="{DF857169-8AB5-4685-91D6-F297D056D0BA}">
      <dsp:nvSpPr>
        <dsp:cNvPr id="0" name=""/>
        <dsp:cNvSpPr/>
      </dsp:nvSpPr>
      <dsp:spPr>
        <a:xfrm>
          <a:off x="7244852" y="1373357"/>
          <a:ext cx="3339966" cy="4512561"/>
        </a:xfrm>
        <a:prstGeom prst="roundRect">
          <a:avLst>
            <a:gd name="adj" fmla="val 10000"/>
          </a:avLst>
        </a:prstGeom>
        <a:solidFill>
          <a:srgbClr val="FFFF66"/>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uk-UA" sz="3400" b="1" kern="1200" dirty="0" err="1"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Оберігальний</a:t>
          </a:r>
          <a:endParaRPr lang="uk-UA" sz="3400" b="1" kern="1200"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0" algn="ctr" defTabSz="1511300">
            <a:lnSpc>
              <a:spcPct val="90000"/>
            </a:lnSpc>
            <a:spcBef>
              <a:spcPct val="0"/>
            </a:spcBef>
            <a:spcAft>
              <a:spcPct val="35000"/>
            </a:spcAft>
          </a:pPr>
          <a:endParaRPr lang="ru-RU" sz="3400" b="1" kern="1200"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0" algn="ctr" defTabSz="1511300">
            <a:lnSpc>
              <a:spcPct val="90000"/>
            </a:lnSpc>
            <a:spcBef>
              <a:spcPct val="0"/>
            </a:spcBef>
            <a:spcAft>
              <a:spcPct val="35000"/>
            </a:spcAft>
          </a:pPr>
          <a:r>
            <a:rPr lang="ru-RU" sz="2000" b="0" kern="1200" dirty="0" err="1" smtClean="0">
              <a:effectLst/>
              <a:latin typeface="Times New Roman" panose="02020603050405020304" pitchFamily="18" charset="0"/>
              <a:cs typeface="Times New Roman" panose="02020603050405020304" pitchFamily="18" charset="0"/>
            </a:rPr>
            <a:t>Накопичується</a:t>
          </a:r>
          <a:r>
            <a:rPr lang="ru-RU" sz="2000" b="0" kern="1200" dirty="0" smtClean="0">
              <a:effectLst/>
              <a:latin typeface="Times New Roman" panose="02020603050405020304" pitchFamily="18" charset="0"/>
              <a:cs typeface="Times New Roman" panose="02020603050405020304" pitchFamily="18" charset="0"/>
            </a:rPr>
            <a:t> у </a:t>
          </a:r>
          <a:r>
            <a:rPr lang="ru-RU" sz="2000" b="0" kern="1200" dirty="0" err="1" smtClean="0">
              <a:effectLst/>
              <a:latin typeface="Times New Roman" panose="02020603050405020304" pitchFamily="18" charset="0"/>
              <a:cs typeface="Times New Roman" panose="02020603050405020304" pitchFamily="18" charset="0"/>
            </a:rPr>
            <a:t>кореневому</a:t>
          </a:r>
          <a:r>
            <a:rPr lang="ru-RU" sz="2000" b="0" kern="1200" dirty="0" smtClean="0">
              <a:effectLst/>
              <a:latin typeface="Times New Roman" panose="02020603050405020304" pitchFamily="18" charset="0"/>
              <a:cs typeface="Times New Roman" panose="02020603050405020304" pitchFamily="18" charset="0"/>
            </a:rPr>
            <a:t> </a:t>
          </a:r>
          <a:r>
            <a:rPr lang="ru-RU" sz="2000" b="0" kern="1200" dirty="0" err="1" smtClean="0">
              <a:effectLst/>
              <a:latin typeface="Times New Roman" panose="02020603050405020304" pitchFamily="18" charset="0"/>
              <a:cs typeface="Times New Roman" panose="02020603050405020304" pitchFamily="18" charset="0"/>
            </a:rPr>
            <a:t>чохлику</a:t>
          </a:r>
          <a:r>
            <a:rPr lang="ru-RU" sz="2000" b="0" kern="1200" dirty="0" smtClean="0">
              <a:effectLst/>
              <a:latin typeface="Times New Roman" panose="02020603050405020304" pitchFamily="18" charset="0"/>
              <a:cs typeface="Times New Roman" panose="02020603050405020304" pitchFamily="18" charset="0"/>
            </a:rPr>
            <a:t>, </a:t>
          </a:r>
          <a:r>
            <a:rPr lang="ru-RU" sz="2000" b="0" kern="1200" dirty="0" err="1" smtClean="0">
              <a:effectLst/>
              <a:latin typeface="Times New Roman" panose="02020603050405020304" pitchFamily="18" charset="0"/>
              <a:cs typeface="Times New Roman" panose="02020603050405020304" pitchFamily="18" charset="0"/>
            </a:rPr>
            <a:t>ендодермі</a:t>
          </a:r>
          <a:r>
            <a:rPr lang="ru-RU" sz="2000" b="0" kern="1200" dirty="0" smtClean="0">
              <a:effectLst/>
              <a:latin typeface="Times New Roman" panose="02020603050405020304" pitchFamily="18" charset="0"/>
              <a:cs typeface="Times New Roman" panose="02020603050405020304" pitchFamily="18" charset="0"/>
            </a:rPr>
            <a:t>, </a:t>
          </a:r>
          <a:r>
            <a:rPr lang="ru-RU" sz="2000" b="0" kern="1200" dirty="0" err="1" smtClean="0">
              <a:effectLst/>
              <a:latin typeface="Times New Roman" panose="02020603050405020304" pitchFamily="18" charset="0"/>
              <a:cs typeface="Times New Roman" panose="02020603050405020304" pitchFamily="18" charset="0"/>
            </a:rPr>
            <a:t>сприяє</a:t>
          </a:r>
          <a:r>
            <a:rPr lang="ru-RU" sz="2000" b="0" kern="1200" dirty="0" smtClean="0">
              <a:effectLst/>
              <a:latin typeface="Times New Roman" panose="02020603050405020304" pitchFamily="18" charset="0"/>
              <a:cs typeface="Times New Roman" panose="02020603050405020304" pitchFamily="18" charset="0"/>
            </a:rPr>
            <a:t> росту і </a:t>
          </a:r>
          <a:r>
            <a:rPr lang="ru-RU" sz="2000" b="0" kern="1200" dirty="0" err="1" smtClean="0">
              <a:effectLst/>
              <a:latin typeface="Times New Roman" panose="02020603050405020304" pitchFamily="18" charset="0"/>
              <a:cs typeface="Times New Roman" panose="02020603050405020304" pitchFamily="18" charset="0"/>
            </a:rPr>
            <a:t>тропізму</a:t>
          </a:r>
          <a:r>
            <a:rPr lang="ru-RU" sz="2000" b="0" kern="1200" dirty="0" smtClean="0">
              <a:effectLst/>
              <a:latin typeface="Times New Roman" panose="02020603050405020304" pitchFamily="18" charset="0"/>
              <a:cs typeface="Times New Roman" panose="02020603050405020304" pitchFamily="18" charset="0"/>
            </a:rPr>
            <a:t> </a:t>
          </a:r>
          <a:r>
            <a:rPr lang="ru-RU" sz="2000" b="0" kern="1200" dirty="0" err="1" smtClean="0">
              <a:effectLst/>
              <a:latin typeface="Times New Roman" panose="02020603050405020304" pitchFamily="18" charset="0"/>
              <a:cs typeface="Times New Roman" panose="02020603050405020304" pitchFamily="18" charset="0"/>
            </a:rPr>
            <a:t>органів</a:t>
          </a:r>
          <a:endParaRPr lang="ru-RU" sz="2000" b="0" kern="1200" dirty="0">
            <a:effectLst/>
            <a:latin typeface="Times New Roman" panose="02020603050405020304" pitchFamily="18" charset="0"/>
            <a:cs typeface="Times New Roman" panose="02020603050405020304" pitchFamily="18" charset="0"/>
          </a:endParaRPr>
        </a:p>
      </dsp:txBody>
      <dsp:txXfrm>
        <a:off x="7342676" y="1471181"/>
        <a:ext cx="3144318" cy="431691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B1052A-0BE0-4D35-836C-7DBEEBF6DB55}" type="datetimeFigureOut">
              <a:rPr lang="ru-RU" smtClean="0"/>
              <a:t>19.09.2022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F1C743-7960-4E6E-9F63-305BA8490234}" type="slidenum">
              <a:rPr lang="ru-RU" smtClean="0"/>
              <a:t>‹#›</a:t>
            </a:fld>
            <a:endParaRPr lang="ru-RU"/>
          </a:p>
        </p:txBody>
      </p:sp>
    </p:spTree>
    <p:extLst>
      <p:ext uri="{BB962C8B-B14F-4D97-AF65-F5344CB8AC3E}">
        <p14:creationId xmlns:p14="http://schemas.microsoft.com/office/powerpoint/2010/main" val="2876216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ru.wikipedia.org/wiki/%D0%9B%D0%B8%D0%BF%D0%BE%D1%82%D0%B5%D0%B9%D1%85%D0%BE%D0%B5%D0%B2%D1%8B%D0%B5_%D0%BA%D0%B8%D1%81%D0%BB%D0%BE%D1%82%D1%8B" TargetMode="External"/><Relationship Id="rId13" Type="http://schemas.openxmlformats.org/officeDocument/2006/relationships/hyperlink" Target="https://ru.wikipedia.org/wiki/%D0%AD%D0%BD%D0%B4%D0%BE%D1%82%D0%BE%D0%BA%D1%81%D0%B8%D0%BD" TargetMode="External"/><Relationship Id="rId18" Type="http://schemas.openxmlformats.org/officeDocument/2006/relationships/hyperlink" Target="https://ru.wikipedia.org/w/index.php?title=%D0%9A%D0%BB%D0%B5%D1%82%D0%BE%D1%87%D0%BD%D0%B0%D1%8F_%D1%81%D1%82%D0%B5%D0%BD%D0%BA%D0%B0&amp;veaction=edit&amp;section=3" TargetMode="External"/><Relationship Id="rId26" Type="http://schemas.openxmlformats.org/officeDocument/2006/relationships/hyperlink" Target="https://ru.wikipedia.org/w/index.php?title=%D0%9A%D0%BB%D0%B5%D1%82%D0%BE%D1%87%D0%BD%D0%B0%D1%8F_%D1%81%D1%82%D0%B5%D0%BD%D0%BA%D0%B0&amp;action=edit&amp;section=4" TargetMode="External"/><Relationship Id="rId3" Type="http://schemas.openxmlformats.org/officeDocument/2006/relationships/hyperlink" Target="https://ru.wikipedia.org/wiki/%D0%9F%D0%B5%D0%BF%D1%82%D0%B8%D0%B4%D0%BE%D0%B3%D0%BB%D0%B8%D0%BA%D0%B0%D0%BD" TargetMode="External"/><Relationship Id="rId21" Type="http://schemas.openxmlformats.org/officeDocument/2006/relationships/hyperlink" Target="https://ru.wikipedia.org/wiki/%D0%93%D0%BB%D0%B8%D0%BA%D0%BE%D0%BF%D1%80%D0%BE%D1%82%D0%B5%D0%B8%D0%BD%D1%8B" TargetMode="External"/><Relationship Id="rId34" Type="http://schemas.openxmlformats.org/officeDocument/2006/relationships/hyperlink" Target="https://ru.wikipedia.org/wiki/%D0%9E%D0%BA%D1%81%D0%B8%D0%BA%D0%BE%D1%80%D0%B8%D1%87%D0%BD%D1%8B%D0%B5_%D0%BA%D0%B8%D1%81%D0%BB%D0%BE%D1%82%D1%8B" TargetMode="External"/><Relationship Id="rId7" Type="http://schemas.openxmlformats.org/officeDocument/2006/relationships/hyperlink" Target="https://ru.wikipedia.org/wiki/%D0%A2%D0%B5%D0%B9%D1%85%D0%BE%D0%B5%D0%B2%D1%8B%D0%B5_%D0%BA%D0%B8%D1%81%D0%BB%D0%BE%D1%82%D1%8B" TargetMode="External"/><Relationship Id="rId12" Type="http://schemas.openxmlformats.org/officeDocument/2006/relationships/hyperlink" Target="https://ru.wikipedia.org/w/index.php?title=%D0%9F%D0%B8%D1%80%D0%BE%D0%B3%D0%B5%D0%BD&amp;action=edit&amp;redlink=1" TargetMode="External"/><Relationship Id="rId17" Type="http://schemas.openxmlformats.org/officeDocument/2006/relationships/hyperlink" Target="https://ru.wikipedia.org/wiki/%D0%93%D0%BB%D1%8E%D0%BA%D0%B0%D0%BD" TargetMode="External"/><Relationship Id="rId25" Type="http://schemas.openxmlformats.org/officeDocument/2006/relationships/hyperlink" Target="https://ru.wikipedia.org/w/index.php?title=%D0%9A%D0%BB%D0%B5%D1%82%D0%BE%D1%87%D0%BD%D0%B0%D1%8F_%D1%81%D1%82%D0%B5%D0%BD%D0%BA%D0%B0&amp;veaction=edit&amp;section=4" TargetMode="External"/><Relationship Id="rId33" Type="http://schemas.openxmlformats.org/officeDocument/2006/relationships/hyperlink" Target="https://ru.wikipedia.org/wiki/%D0%9C%D0%B0%D1%80%D0%B5%D0%B2%D1%8B%D0%B5" TargetMode="External"/><Relationship Id="rId2" Type="http://schemas.openxmlformats.org/officeDocument/2006/relationships/slide" Target="../slides/slide17.xml"/><Relationship Id="rId16" Type="http://schemas.openxmlformats.org/officeDocument/2006/relationships/hyperlink" Target="https://ru.wikipedia.org/wiki/%D0%A5%D0%B8%D1%82%D0%B8%D0%BD" TargetMode="External"/><Relationship Id="rId20" Type="http://schemas.openxmlformats.org/officeDocument/2006/relationships/hyperlink" Target="https://ru.wikipedia.org/wiki/%D0%A6%D0%B5%D0%BB%D0%BB%D1%8E%D0%BB%D0%BE%D0%B7%D0%B0" TargetMode="External"/><Relationship Id="rId29" Type="http://schemas.openxmlformats.org/officeDocument/2006/relationships/hyperlink" Target="https://ru.wikipedia.org/wiki/%D0%9F%D0%B5%D0%BA%D1%82%D0%B8%D0%BD%D0%BE%D0%B2%D1%8B%D0%B5_%D0%B2%D0%B5%D1%89%D0%B5%D1%81%D1%82%D0%B2%D0%B0" TargetMode="External"/><Relationship Id="rId1" Type="http://schemas.openxmlformats.org/officeDocument/2006/relationships/notesMaster" Target="../notesMasters/notesMaster1.xml"/><Relationship Id="rId6" Type="http://schemas.openxmlformats.org/officeDocument/2006/relationships/hyperlink" Target="https://ru.wikipedia.org/wiki/%D0%9A%D0%BB%D0%B5%D1%82%D0%BE%D1%87%D0%BD%D0%B0%D1%8F_%D0%BC%D0%B5%D0%BC%D0%B1%D1%80%D0%B0%D0%BD%D0%B0" TargetMode="External"/><Relationship Id="rId11" Type="http://schemas.openxmlformats.org/officeDocument/2006/relationships/hyperlink" Target="https://ru.wikipedia.org/wiki/%D0%9B%D0%B8%D0%BF%D0%BE%D0%BF%D0%BE%D0%BB%D0%B8%D1%81%D0%B0%D1%85%D0%B0%D1%80%D0%B8%D0%B4" TargetMode="External"/><Relationship Id="rId24" Type="http://schemas.openxmlformats.org/officeDocument/2006/relationships/hyperlink" Target="https://ru.wikipedia.org/wiki/%D0%9A%D1%80%D0%B5%D0%BC%D0%BD%D0%B5%D0%B7%D1%91%D0%BC" TargetMode="External"/><Relationship Id="rId32" Type="http://schemas.openxmlformats.org/officeDocument/2006/relationships/hyperlink" Target="https://ru.wikipedia.org/wiki/%D0%A1%D0%B8%D1%81%D1%82%D0%B5%D0%BC%D0%B0_APG_III" TargetMode="External"/><Relationship Id="rId5" Type="http://schemas.openxmlformats.org/officeDocument/2006/relationships/hyperlink" Target="https://ru.wikipedia.org/wiki/%D0%9C%D0%B5%D1%82%D0%BE%D0%B4_%D0%93%D1%80%D0%B0%D0%BC%D0%B0" TargetMode="External"/><Relationship Id="rId15" Type="http://schemas.openxmlformats.org/officeDocument/2006/relationships/hyperlink" Target="https://ru.wikipedia.org/w/index.php?title=%D0%9A%D0%BB%D0%B5%D1%82%D0%BE%D1%87%D0%BD%D0%B0%D1%8F_%D1%81%D1%82%D0%B5%D0%BD%D0%BA%D0%B0&amp;action=edit&amp;section=2" TargetMode="External"/><Relationship Id="rId23" Type="http://schemas.openxmlformats.org/officeDocument/2006/relationships/hyperlink" Target="https://ru.wikipedia.org/wiki/%D0%94%D0%B8%D0%B0%D1%82%D0%BE%D0%BC%D0%BE%D0%B2%D1%8B%D0%B5_%D0%B2%D0%BE%D0%B4%D0%BE%D1%80%D0%BE%D1%81%D0%BB%D0%B8" TargetMode="External"/><Relationship Id="rId28" Type="http://schemas.openxmlformats.org/officeDocument/2006/relationships/hyperlink" Target="https://ru.wikipedia.org/wiki/%D0%9F%D0%BB%D0%B0%D0%B7%D0%BC%D0%BE%D0%B4%D0%B5%D1%81%D0%BC%D1%8B" TargetMode="External"/><Relationship Id="rId10" Type="http://schemas.openxmlformats.org/officeDocument/2006/relationships/hyperlink" Target="https://ru.wikipedia.org/wiki/%D0%92%D0%BD%D0%B5%D1%88%D0%BD%D1%8F%D1%8F_%D0%B1%D0%B0%D0%BA%D1%82%D0%B5%D1%80%D0%B8%D0%B0%D0%BB%D1%8C%D0%BD%D0%B0%D1%8F_%D0%BC%D0%B5%D0%BC%D0%B1%D1%80%D0%B0%D0%BD%D0%B0" TargetMode="External"/><Relationship Id="rId19" Type="http://schemas.openxmlformats.org/officeDocument/2006/relationships/hyperlink" Target="https://ru.wikipedia.org/w/index.php?title=%D0%9A%D0%BB%D0%B5%D1%82%D0%BE%D1%87%D0%BD%D0%B0%D1%8F_%D1%81%D1%82%D0%B5%D0%BD%D0%BA%D0%B0&amp;action=edit&amp;section=3" TargetMode="External"/><Relationship Id="rId31" Type="http://schemas.openxmlformats.org/officeDocument/2006/relationships/hyperlink" Target="https://ru.wikipedia.org/wiki/%D0%9F%D0%B5%D0%BA%D1%82%D0%B8%D0%BD" TargetMode="External"/><Relationship Id="rId4" Type="http://schemas.openxmlformats.org/officeDocument/2006/relationships/hyperlink" Target="https://ru.wikipedia.org/wiki/%D0%9C%D1%83%D1%80%D0%B5%D0%B8%D0%BD" TargetMode="External"/><Relationship Id="rId9" Type="http://schemas.openxmlformats.org/officeDocument/2006/relationships/hyperlink" Target="https://ru.wikipedia.org/wiki/%D0%9F%D0%B5%D1%80%D0%B8%D0%BF%D0%BB%D0%B0%D0%B7%D0%BC%D0%B0%D1%82%D0%B8%D1%87%D0%B5%D1%81%D0%BA%D0%BE%D0%B5_%D0%BF%D1%80%D0%BE%D1%81%D1%82%D1%80%D0%B0%D0%BD%D1%81%D1%82%D0%B2%D0%BE" TargetMode="External"/><Relationship Id="rId14" Type="http://schemas.openxmlformats.org/officeDocument/2006/relationships/hyperlink" Target="https://ru.wikipedia.org/w/index.php?title=%D0%9A%D0%BB%D0%B5%D1%82%D0%BE%D1%87%D0%BD%D0%B0%D1%8F_%D1%81%D1%82%D0%B5%D0%BD%D0%BA%D0%B0&amp;veaction=edit&amp;section=2" TargetMode="External"/><Relationship Id="rId22" Type="http://schemas.openxmlformats.org/officeDocument/2006/relationships/hyperlink" Target="https://ru.wikipedia.org/wiki/%D0%9F%D0%BE%D0%BB%D0%B8%D1%81%D0%B0%D1%85%D0%B0%D1%80%D0%B8%D0%B4%D1%8B" TargetMode="External"/><Relationship Id="rId27" Type="http://schemas.openxmlformats.org/officeDocument/2006/relationships/hyperlink" Target="https://ru.wikipedia.org/wiki/%D0%9F%D1%80%D0%BE%D1%82%D0%BE%D0%BF%D0%BB%D0%B0%D1%81%D1%82" TargetMode="External"/><Relationship Id="rId30" Type="http://schemas.openxmlformats.org/officeDocument/2006/relationships/hyperlink" Target="https://ru.wikipedia.org/wiki/%D0%93%D0%B5%D0%BC%D0%B8%D1%86%D0%B5%D0%BB%D0%BB%D1%8E%D0%BB%D0%BE%D0%B7%D1%8B" TargetMode="External"/><Relationship Id="rId35" Type="http://schemas.openxmlformats.org/officeDocument/2006/relationships/hyperlink" Target="https://ru.wikipedia.org/wiki/%D0%A4%D0%B5%D1%80%D1%83%D0%BB%D0%BE%D0%B2%D0%B0%D1%8F_%D0%BA%D0%B8%D1%81%D0%BB%D0%BE%D1%82%D0%B0"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mtClean="0"/>
              <a:t>Как наука ботаника возникла под влиянием практических потребностей человека и развивалась одновременно с развитием человеческого общества. Первые научные сведения о растениях находят в трудах греческих</a:t>
            </a:r>
          </a:p>
          <a:p>
            <a:r>
              <a:rPr lang="ru-RU" smtClean="0"/>
              <a:t>классиков IV–III вв. до н. э.— Аристотеля и Теофраста, которого считают</a:t>
            </a:r>
          </a:p>
          <a:p>
            <a:r>
              <a:rPr lang="ru-RU" smtClean="0"/>
              <a:t>«отцом» ботаники, так как он впервые классифицировал растения на дере-</a:t>
            </a:r>
          </a:p>
          <a:p>
            <a:r>
              <a:rPr lang="ru-RU" err="1" smtClean="0"/>
              <a:t>вья</a:t>
            </a:r>
            <a:r>
              <a:rPr lang="ru-RU" smtClean="0"/>
              <a:t>, кустарники, полукустарники, травы (много-, </a:t>
            </a:r>
            <a:r>
              <a:rPr lang="ru-RU" err="1" smtClean="0"/>
              <a:t>дву</a:t>
            </a:r>
            <a:r>
              <a:rPr lang="ru-RU" smtClean="0"/>
              <a:t>-, однолетние).</a:t>
            </a:r>
          </a:p>
          <a:p>
            <a:r>
              <a:rPr lang="ru-RU" smtClean="0"/>
              <a:t>В I в. Плиний Старший в «Естественной истории» описал около 1000</a:t>
            </a:r>
          </a:p>
          <a:p>
            <a:r>
              <a:rPr lang="ru-RU" smtClean="0"/>
              <a:t>полезных растений. Древнегреческий врач </a:t>
            </a:r>
            <a:r>
              <a:rPr lang="ru-RU" err="1" smtClean="0"/>
              <a:t>Диоскорид</a:t>
            </a:r>
            <a:r>
              <a:rPr lang="ru-RU" smtClean="0"/>
              <a:t> написал трактат</a:t>
            </a:r>
          </a:p>
          <a:p>
            <a:r>
              <a:rPr lang="ru-RU" smtClean="0"/>
              <a:t>«О лекарственных средствах», где описал около 600 видов растений, </a:t>
            </a:r>
            <a:r>
              <a:rPr lang="ru-RU" err="1" smtClean="0"/>
              <a:t>ис</a:t>
            </a:r>
            <a:r>
              <a:rPr lang="ru-RU" smtClean="0"/>
              <a:t>-</a:t>
            </a:r>
          </a:p>
          <a:p>
            <a:r>
              <a:rPr lang="ru-RU" smtClean="0"/>
              <a:t>пользуемых в медицине. В дальнейшем развитие ботаники представлялось</a:t>
            </a:r>
          </a:p>
          <a:p>
            <a:r>
              <a:rPr lang="ru-RU" smtClean="0"/>
              <a:t>лишь как накопление описательных сведений о растениях, так как </a:t>
            </a:r>
            <a:r>
              <a:rPr lang="ru-RU" err="1" smtClean="0"/>
              <a:t>экспе</a:t>
            </a:r>
            <a:r>
              <a:rPr lang="ru-RU" smtClean="0"/>
              <a:t>-</a:t>
            </a:r>
          </a:p>
          <a:p>
            <a:r>
              <a:rPr lang="ru-RU" err="1" smtClean="0"/>
              <a:t>риментальные</a:t>
            </a:r>
            <a:r>
              <a:rPr lang="ru-RU" smtClean="0"/>
              <a:t> методы исследования не развивались.</a:t>
            </a:r>
          </a:p>
          <a:p>
            <a:r>
              <a:rPr lang="ru-RU" smtClean="0"/>
              <a:t>С начала эпохи Возрождения (XV в.) и до XVIII в. наблюдается </a:t>
            </a:r>
            <a:r>
              <a:rPr lang="ru-RU" err="1" smtClean="0"/>
              <a:t>разви</a:t>
            </a:r>
            <a:r>
              <a:rPr lang="ru-RU" smtClean="0"/>
              <a:t>-</a:t>
            </a:r>
          </a:p>
          <a:p>
            <a:r>
              <a:rPr lang="ru-RU" err="1" smtClean="0"/>
              <a:t>тие</a:t>
            </a:r>
            <a:r>
              <a:rPr lang="ru-RU" smtClean="0"/>
              <a:t> ботанических исследований: возникли основные морфологические</a:t>
            </a:r>
          </a:p>
          <a:p>
            <a:r>
              <a:rPr lang="ru-RU" smtClean="0"/>
              <a:t>понятия, научная терминология, методы и принципы классификации растений и первые искусственные системы (система К. Линнея (1707–1778),</a:t>
            </a:r>
          </a:p>
          <a:p>
            <a:r>
              <a:rPr lang="ru-RU" smtClean="0"/>
              <a:t>изложенная в трудах «Система природы» (1735), «Виды растений»; </a:t>
            </a:r>
            <a:r>
              <a:rPr lang="ru-RU" err="1" smtClean="0"/>
              <a:t>есте</a:t>
            </a:r>
            <a:r>
              <a:rPr lang="ru-RU" smtClean="0"/>
              <a:t>-</a:t>
            </a:r>
          </a:p>
          <a:p>
            <a:r>
              <a:rPr lang="ru-RU" err="1" smtClean="0"/>
              <a:t>ственная</a:t>
            </a:r>
            <a:r>
              <a:rPr lang="ru-RU" smtClean="0"/>
              <a:t> система А. </a:t>
            </a:r>
            <a:r>
              <a:rPr lang="ru-RU" err="1" smtClean="0"/>
              <a:t>Жюссье</a:t>
            </a:r>
            <a:r>
              <a:rPr lang="ru-RU" smtClean="0"/>
              <a:t> (середина XVIII в.): с учетом развития и род-</a:t>
            </a:r>
          </a:p>
          <a:p>
            <a:r>
              <a:rPr lang="ru-RU" err="1" smtClean="0"/>
              <a:t>ства</a:t>
            </a:r>
            <a:r>
              <a:rPr lang="ru-RU" smtClean="0"/>
              <a:t> автор выделил 15 классов, 100 семейств, около 20 000 видов, ввел по-</a:t>
            </a:r>
          </a:p>
          <a:p>
            <a:r>
              <a:rPr lang="ru-RU" err="1" smtClean="0"/>
              <a:t>нятие</a:t>
            </a:r>
            <a:r>
              <a:rPr lang="ru-RU" smtClean="0"/>
              <a:t> семейства; система Ж. Б. Ламарка («Философия ботаники», «</a:t>
            </a:r>
            <a:r>
              <a:rPr lang="ru-RU" err="1" smtClean="0"/>
              <a:t>Фило</a:t>
            </a:r>
            <a:r>
              <a:rPr lang="ru-RU" smtClean="0"/>
              <a:t>-</a:t>
            </a:r>
          </a:p>
          <a:p>
            <a:r>
              <a:rPr lang="ru-RU" err="1" smtClean="0"/>
              <a:t>софия</a:t>
            </a:r>
            <a:r>
              <a:rPr lang="ru-RU" smtClean="0"/>
              <a:t> зоологии») — в ее основу положены принцип градации, эволюция,</a:t>
            </a:r>
          </a:p>
          <a:p>
            <a:r>
              <a:rPr lang="ru-RU" smtClean="0"/>
              <a:t>отрицание реальности существования вида, целесообразность, внутреннее</a:t>
            </a:r>
          </a:p>
          <a:p>
            <a:r>
              <a:rPr lang="ru-RU" smtClean="0"/>
              <a:t>стремление организмов к прогрессу). 1714 г. — создание аптекарского</a:t>
            </a:r>
          </a:p>
          <a:p>
            <a:r>
              <a:rPr lang="ru-RU" smtClean="0"/>
              <a:t>огорода Петром I (ныне Ботанический институт им. В. Л. Комарова в</a:t>
            </a:r>
          </a:p>
          <a:p>
            <a:r>
              <a:rPr lang="ru-RU" smtClean="0"/>
              <a:t>Санкт-Петербурге). В целом этот период характеризуется господством </a:t>
            </a:r>
            <a:r>
              <a:rPr lang="ru-RU" err="1" smtClean="0"/>
              <a:t>ме</a:t>
            </a:r>
            <a:r>
              <a:rPr lang="ru-RU" smtClean="0"/>
              <a:t>-</a:t>
            </a:r>
          </a:p>
          <a:p>
            <a:r>
              <a:rPr lang="ru-RU" err="1" smtClean="0"/>
              <a:t>тафизического</a:t>
            </a:r>
            <a:r>
              <a:rPr lang="ru-RU" smtClean="0"/>
              <a:t> мировоззрения.</a:t>
            </a:r>
          </a:p>
          <a:p>
            <a:r>
              <a:rPr lang="ru-RU" smtClean="0"/>
              <a:t>С первой половины XIX в. развивается опытное, естественнонаучное</a:t>
            </a:r>
          </a:p>
          <a:p>
            <a:r>
              <a:rPr lang="ru-RU" smtClean="0"/>
              <a:t>познание и происходит накопление сведений, противоречащих представ-</a:t>
            </a:r>
          </a:p>
          <a:p>
            <a:r>
              <a:rPr lang="ru-RU" err="1" smtClean="0"/>
              <a:t>лениям</a:t>
            </a:r>
            <a:r>
              <a:rPr lang="ru-RU" smtClean="0"/>
              <a:t> о неизменности и постоянстве видов. Создание клеточной теории</a:t>
            </a:r>
          </a:p>
          <a:p>
            <a:r>
              <a:rPr lang="ru-RU" smtClean="0"/>
              <a:t>(1899), открытие биогенетического закона, работы Л. Пастера о </a:t>
            </a:r>
            <a:r>
              <a:rPr lang="ru-RU" err="1" smtClean="0"/>
              <a:t>невозмож</a:t>
            </a:r>
            <a:r>
              <a:rPr lang="ru-RU" smtClean="0"/>
              <a:t>-</a:t>
            </a:r>
          </a:p>
          <a:p>
            <a:r>
              <a:rPr lang="ru-RU" err="1" smtClean="0"/>
              <a:t>ности</a:t>
            </a:r>
            <a:r>
              <a:rPr lang="ru-RU" smtClean="0"/>
              <a:t> самозарождения и др. явились научными предпосылками </a:t>
            </a:r>
            <a:r>
              <a:rPr lang="ru-RU" err="1" smtClean="0"/>
              <a:t>возникно</a:t>
            </a:r>
            <a:r>
              <a:rPr lang="ru-RU" smtClean="0"/>
              <a:t>-</a:t>
            </a:r>
          </a:p>
          <a:p>
            <a:r>
              <a:rPr lang="ru-RU" err="1" smtClean="0"/>
              <a:t>вения</a:t>
            </a:r>
            <a:r>
              <a:rPr lang="ru-RU" smtClean="0"/>
              <a:t> эволюционного учения Ч. Дарвина. В 1859 г. вышла книга «</a:t>
            </a:r>
            <a:r>
              <a:rPr lang="ru-RU" err="1" smtClean="0"/>
              <a:t>Проис</a:t>
            </a:r>
            <a:r>
              <a:rPr lang="ru-RU" smtClean="0"/>
              <a:t>-</a:t>
            </a:r>
          </a:p>
          <a:p>
            <a:r>
              <a:rPr lang="ru-RU" smtClean="0"/>
              <a:t>хождение видов путем естественного отбора».</a:t>
            </a:r>
          </a:p>
          <a:p>
            <a:r>
              <a:rPr lang="ru-RU" smtClean="0"/>
              <a:t>Эволюционные идеи легли в основу исторического метода </a:t>
            </a:r>
            <a:r>
              <a:rPr lang="ru-RU" err="1" smtClean="0"/>
              <a:t>исследова</a:t>
            </a:r>
            <a:r>
              <a:rPr lang="ru-RU" smtClean="0"/>
              <a:t>-</a:t>
            </a:r>
          </a:p>
          <a:p>
            <a:r>
              <a:rPr lang="ru-RU" err="1" smtClean="0"/>
              <a:t>ния</a:t>
            </a:r>
            <a:r>
              <a:rPr lang="ru-RU" smtClean="0"/>
              <a:t> в биологии. Возникли новые отрасли ботаники: филогенетическая си-</a:t>
            </a:r>
          </a:p>
          <a:p>
            <a:r>
              <a:rPr lang="ru-RU" err="1" smtClean="0"/>
              <a:t>стематика</a:t>
            </a:r>
            <a:r>
              <a:rPr lang="ru-RU" smtClean="0"/>
              <a:t>, эволюционная морфология, биогеография и палеонтология, а на</a:t>
            </a:r>
          </a:p>
          <a:p>
            <a:r>
              <a:rPr lang="ru-RU" smtClean="0"/>
              <a:t>рубеже XX в. — генетика (после работ Г. Менделя, а позже </a:t>
            </a:r>
            <a:r>
              <a:rPr lang="ru-RU" err="1" smtClean="0"/>
              <a:t>Корренса</a:t>
            </a:r>
            <a:r>
              <a:rPr lang="ru-RU" smtClean="0"/>
              <a:t>,</a:t>
            </a:r>
          </a:p>
          <a:p>
            <a:r>
              <a:rPr lang="ru-RU" smtClean="0"/>
              <a:t>Чермака, де Фриза).</a:t>
            </a:r>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2</a:t>
            </a:fld>
            <a:endParaRPr lang="ru-RU"/>
          </a:p>
        </p:txBody>
      </p:sp>
    </p:spTree>
    <p:extLst>
      <p:ext uri="{BB962C8B-B14F-4D97-AF65-F5344CB8AC3E}">
        <p14:creationId xmlns:p14="http://schemas.microsoft.com/office/powerpoint/2010/main" val="57620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u="none" strike="noStrike" kern="1200" baseline="0" smtClean="0">
                <a:solidFill>
                  <a:schemeClr val="tx1"/>
                </a:solidFill>
                <a:latin typeface="+mn-lt"/>
                <a:ea typeface="+mn-ea"/>
                <a:cs typeface="+mn-cs"/>
              </a:rPr>
              <a:t>Клетка — основная структурная единица живого. Открытие ее (Гук,</a:t>
            </a:r>
          </a:p>
          <a:p>
            <a:r>
              <a:rPr lang="ru-RU" sz="1200" b="0" i="0" u="none" strike="noStrike" kern="1200" baseline="0" smtClean="0">
                <a:solidFill>
                  <a:schemeClr val="tx1"/>
                </a:solidFill>
                <a:latin typeface="+mn-lt"/>
                <a:ea typeface="+mn-ea"/>
                <a:cs typeface="+mn-cs"/>
              </a:rPr>
              <a:t>1665; </a:t>
            </a:r>
            <a:r>
              <a:rPr lang="ru-RU" sz="1200" b="0" i="0" u="none" strike="noStrike" kern="1200" baseline="0" err="1" smtClean="0">
                <a:solidFill>
                  <a:schemeClr val="tx1"/>
                </a:solidFill>
                <a:latin typeface="+mn-lt"/>
                <a:ea typeface="+mn-ea"/>
                <a:cs typeface="+mn-cs"/>
              </a:rPr>
              <a:t>Мальпиги</a:t>
            </a:r>
            <a:r>
              <a:rPr lang="ru-RU" sz="1200" b="0" i="0" u="none" strike="noStrike" kern="1200" baseline="0" smtClean="0">
                <a:solidFill>
                  <a:schemeClr val="tx1"/>
                </a:solidFill>
                <a:latin typeface="+mn-lt"/>
                <a:ea typeface="+mn-ea"/>
                <a:cs typeface="+mn-cs"/>
              </a:rPr>
              <a:t>; </a:t>
            </a:r>
            <a:r>
              <a:rPr lang="ru-RU" sz="1200" b="0" i="0" u="none" strike="noStrike" kern="1200" baseline="0" err="1" smtClean="0">
                <a:solidFill>
                  <a:schemeClr val="tx1"/>
                </a:solidFill>
                <a:latin typeface="+mn-lt"/>
                <a:ea typeface="+mn-ea"/>
                <a:cs typeface="+mn-cs"/>
              </a:rPr>
              <a:t>Грю</a:t>
            </a:r>
            <a:r>
              <a:rPr lang="ru-RU" sz="1200" b="0" i="0" u="none" strike="noStrike" kern="1200" baseline="0" smtClean="0">
                <a:solidFill>
                  <a:schemeClr val="tx1"/>
                </a:solidFill>
                <a:latin typeface="+mn-lt"/>
                <a:ea typeface="+mn-ea"/>
                <a:cs typeface="+mn-cs"/>
              </a:rPr>
              <a:t>, 1671) связано с изобретением светового </a:t>
            </a:r>
            <a:r>
              <a:rPr lang="ru-RU" sz="1200" b="0" i="0" u="none" strike="noStrike" kern="1200" baseline="0" err="1" smtClean="0">
                <a:solidFill>
                  <a:schemeClr val="tx1"/>
                </a:solidFill>
                <a:latin typeface="+mn-lt"/>
                <a:ea typeface="+mn-ea"/>
                <a:cs typeface="+mn-cs"/>
              </a:rPr>
              <a:t>микроско</a:t>
            </a:r>
            <a:r>
              <a:rPr lang="ru-RU" sz="1200" b="0" i="0" u="none" strike="noStrike" kern="1200" baseline="0" smtClean="0">
                <a:solidFill>
                  <a:schemeClr val="tx1"/>
                </a:solidFill>
                <a:latin typeface="+mn-lt"/>
                <a:ea typeface="+mn-ea"/>
                <a:cs typeface="+mn-cs"/>
              </a:rPr>
              <a:t>-</a:t>
            </a:r>
          </a:p>
          <a:p>
            <a:r>
              <a:rPr lang="ru-RU" sz="1200" b="0" i="0" u="none" strike="noStrike" kern="1200" baseline="0" smtClean="0">
                <a:solidFill>
                  <a:schemeClr val="tx1"/>
                </a:solidFill>
                <a:latin typeface="+mn-lt"/>
                <a:ea typeface="+mn-ea"/>
                <a:cs typeface="+mn-cs"/>
              </a:rPr>
              <a:t>па. Дальнейшие исследования Р. Вирхова, К. Бэра показали, что </a:t>
            </a:r>
            <a:r>
              <a:rPr lang="ru-RU" sz="1200" b="0" i="0" u="none" strike="noStrike" kern="1200" baseline="0" err="1" smtClean="0">
                <a:solidFill>
                  <a:schemeClr val="tx1"/>
                </a:solidFill>
                <a:latin typeface="+mn-lt"/>
                <a:ea typeface="+mn-ea"/>
                <a:cs typeface="+mn-cs"/>
              </a:rPr>
              <a:t>организ</a:t>
            </a:r>
            <a:r>
              <a:rPr lang="ru-RU" sz="1200" b="0" i="0" u="none" strike="noStrike" kern="1200" baseline="0" smtClean="0">
                <a:solidFill>
                  <a:schemeClr val="tx1"/>
                </a:solidFill>
                <a:latin typeface="+mn-lt"/>
                <a:ea typeface="+mn-ea"/>
                <a:cs typeface="+mn-cs"/>
              </a:rPr>
              <a:t>-</a:t>
            </a:r>
          </a:p>
          <a:p>
            <a:r>
              <a:rPr lang="ru-RU" sz="1200" b="0" i="0" u="none" strike="noStrike" kern="1200" baseline="0" smtClean="0">
                <a:solidFill>
                  <a:schemeClr val="tx1"/>
                </a:solidFill>
                <a:latin typeface="+mn-lt"/>
                <a:ea typeface="+mn-ea"/>
                <a:cs typeface="+mn-cs"/>
              </a:rPr>
              <a:t>мы начинают свое развитие из одной клетки, а каждая клетка образуется</a:t>
            </a:r>
          </a:p>
          <a:p>
            <a:r>
              <a:rPr lang="ru-RU" sz="1200" b="0" i="0" u="none" strike="noStrike" kern="1200" baseline="0" smtClean="0">
                <a:solidFill>
                  <a:schemeClr val="tx1"/>
                </a:solidFill>
                <a:latin typeface="+mn-lt"/>
                <a:ea typeface="+mn-ea"/>
                <a:cs typeface="+mn-cs"/>
              </a:rPr>
              <a:t>путем деления материнской. Это нашло свое выражение в клеточной </a:t>
            </a:r>
            <a:r>
              <a:rPr lang="ru-RU" sz="1200" b="0" i="0" u="none" strike="noStrike" kern="1200" baseline="0" err="1" smtClean="0">
                <a:solidFill>
                  <a:schemeClr val="tx1"/>
                </a:solidFill>
                <a:latin typeface="+mn-lt"/>
                <a:ea typeface="+mn-ea"/>
                <a:cs typeface="+mn-cs"/>
              </a:rPr>
              <a:t>тео</a:t>
            </a:r>
            <a:r>
              <a:rPr lang="ru-RU" sz="1200" b="0" i="0" u="none" strike="noStrike" kern="1200" baseline="0" smtClean="0">
                <a:solidFill>
                  <a:schemeClr val="tx1"/>
                </a:solidFill>
                <a:latin typeface="+mn-lt"/>
                <a:ea typeface="+mn-ea"/>
                <a:cs typeface="+mn-cs"/>
              </a:rPr>
              <a:t>-</a:t>
            </a:r>
          </a:p>
          <a:p>
            <a:r>
              <a:rPr lang="ru-RU" sz="1200" b="0" i="0" u="none" strike="noStrike" kern="1200" baseline="0" err="1" smtClean="0">
                <a:solidFill>
                  <a:schemeClr val="tx1"/>
                </a:solidFill>
                <a:latin typeface="+mn-lt"/>
                <a:ea typeface="+mn-ea"/>
                <a:cs typeface="+mn-cs"/>
              </a:rPr>
              <a:t>рии</a:t>
            </a:r>
            <a:r>
              <a:rPr lang="ru-RU" sz="1200" b="0" i="0" u="none" strike="noStrike" kern="1200" baseline="0" smtClean="0">
                <a:solidFill>
                  <a:schemeClr val="tx1"/>
                </a:solidFill>
                <a:latin typeface="+mn-lt"/>
                <a:ea typeface="+mn-ea"/>
                <a:cs typeface="+mn-cs"/>
              </a:rPr>
              <a:t>, основные положения которой сформулированы французским бота-</a:t>
            </a:r>
          </a:p>
          <a:p>
            <a:r>
              <a:rPr lang="ru-RU" sz="1200" b="0" i="0" u="none" strike="noStrike" kern="1200" baseline="0" err="1" smtClean="0">
                <a:solidFill>
                  <a:schemeClr val="tx1"/>
                </a:solidFill>
                <a:latin typeface="+mn-lt"/>
                <a:ea typeface="+mn-ea"/>
                <a:cs typeface="+mn-cs"/>
              </a:rPr>
              <a:t>ником</a:t>
            </a:r>
            <a:r>
              <a:rPr lang="ru-RU" sz="1200" b="0" i="0" u="none" strike="noStrike" kern="1200" baseline="0" smtClean="0">
                <a:solidFill>
                  <a:schemeClr val="tx1"/>
                </a:solidFill>
                <a:latin typeface="+mn-lt"/>
                <a:ea typeface="+mn-ea"/>
                <a:cs typeface="+mn-cs"/>
              </a:rPr>
              <a:t> </a:t>
            </a:r>
            <a:r>
              <a:rPr lang="ru-RU" sz="1200" b="0" i="0" u="none" strike="noStrike" kern="1200" baseline="0" err="1" smtClean="0">
                <a:solidFill>
                  <a:schemeClr val="tx1"/>
                </a:solidFill>
                <a:latin typeface="+mn-lt"/>
                <a:ea typeface="+mn-ea"/>
                <a:cs typeface="+mn-cs"/>
              </a:rPr>
              <a:t>Дютроше</a:t>
            </a:r>
            <a:r>
              <a:rPr lang="ru-RU" sz="1200" b="0" i="0" u="none" strike="noStrike" kern="1200" baseline="0" smtClean="0">
                <a:solidFill>
                  <a:schemeClr val="tx1"/>
                </a:solidFill>
                <a:latin typeface="+mn-lt"/>
                <a:ea typeface="+mn-ea"/>
                <a:cs typeface="+mn-cs"/>
              </a:rPr>
              <a:t> (1824), русским ботаником П. Ф. </a:t>
            </a:r>
            <a:r>
              <a:rPr lang="ru-RU" sz="1200" b="0" i="0" u="none" strike="noStrike" kern="1200" baseline="0" err="1" smtClean="0">
                <a:solidFill>
                  <a:schemeClr val="tx1"/>
                </a:solidFill>
                <a:latin typeface="+mn-lt"/>
                <a:ea typeface="+mn-ea"/>
                <a:cs typeface="+mn-cs"/>
              </a:rPr>
              <a:t>Горяниновым</a:t>
            </a:r>
            <a:r>
              <a:rPr lang="ru-RU" sz="1200" b="0" i="0" u="none" strike="noStrike" kern="1200" baseline="0" smtClean="0">
                <a:solidFill>
                  <a:schemeClr val="tx1"/>
                </a:solidFill>
                <a:latin typeface="+mn-lt"/>
                <a:ea typeface="+mn-ea"/>
                <a:cs typeface="+mn-cs"/>
              </a:rPr>
              <a:t> (1834) и</a:t>
            </a:r>
          </a:p>
          <a:p>
            <a:r>
              <a:rPr lang="ru-RU" sz="1200" b="0" i="0" u="none" strike="noStrike" kern="1200" baseline="0" smtClean="0">
                <a:solidFill>
                  <a:schemeClr val="tx1"/>
                </a:solidFill>
                <a:latin typeface="+mn-lt"/>
                <a:ea typeface="+mn-ea"/>
                <a:cs typeface="+mn-cs"/>
              </a:rPr>
              <a:t>немецкими исследователями </a:t>
            </a:r>
            <a:r>
              <a:rPr lang="ru-RU" sz="1200" b="0" i="0" u="none" strike="noStrike" kern="1200" baseline="0" err="1" smtClean="0">
                <a:solidFill>
                  <a:schemeClr val="tx1"/>
                </a:solidFill>
                <a:latin typeface="+mn-lt"/>
                <a:ea typeface="+mn-ea"/>
                <a:cs typeface="+mn-cs"/>
              </a:rPr>
              <a:t>Шлейденом</a:t>
            </a:r>
            <a:r>
              <a:rPr lang="ru-RU" sz="1200" b="0" i="0" u="none" strike="noStrike" kern="1200" baseline="0" smtClean="0">
                <a:solidFill>
                  <a:schemeClr val="tx1"/>
                </a:solidFill>
                <a:latin typeface="+mn-lt"/>
                <a:ea typeface="+mn-ea"/>
                <a:cs typeface="+mn-cs"/>
              </a:rPr>
              <a:t> и Шванном (1838–1839).</a:t>
            </a:r>
          </a:p>
          <a:p>
            <a:r>
              <a:rPr lang="ru-RU" sz="1200" b="0" i="1" u="none" strike="noStrike" kern="1200" baseline="0" smtClean="0">
                <a:solidFill>
                  <a:schemeClr val="tx1"/>
                </a:solidFill>
                <a:latin typeface="+mn-lt"/>
                <a:ea typeface="+mn-ea"/>
                <a:cs typeface="+mn-cs"/>
              </a:rPr>
              <a:t>Современная клеточная теория </a:t>
            </a:r>
            <a:r>
              <a:rPr lang="ru-RU" sz="1200" b="0" i="0" u="none" strike="noStrike" kern="1200" baseline="0" smtClean="0">
                <a:solidFill>
                  <a:schemeClr val="tx1"/>
                </a:solidFill>
                <a:latin typeface="+mn-lt"/>
                <a:ea typeface="+mn-ea"/>
                <a:cs typeface="+mn-cs"/>
              </a:rPr>
              <a:t>включает следующие основные по-</a:t>
            </a:r>
          </a:p>
          <a:p>
            <a:r>
              <a:rPr lang="ru-RU" sz="1200" b="0" i="0" u="none" strike="noStrike" kern="1200" baseline="0" err="1" smtClean="0">
                <a:solidFill>
                  <a:schemeClr val="tx1"/>
                </a:solidFill>
                <a:latin typeface="+mn-lt"/>
                <a:ea typeface="+mn-ea"/>
                <a:cs typeface="+mn-cs"/>
              </a:rPr>
              <a:t>ложения</a:t>
            </a:r>
            <a:r>
              <a:rPr lang="ru-RU" sz="1200" b="0" i="0" u="none" strike="noStrike" kern="1200" baseline="0" smtClean="0">
                <a:solidFill>
                  <a:schemeClr val="tx1"/>
                </a:solidFill>
                <a:latin typeface="+mn-lt"/>
                <a:ea typeface="+mn-ea"/>
                <a:cs typeface="+mn-cs"/>
              </a:rPr>
              <a:t>:</a:t>
            </a:r>
          </a:p>
          <a:p>
            <a:r>
              <a:rPr lang="ru-RU" sz="1200" b="0" i="0" u="none" strike="noStrike" kern="1200" baseline="0" smtClean="0">
                <a:solidFill>
                  <a:schemeClr val="tx1"/>
                </a:solidFill>
                <a:latin typeface="+mn-lt"/>
                <a:ea typeface="+mn-ea"/>
                <a:cs typeface="+mn-cs"/>
              </a:rPr>
              <a:t>1. Клетка— основная единица строения, развития и жизнедеятельно-</a:t>
            </a:r>
          </a:p>
          <a:p>
            <a:r>
              <a:rPr lang="ru-RU" sz="1200" b="0" i="0" u="none" strike="noStrike" kern="1200" baseline="0" err="1" smtClean="0">
                <a:solidFill>
                  <a:schemeClr val="tx1"/>
                </a:solidFill>
                <a:latin typeface="+mn-lt"/>
                <a:ea typeface="+mn-ea"/>
                <a:cs typeface="+mn-cs"/>
              </a:rPr>
              <a:t>сти</a:t>
            </a:r>
            <a:r>
              <a:rPr lang="ru-RU" sz="1200" b="0" i="0" u="none" strike="noStrike" kern="1200" baseline="0" smtClean="0">
                <a:solidFill>
                  <a:schemeClr val="tx1"/>
                </a:solidFill>
                <a:latin typeface="+mn-lt"/>
                <a:ea typeface="+mn-ea"/>
                <a:cs typeface="+mn-cs"/>
              </a:rPr>
              <a:t> живых организмов.</a:t>
            </a:r>
          </a:p>
          <a:p>
            <a:r>
              <a:rPr lang="ru-RU" sz="1200" b="0" i="0" u="none" strike="noStrike" kern="1200" baseline="0" smtClean="0">
                <a:solidFill>
                  <a:schemeClr val="tx1"/>
                </a:solidFill>
                <a:latin typeface="+mn-lt"/>
                <a:ea typeface="+mn-ea"/>
                <a:cs typeface="+mn-cs"/>
              </a:rPr>
              <a:t>2. Клетки растений и животных сходны по строению, химическому</a:t>
            </a:r>
          </a:p>
          <a:p>
            <a:r>
              <a:rPr lang="ru-RU" sz="1200" b="0" i="0" u="none" strike="noStrike" kern="1200" baseline="0" smtClean="0">
                <a:solidFill>
                  <a:schemeClr val="tx1"/>
                </a:solidFill>
                <a:latin typeface="+mn-lt"/>
                <a:ea typeface="+mn-ea"/>
                <a:cs typeface="+mn-cs"/>
              </a:rPr>
              <a:t>составу и основным проявлениям жизнедеятельности.</a:t>
            </a:r>
          </a:p>
          <a:p>
            <a:r>
              <a:rPr lang="ru-RU" sz="1200" b="0" i="0" u="none" strike="noStrike" kern="1200" baseline="0" smtClean="0">
                <a:solidFill>
                  <a:schemeClr val="tx1"/>
                </a:solidFill>
                <a:latin typeface="+mn-lt"/>
                <a:ea typeface="+mn-ea"/>
                <a:cs typeface="+mn-cs"/>
              </a:rPr>
              <a:t>3. Клетки образуются в результате деления материнских клеток.</a:t>
            </a:r>
          </a:p>
          <a:p>
            <a:r>
              <a:rPr lang="ru-RU" sz="1200" b="0" i="0" u="none" strike="noStrike" kern="1200" baseline="0" smtClean="0">
                <a:solidFill>
                  <a:schemeClr val="tx1"/>
                </a:solidFill>
                <a:latin typeface="+mn-lt"/>
                <a:ea typeface="+mn-ea"/>
                <a:cs typeface="+mn-cs"/>
              </a:rPr>
              <a:t>4. Клетки специализированы по функциям и образуют ткани.</a:t>
            </a:r>
          </a:p>
          <a:p>
            <a:r>
              <a:rPr lang="ru-RU" sz="1200" b="0" i="0" u="none" strike="noStrike" kern="1200" baseline="0" smtClean="0">
                <a:solidFill>
                  <a:schemeClr val="tx1"/>
                </a:solidFill>
                <a:latin typeface="+mn-lt"/>
                <a:ea typeface="+mn-ea"/>
                <a:cs typeface="+mn-cs"/>
              </a:rPr>
              <a:t>5. Ткани формируют органы.</a:t>
            </a:r>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3</a:t>
            </a:fld>
            <a:endParaRPr lang="ru-RU"/>
          </a:p>
        </p:txBody>
      </p:sp>
    </p:spTree>
    <p:extLst>
      <p:ext uri="{BB962C8B-B14F-4D97-AF65-F5344CB8AC3E}">
        <p14:creationId xmlns:p14="http://schemas.microsoft.com/office/powerpoint/2010/main" val="2223738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mtClean="0"/>
              <a:t>Основными</a:t>
            </a:r>
            <a:r>
              <a:rPr lang="ru-RU" baseline="0" smtClean="0"/>
              <a:t> отличиями растительной клетки от животной является:</a:t>
            </a:r>
          </a:p>
          <a:p>
            <a:r>
              <a:rPr lang="ru-RU" baseline="0" smtClean="0"/>
              <a:t>-наличие углеводной  оболочки</a:t>
            </a:r>
          </a:p>
          <a:p>
            <a:r>
              <a:rPr lang="ru-RU" baseline="0" smtClean="0"/>
              <a:t>-наличие пластид – специфических органелл</a:t>
            </a:r>
          </a:p>
          <a:p>
            <a:r>
              <a:rPr lang="ru-RU" baseline="0" smtClean="0"/>
              <a:t>-наличие вакуолей, </a:t>
            </a:r>
            <a:r>
              <a:rPr lang="ru-RU" baseline="0" err="1" smtClean="0"/>
              <a:t>плазмодесм</a:t>
            </a:r>
            <a:r>
              <a:rPr lang="ru-RU" baseline="0" smtClean="0"/>
              <a:t>, и кристаллических включений</a:t>
            </a:r>
          </a:p>
          <a:p>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4</a:t>
            </a:fld>
            <a:endParaRPr lang="ru-RU"/>
          </a:p>
        </p:txBody>
      </p:sp>
    </p:spTree>
    <p:extLst>
      <p:ext uri="{BB962C8B-B14F-4D97-AF65-F5344CB8AC3E}">
        <p14:creationId xmlns:p14="http://schemas.microsoft.com/office/powerpoint/2010/main" val="2621128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mtClean="0"/>
              <a:t>В дисперсионной водной среде цитоплазмы растворённые</a:t>
            </a:r>
            <a:r>
              <a:rPr lang="ru-RU" baseline="0" smtClean="0"/>
              <a:t> вещества не распадаются до молекул или ионов, а остаются в виде относительно крупных взвешенных частиц или гигантских макромолекул</a:t>
            </a:r>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5</a:t>
            </a:fld>
            <a:endParaRPr lang="ru-RU"/>
          </a:p>
        </p:txBody>
      </p:sp>
    </p:spTree>
    <p:extLst>
      <p:ext uri="{BB962C8B-B14F-4D97-AF65-F5344CB8AC3E}">
        <p14:creationId xmlns:p14="http://schemas.microsoft.com/office/powerpoint/2010/main" val="2643747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1" smtClean="0"/>
              <a:t>Мембраны регулируют</a:t>
            </a:r>
            <a:r>
              <a:rPr lang="ru-RU" smtClean="0"/>
              <a:t>:</a:t>
            </a:r>
          </a:p>
          <a:p>
            <a:pPr marL="0" indent="0">
              <a:buNone/>
            </a:pPr>
            <a:r>
              <a:rPr lang="ru-RU" smtClean="0"/>
              <a:t>1. Обмен</a:t>
            </a:r>
            <a:r>
              <a:rPr lang="ru-RU" baseline="0" smtClean="0"/>
              <a:t> веществ</a:t>
            </a:r>
          </a:p>
          <a:p>
            <a:pPr marL="0" indent="0">
              <a:buNone/>
            </a:pPr>
            <a:r>
              <a:rPr lang="ru-RU" baseline="0" smtClean="0"/>
              <a:t>2. </a:t>
            </a:r>
            <a:r>
              <a:rPr lang="ru-RU" smtClean="0"/>
              <a:t>Избирательную проницаемость</a:t>
            </a:r>
          </a:p>
          <a:p>
            <a:pPr marL="0" indent="0">
              <a:buNone/>
            </a:pPr>
            <a:r>
              <a:rPr lang="ru-RU" smtClean="0"/>
              <a:t>3. Связь клетки с внешней средой</a:t>
            </a:r>
          </a:p>
          <a:p>
            <a:pPr marL="0" indent="0">
              <a:buNone/>
            </a:pPr>
            <a:r>
              <a:rPr lang="ru-RU" smtClean="0"/>
              <a:t>4.Формирование</a:t>
            </a:r>
            <a:r>
              <a:rPr lang="ru-RU" baseline="0" smtClean="0"/>
              <a:t> оболочки</a:t>
            </a:r>
            <a:endParaRPr lang="ru-RU" smtClean="0"/>
          </a:p>
          <a:p>
            <a:pPr marL="228600" indent="-228600">
              <a:buAutoNum type="arabicPeriod"/>
            </a:pPr>
            <a:endParaRPr lang="ru-RU" smtClean="0"/>
          </a:p>
        </p:txBody>
      </p:sp>
      <p:sp>
        <p:nvSpPr>
          <p:cNvPr id="4" name="Номер слайда 3"/>
          <p:cNvSpPr>
            <a:spLocks noGrp="1"/>
          </p:cNvSpPr>
          <p:nvPr>
            <p:ph type="sldNum" sz="quarter" idx="10"/>
          </p:nvPr>
        </p:nvSpPr>
        <p:spPr/>
        <p:txBody>
          <a:bodyPr/>
          <a:lstStyle/>
          <a:p>
            <a:fld id="{35F1C743-7960-4E6E-9F63-305BA8490234}" type="slidenum">
              <a:rPr lang="ru-RU" smtClean="0"/>
              <a:t>6</a:t>
            </a:fld>
            <a:endParaRPr lang="ru-RU"/>
          </a:p>
        </p:txBody>
      </p:sp>
    </p:spTree>
    <p:extLst>
      <p:ext uri="{BB962C8B-B14F-4D97-AF65-F5344CB8AC3E}">
        <p14:creationId xmlns:p14="http://schemas.microsoft.com/office/powerpoint/2010/main" val="1821616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7</a:t>
            </a:fld>
            <a:endParaRPr lang="ru-RU"/>
          </a:p>
        </p:txBody>
      </p:sp>
    </p:spTree>
    <p:extLst>
      <p:ext uri="{BB962C8B-B14F-4D97-AF65-F5344CB8AC3E}">
        <p14:creationId xmlns:p14="http://schemas.microsoft.com/office/powerpoint/2010/main" val="452948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mtClean="0"/>
              <a:t>Важнейший,</a:t>
            </a:r>
            <a:r>
              <a:rPr lang="ru-RU" baseline="0" smtClean="0"/>
              <a:t> обязательный компонент </a:t>
            </a:r>
            <a:r>
              <a:rPr lang="uk-UA" baseline="0" err="1" smtClean="0"/>
              <a:t>клетки</a:t>
            </a:r>
            <a:r>
              <a:rPr lang="uk-UA" baseline="0" smtClean="0"/>
              <a:t> </a:t>
            </a:r>
            <a:r>
              <a:rPr lang="uk-UA" baseline="0" err="1" smtClean="0"/>
              <a:t>эукариот</a:t>
            </a:r>
            <a:r>
              <a:rPr lang="uk-UA" baseline="0" smtClean="0"/>
              <a:t>, центр </a:t>
            </a:r>
            <a:r>
              <a:rPr lang="uk-UA" baseline="0" err="1" smtClean="0"/>
              <a:t>управления</a:t>
            </a:r>
            <a:r>
              <a:rPr lang="uk-UA" baseline="0" smtClean="0"/>
              <a:t> </a:t>
            </a:r>
            <a:r>
              <a:rPr lang="uk-UA" baseline="0" err="1" smtClean="0"/>
              <a:t>всеми</a:t>
            </a:r>
            <a:r>
              <a:rPr lang="uk-UA" baseline="0" smtClean="0"/>
              <a:t> </a:t>
            </a:r>
            <a:r>
              <a:rPr lang="uk-UA" baseline="0" err="1" smtClean="0"/>
              <a:t>биохимическими</a:t>
            </a:r>
            <a:r>
              <a:rPr lang="uk-UA" baseline="0" smtClean="0"/>
              <a:t> </a:t>
            </a:r>
            <a:r>
              <a:rPr lang="uk-UA" baseline="0" err="1" smtClean="0"/>
              <a:t>процессами</a:t>
            </a:r>
            <a:r>
              <a:rPr lang="uk-UA" baseline="0" smtClean="0"/>
              <a:t>, </a:t>
            </a:r>
            <a:r>
              <a:rPr lang="uk-UA" baseline="0" err="1" smtClean="0"/>
              <a:t>носитель</a:t>
            </a:r>
            <a:r>
              <a:rPr lang="uk-UA" baseline="0" smtClean="0"/>
              <a:t> </a:t>
            </a:r>
            <a:r>
              <a:rPr lang="uk-UA" baseline="0" err="1" smtClean="0"/>
              <a:t>наследственности</a:t>
            </a:r>
            <a:endParaRPr lang="uk-UA" baseline="0" smtClean="0"/>
          </a:p>
          <a:p>
            <a:r>
              <a:rPr lang="uk-UA" baseline="0" err="1" smtClean="0"/>
              <a:t>Участвует</a:t>
            </a:r>
            <a:r>
              <a:rPr lang="uk-UA" baseline="0" smtClean="0"/>
              <a:t> в </a:t>
            </a:r>
            <a:r>
              <a:rPr lang="uk-UA" baseline="0" err="1" smtClean="0"/>
              <a:t>образовании</a:t>
            </a:r>
            <a:r>
              <a:rPr lang="uk-UA" baseline="0" smtClean="0"/>
              <a:t> </a:t>
            </a:r>
            <a:r>
              <a:rPr lang="uk-UA" baseline="0" err="1" smtClean="0"/>
              <a:t>клеточной</a:t>
            </a:r>
            <a:r>
              <a:rPr lang="uk-UA" baseline="0" smtClean="0"/>
              <a:t> </a:t>
            </a:r>
            <a:r>
              <a:rPr lang="uk-UA" baseline="0" err="1" smtClean="0"/>
              <a:t>оболочки</a:t>
            </a:r>
            <a:r>
              <a:rPr lang="uk-UA" baseline="0" smtClean="0"/>
              <a:t>, </a:t>
            </a:r>
            <a:r>
              <a:rPr lang="uk-UA" baseline="0" err="1" smtClean="0"/>
              <a:t>влияет</a:t>
            </a:r>
            <a:r>
              <a:rPr lang="uk-UA" baseline="0" smtClean="0"/>
              <a:t> на </a:t>
            </a:r>
            <a:r>
              <a:rPr lang="uk-UA" baseline="0" err="1" smtClean="0"/>
              <a:t>рост</a:t>
            </a:r>
            <a:r>
              <a:rPr lang="uk-UA" baseline="0" smtClean="0"/>
              <a:t> </a:t>
            </a:r>
            <a:r>
              <a:rPr lang="uk-UA" baseline="0" err="1" smtClean="0"/>
              <a:t>клетки</a:t>
            </a:r>
            <a:r>
              <a:rPr lang="uk-UA" baseline="0" smtClean="0"/>
              <a:t>, </a:t>
            </a:r>
            <a:r>
              <a:rPr lang="uk-UA" baseline="0" err="1" smtClean="0"/>
              <a:t>деление</a:t>
            </a:r>
            <a:r>
              <a:rPr lang="uk-UA" baseline="0" smtClean="0"/>
              <a:t> пластид, </a:t>
            </a:r>
            <a:r>
              <a:rPr lang="uk-UA" baseline="0" err="1" smtClean="0"/>
              <a:t>регулирует</a:t>
            </a:r>
            <a:r>
              <a:rPr lang="uk-UA" baseline="0" smtClean="0"/>
              <a:t> </a:t>
            </a:r>
            <a:r>
              <a:rPr lang="uk-UA" baseline="0" err="1" smtClean="0"/>
              <a:t>процесс</a:t>
            </a:r>
            <a:r>
              <a:rPr lang="uk-UA" baseline="0" smtClean="0"/>
              <a:t> </a:t>
            </a:r>
            <a:r>
              <a:rPr lang="uk-UA" baseline="0" err="1" smtClean="0"/>
              <a:t>фотосинтеза</a:t>
            </a:r>
            <a:endParaRPr lang="uk-UA" baseline="0" smtClean="0"/>
          </a:p>
          <a:p>
            <a:r>
              <a:rPr lang="uk-UA" baseline="0" err="1" smtClean="0"/>
              <a:t>Деление</a:t>
            </a:r>
            <a:r>
              <a:rPr lang="uk-UA" baseline="0" smtClean="0"/>
              <a:t> ядра – </a:t>
            </a:r>
            <a:r>
              <a:rPr lang="ru-RU" baseline="0" smtClean="0"/>
              <a:t>э</a:t>
            </a:r>
            <a:r>
              <a:rPr lang="uk-UA" baseline="0" smtClean="0"/>
              <a:t>то </a:t>
            </a:r>
            <a:r>
              <a:rPr lang="uk-UA" b="1" baseline="0" err="1" smtClean="0"/>
              <a:t>кариокинез</a:t>
            </a:r>
            <a:r>
              <a:rPr lang="en-US" b="1" baseline="0" smtClean="0"/>
              <a:t> </a:t>
            </a:r>
            <a:r>
              <a:rPr lang="uk-UA" b="1" baseline="0" err="1" smtClean="0"/>
              <a:t>всегда</a:t>
            </a:r>
            <a:r>
              <a:rPr lang="uk-UA" b="1" baseline="0" smtClean="0"/>
              <a:t> </a:t>
            </a:r>
            <a:r>
              <a:rPr lang="uk-UA" b="1" baseline="0" err="1" smtClean="0"/>
              <a:t>предшествует</a:t>
            </a:r>
            <a:r>
              <a:rPr lang="uk-UA" b="1" baseline="0" smtClean="0"/>
              <a:t> </a:t>
            </a:r>
            <a:r>
              <a:rPr lang="uk-UA" b="1" baseline="0" err="1" smtClean="0"/>
              <a:t>делению</a:t>
            </a:r>
            <a:r>
              <a:rPr lang="uk-UA" b="1" baseline="0" smtClean="0"/>
              <a:t> </a:t>
            </a:r>
            <a:r>
              <a:rPr lang="uk-UA" b="1" baseline="0" err="1" smtClean="0"/>
              <a:t>клетки</a:t>
            </a:r>
            <a:r>
              <a:rPr lang="uk-UA" b="1" baseline="0" smtClean="0"/>
              <a:t> – </a:t>
            </a:r>
            <a:r>
              <a:rPr lang="uk-UA" b="1" baseline="0" err="1" smtClean="0"/>
              <a:t>цитокинезу</a:t>
            </a:r>
            <a:endParaRPr lang="uk-UA" b="1" baseline="0" smtClean="0"/>
          </a:p>
          <a:p>
            <a:endParaRPr lang="ru-RU" b="0"/>
          </a:p>
        </p:txBody>
      </p:sp>
      <p:sp>
        <p:nvSpPr>
          <p:cNvPr id="4" name="Номер слайда 3"/>
          <p:cNvSpPr>
            <a:spLocks noGrp="1"/>
          </p:cNvSpPr>
          <p:nvPr>
            <p:ph type="sldNum" sz="quarter" idx="10"/>
          </p:nvPr>
        </p:nvSpPr>
        <p:spPr/>
        <p:txBody>
          <a:bodyPr/>
          <a:lstStyle/>
          <a:p>
            <a:fld id="{35F1C743-7960-4E6E-9F63-305BA8490234}" type="slidenum">
              <a:rPr lang="ru-RU" smtClean="0"/>
              <a:t>9</a:t>
            </a:fld>
            <a:endParaRPr lang="ru-RU"/>
          </a:p>
        </p:txBody>
      </p:sp>
    </p:spTree>
    <p:extLst>
      <p:ext uri="{BB962C8B-B14F-4D97-AF65-F5344CB8AC3E}">
        <p14:creationId xmlns:p14="http://schemas.microsoft.com/office/powerpoint/2010/main" val="704852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mtClean="0"/>
              <a:t>Эндоплазматический </a:t>
            </a:r>
            <a:r>
              <a:rPr lang="ru-RU" err="1" smtClean="0"/>
              <a:t>ретикулум</a:t>
            </a:r>
            <a:r>
              <a:rPr lang="ru-RU" smtClean="0"/>
              <a:t> был открыт с помощью электронного микроскопа в 1945 г. Он представляет собой систему разветвленных каналов, цистерн (вакуолей), пузырьков, создающих подобие рыхлой сети в цитоплазме (рис. 1.10). Стенки каналов и полостей образованы элементарными мембранами.</a:t>
            </a:r>
          </a:p>
          <a:p>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10</a:t>
            </a:fld>
            <a:endParaRPr lang="ru-RU"/>
          </a:p>
        </p:txBody>
      </p:sp>
    </p:spTree>
    <p:extLst>
      <p:ext uri="{BB962C8B-B14F-4D97-AF65-F5344CB8AC3E}">
        <p14:creationId xmlns:p14="http://schemas.microsoft.com/office/powerpoint/2010/main" val="2921825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1" kern="1200" smtClean="0">
                <a:solidFill>
                  <a:schemeClr val="tx1"/>
                </a:solidFill>
                <a:effectLst/>
                <a:latin typeface="+mn-lt"/>
                <a:ea typeface="+mn-ea"/>
                <a:cs typeface="+mn-cs"/>
              </a:rPr>
              <a:t>Комплекс (аппарат) </a:t>
            </a:r>
            <a:r>
              <a:rPr lang="ru-RU" sz="1200" b="0" i="1" kern="1200" err="1" smtClean="0">
                <a:solidFill>
                  <a:schemeClr val="tx1"/>
                </a:solidFill>
                <a:effectLst/>
                <a:latin typeface="+mn-lt"/>
                <a:ea typeface="+mn-ea"/>
                <a:cs typeface="+mn-cs"/>
              </a:rPr>
              <a:t>Голъджи</a:t>
            </a:r>
            <a:r>
              <a:rPr lang="ru-RU" sz="1200" b="0" i="0" kern="1200" smtClean="0">
                <a:solidFill>
                  <a:schemeClr val="tx1"/>
                </a:solidFill>
                <a:effectLst/>
                <a:latin typeface="+mn-lt"/>
                <a:ea typeface="+mn-ea"/>
                <a:cs typeface="+mn-cs"/>
              </a:rPr>
              <a:t> открыт в 1898 г. итальянским ученым К. </a:t>
            </a:r>
            <a:r>
              <a:rPr lang="ru-RU" sz="1200" b="0" i="0" kern="1200" err="1" smtClean="0">
                <a:solidFill>
                  <a:schemeClr val="tx1"/>
                </a:solidFill>
                <a:effectLst/>
                <a:latin typeface="+mn-lt"/>
                <a:ea typeface="+mn-ea"/>
                <a:cs typeface="+mn-cs"/>
              </a:rPr>
              <a:t>Гольджи</a:t>
            </a:r>
            <a:r>
              <a:rPr lang="ru-RU" sz="1200" b="0" i="0" kern="1200" smtClean="0">
                <a:solidFill>
                  <a:schemeClr val="tx1"/>
                </a:solidFill>
                <a:effectLst/>
                <a:latin typeface="+mn-lt"/>
                <a:ea typeface="+mn-ea"/>
                <a:cs typeface="+mn-cs"/>
              </a:rPr>
              <a:t>. Он представляет собой систему плоских дисковидных замкнутых цистерн, которые располагаются одна над другой в виде стопки и образуют </a:t>
            </a:r>
            <a:r>
              <a:rPr lang="ru-RU" sz="1200" b="0" i="1" kern="1200" err="1" smtClean="0">
                <a:solidFill>
                  <a:schemeClr val="tx1"/>
                </a:solidFill>
                <a:effectLst/>
                <a:latin typeface="+mn-lt"/>
                <a:ea typeface="+mn-ea"/>
                <a:cs typeface="+mn-cs"/>
              </a:rPr>
              <a:t>диктиосому</a:t>
            </a:r>
            <a:r>
              <a:rPr lang="ru-RU" sz="1200" b="0" i="1" kern="1200" smtClean="0">
                <a:solidFill>
                  <a:schemeClr val="tx1"/>
                </a:solidFill>
                <a:effectLst/>
                <a:latin typeface="+mn-lt"/>
                <a:ea typeface="+mn-ea"/>
                <a:cs typeface="+mn-cs"/>
              </a:rPr>
              <a:t>.</a:t>
            </a:r>
            <a:r>
              <a:rPr lang="ru-RU" sz="1200" b="0" i="0" kern="1200" smtClean="0">
                <a:solidFill>
                  <a:schemeClr val="tx1"/>
                </a:solidFill>
                <a:effectLst/>
                <a:latin typeface="+mn-lt"/>
                <a:ea typeface="+mn-ea"/>
                <a:cs typeface="+mn-cs"/>
              </a:rPr>
              <a:t> От цистерн отходят во все стороны мембранные трубочки и пузырьки (рис. 1.11). Число </a:t>
            </a:r>
            <a:r>
              <a:rPr lang="ru-RU" sz="1200" b="0" i="0" kern="1200" err="1" smtClean="0">
                <a:solidFill>
                  <a:schemeClr val="tx1"/>
                </a:solidFill>
                <a:effectLst/>
                <a:latin typeface="+mn-lt"/>
                <a:ea typeface="+mn-ea"/>
                <a:cs typeface="+mn-cs"/>
              </a:rPr>
              <a:t>диктиосом</a:t>
            </a:r>
            <a:r>
              <a:rPr lang="ru-RU" sz="1200" b="0" i="0" kern="1200" smtClean="0">
                <a:solidFill>
                  <a:schemeClr val="tx1"/>
                </a:solidFill>
                <a:effectLst/>
                <a:latin typeface="+mn-lt"/>
                <a:ea typeface="+mn-ea"/>
                <a:cs typeface="+mn-cs"/>
              </a:rPr>
              <a:t> в клетках варьирует от одной до нескольких десятков в зависимости от типа клеток и фазы их развития.</a:t>
            </a:r>
          </a:p>
          <a:p>
            <a:endParaRPr lang="ru-RU" sz="1200" b="0" i="0" kern="1200" smtClean="0">
              <a:solidFill>
                <a:schemeClr val="tx1"/>
              </a:solidFill>
              <a:effectLst/>
              <a:latin typeface="+mn-lt"/>
              <a:ea typeface="+mn-ea"/>
              <a:cs typeface="+mn-cs"/>
            </a:endParaRPr>
          </a:p>
          <a:p>
            <a:r>
              <a:rPr lang="ru-RU" smtClean="0"/>
              <a:t>Комплекс </a:t>
            </a:r>
            <a:r>
              <a:rPr lang="ru-RU" err="1" smtClean="0"/>
              <a:t>Гольджи</a:t>
            </a:r>
            <a:r>
              <a:rPr lang="ru-RU" smtClean="0"/>
              <a:t> участвует в образовании лизосом, белков молока в молочных железах, желчи в печени, веществ хрусталика, зубной эмали и г. п.</a:t>
            </a:r>
          </a:p>
          <a:p>
            <a:endParaRPr lang="ru-RU" smtClean="0"/>
          </a:p>
          <a:p>
            <a:r>
              <a:rPr lang="ru-RU" smtClean="0"/>
              <a:t>Комплекс </a:t>
            </a:r>
            <a:r>
              <a:rPr lang="ru-RU" err="1" smtClean="0"/>
              <a:t>Гольджи</a:t>
            </a:r>
            <a:r>
              <a:rPr lang="ru-RU" smtClean="0"/>
              <a:t> и эндоплазматический </a:t>
            </a:r>
            <a:r>
              <a:rPr lang="ru-RU" err="1" smtClean="0"/>
              <a:t>ретикулум</a:t>
            </a:r>
            <a:r>
              <a:rPr lang="ru-RU" smtClean="0"/>
              <a:t> тесно связаны между собой; их совместная деятельность обеспечивает синтез и преобразование веществ в клетке, их изоляцию, накопление и транспорт.</a:t>
            </a:r>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11</a:t>
            </a:fld>
            <a:endParaRPr lang="ru-RU"/>
          </a:p>
        </p:txBody>
      </p:sp>
    </p:spTree>
    <p:extLst>
      <p:ext uri="{BB962C8B-B14F-4D97-AF65-F5344CB8AC3E}">
        <p14:creationId xmlns:p14="http://schemas.microsoft.com/office/powerpoint/2010/main" val="2182042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smtClean="0">
                <a:latin typeface="Times New Roman" panose="02020603050405020304" pitchFamily="18" charset="0"/>
                <a:cs typeface="Times New Roman" panose="02020603050405020304" pitchFamily="18" charset="0"/>
              </a:rPr>
              <a:t>Митохондрии</a:t>
            </a:r>
            <a:r>
              <a:rPr lang="ru-RU" smtClean="0">
                <a:latin typeface="Times New Roman" panose="02020603050405020304" pitchFamily="18" charset="0"/>
                <a:cs typeface="Times New Roman" panose="02020603050405020304" pitchFamily="18" charset="0"/>
              </a:rPr>
              <a:t>—неотъемлемые компоненты всех </a:t>
            </a:r>
            <a:r>
              <a:rPr lang="ru-RU" err="1" smtClean="0">
                <a:latin typeface="Times New Roman" panose="02020603050405020304" pitchFamily="18" charset="0"/>
                <a:cs typeface="Times New Roman" panose="02020603050405020304" pitchFamily="18" charset="0"/>
              </a:rPr>
              <a:t>эукариотических</a:t>
            </a:r>
            <a:r>
              <a:rPr lang="ru-RU" smtClean="0">
                <a:latin typeface="Times New Roman" panose="02020603050405020304" pitchFamily="18" charset="0"/>
                <a:cs typeface="Times New Roman" panose="02020603050405020304" pitchFamily="18" charset="0"/>
              </a:rPr>
              <a:t> клеток. Они представляют собой гранулярные или </a:t>
            </a:r>
            <a:r>
              <a:rPr lang="ru-RU" err="1" smtClean="0">
                <a:latin typeface="Times New Roman" panose="02020603050405020304" pitchFamily="18" charset="0"/>
                <a:cs typeface="Times New Roman" panose="02020603050405020304" pitchFamily="18" charset="0"/>
              </a:rPr>
              <a:t>нитеподобные</a:t>
            </a:r>
            <a:r>
              <a:rPr lang="ru-RU" smtClean="0">
                <a:latin typeface="Times New Roman" panose="02020603050405020304" pitchFamily="18" charset="0"/>
                <a:cs typeface="Times New Roman" panose="02020603050405020304" pitchFamily="18" charset="0"/>
              </a:rPr>
              <a:t> структуры толщиной 0,5 мкм и длиной до 7—10 мкм.</a:t>
            </a:r>
          </a:p>
          <a:p>
            <a:pPr marL="0" marR="0" indent="0" algn="l" defTabSz="914400" rtl="0" eaLnBrk="1" fontAlgn="auto" latinLnBrk="0" hangingPunct="1">
              <a:lnSpc>
                <a:spcPct val="100000"/>
              </a:lnSpc>
              <a:spcBef>
                <a:spcPts val="0"/>
              </a:spcBef>
              <a:spcAft>
                <a:spcPts val="0"/>
              </a:spcAft>
              <a:buClrTx/>
              <a:buSzTx/>
              <a:buFontTx/>
              <a:buNone/>
              <a:tabLst/>
              <a:defRPr/>
            </a:pPr>
            <a:r>
              <a:rPr lang="ru-RU" smtClean="0">
                <a:latin typeface="Times New Roman" panose="02020603050405020304" pitchFamily="18" charset="0"/>
                <a:cs typeface="Times New Roman" panose="02020603050405020304" pitchFamily="18" charset="0"/>
              </a:rPr>
              <a:t>Митохондрии ограничены двумя мембранами — наружной и внутренней. Между внешней и внутренней мембранами имеется так называемое </a:t>
            </a:r>
            <a:r>
              <a:rPr lang="ru-RU" err="1" smtClean="0">
                <a:latin typeface="Times New Roman" panose="02020603050405020304" pitchFamily="18" charset="0"/>
                <a:cs typeface="Times New Roman" panose="02020603050405020304" pitchFamily="18" charset="0"/>
              </a:rPr>
              <a:t>перимитохондриалъное</a:t>
            </a:r>
            <a:r>
              <a:rPr lang="ru-RU" smtClean="0">
                <a:latin typeface="Times New Roman" panose="02020603050405020304" pitchFamily="18" charset="0"/>
                <a:cs typeface="Times New Roman" panose="02020603050405020304" pitchFamily="18" charset="0"/>
              </a:rPr>
              <a:t> пространство, которое является местом скопления ионов водорода Н+ Наружная </a:t>
            </a:r>
            <a:r>
              <a:rPr lang="ru-RU" err="1" smtClean="0">
                <a:latin typeface="Times New Roman" panose="02020603050405020304" pitchFamily="18" charset="0"/>
                <a:cs typeface="Times New Roman" panose="02020603050405020304" pitchFamily="18" charset="0"/>
              </a:rPr>
              <a:t>митохондриальная</a:t>
            </a:r>
            <a:r>
              <a:rPr lang="ru-RU" smtClean="0">
                <a:latin typeface="Times New Roman" panose="02020603050405020304" pitchFamily="18" charset="0"/>
                <a:cs typeface="Times New Roman" panose="02020603050405020304" pitchFamily="18" charset="0"/>
              </a:rPr>
              <a:t> мембрана отделяет ее от </a:t>
            </a:r>
            <a:r>
              <a:rPr lang="ru-RU" err="1" smtClean="0">
                <a:latin typeface="Times New Roman" panose="02020603050405020304" pitchFamily="18" charset="0"/>
                <a:cs typeface="Times New Roman" panose="02020603050405020304" pitchFamily="18" charset="0"/>
              </a:rPr>
              <a:t>гиалоплазмы</a:t>
            </a:r>
            <a:r>
              <a:rPr lang="ru-RU" smtClean="0">
                <a:latin typeface="Times New Roman" panose="02020603050405020304" pitchFamily="18" charset="0"/>
                <a:cs typeface="Times New Roman" panose="02020603050405020304" pitchFamily="18" charset="0"/>
              </a:rPr>
              <a:t>. Внутренняя мембрана образует множество </a:t>
            </a:r>
            <a:r>
              <a:rPr lang="ru-RU" err="1" smtClean="0">
                <a:latin typeface="Times New Roman" panose="02020603050405020304" pitchFamily="18" charset="0"/>
                <a:cs typeface="Times New Roman" panose="02020603050405020304" pitchFamily="18" charset="0"/>
              </a:rPr>
              <a:t>впячиваний</a:t>
            </a:r>
            <a:r>
              <a:rPr lang="ru-RU" smtClean="0">
                <a:latin typeface="Times New Roman" panose="02020603050405020304" pitchFamily="18" charset="0"/>
                <a:cs typeface="Times New Roman" panose="02020603050405020304" pitchFamily="18" charset="0"/>
              </a:rPr>
              <a:t> внутрь митохондрий — так называемых </a:t>
            </a:r>
            <a:r>
              <a:rPr lang="ru-RU" b="1" err="1" smtClean="0">
                <a:latin typeface="Times New Roman" panose="02020603050405020304" pitchFamily="18" charset="0"/>
                <a:cs typeface="Times New Roman" panose="02020603050405020304" pitchFamily="18" charset="0"/>
              </a:rPr>
              <a:t>крист</a:t>
            </a:r>
            <a:r>
              <a:rPr lang="ru-RU" b="1" smtClean="0">
                <a:latin typeface="Times New Roman" panose="02020603050405020304" pitchFamily="18" charset="0"/>
                <a:cs typeface="Times New Roman" panose="02020603050405020304" pitchFamily="18" charset="0"/>
              </a:rPr>
              <a:t>. </a:t>
            </a:r>
            <a:r>
              <a:rPr lang="ru-RU" smtClean="0">
                <a:latin typeface="Times New Roman" panose="02020603050405020304" pitchFamily="18" charset="0"/>
                <a:cs typeface="Times New Roman" panose="02020603050405020304" pitchFamily="18" charset="0"/>
              </a:rPr>
              <a:t>На мембране </a:t>
            </a:r>
            <a:r>
              <a:rPr lang="ru-RU" err="1" smtClean="0">
                <a:latin typeface="Times New Roman" panose="02020603050405020304" pitchFamily="18" charset="0"/>
                <a:cs typeface="Times New Roman" panose="02020603050405020304" pitchFamily="18" charset="0"/>
              </a:rPr>
              <a:t>крист</a:t>
            </a:r>
            <a:r>
              <a:rPr lang="ru-RU" smtClean="0">
                <a:latin typeface="Times New Roman" panose="02020603050405020304" pitchFamily="18" charset="0"/>
                <a:cs typeface="Times New Roman" panose="02020603050405020304" pitchFamily="18" charset="0"/>
              </a:rPr>
              <a:t> или внутри нее располагаются ферменты, в том числе переносчики электронов и ионов водорода Н+, которые участвуют в кислородном дыхании. Наружная мембрана отличается высокой проницаемостью, и многие соединения легко проходят через нее. Внутренняя мембрана менее проницаема. Ограниченное ею внутреннее содержимое митохондрии {матрикс) по составу близко к цитоплазме. Матрикс содержит различные </a:t>
            </a:r>
            <a:r>
              <a:rPr lang="ru-RU" b="1" smtClean="0">
                <a:latin typeface="Times New Roman" panose="02020603050405020304" pitchFamily="18" charset="0"/>
                <a:cs typeface="Times New Roman" panose="02020603050405020304" pitchFamily="18" charset="0"/>
              </a:rPr>
              <a:t>белки, в том числе ферменты, ДНК (кольцевая молекула), все типы РНК, аминокислоты, рибосомы, ряд витаминов. ДНК обеспечивает некоторую генетическую автономность митохондрий, хотя в целом их работа координируется ДНК ядра.</a:t>
            </a:r>
          </a:p>
          <a:p>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12</a:t>
            </a:fld>
            <a:endParaRPr lang="ru-RU"/>
          </a:p>
        </p:txBody>
      </p:sp>
    </p:spTree>
    <p:extLst>
      <p:ext uri="{BB962C8B-B14F-4D97-AF65-F5344CB8AC3E}">
        <p14:creationId xmlns:p14="http://schemas.microsoft.com/office/powerpoint/2010/main" val="3530961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mtClean="0"/>
              <a:t>Рибосомы находятся на поверхности мембраны ядра</a:t>
            </a:r>
            <a:r>
              <a:rPr lang="ru-RU" baseline="0" smtClean="0"/>
              <a:t> и </a:t>
            </a:r>
            <a:r>
              <a:rPr lang="ru-RU" smtClean="0"/>
              <a:t>ЭПС, а также</a:t>
            </a:r>
            <a:r>
              <a:rPr lang="ru-RU" baseline="0" smtClean="0"/>
              <a:t> есть в митохондриях и хлоропластах</a:t>
            </a:r>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13</a:t>
            </a:fld>
            <a:endParaRPr lang="ru-RU"/>
          </a:p>
        </p:txBody>
      </p:sp>
    </p:spTree>
    <p:extLst>
      <p:ext uri="{BB962C8B-B14F-4D97-AF65-F5344CB8AC3E}">
        <p14:creationId xmlns:p14="http://schemas.microsoft.com/office/powerpoint/2010/main" val="822318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1" smtClean="0"/>
              <a:t>Хлоропласты</a:t>
            </a:r>
            <a:r>
              <a:rPr lang="ru-RU" b="1" baseline="0" smtClean="0"/>
              <a:t> – </a:t>
            </a:r>
            <a:r>
              <a:rPr lang="ru-RU" b="0" baseline="0" smtClean="0"/>
              <a:t>зелёные пластиды, обеспечивающие протекание фотосинтеза. Они имеют дисковидную форму, высокоорганизованную, упорядоченную структуру.</a:t>
            </a:r>
          </a:p>
          <a:p>
            <a:r>
              <a:rPr lang="ru-RU" b="0" baseline="0" smtClean="0"/>
              <a:t>Покрыты двойной мембраной, которая имеет внутренние выросты </a:t>
            </a:r>
            <a:r>
              <a:rPr lang="ru-RU" b="1" baseline="0" smtClean="0"/>
              <a:t>– </a:t>
            </a:r>
            <a:r>
              <a:rPr lang="ru-RU" b="1" baseline="0" err="1" smtClean="0"/>
              <a:t>ламеллы</a:t>
            </a:r>
            <a:r>
              <a:rPr lang="ru-RU" b="1" baseline="0" smtClean="0"/>
              <a:t>, или </a:t>
            </a:r>
            <a:r>
              <a:rPr lang="ru-RU" b="1" baseline="0" err="1" smtClean="0"/>
              <a:t>тилакоиды</a:t>
            </a:r>
            <a:r>
              <a:rPr lang="ru-RU" b="1" baseline="0" smtClean="0"/>
              <a:t>.</a:t>
            </a:r>
          </a:p>
          <a:p>
            <a:r>
              <a:rPr lang="ru-RU" b="1" baseline="0" smtClean="0"/>
              <a:t>Основной пигмент – хлорофилл </a:t>
            </a:r>
            <a:r>
              <a:rPr lang="en-US" b="1" baseline="0" smtClean="0"/>
              <a:t>a </a:t>
            </a:r>
            <a:r>
              <a:rPr lang="ru-RU" b="1" baseline="0" smtClean="0"/>
              <a:t>и </a:t>
            </a:r>
            <a:r>
              <a:rPr lang="en-US" b="1" baseline="0" smtClean="0"/>
              <a:t>b</a:t>
            </a:r>
            <a:endParaRPr lang="ru-RU" b="1" baseline="0" smtClean="0"/>
          </a:p>
          <a:p>
            <a:r>
              <a:rPr lang="ru-RU" b="1" baseline="0" smtClean="0"/>
              <a:t>Сопутствующие пигменты – </a:t>
            </a:r>
            <a:r>
              <a:rPr lang="ru-RU" b="1" baseline="0" err="1" smtClean="0"/>
              <a:t>каротиноиды</a:t>
            </a:r>
            <a:r>
              <a:rPr lang="ru-RU" b="1" baseline="0" smtClean="0"/>
              <a:t>, </a:t>
            </a:r>
            <a:r>
              <a:rPr lang="ru-RU" b="1" baseline="0" err="1" smtClean="0"/>
              <a:t>котрые</a:t>
            </a:r>
            <a:r>
              <a:rPr lang="ru-RU" b="1" baseline="0" smtClean="0"/>
              <a:t> регулируют поток световой энергии, переносят активный кислород</a:t>
            </a:r>
          </a:p>
          <a:p>
            <a:r>
              <a:rPr lang="ru-RU" b="0" baseline="0" smtClean="0"/>
              <a:t>Стопки </a:t>
            </a:r>
            <a:r>
              <a:rPr lang="ru-RU" b="0" baseline="0" err="1" smtClean="0"/>
              <a:t>тилакоидов</a:t>
            </a:r>
            <a:r>
              <a:rPr lang="ru-RU" b="0" baseline="0" smtClean="0"/>
              <a:t> формируют </a:t>
            </a:r>
            <a:r>
              <a:rPr lang="ru-RU" b="1" baseline="0" smtClean="0"/>
              <a:t>граны,</a:t>
            </a:r>
            <a:r>
              <a:rPr lang="ru-RU" b="0" baseline="0" smtClean="0"/>
              <a:t> на </a:t>
            </a:r>
            <a:r>
              <a:rPr lang="ru-RU" b="0" baseline="0" err="1" smtClean="0"/>
              <a:t>повнрхности</a:t>
            </a:r>
            <a:r>
              <a:rPr lang="ru-RU" b="0" baseline="0" smtClean="0"/>
              <a:t> которых протекают световые реакции фотосинтеза</a:t>
            </a:r>
          </a:p>
          <a:p>
            <a:r>
              <a:rPr lang="ru-RU" b="1" baseline="0" smtClean="0"/>
              <a:t>Основное вещество, строма или матрикс хлоропласта </a:t>
            </a:r>
            <a:r>
              <a:rPr lang="ru-RU" b="0" baseline="0" smtClean="0"/>
              <a:t>содержат ферменты, липиды,  сахара, что обеспечивает протекание </a:t>
            </a:r>
            <a:r>
              <a:rPr lang="ru-RU" b="0" baseline="0" err="1" smtClean="0"/>
              <a:t>темновой</a:t>
            </a:r>
            <a:r>
              <a:rPr lang="ru-RU" b="0" baseline="0" smtClean="0"/>
              <a:t> фазы фотосинтеза</a:t>
            </a:r>
            <a:endParaRPr lang="ru-RU" b="1" baseline="0" smtClean="0"/>
          </a:p>
          <a:p>
            <a:endParaRPr lang="ru-RU" b="1" smtClean="0"/>
          </a:p>
          <a:p>
            <a:r>
              <a:rPr lang="ru-RU" b="1" smtClean="0"/>
              <a:t>Хлорофилл в организме человека способствует образованию гемоглобина, улучшает состояние сосудов, оказывает бактерицидное и</a:t>
            </a:r>
            <a:r>
              <a:rPr lang="ru-RU" b="1" baseline="0" smtClean="0"/>
              <a:t> антиоксидантное действие</a:t>
            </a:r>
          </a:p>
          <a:p>
            <a:r>
              <a:rPr lang="ru-RU" b="1" baseline="0" smtClean="0"/>
              <a:t>Хлорофиллы и </a:t>
            </a:r>
            <a:r>
              <a:rPr lang="ru-RU" b="1" baseline="0" err="1" smtClean="0"/>
              <a:t>каротиноилы</a:t>
            </a:r>
            <a:r>
              <a:rPr lang="ru-RU" b="1" baseline="0" smtClean="0"/>
              <a:t> применяются в </a:t>
            </a:r>
            <a:r>
              <a:rPr lang="ru-RU" b="1" baseline="0" err="1" smtClean="0"/>
              <a:t>парфумерии</a:t>
            </a:r>
            <a:r>
              <a:rPr lang="ru-RU" b="1" baseline="0" smtClean="0"/>
              <a:t> и косметике , служат пищевыми </a:t>
            </a:r>
            <a:r>
              <a:rPr lang="ru-RU" b="1" baseline="0" err="1" smtClean="0"/>
              <a:t>красителми</a:t>
            </a:r>
            <a:r>
              <a:rPr lang="ru-RU" b="1" baseline="0" smtClean="0"/>
              <a:t>, составляющими лекарственных препаратов</a:t>
            </a:r>
            <a:endParaRPr lang="ru-RU" b="1"/>
          </a:p>
        </p:txBody>
      </p:sp>
      <p:sp>
        <p:nvSpPr>
          <p:cNvPr id="4" name="Номер слайда 3"/>
          <p:cNvSpPr>
            <a:spLocks noGrp="1"/>
          </p:cNvSpPr>
          <p:nvPr>
            <p:ph type="sldNum" sz="quarter" idx="10"/>
          </p:nvPr>
        </p:nvSpPr>
        <p:spPr/>
        <p:txBody>
          <a:bodyPr/>
          <a:lstStyle/>
          <a:p>
            <a:fld id="{35F1C743-7960-4E6E-9F63-305BA8490234}" type="slidenum">
              <a:rPr lang="ru-RU" smtClean="0"/>
              <a:t>15</a:t>
            </a:fld>
            <a:endParaRPr lang="ru-RU"/>
          </a:p>
        </p:txBody>
      </p:sp>
    </p:spTree>
    <p:extLst>
      <p:ext uri="{BB962C8B-B14F-4D97-AF65-F5344CB8AC3E}">
        <p14:creationId xmlns:p14="http://schemas.microsoft.com/office/powerpoint/2010/main" val="1594939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mtClean="0"/>
              <a:t>Лейкопласты — мелкие бесцветные пластиды различной формы. Они бывают шаровидными, эллипсоидными, </a:t>
            </a:r>
            <a:r>
              <a:rPr lang="ru-RU" err="1" smtClean="0"/>
              <a:t>гантелевид-ными</a:t>
            </a:r>
            <a:r>
              <a:rPr lang="ru-RU" smtClean="0"/>
              <a:t>, чашевидными и т. д. По сравнению с хлоропластами у них слабо развита внутренняя мембранная система.</a:t>
            </a:r>
          </a:p>
          <a:p>
            <a:endParaRPr lang="ru-RU" smtClean="0"/>
          </a:p>
          <a:p>
            <a:r>
              <a:rPr lang="ru-RU" smtClean="0"/>
              <a:t>Лейкопласты в основном встречаются в клетках органов, скрытых от солнечного света (корней, корневищ, клубней, семян). Они осуществляют вторичный синтез и накопление запасных питательных веществ — крахмала, реже жиров и белков.</a:t>
            </a:r>
          </a:p>
          <a:p>
            <a:endParaRPr lang="ru-RU" smtClean="0"/>
          </a:p>
          <a:p>
            <a:r>
              <a:rPr lang="ru-RU" smtClean="0"/>
              <a:t>Хромопласты отличаются от других пластид своеобразной формой (дисковидной, зубчатой, серповидной, треугольной, ром-</a:t>
            </a:r>
          </a:p>
          <a:p>
            <a:endParaRPr lang="ru-RU" smtClean="0"/>
          </a:p>
          <a:p>
            <a:r>
              <a:rPr lang="ru-RU" err="1" smtClean="0"/>
              <a:t>бической</a:t>
            </a:r>
            <a:r>
              <a:rPr lang="ru-RU" smtClean="0"/>
              <a:t> и др.) и окраской (оранжевые, желтые, красные). Хромопласты лишены хлорофилла и поэтому не способны к фотосинтезу. Внутренняя мембранная структура их слабо выражена.</a:t>
            </a:r>
          </a:p>
          <a:p>
            <a:endParaRPr lang="ru-RU" smtClean="0"/>
          </a:p>
          <a:p>
            <a:r>
              <a:rPr lang="ru-RU" smtClean="0"/>
              <a:t>Хромопласты присутствуют в клетках лепестков многих растений (лютиков, калужниц, нарциссов, одуванчиков и др.), зрелых плодов (томаты, рябина, ландыш, шиповник) и корнеплодов (морковь, свекла), а также листьев в осеннюю пору. Яркий цвет этих органов обусловлен различными пигментами, относящимися к группе </a:t>
            </a:r>
            <a:r>
              <a:rPr lang="ru-RU" err="1" smtClean="0"/>
              <a:t>каргиноидов</a:t>
            </a:r>
            <a:r>
              <a:rPr lang="ru-RU" smtClean="0"/>
              <a:t>, которые сосредоточены в хромопластах.</a:t>
            </a:r>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16</a:t>
            </a:fld>
            <a:endParaRPr lang="ru-RU"/>
          </a:p>
        </p:txBody>
      </p:sp>
    </p:spTree>
    <p:extLst>
      <p:ext uri="{BB962C8B-B14F-4D97-AF65-F5344CB8AC3E}">
        <p14:creationId xmlns:p14="http://schemas.microsoft.com/office/powerpoint/2010/main" val="2297017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smtClean="0">
                <a:solidFill>
                  <a:schemeClr val="tx1"/>
                </a:solidFill>
                <a:effectLst/>
                <a:latin typeface="+mn-lt"/>
                <a:ea typeface="+mn-ea"/>
                <a:cs typeface="+mn-cs"/>
              </a:rPr>
              <a:t>Клеточные стенки прокариот</a:t>
            </a:r>
          </a:p>
          <a:p>
            <a:r>
              <a:rPr lang="ru-RU" sz="1200" b="0" i="0" kern="1200" smtClean="0">
                <a:solidFill>
                  <a:schemeClr val="tx1"/>
                </a:solidFill>
                <a:effectLst/>
                <a:latin typeface="+mn-lt"/>
                <a:ea typeface="+mn-ea"/>
                <a:cs typeface="+mn-cs"/>
              </a:rPr>
              <a:t>Клеточные стенки бактерий состоят из </a:t>
            </a:r>
            <a:r>
              <a:rPr lang="ru-RU" sz="1200" b="0" i="0" u="none" strike="noStrike" kern="1200" err="1" smtClean="0">
                <a:solidFill>
                  <a:schemeClr val="tx1"/>
                </a:solidFill>
                <a:effectLst/>
                <a:latin typeface="+mn-lt"/>
                <a:ea typeface="+mn-ea"/>
                <a:cs typeface="+mn-cs"/>
                <a:hlinkClick r:id="rId3" tooltip="Пептидогликан"/>
              </a:rPr>
              <a:t>пептидогликана</a:t>
            </a:r>
            <a:r>
              <a:rPr lang="ru-RU" sz="1200" b="0" i="0" kern="1200" smtClean="0">
                <a:solidFill>
                  <a:schemeClr val="tx1"/>
                </a:solidFill>
                <a:effectLst/>
                <a:latin typeface="+mn-lt"/>
                <a:ea typeface="+mn-ea"/>
                <a:cs typeface="+mn-cs"/>
              </a:rPr>
              <a:t> (</a:t>
            </a:r>
            <a:r>
              <a:rPr lang="ru-RU" sz="1200" b="0" i="0" u="none" strike="noStrike" kern="1200" err="1" smtClean="0">
                <a:solidFill>
                  <a:schemeClr val="tx1"/>
                </a:solidFill>
                <a:effectLst/>
                <a:latin typeface="+mn-lt"/>
                <a:ea typeface="+mn-ea"/>
                <a:cs typeface="+mn-cs"/>
                <a:hlinkClick r:id="rId4" tooltip="Муреин"/>
              </a:rPr>
              <a:t>муреина</a:t>
            </a:r>
            <a:r>
              <a:rPr lang="ru-RU" sz="1200" b="0" i="0" kern="1200" smtClean="0">
                <a:solidFill>
                  <a:schemeClr val="tx1"/>
                </a:solidFill>
                <a:effectLst/>
                <a:latin typeface="+mn-lt"/>
                <a:ea typeface="+mn-ea"/>
                <a:cs typeface="+mn-cs"/>
              </a:rPr>
              <a:t>) и бывают двух типов: </a:t>
            </a:r>
            <a:r>
              <a:rPr lang="ru-RU" sz="1200" b="0" i="0" u="none" strike="noStrike" kern="1200" smtClean="0">
                <a:solidFill>
                  <a:schemeClr val="tx1"/>
                </a:solidFill>
                <a:effectLst/>
                <a:latin typeface="+mn-lt"/>
                <a:ea typeface="+mn-ea"/>
                <a:cs typeface="+mn-cs"/>
                <a:hlinkClick r:id="rId5" tooltip="Метод Грама"/>
              </a:rPr>
              <a:t>грамположительного и грамотрицательного</a:t>
            </a:r>
            <a:r>
              <a:rPr lang="ru-RU" sz="1200" b="0" i="0" kern="1200" smtClean="0">
                <a:solidFill>
                  <a:schemeClr val="tx1"/>
                </a:solidFill>
                <a:effectLst/>
                <a:latin typeface="+mn-lt"/>
                <a:ea typeface="+mn-ea"/>
                <a:cs typeface="+mn-cs"/>
              </a:rPr>
              <a:t>. Клеточная стенка грамположительного типа состоит исключительно из толстого слоя </a:t>
            </a:r>
            <a:r>
              <a:rPr lang="ru-RU" sz="1200" b="0" i="0" kern="1200" err="1" smtClean="0">
                <a:solidFill>
                  <a:schemeClr val="tx1"/>
                </a:solidFill>
                <a:effectLst/>
                <a:latin typeface="+mn-lt"/>
                <a:ea typeface="+mn-ea"/>
                <a:cs typeface="+mn-cs"/>
              </a:rPr>
              <a:t>пептидогликана</a:t>
            </a:r>
            <a:r>
              <a:rPr lang="ru-RU" sz="1200" b="0" i="0" kern="1200" smtClean="0">
                <a:solidFill>
                  <a:schemeClr val="tx1"/>
                </a:solidFill>
                <a:effectLst/>
                <a:latin typeface="+mn-lt"/>
                <a:ea typeface="+mn-ea"/>
                <a:cs typeface="+mn-cs"/>
              </a:rPr>
              <a:t>, плотно прилегающего к </a:t>
            </a:r>
            <a:r>
              <a:rPr lang="ru-RU" sz="1200" b="0" i="0" u="none" strike="noStrike" kern="1200" smtClean="0">
                <a:solidFill>
                  <a:schemeClr val="tx1"/>
                </a:solidFill>
                <a:effectLst/>
                <a:latin typeface="+mn-lt"/>
                <a:ea typeface="+mn-ea"/>
                <a:cs typeface="+mn-cs"/>
                <a:hlinkClick r:id="rId6" tooltip="Клеточная мембрана"/>
              </a:rPr>
              <a:t>клеточной мембране</a:t>
            </a:r>
            <a:r>
              <a:rPr lang="ru-RU" sz="1200" b="0" i="0" kern="1200" smtClean="0">
                <a:solidFill>
                  <a:schemeClr val="tx1"/>
                </a:solidFill>
                <a:effectLst/>
                <a:latin typeface="+mn-lt"/>
                <a:ea typeface="+mn-ea"/>
                <a:cs typeface="+mn-cs"/>
              </a:rPr>
              <a:t> и пронизанного </a:t>
            </a:r>
            <a:r>
              <a:rPr lang="ru-RU" sz="1200" b="0" i="0" u="none" strike="noStrike" kern="1200" err="1" smtClean="0">
                <a:solidFill>
                  <a:schemeClr val="tx1"/>
                </a:solidFill>
                <a:effectLst/>
                <a:latin typeface="+mn-lt"/>
                <a:ea typeface="+mn-ea"/>
                <a:cs typeface="+mn-cs"/>
                <a:hlinkClick r:id="rId7" tooltip="Тейхоевые кислоты"/>
              </a:rPr>
              <a:t>тейхоевыми</a:t>
            </a:r>
            <a:r>
              <a:rPr lang="ru-RU" sz="1200" b="0" i="0" kern="1200" smtClean="0">
                <a:solidFill>
                  <a:schemeClr val="tx1"/>
                </a:solidFill>
                <a:effectLst/>
                <a:latin typeface="+mn-lt"/>
                <a:ea typeface="+mn-ea"/>
                <a:cs typeface="+mn-cs"/>
              </a:rPr>
              <a:t> и </a:t>
            </a:r>
            <a:r>
              <a:rPr lang="ru-RU" sz="1200" b="0" i="0" u="none" strike="noStrike" kern="1200" err="1" smtClean="0">
                <a:solidFill>
                  <a:schemeClr val="tx1"/>
                </a:solidFill>
                <a:effectLst/>
                <a:latin typeface="+mn-lt"/>
                <a:ea typeface="+mn-ea"/>
                <a:cs typeface="+mn-cs"/>
                <a:hlinkClick r:id="rId8" tooltip="Липотейхоевые кислоты"/>
              </a:rPr>
              <a:t>липотейхоевыми</a:t>
            </a:r>
            <a:r>
              <a:rPr lang="ru-RU" sz="1200" b="0" i="0" u="none" strike="noStrike" kern="1200" smtClean="0">
                <a:solidFill>
                  <a:schemeClr val="tx1"/>
                </a:solidFill>
                <a:effectLst/>
                <a:latin typeface="+mn-lt"/>
                <a:ea typeface="+mn-ea"/>
                <a:cs typeface="+mn-cs"/>
                <a:hlinkClick r:id="rId8" tooltip="Липотейхоевые кислоты"/>
              </a:rPr>
              <a:t> кислотами</a:t>
            </a:r>
            <a:r>
              <a:rPr lang="ru-RU" sz="1200" b="0" i="0" kern="1200" smtClean="0">
                <a:solidFill>
                  <a:schemeClr val="tx1"/>
                </a:solidFill>
                <a:effectLst/>
                <a:latin typeface="+mn-lt"/>
                <a:ea typeface="+mn-ea"/>
                <a:cs typeface="+mn-cs"/>
              </a:rPr>
              <a:t>. При грамотрицательном типе слой </a:t>
            </a:r>
            <a:r>
              <a:rPr lang="ru-RU" sz="1200" b="0" i="0" kern="1200" err="1" smtClean="0">
                <a:solidFill>
                  <a:schemeClr val="tx1"/>
                </a:solidFill>
                <a:effectLst/>
                <a:latin typeface="+mn-lt"/>
                <a:ea typeface="+mn-ea"/>
                <a:cs typeface="+mn-cs"/>
              </a:rPr>
              <a:t>пептидогликана</a:t>
            </a:r>
            <a:r>
              <a:rPr lang="ru-RU" sz="1200" b="0" i="0" kern="1200" smtClean="0">
                <a:solidFill>
                  <a:schemeClr val="tx1"/>
                </a:solidFill>
                <a:effectLst/>
                <a:latin typeface="+mn-lt"/>
                <a:ea typeface="+mn-ea"/>
                <a:cs typeface="+mn-cs"/>
              </a:rPr>
              <a:t> существенно тоньше, между ним и плазматической мембраной находится </a:t>
            </a:r>
            <a:r>
              <a:rPr lang="ru-RU" sz="1200" b="0" i="0" u="none" strike="noStrike" kern="1200" err="1" smtClean="0">
                <a:solidFill>
                  <a:schemeClr val="tx1"/>
                </a:solidFill>
                <a:effectLst/>
                <a:latin typeface="+mn-lt"/>
                <a:ea typeface="+mn-ea"/>
                <a:cs typeface="+mn-cs"/>
                <a:hlinkClick r:id="rId9" tooltip="Периплазматическое пространство"/>
              </a:rPr>
              <a:t>периплазматическое</a:t>
            </a:r>
            <a:r>
              <a:rPr lang="ru-RU" sz="1200" b="0" i="0" u="none" strike="noStrike" kern="1200" smtClean="0">
                <a:solidFill>
                  <a:schemeClr val="tx1"/>
                </a:solidFill>
                <a:effectLst/>
                <a:latin typeface="+mn-lt"/>
                <a:ea typeface="+mn-ea"/>
                <a:cs typeface="+mn-cs"/>
                <a:hlinkClick r:id="rId9" tooltip="Периплазматическое пространство"/>
              </a:rPr>
              <a:t> пространство</a:t>
            </a:r>
            <a:r>
              <a:rPr lang="ru-RU" sz="1200" b="0" i="0" kern="1200" smtClean="0">
                <a:solidFill>
                  <a:schemeClr val="tx1"/>
                </a:solidFill>
                <a:effectLst/>
                <a:latin typeface="+mn-lt"/>
                <a:ea typeface="+mn-ea"/>
                <a:cs typeface="+mn-cs"/>
              </a:rPr>
              <a:t>, а снаружи клетка окружена </a:t>
            </a:r>
            <a:r>
              <a:rPr lang="ru-RU" sz="1200" b="0" i="0" u="none" strike="noStrike" kern="1200" smtClean="0">
                <a:solidFill>
                  <a:schemeClr val="tx1"/>
                </a:solidFill>
                <a:effectLst/>
                <a:latin typeface="+mn-lt"/>
                <a:ea typeface="+mn-ea"/>
                <a:cs typeface="+mn-cs"/>
                <a:hlinkClick r:id="rId10" tooltip="Внешняя бактериальная мембрана"/>
              </a:rPr>
              <a:t>ещё одной мембраной</a:t>
            </a:r>
            <a:r>
              <a:rPr lang="ru-RU" sz="1200" b="0" i="0" kern="1200" smtClean="0">
                <a:solidFill>
                  <a:schemeClr val="tx1"/>
                </a:solidFill>
                <a:effectLst/>
                <a:latin typeface="+mn-lt"/>
                <a:ea typeface="+mn-ea"/>
                <a:cs typeface="+mn-cs"/>
              </a:rPr>
              <a:t>, представленной т. н. </a:t>
            </a:r>
            <a:r>
              <a:rPr lang="ru-RU" sz="1200" b="0" i="0" u="none" strike="noStrike" kern="1200" err="1" smtClean="0">
                <a:solidFill>
                  <a:schemeClr val="tx1"/>
                </a:solidFill>
                <a:effectLst/>
                <a:latin typeface="+mn-lt"/>
                <a:ea typeface="+mn-ea"/>
                <a:cs typeface="+mn-cs"/>
                <a:hlinkClick r:id="rId11" tooltip="Липополисахарид"/>
              </a:rPr>
              <a:t>липополисахаридом</a:t>
            </a:r>
            <a:r>
              <a:rPr lang="ru-RU" sz="1200" b="0" i="0" kern="1200" smtClean="0">
                <a:solidFill>
                  <a:schemeClr val="tx1"/>
                </a:solidFill>
                <a:effectLst/>
                <a:latin typeface="+mn-lt"/>
                <a:ea typeface="+mn-ea"/>
                <a:cs typeface="+mn-cs"/>
              </a:rPr>
              <a:t> и являющаяся </a:t>
            </a:r>
            <a:r>
              <a:rPr lang="ru-RU" sz="1200" b="0" i="0" u="none" strike="noStrike" kern="1200" smtClean="0">
                <a:solidFill>
                  <a:schemeClr val="tx1"/>
                </a:solidFill>
                <a:effectLst/>
                <a:latin typeface="+mn-lt"/>
                <a:ea typeface="+mn-ea"/>
                <a:cs typeface="+mn-cs"/>
                <a:hlinkClick r:id="rId12" tooltip="Пироген (страница отсутствует)"/>
              </a:rPr>
              <a:t>пирогенным</a:t>
            </a:r>
            <a:r>
              <a:rPr lang="ru-RU" sz="1200" b="0" i="0" kern="1200" smtClean="0">
                <a:solidFill>
                  <a:schemeClr val="tx1"/>
                </a:solidFill>
                <a:effectLst/>
                <a:latin typeface="+mn-lt"/>
                <a:ea typeface="+mn-ea"/>
                <a:cs typeface="+mn-cs"/>
              </a:rPr>
              <a:t> </a:t>
            </a:r>
            <a:r>
              <a:rPr lang="ru-RU" sz="1200" b="0" i="0" u="none" strike="noStrike" kern="1200" smtClean="0">
                <a:solidFill>
                  <a:schemeClr val="tx1"/>
                </a:solidFill>
                <a:effectLst/>
                <a:latin typeface="+mn-lt"/>
                <a:ea typeface="+mn-ea"/>
                <a:cs typeface="+mn-cs"/>
                <a:hlinkClick r:id="rId13" tooltip="Эндотоксин"/>
              </a:rPr>
              <a:t>эндотоксином</a:t>
            </a:r>
            <a:r>
              <a:rPr lang="ru-RU" sz="1200" b="0" i="0" kern="1200" smtClean="0">
                <a:solidFill>
                  <a:schemeClr val="tx1"/>
                </a:solidFill>
                <a:effectLst/>
                <a:latin typeface="+mn-lt"/>
                <a:ea typeface="+mn-ea"/>
                <a:cs typeface="+mn-cs"/>
              </a:rPr>
              <a:t> грамотрицательных бактерий.</a:t>
            </a:r>
          </a:p>
          <a:p>
            <a:r>
              <a:rPr lang="ru-RU" sz="1200" b="0" i="0" kern="1200" smtClean="0">
                <a:solidFill>
                  <a:schemeClr val="tx1"/>
                </a:solidFill>
                <a:effectLst/>
                <a:latin typeface="+mn-lt"/>
                <a:ea typeface="+mn-ea"/>
                <a:cs typeface="+mn-cs"/>
              </a:rPr>
              <a:t>Клеточные стенки грибов[</a:t>
            </a:r>
            <a:r>
              <a:rPr lang="ru-RU" sz="1200" b="0" i="0" u="none" strike="noStrike" kern="1200" smtClean="0">
                <a:solidFill>
                  <a:schemeClr val="tx1"/>
                </a:solidFill>
                <a:effectLst/>
                <a:latin typeface="+mn-lt"/>
                <a:ea typeface="+mn-ea"/>
                <a:cs typeface="+mn-cs"/>
                <a:hlinkClick r:id="rId14" tooltip="Редактировать раздел «Клеточные стенки грибов»"/>
              </a:rPr>
              <a:t>править</a:t>
            </a:r>
            <a:r>
              <a:rPr lang="ru-RU" sz="1200" b="0" i="0" kern="1200" smtClean="0">
                <a:solidFill>
                  <a:schemeClr val="tx1"/>
                </a:solidFill>
                <a:effectLst/>
                <a:latin typeface="+mn-lt"/>
                <a:ea typeface="+mn-ea"/>
                <a:cs typeface="+mn-cs"/>
              </a:rPr>
              <a:t> | </a:t>
            </a:r>
            <a:r>
              <a:rPr lang="ru-RU" sz="1200" b="0" i="0" u="none" strike="noStrike" kern="1200" smtClean="0">
                <a:solidFill>
                  <a:schemeClr val="tx1"/>
                </a:solidFill>
                <a:effectLst/>
                <a:latin typeface="+mn-lt"/>
                <a:ea typeface="+mn-ea"/>
                <a:cs typeface="+mn-cs"/>
                <a:hlinkClick r:id="rId15" tooltip="Редактировать раздел «Клеточные стенки грибов»"/>
              </a:rPr>
              <a:t>править код</a:t>
            </a:r>
            <a:r>
              <a:rPr lang="ru-RU" sz="1200" b="0" i="0" kern="1200" smtClean="0">
                <a:solidFill>
                  <a:schemeClr val="tx1"/>
                </a:solidFill>
                <a:effectLst/>
                <a:latin typeface="+mn-lt"/>
                <a:ea typeface="+mn-ea"/>
                <a:cs typeface="+mn-cs"/>
              </a:rPr>
              <a:t>]</a:t>
            </a:r>
          </a:p>
          <a:p>
            <a:r>
              <a:rPr lang="ru-RU" sz="1200" b="0" i="0" kern="1200" smtClean="0">
                <a:solidFill>
                  <a:schemeClr val="tx1"/>
                </a:solidFill>
                <a:effectLst/>
                <a:latin typeface="+mn-lt"/>
                <a:ea typeface="+mn-ea"/>
                <a:cs typeface="+mn-cs"/>
              </a:rPr>
              <a:t>Клеточные стенки грибов состоят из </a:t>
            </a:r>
            <a:r>
              <a:rPr lang="ru-RU" sz="1200" b="0" i="0" u="none" strike="noStrike" kern="1200" smtClean="0">
                <a:solidFill>
                  <a:schemeClr val="tx1"/>
                </a:solidFill>
                <a:effectLst/>
                <a:latin typeface="+mn-lt"/>
                <a:ea typeface="+mn-ea"/>
                <a:cs typeface="+mn-cs"/>
                <a:hlinkClick r:id="rId16" tooltip="Хитин"/>
              </a:rPr>
              <a:t>хитина</a:t>
            </a:r>
            <a:r>
              <a:rPr lang="ru-RU" sz="1200" b="0" i="0" kern="1200" smtClean="0">
                <a:solidFill>
                  <a:schemeClr val="tx1"/>
                </a:solidFill>
                <a:effectLst/>
                <a:latin typeface="+mn-lt"/>
                <a:ea typeface="+mn-ea"/>
                <a:cs typeface="+mn-cs"/>
              </a:rPr>
              <a:t> и </a:t>
            </a:r>
            <a:r>
              <a:rPr lang="ru-RU" sz="1200" b="0" i="0" u="none" strike="noStrike" kern="1200" err="1" smtClean="0">
                <a:solidFill>
                  <a:schemeClr val="tx1"/>
                </a:solidFill>
                <a:effectLst/>
                <a:latin typeface="+mn-lt"/>
                <a:ea typeface="+mn-ea"/>
                <a:cs typeface="+mn-cs"/>
                <a:hlinkClick r:id="rId17" tooltip="Глюкан"/>
              </a:rPr>
              <a:t>глюканов</a:t>
            </a:r>
            <a:r>
              <a:rPr lang="ru-RU" sz="1200" b="0" i="0" kern="1200" smtClean="0">
                <a:solidFill>
                  <a:schemeClr val="tx1"/>
                </a:solidFill>
                <a:effectLst/>
                <a:latin typeface="+mn-lt"/>
                <a:ea typeface="+mn-ea"/>
                <a:cs typeface="+mn-cs"/>
              </a:rPr>
              <a:t>.</a:t>
            </a:r>
          </a:p>
          <a:p>
            <a:r>
              <a:rPr lang="ru-RU" sz="1200" b="0" i="0" kern="1200" smtClean="0">
                <a:solidFill>
                  <a:schemeClr val="tx1"/>
                </a:solidFill>
                <a:effectLst/>
                <a:latin typeface="+mn-lt"/>
                <a:ea typeface="+mn-ea"/>
                <a:cs typeface="+mn-cs"/>
              </a:rPr>
              <a:t>Клеточные стенки водорослей[</a:t>
            </a:r>
            <a:r>
              <a:rPr lang="ru-RU" sz="1200" b="0" i="0" u="none" strike="noStrike" kern="1200" smtClean="0">
                <a:solidFill>
                  <a:schemeClr val="tx1"/>
                </a:solidFill>
                <a:effectLst/>
                <a:latin typeface="+mn-lt"/>
                <a:ea typeface="+mn-ea"/>
                <a:cs typeface="+mn-cs"/>
                <a:hlinkClick r:id="rId18" tooltip="Редактировать раздел «Клеточные стенки водорослей»"/>
              </a:rPr>
              <a:t>править</a:t>
            </a:r>
            <a:r>
              <a:rPr lang="ru-RU" sz="1200" b="0" i="0" kern="1200" smtClean="0">
                <a:solidFill>
                  <a:schemeClr val="tx1"/>
                </a:solidFill>
                <a:effectLst/>
                <a:latin typeface="+mn-lt"/>
                <a:ea typeface="+mn-ea"/>
                <a:cs typeface="+mn-cs"/>
              </a:rPr>
              <a:t> | </a:t>
            </a:r>
            <a:r>
              <a:rPr lang="ru-RU" sz="1200" b="0" i="0" u="none" strike="noStrike" kern="1200" smtClean="0">
                <a:solidFill>
                  <a:schemeClr val="tx1"/>
                </a:solidFill>
                <a:effectLst/>
                <a:latin typeface="+mn-lt"/>
                <a:ea typeface="+mn-ea"/>
                <a:cs typeface="+mn-cs"/>
                <a:hlinkClick r:id="rId19" tooltip="Редактировать раздел «Клеточные стенки водорослей»"/>
              </a:rPr>
              <a:t>править код</a:t>
            </a:r>
            <a:r>
              <a:rPr lang="ru-RU" sz="1200" b="0" i="0" kern="1200" smtClean="0">
                <a:solidFill>
                  <a:schemeClr val="tx1"/>
                </a:solidFill>
                <a:effectLst/>
                <a:latin typeface="+mn-lt"/>
                <a:ea typeface="+mn-ea"/>
                <a:cs typeface="+mn-cs"/>
              </a:rPr>
              <a:t>]</a:t>
            </a:r>
          </a:p>
          <a:p>
            <a:r>
              <a:rPr lang="ru-RU" sz="1200" b="0" i="0" kern="1200" smtClean="0">
                <a:solidFill>
                  <a:schemeClr val="tx1"/>
                </a:solidFill>
                <a:effectLst/>
                <a:latin typeface="+mn-lt"/>
                <a:ea typeface="+mn-ea"/>
                <a:cs typeface="+mn-cs"/>
              </a:rPr>
              <a:t>Большинство водорослей имеют клеточную стенку из </a:t>
            </a:r>
            <a:r>
              <a:rPr lang="ru-RU" sz="1200" b="0" i="0" u="none" strike="noStrike" kern="1200" smtClean="0">
                <a:solidFill>
                  <a:schemeClr val="tx1"/>
                </a:solidFill>
                <a:effectLst/>
                <a:latin typeface="+mn-lt"/>
                <a:ea typeface="+mn-ea"/>
                <a:cs typeface="+mn-cs"/>
                <a:hlinkClick r:id="rId20" tooltip="Целлюлоза"/>
              </a:rPr>
              <a:t>целлюлозы</a:t>
            </a:r>
            <a:r>
              <a:rPr lang="ru-RU" sz="1200" b="0" i="0" kern="1200" smtClean="0">
                <a:solidFill>
                  <a:schemeClr val="tx1"/>
                </a:solidFill>
                <a:effectLst/>
                <a:latin typeface="+mn-lt"/>
                <a:ea typeface="+mn-ea"/>
                <a:cs typeface="+mn-cs"/>
              </a:rPr>
              <a:t> и различных </a:t>
            </a:r>
            <a:r>
              <a:rPr lang="ru-RU" sz="1200" b="0" i="0" u="none" strike="noStrike" kern="1200" smtClean="0">
                <a:solidFill>
                  <a:schemeClr val="tx1"/>
                </a:solidFill>
                <a:effectLst/>
                <a:latin typeface="+mn-lt"/>
                <a:ea typeface="+mn-ea"/>
                <a:cs typeface="+mn-cs"/>
                <a:hlinkClick r:id="rId21" tooltip="Гликопротеины"/>
              </a:rPr>
              <a:t>гликопротеинов</a:t>
            </a:r>
            <a:r>
              <a:rPr lang="ru-RU" sz="1200" b="0" i="0" kern="1200" smtClean="0">
                <a:solidFill>
                  <a:schemeClr val="tx1"/>
                </a:solidFill>
                <a:effectLst/>
                <a:latin typeface="+mn-lt"/>
                <a:ea typeface="+mn-ea"/>
                <a:cs typeface="+mn-cs"/>
              </a:rPr>
              <a:t>. Включения дополнительных </a:t>
            </a:r>
            <a:r>
              <a:rPr lang="ru-RU" sz="1200" b="0" i="0" u="none" strike="noStrike" kern="1200" smtClean="0">
                <a:solidFill>
                  <a:schemeClr val="tx1"/>
                </a:solidFill>
                <a:effectLst/>
                <a:latin typeface="+mn-lt"/>
                <a:ea typeface="+mn-ea"/>
                <a:cs typeface="+mn-cs"/>
                <a:hlinkClick r:id="rId22" tooltip="Полисахариды"/>
              </a:rPr>
              <a:t>полисахаридов</a:t>
            </a:r>
            <a:r>
              <a:rPr lang="ru-RU" sz="1200" b="0" i="0" kern="1200" smtClean="0">
                <a:solidFill>
                  <a:schemeClr val="tx1"/>
                </a:solidFill>
                <a:effectLst/>
                <a:latin typeface="+mn-lt"/>
                <a:ea typeface="+mn-ea"/>
                <a:cs typeface="+mn-cs"/>
              </a:rPr>
              <a:t> имеют большое таксономическое значение.</a:t>
            </a:r>
          </a:p>
          <a:p>
            <a:r>
              <a:rPr lang="ru-RU" sz="1200" b="0" i="0" u="none" strike="noStrike" kern="1200" smtClean="0">
                <a:solidFill>
                  <a:schemeClr val="tx1"/>
                </a:solidFill>
                <a:effectLst/>
                <a:latin typeface="+mn-lt"/>
                <a:ea typeface="+mn-ea"/>
                <a:cs typeface="+mn-cs"/>
                <a:hlinkClick r:id="rId23" tooltip="Диатомовые водоросли"/>
              </a:rPr>
              <a:t>Диатомовые водоросли</a:t>
            </a:r>
            <a:r>
              <a:rPr lang="ru-RU" sz="1200" b="0" i="0" kern="1200" smtClean="0">
                <a:solidFill>
                  <a:schemeClr val="tx1"/>
                </a:solidFill>
                <a:effectLst/>
                <a:latin typeface="+mn-lt"/>
                <a:ea typeface="+mn-ea"/>
                <a:cs typeface="+mn-cs"/>
              </a:rPr>
              <a:t> синтезируют свою клеточную стенку из </a:t>
            </a:r>
            <a:r>
              <a:rPr lang="ru-RU" sz="1200" b="0" i="0" u="none" strike="noStrike" kern="1200" smtClean="0">
                <a:solidFill>
                  <a:schemeClr val="tx1"/>
                </a:solidFill>
                <a:effectLst/>
                <a:latin typeface="+mn-lt"/>
                <a:ea typeface="+mn-ea"/>
                <a:cs typeface="+mn-cs"/>
                <a:hlinkClick r:id="rId24" tooltip="Кремнезём"/>
              </a:rPr>
              <a:t>кремнезёма</a:t>
            </a:r>
            <a:r>
              <a:rPr lang="ru-RU" sz="1200" b="0" i="0" kern="1200" smtClean="0">
                <a:solidFill>
                  <a:schemeClr val="tx1"/>
                </a:solidFill>
                <a:effectLst/>
                <a:latin typeface="+mn-lt"/>
                <a:ea typeface="+mn-ea"/>
                <a:cs typeface="+mn-cs"/>
              </a:rPr>
              <a:t>.</a:t>
            </a:r>
          </a:p>
          <a:p>
            <a:r>
              <a:rPr lang="ru-RU" sz="1200" b="0" i="0" kern="1200" smtClean="0">
                <a:solidFill>
                  <a:schemeClr val="tx1"/>
                </a:solidFill>
                <a:effectLst/>
                <a:latin typeface="+mn-lt"/>
                <a:ea typeface="+mn-ea"/>
                <a:cs typeface="+mn-cs"/>
              </a:rPr>
              <a:t>Клеточные стенки высших растений[</a:t>
            </a:r>
            <a:r>
              <a:rPr lang="ru-RU" sz="1200" b="0" i="0" u="none" strike="noStrike" kern="1200" smtClean="0">
                <a:solidFill>
                  <a:schemeClr val="tx1"/>
                </a:solidFill>
                <a:effectLst/>
                <a:latin typeface="+mn-lt"/>
                <a:ea typeface="+mn-ea"/>
                <a:cs typeface="+mn-cs"/>
                <a:hlinkClick r:id="rId25" tooltip="Редактировать раздел «Клеточные стенки высших растений»"/>
              </a:rPr>
              <a:t>править</a:t>
            </a:r>
            <a:r>
              <a:rPr lang="ru-RU" sz="1200" b="0" i="0" kern="1200" smtClean="0">
                <a:solidFill>
                  <a:schemeClr val="tx1"/>
                </a:solidFill>
                <a:effectLst/>
                <a:latin typeface="+mn-lt"/>
                <a:ea typeface="+mn-ea"/>
                <a:cs typeface="+mn-cs"/>
              </a:rPr>
              <a:t> | </a:t>
            </a:r>
            <a:r>
              <a:rPr lang="ru-RU" sz="1200" b="0" i="0" u="none" strike="noStrike" kern="1200" smtClean="0">
                <a:solidFill>
                  <a:schemeClr val="tx1"/>
                </a:solidFill>
                <a:effectLst/>
                <a:latin typeface="+mn-lt"/>
                <a:ea typeface="+mn-ea"/>
                <a:cs typeface="+mn-cs"/>
                <a:hlinkClick r:id="rId26" tooltip="Редактировать раздел «Клеточные стенки высших растений»"/>
              </a:rPr>
              <a:t>править код</a:t>
            </a:r>
            <a:r>
              <a:rPr lang="ru-RU" sz="1200" b="0" i="0" kern="1200" smtClean="0">
                <a:solidFill>
                  <a:schemeClr val="tx1"/>
                </a:solidFill>
                <a:effectLst/>
                <a:latin typeface="+mn-lt"/>
                <a:ea typeface="+mn-ea"/>
                <a:cs typeface="+mn-cs"/>
              </a:rPr>
              <a:t>]</a:t>
            </a:r>
          </a:p>
          <a:p>
            <a:r>
              <a:rPr lang="ru-RU" sz="1200" b="0" i="0" kern="1200" smtClean="0">
                <a:solidFill>
                  <a:schemeClr val="tx1"/>
                </a:solidFill>
                <a:effectLst/>
                <a:latin typeface="+mn-lt"/>
                <a:ea typeface="+mn-ea"/>
                <a:cs typeface="+mn-cs"/>
              </a:rPr>
              <a:t>Важнейшей отличительной особенностью растительной клетки является наличие прочной клеточной стенки, основным компонентом которой является целлюлоза. Клеточная стенка высших растений представляет собой сложноорганизованный, преимущественно полимерный, внеклеточный матрикс, окружающий каждую клетку. Растительная клетка, лишённая клеточной стенки, обозначается термином </a:t>
            </a:r>
            <a:r>
              <a:rPr lang="ru-RU" sz="1200" b="0" i="0" u="none" strike="noStrike" kern="1200" smtClean="0">
                <a:solidFill>
                  <a:schemeClr val="tx1"/>
                </a:solidFill>
                <a:effectLst/>
                <a:latin typeface="+mn-lt"/>
                <a:ea typeface="+mn-ea"/>
                <a:cs typeface="+mn-cs"/>
                <a:hlinkClick r:id="rId27" tooltip="Протопласт"/>
              </a:rPr>
              <a:t>протопласт</a:t>
            </a:r>
            <a:r>
              <a:rPr lang="ru-RU" sz="1200" b="0" i="0" kern="1200" smtClean="0">
                <a:solidFill>
                  <a:schemeClr val="tx1"/>
                </a:solidFill>
                <a:effectLst/>
                <a:latin typeface="+mn-lt"/>
                <a:ea typeface="+mn-ea"/>
                <a:cs typeface="+mn-cs"/>
              </a:rPr>
              <a:t>. В клеточных стенках растений существуют углубления — поры, через которые проходят цитоплазматические канальца — </a:t>
            </a:r>
            <a:r>
              <a:rPr lang="ru-RU" sz="1200" b="0" i="0" u="none" strike="noStrike" kern="1200" err="1" smtClean="0">
                <a:solidFill>
                  <a:schemeClr val="tx1"/>
                </a:solidFill>
                <a:effectLst/>
                <a:latin typeface="+mn-lt"/>
                <a:ea typeface="+mn-ea"/>
                <a:cs typeface="+mn-cs"/>
                <a:hlinkClick r:id="rId28" tooltip="Плазмодесмы"/>
              </a:rPr>
              <a:t>плазмодесмы</a:t>
            </a:r>
            <a:r>
              <a:rPr lang="ru-RU" sz="1200" b="0" i="0" kern="1200" smtClean="0">
                <a:solidFill>
                  <a:schemeClr val="tx1"/>
                </a:solidFill>
                <a:effectLst/>
                <a:latin typeface="+mn-lt"/>
                <a:ea typeface="+mn-ea"/>
                <a:cs typeface="+mn-cs"/>
              </a:rPr>
              <a:t>, осуществляющие контакт соседних клеток и обмен веществами между ними.</a:t>
            </a:r>
          </a:p>
          <a:p>
            <a:r>
              <a:rPr lang="ru-RU" sz="1200" b="0" i="0" kern="1200" smtClean="0">
                <a:solidFill>
                  <a:schemeClr val="tx1"/>
                </a:solidFill>
                <a:effectLst/>
                <a:latin typeface="+mn-lt"/>
                <a:ea typeface="+mn-ea"/>
                <a:cs typeface="+mn-cs"/>
              </a:rPr>
              <a:t>Химический состав и пространственная организация полимеров клеточной стенки отличаются у разных видов, клеток разных тканей одного растения и иногда у разных частей стенки вокруг одного протопласта.</a:t>
            </a:r>
          </a:p>
          <a:p>
            <a:r>
              <a:rPr lang="ru-RU" sz="1200" b="0" i="0" kern="1200" smtClean="0">
                <a:solidFill>
                  <a:schemeClr val="tx1"/>
                </a:solidFill>
                <a:effectLst/>
                <a:latin typeface="+mn-lt"/>
                <a:ea typeface="+mn-ea"/>
                <a:cs typeface="+mn-cs"/>
              </a:rPr>
              <a:t>Кроме того, строение клеточной стенки изменяется в онтогенезе растительного организма. Первичная клеточная стенка формируется при делении и сохраняется во время роста клетки. Формирование вторичной клеточной стенки происходит с внутренней стороны от первичной стенки и связано с окончанием роста и специализацией (дифференцировкой) клеток растения. Снаружи от первичной клеточной стенки, между первичными стенками двух соседних клеток, располагается срединная пластинка (состоит преимущественно из кальциевых и магниевых солей </a:t>
            </a:r>
            <a:r>
              <a:rPr lang="ru-RU" sz="1200" b="0" i="0" u="none" strike="noStrike" kern="1200" smtClean="0">
                <a:solidFill>
                  <a:schemeClr val="tx1"/>
                </a:solidFill>
                <a:effectLst/>
                <a:latin typeface="+mn-lt"/>
                <a:ea typeface="+mn-ea"/>
                <a:cs typeface="+mn-cs"/>
                <a:hlinkClick r:id="rId29" tooltip="Пектиновые вещества"/>
              </a:rPr>
              <a:t>пектиновых веществ</a:t>
            </a:r>
            <a:r>
              <a:rPr lang="ru-RU" sz="1200" b="0" i="0" kern="1200" smtClean="0">
                <a:solidFill>
                  <a:schemeClr val="tx1"/>
                </a:solidFill>
                <a:effectLst/>
                <a:latin typeface="+mn-lt"/>
                <a:ea typeface="+mn-ea"/>
                <a:cs typeface="+mn-cs"/>
              </a:rPr>
              <a:t>).</a:t>
            </a:r>
          </a:p>
          <a:p>
            <a:r>
              <a:rPr lang="ru-RU" sz="1200" b="0" i="0" kern="1200" smtClean="0">
                <a:solidFill>
                  <a:schemeClr val="tx1"/>
                </a:solidFill>
                <a:effectLst/>
                <a:latin typeface="+mn-lt"/>
                <a:ea typeface="+mn-ea"/>
                <a:cs typeface="+mn-cs"/>
              </a:rPr>
              <a:t>Строение первичной клеточной стенки растений.</a:t>
            </a:r>
          </a:p>
          <a:p>
            <a:r>
              <a:rPr lang="ru-RU" sz="1200" b="0" i="0" kern="1200" smtClean="0">
                <a:solidFill>
                  <a:schemeClr val="tx1"/>
                </a:solidFill>
                <a:effectLst/>
                <a:latin typeface="+mn-lt"/>
                <a:ea typeface="+mn-ea"/>
                <a:cs typeface="+mn-cs"/>
              </a:rPr>
              <a:t>Первичная клеточная стенка высших растений состоит из трёх взаимодействующих, но структурно независимых трехмерных сетей полимеров. Основная сеть состоит из фибрилл </a:t>
            </a:r>
            <a:r>
              <a:rPr lang="ru-RU" sz="1200" b="0" i="0" u="none" strike="noStrike" kern="1200" smtClean="0">
                <a:solidFill>
                  <a:schemeClr val="tx1"/>
                </a:solidFill>
                <a:effectLst/>
                <a:latin typeface="+mn-lt"/>
                <a:ea typeface="+mn-ea"/>
                <a:cs typeface="+mn-cs"/>
                <a:hlinkClick r:id="rId20" tooltip="Целлюлоза"/>
              </a:rPr>
              <a:t>целлюлозы</a:t>
            </a:r>
            <a:r>
              <a:rPr lang="ru-RU" sz="1200" b="0" i="0" kern="1200" smtClean="0">
                <a:solidFill>
                  <a:schemeClr val="tx1"/>
                </a:solidFill>
                <a:effectLst/>
                <a:latin typeface="+mn-lt"/>
                <a:ea typeface="+mn-ea"/>
                <a:cs typeface="+mn-cs"/>
              </a:rPr>
              <a:t> и связывающих их </a:t>
            </a:r>
            <a:r>
              <a:rPr lang="ru-RU" sz="1200" b="0" i="0" u="none" strike="noStrike" kern="1200" smtClean="0">
                <a:solidFill>
                  <a:schemeClr val="tx1"/>
                </a:solidFill>
                <a:effectLst/>
                <a:latin typeface="+mn-lt"/>
                <a:ea typeface="+mn-ea"/>
                <a:cs typeface="+mn-cs"/>
                <a:hlinkClick r:id="rId30" tooltip="Гемицеллюлозы"/>
              </a:rPr>
              <a:t>гемицеллюлоз</a:t>
            </a:r>
            <a:r>
              <a:rPr lang="ru-RU" sz="1200" b="0" i="0" kern="1200" smtClean="0">
                <a:solidFill>
                  <a:schemeClr val="tx1"/>
                </a:solidFill>
                <a:effectLst/>
                <a:latin typeface="+mn-lt"/>
                <a:ea typeface="+mn-ea"/>
                <a:cs typeface="+mn-cs"/>
              </a:rPr>
              <a:t> (или </a:t>
            </a:r>
            <a:r>
              <a:rPr lang="ru-RU" sz="1200" b="0" i="0" kern="1200" err="1" smtClean="0">
                <a:solidFill>
                  <a:schemeClr val="tx1"/>
                </a:solidFill>
                <a:effectLst/>
                <a:latin typeface="+mn-lt"/>
                <a:ea typeface="+mn-ea"/>
                <a:cs typeface="+mn-cs"/>
              </a:rPr>
              <a:t>сшивочных</a:t>
            </a:r>
            <a:r>
              <a:rPr lang="ru-RU" sz="1200" b="0" i="0" kern="1200" smtClean="0">
                <a:solidFill>
                  <a:schemeClr val="tx1"/>
                </a:solidFill>
                <a:effectLst/>
                <a:latin typeface="+mn-lt"/>
                <a:ea typeface="+mn-ea"/>
                <a:cs typeface="+mn-cs"/>
              </a:rPr>
              <a:t> </a:t>
            </a:r>
            <a:r>
              <a:rPr lang="ru-RU" sz="1200" b="0" i="0" kern="1200" err="1" smtClean="0">
                <a:solidFill>
                  <a:schemeClr val="tx1"/>
                </a:solidFill>
                <a:effectLst/>
                <a:latin typeface="+mn-lt"/>
                <a:ea typeface="+mn-ea"/>
                <a:cs typeface="+mn-cs"/>
              </a:rPr>
              <a:t>гликанов</a:t>
            </a:r>
            <a:r>
              <a:rPr lang="ru-RU" sz="1200" b="0" i="0" kern="1200" smtClean="0">
                <a:solidFill>
                  <a:schemeClr val="tx1"/>
                </a:solidFill>
                <a:effectLst/>
                <a:latin typeface="+mn-lt"/>
                <a:ea typeface="+mn-ea"/>
                <a:cs typeface="+mn-cs"/>
              </a:rPr>
              <a:t>). Вторая сеть состоит из </a:t>
            </a:r>
            <a:r>
              <a:rPr lang="ru-RU" sz="1200" b="0" i="0" u="none" strike="noStrike" kern="1200" smtClean="0">
                <a:solidFill>
                  <a:schemeClr val="tx1"/>
                </a:solidFill>
                <a:effectLst/>
                <a:latin typeface="+mn-lt"/>
                <a:ea typeface="+mn-ea"/>
                <a:cs typeface="+mn-cs"/>
                <a:hlinkClick r:id="rId31" tooltip="Пектин"/>
              </a:rPr>
              <a:t>пектиновых веществ</a:t>
            </a:r>
            <a:r>
              <a:rPr lang="ru-RU" sz="1200" b="0" i="0" kern="1200" smtClean="0">
                <a:solidFill>
                  <a:schemeClr val="tx1"/>
                </a:solidFill>
                <a:effectLst/>
                <a:latin typeface="+mn-lt"/>
                <a:ea typeface="+mn-ea"/>
                <a:cs typeface="+mn-cs"/>
              </a:rPr>
              <a:t>. Третья сеть представлена, как правило, структурными белками клеточной стенки. Также следует отметить, что у растений клады </a:t>
            </a:r>
            <a:r>
              <a:rPr lang="ru-RU" sz="1200" b="0" i="0" kern="1200" err="1" smtClean="0">
                <a:solidFill>
                  <a:schemeClr val="tx1"/>
                </a:solidFill>
                <a:effectLst/>
                <a:latin typeface="+mn-lt"/>
                <a:ea typeface="+mn-ea"/>
                <a:cs typeface="+mn-cs"/>
              </a:rPr>
              <a:t>commelinids</a:t>
            </a:r>
            <a:r>
              <a:rPr lang="ru-RU" sz="1200" b="0" i="0" kern="1200" smtClean="0">
                <a:solidFill>
                  <a:schemeClr val="tx1"/>
                </a:solidFill>
                <a:effectLst/>
                <a:latin typeface="+mn-lt"/>
                <a:ea typeface="+mn-ea"/>
                <a:cs typeface="+mn-cs"/>
              </a:rPr>
              <a:t> (группа в </a:t>
            </a:r>
            <a:r>
              <a:rPr lang="ru-RU" sz="1200" b="0" i="0" u="none" strike="noStrike" kern="1200" smtClean="0">
                <a:solidFill>
                  <a:schemeClr val="tx1"/>
                </a:solidFill>
                <a:effectLst/>
                <a:latin typeface="+mn-lt"/>
                <a:ea typeface="+mn-ea"/>
                <a:cs typeface="+mn-cs"/>
                <a:hlinkClick r:id="rId32" tooltip="Система APG III"/>
              </a:rPr>
              <a:t>системах APG</a:t>
            </a:r>
            <a:r>
              <a:rPr lang="ru-RU" sz="1200" b="0" i="0" kern="1200" smtClean="0">
                <a:solidFill>
                  <a:schemeClr val="tx1"/>
                </a:solidFill>
                <a:effectLst/>
                <a:latin typeface="+mn-lt"/>
                <a:ea typeface="+mn-ea"/>
                <a:cs typeface="+mn-cs"/>
              </a:rPr>
              <a:t>) и у представителей </a:t>
            </a:r>
            <a:r>
              <a:rPr lang="ru-RU" sz="1200" b="0" i="0" u="none" strike="noStrike" kern="1200" smtClean="0">
                <a:solidFill>
                  <a:schemeClr val="tx1"/>
                </a:solidFill>
                <a:effectLst/>
                <a:latin typeface="+mn-lt"/>
                <a:ea typeface="+mn-ea"/>
                <a:cs typeface="+mn-cs"/>
                <a:hlinkClick r:id="rId33" tooltip="Маревые"/>
              </a:rPr>
              <a:t>семейства Маревые</a:t>
            </a:r>
            <a:r>
              <a:rPr lang="ru-RU" sz="1200" b="0" i="0" kern="1200" smtClean="0">
                <a:solidFill>
                  <a:schemeClr val="tx1"/>
                </a:solidFill>
                <a:effectLst/>
                <a:latin typeface="+mn-lt"/>
                <a:ea typeface="+mn-ea"/>
                <a:cs typeface="+mn-cs"/>
              </a:rPr>
              <a:t> первичная клеточная стенка содержит значительное количество ароматических веществ (</a:t>
            </a:r>
            <a:r>
              <a:rPr lang="ru-RU" sz="1200" b="0" i="0" u="none" strike="noStrike" kern="1200" err="1" smtClean="0">
                <a:solidFill>
                  <a:schemeClr val="tx1"/>
                </a:solidFill>
                <a:effectLst/>
                <a:latin typeface="+mn-lt"/>
                <a:ea typeface="+mn-ea"/>
                <a:cs typeface="+mn-cs"/>
                <a:hlinkClick r:id="rId34" tooltip="Оксикоричные кислоты"/>
              </a:rPr>
              <a:t>гидроксикоричные</a:t>
            </a:r>
            <a:r>
              <a:rPr lang="ru-RU" sz="1200" b="0" i="0" u="none" strike="noStrike" kern="1200" smtClean="0">
                <a:solidFill>
                  <a:schemeClr val="tx1"/>
                </a:solidFill>
                <a:effectLst/>
                <a:latin typeface="+mn-lt"/>
                <a:ea typeface="+mn-ea"/>
                <a:cs typeface="+mn-cs"/>
                <a:hlinkClick r:id="rId34" tooltip="Оксикоричные кислоты"/>
              </a:rPr>
              <a:t> кислоты</a:t>
            </a:r>
            <a:r>
              <a:rPr lang="ru-RU" sz="1200" b="0" i="0" kern="1200" smtClean="0">
                <a:solidFill>
                  <a:schemeClr val="tx1"/>
                </a:solidFill>
                <a:effectLst/>
                <a:latin typeface="+mn-lt"/>
                <a:ea typeface="+mn-ea"/>
                <a:cs typeface="+mn-cs"/>
              </a:rPr>
              <a:t>, главным образом </a:t>
            </a:r>
            <a:r>
              <a:rPr lang="ru-RU" sz="1200" b="0" i="0" u="none" strike="noStrike" kern="1200" err="1" smtClean="0">
                <a:solidFill>
                  <a:schemeClr val="tx1"/>
                </a:solidFill>
                <a:effectLst/>
                <a:latin typeface="+mn-lt"/>
                <a:ea typeface="+mn-ea"/>
                <a:cs typeface="+mn-cs"/>
                <a:hlinkClick r:id="rId35" tooltip="Феруловая кислота"/>
              </a:rPr>
              <a:t>феруловая</a:t>
            </a:r>
            <a:r>
              <a:rPr lang="ru-RU" sz="1200" b="0" i="0" kern="1200" smtClean="0">
                <a:solidFill>
                  <a:schemeClr val="tx1"/>
                </a:solidFill>
                <a:effectLst/>
                <a:latin typeface="+mn-lt"/>
                <a:ea typeface="+mn-ea"/>
                <a:cs typeface="+mn-cs"/>
              </a:rPr>
              <a:t> и </a:t>
            </a:r>
            <a:r>
              <a:rPr lang="ru-RU" sz="1200" b="0" i="1" kern="1200" smtClean="0">
                <a:solidFill>
                  <a:schemeClr val="tx1"/>
                </a:solidFill>
                <a:effectLst/>
                <a:latin typeface="+mn-lt"/>
                <a:ea typeface="+mn-ea"/>
                <a:cs typeface="+mn-cs"/>
              </a:rPr>
              <a:t>п</a:t>
            </a:r>
            <a:r>
              <a:rPr lang="ru-RU" sz="1200" b="0" i="0" kern="1200" smtClean="0">
                <a:solidFill>
                  <a:schemeClr val="tx1"/>
                </a:solidFill>
                <a:effectLst/>
                <a:latin typeface="+mn-lt"/>
                <a:ea typeface="+mn-ea"/>
                <a:cs typeface="+mn-cs"/>
              </a:rPr>
              <a:t>-</a:t>
            </a:r>
            <a:r>
              <a:rPr lang="ru-RU" sz="1200" b="0" i="0" kern="1200" err="1" smtClean="0">
                <a:solidFill>
                  <a:schemeClr val="tx1"/>
                </a:solidFill>
                <a:effectLst/>
                <a:latin typeface="+mn-lt"/>
                <a:ea typeface="+mn-ea"/>
                <a:cs typeface="+mn-cs"/>
              </a:rPr>
              <a:t>кумаровая</a:t>
            </a:r>
            <a:r>
              <a:rPr lang="ru-RU" sz="1200" b="0" i="0" kern="1200" smtClean="0">
                <a:solidFill>
                  <a:schemeClr val="tx1"/>
                </a:solidFill>
                <a:effectLst/>
                <a:latin typeface="+mn-lt"/>
                <a:ea typeface="+mn-ea"/>
                <a:cs typeface="+mn-cs"/>
              </a:rPr>
              <a:t>). При этом у представителей клады </a:t>
            </a:r>
            <a:r>
              <a:rPr lang="ru-RU" sz="1200" b="0" i="0" kern="1200" err="1" smtClean="0">
                <a:solidFill>
                  <a:schemeClr val="tx1"/>
                </a:solidFill>
                <a:effectLst/>
                <a:latin typeface="+mn-lt"/>
                <a:ea typeface="+mn-ea"/>
                <a:cs typeface="+mn-cs"/>
              </a:rPr>
              <a:t>commelinids</a:t>
            </a:r>
            <a:r>
              <a:rPr lang="ru-RU" sz="1200" b="0" i="0" kern="1200" smtClean="0">
                <a:solidFill>
                  <a:schemeClr val="tx1"/>
                </a:solidFill>
                <a:effectLst/>
                <a:latin typeface="+mn-lt"/>
                <a:ea typeface="+mn-ea"/>
                <a:cs typeface="+mn-cs"/>
              </a:rPr>
              <a:t> </a:t>
            </a:r>
            <a:r>
              <a:rPr lang="ru-RU" sz="1200" b="0" i="0" kern="1200" err="1" smtClean="0">
                <a:solidFill>
                  <a:schemeClr val="tx1"/>
                </a:solidFill>
                <a:effectLst/>
                <a:latin typeface="+mn-lt"/>
                <a:ea typeface="+mn-ea"/>
                <a:cs typeface="+mn-cs"/>
              </a:rPr>
              <a:t>гидроксикоричные</a:t>
            </a:r>
            <a:r>
              <a:rPr lang="ru-RU" sz="1200" b="0" i="0" kern="1200" smtClean="0">
                <a:solidFill>
                  <a:schemeClr val="tx1"/>
                </a:solidFill>
                <a:effectLst/>
                <a:latin typeface="+mn-lt"/>
                <a:ea typeface="+mn-ea"/>
                <a:cs typeface="+mn-cs"/>
              </a:rPr>
              <a:t> кислоты присоединяются к </a:t>
            </a:r>
            <a:r>
              <a:rPr lang="ru-RU" sz="1200" b="0" i="0" kern="1200" err="1" smtClean="0">
                <a:solidFill>
                  <a:schemeClr val="tx1"/>
                </a:solidFill>
                <a:effectLst/>
                <a:latin typeface="+mn-lt"/>
                <a:ea typeface="+mn-ea"/>
                <a:cs typeface="+mn-cs"/>
              </a:rPr>
              <a:t>сшивочным</a:t>
            </a:r>
            <a:r>
              <a:rPr lang="ru-RU" sz="1200" b="0" i="0" kern="1200" smtClean="0">
                <a:solidFill>
                  <a:schemeClr val="tx1"/>
                </a:solidFill>
                <a:effectLst/>
                <a:latin typeface="+mn-lt"/>
                <a:ea typeface="+mn-ea"/>
                <a:cs typeface="+mn-cs"/>
              </a:rPr>
              <a:t> </a:t>
            </a:r>
            <a:r>
              <a:rPr lang="ru-RU" sz="1200" b="0" i="0" kern="1200" err="1" smtClean="0">
                <a:solidFill>
                  <a:schemeClr val="tx1"/>
                </a:solidFill>
                <a:effectLst/>
                <a:latin typeface="+mn-lt"/>
                <a:ea typeface="+mn-ea"/>
                <a:cs typeface="+mn-cs"/>
              </a:rPr>
              <a:t>гликанам</a:t>
            </a:r>
            <a:r>
              <a:rPr lang="ru-RU" sz="1200" b="0" i="0" kern="1200" smtClean="0">
                <a:solidFill>
                  <a:schemeClr val="tx1"/>
                </a:solidFill>
                <a:effectLst/>
                <a:latin typeface="+mn-lt"/>
                <a:ea typeface="+mn-ea"/>
                <a:cs typeface="+mn-cs"/>
              </a:rPr>
              <a:t> (к </a:t>
            </a:r>
            <a:r>
              <a:rPr lang="ru-RU" sz="1200" b="0" i="0" kern="1200" err="1" smtClean="0">
                <a:solidFill>
                  <a:schemeClr val="tx1"/>
                </a:solidFill>
                <a:effectLst/>
                <a:latin typeface="+mn-lt"/>
                <a:ea typeface="+mn-ea"/>
                <a:cs typeface="+mn-cs"/>
              </a:rPr>
              <a:t>глюкуроноарабиноксиланам</a:t>
            </a:r>
            <a:r>
              <a:rPr lang="ru-RU" sz="1200" b="0" i="0" kern="1200" smtClean="0">
                <a:solidFill>
                  <a:schemeClr val="tx1"/>
                </a:solidFill>
                <a:effectLst/>
                <a:latin typeface="+mn-lt"/>
                <a:ea typeface="+mn-ea"/>
                <a:cs typeface="+mn-cs"/>
              </a:rPr>
              <a:t>), а у семейства Маревые к пектиновым веществам (к </a:t>
            </a:r>
            <a:r>
              <a:rPr lang="ru-RU" sz="1200" b="0" i="0" kern="1200" err="1" smtClean="0">
                <a:solidFill>
                  <a:schemeClr val="tx1"/>
                </a:solidFill>
                <a:effectLst/>
                <a:latin typeface="+mn-lt"/>
                <a:ea typeface="+mn-ea"/>
                <a:cs typeface="+mn-cs"/>
              </a:rPr>
              <a:t>рамногалактуронанам</a:t>
            </a:r>
            <a:r>
              <a:rPr lang="ru-RU" sz="1200" b="0" i="0" kern="1200" smtClean="0">
                <a:solidFill>
                  <a:schemeClr val="tx1"/>
                </a:solidFill>
                <a:effectLst/>
                <a:latin typeface="+mn-lt"/>
                <a:ea typeface="+mn-ea"/>
                <a:cs typeface="+mn-cs"/>
              </a:rPr>
              <a:t> I).</a:t>
            </a:r>
          </a:p>
          <a:p>
            <a:r>
              <a:rPr lang="ru-RU" sz="1200" b="0" i="0" kern="1200" smtClean="0">
                <a:solidFill>
                  <a:schemeClr val="tx1"/>
                </a:solidFill>
                <a:effectLst/>
                <a:latin typeface="+mn-lt"/>
                <a:ea typeface="+mn-ea"/>
                <a:cs typeface="+mn-cs"/>
              </a:rPr>
              <a:t>Растительные клеточные стенки выполняют целый ряд функций: они обеспечивают жёсткость клетки для структурной и механической поддержки, придают форму клетке, направление её роста и в конечном счете морфологию всему растению. Клеточная стенка также противодействует тургору, то есть осмотическому давлению, когда дополнительное количество воды поступает в растения. Клеточные стенки защищают от патогенов, проникающих из окружающей среды, и запасают углеводы для растения.</a:t>
            </a:r>
          </a:p>
          <a:p>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17</a:t>
            </a:fld>
            <a:endParaRPr lang="ru-RU"/>
          </a:p>
        </p:txBody>
      </p:sp>
    </p:spTree>
    <p:extLst>
      <p:ext uri="{BB962C8B-B14F-4D97-AF65-F5344CB8AC3E}">
        <p14:creationId xmlns:p14="http://schemas.microsoft.com/office/powerpoint/2010/main" val="2658643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i="0" u="none" strike="noStrike" kern="1200" baseline="0" smtClean="0">
                <a:solidFill>
                  <a:schemeClr val="tx1"/>
                </a:solidFill>
                <a:latin typeface="+mn-lt"/>
                <a:ea typeface="+mn-ea"/>
                <a:cs typeface="+mn-cs"/>
              </a:rPr>
              <a:t>Формирование и рост клеточной оболочки. </a:t>
            </a:r>
            <a:r>
              <a:rPr lang="ru-RU" sz="1200" b="0" i="0" u="none" strike="noStrike" kern="1200" baseline="0" smtClean="0">
                <a:solidFill>
                  <a:schemeClr val="tx1"/>
                </a:solidFill>
                <a:latin typeface="+mn-lt"/>
                <a:ea typeface="+mn-ea"/>
                <a:cs typeface="+mn-cs"/>
              </a:rPr>
              <a:t>В процессе деления</a:t>
            </a:r>
          </a:p>
          <a:p>
            <a:r>
              <a:rPr lang="ru-RU" sz="1200" b="0" i="0" u="none" strike="noStrike" kern="1200" baseline="0" smtClean="0">
                <a:solidFill>
                  <a:schemeClr val="tx1"/>
                </a:solidFill>
                <a:latin typeface="+mn-lt"/>
                <a:ea typeface="+mn-ea"/>
                <a:cs typeface="+mn-cs"/>
              </a:rPr>
              <a:t>клеток между ними возникает тончайший слой аморфного вещества —</a:t>
            </a:r>
          </a:p>
          <a:p>
            <a:r>
              <a:rPr lang="ru-RU" sz="1200" b="0" i="0" u="none" strike="noStrike" kern="1200" baseline="0" smtClean="0">
                <a:solidFill>
                  <a:schemeClr val="tx1"/>
                </a:solidFill>
                <a:latin typeface="+mn-lt"/>
                <a:ea typeface="+mn-ea"/>
                <a:cs typeface="+mn-cs"/>
              </a:rPr>
              <a:t>межклеточная или </a:t>
            </a:r>
            <a:r>
              <a:rPr lang="ru-RU" sz="1200" b="1" i="1" u="none" strike="noStrike" kern="1200" baseline="0" smtClean="0">
                <a:solidFill>
                  <a:schemeClr val="tx1"/>
                </a:solidFill>
                <a:latin typeface="+mn-lt"/>
                <a:ea typeface="+mn-ea"/>
                <a:cs typeface="+mn-cs"/>
              </a:rPr>
              <a:t>срединная пластинка</a:t>
            </a:r>
            <a:r>
              <a:rPr lang="ru-RU" sz="1200" b="0" i="0" u="none" strike="noStrike" kern="1200" baseline="0" smtClean="0">
                <a:solidFill>
                  <a:schemeClr val="tx1"/>
                </a:solidFill>
                <a:latin typeface="+mn-lt"/>
                <a:ea typeface="+mn-ea"/>
                <a:cs typeface="+mn-cs"/>
              </a:rPr>
              <a:t>. По физическим и химическим</a:t>
            </a:r>
          </a:p>
          <a:p>
            <a:r>
              <a:rPr lang="ru-RU" sz="1200" b="0" i="0" u="none" strike="noStrike" kern="1200" baseline="0" smtClean="0">
                <a:solidFill>
                  <a:schemeClr val="tx1"/>
                </a:solidFill>
                <a:latin typeface="+mn-lt"/>
                <a:ea typeface="+mn-ea"/>
                <a:cs typeface="+mn-cs"/>
              </a:rPr>
              <a:t>свойствам она имеет пектиновую природу. Она может разрушаться, и со-</a:t>
            </a:r>
          </a:p>
          <a:p>
            <a:r>
              <a:rPr lang="ru-RU" sz="1200" b="0" i="0" u="none" strike="noStrike" kern="1200" baseline="0" err="1" smtClean="0">
                <a:solidFill>
                  <a:schemeClr val="tx1"/>
                </a:solidFill>
                <a:latin typeface="+mn-lt"/>
                <a:ea typeface="+mn-ea"/>
                <a:cs typeface="+mn-cs"/>
              </a:rPr>
              <a:t>седние</a:t>
            </a:r>
            <a:r>
              <a:rPr lang="ru-RU" sz="1200" b="0" i="0" u="none" strike="noStrike" kern="1200" baseline="0" smtClean="0">
                <a:solidFill>
                  <a:schemeClr val="tx1"/>
                </a:solidFill>
                <a:latin typeface="+mn-lt"/>
                <a:ea typeface="+mn-ea"/>
                <a:cs typeface="+mn-cs"/>
              </a:rPr>
              <a:t> клетки разъединяются. С каждой стороны срединной </a:t>
            </a:r>
            <a:r>
              <a:rPr lang="ru-RU" sz="1200" b="0" i="0" u="none" strike="noStrike" kern="1200" baseline="0" err="1" smtClean="0">
                <a:solidFill>
                  <a:schemeClr val="tx1"/>
                </a:solidFill>
                <a:latin typeface="+mn-lt"/>
                <a:ea typeface="+mn-ea"/>
                <a:cs typeface="+mn-cs"/>
              </a:rPr>
              <a:t>пластинкиобразуется</a:t>
            </a:r>
            <a:r>
              <a:rPr lang="ru-RU" sz="1200" b="0" i="0" u="none" strike="noStrike" kern="1200" baseline="0" smtClean="0">
                <a:solidFill>
                  <a:schemeClr val="tx1"/>
                </a:solidFill>
                <a:latin typeface="+mn-lt"/>
                <a:ea typeface="+mn-ea"/>
                <a:cs typeface="+mn-cs"/>
              </a:rPr>
              <a:t> тончайшая пленка из целлюлозы. Эта тонкая целлюлозная</a:t>
            </a:r>
          </a:p>
          <a:p>
            <a:r>
              <a:rPr lang="ru-RU" sz="1200" b="0" i="0" u="none" strike="noStrike" kern="1200" baseline="0" smtClean="0">
                <a:solidFill>
                  <a:schemeClr val="tx1"/>
                </a:solidFill>
                <a:latin typeface="+mn-lt"/>
                <a:ea typeface="+mn-ea"/>
                <a:cs typeface="+mn-cs"/>
              </a:rPr>
              <a:t>пленка называется первичной оболочкой и содержит около 5 % </a:t>
            </a:r>
            <a:r>
              <a:rPr lang="ru-RU" sz="1200" b="0" i="0" u="none" strike="noStrike" kern="1200" baseline="0" err="1" smtClean="0">
                <a:solidFill>
                  <a:schemeClr val="tx1"/>
                </a:solidFill>
                <a:latin typeface="+mn-lt"/>
                <a:ea typeface="+mn-ea"/>
                <a:cs typeface="+mn-cs"/>
              </a:rPr>
              <a:t>целлюло</a:t>
            </a:r>
            <a:r>
              <a:rPr lang="ru-RU" sz="1200" b="0" i="0" u="none" strike="noStrike" kern="1200" baseline="0" smtClean="0">
                <a:solidFill>
                  <a:schemeClr val="tx1"/>
                </a:solidFill>
                <a:latin typeface="+mn-lt"/>
                <a:ea typeface="+mn-ea"/>
                <a:cs typeface="+mn-cs"/>
              </a:rPr>
              <a:t>-</a:t>
            </a:r>
          </a:p>
          <a:p>
            <a:r>
              <a:rPr lang="ru-RU" sz="1200" b="0" i="0" u="none" strike="noStrike" kern="1200" baseline="0" err="1" smtClean="0">
                <a:solidFill>
                  <a:schemeClr val="tx1"/>
                </a:solidFill>
                <a:latin typeface="+mn-lt"/>
                <a:ea typeface="+mn-ea"/>
                <a:cs typeface="+mn-cs"/>
              </a:rPr>
              <a:t>зы</a:t>
            </a:r>
            <a:r>
              <a:rPr lang="ru-RU" sz="1200" b="0" i="0" u="none" strike="noStrike" kern="1200" baseline="0" smtClean="0">
                <a:solidFill>
                  <a:schemeClr val="tx1"/>
                </a:solidFill>
                <a:latin typeface="+mn-lt"/>
                <a:ea typeface="+mn-ea"/>
                <a:cs typeface="+mn-cs"/>
              </a:rPr>
              <a:t>. По мере роста молодых клеток увеличивается и первичная оболочка,</a:t>
            </a:r>
          </a:p>
          <a:p>
            <a:r>
              <a:rPr lang="ru-RU" sz="1200" b="0" i="0" u="none" strike="noStrike" kern="1200" baseline="0" smtClean="0">
                <a:solidFill>
                  <a:schemeClr val="tx1"/>
                </a:solidFill>
                <a:latin typeface="+mn-lt"/>
                <a:ea typeface="+mn-ea"/>
                <a:cs typeface="+mn-cs"/>
              </a:rPr>
              <a:t>становится толще. Вначале у очень молодых клеток </a:t>
            </a:r>
            <a:r>
              <a:rPr lang="ru-RU" sz="1200" b="0" i="0" u="none" strike="noStrike" kern="1200" baseline="0" err="1" smtClean="0">
                <a:solidFill>
                  <a:schemeClr val="tx1"/>
                </a:solidFill>
                <a:latin typeface="+mn-lt"/>
                <a:ea typeface="+mn-ea"/>
                <a:cs typeface="+mn-cs"/>
              </a:rPr>
              <a:t>мицеллярные</a:t>
            </a:r>
            <a:r>
              <a:rPr lang="ru-RU" sz="1200" b="0" i="0" u="none" strike="noStrike" kern="1200" baseline="0" smtClean="0">
                <a:solidFill>
                  <a:schemeClr val="tx1"/>
                </a:solidFill>
                <a:latin typeface="+mn-lt"/>
                <a:ea typeface="+mn-ea"/>
                <a:cs typeface="+mn-cs"/>
              </a:rPr>
              <a:t> тяжи</a:t>
            </a:r>
          </a:p>
          <a:p>
            <a:r>
              <a:rPr lang="ru-RU" sz="1200" b="0" i="0" u="none" strike="noStrike" kern="1200" baseline="0" smtClean="0">
                <a:solidFill>
                  <a:schemeClr val="tx1"/>
                </a:solidFill>
                <a:latin typeface="+mn-lt"/>
                <a:ea typeface="+mn-ea"/>
                <a:cs typeface="+mn-cs"/>
              </a:rPr>
              <a:t>образуют трехмерную сетку. Она легко растягивается. По мере роста</a:t>
            </a:r>
          </a:p>
          <a:p>
            <a:r>
              <a:rPr lang="ru-RU" sz="1200" b="0" i="0" u="none" strike="noStrike" kern="1200" baseline="0" smtClean="0">
                <a:solidFill>
                  <a:schemeClr val="tx1"/>
                </a:solidFill>
                <a:latin typeface="+mn-lt"/>
                <a:ea typeface="+mn-ea"/>
                <a:cs typeface="+mn-cs"/>
              </a:rPr>
              <a:t>клетки оболочка растягивается, к уже имеющимся пучкам мицелл </a:t>
            </a:r>
            <a:r>
              <a:rPr lang="ru-RU" sz="1200" b="0" i="0" u="none" strike="noStrike" kern="1200" baseline="0" err="1" smtClean="0">
                <a:solidFill>
                  <a:schemeClr val="tx1"/>
                </a:solidFill>
                <a:latin typeface="+mn-lt"/>
                <a:ea typeface="+mn-ea"/>
                <a:cs typeface="+mn-cs"/>
              </a:rPr>
              <a:t>присо</a:t>
            </a:r>
            <a:r>
              <a:rPr lang="ru-RU" sz="1200" b="0" i="0" u="none" strike="noStrike" kern="1200" baseline="0" smtClean="0">
                <a:solidFill>
                  <a:schemeClr val="tx1"/>
                </a:solidFill>
                <a:latin typeface="+mn-lt"/>
                <a:ea typeface="+mn-ea"/>
                <a:cs typeface="+mn-cs"/>
              </a:rPr>
              <a:t>-</a:t>
            </a:r>
          </a:p>
          <a:p>
            <a:r>
              <a:rPr lang="ru-RU" sz="1200" b="0" i="0" u="none" strike="noStrike" kern="1200" baseline="0" err="1" smtClean="0">
                <a:solidFill>
                  <a:schemeClr val="tx1"/>
                </a:solidFill>
                <a:latin typeface="+mn-lt"/>
                <a:ea typeface="+mn-ea"/>
                <a:cs typeface="+mn-cs"/>
              </a:rPr>
              <a:t>единяются</a:t>
            </a:r>
            <a:r>
              <a:rPr lang="ru-RU" sz="1200" b="0" i="0" u="none" strike="noStrike" kern="1200" baseline="0" smtClean="0">
                <a:solidFill>
                  <a:schemeClr val="tx1"/>
                </a:solidFill>
                <a:latin typeface="+mn-lt"/>
                <a:ea typeface="+mn-ea"/>
                <a:cs typeface="+mn-cs"/>
              </a:rPr>
              <a:t> новые. Сетка становится более плотной и тесной. Общая тол-</a:t>
            </a:r>
          </a:p>
          <a:p>
            <a:r>
              <a:rPr lang="ru-RU" sz="1200" b="0" i="0" u="none" strike="noStrike" kern="1200" baseline="0" err="1" smtClean="0">
                <a:solidFill>
                  <a:schemeClr val="tx1"/>
                </a:solidFill>
                <a:latin typeface="+mn-lt"/>
                <a:ea typeface="+mn-ea"/>
                <a:cs typeface="+mn-cs"/>
              </a:rPr>
              <a:t>щина</a:t>
            </a:r>
            <a:r>
              <a:rPr lang="ru-RU" sz="1200" b="0" i="0" u="none" strike="noStrike" kern="1200" baseline="0" smtClean="0">
                <a:solidFill>
                  <a:schemeClr val="tx1"/>
                </a:solidFill>
                <a:latin typeface="+mn-lt"/>
                <a:ea typeface="+mn-ea"/>
                <a:cs typeface="+mn-cs"/>
              </a:rPr>
              <a:t> ее растет. Пластичность оболочки снижается, закрепляется </a:t>
            </a:r>
            <a:r>
              <a:rPr lang="ru-RU" sz="1200" b="0" i="0" u="none" strike="noStrike" kern="1200" baseline="0" err="1" smtClean="0">
                <a:solidFill>
                  <a:schemeClr val="tx1"/>
                </a:solidFill>
                <a:latin typeface="+mn-lt"/>
                <a:ea typeface="+mn-ea"/>
                <a:cs typeface="+mn-cs"/>
              </a:rPr>
              <a:t>опреде</a:t>
            </a:r>
            <a:r>
              <a:rPr lang="ru-RU" sz="1200" b="0" i="0" u="none" strike="noStrike" kern="1200" baseline="0" smtClean="0">
                <a:solidFill>
                  <a:schemeClr val="tx1"/>
                </a:solidFill>
                <a:latin typeface="+mn-lt"/>
                <a:ea typeface="+mn-ea"/>
                <a:cs typeface="+mn-cs"/>
              </a:rPr>
              <a:t>-</a:t>
            </a:r>
          </a:p>
          <a:p>
            <a:r>
              <a:rPr lang="ru-RU" sz="1200" b="0" i="0" u="none" strike="noStrike" kern="1200" baseline="0" smtClean="0">
                <a:solidFill>
                  <a:schemeClr val="tx1"/>
                </a:solidFill>
                <a:latin typeface="+mn-lt"/>
                <a:ea typeface="+mn-ea"/>
                <a:cs typeface="+mn-cs"/>
              </a:rPr>
              <a:t>ленный размер и форма клетки. Последующее утолщение клеточной</a:t>
            </a:r>
          </a:p>
          <a:p>
            <a:r>
              <a:rPr lang="ru-RU" sz="1200" b="0" i="0" u="none" strike="noStrike" kern="1200" baseline="0" smtClean="0">
                <a:solidFill>
                  <a:schemeClr val="tx1"/>
                </a:solidFill>
                <a:latin typeface="+mn-lt"/>
                <a:ea typeface="+mn-ea"/>
                <a:cs typeface="+mn-cs"/>
              </a:rPr>
              <a:t>оболочки называется вторичным, а наслаивающаяся оболочка называется</a:t>
            </a:r>
          </a:p>
          <a:p>
            <a:r>
              <a:rPr lang="ru-RU" sz="1200" b="0" i="0" u="none" strike="noStrike" kern="1200" baseline="0" smtClean="0">
                <a:solidFill>
                  <a:schemeClr val="tx1"/>
                </a:solidFill>
                <a:latin typeface="+mn-lt"/>
                <a:ea typeface="+mn-ea"/>
                <a:cs typeface="+mn-cs"/>
              </a:rPr>
              <a:t>вторичной оболочкой. Она состоит главным образом из полисахаридов —</a:t>
            </a:r>
          </a:p>
          <a:p>
            <a:r>
              <a:rPr lang="ru-RU" sz="1200" b="0" i="0" u="none" strike="noStrike" kern="1200" baseline="0" smtClean="0">
                <a:solidFill>
                  <a:schemeClr val="tx1"/>
                </a:solidFill>
                <a:latin typeface="+mn-lt"/>
                <a:ea typeface="+mn-ea"/>
                <a:cs typeface="+mn-cs"/>
              </a:rPr>
              <a:t>целлюлозы (50 %), гемицеллюлозы (30 %) и пектиновых веществ (20 %).</a:t>
            </a:r>
          </a:p>
          <a:p>
            <a:endParaRPr lang="ru-RU" sz="1200" b="0" i="0" u="none" strike="noStrike" kern="1200" baseline="0" smtClean="0">
              <a:solidFill>
                <a:schemeClr val="tx1"/>
              </a:solidFill>
              <a:latin typeface="+mn-lt"/>
              <a:ea typeface="+mn-ea"/>
              <a:cs typeface="+mn-cs"/>
            </a:endParaRPr>
          </a:p>
          <a:p>
            <a:r>
              <a:rPr lang="ru-RU" smtClean="0"/>
              <a:t>Целлюлоза имеет фибриллярное строение. Глюкозные остатки в </a:t>
            </a:r>
            <a:r>
              <a:rPr lang="ru-RU" err="1" smtClean="0"/>
              <a:t>мо</a:t>
            </a:r>
            <a:r>
              <a:rPr lang="ru-RU" smtClean="0"/>
              <a:t>-</a:t>
            </a:r>
          </a:p>
          <a:p>
            <a:r>
              <a:rPr lang="ru-RU" err="1" smtClean="0"/>
              <a:t>лекуле</a:t>
            </a:r>
            <a:r>
              <a:rPr lang="ru-RU" smtClean="0"/>
              <a:t> целлюлозы образуют цепи — мицеллы, которые объединяются в</a:t>
            </a:r>
          </a:p>
          <a:p>
            <a:r>
              <a:rPr lang="ru-RU" smtClean="0"/>
              <a:t>пучки. Мелкие пучки — в крупные и т. д. Чистая целлюлоза бесцветна,</a:t>
            </a:r>
          </a:p>
          <a:p>
            <a:r>
              <a:rPr lang="ru-RU" smtClean="0"/>
              <a:t>прочна и стойка против различного рода механических и физических воз-</a:t>
            </a:r>
          </a:p>
          <a:p>
            <a:r>
              <a:rPr lang="ru-RU" smtClean="0"/>
              <a:t>действий. Промежутки между пучками мицелл заполнены пектиновыми</a:t>
            </a:r>
          </a:p>
          <a:p>
            <a:r>
              <a:rPr lang="ru-RU" smtClean="0"/>
              <a:t>веществами, способными при намачивании набухать. Пектиновые веще-</a:t>
            </a:r>
          </a:p>
          <a:p>
            <a:r>
              <a:rPr lang="ru-RU" err="1" smtClean="0"/>
              <a:t>ства</a:t>
            </a:r>
            <a:r>
              <a:rPr lang="ru-RU" smtClean="0"/>
              <a:t> заполняют и межклеточные пространства, склеивая клетки между</a:t>
            </a:r>
          </a:p>
          <a:p>
            <a:r>
              <a:rPr lang="ru-RU" smtClean="0"/>
              <a:t>собой. Часто на стенках клеток откладывается не целлюлоза, а </a:t>
            </a:r>
            <a:r>
              <a:rPr lang="ru-RU" err="1" smtClean="0"/>
              <a:t>гемицел</a:t>
            </a:r>
            <a:r>
              <a:rPr lang="ru-RU" smtClean="0"/>
              <a:t>-</a:t>
            </a:r>
          </a:p>
          <a:p>
            <a:r>
              <a:rPr lang="ru-RU" err="1" smtClean="0"/>
              <a:t>люлоза</a:t>
            </a:r>
            <a:r>
              <a:rPr lang="ru-RU" smtClean="0"/>
              <a:t> — вещество, стоящее ближе к крахмалу.</a:t>
            </a:r>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18</a:t>
            </a:fld>
            <a:endParaRPr lang="ru-RU"/>
          </a:p>
        </p:txBody>
      </p:sp>
    </p:spTree>
    <p:extLst>
      <p:ext uri="{BB962C8B-B14F-4D97-AF65-F5344CB8AC3E}">
        <p14:creationId xmlns:p14="http://schemas.microsoft.com/office/powerpoint/2010/main" val="2469570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19</a:t>
            </a:fld>
            <a:endParaRPr lang="ru-RU"/>
          </a:p>
        </p:txBody>
      </p:sp>
    </p:spTree>
    <p:extLst>
      <p:ext uri="{BB962C8B-B14F-4D97-AF65-F5344CB8AC3E}">
        <p14:creationId xmlns:p14="http://schemas.microsoft.com/office/powerpoint/2010/main" val="3302377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mtClean="0"/>
              <a:t>Поровые каналы соседних клеток имеют одинаковый</a:t>
            </a:r>
            <a:r>
              <a:rPr lang="ru-RU" baseline="0" smtClean="0"/>
              <a:t> диаметр и совпадают, разделены тонкой </a:t>
            </a:r>
            <a:r>
              <a:rPr lang="ru-RU" b="1" baseline="0" smtClean="0"/>
              <a:t>замыкающей плёнкой, из срединной пластинки и двух первичных стенок</a:t>
            </a:r>
          </a:p>
          <a:p>
            <a:r>
              <a:rPr lang="ru-RU" b="0" baseline="0" smtClean="0"/>
              <a:t>Через поры проходят </a:t>
            </a:r>
            <a:r>
              <a:rPr lang="ru-RU" b="1" baseline="0" err="1" smtClean="0"/>
              <a:t>плазмодесмы</a:t>
            </a:r>
            <a:r>
              <a:rPr lang="ru-RU" b="1" baseline="0" smtClean="0"/>
              <a:t>-тончайшие </a:t>
            </a:r>
            <a:r>
              <a:rPr lang="ru-RU" b="1" baseline="0" err="1" smtClean="0"/>
              <a:t>цитоплазматичсекие</a:t>
            </a:r>
            <a:r>
              <a:rPr lang="ru-RU" b="1" baseline="0" smtClean="0"/>
              <a:t> тяжи, которые соединяют протопласты клеток и обеспечивают обмен веществ</a:t>
            </a:r>
          </a:p>
          <a:p>
            <a:endParaRPr lang="ru-RU" b="1" baseline="0" smtClean="0"/>
          </a:p>
          <a:p>
            <a:endParaRPr lang="ru-RU" b="1" baseline="0" smtClean="0"/>
          </a:p>
          <a:p>
            <a:r>
              <a:rPr lang="ru-RU" b="1" baseline="0" smtClean="0"/>
              <a:t>Поровая камера окаймлённых пор – </a:t>
            </a:r>
            <a:r>
              <a:rPr lang="ru-RU" b="1" baseline="0" err="1" smtClean="0"/>
              <a:t>лейкообразная</a:t>
            </a:r>
            <a:endParaRPr lang="ru-RU" b="1" baseline="0" smtClean="0"/>
          </a:p>
          <a:p>
            <a:r>
              <a:rPr lang="ru-RU" b="1" baseline="0" smtClean="0"/>
              <a:t>Для живых клеток паренхимы и эпидермы характерно незначительное, более-менее равномерное или чёткообразное утолщение стенок</a:t>
            </a:r>
          </a:p>
          <a:p>
            <a:endParaRPr lang="ru-RU" b="1" baseline="0" smtClean="0"/>
          </a:p>
          <a:p>
            <a:r>
              <a:rPr lang="ru-RU" b="1" baseline="0" smtClean="0"/>
              <a:t>Для опорных </a:t>
            </a:r>
            <a:r>
              <a:rPr lang="ru-RU" b="1" baseline="0" err="1" smtClean="0"/>
              <a:t>склереид</a:t>
            </a:r>
            <a:r>
              <a:rPr lang="ru-RU" b="1" baseline="0" smtClean="0"/>
              <a:t> характерно значительное равномерное утолщение, одревеснение оболочек и наличие узких, щелевидных пор</a:t>
            </a:r>
          </a:p>
          <a:p>
            <a:endParaRPr lang="ru-RU" b="1" smtClean="0"/>
          </a:p>
          <a:p>
            <a:r>
              <a:rPr lang="ru-RU" b="1" smtClean="0"/>
              <a:t>В проводящих элементах</a:t>
            </a:r>
            <a:r>
              <a:rPr lang="ru-RU" b="1" baseline="0" smtClean="0"/>
              <a:t> – сосудах и </a:t>
            </a:r>
            <a:r>
              <a:rPr lang="ru-RU" b="1" baseline="0" err="1" smtClean="0"/>
              <a:t>трахеидах</a:t>
            </a:r>
            <a:r>
              <a:rPr lang="ru-RU" b="1" baseline="0" smtClean="0"/>
              <a:t> – внутренние утолщения стенки имеют вид колец, спирали, сетки, </a:t>
            </a:r>
          </a:p>
          <a:p>
            <a:r>
              <a:rPr lang="ru-RU" b="1" baseline="0" smtClean="0"/>
              <a:t>Что касается спор и пыльцы, то их оболочки нарастают снаружи в виде шипов, </a:t>
            </a:r>
            <a:r>
              <a:rPr lang="ru-RU" b="1" baseline="0" err="1" smtClean="0"/>
              <a:t>валиков,сфер</a:t>
            </a:r>
            <a:endParaRPr lang="ru-RU" b="1"/>
          </a:p>
        </p:txBody>
      </p:sp>
      <p:sp>
        <p:nvSpPr>
          <p:cNvPr id="4" name="Номер слайда 3"/>
          <p:cNvSpPr>
            <a:spLocks noGrp="1"/>
          </p:cNvSpPr>
          <p:nvPr>
            <p:ph type="sldNum" sz="quarter" idx="10"/>
          </p:nvPr>
        </p:nvSpPr>
        <p:spPr/>
        <p:txBody>
          <a:bodyPr/>
          <a:lstStyle/>
          <a:p>
            <a:fld id="{35F1C743-7960-4E6E-9F63-305BA8490234}" type="slidenum">
              <a:rPr lang="ru-RU" smtClean="0"/>
              <a:t>22</a:t>
            </a:fld>
            <a:endParaRPr lang="ru-RU"/>
          </a:p>
        </p:txBody>
      </p:sp>
    </p:spTree>
    <p:extLst>
      <p:ext uri="{BB962C8B-B14F-4D97-AF65-F5344CB8AC3E}">
        <p14:creationId xmlns:p14="http://schemas.microsoft.com/office/powerpoint/2010/main" val="4030114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mtClean="0"/>
              <a:t>Они могут быть твёрдыми и жидкими, находиться в цитоплазме или вакуолях</a:t>
            </a:r>
          </a:p>
          <a:p>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23</a:t>
            </a:fld>
            <a:endParaRPr lang="ru-RU"/>
          </a:p>
        </p:txBody>
      </p:sp>
    </p:spTree>
    <p:extLst>
      <p:ext uri="{BB962C8B-B14F-4D97-AF65-F5344CB8AC3E}">
        <p14:creationId xmlns:p14="http://schemas.microsoft.com/office/powerpoint/2010/main" val="3171453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24</a:t>
            </a:fld>
            <a:endParaRPr lang="ru-RU"/>
          </a:p>
        </p:txBody>
      </p:sp>
    </p:spTree>
    <p:extLst>
      <p:ext uri="{BB962C8B-B14F-4D97-AF65-F5344CB8AC3E}">
        <p14:creationId xmlns:p14="http://schemas.microsoft.com/office/powerpoint/2010/main" val="3183804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mtClean="0"/>
              <a:t>Крахмальные</a:t>
            </a:r>
            <a:r>
              <a:rPr lang="ru-RU" baseline="0" smtClean="0"/>
              <a:t> зёрна образуются путём заложения </a:t>
            </a:r>
            <a:r>
              <a:rPr lang="ru-RU" b="1" baseline="0" smtClean="0"/>
              <a:t>центра </a:t>
            </a:r>
            <a:r>
              <a:rPr lang="ru-RU" b="1" baseline="0" err="1" smtClean="0"/>
              <a:t>крахмалеобразования</a:t>
            </a:r>
            <a:r>
              <a:rPr lang="ru-RU" b="1" baseline="0" smtClean="0"/>
              <a:t>. </a:t>
            </a:r>
            <a:r>
              <a:rPr lang="ru-RU" b="0" baseline="0" smtClean="0"/>
              <a:t>И наслоения вокруг него </a:t>
            </a:r>
            <a:r>
              <a:rPr lang="ru-RU" b="0" baseline="0" err="1" smtClean="0"/>
              <a:t>плотных,тёмных</a:t>
            </a:r>
            <a:r>
              <a:rPr lang="ru-RU" b="0" baseline="0" smtClean="0"/>
              <a:t> – </a:t>
            </a:r>
            <a:r>
              <a:rPr lang="ru-RU" b="1" baseline="0" smtClean="0"/>
              <a:t>дневных слоёв и </a:t>
            </a:r>
          </a:p>
          <a:p>
            <a:r>
              <a:rPr lang="ru-RU" b="0" baseline="0" smtClean="0"/>
              <a:t>Обводнённых, светлых </a:t>
            </a:r>
            <a:r>
              <a:rPr lang="ru-RU" b="1" baseline="0" smtClean="0"/>
              <a:t>– ночных слоёв. </a:t>
            </a:r>
          </a:p>
          <a:p>
            <a:r>
              <a:rPr lang="ru-RU" b="0" baseline="0" smtClean="0"/>
              <a:t>Крахмальные зёрна могут быть </a:t>
            </a:r>
            <a:r>
              <a:rPr lang="ru-RU" b="1" baseline="0" smtClean="0"/>
              <a:t>концентрическими и эксцентрическими </a:t>
            </a:r>
          </a:p>
          <a:p>
            <a:r>
              <a:rPr lang="ru-RU" b="1" baseline="0" smtClean="0"/>
              <a:t>Могут быть:</a:t>
            </a:r>
          </a:p>
          <a:p>
            <a:r>
              <a:rPr lang="ru-RU" b="1" baseline="0" smtClean="0"/>
              <a:t>-простыми (с одним центром)</a:t>
            </a:r>
          </a:p>
          <a:p>
            <a:r>
              <a:rPr lang="ru-RU" b="1" baseline="0" smtClean="0"/>
              <a:t>-сложными (с несколькими центрами и слоистостью вокруг них)</a:t>
            </a:r>
          </a:p>
          <a:p>
            <a:r>
              <a:rPr lang="ru-RU" b="1" baseline="0" smtClean="0"/>
              <a:t>-</a:t>
            </a:r>
            <a:r>
              <a:rPr lang="ru-RU" b="1" baseline="0" err="1" smtClean="0"/>
              <a:t>полусложными</a:t>
            </a:r>
            <a:r>
              <a:rPr lang="ru-RU" b="1" baseline="0" smtClean="0"/>
              <a:t> (с несколькими центрами, имеющими собственные слои, а также общие слои)</a:t>
            </a:r>
          </a:p>
          <a:p>
            <a:r>
              <a:rPr lang="ru-RU" b="1" baseline="0" smtClean="0"/>
              <a:t>-сложно-</a:t>
            </a:r>
            <a:r>
              <a:rPr lang="ru-RU" b="1" baseline="0" err="1" smtClean="0"/>
              <a:t>полусложные</a:t>
            </a:r>
            <a:r>
              <a:rPr lang="ru-RU" b="1" baseline="0" smtClean="0"/>
              <a:t> зёрна (сочетание простого и </a:t>
            </a:r>
            <a:r>
              <a:rPr lang="ru-RU" b="1" baseline="0" err="1" smtClean="0"/>
              <a:t>полусложного</a:t>
            </a:r>
            <a:r>
              <a:rPr lang="ru-RU" b="1" baseline="0" smtClean="0"/>
              <a:t> зерна)</a:t>
            </a:r>
          </a:p>
          <a:p>
            <a:endParaRPr lang="ru-RU" b="1" baseline="0" smtClean="0"/>
          </a:p>
          <a:p>
            <a:r>
              <a:rPr lang="ru-RU" b="1" baseline="0" smtClean="0"/>
              <a:t>Форма, размеры, тип зерна, характер слоистости и образовательного центра, количество зёрнышек в сложном зерне являются </a:t>
            </a:r>
            <a:r>
              <a:rPr lang="ru-RU" b="1" baseline="0" err="1" smtClean="0"/>
              <a:t>видоспецифическими</a:t>
            </a:r>
            <a:r>
              <a:rPr lang="ru-RU" b="1" baseline="0" smtClean="0"/>
              <a:t> признаками растений</a:t>
            </a:r>
            <a:endParaRPr lang="ru-RU" b="1"/>
          </a:p>
        </p:txBody>
      </p:sp>
      <p:sp>
        <p:nvSpPr>
          <p:cNvPr id="4" name="Номер слайда 3"/>
          <p:cNvSpPr>
            <a:spLocks noGrp="1"/>
          </p:cNvSpPr>
          <p:nvPr>
            <p:ph type="sldNum" sz="quarter" idx="10"/>
          </p:nvPr>
        </p:nvSpPr>
        <p:spPr/>
        <p:txBody>
          <a:bodyPr/>
          <a:lstStyle/>
          <a:p>
            <a:fld id="{35F1C743-7960-4E6E-9F63-305BA8490234}" type="slidenum">
              <a:rPr lang="ru-RU" smtClean="0"/>
              <a:t>26</a:t>
            </a:fld>
            <a:endParaRPr lang="ru-RU"/>
          </a:p>
        </p:txBody>
      </p:sp>
    </p:spTree>
    <p:extLst>
      <p:ext uri="{BB962C8B-B14F-4D97-AF65-F5344CB8AC3E}">
        <p14:creationId xmlns:p14="http://schemas.microsoft.com/office/powerpoint/2010/main" val="123444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mtClean="0"/>
              <a:t>Растворимый полисахарид, имеет Брутто-формулу такую же как и крахмал, расщепляется в растениях до </a:t>
            </a:r>
            <a:r>
              <a:rPr lang="ru-RU" b="1" smtClean="0"/>
              <a:t>фруктозы. Запасается в клеточном соке растений</a:t>
            </a:r>
            <a:r>
              <a:rPr lang="ru-RU" b="1" baseline="0" smtClean="0"/>
              <a:t> некоторых родов семейства </a:t>
            </a:r>
            <a:r>
              <a:rPr lang="ru-RU" b="1" baseline="0" err="1" smtClean="0"/>
              <a:t>айстровые</a:t>
            </a:r>
            <a:r>
              <a:rPr lang="ru-RU" b="1" baseline="0" smtClean="0"/>
              <a:t>, луковые, </a:t>
            </a:r>
            <a:r>
              <a:rPr lang="uk-UA" b="1" baseline="0" err="1" smtClean="0"/>
              <a:t>вместо</a:t>
            </a:r>
            <a:r>
              <a:rPr lang="uk-UA" b="1" baseline="0" smtClean="0"/>
              <a:t> </a:t>
            </a:r>
            <a:r>
              <a:rPr lang="uk-UA" b="1" baseline="0" err="1" smtClean="0"/>
              <a:t>крахмала</a:t>
            </a:r>
            <a:r>
              <a:rPr lang="uk-UA" b="1" baseline="0" smtClean="0"/>
              <a:t> </a:t>
            </a:r>
            <a:r>
              <a:rPr lang="uk-UA" b="1" baseline="0" err="1" smtClean="0"/>
              <a:t>или</a:t>
            </a:r>
            <a:r>
              <a:rPr lang="uk-UA" b="1" baseline="0" smtClean="0"/>
              <a:t> </a:t>
            </a:r>
            <a:r>
              <a:rPr lang="uk-UA" b="1" baseline="0" err="1" smtClean="0"/>
              <a:t>вместе</a:t>
            </a:r>
            <a:r>
              <a:rPr lang="uk-UA" b="1" baseline="0" smtClean="0"/>
              <a:t> с ним</a:t>
            </a:r>
          </a:p>
          <a:p>
            <a:r>
              <a:rPr lang="uk-UA" b="1" baseline="0" err="1" smtClean="0"/>
              <a:t>Выполняет</a:t>
            </a:r>
            <a:r>
              <a:rPr lang="uk-UA" b="1" baseline="0" smtClean="0"/>
              <a:t> роль </a:t>
            </a:r>
            <a:r>
              <a:rPr lang="uk-UA" b="1" baseline="0" err="1" smtClean="0"/>
              <a:t>осморегулятора</a:t>
            </a:r>
            <a:r>
              <a:rPr lang="uk-UA" b="1" baseline="0" smtClean="0"/>
              <a:t> и </a:t>
            </a:r>
            <a:r>
              <a:rPr lang="uk-UA" b="1" baseline="0" err="1" smtClean="0"/>
              <a:t>антифриза</a:t>
            </a:r>
            <a:endParaRPr lang="uk-UA" b="1" baseline="0" smtClean="0"/>
          </a:p>
          <a:p>
            <a:endParaRPr lang="uk-UA" b="1" baseline="0" smtClean="0"/>
          </a:p>
          <a:p>
            <a:r>
              <a:rPr lang="uk-UA" b="1" baseline="0" err="1" smtClean="0"/>
              <a:t>Йодсодержащие</a:t>
            </a:r>
            <a:r>
              <a:rPr lang="uk-UA" b="1" baseline="0" smtClean="0"/>
              <a:t> </a:t>
            </a:r>
            <a:r>
              <a:rPr lang="uk-UA" b="1" baseline="0" err="1" smtClean="0"/>
              <a:t>реактивы</a:t>
            </a:r>
            <a:r>
              <a:rPr lang="uk-UA" b="1" baseline="0" smtClean="0"/>
              <a:t> не </a:t>
            </a:r>
            <a:r>
              <a:rPr lang="uk-UA" b="1" baseline="0" err="1" smtClean="0"/>
              <a:t>дают</a:t>
            </a:r>
            <a:r>
              <a:rPr lang="uk-UA" b="1" baseline="0" smtClean="0"/>
              <a:t> </a:t>
            </a:r>
            <a:r>
              <a:rPr lang="uk-UA" b="1" baseline="0" err="1" smtClean="0"/>
              <a:t>окрашивания</a:t>
            </a:r>
            <a:r>
              <a:rPr lang="uk-UA" b="1" baseline="0" smtClean="0"/>
              <a:t> с </a:t>
            </a:r>
            <a:r>
              <a:rPr lang="uk-UA" b="1" baseline="0" err="1" smtClean="0"/>
              <a:t>инулином.Его</a:t>
            </a:r>
            <a:r>
              <a:rPr lang="uk-UA" b="1" baseline="0" smtClean="0"/>
              <a:t> </a:t>
            </a:r>
            <a:r>
              <a:rPr lang="uk-UA" b="1" baseline="0" err="1" smtClean="0"/>
              <a:t>обнаруживают</a:t>
            </a:r>
            <a:r>
              <a:rPr lang="uk-UA" b="1" baseline="0" smtClean="0"/>
              <a:t> по </a:t>
            </a:r>
            <a:r>
              <a:rPr lang="uk-UA" b="1" baseline="0" err="1" smtClean="0"/>
              <a:t>фиолетовому</a:t>
            </a:r>
            <a:r>
              <a:rPr lang="uk-UA" b="1" baseline="0" smtClean="0"/>
              <a:t> </a:t>
            </a:r>
            <a:r>
              <a:rPr lang="uk-UA" b="1" baseline="0" err="1" smtClean="0"/>
              <a:t>окрашиванию</a:t>
            </a:r>
            <a:r>
              <a:rPr lang="uk-UA" b="1" baseline="0" smtClean="0"/>
              <a:t> с альфа-нафтолом </a:t>
            </a:r>
            <a:r>
              <a:rPr lang="uk-UA" b="1" baseline="0" err="1" smtClean="0"/>
              <a:t>или</a:t>
            </a:r>
            <a:r>
              <a:rPr lang="uk-UA" b="1" baseline="0" smtClean="0"/>
              <a:t> </a:t>
            </a:r>
            <a:r>
              <a:rPr lang="uk-UA" b="1" baseline="0" err="1" smtClean="0"/>
              <a:t>действию</a:t>
            </a:r>
            <a:r>
              <a:rPr lang="uk-UA" b="1" baseline="0" smtClean="0"/>
              <a:t> 96%этанола – </a:t>
            </a:r>
            <a:r>
              <a:rPr lang="uk-UA" b="1" baseline="0" err="1" smtClean="0"/>
              <a:t>образуются</a:t>
            </a:r>
            <a:r>
              <a:rPr lang="uk-UA" b="1" baseline="0" smtClean="0"/>
              <a:t> </a:t>
            </a:r>
            <a:r>
              <a:rPr lang="uk-UA" b="1" baseline="0" err="1" smtClean="0"/>
              <a:t>сферокристаллы</a:t>
            </a:r>
            <a:endParaRPr lang="uk-UA" b="1" baseline="0" smtClean="0"/>
          </a:p>
          <a:p>
            <a:endParaRPr lang="uk-UA" b="1" baseline="0" smtClean="0"/>
          </a:p>
          <a:p>
            <a:r>
              <a:rPr lang="uk-UA" b="1" baseline="0" err="1" smtClean="0"/>
              <a:t>Применяют</a:t>
            </a:r>
            <a:r>
              <a:rPr lang="uk-UA" b="1" baseline="0" smtClean="0"/>
              <a:t> для </a:t>
            </a:r>
            <a:r>
              <a:rPr lang="uk-UA" b="1" baseline="0" err="1" smtClean="0"/>
              <a:t>нормализации</a:t>
            </a:r>
            <a:r>
              <a:rPr lang="uk-UA" b="1" baseline="0" smtClean="0"/>
              <a:t> </a:t>
            </a:r>
            <a:r>
              <a:rPr lang="uk-UA" b="1" baseline="0" err="1" smtClean="0"/>
              <a:t>углеводного</a:t>
            </a:r>
            <a:r>
              <a:rPr lang="uk-UA" b="1" baseline="0" smtClean="0"/>
              <a:t> и </a:t>
            </a:r>
            <a:r>
              <a:rPr lang="uk-UA" b="1" baseline="0" err="1" smtClean="0"/>
              <a:t>липидного</a:t>
            </a:r>
            <a:r>
              <a:rPr lang="uk-UA" b="1" baseline="0" smtClean="0"/>
              <a:t> </a:t>
            </a:r>
            <a:r>
              <a:rPr lang="uk-UA" b="1" baseline="0" err="1" smtClean="0"/>
              <a:t>обмена</a:t>
            </a:r>
            <a:r>
              <a:rPr lang="uk-UA" b="1" baseline="0" smtClean="0"/>
              <a:t>, </a:t>
            </a:r>
            <a:r>
              <a:rPr lang="uk-UA" b="1" baseline="0" err="1" smtClean="0"/>
              <a:t>иммунного</a:t>
            </a:r>
            <a:r>
              <a:rPr lang="uk-UA" b="1" baseline="0" smtClean="0"/>
              <a:t> </a:t>
            </a:r>
            <a:r>
              <a:rPr lang="uk-UA" b="1" baseline="0" err="1" smtClean="0"/>
              <a:t>статуса</a:t>
            </a:r>
            <a:r>
              <a:rPr lang="uk-UA" b="1" baseline="0" smtClean="0"/>
              <a:t>, в </a:t>
            </a:r>
            <a:r>
              <a:rPr lang="uk-UA" b="1" baseline="0" err="1" smtClean="0"/>
              <a:t>качестве</a:t>
            </a:r>
            <a:r>
              <a:rPr lang="uk-UA" b="1" baseline="0" smtClean="0"/>
              <a:t> </a:t>
            </a:r>
            <a:r>
              <a:rPr lang="uk-UA" b="1" baseline="0" err="1" smtClean="0"/>
              <a:t>энтеросорбента</a:t>
            </a:r>
            <a:r>
              <a:rPr lang="uk-UA" b="1" baseline="0" smtClean="0"/>
              <a:t>, в </a:t>
            </a:r>
            <a:r>
              <a:rPr lang="uk-UA" b="1" baseline="0" err="1" smtClean="0"/>
              <a:t>качестве</a:t>
            </a:r>
            <a:r>
              <a:rPr lang="uk-UA" b="1" baseline="0" smtClean="0"/>
              <a:t> </a:t>
            </a:r>
            <a:r>
              <a:rPr lang="uk-UA" b="1" baseline="0" err="1" smtClean="0"/>
              <a:t>пребиотика</a:t>
            </a:r>
            <a:endParaRPr lang="uk-UA" b="1" baseline="0" smtClean="0"/>
          </a:p>
          <a:p>
            <a:r>
              <a:rPr lang="uk-UA" b="1" baseline="0" err="1" smtClean="0"/>
              <a:t>Входит</a:t>
            </a:r>
            <a:r>
              <a:rPr lang="uk-UA" b="1" baseline="0" smtClean="0"/>
              <a:t> в состав </a:t>
            </a:r>
            <a:r>
              <a:rPr lang="uk-UA" b="1" baseline="0" err="1" smtClean="0"/>
              <a:t>пищевых</a:t>
            </a:r>
            <a:r>
              <a:rPr lang="uk-UA" b="1" baseline="0" smtClean="0"/>
              <a:t> добавок.</a:t>
            </a:r>
          </a:p>
          <a:p>
            <a:endParaRPr lang="uk-UA" b="1" baseline="0" smtClean="0"/>
          </a:p>
          <a:p>
            <a:r>
              <a:rPr lang="uk-UA" b="1" baseline="0" err="1" smtClean="0"/>
              <a:t>Гликоген</a:t>
            </a:r>
            <a:r>
              <a:rPr lang="uk-UA" b="1" baseline="0" smtClean="0"/>
              <a:t> </a:t>
            </a:r>
            <a:r>
              <a:rPr lang="uk-UA" b="1" baseline="0" err="1" smtClean="0"/>
              <a:t>или</a:t>
            </a:r>
            <a:r>
              <a:rPr lang="uk-UA" b="1" baseline="0" smtClean="0"/>
              <a:t> </a:t>
            </a:r>
            <a:r>
              <a:rPr lang="uk-UA" b="1" baseline="0" err="1" smtClean="0"/>
              <a:t>животный</a:t>
            </a:r>
            <a:r>
              <a:rPr lang="uk-UA" b="1" baseline="0" smtClean="0"/>
              <a:t> </a:t>
            </a:r>
            <a:r>
              <a:rPr lang="uk-UA" b="1" baseline="0" err="1" smtClean="0"/>
              <a:t>крахмал</a:t>
            </a:r>
            <a:r>
              <a:rPr lang="uk-UA" b="1" baseline="0" smtClean="0"/>
              <a:t> – </a:t>
            </a:r>
            <a:r>
              <a:rPr lang="uk-UA" b="1" baseline="0" err="1" smtClean="0"/>
              <a:t>запсное</a:t>
            </a:r>
            <a:r>
              <a:rPr lang="uk-UA" b="1" baseline="0" smtClean="0"/>
              <a:t> </a:t>
            </a:r>
            <a:r>
              <a:rPr lang="uk-UA" b="1" baseline="0" err="1" smtClean="0"/>
              <a:t>вещество</a:t>
            </a:r>
            <a:r>
              <a:rPr lang="uk-UA" b="1" baseline="0" smtClean="0"/>
              <a:t> </a:t>
            </a:r>
            <a:r>
              <a:rPr lang="uk-UA" b="1" baseline="0" err="1" smtClean="0"/>
              <a:t>клеток</a:t>
            </a:r>
            <a:r>
              <a:rPr lang="uk-UA" b="1" baseline="0" smtClean="0"/>
              <a:t> </a:t>
            </a:r>
            <a:r>
              <a:rPr lang="uk-UA" b="1" baseline="0" err="1" smtClean="0"/>
              <a:t>грибов</a:t>
            </a:r>
            <a:r>
              <a:rPr lang="uk-UA" b="1" baseline="0" smtClean="0"/>
              <a:t>, сине-</a:t>
            </a:r>
            <a:r>
              <a:rPr lang="uk-UA" b="1" baseline="0" err="1" smtClean="0"/>
              <a:t>зелёных</a:t>
            </a:r>
            <a:r>
              <a:rPr lang="uk-UA" b="1" baseline="0" smtClean="0"/>
              <a:t> </a:t>
            </a:r>
            <a:r>
              <a:rPr lang="uk-UA" b="1" baseline="0" err="1" smtClean="0"/>
              <a:t>водорослей</a:t>
            </a:r>
            <a:r>
              <a:rPr lang="uk-UA" b="1" baseline="0" smtClean="0"/>
              <a:t>, </a:t>
            </a:r>
            <a:r>
              <a:rPr lang="uk-UA" b="1" baseline="0" err="1" smtClean="0"/>
              <a:t>животных</a:t>
            </a:r>
            <a:endParaRPr lang="uk-UA" b="1" baseline="0" smtClean="0"/>
          </a:p>
          <a:p>
            <a:endParaRPr lang="uk-UA" b="1" baseline="0" smtClean="0"/>
          </a:p>
          <a:p>
            <a:endParaRPr lang="ru-RU" b="1"/>
          </a:p>
        </p:txBody>
      </p:sp>
      <p:sp>
        <p:nvSpPr>
          <p:cNvPr id="4" name="Номер слайда 3"/>
          <p:cNvSpPr>
            <a:spLocks noGrp="1"/>
          </p:cNvSpPr>
          <p:nvPr>
            <p:ph type="sldNum" sz="quarter" idx="10"/>
          </p:nvPr>
        </p:nvSpPr>
        <p:spPr/>
        <p:txBody>
          <a:bodyPr/>
          <a:lstStyle/>
          <a:p>
            <a:fld id="{35F1C743-7960-4E6E-9F63-305BA8490234}" type="slidenum">
              <a:rPr lang="ru-RU" smtClean="0"/>
              <a:t>28</a:t>
            </a:fld>
            <a:endParaRPr lang="ru-RU"/>
          </a:p>
        </p:txBody>
      </p:sp>
    </p:spTree>
    <p:extLst>
      <p:ext uri="{BB962C8B-B14F-4D97-AF65-F5344CB8AC3E}">
        <p14:creationId xmlns:p14="http://schemas.microsoft.com/office/powerpoint/2010/main" val="5788331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mtClean="0"/>
              <a:t>Резервным продуктом</a:t>
            </a:r>
            <a:r>
              <a:rPr lang="ru-RU" baseline="0" smtClean="0"/>
              <a:t> служат </a:t>
            </a:r>
            <a:r>
              <a:rPr lang="ru-RU" b="1" baseline="0" smtClean="0"/>
              <a:t>простые растворимые белки – ПРОТЕИНЫ, </a:t>
            </a:r>
            <a:r>
              <a:rPr lang="ru-RU" b="0" baseline="0" smtClean="0"/>
              <a:t>а не конституционные, которые входят в состав биологических мембран, </a:t>
            </a:r>
            <a:r>
              <a:rPr lang="ru-RU" b="0" baseline="0" err="1" smtClean="0"/>
              <a:t>гиало</a:t>
            </a:r>
            <a:r>
              <a:rPr lang="ru-RU" b="0" baseline="0" smtClean="0"/>
              <a:t> –хи </a:t>
            </a:r>
            <a:r>
              <a:rPr lang="ru-RU" b="0" baseline="0" err="1" smtClean="0"/>
              <a:t>нуклеоплазмы</a:t>
            </a:r>
            <a:r>
              <a:rPr lang="ru-RU" b="0" baseline="0" smtClean="0"/>
              <a:t> </a:t>
            </a:r>
            <a:r>
              <a:rPr lang="ru-RU" b="1" baseline="0" smtClean="0"/>
              <a:t>(это протеиды)</a:t>
            </a:r>
          </a:p>
          <a:p>
            <a:r>
              <a:rPr lang="ru-RU" b="1" baseline="0" smtClean="0"/>
              <a:t>ПРОТЕИНЫ запасаются в виде кристаллогидратов или аморфного вещества в </a:t>
            </a:r>
            <a:r>
              <a:rPr lang="ru-RU" b="1" baseline="0" err="1" smtClean="0"/>
              <a:t>гиалоплазме</a:t>
            </a:r>
            <a:r>
              <a:rPr lang="ru-RU" b="1" baseline="0" smtClean="0"/>
              <a:t> и пластидах. Они образуют алейроновые зёрна, которые представляют собой высохшие вакуоли, богатые протеинами</a:t>
            </a:r>
          </a:p>
          <a:p>
            <a:r>
              <a:rPr lang="ru-RU" b="0" baseline="0" smtClean="0"/>
              <a:t>Алейроновые, или протеиновые, </a:t>
            </a:r>
            <a:r>
              <a:rPr lang="ru-RU" b="0" baseline="0" err="1" smtClean="0"/>
              <a:t>зёрнв</a:t>
            </a:r>
            <a:r>
              <a:rPr lang="ru-RU" b="0" baseline="0" smtClean="0"/>
              <a:t> разделяют на </a:t>
            </a:r>
            <a:r>
              <a:rPr lang="ru-RU" b="1" baseline="0" smtClean="0"/>
              <a:t>простые</a:t>
            </a:r>
            <a:r>
              <a:rPr lang="ru-RU" b="0" baseline="0" smtClean="0"/>
              <a:t> и </a:t>
            </a:r>
            <a:r>
              <a:rPr lang="ru-RU" b="1" baseline="0" smtClean="0"/>
              <a:t>сложные</a:t>
            </a:r>
          </a:p>
          <a:p>
            <a:r>
              <a:rPr lang="ru-RU" b="0" smtClean="0"/>
              <a:t>Простые алейроновые</a:t>
            </a:r>
            <a:r>
              <a:rPr lang="ru-RU" b="0" baseline="0" smtClean="0"/>
              <a:t> зёрна состоят из белковой оболочки и аморфного белка, изредка включают </a:t>
            </a:r>
            <a:r>
              <a:rPr lang="ru-RU" b="1" baseline="0" smtClean="0"/>
              <a:t>глобоид</a:t>
            </a:r>
            <a:r>
              <a:rPr lang="ru-RU" b="0" baseline="0" smtClean="0"/>
              <a:t> – кальциевая-магниевая </a:t>
            </a:r>
            <a:r>
              <a:rPr lang="ru-RU" b="0" baseline="0" err="1" smtClean="0"/>
              <a:t>сольфосфорной</a:t>
            </a:r>
            <a:r>
              <a:rPr lang="ru-RU" b="0" baseline="0" smtClean="0"/>
              <a:t> кислоты</a:t>
            </a:r>
          </a:p>
          <a:p>
            <a:r>
              <a:rPr lang="ru-RU" b="0" baseline="0" smtClean="0"/>
              <a:t>В сложных алейроновых зёрнах кроме этого есть ещё и </a:t>
            </a:r>
            <a:r>
              <a:rPr lang="ru-RU" b="1" baseline="0" smtClean="0"/>
              <a:t>кристаллоид</a:t>
            </a:r>
            <a:r>
              <a:rPr lang="ru-RU" b="0" baseline="0" smtClean="0"/>
              <a:t> – белковый кристаллогидрат</a:t>
            </a:r>
          </a:p>
          <a:p>
            <a:r>
              <a:rPr lang="ru-RU" b="0" baseline="0" smtClean="0"/>
              <a:t>Способность формировать кристаллоиды присуща определённым таксонам – клещевина, лён, тыква</a:t>
            </a:r>
          </a:p>
          <a:p>
            <a:endParaRPr lang="ru-RU" b="0" baseline="0" smtClean="0"/>
          </a:p>
          <a:p>
            <a:r>
              <a:rPr lang="ru-RU" b="0" baseline="0" smtClean="0"/>
              <a:t>Наиболее богаты белками питательные ткани семян (эндосперм, перисперм), зародыш семени, некоторые плоды, реже – подземные органы и другие части растения</a:t>
            </a:r>
            <a:endParaRPr lang="ru-RU" b="0"/>
          </a:p>
        </p:txBody>
      </p:sp>
      <p:sp>
        <p:nvSpPr>
          <p:cNvPr id="4" name="Номер слайда 3"/>
          <p:cNvSpPr>
            <a:spLocks noGrp="1"/>
          </p:cNvSpPr>
          <p:nvPr>
            <p:ph type="sldNum" sz="quarter" idx="10"/>
          </p:nvPr>
        </p:nvSpPr>
        <p:spPr/>
        <p:txBody>
          <a:bodyPr/>
          <a:lstStyle/>
          <a:p>
            <a:fld id="{35F1C743-7960-4E6E-9F63-305BA8490234}" type="slidenum">
              <a:rPr lang="ru-RU" smtClean="0"/>
              <a:t>29</a:t>
            </a:fld>
            <a:endParaRPr lang="ru-RU"/>
          </a:p>
        </p:txBody>
      </p:sp>
    </p:spTree>
    <p:extLst>
      <p:ext uri="{BB962C8B-B14F-4D97-AF65-F5344CB8AC3E}">
        <p14:creationId xmlns:p14="http://schemas.microsoft.com/office/powerpoint/2010/main" val="4154725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19.09.2022</a:t>
            </a:fld>
            <a:endParaRPr lang="ru-RU"/>
          </a:p>
        </p:txBody>
      </p:sp>
      <p:sp>
        <p:nvSpPr>
          <p:cNvPr id="5" name="Footer Placeholder 4"/>
          <p:cNvSpPr>
            <a:spLocks noGrp="1"/>
          </p:cNvSpPr>
          <p:nvPr>
            <p:ph type="ftr" sz="quarter" idx="11"/>
          </p:nvPr>
        </p:nvSpPr>
        <p:spPr>
          <a:xfrm>
            <a:off x="5332412" y="5883275"/>
            <a:ext cx="4324044" cy="365125"/>
          </a:xfrm>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080894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19.09.2022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951856" y="5867131"/>
            <a:ext cx="551167" cy="365125"/>
          </a:xfrm>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879116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19.09.2022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938161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D509BC7-24D3-454F-B7A5-F91D72117279}" type="datetimeFigureOut">
              <a:rPr lang="ru-RU" smtClean="0"/>
              <a:t>19.09.2022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846756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D509BC7-24D3-454F-B7A5-F91D72117279}" type="datetimeFigureOut">
              <a:rPr lang="ru-RU" smtClean="0"/>
              <a:t>19.09.2022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42355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D509BC7-24D3-454F-B7A5-F91D72117279}" type="datetimeFigureOut">
              <a:rPr lang="ru-RU" smtClean="0"/>
              <a:t>19.09.2022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696039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509BC7-24D3-454F-B7A5-F91D72117279}" type="datetimeFigureOut">
              <a:rPr lang="ru-RU" smtClean="0"/>
              <a:t>19.09.2022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322982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19.09.2022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734510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19.09.2022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323296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19.09.2022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042180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19.09.2022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959284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19.09.2022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6025158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19.09.2022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330756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19.09.2022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092627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19.09.2022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8427994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19.09.2022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7857011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19.09.2022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564884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D509BC7-24D3-454F-B7A5-F91D72117279}" type="datetimeFigureOut">
              <a:rPr lang="ru-RU" smtClean="0"/>
              <a:t>19.09.2022</a:t>
            </a:fld>
            <a:endParaRPr lang="ru-RU"/>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28E3FF5-66EF-4EB8-9D12-8DD7011A5C36}" type="slidenum">
              <a:rPr lang="ru-RU" smtClean="0"/>
              <a:t>‹#›</a:t>
            </a:fld>
            <a:endParaRPr lang="ru-RU"/>
          </a:p>
        </p:txBody>
      </p:sp>
    </p:spTree>
    <p:extLst>
      <p:ext uri="{BB962C8B-B14F-4D97-AF65-F5344CB8AC3E}">
        <p14:creationId xmlns:p14="http://schemas.microsoft.com/office/powerpoint/2010/main" val="1356796293"/>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5.xml"/><Relationship Id="rId4" Type="http://schemas.openxmlformats.org/officeDocument/2006/relationships/image" Target="../media/image18.jp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17726" y="-74613"/>
            <a:ext cx="8074025" cy="1143001"/>
          </a:xfrm>
        </p:spPr>
        <p:txBody>
          <a:bodyPr/>
          <a:lstStyle/>
          <a:p>
            <a:pPr>
              <a:defRPr/>
            </a:pPr>
            <a:r>
              <a:rPr lang="uk-UA" sz="2800" b="1" dirty="0">
                <a:solidFill>
                  <a:srgbClr val="3D4F0D"/>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Одеський національний медичний університет </a:t>
            </a:r>
            <a:endParaRPr lang="ru-RU" sz="2800" b="1" dirty="0">
              <a:solidFill>
                <a:srgbClr val="3D4F0D"/>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030414" y="2608263"/>
            <a:ext cx="8289925" cy="1828800"/>
          </a:xfrm>
        </p:spPr>
        <p:txBody>
          <a:bodyPr>
            <a:normAutofit/>
          </a:bodyPr>
          <a:lstStyle/>
          <a:p>
            <a:pPr marL="0" indent="0" algn="ctr">
              <a:lnSpc>
                <a:spcPct val="90000"/>
              </a:lnSpc>
              <a:buNone/>
              <a:defRPr/>
            </a:pPr>
            <a:r>
              <a:rPr lang="uk-UA" sz="2800"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Лекція  </a:t>
            </a:r>
            <a:r>
              <a:rPr lang="uk-UA" sz="2800" b="1" dirty="0" smtClean="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a:t>
            </a:r>
            <a:endParaRPr lang="uk-UA" sz="2800"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lnSpc>
                <a:spcPct val="90000"/>
              </a:lnSpc>
              <a:buNone/>
              <a:defRPr/>
            </a:pPr>
            <a:r>
              <a:rPr lang="ru-RU" b="1" dirty="0" err="1" smtClean="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Вступ</a:t>
            </a:r>
            <a:r>
              <a:rPr lang="ru-RU" b="1" dirty="0" smtClean="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до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ботаніки</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Сучасне</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уявлення</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про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будову</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рослинної</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клітини</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складові</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компоненти</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клітини</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що</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мають</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діагностичне</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smtClean="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значення</a:t>
            </a:r>
            <a:endParaRPr lang="ru-RU" sz="2800"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Объект 2"/>
          <p:cNvSpPr txBox="1">
            <a:spLocks/>
          </p:cNvSpPr>
          <p:nvPr/>
        </p:nvSpPr>
        <p:spPr bwMode="auto">
          <a:xfrm>
            <a:off x="1227138" y="703366"/>
            <a:ext cx="9735829"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uk-UA" sz="24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Кафедра фармакології та фармакогнозії</a:t>
            </a:r>
          </a:p>
          <a:p>
            <a:pPr marL="0" indent="0" algn="ctr">
              <a:buNone/>
              <a:defRPr/>
            </a:pPr>
            <a:r>
              <a:rPr lang="uk-UA" sz="24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Цикл фармакогнозії</a:t>
            </a:r>
          </a:p>
          <a:p>
            <a:pPr marL="0" indent="0" algn="ctr">
              <a:buNone/>
              <a:defRPr/>
            </a:pPr>
            <a:r>
              <a:rPr lang="uk-UA" sz="24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Навчальна дисципліна </a:t>
            </a:r>
            <a:r>
              <a:rPr lang="uk-UA" sz="2400" b="1"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sz="24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Фармацевтична ботаніка»</a:t>
            </a:r>
            <a:endParaRPr lang="ru-RU" sz="24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Объект 2"/>
          <p:cNvSpPr txBox="1">
            <a:spLocks/>
          </p:cNvSpPr>
          <p:nvPr/>
        </p:nvSpPr>
        <p:spPr bwMode="auto">
          <a:xfrm>
            <a:off x="5664199" y="5245100"/>
            <a:ext cx="6340987" cy="138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90000"/>
              </a:lnSpc>
              <a:buNone/>
              <a:defRPr/>
            </a:pPr>
            <a:r>
              <a:rPr lang="uk-UA" sz="28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Лектор:</a:t>
            </a:r>
            <a:endParaRPr lang="ru-RU" sz="28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r">
              <a:lnSpc>
                <a:spcPct val="80000"/>
              </a:lnSpc>
              <a:buNone/>
              <a:defRPr/>
            </a:pPr>
            <a:r>
              <a:rPr lang="uk-UA" sz="2800"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Богату</a:t>
            </a:r>
            <a:r>
              <a:rPr lang="uk-UA" sz="2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Світлана Ігорівна,</a:t>
            </a:r>
          </a:p>
          <a:p>
            <a:pPr marL="0" indent="0" algn="r">
              <a:lnSpc>
                <a:spcPct val="80000"/>
              </a:lnSpc>
              <a:buNone/>
              <a:defRPr/>
            </a:pPr>
            <a:r>
              <a:rPr lang="uk-UA" sz="16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sz="1600" b="1" dirty="0" err="1">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к.мед.н</a:t>
            </a:r>
            <a:r>
              <a:rPr lang="uk-UA" sz="16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sz="1600" b="1"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старший викладач</a:t>
            </a:r>
          </a:p>
          <a:p>
            <a:pPr marL="0" indent="0" algn="r">
              <a:lnSpc>
                <a:spcPct val="80000"/>
              </a:lnSpc>
              <a:buNone/>
              <a:defRPr/>
            </a:pPr>
            <a:r>
              <a:rPr lang="uk-UA" sz="1600" b="1"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кафедри </a:t>
            </a:r>
            <a:r>
              <a:rPr lang="uk-UA" sz="16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фармакології </a:t>
            </a:r>
          </a:p>
          <a:p>
            <a:pPr marL="0" indent="0" algn="r">
              <a:lnSpc>
                <a:spcPct val="80000"/>
              </a:lnSpc>
              <a:buNone/>
              <a:defRPr/>
            </a:pPr>
            <a:r>
              <a:rPr lang="uk-UA" sz="16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та фармакогнозії</a:t>
            </a:r>
          </a:p>
        </p:txBody>
      </p:sp>
      <p:sp>
        <p:nvSpPr>
          <p:cNvPr id="6" name="Прямоугольник 5"/>
          <p:cNvSpPr/>
          <p:nvPr/>
        </p:nvSpPr>
        <p:spPr>
          <a:xfrm>
            <a:off x="4813540" y="6409426"/>
            <a:ext cx="1639018" cy="29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2022</a:t>
            </a:r>
            <a:endParaRPr lang="ru-RU" sz="20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8995967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32701" y="0"/>
            <a:ext cx="4559299" cy="828674"/>
          </a:xfrm>
          <a:solidFill>
            <a:schemeClr val="accent1"/>
          </a:solidFill>
        </p:spPr>
        <p:txBody>
          <a:bodyPr/>
          <a:lstStyle/>
          <a:p>
            <a:r>
              <a:rPr lang="ru-RU" dirty="0" err="1" smtClean="0">
                <a:solidFill>
                  <a:srgbClr val="FFFF00"/>
                </a:solidFill>
                <a:effectLst>
                  <a:glow rad="228600">
                    <a:schemeClr val="accent6">
                      <a:satMod val="175000"/>
                      <a:alpha val="40000"/>
                    </a:schemeClr>
                  </a:glow>
                </a:effectLst>
                <a:latin typeface="Times New Roman" panose="02020603050405020304" pitchFamily="18" charset="0"/>
                <a:cs typeface="Times New Roman" panose="02020603050405020304" pitchFamily="18" charset="0"/>
              </a:rPr>
              <a:t>Вступ</a:t>
            </a:r>
            <a:endParaRPr lang="ru-RU" dirty="0">
              <a:solidFill>
                <a:srgbClr val="FFFF00"/>
              </a:solidFill>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046603" y="815248"/>
            <a:ext cx="10878698" cy="5833201"/>
          </a:xfrm>
        </p:spPr>
        <p:txBody>
          <a:bodyPr>
            <a:noAutofit/>
          </a:bodyPr>
          <a:lstStyle/>
          <a:p>
            <a:pPr marL="0" indent="0" algn="just">
              <a:buNone/>
            </a:pPr>
            <a:r>
              <a:rPr lang="ru-RU" sz="1800" b="1" dirty="0" err="1" smtClean="0">
                <a:latin typeface="Times New Roman" panose="02020603050405020304" pitchFamily="18" charset="0"/>
                <a:cs typeface="Times New Roman" panose="02020603050405020304" pitchFamily="18" charset="0"/>
              </a:rPr>
              <a:t>Фармацевтична</a:t>
            </a:r>
            <a:r>
              <a:rPr lang="ru-RU" sz="1800" b="1" dirty="0" smtClean="0">
                <a:latin typeface="Times New Roman" panose="02020603050405020304" pitchFamily="18" charset="0"/>
                <a:cs typeface="Times New Roman" panose="02020603050405020304" pitchFamily="18" charset="0"/>
              </a:rPr>
              <a:t> </a:t>
            </a:r>
            <a:r>
              <a:rPr lang="ru-RU" sz="1800" b="1" dirty="0" err="1" smtClean="0">
                <a:latin typeface="Times New Roman" panose="02020603050405020304" pitchFamily="18" charset="0"/>
                <a:cs typeface="Times New Roman" panose="02020603050405020304" pitchFamily="18" charset="0"/>
              </a:rPr>
              <a:t>ботаніка</a:t>
            </a:r>
            <a:r>
              <a:rPr lang="ru-RU" sz="1800" b="1"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загальнопрофесіональна</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дисципліна</a:t>
            </a:r>
            <a:r>
              <a:rPr lang="ru-RU" sz="1800" dirty="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що</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формує</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теоретичні</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знання</a:t>
            </a:r>
            <a:r>
              <a:rPr lang="ru-RU" sz="1800" dirty="0" smtClean="0">
                <a:latin typeface="Times New Roman" panose="02020603050405020304" pitchFamily="18" charset="0"/>
                <a:cs typeface="Times New Roman" panose="02020603050405020304" pitchFamily="18" charset="0"/>
              </a:rPr>
              <a:t> і </a:t>
            </a:r>
            <a:r>
              <a:rPr lang="ru-RU" sz="1800" dirty="0" err="1" smtClean="0">
                <a:latin typeface="Times New Roman" panose="02020603050405020304" pitchFamily="18" charset="0"/>
                <a:cs typeface="Times New Roman" panose="02020603050405020304" pitchFamily="18" charset="0"/>
              </a:rPr>
              <a:t>практичні</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навички</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необхідні</a:t>
            </a:r>
            <a:r>
              <a:rPr lang="ru-RU" sz="1800" dirty="0" smtClean="0">
                <a:latin typeface="Times New Roman" panose="02020603050405020304" pitchFamily="18" charset="0"/>
                <a:cs typeface="Times New Roman" panose="02020603050405020304" pitchFamily="18" charset="0"/>
              </a:rPr>
              <a:t> у </a:t>
            </a:r>
            <a:r>
              <a:rPr lang="ru-RU" sz="1800" dirty="0" err="1" smtClean="0">
                <a:latin typeface="Times New Roman" panose="02020603050405020304" pitchFamily="18" charset="0"/>
                <a:cs typeface="Times New Roman" panose="02020603050405020304" pitchFamily="18" charset="0"/>
              </a:rPr>
              <a:t>майбутній</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роботі</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провізора</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Як наука </a:t>
            </a:r>
            <a:r>
              <a:rPr lang="ru-RU" sz="1800" dirty="0" err="1" smtClean="0">
                <a:latin typeface="Times New Roman" panose="02020603050405020304" pitchFamily="18" charset="0"/>
                <a:cs typeface="Times New Roman" panose="02020603050405020304" pitchFamily="18" charset="0"/>
              </a:rPr>
              <a:t>ботаніка</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вивчає</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зовнішню</a:t>
            </a:r>
            <a:r>
              <a:rPr lang="ru-RU" sz="1800" dirty="0" smtClean="0">
                <a:latin typeface="Times New Roman" panose="02020603050405020304" pitchFamily="18" charset="0"/>
                <a:cs typeface="Times New Roman" panose="02020603050405020304" pitchFamily="18" charset="0"/>
              </a:rPr>
              <a:t> і </a:t>
            </a:r>
            <a:r>
              <a:rPr lang="ru-RU" sz="1800" dirty="0" err="1" smtClean="0">
                <a:latin typeface="Times New Roman" panose="02020603050405020304" pitchFamily="18" charset="0"/>
                <a:cs typeface="Times New Roman" panose="02020603050405020304" pitchFamily="18" charset="0"/>
              </a:rPr>
              <a:t>внутрішню</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будову</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рослин</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особливості</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процесів</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життєдіяльності</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класифікацію</a:t>
            </a:r>
            <a:r>
              <a:rPr lang="ru-RU" sz="1800" dirty="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взаємозв</a:t>
            </a:r>
            <a:r>
              <a:rPr lang="en-US" sz="1800" dirty="0" smtClean="0">
                <a:latin typeface="Times New Roman" panose="02020603050405020304" pitchFamily="18" charset="0"/>
                <a:cs typeface="Times New Roman" panose="02020603050405020304" pitchFamily="18" charset="0"/>
              </a:rPr>
              <a:t>’</a:t>
            </a:r>
            <a:r>
              <a:rPr lang="ru-RU" sz="1800" dirty="0" err="1" smtClean="0">
                <a:latin typeface="Times New Roman" panose="02020603050405020304" pitchFamily="18" charset="0"/>
                <a:cs typeface="Times New Roman" panose="02020603050405020304" pitchFamily="18" charset="0"/>
              </a:rPr>
              <a:t>язок</a:t>
            </a:r>
            <a:r>
              <a:rPr lang="ru-RU" sz="1800" dirty="0" smtClean="0">
                <a:latin typeface="Times New Roman" panose="02020603050405020304" pitchFamily="18" charset="0"/>
                <a:cs typeface="Times New Roman" panose="02020603050405020304" pitchFamily="18" charset="0"/>
              </a:rPr>
              <a:t> з </a:t>
            </a:r>
            <a:r>
              <a:rPr lang="ru-RU" sz="1800" dirty="0" err="1" smtClean="0">
                <a:latin typeface="Times New Roman" panose="02020603050405020304" pitchFamily="18" charset="0"/>
                <a:cs typeface="Times New Roman" panose="02020603050405020304" pitchFamily="18" charset="0"/>
              </a:rPr>
              <a:t>умовами</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навколишнього</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середовища</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розповсюдження</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значення</a:t>
            </a:r>
            <a:r>
              <a:rPr lang="ru-RU" sz="1800" dirty="0" smtClean="0">
                <a:latin typeface="Times New Roman" panose="02020603050405020304" pitchFamily="18" charset="0"/>
                <a:cs typeface="Times New Roman" panose="02020603050405020304" pitchFamily="18" charset="0"/>
              </a:rPr>
              <a:t> у природ</a:t>
            </a:r>
            <a:r>
              <a:rPr lang="uk-UA" sz="1800" dirty="0">
                <a:latin typeface="Times New Roman" panose="02020603050405020304" pitchFamily="18" charset="0"/>
                <a:cs typeface="Times New Roman" panose="02020603050405020304" pitchFamily="18" charset="0"/>
              </a:rPr>
              <a:t>і</a:t>
            </a:r>
            <a:r>
              <a:rPr lang="ru-RU" sz="1800" dirty="0" smtClean="0">
                <a:latin typeface="Times New Roman" panose="02020603050405020304" pitchFamily="18" charset="0"/>
                <a:cs typeface="Times New Roman" panose="02020603050405020304" pitchFamily="18" charset="0"/>
              </a:rPr>
              <a:t> і </a:t>
            </a:r>
            <a:r>
              <a:rPr lang="ru-RU" sz="1800" dirty="0" err="1" smtClean="0">
                <a:latin typeface="Times New Roman" panose="02020603050405020304" pitchFamily="18" charset="0"/>
                <a:cs typeface="Times New Roman" panose="02020603050405020304" pitchFamily="18" charset="0"/>
              </a:rPr>
              <a:t>житті</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людини</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Комплексне</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вивчення</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рослин</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обумовило</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необхідність</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відокремлення</a:t>
            </a:r>
            <a:r>
              <a:rPr lang="ru-RU" sz="1800" dirty="0" smtClean="0">
                <a:latin typeface="Times New Roman" panose="02020603050405020304" pitchFamily="18" charset="0"/>
                <a:cs typeface="Times New Roman" panose="02020603050405020304" pitchFamily="18" charset="0"/>
              </a:rPr>
              <a:t> з </a:t>
            </a:r>
            <a:r>
              <a:rPr lang="ru-RU" sz="1800" dirty="0" err="1" smtClean="0">
                <a:latin typeface="Times New Roman" panose="02020603050405020304" pitchFamily="18" charset="0"/>
                <a:cs typeface="Times New Roman" panose="02020603050405020304" pitchFamily="18" charset="0"/>
              </a:rPr>
              <a:t>ботаніки</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декількох</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фундаментальних</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дисциплін</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морфології</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рослин</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анатомії</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фізіології</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ембріології</a:t>
            </a:r>
            <a:r>
              <a:rPr lang="ru-RU" sz="1800" dirty="0" smtClean="0">
                <a:latin typeface="Times New Roman" panose="02020603050405020304" pitchFamily="18" charset="0"/>
                <a:cs typeface="Times New Roman" panose="02020603050405020304" pitchFamily="18" charset="0"/>
              </a:rPr>
              <a:t>, систематики</a:t>
            </a:r>
            <a:r>
              <a:rPr lang="ru-RU" sz="1800" dirty="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географії</a:t>
            </a:r>
            <a:r>
              <a:rPr lang="ru-RU" sz="1800" dirty="0" smtClean="0">
                <a:latin typeface="Times New Roman" panose="02020603050405020304" pitchFamily="18" charset="0"/>
                <a:cs typeface="Times New Roman" panose="02020603050405020304" pitchFamily="18" charset="0"/>
              </a:rPr>
              <a:t> та </a:t>
            </a:r>
            <a:r>
              <a:rPr lang="ru-RU" sz="1800" dirty="0" err="1" smtClean="0">
                <a:latin typeface="Times New Roman" panose="02020603050405020304" pitchFamily="18" charset="0"/>
                <a:cs typeface="Times New Roman" panose="02020603050405020304" pitchFamily="18" charset="0"/>
              </a:rPr>
              <a:t>геоботаніки</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екології</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рослин</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палеоботаніки</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b="1" dirty="0" err="1" smtClean="0">
                <a:latin typeface="Times New Roman" panose="02020603050405020304" pitchFamily="18" charset="0"/>
                <a:cs typeface="Times New Roman" panose="02020603050405020304" pitchFamily="18" charset="0"/>
              </a:rPr>
              <a:t>Значення</a:t>
            </a:r>
            <a:r>
              <a:rPr lang="ru-RU" sz="1800" b="1" dirty="0" smtClean="0">
                <a:latin typeface="Times New Roman" panose="02020603050405020304" pitchFamily="18" charset="0"/>
                <a:cs typeface="Times New Roman" panose="02020603050405020304" pitchFamily="18" charset="0"/>
              </a:rPr>
              <a:t> </a:t>
            </a:r>
            <a:r>
              <a:rPr lang="ru-RU" sz="1800" b="1" dirty="0" err="1" smtClean="0">
                <a:latin typeface="Times New Roman" panose="02020603050405020304" pitchFamily="18" charset="0"/>
                <a:cs typeface="Times New Roman" panose="02020603050405020304" pitchFamily="18" charset="0"/>
              </a:rPr>
              <a:t>ботаніки</a:t>
            </a:r>
            <a:r>
              <a:rPr lang="ru-RU" sz="1800" b="1" dirty="0" smtClean="0">
                <a:latin typeface="Times New Roman" panose="02020603050405020304" pitchFamily="18" charset="0"/>
                <a:cs typeface="Times New Roman" panose="02020603050405020304" pitchFamily="18" charset="0"/>
              </a:rPr>
              <a:t> </a:t>
            </a:r>
            <a:r>
              <a:rPr lang="ru-RU" sz="1800" b="1" dirty="0">
                <a:latin typeface="Times New Roman" panose="02020603050405020304" pitchFamily="18" charset="0"/>
                <a:cs typeface="Times New Roman" panose="02020603050405020304" pitchFamily="18" charset="0"/>
              </a:rPr>
              <a:t>для </a:t>
            </a:r>
            <a:r>
              <a:rPr lang="ru-RU" sz="1800" b="1" dirty="0" err="1" smtClean="0">
                <a:latin typeface="Times New Roman" panose="02020603050405020304" pitchFamily="18" charset="0"/>
                <a:cs typeface="Times New Roman" panose="02020603050405020304" pitchFamily="18" charset="0"/>
              </a:rPr>
              <a:t>фармації</a:t>
            </a:r>
            <a:r>
              <a:rPr lang="ru-RU" sz="1800" b="1" dirty="0" smtClean="0">
                <a:latin typeface="Times New Roman" panose="02020603050405020304" pitchFamily="18" charset="0"/>
                <a:cs typeface="Times New Roman" panose="02020603050405020304" pitchFamily="18" charset="0"/>
              </a:rPr>
              <a:t>:</a:t>
            </a:r>
            <a:endParaRPr lang="ru-RU" sz="1800" b="1" dirty="0">
              <a:latin typeface="Times New Roman" panose="02020603050405020304" pitchFamily="18" charset="0"/>
              <a:cs typeface="Times New Roman" panose="02020603050405020304" pitchFamily="18" charset="0"/>
            </a:endParaRPr>
          </a:p>
          <a:p>
            <a:pPr algn="just"/>
            <a:r>
              <a:rPr lang="ru-RU" sz="1800" b="1" i="1" dirty="0">
                <a:latin typeface="Times New Roman" panose="02020603050405020304" pitchFamily="18" charset="0"/>
                <a:cs typeface="Times New Roman" panose="02020603050405020304" pitchFamily="18" charset="0"/>
              </a:rPr>
              <a:t>1</a:t>
            </a:r>
            <a:r>
              <a:rPr lang="ru-RU" sz="1800" dirty="0">
                <a:latin typeface="Times New Roman" panose="02020603050405020304" pitchFamily="18" charset="0"/>
                <a:cs typeface="Times New Roman" panose="02020603050405020304" pitchFamily="18" charset="0"/>
              </a:rPr>
              <a:t>. </a:t>
            </a:r>
            <a:r>
              <a:rPr lang="ru-RU" sz="1800" b="1" i="1" dirty="0" err="1" smtClean="0">
                <a:latin typeface="Times New Roman" panose="02020603050405020304" pitchFamily="18" charset="0"/>
                <a:cs typeface="Times New Roman" panose="02020603050405020304" pitchFamily="18" charset="0"/>
              </a:rPr>
              <a:t>Анатомія</a:t>
            </a:r>
            <a:r>
              <a:rPr lang="ru-RU" sz="1800" b="1" i="1" dirty="0" smtClean="0">
                <a:latin typeface="Times New Roman" panose="02020603050405020304" pitchFamily="18" charset="0"/>
                <a:cs typeface="Times New Roman" panose="02020603050405020304" pitchFamily="18" charset="0"/>
              </a:rPr>
              <a:t> </a:t>
            </a:r>
            <a:r>
              <a:rPr lang="ru-RU" sz="1800" b="1" i="1" dirty="0" err="1" smtClean="0">
                <a:latin typeface="Times New Roman" panose="02020603050405020304" pitchFamily="18" charset="0"/>
                <a:cs typeface="Times New Roman" panose="02020603050405020304" pitchFamily="18" charset="0"/>
              </a:rPr>
              <a:t>рослин</a:t>
            </a:r>
            <a:r>
              <a:rPr lang="ru-RU" sz="1800" b="1" i="1" dirty="0" smtClean="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основа </a:t>
            </a:r>
            <a:r>
              <a:rPr lang="ru-RU" sz="1800" dirty="0" err="1" smtClean="0">
                <a:latin typeface="Times New Roman" panose="02020603050405020304" pitchFamily="18" charset="0"/>
                <a:cs typeface="Times New Roman" panose="02020603050405020304" pitchFamily="18" charset="0"/>
              </a:rPr>
              <a:t>мікроскопічного</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аналізу</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лікарської</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рослинної</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сировини</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p>
            <a:pPr algn="just"/>
            <a:r>
              <a:rPr lang="ru-RU" sz="1800" b="1" i="1" dirty="0">
                <a:latin typeface="Times New Roman" panose="02020603050405020304" pitchFamily="18" charset="0"/>
                <a:cs typeface="Times New Roman" panose="02020603050405020304" pitchFamily="18" charset="0"/>
              </a:rPr>
              <a:t>2</a:t>
            </a:r>
            <a:r>
              <a:rPr lang="ru-RU" sz="1800" dirty="0">
                <a:latin typeface="Times New Roman" panose="02020603050405020304" pitchFamily="18" charset="0"/>
                <a:cs typeface="Times New Roman" panose="02020603050405020304" pitchFamily="18" charset="0"/>
              </a:rPr>
              <a:t>. </a:t>
            </a:r>
            <a:r>
              <a:rPr lang="ru-RU" sz="1800" b="1" i="1" dirty="0" err="1" smtClean="0">
                <a:latin typeface="Times New Roman" panose="02020603050405020304" pitchFamily="18" charset="0"/>
                <a:cs typeface="Times New Roman" panose="02020603050405020304" pitchFamily="18" charset="0"/>
              </a:rPr>
              <a:t>Морфологія</a:t>
            </a:r>
            <a:r>
              <a:rPr lang="ru-RU" sz="1800" b="1" i="1" dirty="0" smtClean="0">
                <a:latin typeface="Times New Roman" panose="02020603050405020304" pitchFamily="18" charset="0"/>
                <a:cs typeface="Times New Roman" panose="02020603050405020304" pitchFamily="18" charset="0"/>
              </a:rPr>
              <a:t> </a:t>
            </a:r>
            <a:r>
              <a:rPr lang="ru-RU" sz="1800" b="1" i="1" dirty="0" err="1" smtClean="0">
                <a:latin typeface="Times New Roman" panose="02020603050405020304" pitchFamily="18" charset="0"/>
                <a:cs typeface="Times New Roman" panose="02020603050405020304" pitchFamily="18" charset="0"/>
              </a:rPr>
              <a:t>рослин</a:t>
            </a: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основа </a:t>
            </a:r>
            <a:r>
              <a:rPr lang="ru-RU" sz="1800" dirty="0" err="1" smtClean="0">
                <a:latin typeface="Times New Roman" panose="02020603050405020304" pitchFamily="18" charset="0"/>
                <a:cs typeface="Times New Roman" panose="02020603050405020304" pitchFamily="18" charset="0"/>
              </a:rPr>
              <a:t>макроскопічного</a:t>
            </a:r>
            <a:r>
              <a:rPr lang="ru-RU" sz="1800" dirty="0" smtClean="0">
                <a:latin typeface="Times New Roman" panose="02020603050405020304" pitchFamily="18" charset="0"/>
                <a:cs typeface="Times New Roman" panose="02020603050405020304" pitchFamily="18" charset="0"/>
              </a:rPr>
              <a:t> методу </a:t>
            </a:r>
            <a:r>
              <a:rPr lang="ru-RU" sz="1800" dirty="0" err="1" smtClean="0">
                <a:latin typeface="Times New Roman" panose="02020603050405020304" pitchFamily="18" charset="0"/>
                <a:cs typeface="Times New Roman" panose="02020603050405020304" pitchFamily="18" charset="0"/>
              </a:rPr>
              <a:t>аналізу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лікарської</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рослинної</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сировини</a:t>
            </a:r>
            <a:r>
              <a:rPr lang="ru-RU" sz="1800" dirty="0">
                <a:latin typeface="Times New Roman" panose="02020603050405020304" pitchFamily="18" charset="0"/>
                <a:cs typeface="Times New Roman" panose="02020603050405020304" pitchFamily="18" charset="0"/>
              </a:rPr>
              <a:t>.</a:t>
            </a:r>
          </a:p>
          <a:p>
            <a:pPr algn="just"/>
            <a:r>
              <a:rPr lang="ru-RU" sz="1800" b="1" i="1" dirty="0" smtClean="0">
                <a:latin typeface="Times New Roman" panose="02020603050405020304" pitchFamily="18" charset="0"/>
                <a:cs typeface="Times New Roman" panose="02020603050405020304" pitchFamily="18" charset="0"/>
              </a:rPr>
              <a:t>3</a:t>
            </a:r>
            <a:r>
              <a:rPr lang="ru-RU" sz="1800" dirty="0">
                <a:latin typeface="Times New Roman" panose="02020603050405020304" pitchFamily="18" charset="0"/>
                <a:cs typeface="Times New Roman" panose="02020603050405020304" pitchFamily="18" charset="0"/>
              </a:rPr>
              <a:t>. </a:t>
            </a:r>
            <a:r>
              <a:rPr lang="ru-RU" sz="1800" b="1" i="1" dirty="0" err="1" smtClean="0">
                <a:latin typeface="Times New Roman" panose="02020603050405020304" pitchFamily="18" charset="0"/>
                <a:cs typeface="Times New Roman" panose="02020603050405020304" pitchFamily="18" charset="0"/>
              </a:rPr>
              <a:t>Фізіологія</a:t>
            </a:r>
            <a:r>
              <a:rPr lang="ru-RU" sz="1800" b="1" i="1" dirty="0" smtClean="0">
                <a:latin typeface="Times New Roman" panose="02020603050405020304" pitchFamily="18" charset="0"/>
                <a:cs typeface="Times New Roman" panose="02020603050405020304" pitchFamily="18" charset="0"/>
              </a:rPr>
              <a:t> </a:t>
            </a:r>
            <a:r>
              <a:rPr lang="ru-RU" sz="1800" b="1" i="1" dirty="0" err="1" smtClean="0">
                <a:latin typeface="Times New Roman" panose="02020603050405020304" pitchFamily="18" charset="0"/>
                <a:cs typeface="Times New Roman" panose="02020603050405020304" pitchFamily="18" charset="0"/>
              </a:rPr>
              <a:t>рослин</a:t>
            </a:r>
            <a:r>
              <a:rPr lang="ru-RU" sz="1800" b="1" i="1"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необхідна</a:t>
            </a: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для </a:t>
            </a:r>
            <a:r>
              <a:rPr lang="ru-RU" sz="1800" dirty="0" err="1" smtClean="0">
                <a:latin typeface="Times New Roman" panose="02020603050405020304" pitchFamily="18" charset="0"/>
                <a:cs typeface="Times New Roman" panose="02020603050405020304" pitchFamily="18" charset="0"/>
              </a:rPr>
              <a:t>вивчення</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метаболізму</a:t>
            </a:r>
            <a:r>
              <a:rPr lang="ru-RU" sz="1800" dirty="0" smtClean="0">
                <a:latin typeface="Times New Roman" panose="02020603050405020304" pitchFamily="18" charset="0"/>
                <a:cs typeface="Times New Roman" panose="02020603050405020304" pitchFamily="18" charset="0"/>
              </a:rPr>
              <a:t> і </a:t>
            </a:r>
            <a:r>
              <a:rPr lang="ru-RU" sz="1800" dirty="0" err="1" smtClean="0">
                <a:latin typeface="Times New Roman" panose="02020603050405020304" pitchFamily="18" charset="0"/>
                <a:cs typeface="Times New Roman" panose="02020603050405020304" pitchFamily="18" charset="0"/>
              </a:rPr>
              <a:t>накопичення</a:t>
            </a: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в </a:t>
            </a:r>
            <a:r>
              <a:rPr lang="ru-RU" sz="1800" dirty="0" err="1" smtClean="0">
                <a:latin typeface="Times New Roman" panose="02020603050405020304" pitchFamily="18" charset="0"/>
                <a:cs typeface="Times New Roman" panose="02020603050405020304" pitchFamily="18" charset="0"/>
              </a:rPr>
              <a:t>рослинах</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біологічно</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активних</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речовин</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p>
            <a:pPr algn="just"/>
            <a:r>
              <a:rPr lang="ru-RU" sz="1800" b="1" i="1" dirty="0">
                <a:latin typeface="Times New Roman" panose="02020603050405020304" pitchFamily="18" charset="0"/>
                <a:cs typeface="Times New Roman" panose="02020603050405020304" pitchFamily="18" charset="0"/>
              </a:rPr>
              <a:t>4.</a:t>
            </a:r>
            <a:r>
              <a:rPr lang="ru-RU" sz="1800"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Систематика </a:t>
            </a:r>
            <a:r>
              <a:rPr lang="ru-RU" sz="1800" b="1" i="1" dirty="0" err="1" smtClean="0">
                <a:latin typeface="Times New Roman" panose="02020603050405020304" pitchFamily="18" charset="0"/>
                <a:cs typeface="Times New Roman" panose="02020603050405020304" pitchFamily="18" charset="0"/>
              </a:rPr>
              <a:t>рослин</a:t>
            </a:r>
            <a:r>
              <a:rPr lang="ru-RU" sz="1800" b="1" i="1"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необхідна</a:t>
            </a:r>
            <a:r>
              <a:rPr lang="ru-RU" sz="1800" dirty="0" smtClean="0">
                <a:latin typeface="Times New Roman" panose="02020603050405020304" pitchFamily="18" charset="0"/>
                <a:cs typeface="Times New Roman" panose="02020603050405020304" pitchFamily="18" charset="0"/>
              </a:rPr>
              <a:t> для </a:t>
            </a:r>
            <a:r>
              <a:rPr lang="ru-RU" sz="1800" dirty="0" err="1" smtClean="0">
                <a:latin typeface="Times New Roman" panose="02020603050405020304" pitchFamily="18" charset="0"/>
                <a:cs typeface="Times New Roman" panose="02020603050405020304" pitchFamily="18" charset="0"/>
              </a:rPr>
              <a:t>розпізнавання</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їх</a:t>
            </a:r>
            <a:r>
              <a:rPr lang="ru-RU" sz="1800" dirty="0" smtClean="0">
                <a:latin typeface="Times New Roman" panose="02020603050405020304" pitchFamily="18" charset="0"/>
                <a:cs typeface="Times New Roman" panose="02020603050405020304" pitchFamily="18" charset="0"/>
              </a:rPr>
              <a:t> у </a:t>
            </a:r>
            <a:r>
              <a:rPr lang="ru-RU" sz="1800" dirty="0" err="1" smtClean="0">
                <a:latin typeface="Times New Roman" panose="02020603050405020304" pitchFamily="18" charset="0"/>
                <a:cs typeface="Times New Roman" panose="02020603050405020304" pitchFamily="18" charset="0"/>
              </a:rPr>
              <a:t>природі</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p>
            <a:pPr algn="just"/>
            <a:r>
              <a:rPr lang="ru-RU" sz="1800" b="1" i="1" dirty="0">
                <a:latin typeface="Times New Roman" panose="02020603050405020304" pitchFamily="18" charset="0"/>
                <a:cs typeface="Times New Roman" panose="02020603050405020304" pitchFamily="18" charset="0"/>
              </a:rPr>
              <a:t>5. </a:t>
            </a:r>
            <a:r>
              <a:rPr lang="ru-RU" sz="1800" b="1" i="1" dirty="0" err="1" smtClean="0">
                <a:latin typeface="Times New Roman" panose="02020603050405020304" pitchFamily="18" charset="0"/>
                <a:cs typeface="Times New Roman" panose="02020603050405020304" pitchFamily="18" charset="0"/>
              </a:rPr>
              <a:t>Ботанічна</a:t>
            </a:r>
            <a:r>
              <a:rPr lang="ru-RU" sz="1800" b="1" i="1" dirty="0" smtClean="0">
                <a:latin typeface="Times New Roman" panose="02020603050405020304" pitchFamily="18" charset="0"/>
                <a:cs typeface="Times New Roman" panose="02020603050405020304" pitchFamily="18" charset="0"/>
              </a:rPr>
              <a:t> </a:t>
            </a:r>
            <a:r>
              <a:rPr lang="ru-RU" sz="1800" b="1" i="1" dirty="0" err="1" smtClean="0">
                <a:latin typeface="Times New Roman" panose="02020603050405020304" pitchFamily="18" charset="0"/>
                <a:cs typeface="Times New Roman" panose="02020603050405020304" pitchFamily="18" charset="0"/>
              </a:rPr>
              <a:t>географія</a:t>
            </a:r>
            <a:r>
              <a:rPr lang="ru-RU" sz="1800" b="1" i="1"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 основа </a:t>
            </a:r>
            <a:r>
              <a:rPr lang="ru-RU" sz="1800" dirty="0" err="1" smtClean="0">
                <a:latin typeface="Times New Roman" panose="02020603050405020304" pitchFamily="18" charset="0"/>
                <a:cs typeface="Times New Roman" panose="02020603050405020304" pitchFamily="18" charset="0"/>
              </a:rPr>
              <a:t>раціональної</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заготівлі</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лікарських</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рослин</a:t>
            </a:r>
            <a:r>
              <a:rPr lang="ru-RU" sz="1800" dirty="0" smtClean="0">
                <a:latin typeface="Times New Roman" panose="02020603050405020304" pitchFamily="18" charset="0"/>
                <a:cs typeface="Times New Roman" panose="02020603050405020304" pitchFamily="18" charset="0"/>
              </a:rPr>
              <a:t> та </a:t>
            </a:r>
            <a:r>
              <a:rPr lang="ru-RU" sz="1800" dirty="0" err="1" smtClean="0">
                <a:latin typeface="Times New Roman" panose="02020603050405020304" pitchFamily="18" charset="0"/>
                <a:cs typeface="Times New Roman" panose="02020603050405020304" pitchFamily="18" charset="0"/>
              </a:rPr>
              <a:t>їх</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охорони</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p>
            <a:pPr algn="just"/>
            <a:r>
              <a:rPr lang="ru-RU" sz="1800" b="1" i="1" dirty="0">
                <a:latin typeface="Times New Roman" panose="02020603050405020304" pitchFamily="18" charset="0"/>
                <a:cs typeface="Times New Roman" panose="02020603050405020304" pitchFamily="18" charset="0"/>
              </a:rPr>
              <a:t>6. </a:t>
            </a:r>
            <a:r>
              <a:rPr lang="uk-UA" sz="1800" b="1" i="1" dirty="0" err="1" smtClean="0">
                <a:latin typeface="Times New Roman" panose="02020603050405020304" pitchFamily="18" charset="0"/>
                <a:cs typeface="Times New Roman" panose="02020603050405020304" pitchFamily="18" charset="0"/>
              </a:rPr>
              <a:t>Е</a:t>
            </a:r>
            <a:r>
              <a:rPr lang="ru-RU" sz="1800" b="1" i="1" dirty="0" err="1" smtClean="0">
                <a:latin typeface="Times New Roman" panose="02020603050405020304" pitchFamily="18" charset="0"/>
                <a:cs typeface="Times New Roman" panose="02020603050405020304" pitchFamily="18" charset="0"/>
              </a:rPr>
              <a:t>кологія</a:t>
            </a:r>
            <a:r>
              <a:rPr lang="ru-RU" sz="1800" b="1" i="1" dirty="0" smtClean="0">
                <a:latin typeface="Times New Roman" panose="02020603050405020304" pitchFamily="18" charset="0"/>
                <a:cs typeface="Times New Roman" panose="02020603050405020304" pitchFamily="18" charset="0"/>
              </a:rPr>
              <a:t> </a:t>
            </a:r>
            <a:r>
              <a:rPr lang="ru-RU" sz="1800" b="1" i="1" dirty="0" err="1" smtClean="0">
                <a:latin typeface="Times New Roman" panose="02020603050405020304" pitchFamily="18" charset="0"/>
                <a:cs typeface="Times New Roman" panose="02020603050405020304" pitchFamily="18" charset="0"/>
              </a:rPr>
              <a:t>рослин</a:t>
            </a:r>
            <a:r>
              <a:rPr lang="ru-RU" sz="1800" b="1" i="1" dirty="0" smtClean="0">
                <a:latin typeface="Times New Roman" panose="02020603050405020304" pitchFamily="18" charset="0"/>
                <a:cs typeface="Times New Roman" panose="02020603050405020304" pitchFamily="18" charset="0"/>
              </a:rPr>
              <a:t> (</a:t>
            </a:r>
            <a:r>
              <a:rPr lang="ru-RU" sz="1800" b="1" i="1" dirty="0" err="1" smtClean="0">
                <a:latin typeface="Times New Roman" panose="02020603050405020304" pitchFamily="18" charset="0"/>
                <a:cs typeface="Times New Roman" panose="02020603050405020304" pitchFamily="18" charset="0"/>
              </a:rPr>
              <a:t>фітоценологія</a:t>
            </a:r>
            <a:r>
              <a:rPr lang="ru-RU" sz="1800" b="1" i="1" dirty="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необхідна</a:t>
            </a: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при </a:t>
            </a:r>
            <a:r>
              <a:rPr lang="ru-RU" sz="1800" dirty="0" err="1" smtClean="0">
                <a:latin typeface="Times New Roman" panose="02020603050405020304" pitchFamily="18" charset="0"/>
                <a:cs typeface="Times New Roman" panose="02020603050405020304" pitchFamily="18" charset="0"/>
              </a:rPr>
              <a:t>введенні</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рослин</a:t>
            </a:r>
            <a:r>
              <a:rPr lang="ru-RU" sz="1800" dirty="0" smtClean="0">
                <a:latin typeface="Times New Roman" panose="02020603050405020304" pitchFamily="18" charset="0"/>
                <a:cs typeface="Times New Roman" panose="02020603050405020304" pitchFamily="18" charset="0"/>
              </a:rPr>
              <a:t> у культуру </a:t>
            </a:r>
            <a:r>
              <a:rPr lang="ru-RU" sz="1800" dirty="0" err="1" smtClean="0">
                <a:latin typeface="Times New Roman" panose="02020603050405020304" pitchFamily="18" charset="0"/>
                <a:cs typeface="Times New Roman" panose="02020603050405020304" pitchFamily="18" charset="0"/>
              </a:rPr>
              <a:t>або</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їх</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інтродукції</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63489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2123" y="400666"/>
            <a:ext cx="9740900" cy="614189"/>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ru-RU" b="1" dirty="0" err="1" smtClean="0">
                <a:solidFill>
                  <a:srgbClr val="FFFF00"/>
                </a:solidFill>
                <a:latin typeface="Times New Roman" panose="02020603050405020304" pitchFamily="18" charset="0"/>
                <a:cs typeface="Times New Roman" panose="02020603050405020304" pitchFamily="18" charset="0"/>
              </a:rPr>
              <a:t>Рослинна</a:t>
            </a:r>
            <a:r>
              <a:rPr lang="ru-RU" b="1" dirty="0" smtClean="0">
                <a:solidFill>
                  <a:srgbClr val="FFFF00"/>
                </a:solidFill>
                <a:latin typeface="Times New Roman" panose="02020603050405020304" pitchFamily="18" charset="0"/>
                <a:cs typeface="Times New Roman" panose="02020603050405020304" pitchFamily="18" charset="0"/>
              </a:rPr>
              <a:t> </a:t>
            </a:r>
            <a:r>
              <a:rPr lang="ru-RU" b="1" dirty="0" err="1" smtClean="0">
                <a:solidFill>
                  <a:srgbClr val="FFFF00"/>
                </a:solidFill>
                <a:latin typeface="Times New Roman" panose="02020603050405020304" pitchFamily="18" charset="0"/>
                <a:cs typeface="Times New Roman" panose="02020603050405020304" pitchFamily="18" charset="0"/>
              </a:rPr>
              <a:t>клітина</a:t>
            </a:r>
            <a:endParaRPr lang="ru-RU" b="1" dirty="0">
              <a:solidFill>
                <a:srgbClr val="FFFF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endParaRPr lang="ru-RU"/>
          </a:p>
        </p:txBody>
      </p:sp>
      <p:pic>
        <p:nvPicPr>
          <p:cNvPr id="1026" name="Picture 2" descr="Стенд &quot;Рослинна клітина&quot; в кабінет БІОЛОГІЇ, фото 1"/>
          <p:cNvPicPr>
            <a:picLocks noChangeAspect="1" noChangeArrowheads="1"/>
          </p:cNvPicPr>
          <p:nvPr/>
        </p:nvPicPr>
        <p:blipFill rotWithShape="1">
          <a:blip r:embed="rId3">
            <a:extLst>
              <a:ext uri="{28A0092B-C50C-407E-A947-70E740481C1C}">
                <a14:useLocalDpi xmlns:a14="http://schemas.microsoft.com/office/drawing/2010/main" val="0"/>
              </a:ext>
            </a:extLst>
          </a:blip>
          <a:srcRect l="4411" t="13772" r="4418" b="10361"/>
          <a:stretch/>
        </p:blipFill>
        <p:spPr bwMode="auto">
          <a:xfrm>
            <a:off x="1729647" y="1403364"/>
            <a:ext cx="4190099" cy="52299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220" name="Picture 4" descr="https://lifelib.info/botany/anatomy_1/anatomy_1.files/image00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4984" y="1265713"/>
            <a:ext cx="5513376" cy="5229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81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3525" y="123825"/>
            <a:ext cx="9715500" cy="1095374"/>
          </a:xfrm>
        </p:spPr>
        <p:style>
          <a:lnRef idx="3">
            <a:schemeClr val="lt1"/>
          </a:lnRef>
          <a:fillRef idx="1">
            <a:schemeClr val="accent1"/>
          </a:fillRef>
          <a:effectRef idx="1">
            <a:schemeClr val="accent1"/>
          </a:effectRef>
          <a:fontRef idx="minor">
            <a:schemeClr val="lt1"/>
          </a:fontRef>
        </p:style>
        <p:txBody>
          <a:bodyPr>
            <a:normAutofit/>
          </a:bodyPr>
          <a:lstStyle/>
          <a:p>
            <a:r>
              <a:rPr lang="ru-RU" b="1" dirty="0" err="1"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Рослинна</a:t>
            </a:r>
            <a:r>
              <a:rPr lang="ru-RU" b="1"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клітина</a:t>
            </a:r>
            <a:r>
              <a:rPr lang="ru-RU" b="1"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vs</a:t>
            </a:r>
            <a:r>
              <a:rPr lang="ru-RU" b="1"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Тваринна</a:t>
            </a:r>
            <a:r>
              <a:rPr lang="ru-RU" b="1"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клітина</a:t>
            </a:r>
            <a:endParaRPr lang="ru-RU"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AutoShape 2" descr="https://history.vn.ua/pidruchniki/zaporojec-biology-7-class-2015/zaporojec-biology-7-class-2015.files/image01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4" descr="https://history.vn.ua/pidruchniki/zaporojec-biology-7-class-2015/zaporojec-biology-7-class-2015.files/image01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3" name="Picture 5" descr="C:\Users\Admin\Desktop\image0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0867" y="1399143"/>
            <a:ext cx="8855848" cy="4704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6729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86675" y="-85724"/>
            <a:ext cx="4505325" cy="1009650"/>
          </a:xfrm>
          <a:solidFill>
            <a:schemeClr val="accent1"/>
          </a:solidFill>
        </p:spPr>
        <p:txBody>
          <a:bodyPr/>
          <a:lstStyle/>
          <a:p>
            <a:r>
              <a:rPr lang="ru-RU" b="1" smtClean="0">
                <a:solidFill>
                  <a:srgbClr val="FFFF00"/>
                </a:solidFill>
                <a:effectLst>
                  <a:glow rad="139700">
                    <a:schemeClr val="accent3">
                      <a:satMod val="175000"/>
                      <a:alpha val="40000"/>
                    </a:schemeClr>
                  </a:glow>
                  <a:outerShdw blurRad="38100" dist="38100" dir="2700000" algn="tl">
                    <a:srgbClr val="000000">
                      <a:alpha val="43137"/>
                    </a:srgbClr>
                  </a:outerShdw>
                </a:effectLst>
              </a:rPr>
              <a:t>Цитоплазма</a:t>
            </a:r>
            <a:endParaRPr lang="ru-RU" b="1">
              <a:solidFill>
                <a:srgbClr val="FFFF00"/>
              </a:solidFill>
              <a:effectLst>
                <a:glow rad="139700">
                  <a:schemeClr val="accent3">
                    <a:satMod val="175000"/>
                    <a:alpha val="40000"/>
                  </a:schemeClr>
                </a:glow>
                <a:outerShdw blurRad="38100" dist="38100" dir="2700000" algn="tl">
                  <a:srgbClr val="000000">
                    <a:alpha val="43137"/>
                  </a:srgbClr>
                </a:outerShdw>
              </a:effectLst>
            </a:endParaRPr>
          </a:p>
        </p:txBody>
      </p:sp>
      <p:sp>
        <p:nvSpPr>
          <p:cNvPr id="3" name="Объект 2"/>
          <p:cNvSpPr>
            <a:spLocks noGrp="1"/>
          </p:cNvSpPr>
          <p:nvPr>
            <p:ph idx="1"/>
          </p:nvPr>
        </p:nvSpPr>
        <p:spPr>
          <a:xfrm>
            <a:off x="1615440" y="923926"/>
            <a:ext cx="9794240" cy="5517514"/>
          </a:xfrm>
        </p:spPr>
        <p:txBody>
          <a:bodyPr>
            <a:normAutofit fontScale="92500" lnSpcReduction="10000"/>
          </a:bodyPr>
          <a:lstStyle/>
          <a:p>
            <a:pPr marL="0" indent="0">
              <a:buNone/>
            </a:pPr>
            <a:r>
              <a:rPr lang="ru-RU" b="1" smtClean="0">
                <a:latin typeface="Times New Roman" panose="02020603050405020304" pitchFamily="18" charset="0"/>
                <a:cs typeface="Times New Roman" panose="02020603050405020304" pitchFamily="18" charset="0"/>
              </a:rPr>
              <a:t>Цитоплазма</a:t>
            </a:r>
            <a:r>
              <a:rPr lang="ru-RU" smtClean="0">
                <a:latin typeface="Times New Roman" panose="02020603050405020304" pitchFamily="18" charset="0"/>
                <a:cs typeface="Times New Roman" panose="02020603050405020304" pitchFamily="18" charset="0"/>
              </a:rPr>
              <a:t> - </a:t>
            </a:r>
            <a:r>
              <a:rPr lang="ru-RU" err="1" smtClean="0">
                <a:latin typeface="Times New Roman" panose="02020603050405020304" pitchFamily="18" charset="0"/>
                <a:cs typeface="Times New Roman" panose="02020603050405020304" pitchFamily="18" charset="0"/>
              </a:rPr>
              <a:t>напіврідкий</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оптично</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гомогенний</a:t>
            </a:r>
            <a:r>
              <a:rPr lang="ru-RU" smtClean="0">
                <a:latin typeface="Times New Roman" panose="02020603050405020304" pitchFamily="18" charset="0"/>
                <a:cs typeface="Times New Roman" panose="02020603050405020304" pitchFamily="18" charset="0"/>
              </a:rPr>
              <a:t>, безбарвний </a:t>
            </a:r>
            <a:r>
              <a:rPr lang="ru-RU" err="1" smtClean="0">
                <a:latin typeface="Times New Roman" panose="02020603050405020304" pitchFamily="18" charset="0"/>
                <a:cs typeface="Times New Roman" panose="02020603050405020304" pitchFamily="18" charset="0"/>
              </a:rPr>
              <a:t>біологічний</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колоїд</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зі</a:t>
            </a:r>
            <a:r>
              <a:rPr lang="ru-RU" smtClean="0">
                <a:latin typeface="Times New Roman" panose="02020603050405020304" pitchFamily="18" charset="0"/>
                <a:cs typeface="Times New Roman" panose="02020603050405020304" pitchFamily="18" charset="0"/>
              </a:rPr>
              <a:t> складною </a:t>
            </a:r>
            <a:r>
              <a:rPr lang="ru-RU" err="1" smtClean="0">
                <a:latin typeface="Times New Roman" panose="02020603050405020304" pitchFamily="18" charset="0"/>
                <a:cs typeface="Times New Roman" panose="02020603050405020304" pitchFamily="18" charset="0"/>
              </a:rPr>
              <a:t>фізико-хімічною</a:t>
            </a:r>
            <a:r>
              <a:rPr lang="ru-RU" smtClean="0">
                <a:latin typeface="Times New Roman" panose="02020603050405020304" pitchFamily="18" charset="0"/>
                <a:cs typeface="Times New Roman" panose="02020603050405020304" pitchFamily="18" charset="0"/>
              </a:rPr>
              <a:t> будовою.</a:t>
            </a:r>
          </a:p>
          <a:p>
            <a:pPr marL="0" indent="0">
              <a:buNone/>
            </a:pPr>
            <a:r>
              <a:rPr lang="ru-RU" b="1" i="1" err="1" smtClean="0">
                <a:latin typeface="Times New Roman" panose="02020603050405020304" pitchFamily="18" charset="0"/>
                <a:cs typeface="Times New Roman" panose="02020603050405020304" pitchFamily="18" charset="0"/>
              </a:rPr>
              <a:t>Хімічний</a:t>
            </a:r>
            <a:r>
              <a:rPr lang="ru-RU" b="1" i="1" smtClean="0">
                <a:latin typeface="Times New Roman" panose="02020603050405020304" pitchFamily="18" charset="0"/>
                <a:cs typeface="Times New Roman" panose="02020603050405020304" pitchFamily="18" charset="0"/>
              </a:rPr>
              <a:t> склад </a:t>
            </a:r>
            <a:r>
              <a:rPr lang="ru-RU" err="1" smtClean="0">
                <a:latin typeface="Times New Roman" panose="02020603050405020304" pitchFamily="18" charset="0"/>
                <a:cs typeface="Times New Roman" panose="02020603050405020304" pitchFamily="18" charset="0"/>
              </a:rPr>
              <a:t>цитоплазми</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різноманітний</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складний</a:t>
            </a:r>
            <a:r>
              <a:rPr lang="ru-RU" smtClean="0">
                <a:latin typeface="Times New Roman" panose="02020603050405020304" pitchFamily="18" charset="0"/>
                <a:cs typeface="Times New Roman" panose="02020603050405020304" pitchFamily="18" charset="0"/>
              </a:rPr>
              <a:t> і </a:t>
            </a:r>
            <a:r>
              <a:rPr lang="ru-RU" err="1" smtClean="0">
                <a:latin typeface="Times New Roman" panose="02020603050405020304" pitchFamily="18" charset="0"/>
                <a:cs typeface="Times New Roman" panose="02020603050405020304" pitchFamily="18" charset="0"/>
              </a:rPr>
              <a:t>мінливий</a:t>
            </a:r>
            <a:r>
              <a:rPr lang="ru-RU" smtClean="0">
                <a:latin typeface="Times New Roman" panose="02020603050405020304" pitchFamily="18" charset="0"/>
                <a:cs typeface="Times New Roman" panose="02020603050405020304" pitchFamily="18" charset="0"/>
              </a:rPr>
              <a:t>:</a:t>
            </a:r>
          </a:p>
          <a:p>
            <a:r>
              <a:rPr lang="ru-RU" smtClean="0">
                <a:latin typeface="Times New Roman" panose="02020603050405020304" pitchFamily="18" charset="0"/>
                <a:cs typeface="Times New Roman" panose="02020603050405020304" pitchFamily="18" charset="0"/>
              </a:rPr>
              <a:t>Вода – 75-90%</a:t>
            </a:r>
          </a:p>
          <a:p>
            <a:r>
              <a:rPr lang="ru-RU" err="1" smtClean="0">
                <a:latin typeface="Times New Roman" panose="02020603050405020304" pitchFamily="18" charset="0"/>
                <a:cs typeface="Times New Roman" panose="02020603050405020304" pitchFamily="18" charset="0"/>
              </a:rPr>
              <a:t>Складні</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білки</a:t>
            </a:r>
            <a:r>
              <a:rPr lang="ru-RU" smtClean="0">
                <a:latin typeface="Times New Roman" panose="02020603050405020304" pitchFamily="18" charset="0"/>
                <a:cs typeface="Times New Roman" panose="02020603050405020304" pitchFamily="18" charset="0"/>
              </a:rPr>
              <a:t> – 15-20% - та </a:t>
            </a:r>
            <a:r>
              <a:rPr lang="ru-RU" err="1" smtClean="0">
                <a:latin typeface="Times New Roman" panose="02020603050405020304" pitchFamily="18" charset="0"/>
                <a:cs typeface="Times New Roman" panose="02020603050405020304" pitchFamily="18" charset="0"/>
              </a:rPr>
              <a:t>їх</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сполуки</a:t>
            </a:r>
            <a:r>
              <a:rPr lang="ru-RU" smtClean="0">
                <a:latin typeface="Times New Roman" panose="02020603050405020304" pitchFamily="18" charset="0"/>
                <a:cs typeface="Times New Roman" panose="02020603050405020304" pitchFamily="18" charset="0"/>
              </a:rPr>
              <a:t> з </a:t>
            </a:r>
            <a:r>
              <a:rPr lang="ru-RU" err="1" smtClean="0">
                <a:latin typeface="Times New Roman" panose="02020603050405020304" pitchFamily="18" charset="0"/>
                <a:cs typeface="Times New Roman" panose="02020603050405020304" pitchFamily="18" charset="0"/>
              </a:rPr>
              <a:t>іншими</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речовинами</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ліпопротеїди</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нуклеопротеїди</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фосфопротеїди</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хромопротеїди</a:t>
            </a:r>
            <a:r>
              <a:rPr lang="ru-RU" smtClean="0">
                <a:latin typeface="Times New Roman" panose="02020603050405020304" pitchFamily="18" charset="0"/>
                <a:cs typeface="Times New Roman" panose="02020603050405020304" pitchFamily="18" charset="0"/>
              </a:rPr>
              <a:t> та </a:t>
            </a:r>
            <a:r>
              <a:rPr lang="ru-RU" err="1" smtClean="0">
                <a:latin typeface="Times New Roman" panose="02020603050405020304" pitchFamily="18" charset="0"/>
                <a:cs typeface="Times New Roman" panose="02020603050405020304" pitchFamily="18" charset="0"/>
              </a:rPr>
              <a:t>ін</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фітогормони</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ферменти</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білкового</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походження</a:t>
            </a:r>
            <a:endParaRPr lang="ru-RU" smtClean="0">
              <a:latin typeface="Times New Roman" panose="02020603050405020304" pitchFamily="18" charset="0"/>
              <a:cs typeface="Times New Roman" panose="02020603050405020304" pitchFamily="18" charset="0"/>
            </a:endParaRPr>
          </a:p>
          <a:p>
            <a:r>
              <a:rPr lang="ru-RU" err="1" smtClean="0">
                <a:latin typeface="Times New Roman" panose="02020603050405020304" pitchFamily="18" charset="0"/>
                <a:cs typeface="Times New Roman" panose="02020603050405020304" pitchFamily="18" charset="0"/>
              </a:rPr>
              <a:t>Вуглеводи</a:t>
            </a:r>
            <a:r>
              <a:rPr lang="ru-RU" smtClean="0">
                <a:latin typeface="Times New Roman" panose="02020603050405020304" pitchFamily="18" charset="0"/>
                <a:cs typeface="Times New Roman" panose="02020603050405020304" pitchFamily="18" charset="0"/>
              </a:rPr>
              <a:t> – 4-6%</a:t>
            </a:r>
          </a:p>
          <a:p>
            <a:r>
              <a:rPr lang="ru-RU" err="1" smtClean="0">
                <a:latin typeface="Times New Roman" panose="02020603050405020304" pitchFamily="18" charset="0"/>
                <a:cs typeface="Times New Roman" panose="02020603050405020304" pitchFamily="18" charset="0"/>
              </a:rPr>
              <a:t>Жири</a:t>
            </a:r>
            <a:r>
              <a:rPr lang="ru-RU" smtClean="0">
                <a:latin typeface="Times New Roman" panose="02020603050405020304" pitchFamily="18" charset="0"/>
                <a:cs typeface="Times New Roman" panose="02020603050405020304" pitchFamily="18" charset="0"/>
              </a:rPr>
              <a:t> и </a:t>
            </a:r>
            <a:r>
              <a:rPr lang="ru-RU" err="1" smtClean="0">
                <a:latin typeface="Times New Roman" panose="02020603050405020304" pitchFamily="18" charset="0"/>
                <a:cs typeface="Times New Roman" panose="02020603050405020304" pitchFamily="18" charset="0"/>
              </a:rPr>
              <a:t>жироподібні</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речовини</a:t>
            </a:r>
            <a:r>
              <a:rPr lang="ru-RU" smtClean="0">
                <a:latin typeface="Times New Roman" panose="02020603050405020304" pitchFamily="18" charset="0"/>
                <a:cs typeface="Times New Roman" panose="02020603050405020304" pitchFamily="18" charset="0"/>
              </a:rPr>
              <a:t> – 2-3%</a:t>
            </a:r>
          </a:p>
          <a:p>
            <a:r>
              <a:rPr lang="ru-RU" err="1" smtClean="0">
                <a:latin typeface="Times New Roman" panose="02020603050405020304" pitchFamily="18" charset="0"/>
                <a:cs typeface="Times New Roman" panose="02020603050405020304" pitchFamily="18" charset="0"/>
              </a:rPr>
              <a:t>Амінокислоти</a:t>
            </a:r>
            <a:r>
              <a:rPr lang="ru-RU" smtClean="0">
                <a:latin typeface="Times New Roman" panose="02020603050405020304" pitchFamily="18" charset="0"/>
                <a:cs typeface="Times New Roman" panose="02020603050405020304" pitchFamily="18" charset="0"/>
              </a:rPr>
              <a:t>  - 4-6%</a:t>
            </a:r>
          </a:p>
          <a:p>
            <a:r>
              <a:rPr lang="ru-RU" err="1" smtClean="0">
                <a:latin typeface="Times New Roman" panose="02020603050405020304" pitchFamily="18" charset="0"/>
                <a:cs typeface="Times New Roman" panose="02020603050405020304" pitchFamily="18" charset="0"/>
              </a:rPr>
              <a:t>Нуклеїнові</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кислоти</a:t>
            </a:r>
            <a:r>
              <a:rPr lang="ru-RU" smtClean="0">
                <a:latin typeface="Times New Roman" panose="02020603050405020304" pitchFamily="18" charset="0"/>
                <a:cs typeface="Times New Roman" panose="02020603050405020304" pitchFamily="18" charset="0"/>
              </a:rPr>
              <a:t> – 1-2%</a:t>
            </a:r>
          </a:p>
          <a:p>
            <a:r>
              <a:rPr lang="ru-RU" err="1" smtClean="0">
                <a:latin typeface="Times New Roman" panose="02020603050405020304" pitchFamily="18" charset="0"/>
                <a:cs typeface="Times New Roman" panose="02020603050405020304" pitchFamily="18" charset="0"/>
              </a:rPr>
              <a:t>Вітаміни</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неорганічні</a:t>
            </a:r>
            <a:r>
              <a:rPr lang="ru-RU" smtClean="0">
                <a:latin typeface="Times New Roman" panose="02020603050405020304" pitchFamily="18" charset="0"/>
                <a:cs typeface="Times New Roman" panose="02020603050405020304" pitchFamily="18" charset="0"/>
              </a:rPr>
              <a:t> та </a:t>
            </a:r>
            <a:r>
              <a:rPr lang="ru-RU" err="1" smtClean="0">
                <a:latin typeface="Times New Roman" panose="02020603050405020304" pitchFamily="18" charset="0"/>
                <a:cs typeface="Times New Roman" panose="02020603050405020304" pitchFamily="18" charset="0"/>
              </a:rPr>
              <a:t>інші</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речовини</a:t>
            </a:r>
            <a:r>
              <a:rPr lang="ru-RU" smtClean="0">
                <a:latin typeface="Times New Roman" panose="02020603050405020304" pitchFamily="18" charset="0"/>
                <a:cs typeface="Times New Roman" panose="02020603050405020304" pitchFamily="18" charset="0"/>
              </a:rPr>
              <a:t> – 2-6%</a:t>
            </a:r>
          </a:p>
          <a:p>
            <a:r>
              <a:rPr lang="ru-RU" smtClean="0">
                <a:latin typeface="Times New Roman" panose="02020603050405020304" pitchFamily="18" charset="0"/>
                <a:cs typeface="Times New Roman" panose="02020603050405020304" pitchFamily="18" charset="0"/>
              </a:rPr>
              <a:t>рН </a:t>
            </a:r>
            <a:r>
              <a:rPr lang="ru-RU" err="1" smtClean="0">
                <a:latin typeface="Times New Roman" panose="02020603050405020304" pitchFamily="18" charset="0"/>
                <a:cs typeface="Times New Roman" panose="02020603050405020304" pitchFamily="18" charset="0"/>
              </a:rPr>
              <a:t>цитоплазми</a:t>
            </a:r>
            <a:r>
              <a:rPr lang="ru-RU" smtClean="0">
                <a:latin typeface="Times New Roman" panose="02020603050405020304" pitchFamily="18" charset="0"/>
                <a:cs typeface="Times New Roman" panose="02020603050405020304" pitchFamily="18" charset="0"/>
              </a:rPr>
              <a:t> ≈ 7</a:t>
            </a:r>
            <a:endParaRPr lang="ru-RU">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32500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7670800" y="0"/>
            <a:ext cx="4521200" cy="1148080"/>
          </a:xfrm>
          <a:solidFill>
            <a:schemeClr val="accent1"/>
          </a:solidFill>
        </p:spPr>
        <p:txBody>
          <a:bodyPr/>
          <a:lstStyle/>
          <a:p>
            <a:r>
              <a:rPr lang="ru-RU" b="1" smtClean="0">
                <a:solidFill>
                  <a:srgbClr val="FFFF00"/>
                </a:solidFill>
                <a:effectLst>
                  <a:glow rad="139700">
                    <a:schemeClr val="accent3">
                      <a:satMod val="175000"/>
                      <a:alpha val="40000"/>
                    </a:schemeClr>
                  </a:glow>
                  <a:outerShdw blurRad="38100" dist="38100" dir="2700000" algn="tl">
                    <a:srgbClr val="000000">
                      <a:alpha val="43137"/>
                    </a:srgbClr>
                  </a:outerShdw>
                </a:effectLst>
              </a:rPr>
              <a:t>Цитоплазма</a:t>
            </a:r>
            <a:endParaRPr lang="ru-RU" b="1">
              <a:solidFill>
                <a:srgbClr val="FFFF00"/>
              </a:solidFill>
              <a:effectLst>
                <a:glow rad="139700">
                  <a:schemeClr val="accent3">
                    <a:satMod val="175000"/>
                    <a:alpha val="40000"/>
                  </a:schemeClr>
                </a:glow>
                <a:outerShdw blurRad="38100" dist="38100" dir="2700000" algn="tl">
                  <a:srgbClr val="000000">
                    <a:alpha val="43137"/>
                  </a:srgbClr>
                </a:outerShdw>
              </a:effectLst>
            </a:endParaRPr>
          </a:p>
        </p:txBody>
      </p:sp>
      <p:sp>
        <p:nvSpPr>
          <p:cNvPr id="3" name="Объект 2"/>
          <p:cNvSpPr>
            <a:spLocks noGrp="1"/>
          </p:cNvSpPr>
          <p:nvPr>
            <p:ph idx="1"/>
          </p:nvPr>
        </p:nvSpPr>
        <p:spPr>
          <a:xfrm>
            <a:off x="899034" y="981075"/>
            <a:ext cx="10635625" cy="2717166"/>
          </a:xfrm>
        </p:spPr>
        <p:txBody>
          <a:bodyPr/>
          <a:lstStyle/>
          <a:p>
            <a:pPr algn="just"/>
            <a:r>
              <a:rPr lang="ru-RU" b="1" err="1" smtClean="0">
                <a:latin typeface="Times New Roman" panose="02020603050405020304" pitchFamily="18" charset="0"/>
                <a:cs typeface="Times New Roman" panose="02020603050405020304" pitchFamily="18" charset="0"/>
              </a:rPr>
              <a:t>Плазмалема</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плазматична</a:t>
            </a:r>
            <a:r>
              <a:rPr lang="ru-RU" smtClean="0">
                <a:latin typeface="Times New Roman" panose="02020603050405020304" pitchFamily="18" charset="0"/>
                <a:cs typeface="Times New Roman" panose="02020603050405020304" pitchFamily="18" charset="0"/>
              </a:rPr>
              <a:t> мембрана) – </a:t>
            </a:r>
            <a:r>
              <a:rPr lang="ru-RU" err="1" smtClean="0">
                <a:latin typeface="Times New Roman" panose="02020603050405020304" pitchFamily="18" charset="0"/>
                <a:cs typeface="Times New Roman" panose="02020603050405020304" pitchFamily="18" charset="0"/>
              </a:rPr>
              <a:t>частина</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цитоплазми</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що</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належить</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клітинній</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оболонці</a:t>
            </a:r>
            <a:r>
              <a:rPr lang="ru-RU" smtClean="0">
                <a:latin typeface="Times New Roman" panose="02020603050405020304" pitchFamily="18" charset="0"/>
                <a:cs typeface="Times New Roman" panose="02020603050405020304" pitchFamily="18" charset="0"/>
              </a:rPr>
              <a:t>, а </a:t>
            </a:r>
            <a:r>
              <a:rPr lang="ru-RU" err="1" smtClean="0">
                <a:latin typeface="Times New Roman" panose="02020603050405020304" pitchFamily="18" charset="0"/>
                <a:cs typeface="Times New Roman" panose="02020603050405020304" pitchFamily="18" charset="0"/>
              </a:rPr>
              <a:t>вакуолі</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відокремлені</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від</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цитоплазми</a:t>
            </a:r>
            <a:r>
              <a:rPr lang="ru-RU" smtClean="0">
                <a:latin typeface="Times New Roman" panose="02020603050405020304" pitchFamily="18" charset="0"/>
                <a:cs typeface="Times New Roman" panose="02020603050405020304" pitchFamily="18" charset="0"/>
              </a:rPr>
              <a:t> – </a:t>
            </a:r>
            <a:r>
              <a:rPr lang="ru-RU" b="1" err="1" smtClean="0">
                <a:latin typeface="Times New Roman" panose="02020603050405020304" pitchFamily="18" charset="0"/>
                <a:cs typeface="Times New Roman" panose="02020603050405020304" pitchFamily="18" charset="0"/>
              </a:rPr>
              <a:t>тонопластом</a:t>
            </a:r>
            <a:endParaRPr lang="ru-RU" b="1" smtClean="0">
              <a:latin typeface="Times New Roman" panose="02020603050405020304" pitchFamily="18" charset="0"/>
              <a:cs typeface="Times New Roman" panose="02020603050405020304" pitchFamily="18" charset="0"/>
            </a:endParaRPr>
          </a:p>
          <a:p>
            <a:pPr algn="just"/>
            <a:r>
              <a:rPr lang="ru-RU" err="1" smtClean="0">
                <a:latin typeface="Times New Roman" panose="02020603050405020304" pitchFamily="18" charset="0"/>
                <a:cs typeface="Times New Roman" panose="02020603050405020304" pitchFamily="18" charset="0"/>
              </a:rPr>
              <a:t>Між</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тонопластом</a:t>
            </a:r>
            <a:r>
              <a:rPr lang="ru-RU" smtClean="0">
                <a:latin typeface="Times New Roman" panose="02020603050405020304" pitchFamily="18" charset="0"/>
                <a:cs typeface="Times New Roman" panose="02020603050405020304" pitchFamily="18" charset="0"/>
              </a:rPr>
              <a:t> і </a:t>
            </a:r>
            <a:r>
              <a:rPr lang="ru-RU" err="1" smtClean="0">
                <a:latin typeface="Times New Roman" panose="02020603050405020304" pitchFamily="18" charset="0"/>
                <a:cs typeface="Times New Roman" panose="02020603050405020304" pitchFamily="18" charset="0"/>
              </a:rPr>
              <a:t>плазмалемою</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знаходится</a:t>
            </a:r>
            <a:r>
              <a:rPr lang="ru-RU" smtClean="0">
                <a:latin typeface="Times New Roman" panose="02020603050405020304" pitchFamily="18" charset="0"/>
                <a:cs typeface="Times New Roman" panose="02020603050405020304" pitchFamily="18" charset="0"/>
              </a:rPr>
              <a:t> </a:t>
            </a:r>
            <a:r>
              <a:rPr lang="ru-RU" b="1" err="1" smtClean="0">
                <a:latin typeface="Times New Roman" panose="02020603050405020304" pitchFamily="18" charset="0"/>
                <a:cs typeface="Times New Roman" panose="02020603050405020304" pitchFamily="18" charset="0"/>
              </a:rPr>
              <a:t>гіалоплазма</a:t>
            </a:r>
            <a:r>
              <a:rPr lang="ru-RU" b="1" smtClean="0">
                <a:latin typeface="Times New Roman" panose="02020603050405020304" pitchFamily="18" charset="0"/>
                <a:cs typeface="Times New Roman" panose="02020603050405020304" pitchFamily="18" charset="0"/>
              </a:rPr>
              <a:t> з </a:t>
            </a:r>
            <a:r>
              <a:rPr lang="ru-RU" b="1" err="1" smtClean="0">
                <a:latin typeface="Times New Roman" panose="02020603050405020304" pitchFamily="18" charset="0"/>
                <a:cs typeface="Times New Roman" panose="02020603050405020304" pitchFamily="18" charset="0"/>
              </a:rPr>
              <a:t>органелами</a:t>
            </a:r>
            <a:endParaRPr lang="ru-RU" b="1" smtClean="0">
              <a:latin typeface="Times New Roman" panose="02020603050405020304" pitchFamily="18" charset="0"/>
              <a:cs typeface="Times New Roman" panose="02020603050405020304" pitchFamily="18" charset="0"/>
            </a:endParaRPr>
          </a:p>
          <a:p>
            <a:pPr algn="just"/>
            <a:r>
              <a:rPr lang="ru-RU" b="1" err="1" smtClean="0">
                <a:latin typeface="Times New Roman" panose="02020603050405020304" pitchFamily="18" charset="0"/>
                <a:cs typeface="Times New Roman" panose="02020603050405020304" pitchFamily="18" charset="0"/>
              </a:rPr>
              <a:t>Це</a:t>
            </a:r>
            <a:r>
              <a:rPr lang="ru-RU" b="1" smtClean="0">
                <a:latin typeface="Times New Roman" panose="02020603050405020304" pitchFamily="18" charset="0"/>
                <a:cs typeface="Times New Roman" panose="02020603050405020304" pitchFamily="18" charset="0"/>
              </a:rPr>
              <a:t> </a:t>
            </a:r>
            <a:r>
              <a:rPr lang="ru-RU" b="1" err="1" smtClean="0">
                <a:latin typeface="Times New Roman" panose="02020603050405020304" pitchFamily="18" charset="0"/>
                <a:cs typeface="Times New Roman" panose="02020603050405020304" pitchFamily="18" charset="0"/>
              </a:rPr>
              <a:t>трьохшарові</a:t>
            </a:r>
            <a:r>
              <a:rPr lang="ru-RU" b="1" smtClean="0">
                <a:latin typeface="Times New Roman" panose="02020603050405020304" pitchFamily="18" charset="0"/>
                <a:cs typeface="Times New Roman" panose="02020603050405020304" pitchFamily="18" charset="0"/>
              </a:rPr>
              <a:t> </a:t>
            </a:r>
            <a:r>
              <a:rPr lang="ru-RU" b="1" err="1" smtClean="0">
                <a:latin typeface="Times New Roman" panose="02020603050405020304" pitchFamily="18" charset="0"/>
                <a:cs typeface="Times New Roman" panose="02020603050405020304" pitchFamily="18" charset="0"/>
              </a:rPr>
              <a:t>білково-ліпідні</a:t>
            </a:r>
            <a:r>
              <a:rPr lang="ru-RU" b="1" smtClean="0">
                <a:latin typeface="Times New Roman" panose="02020603050405020304" pitchFamily="18" charset="0"/>
                <a:cs typeface="Times New Roman" panose="02020603050405020304" pitchFamily="18" charset="0"/>
              </a:rPr>
              <a:t> </a:t>
            </a:r>
            <a:r>
              <a:rPr lang="ru-RU" b="1" err="1" smtClean="0">
                <a:latin typeface="Times New Roman" panose="02020603050405020304" pitchFamily="18" charset="0"/>
                <a:cs typeface="Times New Roman" panose="02020603050405020304" pitchFamily="18" charset="0"/>
              </a:rPr>
              <a:t>мембрани</a:t>
            </a:r>
            <a:endParaRPr lang="ru-RU" b="1">
              <a:latin typeface="Times New Roman" panose="02020603050405020304" pitchFamily="18" charset="0"/>
              <a:cs typeface="Times New Roman" panose="02020603050405020304" pitchFamily="18" charset="0"/>
            </a:endParaRPr>
          </a:p>
        </p:txBody>
      </p:sp>
      <p:pic>
        <p:nvPicPr>
          <p:cNvPr id="6" name="Объект 3"/>
          <p:cNvPicPr>
            <a:picLocks noChangeAspect="1"/>
          </p:cNvPicPr>
          <p:nvPr/>
        </p:nvPicPr>
        <p:blipFill>
          <a:blip r:embed="rId3">
            <a:lum bright="-5000"/>
          </a:blip>
          <a:stretch>
            <a:fillRect/>
          </a:stretch>
        </p:blipFill>
        <p:spPr>
          <a:xfrm>
            <a:off x="899035" y="3345701"/>
            <a:ext cx="10315346" cy="3270328"/>
          </a:xfrm>
          <a:prstGeom prst="rect">
            <a:avLst/>
          </a:prstGeom>
        </p:spPr>
      </p:pic>
    </p:spTree>
    <p:extLst>
      <p:ext uri="{BB962C8B-B14F-4D97-AF65-F5344CB8AC3E}">
        <p14:creationId xmlns:p14="http://schemas.microsoft.com/office/powerpoint/2010/main" val="914293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7823201" y="0"/>
            <a:ext cx="4368799" cy="914400"/>
          </a:xfrm>
          <a:solidFill>
            <a:schemeClr val="accent1"/>
          </a:solidFill>
        </p:spPr>
        <p:txBody>
          <a:bodyPr/>
          <a:lstStyle/>
          <a:p>
            <a:r>
              <a:rPr lang="ru-RU" b="1" smtClean="0">
                <a:solidFill>
                  <a:srgbClr val="FFFF00"/>
                </a:solidFill>
                <a:effectLst>
                  <a:glow rad="139700">
                    <a:schemeClr val="accent3">
                      <a:satMod val="175000"/>
                      <a:alpha val="40000"/>
                    </a:schemeClr>
                  </a:glow>
                  <a:outerShdw blurRad="38100" dist="38100" dir="2700000" algn="tl">
                    <a:srgbClr val="000000">
                      <a:alpha val="43137"/>
                    </a:srgbClr>
                  </a:outerShdw>
                </a:effectLst>
              </a:rPr>
              <a:t>Цитоплазма</a:t>
            </a:r>
            <a:endParaRPr lang="ru-RU" b="1">
              <a:solidFill>
                <a:srgbClr val="FFFF00"/>
              </a:solidFill>
              <a:effectLst>
                <a:glow rad="139700">
                  <a:schemeClr val="accent3">
                    <a:satMod val="175000"/>
                    <a:alpha val="40000"/>
                  </a:schemeClr>
                </a:glow>
                <a:outerShdw blurRad="38100" dist="38100" dir="2700000" algn="tl">
                  <a:srgbClr val="000000">
                    <a:alpha val="43137"/>
                  </a:srgbClr>
                </a:outerShdw>
              </a:effectLst>
            </a:endParaRPr>
          </a:p>
        </p:txBody>
      </p:sp>
      <p:sp>
        <p:nvSpPr>
          <p:cNvPr id="3" name="Объект 2"/>
          <p:cNvSpPr>
            <a:spLocks noGrp="1"/>
          </p:cNvSpPr>
          <p:nvPr>
            <p:ph idx="1"/>
          </p:nvPr>
        </p:nvSpPr>
        <p:spPr>
          <a:xfrm>
            <a:off x="1400175" y="914400"/>
            <a:ext cx="10131424" cy="4886326"/>
          </a:xfrm>
        </p:spPr>
        <p:txBody>
          <a:bodyPr>
            <a:normAutofit/>
          </a:bodyPr>
          <a:lstStyle/>
          <a:p>
            <a:pPr marL="0" indent="0" algn="just">
              <a:buNone/>
            </a:pPr>
            <a:r>
              <a:rPr lang="ru-RU" b="1"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Біологичні</a:t>
            </a:r>
            <a:r>
              <a:rPr lang="ru-RU" b="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властивості</a:t>
            </a:r>
            <a:r>
              <a:rPr lang="ru-RU" b="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цитоплазми</a:t>
            </a:r>
            <a:r>
              <a:rPr lang="ru-RU" b="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ü"/>
            </a:pPr>
            <a:r>
              <a:rPr lang="ru-RU" smtClean="0">
                <a:latin typeface="Times New Roman" panose="02020603050405020304" pitchFamily="18" charset="0"/>
                <a:cs typeface="Times New Roman" panose="02020603050405020304" pitchFamily="18" charset="0"/>
              </a:rPr>
              <a:t>Рух і </a:t>
            </a:r>
            <a:r>
              <a:rPr lang="ru-RU" err="1" smtClean="0">
                <a:latin typeface="Times New Roman" panose="02020603050405020304" pitchFamily="18" charset="0"/>
                <a:cs typeface="Times New Roman" panose="02020603050405020304" pitchFamily="18" charset="0"/>
              </a:rPr>
              <a:t>обмін</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речовин</a:t>
            </a:r>
            <a:endParaRPr lang="ru-RU"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ru-RU" err="1" smtClean="0">
                <a:latin typeface="Times New Roman" panose="02020603050405020304" pitchFamily="18" charset="0"/>
                <a:cs typeface="Times New Roman" panose="02020603050405020304" pitchFamily="18" charset="0"/>
              </a:rPr>
              <a:t>Вибіркова</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проникність</a:t>
            </a:r>
            <a:endParaRPr lang="ru-RU"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ru-RU" err="1" smtClean="0">
                <a:latin typeface="Times New Roman" panose="02020603050405020304" pitchFamily="18" charset="0"/>
                <a:cs typeface="Times New Roman" panose="02020603050405020304" pitchFamily="18" charset="0"/>
              </a:rPr>
              <a:t>Подразливість</a:t>
            </a:r>
            <a:r>
              <a:rPr lang="ru-RU" smtClean="0">
                <a:latin typeface="Times New Roman" panose="02020603050405020304" pitchFamily="18" charset="0"/>
                <a:cs typeface="Times New Roman" panose="02020603050405020304" pitchFamily="18" charset="0"/>
              </a:rPr>
              <a:t> – </a:t>
            </a:r>
            <a:r>
              <a:rPr lang="ru-RU" err="1" smtClean="0">
                <a:latin typeface="Times New Roman" panose="02020603050405020304" pitchFamily="18" charset="0"/>
                <a:cs typeface="Times New Roman" panose="02020603050405020304" pitchFamily="18" charset="0"/>
              </a:rPr>
              <a:t>здатність</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цитоплазми</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реагувати</a:t>
            </a:r>
            <a:r>
              <a:rPr lang="ru-RU" smtClean="0">
                <a:latin typeface="Times New Roman" panose="02020603050405020304" pitchFamily="18" charset="0"/>
                <a:cs typeface="Times New Roman" panose="02020603050405020304" pitchFamily="18" charset="0"/>
              </a:rPr>
              <a:t> на </a:t>
            </a:r>
            <a:r>
              <a:rPr lang="ru-RU" err="1" smtClean="0">
                <a:latin typeface="Times New Roman" panose="02020603050405020304" pitchFamily="18" charset="0"/>
                <a:cs typeface="Times New Roman" panose="02020603050405020304" pitchFamily="18" charset="0"/>
              </a:rPr>
              <a:t>светлові</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температурні</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хімічні</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механічні</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подразники</a:t>
            </a:r>
            <a:endParaRPr lang="ru-RU"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ru-RU" err="1" smtClean="0">
                <a:latin typeface="Times New Roman" panose="02020603050405020304" pitchFamily="18" charset="0"/>
                <a:cs typeface="Times New Roman" panose="02020603050405020304" pitchFamily="18" charset="0"/>
              </a:rPr>
              <a:t>Розмноження</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ріст</a:t>
            </a:r>
            <a:r>
              <a:rPr lang="ru-RU" smtClean="0">
                <a:latin typeface="Times New Roman" panose="02020603050405020304" pitchFamily="18" charset="0"/>
                <a:cs typeface="Times New Roman" panose="02020603050405020304" pitchFamily="18" charset="0"/>
              </a:rPr>
              <a:t> і </a:t>
            </a:r>
            <a:r>
              <a:rPr lang="ru-RU" err="1" smtClean="0">
                <a:latin typeface="Times New Roman" panose="02020603050405020304" pitchFamily="18" charset="0"/>
                <a:cs typeface="Times New Roman" panose="02020603050405020304" pitchFamily="18" charset="0"/>
              </a:rPr>
              <a:t>розвиток</a:t>
            </a:r>
            <a:r>
              <a:rPr lang="ru-RU" smtClean="0">
                <a:latin typeface="Times New Roman" panose="02020603050405020304" pitchFamily="18" charset="0"/>
                <a:cs typeface="Times New Roman" panose="02020603050405020304" pitchFamily="18" charset="0"/>
              </a:rPr>
              <a:t> – </a:t>
            </a:r>
            <a:r>
              <a:rPr lang="ru-RU" err="1" smtClean="0">
                <a:latin typeface="Times New Roman" panose="02020603050405020304" pitchFamily="18" charset="0"/>
                <a:cs typeface="Times New Roman" panose="02020603050405020304" pitchFamily="18" charset="0"/>
              </a:rPr>
              <a:t>що</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забезпечують</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організм</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індивідуальним</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життям</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самозбереження</a:t>
            </a:r>
            <a:r>
              <a:rPr lang="ru-RU" smtClean="0">
                <a:latin typeface="Times New Roman" panose="02020603050405020304" pitchFamily="18" charset="0"/>
                <a:cs typeface="Times New Roman" panose="02020603050405020304" pitchFamily="18" charset="0"/>
              </a:rPr>
              <a:t> та </a:t>
            </a:r>
            <a:r>
              <a:rPr lang="ru-RU" err="1" smtClean="0">
                <a:latin typeface="Times New Roman" panose="02020603050405020304" pitchFamily="18" charset="0"/>
                <a:cs typeface="Times New Roman" panose="02020603050405020304" pitchFamily="18" charset="0"/>
              </a:rPr>
              <a:t>чисельне</a:t>
            </a:r>
            <a:r>
              <a:rPr lang="ru-RU" smtClean="0">
                <a:latin typeface="Times New Roman" panose="02020603050405020304" pitchFamily="18" charset="0"/>
                <a:cs typeface="Times New Roman" panose="02020603050405020304" pitchFamily="18" charset="0"/>
              </a:rPr>
              <a:t> </a:t>
            </a:r>
            <a:r>
              <a:rPr lang="ru-RU" err="1" smtClean="0">
                <a:latin typeface="Times New Roman" panose="02020603050405020304" pitchFamily="18" charset="0"/>
                <a:cs typeface="Times New Roman" panose="02020603050405020304" pitchFamily="18" charset="0"/>
              </a:rPr>
              <a:t>збільшення</a:t>
            </a:r>
            <a:endParaRPr lang="ru-RU" smtClean="0">
              <a:latin typeface="Times New Roman" panose="02020603050405020304" pitchFamily="18" charset="0"/>
              <a:cs typeface="Times New Roman" panose="02020603050405020304" pitchFamily="18" charset="0"/>
            </a:endParaRPr>
          </a:p>
          <a:p>
            <a:pPr marL="0" indent="0">
              <a:buNone/>
            </a:pPr>
            <a:endParaRPr lang="ru-RU"/>
          </a:p>
        </p:txBody>
      </p:sp>
    </p:spTree>
    <p:extLst>
      <p:ext uri="{BB962C8B-B14F-4D97-AF65-F5344CB8AC3E}">
        <p14:creationId xmlns:p14="http://schemas.microsoft.com/office/powerpoint/2010/main" val="15737781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4260509500"/>
              </p:ext>
            </p:extLst>
          </p:nvPr>
        </p:nvGraphicFramePr>
        <p:xfrm>
          <a:off x="438150" y="352425"/>
          <a:ext cx="11391900" cy="5785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45482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72474" y="-76200"/>
            <a:ext cx="4006849" cy="942975"/>
          </a:xfrm>
          <a:solidFill>
            <a:schemeClr val="accent2"/>
          </a:solidFill>
        </p:spPr>
        <p:txBody>
          <a:bodyPr/>
          <a:lstStyle/>
          <a:p>
            <a:r>
              <a:rPr lang="ru-RU"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Times New Roman" pitchFamily="18" charset="0"/>
                <a:cs typeface="Times New Roman" pitchFamily="18" charset="0"/>
              </a:rPr>
              <a:t>Ядро</a:t>
            </a:r>
            <a:endParaRPr lang="ru-RU" b="1" spc="50" dirty="0">
              <a:ln w="9525" cmpd="sng">
                <a:solidFill>
                  <a:schemeClr val="accent1"/>
                </a:solidFill>
                <a:prstDash val="solid"/>
              </a:ln>
              <a:solidFill>
                <a:srgbClr val="70AD47">
                  <a:tint val="1000"/>
                </a:srgbClr>
              </a:solidFill>
              <a:effectLst>
                <a:glow rad="139700">
                  <a:schemeClr val="accent1">
                    <a:satMod val="175000"/>
                    <a:alpha val="40000"/>
                  </a:schemeClr>
                </a:glow>
              </a:effectLst>
              <a:latin typeface="Times New Roman" pitchFamily="18" charset="0"/>
              <a:cs typeface="Times New Roman" pitchFamily="18" charset="0"/>
            </a:endParaRPr>
          </a:p>
        </p:txBody>
      </p:sp>
      <p:pic>
        <p:nvPicPr>
          <p:cNvPr id="4" name="Объект 3"/>
          <p:cNvPicPr>
            <a:picLocks noGrp="1" noChangeAspect="1"/>
          </p:cNvPicPr>
          <p:nvPr>
            <p:ph idx="1"/>
          </p:nvPr>
        </p:nvPicPr>
        <p:blipFill>
          <a:blip r:embed="rId3"/>
          <a:stretch>
            <a:fillRect/>
          </a:stretch>
        </p:blipFill>
        <p:spPr>
          <a:xfrm>
            <a:off x="5233013" y="909121"/>
            <a:ext cx="6719345" cy="5386904"/>
          </a:xfrm>
          <a:prstGeom prst="rect">
            <a:avLst/>
          </a:prstGeom>
        </p:spPr>
      </p:pic>
      <p:sp>
        <p:nvSpPr>
          <p:cNvPr id="3" name="Прямоугольник 2"/>
          <p:cNvSpPr/>
          <p:nvPr/>
        </p:nvSpPr>
        <p:spPr>
          <a:xfrm>
            <a:off x="133351" y="782198"/>
            <a:ext cx="5099662" cy="5513827"/>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000" b="1" err="1" smtClean="0">
                <a:latin typeface="Times New Roman" panose="02020603050405020304" pitchFamily="18" charset="0"/>
                <a:cs typeface="Times New Roman" panose="02020603050405020304" pitchFamily="18" charset="0"/>
              </a:rPr>
              <a:t>Основн</a:t>
            </a:r>
            <a:r>
              <a:rPr lang="uk-UA" sz="2000" b="1" smtClean="0">
                <a:latin typeface="Times New Roman" panose="02020603050405020304" pitchFamily="18" charset="0"/>
                <a:cs typeface="Times New Roman" panose="02020603050405020304" pitchFamily="18" charset="0"/>
              </a:rPr>
              <a:t>і</a:t>
            </a:r>
            <a:r>
              <a:rPr lang="ru-RU" sz="2000" b="1" smtClean="0">
                <a:latin typeface="Times New Roman" panose="02020603050405020304" pitchFamily="18" charset="0"/>
                <a:cs typeface="Times New Roman" panose="02020603050405020304" pitchFamily="18" charset="0"/>
              </a:rPr>
              <a:t> </a:t>
            </a:r>
            <a:r>
              <a:rPr lang="ru-RU" sz="2000" b="1" err="1" smtClean="0">
                <a:latin typeface="Times New Roman" panose="02020603050405020304" pitchFamily="18" charset="0"/>
                <a:cs typeface="Times New Roman" panose="02020603050405020304" pitchFamily="18" charset="0"/>
              </a:rPr>
              <a:t>компоненти</a:t>
            </a:r>
            <a:r>
              <a:rPr lang="ru-RU" sz="2000" b="1" smtClean="0">
                <a:latin typeface="Times New Roman" panose="02020603050405020304" pitchFamily="18" charset="0"/>
                <a:cs typeface="Times New Roman" panose="02020603050405020304" pitchFamily="18" charset="0"/>
              </a:rPr>
              <a:t> ядра:</a:t>
            </a:r>
          </a:p>
          <a:p>
            <a:pPr marL="342900" indent="-342900" algn="just">
              <a:buFont typeface="Arial" panose="020B0604020202020204" pitchFamily="34" charset="0"/>
              <a:buChar char="•"/>
            </a:pPr>
            <a:r>
              <a:rPr lang="ru-RU" sz="2000" b="1" i="1" err="1" smtClean="0">
                <a:latin typeface="Times New Roman" panose="02020603050405020304" pitchFamily="18" charset="0"/>
                <a:cs typeface="Times New Roman" panose="02020603050405020304" pitchFamily="18" charset="0"/>
              </a:rPr>
              <a:t>Каріоплазма</a:t>
            </a:r>
            <a:r>
              <a:rPr lang="ru-RU" sz="2000" b="1" i="1" smtClean="0">
                <a:latin typeface="Times New Roman" panose="02020603050405020304" pitchFamily="18" charset="0"/>
                <a:cs typeface="Times New Roman" panose="02020603050405020304" pitchFamily="18" charset="0"/>
              </a:rPr>
              <a:t>, </a:t>
            </a:r>
            <a:r>
              <a:rPr lang="ru-RU" sz="2000" b="1" i="1" err="1" smtClean="0">
                <a:latin typeface="Times New Roman" panose="02020603050405020304" pitchFamily="18" charset="0"/>
                <a:cs typeface="Times New Roman" panose="02020603050405020304" pitchFamily="18" charset="0"/>
              </a:rPr>
              <a:t>або</a:t>
            </a:r>
            <a:r>
              <a:rPr lang="ru-RU" sz="2000" b="1" i="1" smtClean="0">
                <a:latin typeface="Times New Roman" panose="02020603050405020304" pitchFamily="18" charset="0"/>
                <a:cs typeface="Times New Roman" panose="02020603050405020304" pitchFamily="18" charset="0"/>
              </a:rPr>
              <a:t> </a:t>
            </a:r>
            <a:r>
              <a:rPr lang="ru-RU" sz="2000" b="1" i="1" err="1" smtClean="0">
                <a:latin typeface="Times New Roman" panose="02020603050405020304" pitchFamily="18" charset="0"/>
                <a:cs typeface="Times New Roman" panose="02020603050405020304" pitchFamily="18" charset="0"/>
              </a:rPr>
              <a:t>каріолімфа</a:t>
            </a:r>
            <a:r>
              <a:rPr lang="ru-RU" sz="2000" b="1" i="1" smtClean="0">
                <a:latin typeface="Times New Roman" panose="02020603050405020304" pitchFamily="18" charset="0"/>
                <a:cs typeface="Times New Roman" panose="02020603050405020304" pitchFamily="18" charset="0"/>
              </a:rPr>
              <a:t> </a:t>
            </a:r>
            <a:r>
              <a:rPr lang="ru-RU" sz="2000" smtClean="0">
                <a:latin typeface="Times New Roman" panose="02020603050405020304" pitchFamily="18" charset="0"/>
                <a:cs typeface="Times New Roman" panose="02020603050405020304" pitchFamily="18" charset="0"/>
              </a:rPr>
              <a:t>– </a:t>
            </a:r>
            <a:r>
              <a:rPr lang="ru-RU" sz="2000" err="1" smtClean="0">
                <a:latin typeface="Times New Roman" panose="02020603050405020304" pitchFamily="18" charset="0"/>
                <a:cs typeface="Times New Roman" panose="02020603050405020304" pitchFamily="18" charset="0"/>
              </a:rPr>
              <a:t>ядерний</a:t>
            </a:r>
            <a:r>
              <a:rPr lang="ru-RU" sz="2000" smtClean="0">
                <a:latin typeface="Times New Roman" panose="02020603050405020304" pitchFamily="18" charset="0"/>
                <a:cs typeface="Times New Roman" panose="02020603050405020304" pitchFamily="18" charset="0"/>
              </a:rPr>
              <a:t> </a:t>
            </a:r>
            <a:r>
              <a:rPr lang="ru-RU" sz="2000" err="1" smtClean="0">
                <a:latin typeface="Times New Roman" panose="02020603050405020304" pitchFamily="18" charset="0"/>
                <a:cs typeface="Times New Roman" panose="02020603050405020304" pitchFamily="18" charset="0"/>
              </a:rPr>
              <a:t>сік</a:t>
            </a:r>
            <a:r>
              <a:rPr lang="ru-RU" sz="2000" smtClean="0">
                <a:latin typeface="Times New Roman" panose="02020603050405020304" pitchFamily="18" charset="0"/>
                <a:cs typeface="Times New Roman" panose="02020603050405020304" pitchFamily="18" charset="0"/>
              </a:rPr>
              <a:t>, відрізняється </a:t>
            </a:r>
            <a:r>
              <a:rPr lang="ru-RU" sz="2000" err="1" smtClean="0">
                <a:latin typeface="Times New Roman" panose="02020603050405020304" pitchFamily="18" charset="0"/>
                <a:cs typeface="Times New Roman" panose="02020603050405020304" pitchFamily="18" charset="0"/>
              </a:rPr>
              <a:t>високим</a:t>
            </a:r>
            <a:r>
              <a:rPr lang="ru-RU" sz="2000" smtClean="0">
                <a:latin typeface="Times New Roman" panose="02020603050405020304" pitchFamily="18" charset="0"/>
                <a:cs typeface="Times New Roman" panose="02020603050405020304" pitchFamily="18" charset="0"/>
              </a:rPr>
              <a:t> </a:t>
            </a:r>
            <a:r>
              <a:rPr lang="ru-RU" sz="2000" err="1" smtClean="0">
                <a:latin typeface="Times New Roman" panose="02020603050405020304" pitchFamily="18" charset="0"/>
                <a:cs typeface="Times New Roman" panose="02020603050405020304" pitchFamily="18" charset="0"/>
              </a:rPr>
              <a:t>вмістом</a:t>
            </a:r>
            <a:r>
              <a:rPr lang="ru-RU" sz="2000" smtClean="0">
                <a:latin typeface="Times New Roman" panose="02020603050405020304" pitchFamily="18" charset="0"/>
                <a:cs typeface="Times New Roman" panose="02020603050405020304" pitchFamily="18" charset="0"/>
              </a:rPr>
              <a:t> ДНК;</a:t>
            </a:r>
          </a:p>
          <a:p>
            <a:pPr marL="342900" indent="-342900" algn="just">
              <a:buFont typeface="Arial" panose="020B0604020202020204" pitchFamily="34" charset="0"/>
              <a:buChar char="•"/>
            </a:pPr>
            <a:r>
              <a:rPr lang="ru-RU" sz="2000" b="1" i="1" err="1" smtClean="0">
                <a:latin typeface="Times New Roman" panose="02020603050405020304" pitchFamily="18" charset="0"/>
                <a:cs typeface="Times New Roman" panose="02020603050405020304" pitchFamily="18" charset="0"/>
              </a:rPr>
              <a:t>Ядерна</a:t>
            </a:r>
            <a:r>
              <a:rPr lang="ru-RU" sz="2000" b="1" i="1" smtClean="0">
                <a:latin typeface="Times New Roman" panose="02020603050405020304" pitchFamily="18" charset="0"/>
                <a:cs typeface="Times New Roman" panose="02020603050405020304" pitchFamily="18" charset="0"/>
              </a:rPr>
              <a:t> </a:t>
            </a:r>
            <a:r>
              <a:rPr lang="ru-RU" sz="2000" b="1" i="1" err="1" smtClean="0">
                <a:latin typeface="Times New Roman" panose="02020603050405020304" pitchFamily="18" charset="0"/>
                <a:cs typeface="Times New Roman" panose="02020603050405020304" pitchFamily="18" charset="0"/>
              </a:rPr>
              <a:t>оболонка</a:t>
            </a:r>
            <a:r>
              <a:rPr lang="ru-RU" sz="2000" b="1" i="1" smtClean="0">
                <a:latin typeface="Times New Roman" panose="02020603050405020304" pitchFamily="18" charset="0"/>
                <a:cs typeface="Times New Roman" panose="02020603050405020304" pitchFamily="18" charset="0"/>
              </a:rPr>
              <a:t> </a:t>
            </a:r>
            <a:r>
              <a:rPr lang="ru-RU" sz="2000" smtClean="0">
                <a:latin typeface="Times New Roman" panose="02020603050405020304" pitchFamily="18" charset="0"/>
                <a:cs typeface="Times New Roman" panose="02020603050405020304" pitchFamily="18" charset="0"/>
              </a:rPr>
              <a:t>– двомебранна, </a:t>
            </a:r>
            <a:r>
              <a:rPr lang="ru-RU" sz="2000">
                <a:latin typeface="Times New Roman" panose="02020603050405020304" pitchFamily="18" charset="0"/>
                <a:cs typeface="Times New Roman" panose="02020603050405020304" pitchFamily="18" charset="0"/>
              </a:rPr>
              <a:t>з</a:t>
            </a:r>
            <a:r>
              <a:rPr lang="ru-RU" sz="2000" smtClean="0">
                <a:latin typeface="Times New Roman" panose="02020603050405020304" pitchFamily="18" charset="0"/>
                <a:cs typeface="Times New Roman" panose="02020603050405020304" pitchFamily="18" charset="0"/>
              </a:rPr>
              <a:t> порами, з рибосомами на </a:t>
            </a:r>
            <a:r>
              <a:rPr lang="ru-RU" sz="2000" err="1" smtClean="0">
                <a:latin typeface="Times New Roman" panose="02020603050405020304" pitchFamily="18" charset="0"/>
                <a:cs typeface="Times New Roman" panose="02020603050405020304" pitchFamily="18" charset="0"/>
              </a:rPr>
              <a:t>зовнішній</a:t>
            </a:r>
            <a:r>
              <a:rPr lang="ru-RU" sz="2000" smtClean="0">
                <a:latin typeface="Times New Roman" panose="02020603050405020304" pitchFamily="18" charset="0"/>
                <a:cs typeface="Times New Roman" panose="02020603050405020304" pitchFamily="18" charset="0"/>
              </a:rPr>
              <a:t> </a:t>
            </a:r>
            <a:r>
              <a:rPr lang="ru-RU" sz="2000" err="1" smtClean="0">
                <a:latin typeface="Times New Roman" panose="02020603050405020304" pitchFamily="18" charset="0"/>
                <a:cs typeface="Times New Roman" panose="02020603050405020304" pitchFamily="18" charset="0"/>
              </a:rPr>
              <a:t>мембрані</a:t>
            </a:r>
            <a:r>
              <a:rPr lang="ru-RU" sz="2000" smtClean="0">
                <a:latin typeface="Times New Roman" panose="02020603050405020304" pitchFamily="18" charset="0"/>
                <a:cs typeface="Times New Roman" panose="02020603050405020304" pitchFamily="18" charset="0"/>
              </a:rPr>
              <a:t>, связанной с канальцями </a:t>
            </a:r>
            <a:r>
              <a:rPr lang="ru-RU" sz="2000">
                <a:latin typeface="Times New Roman" panose="02020603050405020304" pitchFamily="18" charset="0"/>
                <a:cs typeface="Times New Roman" panose="02020603050405020304" pitchFamily="18" charset="0"/>
              </a:rPr>
              <a:t>Е</a:t>
            </a:r>
            <a:r>
              <a:rPr lang="ru-RU" sz="2000" smtClean="0">
                <a:latin typeface="Times New Roman" panose="02020603050405020304" pitchFamily="18" charset="0"/>
                <a:cs typeface="Times New Roman" panose="02020603050405020304" pitchFamily="18" charset="0"/>
              </a:rPr>
              <a:t>ПР;</a:t>
            </a:r>
          </a:p>
          <a:p>
            <a:pPr marL="342900" indent="-342900" algn="just">
              <a:buFont typeface="Arial" panose="020B0604020202020204" pitchFamily="34" charset="0"/>
              <a:buChar char="•"/>
            </a:pPr>
            <a:r>
              <a:rPr lang="ru-RU" sz="2000" b="1" i="1" smtClean="0">
                <a:latin typeface="Times New Roman" panose="02020603050405020304" pitchFamily="18" charset="0"/>
                <a:cs typeface="Times New Roman" panose="02020603050405020304" pitchFamily="18" charset="0"/>
              </a:rPr>
              <a:t>Яд</a:t>
            </a:r>
            <a:r>
              <a:rPr lang="uk-UA" sz="2000" b="1" i="1" err="1" smtClean="0">
                <a:latin typeface="Times New Roman" panose="02020603050405020304" pitchFamily="18" charset="0"/>
                <a:cs typeface="Times New Roman" panose="02020603050405020304" pitchFamily="18" charset="0"/>
              </a:rPr>
              <a:t>ерця</a:t>
            </a:r>
            <a:r>
              <a:rPr lang="ru-RU" sz="2000" smtClean="0">
                <a:latin typeface="Times New Roman" panose="02020603050405020304" pitchFamily="18" charset="0"/>
                <a:cs typeface="Times New Roman" panose="02020603050405020304" pitchFamily="18" charset="0"/>
              </a:rPr>
              <a:t> – </a:t>
            </a:r>
            <a:r>
              <a:rPr lang="ru-RU" sz="2000" err="1" smtClean="0">
                <a:latin typeface="Times New Roman" panose="02020603050405020304" pitchFamily="18" charset="0"/>
                <a:cs typeface="Times New Roman" panose="02020603050405020304" pitchFamily="18" charset="0"/>
              </a:rPr>
              <a:t>безмембранні</a:t>
            </a:r>
            <a:r>
              <a:rPr lang="ru-RU" sz="2000" smtClean="0">
                <a:latin typeface="Times New Roman" panose="02020603050405020304" pitchFamily="18" charset="0"/>
                <a:cs typeface="Times New Roman" panose="02020603050405020304" pitchFamily="18" charset="0"/>
              </a:rPr>
              <a:t> </a:t>
            </a:r>
            <a:r>
              <a:rPr lang="ru-RU" sz="2000" err="1" smtClean="0">
                <a:latin typeface="Times New Roman" panose="02020603050405020304" pitchFamily="18" charset="0"/>
                <a:cs typeface="Times New Roman" panose="02020603050405020304" pitchFamily="18" charset="0"/>
              </a:rPr>
              <a:t>структури</a:t>
            </a:r>
            <a:r>
              <a:rPr lang="ru-RU" sz="2000" smtClean="0">
                <a:latin typeface="Times New Roman" panose="02020603050405020304" pitchFamily="18" charset="0"/>
                <a:cs typeface="Times New Roman" panose="02020603050405020304" pitchFamily="18" charset="0"/>
              </a:rPr>
              <a:t>, в </a:t>
            </a:r>
            <a:r>
              <a:rPr lang="ru-RU" sz="2000" err="1" smtClean="0">
                <a:latin typeface="Times New Roman" panose="02020603050405020304" pitchFamily="18" charset="0"/>
                <a:cs typeface="Times New Roman" panose="02020603050405020304" pitchFamily="18" charset="0"/>
              </a:rPr>
              <a:t>яких</a:t>
            </a:r>
            <a:r>
              <a:rPr lang="ru-RU" sz="2000" smtClean="0">
                <a:latin typeface="Times New Roman" panose="02020603050405020304" pitchFamily="18" charset="0"/>
                <a:cs typeface="Times New Roman" panose="02020603050405020304" pitchFamily="18" charset="0"/>
              </a:rPr>
              <a:t> </a:t>
            </a:r>
            <a:r>
              <a:rPr lang="ru-RU" sz="2000" err="1" smtClean="0">
                <a:latin typeface="Times New Roman" panose="02020603050405020304" pitchFamily="18" charset="0"/>
                <a:cs typeface="Times New Roman" panose="02020603050405020304" pitchFamily="18" charset="0"/>
              </a:rPr>
              <a:t>синтезується</a:t>
            </a:r>
            <a:r>
              <a:rPr lang="ru-RU" sz="2000" smtClean="0">
                <a:latin typeface="Times New Roman" panose="02020603050405020304" pitchFamily="18" charset="0"/>
                <a:cs typeface="Times New Roman" panose="02020603050405020304" pitchFamily="18" charset="0"/>
              </a:rPr>
              <a:t> РНК і утворюються </a:t>
            </a:r>
            <a:r>
              <a:rPr lang="ru-RU" sz="2000" b="1" i="1" smtClean="0">
                <a:latin typeface="Times New Roman" panose="02020603050405020304" pitchFamily="18" charset="0"/>
                <a:cs typeface="Times New Roman" panose="02020603050405020304" pitchFamily="18" charset="0"/>
              </a:rPr>
              <a:t>прорибосоми;</a:t>
            </a:r>
          </a:p>
          <a:p>
            <a:pPr marL="342900" indent="-342900" algn="just">
              <a:buFont typeface="Arial" panose="020B0604020202020204" pitchFamily="34" charset="0"/>
              <a:buChar char="•"/>
            </a:pPr>
            <a:r>
              <a:rPr lang="ru-RU" sz="2000" b="1" i="1" smtClean="0">
                <a:latin typeface="Times New Roman" panose="02020603050405020304" pitchFamily="18" charset="0"/>
                <a:cs typeface="Times New Roman" panose="02020603050405020304" pitchFamily="18" charset="0"/>
              </a:rPr>
              <a:t>Хроматин – </a:t>
            </a:r>
            <a:r>
              <a:rPr lang="ru-RU" sz="2000" smtClean="0">
                <a:latin typeface="Times New Roman" panose="02020603050405020304" pitchFamily="18" charset="0"/>
                <a:cs typeface="Times New Roman" panose="02020603050405020304" pitchFamily="18" charset="0"/>
              </a:rPr>
              <a:t>комплекси ДНК і білків, що входять до складу генів.</a:t>
            </a:r>
          </a:p>
          <a:p>
            <a:pPr marL="342900" indent="-342900" algn="just">
              <a:buFont typeface="Arial" panose="020B0604020202020204" pitchFamily="34" charset="0"/>
              <a:buChar char="•"/>
            </a:pPr>
            <a:endParaRPr lang="ru-RU" sz="2000" b="1" i="1" smtClean="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ru-RU" sz="2000" b="1" i="1" smtClean="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ru-RU" sz="2000" smtClean="0">
              <a:latin typeface="Times New Roman" panose="02020603050405020304" pitchFamily="18" charset="0"/>
              <a:cs typeface="Times New Roman" panose="02020603050405020304" pitchFamily="18" charset="0"/>
            </a:endParaRPr>
          </a:p>
          <a:p>
            <a:pPr algn="ctr"/>
            <a:endParaRPr lang="ru-RU"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65802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33041" y="971551"/>
            <a:ext cx="10246184" cy="1672497"/>
          </a:xfrm>
        </p:spPr>
        <p:txBody>
          <a:bodyPr>
            <a:normAutofit fontScale="85000" lnSpcReduction="20000"/>
          </a:bodyPr>
          <a:lstStyle/>
          <a:p>
            <a:pPr marL="0" indent="0" algn="just">
              <a:buNone/>
            </a:pPr>
            <a:r>
              <a:rPr lang="ru-RU" smtClean="0">
                <a:latin typeface="Times New Roman" panose="02020603050405020304" pitchFamily="18" charset="0"/>
                <a:cs typeface="Times New Roman" panose="02020603050405020304" pitchFamily="18" charset="0"/>
              </a:rPr>
              <a:t>Існують </a:t>
            </a:r>
            <a:r>
              <a:rPr lang="ru-RU" b="1" smtClean="0">
                <a:latin typeface="Times New Roman" panose="02020603050405020304" pitchFamily="18" charset="0"/>
                <a:cs typeface="Times New Roman" panose="02020603050405020304" pitchFamily="18" charset="0"/>
              </a:rPr>
              <a:t>два типи ЕПС</a:t>
            </a:r>
            <a:r>
              <a:rPr lang="ru-RU" smtClean="0">
                <a:latin typeface="Times New Roman" panose="02020603050405020304" pitchFamily="18" charset="0"/>
                <a:cs typeface="Times New Roman" panose="02020603050405020304" pitchFamily="18" charset="0"/>
              </a:rPr>
              <a:t>: </a:t>
            </a:r>
            <a:r>
              <a:rPr lang="ru-RU" b="1" smtClean="0">
                <a:solidFill>
                  <a:schemeClr val="accent2">
                    <a:lumMod val="75000"/>
                  </a:schemeClr>
                </a:solidFill>
                <a:latin typeface="Times New Roman" panose="02020603050405020304" pitchFamily="18" charset="0"/>
                <a:cs typeface="Times New Roman" panose="02020603050405020304" pitchFamily="18" charset="0"/>
              </a:rPr>
              <a:t>гранулярна </a:t>
            </a:r>
            <a:r>
              <a:rPr lang="ru-RU" b="1">
                <a:solidFill>
                  <a:schemeClr val="accent2">
                    <a:lumMod val="75000"/>
                  </a:schemeClr>
                </a:solidFill>
                <a:latin typeface="Times New Roman" panose="02020603050405020304" pitchFamily="18" charset="0"/>
                <a:cs typeface="Times New Roman" panose="02020603050405020304" pitchFamily="18" charset="0"/>
              </a:rPr>
              <a:t>(</a:t>
            </a:r>
            <a:r>
              <a:rPr lang="ru-RU" b="1" smtClean="0">
                <a:solidFill>
                  <a:schemeClr val="accent2">
                    <a:lumMod val="75000"/>
                  </a:schemeClr>
                </a:solidFill>
                <a:latin typeface="Times New Roman" panose="02020603050405020304" pitchFamily="18" charset="0"/>
                <a:cs typeface="Times New Roman" panose="02020603050405020304" pitchFamily="18" charset="0"/>
              </a:rPr>
              <a:t>шерохувата) </a:t>
            </a:r>
            <a:r>
              <a:rPr lang="ru-RU" b="1">
                <a:solidFill>
                  <a:schemeClr val="accent2">
                    <a:lumMod val="75000"/>
                  </a:schemeClr>
                </a:solidFill>
                <a:latin typeface="Times New Roman" panose="02020603050405020304" pitchFamily="18" charset="0"/>
                <a:cs typeface="Times New Roman" panose="02020603050405020304" pitchFamily="18" charset="0"/>
              </a:rPr>
              <a:t>і</a:t>
            </a:r>
            <a:r>
              <a:rPr lang="ru-RU" b="1" smtClean="0">
                <a:solidFill>
                  <a:schemeClr val="accent2">
                    <a:lumMod val="75000"/>
                  </a:schemeClr>
                </a:solidFill>
                <a:latin typeface="Times New Roman" panose="02020603050405020304" pitchFamily="18" charset="0"/>
                <a:cs typeface="Times New Roman" panose="02020603050405020304" pitchFamily="18" charset="0"/>
              </a:rPr>
              <a:t> агранулярна </a:t>
            </a:r>
            <a:r>
              <a:rPr lang="ru-RU" b="1">
                <a:solidFill>
                  <a:schemeClr val="accent2">
                    <a:lumMod val="75000"/>
                  </a:schemeClr>
                </a:solidFill>
                <a:latin typeface="Times New Roman" panose="02020603050405020304" pitchFamily="18" charset="0"/>
                <a:cs typeface="Times New Roman" panose="02020603050405020304" pitchFamily="18" charset="0"/>
              </a:rPr>
              <a:t>(</a:t>
            </a:r>
            <a:r>
              <a:rPr lang="ru-RU" b="1" smtClean="0">
                <a:solidFill>
                  <a:schemeClr val="accent2">
                    <a:lumMod val="75000"/>
                  </a:schemeClr>
                </a:solidFill>
                <a:latin typeface="Times New Roman" panose="02020603050405020304" pitchFamily="18" charset="0"/>
                <a:cs typeface="Times New Roman" panose="02020603050405020304" pitchFamily="18" charset="0"/>
              </a:rPr>
              <a:t>гладка). </a:t>
            </a:r>
            <a:r>
              <a:rPr lang="ru-RU" smtClean="0">
                <a:latin typeface="Times New Roman" panose="02020603050405020304" pitchFamily="18" charset="0"/>
                <a:cs typeface="Times New Roman" panose="02020603050405020304" pitchFamily="18" charset="0"/>
              </a:rPr>
              <a:t>Гранулярний ендоплазматичний ретикулюм </a:t>
            </a:r>
            <a:r>
              <a:rPr lang="ru-RU">
                <a:latin typeface="Times New Roman" panose="02020603050405020304" pitchFamily="18" charset="0"/>
                <a:cs typeface="Times New Roman" panose="02020603050405020304" pitchFamily="18" charset="0"/>
              </a:rPr>
              <a:t>густо </a:t>
            </a:r>
            <a:r>
              <a:rPr lang="ru-RU" smtClean="0">
                <a:latin typeface="Times New Roman" panose="02020603050405020304" pitchFamily="18" charset="0"/>
                <a:cs typeface="Times New Roman" panose="02020603050405020304" pitchFamily="18" charset="0"/>
              </a:rPr>
              <a:t>вкритий </a:t>
            </a:r>
            <a:r>
              <a:rPr lang="ru-RU" b="1">
                <a:latin typeface="Times New Roman" panose="02020603050405020304" pitchFamily="18" charset="0"/>
                <a:cs typeface="Times New Roman" panose="02020603050405020304" pitchFamily="18" charset="0"/>
              </a:rPr>
              <a:t>рибосомами</a:t>
            </a:r>
            <a:r>
              <a:rPr lang="ru-RU">
                <a:latin typeface="Times New Roman" panose="02020603050405020304" pitchFamily="18" charset="0"/>
                <a:cs typeface="Times New Roman" panose="02020603050405020304" pitchFamily="18" charset="0"/>
              </a:rPr>
              <a:t>, на </a:t>
            </a:r>
            <a:r>
              <a:rPr lang="ru-RU" smtClean="0">
                <a:latin typeface="Times New Roman" panose="02020603050405020304" pitchFamily="18" charset="0"/>
                <a:cs typeface="Times New Roman" panose="02020603050405020304" pitchFamily="18" charset="0"/>
              </a:rPr>
              <a:t>яких здійснюється </a:t>
            </a:r>
            <a:r>
              <a:rPr lang="ru-RU" b="1" smtClean="0">
                <a:latin typeface="Times New Roman" panose="02020603050405020304" pitchFamily="18" charset="0"/>
                <a:cs typeface="Times New Roman" panose="02020603050405020304" pitchFamily="18" charset="0"/>
              </a:rPr>
              <a:t>біосинтез білка</a:t>
            </a:r>
            <a:r>
              <a:rPr lang="ru-RU">
                <a:latin typeface="Times New Roman" panose="02020603050405020304" pitchFamily="18" charset="0"/>
                <a:cs typeface="Times New Roman" panose="02020603050405020304" pitchFamily="18" charset="0"/>
              </a:rPr>
              <a:t>. </a:t>
            </a:r>
            <a:r>
              <a:rPr lang="ru-RU" smtClean="0">
                <a:latin typeface="Times New Roman" panose="02020603050405020304" pitchFamily="18" charset="0"/>
                <a:cs typeface="Times New Roman" panose="02020603050405020304" pitchFamily="18" charset="0"/>
              </a:rPr>
              <a:t>Синтезовані білки проходять </a:t>
            </a:r>
            <a:r>
              <a:rPr lang="ru-RU">
                <a:latin typeface="Times New Roman" panose="02020603050405020304" pitchFamily="18" charset="0"/>
                <a:cs typeface="Times New Roman" panose="02020603050405020304" pitchFamily="18" charset="0"/>
              </a:rPr>
              <a:t>через мембрану в канали і порожнини </a:t>
            </a:r>
            <a:r>
              <a:rPr lang="ru-RU" smtClean="0">
                <a:latin typeface="Times New Roman" panose="02020603050405020304" pitchFamily="18" charset="0"/>
                <a:cs typeface="Times New Roman" panose="02020603050405020304" pitchFamily="18" charset="0"/>
              </a:rPr>
              <a:t>ендоплазматичного ретикулюму, ізолюются від цитоплазми, накопичуються </a:t>
            </a:r>
            <a:r>
              <a:rPr lang="ru-RU">
                <a:latin typeface="Times New Roman" panose="02020603050405020304" pitchFamily="18" charset="0"/>
                <a:cs typeface="Times New Roman" panose="02020603050405020304" pitchFamily="18" charset="0"/>
              </a:rPr>
              <a:t>там, </a:t>
            </a:r>
            <a:r>
              <a:rPr lang="ru-RU" smtClean="0">
                <a:latin typeface="Times New Roman" panose="02020603050405020304" pitchFamily="18" charset="0"/>
                <a:cs typeface="Times New Roman" panose="02020603050405020304" pitchFamily="18" charset="0"/>
              </a:rPr>
              <a:t>дозрівають </a:t>
            </a:r>
            <a:r>
              <a:rPr lang="ru-RU">
                <a:latin typeface="Times New Roman" panose="02020603050405020304" pitchFamily="18" charset="0"/>
                <a:cs typeface="Times New Roman" panose="02020603050405020304" pitchFamily="18" charset="0"/>
              </a:rPr>
              <a:t>і</a:t>
            </a:r>
            <a:r>
              <a:rPr lang="ru-RU" smtClean="0">
                <a:latin typeface="Times New Roman" panose="02020603050405020304" pitchFamily="18" charset="0"/>
                <a:cs typeface="Times New Roman" panose="02020603050405020304" pitchFamily="18" charset="0"/>
              </a:rPr>
              <a:t> переміщуются </a:t>
            </a:r>
            <a:r>
              <a:rPr lang="ru-RU">
                <a:latin typeface="Times New Roman" panose="02020603050405020304" pitchFamily="18" charset="0"/>
                <a:cs typeface="Times New Roman" panose="02020603050405020304" pitchFamily="18" charset="0"/>
              </a:rPr>
              <a:t>в </a:t>
            </a:r>
            <a:r>
              <a:rPr lang="ru-RU" smtClean="0">
                <a:latin typeface="Times New Roman" panose="02020603050405020304" pitchFamily="18" charset="0"/>
                <a:cs typeface="Times New Roman" panose="02020603050405020304" pitchFamily="18" charset="0"/>
              </a:rPr>
              <a:t>інші частини клітини або в </a:t>
            </a:r>
            <a:r>
              <a:rPr lang="ru-RU">
                <a:latin typeface="Times New Roman" panose="02020603050405020304" pitchFamily="18" charset="0"/>
                <a:cs typeface="Times New Roman" panose="02020603050405020304" pitchFamily="18" charset="0"/>
              </a:rPr>
              <a:t>комплекс </a:t>
            </a:r>
            <a:r>
              <a:rPr lang="ru-RU" smtClean="0">
                <a:latin typeface="Times New Roman" panose="02020603050405020304" pitchFamily="18" charset="0"/>
                <a:cs typeface="Times New Roman" panose="02020603050405020304" pitchFamily="18" charset="0"/>
              </a:rPr>
              <a:t>Гольджі </a:t>
            </a:r>
            <a:r>
              <a:rPr lang="ru-RU">
                <a:latin typeface="Times New Roman" panose="02020603050405020304" pitchFamily="18" charset="0"/>
                <a:cs typeface="Times New Roman" panose="02020603050405020304" pitchFamily="18" charset="0"/>
              </a:rPr>
              <a:t>в </a:t>
            </a:r>
            <a:r>
              <a:rPr lang="ru-RU" smtClean="0">
                <a:latin typeface="Times New Roman" panose="02020603050405020304" pitchFamily="18" charset="0"/>
                <a:cs typeface="Times New Roman" panose="02020603050405020304" pitchFamily="18" charset="0"/>
              </a:rPr>
              <a:t>спеціальних мембранних пухирцях, які відшнуровуються від цистерн ЕПС.</a:t>
            </a:r>
            <a:endParaRPr lang="ru-RU">
              <a:latin typeface="Times New Roman" panose="02020603050405020304" pitchFamily="18" charset="0"/>
              <a:cs typeface="Times New Roman" panose="02020603050405020304" pitchFamily="18" charset="0"/>
            </a:endParaRPr>
          </a:p>
        </p:txBody>
      </p:sp>
      <p:sp>
        <p:nvSpPr>
          <p:cNvPr id="4" name="Заголовок 1"/>
          <p:cNvSpPr txBox="1">
            <a:spLocks/>
          </p:cNvSpPr>
          <p:nvPr/>
        </p:nvSpPr>
        <p:spPr>
          <a:xfrm>
            <a:off x="7667739" y="1"/>
            <a:ext cx="4616335" cy="958466"/>
          </a:xfrm>
          <a:prstGeom prst="rect">
            <a:avLst/>
          </a:prstGeom>
          <a:solidFill>
            <a:schemeClr val="accent2">
              <a:lumMod val="60000"/>
              <a:lumOff val="40000"/>
            </a:schemeClr>
          </a:solidFill>
          <a:effectLst/>
        </p:spPr>
        <p:txBody>
          <a:bodyPr vert="horz" lIns="91440" tIns="45720" rIns="91440" bIns="45720" rtlCol="0" anchor="ctr">
            <a:normAutofit fontScale="85000" lnSpcReduction="2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b="1" dirty="0" err="1" smtClean="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Ендоплазматична</a:t>
            </a:r>
            <a:r>
              <a:rPr lang="ru-RU" b="1" dirty="0" smtClean="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 </a:t>
            </a:r>
            <a:r>
              <a:rPr lang="ru-RU" b="1" dirty="0" err="1" smtClean="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сітка</a:t>
            </a:r>
            <a:r>
              <a:rPr lang="ru-RU" b="1" dirty="0" smtClean="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 (</a:t>
            </a:r>
            <a:r>
              <a:rPr lang="ru-RU" b="1" dirty="0" err="1" smtClean="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ретикулюм</a:t>
            </a:r>
            <a:r>
              <a:rPr lang="ru-RU" b="1" dirty="0" smtClean="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a:t>
            </a:r>
            <a:endParaRPr lang="ru-RU" b="1" dirty="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endParaRPr>
          </a:p>
        </p:txBody>
      </p:sp>
      <p:sp>
        <p:nvSpPr>
          <p:cNvPr id="6" name="Прямоугольник 5"/>
          <p:cNvSpPr/>
          <p:nvPr/>
        </p:nvSpPr>
        <p:spPr>
          <a:xfrm>
            <a:off x="881349" y="2732184"/>
            <a:ext cx="10967750" cy="3416320"/>
          </a:xfrm>
          <a:prstGeom prst="rect">
            <a:avLst/>
          </a:prstGeom>
          <a:solidFill>
            <a:schemeClr val="accent1">
              <a:lumMod val="60000"/>
              <a:lumOff val="40000"/>
            </a:schemeClr>
          </a:solidFill>
        </p:spPr>
        <p:txBody>
          <a:bodyPr wrap="square">
            <a:spAutoFit/>
          </a:bodyPr>
          <a:lstStyle/>
          <a:p>
            <a:pPr algn="just" fontAlgn="base"/>
            <a:r>
              <a:rPr lang="ru-RU" b="1" smtClean="0">
                <a:solidFill>
                  <a:srgbClr val="333333"/>
                </a:solidFill>
                <a:latin typeface="Times New Roman" panose="02020603050405020304" pitchFamily="18" charset="0"/>
                <a:cs typeface="Times New Roman" panose="02020603050405020304" pitchFamily="18" charset="0"/>
              </a:rPr>
              <a:t>   Функції ендоплазматичного ретикулюму</a:t>
            </a:r>
            <a:r>
              <a:rPr lang="ru-RU" smtClean="0">
                <a:solidFill>
                  <a:srgbClr val="333333"/>
                </a:solidFill>
                <a:latin typeface="Times New Roman" panose="02020603050405020304" pitchFamily="18" charset="0"/>
                <a:cs typeface="Times New Roman" panose="02020603050405020304" pitchFamily="18" charset="0"/>
              </a:rPr>
              <a:t>:</a:t>
            </a:r>
            <a:endParaRPr lang="ru-RU">
              <a:solidFill>
                <a:srgbClr val="333333"/>
              </a:solidFill>
              <a:latin typeface="Times New Roman" panose="02020603050405020304" pitchFamily="18" charset="0"/>
              <a:cs typeface="Times New Roman" panose="02020603050405020304" pitchFamily="18" charset="0"/>
            </a:endParaRPr>
          </a:p>
          <a:p>
            <a:pPr algn="just" fontAlgn="base">
              <a:buFont typeface="+mj-lt"/>
              <a:buAutoNum type="arabicPeriod"/>
            </a:pPr>
            <a:r>
              <a:rPr lang="ru-RU" smtClean="0">
                <a:solidFill>
                  <a:srgbClr val="333333"/>
                </a:solidFill>
                <a:latin typeface="Times New Roman" panose="02020603050405020304" pitchFamily="18" charset="0"/>
                <a:cs typeface="Times New Roman" panose="02020603050405020304" pitchFamily="18" charset="0"/>
              </a:rPr>
              <a:t>В </a:t>
            </a:r>
            <a:r>
              <a:rPr lang="ru-RU">
                <a:solidFill>
                  <a:srgbClr val="333333"/>
                </a:solidFill>
                <a:latin typeface="Times New Roman" panose="02020603050405020304" pitchFamily="18" charset="0"/>
                <a:cs typeface="Times New Roman" panose="02020603050405020304" pitchFamily="18" charset="0"/>
              </a:rPr>
              <a:t>мембранах </a:t>
            </a:r>
            <a:r>
              <a:rPr lang="ru-RU" b="1">
                <a:solidFill>
                  <a:srgbClr val="333333"/>
                </a:solidFill>
                <a:latin typeface="Times New Roman" panose="02020603050405020304" pitchFamily="18" charset="0"/>
                <a:cs typeface="Times New Roman" panose="02020603050405020304" pitchFamily="18" charset="0"/>
              </a:rPr>
              <a:t>гранулярного </a:t>
            </a:r>
            <a:r>
              <a:rPr lang="ru-RU" b="1" smtClean="0">
                <a:solidFill>
                  <a:srgbClr val="333333"/>
                </a:solidFill>
                <a:latin typeface="Times New Roman" panose="02020603050405020304" pitchFamily="18" charset="0"/>
                <a:cs typeface="Times New Roman" panose="02020603050405020304" pitchFamily="18" charset="0"/>
              </a:rPr>
              <a:t>ендоплазматичного ретикулюму </a:t>
            </a:r>
            <a:r>
              <a:rPr lang="ru-RU" smtClean="0">
                <a:solidFill>
                  <a:srgbClr val="333333"/>
                </a:solidFill>
                <a:latin typeface="Times New Roman" panose="02020603050405020304" pitchFamily="18" charset="0"/>
                <a:cs typeface="Times New Roman" panose="02020603050405020304" pitchFamily="18" charset="0"/>
              </a:rPr>
              <a:t>накопичуються та ізолюються білки</a:t>
            </a:r>
            <a:r>
              <a:rPr lang="ru-RU">
                <a:solidFill>
                  <a:srgbClr val="333333"/>
                </a:solidFill>
                <a:latin typeface="Times New Roman" panose="02020603050405020304" pitchFamily="18" charset="0"/>
                <a:cs typeface="Times New Roman" panose="02020603050405020304" pitchFamily="18" charset="0"/>
              </a:rPr>
              <a:t>, </a:t>
            </a:r>
            <a:r>
              <a:rPr lang="ru-RU" smtClean="0">
                <a:solidFill>
                  <a:srgbClr val="333333"/>
                </a:solidFill>
                <a:latin typeface="Times New Roman" panose="02020603050405020304" pitchFamily="18" charset="0"/>
                <a:cs typeface="Times New Roman" panose="02020603050405020304" pitchFamily="18" charset="0"/>
              </a:rPr>
              <a:t>які, після їх синтезу могли виявитися шкідливими для клітини. Наприклад, </a:t>
            </a:r>
            <a:r>
              <a:rPr lang="ru-RU">
                <a:solidFill>
                  <a:srgbClr val="333333"/>
                </a:solidFill>
                <a:latin typeface="Times New Roman" panose="02020603050405020304" pitchFamily="18" charset="0"/>
                <a:cs typeface="Times New Roman" panose="02020603050405020304" pitchFamily="18" charset="0"/>
              </a:rPr>
              <a:t>синтез </a:t>
            </a:r>
            <a:r>
              <a:rPr lang="ru-RU" smtClean="0">
                <a:solidFill>
                  <a:srgbClr val="333333"/>
                </a:solidFill>
                <a:latin typeface="Times New Roman" panose="02020603050405020304" pitchFamily="18" charset="0"/>
                <a:cs typeface="Times New Roman" panose="02020603050405020304" pitchFamily="18" charset="0"/>
              </a:rPr>
              <a:t>гідролітичних ферментів та їх вільний вихід у цитоплазму призвів би до самоперетравлюванню клетини та її загибелі. Однак це не відбувається, тому що подібні білки надійно ізольовані у порожнинах ендоплазматичного ретикулюму.</a:t>
            </a:r>
            <a:endParaRPr lang="ru-RU">
              <a:solidFill>
                <a:srgbClr val="333333"/>
              </a:solidFill>
              <a:latin typeface="Times New Roman" panose="02020603050405020304" pitchFamily="18" charset="0"/>
              <a:cs typeface="Times New Roman" panose="02020603050405020304" pitchFamily="18" charset="0"/>
            </a:endParaRPr>
          </a:p>
          <a:p>
            <a:pPr algn="just" fontAlgn="base">
              <a:buFont typeface="+mj-lt"/>
              <a:buAutoNum type="arabicPeriod"/>
            </a:pPr>
            <a:r>
              <a:rPr lang="ru-RU">
                <a:solidFill>
                  <a:srgbClr val="333333"/>
                </a:solidFill>
                <a:latin typeface="Times New Roman" panose="02020603050405020304" pitchFamily="18" charset="0"/>
                <a:cs typeface="Times New Roman" panose="02020603050405020304" pitchFamily="18" charset="0"/>
              </a:rPr>
              <a:t>На рибосомах </a:t>
            </a:r>
            <a:r>
              <a:rPr lang="ru-RU" b="1">
                <a:solidFill>
                  <a:srgbClr val="333333"/>
                </a:solidFill>
                <a:latin typeface="Times New Roman" panose="02020603050405020304" pitchFamily="18" charset="0"/>
                <a:cs typeface="Times New Roman" panose="02020603050405020304" pitchFamily="18" charset="0"/>
              </a:rPr>
              <a:t>гранулярного </a:t>
            </a:r>
            <a:r>
              <a:rPr lang="ru-RU" b="1" smtClean="0">
                <a:solidFill>
                  <a:srgbClr val="333333"/>
                </a:solidFill>
                <a:latin typeface="Times New Roman" panose="02020603050405020304" pitchFamily="18" charset="0"/>
                <a:cs typeface="Times New Roman" panose="02020603050405020304" pitchFamily="18" charset="0"/>
              </a:rPr>
              <a:t>ендоплазматичного ретикулюму </a:t>
            </a:r>
            <a:r>
              <a:rPr lang="ru-RU" smtClean="0">
                <a:solidFill>
                  <a:srgbClr val="333333"/>
                </a:solidFill>
                <a:latin typeface="Times New Roman" panose="02020603050405020304" pitchFamily="18" charset="0"/>
                <a:cs typeface="Times New Roman" panose="02020603050405020304" pitchFamily="18" charset="0"/>
              </a:rPr>
              <a:t>синтезуются також інтегральні і периферичні білки </a:t>
            </a:r>
            <a:r>
              <a:rPr lang="ru-RU">
                <a:solidFill>
                  <a:srgbClr val="333333"/>
                </a:solidFill>
                <a:latin typeface="Times New Roman" panose="02020603050405020304" pitchFamily="18" charset="0"/>
                <a:cs typeface="Times New Roman" panose="02020603050405020304" pitchFamily="18" charset="0"/>
              </a:rPr>
              <a:t>мембран </a:t>
            </a:r>
            <a:r>
              <a:rPr lang="ru-RU" smtClean="0">
                <a:solidFill>
                  <a:srgbClr val="333333"/>
                </a:solidFill>
                <a:latin typeface="Times New Roman" panose="02020603050405020304" pitchFamily="18" charset="0"/>
                <a:cs typeface="Times New Roman" panose="02020603050405020304" pitchFamily="18" charset="0"/>
              </a:rPr>
              <a:t>клетини і деяка частина білків цитоплазми.</a:t>
            </a:r>
            <a:endParaRPr lang="ru-RU">
              <a:solidFill>
                <a:srgbClr val="333333"/>
              </a:solidFill>
              <a:latin typeface="Times New Roman" panose="02020603050405020304" pitchFamily="18" charset="0"/>
              <a:cs typeface="Times New Roman" panose="02020603050405020304" pitchFamily="18" charset="0"/>
            </a:endParaRPr>
          </a:p>
          <a:p>
            <a:pPr algn="just" fontAlgn="base">
              <a:buFont typeface="+mj-lt"/>
              <a:buAutoNum type="arabicPeriod"/>
            </a:pPr>
            <a:r>
              <a:rPr lang="ru-RU" smtClean="0">
                <a:solidFill>
                  <a:srgbClr val="333333"/>
                </a:solidFill>
                <a:latin typeface="Times New Roman" panose="02020603050405020304" pitchFamily="18" charset="0"/>
                <a:cs typeface="Times New Roman" panose="02020603050405020304" pitchFamily="18" charset="0"/>
              </a:rPr>
              <a:t>Цистерни </a:t>
            </a:r>
            <a:r>
              <a:rPr lang="ru-RU" b="1">
                <a:solidFill>
                  <a:srgbClr val="333333"/>
                </a:solidFill>
                <a:latin typeface="Times New Roman" panose="02020603050405020304" pitchFamily="18" charset="0"/>
                <a:cs typeface="Times New Roman" panose="02020603050405020304" pitchFamily="18" charset="0"/>
              </a:rPr>
              <a:t>гранулярного </a:t>
            </a:r>
            <a:r>
              <a:rPr lang="ru-RU" b="1" smtClean="0">
                <a:solidFill>
                  <a:srgbClr val="333333"/>
                </a:solidFill>
                <a:latin typeface="Times New Roman" panose="02020603050405020304" pitchFamily="18" charset="0"/>
                <a:cs typeface="Times New Roman" panose="02020603050405020304" pitchFamily="18" charset="0"/>
              </a:rPr>
              <a:t>ендоплазматичного ретикулюму </a:t>
            </a:r>
            <a:r>
              <a:rPr lang="ru-RU" smtClean="0">
                <a:solidFill>
                  <a:srgbClr val="333333"/>
                </a:solidFill>
                <a:latin typeface="Times New Roman" panose="02020603050405020304" pitchFamily="18" charset="0"/>
                <a:cs typeface="Times New Roman" panose="02020603050405020304" pitchFamily="18" charset="0"/>
              </a:rPr>
              <a:t>пов</a:t>
            </a:r>
            <a:r>
              <a:rPr lang="en-US" smtClean="0">
                <a:solidFill>
                  <a:srgbClr val="333333"/>
                </a:solidFill>
                <a:latin typeface="Times New Roman" panose="02020603050405020304" pitchFamily="18" charset="0"/>
                <a:cs typeface="Times New Roman" panose="02020603050405020304" pitchFamily="18" charset="0"/>
              </a:rPr>
              <a:t>’</a:t>
            </a:r>
            <a:r>
              <a:rPr lang="ru-RU" smtClean="0">
                <a:solidFill>
                  <a:srgbClr val="333333"/>
                </a:solidFill>
                <a:latin typeface="Times New Roman" panose="02020603050405020304" pitchFamily="18" charset="0"/>
                <a:cs typeface="Times New Roman" panose="02020603050405020304" pitchFamily="18" charset="0"/>
              </a:rPr>
              <a:t>язаны з ядерною оболонкою, при чому деякы з них являються прямим  продовженням останньо</a:t>
            </a:r>
            <a:r>
              <a:rPr lang="uk-UA" smtClean="0">
                <a:solidFill>
                  <a:srgbClr val="333333"/>
                </a:solidFill>
                <a:latin typeface="Times New Roman" panose="02020603050405020304" pitchFamily="18" charset="0"/>
                <a:cs typeface="Times New Roman" panose="02020603050405020304" pitchFamily="18" charset="0"/>
              </a:rPr>
              <a:t>ї</a:t>
            </a:r>
            <a:r>
              <a:rPr lang="ru-RU" smtClean="0">
                <a:solidFill>
                  <a:srgbClr val="333333"/>
                </a:solidFill>
                <a:latin typeface="Times New Roman" panose="02020603050405020304" pitchFamily="18" charset="0"/>
                <a:cs typeface="Times New Roman" panose="02020603050405020304" pitchFamily="18" charset="0"/>
              </a:rPr>
              <a:t>. Вважають, что після ділення клітини оболонки нових </a:t>
            </a:r>
            <a:r>
              <a:rPr lang="ru-RU">
                <a:solidFill>
                  <a:srgbClr val="333333"/>
                </a:solidFill>
                <a:latin typeface="Times New Roman" panose="02020603050405020304" pitchFamily="18" charset="0"/>
                <a:cs typeface="Times New Roman" panose="02020603050405020304" pitchFamily="18" charset="0"/>
              </a:rPr>
              <a:t>ядер </a:t>
            </a:r>
            <a:r>
              <a:rPr lang="ru-RU" smtClean="0">
                <a:solidFill>
                  <a:srgbClr val="333333"/>
                </a:solidFill>
                <a:latin typeface="Times New Roman" panose="02020603050405020304" pitchFamily="18" charset="0"/>
                <a:cs typeface="Times New Roman" panose="02020603050405020304" pitchFamily="18" charset="0"/>
              </a:rPr>
              <a:t>утворюються з цистерн ендоплазматичного ретикулюму.</a:t>
            </a:r>
            <a:endParaRPr lang="ru-RU">
              <a:solidFill>
                <a:srgbClr val="333333"/>
              </a:solidFill>
              <a:latin typeface="Times New Roman" panose="02020603050405020304" pitchFamily="18" charset="0"/>
              <a:cs typeface="Times New Roman" panose="02020603050405020304" pitchFamily="18" charset="0"/>
            </a:endParaRPr>
          </a:p>
          <a:p>
            <a:pPr algn="just" fontAlgn="base">
              <a:buFont typeface="+mj-lt"/>
              <a:buAutoNum type="arabicPeriod"/>
            </a:pPr>
            <a:r>
              <a:rPr lang="ru-RU">
                <a:solidFill>
                  <a:srgbClr val="333333"/>
                </a:solidFill>
                <a:latin typeface="Times New Roman" panose="02020603050405020304" pitchFamily="18" charset="0"/>
                <a:cs typeface="Times New Roman" panose="02020603050405020304" pitchFamily="18" charset="0"/>
              </a:rPr>
              <a:t>На мембранах </a:t>
            </a:r>
            <a:r>
              <a:rPr lang="ru-RU" b="1" smtClean="0">
                <a:solidFill>
                  <a:srgbClr val="333333"/>
                </a:solidFill>
                <a:latin typeface="Times New Roman" panose="02020603050405020304" pitchFamily="18" charset="0"/>
                <a:cs typeface="Times New Roman" panose="02020603050405020304" pitchFamily="18" charset="0"/>
              </a:rPr>
              <a:t>агранулярного ендоплазматичного ретикулюму </a:t>
            </a:r>
            <a:r>
              <a:rPr lang="ru-RU" smtClean="0">
                <a:solidFill>
                  <a:srgbClr val="333333"/>
                </a:solidFill>
                <a:latin typeface="Times New Roman" panose="02020603050405020304" pitchFamily="18" charset="0"/>
                <a:cs typeface="Times New Roman" panose="02020603050405020304" pitchFamily="18" charset="0"/>
              </a:rPr>
              <a:t>відбуваються процеси </a:t>
            </a:r>
            <a:r>
              <a:rPr lang="ru-RU">
                <a:solidFill>
                  <a:srgbClr val="333333"/>
                </a:solidFill>
                <a:latin typeface="Times New Roman" panose="02020603050405020304" pitchFamily="18" charset="0"/>
                <a:cs typeface="Times New Roman" panose="02020603050405020304" pitchFamily="18" charset="0"/>
              </a:rPr>
              <a:t>синтеза </a:t>
            </a:r>
            <a:r>
              <a:rPr lang="ru-RU" smtClean="0">
                <a:solidFill>
                  <a:srgbClr val="333333"/>
                </a:solidFill>
                <a:latin typeface="Times New Roman" panose="02020603050405020304" pitchFamily="18" charset="0"/>
                <a:cs typeface="Times New Roman" panose="02020603050405020304" pitchFamily="18" charset="0"/>
              </a:rPr>
              <a:t>ліпідів і деяких вуглеводів </a:t>
            </a:r>
            <a:r>
              <a:rPr lang="ru-RU">
                <a:solidFill>
                  <a:srgbClr val="333333"/>
                </a:solidFill>
                <a:latin typeface="Times New Roman" panose="02020603050405020304" pitchFamily="18" charset="0"/>
                <a:cs typeface="Times New Roman" panose="02020603050405020304" pitchFamily="18" charset="0"/>
              </a:rPr>
              <a:t>(</a:t>
            </a:r>
            <a:r>
              <a:rPr lang="ru-RU" smtClean="0">
                <a:solidFill>
                  <a:srgbClr val="333333"/>
                </a:solidFill>
                <a:latin typeface="Times New Roman" panose="02020603050405020304" pitchFamily="18" charset="0"/>
                <a:cs typeface="Times New Roman" panose="02020603050405020304" pitchFamily="18" charset="0"/>
              </a:rPr>
              <a:t>наприклад, глікогену).</a:t>
            </a:r>
            <a:endParaRPr lang="ru-RU" b="0" i="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60347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78805" y="925418"/>
            <a:ext cx="10521109" cy="4276724"/>
          </a:xfrm>
        </p:spPr>
        <p:txBody>
          <a:bodyPr>
            <a:normAutofit fontScale="92500" lnSpcReduction="10000"/>
          </a:bodyPr>
          <a:lstStyle/>
          <a:p>
            <a:pPr algn="just" fontAlgn="base"/>
            <a:r>
              <a:rPr lang="ru-RU" smtClean="0">
                <a:latin typeface="Times New Roman" panose="02020603050405020304" pitchFamily="18" charset="0"/>
                <a:cs typeface="Times New Roman" panose="02020603050405020304" pitchFamily="18" charset="0"/>
              </a:rPr>
              <a:t>До комплексу Гольджі доставляються речовини, що синтезуються в ЕПС. Від цистерн ЕПС відшнуровуються пухирці, що з</a:t>
            </a:r>
            <a:r>
              <a:rPr lang="en-US" smtClean="0">
                <a:latin typeface="Times New Roman" panose="02020603050405020304" pitchFamily="18" charset="0"/>
                <a:cs typeface="Times New Roman" panose="02020603050405020304" pitchFamily="18" charset="0"/>
              </a:rPr>
              <a:t>’</a:t>
            </a:r>
            <a:r>
              <a:rPr lang="uk-UA" smtClean="0">
                <a:latin typeface="Times New Roman" panose="02020603050405020304" pitchFamily="18" charset="0"/>
                <a:cs typeface="Times New Roman" panose="02020603050405020304" pitchFamily="18" charset="0"/>
              </a:rPr>
              <a:t>єднуються з цистернами</a:t>
            </a:r>
            <a:r>
              <a:rPr lang="ru-RU" smtClean="0">
                <a:latin typeface="Times New Roman" panose="02020603050405020304" pitchFamily="18" charset="0"/>
                <a:cs typeface="Times New Roman" panose="02020603050405020304" pitchFamily="18" charset="0"/>
              </a:rPr>
              <a:t> комплекс</a:t>
            </a:r>
            <a:r>
              <a:rPr lang="uk-UA" smtClean="0">
                <a:latin typeface="Times New Roman" panose="02020603050405020304" pitchFamily="18" charset="0"/>
                <a:cs typeface="Times New Roman" panose="02020603050405020304" pitchFamily="18" charset="0"/>
              </a:rPr>
              <a:t>у</a:t>
            </a:r>
            <a:r>
              <a:rPr lang="ru-RU" smtClean="0">
                <a:latin typeface="Times New Roman" panose="02020603050405020304" pitchFamily="18" charset="0"/>
                <a:cs typeface="Times New Roman" panose="02020603050405020304" pitchFamily="18" charset="0"/>
              </a:rPr>
              <a:t> Гольджі, в якому ці речовини модифікуються і дозрівають.</a:t>
            </a:r>
            <a:endParaRPr lang="ru-RU">
              <a:latin typeface="Times New Roman" panose="02020603050405020304" pitchFamily="18" charset="0"/>
              <a:cs typeface="Times New Roman" panose="02020603050405020304" pitchFamily="18" charset="0"/>
            </a:endParaRPr>
          </a:p>
          <a:p>
            <a:pPr algn="just" fontAlgn="base"/>
            <a:r>
              <a:rPr lang="ru-RU" smtClean="0">
                <a:latin typeface="Times New Roman" panose="02020603050405020304" pitchFamily="18" charset="0"/>
                <a:cs typeface="Times New Roman" panose="02020603050405020304" pitchFamily="18" charset="0"/>
              </a:rPr>
              <a:t>Пухирці комплексу Гольджі беруть участь у формуванні цитоплазматичної мембрани </a:t>
            </a:r>
            <a:r>
              <a:rPr lang="ru-RU">
                <a:latin typeface="Times New Roman" panose="02020603050405020304" pitchFamily="18" charset="0"/>
                <a:cs typeface="Times New Roman" panose="02020603050405020304" pitchFamily="18" charset="0"/>
              </a:rPr>
              <a:t>і</a:t>
            </a:r>
            <a:r>
              <a:rPr lang="ru-RU" smtClean="0">
                <a:latin typeface="Times New Roman" panose="02020603050405020304" pitchFamily="18" charset="0"/>
                <a:cs typeface="Times New Roman" panose="02020603050405020304" pitchFamily="18" charset="0"/>
              </a:rPr>
              <a:t> стінок клітин рослин після поділу, </a:t>
            </a:r>
            <a:r>
              <a:rPr lang="ru-RU">
                <a:latin typeface="Times New Roman" panose="02020603050405020304" pitchFamily="18" charset="0"/>
                <a:cs typeface="Times New Roman" panose="02020603050405020304" pitchFamily="18" charset="0"/>
              </a:rPr>
              <a:t>а </a:t>
            </a:r>
            <a:r>
              <a:rPr lang="ru-RU" smtClean="0">
                <a:latin typeface="Times New Roman" panose="02020603050405020304" pitchFamily="18" charset="0"/>
                <a:cs typeface="Times New Roman" panose="02020603050405020304" pitchFamily="18" charset="0"/>
              </a:rPr>
              <a:t>також </a:t>
            </a:r>
            <a:r>
              <a:rPr lang="ru-RU">
                <a:latin typeface="Times New Roman" panose="02020603050405020304" pitchFamily="18" charset="0"/>
                <a:cs typeface="Times New Roman" panose="02020603050405020304" pitchFamily="18" charset="0"/>
              </a:rPr>
              <a:t>в </a:t>
            </a:r>
            <a:r>
              <a:rPr lang="ru-RU" smtClean="0">
                <a:latin typeface="Times New Roman" panose="02020603050405020304" pitchFamily="18" charset="0"/>
                <a:cs typeface="Times New Roman" panose="02020603050405020304" pitchFamily="18" charset="0"/>
              </a:rPr>
              <a:t>утворенні </a:t>
            </a:r>
            <a:r>
              <a:rPr lang="ru-RU">
                <a:latin typeface="Times New Roman" panose="02020603050405020304" pitchFamily="18" charset="0"/>
                <a:cs typeface="Times New Roman" panose="02020603050405020304" pitchFamily="18" charset="0"/>
              </a:rPr>
              <a:t>вакуолей </a:t>
            </a:r>
            <a:r>
              <a:rPr lang="ru-RU" smtClean="0">
                <a:latin typeface="Times New Roman" panose="02020603050405020304" pitchFamily="18" charset="0"/>
                <a:cs typeface="Times New Roman" panose="02020603050405020304" pitchFamily="18" charset="0"/>
              </a:rPr>
              <a:t>і первинних лізосом</a:t>
            </a:r>
            <a:r>
              <a:rPr lang="ru-RU">
                <a:latin typeface="Times New Roman" panose="02020603050405020304" pitchFamily="18" charset="0"/>
                <a:cs typeface="Times New Roman" panose="02020603050405020304" pitchFamily="18" charset="0"/>
              </a:rPr>
              <a:t>.</a:t>
            </a:r>
          </a:p>
          <a:p>
            <a:pPr algn="just" fontAlgn="base"/>
            <a:r>
              <a:rPr lang="ru-RU" smtClean="0">
                <a:latin typeface="Times New Roman" panose="02020603050405020304" pitchFamily="18" charset="0"/>
                <a:cs typeface="Times New Roman" panose="02020603050405020304" pitchFamily="18" charset="0"/>
              </a:rPr>
              <a:t>Зрілі цистерни диктіосоми відшнуровують пухирці чи вакуолі Гольджі, заповнені </a:t>
            </a:r>
            <a:r>
              <a:rPr lang="ru-RU">
                <a:latin typeface="Times New Roman" panose="02020603050405020304" pitchFamily="18" charset="0"/>
                <a:cs typeface="Times New Roman" panose="02020603050405020304" pitchFamily="18" charset="0"/>
              </a:rPr>
              <a:t>секретом. </a:t>
            </a:r>
            <a:r>
              <a:rPr lang="ru-RU" smtClean="0">
                <a:latin typeface="Times New Roman" panose="02020603050405020304" pitchFamily="18" charset="0"/>
                <a:cs typeface="Times New Roman" panose="02020603050405020304" pitchFamily="18" charset="0"/>
              </a:rPr>
              <a:t>Вміст </a:t>
            </a:r>
            <a:r>
              <a:rPr lang="ru-RU">
                <a:latin typeface="Times New Roman" panose="02020603050405020304" pitchFamily="18" charset="0"/>
                <a:cs typeface="Times New Roman" panose="02020603050405020304" pitchFamily="18" charset="0"/>
              </a:rPr>
              <a:t>таких </a:t>
            </a:r>
            <a:r>
              <a:rPr lang="ru-RU" smtClean="0">
                <a:latin typeface="Times New Roman" panose="02020603050405020304" pitchFamily="18" charset="0"/>
                <a:cs typeface="Times New Roman" panose="02020603050405020304" pitchFamily="18" charset="0"/>
              </a:rPr>
              <a:t>пухирців або використовується самою клітиною, або виводиться </a:t>
            </a:r>
            <a:r>
              <a:rPr lang="ru-RU">
                <a:latin typeface="Times New Roman" panose="02020603050405020304" pitchFamily="18" charset="0"/>
                <a:cs typeface="Times New Roman" panose="02020603050405020304" pitchFamily="18" charset="0"/>
              </a:rPr>
              <a:t>за </a:t>
            </a:r>
            <a:r>
              <a:rPr lang="ru-RU" smtClean="0">
                <a:latin typeface="Times New Roman" panose="02020603050405020304" pitchFamily="18" charset="0"/>
                <a:cs typeface="Times New Roman" panose="02020603050405020304" pitchFamily="18" charset="0"/>
              </a:rPr>
              <a:t>її межі. </a:t>
            </a:r>
            <a:r>
              <a:rPr lang="ru-RU">
                <a:latin typeface="Times New Roman" panose="02020603050405020304" pitchFamily="18" charset="0"/>
                <a:cs typeface="Times New Roman" panose="02020603050405020304" pitchFamily="18" charset="0"/>
              </a:rPr>
              <a:t>В </a:t>
            </a:r>
            <a:r>
              <a:rPr lang="ru-RU" smtClean="0">
                <a:latin typeface="Times New Roman" panose="02020603050405020304" pitchFamily="18" charset="0"/>
                <a:cs typeface="Times New Roman" panose="02020603050405020304" pitchFamily="18" charset="0"/>
              </a:rPr>
              <a:t>останньому випадку пухирці Гольджі підходять до плазматичної мембрани, з</a:t>
            </a:r>
            <a:r>
              <a:rPr lang="en-US" smtClean="0">
                <a:latin typeface="Times New Roman" panose="02020603050405020304" pitchFamily="18" charset="0"/>
                <a:cs typeface="Times New Roman" panose="02020603050405020304" pitchFamily="18" charset="0"/>
              </a:rPr>
              <a:t>’</a:t>
            </a:r>
            <a:r>
              <a:rPr lang="uk-UA" smtClean="0">
                <a:latin typeface="Times New Roman" panose="02020603050405020304" pitchFamily="18" charset="0"/>
                <a:cs typeface="Times New Roman" panose="02020603050405020304" pitchFamily="18" charset="0"/>
              </a:rPr>
              <a:t>єднуються з нею і виливають свій вміст</a:t>
            </a:r>
            <a:r>
              <a:rPr lang="ru-RU" smtClean="0">
                <a:latin typeface="Times New Roman" panose="02020603050405020304" pitchFamily="18" charset="0"/>
                <a:cs typeface="Times New Roman" panose="02020603050405020304" pitchFamily="18" charset="0"/>
              </a:rPr>
              <a:t> назовні, </a:t>
            </a:r>
            <a:r>
              <a:rPr lang="ru-RU">
                <a:latin typeface="Times New Roman" panose="02020603050405020304" pitchFamily="18" charset="0"/>
                <a:cs typeface="Times New Roman" panose="02020603050405020304" pitchFamily="18" charset="0"/>
              </a:rPr>
              <a:t>а </a:t>
            </a:r>
            <a:r>
              <a:rPr lang="ru-RU" smtClean="0">
                <a:latin typeface="Times New Roman" panose="02020603050405020304" pitchFamily="18" charset="0"/>
                <a:cs typeface="Times New Roman" panose="02020603050405020304" pitchFamily="18" charset="0"/>
              </a:rPr>
              <a:t>їх </a:t>
            </a:r>
            <a:r>
              <a:rPr lang="ru-RU">
                <a:latin typeface="Times New Roman" panose="02020603050405020304" pitchFamily="18" charset="0"/>
                <a:cs typeface="Times New Roman" panose="02020603050405020304" pitchFamily="18" charset="0"/>
              </a:rPr>
              <a:t>мембрана </a:t>
            </a:r>
            <a:r>
              <a:rPr lang="ru-RU" smtClean="0">
                <a:latin typeface="Times New Roman" panose="02020603050405020304" pitchFamily="18" charset="0"/>
                <a:cs typeface="Times New Roman" panose="02020603050405020304" pitchFamily="18" charset="0"/>
              </a:rPr>
              <a:t>включаєтся </a:t>
            </a:r>
            <a:r>
              <a:rPr lang="ru-RU">
                <a:latin typeface="Times New Roman" panose="02020603050405020304" pitchFamily="18" charset="0"/>
                <a:cs typeface="Times New Roman" panose="02020603050405020304" pitchFamily="18" charset="0"/>
              </a:rPr>
              <a:t>в </a:t>
            </a:r>
            <a:r>
              <a:rPr lang="ru-RU" smtClean="0">
                <a:latin typeface="Times New Roman" panose="02020603050405020304" pitchFamily="18" charset="0"/>
                <a:cs typeface="Times New Roman" panose="02020603050405020304" pitchFamily="18" charset="0"/>
              </a:rPr>
              <a:t>плазматичну мембрану і таким чином відбувається її оновлення.</a:t>
            </a:r>
            <a:endParaRPr lang="ru-RU">
              <a:latin typeface="Times New Roman" panose="02020603050405020304" pitchFamily="18" charset="0"/>
              <a:cs typeface="Times New Roman" panose="02020603050405020304" pitchFamily="18" charset="0"/>
            </a:endParaRPr>
          </a:p>
          <a:p>
            <a:endParaRPr lang="ru-RU"/>
          </a:p>
        </p:txBody>
      </p:sp>
      <p:sp>
        <p:nvSpPr>
          <p:cNvPr id="4" name="Заголовок 1"/>
          <p:cNvSpPr txBox="1">
            <a:spLocks/>
          </p:cNvSpPr>
          <p:nvPr/>
        </p:nvSpPr>
        <p:spPr>
          <a:xfrm>
            <a:off x="7939222" y="14138"/>
            <a:ext cx="4252778" cy="925416"/>
          </a:xfrm>
          <a:prstGeom prst="rect">
            <a:avLst/>
          </a:prstGeom>
          <a:solidFill>
            <a:schemeClr val="accent2">
              <a:lumMod val="60000"/>
              <a:lumOff val="40000"/>
            </a:schemeClr>
          </a:solidFill>
          <a:effectLst/>
        </p:spPr>
        <p:txBody>
          <a:bodyPr vert="horz" lIns="91440" tIns="45720" rIns="91440" bIns="45720" rtlCol="0" anchor="ctr">
            <a:normAutofit fontScale="925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b="1" dirty="0" smtClean="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Комплекс </a:t>
            </a:r>
            <a:r>
              <a:rPr lang="ru-RU" b="1" dirty="0" err="1" smtClean="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Гольджі</a:t>
            </a:r>
            <a:endParaRPr lang="ru-RU" b="1" dirty="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3405" y="4737254"/>
            <a:ext cx="3338169" cy="1835456"/>
          </a:xfrm>
          <a:prstGeom prst="rect">
            <a:avLst/>
          </a:prstGeom>
        </p:spPr>
      </p:pic>
    </p:spTree>
    <p:extLst>
      <p:ext uri="{BB962C8B-B14F-4D97-AF65-F5344CB8AC3E}">
        <p14:creationId xmlns:p14="http://schemas.microsoft.com/office/powerpoint/2010/main" val="7238633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8125" y="1"/>
            <a:ext cx="4425949" cy="1085850"/>
          </a:xfrm>
          <a:solidFill>
            <a:schemeClr val="accent2">
              <a:lumMod val="60000"/>
              <a:lumOff val="40000"/>
            </a:schemeClr>
          </a:solidFill>
        </p:spPr>
        <p:txBody>
          <a:bodyPr/>
          <a:lstStyle/>
          <a:p>
            <a:r>
              <a:rPr lang="ru-RU" b="1" smtClean="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rPr>
              <a:t>Мітохондрії</a:t>
            </a:r>
            <a:endParaRPr lang="ru-RU" b="1">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endParaRPr>
          </a:p>
        </p:txBody>
      </p:sp>
      <p:sp>
        <p:nvSpPr>
          <p:cNvPr id="3" name="AutoShape 2" descr="https://upload.wikimedia.org/wikipedia/commons/thumb/7/7b/Animal_mitochondrion_diagram_uk.svg/1024px-Animal_mitochondrion_diagram_uk.svg.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7" name="Picture 3" descr="C:\Users\Admin\Desktop\008.jpg"/>
          <p:cNvPicPr>
            <a:picLocks noChangeAspect="1" noChangeArrowheads="1"/>
          </p:cNvPicPr>
          <p:nvPr/>
        </p:nvPicPr>
        <p:blipFill rotWithShape="1">
          <a:blip r:embed="rId3">
            <a:extLst>
              <a:ext uri="{28A0092B-C50C-407E-A947-70E740481C1C}">
                <a14:useLocalDpi xmlns:a14="http://schemas.microsoft.com/office/drawing/2010/main" val="0"/>
              </a:ext>
            </a:extLst>
          </a:blip>
          <a:srcRect l="14513" t="17167" r="15608" b="26930"/>
          <a:stretch/>
        </p:blipFill>
        <p:spPr bwMode="auto">
          <a:xfrm>
            <a:off x="2203372" y="1299989"/>
            <a:ext cx="6958989" cy="4175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5630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7858125" y="1"/>
            <a:ext cx="4425949" cy="1085850"/>
          </a:xfrm>
          <a:prstGeom prst="rect">
            <a:avLst/>
          </a:prstGeom>
          <a:solidFill>
            <a:schemeClr val="accent2">
              <a:lumMod val="60000"/>
              <a:lumOff val="40000"/>
            </a:schemeClr>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b="1" smtClean="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rPr>
              <a:t>Рибосоми</a:t>
            </a:r>
            <a:endParaRPr lang="ru-RU" b="1">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endParaRPr>
          </a:p>
        </p:txBody>
      </p:sp>
      <p:sp>
        <p:nvSpPr>
          <p:cNvPr id="5" name="Прямоугольник 4"/>
          <p:cNvSpPr/>
          <p:nvPr/>
        </p:nvSpPr>
        <p:spPr>
          <a:xfrm>
            <a:off x="1366092" y="1085852"/>
            <a:ext cx="10016283" cy="3139321"/>
          </a:xfrm>
          <a:prstGeom prst="rect">
            <a:avLst/>
          </a:prstGeom>
        </p:spPr>
        <p:txBody>
          <a:bodyPr wrap="square">
            <a:spAutoFit/>
          </a:bodyPr>
          <a:lstStyle/>
          <a:p>
            <a:pPr marL="285750" indent="-285750" algn="just">
              <a:buFont typeface="Wingdings" panose="05000000000000000000" pitchFamily="2" charset="2"/>
              <a:buChar char="v"/>
            </a:pPr>
            <a:r>
              <a:rPr lang="ru-RU" b="1" smtClean="0">
                <a:latin typeface="Times New Roman" panose="02020603050405020304" pitchFamily="18" charset="0"/>
                <a:cs typeface="Times New Roman" panose="02020603050405020304" pitchFamily="18" charset="0"/>
              </a:rPr>
              <a:t>Рибосоми</a:t>
            </a:r>
            <a:r>
              <a:rPr lang="ru-RU" smtClean="0">
                <a:latin typeface="Times New Roman" panose="02020603050405020304" pitchFamily="18" charset="0"/>
                <a:cs typeface="Times New Roman" panose="02020603050405020304" pitchFamily="18" charset="0"/>
              </a:rPr>
              <a:t> </a:t>
            </a:r>
            <a:r>
              <a:rPr lang="ru-RU">
                <a:latin typeface="Times New Roman" panose="02020603050405020304" pitchFamily="18" charset="0"/>
                <a:cs typeface="Times New Roman" panose="02020603050405020304" pitchFamily="18" charset="0"/>
              </a:rPr>
              <a:t>— </a:t>
            </a:r>
            <a:r>
              <a:rPr lang="ru-RU" smtClean="0">
                <a:latin typeface="Times New Roman" panose="02020603050405020304" pitchFamily="18" charset="0"/>
                <a:cs typeface="Times New Roman" panose="02020603050405020304" pitchFamily="18" charset="0"/>
              </a:rPr>
              <a:t>це найдрібніші сферичні гранули діаметром </a:t>
            </a:r>
            <a:r>
              <a:rPr lang="ru-RU">
                <a:latin typeface="Times New Roman" panose="02020603050405020304" pitchFamily="18" charset="0"/>
                <a:cs typeface="Times New Roman" panose="02020603050405020304" pitchFamily="18" charset="0"/>
              </a:rPr>
              <a:t>15—35 </a:t>
            </a:r>
            <a:r>
              <a:rPr lang="ru-RU" err="1">
                <a:latin typeface="Times New Roman" panose="02020603050405020304" pitchFamily="18" charset="0"/>
                <a:cs typeface="Times New Roman" panose="02020603050405020304" pitchFamily="18" charset="0"/>
              </a:rPr>
              <a:t>нм</a:t>
            </a:r>
            <a:r>
              <a:rPr lang="ru-RU">
                <a:latin typeface="Times New Roman" panose="02020603050405020304" pitchFamily="18" charset="0"/>
                <a:cs typeface="Times New Roman" panose="02020603050405020304" pitchFamily="18" charset="0"/>
              </a:rPr>
              <a:t>, </a:t>
            </a:r>
            <a:r>
              <a:rPr lang="ru-RU" smtClean="0">
                <a:latin typeface="Times New Roman" panose="02020603050405020304" pitchFamily="18" charset="0"/>
                <a:cs typeface="Times New Roman" panose="02020603050405020304" pitchFamily="18" charset="0"/>
              </a:rPr>
              <a:t>в яких відбувається синтез білку з амінокислот</a:t>
            </a:r>
            <a:r>
              <a:rPr lang="ru-RU">
                <a:latin typeface="Times New Roman" panose="02020603050405020304" pitchFamily="18" charset="0"/>
                <a:cs typeface="Times New Roman" panose="02020603050405020304" pitchFamily="18" charset="0"/>
              </a:rPr>
              <a:t>. </a:t>
            </a:r>
            <a:r>
              <a:rPr lang="ru-RU" smtClean="0">
                <a:latin typeface="Times New Roman" panose="02020603050405020304" pitchFamily="18" charset="0"/>
                <a:cs typeface="Times New Roman" panose="02020603050405020304" pitchFamily="18" charset="0"/>
              </a:rPr>
              <a:t>Вони виявлені </a:t>
            </a:r>
            <a:r>
              <a:rPr lang="ru-RU">
                <a:latin typeface="Times New Roman" panose="02020603050405020304" pitchFamily="18" charset="0"/>
                <a:cs typeface="Times New Roman" panose="02020603050405020304" pitchFamily="18" charset="0"/>
              </a:rPr>
              <a:t>в </a:t>
            </a:r>
            <a:r>
              <a:rPr lang="ru-RU" smtClean="0">
                <a:latin typeface="Times New Roman" panose="02020603050405020304" pitchFamily="18" charset="0"/>
                <a:cs typeface="Times New Roman" panose="02020603050405020304" pitchFamily="18" charset="0"/>
              </a:rPr>
              <a:t>клітинах всіх організмів</a:t>
            </a:r>
            <a:r>
              <a:rPr lang="ru-RU">
                <a:latin typeface="Times New Roman" panose="02020603050405020304" pitchFamily="18" charset="0"/>
                <a:cs typeface="Times New Roman" panose="02020603050405020304" pitchFamily="18" charset="0"/>
              </a:rPr>
              <a:t>, в </a:t>
            </a:r>
            <a:r>
              <a:rPr lang="ru-RU" smtClean="0">
                <a:latin typeface="Times New Roman" panose="02020603050405020304" pitchFamily="18" charset="0"/>
                <a:cs typeface="Times New Roman" panose="02020603050405020304" pitchFamily="18" charset="0"/>
              </a:rPr>
              <a:t>тому числі, про-каріотичних. На відміну від інших органел цитоплазми </a:t>
            </a:r>
            <a:r>
              <a:rPr lang="ru-RU">
                <a:latin typeface="Times New Roman" panose="02020603050405020304" pitchFamily="18" charset="0"/>
                <a:cs typeface="Times New Roman" panose="02020603050405020304" pitchFamily="18" charset="0"/>
              </a:rPr>
              <a:t>(пластид, </a:t>
            </a:r>
            <a:r>
              <a:rPr lang="ru-RU" smtClean="0">
                <a:latin typeface="Times New Roman" panose="02020603050405020304" pitchFamily="18" charset="0"/>
                <a:cs typeface="Times New Roman" panose="02020603050405020304" pitchFamily="18" charset="0"/>
              </a:rPr>
              <a:t>мітохондрій, клітинного центру та ін.) рибосоми представлені </a:t>
            </a:r>
            <a:r>
              <a:rPr lang="ru-RU">
                <a:latin typeface="Times New Roman" panose="02020603050405020304" pitchFamily="18" charset="0"/>
                <a:cs typeface="Times New Roman" panose="02020603050405020304" pitchFamily="18" charset="0"/>
              </a:rPr>
              <a:t>в </a:t>
            </a:r>
            <a:r>
              <a:rPr lang="ru-RU" smtClean="0">
                <a:latin typeface="Times New Roman" panose="02020603050405020304" pitchFamily="18" charset="0"/>
                <a:cs typeface="Times New Roman" panose="02020603050405020304" pitchFamily="18" charset="0"/>
              </a:rPr>
              <a:t>клітині величезною кількістю: </a:t>
            </a:r>
            <a:r>
              <a:rPr lang="ru-RU">
                <a:latin typeface="Times New Roman" panose="02020603050405020304" pitchFamily="18" charset="0"/>
                <a:cs typeface="Times New Roman" panose="02020603050405020304" pitchFamily="18" charset="0"/>
              </a:rPr>
              <a:t>за </a:t>
            </a:r>
            <a:r>
              <a:rPr lang="ru-RU" smtClean="0">
                <a:latin typeface="Times New Roman" panose="02020603050405020304" pitchFamily="18" charset="0"/>
                <a:cs typeface="Times New Roman" panose="02020603050405020304" pitchFamily="18" charset="0"/>
              </a:rPr>
              <a:t>1 клітинний цикл </a:t>
            </a:r>
            <a:r>
              <a:rPr lang="ru-RU">
                <a:latin typeface="Times New Roman" panose="02020603050405020304" pitchFamily="18" charset="0"/>
                <a:cs typeface="Times New Roman" panose="02020603050405020304" pitchFamily="18" charset="0"/>
              </a:rPr>
              <a:t>ї</a:t>
            </a:r>
            <a:r>
              <a:rPr lang="ru-RU" smtClean="0">
                <a:latin typeface="Times New Roman" panose="02020603050405020304" pitchFamily="18" charset="0"/>
                <a:cs typeface="Times New Roman" panose="02020603050405020304" pitchFamily="18" charset="0"/>
              </a:rPr>
              <a:t>х утворюється приблизно 10 </a:t>
            </a:r>
            <a:r>
              <a:rPr lang="ru-RU">
                <a:latin typeface="Times New Roman" panose="02020603050405020304" pitchFamily="18" charset="0"/>
                <a:cs typeface="Times New Roman" panose="02020603050405020304" pitchFamily="18" charset="0"/>
              </a:rPr>
              <a:t>млн. штук</a:t>
            </a:r>
            <a:r>
              <a:rPr lang="ru-RU" smtClean="0">
                <a:latin typeface="Times New Roman" panose="02020603050405020304" pitchFamily="18" charset="0"/>
                <a:cs typeface="Times New Roman" panose="02020603050405020304" pitchFamily="18" charset="0"/>
              </a:rPr>
              <a:t>.</a:t>
            </a:r>
            <a:endParaRPr lang="ru-RU">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mtClean="0">
                <a:latin typeface="Times New Roman" panose="02020603050405020304" pitchFamily="18" charset="0"/>
                <a:cs typeface="Times New Roman" panose="02020603050405020304" pitchFamily="18" charset="0"/>
              </a:rPr>
              <a:t>До складу рибосом входить велика кількість молекул різноманітних білків і декілька молекул рРНК</a:t>
            </a:r>
            <a:r>
              <a:rPr lang="ru-RU">
                <a:latin typeface="Times New Roman" panose="02020603050405020304" pitchFamily="18" charset="0"/>
                <a:cs typeface="Times New Roman" panose="02020603050405020304" pitchFamily="18" charset="0"/>
              </a:rPr>
              <a:t>. </a:t>
            </a:r>
            <a:r>
              <a:rPr lang="ru-RU" smtClean="0">
                <a:latin typeface="Times New Roman" panose="02020603050405020304" pitchFamily="18" charset="0"/>
                <a:cs typeface="Times New Roman" panose="02020603050405020304" pitchFamily="18" charset="0"/>
              </a:rPr>
              <a:t>Повна працююча рибосома складається з двох нерівних субодиниць. </a:t>
            </a:r>
            <a:r>
              <a:rPr lang="ru-RU" b="1" smtClean="0">
                <a:latin typeface="Times New Roman" panose="02020603050405020304" pitchFamily="18" charset="0"/>
                <a:cs typeface="Times New Roman" panose="02020603050405020304" pitchFamily="18" charset="0"/>
              </a:rPr>
              <a:t>Мала субодиниця </a:t>
            </a:r>
            <a:r>
              <a:rPr lang="ru-RU" smtClean="0">
                <a:latin typeface="Times New Roman" panose="02020603050405020304" pitchFamily="18" charset="0"/>
                <a:cs typeface="Times New Roman" panose="02020603050405020304" pitchFamily="18" charset="0"/>
              </a:rPr>
              <a:t>має паличковидну </a:t>
            </a:r>
            <a:r>
              <a:rPr lang="ru-RU">
                <a:latin typeface="Times New Roman" panose="02020603050405020304" pitchFamily="18" charset="0"/>
                <a:cs typeface="Times New Roman" panose="02020603050405020304" pitchFamily="18" charset="0"/>
              </a:rPr>
              <a:t>форму </a:t>
            </a:r>
            <a:r>
              <a:rPr lang="ru-RU" smtClean="0">
                <a:latin typeface="Times New Roman" panose="02020603050405020304" pitchFamily="18" charset="0"/>
                <a:cs typeface="Times New Roman" panose="02020603050405020304" pitchFamily="18" charset="0"/>
              </a:rPr>
              <a:t>з кількома виступами. </a:t>
            </a:r>
            <a:r>
              <a:rPr lang="ru-RU" b="1" smtClean="0">
                <a:latin typeface="Times New Roman" panose="02020603050405020304" pitchFamily="18" charset="0"/>
                <a:cs typeface="Times New Roman" panose="02020603050405020304" pitchFamily="18" charset="0"/>
              </a:rPr>
              <a:t>Велика субодиниця схожа</a:t>
            </a:r>
            <a:r>
              <a:rPr lang="ru-RU" smtClean="0">
                <a:latin typeface="Times New Roman" panose="02020603050405020304" pitchFamily="18" charset="0"/>
                <a:cs typeface="Times New Roman" panose="02020603050405020304" pitchFamily="18" charset="0"/>
              </a:rPr>
              <a:t> </a:t>
            </a:r>
            <a:r>
              <a:rPr lang="ru-RU">
                <a:latin typeface="Times New Roman" panose="02020603050405020304" pitchFamily="18" charset="0"/>
                <a:cs typeface="Times New Roman" panose="02020603050405020304" pitchFamily="18" charset="0"/>
              </a:rPr>
              <a:t>на </a:t>
            </a:r>
            <a:r>
              <a:rPr lang="ru-RU" smtClean="0">
                <a:latin typeface="Times New Roman" panose="02020603050405020304" pitchFamily="18" charset="0"/>
                <a:cs typeface="Times New Roman" panose="02020603050405020304" pitchFamily="18" charset="0"/>
              </a:rPr>
              <a:t>напівсферу, в якій є 3 виступи, що стирчать. </a:t>
            </a:r>
            <a:r>
              <a:rPr lang="ru-RU">
                <a:latin typeface="Times New Roman" panose="02020603050405020304" pitchFamily="18" charset="0"/>
                <a:cs typeface="Times New Roman" panose="02020603050405020304" pitchFamily="18" charset="0"/>
              </a:rPr>
              <a:t>При </a:t>
            </a:r>
            <a:r>
              <a:rPr lang="ru-RU" smtClean="0">
                <a:latin typeface="Times New Roman" panose="02020603050405020304" pitchFamily="18" charset="0"/>
                <a:cs typeface="Times New Roman" panose="02020603050405020304" pitchFamily="18" charset="0"/>
              </a:rPr>
              <a:t>об</a:t>
            </a:r>
            <a:r>
              <a:rPr lang="en-US" smtClean="0">
                <a:latin typeface="Times New Roman" panose="02020603050405020304" pitchFamily="18" charset="0"/>
                <a:cs typeface="Times New Roman" panose="02020603050405020304" pitchFamily="18" charset="0"/>
              </a:rPr>
              <a:t>’</a:t>
            </a:r>
            <a:r>
              <a:rPr lang="uk-UA" smtClean="0">
                <a:latin typeface="Times New Roman" panose="02020603050405020304" pitchFamily="18" charset="0"/>
                <a:cs typeface="Times New Roman" panose="02020603050405020304" pitchFamily="18" charset="0"/>
              </a:rPr>
              <a:t>єднанні </a:t>
            </a:r>
            <a:r>
              <a:rPr lang="ru-RU" smtClean="0">
                <a:latin typeface="Times New Roman" panose="02020603050405020304" pitchFamily="18" charset="0"/>
                <a:cs typeface="Times New Roman" panose="02020603050405020304" pitchFamily="18" charset="0"/>
              </a:rPr>
              <a:t>в </a:t>
            </a:r>
            <a:r>
              <a:rPr lang="ru-RU">
                <a:latin typeface="Times New Roman" panose="02020603050405020304" pitchFamily="18" charset="0"/>
                <a:cs typeface="Times New Roman" panose="02020603050405020304" pitchFamily="18" charset="0"/>
              </a:rPr>
              <a:t>рибосому </a:t>
            </a:r>
            <a:r>
              <a:rPr lang="ru-RU" smtClean="0">
                <a:latin typeface="Times New Roman" panose="02020603050405020304" pitchFamily="18" charset="0"/>
                <a:cs typeface="Times New Roman" panose="02020603050405020304" pitchFamily="18" charset="0"/>
              </a:rPr>
              <a:t>мала субодиниця лягає </a:t>
            </a:r>
            <a:r>
              <a:rPr lang="ru-RU">
                <a:latin typeface="Times New Roman" panose="02020603050405020304" pitchFamily="18" charset="0"/>
                <a:cs typeface="Times New Roman" panose="02020603050405020304" pitchFamily="18" charset="0"/>
              </a:rPr>
              <a:t>одним </a:t>
            </a:r>
            <a:r>
              <a:rPr lang="ru-RU" smtClean="0">
                <a:latin typeface="Times New Roman" panose="02020603050405020304" pitchFamily="18" charset="0"/>
                <a:cs typeface="Times New Roman" panose="02020603050405020304" pitchFamily="18" charset="0"/>
              </a:rPr>
              <a:t>кінцем </a:t>
            </a:r>
            <a:r>
              <a:rPr lang="ru-RU">
                <a:latin typeface="Times New Roman" panose="02020603050405020304" pitchFamily="18" charset="0"/>
                <a:cs typeface="Times New Roman" panose="02020603050405020304" pitchFamily="18" charset="0"/>
              </a:rPr>
              <a:t>на один </a:t>
            </a:r>
            <a:r>
              <a:rPr lang="ru-RU" smtClean="0">
                <a:latin typeface="Times New Roman" panose="02020603050405020304" pitchFamily="18" charset="0"/>
                <a:cs typeface="Times New Roman" panose="02020603050405020304" pitchFamily="18" charset="0"/>
              </a:rPr>
              <a:t>з виступів великої субодиниці. До складу малої субодиниці входить </a:t>
            </a:r>
            <a:r>
              <a:rPr lang="ru-RU">
                <a:latin typeface="Times New Roman" panose="02020603050405020304" pitchFamily="18" charset="0"/>
                <a:cs typeface="Times New Roman" panose="02020603050405020304" pitchFamily="18" charset="0"/>
              </a:rPr>
              <a:t>одна молекула РНК, </a:t>
            </a:r>
            <a:r>
              <a:rPr lang="ru-RU" smtClean="0">
                <a:latin typeface="Times New Roman" panose="02020603050405020304" pitchFamily="18" charset="0"/>
                <a:cs typeface="Times New Roman" panose="02020603050405020304" pitchFamily="18" charset="0"/>
              </a:rPr>
              <a:t>до складу великої </a:t>
            </a:r>
            <a:r>
              <a:rPr lang="ru-RU">
                <a:latin typeface="Times New Roman" panose="02020603050405020304" pitchFamily="18" charset="0"/>
                <a:cs typeface="Times New Roman" panose="02020603050405020304" pitchFamily="18" charset="0"/>
              </a:rPr>
              <a:t>— три</a:t>
            </a:r>
            <a:r>
              <a:rPr lang="ru-RU" smtClean="0">
                <a:latin typeface="Times New Roman" panose="02020603050405020304" pitchFamily="18" charset="0"/>
                <a:cs typeface="Times New Roman" panose="02020603050405020304" pitchFamily="18" charset="0"/>
              </a:rPr>
              <a:t>.</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0743" y="4385965"/>
            <a:ext cx="1952625" cy="1933575"/>
          </a:xfrm>
          <a:prstGeom prst="rect">
            <a:avLst/>
          </a:prstGeom>
        </p:spPr>
      </p:pic>
      <p:sp>
        <p:nvSpPr>
          <p:cNvPr id="7" name="Прямоугольник 6"/>
          <p:cNvSpPr/>
          <p:nvPr/>
        </p:nvSpPr>
        <p:spPr>
          <a:xfrm>
            <a:off x="4516916" y="4472848"/>
            <a:ext cx="6674959" cy="1754326"/>
          </a:xfrm>
          <a:prstGeom prst="rect">
            <a:avLst/>
          </a:prstGeom>
          <a:solidFill>
            <a:schemeClr val="accent1">
              <a:lumMod val="40000"/>
              <a:lumOff val="60000"/>
            </a:schemeClr>
          </a:solidFill>
        </p:spPr>
        <p:txBody>
          <a:bodyPr wrap="square">
            <a:spAutoFit/>
          </a:bodyPr>
          <a:lstStyle/>
          <a:p>
            <a:r>
              <a:rPr lang="ru-RU" i="1">
                <a:solidFill>
                  <a:srgbClr val="333333"/>
                </a:solidFill>
                <a:latin typeface="Open Sans"/>
              </a:rPr>
              <a:t>Схема </a:t>
            </a:r>
            <a:r>
              <a:rPr lang="ru-RU" i="1" smtClean="0">
                <a:solidFill>
                  <a:srgbClr val="333333"/>
                </a:solidFill>
                <a:latin typeface="Open Sans"/>
              </a:rPr>
              <a:t>будови рибосомы</a:t>
            </a:r>
            <a:r>
              <a:rPr lang="ru-RU" i="1">
                <a:solidFill>
                  <a:srgbClr val="333333"/>
                </a:solidFill>
                <a:latin typeface="Open Sans"/>
              </a:rPr>
              <a:t>: </a:t>
            </a:r>
            <a:endParaRPr lang="ru-RU" i="1" smtClean="0">
              <a:solidFill>
                <a:srgbClr val="333333"/>
              </a:solidFill>
              <a:latin typeface="Open Sans"/>
            </a:endParaRPr>
          </a:p>
          <a:p>
            <a:r>
              <a:rPr lang="ru-RU" i="1" smtClean="0">
                <a:solidFill>
                  <a:srgbClr val="333333"/>
                </a:solidFill>
                <a:latin typeface="Open Sans"/>
              </a:rPr>
              <a:t>1</a:t>
            </a:r>
            <a:r>
              <a:rPr lang="ru-RU">
                <a:solidFill>
                  <a:srgbClr val="333333"/>
                </a:solidFill>
                <a:latin typeface="Open Sans"/>
              </a:rPr>
              <a:t> — </a:t>
            </a:r>
            <a:r>
              <a:rPr lang="ru-RU" i="1" smtClean="0">
                <a:solidFill>
                  <a:srgbClr val="333333"/>
                </a:solidFill>
                <a:latin typeface="Open Sans"/>
              </a:rPr>
              <a:t>мала субодиниця; 2</a:t>
            </a:r>
            <a:r>
              <a:rPr lang="ru-RU">
                <a:solidFill>
                  <a:srgbClr val="333333"/>
                </a:solidFill>
                <a:latin typeface="Open Sans"/>
              </a:rPr>
              <a:t> — </a:t>
            </a:r>
            <a:r>
              <a:rPr lang="ru-RU" i="1" err="1">
                <a:solidFill>
                  <a:srgbClr val="333333"/>
                </a:solidFill>
                <a:latin typeface="Open Sans"/>
              </a:rPr>
              <a:t>і</a:t>
            </a:r>
            <a:r>
              <a:rPr lang="ru-RU" i="1" smtClean="0">
                <a:solidFill>
                  <a:srgbClr val="333333"/>
                </a:solidFill>
                <a:latin typeface="Open Sans"/>
              </a:rPr>
              <a:t>РНК</a:t>
            </a:r>
            <a:r>
              <a:rPr lang="ru-RU" i="1">
                <a:solidFill>
                  <a:srgbClr val="333333"/>
                </a:solidFill>
                <a:latin typeface="Open Sans"/>
              </a:rPr>
              <a:t>; 3</a:t>
            </a:r>
            <a:r>
              <a:rPr lang="ru-RU">
                <a:solidFill>
                  <a:srgbClr val="333333"/>
                </a:solidFill>
                <a:latin typeface="Open Sans"/>
              </a:rPr>
              <a:t> — </a:t>
            </a:r>
            <a:r>
              <a:rPr lang="ru-RU" i="1" err="1">
                <a:solidFill>
                  <a:srgbClr val="333333"/>
                </a:solidFill>
                <a:latin typeface="Open Sans"/>
              </a:rPr>
              <a:t>т</a:t>
            </a:r>
            <a:r>
              <a:rPr lang="ru-RU" i="1" smtClean="0">
                <a:solidFill>
                  <a:srgbClr val="333333"/>
                </a:solidFill>
                <a:latin typeface="Open Sans"/>
              </a:rPr>
              <a:t>РИК;</a:t>
            </a:r>
          </a:p>
          <a:p>
            <a:r>
              <a:rPr lang="ru-RU" i="1" smtClean="0">
                <a:solidFill>
                  <a:srgbClr val="333333"/>
                </a:solidFill>
                <a:latin typeface="Open Sans"/>
              </a:rPr>
              <a:t>4</a:t>
            </a:r>
            <a:r>
              <a:rPr lang="ru-RU">
                <a:solidFill>
                  <a:srgbClr val="333333"/>
                </a:solidFill>
                <a:latin typeface="Open Sans"/>
              </a:rPr>
              <a:t> — </a:t>
            </a:r>
            <a:r>
              <a:rPr lang="ru-RU" i="1" smtClean="0">
                <a:solidFill>
                  <a:srgbClr val="333333"/>
                </a:solidFill>
                <a:latin typeface="Open Sans"/>
              </a:rPr>
              <a:t>амінокислота</a:t>
            </a:r>
            <a:r>
              <a:rPr lang="ru-RU" i="1">
                <a:solidFill>
                  <a:srgbClr val="333333"/>
                </a:solidFill>
                <a:latin typeface="Open Sans"/>
              </a:rPr>
              <a:t>; </a:t>
            </a:r>
            <a:endParaRPr lang="ru-RU" i="1" smtClean="0">
              <a:solidFill>
                <a:srgbClr val="333333"/>
              </a:solidFill>
              <a:latin typeface="Open Sans"/>
            </a:endParaRPr>
          </a:p>
          <a:p>
            <a:r>
              <a:rPr lang="ru-RU" i="1" smtClean="0">
                <a:solidFill>
                  <a:srgbClr val="333333"/>
                </a:solidFill>
                <a:latin typeface="Open Sans"/>
              </a:rPr>
              <a:t>5</a:t>
            </a:r>
            <a:r>
              <a:rPr lang="ru-RU">
                <a:solidFill>
                  <a:srgbClr val="333333"/>
                </a:solidFill>
                <a:latin typeface="Open Sans"/>
              </a:rPr>
              <a:t> — </a:t>
            </a:r>
            <a:r>
              <a:rPr lang="ru-RU" i="1" smtClean="0">
                <a:solidFill>
                  <a:srgbClr val="333333"/>
                </a:solidFill>
                <a:latin typeface="Open Sans"/>
              </a:rPr>
              <a:t>велика субодиниця; </a:t>
            </a:r>
          </a:p>
          <a:p>
            <a:r>
              <a:rPr lang="ru-RU" i="1" smtClean="0">
                <a:solidFill>
                  <a:srgbClr val="333333"/>
                </a:solidFill>
                <a:latin typeface="Open Sans"/>
              </a:rPr>
              <a:t>б</a:t>
            </a:r>
            <a:r>
              <a:rPr lang="ru-RU">
                <a:solidFill>
                  <a:srgbClr val="333333"/>
                </a:solidFill>
                <a:latin typeface="Open Sans"/>
              </a:rPr>
              <a:t> — </a:t>
            </a:r>
            <a:r>
              <a:rPr lang="ru-RU" i="1">
                <a:solidFill>
                  <a:srgbClr val="333333"/>
                </a:solidFill>
                <a:latin typeface="Open Sans"/>
              </a:rPr>
              <a:t>мембрана </a:t>
            </a:r>
            <a:r>
              <a:rPr lang="ru-RU" i="1" smtClean="0">
                <a:solidFill>
                  <a:srgbClr val="333333"/>
                </a:solidFill>
                <a:latin typeface="Open Sans"/>
              </a:rPr>
              <a:t>ендоплазматичної сітки; </a:t>
            </a:r>
          </a:p>
          <a:p>
            <a:r>
              <a:rPr lang="ru-RU" i="1" smtClean="0">
                <a:solidFill>
                  <a:srgbClr val="333333"/>
                </a:solidFill>
                <a:latin typeface="Open Sans"/>
              </a:rPr>
              <a:t>7</a:t>
            </a:r>
            <a:r>
              <a:rPr lang="ru-RU">
                <a:solidFill>
                  <a:srgbClr val="333333"/>
                </a:solidFill>
                <a:latin typeface="Open Sans"/>
              </a:rPr>
              <a:t> — </a:t>
            </a:r>
            <a:r>
              <a:rPr lang="ru-RU" i="1" smtClean="0">
                <a:solidFill>
                  <a:srgbClr val="333333"/>
                </a:solidFill>
                <a:latin typeface="Open Sans"/>
              </a:rPr>
              <a:t>поліпептидний ланцюг, що синтезується</a:t>
            </a:r>
            <a:endParaRPr lang="ru-RU"/>
          </a:p>
        </p:txBody>
      </p:sp>
    </p:spTree>
    <p:extLst>
      <p:ext uri="{BB962C8B-B14F-4D97-AF65-F5344CB8AC3E}">
        <p14:creationId xmlns:p14="http://schemas.microsoft.com/office/powerpoint/2010/main" val="10479952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43210" y="1432193"/>
            <a:ext cx="10059813" cy="4359007"/>
          </a:xfrm>
        </p:spPr>
        <p:txBody>
          <a:bodyPr>
            <a:normAutofit/>
          </a:bodyPr>
          <a:lstStyle/>
          <a:p>
            <a:pPr algn="just" fontAlgn="base"/>
            <a:r>
              <a:rPr lang="ru-RU" b="1" i="1" dirty="0" err="1" smtClean="0">
                <a:latin typeface="Times New Roman" panose="02020603050405020304" pitchFamily="18" charset="0"/>
                <a:cs typeface="Times New Roman" panose="02020603050405020304" pitchFamily="18" charset="0"/>
              </a:rPr>
              <a:t>Лізосоми</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це</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мембранні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пухирці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розміром</a:t>
            </a:r>
            <a:r>
              <a:rPr lang="ru-RU" dirty="0" smtClean="0">
                <a:latin typeface="Times New Roman" panose="02020603050405020304" pitchFamily="18" charset="0"/>
                <a:cs typeface="Times New Roman" panose="02020603050405020304" pitchFamily="18" charset="0"/>
              </a:rPr>
              <a:t> до </a:t>
            </a:r>
            <a:r>
              <a:rPr lang="ru-RU" dirty="0">
                <a:latin typeface="Times New Roman" panose="02020603050405020304" pitchFamily="18" charset="0"/>
                <a:cs typeface="Times New Roman" panose="02020603050405020304" pitchFamily="18" charset="0"/>
              </a:rPr>
              <a:t>2 мкм. </a:t>
            </a:r>
            <a:r>
              <a:rPr lang="ru-RU" dirty="0" err="1" smtClean="0">
                <a:latin typeface="Times New Roman" panose="02020603050405020304" pitchFamily="18" charset="0"/>
                <a:cs typeface="Times New Roman" panose="02020603050405020304" pitchFamily="18" charset="0"/>
              </a:rPr>
              <a:t>Всередині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лізосом</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містяться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гідролітичні</a:t>
            </a:r>
            <a:r>
              <a:rPr lang="ru-RU"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фермент</a:t>
            </a:r>
            <a:r>
              <a:rPr lang="uk-UA" dirty="0" smtClean="0">
                <a:latin typeface="Times New Roman" panose="02020603050405020304" pitchFamily="18" charset="0"/>
                <a:cs typeface="Times New Roman" panose="02020603050405020304" pitchFamily="18" charset="0"/>
              </a:rPr>
              <a:t>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що</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здатні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перетравлювати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білки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ліпіди</a:t>
            </a:r>
            <a:r>
              <a:rPr lang="ru-RU"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вуглеводи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нуклеїнові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кислоти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Лізосоми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утворюються</a:t>
            </a:r>
            <a:r>
              <a:rPr lang="ru-RU" dirty="0" smtClean="0">
                <a:latin typeface="Times New Roman" panose="02020603050405020304" pitchFamily="18" charset="0"/>
                <a:cs typeface="Times New Roman" panose="02020603050405020304" pitchFamily="18" charset="0"/>
              </a:rPr>
              <a:t> з </a:t>
            </a:r>
            <a:r>
              <a:rPr lang="ru-RU" dirty="0" err="1" smtClean="0">
                <a:latin typeface="Times New Roman" panose="02020603050405020304" pitchFamily="18" charset="0"/>
                <a:cs typeface="Times New Roman" panose="02020603050405020304" pitchFamily="18" charset="0"/>
              </a:rPr>
              <a:t>пухирців</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що</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відокремлюються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від</a:t>
            </a:r>
            <a:r>
              <a:rPr lang="ru-RU" dirty="0" smtClean="0">
                <a:latin typeface="Times New Roman" panose="02020603050405020304" pitchFamily="18" charset="0"/>
                <a:cs typeface="Times New Roman" panose="02020603050405020304" pitchFamily="18" charset="0"/>
              </a:rPr>
              <a:t> комплекса </a:t>
            </a:r>
            <a:r>
              <a:rPr lang="ru-RU" dirty="0" err="1" smtClean="0">
                <a:latin typeface="Times New Roman" panose="02020603050405020304" pitchFamily="18" charset="0"/>
                <a:cs typeface="Times New Roman" panose="02020603050405020304" pitchFamily="18" charset="0"/>
              </a:rPr>
              <a:t>Гольджі</a:t>
            </a:r>
            <a:r>
              <a:rPr lang="ru-RU" dirty="0" smtClean="0">
                <a:latin typeface="Times New Roman" panose="02020603050405020304" pitchFamily="18" charset="0"/>
                <a:cs typeface="Times New Roman" panose="02020603050405020304" pitchFamily="18" charset="0"/>
              </a:rPr>
              <a:t>, при </a:t>
            </a:r>
            <a:r>
              <a:rPr lang="ru-RU" dirty="0" err="1" smtClean="0">
                <a:latin typeface="Times New Roman" panose="02020603050405020304" pitchFamily="18" charset="0"/>
                <a:cs typeface="Times New Roman" panose="02020603050405020304" pitchFamily="18" charset="0"/>
              </a:rPr>
              <a:t>чому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попередньо</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на </a:t>
            </a:r>
            <a:r>
              <a:rPr lang="ru-RU" dirty="0" err="1" smtClean="0">
                <a:latin typeface="Times New Roman" panose="02020603050405020304" pitchFamily="18" charset="0"/>
                <a:cs typeface="Times New Roman" panose="02020603050405020304" pitchFamily="18" charset="0"/>
              </a:rPr>
              <a:t>шорсткому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ендоплазматичному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ретикулюмі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синтезуються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гідролітичні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ферменти</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just" fontAlgn="base"/>
            <a:r>
              <a:rPr lang="ru-RU" dirty="0" err="1" smtClean="0">
                <a:latin typeface="Times New Roman" panose="02020603050405020304" pitchFamily="18" charset="0"/>
                <a:cs typeface="Times New Roman" panose="02020603050405020304" pitchFamily="18" charset="0"/>
              </a:rPr>
              <a:t>Зливаючись</a:t>
            </a:r>
            <a:r>
              <a:rPr lang="ru-RU" dirty="0" smtClean="0">
                <a:latin typeface="Times New Roman" panose="02020603050405020304" pitchFamily="18" charset="0"/>
                <a:cs typeface="Times New Roman" panose="02020603050405020304" pitchFamily="18" charset="0"/>
              </a:rPr>
              <a:t> з </a:t>
            </a:r>
            <a:r>
              <a:rPr lang="ru-RU" dirty="0" err="1" smtClean="0">
                <a:latin typeface="Times New Roman" panose="02020603050405020304" pitchFamily="18" charset="0"/>
                <a:cs typeface="Times New Roman" panose="02020603050405020304" pitchFamily="18" charset="0"/>
              </a:rPr>
              <a:t>ендоцитозними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пухирцями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лізосоми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утворюють</a:t>
            </a:r>
            <a:r>
              <a:rPr lang="ru-RU" dirty="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травну</a:t>
            </a:r>
            <a:r>
              <a:rPr lang="ru-RU" i="1" dirty="0" smtClean="0">
                <a:latin typeface="Times New Roman" panose="02020603050405020304" pitchFamily="18" charset="0"/>
                <a:cs typeface="Times New Roman" panose="02020603050405020304" pitchFamily="18" charset="0"/>
              </a:rPr>
              <a:t> вакуолю </a:t>
            </a:r>
            <a:r>
              <a:rPr lang="ru-RU" i="1" dirty="0">
                <a:latin typeface="Times New Roman" panose="02020603050405020304" pitchFamily="18" charset="0"/>
                <a:cs typeface="Times New Roman" panose="02020603050405020304" pitchFamily="18" charset="0"/>
              </a:rPr>
              <a:t>(</a:t>
            </a:r>
            <a:r>
              <a:rPr lang="ru-RU" i="1" dirty="0" err="1" smtClean="0">
                <a:latin typeface="Times New Roman" panose="02020603050405020304" pitchFamily="18" charset="0"/>
                <a:cs typeface="Times New Roman" panose="02020603050405020304" pitchFamily="18" charset="0"/>
              </a:rPr>
              <a:t>вторинна</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лізосома</a:t>
            </a:r>
            <a:r>
              <a:rPr lang="ru-RU" i="1"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де </a:t>
            </a:r>
            <a:r>
              <a:rPr lang="ru-RU" dirty="0" err="1" smtClean="0">
                <a:latin typeface="Times New Roman" panose="02020603050405020304" pitchFamily="18" charset="0"/>
                <a:cs typeface="Times New Roman" panose="02020603050405020304" pitchFamily="18" charset="0"/>
              </a:rPr>
              <a:t>відбувається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розщеплення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органічних</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речовин</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до </a:t>
            </a:r>
            <a:r>
              <a:rPr lang="ru-RU" dirty="0" err="1" smtClean="0">
                <a:latin typeface="Times New Roman" panose="02020603050405020304" pitchFamily="18" charset="0"/>
                <a:cs typeface="Times New Roman" panose="02020603050405020304" pitchFamily="18" charset="0"/>
              </a:rPr>
              <a:t>складових</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їх</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мономерів</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Останні</a:t>
            </a:r>
            <a:r>
              <a:rPr lang="ru-RU" dirty="0" smtClean="0">
                <a:latin typeface="Times New Roman" panose="02020603050405020304" pitchFamily="18" charset="0"/>
                <a:cs typeface="Times New Roman" panose="02020603050405020304" pitchFamily="18" charset="0"/>
              </a:rPr>
              <a:t> через </a:t>
            </a:r>
            <a:r>
              <a:rPr lang="ru-RU" dirty="0">
                <a:latin typeface="Times New Roman" panose="02020603050405020304" pitchFamily="18" charset="0"/>
                <a:cs typeface="Times New Roman" panose="02020603050405020304" pitchFamily="18" charset="0"/>
              </a:rPr>
              <a:t>мембрану </a:t>
            </a:r>
            <a:r>
              <a:rPr lang="ru-RU" dirty="0" err="1" smtClean="0">
                <a:latin typeface="Times New Roman" panose="02020603050405020304" pitchFamily="18" charset="0"/>
                <a:cs typeface="Times New Roman" panose="02020603050405020304" pitchFamily="18" charset="0"/>
              </a:rPr>
              <a:t>травної</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вакуолі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потрапляють</a:t>
            </a:r>
            <a:r>
              <a:rPr lang="ru-RU" dirty="0" smtClean="0">
                <a:latin typeface="Times New Roman" panose="02020603050405020304" pitchFamily="18" charset="0"/>
                <a:cs typeface="Times New Roman" panose="02020603050405020304" pitchFamily="18" charset="0"/>
              </a:rPr>
              <a:t> до </a:t>
            </a:r>
            <a:r>
              <a:rPr lang="ru-RU" dirty="0" err="1" smtClean="0">
                <a:latin typeface="Times New Roman" panose="02020603050405020304" pitchFamily="18" charset="0"/>
                <a:cs typeface="Times New Roman" panose="02020603050405020304" pitchFamily="18" charset="0"/>
              </a:rPr>
              <a:t>цитоплазми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клітини</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endParaRPr lang="ru-RU" dirty="0"/>
          </a:p>
        </p:txBody>
      </p:sp>
      <p:sp>
        <p:nvSpPr>
          <p:cNvPr id="4" name="Заголовок 1"/>
          <p:cNvSpPr txBox="1">
            <a:spLocks/>
          </p:cNvSpPr>
          <p:nvPr/>
        </p:nvSpPr>
        <p:spPr>
          <a:xfrm>
            <a:off x="7858125" y="1"/>
            <a:ext cx="4425949" cy="1085850"/>
          </a:xfrm>
          <a:prstGeom prst="rect">
            <a:avLst/>
          </a:prstGeom>
          <a:solidFill>
            <a:schemeClr val="accent2">
              <a:lumMod val="60000"/>
              <a:lumOff val="40000"/>
            </a:schemeClr>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b="1" smtClean="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rPr>
              <a:t>Лізосоми</a:t>
            </a:r>
            <a:endParaRPr lang="ru-RU" b="1">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6180570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43725" y="76201"/>
            <a:ext cx="5248275" cy="876063"/>
          </a:xfrm>
          <a:solidFill>
            <a:srgbClr val="0066FF"/>
          </a:solidFill>
        </p:spPr>
        <p:txBody>
          <a:bodyPr/>
          <a:lstStyle/>
          <a:p>
            <a:r>
              <a:rPr lang="ru-RU" dirty="0" err="1" smtClean="0">
                <a:ln w="0">
                  <a:solidFill>
                    <a:srgbClr val="FFFF00"/>
                  </a:solidFill>
                </a:ln>
                <a:solidFill>
                  <a:srgbClr val="FFFF00"/>
                </a:solidFill>
                <a:effectLst>
                  <a:glow rad="101600">
                    <a:schemeClr val="accent4">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Пластиди</a:t>
            </a:r>
            <a:endParaRPr lang="ru-RU" dirty="0">
              <a:ln w="0">
                <a:solidFill>
                  <a:srgbClr val="FFFF00"/>
                </a:solidFill>
              </a:ln>
              <a:solidFill>
                <a:srgbClr val="FFFF00"/>
              </a:solidFill>
              <a:effectLst>
                <a:glow rad="101600">
                  <a:schemeClr val="accent4">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endParaRPr>
          </a:p>
        </p:txBody>
      </p:sp>
      <p:sp>
        <p:nvSpPr>
          <p:cNvPr id="3" name="Объект 2"/>
          <p:cNvSpPr>
            <a:spLocks noGrp="1"/>
          </p:cNvSpPr>
          <p:nvPr>
            <p:ph idx="1"/>
          </p:nvPr>
        </p:nvSpPr>
        <p:spPr>
          <a:xfrm>
            <a:off x="1420326" y="952264"/>
            <a:ext cx="2905125" cy="2295526"/>
          </a:xfrm>
        </p:spPr>
        <p:txBody>
          <a:bodyPr/>
          <a:lstStyle/>
          <a:p>
            <a:r>
              <a:rPr lang="ru-RU" dirty="0" err="1" smtClean="0">
                <a:latin typeface="Times New Roman" pitchFamily="18" charset="0"/>
                <a:cs typeface="Times New Roman" pitchFamily="18" charset="0"/>
              </a:rPr>
              <a:t>Хлоропласти</a:t>
            </a:r>
            <a:endParaRPr lang="ru-RU" dirty="0" smtClean="0">
              <a:latin typeface="Times New Roman" pitchFamily="18" charset="0"/>
              <a:cs typeface="Times New Roman" pitchFamily="18" charset="0"/>
            </a:endParaRPr>
          </a:p>
          <a:p>
            <a:r>
              <a:rPr lang="ru-RU" dirty="0" err="1" smtClean="0">
                <a:latin typeface="Times New Roman" pitchFamily="18" charset="0"/>
                <a:cs typeface="Times New Roman" pitchFamily="18" charset="0"/>
              </a:rPr>
              <a:t>Хромопласти</a:t>
            </a:r>
            <a:endParaRPr lang="ru-RU" dirty="0" smtClean="0">
              <a:latin typeface="Times New Roman" pitchFamily="18" charset="0"/>
              <a:cs typeface="Times New Roman" pitchFamily="18" charset="0"/>
            </a:endParaRPr>
          </a:p>
          <a:p>
            <a:r>
              <a:rPr lang="ru-RU" dirty="0" err="1" smtClean="0">
                <a:latin typeface="Times New Roman" pitchFamily="18" charset="0"/>
                <a:cs typeface="Times New Roman" pitchFamily="18" charset="0"/>
              </a:rPr>
              <a:t>Лейкопласти</a:t>
            </a:r>
            <a:endParaRPr lang="ru-RU" dirty="0" smtClean="0">
              <a:latin typeface="Times New Roman" pitchFamily="18" charset="0"/>
              <a:cs typeface="Times New Roman" pitchFamily="18" charset="0"/>
            </a:endParaRPr>
          </a:p>
          <a:p>
            <a:endParaRPr lang="ru-RU" dirty="0"/>
          </a:p>
        </p:txBody>
      </p:sp>
      <p:pic>
        <p:nvPicPr>
          <p:cNvPr id="5" name="Рисунок 4"/>
          <p:cNvPicPr>
            <a:picLocks noChangeAspect="1"/>
          </p:cNvPicPr>
          <p:nvPr/>
        </p:nvPicPr>
        <p:blipFill rotWithShape="1">
          <a:blip r:embed="rId3"/>
          <a:srcRect b="14914"/>
          <a:stretch/>
        </p:blipFill>
        <p:spPr>
          <a:xfrm>
            <a:off x="3846321" y="1183619"/>
            <a:ext cx="7706700" cy="4157816"/>
          </a:xfrm>
          <a:prstGeom prst="rect">
            <a:avLst/>
          </a:prstGeom>
        </p:spPr>
      </p:pic>
    </p:spTree>
    <p:extLst>
      <p:ext uri="{BB962C8B-B14F-4D97-AF65-F5344CB8AC3E}">
        <p14:creationId xmlns:p14="http://schemas.microsoft.com/office/powerpoint/2010/main" val="9440788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3"/>
          <a:srcRect l="1915" r="1242" b="1778"/>
          <a:stretch/>
        </p:blipFill>
        <p:spPr>
          <a:xfrm rot="60000">
            <a:off x="1046872" y="916094"/>
            <a:ext cx="10148067" cy="4262438"/>
          </a:xfrm>
          <a:prstGeom prst="rect">
            <a:avLst/>
          </a:prstGeom>
        </p:spPr>
      </p:pic>
      <p:sp>
        <p:nvSpPr>
          <p:cNvPr id="3" name="Прямоугольник 2"/>
          <p:cNvSpPr/>
          <p:nvPr/>
        </p:nvSpPr>
        <p:spPr>
          <a:xfrm>
            <a:off x="1233889" y="5458286"/>
            <a:ext cx="10223653" cy="646331"/>
          </a:xfrm>
          <a:prstGeom prst="rect">
            <a:avLst/>
          </a:prstGeom>
        </p:spPr>
        <p:txBody>
          <a:bodyPr wrap="square">
            <a:spAutoFit/>
          </a:bodyPr>
          <a:lstStyle/>
          <a:p>
            <a:r>
              <a:rPr lang="ru-RU" smtClean="0"/>
              <a:t>Всі типи </a:t>
            </a:r>
            <a:r>
              <a:rPr lang="ru-RU"/>
              <a:t>пластид </a:t>
            </a:r>
            <a:r>
              <a:rPr lang="ru-RU" smtClean="0"/>
              <a:t>генетично споріднені один одному, і одні їх види можуть перетворюватись на інші:</a:t>
            </a:r>
            <a:endParaRPr lang="ru-RU"/>
          </a:p>
          <a:p>
            <a:r>
              <a:rPr lang="ru-RU" smtClean="0"/>
              <a:t>Пропластиди            лейкопласти               хлоропласти               хромопласти</a:t>
            </a:r>
            <a:endParaRPr lang="ru-RU"/>
          </a:p>
        </p:txBody>
      </p:sp>
      <p:cxnSp>
        <p:nvCxnSpPr>
          <p:cNvPr id="7" name="Прямая со стрелкой 6"/>
          <p:cNvCxnSpPr/>
          <p:nvPr/>
        </p:nvCxnSpPr>
        <p:spPr>
          <a:xfrm>
            <a:off x="2776538" y="5920549"/>
            <a:ext cx="400050" cy="9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4580595" y="5925802"/>
            <a:ext cx="400050" cy="9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6573644" y="5916277"/>
            <a:ext cx="400050" cy="9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Заголовок 1"/>
          <p:cNvSpPr>
            <a:spLocks noGrp="1"/>
          </p:cNvSpPr>
          <p:nvPr>
            <p:ph type="title"/>
          </p:nvPr>
        </p:nvSpPr>
        <p:spPr>
          <a:xfrm>
            <a:off x="6943725" y="76201"/>
            <a:ext cx="5248275" cy="876063"/>
          </a:xfrm>
          <a:solidFill>
            <a:srgbClr val="0066FF"/>
          </a:solidFill>
        </p:spPr>
        <p:txBody>
          <a:bodyPr/>
          <a:lstStyle/>
          <a:p>
            <a:r>
              <a:rPr lang="ru-RU" dirty="0" err="1" smtClean="0">
                <a:ln w="0">
                  <a:solidFill>
                    <a:srgbClr val="FFFF00"/>
                  </a:solidFill>
                </a:ln>
                <a:solidFill>
                  <a:srgbClr val="FFFF00"/>
                </a:solidFill>
                <a:effectLst>
                  <a:glow rad="101600">
                    <a:schemeClr val="accent4">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Пластиди</a:t>
            </a:r>
            <a:endParaRPr lang="ru-RU" dirty="0">
              <a:ln w="0">
                <a:solidFill>
                  <a:srgbClr val="FFFF00"/>
                </a:solidFill>
              </a:ln>
              <a:solidFill>
                <a:srgbClr val="FFFF00"/>
              </a:solidFill>
              <a:effectLst>
                <a:glow rad="101600">
                  <a:schemeClr val="accent4">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3024838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75501" y="0"/>
            <a:ext cx="5016499" cy="1047750"/>
          </a:xfrm>
          <a:solidFill>
            <a:srgbClr val="92D050"/>
          </a:solidFill>
        </p:spPr>
        <p:txBody>
          <a:bodyPr>
            <a:normAutofit/>
          </a:bodyPr>
          <a:lstStyle/>
          <a:p>
            <a:r>
              <a:rPr lang="ru-RU" b="1" dirty="0" err="1" smtClean="0">
                <a:solidFill>
                  <a:srgbClr val="FFFF66"/>
                </a:solidFill>
                <a:effectLst>
                  <a:glow rad="63500">
                    <a:schemeClr val="accent4">
                      <a:satMod val="175000"/>
                      <a:alpha val="40000"/>
                    </a:schemeClr>
                  </a:glow>
                  <a:outerShdw blurRad="38100" dist="38100" dir="2700000" algn="tl">
                    <a:srgbClr val="000000">
                      <a:alpha val="43137"/>
                    </a:srgbClr>
                  </a:outerShdw>
                </a:effectLst>
                <a:latin typeface="Times New Roman" pitchFamily="18" charset="0"/>
                <a:cs typeface="Times New Roman" pitchFamily="18" charset="0"/>
              </a:rPr>
              <a:t>Клітинна</a:t>
            </a:r>
            <a:r>
              <a:rPr lang="ru-RU" b="1" dirty="0" smtClean="0">
                <a:solidFill>
                  <a:srgbClr val="FFFF66"/>
                </a:solidFill>
                <a:effectLst>
                  <a:glow rad="63500">
                    <a:schemeClr val="accent4">
                      <a:satMod val="175000"/>
                      <a:alpha val="40000"/>
                    </a:schemeClr>
                  </a:glow>
                  <a:outerShdw blurRad="38100" dist="38100" dir="2700000" algn="tl">
                    <a:srgbClr val="000000">
                      <a:alpha val="43137"/>
                    </a:srgbClr>
                  </a:outerShdw>
                </a:effectLst>
                <a:latin typeface="Times New Roman" pitchFamily="18" charset="0"/>
                <a:cs typeface="Times New Roman" pitchFamily="18" charset="0"/>
              </a:rPr>
              <a:t> </a:t>
            </a:r>
            <a:r>
              <a:rPr lang="ru-RU" b="1" dirty="0" err="1" smtClean="0">
                <a:solidFill>
                  <a:srgbClr val="FFFF66"/>
                </a:solidFill>
                <a:effectLst>
                  <a:glow rad="63500">
                    <a:schemeClr val="accent4">
                      <a:satMod val="175000"/>
                      <a:alpha val="40000"/>
                    </a:schemeClr>
                  </a:glow>
                  <a:outerShdw blurRad="38100" dist="38100" dir="2700000" algn="tl">
                    <a:srgbClr val="000000">
                      <a:alpha val="43137"/>
                    </a:srgbClr>
                  </a:outerShdw>
                </a:effectLst>
                <a:latin typeface="Times New Roman" pitchFamily="18" charset="0"/>
                <a:cs typeface="Times New Roman" pitchFamily="18" charset="0"/>
              </a:rPr>
              <a:t>оболонка</a:t>
            </a:r>
            <a:endParaRPr lang="ru-RU" b="1" dirty="0">
              <a:solidFill>
                <a:srgbClr val="FFFF66"/>
              </a:solidFill>
              <a:effectLst>
                <a:glow rad="63500">
                  <a:schemeClr val="accent4">
                    <a:satMod val="175000"/>
                    <a:alpha val="40000"/>
                  </a:schemeClr>
                </a:glow>
                <a:outerShdw blurRad="38100" dist="38100" dir="2700000" algn="tl">
                  <a:srgbClr val="000000">
                    <a:alpha val="43137"/>
                  </a:srgbClr>
                </a:outerShdw>
              </a:effectLst>
              <a:latin typeface="Times New Roman" pitchFamily="18" charset="0"/>
              <a:cs typeface="Times New Roman" pitchFamily="18" charset="0"/>
            </a:endParaRPr>
          </a:p>
        </p:txBody>
      </p:sp>
      <p:pic>
        <p:nvPicPr>
          <p:cNvPr id="2050" name="Picture 2" descr="C:\Users\Admin\Desktop\38628-plant-cell_80.jpg"/>
          <p:cNvPicPr>
            <a:picLocks noChangeAspect="1" noChangeArrowheads="1"/>
          </p:cNvPicPr>
          <p:nvPr/>
        </p:nvPicPr>
        <p:blipFill rotWithShape="1">
          <a:blip r:embed="rId3">
            <a:extLst>
              <a:ext uri="{28A0092B-C50C-407E-A947-70E740481C1C}">
                <a14:useLocalDpi xmlns:a14="http://schemas.microsoft.com/office/drawing/2010/main" val="0"/>
              </a:ext>
            </a:extLst>
          </a:blip>
          <a:srcRect l="2158" t="18231" r="4637" b="2426"/>
          <a:stretch/>
        </p:blipFill>
        <p:spPr bwMode="auto">
          <a:xfrm>
            <a:off x="1903957" y="1138720"/>
            <a:ext cx="7653402" cy="4886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31277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7175501" y="0"/>
            <a:ext cx="5016499" cy="1047750"/>
          </a:xfrm>
          <a:prstGeom prst="rect">
            <a:avLst/>
          </a:prstGeom>
          <a:solidFill>
            <a:srgbClr val="92D050"/>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b="1" dirty="0" err="1" smtClean="0">
                <a:solidFill>
                  <a:srgbClr val="FFFF66"/>
                </a:solidFill>
                <a:effectLst>
                  <a:glow rad="63500">
                    <a:schemeClr val="accent4">
                      <a:satMod val="175000"/>
                      <a:alpha val="40000"/>
                    </a:schemeClr>
                  </a:glow>
                  <a:outerShdw blurRad="38100" dist="38100" dir="2700000" algn="tl">
                    <a:srgbClr val="000000">
                      <a:alpha val="43137"/>
                    </a:srgbClr>
                  </a:outerShdw>
                </a:effectLst>
                <a:latin typeface="Times New Roman" pitchFamily="18" charset="0"/>
                <a:cs typeface="Times New Roman" pitchFamily="18" charset="0"/>
              </a:rPr>
              <a:t>Клітинна</a:t>
            </a:r>
            <a:r>
              <a:rPr lang="ru-RU" b="1" dirty="0" smtClean="0">
                <a:solidFill>
                  <a:srgbClr val="FFFF66"/>
                </a:solidFill>
                <a:effectLst>
                  <a:glow rad="63500">
                    <a:schemeClr val="accent4">
                      <a:satMod val="175000"/>
                      <a:alpha val="40000"/>
                    </a:schemeClr>
                  </a:glow>
                  <a:outerShdw blurRad="38100" dist="38100" dir="2700000" algn="tl">
                    <a:srgbClr val="000000">
                      <a:alpha val="43137"/>
                    </a:srgbClr>
                  </a:outerShdw>
                </a:effectLst>
                <a:latin typeface="Times New Roman" pitchFamily="18" charset="0"/>
                <a:cs typeface="Times New Roman" pitchFamily="18" charset="0"/>
              </a:rPr>
              <a:t> </a:t>
            </a:r>
            <a:r>
              <a:rPr lang="ru-RU" b="1" dirty="0" err="1" smtClean="0">
                <a:solidFill>
                  <a:srgbClr val="FFFF66"/>
                </a:solidFill>
                <a:effectLst>
                  <a:glow rad="63500">
                    <a:schemeClr val="accent4">
                      <a:satMod val="175000"/>
                      <a:alpha val="40000"/>
                    </a:schemeClr>
                  </a:glow>
                  <a:outerShdw blurRad="38100" dist="38100" dir="2700000" algn="tl">
                    <a:srgbClr val="000000">
                      <a:alpha val="43137"/>
                    </a:srgbClr>
                  </a:outerShdw>
                </a:effectLst>
                <a:latin typeface="Times New Roman" pitchFamily="18" charset="0"/>
                <a:cs typeface="Times New Roman" pitchFamily="18" charset="0"/>
              </a:rPr>
              <a:t>оболонка</a:t>
            </a:r>
            <a:endParaRPr lang="ru-RU" b="1" dirty="0">
              <a:solidFill>
                <a:srgbClr val="FFFF66"/>
              </a:solidFill>
              <a:effectLst>
                <a:glow rad="63500">
                  <a:schemeClr val="accent4">
                    <a:satMod val="175000"/>
                    <a:alpha val="40000"/>
                  </a:schemeClr>
                </a:glow>
                <a:outerShdw blurRad="38100" dist="38100" dir="2700000" algn="tl">
                  <a:srgbClr val="000000">
                    <a:alpha val="43137"/>
                  </a:srgbClr>
                </a:outerShdw>
              </a:effectLst>
              <a:latin typeface="Times New Roman" pitchFamily="18" charset="0"/>
              <a:cs typeface="Times New Roman" pitchFamily="18" charset="0"/>
            </a:endParaRPr>
          </a:p>
        </p:txBody>
      </p:sp>
      <p:pic>
        <p:nvPicPr>
          <p:cNvPr id="307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2629" t="8683" r="12629" b="4400"/>
          <a:stretch/>
        </p:blipFill>
        <p:spPr bwMode="auto">
          <a:xfrm>
            <a:off x="1919111" y="1019565"/>
            <a:ext cx="8647288" cy="5656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18300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0623" y="390525"/>
            <a:ext cx="10312400" cy="1323976"/>
          </a:xfrm>
          <a:solidFill>
            <a:srgbClr val="0066FF"/>
          </a:solidFill>
          <a:ln>
            <a:solidFill>
              <a:schemeClr val="accent1"/>
            </a:solidFill>
          </a:ln>
        </p:spPr>
        <p:txBody>
          <a:bodyPr/>
          <a:lstStyle/>
          <a:p>
            <a:r>
              <a:rPr lang="ru-RU"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Вторинні</a:t>
            </a:r>
            <a:r>
              <a:rPr lang="ru-RU"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зміни</a:t>
            </a:r>
            <a:r>
              <a:rPr lang="ru-RU"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клітинної</a:t>
            </a:r>
            <a:r>
              <a:rPr lang="ru-RU"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оболонки</a:t>
            </a:r>
            <a:endPar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Объект 2"/>
          <p:cNvSpPr>
            <a:spLocks noGrp="1"/>
          </p:cNvSpPr>
          <p:nvPr>
            <p:ph idx="1"/>
          </p:nvPr>
        </p:nvSpPr>
        <p:spPr>
          <a:xfrm>
            <a:off x="1337466" y="2219324"/>
            <a:ext cx="10018713" cy="3124201"/>
          </a:xfrm>
        </p:spPr>
        <p:txBody>
          <a:bodyPr/>
          <a:lstStyle/>
          <a:p>
            <a:pPr>
              <a:buClr>
                <a:srgbClr val="0066FF"/>
              </a:buClr>
              <a:buSzPct val="152000"/>
              <a:buFont typeface="Wingdings" pitchFamily="2" charset="2"/>
              <a:buChar char="Ø"/>
            </a:pPr>
            <a:r>
              <a:rPr lang="ru-RU" dirty="0" err="1" smtClean="0">
                <a:latin typeface="Times New Roman" pitchFamily="18" charset="0"/>
                <a:cs typeface="Times New Roman" pitchFamily="18" charset="0"/>
              </a:rPr>
              <a:t>Здерев</a:t>
            </a:r>
            <a:r>
              <a:rPr lang="en-US" dirty="0" smtClean="0">
                <a:latin typeface="Times New Roman" pitchFamily="18" charset="0"/>
                <a:cs typeface="Times New Roman" pitchFamily="18" charset="0"/>
              </a:rPr>
              <a:t>’</a:t>
            </a:r>
            <a:r>
              <a:rPr lang="uk-UA" dirty="0" err="1" smtClean="0">
                <a:latin typeface="Times New Roman" pitchFamily="18" charset="0"/>
                <a:cs typeface="Times New Roman" pitchFamily="18" charset="0"/>
              </a:rPr>
              <a:t>яніння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або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лігніфікація</a:t>
            </a:r>
            <a:endParaRPr lang="ru-RU" dirty="0" smtClean="0">
              <a:latin typeface="Times New Roman" pitchFamily="18" charset="0"/>
              <a:cs typeface="Times New Roman" pitchFamily="18" charset="0"/>
            </a:endParaRPr>
          </a:p>
          <a:p>
            <a:pPr>
              <a:buClr>
                <a:srgbClr val="0066FF"/>
              </a:buClr>
              <a:buSzPct val="152000"/>
              <a:buFont typeface="Wingdings" pitchFamily="2" charset="2"/>
              <a:buChar char="Ø"/>
            </a:pPr>
            <a:r>
              <a:rPr lang="ru-RU" dirty="0" err="1" smtClean="0">
                <a:latin typeface="Times New Roman" pitchFamily="18" charset="0"/>
                <a:cs typeface="Times New Roman" pitchFamily="18" charset="0"/>
              </a:rPr>
              <a:t>Опробковіння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або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суберинізація</a:t>
            </a:r>
            <a:endParaRPr lang="ru-RU" dirty="0" smtClean="0">
              <a:latin typeface="Times New Roman" pitchFamily="18" charset="0"/>
              <a:cs typeface="Times New Roman" pitchFamily="18" charset="0"/>
            </a:endParaRPr>
          </a:p>
          <a:p>
            <a:pPr>
              <a:buClr>
                <a:srgbClr val="0066FF"/>
              </a:buClr>
              <a:buSzPct val="152000"/>
              <a:buFont typeface="Wingdings" pitchFamily="2" charset="2"/>
              <a:buChar char="Ø"/>
            </a:pPr>
            <a:r>
              <a:rPr lang="ru-RU" dirty="0" err="1" smtClean="0">
                <a:latin typeface="Times New Roman" pitchFamily="18" charset="0"/>
                <a:cs typeface="Times New Roman" pitchFamily="18" charset="0"/>
              </a:rPr>
              <a:t>Кутинізація</a:t>
            </a:r>
            <a:endParaRPr lang="ru-RU" dirty="0" smtClean="0">
              <a:latin typeface="Times New Roman" pitchFamily="18" charset="0"/>
              <a:cs typeface="Times New Roman" pitchFamily="18" charset="0"/>
            </a:endParaRPr>
          </a:p>
          <a:p>
            <a:pPr>
              <a:buClr>
                <a:srgbClr val="0066FF"/>
              </a:buClr>
              <a:buSzPct val="152000"/>
              <a:buFont typeface="Wingdings" pitchFamily="2" charset="2"/>
              <a:buChar char="Ø"/>
            </a:pPr>
            <a:r>
              <a:rPr lang="ru-RU" dirty="0" err="1" smtClean="0">
                <a:latin typeface="Times New Roman" pitchFamily="18" charset="0"/>
                <a:cs typeface="Times New Roman" pitchFamily="18" charset="0"/>
              </a:rPr>
              <a:t>Мінералізація</a:t>
            </a:r>
            <a:endParaRPr lang="ru-RU" dirty="0" smtClean="0">
              <a:latin typeface="Times New Roman" pitchFamily="18" charset="0"/>
              <a:cs typeface="Times New Roman" pitchFamily="18" charset="0"/>
            </a:endParaRPr>
          </a:p>
          <a:p>
            <a:pPr>
              <a:buClr>
                <a:srgbClr val="0066FF"/>
              </a:buClr>
              <a:buSzPct val="152000"/>
              <a:buFont typeface="Wingdings" pitchFamily="2" charset="2"/>
              <a:buChar char="Ø"/>
            </a:pPr>
            <a:r>
              <a:rPr lang="ru-RU" dirty="0" err="1" smtClean="0">
                <a:latin typeface="Times New Roman" pitchFamily="18" charset="0"/>
                <a:cs typeface="Times New Roman" pitchFamily="18" charset="0"/>
              </a:rPr>
              <a:t>Ослизнення</a:t>
            </a:r>
            <a:endParaRPr lang="ru-RU" dirty="0" smtClean="0">
              <a:latin typeface="Times New Roman" pitchFamily="18" charset="0"/>
              <a:cs typeface="Times New Roman" pitchFamily="18" charset="0"/>
            </a:endParaRPr>
          </a:p>
          <a:p>
            <a:pPr>
              <a:buClr>
                <a:srgbClr val="0066FF"/>
              </a:buClr>
              <a:buSzPct val="152000"/>
              <a:buFont typeface="Wingdings" pitchFamily="2" charset="2"/>
              <a:buChar char="Ø"/>
            </a:pPr>
            <a:r>
              <a:rPr lang="ru-RU" dirty="0" err="1" smtClean="0">
                <a:latin typeface="Times New Roman" pitchFamily="18" charset="0"/>
                <a:cs typeface="Times New Roman" pitchFamily="18" charset="0"/>
              </a:rPr>
              <a:t>Камедевиділення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або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гумоз</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2705536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3375" y="123825"/>
            <a:ext cx="11026775" cy="971550"/>
          </a:xfrm>
          <a:solidFill>
            <a:srgbClr val="0066FF"/>
          </a:solidFill>
        </p:spPr>
        <p:txBody>
          <a:bodyPr>
            <a:normAutofit fontScale="90000"/>
          </a:bodyPr>
          <a:lstStyle/>
          <a:p>
            <a:r>
              <a:rPr lang="ru-RU"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Якісні</a:t>
            </a:r>
            <a:r>
              <a:rPr lang="ru-RU"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реакції</a:t>
            </a:r>
            <a:r>
              <a:rPr lang="ru-RU"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для </a:t>
            </a:r>
            <a:r>
              <a:rPr lang="ru-RU"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виявлення</a:t>
            </a:r>
            <a:r>
              <a:rPr lang="ru-RU"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вторинних</a:t>
            </a:r>
            <a:r>
              <a:rPr lang="ru-RU"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змін</a:t>
            </a:r>
            <a:r>
              <a:rPr lang="ru-RU"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br>
              <a:rPr lang="ru-RU"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ru-RU"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клітинної</a:t>
            </a:r>
            <a:r>
              <a:rPr lang="ru-RU"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оболонки</a:t>
            </a:r>
            <a:endPar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494066050"/>
              </p:ext>
            </p:extLst>
          </p:nvPr>
        </p:nvGraphicFramePr>
        <p:xfrm>
          <a:off x="548481" y="1228723"/>
          <a:ext cx="10811669" cy="5304806"/>
        </p:xfrm>
        <a:graphic>
          <a:graphicData uri="http://schemas.openxmlformats.org/drawingml/2006/table">
            <a:tbl>
              <a:tblPr firstRow="1" bandRow="1">
                <a:tableStyleId>{5C22544A-7EE6-4342-B048-85BDC9FD1C3A}</a:tableStyleId>
              </a:tblPr>
              <a:tblGrid>
                <a:gridCol w="2702918">
                  <a:extLst>
                    <a:ext uri="{9D8B030D-6E8A-4147-A177-3AD203B41FA5}">
                      <a16:colId xmlns="" xmlns:a16="http://schemas.microsoft.com/office/drawing/2014/main" val="4038402615"/>
                    </a:ext>
                  </a:extLst>
                </a:gridCol>
                <a:gridCol w="2448514">
                  <a:extLst>
                    <a:ext uri="{9D8B030D-6E8A-4147-A177-3AD203B41FA5}">
                      <a16:colId xmlns="" xmlns:a16="http://schemas.microsoft.com/office/drawing/2014/main" val="3541240521"/>
                    </a:ext>
                  </a:extLst>
                </a:gridCol>
                <a:gridCol w="2957319">
                  <a:extLst>
                    <a:ext uri="{9D8B030D-6E8A-4147-A177-3AD203B41FA5}">
                      <a16:colId xmlns="" xmlns:a16="http://schemas.microsoft.com/office/drawing/2014/main" val="122110743"/>
                    </a:ext>
                  </a:extLst>
                </a:gridCol>
                <a:gridCol w="2702918">
                  <a:extLst>
                    <a:ext uri="{9D8B030D-6E8A-4147-A177-3AD203B41FA5}">
                      <a16:colId xmlns="" xmlns:a16="http://schemas.microsoft.com/office/drawing/2014/main" val="1040474931"/>
                    </a:ext>
                  </a:extLst>
                </a:gridCol>
              </a:tblGrid>
              <a:tr h="699229">
                <a:tc>
                  <a:txBody>
                    <a:bodyPr/>
                    <a:lstStyle/>
                    <a:p>
                      <a:pPr algn="ctr"/>
                      <a:r>
                        <a:rPr lang="ru-RU" dirty="0" err="1" smtClean="0">
                          <a:latin typeface="Times New Roman" pitchFamily="18" charset="0"/>
                          <a:cs typeface="Times New Roman" pitchFamily="18" charset="0"/>
                        </a:rPr>
                        <a:t>Речовина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клітинної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оболонки</a:t>
                      </a:r>
                      <a:endParaRPr lang="ru-RU" dirty="0">
                        <a:latin typeface="Times New Roman" pitchFamily="18" charset="0"/>
                        <a:cs typeface="Times New Roman" pitchFamily="18" charset="0"/>
                      </a:endParaRPr>
                    </a:p>
                  </a:txBody>
                  <a:tcPr/>
                </a:tc>
                <a:tc>
                  <a:txBody>
                    <a:bodyPr/>
                    <a:lstStyle/>
                    <a:p>
                      <a:pPr algn="ctr"/>
                      <a:r>
                        <a:rPr lang="ru-RU" dirty="0" err="1" smtClean="0">
                          <a:latin typeface="Times New Roman" pitchFamily="18" charset="0"/>
                          <a:cs typeface="Times New Roman" pitchFamily="18" charset="0"/>
                        </a:rPr>
                        <a:t>Вторинні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зміни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клітинної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оболонки</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a:txBody>
                  <a:tcPr/>
                </a:tc>
                <a:tc>
                  <a:txBody>
                    <a:bodyPr/>
                    <a:lstStyle/>
                    <a:p>
                      <a:pPr algn="ctr"/>
                      <a:r>
                        <a:rPr lang="ru-RU" smtClean="0">
                          <a:latin typeface="Times New Roman" pitchFamily="18" charset="0"/>
                          <a:cs typeface="Times New Roman" pitchFamily="18" charset="0"/>
                        </a:rPr>
                        <a:t>Реактив</a:t>
                      </a:r>
                      <a:endParaRPr lang="ru-RU">
                        <a:latin typeface="Times New Roman" pitchFamily="18" charset="0"/>
                        <a:cs typeface="Times New Roman" pitchFamily="18" charset="0"/>
                      </a:endParaRPr>
                    </a:p>
                  </a:txBody>
                  <a:tcPr/>
                </a:tc>
                <a:tc>
                  <a:txBody>
                    <a:bodyPr/>
                    <a:lstStyle/>
                    <a:p>
                      <a:pPr algn="ctr"/>
                      <a:r>
                        <a:rPr lang="ru-RU" smtClean="0">
                          <a:latin typeface="Times New Roman" pitchFamily="18" charset="0"/>
                          <a:cs typeface="Times New Roman" pitchFamily="18" charset="0"/>
                        </a:rPr>
                        <a:t>Результат реакции</a:t>
                      </a:r>
                      <a:endParaRPr lang="ru-RU">
                        <a:latin typeface="Times New Roman" pitchFamily="18" charset="0"/>
                        <a:cs typeface="Times New Roman" pitchFamily="18" charset="0"/>
                      </a:endParaRPr>
                    </a:p>
                  </a:txBody>
                  <a:tcPr/>
                </a:tc>
                <a:extLst>
                  <a:ext uri="{0D108BD9-81ED-4DB2-BD59-A6C34878D82A}">
                    <a16:rowId xmlns="" xmlns:a16="http://schemas.microsoft.com/office/drawing/2014/main" val="3953824511"/>
                  </a:ext>
                </a:extLst>
              </a:tr>
              <a:tr h="665083">
                <a:tc rowSpan="3">
                  <a:txBody>
                    <a:bodyPr/>
                    <a:lstStyle/>
                    <a:p>
                      <a:r>
                        <a:rPr lang="ru-RU"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Целюлоза</a:t>
                      </a:r>
                      <a:endParaRPr lang="ru-RU" b="1">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txBody>
                  <a:tcPr/>
                </a:tc>
                <a:tc rowSpan="3">
                  <a:txBody>
                    <a:bodyPr/>
                    <a:lstStyle/>
                    <a:p>
                      <a:endParaRPr lang="ru-RU" dirty="0">
                        <a:latin typeface="Times New Roman" pitchFamily="18" charset="0"/>
                        <a:cs typeface="Times New Roman" pitchFamily="18" charset="0"/>
                      </a:endParaRPr>
                    </a:p>
                  </a:txBody>
                  <a:tcPr/>
                </a:tc>
                <a:tc>
                  <a:txBody>
                    <a:bodyPr/>
                    <a:lstStyle/>
                    <a:p>
                      <a:r>
                        <a:rPr lang="ru-RU" dirty="0" smtClean="0">
                          <a:latin typeface="Times New Roman" pitchFamily="18" charset="0"/>
                          <a:cs typeface="Times New Roman" pitchFamily="18" charset="0"/>
                        </a:rPr>
                        <a:t>Хлор-цинк-йод</a:t>
                      </a:r>
                      <a:endParaRPr lang="ru-RU" dirty="0">
                        <a:latin typeface="Times New Roman" pitchFamily="18" charset="0"/>
                        <a:cs typeface="Times New Roman" pitchFamily="18" charset="0"/>
                      </a:endParaRPr>
                    </a:p>
                  </a:txBody>
                  <a:tcPr/>
                </a:tc>
                <a:tc>
                  <a:txBody>
                    <a:bodyPr/>
                    <a:lstStyle/>
                    <a:p>
                      <a:pPr algn="l"/>
                      <a:r>
                        <a:rPr lang="ru-RU" dirty="0" err="1" smtClean="0">
                          <a:solidFill>
                            <a:schemeClr val="tx2"/>
                          </a:solidFill>
                          <a:latin typeface="Times New Roman" pitchFamily="18" charset="0"/>
                          <a:cs typeface="Times New Roman" pitchFamily="18" charset="0"/>
                        </a:rPr>
                        <a:t>Фіолетове</a:t>
                      </a:r>
                      <a:r>
                        <a:rPr lang="ru-RU" dirty="0" smtClean="0">
                          <a:solidFill>
                            <a:schemeClr val="tx2"/>
                          </a:solidFill>
                          <a:latin typeface="Times New Roman" pitchFamily="18" charset="0"/>
                          <a:cs typeface="Times New Roman" pitchFamily="18" charset="0"/>
                        </a:rPr>
                        <a:t> </a:t>
                      </a:r>
                      <a:r>
                        <a:rPr lang="ru-RU" dirty="0" err="1" smtClean="0">
                          <a:solidFill>
                            <a:schemeClr val="tx2"/>
                          </a:solidFill>
                          <a:latin typeface="Times New Roman" pitchFamily="18" charset="0"/>
                          <a:cs typeface="Times New Roman" pitchFamily="18" charset="0"/>
                        </a:rPr>
                        <a:t>забарвлення</a:t>
                      </a:r>
                      <a:endParaRPr lang="ru-RU" dirty="0">
                        <a:solidFill>
                          <a:schemeClr val="tx2"/>
                        </a:solidFill>
                        <a:latin typeface="Times New Roman" pitchFamily="18" charset="0"/>
                        <a:cs typeface="Times New Roman" pitchFamily="18" charset="0"/>
                      </a:endParaRPr>
                    </a:p>
                  </a:txBody>
                  <a:tcPr>
                    <a:solidFill>
                      <a:srgbClr val="7030A0"/>
                    </a:solidFill>
                  </a:tcPr>
                </a:tc>
                <a:extLst>
                  <a:ext uri="{0D108BD9-81ED-4DB2-BD59-A6C34878D82A}">
                    <a16:rowId xmlns="" xmlns:a16="http://schemas.microsoft.com/office/drawing/2014/main" val="2842365364"/>
                  </a:ext>
                </a:extLst>
              </a:tr>
              <a:tr h="950119">
                <a:tc vMerge="1">
                  <a:txBody>
                    <a:bodyPr/>
                    <a:lstStyle/>
                    <a:p>
                      <a:endParaRPr lang="ru-RU" dirty="0"/>
                    </a:p>
                  </a:txBody>
                  <a:tcPr/>
                </a:tc>
                <a:tc vMerge="1">
                  <a:txBody>
                    <a:bodyPr/>
                    <a:lstStyle/>
                    <a:p>
                      <a:endParaRPr lang="ru-RU" dirty="0"/>
                    </a:p>
                  </a:txBody>
                  <a:tcPr/>
                </a:tc>
                <a:tc>
                  <a:txBody>
                    <a:bodyPr/>
                    <a:lstStyle/>
                    <a:p>
                      <a:r>
                        <a:rPr lang="ru-RU" dirty="0" err="1" smtClean="0">
                          <a:latin typeface="Times New Roman" pitchFamily="18" charset="0"/>
                          <a:cs typeface="Times New Roman" pitchFamily="18" charset="0"/>
                        </a:rPr>
                        <a:t>Розчин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Люголя</a:t>
                      </a:r>
                      <a:endParaRPr lang="ru-RU" dirty="0">
                        <a:latin typeface="Times New Roman" pitchFamily="18" charset="0"/>
                        <a:cs typeface="Times New Roman" pitchFamily="18" charset="0"/>
                      </a:endParaRPr>
                    </a:p>
                  </a:txBody>
                  <a:tcPr/>
                </a:tc>
                <a:tc>
                  <a:txBody>
                    <a:bodyPr/>
                    <a:lstStyle/>
                    <a:p>
                      <a:pPr algn="l"/>
                      <a:r>
                        <a:rPr lang="ru-RU" dirty="0" err="1" smtClean="0">
                          <a:solidFill>
                            <a:srgbClr val="FFFF00"/>
                          </a:solidFill>
                          <a:latin typeface="Times New Roman" pitchFamily="18" charset="0"/>
                          <a:cs typeface="Times New Roman" pitchFamily="18" charset="0"/>
                        </a:rPr>
                        <a:t>Жовто-коричневе</a:t>
                      </a:r>
                      <a:r>
                        <a:rPr lang="ru-RU" dirty="0" smtClean="0">
                          <a:solidFill>
                            <a:srgbClr val="FFFF00"/>
                          </a:solidFill>
                          <a:latin typeface="Times New Roman" pitchFamily="18" charset="0"/>
                          <a:cs typeface="Times New Roman" pitchFamily="18" charset="0"/>
                        </a:rPr>
                        <a:t> </a:t>
                      </a:r>
                      <a:r>
                        <a:rPr lang="ru-RU" dirty="0" err="1" smtClean="0">
                          <a:solidFill>
                            <a:srgbClr val="FFFF00"/>
                          </a:solidFill>
                          <a:latin typeface="Times New Roman" pitchFamily="18" charset="0"/>
                          <a:cs typeface="Times New Roman" pitchFamily="18" charset="0"/>
                        </a:rPr>
                        <a:t>забарвлення</a:t>
                      </a:r>
                      <a:endParaRPr lang="ru-RU" dirty="0">
                        <a:solidFill>
                          <a:srgbClr val="FFFF00"/>
                        </a:solidFill>
                        <a:latin typeface="Times New Roman" pitchFamily="18" charset="0"/>
                        <a:cs typeface="Times New Roman" pitchFamily="18" charset="0"/>
                      </a:endParaRPr>
                    </a:p>
                  </a:txBody>
                  <a:tcPr>
                    <a:solidFill>
                      <a:schemeClr val="accent5">
                        <a:lumMod val="75000"/>
                      </a:schemeClr>
                    </a:solidFill>
                  </a:tcPr>
                </a:tc>
                <a:extLst>
                  <a:ext uri="{0D108BD9-81ED-4DB2-BD59-A6C34878D82A}">
                    <a16:rowId xmlns="" xmlns:a16="http://schemas.microsoft.com/office/drawing/2014/main" val="2419252282"/>
                  </a:ext>
                </a:extLst>
              </a:tr>
              <a:tr h="380048">
                <a:tc vMerge="1">
                  <a:txBody>
                    <a:bodyPr/>
                    <a:lstStyle/>
                    <a:p>
                      <a:endParaRPr lang="ru-RU" dirty="0"/>
                    </a:p>
                  </a:txBody>
                  <a:tcPr/>
                </a:tc>
                <a:tc vMerge="1">
                  <a:txBody>
                    <a:bodyPr/>
                    <a:lstStyle/>
                    <a:p>
                      <a:endParaRPr lang="ru-RU" dirty="0"/>
                    </a:p>
                  </a:txBody>
                  <a:tcPr/>
                </a:tc>
                <a:tc>
                  <a:txBody>
                    <a:bodyPr/>
                    <a:lstStyle/>
                    <a:p>
                      <a:r>
                        <a:rPr lang="ru-RU" smtClean="0">
                          <a:latin typeface="Times New Roman" pitchFamily="18" charset="0"/>
                          <a:cs typeface="Times New Roman" pitchFamily="18" charset="0"/>
                        </a:rPr>
                        <a:t>Фуксин кислий</a:t>
                      </a:r>
                      <a:endParaRPr lang="ru-RU">
                        <a:latin typeface="Times New Roman" pitchFamily="18" charset="0"/>
                        <a:cs typeface="Times New Roman" pitchFamily="18" charset="0"/>
                      </a:endParaRPr>
                    </a:p>
                  </a:txBody>
                  <a:tcPr/>
                </a:tc>
                <a:tc>
                  <a:txBody>
                    <a:bodyPr/>
                    <a:lstStyle/>
                    <a:p>
                      <a:pPr algn="l"/>
                      <a:r>
                        <a:rPr lang="ru-RU" dirty="0" err="1" smtClean="0">
                          <a:solidFill>
                            <a:schemeClr val="bg1"/>
                          </a:solidFill>
                          <a:latin typeface="Times New Roman" pitchFamily="18" charset="0"/>
                          <a:cs typeface="Times New Roman" pitchFamily="18" charset="0"/>
                        </a:rPr>
                        <a:t>Червоне</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забарвлення</a:t>
                      </a:r>
                      <a:endParaRPr lang="ru-RU" dirty="0">
                        <a:solidFill>
                          <a:schemeClr val="bg1"/>
                        </a:solidFill>
                        <a:latin typeface="Times New Roman" pitchFamily="18" charset="0"/>
                        <a:cs typeface="Times New Roman" pitchFamily="18" charset="0"/>
                      </a:endParaRPr>
                    </a:p>
                  </a:txBody>
                  <a:tcPr>
                    <a:solidFill>
                      <a:srgbClr val="FF0000"/>
                    </a:solidFill>
                  </a:tcPr>
                </a:tc>
                <a:extLst>
                  <a:ext uri="{0D108BD9-81ED-4DB2-BD59-A6C34878D82A}">
                    <a16:rowId xmlns="" xmlns:a16="http://schemas.microsoft.com/office/drawing/2014/main" val="3900749330"/>
                  </a:ext>
                </a:extLst>
              </a:tr>
              <a:tr h="950119">
                <a:tc rowSpan="4">
                  <a:txBody>
                    <a:bodyPr/>
                    <a:lstStyle/>
                    <a:p>
                      <a:r>
                        <a:rPr lang="ru-RU" b="1" smtClean="0">
                          <a:effectLst>
                            <a:outerShdw blurRad="38100" dist="38100" dir="2700000" algn="tl">
                              <a:srgbClr val="000000">
                                <a:alpha val="43137"/>
                              </a:srgbClr>
                            </a:outerShdw>
                          </a:effectLst>
                          <a:latin typeface="Times New Roman" pitchFamily="18" charset="0"/>
                          <a:cs typeface="Times New Roman" pitchFamily="18" charset="0"/>
                        </a:rPr>
                        <a:t>Лігнін</a:t>
                      </a:r>
                      <a:endParaRPr lang="ru-RU" b="1">
                        <a:effectLst>
                          <a:outerShdw blurRad="38100" dist="38100" dir="2700000" algn="tl">
                            <a:srgbClr val="000000">
                              <a:alpha val="43137"/>
                            </a:srgbClr>
                          </a:outerShdw>
                        </a:effectLst>
                        <a:latin typeface="Times New Roman" pitchFamily="18" charset="0"/>
                        <a:cs typeface="Times New Roman" pitchFamily="18" charset="0"/>
                      </a:endParaRPr>
                    </a:p>
                  </a:txBody>
                  <a:tcPr/>
                </a:tc>
                <a:tc rowSpan="4">
                  <a:txBody>
                    <a:bodyPr/>
                    <a:lstStyle/>
                    <a:p>
                      <a:r>
                        <a:rPr lang="ru-RU" smtClean="0">
                          <a:solidFill>
                            <a:srgbClr val="993300"/>
                          </a:solidFill>
                          <a:latin typeface="Times New Roman" pitchFamily="18" charset="0"/>
                          <a:cs typeface="Times New Roman" pitchFamily="18" charset="0"/>
                        </a:rPr>
                        <a:t>Здерев</a:t>
                      </a:r>
                      <a:r>
                        <a:rPr lang="en-US" smtClean="0">
                          <a:solidFill>
                            <a:srgbClr val="993300"/>
                          </a:solidFill>
                          <a:latin typeface="Times New Roman" pitchFamily="18" charset="0"/>
                          <a:cs typeface="Times New Roman" pitchFamily="18" charset="0"/>
                        </a:rPr>
                        <a:t>’</a:t>
                      </a:r>
                      <a:r>
                        <a:rPr lang="uk-UA" smtClean="0">
                          <a:solidFill>
                            <a:srgbClr val="993300"/>
                          </a:solidFill>
                          <a:latin typeface="Times New Roman" pitchFamily="18" charset="0"/>
                          <a:cs typeface="Times New Roman" pitchFamily="18" charset="0"/>
                        </a:rPr>
                        <a:t>яніння</a:t>
                      </a:r>
                      <a:r>
                        <a:rPr lang="ru-RU" smtClean="0">
                          <a:solidFill>
                            <a:srgbClr val="993300"/>
                          </a:solidFill>
                          <a:latin typeface="Times New Roman" pitchFamily="18" charset="0"/>
                          <a:cs typeface="Times New Roman" pitchFamily="18" charset="0"/>
                        </a:rPr>
                        <a:t>,</a:t>
                      </a:r>
                    </a:p>
                    <a:p>
                      <a:r>
                        <a:rPr lang="ru-RU" smtClean="0">
                          <a:solidFill>
                            <a:srgbClr val="993300"/>
                          </a:solidFill>
                          <a:latin typeface="Times New Roman" pitchFamily="18" charset="0"/>
                          <a:cs typeface="Times New Roman" pitchFamily="18" charset="0"/>
                        </a:rPr>
                        <a:t>лігніфікація</a:t>
                      </a:r>
                      <a:endParaRPr lang="ru-RU">
                        <a:solidFill>
                          <a:srgbClr val="993300"/>
                        </a:solidFill>
                        <a:latin typeface="Times New Roman" pitchFamily="18" charset="0"/>
                        <a:cs typeface="Times New Roman" pitchFamily="18" charset="0"/>
                      </a:endParaRPr>
                    </a:p>
                  </a:txBody>
                  <a:tcPr/>
                </a:tc>
                <a:tc>
                  <a:txBody>
                    <a:bodyPr/>
                    <a:lstStyle/>
                    <a:p>
                      <a:r>
                        <a:rPr lang="ru-RU" err="1" smtClean="0">
                          <a:latin typeface="Times New Roman" pitchFamily="18" charset="0"/>
                          <a:cs typeface="Times New Roman" pitchFamily="18" charset="0"/>
                        </a:rPr>
                        <a:t>Флюроглюцин</a:t>
                      </a:r>
                      <a:r>
                        <a:rPr lang="ru-RU" smtClean="0">
                          <a:latin typeface="Times New Roman" pitchFamily="18" charset="0"/>
                          <a:cs typeface="Times New Roman" pitchFamily="18" charset="0"/>
                        </a:rPr>
                        <a:t> з концентрованою соляною кислотою</a:t>
                      </a:r>
                      <a:endParaRPr lang="ru-RU">
                        <a:latin typeface="Times New Roman" pitchFamily="18" charset="0"/>
                        <a:cs typeface="Times New Roman" pitchFamily="18" charset="0"/>
                      </a:endParaRPr>
                    </a:p>
                  </a:txBody>
                  <a:tcPr/>
                </a:tc>
                <a:tc>
                  <a:txBody>
                    <a:bodyPr/>
                    <a:lstStyle/>
                    <a:p>
                      <a:r>
                        <a:rPr lang="ru-RU" dirty="0" err="1" smtClean="0">
                          <a:latin typeface="Times New Roman" pitchFamily="18" charset="0"/>
                          <a:cs typeface="Times New Roman" pitchFamily="18" charset="0"/>
                        </a:rPr>
                        <a:t>Малинове</a:t>
                      </a:r>
                      <a:r>
                        <a:rPr lang="ru-RU" baseline="0" dirty="0" smtClean="0">
                          <a:latin typeface="Times New Roman" pitchFamily="18" charset="0"/>
                          <a:cs typeface="Times New Roman" pitchFamily="18" charset="0"/>
                        </a:rPr>
                        <a:t> </a:t>
                      </a:r>
                      <a:r>
                        <a:rPr lang="ru-RU" baseline="0" dirty="0" err="1" smtClean="0">
                          <a:latin typeface="Times New Roman" pitchFamily="18" charset="0"/>
                          <a:cs typeface="Times New Roman" pitchFamily="18" charset="0"/>
                        </a:rPr>
                        <a:t>забарвлення</a:t>
                      </a:r>
                      <a:endParaRPr lang="ru-RU" dirty="0">
                        <a:latin typeface="Times New Roman" pitchFamily="18" charset="0"/>
                        <a:cs typeface="Times New Roman" pitchFamily="18" charset="0"/>
                      </a:endParaRPr>
                    </a:p>
                  </a:txBody>
                  <a:tcPr>
                    <a:solidFill>
                      <a:srgbClr val="FF0066"/>
                    </a:solidFill>
                  </a:tcPr>
                </a:tc>
                <a:extLst>
                  <a:ext uri="{0D108BD9-81ED-4DB2-BD59-A6C34878D82A}">
                    <a16:rowId xmlns="" xmlns:a16="http://schemas.microsoft.com/office/drawing/2014/main" val="3556666501"/>
                  </a:ext>
                </a:extLst>
              </a:tr>
              <a:tr h="380048">
                <a:tc vMerge="1">
                  <a:txBody>
                    <a:bodyPr/>
                    <a:lstStyle/>
                    <a:p>
                      <a:endParaRPr lang="ru-RU" dirty="0"/>
                    </a:p>
                  </a:txBody>
                  <a:tcPr/>
                </a:tc>
                <a:tc vMerge="1">
                  <a:txBody>
                    <a:bodyPr/>
                    <a:lstStyle/>
                    <a:p>
                      <a:endParaRPr lang="ru-RU" dirty="0"/>
                    </a:p>
                  </a:txBody>
                  <a:tcPr/>
                </a:tc>
                <a:tc>
                  <a:txBody>
                    <a:bodyPr/>
                    <a:lstStyle/>
                    <a:p>
                      <a:r>
                        <a:rPr lang="ru-RU" smtClean="0">
                          <a:latin typeface="Times New Roman" pitchFamily="18" charset="0"/>
                          <a:cs typeface="Times New Roman" pitchFamily="18" charset="0"/>
                        </a:rPr>
                        <a:t>Сернокислий анілін</a:t>
                      </a:r>
                      <a:endParaRPr lang="ru-RU">
                        <a:latin typeface="Times New Roman" pitchFamily="18" charset="0"/>
                        <a:cs typeface="Times New Roman" pitchFamily="18" charset="0"/>
                      </a:endParaRPr>
                    </a:p>
                  </a:txBody>
                  <a:tcPr/>
                </a:tc>
                <a:tc>
                  <a:txBody>
                    <a:bodyPr/>
                    <a:lstStyle/>
                    <a:p>
                      <a:r>
                        <a:rPr lang="ru-RU" dirty="0" smtClean="0">
                          <a:latin typeface="Times New Roman" pitchFamily="18" charset="0"/>
                          <a:cs typeface="Times New Roman" pitchFamily="18" charset="0"/>
                        </a:rPr>
                        <a:t>Лимонно-</a:t>
                      </a:r>
                      <a:r>
                        <a:rPr lang="ru-RU" dirty="0" err="1" smtClean="0">
                          <a:latin typeface="Times New Roman" pitchFamily="18" charset="0"/>
                          <a:cs typeface="Times New Roman" pitchFamily="18" charset="0"/>
                        </a:rPr>
                        <a:t>жовте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забарвлення</a:t>
                      </a:r>
                      <a:endParaRPr lang="ru-RU" dirty="0">
                        <a:latin typeface="Times New Roman" pitchFamily="18" charset="0"/>
                        <a:cs typeface="Times New Roman" pitchFamily="18" charset="0"/>
                      </a:endParaRPr>
                    </a:p>
                  </a:txBody>
                  <a:tcPr>
                    <a:solidFill>
                      <a:srgbClr val="FFFF00"/>
                    </a:solidFill>
                  </a:tcPr>
                </a:tc>
                <a:extLst>
                  <a:ext uri="{0D108BD9-81ED-4DB2-BD59-A6C34878D82A}">
                    <a16:rowId xmlns="" xmlns:a16="http://schemas.microsoft.com/office/drawing/2014/main" val="3995208027"/>
                  </a:ext>
                </a:extLst>
              </a:tr>
              <a:tr h="380048">
                <a:tc vMerge="1">
                  <a:txBody>
                    <a:bodyPr/>
                    <a:lstStyle/>
                    <a:p>
                      <a:endParaRPr lang="ru-RU" dirty="0"/>
                    </a:p>
                  </a:txBody>
                  <a:tcPr/>
                </a:tc>
                <a:tc vMerge="1">
                  <a:txBody>
                    <a:bodyPr/>
                    <a:lstStyle/>
                    <a:p>
                      <a:endParaRPr lang="ru-RU" dirty="0"/>
                    </a:p>
                  </a:txBody>
                  <a:tcPr/>
                </a:tc>
                <a:tc>
                  <a:txBody>
                    <a:bodyPr/>
                    <a:lstStyle/>
                    <a:p>
                      <a:r>
                        <a:rPr lang="ru-RU" smtClean="0">
                          <a:latin typeface="Times New Roman" pitchFamily="18" charset="0"/>
                          <a:cs typeface="Times New Roman" pitchFamily="18" charset="0"/>
                        </a:rPr>
                        <a:t>Сафранин </a:t>
                      </a:r>
                      <a:endParaRPr lang="ru-RU">
                        <a:latin typeface="Times New Roman" pitchFamily="18" charset="0"/>
                        <a:cs typeface="Times New Roman" pitchFamily="18" charset="0"/>
                      </a:endParaRPr>
                    </a:p>
                  </a:txBody>
                  <a:tcPr/>
                </a:tc>
                <a:tc>
                  <a:txBody>
                    <a:bodyPr/>
                    <a:lstStyle/>
                    <a:p>
                      <a:r>
                        <a:rPr lang="ru-RU" dirty="0" err="1" smtClean="0">
                          <a:latin typeface="Times New Roman" pitchFamily="18" charset="0"/>
                          <a:cs typeface="Times New Roman" pitchFamily="18" charset="0"/>
                        </a:rPr>
                        <a:t>Червоне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забарвлення</a:t>
                      </a:r>
                      <a:endParaRPr lang="ru-RU" dirty="0">
                        <a:latin typeface="Times New Roman" pitchFamily="18" charset="0"/>
                        <a:cs typeface="Times New Roman" pitchFamily="18" charset="0"/>
                      </a:endParaRPr>
                    </a:p>
                  </a:txBody>
                  <a:tcPr>
                    <a:solidFill>
                      <a:srgbClr val="FF0000"/>
                    </a:solidFill>
                  </a:tcPr>
                </a:tc>
                <a:extLst>
                  <a:ext uri="{0D108BD9-81ED-4DB2-BD59-A6C34878D82A}">
                    <a16:rowId xmlns="" xmlns:a16="http://schemas.microsoft.com/office/drawing/2014/main" val="2187997866"/>
                  </a:ext>
                </a:extLst>
              </a:tr>
              <a:tr h="380048">
                <a:tc vMerge="1">
                  <a:txBody>
                    <a:bodyPr/>
                    <a:lstStyle/>
                    <a:p>
                      <a:endParaRPr lang="ru-RU" dirty="0"/>
                    </a:p>
                  </a:txBody>
                  <a:tcPr/>
                </a:tc>
                <a:tc vMerge="1">
                  <a:txBody>
                    <a:bodyPr/>
                    <a:lstStyle/>
                    <a:p>
                      <a:endParaRPr lang="ru-RU" dirty="0"/>
                    </a:p>
                  </a:txBody>
                  <a:tcPr/>
                </a:tc>
                <a:tc>
                  <a:txBody>
                    <a:bodyPr/>
                    <a:lstStyle/>
                    <a:p>
                      <a:r>
                        <a:rPr lang="ru-RU" smtClean="0">
                          <a:latin typeface="Times New Roman" pitchFamily="18" charset="0"/>
                          <a:cs typeface="Times New Roman" pitchFamily="18" charset="0"/>
                        </a:rPr>
                        <a:t>Хлор-цинк-йод с серной кислотой</a:t>
                      </a:r>
                      <a:endParaRPr lang="ru-RU">
                        <a:latin typeface="Times New Roman" pitchFamily="18" charset="0"/>
                        <a:cs typeface="Times New Roman" pitchFamily="18" charset="0"/>
                      </a:endParaRPr>
                    </a:p>
                  </a:txBody>
                  <a:tcPr/>
                </a:tc>
                <a:tc>
                  <a:txBody>
                    <a:bodyPr/>
                    <a:lstStyle/>
                    <a:p>
                      <a:r>
                        <a:rPr lang="ru-RU" dirty="0" err="1" smtClean="0">
                          <a:ln>
                            <a:solidFill>
                              <a:srgbClr val="FFC000"/>
                            </a:solidFill>
                          </a:ln>
                          <a:latin typeface="Times New Roman" pitchFamily="18" charset="0"/>
                          <a:cs typeface="Times New Roman" pitchFamily="18" charset="0"/>
                        </a:rPr>
                        <a:t>Жовте</a:t>
                      </a:r>
                      <a:r>
                        <a:rPr lang="ru-RU" dirty="0" smtClean="0">
                          <a:ln>
                            <a:solidFill>
                              <a:srgbClr val="FFC000"/>
                            </a:solidFill>
                          </a:ln>
                          <a:latin typeface="Times New Roman" pitchFamily="18" charset="0"/>
                          <a:cs typeface="Times New Roman" pitchFamily="18" charset="0"/>
                        </a:rPr>
                        <a:t> </a:t>
                      </a:r>
                      <a:r>
                        <a:rPr lang="ru-RU" dirty="0" err="1" smtClean="0">
                          <a:ln>
                            <a:solidFill>
                              <a:srgbClr val="FFC000"/>
                            </a:solidFill>
                          </a:ln>
                          <a:latin typeface="Times New Roman" pitchFamily="18" charset="0"/>
                          <a:cs typeface="Times New Roman" pitchFamily="18" charset="0"/>
                        </a:rPr>
                        <a:t>забарвлення</a:t>
                      </a:r>
                      <a:endParaRPr lang="ru-RU" dirty="0">
                        <a:ln>
                          <a:solidFill>
                            <a:srgbClr val="FFC000"/>
                          </a:solidFill>
                        </a:ln>
                        <a:latin typeface="Times New Roman" pitchFamily="18" charset="0"/>
                        <a:cs typeface="Times New Roman" pitchFamily="18" charset="0"/>
                      </a:endParaRPr>
                    </a:p>
                  </a:txBody>
                  <a:tcPr>
                    <a:solidFill>
                      <a:srgbClr val="FFFF66"/>
                    </a:solidFill>
                  </a:tcPr>
                </a:tc>
                <a:extLst>
                  <a:ext uri="{0D108BD9-81ED-4DB2-BD59-A6C34878D82A}">
                    <a16:rowId xmlns="" xmlns:a16="http://schemas.microsoft.com/office/drawing/2014/main" val="2753583498"/>
                  </a:ext>
                </a:extLst>
              </a:tr>
            </a:tbl>
          </a:graphicData>
        </a:graphic>
      </p:graphicFrame>
    </p:spTree>
    <p:extLst>
      <p:ext uri="{BB962C8B-B14F-4D97-AF65-F5344CB8AC3E}">
        <p14:creationId xmlns:p14="http://schemas.microsoft.com/office/powerpoint/2010/main" val="9229911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04439931"/>
              </p:ext>
            </p:extLst>
          </p:nvPr>
        </p:nvGraphicFramePr>
        <p:xfrm>
          <a:off x="727114" y="341522"/>
          <a:ext cx="10985462" cy="5969607"/>
        </p:xfrm>
        <a:graphic>
          <a:graphicData uri="http://schemas.openxmlformats.org/drawingml/2006/table">
            <a:tbl>
              <a:tblPr firstRow="1" bandRow="1">
                <a:tableStyleId>{5C22544A-7EE6-4342-B048-85BDC9FD1C3A}</a:tableStyleId>
              </a:tblPr>
              <a:tblGrid>
                <a:gridCol w="2746366">
                  <a:extLst>
                    <a:ext uri="{9D8B030D-6E8A-4147-A177-3AD203B41FA5}">
                      <a16:colId xmlns="" xmlns:a16="http://schemas.microsoft.com/office/drawing/2014/main" val="4038402615"/>
                    </a:ext>
                  </a:extLst>
                </a:gridCol>
                <a:gridCol w="2487873">
                  <a:extLst>
                    <a:ext uri="{9D8B030D-6E8A-4147-A177-3AD203B41FA5}">
                      <a16:colId xmlns="" xmlns:a16="http://schemas.microsoft.com/office/drawing/2014/main" val="3541240521"/>
                    </a:ext>
                  </a:extLst>
                </a:gridCol>
                <a:gridCol w="3004857">
                  <a:extLst>
                    <a:ext uri="{9D8B030D-6E8A-4147-A177-3AD203B41FA5}">
                      <a16:colId xmlns="" xmlns:a16="http://schemas.microsoft.com/office/drawing/2014/main" val="122110743"/>
                    </a:ext>
                  </a:extLst>
                </a:gridCol>
                <a:gridCol w="2746366">
                  <a:extLst>
                    <a:ext uri="{9D8B030D-6E8A-4147-A177-3AD203B41FA5}">
                      <a16:colId xmlns="" xmlns:a16="http://schemas.microsoft.com/office/drawing/2014/main" val="1040474931"/>
                    </a:ext>
                  </a:extLst>
                </a:gridCol>
              </a:tblGrid>
              <a:tr h="910280">
                <a:tc>
                  <a:txBody>
                    <a:bodyPr/>
                    <a:lstStyle/>
                    <a:p>
                      <a:pPr algn="ctr"/>
                      <a:r>
                        <a:rPr lang="ru-RU" dirty="0" err="1" smtClean="0">
                          <a:latin typeface="Times New Roman" pitchFamily="18" charset="0"/>
                          <a:cs typeface="Times New Roman" pitchFamily="18" charset="0"/>
                        </a:rPr>
                        <a:t>Речовина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клітинної</a:t>
                      </a:r>
                      <a:r>
                        <a:rPr lang="ru-RU" baseline="0" dirty="0" smtClean="0">
                          <a:latin typeface="Times New Roman" pitchFamily="18" charset="0"/>
                          <a:cs typeface="Times New Roman" pitchFamily="18" charset="0"/>
                        </a:rPr>
                        <a:t> </a:t>
                      </a:r>
                      <a:r>
                        <a:rPr lang="ru-RU" baseline="0" dirty="0" err="1" smtClean="0">
                          <a:latin typeface="Times New Roman" pitchFamily="18" charset="0"/>
                          <a:cs typeface="Times New Roman" pitchFamily="18" charset="0"/>
                        </a:rPr>
                        <a:t>оболонки</a:t>
                      </a:r>
                      <a:endParaRPr lang="ru-RU" dirty="0">
                        <a:latin typeface="Times New Roman" pitchFamily="18" charset="0"/>
                        <a:cs typeface="Times New Roman" pitchFamily="18" charset="0"/>
                      </a:endParaRPr>
                    </a:p>
                  </a:txBody>
                  <a:tcPr/>
                </a:tc>
                <a:tc>
                  <a:txBody>
                    <a:bodyPr/>
                    <a:lstStyle/>
                    <a:p>
                      <a:pPr algn="ctr"/>
                      <a:r>
                        <a:rPr lang="ru-RU" dirty="0" err="1" smtClean="0">
                          <a:latin typeface="Times New Roman" pitchFamily="18" charset="0"/>
                          <a:cs typeface="Times New Roman" pitchFamily="18" charset="0"/>
                        </a:rPr>
                        <a:t>Вторинні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зміни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клітинної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оболонки</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a:txBody>
                  <a:tcPr/>
                </a:tc>
                <a:tc>
                  <a:txBody>
                    <a:bodyPr/>
                    <a:lstStyle/>
                    <a:p>
                      <a:pPr algn="ctr"/>
                      <a:r>
                        <a:rPr lang="ru-RU" smtClean="0">
                          <a:latin typeface="Times New Roman" pitchFamily="18" charset="0"/>
                          <a:cs typeface="Times New Roman" pitchFamily="18" charset="0"/>
                        </a:rPr>
                        <a:t>Реактив</a:t>
                      </a:r>
                      <a:endParaRPr lang="ru-RU">
                        <a:latin typeface="Times New Roman" pitchFamily="18" charset="0"/>
                        <a:cs typeface="Times New Roman" pitchFamily="18" charset="0"/>
                      </a:endParaRPr>
                    </a:p>
                  </a:txBody>
                  <a:tcPr/>
                </a:tc>
                <a:tc>
                  <a:txBody>
                    <a:bodyPr/>
                    <a:lstStyle/>
                    <a:p>
                      <a:pPr algn="ctr"/>
                      <a:r>
                        <a:rPr lang="ru-RU" smtClean="0">
                          <a:latin typeface="Times New Roman" pitchFamily="18" charset="0"/>
                          <a:cs typeface="Times New Roman" pitchFamily="18" charset="0"/>
                        </a:rPr>
                        <a:t>Результат реакції</a:t>
                      </a:r>
                      <a:endParaRPr lang="ru-RU">
                        <a:latin typeface="Times New Roman" pitchFamily="18" charset="0"/>
                        <a:cs typeface="Times New Roman" pitchFamily="18" charset="0"/>
                      </a:endParaRPr>
                    </a:p>
                  </a:txBody>
                  <a:tcPr/>
                </a:tc>
                <a:extLst>
                  <a:ext uri="{0D108BD9-81ED-4DB2-BD59-A6C34878D82A}">
                    <a16:rowId xmlns="" xmlns:a16="http://schemas.microsoft.com/office/drawing/2014/main" val="3953824511"/>
                  </a:ext>
                </a:extLst>
              </a:tr>
              <a:tr h="650574">
                <a:tc rowSpan="2">
                  <a:txBody>
                    <a:bodyPr/>
                    <a:lstStyle/>
                    <a:p>
                      <a:r>
                        <a:rPr lang="ru-RU" b="1" err="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Суберин</a:t>
                      </a:r>
                      <a:endParaRPr lang="ru-RU" b="1">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txBody>
                  <a:tcPr/>
                </a:tc>
                <a:tc rowSpan="2">
                  <a:txBody>
                    <a:bodyPr/>
                    <a:lstStyle/>
                    <a:p>
                      <a:r>
                        <a:rPr lang="ru-RU" dirty="0" err="1" smtClean="0">
                          <a:solidFill>
                            <a:srgbClr val="993300"/>
                          </a:solidFill>
                          <a:latin typeface="Times New Roman" pitchFamily="18" charset="0"/>
                          <a:cs typeface="Times New Roman" pitchFamily="18" charset="0"/>
                        </a:rPr>
                        <a:t>Зкорковіння</a:t>
                      </a:r>
                      <a:r>
                        <a:rPr lang="ru-RU" dirty="0" smtClean="0">
                          <a:solidFill>
                            <a:srgbClr val="993300"/>
                          </a:solidFill>
                          <a:latin typeface="Times New Roman" pitchFamily="18" charset="0"/>
                          <a:cs typeface="Times New Roman" pitchFamily="18" charset="0"/>
                        </a:rPr>
                        <a:t>,</a:t>
                      </a:r>
                      <a:r>
                        <a:rPr lang="ru-RU" baseline="0" dirty="0" smtClean="0">
                          <a:solidFill>
                            <a:srgbClr val="993300"/>
                          </a:solidFill>
                          <a:latin typeface="Times New Roman" pitchFamily="18" charset="0"/>
                          <a:cs typeface="Times New Roman" pitchFamily="18" charset="0"/>
                        </a:rPr>
                        <a:t> </a:t>
                      </a:r>
                      <a:r>
                        <a:rPr lang="ru-RU" baseline="0" dirty="0" err="1" smtClean="0">
                          <a:solidFill>
                            <a:srgbClr val="993300"/>
                          </a:solidFill>
                          <a:latin typeface="Times New Roman" pitchFamily="18" charset="0"/>
                          <a:cs typeface="Times New Roman" pitchFamily="18" charset="0"/>
                        </a:rPr>
                        <a:t>суберинізація</a:t>
                      </a:r>
                      <a:endParaRPr lang="ru-RU" dirty="0">
                        <a:solidFill>
                          <a:srgbClr val="993300"/>
                        </a:solidFill>
                        <a:latin typeface="Times New Roman" pitchFamily="18" charset="0"/>
                        <a:cs typeface="Times New Roman" pitchFamily="18" charset="0"/>
                      </a:endParaRPr>
                    </a:p>
                  </a:txBody>
                  <a:tcPr/>
                </a:tc>
                <a:tc>
                  <a:txBody>
                    <a:bodyPr/>
                    <a:lstStyle/>
                    <a:p>
                      <a:r>
                        <a:rPr lang="ru-RU" dirty="0" smtClean="0">
                          <a:latin typeface="Times New Roman" pitchFamily="18" charset="0"/>
                          <a:cs typeface="Times New Roman" pitchFamily="18" charset="0"/>
                        </a:rPr>
                        <a:t>Судан </a:t>
                      </a:r>
                      <a:r>
                        <a:rPr lang="en-US" dirty="0" smtClean="0">
                          <a:latin typeface="Times New Roman" pitchFamily="18" charset="0"/>
                          <a:cs typeface="Times New Roman" pitchFamily="18" charset="0"/>
                        </a:rPr>
                        <a:t>III</a:t>
                      </a:r>
                      <a:endParaRPr lang="ru-RU" dirty="0">
                        <a:latin typeface="Times New Roman" pitchFamily="18" charset="0"/>
                        <a:cs typeface="Times New Roman" pitchFamily="18" charset="0"/>
                      </a:endParaRPr>
                    </a:p>
                  </a:txBody>
                  <a:tcPr/>
                </a:tc>
                <a:tc>
                  <a:txBody>
                    <a:bodyPr/>
                    <a:lstStyle/>
                    <a:p>
                      <a:pPr marL="0" algn="l" defTabSz="457200" rtl="0" eaLnBrk="1" latinLnBrk="0" hangingPunct="1"/>
                      <a:r>
                        <a:rPr lang="ru-RU" sz="1800" kern="1200" smtClean="0">
                          <a:ln>
                            <a:solidFill>
                              <a:srgbClr val="FF0066"/>
                            </a:solidFill>
                          </a:ln>
                          <a:solidFill>
                            <a:schemeClr val="accent1">
                              <a:lumMod val="75000"/>
                            </a:schemeClr>
                          </a:solidFill>
                          <a:latin typeface="Times New Roman" pitchFamily="18" charset="0"/>
                          <a:ea typeface="+mn-ea"/>
                          <a:cs typeface="Times New Roman" pitchFamily="18" charset="0"/>
                        </a:rPr>
                        <a:t>Рожево-оранжеве забарвлення</a:t>
                      </a:r>
                      <a:endParaRPr lang="ru-RU" sz="1800" kern="1200">
                        <a:ln>
                          <a:solidFill>
                            <a:srgbClr val="FF0066"/>
                          </a:solidFill>
                        </a:ln>
                        <a:solidFill>
                          <a:schemeClr val="accent1">
                            <a:lumMod val="75000"/>
                          </a:schemeClr>
                        </a:solidFill>
                        <a:latin typeface="Times New Roman" pitchFamily="18" charset="0"/>
                        <a:ea typeface="+mn-ea"/>
                        <a:cs typeface="Times New Roman" pitchFamily="18" charset="0"/>
                      </a:endParaRPr>
                    </a:p>
                  </a:txBody>
                  <a:tcPr>
                    <a:solidFill>
                      <a:srgbClr val="FF6600"/>
                    </a:solidFill>
                  </a:tcPr>
                </a:tc>
                <a:extLst>
                  <a:ext uri="{0D108BD9-81ED-4DB2-BD59-A6C34878D82A}">
                    <a16:rowId xmlns="" xmlns:a16="http://schemas.microsoft.com/office/drawing/2014/main" val="2842365364"/>
                  </a:ext>
                </a:extLst>
              </a:tr>
              <a:tr h="955016">
                <a:tc vMerge="1">
                  <a:txBody>
                    <a:bodyPr/>
                    <a:lstStyle/>
                    <a:p>
                      <a:endParaRPr lang="ru-RU" dirty="0"/>
                    </a:p>
                  </a:txBody>
                  <a:tcPr/>
                </a:tc>
                <a:tc vMerge="1">
                  <a:txBody>
                    <a:bodyPr/>
                    <a:lstStyle/>
                    <a:p>
                      <a:endParaRPr lang="ru-RU" dirty="0"/>
                    </a:p>
                  </a:txBody>
                  <a:tcPr/>
                </a:tc>
                <a:tc>
                  <a:txBody>
                    <a:bodyPr/>
                    <a:lstStyle/>
                    <a:p>
                      <a:r>
                        <a:rPr lang="ru-RU" dirty="0" err="1" smtClean="0">
                          <a:latin typeface="Times New Roman" pitchFamily="18" charset="0"/>
                          <a:cs typeface="Times New Roman" pitchFamily="18" charset="0"/>
                        </a:rPr>
                        <a:t>Концентрований</a:t>
                      </a:r>
                      <a:r>
                        <a:rPr lang="ru-RU" baseline="0" dirty="0" smtClean="0">
                          <a:latin typeface="Times New Roman" pitchFamily="18" charset="0"/>
                          <a:cs typeface="Times New Roman" pitchFamily="18" charset="0"/>
                        </a:rPr>
                        <a:t> </a:t>
                      </a:r>
                      <a:r>
                        <a:rPr lang="ru-RU" baseline="0" dirty="0" err="1" smtClean="0">
                          <a:latin typeface="Times New Roman" pitchFamily="18" charset="0"/>
                          <a:cs typeface="Times New Roman" pitchFamily="18" charset="0"/>
                        </a:rPr>
                        <a:t>розчин</a:t>
                      </a:r>
                      <a:r>
                        <a:rPr lang="ru-RU" baseline="0" dirty="0" smtClean="0">
                          <a:latin typeface="Times New Roman" pitchFamily="18" charset="0"/>
                          <a:cs typeface="Times New Roman" pitchFamily="18" charset="0"/>
                        </a:rPr>
                        <a:t> </a:t>
                      </a:r>
                      <a:r>
                        <a:rPr lang="en-US" baseline="0" dirty="0" smtClean="0">
                          <a:latin typeface="Times New Roman" pitchFamily="18" charset="0"/>
                          <a:cs typeface="Times New Roman" pitchFamily="18" charset="0"/>
                        </a:rPr>
                        <a:t>KOH</a:t>
                      </a:r>
                      <a:endParaRPr lang="ru-RU" dirty="0">
                        <a:latin typeface="Times New Roman" pitchFamily="18" charset="0"/>
                        <a:cs typeface="Times New Roman" pitchFamily="18" charset="0"/>
                      </a:endParaRPr>
                    </a:p>
                  </a:txBody>
                  <a:tcPr/>
                </a:tc>
                <a:tc>
                  <a:txBody>
                    <a:bodyPr/>
                    <a:lstStyle/>
                    <a:p>
                      <a:pPr algn="l"/>
                      <a:r>
                        <a:rPr lang="ru-RU" b="0" cap="none" spc="0" smtClean="0">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rPr>
                        <a:t>Жовте забарвлення</a:t>
                      </a:r>
                      <a:r>
                        <a:rPr lang="ru-RU" b="0" cap="none" spc="0" baseline="0" smtClean="0">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rPr>
                        <a:t>, набухання</a:t>
                      </a:r>
                      <a:endParaRPr lang="ru-RU" b="0" cap="none" spc="0">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endParaRPr>
                    </a:p>
                  </a:txBody>
                  <a:tcPr>
                    <a:solidFill>
                      <a:srgbClr val="FFFF66"/>
                    </a:solidFill>
                  </a:tcPr>
                </a:tc>
                <a:extLst>
                  <a:ext uri="{0D108BD9-81ED-4DB2-BD59-A6C34878D82A}">
                    <a16:rowId xmlns="" xmlns:a16="http://schemas.microsoft.com/office/drawing/2014/main" val="2419252282"/>
                  </a:ext>
                </a:extLst>
              </a:tr>
              <a:tr h="789983">
                <a:tc rowSpan="2">
                  <a:txBody>
                    <a:bodyPr/>
                    <a:lstStyle/>
                    <a:p>
                      <a:r>
                        <a:rPr lang="ru-RU" b="1" smtClean="0">
                          <a:effectLst>
                            <a:outerShdw blurRad="38100" dist="38100" dir="2700000" algn="tl">
                              <a:srgbClr val="000000">
                                <a:alpha val="43137"/>
                              </a:srgbClr>
                            </a:outerShdw>
                          </a:effectLst>
                          <a:latin typeface="Times New Roman" pitchFamily="18" charset="0"/>
                          <a:cs typeface="Times New Roman" pitchFamily="18" charset="0"/>
                        </a:rPr>
                        <a:t>Кутин</a:t>
                      </a:r>
                      <a:endParaRPr lang="ru-RU" b="1">
                        <a:effectLst>
                          <a:outerShdw blurRad="38100" dist="38100" dir="2700000" algn="tl">
                            <a:srgbClr val="000000">
                              <a:alpha val="43137"/>
                            </a:srgbClr>
                          </a:outerShdw>
                        </a:effectLst>
                        <a:latin typeface="Times New Roman" pitchFamily="18" charset="0"/>
                        <a:cs typeface="Times New Roman" pitchFamily="18" charset="0"/>
                      </a:endParaRPr>
                    </a:p>
                  </a:txBody>
                  <a:tcPr/>
                </a:tc>
                <a:tc rowSpan="2">
                  <a:txBody>
                    <a:bodyPr/>
                    <a:lstStyle/>
                    <a:p>
                      <a:r>
                        <a:rPr lang="ru-RU" smtClean="0">
                          <a:solidFill>
                            <a:srgbClr val="993300"/>
                          </a:solidFill>
                          <a:latin typeface="Times New Roman" pitchFamily="18" charset="0"/>
                          <a:cs typeface="Times New Roman" pitchFamily="18" charset="0"/>
                        </a:rPr>
                        <a:t>Кутинізація</a:t>
                      </a:r>
                      <a:endParaRPr lang="ru-RU">
                        <a:solidFill>
                          <a:srgbClr val="993300"/>
                        </a:solidFill>
                        <a:latin typeface="Times New Roman" pitchFamily="18" charset="0"/>
                        <a:cs typeface="Times New Roman" pitchFamily="18" charset="0"/>
                      </a:endParaRPr>
                    </a:p>
                  </a:txBody>
                  <a:tcPr/>
                </a:tc>
                <a:tc>
                  <a:txBody>
                    <a:bodyPr/>
                    <a:lstStyle/>
                    <a:p>
                      <a:r>
                        <a:rPr lang="ru-RU" dirty="0" smtClean="0">
                          <a:latin typeface="Times New Roman" pitchFamily="18" charset="0"/>
                          <a:cs typeface="Times New Roman" pitchFamily="18" charset="0"/>
                        </a:rPr>
                        <a:t>Судан </a:t>
                      </a:r>
                      <a:r>
                        <a:rPr lang="en-US" dirty="0" smtClean="0">
                          <a:latin typeface="Times New Roman" pitchFamily="18" charset="0"/>
                          <a:cs typeface="Times New Roman" pitchFamily="18" charset="0"/>
                        </a:rPr>
                        <a:t>III</a:t>
                      </a:r>
                      <a:endParaRPr lang="ru-RU" dirty="0">
                        <a:latin typeface="Times New Roman" pitchFamily="18" charset="0"/>
                        <a:cs typeface="Times New Roman" pitchFamily="18" charset="0"/>
                      </a:endParaRPr>
                    </a:p>
                  </a:txBody>
                  <a:tcPr/>
                </a:tc>
                <a:tc>
                  <a:txBody>
                    <a:bodyPr/>
                    <a:lstStyle/>
                    <a:p>
                      <a:pPr algn="l"/>
                      <a:r>
                        <a:rPr lang="ru-RU" dirty="0" err="1" smtClean="0">
                          <a:solidFill>
                            <a:srgbClr val="FFC000"/>
                          </a:solidFill>
                          <a:latin typeface="Times New Roman" pitchFamily="18" charset="0"/>
                          <a:cs typeface="Times New Roman" pitchFamily="18" charset="0"/>
                        </a:rPr>
                        <a:t>Рожево-оранжеве</a:t>
                      </a:r>
                      <a:r>
                        <a:rPr lang="ru-RU" dirty="0" smtClean="0">
                          <a:solidFill>
                            <a:srgbClr val="FFC000"/>
                          </a:solidFill>
                          <a:latin typeface="Times New Roman" pitchFamily="18" charset="0"/>
                          <a:cs typeface="Times New Roman" pitchFamily="18" charset="0"/>
                        </a:rPr>
                        <a:t> </a:t>
                      </a:r>
                      <a:r>
                        <a:rPr lang="ru-RU" baseline="0" dirty="0" err="1" smtClean="0">
                          <a:solidFill>
                            <a:srgbClr val="FFC000"/>
                          </a:solidFill>
                          <a:latin typeface="Times New Roman" pitchFamily="18" charset="0"/>
                          <a:cs typeface="Times New Roman" pitchFamily="18" charset="0"/>
                        </a:rPr>
                        <a:t>забарвлення</a:t>
                      </a:r>
                      <a:endParaRPr lang="ru-RU" dirty="0">
                        <a:solidFill>
                          <a:srgbClr val="FFC000"/>
                        </a:solidFill>
                        <a:latin typeface="Times New Roman" pitchFamily="18" charset="0"/>
                        <a:cs typeface="Times New Roman" pitchFamily="18" charset="0"/>
                      </a:endParaRPr>
                    </a:p>
                  </a:txBody>
                  <a:tcPr>
                    <a:solidFill>
                      <a:srgbClr val="FF0066"/>
                    </a:solidFill>
                  </a:tcPr>
                </a:tc>
                <a:extLst>
                  <a:ext uri="{0D108BD9-81ED-4DB2-BD59-A6C34878D82A}">
                    <a16:rowId xmlns="" xmlns:a16="http://schemas.microsoft.com/office/drawing/2014/main" val="3556666501"/>
                  </a:ext>
                </a:extLst>
              </a:tr>
              <a:tr h="371757">
                <a:tc vMerge="1">
                  <a:txBody>
                    <a:bodyPr/>
                    <a:lstStyle/>
                    <a:p>
                      <a:endParaRPr lang="ru-RU" dirty="0"/>
                    </a:p>
                  </a:txBody>
                  <a:tcPr/>
                </a:tc>
                <a:tc vMerge="1">
                  <a:txBody>
                    <a:bodyPr/>
                    <a:lstStyle/>
                    <a:p>
                      <a:endParaRPr lang="ru-RU" dirty="0"/>
                    </a:p>
                  </a:txBody>
                  <a:tcPr/>
                </a:tc>
                <a:tc>
                  <a:txBody>
                    <a:bodyPr/>
                    <a:lstStyle/>
                    <a:p>
                      <a:r>
                        <a:rPr lang="ru-RU" smtClean="0">
                          <a:latin typeface="Times New Roman" pitchFamily="18" charset="0"/>
                          <a:cs typeface="Times New Roman" pitchFamily="18" charset="0"/>
                        </a:rPr>
                        <a:t>Хлор-цинк-йод</a:t>
                      </a:r>
                      <a:endParaRPr lang="ru-RU">
                        <a:latin typeface="Times New Roman" pitchFamily="18" charset="0"/>
                        <a:cs typeface="Times New Roman" pitchFamily="18" charset="0"/>
                      </a:endParaRPr>
                    </a:p>
                  </a:txBody>
                  <a:tcPr/>
                </a:tc>
                <a:tc>
                  <a:txBody>
                    <a:bodyPr/>
                    <a:lstStyle/>
                    <a:p>
                      <a:r>
                        <a:rPr lang="ru-RU" smtClean="0">
                          <a:latin typeface="Times New Roman" pitchFamily="18" charset="0"/>
                          <a:cs typeface="Times New Roman" pitchFamily="18" charset="0"/>
                        </a:rPr>
                        <a:t>Жовте забарвлення</a:t>
                      </a:r>
                      <a:endParaRPr lang="ru-RU">
                        <a:latin typeface="Times New Roman" pitchFamily="18" charset="0"/>
                        <a:cs typeface="Times New Roman" pitchFamily="18" charset="0"/>
                      </a:endParaRPr>
                    </a:p>
                  </a:txBody>
                  <a:tcPr>
                    <a:solidFill>
                      <a:srgbClr val="FFFF66"/>
                    </a:solidFill>
                  </a:tcPr>
                </a:tc>
                <a:extLst>
                  <a:ext uri="{0D108BD9-81ED-4DB2-BD59-A6C34878D82A}">
                    <a16:rowId xmlns="" xmlns:a16="http://schemas.microsoft.com/office/drawing/2014/main" val="3995208027"/>
                  </a:ext>
                </a:extLst>
              </a:tr>
              <a:tr h="626116">
                <a:tc rowSpan="2">
                  <a:txBody>
                    <a:bodyPr/>
                    <a:lstStyle/>
                    <a:p>
                      <a:pPr marL="0" algn="l" defTabSz="457200" rtl="0" eaLnBrk="1" latinLnBrk="0" hangingPunct="1"/>
                      <a:r>
                        <a:rPr lang="ru-RU" sz="1800" b="1" kern="1200" smtClean="0">
                          <a:solidFill>
                            <a:schemeClr val="dk1"/>
                          </a:solidFill>
                          <a:effectLst>
                            <a:outerShdw blurRad="38100" dist="38100" dir="2700000" algn="tl">
                              <a:srgbClr val="000000">
                                <a:alpha val="43137"/>
                              </a:srgbClr>
                            </a:outerShdw>
                          </a:effectLst>
                          <a:latin typeface="Times New Roman" pitchFamily="18" charset="0"/>
                          <a:ea typeface="+mn-ea"/>
                          <a:cs typeface="Times New Roman" pitchFamily="18" charset="0"/>
                        </a:rPr>
                        <a:t>Слиз</a:t>
                      </a:r>
                      <a:endParaRPr lang="ru-RU" sz="1800" b="1" kern="1200">
                        <a:solidFill>
                          <a:schemeClr val="dk1"/>
                        </a:solidFill>
                        <a:effectLst>
                          <a:outerShdw blurRad="38100" dist="38100" dir="2700000" algn="tl">
                            <a:srgbClr val="000000">
                              <a:alpha val="43137"/>
                            </a:srgbClr>
                          </a:outerShdw>
                        </a:effectLst>
                        <a:latin typeface="Times New Roman" pitchFamily="18" charset="0"/>
                        <a:ea typeface="+mn-ea"/>
                        <a:cs typeface="Times New Roman" pitchFamily="18" charset="0"/>
                      </a:endParaRPr>
                    </a:p>
                  </a:txBody>
                  <a:tcPr/>
                </a:tc>
                <a:tc rowSpan="2">
                  <a:txBody>
                    <a:bodyPr/>
                    <a:lstStyle/>
                    <a:p>
                      <a:pPr marL="0" algn="l" defTabSz="457200" rtl="0" eaLnBrk="1" latinLnBrk="0" hangingPunct="1"/>
                      <a:r>
                        <a:rPr lang="ru-RU" sz="1800" kern="1200" smtClean="0">
                          <a:solidFill>
                            <a:srgbClr val="993300"/>
                          </a:solidFill>
                          <a:latin typeface="Times New Roman" pitchFamily="18" charset="0"/>
                          <a:ea typeface="+mn-ea"/>
                          <a:cs typeface="Times New Roman" pitchFamily="18" charset="0"/>
                        </a:rPr>
                        <a:t>Ослизнення</a:t>
                      </a:r>
                      <a:endParaRPr lang="ru-RU" sz="1800" kern="1200">
                        <a:solidFill>
                          <a:srgbClr val="993300"/>
                        </a:solidFill>
                        <a:latin typeface="Times New Roman" pitchFamily="18" charset="0"/>
                        <a:ea typeface="+mn-ea"/>
                        <a:cs typeface="Times New Roman" pitchFamily="18" charset="0"/>
                      </a:endParaRPr>
                    </a:p>
                  </a:txBody>
                  <a:tcPr/>
                </a:tc>
                <a:tc>
                  <a:txBody>
                    <a:bodyPr/>
                    <a:lstStyle/>
                    <a:p>
                      <a:r>
                        <a:rPr lang="ru-RU" smtClean="0">
                          <a:latin typeface="Times New Roman" pitchFamily="18" charset="0"/>
                          <a:cs typeface="Times New Roman" pitchFamily="18" charset="0"/>
                        </a:rPr>
                        <a:t>Туш</a:t>
                      </a:r>
                      <a:endParaRPr lang="ru-RU">
                        <a:latin typeface="Times New Roman" pitchFamily="18" charset="0"/>
                        <a:cs typeface="Times New Roman" pitchFamily="18" charset="0"/>
                      </a:endParaRPr>
                    </a:p>
                  </a:txBody>
                  <a:tcPr/>
                </a:tc>
                <a:tc>
                  <a:txBody>
                    <a:bodyPr/>
                    <a:lstStyle/>
                    <a:p>
                      <a:pPr algn="l"/>
                      <a:r>
                        <a:rPr lang="ru-RU" dirty="0" err="1" smtClean="0">
                          <a:solidFill>
                            <a:schemeClr val="bg1">
                              <a:lumMod val="85000"/>
                            </a:schemeClr>
                          </a:solidFill>
                          <a:latin typeface="Times New Roman" pitchFamily="18" charset="0"/>
                          <a:cs typeface="Times New Roman" pitchFamily="18" charset="0"/>
                        </a:rPr>
                        <a:t>Світлі</a:t>
                      </a:r>
                      <a:r>
                        <a:rPr lang="ru-RU" dirty="0" smtClean="0">
                          <a:solidFill>
                            <a:schemeClr val="bg1">
                              <a:lumMod val="85000"/>
                            </a:schemeClr>
                          </a:solidFill>
                          <a:latin typeface="Times New Roman" pitchFamily="18" charset="0"/>
                          <a:cs typeface="Times New Roman" pitchFamily="18" charset="0"/>
                        </a:rPr>
                        <a:t> </a:t>
                      </a:r>
                      <a:r>
                        <a:rPr lang="ru-RU" dirty="0" err="1" smtClean="0">
                          <a:solidFill>
                            <a:schemeClr val="bg1">
                              <a:lumMod val="85000"/>
                            </a:schemeClr>
                          </a:solidFill>
                          <a:latin typeface="Times New Roman" pitchFamily="18" charset="0"/>
                          <a:cs typeface="Times New Roman" pitchFamily="18" charset="0"/>
                        </a:rPr>
                        <a:t>слизові</a:t>
                      </a:r>
                      <a:r>
                        <a:rPr lang="ru-RU" dirty="0" smtClean="0">
                          <a:solidFill>
                            <a:schemeClr val="bg1">
                              <a:lumMod val="85000"/>
                            </a:schemeClr>
                          </a:solidFill>
                          <a:latin typeface="Times New Roman" pitchFamily="18" charset="0"/>
                          <a:cs typeface="Times New Roman" pitchFamily="18" charset="0"/>
                        </a:rPr>
                        <a:t> </a:t>
                      </a:r>
                      <a:r>
                        <a:rPr lang="ru-RU" dirty="0" err="1" smtClean="0">
                          <a:solidFill>
                            <a:schemeClr val="bg1">
                              <a:lumMod val="85000"/>
                            </a:schemeClr>
                          </a:solidFill>
                          <a:latin typeface="Times New Roman" pitchFamily="18" charset="0"/>
                          <a:cs typeface="Times New Roman" pitchFamily="18" charset="0"/>
                        </a:rPr>
                        <a:t>клітини</a:t>
                      </a:r>
                      <a:r>
                        <a:rPr lang="ru-RU" dirty="0" smtClean="0">
                          <a:solidFill>
                            <a:schemeClr val="bg1">
                              <a:lumMod val="85000"/>
                            </a:schemeClr>
                          </a:solidFill>
                          <a:latin typeface="Times New Roman" pitchFamily="18" charset="0"/>
                          <a:cs typeface="Times New Roman" pitchFamily="18" charset="0"/>
                        </a:rPr>
                        <a:t> на темному </a:t>
                      </a:r>
                      <a:r>
                        <a:rPr lang="ru-RU" dirty="0" err="1" smtClean="0">
                          <a:solidFill>
                            <a:schemeClr val="bg1">
                              <a:lumMod val="85000"/>
                            </a:schemeClr>
                          </a:solidFill>
                          <a:latin typeface="Times New Roman" pitchFamily="18" charset="0"/>
                          <a:cs typeface="Times New Roman" pitchFamily="18" charset="0"/>
                        </a:rPr>
                        <a:t>фоні</a:t>
                      </a:r>
                      <a:endParaRPr lang="ru-RU" dirty="0">
                        <a:solidFill>
                          <a:schemeClr val="bg1">
                            <a:lumMod val="85000"/>
                          </a:schemeClr>
                        </a:solidFill>
                        <a:latin typeface="Times New Roman" pitchFamily="18" charset="0"/>
                        <a:cs typeface="Times New Roman" pitchFamily="18" charset="0"/>
                      </a:endParaRPr>
                    </a:p>
                  </a:txBody>
                  <a:tcPr>
                    <a:solidFill>
                      <a:schemeClr val="tx1">
                        <a:lumMod val="50000"/>
                        <a:lumOff val="50000"/>
                      </a:schemeClr>
                    </a:solidFill>
                  </a:tcPr>
                </a:tc>
                <a:extLst>
                  <a:ext uri="{0D108BD9-81ED-4DB2-BD59-A6C34878D82A}">
                    <a16:rowId xmlns="" xmlns:a16="http://schemas.microsoft.com/office/drawing/2014/main" val="2187997866"/>
                  </a:ext>
                </a:extLst>
              </a:tr>
              <a:tr h="626116">
                <a:tc vMerge="1">
                  <a:txBody>
                    <a:bodyPr/>
                    <a:lstStyle/>
                    <a:p>
                      <a:endParaRPr lang="ru-RU" dirty="0"/>
                    </a:p>
                  </a:txBody>
                  <a:tcPr/>
                </a:tc>
                <a:tc vMerge="1">
                  <a:txBody>
                    <a:bodyPr/>
                    <a:lstStyle/>
                    <a:p>
                      <a:endParaRPr lang="ru-RU" dirty="0"/>
                    </a:p>
                  </a:txBody>
                  <a:tcPr/>
                </a:tc>
                <a:tc>
                  <a:txBody>
                    <a:bodyPr/>
                    <a:lstStyle/>
                    <a:p>
                      <a:r>
                        <a:rPr lang="ru-RU" smtClean="0">
                          <a:latin typeface="Times New Roman" pitchFamily="18" charset="0"/>
                          <a:cs typeface="Times New Roman" pitchFamily="18" charset="0"/>
                        </a:rPr>
                        <a:t>Метиленовий синій</a:t>
                      </a:r>
                      <a:endParaRPr lang="ru-RU">
                        <a:latin typeface="Times New Roman" pitchFamily="18" charset="0"/>
                        <a:cs typeface="Times New Roman" pitchFamily="18" charset="0"/>
                      </a:endParaRPr>
                    </a:p>
                  </a:txBody>
                  <a:tcPr/>
                </a:tc>
                <a:tc>
                  <a:txBody>
                    <a:bodyPr/>
                    <a:lstStyle/>
                    <a:p>
                      <a:pPr algn="l"/>
                      <a:r>
                        <a:rPr lang="ru-RU" dirty="0" err="1" smtClean="0">
                          <a:solidFill>
                            <a:srgbClr val="0070C0"/>
                          </a:solidFill>
                          <a:latin typeface="Times New Roman" pitchFamily="18" charset="0"/>
                          <a:cs typeface="Times New Roman" pitchFamily="18" charset="0"/>
                        </a:rPr>
                        <a:t>Блакитне</a:t>
                      </a:r>
                      <a:r>
                        <a:rPr lang="ru-RU" dirty="0" smtClean="0">
                          <a:solidFill>
                            <a:srgbClr val="0070C0"/>
                          </a:solidFill>
                          <a:latin typeface="Times New Roman" pitchFamily="18" charset="0"/>
                          <a:cs typeface="Times New Roman" pitchFamily="18" charset="0"/>
                        </a:rPr>
                        <a:t> </a:t>
                      </a:r>
                      <a:r>
                        <a:rPr lang="ru-RU" dirty="0" err="1" smtClean="0">
                          <a:solidFill>
                            <a:srgbClr val="0070C0"/>
                          </a:solidFill>
                          <a:latin typeface="Times New Roman" pitchFamily="18" charset="0"/>
                          <a:cs typeface="Times New Roman" pitchFamily="18" charset="0"/>
                        </a:rPr>
                        <a:t>або</a:t>
                      </a:r>
                      <a:r>
                        <a:rPr lang="ru-RU" dirty="0" smtClean="0">
                          <a:solidFill>
                            <a:srgbClr val="0070C0"/>
                          </a:solidFill>
                          <a:latin typeface="Times New Roman" pitchFamily="18" charset="0"/>
                          <a:cs typeface="Times New Roman" pitchFamily="18" charset="0"/>
                        </a:rPr>
                        <a:t> </a:t>
                      </a:r>
                      <a:r>
                        <a:rPr lang="ru-RU" dirty="0" err="1" smtClean="0">
                          <a:solidFill>
                            <a:srgbClr val="0070C0"/>
                          </a:solidFill>
                          <a:latin typeface="Times New Roman" pitchFamily="18" charset="0"/>
                          <a:cs typeface="Times New Roman" pitchFamily="18" charset="0"/>
                        </a:rPr>
                        <a:t>синє</a:t>
                      </a:r>
                      <a:r>
                        <a:rPr lang="ru-RU" dirty="0" smtClean="0">
                          <a:solidFill>
                            <a:srgbClr val="0070C0"/>
                          </a:solidFill>
                          <a:latin typeface="Times New Roman" pitchFamily="18" charset="0"/>
                          <a:cs typeface="Times New Roman" pitchFamily="18" charset="0"/>
                        </a:rPr>
                        <a:t> </a:t>
                      </a:r>
                      <a:r>
                        <a:rPr lang="ru-RU" dirty="0" err="1" smtClean="0">
                          <a:solidFill>
                            <a:srgbClr val="0070C0"/>
                          </a:solidFill>
                          <a:latin typeface="Times New Roman" pitchFamily="18" charset="0"/>
                          <a:cs typeface="Times New Roman" pitchFamily="18" charset="0"/>
                        </a:rPr>
                        <a:t>забарвлення</a:t>
                      </a:r>
                      <a:endParaRPr lang="ru-RU" dirty="0">
                        <a:solidFill>
                          <a:srgbClr val="0070C0"/>
                        </a:solidFill>
                        <a:latin typeface="Times New Roman" pitchFamily="18" charset="0"/>
                        <a:cs typeface="Times New Roman" pitchFamily="18" charset="0"/>
                      </a:endParaRPr>
                    </a:p>
                  </a:txBody>
                  <a:tcPr>
                    <a:solidFill>
                      <a:schemeClr val="bg1">
                        <a:lumMod val="95000"/>
                      </a:schemeClr>
                    </a:solidFill>
                  </a:tcPr>
                </a:tc>
                <a:extLst>
                  <a:ext uri="{0D108BD9-81ED-4DB2-BD59-A6C34878D82A}">
                    <a16:rowId xmlns="" xmlns:a16="http://schemas.microsoft.com/office/drawing/2014/main" val="747981757"/>
                  </a:ext>
                </a:extLst>
              </a:tr>
              <a:tr h="371757">
                <a:tc rowSpan="2">
                  <a:txBody>
                    <a:bodyPr/>
                    <a:lstStyle/>
                    <a:p>
                      <a:pPr marL="0" algn="l" defTabSz="457200" rtl="0" eaLnBrk="1" latinLnBrk="0" hangingPunct="1"/>
                      <a:r>
                        <a:rPr lang="ru-RU" sz="1800" b="1" kern="1200" smtClean="0">
                          <a:solidFill>
                            <a:schemeClr val="dk1"/>
                          </a:solidFill>
                          <a:effectLst>
                            <a:outerShdw blurRad="38100" dist="38100" dir="2700000" algn="tl">
                              <a:srgbClr val="000000">
                                <a:alpha val="43137"/>
                              </a:srgbClr>
                            </a:outerShdw>
                          </a:effectLst>
                          <a:latin typeface="Times New Roman" pitchFamily="18" charset="0"/>
                          <a:ea typeface="+mn-ea"/>
                          <a:cs typeface="Times New Roman" pitchFamily="18" charset="0"/>
                        </a:rPr>
                        <a:t>Мінеральні речовини</a:t>
                      </a:r>
                      <a:endParaRPr lang="ru-RU" sz="1800" b="1" kern="1200">
                        <a:solidFill>
                          <a:schemeClr val="dk1"/>
                        </a:solidFill>
                        <a:effectLst>
                          <a:outerShdw blurRad="38100" dist="38100" dir="2700000" algn="tl">
                            <a:srgbClr val="000000">
                              <a:alpha val="43137"/>
                            </a:srgbClr>
                          </a:outerShdw>
                        </a:effectLst>
                        <a:latin typeface="Times New Roman" pitchFamily="18" charset="0"/>
                        <a:ea typeface="+mn-ea"/>
                        <a:cs typeface="Times New Roman" pitchFamily="18" charset="0"/>
                      </a:endParaRPr>
                    </a:p>
                  </a:txBody>
                  <a:tcPr/>
                </a:tc>
                <a:tc rowSpan="2">
                  <a:txBody>
                    <a:bodyPr/>
                    <a:lstStyle/>
                    <a:p>
                      <a:pPr marL="0" algn="l" defTabSz="457200" rtl="0" eaLnBrk="1" latinLnBrk="0" hangingPunct="1"/>
                      <a:r>
                        <a:rPr lang="ru-RU" sz="1800" kern="1200" smtClean="0">
                          <a:solidFill>
                            <a:srgbClr val="993300"/>
                          </a:solidFill>
                          <a:latin typeface="Times New Roman" pitchFamily="18" charset="0"/>
                          <a:ea typeface="+mn-ea"/>
                          <a:cs typeface="Times New Roman" pitchFamily="18" charset="0"/>
                        </a:rPr>
                        <a:t>Мінералізація</a:t>
                      </a:r>
                      <a:endParaRPr lang="ru-RU" sz="1800" kern="1200">
                        <a:solidFill>
                          <a:srgbClr val="993300"/>
                        </a:solidFill>
                        <a:latin typeface="Times New Roman" pitchFamily="18" charset="0"/>
                        <a:ea typeface="+mn-ea"/>
                        <a:cs typeface="Times New Roman" pitchFamily="18" charset="0"/>
                      </a:endParaRPr>
                    </a:p>
                  </a:txBody>
                  <a:tcPr/>
                </a:tc>
                <a:tc>
                  <a:txBody>
                    <a:bodyPr/>
                    <a:lstStyle/>
                    <a:p>
                      <a:r>
                        <a:rPr lang="ru-RU" smtClean="0">
                          <a:latin typeface="Times New Roman" pitchFamily="18" charset="0"/>
                          <a:cs typeface="Times New Roman" pitchFamily="18" charset="0"/>
                        </a:rPr>
                        <a:t>Фенол</a:t>
                      </a:r>
                      <a:endParaRPr lang="ru-RU">
                        <a:latin typeface="Times New Roman" pitchFamily="18" charset="0"/>
                        <a:cs typeface="Times New Roman" pitchFamily="18" charset="0"/>
                      </a:endParaRPr>
                    </a:p>
                  </a:txBody>
                  <a:tcPr/>
                </a:tc>
                <a:tc>
                  <a:txBody>
                    <a:bodyPr/>
                    <a:lstStyle/>
                    <a:p>
                      <a:r>
                        <a:rPr lang="ru-RU" dirty="0" err="1" smtClean="0">
                          <a:latin typeface="Times New Roman" pitchFamily="18" charset="0"/>
                          <a:cs typeface="Times New Roman" pitchFamily="18" charset="0"/>
                        </a:rPr>
                        <a:t>Рожеве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забарвлення</a:t>
                      </a:r>
                      <a:endParaRPr lang="ru-RU" dirty="0">
                        <a:latin typeface="Times New Roman" pitchFamily="18" charset="0"/>
                        <a:cs typeface="Times New Roman" pitchFamily="18" charset="0"/>
                      </a:endParaRPr>
                    </a:p>
                  </a:txBody>
                  <a:tcPr>
                    <a:solidFill>
                      <a:srgbClr val="FF0066"/>
                    </a:solidFill>
                  </a:tcPr>
                </a:tc>
                <a:extLst>
                  <a:ext uri="{0D108BD9-81ED-4DB2-BD59-A6C34878D82A}">
                    <a16:rowId xmlns="" xmlns:a16="http://schemas.microsoft.com/office/drawing/2014/main" val="2753583498"/>
                  </a:ext>
                </a:extLst>
              </a:tr>
              <a:tr h="626116">
                <a:tc vMerge="1">
                  <a:txBody>
                    <a:bodyPr/>
                    <a:lstStyle/>
                    <a:p>
                      <a:endParaRPr lang="ru-RU" dirty="0"/>
                    </a:p>
                  </a:txBody>
                  <a:tcPr/>
                </a:tc>
                <a:tc vMerge="1">
                  <a:txBody>
                    <a:bodyPr/>
                    <a:lstStyle/>
                    <a:p>
                      <a:endParaRPr lang="ru-RU" dirty="0"/>
                    </a:p>
                  </a:txBody>
                  <a:tcPr/>
                </a:tc>
                <a:tc>
                  <a:txBody>
                    <a:bodyPr/>
                    <a:lstStyle/>
                    <a:p>
                      <a:r>
                        <a:rPr lang="ru-RU" smtClean="0">
                          <a:latin typeface="Times New Roman" pitchFamily="18" charset="0"/>
                          <a:cs typeface="Times New Roman" pitchFamily="18" charset="0"/>
                        </a:rPr>
                        <a:t>Спалювання</a:t>
                      </a:r>
                      <a:endParaRPr lang="ru-RU">
                        <a:latin typeface="Times New Roman" pitchFamily="18" charset="0"/>
                        <a:cs typeface="Times New Roman" pitchFamily="18" charset="0"/>
                      </a:endParaRPr>
                    </a:p>
                  </a:txBody>
                  <a:tcPr/>
                </a:tc>
                <a:tc>
                  <a:txBody>
                    <a:bodyPr/>
                    <a:lstStyle/>
                    <a:p>
                      <a:r>
                        <a:rPr lang="ru-RU" dirty="0" err="1" smtClean="0">
                          <a:latin typeface="Times New Roman" pitchFamily="18" charset="0"/>
                          <a:cs typeface="Times New Roman" pitchFamily="18" charset="0"/>
                        </a:rPr>
                        <a:t>Залишок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кремнійового</a:t>
                      </a:r>
                      <a:r>
                        <a:rPr lang="ru-RU" dirty="0" smtClean="0">
                          <a:latin typeface="Times New Roman" pitchFamily="18" charset="0"/>
                          <a:cs typeface="Times New Roman" pitchFamily="18" charset="0"/>
                        </a:rPr>
                        <a:t> скелету </a:t>
                      </a:r>
                      <a:r>
                        <a:rPr lang="ru-RU" dirty="0" err="1" smtClean="0">
                          <a:latin typeface="Times New Roman" pitchFamily="18" charset="0"/>
                          <a:cs typeface="Times New Roman" pitchFamily="18" charset="0"/>
                        </a:rPr>
                        <a:t>після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спалювання</a:t>
                      </a:r>
                      <a:endParaRPr lang="ru-RU" dirty="0">
                        <a:latin typeface="Times New Roman" pitchFamily="18" charset="0"/>
                        <a:cs typeface="Times New Roman" pitchFamily="18" charset="0"/>
                      </a:endParaRPr>
                    </a:p>
                  </a:txBody>
                  <a:tcPr>
                    <a:noFill/>
                  </a:tcPr>
                </a:tc>
                <a:extLst>
                  <a:ext uri="{0D108BD9-81ED-4DB2-BD59-A6C34878D82A}">
                    <a16:rowId xmlns="" xmlns:a16="http://schemas.microsoft.com/office/drawing/2014/main" val="722025508"/>
                  </a:ext>
                </a:extLst>
              </a:tr>
            </a:tbl>
          </a:graphicData>
        </a:graphic>
      </p:graphicFrame>
    </p:spTree>
    <p:extLst>
      <p:ext uri="{BB962C8B-B14F-4D97-AF65-F5344CB8AC3E}">
        <p14:creationId xmlns:p14="http://schemas.microsoft.com/office/powerpoint/2010/main" val="12597973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76975" y="300039"/>
            <a:ext cx="5607048" cy="636396"/>
          </a:xfrm>
        </p:spPr>
        <p:txBody>
          <a:bodyPr>
            <a:noAutofit/>
          </a:bodyPr>
          <a:lstStyle/>
          <a:p>
            <a:r>
              <a:rPr lang="ru-RU" sz="6600" b="1" smtClean="0">
                <a:ln w="9525">
                  <a:solidFill>
                    <a:schemeClr val="bg1"/>
                  </a:solidFill>
                  <a:prstDash val="solid"/>
                </a:ln>
                <a:solidFill>
                  <a:srgbClr val="993300"/>
                </a:solidFill>
                <a:effectLst>
                  <a:outerShdw blurRad="12700" dist="38100" dir="2700000" algn="tl" rotWithShape="0">
                    <a:schemeClr val="bg1">
                      <a:lumMod val="50000"/>
                    </a:schemeClr>
                  </a:outerShdw>
                </a:effectLst>
              </a:rPr>
              <a:t>Пори</a:t>
            </a:r>
            <a:endParaRPr lang="ru-RU" sz="6600" b="1">
              <a:ln w="9525">
                <a:solidFill>
                  <a:schemeClr val="bg1"/>
                </a:solidFill>
                <a:prstDash val="solid"/>
              </a:ln>
              <a:solidFill>
                <a:srgbClr val="993300"/>
              </a:solidFill>
              <a:effectLst>
                <a:outerShdw blurRad="12700" dist="38100" dir="2700000" algn="tl" rotWithShape="0">
                  <a:schemeClr val="bg1">
                    <a:lumMod val="50000"/>
                  </a:schemeClr>
                </a:outerShdw>
              </a:effectLst>
            </a:endParaRPr>
          </a:p>
        </p:txBody>
      </p:sp>
      <p:sp>
        <p:nvSpPr>
          <p:cNvPr id="5" name="Текст 4"/>
          <p:cNvSpPr>
            <a:spLocks noGrp="1"/>
          </p:cNvSpPr>
          <p:nvPr>
            <p:ph type="body" idx="1"/>
          </p:nvPr>
        </p:nvSpPr>
        <p:spPr>
          <a:xfrm>
            <a:off x="1333500" y="1652529"/>
            <a:ext cx="10169523" cy="627963"/>
          </a:xfrm>
        </p:spPr>
        <p:txBody>
          <a:bodyPr/>
          <a:lstStyle/>
          <a:p>
            <a:pPr algn="just"/>
            <a:r>
              <a:rPr lang="ru-RU" sz="2000" smtClean="0">
                <a:solidFill>
                  <a:schemeClr val="tx1"/>
                </a:solidFill>
                <a:latin typeface="Times New Roman" panose="02020603050405020304" pitchFamily="18" charset="0"/>
                <a:cs typeface="Times New Roman" panose="02020603050405020304" pitchFamily="18" charset="0"/>
              </a:rPr>
              <a:t>Пори </a:t>
            </a:r>
            <a:r>
              <a:rPr lang="ru-RU" sz="2000">
                <a:solidFill>
                  <a:schemeClr val="tx1"/>
                </a:solidFill>
                <a:latin typeface="Times New Roman" panose="02020603050405020304" pitchFamily="18" charset="0"/>
                <a:cs typeface="Times New Roman" panose="02020603050405020304" pitchFamily="18" charset="0"/>
              </a:rPr>
              <a:t>– </a:t>
            </a:r>
            <a:r>
              <a:rPr lang="ru-RU" sz="2000" smtClean="0">
                <a:solidFill>
                  <a:schemeClr val="tx1"/>
                </a:solidFill>
                <a:latin typeface="Times New Roman" panose="02020603050405020304" pitchFamily="18" charset="0"/>
                <a:cs typeface="Times New Roman" panose="02020603050405020304" pitchFamily="18" charset="0"/>
              </a:rPr>
              <a:t>це тонкі, </a:t>
            </a:r>
            <a:r>
              <a:rPr lang="ru-RU" sz="2000">
                <a:solidFill>
                  <a:schemeClr val="tx1"/>
                </a:solidFill>
                <a:latin typeface="Times New Roman" panose="02020603050405020304" pitchFamily="18" charset="0"/>
                <a:cs typeface="Times New Roman" panose="02020603050405020304" pitchFamily="18" charset="0"/>
              </a:rPr>
              <a:t>не </a:t>
            </a:r>
            <a:r>
              <a:rPr lang="ru-RU" sz="2000" smtClean="0">
                <a:solidFill>
                  <a:schemeClr val="tx1"/>
                </a:solidFill>
                <a:latin typeface="Times New Roman" panose="02020603050405020304" pitchFamily="18" charset="0"/>
                <a:cs typeface="Times New Roman" panose="02020603050405020304" pitchFamily="18" charset="0"/>
              </a:rPr>
              <a:t>потовщені ділянки клітинної оболонки.</a:t>
            </a:r>
            <a:endParaRPr lang="ru-RU" sz="2000">
              <a:solidFill>
                <a:schemeClr val="tx1"/>
              </a:solidFill>
              <a:latin typeface="Times New Roman" panose="02020603050405020304" pitchFamily="18" charset="0"/>
              <a:cs typeface="Times New Roman" panose="02020603050405020304" pitchFamily="18" charset="0"/>
            </a:endParaRPr>
          </a:p>
          <a:p>
            <a:pPr algn="just"/>
            <a:r>
              <a:rPr lang="ru-RU" sz="2000" smtClean="0">
                <a:solidFill>
                  <a:schemeClr val="tx1"/>
                </a:solidFill>
                <a:latin typeface="Times New Roman" panose="02020603050405020304" pitchFamily="18" charset="0"/>
                <a:cs typeface="Times New Roman" panose="02020603050405020304" pitchFamily="18" charset="0"/>
              </a:rPr>
              <a:t>Пори можуть бути простими та складними.</a:t>
            </a:r>
            <a:endParaRPr lang="ru-RU" sz="2000" u="sng" smtClean="0">
              <a:solidFill>
                <a:schemeClr val="tx1"/>
              </a:solidFill>
              <a:latin typeface="Times New Roman" panose="02020603050405020304" pitchFamily="18" charset="0"/>
              <a:cs typeface="Times New Roman" panose="02020603050405020304" pitchFamily="18" charset="0"/>
            </a:endParaRPr>
          </a:p>
          <a:p>
            <a:endParaRPr lang="ru-RU"/>
          </a:p>
        </p:txBody>
      </p:sp>
      <p:sp>
        <p:nvSpPr>
          <p:cNvPr id="3" name="Объект 2"/>
          <p:cNvSpPr>
            <a:spLocks noGrp="1"/>
          </p:cNvSpPr>
          <p:nvPr>
            <p:ph sz="half" idx="2"/>
          </p:nvPr>
        </p:nvSpPr>
        <p:spPr>
          <a:xfrm>
            <a:off x="1050133" y="2060154"/>
            <a:ext cx="5226842" cy="3219871"/>
          </a:xfrm>
        </p:spPr>
        <p:txBody>
          <a:bodyPr>
            <a:normAutofit/>
          </a:bodyPr>
          <a:lstStyle/>
          <a:p>
            <a:r>
              <a:rPr lang="ru-RU" b="1" smtClean="0">
                <a:solidFill>
                  <a:srgbClr val="993300"/>
                </a:solidFill>
              </a:rPr>
              <a:t>Прості пори </a:t>
            </a:r>
            <a:r>
              <a:rPr lang="ru-RU" smtClean="0"/>
              <a:t>складаються з </a:t>
            </a:r>
            <a:r>
              <a:rPr lang="ru-RU" b="1" i="1" smtClean="0">
                <a:solidFill>
                  <a:srgbClr val="993300"/>
                </a:solidFill>
              </a:rPr>
              <a:t>порового отвору і</a:t>
            </a:r>
            <a:r>
              <a:rPr lang="ru-RU" b="1" smtClean="0">
                <a:solidFill>
                  <a:srgbClr val="993300"/>
                </a:solidFill>
              </a:rPr>
              <a:t> </a:t>
            </a:r>
            <a:r>
              <a:rPr lang="ru-RU" b="1" i="1" smtClean="0">
                <a:solidFill>
                  <a:srgbClr val="993300"/>
                </a:solidFill>
              </a:rPr>
              <a:t>порового каналу</a:t>
            </a:r>
            <a:r>
              <a:rPr lang="ru-RU" b="1" smtClean="0">
                <a:solidFill>
                  <a:srgbClr val="993300"/>
                </a:solidFill>
              </a:rPr>
              <a:t>. </a:t>
            </a:r>
          </a:p>
          <a:p>
            <a:r>
              <a:rPr lang="ru-RU" smtClean="0"/>
              <a:t>До простих пор відносяться:</a:t>
            </a:r>
          </a:p>
          <a:p>
            <a:pPr>
              <a:buFont typeface="Wingdings" panose="05000000000000000000" pitchFamily="2" charset="2"/>
              <a:buChar char="ü"/>
            </a:pPr>
            <a:r>
              <a:rPr lang="ru-RU" smtClean="0"/>
              <a:t>прямі</a:t>
            </a:r>
          </a:p>
          <a:p>
            <a:pPr>
              <a:buFont typeface="Wingdings" panose="05000000000000000000" pitchFamily="2" charset="2"/>
              <a:buChar char="ü"/>
            </a:pPr>
            <a:r>
              <a:rPr lang="ru-RU" smtClean="0"/>
              <a:t>косі</a:t>
            </a:r>
          </a:p>
          <a:p>
            <a:pPr>
              <a:buFont typeface="Wingdings" panose="05000000000000000000" pitchFamily="2" charset="2"/>
              <a:buChar char="ü"/>
            </a:pPr>
            <a:r>
              <a:rPr lang="ru-RU" smtClean="0"/>
              <a:t>щелевидні</a:t>
            </a:r>
          </a:p>
          <a:p>
            <a:pPr>
              <a:buFont typeface="Wingdings" panose="05000000000000000000" pitchFamily="2" charset="2"/>
              <a:buChar char="ü"/>
            </a:pPr>
            <a:r>
              <a:rPr lang="ru-RU" smtClean="0"/>
              <a:t>розгалуджені</a:t>
            </a:r>
            <a:endParaRPr lang="ru-RU"/>
          </a:p>
        </p:txBody>
      </p:sp>
      <p:sp>
        <p:nvSpPr>
          <p:cNvPr id="6" name="Объект 5"/>
          <p:cNvSpPr>
            <a:spLocks noGrp="1"/>
          </p:cNvSpPr>
          <p:nvPr>
            <p:ph sz="quarter" idx="4"/>
          </p:nvPr>
        </p:nvSpPr>
        <p:spPr>
          <a:xfrm>
            <a:off x="7170233" y="2152185"/>
            <a:ext cx="4885239" cy="3785066"/>
          </a:xfrm>
        </p:spPr>
        <p:txBody>
          <a:bodyPr/>
          <a:lstStyle/>
          <a:p>
            <a:r>
              <a:rPr lang="ru-RU" smtClean="0"/>
              <a:t>До </a:t>
            </a:r>
            <a:r>
              <a:rPr lang="ru-RU" b="1" smtClean="0">
                <a:solidFill>
                  <a:srgbClr val="993300"/>
                </a:solidFill>
              </a:rPr>
              <a:t>складних пор </a:t>
            </a:r>
            <a:r>
              <a:rPr lang="ru-RU" smtClean="0"/>
              <a:t>відносяться:</a:t>
            </a:r>
          </a:p>
          <a:p>
            <a:pPr>
              <a:buFont typeface="Wingdings" panose="05000000000000000000" pitchFamily="2" charset="2"/>
              <a:buChar char="ü"/>
            </a:pPr>
            <a:r>
              <a:rPr lang="ru-RU" smtClean="0"/>
              <a:t>облямовані</a:t>
            </a:r>
          </a:p>
          <a:p>
            <a:pPr>
              <a:buFont typeface="Wingdings" panose="05000000000000000000" pitchFamily="2" charset="2"/>
              <a:buChar char="ü"/>
            </a:pPr>
            <a:r>
              <a:rPr lang="ru-RU" smtClean="0"/>
              <a:t>напівоблямовані</a:t>
            </a:r>
          </a:p>
          <a:p>
            <a:pPr marL="0" indent="0">
              <a:buNone/>
            </a:pPr>
            <a:r>
              <a:rPr lang="ru-RU" smtClean="0"/>
              <a:t>Це пори </a:t>
            </a:r>
            <a:r>
              <a:rPr lang="ru-RU" i="1" smtClean="0"/>
              <a:t>провідних тканин </a:t>
            </a:r>
            <a:r>
              <a:rPr lang="ru-RU" smtClean="0"/>
              <a:t>(утворюються в оболонках трахеїд, члеників сосудів і забезпечують переміщення води і мінеральних речовин)</a:t>
            </a:r>
          </a:p>
          <a:p>
            <a:pPr marL="0" indent="0">
              <a:buNone/>
            </a:pPr>
            <a:r>
              <a:rPr lang="ru-RU" smtClean="0"/>
              <a:t>Мають </a:t>
            </a:r>
            <a:r>
              <a:rPr lang="ru-RU" b="1" i="1" smtClean="0">
                <a:solidFill>
                  <a:srgbClr val="993300"/>
                </a:solidFill>
              </a:rPr>
              <a:t>торус</a:t>
            </a:r>
            <a:r>
              <a:rPr lang="ru-RU" i="1" smtClean="0">
                <a:solidFill>
                  <a:srgbClr val="993300"/>
                </a:solidFill>
              </a:rPr>
              <a:t> </a:t>
            </a:r>
            <a:r>
              <a:rPr lang="ru-RU" smtClean="0"/>
              <a:t>(клапановидне потовщення замикаючої плівки)</a:t>
            </a:r>
          </a:p>
          <a:p>
            <a:pPr marL="0" indent="0">
              <a:buNone/>
            </a:pPr>
            <a:endParaRPr lang="ru-RU"/>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5003" y="3166017"/>
            <a:ext cx="4267200" cy="1905000"/>
          </a:xfrm>
          <a:prstGeom prst="rect">
            <a:avLst/>
          </a:prstGeom>
        </p:spPr>
      </p:pic>
    </p:spTree>
    <p:extLst>
      <p:ext uri="{BB962C8B-B14F-4D97-AF65-F5344CB8AC3E}">
        <p14:creationId xmlns:p14="http://schemas.microsoft.com/office/powerpoint/2010/main" val="28814626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48506" y="231354"/>
            <a:ext cx="5460643" cy="734562"/>
          </a:xfr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ru-RU" b="1" dirty="0" err="1" smtClean="0">
                <a:solidFill>
                  <a:schemeClr val="accent3">
                    <a:lumMod val="75000"/>
                  </a:schemeClr>
                </a:solidFill>
                <a:effectLst/>
                <a:latin typeface="Times New Roman" panose="02020603050405020304" pitchFamily="18" charset="0"/>
                <a:cs typeface="Times New Roman" panose="02020603050405020304" pitchFamily="18" charset="0"/>
              </a:rPr>
              <a:t>Клітинні</a:t>
            </a:r>
            <a:r>
              <a:rPr lang="ru-RU" b="1" dirty="0" smtClean="0">
                <a:solidFill>
                  <a:schemeClr val="accent3">
                    <a:lumMod val="75000"/>
                  </a:schemeClr>
                </a:solidFill>
                <a:effectLst/>
                <a:latin typeface="Times New Roman" panose="02020603050405020304" pitchFamily="18" charset="0"/>
                <a:cs typeface="Times New Roman" panose="02020603050405020304" pitchFamily="18" charset="0"/>
              </a:rPr>
              <a:t> </a:t>
            </a:r>
            <a:r>
              <a:rPr lang="ru-RU" b="1" dirty="0" err="1" smtClean="0">
                <a:solidFill>
                  <a:schemeClr val="accent3">
                    <a:lumMod val="75000"/>
                  </a:schemeClr>
                </a:solidFill>
                <a:effectLst/>
                <a:latin typeface="Times New Roman" panose="02020603050405020304" pitchFamily="18" charset="0"/>
                <a:cs typeface="Times New Roman" panose="02020603050405020304" pitchFamily="18" charset="0"/>
              </a:rPr>
              <a:t>включення</a:t>
            </a:r>
            <a:endParaRPr lang="ru-RU" b="1" dirty="0">
              <a:solidFill>
                <a:schemeClr val="accent3">
                  <a:lumMod val="75000"/>
                </a:schemeClr>
              </a:solidFill>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304925" y="1355074"/>
            <a:ext cx="10279060" cy="778525"/>
          </a:xfrm>
        </p:spPr>
        <p:txBody>
          <a:bodyPr>
            <a:normAutofit fontScale="92500" lnSpcReduction="10000"/>
          </a:bodyPr>
          <a:lstStyle/>
          <a:p>
            <a:r>
              <a:rPr lang="ru-RU" b="1" smtClean="0">
                <a:solidFill>
                  <a:schemeClr val="accent6">
                    <a:lumMod val="75000"/>
                  </a:schemeClr>
                </a:solidFill>
              </a:rPr>
              <a:t>Клітинні включення </a:t>
            </a:r>
            <a:r>
              <a:rPr lang="ru-RU" smtClean="0"/>
              <a:t>– це тимчасово виведені з обмінних процесів речовини чи кінцеві продукти метаболізму</a:t>
            </a:r>
          </a:p>
          <a:p>
            <a:endParaRPr lang="ru-RU"/>
          </a:p>
        </p:txBody>
      </p:sp>
      <p:graphicFrame>
        <p:nvGraphicFramePr>
          <p:cNvPr id="4" name="Схема 3"/>
          <p:cNvGraphicFramePr/>
          <p:nvPr>
            <p:extLst>
              <p:ext uri="{D42A27DB-BD31-4B8C-83A1-F6EECF244321}">
                <p14:modId xmlns:p14="http://schemas.microsoft.com/office/powerpoint/2010/main" val="1935128348"/>
              </p:ext>
            </p:extLst>
          </p:nvPr>
        </p:nvGraphicFramePr>
        <p:xfrm>
          <a:off x="1843086" y="1885949"/>
          <a:ext cx="8797925" cy="4733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77085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76425" y="685801"/>
            <a:ext cx="9626599" cy="990600"/>
          </a:xfrm>
        </p:spPr>
        <p:txBody>
          <a:bodyPr>
            <a:normAutofit fontScale="90000"/>
          </a:bodyPr>
          <a:lstStyle/>
          <a:p>
            <a:r>
              <a:rPr lang="ru-RU"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Запасні</a:t>
            </a:r>
            <a:r>
              <a:rPr lang="ru-RU"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поживні</a:t>
            </a:r>
            <a:r>
              <a:rPr lang="ru-RU"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речовини</a:t>
            </a:r>
            <a:r>
              <a:rPr lang="ru-RU"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ru-RU"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b="1" dirty="0"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a:t>
            </a:r>
            <a:r>
              <a:rPr lang="uk-UA" b="1" dirty="0"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УГЛЕВОДИ</a:t>
            </a:r>
            <a:endParaRPr lang="ru-RU"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31653" y="1400176"/>
            <a:ext cx="11031747" cy="4715952"/>
          </a:xfrm>
        </p:spPr>
        <p:txBody>
          <a:bodyPr/>
          <a:lstStyle/>
          <a:p>
            <a:r>
              <a:rPr lang="ru-RU" b="1" i="1" dirty="0" err="1"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Крохмаль</a:t>
            </a:r>
            <a:r>
              <a:rPr lang="ru-RU" dirty="0" smtClean="0">
                <a:solidFill>
                  <a:srgbClr val="0070C0"/>
                </a:solidFill>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найбільш</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розповсюджена</a:t>
            </a:r>
            <a:r>
              <a:rPr lang="ru-RU" dirty="0" smtClean="0">
                <a:latin typeface="Times New Roman" panose="02020603050405020304" pitchFamily="18" charset="0"/>
                <a:cs typeface="Times New Roman" panose="02020603050405020304" pitchFamily="18" charset="0"/>
              </a:rPr>
              <a:t> в </a:t>
            </a:r>
            <a:r>
              <a:rPr lang="ru-RU" dirty="0" err="1" smtClean="0">
                <a:latin typeface="Times New Roman" panose="02020603050405020304" pitchFamily="18" charset="0"/>
                <a:cs typeface="Times New Roman" panose="02020603050405020304" pitchFamily="18" charset="0"/>
              </a:rPr>
              <a:t>рослинному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світі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запасна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речовина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Утворюється</a:t>
            </a:r>
            <a:r>
              <a:rPr lang="ru-RU" dirty="0" smtClean="0">
                <a:latin typeface="Times New Roman" panose="02020603050405020304" pitchFamily="18" charset="0"/>
                <a:cs typeface="Times New Roman" panose="02020603050405020304" pitchFamily="18" charset="0"/>
              </a:rPr>
              <a:t> та </a:t>
            </a:r>
            <a:r>
              <a:rPr lang="ru-RU" dirty="0" err="1" smtClean="0">
                <a:latin typeface="Times New Roman" panose="02020603050405020304" pitchFamily="18" charset="0"/>
                <a:cs typeface="Times New Roman" panose="02020603050405020304" pitchFamily="18" charset="0"/>
              </a:rPr>
              <a:t>відкладається</a:t>
            </a:r>
            <a:r>
              <a:rPr lang="ru-RU" dirty="0" smtClean="0">
                <a:latin typeface="Times New Roman" panose="02020603050405020304" pitchFamily="18" charset="0"/>
                <a:cs typeface="Times New Roman" panose="02020603050405020304" pitchFamily="18" charset="0"/>
              </a:rPr>
              <a:t> в пластидах у </a:t>
            </a:r>
            <a:r>
              <a:rPr lang="ru-RU" dirty="0" err="1" smtClean="0">
                <a:latin typeface="Times New Roman" panose="02020603050405020304" pitchFamily="18" charset="0"/>
                <a:cs typeface="Times New Roman" panose="02020603050405020304" pitchFamily="18" charset="0"/>
              </a:rPr>
              <a:t>вигляді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безбарвних</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твердих</a:t>
            </a:r>
            <a:r>
              <a:rPr lang="ru-RU" dirty="0" smtClean="0">
                <a:latin typeface="Times New Roman" panose="02020603050405020304" pitchFamily="18" charset="0"/>
                <a:cs typeface="Times New Roman" panose="02020603050405020304" pitchFamily="18" charset="0"/>
              </a:rPr>
              <a:t> зерен </a:t>
            </a:r>
            <a:r>
              <a:rPr lang="ru-RU" dirty="0" err="1" smtClean="0">
                <a:latin typeface="Times New Roman" panose="02020603050405020304" pitchFamily="18" charset="0"/>
                <a:cs typeface="Times New Roman" panose="02020603050405020304" pitchFamily="18" charset="0"/>
              </a:rPr>
              <a:t>різноманітної</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форми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розміром</a:t>
            </a:r>
            <a:r>
              <a:rPr lang="ru-RU" dirty="0" smtClean="0">
                <a:latin typeface="Times New Roman" panose="02020603050405020304" pitchFamily="18" charset="0"/>
                <a:cs typeface="Times New Roman" panose="02020603050405020304" pitchFamily="18" charset="0"/>
              </a:rPr>
              <a:t> 2-25мк.</a:t>
            </a:r>
          </a:p>
          <a:p>
            <a:r>
              <a:rPr lang="ru-RU" dirty="0" smtClean="0">
                <a:latin typeface="Times New Roman" panose="02020603050405020304" pitchFamily="18" charset="0"/>
                <a:cs typeface="Times New Roman" panose="02020603050405020304" pitchFamily="18" charset="0"/>
              </a:rPr>
              <a:t>За способом </a:t>
            </a:r>
            <a:r>
              <a:rPr lang="ru-RU" dirty="0" err="1" smtClean="0">
                <a:latin typeface="Times New Roman" panose="02020603050405020304" pitchFamily="18" charset="0"/>
                <a:cs typeface="Times New Roman" panose="02020603050405020304" pitchFamily="18" charset="0"/>
              </a:rPr>
              <a:t>утворення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розрізняють</a:t>
            </a:r>
            <a:r>
              <a:rPr lang="ru-RU"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ru-RU" sz="2000" dirty="0" err="1" smtClean="0">
                <a:latin typeface="Times New Roman" panose="02020603050405020304" pitchFamily="18" charset="0"/>
                <a:cs typeface="Times New Roman" panose="02020603050405020304" pitchFamily="18" charset="0"/>
              </a:rPr>
              <a:t>первинний</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або</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асиміляційний</a:t>
            </a:r>
            <a:endParaRPr lang="ru-RU"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u-RU" sz="2000" dirty="0" err="1" smtClean="0">
                <a:latin typeface="Times New Roman" panose="02020603050405020304" pitchFamily="18" charset="0"/>
                <a:cs typeface="Times New Roman" panose="02020603050405020304" pitchFamily="18" charset="0"/>
              </a:rPr>
              <a:t>вторинний</a:t>
            </a:r>
            <a:endParaRPr lang="ru-RU" sz="2000" dirty="0" smtClean="0">
              <a:latin typeface="Times New Roman" panose="02020603050405020304" pitchFamily="18" charset="0"/>
              <a:cs typeface="Times New Roman" panose="02020603050405020304" pitchFamily="18" charset="0"/>
            </a:endParaRPr>
          </a:p>
          <a:p>
            <a:pPr marL="0" indent="0">
              <a:buNone/>
            </a:pPr>
            <a:r>
              <a:rPr lang="ru-RU" sz="2000" b="1" dirty="0" err="1" smtClean="0">
                <a:solidFill>
                  <a:srgbClr val="0070C0"/>
                </a:solidFill>
                <a:latin typeface="Times New Roman" panose="02020603050405020304" pitchFamily="18" charset="0"/>
                <a:cs typeface="Times New Roman" panose="02020603050405020304" pitchFamily="18" charset="0"/>
              </a:rPr>
              <a:t>Первинний</a:t>
            </a:r>
            <a:r>
              <a:rPr lang="ru-RU" sz="2000" b="1" dirty="0" smtClean="0">
                <a:solidFill>
                  <a:srgbClr val="0070C0"/>
                </a:solidFill>
                <a:latin typeface="Times New Roman" panose="02020603050405020304" pitchFamily="18" charset="0"/>
                <a:cs typeface="Times New Roman" panose="02020603050405020304" pitchFamily="18" charset="0"/>
              </a:rPr>
              <a:t> </a:t>
            </a:r>
            <a:r>
              <a:rPr lang="ru-RU" sz="2000" b="1" dirty="0" err="1" smtClean="0">
                <a:solidFill>
                  <a:srgbClr val="0070C0"/>
                </a:solidFill>
                <a:latin typeface="Times New Roman" panose="02020603050405020304" pitchFamily="18" charset="0"/>
                <a:cs typeface="Times New Roman" panose="02020603050405020304" pitchFamily="18" charset="0"/>
              </a:rPr>
              <a:t>крохмаль</a:t>
            </a:r>
            <a:r>
              <a:rPr lang="ru-RU" sz="2000" b="1" dirty="0" smtClean="0">
                <a:solidFill>
                  <a:srgbClr val="0070C0"/>
                </a:solidFill>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утворюється</a:t>
            </a:r>
            <a:r>
              <a:rPr lang="ru-RU" sz="2000" dirty="0" smtClean="0">
                <a:latin typeface="Times New Roman" panose="02020603050405020304" pitchFamily="18" charset="0"/>
                <a:cs typeface="Times New Roman" panose="02020603050405020304" pitchFamily="18" charset="0"/>
              </a:rPr>
              <a:t> в хлоропластах при </a:t>
            </a:r>
            <a:r>
              <a:rPr lang="ru-RU" sz="2000" dirty="0" err="1" smtClean="0">
                <a:latin typeface="Times New Roman" panose="02020603050405020304" pitchFamily="18" charset="0"/>
                <a:cs typeface="Times New Roman" panose="02020603050405020304" pitchFamily="18" charset="0"/>
              </a:rPr>
              <a:t>фотосинтезі</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існує</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тимчасово</a:t>
            </a:r>
            <a:r>
              <a:rPr lang="ru-RU" sz="2000" dirty="0" smtClean="0">
                <a:latin typeface="Times New Roman" panose="02020603050405020304" pitchFamily="18" charset="0"/>
                <a:cs typeface="Times New Roman" panose="02020603050405020304" pitchFamily="18" charset="0"/>
              </a:rPr>
              <a:t> та </a:t>
            </a:r>
            <a:r>
              <a:rPr lang="ru-RU" sz="2000" dirty="0" err="1" smtClean="0">
                <a:latin typeface="Times New Roman" panose="02020603050405020304" pitchFamily="18" charset="0"/>
                <a:cs typeface="Times New Roman" panose="02020603050405020304" pitchFamily="18" charset="0"/>
              </a:rPr>
              <a:t>під</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дією</a:t>
            </a:r>
            <a:r>
              <a:rPr lang="ru-RU" sz="2000" dirty="0" smtClean="0">
                <a:latin typeface="Times New Roman" panose="02020603050405020304" pitchFamily="18" charset="0"/>
                <a:cs typeface="Times New Roman" panose="02020603050405020304" pitchFamily="18" charset="0"/>
              </a:rPr>
              <a:t> фермента </a:t>
            </a:r>
            <a:r>
              <a:rPr lang="ru-RU" sz="2000" i="1" dirty="0" err="1" smtClean="0">
                <a:solidFill>
                  <a:srgbClr val="C00000"/>
                </a:solidFill>
                <a:latin typeface="Times New Roman" panose="02020603050405020304" pitchFamily="18" charset="0"/>
                <a:cs typeface="Times New Roman" panose="02020603050405020304" pitchFamily="18" charset="0"/>
              </a:rPr>
              <a:t>діастази</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гідролізується</a:t>
            </a:r>
            <a:r>
              <a:rPr lang="ru-RU" sz="2000" dirty="0" smtClean="0">
                <a:latin typeface="Times New Roman" panose="02020603050405020304" pitchFamily="18" charset="0"/>
                <a:cs typeface="Times New Roman" panose="02020603050405020304" pitchFamily="18" charset="0"/>
              </a:rPr>
              <a:t> до </a:t>
            </a:r>
            <a:r>
              <a:rPr lang="ru-RU" sz="2000" dirty="0" err="1" smtClean="0">
                <a:latin typeface="Times New Roman" panose="02020603050405020304" pitchFamily="18" charset="0"/>
                <a:cs typeface="Times New Roman" panose="02020603050405020304" pitchFamily="18" charset="0"/>
              </a:rPr>
              <a:t>глюкози</a:t>
            </a:r>
            <a:r>
              <a:rPr lang="ru-RU" sz="2000" dirty="0" smtClean="0">
                <a:latin typeface="Times New Roman" panose="02020603050405020304" pitchFamily="18" charset="0"/>
                <a:cs typeface="Times New Roman" panose="02020603050405020304" pitchFamily="18" charset="0"/>
              </a:rPr>
              <a:t>, яка </a:t>
            </a:r>
            <a:r>
              <a:rPr lang="ru-RU" sz="2000" dirty="0" err="1" smtClean="0">
                <a:latin typeface="Times New Roman" panose="02020603050405020304" pitchFamily="18" charset="0"/>
                <a:cs typeface="Times New Roman" panose="02020603050405020304" pitchFamily="18" charset="0"/>
              </a:rPr>
              <a:t>транспортується</a:t>
            </a:r>
            <a:r>
              <a:rPr lang="ru-RU" sz="2000" dirty="0" smtClean="0">
                <a:latin typeface="Times New Roman" panose="02020603050405020304" pitchFamily="18" charset="0"/>
                <a:cs typeface="Times New Roman" panose="02020603050405020304" pitchFamily="18" charset="0"/>
              </a:rPr>
              <a:t> по </a:t>
            </a:r>
            <a:r>
              <a:rPr lang="ru-RU" sz="2000" dirty="0" err="1" smtClean="0">
                <a:latin typeface="Times New Roman" panose="02020603050405020304" pitchFamily="18" charset="0"/>
                <a:cs typeface="Times New Roman" panose="02020603050405020304" pitchFamily="18" charset="0"/>
              </a:rPr>
              <a:t>всім</a:t>
            </a:r>
            <a:r>
              <a:rPr lang="ru-RU" sz="2000" dirty="0" smtClean="0">
                <a:latin typeface="Times New Roman" panose="02020603050405020304" pitchFamily="18" charset="0"/>
                <a:cs typeface="Times New Roman" panose="02020603050405020304" pitchFamily="18" charset="0"/>
              </a:rPr>
              <a:t> органам </a:t>
            </a:r>
            <a:r>
              <a:rPr lang="ru-RU" sz="2000" dirty="0" err="1" smtClean="0">
                <a:latin typeface="Times New Roman" panose="02020603050405020304" pitchFamily="18" charset="0"/>
                <a:cs typeface="Times New Roman" panose="02020603050405020304" pitchFamily="18" charset="0"/>
              </a:rPr>
              <a:t>рослини</a:t>
            </a:r>
            <a:r>
              <a:rPr lang="ru-RU" sz="2000" dirty="0" smtClean="0">
                <a:latin typeface="Times New Roman" panose="02020603050405020304" pitchFamily="18" charset="0"/>
                <a:cs typeface="Times New Roman" panose="02020603050405020304" pitchFamily="18" charset="0"/>
              </a:rPr>
              <a:t>.</a:t>
            </a:r>
          </a:p>
          <a:p>
            <a:pPr marL="0" indent="0">
              <a:buNone/>
            </a:pPr>
            <a:r>
              <a:rPr lang="ru-RU" sz="2000" b="1" dirty="0" err="1" smtClean="0">
                <a:solidFill>
                  <a:srgbClr val="0070C0"/>
                </a:solidFill>
                <a:latin typeface="Times New Roman" panose="02020603050405020304" pitchFamily="18" charset="0"/>
                <a:cs typeface="Times New Roman" panose="02020603050405020304" pitchFamily="18" charset="0"/>
              </a:rPr>
              <a:t>Вторинний</a:t>
            </a:r>
            <a:r>
              <a:rPr lang="ru-RU" sz="2000" b="1" dirty="0" smtClean="0">
                <a:solidFill>
                  <a:srgbClr val="0070C0"/>
                </a:solidFill>
                <a:latin typeface="Times New Roman" panose="02020603050405020304" pitchFamily="18" charset="0"/>
                <a:cs typeface="Times New Roman" panose="02020603050405020304" pitchFamily="18" charset="0"/>
              </a:rPr>
              <a:t> </a:t>
            </a:r>
            <a:r>
              <a:rPr lang="ru-RU" sz="2000" b="1" dirty="0" err="1" smtClean="0">
                <a:solidFill>
                  <a:srgbClr val="0070C0"/>
                </a:solidFill>
                <a:latin typeface="Times New Roman" panose="02020603050405020304" pitchFamily="18" charset="0"/>
                <a:cs typeface="Times New Roman" panose="02020603050405020304" pitchFamily="18" charset="0"/>
              </a:rPr>
              <a:t>крохмаль</a:t>
            </a:r>
            <a:r>
              <a:rPr lang="ru-RU" sz="2000" b="1" dirty="0" smtClean="0">
                <a:solidFill>
                  <a:srgbClr val="0070C0"/>
                </a:solidFill>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утворюється</a:t>
            </a:r>
            <a:r>
              <a:rPr lang="ru-RU" sz="2000" dirty="0" smtClean="0">
                <a:latin typeface="Times New Roman" panose="02020603050405020304" pitchFamily="18" charset="0"/>
                <a:cs typeface="Times New Roman" panose="02020603050405020304" pitchFamily="18" charset="0"/>
              </a:rPr>
              <a:t> з </a:t>
            </a:r>
            <a:r>
              <a:rPr lang="ru-RU" sz="2000" dirty="0" err="1" smtClean="0">
                <a:latin typeface="Times New Roman" panose="02020603050405020304" pitchFamily="18" charset="0"/>
                <a:cs typeface="Times New Roman" panose="02020603050405020304" pitchFamily="18" charset="0"/>
              </a:rPr>
              <a:t>продуктів</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гідролизу</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первинного</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крохмалю</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97858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000336510"/>
              </p:ext>
            </p:extLst>
          </p:nvPr>
        </p:nvGraphicFramePr>
        <p:xfrm>
          <a:off x="819151" y="714376"/>
          <a:ext cx="10588624" cy="5886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18960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79624" y="0"/>
            <a:ext cx="7283940" cy="749147"/>
          </a:xfr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a:lstStyle/>
          <a:p>
            <a:r>
              <a:rPr lang="ru-RU" b="1" dirty="0" err="1" smtClean="0">
                <a:solidFill>
                  <a:srgbClr val="0066FF"/>
                </a:solidFill>
                <a:effectLst>
                  <a:outerShdw blurRad="38100" dist="38100" dir="2700000" algn="tl">
                    <a:srgbClr val="000000">
                      <a:alpha val="43137"/>
                    </a:srgbClr>
                  </a:outerShdw>
                </a:effectLst>
                <a:latin typeface="Times New Roman" pitchFamily="18" charset="0"/>
                <a:cs typeface="Times New Roman" pitchFamily="18" charset="0"/>
              </a:rPr>
              <a:t>Крохмальні</a:t>
            </a:r>
            <a:r>
              <a:rPr lang="ru-RU" b="1" dirty="0" smtClean="0">
                <a:solidFill>
                  <a:srgbClr val="0066FF"/>
                </a:solidFill>
                <a:effectLst>
                  <a:outerShdw blurRad="38100" dist="38100" dir="2700000" algn="tl">
                    <a:srgbClr val="000000">
                      <a:alpha val="43137"/>
                    </a:srgbClr>
                  </a:outerShdw>
                </a:effectLst>
                <a:latin typeface="Times New Roman" pitchFamily="18" charset="0"/>
                <a:cs typeface="Times New Roman" pitchFamily="18" charset="0"/>
              </a:rPr>
              <a:t> зерна</a:t>
            </a:r>
            <a:endParaRPr lang="ru-RU" b="1" dirty="0">
              <a:solidFill>
                <a:srgbClr val="0066FF"/>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037" t="11661" r="14889" b="6897"/>
          <a:stretch/>
        </p:blipFill>
        <p:spPr bwMode="auto">
          <a:xfrm>
            <a:off x="2364059" y="991123"/>
            <a:ext cx="7192536" cy="5427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06634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53275" y="114301"/>
            <a:ext cx="4930774" cy="1095374"/>
          </a:xfr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ru-RU" b="1" smtClean="0">
                <a:solidFill>
                  <a:srgbClr val="0066FF"/>
                </a:solidFill>
                <a:effectLst>
                  <a:outerShdw blurRad="38100" dist="38100" dir="2700000" algn="tl">
                    <a:srgbClr val="000000">
                      <a:alpha val="43137"/>
                    </a:srgbClr>
                  </a:outerShdw>
                </a:effectLst>
                <a:latin typeface="Times New Roman" pitchFamily="18" charset="0"/>
                <a:cs typeface="Times New Roman" pitchFamily="18" charset="0"/>
              </a:rPr>
              <a:t>Крохмальні зерна</a:t>
            </a:r>
            <a:endParaRPr lang="ru-RU" b="1">
              <a:solidFill>
                <a:srgbClr val="0066FF"/>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2" name="Объект 11"/>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t="11008"/>
          <a:stretch/>
        </p:blipFill>
        <p:spPr>
          <a:xfrm>
            <a:off x="1563477" y="473724"/>
            <a:ext cx="4275113" cy="2853369"/>
          </a:xfrm>
          <a:prstGeom prst="rect">
            <a:avLst/>
          </a:prstGeom>
          <a:ln>
            <a:noFill/>
          </a:ln>
          <a:effectLst>
            <a:outerShdw blurRad="292100" dist="139700" dir="2700000" algn="tl" rotWithShape="0">
              <a:srgbClr val="333333">
                <a:alpha val="65000"/>
              </a:srgbClr>
            </a:outerShdw>
          </a:effectLst>
        </p:spPr>
      </p:pic>
      <p:pic>
        <p:nvPicPr>
          <p:cNvPr id="13" name="Объект 12"/>
          <p:cNvPicPr>
            <a:picLocks noGrp="1" noChangeAspect="1"/>
          </p:cNvPicPr>
          <p:nvPr>
            <p:ph sz="quarter" idx="4"/>
          </p:nvPr>
        </p:nvPicPr>
        <p:blipFill rotWithShape="1">
          <a:blip r:embed="rId3" cstate="print">
            <a:extLst>
              <a:ext uri="{28A0092B-C50C-407E-A947-70E740481C1C}">
                <a14:useLocalDpi xmlns:a14="http://schemas.microsoft.com/office/drawing/2010/main" val="0"/>
              </a:ext>
            </a:extLst>
          </a:blip>
          <a:srcRect l="7764" t="8387" r="4351"/>
          <a:stretch/>
        </p:blipFill>
        <p:spPr>
          <a:xfrm>
            <a:off x="7205031" y="1377108"/>
            <a:ext cx="4109291" cy="3212679"/>
          </a:xfrm>
          <a:prstGeom prst="rect">
            <a:avLst/>
          </a:prstGeom>
          <a:ln>
            <a:noFill/>
          </a:ln>
          <a:effectLst>
            <a:outerShdw blurRad="292100" dist="139700" dir="2700000" algn="tl" rotWithShape="0">
              <a:srgbClr val="333333">
                <a:alpha val="65000"/>
              </a:srgbClr>
            </a:outerShdw>
          </a:effectLst>
        </p:spPr>
      </p:pic>
      <p:pic>
        <p:nvPicPr>
          <p:cNvPr id="14" name="Рисунок 13"/>
          <p:cNvPicPr>
            <a:picLocks noChangeAspect="1"/>
          </p:cNvPicPr>
          <p:nvPr/>
        </p:nvPicPr>
        <p:blipFill rotWithShape="1">
          <a:blip r:embed="rId4">
            <a:extLst>
              <a:ext uri="{28A0092B-C50C-407E-A947-70E740481C1C}">
                <a14:useLocalDpi xmlns:a14="http://schemas.microsoft.com/office/drawing/2010/main" val="0"/>
              </a:ext>
            </a:extLst>
          </a:blip>
          <a:srcRect l="7014" t="11374" r="4090"/>
          <a:stretch/>
        </p:blipFill>
        <p:spPr>
          <a:xfrm>
            <a:off x="2710147" y="3437263"/>
            <a:ext cx="4373697" cy="32703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1068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9" presetClass="emph" presetSubtype="0" fill="hold" nodeType="clickEffect">
                                  <p:stCondLst>
                                    <p:cond delay="0"/>
                                  </p:stCondLst>
                                  <p:childTnLst>
                                    <p:animClr clrSpc="rgb" dir="cw">
                                      <p:cBhvr override="childStyle">
                                        <p:cTn id="16" dur="500" fill="hold"/>
                                        <p:tgtEl>
                                          <p:spTgt spid="13"/>
                                        </p:tgtEl>
                                        <p:attrNameLst>
                                          <p:attrName>style.color</p:attrName>
                                        </p:attrNameLst>
                                      </p:cBhvr>
                                      <p:to>
                                        <a:schemeClr val="accent2"/>
                                      </p:to>
                                    </p:animClr>
                                    <p:animClr clrSpc="rgb" dir="cw">
                                      <p:cBhvr>
                                        <p:cTn id="17" dur="500" fill="hold"/>
                                        <p:tgtEl>
                                          <p:spTgt spid="13"/>
                                        </p:tgtEl>
                                        <p:attrNameLst>
                                          <p:attrName>fillcolor</p:attrName>
                                        </p:attrNameLst>
                                      </p:cBhvr>
                                      <p:to>
                                        <a:schemeClr val="accent2"/>
                                      </p:to>
                                    </p:animClr>
                                    <p:set>
                                      <p:cBhvr>
                                        <p:cTn id="18" dur="500" fill="hold"/>
                                        <p:tgtEl>
                                          <p:spTgt spid="13"/>
                                        </p:tgtEl>
                                        <p:attrNameLst>
                                          <p:attrName>fill.type</p:attrName>
                                        </p:attrNameLst>
                                      </p:cBhvr>
                                      <p:to>
                                        <p:strVal val="solid"/>
                                      </p:to>
                                    </p:set>
                                    <p:set>
                                      <p:cBhvr>
                                        <p:cTn id="19" dur="500" fill="hold"/>
                                        <p:tgtEl>
                                          <p:spTgt spid="13"/>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10545" y="352426"/>
            <a:ext cx="2573453" cy="996872"/>
          </a:xfrm>
          <a:solidFill>
            <a:srgbClr val="6600CC"/>
          </a:solidFill>
        </p:spPr>
        <p:style>
          <a:lnRef idx="2">
            <a:schemeClr val="accent2">
              <a:shade val="50000"/>
            </a:schemeClr>
          </a:lnRef>
          <a:fillRef idx="1">
            <a:schemeClr val="accent2"/>
          </a:fillRef>
          <a:effectRef idx="0">
            <a:schemeClr val="accent2"/>
          </a:effectRef>
          <a:fontRef idx="minor">
            <a:schemeClr val="lt1"/>
          </a:fontRef>
        </p:style>
        <p:txBody>
          <a:bodyPr/>
          <a:lstStyle/>
          <a:p>
            <a:r>
              <a:rPr lang="ru-RU" b="1" dirty="0" err="1" smtClean="0">
                <a:solidFill>
                  <a:srgbClr val="FFFF66"/>
                </a:solidFill>
                <a:effectLst>
                  <a:outerShdw blurRad="38100" dist="38100" dir="2700000" algn="tl">
                    <a:srgbClr val="000000">
                      <a:alpha val="43137"/>
                    </a:srgbClr>
                  </a:outerShdw>
                </a:effectLst>
                <a:latin typeface="Times New Roman" pitchFamily="18" charset="0"/>
                <a:cs typeface="Times New Roman" pitchFamily="18" charset="0"/>
              </a:rPr>
              <a:t>Інулін</a:t>
            </a:r>
            <a:endParaRPr lang="ru-RU" b="1" dirty="0">
              <a:solidFill>
                <a:srgbClr val="FFFF6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Объект 2"/>
          <p:cNvSpPr>
            <a:spLocks noGrp="1"/>
          </p:cNvSpPr>
          <p:nvPr>
            <p:ph idx="1"/>
          </p:nvPr>
        </p:nvSpPr>
        <p:spPr/>
        <p:txBody>
          <a:bodyPr/>
          <a:lstStyle/>
          <a:p>
            <a:endParaRPr lang="ru-RU"/>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00" t="9812" r="13854" b="770"/>
          <a:stretch/>
        </p:blipFill>
        <p:spPr bwMode="auto">
          <a:xfrm>
            <a:off x="1326995" y="1153756"/>
            <a:ext cx="7761249" cy="53223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39462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39075" y="104776"/>
            <a:ext cx="4244974" cy="971550"/>
          </a:xfrm>
          <a:solidFill>
            <a:srgbClr val="FFFF66"/>
          </a:solidFill>
        </p:spPr>
        <p:txBody>
          <a:bodyPr/>
          <a:lstStyle/>
          <a:p>
            <a:r>
              <a:rPr lang="ru-RU" b="1"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Білки</a:t>
            </a:r>
            <a:endParaRPr lang="ru-RU"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646" t="39505" r="43595" b="7011"/>
          <a:stretch/>
        </p:blipFill>
        <p:spPr bwMode="auto">
          <a:xfrm>
            <a:off x="1614636" y="2125077"/>
            <a:ext cx="6173382" cy="4244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750" t="7884" r="12475" b="59816"/>
          <a:stretch/>
        </p:blipFill>
        <p:spPr bwMode="auto">
          <a:xfrm>
            <a:off x="1614637" y="625081"/>
            <a:ext cx="6173381" cy="1499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65163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39125" y="171451"/>
            <a:ext cx="3663949" cy="952500"/>
          </a:xfrm>
          <a:solidFill>
            <a:schemeClr val="bg2"/>
          </a:solidFill>
        </p:spPr>
        <p:txBody>
          <a:bodyPr/>
          <a:lstStyle/>
          <a:p>
            <a:r>
              <a:rPr lang="ru-RU" b="1" dirty="0" err="1" smtClean="0">
                <a:effectLst>
                  <a:outerShdw blurRad="38100" dist="38100" dir="2700000" algn="tl">
                    <a:srgbClr val="000000">
                      <a:alpha val="43137"/>
                    </a:srgbClr>
                  </a:outerShdw>
                </a:effectLst>
                <a:latin typeface="Times New Roman" pitchFamily="18" charset="0"/>
                <a:cs typeface="Times New Roman" pitchFamily="18" charset="0"/>
              </a:rPr>
              <a:t>Жири</a:t>
            </a:r>
            <a:endParaRPr lang="ru-RU" b="1"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0572" t="40688" r="13568" b="5998"/>
          <a:stretch/>
        </p:blipFill>
        <p:spPr bwMode="auto">
          <a:xfrm>
            <a:off x="2703443" y="386365"/>
            <a:ext cx="5268580" cy="6110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89865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91175" y="1"/>
            <a:ext cx="6600825" cy="1028700"/>
          </a:xfrm>
          <a:solidFill>
            <a:schemeClr val="accent5">
              <a:lumMod val="60000"/>
              <a:lumOff val="40000"/>
            </a:schemeClr>
          </a:solidFill>
        </p:spPr>
        <p:txBody>
          <a:bodyPr/>
          <a:lstStyle/>
          <a:p>
            <a:r>
              <a:rPr lang="ru-RU" b="1" dirty="0" err="1" smtClean="0">
                <a:effectLst>
                  <a:outerShdw blurRad="38100" dist="38100" dir="2700000" algn="tl">
                    <a:srgbClr val="000000">
                      <a:alpha val="43137"/>
                    </a:srgbClr>
                  </a:outerShdw>
                </a:effectLst>
                <a:latin typeface="Times New Roman" pitchFamily="18" charset="0"/>
                <a:cs typeface="Times New Roman" pitchFamily="18" charset="0"/>
              </a:rPr>
              <a:t>Екскреторні</a:t>
            </a:r>
            <a:r>
              <a:rPr lang="ru-RU"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b="1" dirty="0" err="1" smtClean="0">
                <a:effectLst>
                  <a:outerShdw blurRad="38100" dist="38100" dir="2700000" algn="tl">
                    <a:srgbClr val="000000">
                      <a:alpha val="43137"/>
                    </a:srgbClr>
                  </a:outerShdw>
                </a:effectLst>
                <a:latin typeface="Times New Roman" pitchFamily="18" charset="0"/>
                <a:cs typeface="Times New Roman" pitchFamily="18" charset="0"/>
              </a:rPr>
              <a:t>включення</a:t>
            </a:r>
            <a:endParaRPr lang="ru-RU" b="1"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24024" y="1163951"/>
            <a:ext cx="7527976" cy="5645983"/>
          </a:xfrm>
        </p:spPr>
      </p:pic>
      <p:sp>
        <p:nvSpPr>
          <p:cNvPr id="3" name="Прямоугольник 2"/>
          <p:cNvSpPr/>
          <p:nvPr/>
        </p:nvSpPr>
        <p:spPr>
          <a:xfrm>
            <a:off x="3459192" y="1268083"/>
            <a:ext cx="5538159" cy="4054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rgbClr val="FFFF00"/>
                </a:solidFill>
                <a:latin typeface="Times New Roman" pitchFamily="18" charset="0"/>
                <a:cs typeface="Times New Roman" pitchFamily="18" charset="0"/>
              </a:rPr>
              <a:t>Кристали оксалату кальцію</a:t>
            </a:r>
            <a:endParaRPr lang="ru-RU" b="1" dirty="0">
              <a:solidFill>
                <a:srgbClr val="FFFF00"/>
              </a:solidFill>
              <a:latin typeface="Times New Roman" pitchFamily="18" charset="0"/>
              <a:cs typeface="Times New Roman" pitchFamily="18" charset="0"/>
            </a:endParaRPr>
          </a:p>
        </p:txBody>
      </p:sp>
      <p:sp>
        <p:nvSpPr>
          <p:cNvPr id="5" name="Прямоугольник 4"/>
          <p:cNvSpPr/>
          <p:nvPr/>
        </p:nvSpPr>
        <p:spPr>
          <a:xfrm>
            <a:off x="2449903" y="1828804"/>
            <a:ext cx="3053750" cy="2389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600" dirty="0" smtClean="0">
                <a:latin typeface="Times New Roman" pitchFamily="18" charset="0"/>
                <a:cs typeface="Times New Roman" pitchFamily="18" charset="0"/>
              </a:rPr>
              <a:t>1 – поодинокі та схрещені кристали</a:t>
            </a:r>
          </a:p>
          <a:p>
            <a:r>
              <a:rPr lang="uk-UA" sz="1600" dirty="0" smtClean="0">
                <a:latin typeface="Times New Roman" pitchFamily="18" charset="0"/>
                <a:cs typeface="Times New Roman" pitchFamily="18" charset="0"/>
              </a:rPr>
              <a:t>2 – </a:t>
            </a:r>
            <a:r>
              <a:rPr lang="uk-UA" sz="1600" dirty="0" err="1" smtClean="0">
                <a:latin typeface="Times New Roman" pitchFamily="18" charset="0"/>
                <a:cs typeface="Times New Roman" pitchFamily="18" charset="0"/>
              </a:rPr>
              <a:t>стилоїд</a:t>
            </a:r>
            <a:endParaRPr lang="uk-UA" sz="1600" dirty="0" smtClean="0">
              <a:latin typeface="Times New Roman" pitchFamily="18" charset="0"/>
              <a:cs typeface="Times New Roman" pitchFamily="18" charset="0"/>
            </a:endParaRPr>
          </a:p>
          <a:p>
            <a:r>
              <a:rPr lang="uk-UA" sz="1600" dirty="0" smtClean="0">
                <a:latin typeface="Times New Roman" pitchFamily="18" charset="0"/>
                <a:cs typeface="Times New Roman" pitchFamily="18" charset="0"/>
              </a:rPr>
              <a:t>3 – </a:t>
            </a:r>
            <a:r>
              <a:rPr lang="uk-UA" sz="1600" dirty="0" err="1" smtClean="0">
                <a:latin typeface="Times New Roman" pitchFamily="18" charset="0"/>
                <a:cs typeface="Times New Roman" pitchFamily="18" charset="0"/>
              </a:rPr>
              <a:t>друза</a:t>
            </a:r>
            <a:endParaRPr lang="uk-UA" sz="1600" dirty="0" smtClean="0">
              <a:latin typeface="Times New Roman" pitchFamily="18" charset="0"/>
              <a:cs typeface="Times New Roman" pitchFamily="18" charset="0"/>
            </a:endParaRPr>
          </a:p>
          <a:p>
            <a:r>
              <a:rPr lang="uk-UA" sz="1600" dirty="0" smtClean="0">
                <a:latin typeface="Times New Roman" pitchFamily="18" charset="0"/>
                <a:cs typeface="Times New Roman" pitchFamily="18" charset="0"/>
              </a:rPr>
              <a:t>4 – кристалічний пісок</a:t>
            </a:r>
          </a:p>
          <a:p>
            <a:r>
              <a:rPr lang="uk-UA" sz="1600" dirty="0" smtClean="0">
                <a:latin typeface="Times New Roman" pitchFamily="18" charset="0"/>
                <a:cs typeface="Times New Roman" pitchFamily="18" charset="0"/>
              </a:rPr>
              <a:t>5 – рафіди</a:t>
            </a:r>
          </a:p>
          <a:p>
            <a:r>
              <a:rPr lang="uk-UA" sz="1600" dirty="0" smtClean="0">
                <a:latin typeface="Times New Roman" pitchFamily="18" charset="0"/>
                <a:cs typeface="Times New Roman" pitchFamily="18" charset="0"/>
              </a:rPr>
              <a:t>6 – </a:t>
            </a:r>
            <a:r>
              <a:rPr lang="uk-UA" sz="1600" dirty="0" err="1" smtClean="0">
                <a:latin typeface="Times New Roman" pitchFamily="18" charset="0"/>
                <a:cs typeface="Times New Roman" pitchFamily="18" charset="0"/>
              </a:rPr>
              <a:t>кристалоносна</a:t>
            </a:r>
            <a:r>
              <a:rPr lang="uk-UA" sz="1600" dirty="0" smtClean="0">
                <a:latin typeface="Times New Roman" pitchFamily="18" charset="0"/>
                <a:cs typeface="Times New Roman" pitchFamily="18" charset="0"/>
              </a:rPr>
              <a:t> обкладинка:</a:t>
            </a:r>
          </a:p>
          <a:p>
            <a:r>
              <a:rPr lang="uk-UA" sz="1600" dirty="0" smtClean="0">
                <a:latin typeface="Times New Roman" pitchFamily="18" charset="0"/>
                <a:cs typeface="Times New Roman" pitchFamily="18" charset="0"/>
              </a:rPr>
              <a:t>6</a:t>
            </a:r>
            <a:r>
              <a:rPr lang="en-US" sz="1600" dirty="0" smtClean="0">
                <a:latin typeface="Times New Roman" pitchFamily="18" charset="0"/>
                <a:cs typeface="Times New Roman" pitchFamily="18" charset="0"/>
              </a:rPr>
              <a:t>a </a:t>
            </a:r>
            <a:r>
              <a:rPr lang="uk-UA" sz="1600" dirty="0" err="1" smtClean="0">
                <a:latin typeface="Times New Roman" pitchFamily="18" charset="0"/>
                <a:cs typeface="Times New Roman" pitchFamily="18" charset="0"/>
              </a:rPr>
              <a:t>–тяжа</a:t>
            </a:r>
            <a:r>
              <a:rPr lang="uk-UA" sz="1600" dirty="0" smtClean="0">
                <a:latin typeface="Times New Roman" pitchFamily="18" charset="0"/>
                <a:cs typeface="Times New Roman" pitchFamily="18" charset="0"/>
              </a:rPr>
              <a:t> </a:t>
            </a:r>
            <a:r>
              <a:rPr lang="uk-UA" sz="1600" dirty="0" err="1" smtClean="0">
                <a:latin typeface="Times New Roman" pitchFamily="18" charset="0"/>
                <a:cs typeface="Times New Roman" pitchFamily="18" charset="0"/>
              </a:rPr>
              <a:t>лубяних</a:t>
            </a:r>
            <a:r>
              <a:rPr lang="uk-UA" sz="1600" dirty="0" smtClean="0">
                <a:latin typeface="Times New Roman" pitchFamily="18" charset="0"/>
                <a:cs typeface="Times New Roman" pitchFamily="18" charset="0"/>
              </a:rPr>
              <a:t> волокон</a:t>
            </a:r>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6b</a:t>
            </a:r>
            <a:r>
              <a:rPr lang="uk-UA" sz="1600" dirty="0" smtClean="0">
                <a:latin typeface="Times New Roman" pitchFamily="18" charset="0"/>
                <a:cs typeface="Times New Roman" pitchFamily="18" charset="0"/>
              </a:rPr>
              <a:t> – провідного пучка</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8381250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56351" y="0"/>
            <a:ext cx="5835649" cy="1171575"/>
          </a:xfrm>
          <a:solidFill>
            <a:schemeClr val="accent5">
              <a:lumMod val="60000"/>
              <a:lumOff val="40000"/>
            </a:schemeClr>
          </a:solidFill>
        </p:spPr>
        <p:txBody>
          <a:bodyPr>
            <a:normAutofit/>
          </a:bodyPr>
          <a:lstStyle/>
          <a:p>
            <a:r>
              <a:rPr lang="ru-RU" b="1" smtClean="0">
                <a:effectLst>
                  <a:outerShdw blurRad="38100" dist="38100" dir="2700000" algn="tl">
                    <a:srgbClr val="000000">
                      <a:alpha val="43137"/>
                    </a:srgbClr>
                  </a:outerShdw>
                </a:effectLst>
              </a:rPr>
              <a:t>Екскреторні включення</a:t>
            </a:r>
            <a:endParaRPr lang="ru-RU" b="1">
              <a:effectLst>
                <a:outerShdw blurRad="38100" dist="38100" dir="2700000" algn="tl">
                  <a:srgbClr val="000000">
                    <a:alpha val="43137"/>
                  </a:srgbClr>
                </a:outerShdw>
              </a:effectLst>
            </a:endParaRPr>
          </a:p>
        </p:txBody>
      </p:sp>
      <p:pic>
        <p:nvPicPr>
          <p:cNvPr id="5" name="Рисунок 4"/>
          <p:cNvPicPr>
            <a:picLocks noChangeAspect="1"/>
          </p:cNvPicPr>
          <p:nvPr/>
        </p:nvPicPr>
        <p:blipFill rotWithShape="1">
          <a:blip r:embed="rId2">
            <a:extLst>
              <a:ext uri="{28A0092B-C50C-407E-A947-70E740481C1C}">
                <a14:useLocalDpi xmlns:a14="http://schemas.microsoft.com/office/drawing/2010/main" val="0"/>
              </a:ext>
            </a:extLst>
          </a:blip>
          <a:srcRect t="12585"/>
          <a:stretch/>
        </p:blipFill>
        <p:spPr>
          <a:xfrm>
            <a:off x="5658678" y="1656523"/>
            <a:ext cx="6371546" cy="4177268"/>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1325217" y="1121368"/>
            <a:ext cx="5140833" cy="769441"/>
          </a:xfrm>
          <a:prstGeom prst="rect">
            <a:avLst/>
          </a:prstGeom>
          <a:noFill/>
        </p:spPr>
        <p:txBody>
          <a:bodyPr wrap="square" rtlCol="0">
            <a:spAutoFit/>
          </a:bodyPr>
          <a:lstStyle/>
          <a:p>
            <a:r>
              <a:rPr lang="uk-UA" sz="2200" smtClean="0"/>
              <a:t>Кристали карбонату кальцію - </a:t>
            </a:r>
            <a:r>
              <a:rPr lang="uk-UA" sz="2200" b="1" i="1" smtClean="0"/>
              <a:t>цистоліти</a:t>
            </a:r>
            <a:endParaRPr lang="ru-RU" sz="2200" b="1" i="1"/>
          </a:p>
        </p:txBody>
      </p:sp>
      <p:pic>
        <p:nvPicPr>
          <p:cNvPr id="6" name="Объект 3"/>
          <p:cNvPicPr>
            <a:picLocks noChangeAspect="1"/>
          </p:cNvPicPr>
          <p:nvPr/>
        </p:nvPicPr>
        <p:blipFill rotWithShape="1">
          <a:blip r:embed="rId3" cstate="print">
            <a:extLst>
              <a:ext uri="{28A0092B-C50C-407E-A947-70E740481C1C}">
                <a14:useLocalDpi xmlns:a14="http://schemas.microsoft.com/office/drawing/2010/main" val="0"/>
              </a:ext>
            </a:extLst>
          </a:blip>
          <a:srcRect l="64960" t="63700" r="8687" b="6906"/>
          <a:stretch/>
        </p:blipFill>
        <p:spPr>
          <a:xfrm>
            <a:off x="3609601" y="4167853"/>
            <a:ext cx="1932555" cy="1616658"/>
          </a:xfrm>
          <a:prstGeom prst="rect">
            <a:avLst/>
          </a:prstGeom>
        </p:spPr>
      </p:pic>
      <p:pic>
        <p:nvPicPr>
          <p:cNvPr id="7" name="Объект 3"/>
          <p:cNvPicPr>
            <a:picLocks noChangeAspect="1"/>
          </p:cNvPicPr>
          <p:nvPr/>
        </p:nvPicPr>
        <p:blipFill rotWithShape="1">
          <a:blip r:embed="rId3" cstate="print">
            <a:extLst>
              <a:ext uri="{28A0092B-C50C-407E-A947-70E740481C1C}">
                <a14:useLocalDpi xmlns:a14="http://schemas.microsoft.com/office/drawing/2010/main" val="0"/>
              </a:ext>
            </a:extLst>
          </a:blip>
          <a:srcRect l="47538" t="14210" r="5553" b="39450"/>
          <a:stretch/>
        </p:blipFill>
        <p:spPr>
          <a:xfrm>
            <a:off x="3088888" y="2152185"/>
            <a:ext cx="2453268" cy="1817649"/>
          </a:xfrm>
          <a:prstGeom prst="rect">
            <a:avLst/>
          </a:prstGeom>
        </p:spPr>
      </p:pic>
      <p:sp>
        <p:nvSpPr>
          <p:cNvPr id="8" name="TextBox 7"/>
          <p:cNvSpPr txBox="1"/>
          <p:nvPr/>
        </p:nvSpPr>
        <p:spPr>
          <a:xfrm>
            <a:off x="1103970" y="2152185"/>
            <a:ext cx="2330605" cy="923330"/>
          </a:xfrm>
          <a:prstGeom prst="rect">
            <a:avLst/>
          </a:prstGeom>
          <a:noFill/>
        </p:spPr>
        <p:txBody>
          <a:bodyPr wrap="square" rtlCol="0">
            <a:spAutoFit/>
          </a:bodyPr>
          <a:lstStyle/>
          <a:p>
            <a:r>
              <a:rPr lang="uk-UA" smtClean="0"/>
              <a:t>1 – клітина</a:t>
            </a:r>
          </a:p>
          <a:p>
            <a:r>
              <a:rPr lang="uk-UA" smtClean="0"/>
              <a:t>2 - ніжка цистоліту</a:t>
            </a:r>
          </a:p>
          <a:p>
            <a:r>
              <a:rPr lang="uk-UA"/>
              <a:t>3</a:t>
            </a:r>
            <a:r>
              <a:rPr lang="uk-UA" smtClean="0"/>
              <a:t> – тіло цистоліту </a:t>
            </a:r>
            <a:endParaRPr lang="ru-RU"/>
          </a:p>
        </p:txBody>
      </p:sp>
      <p:sp>
        <p:nvSpPr>
          <p:cNvPr id="9" name="TextBox 8"/>
          <p:cNvSpPr txBox="1"/>
          <p:nvPr/>
        </p:nvSpPr>
        <p:spPr>
          <a:xfrm>
            <a:off x="768626" y="4237518"/>
            <a:ext cx="3220278" cy="1477328"/>
          </a:xfrm>
          <a:prstGeom prst="rect">
            <a:avLst/>
          </a:prstGeom>
          <a:noFill/>
        </p:spPr>
        <p:txBody>
          <a:bodyPr wrap="square" rtlCol="0">
            <a:spAutoFit/>
          </a:bodyPr>
          <a:lstStyle/>
          <a:p>
            <a:r>
              <a:rPr lang="uk-UA" b="1" smtClean="0"/>
              <a:t>Результат якісної реакції –</a:t>
            </a:r>
          </a:p>
          <a:p>
            <a:r>
              <a:rPr lang="en-US" smtClean="0"/>
              <a:t>HCl </a:t>
            </a:r>
            <a:r>
              <a:rPr lang="uk-UA" smtClean="0"/>
              <a:t>з кристалами карбонату кальцію – розчинення кристалів с виділенням пухирців СО2 </a:t>
            </a:r>
            <a:endParaRPr lang="ru-RU"/>
          </a:p>
        </p:txBody>
      </p:sp>
    </p:spTree>
    <p:extLst>
      <p:ext uri="{BB962C8B-B14F-4D97-AF65-F5344CB8AC3E}">
        <p14:creationId xmlns:p14="http://schemas.microsoft.com/office/powerpoint/2010/main" val="9230624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05700" y="1"/>
            <a:ext cx="4521199" cy="1219200"/>
          </a:xfrm>
          <a:solidFill>
            <a:schemeClr val="accent4">
              <a:lumMod val="60000"/>
              <a:lumOff val="40000"/>
            </a:schemeClr>
          </a:solidFill>
        </p:spPr>
        <p:txBody>
          <a:bodyPr/>
          <a:lstStyle/>
          <a:p>
            <a:r>
              <a:rPr lang="ru-RU" b="1" smtClean="0">
                <a:effectLst>
                  <a:outerShdw blurRad="38100" dist="38100" dir="2700000" algn="tl">
                    <a:srgbClr val="000000">
                      <a:alpha val="43137"/>
                    </a:srgbClr>
                  </a:outerShdw>
                </a:effectLst>
              </a:rPr>
              <a:t>Вакуолі</a:t>
            </a:r>
            <a:endParaRPr lang="ru-RU" b="1">
              <a:effectLst>
                <a:outerShdw blurRad="38100" dist="38100" dir="2700000" algn="tl">
                  <a:srgbClr val="000000">
                    <a:alpha val="43137"/>
                  </a:srgbClr>
                </a:outerShdw>
              </a:effectLst>
            </a:endParaRPr>
          </a:p>
        </p:txBody>
      </p:sp>
      <p:pic>
        <p:nvPicPr>
          <p:cNvPr id="7170" name="Picture 2" descr="C:\Users\Admin\Desktop\slide-36.jpg"/>
          <p:cNvPicPr>
            <a:picLocks noChangeAspect="1" noChangeArrowheads="1"/>
          </p:cNvPicPr>
          <p:nvPr/>
        </p:nvPicPr>
        <p:blipFill rotWithShape="1">
          <a:blip r:embed="rId2">
            <a:extLst>
              <a:ext uri="{28A0092B-C50C-407E-A947-70E740481C1C}">
                <a14:useLocalDpi xmlns:a14="http://schemas.microsoft.com/office/drawing/2010/main" val="0"/>
              </a:ext>
            </a:extLst>
          </a:blip>
          <a:srcRect t="2671" r="59230" b="25296"/>
          <a:stretch/>
        </p:blipFill>
        <p:spPr bwMode="auto">
          <a:xfrm>
            <a:off x="1469560" y="1661530"/>
            <a:ext cx="2544879" cy="336766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393581" y="1661530"/>
            <a:ext cx="7028908" cy="2031325"/>
          </a:xfrm>
          <a:prstGeom prst="rect">
            <a:avLst/>
          </a:prstGeom>
          <a:noFill/>
        </p:spPr>
        <p:txBody>
          <a:bodyPr wrap="square" rtlCol="0">
            <a:spAutoFit/>
          </a:bodyPr>
          <a:lstStyle/>
          <a:p>
            <a:pPr algn="r"/>
            <a:r>
              <a:rPr lang="uk-UA" b="1" i="1" smtClean="0"/>
              <a:t>    Вакуоля</a:t>
            </a:r>
            <a:r>
              <a:rPr lang="uk-UA" smtClean="0"/>
              <a:t> – порожнина, відокремлена від цитоплазми тонопластом, </a:t>
            </a:r>
          </a:p>
          <a:p>
            <a:pPr algn="just"/>
            <a:r>
              <a:rPr lang="uk-UA"/>
              <a:t>з</a:t>
            </a:r>
            <a:r>
              <a:rPr lang="uk-UA" smtClean="0"/>
              <a:t>аповнена клітинним соком, що містить енергетичні (резервні), біологічно активні та екскреторні речовини.</a:t>
            </a:r>
          </a:p>
          <a:p>
            <a:endParaRPr lang="uk-UA" smtClean="0"/>
          </a:p>
          <a:p>
            <a:pPr algn="just"/>
            <a:r>
              <a:rPr lang="uk-UA" smtClean="0"/>
              <a:t>    Вакуолярна мембрана – </a:t>
            </a:r>
            <a:r>
              <a:rPr lang="uk-UA" b="1" i="1" smtClean="0"/>
              <a:t>тонопласт</a:t>
            </a:r>
            <a:r>
              <a:rPr lang="uk-UA" smtClean="0"/>
              <a:t> – забезпечує вибіркову проникність речовин, перешкоджає змішуванню цитоплазми з клітинним соком.</a:t>
            </a:r>
          </a:p>
        </p:txBody>
      </p:sp>
      <p:sp>
        <p:nvSpPr>
          <p:cNvPr id="6" name="TextBox 5"/>
          <p:cNvSpPr txBox="1"/>
          <p:nvPr/>
        </p:nvSpPr>
        <p:spPr>
          <a:xfrm>
            <a:off x="4393581" y="3692855"/>
            <a:ext cx="7382107" cy="1754326"/>
          </a:xfrm>
          <a:prstGeom prst="rect">
            <a:avLst/>
          </a:prstGeom>
          <a:noFill/>
        </p:spPr>
        <p:txBody>
          <a:bodyPr wrap="square" rtlCol="0">
            <a:spAutoFit/>
          </a:bodyPr>
          <a:lstStyle/>
          <a:p>
            <a:r>
              <a:rPr lang="uk-UA" b="1" smtClean="0"/>
              <a:t>    Функціі вакуолей:</a:t>
            </a:r>
          </a:p>
          <a:p>
            <a:r>
              <a:rPr lang="uk-UA" smtClean="0"/>
              <a:t>    1. Формування внутрішнього водного середовища клітини, регуляція водно-сольового обміну;</a:t>
            </a:r>
          </a:p>
          <a:p>
            <a:r>
              <a:rPr lang="uk-UA" smtClean="0"/>
              <a:t>    2. Забезпечення тургорного тиску клітини;</a:t>
            </a:r>
          </a:p>
          <a:p>
            <a:r>
              <a:rPr lang="uk-UA" smtClean="0"/>
              <a:t>    3. Накопичення запасних речовин і нейтралізація продуктів відбросу;</a:t>
            </a:r>
          </a:p>
          <a:p>
            <a:r>
              <a:rPr lang="uk-UA" smtClean="0"/>
              <a:t>    4. Лізис токсичних речовин клітини.</a:t>
            </a:r>
            <a:endParaRPr lang="ru-RU"/>
          </a:p>
        </p:txBody>
      </p:sp>
    </p:spTree>
    <p:extLst>
      <p:ext uri="{BB962C8B-B14F-4D97-AF65-F5344CB8AC3E}">
        <p14:creationId xmlns:p14="http://schemas.microsoft.com/office/powerpoint/2010/main" val="25235562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17727" y="0"/>
            <a:ext cx="4174273" cy="939884"/>
          </a:xfrm>
          <a:solidFill>
            <a:srgbClr val="0066FF"/>
          </a:solidFill>
        </p:spPr>
        <p:txBody>
          <a:bodyPr>
            <a:normAutofit/>
          </a:bodyPr>
          <a:lstStyle/>
          <a:p>
            <a:r>
              <a:rPr lang="ru-RU" b="1" dirty="0" err="1" smtClean="0">
                <a:solidFill>
                  <a:srgbClr val="FFFF66"/>
                </a:solidFill>
                <a:latin typeface="Times New Roman" pitchFamily="18" charset="0"/>
                <a:cs typeface="Times New Roman" pitchFamily="18" charset="0"/>
              </a:rPr>
              <a:t>Клітинний</a:t>
            </a:r>
            <a:r>
              <a:rPr lang="ru-RU" b="1" dirty="0" smtClean="0">
                <a:solidFill>
                  <a:srgbClr val="FFFF66"/>
                </a:solidFill>
                <a:latin typeface="Times New Roman" pitchFamily="18" charset="0"/>
                <a:cs typeface="Times New Roman" pitchFamily="18" charset="0"/>
              </a:rPr>
              <a:t> </a:t>
            </a:r>
            <a:r>
              <a:rPr lang="ru-RU" b="1" dirty="0" err="1" smtClean="0">
                <a:solidFill>
                  <a:srgbClr val="FFFF66"/>
                </a:solidFill>
                <a:latin typeface="Times New Roman" pitchFamily="18" charset="0"/>
                <a:cs typeface="Times New Roman" pitchFamily="18" charset="0"/>
              </a:rPr>
              <a:t>сік</a:t>
            </a:r>
            <a:endParaRPr lang="ru-RU" b="1" dirty="0">
              <a:solidFill>
                <a:srgbClr val="FFFF66"/>
              </a:solidFill>
              <a:latin typeface="Times New Roman" pitchFamily="18" charset="0"/>
              <a:cs typeface="Times New Roman" pitchFamily="18" charset="0"/>
            </a:endParaRPr>
          </a:p>
        </p:txBody>
      </p:sp>
      <p:pic>
        <p:nvPicPr>
          <p:cNvPr id="819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1926" t="10933" r="15708" b="7930"/>
          <a:stretch/>
        </p:blipFill>
        <p:spPr bwMode="auto">
          <a:xfrm>
            <a:off x="841235" y="370934"/>
            <a:ext cx="5357369" cy="5771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47053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03410" y="304800"/>
            <a:ext cx="8116890" cy="1876425"/>
          </a:xfrm>
        </p:spPr>
        <p:txBody>
          <a:bodyPr>
            <a:noAutofit/>
          </a:bodyPr>
          <a:lstStyle/>
          <a:p>
            <a:pPr marL="0" indent="0" algn="ctr">
              <a:lnSpc>
                <a:spcPct val="50000"/>
              </a:lnSpc>
              <a:buNone/>
            </a:pPr>
            <a:r>
              <a:rPr lang="ru-RU" sz="8000" b="1" dirty="0" err="1"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Дякую</a:t>
            </a:r>
            <a:r>
              <a:rPr lang="ru-RU" sz="8000" b="1"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за </a:t>
            </a:r>
            <a:r>
              <a:rPr lang="ru-RU" sz="8000" b="1" dirty="0" err="1"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увагу</a:t>
            </a:r>
            <a:r>
              <a:rPr lang="ru-RU" sz="8000" b="1" dirty="0" smtClean="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ru-RU" sz="80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1067340" y="2919182"/>
            <a:ext cx="2693777" cy="3127775"/>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8287" y="1266342"/>
            <a:ext cx="2375140" cy="533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391729" y="1791215"/>
            <a:ext cx="6096000" cy="954107"/>
          </a:xfrm>
          <a:prstGeom prst="rect">
            <a:avLst/>
          </a:prstGeom>
        </p:spPr>
        <p:txBody>
          <a:bodyPr>
            <a:spAutoFit/>
          </a:bodyPr>
          <a:lstStyle/>
          <a:p>
            <a:pPr algn="just" eaLnBrk="0" hangingPunct="0">
              <a:defRPr/>
            </a:pPr>
            <a:r>
              <a:rPr lang="ru-RU" sz="2800" b="1" dirty="0" err="1">
                <a:solidFill>
                  <a:srgbClr val="0066FF"/>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Шукайте</a:t>
            </a:r>
            <a:r>
              <a:rPr lang="ru-RU" sz="2800" b="1" dirty="0">
                <a:solidFill>
                  <a:srgbClr val="0066FF"/>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 нас у </a:t>
            </a:r>
            <a:r>
              <a:rPr lang="ru-RU" sz="2800" b="1" dirty="0" err="1">
                <a:solidFill>
                  <a:srgbClr val="0066FF"/>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соц</a:t>
            </a:r>
            <a:r>
              <a:rPr lang="uk-UA" sz="2800" b="1" dirty="0">
                <a:solidFill>
                  <a:srgbClr val="0066FF"/>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і</a:t>
            </a:r>
            <a:r>
              <a:rPr lang="ru-RU" sz="2800" b="1" dirty="0" err="1">
                <a:solidFill>
                  <a:srgbClr val="0066FF"/>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альних</a:t>
            </a:r>
            <a:r>
              <a:rPr lang="ru-RU" sz="2800" b="1" dirty="0">
                <a:solidFill>
                  <a:srgbClr val="0066FF"/>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 мережах</a:t>
            </a:r>
            <a:r>
              <a:rPr lang="ru-RU" sz="2800" b="1" dirty="0">
                <a:solidFill>
                  <a:prstClr val="white"/>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 </a:t>
            </a:r>
          </a:p>
          <a:p>
            <a:pPr algn="just" eaLnBrk="0" hangingPunct="0">
              <a:defRPr/>
            </a:pPr>
            <a:r>
              <a:rPr lang="en-US" sz="2800" b="1" i="1" dirty="0" err="1">
                <a:solidFill>
                  <a:srgbClr val="FFFF00"/>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Instagram</a:t>
            </a:r>
            <a:r>
              <a:rPr lang="en-US" sz="2800" b="1" i="1" dirty="0">
                <a:solidFill>
                  <a:srgbClr val="FFFF00"/>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 </a:t>
            </a:r>
            <a:r>
              <a:rPr lang="uk-UA" sz="2800" b="1" i="1" dirty="0">
                <a:solidFill>
                  <a:srgbClr val="FFFF00"/>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і </a:t>
            </a:r>
            <a:r>
              <a:rPr lang="en-US" sz="2800" b="1" i="1" dirty="0">
                <a:solidFill>
                  <a:srgbClr val="FFFF00"/>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Telegram</a:t>
            </a:r>
            <a:endParaRPr lang="ru-RU" sz="2800" b="1" i="1" dirty="0">
              <a:solidFill>
                <a:srgbClr val="FFFF00"/>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endParaRPr>
          </a:p>
        </p:txBody>
      </p:sp>
      <p:pic>
        <p:nvPicPr>
          <p:cNvPr id="9"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542" t="20491" r="6926" b="28068"/>
          <a:stretch/>
        </p:blipFill>
        <p:spPr bwMode="auto">
          <a:xfrm>
            <a:off x="4561081" y="2919182"/>
            <a:ext cx="2296918" cy="2991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a:off x="2620697" y="5978098"/>
            <a:ext cx="6687590" cy="6206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buClrTx/>
              <a:buSzTx/>
              <a:buFontTx/>
              <a:buNone/>
            </a:pPr>
            <a:r>
              <a:rPr lang="ru-RU" sz="54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Все буде </a:t>
            </a:r>
            <a:r>
              <a:rPr lang="ru-RU" sz="5400" b="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Укра</a:t>
            </a:r>
            <a:r>
              <a:rPr lang="uk-UA" sz="5400" b="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їна</a:t>
            </a:r>
            <a:r>
              <a:rPr lang="uk-UA" sz="54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a:t>
            </a:r>
            <a:endParaRPr lang="ru-RU" sz="54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046117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Другая 8">
      <a:dk1>
        <a:sysClr val="windowText" lastClr="000000"/>
      </a:dk1>
      <a:lt1>
        <a:srgbClr val="000000"/>
      </a:lt1>
      <a:dk2>
        <a:srgbClr val="FFFFFF"/>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Параллакс">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Параллакс</Template>
  <TotalTime>6468</TotalTime>
  <Words>3550</Words>
  <Application>Microsoft Office PowerPoint</Application>
  <PresentationFormat>Произвольный</PresentationFormat>
  <Paragraphs>428</Paragraphs>
  <Slides>35</Slides>
  <Notes>22</Notes>
  <HiddenSlides>0</HiddenSlides>
  <MMClips>0</MMClips>
  <ScaleCrop>false</ScaleCrop>
  <HeadingPairs>
    <vt:vector size="4" baseType="variant">
      <vt:variant>
        <vt:lpstr>Тема</vt:lpstr>
      </vt:variant>
      <vt:variant>
        <vt:i4>1</vt:i4>
      </vt:variant>
      <vt:variant>
        <vt:lpstr>Заголовки слайдов</vt:lpstr>
      </vt:variant>
      <vt:variant>
        <vt:i4>35</vt:i4>
      </vt:variant>
    </vt:vector>
  </HeadingPairs>
  <TitlesOfParts>
    <vt:vector size="36" baseType="lpstr">
      <vt:lpstr>Параллакс</vt:lpstr>
      <vt:lpstr>Одеський національний медичний університет </vt:lpstr>
      <vt:lpstr>Вступ</vt:lpstr>
      <vt:lpstr>Рослинна клітина</vt:lpstr>
      <vt:lpstr>Рослинна клітина vs Тваринна клітина</vt:lpstr>
      <vt:lpstr>Цитоплазма</vt:lpstr>
      <vt:lpstr>Цитоплазма</vt:lpstr>
      <vt:lpstr>Цитоплазма</vt:lpstr>
      <vt:lpstr>Презентация PowerPoint</vt:lpstr>
      <vt:lpstr>Ядро</vt:lpstr>
      <vt:lpstr>Презентация PowerPoint</vt:lpstr>
      <vt:lpstr>Презентация PowerPoint</vt:lpstr>
      <vt:lpstr>Мітохондрії</vt:lpstr>
      <vt:lpstr>Презентация PowerPoint</vt:lpstr>
      <vt:lpstr>Презентация PowerPoint</vt:lpstr>
      <vt:lpstr>Пластиди</vt:lpstr>
      <vt:lpstr>Пластиди</vt:lpstr>
      <vt:lpstr>Клітинна оболонка</vt:lpstr>
      <vt:lpstr>Презентация PowerPoint</vt:lpstr>
      <vt:lpstr>Вторинні зміни клітинної оболонки</vt:lpstr>
      <vt:lpstr>Якісні реакції для виявлення вторинних змін  клітинної оболонки</vt:lpstr>
      <vt:lpstr>Презентация PowerPoint</vt:lpstr>
      <vt:lpstr>Пори</vt:lpstr>
      <vt:lpstr>Клітинні включення</vt:lpstr>
      <vt:lpstr>Запасні поживні речовини ВУГЛЕВОДИ</vt:lpstr>
      <vt:lpstr>Презентация PowerPoint</vt:lpstr>
      <vt:lpstr>Крохмальні зерна</vt:lpstr>
      <vt:lpstr>Крохмальні зерна</vt:lpstr>
      <vt:lpstr>Інулін</vt:lpstr>
      <vt:lpstr>Білки</vt:lpstr>
      <vt:lpstr>Жири</vt:lpstr>
      <vt:lpstr>Екскреторні включення</vt:lpstr>
      <vt:lpstr>Екскреторні включення</vt:lpstr>
      <vt:lpstr>Вакуолі</vt:lpstr>
      <vt:lpstr>Клітинний сік</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№1 «Растительная клетка»</dc:title>
  <dc:creator>Пользователь</dc:creator>
  <cp:lastModifiedBy>User</cp:lastModifiedBy>
  <cp:revision>112</cp:revision>
  <dcterms:created xsi:type="dcterms:W3CDTF">2019-08-31T22:08:40Z</dcterms:created>
  <dcterms:modified xsi:type="dcterms:W3CDTF">2022-09-19T09:30:58Z</dcterms:modified>
</cp:coreProperties>
</file>