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1.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2.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15.jp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16" r:id="rId2"/>
    <p:sldMasterId id="2147483834" r:id="rId3"/>
    <p:sldMasterId id="2147483852" r:id="rId4"/>
  </p:sldMasterIdLst>
  <p:notesMasterIdLst>
    <p:notesMasterId r:id="rId49"/>
  </p:notesMasterIdLst>
  <p:sldIdLst>
    <p:sldId id="256" r:id="rId5"/>
    <p:sldId id="259" r:id="rId6"/>
    <p:sldId id="315" r:id="rId7"/>
    <p:sldId id="316" r:id="rId8"/>
    <p:sldId id="258" r:id="rId9"/>
    <p:sldId id="314" r:id="rId10"/>
    <p:sldId id="260" r:id="rId11"/>
    <p:sldId id="290" r:id="rId12"/>
    <p:sldId id="262" r:id="rId13"/>
    <p:sldId id="273" r:id="rId14"/>
    <p:sldId id="274" r:id="rId15"/>
    <p:sldId id="275" r:id="rId16"/>
    <p:sldId id="276" r:id="rId17"/>
    <p:sldId id="293" r:id="rId18"/>
    <p:sldId id="289" r:id="rId19"/>
    <p:sldId id="294" r:id="rId20"/>
    <p:sldId id="295" r:id="rId21"/>
    <p:sldId id="263" r:id="rId22"/>
    <p:sldId id="296" r:id="rId23"/>
    <p:sldId id="297" r:id="rId24"/>
    <p:sldId id="298" r:id="rId25"/>
    <p:sldId id="299" r:id="rId26"/>
    <p:sldId id="300" r:id="rId27"/>
    <p:sldId id="301" r:id="rId28"/>
    <p:sldId id="302" r:id="rId29"/>
    <p:sldId id="264" r:id="rId30"/>
    <p:sldId id="292" r:id="rId31"/>
    <p:sldId id="266" r:id="rId32"/>
    <p:sldId id="270" r:id="rId33"/>
    <p:sldId id="280" r:id="rId34"/>
    <p:sldId id="281" r:id="rId35"/>
    <p:sldId id="304" r:id="rId36"/>
    <p:sldId id="282" r:id="rId37"/>
    <p:sldId id="311" r:id="rId38"/>
    <p:sldId id="283" r:id="rId39"/>
    <p:sldId id="309" r:id="rId40"/>
    <p:sldId id="310" r:id="rId41"/>
    <p:sldId id="312" r:id="rId42"/>
    <p:sldId id="313" r:id="rId43"/>
    <p:sldId id="307" r:id="rId44"/>
    <p:sldId id="308" r:id="rId45"/>
    <p:sldId id="287" r:id="rId46"/>
    <p:sldId id="303" r:id="rId47"/>
    <p:sldId id="291" r:id="rId4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0066"/>
    <a:srgbClr val="FFFF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4660"/>
  </p:normalViewPr>
  <p:slideViewPr>
    <p:cSldViewPr snapToGrid="0">
      <p:cViewPr varScale="1">
        <p:scale>
          <a:sx n="81" d="100"/>
          <a:sy n="81" d="100"/>
        </p:scale>
        <p:origin x="682" y="72"/>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1052A-0BE0-4D35-836C-7DBEEBF6DB55}" type="datetimeFigureOut">
              <a:rPr lang="ru-RU" smtClean="0"/>
              <a:t>17.12.2022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C743-7960-4E6E-9F63-305BA8490234}" type="slidenum">
              <a:rPr lang="ru-RU" smtClean="0"/>
              <a:t>‹#›</a:t>
            </a:fld>
            <a:endParaRPr lang="ru-RU"/>
          </a:p>
        </p:txBody>
      </p:sp>
    </p:spTree>
    <p:extLst>
      <p:ext uri="{BB962C8B-B14F-4D97-AF65-F5344CB8AC3E}">
        <p14:creationId xmlns:p14="http://schemas.microsoft.com/office/powerpoint/2010/main" val="2876216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2</a:t>
            </a:fld>
            <a:endParaRPr lang="ru-RU"/>
          </a:p>
        </p:txBody>
      </p:sp>
    </p:spTree>
    <p:extLst>
      <p:ext uri="{BB962C8B-B14F-4D97-AF65-F5344CB8AC3E}">
        <p14:creationId xmlns:p14="http://schemas.microsoft.com/office/powerpoint/2010/main" val="2223738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35F1C743-7960-4E6E-9F63-305BA8490234}" type="slidenum">
              <a:rPr lang="ru-RU" smtClean="0"/>
              <a:t>3</a:t>
            </a:fld>
            <a:endParaRPr lang="ru-RU"/>
          </a:p>
        </p:txBody>
      </p:sp>
    </p:spTree>
    <p:extLst>
      <p:ext uri="{BB962C8B-B14F-4D97-AF65-F5344CB8AC3E}">
        <p14:creationId xmlns:p14="http://schemas.microsoft.com/office/powerpoint/2010/main" val="400421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1" i="0" kern="1200" dirty="0">
                <a:solidFill>
                  <a:schemeClr val="tx1"/>
                </a:solidFill>
                <a:effectLst/>
                <a:latin typeface="+mn-lt"/>
                <a:ea typeface="+mn-ea"/>
                <a:cs typeface="+mn-cs"/>
              </a:rPr>
              <a:t>What Are the Differences Between Plant and Animal Cells?</a:t>
            </a:r>
          </a:p>
          <a:p>
            <a:r>
              <a:rPr lang="en-US" sz="1200" b="0" i="0" kern="1200" dirty="0">
                <a:solidFill>
                  <a:schemeClr val="tx1"/>
                </a:solidFill>
                <a:effectLst/>
                <a:latin typeface="+mn-lt"/>
                <a:ea typeface="+mn-ea"/>
                <a:cs typeface="+mn-cs"/>
              </a:rPr>
              <a:t>Plant cells have to perform two functions that are not required of animal cells:</a:t>
            </a:r>
          </a:p>
          <a:p>
            <a:r>
              <a:rPr lang="en-US" sz="1200" b="0" i="0" kern="1200" dirty="0">
                <a:solidFill>
                  <a:schemeClr val="tx1"/>
                </a:solidFill>
                <a:effectLst/>
                <a:latin typeface="+mn-lt"/>
                <a:ea typeface="+mn-ea"/>
                <a:cs typeface="+mn-cs"/>
              </a:rPr>
              <a:t>Produce their own food (which they do in a process called </a:t>
            </a:r>
            <a:r>
              <a:rPr lang="en-US" sz="1200" b="0" i="1" kern="1200" dirty="0">
                <a:solidFill>
                  <a:schemeClr val="tx1"/>
                </a:solidFill>
                <a:effectLst/>
                <a:latin typeface="+mn-lt"/>
                <a:ea typeface="+mn-ea"/>
                <a:cs typeface="+mn-cs"/>
              </a:rPr>
              <a:t>photosynthesis</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Support their own weight (which animals usually do by means of a skeleton).</a:t>
            </a:r>
          </a:p>
          <a:p>
            <a:r>
              <a:rPr lang="en-US" sz="1200" b="0" i="0" kern="1200" dirty="0">
                <a:solidFill>
                  <a:schemeClr val="tx1"/>
                </a:solidFill>
                <a:effectLst/>
                <a:latin typeface="+mn-lt"/>
                <a:ea typeface="+mn-ea"/>
                <a:cs typeface="+mn-cs"/>
              </a:rPr>
              <a:t>The structures possessed by plant cells for performing these two functions create the primary differences between plant and animals cells. These structures are:</a:t>
            </a:r>
          </a:p>
          <a:p>
            <a:r>
              <a:rPr lang="en-US" sz="1200" b="1" i="0" kern="1200" dirty="0">
                <a:solidFill>
                  <a:schemeClr val="tx1"/>
                </a:solidFill>
                <a:effectLst/>
                <a:latin typeface="+mn-lt"/>
                <a:ea typeface="+mn-ea"/>
                <a:cs typeface="+mn-cs"/>
              </a:rPr>
              <a:t>Structures Unique to Plant Cells</a:t>
            </a:r>
          </a:p>
          <a:p>
            <a:r>
              <a:rPr lang="en-US" sz="1200" b="1" i="0" kern="1200" dirty="0">
                <a:solidFill>
                  <a:schemeClr val="tx1"/>
                </a:solidFill>
                <a:effectLst/>
                <a:latin typeface="+mn-lt"/>
                <a:ea typeface="+mn-ea"/>
                <a:cs typeface="+mn-cs"/>
              </a:rPr>
              <a:t>Cell Wall</a:t>
            </a:r>
            <a:r>
              <a:rPr lang="en-US" sz="1200" b="0" i="0" kern="1200" dirty="0">
                <a:solidFill>
                  <a:schemeClr val="tx1"/>
                </a:solidFill>
                <a:effectLst/>
                <a:latin typeface="+mn-lt"/>
                <a:ea typeface="+mn-ea"/>
                <a:cs typeface="+mn-cs"/>
              </a:rPr>
              <a:t>: A wall on the outside of the membrane, which, in combination with the vacuole (as described below), helps the plant cell maintain its shape and rigidity.</a:t>
            </a:r>
          </a:p>
          <a:p>
            <a:r>
              <a:rPr lang="en-US" sz="1200" b="1" i="0" kern="1200" dirty="0">
                <a:solidFill>
                  <a:schemeClr val="tx1"/>
                </a:solidFill>
                <a:effectLst/>
                <a:latin typeface="+mn-lt"/>
                <a:ea typeface="+mn-ea"/>
                <a:cs typeface="+mn-cs"/>
              </a:rPr>
              <a:t>Plastids</a:t>
            </a:r>
            <a:r>
              <a:rPr lang="en-US" sz="1200" b="0" i="0" kern="1200" dirty="0">
                <a:solidFill>
                  <a:schemeClr val="tx1"/>
                </a:solidFill>
                <a:effectLst/>
                <a:latin typeface="+mn-lt"/>
                <a:ea typeface="+mn-ea"/>
                <a:cs typeface="+mn-cs"/>
              </a:rPr>
              <a:t>: Used in photosynthesis to convert sunlight, carbon dioxide, and water into food. The most well-known plastids are chloroplasts, which contain the chlorophyll that gives many plants their green hue.</a:t>
            </a:r>
          </a:p>
          <a:p>
            <a:r>
              <a:rPr lang="en-US" sz="1200" b="1" i="0" kern="1200" dirty="0">
                <a:solidFill>
                  <a:schemeClr val="tx1"/>
                </a:solidFill>
                <a:effectLst/>
                <a:latin typeface="+mn-lt"/>
                <a:ea typeface="+mn-ea"/>
                <a:cs typeface="+mn-cs"/>
              </a:rPr>
              <a:t>Large Vacuole</a:t>
            </a:r>
            <a:r>
              <a:rPr lang="en-US" sz="1200" b="0" i="0" kern="1200" dirty="0">
                <a:solidFill>
                  <a:schemeClr val="tx1"/>
                </a:solidFill>
                <a:effectLst/>
                <a:latin typeface="+mn-lt"/>
                <a:ea typeface="+mn-ea"/>
                <a:cs typeface="+mn-cs"/>
              </a:rPr>
              <a:t>: While animal cells may have many tiny vacuoles, a plant cell usually has a single large vacuole, which serves as a storage tank for food, water, waste products, and other materials. The vacuole has an important structural function, as well. When filled with water, the vacuole exerts internal pressure against the cell wall, which helps keep the cell rigid. A plant that is wilting has vacuoles that are no longer filled with water.</a:t>
            </a:r>
          </a:p>
        </p:txBody>
      </p:sp>
      <p:sp>
        <p:nvSpPr>
          <p:cNvPr id="4" name="Номер слайда 3"/>
          <p:cNvSpPr>
            <a:spLocks noGrp="1"/>
          </p:cNvSpPr>
          <p:nvPr>
            <p:ph type="sldNum" sz="quarter" idx="10"/>
          </p:nvPr>
        </p:nvSpPr>
        <p:spPr/>
        <p:txBody>
          <a:bodyPr/>
          <a:lstStyle/>
          <a:p>
            <a:fld id="{35F1C743-7960-4E6E-9F63-305BA8490234}" type="slidenum">
              <a:rPr lang="ru-RU" smtClean="0"/>
              <a:t>4</a:t>
            </a:fld>
            <a:endParaRPr lang="ru-RU"/>
          </a:p>
        </p:txBody>
      </p:sp>
    </p:spTree>
    <p:extLst>
      <p:ext uri="{BB962C8B-B14F-4D97-AF65-F5344CB8AC3E}">
        <p14:creationId xmlns:p14="http://schemas.microsoft.com/office/powerpoint/2010/main" val="209758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35F1C743-7960-4E6E-9F63-305BA8490234}" type="slidenum">
              <a:rPr lang="ru-RU" smtClean="0"/>
              <a:t>5</a:t>
            </a:fld>
            <a:endParaRPr lang="ru-RU"/>
          </a:p>
        </p:txBody>
      </p:sp>
    </p:spTree>
    <p:extLst>
      <p:ext uri="{BB962C8B-B14F-4D97-AF65-F5344CB8AC3E}">
        <p14:creationId xmlns:p14="http://schemas.microsoft.com/office/powerpoint/2010/main" val="2621128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35F1C743-7960-4E6E-9F63-305BA8490234}" type="slidenum">
              <a:rPr lang="ru-RU" smtClean="0"/>
              <a:t>6</a:t>
            </a:fld>
            <a:endParaRPr lang="ru-RU"/>
          </a:p>
        </p:txBody>
      </p:sp>
    </p:spTree>
    <p:extLst>
      <p:ext uri="{BB962C8B-B14F-4D97-AF65-F5344CB8AC3E}">
        <p14:creationId xmlns:p14="http://schemas.microsoft.com/office/powerpoint/2010/main" val="1924274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дисперсионной водной среде цитоплазмы растворённые</a:t>
            </a:r>
            <a:r>
              <a:rPr lang="ru-RU" baseline="0" dirty="0"/>
              <a:t> вещества не распадаются до молекул или ионов, а остаются в виде относительно крупных взвешенных частиц или гигантских макромолекул</a:t>
            </a:r>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7</a:t>
            </a:fld>
            <a:endParaRPr lang="ru-RU"/>
          </a:p>
        </p:txBody>
      </p:sp>
    </p:spTree>
    <p:extLst>
      <p:ext uri="{BB962C8B-B14F-4D97-AF65-F5344CB8AC3E}">
        <p14:creationId xmlns:p14="http://schemas.microsoft.com/office/powerpoint/2010/main" val="2643747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28600" indent="-228600">
              <a:buAutoNum type="arabicPeriod"/>
            </a:pPr>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8</a:t>
            </a:fld>
            <a:endParaRPr lang="ru-RU"/>
          </a:p>
        </p:txBody>
      </p:sp>
    </p:spTree>
    <p:extLst>
      <p:ext uri="{BB962C8B-B14F-4D97-AF65-F5344CB8AC3E}">
        <p14:creationId xmlns:p14="http://schemas.microsoft.com/office/powerpoint/2010/main" val="1821616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Важнейший,</a:t>
            </a:r>
            <a:r>
              <a:rPr lang="ru-RU" baseline="0" dirty="0"/>
              <a:t> обязательный компонент </a:t>
            </a:r>
            <a:r>
              <a:rPr lang="uk-UA" baseline="0" dirty="0" err="1"/>
              <a:t>клетки</a:t>
            </a:r>
            <a:r>
              <a:rPr lang="uk-UA" baseline="0" dirty="0"/>
              <a:t> </a:t>
            </a:r>
            <a:r>
              <a:rPr lang="uk-UA" baseline="0" dirty="0" err="1"/>
              <a:t>эукариот</a:t>
            </a:r>
            <a:r>
              <a:rPr lang="uk-UA" baseline="0" dirty="0"/>
              <a:t>, центр </a:t>
            </a:r>
            <a:r>
              <a:rPr lang="uk-UA" baseline="0" dirty="0" err="1"/>
              <a:t>управления</a:t>
            </a:r>
            <a:r>
              <a:rPr lang="uk-UA" baseline="0" dirty="0"/>
              <a:t> </a:t>
            </a:r>
            <a:r>
              <a:rPr lang="uk-UA" baseline="0" dirty="0" err="1"/>
              <a:t>всеми</a:t>
            </a:r>
            <a:r>
              <a:rPr lang="uk-UA" baseline="0" dirty="0"/>
              <a:t> </a:t>
            </a:r>
            <a:r>
              <a:rPr lang="uk-UA" baseline="0" dirty="0" err="1"/>
              <a:t>биохимическими</a:t>
            </a:r>
            <a:r>
              <a:rPr lang="uk-UA" baseline="0" dirty="0"/>
              <a:t> </a:t>
            </a:r>
            <a:r>
              <a:rPr lang="uk-UA" baseline="0" dirty="0" err="1"/>
              <a:t>процессами</a:t>
            </a:r>
            <a:r>
              <a:rPr lang="uk-UA" baseline="0" dirty="0"/>
              <a:t>, </a:t>
            </a:r>
            <a:r>
              <a:rPr lang="uk-UA" baseline="0" dirty="0" err="1"/>
              <a:t>носитель</a:t>
            </a:r>
            <a:r>
              <a:rPr lang="uk-UA" baseline="0" dirty="0"/>
              <a:t> </a:t>
            </a:r>
            <a:r>
              <a:rPr lang="uk-UA" baseline="0" dirty="0" err="1"/>
              <a:t>наследственности</a:t>
            </a:r>
            <a:endParaRPr lang="uk-UA" baseline="0" dirty="0"/>
          </a:p>
          <a:p>
            <a:r>
              <a:rPr lang="uk-UA" baseline="0" dirty="0" err="1"/>
              <a:t>Участвует</a:t>
            </a:r>
            <a:r>
              <a:rPr lang="uk-UA" baseline="0" dirty="0"/>
              <a:t> в </a:t>
            </a:r>
            <a:r>
              <a:rPr lang="uk-UA" baseline="0" dirty="0" err="1"/>
              <a:t>образовании</a:t>
            </a:r>
            <a:r>
              <a:rPr lang="uk-UA" baseline="0" dirty="0"/>
              <a:t> </a:t>
            </a:r>
            <a:r>
              <a:rPr lang="uk-UA" baseline="0" dirty="0" err="1"/>
              <a:t>клеточной</a:t>
            </a:r>
            <a:r>
              <a:rPr lang="uk-UA" baseline="0" dirty="0"/>
              <a:t> </a:t>
            </a:r>
            <a:r>
              <a:rPr lang="uk-UA" baseline="0" dirty="0" err="1"/>
              <a:t>оболочки</a:t>
            </a:r>
            <a:r>
              <a:rPr lang="uk-UA" baseline="0" dirty="0"/>
              <a:t>, </a:t>
            </a:r>
            <a:r>
              <a:rPr lang="uk-UA" baseline="0" dirty="0" err="1"/>
              <a:t>влияет</a:t>
            </a:r>
            <a:r>
              <a:rPr lang="uk-UA" baseline="0" dirty="0"/>
              <a:t> на </a:t>
            </a:r>
            <a:r>
              <a:rPr lang="uk-UA" baseline="0" dirty="0" err="1"/>
              <a:t>рост</a:t>
            </a:r>
            <a:r>
              <a:rPr lang="uk-UA" baseline="0" dirty="0"/>
              <a:t> </a:t>
            </a:r>
            <a:r>
              <a:rPr lang="uk-UA" baseline="0" dirty="0" err="1"/>
              <a:t>клетки</a:t>
            </a:r>
            <a:r>
              <a:rPr lang="uk-UA" baseline="0" dirty="0"/>
              <a:t>, </a:t>
            </a:r>
            <a:r>
              <a:rPr lang="uk-UA" baseline="0" dirty="0" err="1"/>
              <a:t>деление</a:t>
            </a:r>
            <a:r>
              <a:rPr lang="uk-UA" baseline="0" dirty="0"/>
              <a:t> пластид, </a:t>
            </a:r>
            <a:r>
              <a:rPr lang="uk-UA" baseline="0" dirty="0" err="1"/>
              <a:t>регулирует</a:t>
            </a:r>
            <a:r>
              <a:rPr lang="uk-UA" baseline="0" dirty="0"/>
              <a:t> </a:t>
            </a:r>
            <a:r>
              <a:rPr lang="uk-UA" baseline="0" dirty="0" err="1"/>
              <a:t>процесс</a:t>
            </a:r>
            <a:r>
              <a:rPr lang="uk-UA" baseline="0" dirty="0"/>
              <a:t> </a:t>
            </a:r>
            <a:r>
              <a:rPr lang="uk-UA" baseline="0" dirty="0" err="1"/>
              <a:t>фотосинтеза</a:t>
            </a:r>
            <a:endParaRPr lang="uk-UA" baseline="0" dirty="0"/>
          </a:p>
          <a:p>
            <a:r>
              <a:rPr lang="uk-UA" baseline="0" dirty="0" err="1"/>
              <a:t>Деление</a:t>
            </a:r>
            <a:r>
              <a:rPr lang="uk-UA" baseline="0" dirty="0"/>
              <a:t> ядра – </a:t>
            </a:r>
            <a:r>
              <a:rPr lang="ru-RU" baseline="0" dirty="0"/>
              <a:t>э</a:t>
            </a:r>
            <a:r>
              <a:rPr lang="uk-UA" baseline="0" dirty="0"/>
              <a:t>то </a:t>
            </a:r>
            <a:r>
              <a:rPr lang="uk-UA" b="1" baseline="0" dirty="0" err="1"/>
              <a:t>кариокинез</a:t>
            </a:r>
            <a:r>
              <a:rPr lang="en-US" b="1" baseline="0" dirty="0"/>
              <a:t> </a:t>
            </a:r>
            <a:r>
              <a:rPr lang="uk-UA" b="1" baseline="0" dirty="0" err="1"/>
              <a:t>всегда</a:t>
            </a:r>
            <a:r>
              <a:rPr lang="uk-UA" b="1" baseline="0" dirty="0"/>
              <a:t> </a:t>
            </a:r>
            <a:r>
              <a:rPr lang="uk-UA" b="1" baseline="0" dirty="0" err="1"/>
              <a:t>предшествует</a:t>
            </a:r>
            <a:r>
              <a:rPr lang="uk-UA" b="1" baseline="0" dirty="0"/>
              <a:t> </a:t>
            </a:r>
            <a:r>
              <a:rPr lang="uk-UA" b="1" baseline="0" dirty="0" err="1"/>
              <a:t>делению</a:t>
            </a:r>
            <a:r>
              <a:rPr lang="uk-UA" b="1" baseline="0" dirty="0"/>
              <a:t> </a:t>
            </a:r>
            <a:r>
              <a:rPr lang="uk-UA" b="1" baseline="0" dirty="0" err="1"/>
              <a:t>клетки</a:t>
            </a:r>
            <a:r>
              <a:rPr lang="uk-UA" b="1" baseline="0" dirty="0"/>
              <a:t> – </a:t>
            </a:r>
            <a:r>
              <a:rPr lang="uk-UA" b="1" baseline="0" dirty="0" err="1"/>
              <a:t>цитокинезу</a:t>
            </a:r>
            <a:endParaRPr lang="uk-UA" b="1" baseline="0" dirty="0"/>
          </a:p>
          <a:p>
            <a:endParaRPr lang="ru-RU" b="0" dirty="0"/>
          </a:p>
        </p:txBody>
      </p:sp>
      <p:sp>
        <p:nvSpPr>
          <p:cNvPr id="4" name="Номер слайда 3"/>
          <p:cNvSpPr>
            <a:spLocks noGrp="1"/>
          </p:cNvSpPr>
          <p:nvPr>
            <p:ph type="sldNum" sz="quarter" idx="10"/>
          </p:nvPr>
        </p:nvSpPr>
        <p:spPr/>
        <p:txBody>
          <a:bodyPr/>
          <a:lstStyle/>
          <a:p>
            <a:fld id="{35F1C743-7960-4E6E-9F63-305BA8490234}" type="slidenum">
              <a:rPr lang="ru-RU" smtClean="0"/>
              <a:t>9</a:t>
            </a:fld>
            <a:endParaRPr lang="ru-RU"/>
          </a:p>
        </p:txBody>
      </p:sp>
    </p:spTree>
    <p:extLst>
      <p:ext uri="{BB962C8B-B14F-4D97-AF65-F5344CB8AC3E}">
        <p14:creationId xmlns:p14="http://schemas.microsoft.com/office/powerpoint/2010/main" val="704852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Эндоплазматический </a:t>
            </a:r>
            <a:r>
              <a:rPr lang="ru-RU" dirty="0" err="1"/>
              <a:t>ретикулум</a:t>
            </a:r>
            <a:r>
              <a:rPr lang="ru-RU" dirty="0"/>
              <a:t> был открыт с помощью электронного микроскопа в 1945 г. Он представляет собой систему разветвленных каналов, цистерн (вакуолей), пузырьков, создающих подобие рыхлой сети в цитоплазме (рис. 1.10). Стенки каналов и полостей образованы элементарными мембранами.</a:t>
            </a:r>
          </a:p>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10</a:t>
            </a:fld>
            <a:endParaRPr lang="ru-RU"/>
          </a:p>
        </p:txBody>
      </p:sp>
    </p:spTree>
    <p:extLst>
      <p:ext uri="{BB962C8B-B14F-4D97-AF65-F5344CB8AC3E}">
        <p14:creationId xmlns:p14="http://schemas.microsoft.com/office/powerpoint/2010/main" val="2921825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1" kern="1200" dirty="0">
                <a:solidFill>
                  <a:schemeClr val="tx1"/>
                </a:solidFill>
                <a:effectLst/>
                <a:latin typeface="+mn-lt"/>
                <a:ea typeface="+mn-ea"/>
                <a:cs typeface="+mn-cs"/>
              </a:rPr>
              <a:t>The Golgi apparatus is a major collection and dispatch station of protein products received from the endoplasmic reticulum (ER). Proteins synthesized in the ER are packaged into vesicles, which then fuse with the Golgi apparatus. These cargo proteins are modified and destined for secretion via exocytosis or for use in the cell. In this respect, the Golgi can be thought of as similar to a post office: it packages and labels items which it then sends to different parts of the cell or to the extracellular space. The Golgi apparatus is also involved in lipid transport and lysosome formation.[10]</a:t>
            </a:r>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11</a:t>
            </a:fld>
            <a:endParaRPr lang="ru-RU"/>
          </a:p>
        </p:txBody>
      </p:sp>
    </p:spTree>
    <p:extLst>
      <p:ext uri="{BB962C8B-B14F-4D97-AF65-F5344CB8AC3E}">
        <p14:creationId xmlns:p14="http://schemas.microsoft.com/office/powerpoint/2010/main" val="2182042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 mitochondrion (plural mitochondria) is a double-membrane-bound organelle found in most eukaryotic organisms. Some cells in some multicellular organisms may, however, lack them (for example, mature mammalian red blood cells). A number of unicellular organisms, such as microsporidia, </a:t>
            </a:r>
            <a:r>
              <a:rPr lang="en-US" dirty="0" err="1"/>
              <a:t>parabasalids</a:t>
            </a:r>
            <a:r>
              <a:rPr lang="en-US" dirty="0"/>
              <a:t>, and diplomonads, have also reduced or transformed their mitochondria into other structures.[1] To date, only one eukaryote, </a:t>
            </a:r>
            <a:r>
              <a:rPr lang="en-US" dirty="0" err="1"/>
              <a:t>Monocercomonoides</a:t>
            </a:r>
            <a:r>
              <a:rPr lang="en-US" dirty="0"/>
              <a:t>, is known to have completely lost its mitochondria.[2] The word mitochondrion comes from the Greek </a:t>
            </a:r>
            <a:r>
              <a:rPr lang="en-US" dirty="0" err="1"/>
              <a:t>μίτος</a:t>
            </a:r>
            <a:r>
              <a:rPr lang="en-US" dirty="0"/>
              <a:t>, </a:t>
            </a:r>
            <a:r>
              <a:rPr lang="en-US" dirty="0" err="1"/>
              <a:t>mitos</a:t>
            </a:r>
            <a:r>
              <a:rPr lang="en-US" dirty="0"/>
              <a:t>, "thread", and </a:t>
            </a:r>
            <a:r>
              <a:rPr lang="en-US" dirty="0" err="1"/>
              <a:t>χονδρίον</a:t>
            </a:r>
            <a:r>
              <a:rPr lang="en-US" dirty="0"/>
              <a:t>, </a:t>
            </a:r>
            <a:r>
              <a:rPr lang="en-US" dirty="0" err="1"/>
              <a:t>chondrion</a:t>
            </a:r>
            <a:r>
              <a:rPr lang="en-US" dirty="0"/>
              <a:t>, "granule"[3] or "grain-like". Mitochondria generate most of the cell's supply of adenosine triphosphate (ATP), used as a source of chemical energy.[4] A mitochondrion is thus termed the powerhouse of the cell.[5]</a:t>
            </a:r>
          </a:p>
          <a:p>
            <a:endParaRPr lang="en-US" dirty="0"/>
          </a:p>
          <a:p>
            <a:r>
              <a:rPr lang="en-US" dirty="0"/>
              <a:t>Mitochondria are commonly between 0.75 and 3 μm² in area[6] but vary considerably in size and structure. Unless specifically stained, they are not visible. In addition to supplying cellular energy, mitochondria are involved in other tasks, such as signaling, cellular differentiation, and cell death, as well as maintaining control of the cell cycle and cell growth.[7] Mitochondrial biogenesis is in turn temporally coordinated with these cellular processes.[8][9] Mitochondria have been implicated in several human diseases, including mitochondrial disorders,[10] cardiac dysfunction,[11] heart failure[12] and autism.[13]</a:t>
            </a:r>
          </a:p>
          <a:p>
            <a:endParaRPr lang="en-US" dirty="0"/>
          </a:p>
          <a:p>
            <a:r>
              <a:rPr lang="en-US" dirty="0"/>
              <a:t>The number of mitochondria in a cell can vary widely by organism, tissue, and cell type. For instance, red blood cells have no mitochondria, whereas liver cells can have more than 2000.[14][15] The organelle is composed of compartments that carry out specialized functions. These compartments or regions include the outer membrane, the intermembrane space, the inner membrane, and the cristae and matrix.</a:t>
            </a:r>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12</a:t>
            </a:fld>
            <a:endParaRPr lang="ru-RU"/>
          </a:p>
        </p:txBody>
      </p:sp>
    </p:spTree>
    <p:extLst>
      <p:ext uri="{BB962C8B-B14F-4D97-AF65-F5344CB8AC3E}">
        <p14:creationId xmlns:p14="http://schemas.microsoft.com/office/powerpoint/2010/main" val="3530961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Рибосомы находятся на поверхности мембраны ядра</a:t>
            </a:r>
            <a:r>
              <a:rPr lang="ru-RU" baseline="0" dirty="0"/>
              <a:t> и </a:t>
            </a:r>
            <a:r>
              <a:rPr lang="ru-RU" dirty="0"/>
              <a:t>ЭПС, а также</a:t>
            </a:r>
            <a:r>
              <a:rPr lang="ru-RU" baseline="0" dirty="0"/>
              <a:t> есть в митохондриях и хлоропластах</a:t>
            </a:r>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13</a:t>
            </a:fld>
            <a:endParaRPr lang="ru-RU"/>
          </a:p>
        </p:txBody>
      </p:sp>
    </p:spTree>
    <p:extLst>
      <p:ext uri="{BB962C8B-B14F-4D97-AF65-F5344CB8AC3E}">
        <p14:creationId xmlns:p14="http://schemas.microsoft.com/office/powerpoint/2010/main" val="822318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14</a:t>
            </a:fld>
            <a:endParaRPr lang="ru-RU"/>
          </a:p>
        </p:txBody>
      </p:sp>
    </p:spTree>
    <p:extLst>
      <p:ext uri="{BB962C8B-B14F-4D97-AF65-F5344CB8AC3E}">
        <p14:creationId xmlns:p14="http://schemas.microsoft.com/office/powerpoint/2010/main" val="2924505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Лейкопласты — мелкие бесцветные пластиды различной формы. Они бывают шаровидными, эллипсоидными, </a:t>
            </a:r>
            <a:r>
              <a:rPr lang="ru-RU" dirty="0" err="1"/>
              <a:t>гантелевид-ными</a:t>
            </a:r>
            <a:r>
              <a:rPr lang="ru-RU" dirty="0"/>
              <a:t>, чашевидными и т. д. По сравнению с хлоропластами у них слабо развита внутренняя мембранная система.</a:t>
            </a:r>
          </a:p>
          <a:p>
            <a:endParaRPr lang="ru-RU" dirty="0"/>
          </a:p>
          <a:p>
            <a:r>
              <a:rPr lang="ru-RU" dirty="0"/>
              <a:t>Лейкопласты в основном встречаются в клетках органов, скрытых от солнечного света (корней, корневищ, клубней, семян). Они осуществляют вторичный синтез и накопление запасных питательных веществ — крахмала, реже жиров и белков.</a:t>
            </a:r>
          </a:p>
          <a:p>
            <a:endParaRPr lang="ru-RU" dirty="0"/>
          </a:p>
          <a:p>
            <a:r>
              <a:rPr lang="ru-RU" dirty="0"/>
              <a:t>Хромопласты отличаются от других пластид своеобразной формой (дисковидной, зубчатой, серповидной, треугольной, ром-</a:t>
            </a:r>
          </a:p>
          <a:p>
            <a:endParaRPr lang="ru-RU" dirty="0"/>
          </a:p>
          <a:p>
            <a:r>
              <a:rPr lang="ru-RU" dirty="0" err="1"/>
              <a:t>бической</a:t>
            </a:r>
            <a:r>
              <a:rPr lang="ru-RU" dirty="0"/>
              <a:t> и др.) и окраской (оранжевые, желтые, красные). Хромопласты лишены хлорофилла и поэтому не способны к фотосинтезу. Внутренняя мембранная структура их слабо выражена.</a:t>
            </a:r>
          </a:p>
          <a:p>
            <a:endParaRPr lang="ru-RU" dirty="0"/>
          </a:p>
          <a:p>
            <a:r>
              <a:rPr lang="ru-RU" dirty="0"/>
              <a:t>Хромопласты присутствуют в клетках лепестков многих растений (лютиков, калужниц, нарциссов, одуванчиков и др.), зрелых плодов (томаты, рябина, ландыш, шиповник) и корнеплодов (морковь, свекла), а также листьев в осеннюю пору. Яркий цвет этих органов обусловлен различными пигментами, относящимися к группе </a:t>
            </a:r>
            <a:r>
              <a:rPr lang="ru-RU" dirty="0" err="1"/>
              <a:t>каргиноидов</a:t>
            </a:r>
            <a:r>
              <a:rPr lang="ru-RU" dirty="0"/>
              <a:t>, которые сосредоточены в хромопластах.</a:t>
            </a:r>
          </a:p>
        </p:txBody>
      </p:sp>
      <p:sp>
        <p:nvSpPr>
          <p:cNvPr id="4" name="Номер слайда 3"/>
          <p:cNvSpPr>
            <a:spLocks noGrp="1"/>
          </p:cNvSpPr>
          <p:nvPr>
            <p:ph type="sldNum" sz="quarter" idx="10"/>
          </p:nvPr>
        </p:nvSpPr>
        <p:spPr/>
        <p:txBody>
          <a:bodyPr/>
          <a:lstStyle/>
          <a:p>
            <a:fld id="{35F1C743-7960-4E6E-9F63-305BA8490234}" type="slidenum">
              <a:rPr lang="ru-RU" smtClean="0"/>
              <a:t>15</a:t>
            </a:fld>
            <a:endParaRPr lang="ru-RU"/>
          </a:p>
        </p:txBody>
      </p:sp>
    </p:spTree>
    <p:extLst>
      <p:ext uri="{BB962C8B-B14F-4D97-AF65-F5344CB8AC3E}">
        <p14:creationId xmlns:p14="http://schemas.microsoft.com/office/powerpoint/2010/main" val="2297017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16</a:t>
            </a:fld>
            <a:endParaRPr lang="ru-RU"/>
          </a:p>
        </p:txBody>
      </p:sp>
    </p:spTree>
    <p:extLst>
      <p:ext uri="{BB962C8B-B14F-4D97-AF65-F5344CB8AC3E}">
        <p14:creationId xmlns:p14="http://schemas.microsoft.com/office/powerpoint/2010/main" val="102170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17</a:t>
            </a:fld>
            <a:endParaRPr lang="ru-RU"/>
          </a:p>
        </p:txBody>
      </p:sp>
    </p:spTree>
    <p:extLst>
      <p:ext uri="{BB962C8B-B14F-4D97-AF65-F5344CB8AC3E}">
        <p14:creationId xmlns:p14="http://schemas.microsoft.com/office/powerpoint/2010/main" val="4120342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dirty="0"/>
              <a:t>Хлоропласты</a:t>
            </a:r>
            <a:r>
              <a:rPr lang="ru-RU" b="1" baseline="0" dirty="0"/>
              <a:t> – </a:t>
            </a:r>
            <a:r>
              <a:rPr lang="ru-RU" b="0" baseline="0" dirty="0"/>
              <a:t>зелёные пластиды, обеспечивающие протекание фотосинтеза. Они имеют дисковидную форму, высокоорганизованную, упорядоченную структуру.</a:t>
            </a:r>
          </a:p>
          <a:p>
            <a:r>
              <a:rPr lang="ru-RU" b="0" baseline="0" dirty="0"/>
              <a:t>Покрыты двойной мембраной, которая имеет внутренние выросты </a:t>
            </a:r>
            <a:r>
              <a:rPr lang="ru-RU" b="1" baseline="0" dirty="0"/>
              <a:t>– </a:t>
            </a:r>
            <a:r>
              <a:rPr lang="ru-RU" b="1" baseline="0" dirty="0" err="1"/>
              <a:t>ламеллы</a:t>
            </a:r>
            <a:r>
              <a:rPr lang="ru-RU" b="1" baseline="0" dirty="0"/>
              <a:t>, или </a:t>
            </a:r>
            <a:r>
              <a:rPr lang="ru-RU" b="1" baseline="0" dirty="0" err="1"/>
              <a:t>тилакоиды</a:t>
            </a:r>
            <a:r>
              <a:rPr lang="ru-RU" b="1" baseline="0" dirty="0"/>
              <a:t>.</a:t>
            </a:r>
          </a:p>
          <a:p>
            <a:r>
              <a:rPr lang="ru-RU" b="1" baseline="0" dirty="0"/>
              <a:t>Основной пигмент – хлорофилл </a:t>
            </a:r>
            <a:r>
              <a:rPr lang="en-US" b="1" baseline="0" dirty="0"/>
              <a:t>a </a:t>
            </a:r>
            <a:r>
              <a:rPr lang="ru-RU" b="1" baseline="0" dirty="0"/>
              <a:t>и </a:t>
            </a:r>
            <a:r>
              <a:rPr lang="en-US" b="1" baseline="0" dirty="0"/>
              <a:t>b</a:t>
            </a:r>
            <a:endParaRPr lang="ru-RU" b="1" baseline="0" dirty="0"/>
          </a:p>
          <a:p>
            <a:r>
              <a:rPr lang="ru-RU" b="1" baseline="0" dirty="0"/>
              <a:t>Сопутствующие пигменты – </a:t>
            </a:r>
            <a:r>
              <a:rPr lang="ru-RU" b="1" baseline="0" dirty="0" err="1"/>
              <a:t>каротиноиды</a:t>
            </a:r>
            <a:r>
              <a:rPr lang="ru-RU" b="1" baseline="0" dirty="0"/>
              <a:t>, </a:t>
            </a:r>
            <a:r>
              <a:rPr lang="ru-RU" b="1" baseline="0" dirty="0" err="1"/>
              <a:t>котрые</a:t>
            </a:r>
            <a:r>
              <a:rPr lang="ru-RU" b="1" baseline="0" dirty="0"/>
              <a:t> регулируют поток световой энергии, переносят активный кислород</a:t>
            </a:r>
          </a:p>
          <a:p>
            <a:r>
              <a:rPr lang="ru-RU" b="0" baseline="0" dirty="0"/>
              <a:t>Стопки </a:t>
            </a:r>
            <a:r>
              <a:rPr lang="ru-RU" b="0" baseline="0" dirty="0" err="1"/>
              <a:t>тилакоидов</a:t>
            </a:r>
            <a:r>
              <a:rPr lang="ru-RU" b="0" baseline="0" dirty="0"/>
              <a:t> формируют </a:t>
            </a:r>
            <a:r>
              <a:rPr lang="ru-RU" b="1" baseline="0" dirty="0"/>
              <a:t>граны,</a:t>
            </a:r>
            <a:r>
              <a:rPr lang="ru-RU" b="0" baseline="0" dirty="0"/>
              <a:t> на </a:t>
            </a:r>
            <a:r>
              <a:rPr lang="ru-RU" b="0" baseline="0" dirty="0" err="1"/>
              <a:t>повнрхности</a:t>
            </a:r>
            <a:r>
              <a:rPr lang="ru-RU" b="0" baseline="0" dirty="0"/>
              <a:t> которых протекают световые реакции фотосинтеза</a:t>
            </a:r>
          </a:p>
          <a:p>
            <a:r>
              <a:rPr lang="ru-RU" b="1" baseline="0" dirty="0"/>
              <a:t>Основное вещество, строма или матрикс хлоропласта </a:t>
            </a:r>
            <a:r>
              <a:rPr lang="ru-RU" b="0" baseline="0" dirty="0"/>
              <a:t>содержат ферменты, липиды,  сахара, что обеспечивает протекание </a:t>
            </a:r>
            <a:r>
              <a:rPr lang="ru-RU" b="0" baseline="0" dirty="0" err="1"/>
              <a:t>темновой</a:t>
            </a:r>
            <a:r>
              <a:rPr lang="ru-RU" b="0" baseline="0" dirty="0"/>
              <a:t> фазы фотосинтеза</a:t>
            </a:r>
            <a:endParaRPr lang="ru-RU" b="1" baseline="0" dirty="0"/>
          </a:p>
          <a:p>
            <a:endParaRPr lang="ru-RU" b="1" dirty="0"/>
          </a:p>
          <a:p>
            <a:r>
              <a:rPr lang="ru-RU" b="1" dirty="0"/>
              <a:t>Хлорофилл в организме человека способствует образованию гемоглобина, улучшает состояние сосудов, оказывает бактерицидное и</a:t>
            </a:r>
            <a:r>
              <a:rPr lang="ru-RU" b="1" baseline="0" dirty="0"/>
              <a:t> антиоксидантное действие</a:t>
            </a:r>
          </a:p>
          <a:p>
            <a:r>
              <a:rPr lang="ru-RU" b="1" baseline="0" dirty="0"/>
              <a:t>Хлорофиллы и </a:t>
            </a:r>
            <a:r>
              <a:rPr lang="ru-RU" b="1" baseline="0" dirty="0" err="1"/>
              <a:t>каротиноилы</a:t>
            </a:r>
            <a:r>
              <a:rPr lang="ru-RU" b="1" baseline="0" dirty="0"/>
              <a:t> применяются в </a:t>
            </a:r>
            <a:r>
              <a:rPr lang="ru-RU" b="1" baseline="0" dirty="0" err="1"/>
              <a:t>парфумерии</a:t>
            </a:r>
            <a:r>
              <a:rPr lang="ru-RU" b="1" baseline="0" dirty="0"/>
              <a:t> и косметике , служат пищевыми </a:t>
            </a:r>
            <a:r>
              <a:rPr lang="ru-RU" b="1" baseline="0" dirty="0" err="1"/>
              <a:t>красителми</a:t>
            </a:r>
            <a:r>
              <a:rPr lang="ru-RU" b="1" baseline="0" dirty="0"/>
              <a:t>, составляющими лекарственных препаратов</a:t>
            </a:r>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18</a:t>
            </a:fld>
            <a:endParaRPr lang="ru-RU"/>
          </a:p>
        </p:txBody>
      </p:sp>
    </p:spTree>
    <p:extLst>
      <p:ext uri="{BB962C8B-B14F-4D97-AF65-F5344CB8AC3E}">
        <p14:creationId xmlns:p14="http://schemas.microsoft.com/office/powerpoint/2010/main" val="1594939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19</a:t>
            </a:fld>
            <a:endParaRPr lang="ru-RU"/>
          </a:p>
        </p:txBody>
      </p:sp>
    </p:spTree>
    <p:extLst>
      <p:ext uri="{BB962C8B-B14F-4D97-AF65-F5344CB8AC3E}">
        <p14:creationId xmlns:p14="http://schemas.microsoft.com/office/powerpoint/2010/main" val="2898641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20</a:t>
            </a:fld>
            <a:endParaRPr lang="ru-RU"/>
          </a:p>
        </p:txBody>
      </p:sp>
    </p:spTree>
    <p:extLst>
      <p:ext uri="{BB962C8B-B14F-4D97-AF65-F5344CB8AC3E}">
        <p14:creationId xmlns:p14="http://schemas.microsoft.com/office/powerpoint/2010/main" val="1470263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21</a:t>
            </a:fld>
            <a:endParaRPr lang="ru-RU"/>
          </a:p>
        </p:txBody>
      </p:sp>
    </p:spTree>
    <p:extLst>
      <p:ext uri="{BB962C8B-B14F-4D97-AF65-F5344CB8AC3E}">
        <p14:creationId xmlns:p14="http://schemas.microsoft.com/office/powerpoint/2010/main" val="1798826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22</a:t>
            </a:fld>
            <a:endParaRPr lang="ru-RU"/>
          </a:p>
        </p:txBody>
      </p:sp>
    </p:spTree>
    <p:extLst>
      <p:ext uri="{BB962C8B-B14F-4D97-AF65-F5344CB8AC3E}">
        <p14:creationId xmlns:p14="http://schemas.microsoft.com/office/powerpoint/2010/main" val="1098220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23</a:t>
            </a:fld>
            <a:endParaRPr lang="ru-RU"/>
          </a:p>
        </p:txBody>
      </p:sp>
    </p:spTree>
    <p:extLst>
      <p:ext uri="{BB962C8B-B14F-4D97-AF65-F5344CB8AC3E}">
        <p14:creationId xmlns:p14="http://schemas.microsoft.com/office/powerpoint/2010/main" val="1118308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24</a:t>
            </a:fld>
            <a:endParaRPr lang="ru-RU"/>
          </a:p>
        </p:txBody>
      </p:sp>
    </p:spTree>
    <p:extLst>
      <p:ext uri="{BB962C8B-B14F-4D97-AF65-F5344CB8AC3E}">
        <p14:creationId xmlns:p14="http://schemas.microsoft.com/office/powerpoint/2010/main" val="2904417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25</a:t>
            </a:fld>
            <a:endParaRPr lang="ru-RU"/>
          </a:p>
        </p:txBody>
      </p:sp>
    </p:spTree>
    <p:extLst>
      <p:ext uri="{BB962C8B-B14F-4D97-AF65-F5344CB8AC3E}">
        <p14:creationId xmlns:p14="http://schemas.microsoft.com/office/powerpoint/2010/main" val="1011128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26</a:t>
            </a:fld>
            <a:endParaRPr lang="ru-RU"/>
          </a:p>
        </p:txBody>
      </p:sp>
    </p:spTree>
    <p:extLst>
      <p:ext uri="{BB962C8B-B14F-4D97-AF65-F5344CB8AC3E}">
        <p14:creationId xmlns:p14="http://schemas.microsoft.com/office/powerpoint/2010/main" val="2658643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27</a:t>
            </a:fld>
            <a:endParaRPr lang="ru-RU"/>
          </a:p>
        </p:txBody>
      </p:sp>
    </p:spTree>
    <p:extLst>
      <p:ext uri="{BB962C8B-B14F-4D97-AF65-F5344CB8AC3E}">
        <p14:creationId xmlns:p14="http://schemas.microsoft.com/office/powerpoint/2010/main" val="815403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28</a:t>
            </a:fld>
            <a:endParaRPr lang="ru-RU"/>
          </a:p>
        </p:txBody>
      </p:sp>
    </p:spTree>
    <p:extLst>
      <p:ext uri="{BB962C8B-B14F-4D97-AF65-F5344CB8AC3E}">
        <p14:creationId xmlns:p14="http://schemas.microsoft.com/office/powerpoint/2010/main" val="3302377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Они могут быть твёрдыми и жидкими, находиться в цитоплазме или вакуолях</a:t>
            </a:r>
          </a:p>
          <a:p>
            <a:endParaRPr lang="ru-RU" dirty="0"/>
          </a:p>
        </p:txBody>
      </p:sp>
      <p:sp>
        <p:nvSpPr>
          <p:cNvPr id="4" name="Номер слайда 3"/>
          <p:cNvSpPr>
            <a:spLocks noGrp="1"/>
          </p:cNvSpPr>
          <p:nvPr>
            <p:ph type="sldNum" sz="quarter" idx="10"/>
          </p:nvPr>
        </p:nvSpPr>
        <p:spPr/>
        <p:txBody>
          <a:bodyPr/>
          <a:lstStyle/>
          <a:p>
            <a:fld id="{35F1C743-7960-4E6E-9F63-305BA8490234}" type="slidenum">
              <a:rPr lang="ru-RU" smtClean="0"/>
              <a:t>29</a:t>
            </a:fld>
            <a:endParaRPr lang="ru-RU"/>
          </a:p>
        </p:txBody>
      </p:sp>
    </p:spTree>
    <p:extLst>
      <p:ext uri="{BB962C8B-B14F-4D97-AF65-F5344CB8AC3E}">
        <p14:creationId xmlns:p14="http://schemas.microsoft.com/office/powerpoint/2010/main" val="3171453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Крахмальные</a:t>
            </a:r>
            <a:r>
              <a:rPr lang="ru-RU" baseline="0" dirty="0"/>
              <a:t> зёрна образуются путём заложения </a:t>
            </a:r>
            <a:r>
              <a:rPr lang="ru-RU" b="1" baseline="0" dirty="0"/>
              <a:t>центра </a:t>
            </a:r>
            <a:r>
              <a:rPr lang="ru-RU" b="1" baseline="0" dirty="0" err="1"/>
              <a:t>крахмалеобразования</a:t>
            </a:r>
            <a:r>
              <a:rPr lang="ru-RU" b="1" baseline="0" dirty="0"/>
              <a:t>. </a:t>
            </a:r>
            <a:r>
              <a:rPr lang="ru-RU" b="0" baseline="0" dirty="0"/>
              <a:t>И наслоения вокруг него </a:t>
            </a:r>
            <a:r>
              <a:rPr lang="ru-RU" b="0" baseline="0" dirty="0" err="1"/>
              <a:t>плотных,тёмных</a:t>
            </a:r>
            <a:r>
              <a:rPr lang="ru-RU" b="0" baseline="0" dirty="0"/>
              <a:t> – </a:t>
            </a:r>
            <a:r>
              <a:rPr lang="ru-RU" b="1" baseline="0" dirty="0"/>
              <a:t>дневных слоёв и </a:t>
            </a:r>
          </a:p>
          <a:p>
            <a:r>
              <a:rPr lang="ru-RU" b="0" baseline="0" dirty="0"/>
              <a:t>Обводнённых, светлых </a:t>
            </a:r>
            <a:r>
              <a:rPr lang="ru-RU" b="1" baseline="0" dirty="0"/>
              <a:t>– ночных слоёв. </a:t>
            </a:r>
          </a:p>
          <a:p>
            <a:r>
              <a:rPr lang="ru-RU" b="0" baseline="0" dirty="0"/>
              <a:t>Крахмальные зёрна могут быть </a:t>
            </a:r>
            <a:r>
              <a:rPr lang="ru-RU" b="1" baseline="0" dirty="0"/>
              <a:t>концентрическими и эксцентрическими </a:t>
            </a:r>
          </a:p>
          <a:p>
            <a:r>
              <a:rPr lang="ru-RU" b="1" baseline="0" dirty="0"/>
              <a:t>Могут быть:</a:t>
            </a:r>
          </a:p>
          <a:p>
            <a:r>
              <a:rPr lang="ru-RU" b="1" baseline="0" dirty="0"/>
              <a:t>-простыми (с одним центром)</a:t>
            </a:r>
          </a:p>
          <a:p>
            <a:r>
              <a:rPr lang="ru-RU" b="1" baseline="0" dirty="0"/>
              <a:t>-сложными (с несколькими центрами и слоистостью вокруг них)</a:t>
            </a:r>
          </a:p>
          <a:p>
            <a:r>
              <a:rPr lang="ru-RU" b="1" baseline="0" dirty="0"/>
              <a:t>-</a:t>
            </a:r>
            <a:r>
              <a:rPr lang="ru-RU" b="1" baseline="0" dirty="0" err="1"/>
              <a:t>полусложными</a:t>
            </a:r>
            <a:r>
              <a:rPr lang="ru-RU" b="1" baseline="0" dirty="0"/>
              <a:t> (с несколькими центрами, имеющими собственные слои, а также общие слои)</a:t>
            </a:r>
          </a:p>
          <a:p>
            <a:r>
              <a:rPr lang="ru-RU" b="1" baseline="0" dirty="0"/>
              <a:t>-сложно-</a:t>
            </a:r>
            <a:r>
              <a:rPr lang="ru-RU" b="1" baseline="0" dirty="0" err="1"/>
              <a:t>полусложные</a:t>
            </a:r>
            <a:r>
              <a:rPr lang="ru-RU" b="1" baseline="0" dirty="0"/>
              <a:t> зёрна (сочетание простого и </a:t>
            </a:r>
            <a:r>
              <a:rPr lang="ru-RU" b="1" baseline="0" dirty="0" err="1"/>
              <a:t>полусложного</a:t>
            </a:r>
            <a:r>
              <a:rPr lang="ru-RU" b="1" baseline="0" dirty="0"/>
              <a:t> зерна)</a:t>
            </a:r>
          </a:p>
          <a:p>
            <a:endParaRPr lang="ru-RU" b="1" baseline="0" dirty="0"/>
          </a:p>
          <a:p>
            <a:r>
              <a:rPr lang="ru-RU" b="1" baseline="0" dirty="0"/>
              <a:t>Форма, размеры, тип зерна, характер слоистости и образовательного центра, количество зёрнышек в сложном зерне являются </a:t>
            </a:r>
            <a:r>
              <a:rPr lang="ru-RU" b="1" baseline="0" dirty="0" err="1"/>
              <a:t>видоспецифическими</a:t>
            </a:r>
            <a:r>
              <a:rPr lang="ru-RU" b="1" baseline="0" dirty="0"/>
              <a:t> признаками растений</a:t>
            </a:r>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30</a:t>
            </a:fld>
            <a:endParaRPr lang="ru-RU"/>
          </a:p>
        </p:txBody>
      </p:sp>
    </p:spTree>
    <p:extLst>
      <p:ext uri="{BB962C8B-B14F-4D97-AF65-F5344CB8AC3E}">
        <p14:creationId xmlns:p14="http://schemas.microsoft.com/office/powerpoint/2010/main" val="123444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Растворимый полисахарид, имеет Брутто-формулу такую же как и крахмал, расщепляется в растениях до </a:t>
            </a:r>
            <a:r>
              <a:rPr lang="ru-RU" b="1" dirty="0"/>
              <a:t>фруктозы. Запасается в клеточном соке растений</a:t>
            </a:r>
            <a:r>
              <a:rPr lang="ru-RU" b="1" baseline="0" dirty="0"/>
              <a:t> некоторых родов семейства </a:t>
            </a:r>
            <a:r>
              <a:rPr lang="ru-RU" b="1" baseline="0" dirty="0" err="1"/>
              <a:t>айстровые</a:t>
            </a:r>
            <a:r>
              <a:rPr lang="ru-RU" b="1" baseline="0" dirty="0"/>
              <a:t>, луковые, </a:t>
            </a:r>
            <a:r>
              <a:rPr lang="uk-UA" b="1" baseline="0" dirty="0" err="1"/>
              <a:t>вместо</a:t>
            </a:r>
            <a:r>
              <a:rPr lang="uk-UA" b="1" baseline="0" dirty="0"/>
              <a:t> </a:t>
            </a:r>
            <a:r>
              <a:rPr lang="uk-UA" b="1" baseline="0" dirty="0" err="1"/>
              <a:t>крахмала</a:t>
            </a:r>
            <a:r>
              <a:rPr lang="uk-UA" b="1" baseline="0" dirty="0"/>
              <a:t> </a:t>
            </a:r>
            <a:r>
              <a:rPr lang="uk-UA" b="1" baseline="0" dirty="0" err="1"/>
              <a:t>или</a:t>
            </a:r>
            <a:r>
              <a:rPr lang="uk-UA" b="1" baseline="0" dirty="0"/>
              <a:t> </a:t>
            </a:r>
            <a:r>
              <a:rPr lang="uk-UA" b="1" baseline="0" dirty="0" err="1"/>
              <a:t>вместе</a:t>
            </a:r>
            <a:r>
              <a:rPr lang="uk-UA" b="1" baseline="0" dirty="0"/>
              <a:t> с ним</a:t>
            </a:r>
          </a:p>
          <a:p>
            <a:r>
              <a:rPr lang="uk-UA" b="1" baseline="0" dirty="0" err="1"/>
              <a:t>Выполняет</a:t>
            </a:r>
            <a:r>
              <a:rPr lang="uk-UA" b="1" baseline="0" dirty="0"/>
              <a:t> роль </a:t>
            </a:r>
            <a:r>
              <a:rPr lang="uk-UA" b="1" baseline="0" dirty="0" err="1"/>
              <a:t>осморегулятора</a:t>
            </a:r>
            <a:r>
              <a:rPr lang="uk-UA" b="1" baseline="0" dirty="0"/>
              <a:t> и </a:t>
            </a:r>
            <a:r>
              <a:rPr lang="uk-UA" b="1" baseline="0" dirty="0" err="1"/>
              <a:t>антифриза</a:t>
            </a:r>
            <a:endParaRPr lang="uk-UA" b="1" baseline="0" dirty="0"/>
          </a:p>
          <a:p>
            <a:endParaRPr lang="uk-UA" b="1" baseline="0" dirty="0"/>
          </a:p>
          <a:p>
            <a:r>
              <a:rPr lang="uk-UA" b="1" baseline="0" dirty="0" err="1"/>
              <a:t>Йодсодержащие</a:t>
            </a:r>
            <a:r>
              <a:rPr lang="uk-UA" b="1" baseline="0" dirty="0"/>
              <a:t> </a:t>
            </a:r>
            <a:r>
              <a:rPr lang="uk-UA" b="1" baseline="0" dirty="0" err="1"/>
              <a:t>реактивы</a:t>
            </a:r>
            <a:r>
              <a:rPr lang="uk-UA" b="1" baseline="0" dirty="0"/>
              <a:t> не </a:t>
            </a:r>
            <a:r>
              <a:rPr lang="uk-UA" b="1" baseline="0" dirty="0" err="1"/>
              <a:t>дают</a:t>
            </a:r>
            <a:r>
              <a:rPr lang="uk-UA" b="1" baseline="0" dirty="0"/>
              <a:t> </a:t>
            </a:r>
            <a:r>
              <a:rPr lang="uk-UA" b="1" baseline="0" dirty="0" err="1"/>
              <a:t>окрашивания</a:t>
            </a:r>
            <a:r>
              <a:rPr lang="uk-UA" b="1" baseline="0" dirty="0"/>
              <a:t> с </a:t>
            </a:r>
            <a:r>
              <a:rPr lang="uk-UA" b="1" baseline="0" dirty="0" err="1"/>
              <a:t>инулином.Его</a:t>
            </a:r>
            <a:r>
              <a:rPr lang="uk-UA" b="1" baseline="0" dirty="0"/>
              <a:t> </a:t>
            </a:r>
            <a:r>
              <a:rPr lang="uk-UA" b="1" baseline="0" dirty="0" err="1"/>
              <a:t>обнаруживают</a:t>
            </a:r>
            <a:r>
              <a:rPr lang="uk-UA" b="1" baseline="0" dirty="0"/>
              <a:t> по </a:t>
            </a:r>
            <a:r>
              <a:rPr lang="uk-UA" b="1" baseline="0" dirty="0" err="1"/>
              <a:t>фиолетовому</a:t>
            </a:r>
            <a:r>
              <a:rPr lang="uk-UA" b="1" baseline="0" dirty="0"/>
              <a:t> </a:t>
            </a:r>
            <a:r>
              <a:rPr lang="uk-UA" b="1" baseline="0" dirty="0" err="1"/>
              <a:t>окрашиванию</a:t>
            </a:r>
            <a:r>
              <a:rPr lang="uk-UA" b="1" baseline="0" dirty="0"/>
              <a:t> с альфа-нафтолом </a:t>
            </a:r>
            <a:r>
              <a:rPr lang="uk-UA" b="1" baseline="0" dirty="0" err="1"/>
              <a:t>или</a:t>
            </a:r>
            <a:r>
              <a:rPr lang="uk-UA" b="1" baseline="0" dirty="0"/>
              <a:t> </a:t>
            </a:r>
            <a:r>
              <a:rPr lang="uk-UA" b="1" baseline="0" dirty="0" err="1"/>
              <a:t>действию</a:t>
            </a:r>
            <a:r>
              <a:rPr lang="uk-UA" b="1" baseline="0" dirty="0"/>
              <a:t> 96%этанола – </a:t>
            </a:r>
            <a:r>
              <a:rPr lang="uk-UA" b="1" baseline="0" dirty="0" err="1"/>
              <a:t>образуются</a:t>
            </a:r>
            <a:r>
              <a:rPr lang="uk-UA" b="1" baseline="0" dirty="0"/>
              <a:t> </a:t>
            </a:r>
            <a:r>
              <a:rPr lang="uk-UA" b="1" baseline="0" dirty="0" err="1"/>
              <a:t>сферокристаллы</a:t>
            </a:r>
            <a:endParaRPr lang="uk-UA" b="1" baseline="0" dirty="0"/>
          </a:p>
          <a:p>
            <a:endParaRPr lang="uk-UA" b="1" baseline="0" dirty="0"/>
          </a:p>
          <a:p>
            <a:r>
              <a:rPr lang="uk-UA" b="1" baseline="0" dirty="0" err="1"/>
              <a:t>Применяют</a:t>
            </a:r>
            <a:r>
              <a:rPr lang="uk-UA" b="1" baseline="0" dirty="0"/>
              <a:t> для </a:t>
            </a:r>
            <a:r>
              <a:rPr lang="uk-UA" b="1" baseline="0" dirty="0" err="1"/>
              <a:t>нормализации</a:t>
            </a:r>
            <a:r>
              <a:rPr lang="uk-UA" b="1" baseline="0" dirty="0"/>
              <a:t> </a:t>
            </a:r>
            <a:r>
              <a:rPr lang="uk-UA" b="1" baseline="0" dirty="0" err="1"/>
              <a:t>углеводного</a:t>
            </a:r>
            <a:r>
              <a:rPr lang="uk-UA" b="1" baseline="0" dirty="0"/>
              <a:t> и </a:t>
            </a:r>
            <a:r>
              <a:rPr lang="uk-UA" b="1" baseline="0" dirty="0" err="1"/>
              <a:t>липидного</a:t>
            </a:r>
            <a:r>
              <a:rPr lang="uk-UA" b="1" baseline="0" dirty="0"/>
              <a:t> </a:t>
            </a:r>
            <a:r>
              <a:rPr lang="uk-UA" b="1" baseline="0" dirty="0" err="1"/>
              <a:t>обмена</a:t>
            </a:r>
            <a:r>
              <a:rPr lang="uk-UA" b="1" baseline="0" dirty="0"/>
              <a:t>, </a:t>
            </a:r>
            <a:r>
              <a:rPr lang="uk-UA" b="1" baseline="0" dirty="0" err="1"/>
              <a:t>иммунного</a:t>
            </a:r>
            <a:r>
              <a:rPr lang="uk-UA" b="1" baseline="0" dirty="0"/>
              <a:t> </a:t>
            </a:r>
            <a:r>
              <a:rPr lang="uk-UA" b="1" baseline="0" dirty="0" err="1"/>
              <a:t>статуса</a:t>
            </a:r>
            <a:r>
              <a:rPr lang="uk-UA" b="1" baseline="0" dirty="0"/>
              <a:t>, в </a:t>
            </a:r>
            <a:r>
              <a:rPr lang="uk-UA" b="1" baseline="0" dirty="0" err="1"/>
              <a:t>качестве</a:t>
            </a:r>
            <a:r>
              <a:rPr lang="uk-UA" b="1" baseline="0" dirty="0"/>
              <a:t> </a:t>
            </a:r>
            <a:r>
              <a:rPr lang="uk-UA" b="1" baseline="0" dirty="0" err="1"/>
              <a:t>энтеросорбента</a:t>
            </a:r>
            <a:r>
              <a:rPr lang="uk-UA" b="1" baseline="0" dirty="0"/>
              <a:t>, в </a:t>
            </a:r>
            <a:r>
              <a:rPr lang="uk-UA" b="1" baseline="0" dirty="0" err="1"/>
              <a:t>качестве</a:t>
            </a:r>
            <a:r>
              <a:rPr lang="uk-UA" b="1" baseline="0" dirty="0"/>
              <a:t> </a:t>
            </a:r>
            <a:r>
              <a:rPr lang="uk-UA" b="1" baseline="0" dirty="0" err="1"/>
              <a:t>пребиотика</a:t>
            </a:r>
            <a:endParaRPr lang="uk-UA" b="1" baseline="0" dirty="0"/>
          </a:p>
          <a:p>
            <a:r>
              <a:rPr lang="uk-UA" b="1" baseline="0" dirty="0" err="1"/>
              <a:t>Входит</a:t>
            </a:r>
            <a:r>
              <a:rPr lang="uk-UA" b="1" baseline="0" dirty="0"/>
              <a:t> в состав </a:t>
            </a:r>
            <a:r>
              <a:rPr lang="uk-UA" b="1" baseline="0" dirty="0" err="1"/>
              <a:t>пищевых</a:t>
            </a:r>
            <a:r>
              <a:rPr lang="uk-UA" b="1" baseline="0" dirty="0"/>
              <a:t> добавок.</a:t>
            </a:r>
          </a:p>
          <a:p>
            <a:endParaRPr lang="uk-UA" b="1" baseline="0" dirty="0"/>
          </a:p>
          <a:p>
            <a:r>
              <a:rPr lang="uk-UA" b="1" baseline="0" dirty="0" err="1"/>
              <a:t>Гликоген</a:t>
            </a:r>
            <a:r>
              <a:rPr lang="uk-UA" b="1" baseline="0" dirty="0"/>
              <a:t> </a:t>
            </a:r>
            <a:r>
              <a:rPr lang="uk-UA" b="1" baseline="0" dirty="0" err="1"/>
              <a:t>или</a:t>
            </a:r>
            <a:r>
              <a:rPr lang="uk-UA" b="1" baseline="0" dirty="0"/>
              <a:t> </a:t>
            </a:r>
            <a:r>
              <a:rPr lang="uk-UA" b="1" baseline="0" dirty="0" err="1"/>
              <a:t>животный</a:t>
            </a:r>
            <a:r>
              <a:rPr lang="uk-UA" b="1" baseline="0" dirty="0"/>
              <a:t> </a:t>
            </a:r>
            <a:r>
              <a:rPr lang="uk-UA" b="1" baseline="0" dirty="0" err="1"/>
              <a:t>крахмал</a:t>
            </a:r>
            <a:r>
              <a:rPr lang="uk-UA" b="1" baseline="0" dirty="0"/>
              <a:t> – </a:t>
            </a:r>
            <a:r>
              <a:rPr lang="uk-UA" b="1" baseline="0" dirty="0" err="1"/>
              <a:t>запсное</a:t>
            </a:r>
            <a:r>
              <a:rPr lang="uk-UA" b="1" baseline="0" dirty="0"/>
              <a:t> </a:t>
            </a:r>
            <a:r>
              <a:rPr lang="uk-UA" b="1" baseline="0" dirty="0" err="1"/>
              <a:t>вещество</a:t>
            </a:r>
            <a:r>
              <a:rPr lang="uk-UA" b="1" baseline="0" dirty="0"/>
              <a:t> </a:t>
            </a:r>
            <a:r>
              <a:rPr lang="uk-UA" b="1" baseline="0" dirty="0" err="1"/>
              <a:t>клеток</a:t>
            </a:r>
            <a:r>
              <a:rPr lang="uk-UA" b="1" baseline="0" dirty="0"/>
              <a:t> </a:t>
            </a:r>
            <a:r>
              <a:rPr lang="uk-UA" b="1" baseline="0" dirty="0" err="1"/>
              <a:t>грибов</a:t>
            </a:r>
            <a:r>
              <a:rPr lang="uk-UA" b="1" baseline="0" dirty="0"/>
              <a:t>, сине-</a:t>
            </a:r>
            <a:r>
              <a:rPr lang="uk-UA" b="1" baseline="0" dirty="0" err="1"/>
              <a:t>зелёных</a:t>
            </a:r>
            <a:r>
              <a:rPr lang="uk-UA" b="1" baseline="0" dirty="0"/>
              <a:t> </a:t>
            </a:r>
            <a:r>
              <a:rPr lang="uk-UA" b="1" baseline="0" dirty="0" err="1"/>
              <a:t>водорослей</a:t>
            </a:r>
            <a:r>
              <a:rPr lang="uk-UA" b="1" baseline="0" dirty="0"/>
              <a:t>, </a:t>
            </a:r>
            <a:r>
              <a:rPr lang="uk-UA" b="1" baseline="0" dirty="0" err="1"/>
              <a:t>животных</a:t>
            </a:r>
            <a:endParaRPr lang="uk-UA" b="1" baseline="0" dirty="0"/>
          </a:p>
          <a:p>
            <a:endParaRPr lang="uk-UA" b="1" baseline="0" dirty="0"/>
          </a:p>
          <a:p>
            <a:endParaRPr lang="ru-RU" b="1" dirty="0"/>
          </a:p>
        </p:txBody>
      </p:sp>
      <p:sp>
        <p:nvSpPr>
          <p:cNvPr id="4" name="Номер слайда 3"/>
          <p:cNvSpPr>
            <a:spLocks noGrp="1"/>
          </p:cNvSpPr>
          <p:nvPr>
            <p:ph type="sldNum" sz="quarter" idx="10"/>
          </p:nvPr>
        </p:nvSpPr>
        <p:spPr/>
        <p:txBody>
          <a:bodyPr/>
          <a:lstStyle/>
          <a:p>
            <a:fld id="{35F1C743-7960-4E6E-9F63-305BA8490234}" type="slidenum">
              <a:rPr lang="ru-RU" smtClean="0"/>
              <a:t>33</a:t>
            </a:fld>
            <a:endParaRPr lang="ru-RU"/>
          </a:p>
        </p:txBody>
      </p:sp>
    </p:spTree>
    <p:extLst>
      <p:ext uri="{BB962C8B-B14F-4D97-AF65-F5344CB8AC3E}">
        <p14:creationId xmlns:p14="http://schemas.microsoft.com/office/powerpoint/2010/main" val="578833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Резервным продуктом</a:t>
            </a:r>
            <a:r>
              <a:rPr lang="ru-RU" baseline="0" dirty="0"/>
              <a:t> служат </a:t>
            </a:r>
            <a:r>
              <a:rPr lang="ru-RU" b="1" baseline="0" dirty="0"/>
              <a:t>простые растворимые белки – ПРОТЕИНЫ, </a:t>
            </a:r>
            <a:r>
              <a:rPr lang="ru-RU" b="0" baseline="0" dirty="0"/>
              <a:t>а не конституционные, которые входят в состав биологических мембран, </a:t>
            </a:r>
            <a:r>
              <a:rPr lang="ru-RU" b="0" baseline="0" dirty="0" err="1"/>
              <a:t>гиало</a:t>
            </a:r>
            <a:r>
              <a:rPr lang="ru-RU" b="0" baseline="0" dirty="0"/>
              <a:t> –хи </a:t>
            </a:r>
            <a:r>
              <a:rPr lang="ru-RU" b="0" baseline="0" dirty="0" err="1"/>
              <a:t>нуклеоплазмы</a:t>
            </a:r>
            <a:r>
              <a:rPr lang="ru-RU" b="0" baseline="0" dirty="0"/>
              <a:t> </a:t>
            </a:r>
            <a:r>
              <a:rPr lang="ru-RU" b="1" baseline="0" dirty="0"/>
              <a:t>(это протеиды)</a:t>
            </a:r>
          </a:p>
          <a:p>
            <a:r>
              <a:rPr lang="ru-RU" b="1" baseline="0" dirty="0"/>
              <a:t>ПРОТЕИНЫ запасаются в виде кристаллогидратов или аморфного вещества в </a:t>
            </a:r>
            <a:r>
              <a:rPr lang="ru-RU" b="1" baseline="0" dirty="0" err="1"/>
              <a:t>гиалоплазме</a:t>
            </a:r>
            <a:r>
              <a:rPr lang="ru-RU" b="1" baseline="0" dirty="0"/>
              <a:t> и пластидах. Они образуют алейроновые зёрна, которые представляют собой высохшие вакуоли, богатые протеинами</a:t>
            </a:r>
          </a:p>
          <a:p>
            <a:r>
              <a:rPr lang="ru-RU" b="0" baseline="0" dirty="0"/>
              <a:t>Алейроновые, или протеиновые, </a:t>
            </a:r>
            <a:r>
              <a:rPr lang="ru-RU" b="0" baseline="0" dirty="0" err="1"/>
              <a:t>зёрнв</a:t>
            </a:r>
            <a:r>
              <a:rPr lang="ru-RU" b="0" baseline="0" dirty="0"/>
              <a:t> разделяют на </a:t>
            </a:r>
            <a:r>
              <a:rPr lang="ru-RU" b="1" baseline="0" dirty="0"/>
              <a:t>простые</a:t>
            </a:r>
            <a:r>
              <a:rPr lang="ru-RU" b="0" baseline="0" dirty="0"/>
              <a:t> и </a:t>
            </a:r>
            <a:r>
              <a:rPr lang="ru-RU" b="1" baseline="0" dirty="0"/>
              <a:t>сложные</a:t>
            </a:r>
          </a:p>
          <a:p>
            <a:r>
              <a:rPr lang="ru-RU" b="0" dirty="0"/>
              <a:t>Простые алейроновые</a:t>
            </a:r>
            <a:r>
              <a:rPr lang="ru-RU" b="0" baseline="0" dirty="0"/>
              <a:t> зёрна состоят из белковой оболочки и аморфного белка, изредка включают </a:t>
            </a:r>
            <a:r>
              <a:rPr lang="ru-RU" b="1" baseline="0" dirty="0"/>
              <a:t>глобоид</a:t>
            </a:r>
            <a:r>
              <a:rPr lang="ru-RU" b="0" baseline="0" dirty="0"/>
              <a:t> – кальциевая-магниевая </a:t>
            </a:r>
            <a:r>
              <a:rPr lang="ru-RU" b="0" baseline="0" dirty="0" err="1"/>
              <a:t>сольфосфорной</a:t>
            </a:r>
            <a:r>
              <a:rPr lang="ru-RU" b="0" baseline="0" dirty="0"/>
              <a:t> кислоты</a:t>
            </a:r>
          </a:p>
          <a:p>
            <a:r>
              <a:rPr lang="ru-RU" b="0" baseline="0" dirty="0"/>
              <a:t>В сложных алейроновых зёрнах кроме этого есть ещё и </a:t>
            </a:r>
            <a:r>
              <a:rPr lang="ru-RU" b="1" baseline="0" dirty="0"/>
              <a:t>кристаллоид</a:t>
            </a:r>
            <a:r>
              <a:rPr lang="ru-RU" b="0" baseline="0" dirty="0"/>
              <a:t> – белковый кристаллогидрат</a:t>
            </a:r>
          </a:p>
          <a:p>
            <a:r>
              <a:rPr lang="ru-RU" b="0" baseline="0" dirty="0"/>
              <a:t>Способность формировать кристаллоиды присуща определённым таксонам – клещевина, лён, тыква</a:t>
            </a:r>
          </a:p>
          <a:p>
            <a:endParaRPr lang="ru-RU" b="0" baseline="0" dirty="0"/>
          </a:p>
          <a:p>
            <a:r>
              <a:rPr lang="ru-RU" b="0" baseline="0" dirty="0"/>
              <a:t>Наиболее богаты белками питательные ткани семян (эндосперм, перисперм), зародыш семени, некоторые плоды, реже – подземные органы и другие части растения</a:t>
            </a:r>
            <a:endParaRPr lang="ru-RU" b="0" dirty="0"/>
          </a:p>
        </p:txBody>
      </p:sp>
      <p:sp>
        <p:nvSpPr>
          <p:cNvPr id="4" name="Номер слайда 3"/>
          <p:cNvSpPr>
            <a:spLocks noGrp="1"/>
          </p:cNvSpPr>
          <p:nvPr>
            <p:ph type="sldNum" sz="quarter" idx="10"/>
          </p:nvPr>
        </p:nvSpPr>
        <p:spPr/>
        <p:txBody>
          <a:bodyPr/>
          <a:lstStyle/>
          <a:p>
            <a:fld id="{35F1C743-7960-4E6E-9F63-305BA8490234}" type="slidenum">
              <a:rPr lang="ru-RU" smtClean="0"/>
              <a:t>35</a:t>
            </a:fld>
            <a:endParaRPr lang="ru-RU"/>
          </a:p>
        </p:txBody>
      </p:sp>
    </p:spTree>
    <p:extLst>
      <p:ext uri="{BB962C8B-B14F-4D97-AF65-F5344CB8AC3E}">
        <p14:creationId xmlns:p14="http://schemas.microsoft.com/office/powerpoint/2010/main" val="4154725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35F1C743-7960-4E6E-9F63-305BA8490234}" type="slidenum">
              <a:rPr lang="ru-RU" smtClean="0"/>
              <a:t>36</a:t>
            </a:fld>
            <a:endParaRPr lang="ru-RU"/>
          </a:p>
        </p:txBody>
      </p:sp>
    </p:spTree>
    <p:extLst>
      <p:ext uri="{BB962C8B-B14F-4D97-AF65-F5344CB8AC3E}">
        <p14:creationId xmlns:p14="http://schemas.microsoft.com/office/powerpoint/2010/main" val="8935932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0" dirty="0"/>
          </a:p>
        </p:txBody>
      </p:sp>
      <p:sp>
        <p:nvSpPr>
          <p:cNvPr id="4" name="Номер слайда 3"/>
          <p:cNvSpPr>
            <a:spLocks noGrp="1"/>
          </p:cNvSpPr>
          <p:nvPr>
            <p:ph type="sldNum" sz="quarter" idx="10"/>
          </p:nvPr>
        </p:nvSpPr>
        <p:spPr/>
        <p:txBody>
          <a:bodyPr/>
          <a:lstStyle/>
          <a:p>
            <a:fld id="{35F1C743-7960-4E6E-9F63-305BA8490234}" type="slidenum">
              <a:rPr lang="ru-RU" smtClean="0"/>
              <a:t>37</a:t>
            </a:fld>
            <a:endParaRPr lang="ru-RU"/>
          </a:p>
        </p:txBody>
      </p:sp>
    </p:spTree>
    <p:extLst>
      <p:ext uri="{BB962C8B-B14F-4D97-AF65-F5344CB8AC3E}">
        <p14:creationId xmlns:p14="http://schemas.microsoft.com/office/powerpoint/2010/main" val="3445632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779231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19446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14819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17310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17.12.2022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036067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63198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17.12.2022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66432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55408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66332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316141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423447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140556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24781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460239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663084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325694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109407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26287" y="1915668"/>
            <a:ext cx="4513072" cy="3140963"/>
          </a:xfrm>
          <a:prstGeom prst="rect">
            <a:avLst/>
          </a:prstGeom>
          <a:blipFill>
            <a:blip r:embed="rId2" cstate="print"/>
            <a:stretch>
              <a:fillRect/>
            </a:stretch>
          </a:blipFill>
        </p:spPr>
        <p:txBody>
          <a:bodyPr wrap="square" lIns="0" tIns="0" rIns="0" bIns="0" rtlCol="0"/>
          <a:lstStyle/>
          <a:p>
            <a:endParaRPr sz="1800"/>
          </a:p>
        </p:txBody>
      </p:sp>
      <p:sp>
        <p:nvSpPr>
          <p:cNvPr id="17" name="bk object 17"/>
          <p:cNvSpPr/>
          <p:nvPr/>
        </p:nvSpPr>
        <p:spPr>
          <a:xfrm>
            <a:off x="6096000" y="1915667"/>
            <a:ext cx="4608576" cy="3107435"/>
          </a:xfrm>
          <a:prstGeom prst="rect">
            <a:avLst/>
          </a:prstGeom>
          <a:blipFill>
            <a:blip r:embed="rId3" cstate="print"/>
            <a:stretch>
              <a:fillRect/>
            </a:stretch>
          </a:blip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12/17/2022</a:t>
            </a:fld>
            <a:endParaRPr lang="en-US"/>
          </a:p>
        </p:txBody>
      </p:sp>
      <p:sp>
        <p:nvSpPr>
          <p:cNvPr id="4" name="Holder 4"/>
          <p:cNvSpPr>
            <a:spLocks noGrp="1"/>
          </p:cNvSpPr>
          <p:nvPr>
            <p:ph type="sldNum" sz="quarter" idx="7"/>
          </p:nvPr>
        </p:nvSpPr>
        <p:spPr/>
        <p:txBody>
          <a:bodyPr lIns="0" tIns="0" rIns="0" bIns="0"/>
          <a:lstStyle>
            <a:lvl1pPr>
              <a:defRPr sz="900" b="0" i="0">
                <a:solidFill>
                  <a:srgbClr val="888888"/>
                </a:solidFill>
                <a:latin typeface="Arial"/>
                <a:cs typeface="Arial"/>
              </a:defRPr>
            </a:lvl1pPr>
          </a:lstStyle>
          <a:p>
            <a:pPr marL="25400">
              <a:spcBef>
                <a:spcPts val="15"/>
              </a:spcBef>
            </a:pPr>
            <a:fld id="{81D60167-4931-47E6-BA6A-407CBD079E47}" type="slidenum">
              <a:rPr lang="ru-RU" spc="-5" smtClean="0"/>
              <a:pPr marL="25400">
                <a:spcBef>
                  <a:spcPts val="15"/>
                </a:spcBef>
              </a:pPr>
              <a:t>‹#›</a:t>
            </a:fld>
            <a:endParaRPr lang="ru-RU" spc="-5" dirty="0"/>
          </a:p>
        </p:txBody>
      </p:sp>
    </p:spTree>
    <p:extLst>
      <p:ext uri="{BB962C8B-B14F-4D97-AF65-F5344CB8AC3E}">
        <p14:creationId xmlns:p14="http://schemas.microsoft.com/office/powerpoint/2010/main" val="1897661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321523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526208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76975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511890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17.12.2022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5718139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293749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17.12.2022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611562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934692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722962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654927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4510031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548034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965899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931142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28093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6749565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97001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083337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753783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9683168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0431726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17.12.2022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674652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5990493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17.12.2022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227594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946808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7906880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4256302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125180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5950419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2823251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7187119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2643331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2167394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1594139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717380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0171919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118308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807573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17.12.2022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38727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691001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17.12.2022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3907641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645462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473268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353697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2730959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622255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4895698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8275074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614029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8145675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512129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17.12.2022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1327234531"/>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70"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17.12.2022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246973418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17.12.2022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279846997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17.12.2022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188199950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en.wikipedia.org/wiki/O._F._M%C3%BCller" TargetMode="External"/><Relationship Id="rId3" Type="http://schemas.openxmlformats.org/officeDocument/2006/relationships/hyperlink" Target="https://en.wikipedia.org/wiki/Glycogen" TargetMode="External"/><Relationship Id="rId7" Type="http://schemas.openxmlformats.org/officeDocument/2006/relationships/hyperlink" Target="https://en.wikipedia.org/wiki/Biomolecular_condensat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en.wikipedia.org/wiki/Cytoplasmic_inclusion#cite_note-a-3" TargetMode="External"/><Relationship Id="rId5" Type="http://schemas.openxmlformats.org/officeDocument/2006/relationships/hyperlink" Target="https://en.wikipedia.org/wiki/Pigment" TargetMode="External"/><Relationship Id="rId4" Type="http://schemas.openxmlformats.org/officeDocument/2006/relationships/hyperlink" Target="https://en.wikipedia.org/wiki/Lipid" TargetMode="External"/><Relationship Id="rId9" Type="http://schemas.openxmlformats.org/officeDocument/2006/relationships/hyperlink" Target="https://en.wikipedia.org/wiki/Cytoplasmic_inclusion#cite_note-Shively-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jpg"/><Relationship Id="rId7" Type="http://schemas.openxmlformats.org/officeDocument/2006/relationships/image" Target="../media/image41.jp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40.jpg"/><Relationship Id="rId11" Type="http://schemas.openxmlformats.org/officeDocument/2006/relationships/image" Target="../media/image45.jpg"/><Relationship Id="rId5" Type="http://schemas.openxmlformats.org/officeDocument/2006/relationships/image" Target="../media/image39.jpg"/><Relationship Id="rId10" Type="http://schemas.openxmlformats.org/officeDocument/2006/relationships/image" Target="../media/image44.jpg"/><Relationship Id="rId4" Type="http://schemas.openxmlformats.org/officeDocument/2006/relationships/image" Target="../media/image38.jpg"/><Relationship Id="rId9" Type="http://schemas.openxmlformats.org/officeDocument/2006/relationships/image" Target="../media/image43.jpg"/></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image" Target="../media/image49.jpg"/><Relationship Id="rId4" Type="http://schemas.openxmlformats.org/officeDocument/2006/relationships/image" Target="../media/image48.jpg"/></Relationships>
</file>

<file path=ppt/slides/_rels/slide4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hyperlink" Target="https://t.me/FB_FGstud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04781" y="1979666"/>
            <a:ext cx="10607673" cy="2000249"/>
          </a:xfrm>
          <a:noFill/>
          <a:ln>
            <a:noFill/>
          </a:ln>
        </p:spPr>
        <p:style>
          <a:lnRef idx="0">
            <a:scrgbClr r="0" g="0" b="0"/>
          </a:lnRef>
          <a:fillRef idx="0">
            <a:scrgbClr r="0" g="0" b="0"/>
          </a:fillRef>
          <a:effectRef idx="0">
            <a:scrgbClr r="0" g="0" b="0"/>
          </a:effectRef>
          <a:fontRef idx="minor">
            <a:schemeClr val="dk1"/>
          </a:fontRef>
        </p:style>
        <p:txBody>
          <a:bodyPr>
            <a:noAutofit/>
          </a:bodyPr>
          <a:lstStyle/>
          <a:p>
            <a:pPr algn="ctr"/>
            <a: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Lecture</a:t>
            </a:r>
            <a:r>
              <a:rPr lang="uk-UA"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a:t>
            </a:r>
            <a:br>
              <a:rPr lang="uk-UA"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to Pharmaceutical Botany. </a:t>
            </a:r>
            <a:b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Modern understanding of plant cell structure, </a:t>
            </a:r>
            <a:b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cell components, diagnostic value</a:t>
            </a:r>
            <a:endParaRPr lang="ru-RU"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285259" y="180975"/>
            <a:ext cx="7251123" cy="1881620"/>
          </a:xfrm>
        </p:spPr>
        <p:txBody>
          <a:bodyPr>
            <a:noAutofit/>
          </a:bodyPr>
          <a:lstStyle/>
          <a:p>
            <a:pPr algn="ctr"/>
            <a:r>
              <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endParaRPr lang="ru-RU"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Pharmacology and </a:t>
            </a:r>
            <a:r>
              <a:rPr lang="en-US" sz="2000" b="1" dirty="0" err="1">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Course of </a:t>
            </a:r>
            <a:r>
              <a:rPr lang="en-US" sz="2000" b="1" dirty="0" err="1">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Discipline: Pharmaceutical Botany</a:t>
            </a:r>
            <a:endParaRPr lang="ru-RU" sz="2000" b="1" dirty="0">
              <a:ln w="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608618" y="4998027"/>
            <a:ext cx="5392882" cy="134042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a:r>
              <a:rPr lang="en-U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Speaker</a:t>
            </a:r>
            <a:r>
              <a:rPr lang="ru-RU"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r"/>
            <a:r>
              <a:rPr lang="en-US"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Bogatu</a:t>
            </a:r>
            <a:r>
              <a:rPr lang="en-US"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Svitlana</a:t>
            </a:r>
            <a:r>
              <a:rPr lang="en-US"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Igorivna</a:t>
            </a:r>
            <a:r>
              <a:rPr lang="en-US" dirty="0">
                <a:latin typeface="Times New Roman" panose="02020603050405020304" pitchFamily="18" charset="0"/>
                <a:cs typeface="Times New Roman" panose="02020603050405020304" pitchFamily="18" charset="0"/>
              </a:rPr>
              <a:t>,</a:t>
            </a:r>
          </a:p>
          <a:p>
            <a:pPr algn="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PhD</a:t>
            </a:r>
          </a:p>
          <a:p>
            <a:pPr algn="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Assistant of Department of </a:t>
            </a:r>
            <a:r>
              <a:rPr lang="en-US"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Pharmcology</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a:t>
            </a:r>
            <a:r>
              <a:rPr lang="en-US"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Рисунок 7" descr="The Nucleus of the &lt;strong&gt;Cell&lt;/strong&gt; and Related Organelles"/>
          <p:cNvPicPr>
            <a:picLocks noChangeAspect="1"/>
          </p:cNvPicPr>
          <p:nvPr/>
        </p:nvPicPr>
        <p:blipFill>
          <a:blip r:embed="rId2">
            <a:extLst>
              <a:ext uri="{BEBA8EAE-BF5A-486C-A8C5-ECC9F3942E4B}">
                <a14:imgProps xmlns:a14="http://schemas.microsoft.com/office/drawing/2010/main">
                  <a14:imgLayer r:embed="rId3">
                    <a14:imgEffect>
                      <a14:backgroundRemoval t="0" b="98485" l="5250" r="98750"/>
                    </a14:imgEffect>
                  </a14:imgLayer>
                </a14:imgProps>
              </a:ext>
              <a:ext uri="{28A0092B-C50C-407E-A947-70E740481C1C}">
                <a14:useLocalDpi xmlns:a14="http://schemas.microsoft.com/office/drawing/2010/main" val="0"/>
              </a:ext>
            </a:extLst>
          </a:blip>
          <a:stretch>
            <a:fillRect/>
          </a:stretch>
        </p:blipFill>
        <p:spPr>
          <a:xfrm>
            <a:off x="5029632" y="4104605"/>
            <a:ext cx="3157970" cy="2605325"/>
          </a:xfrm>
          <a:prstGeom prst="rect">
            <a:avLst/>
          </a:prstGeom>
        </p:spPr>
      </p:pic>
      <p:sp>
        <p:nvSpPr>
          <p:cNvPr id="5" name="Прямоугольник 4"/>
          <p:cNvSpPr/>
          <p:nvPr/>
        </p:nvSpPr>
        <p:spPr>
          <a:xfrm>
            <a:off x="4059765" y="6172200"/>
            <a:ext cx="753533" cy="32173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solidFill>
                <a:effectLst>
                  <a:outerShdw blurRad="38100" dist="38100" dir="2700000" algn="tl">
                    <a:srgbClr val="000000">
                      <a:alpha val="43137"/>
                    </a:srgbClr>
                  </a:outerShdw>
                </a:effectLst>
                <a:latin typeface="Times New Roman" pitchFamily="18" charset="0"/>
                <a:cs typeface="Times New Roman" pitchFamily="18" charset="0"/>
              </a:rPr>
              <a:t>202</a:t>
            </a:r>
            <a:r>
              <a:rPr lang="ru-UA" b="1">
                <a:solidFill>
                  <a:schemeClr val="bg2"/>
                </a:solidFill>
                <a:effectLst>
                  <a:outerShdw blurRad="38100" dist="38100" dir="2700000" algn="tl">
                    <a:srgbClr val="000000">
                      <a:alpha val="43137"/>
                    </a:srgbClr>
                  </a:outerShdw>
                </a:effectLst>
                <a:latin typeface="Times New Roman" pitchFamily="18" charset="0"/>
                <a:cs typeface="Times New Roman" pitchFamily="18" charset="0"/>
              </a:rPr>
              <a:t>2</a:t>
            </a:r>
            <a:endParaRPr lang="ru-RU" b="1" dirty="0">
              <a:solidFill>
                <a:schemeClr val="bg2"/>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372583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08950" y="0"/>
            <a:ext cx="4083050" cy="971549"/>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ln w="0"/>
                <a:solidFill>
                  <a:schemeClr val="tx1"/>
                </a:solidFill>
                <a:effectLst>
                  <a:glow rad="63500">
                    <a:schemeClr val="accent4">
                      <a:satMod val="175000"/>
                      <a:alpha val="40000"/>
                    </a:schemeClr>
                  </a:glow>
                  <a:outerShdw blurRad="38100" dist="19050" dir="2700000" algn="tl" rotWithShape="0">
                    <a:schemeClr val="dk1">
                      <a:alpha val="40000"/>
                    </a:schemeClr>
                  </a:outerShdw>
                </a:effectLst>
              </a:rPr>
              <a:t>Plant cell</a:t>
            </a:r>
            <a:endParaRPr lang="ru-RU" dirty="0">
              <a:ln w="0"/>
              <a:solidFill>
                <a:schemeClr val="tx1"/>
              </a:solidFill>
              <a:effectLst>
                <a:glow rad="63500">
                  <a:schemeClr val="accent4">
                    <a:satMod val="175000"/>
                    <a:alpha val="40000"/>
                  </a:schemeClr>
                </a:glow>
                <a:outerShdw blurRad="38100" dist="19050" dir="2700000" algn="tl" rotWithShape="0">
                  <a:schemeClr val="dk1">
                    <a:alpha val="40000"/>
                  </a:schemeClr>
                </a:outerShdw>
              </a:effectLst>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96125" y="1398943"/>
            <a:ext cx="4145673" cy="4297007"/>
          </a:xfrm>
        </p:spPr>
      </p:pic>
      <p:sp>
        <p:nvSpPr>
          <p:cNvPr id="5" name="Прямоугольник 4"/>
          <p:cNvSpPr/>
          <p:nvPr/>
        </p:nvSpPr>
        <p:spPr>
          <a:xfrm>
            <a:off x="1104900" y="1398945"/>
            <a:ext cx="5762625" cy="42970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latin typeface="Times New Roman" panose="02020603050405020304" pitchFamily="18" charset="0"/>
                <a:cs typeface="Times New Roman" panose="02020603050405020304" pitchFamily="18" charset="0"/>
              </a:rPr>
              <a:t>A cell is the main structure of plant and animal organisms.</a:t>
            </a:r>
          </a:p>
          <a:p>
            <a:pPr algn="just"/>
            <a:r>
              <a:rPr lang="en-US" dirty="0">
                <a:latin typeface="Times New Roman" panose="02020603050405020304" pitchFamily="18" charset="0"/>
                <a:cs typeface="Times New Roman" panose="02020603050405020304" pitchFamily="18" charset="0"/>
              </a:rPr>
              <a:t>Cells have different forms.</a:t>
            </a:r>
          </a:p>
          <a:p>
            <a:pPr algn="just"/>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main forms of cells distinguished</a:t>
            </a:r>
            <a:r>
              <a:rPr lang="en-US" dirty="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b="1" dirty="0" err="1">
                <a:latin typeface="Times New Roman" panose="02020603050405020304" pitchFamily="18" charset="0"/>
                <a:cs typeface="Times New Roman" panose="02020603050405020304" pitchFamily="18" charset="0"/>
              </a:rPr>
              <a:t>Parenchymatous</a:t>
            </a:r>
            <a:r>
              <a:rPr lang="en-US" dirty="0">
                <a:latin typeface="Times New Roman" panose="02020603050405020304" pitchFamily="18" charset="0"/>
                <a:cs typeface="Times New Roman" panose="02020603050405020304" pitchFamily="18" charset="0"/>
              </a:rPr>
              <a:t> – when the cell approximately identical size in all directions in the space</a:t>
            </a:r>
          </a:p>
          <a:p>
            <a:pPr marL="285750" indent="-285750" algn="just">
              <a:buFont typeface="Wingdings" panose="05000000000000000000" pitchFamily="2" charset="2"/>
              <a:buChar char="§"/>
            </a:pPr>
            <a:r>
              <a:rPr lang="en-US" b="1" dirty="0" err="1">
                <a:latin typeface="Times New Roman" panose="02020603050405020304" pitchFamily="18" charset="0"/>
                <a:cs typeface="Times New Roman" panose="02020603050405020304" pitchFamily="18" charset="0"/>
              </a:rPr>
              <a:t>Prosenchymatous</a:t>
            </a:r>
            <a:r>
              <a:rPr lang="en-US" dirty="0">
                <a:latin typeface="Times New Roman" panose="02020603050405020304" pitchFamily="18" charset="0"/>
                <a:cs typeface="Times New Roman" panose="02020603050405020304" pitchFamily="18" charset="0"/>
              </a:rPr>
              <a:t> – when the length exceeds the breadth in more than five or often dozens, sometimes hundred of times</a:t>
            </a:r>
          </a:p>
        </p:txBody>
      </p:sp>
    </p:spTree>
    <p:extLst>
      <p:ext uri="{BB962C8B-B14F-4D97-AF65-F5344CB8AC3E}">
        <p14:creationId xmlns:p14="http://schemas.microsoft.com/office/powerpoint/2010/main" val="118981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2"/>
          </a:fillRef>
          <a:effectRef idx="1">
            <a:schemeClr val="accent2"/>
          </a:effectRef>
          <a:fontRef idx="minor">
            <a:schemeClr val="lt1"/>
          </a:fontRef>
        </p:style>
        <p:txBody>
          <a:bodyPr>
            <a:normAutofit/>
          </a:bodyPr>
          <a:lstStyle/>
          <a:p>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Plant cell vs</a:t>
            </a:r>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 cell</a:t>
            </a:r>
            <a:endPar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6626" name="Picture 2" descr="https://i.pinimg.com/564x/96/5d/65/965d65aa15ee7f162cef53b01733d68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330" y="1787236"/>
            <a:ext cx="9592759" cy="3782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67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2"/>
          </a:fillRef>
          <a:effectRef idx="1">
            <a:schemeClr val="accent2"/>
          </a:effectRef>
          <a:fontRef idx="minor">
            <a:schemeClr val="lt1"/>
          </a:fontRef>
        </p:style>
        <p:txBody>
          <a:bodyPr>
            <a:normAutofit/>
          </a:bodyPr>
          <a:lstStyle/>
          <a:p>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Plant cell vs</a:t>
            </a:r>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 cell</a:t>
            </a:r>
            <a:endPar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298864" y="1651442"/>
            <a:ext cx="10577945" cy="4247317"/>
          </a:xfrm>
          <a:prstGeom prst="rect">
            <a:avLst/>
          </a:prstGeom>
        </p:spPr>
        <p:txBody>
          <a:bodyPr wrap="square">
            <a:spAutoFit/>
          </a:bodyPr>
          <a:lstStyle/>
          <a:p>
            <a:pPr algn="ctr"/>
            <a:r>
              <a:rPr lang="en-US" b="1" dirty="0">
                <a:latin typeface="Times New Roman" panose="02020603050405020304" pitchFamily="18" charset="0"/>
                <a:cs typeface="Times New Roman" panose="02020603050405020304" pitchFamily="18" charset="0"/>
              </a:rPr>
              <a:t>What Are the Differences Between Plant and Animal Cells?</a:t>
            </a:r>
          </a:p>
          <a:p>
            <a:pPr algn="just"/>
            <a:r>
              <a:rPr lang="en-US" dirty="0">
                <a:latin typeface="Times New Roman" panose="02020603050405020304" pitchFamily="18" charset="0"/>
                <a:cs typeface="Times New Roman" panose="02020603050405020304" pitchFamily="18" charset="0"/>
              </a:rPr>
              <a:t>Plant cells have to perform two functions that are not required of animal cells:</a:t>
            </a:r>
          </a:p>
          <a:p>
            <a:pPr algn="just"/>
            <a:r>
              <a:rPr lang="en-US" dirty="0">
                <a:latin typeface="Times New Roman" panose="02020603050405020304" pitchFamily="18" charset="0"/>
                <a:cs typeface="Times New Roman" panose="02020603050405020304" pitchFamily="18" charset="0"/>
              </a:rPr>
              <a:t>Produce their own food (which they do in a process called </a:t>
            </a:r>
            <a:r>
              <a:rPr lang="en-US" i="1" dirty="0">
                <a:latin typeface="Times New Roman" panose="02020603050405020304" pitchFamily="18" charset="0"/>
                <a:cs typeface="Times New Roman" panose="02020603050405020304" pitchFamily="18" charset="0"/>
              </a:rPr>
              <a:t>photosynthesis</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Support their own weight (which animals usually do by means of a skeleton).</a:t>
            </a:r>
          </a:p>
          <a:p>
            <a:pPr algn="just"/>
            <a:r>
              <a:rPr lang="en-US" dirty="0">
                <a:latin typeface="Times New Roman" panose="02020603050405020304" pitchFamily="18" charset="0"/>
                <a:cs typeface="Times New Roman" panose="02020603050405020304" pitchFamily="18" charset="0"/>
              </a:rPr>
              <a:t>The structures possessed by plant cells for performing these two functions create the primary differences between plant and animals cells. These structures are:</a:t>
            </a:r>
          </a:p>
          <a:p>
            <a:pPr algn="just"/>
            <a:r>
              <a:rPr lang="en-US" b="1" dirty="0">
                <a:latin typeface="Times New Roman" panose="02020603050405020304" pitchFamily="18" charset="0"/>
                <a:cs typeface="Times New Roman" panose="02020603050405020304" pitchFamily="18" charset="0"/>
              </a:rPr>
              <a:t>Structures Unique to Plant Cells</a:t>
            </a:r>
          </a:p>
          <a:p>
            <a:pPr algn="just"/>
            <a:r>
              <a:rPr lang="en-US" b="1" dirty="0">
                <a:latin typeface="Times New Roman" panose="02020603050405020304" pitchFamily="18" charset="0"/>
                <a:cs typeface="Times New Roman" panose="02020603050405020304" pitchFamily="18" charset="0"/>
              </a:rPr>
              <a:t>Cell Wall</a:t>
            </a:r>
            <a:r>
              <a:rPr lang="en-US" dirty="0">
                <a:latin typeface="Times New Roman" panose="02020603050405020304" pitchFamily="18" charset="0"/>
                <a:cs typeface="Times New Roman" panose="02020603050405020304" pitchFamily="18" charset="0"/>
              </a:rPr>
              <a:t>: A wall on the outside of the membrane, which, in combination with the vacuole (as described below), helps the plant cell maintain its shape and rigidity.</a:t>
            </a:r>
          </a:p>
          <a:p>
            <a:pPr algn="just"/>
            <a:r>
              <a:rPr lang="en-US" b="1" dirty="0">
                <a:latin typeface="Times New Roman" panose="02020603050405020304" pitchFamily="18" charset="0"/>
                <a:cs typeface="Times New Roman" panose="02020603050405020304" pitchFamily="18" charset="0"/>
              </a:rPr>
              <a:t>Plastids</a:t>
            </a:r>
            <a:r>
              <a:rPr lang="en-US" dirty="0">
                <a:latin typeface="Times New Roman" panose="02020603050405020304" pitchFamily="18" charset="0"/>
                <a:cs typeface="Times New Roman" panose="02020603050405020304" pitchFamily="18" charset="0"/>
              </a:rPr>
              <a:t>: Used in photosynthesis to convert sunlight, carbon dioxide, and water into food. The most well-known plastids are chloroplasts, which contain the chlorophyll that gives many plants their green hue.</a:t>
            </a:r>
          </a:p>
          <a:p>
            <a:pPr algn="just"/>
            <a:r>
              <a:rPr lang="en-US" b="1" dirty="0">
                <a:latin typeface="Times New Roman" panose="02020603050405020304" pitchFamily="18" charset="0"/>
                <a:cs typeface="Times New Roman" panose="02020603050405020304" pitchFamily="18" charset="0"/>
              </a:rPr>
              <a:t>Large Vacuole</a:t>
            </a:r>
            <a:r>
              <a:rPr lang="en-US" dirty="0">
                <a:latin typeface="Times New Roman" panose="02020603050405020304" pitchFamily="18" charset="0"/>
                <a:cs typeface="Times New Roman" panose="02020603050405020304" pitchFamily="18" charset="0"/>
              </a:rPr>
              <a:t>: While animal cells may have many tiny vacuoles, a plant cell usually has a single large vacuole, which serves as a storage tank for food, water, waste products, and other materials. The vacuole has an important structural function, as well. When filled with water, the vacuole exerts internal pressure against the cell wall, which helps keep the cell rigid. A plant that is wilting has vacuoles that are no longer filled with water.</a:t>
            </a:r>
          </a:p>
        </p:txBody>
      </p:sp>
    </p:spTree>
    <p:extLst>
      <p:ext uri="{BB962C8B-B14F-4D97-AF65-F5344CB8AC3E}">
        <p14:creationId xmlns:p14="http://schemas.microsoft.com/office/powerpoint/2010/main" val="270479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2"/>
          </a:fillRef>
          <a:effectRef idx="1">
            <a:schemeClr val="accent2"/>
          </a:effectRef>
          <a:fontRef idx="minor">
            <a:schemeClr val="lt1"/>
          </a:fontRef>
        </p:style>
        <p:txBody>
          <a:bodyPr>
            <a:normAutofit/>
          </a:bodyPr>
          <a:lstStyle/>
          <a:p>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Plant cell vs</a:t>
            </a:r>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 cell</a:t>
            </a:r>
            <a:endPar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2530" name="Picture 2" descr="https://i.pinimg.com/564x/9d/1f/82/9d1f82bf147c56e8f3c2fe6710980198.jpg"/>
          <p:cNvPicPr>
            <a:picLocks noChangeAspect="1" noChangeArrowheads="1"/>
          </p:cNvPicPr>
          <p:nvPr/>
        </p:nvPicPr>
        <p:blipFill rotWithShape="1">
          <a:blip r:embed="rId3">
            <a:extLst>
              <a:ext uri="{28A0092B-C50C-407E-A947-70E740481C1C}">
                <a14:useLocalDpi xmlns:a14="http://schemas.microsoft.com/office/drawing/2010/main" val="0"/>
              </a:ext>
            </a:extLst>
          </a:blip>
          <a:srcRect t="6421" b="3175"/>
          <a:stretch/>
        </p:blipFill>
        <p:spPr bwMode="auto">
          <a:xfrm>
            <a:off x="2254827" y="1485900"/>
            <a:ext cx="7720445" cy="4925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672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2"/>
          </a:fillRef>
          <a:effectRef idx="1">
            <a:schemeClr val="accent2"/>
          </a:effectRef>
          <a:fontRef idx="minor">
            <a:schemeClr val="lt1"/>
          </a:fontRef>
        </p:style>
        <p:txBody>
          <a:bodyPr>
            <a:normAutofit/>
          </a:bodyPr>
          <a:lstStyle/>
          <a:p>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Plant cell vs</a:t>
            </a:r>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 cell</a:t>
            </a:r>
            <a:endPar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4578" name="Picture 2" descr="https://i.pinimg.com/564x/18/a4/a1/18a4a17362ae5c54e12feb10af764d7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376" y="1543339"/>
            <a:ext cx="6047797" cy="4543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414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581150" y="923926"/>
            <a:ext cx="10247630" cy="3183890"/>
          </a:xfrm>
        </p:spPr>
        <p:txBody>
          <a:bodyPr>
            <a:normAutofit/>
          </a:bodyPr>
          <a:lstStyle/>
          <a:p>
            <a:r>
              <a:rPr lang="en-US" dirty="0">
                <a:latin typeface="Times New Roman" panose="02020603050405020304" pitchFamily="18" charset="0"/>
                <a:cs typeface="Times New Roman" panose="02020603050405020304" pitchFamily="18" charset="0"/>
              </a:rPr>
              <a:t>Jelly-like substance inside a cell that contains the cell organelles. It is made mostly of water.</a:t>
            </a:r>
          </a:p>
          <a:p>
            <a:r>
              <a:rPr lang="en-US" dirty="0">
                <a:latin typeface="Times New Roman" panose="02020603050405020304" pitchFamily="18" charset="0"/>
                <a:cs typeface="Times New Roman" panose="02020603050405020304" pitchFamily="18" charset="0"/>
              </a:rPr>
              <a:t>The fluid filled part of the cytoplasm is known as the cytosol.</a:t>
            </a:r>
            <a:endParaRPr lang="ru-RU" dirty="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7670800" y="118534"/>
            <a:ext cx="4521200" cy="1148080"/>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FFFF00"/>
                </a:solidFill>
                <a:effectLst>
                  <a:glow rad="139700">
                    <a:schemeClr val="accent3">
                      <a:satMod val="175000"/>
                      <a:alpha val="40000"/>
                    </a:schemeClr>
                  </a:glow>
                  <a:outerShdw blurRad="38100" dist="38100" dir="2700000" algn="tl">
                    <a:srgbClr val="000000">
                      <a:alpha val="43137"/>
                    </a:srgbClr>
                  </a:outerShdw>
                </a:effectLst>
              </a:rPr>
              <a:t>Cytoplasm</a:t>
            </a:r>
            <a:endParaRPr lang="ru-RU" b="1" dirty="0">
              <a:solidFill>
                <a:srgbClr val="FFFF00"/>
              </a:solidFill>
              <a:effectLst>
                <a:glow rad="139700">
                  <a:schemeClr val="accent3">
                    <a:satMod val="175000"/>
                    <a:alpha val="4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4283250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704850" y="981075"/>
            <a:ext cx="10432413" cy="2717166"/>
          </a:xfrm>
        </p:spPr>
        <p:txBody>
          <a:bodyPr/>
          <a:lstStyle/>
          <a:p>
            <a:pPr algn="just"/>
            <a:r>
              <a:rPr lang="en-US" dirty="0">
                <a:latin typeface="Times New Roman" panose="02020603050405020304" pitchFamily="18" charset="0"/>
                <a:cs typeface="Times New Roman" panose="02020603050405020304" pitchFamily="18" charset="0"/>
              </a:rPr>
              <a:t>Also known as the plasma membrane</a:t>
            </a:r>
          </a:p>
          <a:p>
            <a:pPr algn="just"/>
            <a:r>
              <a:rPr lang="en-US" dirty="0">
                <a:latin typeface="Times New Roman" panose="02020603050405020304" pitchFamily="18" charset="0"/>
                <a:cs typeface="Times New Roman" panose="02020603050405020304" pitchFamily="18" charset="0"/>
              </a:rPr>
              <a:t>Made of a double layer of phospholipids with proteins embedded to assist with the transportation of molecules</a:t>
            </a:r>
          </a:p>
          <a:p>
            <a:pPr algn="just"/>
            <a:r>
              <a:rPr lang="en-US" dirty="0">
                <a:latin typeface="Times New Roman" panose="02020603050405020304" pitchFamily="18" charset="0"/>
                <a:cs typeface="Times New Roman" panose="02020603050405020304" pitchFamily="18" charset="0"/>
              </a:rPr>
              <a:t>Forms a boundary between the cytoplasm and the outside of a cell and controls what enters and exits the cell</a:t>
            </a:r>
            <a:endParaRPr lang="ru-RU" dirty="0">
              <a:latin typeface="Times New Roman" panose="02020603050405020304" pitchFamily="18" charset="0"/>
              <a:cs typeface="Times New Roman" panose="02020603050405020304" pitchFamily="18" charset="0"/>
            </a:endParaRPr>
          </a:p>
        </p:txBody>
      </p:sp>
      <p:pic>
        <p:nvPicPr>
          <p:cNvPr id="6" name="Объект 3"/>
          <p:cNvPicPr>
            <a:picLocks noChangeAspect="1"/>
          </p:cNvPicPr>
          <p:nvPr/>
        </p:nvPicPr>
        <p:blipFill>
          <a:blip r:embed="rId3">
            <a:lum bright="-5000"/>
          </a:blip>
          <a:stretch>
            <a:fillRect/>
          </a:stretch>
        </p:blipFill>
        <p:spPr>
          <a:xfrm>
            <a:off x="821917" y="3698241"/>
            <a:ext cx="10315346" cy="3270328"/>
          </a:xfrm>
          <a:prstGeom prst="rect">
            <a:avLst/>
          </a:prstGeom>
        </p:spPr>
      </p:pic>
      <p:sp>
        <p:nvSpPr>
          <p:cNvPr id="5" name="Заголовок 1"/>
          <p:cNvSpPr>
            <a:spLocks noGrp="1"/>
          </p:cNvSpPr>
          <p:nvPr>
            <p:ph type="title"/>
          </p:nvPr>
        </p:nvSpPr>
        <p:spPr>
          <a:xfrm>
            <a:off x="7670800" y="0"/>
            <a:ext cx="4521200" cy="1148080"/>
          </a:xfrm>
          <a:solidFill>
            <a:schemeClr val="accent1"/>
          </a:solidFill>
        </p:spPr>
        <p:txBody>
          <a:bodyPr/>
          <a:lstStyle/>
          <a:p>
            <a:r>
              <a:rPr lang="en-US" b="1" dirty="0">
                <a:solidFill>
                  <a:srgbClr val="FFFF00"/>
                </a:solidFill>
                <a:effectLst>
                  <a:glow rad="139700">
                    <a:schemeClr val="accent3">
                      <a:satMod val="175000"/>
                      <a:alpha val="40000"/>
                    </a:schemeClr>
                  </a:glow>
                  <a:outerShdw blurRad="38100" dist="38100" dir="2700000" algn="tl">
                    <a:srgbClr val="000000">
                      <a:alpha val="43137"/>
                    </a:srgbClr>
                  </a:outerShdw>
                </a:effectLst>
              </a:rPr>
              <a:t>Cytoplasm</a:t>
            </a:r>
            <a:endParaRPr lang="ru-RU" b="1" dirty="0">
              <a:solidFill>
                <a:srgbClr val="FFFF00"/>
              </a:solidFill>
              <a:effectLst>
                <a:glow rad="139700">
                  <a:schemeClr val="accent3">
                    <a:satMod val="175000"/>
                    <a:alpha val="4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91429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72474" y="-76200"/>
            <a:ext cx="4006849" cy="942975"/>
          </a:xfrm>
          <a:solidFill>
            <a:schemeClr val="accent2"/>
          </a:solidFill>
        </p:spPr>
        <p:txBody>
          <a:bodyPr/>
          <a:lstStyle/>
          <a:p>
            <a:r>
              <a:rPr lang="en-US" b="1" spc="50" dirty="0">
                <a:ln w="9525" cmpd="sng">
                  <a:solidFill>
                    <a:schemeClr val="accent1"/>
                  </a:solidFill>
                  <a:prstDash val="solid"/>
                </a:ln>
                <a:solidFill>
                  <a:srgbClr val="70AD47">
                    <a:tint val="1000"/>
                  </a:srgbClr>
                </a:solidFill>
                <a:effectLst>
                  <a:glow rad="139700">
                    <a:schemeClr val="accent1">
                      <a:satMod val="175000"/>
                      <a:alpha val="40000"/>
                    </a:schemeClr>
                  </a:glow>
                </a:effectLst>
              </a:rPr>
              <a:t>Nucleus</a:t>
            </a:r>
            <a:endParaRPr lang="ru-RU" b="1" spc="50" dirty="0">
              <a:ln w="9525" cmpd="sng">
                <a:solidFill>
                  <a:schemeClr val="accent1"/>
                </a:solidFill>
                <a:prstDash val="solid"/>
              </a:ln>
              <a:solidFill>
                <a:srgbClr val="70AD47">
                  <a:tint val="1000"/>
                </a:srgbClr>
              </a:solidFill>
              <a:effectLst>
                <a:glow rad="139700">
                  <a:schemeClr val="accent1">
                    <a:satMod val="175000"/>
                    <a:alpha val="40000"/>
                  </a:schemeClr>
                </a:glow>
              </a:effectLst>
            </a:endParaRPr>
          </a:p>
        </p:txBody>
      </p:sp>
      <p:sp>
        <p:nvSpPr>
          <p:cNvPr id="3" name="Прямоугольник 2"/>
          <p:cNvSpPr/>
          <p:nvPr/>
        </p:nvSpPr>
        <p:spPr>
          <a:xfrm>
            <a:off x="438150" y="1181100"/>
            <a:ext cx="4905700" cy="47148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Stores and protects the genetic information, or DNA, of a cell.</a:t>
            </a:r>
          </a:p>
          <a:p>
            <a:pPr algn="ctr"/>
            <a:r>
              <a:rPr lang="en-US" sz="2000" b="1" dirty="0">
                <a:latin typeface="Times New Roman" panose="02020603050405020304" pitchFamily="18" charset="0"/>
                <a:cs typeface="Times New Roman" panose="02020603050405020304" pitchFamily="18" charset="0"/>
              </a:rPr>
              <a:t>DNA is located in chromosomes inside the nucleus.</a:t>
            </a:r>
          </a:p>
          <a:p>
            <a:pPr algn="ctr"/>
            <a:r>
              <a:rPr lang="en-US" sz="2000" b="1" dirty="0">
                <a:latin typeface="Times New Roman" panose="02020603050405020304" pitchFamily="18" charset="0"/>
                <a:cs typeface="Times New Roman" panose="02020603050405020304" pitchFamily="18" charset="0"/>
              </a:rPr>
              <a:t>Is surrounded by a nuclear envelope, or nuclear membrane, that</a:t>
            </a:r>
          </a:p>
          <a:p>
            <a:pPr algn="ctr"/>
            <a:r>
              <a:rPr lang="en-US" sz="2000" b="1" dirty="0">
                <a:latin typeface="Times New Roman" panose="02020603050405020304" pitchFamily="18" charset="0"/>
                <a:cs typeface="Times New Roman" panose="02020603050405020304" pitchFamily="18" charset="0"/>
              </a:rPr>
              <a:t>contains pores that allow molecules to travel in and out of the</a:t>
            </a:r>
          </a:p>
          <a:p>
            <a:pPr algn="ctr"/>
            <a:r>
              <a:rPr lang="en-US" sz="2000" b="1" dirty="0">
                <a:latin typeface="Times New Roman" panose="02020603050405020304" pitchFamily="18" charset="0"/>
                <a:cs typeface="Times New Roman" panose="02020603050405020304" pitchFamily="18" charset="0"/>
              </a:rPr>
              <a:t>nucleus.</a:t>
            </a:r>
          </a:p>
          <a:p>
            <a:pPr algn="ctr"/>
            <a:r>
              <a:rPr lang="en-US" sz="2000" b="1" dirty="0">
                <a:latin typeface="Times New Roman" panose="02020603050405020304" pitchFamily="18" charset="0"/>
                <a:cs typeface="Times New Roman" panose="02020603050405020304" pitchFamily="18" charset="0"/>
              </a:rPr>
              <a:t>Contains the nucleolus which produces ribosomes for the cell.</a:t>
            </a:r>
          </a:p>
          <a:p>
            <a:pPr marL="342900" indent="-342900" algn="just">
              <a:buFont typeface="Arial" panose="020B0604020202020204" pitchFamily="34" charset="0"/>
              <a:buChar char="•"/>
            </a:pPr>
            <a:endParaRPr lang="ru-RU" sz="2000" b="1" i="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b="1" i="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dirty="0">
              <a:latin typeface="Times New Roman" panose="02020603050405020304" pitchFamily="18" charset="0"/>
              <a:cs typeface="Times New Roman" panose="02020603050405020304" pitchFamily="18" charset="0"/>
            </a:endParaRPr>
          </a:p>
          <a:p>
            <a:pPr algn="ctr"/>
            <a:endParaRPr lang="ru-RU" sz="2000" dirty="0">
              <a:latin typeface="Times New Roman" panose="02020603050405020304" pitchFamily="18" charset="0"/>
              <a:cs typeface="Times New Roman" panose="02020603050405020304" pitchFamily="18" charset="0"/>
            </a:endParaRPr>
          </a:p>
        </p:txBody>
      </p:sp>
      <p:pic>
        <p:nvPicPr>
          <p:cNvPr id="6" name="Объект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71099" y="1657351"/>
            <a:ext cx="4561170" cy="3962400"/>
          </a:xfrm>
        </p:spPr>
      </p:pic>
    </p:spTree>
    <p:extLst>
      <p:ext uri="{BB962C8B-B14F-4D97-AF65-F5344CB8AC3E}">
        <p14:creationId xmlns:p14="http://schemas.microsoft.com/office/powerpoint/2010/main" val="2146580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47825" y="1009650"/>
            <a:ext cx="10817225" cy="2981324"/>
          </a:xfrm>
        </p:spPr>
        <p:txBody>
          <a:bodyPr>
            <a:normAutofit/>
          </a:bodyPr>
          <a:lstStyle/>
          <a:p>
            <a:pPr marL="0" indent="0" algn="just">
              <a:buNone/>
            </a:pPr>
            <a:r>
              <a:rPr lang="en-US" dirty="0">
                <a:latin typeface="Times New Roman" panose="02020603050405020304" pitchFamily="18" charset="0"/>
                <a:cs typeface="Times New Roman" panose="02020603050405020304" pitchFamily="18" charset="0"/>
              </a:rPr>
              <a:t>The Endoplasmic Reticulum (ER) is a network of thin folded</a:t>
            </a:r>
          </a:p>
          <a:p>
            <a:pPr marL="0" indent="0" algn="just">
              <a:buNone/>
            </a:pPr>
            <a:r>
              <a:rPr lang="en-US" dirty="0">
                <a:latin typeface="Times New Roman" panose="02020603050405020304" pitchFamily="18" charset="0"/>
                <a:cs typeface="Times New Roman" panose="02020603050405020304" pitchFamily="18" charset="0"/>
              </a:rPr>
              <a:t>membranes that assists in the processing and transportation of proteins and lipids.</a:t>
            </a:r>
          </a:p>
          <a:p>
            <a:pPr marL="0" indent="0" algn="just">
              <a:buNone/>
            </a:pPr>
            <a:r>
              <a:rPr lang="en-US" b="1" i="1" dirty="0">
                <a:latin typeface="Times New Roman" panose="02020603050405020304" pitchFamily="18" charset="0"/>
                <a:cs typeface="Times New Roman" panose="02020603050405020304" pitchFamily="18" charset="0"/>
              </a:rPr>
              <a:t>Rough ER </a:t>
            </a:r>
            <a:r>
              <a:rPr lang="en-US" dirty="0">
                <a:latin typeface="Times New Roman" panose="02020603050405020304" pitchFamily="18" charset="0"/>
                <a:cs typeface="Times New Roman" panose="02020603050405020304" pitchFamily="18" charset="0"/>
              </a:rPr>
              <a:t>– Transports proteins (roughness is the attached ribosomes)</a:t>
            </a:r>
          </a:p>
          <a:p>
            <a:pPr marL="0" indent="0" algn="just">
              <a:buNone/>
            </a:pPr>
            <a:r>
              <a:rPr lang="en-US" b="1" i="1" dirty="0">
                <a:latin typeface="Times New Roman" panose="02020603050405020304" pitchFamily="18" charset="0"/>
                <a:cs typeface="Times New Roman" panose="02020603050405020304" pitchFamily="18" charset="0"/>
              </a:rPr>
              <a:t>Smooth ER </a:t>
            </a:r>
            <a:r>
              <a:rPr lang="en-US" dirty="0">
                <a:latin typeface="Times New Roman" panose="02020603050405020304" pitchFamily="18" charset="0"/>
                <a:cs typeface="Times New Roman" panose="02020603050405020304" pitchFamily="18" charset="0"/>
              </a:rPr>
              <a:t>– Processes and transports lipids</a:t>
            </a:r>
            <a:endParaRPr lang="ru-RU" dirty="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7562851" y="1"/>
            <a:ext cx="4721224" cy="1085850"/>
          </a:xfrm>
          <a:prstGeom prst="rect">
            <a:avLst/>
          </a:prstGeom>
          <a:solidFill>
            <a:schemeClr val="accent2">
              <a:lumMod val="60000"/>
              <a:lumOff val="40000"/>
            </a:schemeClr>
          </a:solidFill>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Endoplasmic reticulum (ER)</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0603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42975" y="1085851"/>
            <a:ext cx="10560049" cy="4705350"/>
          </a:xfrm>
        </p:spPr>
        <p:txBody>
          <a:bodyPr>
            <a:normAutofit/>
          </a:bodyPr>
          <a:lstStyle/>
          <a:p>
            <a:pPr algn="just" fontAlgn="base"/>
            <a:r>
              <a:rPr lang="en-US" dirty="0">
                <a:latin typeface="Times New Roman" panose="02020603050405020304" pitchFamily="18" charset="0"/>
                <a:cs typeface="Times New Roman" panose="02020603050405020304" pitchFamily="18" charset="0"/>
              </a:rPr>
              <a:t>The Golgi apparatus, also known as the Golgi complex, Golgi body, or simply the Golgi, is an organelle found in most eukaryotic cells. It was identified in 1897 by the Italian scientist Camillo Golgi and named after him in 1898.</a:t>
            </a:r>
          </a:p>
          <a:p>
            <a:pPr algn="just" fontAlgn="base"/>
            <a:r>
              <a:rPr lang="en-US" dirty="0">
                <a:latin typeface="Times New Roman" panose="02020603050405020304" pitchFamily="18" charset="0"/>
                <a:cs typeface="Times New Roman" panose="02020603050405020304" pitchFamily="18" charset="0"/>
              </a:rPr>
              <a:t>Part of the endomembrane system in the cytoplasm, the Golgi apparatus packages proteins into membrane-bound vesicles inside the cell before the vesicles are sent to their destination. The Golgi apparatus resides at the intersection of the secretory, lysosomal, and endocytic pathways. It is of particular importance in processing proteins for secretion, containing a set of glycosylation enzymes that attach various sugar monomers to proteins as the proteins move through the apparatus.</a:t>
            </a:r>
            <a:endParaRPr lang="ru-RU" dirty="0"/>
          </a:p>
        </p:txBody>
      </p:sp>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Golgi complex</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699" y="5362575"/>
            <a:ext cx="2962275" cy="1628775"/>
          </a:xfrm>
          <a:prstGeom prst="rect">
            <a:avLst/>
          </a:prstGeom>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8575" y="3947221"/>
            <a:ext cx="3352801" cy="2868215"/>
          </a:xfrm>
          <a:prstGeom prst="rect">
            <a:avLst/>
          </a:prstGeom>
        </p:spPr>
      </p:pic>
    </p:spTree>
    <p:extLst>
      <p:ext uri="{BB962C8B-B14F-4D97-AF65-F5344CB8AC3E}">
        <p14:creationId xmlns:p14="http://schemas.microsoft.com/office/powerpoint/2010/main" val="72386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8125" y="1"/>
            <a:ext cx="4425949" cy="1085850"/>
          </a:xfrm>
          <a:solidFill>
            <a:schemeClr val="accent2">
              <a:lumMod val="60000"/>
              <a:lumOff val="40000"/>
            </a:schemeClr>
          </a:solidFill>
        </p:spPr>
        <p:txBody>
          <a:bodyPr/>
          <a:lstStyle/>
          <a:p>
            <a:r>
              <a:rPr lang="en-US"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Mitochondria</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1304924"/>
            <a:ext cx="5829300" cy="4758829"/>
          </a:xfrm>
          <a:prstGeom prst="rect">
            <a:avLst/>
          </a:prstGeom>
        </p:spPr>
      </p:pic>
      <p:sp>
        <p:nvSpPr>
          <p:cNvPr id="10" name="Прямоугольник 9"/>
          <p:cNvSpPr/>
          <p:nvPr/>
        </p:nvSpPr>
        <p:spPr>
          <a:xfrm>
            <a:off x="1066800" y="2347435"/>
            <a:ext cx="5067300" cy="1477328"/>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Bean-shaped organelle made of an inner membrane,</a:t>
            </a:r>
          </a:p>
          <a:p>
            <a:pPr algn="just"/>
            <a:r>
              <a:rPr lang="en-US" dirty="0">
                <a:latin typeface="Times New Roman" panose="02020603050405020304" pitchFamily="18" charset="0"/>
                <a:cs typeface="Times New Roman" panose="02020603050405020304" pitchFamily="18" charset="0"/>
              </a:rPr>
              <a:t>comprised of many folds, and an outer membrane</a:t>
            </a:r>
          </a:p>
          <a:p>
            <a:pPr algn="just"/>
            <a:r>
              <a:rPr lang="en-US" dirty="0">
                <a:latin typeface="Times New Roman" panose="02020603050405020304" pitchFamily="18" charset="0"/>
                <a:cs typeface="Times New Roman" panose="02020603050405020304" pitchFamily="18" charset="0"/>
              </a:rPr>
              <a:t>Supplies energy for the cell in the form of ATP</a:t>
            </a:r>
          </a:p>
          <a:p>
            <a:pPr algn="just"/>
            <a:r>
              <a:rPr lang="en-US" dirty="0">
                <a:latin typeface="Times New Roman" panose="02020603050405020304" pitchFamily="18" charset="0"/>
                <a:cs typeface="Times New Roman" panose="02020603050405020304" pitchFamily="18" charset="0"/>
              </a:rPr>
              <a:t>Mitochondria have their own ribosomes and DNA, which make them a unique organelle</a:t>
            </a:r>
          </a:p>
        </p:txBody>
      </p:sp>
    </p:spTree>
    <p:extLst>
      <p:ext uri="{BB962C8B-B14F-4D97-AF65-F5344CB8AC3E}">
        <p14:creationId xmlns:p14="http://schemas.microsoft.com/office/powerpoint/2010/main" val="3789563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Ribosomes</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sp>
        <p:nvSpPr>
          <p:cNvPr id="5" name="Прямоугольник 4"/>
          <p:cNvSpPr/>
          <p:nvPr/>
        </p:nvSpPr>
        <p:spPr>
          <a:xfrm>
            <a:off x="1504950" y="1246644"/>
            <a:ext cx="9877425" cy="3693319"/>
          </a:xfrm>
          <a:prstGeom prst="rect">
            <a:avLst/>
          </a:prstGeom>
        </p:spPr>
        <p:txBody>
          <a:bodyPr wrap="square">
            <a:spAutoFit/>
          </a:bodyPr>
          <a:lstStyle/>
          <a:p>
            <a:pPr marL="285750" indent="-285750" algn="just">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Ribosomes</a:t>
            </a:r>
            <a:r>
              <a:rPr lang="en-US" dirty="0">
                <a:latin typeface="Times New Roman" panose="02020603050405020304" pitchFamily="18" charset="0"/>
                <a:cs typeface="Times New Roman" panose="02020603050405020304" pitchFamily="18" charset="0"/>
              </a:rPr>
              <a:t> comprise a complex macromolecular machine, found within all living cells, that serves as the site of biological protein synthesis (translation). Ribosomes link amino acids together in the order specified by messenger RNA (mRNA) molecules. Ribosomes consist of two major components: the small ribosomal subunits, which read the mRNA, and the large subunits, which join amino acids to form a polypeptide chain. Each subunit consists of one or more ribosomal RNA (</a:t>
            </a:r>
            <a:r>
              <a:rPr lang="en-US" dirty="0" err="1">
                <a:latin typeface="Times New Roman" panose="02020603050405020304" pitchFamily="18" charset="0"/>
                <a:cs typeface="Times New Roman" panose="02020603050405020304" pitchFamily="18" charset="0"/>
              </a:rPr>
              <a:t>rRNA</a:t>
            </a:r>
            <a:r>
              <a:rPr lang="en-US" dirty="0">
                <a:latin typeface="Times New Roman" panose="02020603050405020304" pitchFamily="18" charset="0"/>
                <a:cs typeface="Times New Roman" panose="02020603050405020304" pitchFamily="18" charset="0"/>
              </a:rPr>
              <a:t>) molecules and a variety of ribosomal proteins (r-protein or </a:t>
            </a:r>
            <a:r>
              <a:rPr lang="en-US" dirty="0" err="1">
                <a:latin typeface="Times New Roman" panose="02020603050405020304" pitchFamily="18" charset="0"/>
                <a:cs typeface="Times New Roman" panose="02020603050405020304" pitchFamily="18" charset="0"/>
              </a:rPr>
              <a:t>rProtein</a:t>
            </a:r>
            <a:r>
              <a:rPr lang="en-US" dirty="0">
                <a:latin typeface="Times New Roman" panose="02020603050405020304" pitchFamily="18" charset="0"/>
                <a:cs typeface="Times New Roman" panose="02020603050405020304" pitchFamily="18" charset="0"/>
              </a:rPr>
              <a:t>) The ribosomes and associated molecules are also known as the translational apparatus.</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Ribosomes are minute particles consisting of RNA and associated proteins that function to synthesize proteins. Proteins are needed for many cellular functions such as repairing damage or directing chemical processes. Ribosomes can be found floating within the cytoplasm or attached to the endoplasmic reticulum. Basically, their main function is to convert genetic code into an amino acid sequence and to build protein polymers from amino acid monomers.</a:t>
            </a:r>
          </a:p>
          <a:p>
            <a:pPr marL="285750" indent="-285750" algn="just">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512" y="4732734"/>
            <a:ext cx="1952625" cy="1933575"/>
          </a:xfrm>
          <a:prstGeom prst="rect">
            <a:avLst/>
          </a:prstGeom>
        </p:spPr>
      </p:pic>
    </p:spTree>
    <p:extLst>
      <p:ext uri="{BB962C8B-B14F-4D97-AF65-F5344CB8AC3E}">
        <p14:creationId xmlns:p14="http://schemas.microsoft.com/office/powerpoint/2010/main" val="1047995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chemeClr val="accent4">
              <a:lumMod val="60000"/>
              <a:lumOff val="40000"/>
            </a:schemeClr>
          </a:solidFill>
        </p:spPr>
        <p:txBody>
          <a:bodyPr/>
          <a:lstStyle/>
          <a:p>
            <a:r>
              <a:rPr lang="en-US" dirty="0">
                <a:ln w="0"/>
                <a:effectLst>
                  <a:glow rad="101600">
                    <a:schemeClr val="accent4">
                      <a:satMod val="175000"/>
                      <a:alpha val="40000"/>
                    </a:schemeClr>
                  </a:glow>
                  <a:outerShdw blurRad="38100" dist="19050" dir="2700000" algn="tl" rotWithShape="0">
                    <a:schemeClr val="dk1">
                      <a:alpha val="40000"/>
                    </a:schemeClr>
                  </a:outerShdw>
                </a:effectLst>
              </a:rPr>
              <a:t>Plastids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pic>
        <p:nvPicPr>
          <p:cNvPr id="3074" name="Picture 2" descr="Plastids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199" y="952264"/>
            <a:ext cx="7000876" cy="581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768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05625" y="95251"/>
            <a:ext cx="5206999" cy="1219200"/>
          </a:xfrm>
        </p:spPr>
        <p:txBody>
          <a:bodyPr/>
          <a:lstStyle/>
          <a:p>
            <a:r>
              <a:rPr lang="ru-RU" dirty="0"/>
              <a:t>Пластиды</a:t>
            </a:r>
          </a:p>
        </p:txBody>
      </p:sp>
      <p:pic>
        <p:nvPicPr>
          <p:cNvPr id="4" name="Объект 3"/>
          <p:cNvPicPr>
            <a:picLocks noGrp="1" noChangeAspect="1"/>
          </p:cNvPicPr>
          <p:nvPr>
            <p:ph idx="1"/>
          </p:nvPr>
        </p:nvPicPr>
        <p:blipFill>
          <a:blip r:embed="rId3"/>
          <a:stretch>
            <a:fillRect/>
          </a:stretch>
        </p:blipFill>
        <p:spPr>
          <a:xfrm>
            <a:off x="771525" y="1849529"/>
            <a:ext cx="10478909" cy="4339570"/>
          </a:xfrm>
          <a:prstGeom prst="rect">
            <a:avLst/>
          </a:prstGeom>
        </p:spPr>
      </p:pic>
      <p:sp>
        <p:nvSpPr>
          <p:cNvPr id="5" name="Заголовок 1"/>
          <p:cNvSpPr txBox="1">
            <a:spLocks/>
          </p:cNvSpPr>
          <p:nvPr/>
        </p:nvSpPr>
        <p:spPr>
          <a:xfrm>
            <a:off x="6943725" y="76201"/>
            <a:ext cx="5248275" cy="876063"/>
          </a:xfrm>
          <a:prstGeom prst="rect">
            <a:avLst/>
          </a:prstGeom>
          <a:solidFill>
            <a:schemeClr val="accent4">
              <a:lumMod val="60000"/>
              <a:lumOff val="40000"/>
            </a:schemeClr>
          </a:solidFill>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n w="0"/>
                <a:effectLst>
                  <a:glow rad="101600">
                    <a:schemeClr val="accent4">
                      <a:satMod val="175000"/>
                      <a:alpha val="40000"/>
                    </a:schemeClr>
                  </a:glow>
                  <a:outerShdw blurRad="38100" dist="19050" dir="2700000" algn="tl" rotWithShape="0">
                    <a:schemeClr val="dk1">
                      <a:alpha val="40000"/>
                    </a:schemeClr>
                  </a:outerShdw>
                </a:effectLst>
              </a:rPr>
              <a:t>Different types of plastids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cxnSp>
        <p:nvCxnSpPr>
          <p:cNvPr id="7" name="Прямая со стрелкой 6"/>
          <p:cNvCxnSpPr/>
          <p:nvPr/>
        </p:nvCxnSpPr>
        <p:spPr>
          <a:xfrm>
            <a:off x="2776538" y="5874692"/>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710112" y="5886450"/>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6743700" y="5886450"/>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483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chemeClr val="accent4">
              <a:lumMod val="60000"/>
              <a:lumOff val="40000"/>
            </a:schemeClr>
          </a:solidFill>
        </p:spPr>
        <p:txBody>
          <a:bodyPr/>
          <a:lstStyle/>
          <a:p>
            <a:r>
              <a:rPr lang="en-US" dirty="0">
                <a:ln w="0"/>
                <a:effectLst>
                  <a:glow rad="101600">
                    <a:schemeClr val="accent4">
                      <a:satMod val="175000"/>
                      <a:alpha val="40000"/>
                    </a:schemeClr>
                  </a:glow>
                  <a:outerShdw blurRad="38100" dist="19050" dir="2700000" algn="tl" rotWithShape="0">
                    <a:schemeClr val="dk1">
                      <a:alpha val="40000"/>
                    </a:schemeClr>
                  </a:outerShdw>
                </a:effectLst>
              </a:rPr>
              <a:t>Plastids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3" name="Прямоугольник 2"/>
          <p:cNvSpPr/>
          <p:nvPr/>
        </p:nvSpPr>
        <p:spPr>
          <a:xfrm>
            <a:off x="1171574" y="1352551"/>
            <a:ext cx="10515601" cy="4690387"/>
          </a:xfrm>
          <a:prstGeom prst="rect">
            <a:avLst/>
          </a:prstGeom>
        </p:spPr>
        <p:txBody>
          <a:bodyPr wrap="square">
            <a:spAutoFit/>
          </a:bodyPr>
          <a:lstStyle/>
          <a:p>
            <a:pPr algn="just">
              <a:lnSpc>
                <a:spcPct val="114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Plastids are specialized organelles found specifically in plant and algal cells. They have a double-layered membrane.</a:t>
            </a:r>
            <a:endParaRPr lang="en-US" sz="2400" dirty="0">
              <a:solidFill>
                <a:srgbClr val="0A0A0A"/>
              </a:solidFill>
              <a:latin typeface="Times New Roman" panose="02020603050405020304" pitchFamily="18" charset="0"/>
              <a:cs typeface="Times New Roman" panose="02020603050405020304" pitchFamily="18" charset="0"/>
            </a:endParaRPr>
          </a:p>
          <a:p>
            <a:pPr algn="just">
              <a:lnSpc>
                <a:spcPct val="114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have characteristic pigments that aid their mechanisms majorly in food processing and storage. these pigments also determine the color of the plant.</a:t>
            </a:r>
            <a:endParaRPr lang="en-US" sz="2400" dirty="0">
              <a:solidFill>
                <a:srgbClr val="0A0A0A"/>
              </a:solidFill>
              <a:latin typeface="Times New Roman" panose="02020603050405020304" pitchFamily="18" charset="0"/>
              <a:cs typeface="Times New Roman" panose="02020603050405020304" pitchFamily="18" charset="0"/>
            </a:endParaRPr>
          </a:p>
          <a:p>
            <a:pPr algn="just">
              <a:lnSpc>
                <a:spcPct val="114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Generally, plastids are used to manufacture and store food for plants double-membrane organelle which is found in the cells of plants and algae.</a:t>
            </a:r>
            <a:endParaRPr lang="en-US" sz="2400" dirty="0">
              <a:solidFill>
                <a:srgbClr val="0A0A0A"/>
              </a:solidFill>
              <a:latin typeface="Times New Roman" panose="02020603050405020304" pitchFamily="18" charset="0"/>
              <a:cs typeface="Times New Roman" panose="02020603050405020304" pitchFamily="18" charset="0"/>
            </a:endParaRPr>
          </a:p>
          <a:p>
            <a:pPr algn="just">
              <a:lnSpc>
                <a:spcPct val="114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Plastids have the ability to differentiate in between there forms and they can multiply rapidly by binary fission, depending on the cell, forming over 1000 plastid copies. In mature cells, plastids reduce in number to about 100 per mature cell.</a:t>
            </a:r>
            <a:endParaRPr lang="en-US" sz="2400" dirty="0">
              <a:solidFill>
                <a:srgbClr val="0A0A0A"/>
              </a:solidFill>
              <a:latin typeface="Times New Roman" panose="02020603050405020304" pitchFamily="18" charset="0"/>
              <a:cs typeface="Times New Roman" panose="02020603050405020304" pitchFamily="18" charset="0"/>
            </a:endParaRPr>
          </a:p>
          <a:p>
            <a:pPr algn="just">
              <a:lnSpc>
                <a:spcPct val="114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Plastids are </a:t>
            </a:r>
            <a:r>
              <a:rPr lang="en-US" sz="2400" dirty="0" err="1">
                <a:solidFill>
                  <a:srgbClr val="000000"/>
                </a:solidFill>
                <a:latin typeface="Times New Roman" panose="02020603050405020304" pitchFamily="18" charset="0"/>
                <a:cs typeface="Times New Roman" panose="02020603050405020304" pitchFamily="18" charset="0"/>
              </a:rPr>
              <a:t>derivates</a:t>
            </a:r>
            <a:r>
              <a:rPr lang="en-US" sz="2400" dirty="0">
                <a:solidFill>
                  <a:srgbClr val="000000"/>
                </a:solidFill>
                <a:latin typeface="Times New Roman" panose="02020603050405020304" pitchFamily="18" charset="0"/>
                <a:cs typeface="Times New Roman" panose="02020603050405020304" pitchFamily="18" charset="0"/>
              </a:rPr>
              <a:t> of </a:t>
            </a:r>
            <a:r>
              <a:rPr lang="en-US" sz="2400" dirty="0" err="1">
                <a:solidFill>
                  <a:srgbClr val="000000"/>
                </a:solidFill>
                <a:latin typeface="Times New Roman" panose="02020603050405020304" pitchFamily="18" charset="0"/>
                <a:cs typeface="Times New Roman" panose="02020603050405020304" pitchFamily="18" charset="0"/>
              </a:rPr>
              <a:t>proplastids</a:t>
            </a:r>
            <a:r>
              <a:rPr lang="en-US" sz="2400" dirty="0">
                <a:solidFill>
                  <a:srgbClr val="000000"/>
                </a:solidFill>
                <a:latin typeface="Times New Roman" panose="02020603050405020304" pitchFamily="18" charset="0"/>
                <a:cs typeface="Times New Roman" panose="02020603050405020304" pitchFamily="18" charset="0"/>
              </a:rPr>
              <a:t> (undifferentiated plastids), found in the meristematic tissues of the plant.</a:t>
            </a:r>
            <a:endParaRPr lang="en-US" sz="24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7845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chemeClr val="accent4">
              <a:lumMod val="60000"/>
              <a:lumOff val="40000"/>
            </a:schemeClr>
          </a:solidFill>
        </p:spPr>
        <p:txBody>
          <a:bodyPr/>
          <a:lstStyle/>
          <a:p>
            <a:r>
              <a:rPr lang="en-US" dirty="0">
                <a:ln w="0"/>
                <a:effectLst>
                  <a:glow rad="101600">
                    <a:schemeClr val="accent4">
                      <a:satMod val="175000"/>
                      <a:alpha val="40000"/>
                    </a:schemeClr>
                  </a:glow>
                  <a:outerShdw blurRad="38100" dist="19050" dir="2700000" algn="tl" rotWithShape="0">
                    <a:schemeClr val="dk1">
                      <a:alpha val="40000"/>
                    </a:schemeClr>
                  </a:outerShdw>
                </a:effectLst>
              </a:rPr>
              <a:t>Plastids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4" name="Rectangle 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rot="10800000" flipV="1">
            <a:off x="1276349" y="1072427"/>
            <a:ext cx="10391775" cy="5232202"/>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General</a:t>
            </a:r>
            <a:r>
              <a:rPr kumimoji="0" lang="ru-RU" altLang="ru-RU" sz="20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functions</a:t>
            </a:r>
            <a:r>
              <a:rPr kumimoji="0" lang="ru-RU" altLang="ru-RU" sz="20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actively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involved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manufacturing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food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for</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plant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by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photosynthesis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due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to</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presence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chlorophyll</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pigment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chloroplast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also</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store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food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form</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starch</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have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ability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to</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synthesize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fatty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acids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terpenes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that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produces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energy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for</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cell’s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mechanisms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Palmitic</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acid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component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synthesized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by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chloroplasts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used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manufacturing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plant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cuticle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waxy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materials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Types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classified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based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their</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functions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presence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characteristic</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pigments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include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Chloroplasts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green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used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photosynthesis</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Chromoplasts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colored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used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to</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synthesize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store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plant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pigments</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Gerontoplasts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dismantle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photosynthetic</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apparatus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during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aging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plants</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20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Leucoplasts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colorless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used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to</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manufacture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terpene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substance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that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protects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plants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they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can</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differentiate</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forming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specialized</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plastids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performing</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variety</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of</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functions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i. e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amyloplast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elaioplasts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proteinoplast</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tannosomes</a:t>
            </a:r>
            <a:r>
              <a:rPr kumimoji="0" lang="ru-RU" altLang="ru-RU"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ru-RU" altLang="ru-RU"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91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chemeClr val="accent4">
              <a:lumMod val="60000"/>
              <a:lumOff val="40000"/>
            </a:schemeClr>
          </a:solidFill>
        </p:spPr>
        <p:txBody>
          <a:bodyPr/>
          <a:lstStyle/>
          <a:p>
            <a:r>
              <a:rPr lang="en-US" dirty="0">
                <a:ln w="0"/>
                <a:effectLst>
                  <a:glow rad="101600">
                    <a:schemeClr val="accent4">
                      <a:satMod val="175000"/>
                      <a:alpha val="40000"/>
                    </a:schemeClr>
                  </a:glow>
                  <a:outerShdw blurRad="38100" dist="19050" dir="2700000" algn="tl" rotWithShape="0">
                    <a:schemeClr val="dk1">
                      <a:alpha val="40000"/>
                    </a:schemeClr>
                  </a:outerShdw>
                </a:effectLst>
              </a:rPr>
              <a:t>Plastids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3" name="Объект 2"/>
          <p:cNvSpPr>
            <a:spLocks noGrp="1"/>
          </p:cNvSpPr>
          <p:nvPr>
            <p:ph idx="1"/>
          </p:nvPr>
        </p:nvSpPr>
        <p:spPr>
          <a:xfrm>
            <a:off x="1420326" y="952264"/>
            <a:ext cx="2905125" cy="2295526"/>
          </a:xfrm>
        </p:spPr>
        <p:txBody>
          <a:bodyPr/>
          <a:lstStyle/>
          <a:p>
            <a:r>
              <a:rPr lang="en-US" dirty="0"/>
              <a:t>Chloroplasts</a:t>
            </a:r>
            <a:endParaRPr lang="ru-RU" dirty="0"/>
          </a:p>
          <a:p>
            <a:r>
              <a:rPr lang="en-US" dirty="0" err="1"/>
              <a:t>Chromoplasts</a:t>
            </a:r>
            <a:endParaRPr lang="ru-RU" dirty="0"/>
          </a:p>
          <a:p>
            <a:r>
              <a:rPr lang="en-US" dirty="0" err="1"/>
              <a:t>Leukoplasts</a:t>
            </a:r>
            <a:endParaRPr lang="ru-RU" dirty="0"/>
          </a:p>
          <a:p>
            <a:endParaRPr lang="ru-RU" dirty="0"/>
          </a:p>
        </p:txBody>
      </p:sp>
      <p:pic>
        <p:nvPicPr>
          <p:cNvPr id="2050" name="Picture 2" descr="A BREIF OVERVIEW OF ORGANELLES. - ppt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7025" y="952264"/>
            <a:ext cx="7715250" cy="578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078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hloroplast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099" y="1542085"/>
            <a:ext cx="9267826" cy="4842077"/>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1"/>
          <p:cNvSpPr txBox="1">
            <a:spLocks/>
          </p:cNvSpPr>
          <p:nvPr/>
        </p:nvSpPr>
        <p:spPr>
          <a:xfrm>
            <a:off x="6943725" y="237879"/>
            <a:ext cx="5248275" cy="876063"/>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lt1"/>
                </a:solidFill>
                <a:effectLst/>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Chloroplasts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5565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rgbClr val="00B0F0"/>
          </a:solidFill>
        </p:spPr>
        <p:style>
          <a:lnRef idx="1">
            <a:schemeClr val="accent1"/>
          </a:lnRef>
          <a:fillRef idx="3">
            <a:schemeClr val="accent1"/>
          </a:fillRef>
          <a:effectRef idx="2">
            <a:schemeClr val="accent1"/>
          </a:effectRef>
          <a:fontRef idx="minor">
            <a:schemeClr val="lt1"/>
          </a:fontRef>
        </p:style>
        <p:txBody>
          <a:body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Chloroplasts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3" name="Прямоугольник 2"/>
          <p:cNvSpPr/>
          <p:nvPr/>
        </p:nvSpPr>
        <p:spPr>
          <a:xfrm>
            <a:off x="1476375" y="1626096"/>
            <a:ext cx="9858375" cy="4247317"/>
          </a:xfrm>
          <a:prstGeom prst="rect">
            <a:avLst/>
          </a:prstGeom>
        </p:spPr>
        <p:txBody>
          <a:bodyPr wrap="square">
            <a:spAutoFit/>
          </a:bodyPr>
          <a:lstStyle/>
          <a:p>
            <a:pPr algn="just"/>
            <a:r>
              <a:rPr lang="en-US" b="1" dirty="0">
                <a:solidFill>
                  <a:srgbClr val="000000"/>
                </a:solidFill>
                <a:latin typeface="Verdana" panose="020B0604030504040204" pitchFamily="34" charset="0"/>
              </a:rPr>
              <a:t>Structure of the plant cell chloroplast</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These are organelles found in plant cells and algal cells.</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They are oval-shaped.</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They are made up of two surface membranes, </a:t>
            </a:r>
            <a:r>
              <a:rPr lang="en-US" dirty="0" err="1">
                <a:solidFill>
                  <a:srgbClr val="000000"/>
                </a:solidFill>
                <a:latin typeface="Verdana" panose="020B0604030504040204" pitchFamily="34" charset="0"/>
              </a:rPr>
              <a:t>i.e</a:t>
            </a:r>
            <a:r>
              <a:rPr lang="en-US" dirty="0">
                <a:solidFill>
                  <a:srgbClr val="000000"/>
                </a:solidFill>
                <a:latin typeface="Verdana" panose="020B0604030504040204" pitchFamily="34" charset="0"/>
              </a:rPr>
              <a:t> outer and inner membrane and an inner layer known as the thylakoid layer has two membranes.</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 outer membrane forms the external lining of the chloroplast while the inner membrane is below the outer layer.</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 membranes are separated by thin membranous space and within the membrane, there is also a space known as the stroma. The stroma houses the chloroplast.</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 third layer known as the thylakoid layer is extensively folded making the appearance of a flattened disk known as thylakoids which have large numbers of chlorophyll and carotenoids and the electron transport chain, defined as the l</a:t>
            </a:r>
            <a:r>
              <a:rPr lang="en-US" b="1" dirty="0">
                <a:solidFill>
                  <a:srgbClr val="000000"/>
                </a:solidFill>
                <a:latin typeface="Verdana" panose="020B0604030504040204" pitchFamily="34" charset="0"/>
              </a:rPr>
              <a:t>ight-harvesting complex, </a:t>
            </a:r>
            <a:r>
              <a:rPr lang="en-US" dirty="0">
                <a:solidFill>
                  <a:srgbClr val="000000"/>
                </a:solidFill>
                <a:latin typeface="Verdana" panose="020B0604030504040204" pitchFamily="34" charset="0"/>
              </a:rPr>
              <a:t>used during photosynthesis.</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Thylakoids are piled on top of each other in stacks known as grana.</a:t>
            </a:r>
            <a:endParaRPr lang="en-US" b="0" i="0" dirty="0">
              <a:solidFill>
                <a:srgbClr val="0A0A0A"/>
              </a:solidFill>
              <a:effectLst/>
              <a:latin typeface="Verdana" panose="020B0604030504040204" pitchFamily="34" charset="0"/>
            </a:endParaRPr>
          </a:p>
        </p:txBody>
      </p:sp>
    </p:spTree>
    <p:extLst>
      <p:ext uri="{BB962C8B-B14F-4D97-AF65-F5344CB8AC3E}">
        <p14:creationId xmlns:p14="http://schemas.microsoft.com/office/powerpoint/2010/main" val="2992230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rgbClr val="00B0F0"/>
          </a:solidFill>
        </p:spPr>
        <p:style>
          <a:lnRef idx="1">
            <a:schemeClr val="accent1"/>
          </a:lnRef>
          <a:fillRef idx="3">
            <a:schemeClr val="accent1"/>
          </a:fillRef>
          <a:effectRef idx="2">
            <a:schemeClr val="accent1"/>
          </a:effectRef>
          <a:fontRef idx="minor">
            <a:schemeClr val="lt1"/>
          </a:fontRef>
        </p:style>
        <p:txBody>
          <a:body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Chloroplasts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4" name="Прямоугольник 3"/>
          <p:cNvSpPr/>
          <p:nvPr/>
        </p:nvSpPr>
        <p:spPr>
          <a:xfrm>
            <a:off x="1247775" y="2238791"/>
            <a:ext cx="10687050" cy="3785652"/>
          </a:xfrm>
          <a:prstGeom prst="rect">
            <a:avLst/>
          </a:prstGeom>
        </p:spPr>
        <p:txBody>
          <a:bodyPr wrap="square">
            <a:spAutoFit/>
          </a:bodyPr>
          <a:lstStyle/>
          <a:p>
            <a:pPr algn="just"/>
            <a:r>
              <a:rPr lang="en-US" sz="2400" b="1" dirty="0">
                <a:solidFill>
                  <a:srgbClr val="000000"/>
                </a:solidFill>
                <a:latin typeface="Times New Roman" panose="02020603050405020304" pitchFamily="18" charset="0"/>
                <a:cs typeface="Times New Roman" panose="02020603050405020304" pitchFamily="18" charset="0"/>
              </a:rPr>
              <a:t>Functions of the plant cell chloroplast</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 chloroplast is the site of food synthesis for plant cells, by a mechanism known as </a:t>
            </a:r>
            <a:r>
              <a:rPr lang="en-US" sz="2400" b="1" dirty="0">
                <a:solidFill>
                  <a:srgbClr val="000000"/>
                </a:solidFill>
                <a:latin typeface="Times New Roman" panose="02020603050405020304" pitchFamily="18" charset="0"/>
                <a:cs typeface="Times New Roman" panose="02020603050405020304" pitchFamily="18" charset="0"/>
              </a:rPr>
              <a:t>photosynthesis</a:t>
            </a:r>
            <a:r>
              <a:rPr lang="en-US" sz="2400" dirty="0">
                <a:solidFill>
                  <a:srgbClr val="000000"/>
                </a:solidFill>
                <a:latin typeface="Times New Roman" panose="02020603050405020304" pitchFamily="18" charset="0"/>
                <a:cs typeface="Times New Roman" panose="02020603050405020304" pitchFamily="18" charset="0"/>
              </a:rPr>
              <a:t>.</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Chloroplasts contain chlorophyll, a green pigment that absorbs light energy from the sun for photosynthesis.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 photosynthesis process converts water, carbon dioxide, and light energy into nutrients for utilization by the plants</a:t>
            </a:r>
            <a:r>
              <a:rPr lang="en-US" sz="2400" b="1" dirty="0">
                <a:solidFill>
                  <a:srgbClr val="000000"/>
                </a:solidFill>
                <a:latin typeface="Times New Roman" panose="02020603050405020304" pitchFamily="18" charset="0"/>
                <a:cs typeface="Times New Roman" panose="02020603050405020304" pitchFamily="18" charset="0"/>
              </a:rPr>
              <a:t>.</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Thylakoids contain chlorophyll pigments and carotenoids for trapping light energy for use in photosynthesis.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 chlorophyll pigment gives plants their green color.</a:t>
            </a:r>
            <a:endParaRPr lang="en-US" sz="24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5729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p:spPr>
        <p:style>
          <a:lnRef idx="1">
            <a:schemeClr val="accent1"/>
          </a:lnRef>
          <a:fillRef idx="3">
            <a:schemeClr val="accent1"/>
          </a:fillRef>
          <a:effectRef idx="2">
            <a:schemeClr val="accent1"/>
          </a:effectRef>
          <a:fontRef idx="minor">
            <a:schemeClr val="lt1"/>
          </a:fontRef>
        </p:style>
        <p:txBody>
          <a:bodyPr/>
          <a:lstStyle/>
          <a:p>
            <a:r>
              <a:rPr lang="en-US" dirty="0" err="1">
                <a:ln w="0"/>
                <a:effectLst>
                  <a:glow rad="101600">
                    <a:schemeClr val="accent4">
                      <a:satMod val="175000"/>
                      <a:alpha val="40000"/>
                    </a:schemeClr>
                  </a:glow>
                  <a:outerShdw blurRad="38100" dist="19050" dir="2700000" algn="tl" rotWithShape="0">
                    <a:schemeClr val="dk1">
                      <a:alpha val="40000"/>
                    </a:schemeClr>
                  </a:outerShdw>
                </a:effectLst>
              </a:rPr>
              <a:t>Chromoplasts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pic>
        <p:nvPicPr>
          <p:cNvPr id="8194" name="Picture 2" descr="Chromoplast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075" y="1480424"/>
            <a:ext cx="8121650" cy="5123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72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p:spPr>
        <p:style>
          <a:lnRef idx="1">
            <a:schemeClr val="accent1"/>
          </a:lnRef>
          <a:fillRef idx="3">
            <a:schemeClr val="accent1"/>
          </a:fillRef>
          <a:effectRef idx="2">
            <a:schemeClr val="accent1"/>
          </a:effectRef>
          <a:fontRef idx="minor">
            <a:schemeClr val="lt1"/>
          </a:fontRef>
        </p:style>
        <p:txBody>
          <a:bodyPr/>
          <a:lstStyle/>
          <a:p>
            <a:r>
              <a:rPr lang="en-US" dirty="0" err="1">
                <a:ln w="0"/>
                <a:effectLst>
                  <a:glow rad="101600">
                    <a:schemeClr val="accent4">
                      <a:satMod val="175000"/>
                      <a:alpha val="40000"/>
                    </a:schemeClr>
                  </a:glow>
                  <a:outerShdw blurRad="38100" dist="19050" dir="2700000" algn="tl" rotWithShape="0">
                    <a:schemeClr val="dk1">
                      <a:alpha val="40000"/>
                    </a:schemeClr>
                  </a:outerShdw>
                </a:effectLst>
              </a:rPr>
              <a:t>Chromoplasts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3" name="Прямоугольник 2"/>
          <p:cNvSpPr/>
          <p:nvPr/>
        </p:nvSpPr>
        <p:spPr>
          <a:xfrm>
            <a:off x="1314450" y="1304925"/>
            <a:ext cx="10525125" cy="4708981"/>
          </a:xfrm>
          <a:prstGeom prst="rect">
            <a:avLst/>
          </a:prstGeom>
        </p:spPr>
        <p:txBody>
          <a:bodyPr wrap="square">
            <a:spAutoFit/>
          </a:bodyPr>
          <a:lstStyle/>
          <a:p>
            <a:pPr algn="just"/>
            <a:r>
              <a:rPr lang="en-US" sz="2000" b="1" dirty="0">
                <a:solidFill>
                  <a:srgbClr val="000000"/>
                </a:solidFill>
                <a:latin typeface="Times New Roman" panose="02020603050405020304" pitchFamily="18" charset="0"/>
                <a:cs typeface="Times New Roman" panose="02020603050405020304" pitchFamily="18" charset="0"/>
              </a:rPr>
              <a:t>Structure of plant </a:t>
            </a:r>
            <a:r>
              <a:rPr lang="en-US" sz="2000" b="1" dirty="0" err="1">
                <a:solidFill>
                  <a:srgbClr val="000000"/>
                </a:solidFill>
                <a:latin typeface="Times New Roman" panose="02020603050405020304" pitchFamily="18" charset="0"/>
                <a:cs typeface="Times New Roman" panose="02020603050405020304" pitchFamily="18" charset="0"/>
              </a:rPr>
              <a:t>chromoplast</a:t>
            </a:r>
            <a:endParaRPr lang="en-US" sz="2000" dirty="0">
              <a:solidFill>
                <a:srgbClr val="0A0A0A"/>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Microscopic observation indicates that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has at least four types: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err="1">
                <a:solidFill>
                  <a:srgbClr val="000000"/>
                </a:solidFill>
                <a:latin typeface="Times New Roman" panose="02020603050405020304" pitchFamily="18" charset="0"/>
                <a:cs typeface="Times New Roman" panose="02020603050405020304" pitchFamily="18" charset="0"/>
              </a:rPr>
              <a:t>Proteic</a:t>
            </a:r>
            <a:r>
              <a:rPr lang="en-US" sz="2000" dirty="0">
                <a:solidFill>
                  <a:srgbClr val="000000"/>
                </a:solidFill>
                <a:latin typeface="Times New Roman" panose="02020603050405020304" pitchFamily="18" charset="0"/>
                <a:cs typeface="Times New Roman" panose="02020603050405020304" pitchFamily="18" charset="0"/>
              </a:rPr>
              <a:t> stroma which contains granules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Amorphous pigment with granules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Protein and pigment crystals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err="1">
                <a:solidFill>
                  <a:srgbClr val="000000"/>
                </a:solidFill>
                <a:latin typeface="Times New Roman" panose="02020603050405020304" pitchFamily="18" charset="0"/>
                <a:cs typeface="Times New Roman" panose="02020603050405020304" pitchFamily="18" charset="0"/>
              </a:rPr>
              <a:t>Crystalised</a:t>
            </a:r>
            <a:r>
              <a:rPr lang="en-US" sz="2000" dirty="0">
                <a:solidFill>
                  <a:srgbClr val="000000"/>
                </a:solidFill>
                <a:latin typeface="Times New Roman" panose="02020603050405020304" pitchFamily="18" charset="0"/>
                <a:cs typeface="Times New Roman" panose="02020603050405020304" pitchFamily="18" charset="0"/>
              </a:rPr>
              <a:t> </a:t>
            </a:r>
            <a:r>
              <a:rPr lang="en-US" sz="2000" dirty="0" err="1">
                <a:solidFill>
                  <a:srgbClr val="000000"/>
                </a:solidFill>
                <a:latin typeface="Times New Roman" panose="02020603050405020304" pitchFamily="18" charset="0"/>
                <a:cs typeface="Times New Roman" panose="02020603050405020304" pitchFamily="18" charset="0"/>
              </a:rPr>
              <a:t>chromoplast</a:t>
            </a:r>
            <a:endParaRPr lang="en-US" sz="2000" dirty="0">
              <a:solidFill>
                <a:srgbClr val="0A0A0A"/>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Although, the more specialized feature has been observed classifying it further into 5 types: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Globular </a:t>
            </a:r>
            <a:r>
              <a:rPr lang="en-US" sz="2000" dirty="0" err="1">
                <a:solidFill>
                  <a:srgbClr val="000000"/>
                </a:solidFill>
                <a:latin typeface="Times New Roman" panose="02020603050405020304" pitchFamily="18" charset="0"/>
                <a:cs typeface="Times New Roman" panose="02020603050405020304" pitchFamily="18" charset="0"/>
              </a:rPr>
              <a:t>chromoplasts</a:t>
            </a:r>
            <a:r>
              <a:rPr lang="en-US" sz="2000" dirty="0">
                <a:solidFill>
                  <a:srgbClr val="000000"/>
                </a:solidFill>
                <a:latin typeface="Times New Roman" panose="02020603050405020304" pitchFamily="18" charset="0"/>
                <a:cs typeface="Times New Roman" panose="02020603050405020304" pitchFamily="18" charset="0"/>
              </a:rPr>
              <a:t> which appear as globules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Crystalline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which appears crystalized</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err="1">
                <a:solidFill>
                  <a:srgbClr val="000000"/>
                </a:solidFill>
                <a:latin typeface="Times New Roman" panose="02020603050405020304" pitchFamily="18" charset="0"/>
                <a:cs typeface="Times New Roman" panose="02020603050405020304" pitchFamily="18" charset="0"/>
              </a:rPr>
              <a:t>Fibrillar</a:t>
            </a:r>
            <a:r>
              <a:rPr lang="en-US" sz="2000" dirty="0">
                <a:solidFill>
                  <a:srgbClr val="000000"/>
                </a:solidFill>
                <a:latin typeface="Times New Roman" panose="02020603050405020304" pitchFamily="18" charset="0"/>
                <a:cs typeface="Times New Roman" panose="02020603050405020304" pitchFamily="18" charset="0"/>
              </a:rPr>
              <a:t>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which appears like fibers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Tubular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which looks like tubes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Membranous </a:t>
            </a:r>
            <a:r>
              <a:rPr lang="en-US" sz="2000" dirty="0" err="1">
                <a:solidFill>
                  <a:srgbClr val="000000"/>
                </a:solidFill>
                <a:latin typeface="Times New Roman" panose="02020603050405020304" pitchFamily="18" charset="0"/>
                <a:cs typeface="Times New Roman" panose="02020603050405020304" pitchFamily="18" charset="0"/>
              </a:rPr>
              <a:t>chromoplast</a:t>
            </a:r>
            <a:endParaRPr lang="en-US" sz="2000" dirty="0">
              <a:solidFill>
                <a:srgbClr val="0A0A0A"/>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These </a:t>
            </a:r>
            <a:r>
              <a:rPr lang="en-US" sz="2000" dirty="0" err="1">
                <a:solidFill>
                  <a:srgbClr val="000000"/>
                </a:solidFill>
                <a:latin typeface="Times New Roman" panose="02020603050405020304" pitchFamily="18" charset="0"/>
                <a:cs typeface="Times New Roman" panose="02020603050405020304" pitchFamily="18" charset="0"/>
              </a:rPr>
              <a:t>chromoplasts</a:t>
            </a:r>
            <a:r>
              <a:rPr lang="en-US" sz="2000" dirty="0">
                <a:solidFill>
                  <a:srgbClr val="000000"/>
                </a:solidFill>
                <a:latin typeface="Times New Roman" panose="02020603050405020304" pitchFamily="18" charset="0"/>
                <a:cs typeface="Times New Roman" panose="02020603050405020304" pitchFamily="18" charset="0"/>
              </a:rPr>
              <a:t> live amongst each other though some plants have specific types such as mangoes have the globular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while carrots have crystallized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tomatoes have both crystalline and membranous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because they accumulate carotenoids.</a:t>
            </a:r>
            <a:endParaRPr lang="en-US" sz="24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4848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p:spPr>
        <p:style>
          <a:lnRef idx="1">
            <a:schemeClr val="accent1"/>
          </a:lnRef>
          <a:fillRef idx="3">
            <a:schemeClr val="accent1"/>
          </a:fillRef>
          <a:effectRef idx="2">
            <a:schemeClr val="accent1"/>
          </a:effectRef>
          <a:fontRef idx="minor">
            <a:schemeClr val="lt1"/>
          </a:fontRef>
        </p:style>
        <p:txBody>
          <a:bodyPr/>
          <a:lstStyle/>
          <a:p>
            <a:r>
              <a:rPr lang="en-US" dirty="0" err="1">
                <a:ln w="0"/>
                <a:effectLst>
                  <a:glow rad="101600">
                    <a:schemeClr val="accent4">
                      <a:satMod val="175000"/>
                      <a:alpha val="40000"/>
                    </a:schemeClr>
                  </a:glow>
                  <a:outerShdw blurRad="38100" dist="19050" dir="2700000" algn="tl" rotWithShape="0">
                    <a:schemeClr val="dk1">
                      <a:alpha val="40000"/>
                    </a:schemeClr>
                  </a:outerShdw>
                </a:effectLst>
              </a:rPr>
              <a:t>Chromoplasts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4" name="Прямоугольник 3"/>
          <p:cNvSpPr/>
          <p:nvPr/>
        </p:nvSpPr>
        <p:spPr>
          <a:xfrm>
            <a:off x="1704975" y="2047518"/>
            <a:ext cx="9315449" cy="3170099"/>
          </a:xfrm>
          <a:prstGeom prst="rect">
            <a:avLst/>
          </a:prstGeom>
        </p:spPr>
        <p:txBody>
          <a:bodyPr wrap="square">
            <a:spAutoFit/>
          </a:bodyPr>
          <a:lstStyle/>
          <a:p>
            <a:pPr algn="just"/>
            <a:r>
              <a:rPr lang="en-US" sz="2000" b="1" dirty="0">
                <a:solidFill>
                  <a:srgbClr val="000000"/>
                </a:solidFill>
                <a:latin typeface="Times New Roman" panose="02020603050405020304" pitchFamily="18" charset="0"/>
                <a:cs typeface="Times New Roman" panose="02020603050405020304" pitchFamily="18" charset="0"/>
              </a:rPr>
              <a:t>Functions of plant </a:t>
            </a:r>
            <a:r>
              <a:rPr lang="en-US" sz="2000" b="1" dirty="0" err="1">
                <a:solidFill>
                  <a:srgbClr val="000000"/>
                </a:solidFill>
                <a:latin typeface="Times New Roman" panose="02020603050405020304" pitchFamily="18" charset="0"/>
                <a:cs typeface="Times New Roman" panose="02020603050405020304" pitchFamily="18" charset="0"/>
              </a:rPr>
              <a:t>chromoplast</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They give distinctive colors to plant parts such as flowers, fruits, roots, and leaves. Differentiation of chloroplast to </a:t>
            </a:r>
            <a:r>
              <a:rPr lang="en-US" sz="2000" dirty="0" err="1">
                <a:solidFill>
                  <a:srgbClr val="000000"/>
                </a:solidFill>
                <a:latin typeface="Times New Roman" panose="02020603050405020304" pitchFamily="18" charset="0"/>
                <a:cs typeface="Times New Roman" panose="02020603050405020304" pitchFamily="18" charset="0"/>
              </a:rPr>
              <a:t>chromoplast</a:t>
            </a:r>
            <a:r>
              <a:rPr lang="en-US" sz="2000" dirty="0">
                <a:solidFill>
                  <a:srgbClr val="000000"/>
                </a:solidFill>
                <a:latin typeface="Times New Roman" panose="02020603050405020304" pitchFamily="18" charset="0"/>
                <a:cs typeface="Times New Roman" panose="02020603050405020304" pitchFamily="18" charset="0"/>
              </a:rPr>
              <a:t> makes the fruits of plant ripen.</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They synthesize and store plant pigments such as yellow pigments for </a:t>
            </a:r>
            <a:r>
              <a:rPr lang="en-US" sz="2000" dirty="0" err="1">
                <a:solidFill>
                  <a:srgbClr val="000000"/>
                </a:solidFill>
                <a:latin typeface="Times New Roman" panose="02020603050405020304" pitchFamily="18" charset="0"/>
                <a:cs typeface="Times New Roman" panose="02020603050405020304" pitchFamily="18" charset="0"/>
              </a:rPr>
              <a:t>xanthophylls</a:t>
            </a:r>
            <a:r>
              <a:rPr lang="en-US" sz="2000" dirty="0">
                <a:solidFill>
                  <a:srgbClr val="000000"/>
                </a:solidFill>
                <a:latin typeface="Times New Roman" panose="02020603050405020304" pitchFamily="18" charset="0"/>
                <a:cs typeface="Times New Roman" panose="02020603050405020304" pitchFamily="18" charset="0"/>
              </a:rPr>
              <a:t>, orange for carotenes. This gives the plant and its parts the color.</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They attract pollinators by the colors they produce, which helps in the reproduction of the plant seed.</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err="1">
                <a:solidFill>
                  <a:srgbClr val="000000"/>
                </a:solidFill>
                <a:latin typeface="Times New Roman" panose="02020603050405020304" pitchFamily="18" charset="0"/>
                <a:cs typeface="Times New Roman" panose="02020603050405020304" pitchFamily="18" charset="0"/>
              </a:rPr>
              <a:t>Chromoplats</a:t>
            </a:r>
            <a:r>
              <a:rPr lang="en-US" sz="2000" dirty="0">
                <a:solidFill>
                  <a:srgbClr val="000000"/>
                </a:solidFill>
                <a:latin typeface="Times New Roman" panose="02020603050405020304" pitchFamily="18" charset="0"/>
                <a:cs typeface="Times New Roman" panose="02020603050405020304" pitchFamily="18" charset="0"/>
              </a:rPr>
              <a:t> found in roots enable the accumulation of water-insoluble elements especially in tubers such as carrots and potatoes.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They contribute to color change during plant aging, for flowers, fruits, and leaves.</a:t>
            </a:r>
            <a:endParaRPr lang="en-US" sz="20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977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p:spPr>
        <p:style>
          <a:lnRef idx="1">
            <a:schemeClr val="accent1"/>
          </a:lnRef>
          <a:fillRef idx="3">
            <a:schemeClr val="accent1"/>
          </a:fillRef>
          <a:effectRef idx="2">
            <a:schemeClr val="accent1"/>
          </a:effectRef>
          <a:fontRef idx="minor">
            <a:schemeClr val="lt1"/>
          </a:fontRef>
        </p:style>
        <p:txBody>
          <a:bodyPr/>
          <a:lstStyle/>
          <a:p>
            <a:r>
              <a:rPr lang="en-US" dirty="0" err="1">
                <a:ln w="0"/>
                <a:effectLst>
                  <a:glow rad="101600">
                    <a:schemeClr val="accent4">
                      <a:satMod val="175000"/>
                      <a:alpha val="40000"/>
                    </a:schemeClr>
                  </a:glow>
                  <a:outerShdw blurRad="38100" dist="19050" dir="2700000" algn="tl" rotWithShape="0">
                    <a:schemeClr val="dk1">
                      <a:alpha val="40000"/>
                    </a:schemeClr>
                  </a:outerShdw>
                </a:effectLst>
              </a:rPr>
              <a:t>Leukoplasts</a:t>
            </a:r>
            <a:endParaRPr lang="ru-RU" dirty="0">
              <a:ln w="0"/>
              <a:effectLst>
                <a:glow rad="101600">
                  <a:schemeClr val="accent4">
                    <a:satMod val="175000"/>
                    <a:alpha val="40000"/>
                  </a:schemeClr>
                </a:glow>
                <a:outerShdw blurRad="38100" dist="19050" dir="2700000" algn="tl" rotWithShape="0">
                  <a:schemeClr val="dk1">
                    <a:alpha val="40000"/>
                  </a:schemeClr>
                </a:outerShdw>
              </a:effectLst>
            </a:endParaRPr>
          </a:p>
        </p:txBody>
      </p:sp>
      <p:sp>
        <p:nvSpPr>
          <p:cNvPr id="3" name="Прямоугольник 2"/>
          <p:cNvSpPr/>
          <p:nvPr/>
        </p:nvSpPr>
        <p:spPr>
          <a:xfrm>
            <a:off x="1476375" y="1371243"/>
            <a:ext cx="10029825" cy="4154984"/>
          </a:xfrm>
          <a:prstGeom prst="rect">
            <a:avLst/>
          </a:prstGeom>
        </p:spPr>
        <p:txBody>
          <a:bodyPr wrap="square">
            <a:spAutoFit/>
          </a:bodyPr>
          <a:lstStyle/>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These are the non-pigmented plastids. Since they lack the chloroplast pigments, they are found in non-photosynthetic parts of the plants like the roots and seeds.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are smaller than the chloroplasts, which varying morphologies others appearing </a:t>
            </a:r>
            <a:r>
              <a:rPr lang="en-US" sz="2400" dirty="0" err="1">
                <a:solidFill>
                  <a:srgbClr val="000000"/>
                </a:solidFill>
                <a:latin typeface="Times New Roman" panose="02020603050405020304" pitchFamily="18" charset="0"/>
                <a:cs typeface="Times New Roman" panose="02020603050405020304" pitchFamily="18" charset="0"/>
              </a:rPr>
              <a:t>ameboid</a:t>
            </a:r>
            <a:r>
              <a:rPr lang="en-US" sz="2400" dirty="0">
                <a:solidFill>
                  <a:srgbClr val="000000"/>
                </a:solidFill>
                <a:latin typeface="Times New Roman" panose="02020603050405020304" pitchFamily="18" charset="0"/>
                <a:cs typeface="Times New Roman" panose="02020603050405020304" pitchFamily="18" charset="0"/>
              </a:rPr>
              <a:t> shaped.</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are interconnected with a network of </a:t>
            </a:r>
            <a:r>
              <a:rPr lang="en-US" sz="2400" dirty="0" err="1">
                <a:solidFill>
                  <a:srgbClr val="000000"/>
                </a:solidFill>
                <a:latin typeface="Times New Roman" panose="02020603050405020304" pitchFamily="18" charset="0"/>
                <a:cs typeface="Times New Roman" panose="02020603050405020304" pitchFamily="18" charset="0"/>
              </a:rPr>
              <a:t>stromules</a:t>
            </a:r>
            <a:r>
              <a:rPr lang="en-US" sz="2400" dirty="0">
                <a:solidFill>
                  <a:srgbClr val="000000"/>
                </a:solidFill>
                <a:latin typeface="Times New Roman" panose="02020603050405020304" pitchFamily="18" charset="0"/>
                <a:cs typeface="Times New Roman" panose="02020603050405020304" pitchFamily="18" charset="0"/>
              </a:rPr>
              <a:t> in roots, flower petals.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can be specialized to store starch, lipids, and proteins in large quantities hence named as </a:t>
            </a:r>
            <a:r>
              <a:rPr lang="en-US" sz="2400" dirty="0" err="1">
                <a:solidFill>
                  <a:srgbClr val="000000"/>
                </a:solidFill>
                <a:latin typeface="Times New Roman" panose="02020603050405020304" pitchFamily="18" charset="0"/>
                <a:cs typeface="Times New Roman" panose="02020603050405020304" pitchFamily="18" charset="0"/>
              </a:rPr>
              <a:t>amyloplasts</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elaioplast</a:t>
            </a:r>
            <a:r>
              <a:rPr lang="en-US" sz="2400" dirty="0">
                <a:solidFill>
                  <a:srgbClr val="000000"/>
                </a:solidFill>
                <a:latin typeface="Times New Roman" panose="02020603050405020304" pitchFamily="18" charset="0"/>
                <a:cs typeface="Times New Roman" panose="02020603050405020304" pitchFamily="18" charset="0"/>
              </a:rPr>
              <a:t>, and </a:t>
            </a:r>
            <a:r>
              <a:rPr lang="en-US" sz="2400" dirty="0" err="1">
                <a:solidFill>
                  <a:srgbClr val="000000"/>
                </a:solidFill>
                <a:latin typeface="Times New Roman" panose="02020603050405020304" pitchFamily="18" charset="0"/>
                <a:cs typeface="Times New Roman" panose="02020603050405020304" pitchFamily="18" charset="0"/>
              </a:rPr>
              <a:t>proteinoplast</a:t>
            </a:r>
            <a:r>
              <a:rPr lang="en-US" sz="2400" dirty="0">
                <a:solidFill>
                  <a:srgbClr val="000000"/>
                </a:solidFill>
                <a:latin typeface="Times New Roman" panose="02020603050405020304" pitchFamily="18" charset="0"/>
                <a:cs typeface="Times New Roman" panose="02020603050405020304" pitchFamily="18" charset="0"/>
              </a:rPr>
              <a:t>, depending on what they store respectively.</a:t>
            </a:r>
            <a:endParaRPr lang="en-US" sz="2400" dirty="0">
              <a:solidFill>
                <a:srgbClr val="0A0A0A"/>
              </a:solidFill>
              <a:latin typeface="Times New Roman" panose="02020603050405020304" pitchFamily="18" charset="0"/>
              <a:cs typeface="Times New Roman" panose="02020603050405020304" pitchFamily="18" charset="0"/>
            </a:endParaRPr>
          </a:p>
          <a:p>
            <a:pPr algn="just"/>
            <a:r>
              <a:rPr lang="en-US" sz="2400" dirty="0">
                <a:solidFill>
                  <a:srgbClr val="000000"/>
                </a:solidFill>
                <a:latin typeface="Times New Roman" panose="02020603050405020304" pitchFamily="18" charset="0"/>
                <a:cs typeface="Times New Roman" panose="02020603050405020304" pitchFamily="18" charset="0"/>
              </a:rPr>
              <a:t>The main function of the leucoplast includes: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Storage of starch, lipids, and proteins.</a:t>
            </a:r>
            <a:endParaRPr lang="en-US" sz="24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are also used to convert amino acids and fatty acids.</a:t>
            </a:r>
            <a:endParaRPr lang="en-US" sz="24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8074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5501" y="0"/>
            <a:ext cx="5016499" cy="1047750"/>
          </a:xfrm>
          <a:solidFill>
            <a:srgbClr val="92D050"/>
          </a:solidFill>
        </p:spPr>
        <p:txBody>
          <a:bodyPr/>
          <a:lstStyle/>
          <a:p>
            <a:r>
              <a:rPr lang="en-US" b="1" dirty="0">
                <a:solidFill>
                  <a:srgbClr val="FFFF66"/>
                </a:solidFill>
                <a:effectLst>
                  <a:glow rad="63500">
                    <a:schemeClr val="accent4">
                      <a:satMod val="175000"/>
                      <a:alpha val="40000"/>
                    </a:schemeClr>
                  </a:glow>
                  <a:outerShdw blurRad="38100" dist="38100" dir="2700000" algn="tl">
                    <a:srgbClr val="000000">
                      <a:alpha val="43137"/>
                    </a:srgbClr>
                  </a:outerShdw>
                </a:effectLst>
              </a:rPr>
              <a:t>Cell wall</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endParaRPr>
          </a:p>
        </p:txBody>
      </p:sp>
      <p:pic>
        <p:nvPicPr>
          <p:cNvPr id="5" name="Объект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226" y="523875"/>
            <a:ext cx="7626296" cy="4420869"/>
          </a:xfrm>
        </p:spPr>
      </p:pic>
      <p:pic>
        <p:nvPicPr>
          <p:cNvPr id="3074" name="Picture 2" descr="Molecular Expressions Cell Biology: Plant Cell Structure - Cell W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8801" y="3989387"/>
            <a:ext cx="4257675" cy="2371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27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5501" y="0"/>
            <a:ext cx="5016499" cy="1047750"/>
          </a:xfrm>
          <a:solidFill>
            <a:srgbClr val="92D050"/>
          </a:solidFill>
        </p:spPr>
        <p:txBody>
          <a:bodyPr/>
          <a:lstStyle/>
          <a:p>
            <a:r>
              <a:rPr lang="en-US" b="1" dirty="0">
                <a:solidFill>
                  <a:srgbClr val="FFFF66"/>
                </a:solidFill>
                <a:effectLst>
                  <a:glow rad="63500">
                    <a:schemeClr val="accent4">
                      <a:satMod val="175000"/>
                      <a:alpha val="40000"/>
                    </a:schemeClr>
                  </a:glow>
                  <a:outerShdw blurRad="38100" dist="38100" dir="2700000" algn="tl">
                    <a:srgbClr val="000000">
                      <a:alpha val="43137"/>
                    </a:srgbClr>
                  </a:outerShdw>
                </a:effectLst>
              </a:rPr>
              <a:t>Cell wall</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endParaRPr>
          </a:p>
        </p:txBody>
      </p:sp>
      <p:pic>
        <p:nvPicPr>
          <p:cNvPr id="3074" name="Picture 2" descr="Molecular Expressions Cell Biology: Plant Cell Structure - Cell 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1" y="1308151"/>
            <a:ext cx="9070976" cy="505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390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56002" y="0"/>
            <a:ext cx="8635998" cy="981076"/>
          </a:xfrm>
          <a:solidFill>
            <a:srgbClr val="92D050"/>
          </a:solidFill>
          <a:ln>
            <a:solidFill>
              <a:schemeClr val="accent1"/>
            </a:solidFill>
          </a:ln>
        </p:spPr>
        <p:txBody>
          <a:bodyPr/>
          <a:lstStyle/>
          <a:p>
            <a:r>
              <a:rPr lang="en-US" dirty="0"/>
              <a:t>Secondary changes of the cell wall</a:t>
            </a:r>
            <a:endParaRPr lang="ru-RU" dirty="0"/>
          </a:p>
        </p:txBody>
      </p:sp>
      <p:sp>
        <p:nvSpPr>
          <p:cNvPr id="3" name="Объект 2"/>
          <p:cNvSpPr>
            <a:spLocks noGrp="1"/>
          </p:cNvSpPr>
          <p:nvPr>
            <p:ph idx="1"/>
          </p:nvPr>
        </p:nvSpPr>
        <p:spPr>
          <a:xfrm>
            <a:off x="1337466" y="981076"/>
            <a:ext cx="10018713" cy="5610224"/>
          </a:xfrm>
        </p:spPr>
        <p:txBody>
          <a:bodyPr>
            <a:normAutofit fontScale="85000" lnSpcReduction="10000"/>
          </a:bodyPr>
          <a:lstStyle/>
          <a:p>
            <a:r>
              <a:rPr lang="en-US" b="1" i="1" dirty="0">
                <a:latin typeface="Times New Roman" panose="02020603050405020304" pitchFamily="18" charset="0"/>
                <a:cs typeface="Times New Roman" panose="02020603050405020304" pitchFamily="18" charset="0"/>
              </a:rPr>
              <a:t>Lignification</a:t>
            </a:r>
            <a:r>
              <a:rPr lang="en-US" dirty="0">
                <a:latin typeface="Times New Roman" panose="02020603050405020304" pitchFamily="18" charset="0"/>
                <a:cs typeface="Times New Roman" panose="02020603050405020304" pitchFamily="18" charset="0"/>
              </a:rPr>
              <a:t> – cell walls are impregnated with lignin. The become solid, strong, not elastic and stable to fungi and bacteria. Cells are, as a rule, dead and sometimes alive. The quality reaction on lignification involves</a:t>
            </a:r>
            <a:r>
              <a:rPr lang="en-US" b="1" dirty="0">
                <a:ln w="12700">
                  <a:solidFill>
                    <a:schemeClr val="tx1"/>
                  </a:solidFill>
                  <a:prstDash val="solid"/>
                </a:ln>
                <a:solidFill>
                  <a:srgbClr val="FFFF0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yellow</a:t>
            </a:r>
            <a:r>
              <a:rPr lang="en-US" dirty="0">
                <a:latin typeface="Times New Roman" panose="02020603050405020304" pitchFamily="18" charset="0"/>
                <a:cs typeface="Times New Roman" panose="02020603050405020304" pitchFamily="18" charset="0"/>
              </a:rPr>
              <a:t>-</a:t>
            </a:r>
            <a:r>
              <a:rPr lang="en-US" b="1" dirty="0">
                <a:ln>
                  <a:solidFill>
                    <a:schemeClr val="tx1"/>
                  </a:solidFill>
                </a:ln>
                <a:solidFill>
                  <a:srgbClr val="92D050"/>
                </a:solidFill>
                <a:latin typeface="Times New Roman" panose="02020603050405020304" pitchFamily="18" charset="0"/>
                <a:cs typeface="Times New Roman" panose="02020603050405020304" pitchFamily="18" charset="0"/>
              </a:rPr>
              <a:t>green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colouring</a:t>
            </a:r>
            <a:r>
              <a:rPr lang="en-US" dirty="0">
                <a:latin typeface="Times New Roman" panose="02020603050405020304" pitchFamily="18" charset="0"/>
                <a:cs typeface="Times New Roman" panose="02020603050405020304" pitchFamily="18" charset="0"/>
              </a:rPr>
              <a:t> of walls with aniline </a:t>
            </a:r>
            <a:r>
              <a:rPr lang="en-US" dirty="0" err="1">
                <a:latin typeface="Times New Roman" panose="02020603050405020304" pitchFamily="18" charset="0"/>
                <a:cs typeface="Times New Roman" panose="02020603050405020304" pitchFamily="18" charset="0"/>
              </a:rPr>
              <a:t>sulphate</a:t>
            </a:r>
            <a:r>
              <a:rPr lang="en-US" dirty="0">
                <a:latin typeface="Times New Roman" panose="02020603050405020304" pitchFamily="18" charset="0"/>
                <a:cs typeface="Times New Roman" panose="02020603050405020304" pitchFamily="18" charset="0"/>
              </a:rPr>
              <a:t> solution and </a:t>
            </a:r>
            <a:r>
              <a:rPr lang="en-US" b="1" dirty="0">
                <a:solidFill>
                  <a:srgbClr val="7030A0"/>
                </a:solidFill>
                <a:latin typeface="Times New Roman" panose="02020603050405020304" pitchFamily="18" charset="0"/>
                <a:cs typeface="Times New Roman" panose="02020603050405020304" pitchFamily="18" charset="0"/>
              </a:rPr>
              <a:t>purple</a:t>
            </a:r>
            <a:r>
              <a:rPr lang="en-US" dirty="0">
                <a:latin typeface="Times New Roman" panose="02020603050405020304" pitchFamily="18" charset="0"/>
                <a:cs typeface="Times New Roman" panose="02020603050405020304" pitchFamily="18" charset="0"/>
              </a:rPr>
              <a:t> – with </a:t>
            </a:r>
            <a:r>
              <a:rPr lang="en-US" dirty="0" err="1">
                <a:latin typeface="Times New Roman" panose="02020603050405020304" pitchFamily="18" charset="0"/>
                <a:cs typeface="Times New Roman" panose="02020603050405020304" pitchFamily="18" charset="0"/>
              </a:rPr>
              <a:t>phloroglucinol</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HCl</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b="1" i="1" dirty="0" err="1">
                <a:latin typeface="Times New Roman" panose="02020603050405020304" pitchFamily="18" charset="0"/>
                <a:cs typeface="Times New Roman" panose="02020603050405020304" pitchFamily="18" charset="0"/>
              </a:rPr>
              <a:t>Suberization</a:t>
            </a:r>
            <a:r>
              <a:rPr lang="en-US" b="1"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cell walls are impregnated with </a:t>
            </a:r>
            <a:r>
              <a:rPr lang="en-US" dirty="0" err="1">
                <a:latin typeface="Times New Roman" panose="02020603050405020304" pitchFamily="18" charset="0"/>
                <a:cs typeface="Times New Roman" panose="02020603050405020304" pitchFamily="18" charset="0"/>
              </a:rPr>
              <a:t>suberin</a:t>
            </a:r>
            <a:r>
              <a:rPr lang="en-US" dirty="0">
                <a:latin typeface="Times New Roman" panose="02020603050405020304" pitchFamily="18" charset="0"/>
                <a:cs typeface="Times New Roman" panose="02020603050405020304" pitchFamily="18" charset="0"/>
              </a:rPr>
              <a:t>. Walls don’t moisten with water, don’t receive water and gas, don’t decompose. Cells are dead. Walls are </a:t>
            </a:r>
            <a:r>
              <a:rPr lang="en-US" dirty="0" err="1">
                <a:latin typeface="Times New Roman" panose="02020603050405020304" pitchFamily="18" charset="0"/>
                <a:cs typeface="Times New Roman" panose="02020603050405020304" pitchFamily="18" charset="0"/>
              </a:rPr>
              <a:t>coloured</a:t>
            </a:r>
            <a:r>
              <a:rPr lang="en-US" dirty="0">
                <a:latin typeface="Times New Roman" panose="02020603050405020304" pitchFamily="18" charset="0"/>
                <a:cs typeface="Times New Roman" panose="02020603050405020304" pitchFamily="18" charset="0"/>
              </a:rPr>
              <a:t> in </a:t>
            </a:r>
            <a:r>
              <a:rPr lang="en-US" b="1" dirty="0">
                <a:solidFill>
                  <a:srgbClr val="FF0066"/>
                </a:solidFill>
                <a:latin typeface="Times New Roman" panose="02020603050405020304" pitchFamily="18" charset="0"/>
                <a:cs typeface="Times New Roman" panose="02020603050405020304" pitchFamily="18" charset="0"/>
              </a:rPr>
              <a:t>pink</a:t>
            </a:r>
            <a:r>
              <a:rPr lang="en-US" dirty="0">
                <a:latin typeface="Times New Roman" panose="02020603050405020304" pitchFamily="18" charset="0"/>
                <a:cs typeface="Times New Roman" panose="02020603050405020304" pitchFamily="18" charset="0"/>
              </a:rPr>
              <a:t> and </a:t>
            </a:r>
            <a:r>
              <a:rPr lang="en-US" b="1" dirty="0">
                <a:ln>
                  <a:solidFill>
                    <a:schemeClr val="tx1"/>
                  </a:solidFill>
                </a:ln>
                <a:solidFill>
                  <a:srgbClr val="FFC000"/>
                </a:solidFill>
                <a:latin typeface="Times New Roman" panose="02020603050405020304" pitchFamily="18" charset="0"/>
                <a:cs typeface="Times New Roman" panose="02020603050405020304" pitchFamily="18" charset="0"/>
              </a:rPr>
              <a:t>orange</a:t>
            </a:r>
            <a:r>
              <a:rPr lang="en-US" dirty="0">
                <a:latin typeface="Times New Roman" panose="02020603050405020304" pitchFamily="18" charset="0"/>
                <a:cs typeface="Times New Roman" panose="02020603050405020304" pitchFamily="18" charset="0"/>
              </a:rPr>
              <a:t> with Sudan III</a:t>
            </a:r>
          </a:p>
          <a:p>
            <a:r>
              <a:rPr lang="en-US" b="1" i="1" dirty="0" err="1">
                <a:latin typeface="Times New Roman" panose="02020603050405020304" pitchFamily="18" charset="0"/>
                <a:cs typeface="Times New Roman" panose="02020603050405020304" pitchFamily="18" charset="0"/>
              </a:rPr>
              <a:t>Cutinization</a:t>
            </a:r>
            <a:r>
              <a:rPr lang="en-US" b="1"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primary cell walls of epidermis are impregnated with </a:t>
            </a:r>
            <a:r>
              <a:rPr lang="en-US" dirty="0" err="1">
                <a:latin typeface="Times New Roman" panose="02020603050405020304" pitchFamily="18" charset="0"/>
                <a:cs typeface="Times New Roman" panose="02020603050405020304" pitchFamily="18" charset="0"/>
              </a:rPr>
              <a:t>cutin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Cutin</a:t>
            </a:r>
            <a:r>
              <a:rPr lang="en-US" dirty="0">
                <a:latin typeface="Times New Roman" panose="02020603050405020304" pitchFamily="18" charset="0"/>
                <a:cs typeface="Times New Roman" panose="02020603050405020304" pitchFamily="18" charset="0"/>
              </a:rPr>
              <a:t> is cereous substances. </a:t>
            </a:r>
            <a:r>
              <a:rPr lang="en-US" dirty="0" err="1">
                <a:latin typeface="Times New Roman" panose="02020603050405020304" pitchFamily="18" charset="0"/>
                <a:cs typeface="Times New Roman" panose="02020603050405020304" pitchFamily="18" charset="0"/>
              </a:rPr>
              <a:t>Cutin</a:t>
            </a:r>
            <a:r>
              <a:rPr lang="en-US" dirty="0">
                <a:latin typeface="Times New Roman" panose="02020603050405020304" pitchFamily="18" charset="0"/>
                <a:cs typeface="Times New Roman" panose="02020603050405020304" pitchFamily="18" charset="0"/>
              </a:rPr>
              <a:t> forms cuticle of epidermis of leaves, flowers, young stems and fruits. The character and drawing of the cuticle has diagnostic sense by microscopic analyses. Under the action of Sudan III </a:t>
            </a:r>
            <a:r>
              <a:rPr lang="en-US" dirty="0" err="1">
                <a:latin typeface="Times New Roman" panose="02020603050405020304" pitchFamily="18" charset="0"/>
                <a:cs typeface="Times New Roman" panose="02020603050405020304" pitchFamily="18" charset="0"/>
              </a:rPr>
              <a:t>cutinization</a:t>
            </a:r>
            <a:r>
              <a:rPr lang="en-US" dirty="0">
                <a:latin typeface="Times New Roman" panose="02020603050405020304" pitchFamily="18" charset="0"/>
                <a:cs typeface="Times New Roman" panose="02020603050405020304" pitchFamily="18" charset="0"/>
              </a:rPr>
              <a:t> cell walls are </a:t>
            </a:r>
            <a:r>
              <a:rPr lang="en-US" dirty="0" err="1">
                <a:latin typeface="Times New Roman" panose="02020603050405020304" pitchFamily="18" charset="0"/>
                <a:cs typeface="Times New Roman" panose="02020603050405020304" pitchFamily="18" charset="0"/>
              </a:rPr>
              <a:t>coloured</a:t>
            </a:r>
            <a:r>
              <a:rPr lang="en-US" dirty="0">
                <a:latin typeface="Times New Roman" panose="02020603050405020304" pitchFamily="18" charset="0"/>
                <a:cs typeface="Times New Roman" panose="02020603050405020304" pitchFamily="18" charset="0"/>
              </a:rPr>
              <a:t> in </a:t>
            </a:r>
            <a:r>
              <a:rPr lang="en-US" b="1" dirty="0">
                <a:solidFill>
                  <a:srgbClr val="FF0066"/>
                </a:solidFill>
                <a:latin typeface="Times New Roman" panose="02020603050405020304" pitchFamily="18" charset="0"/>
                <a:cs typeface="Times New Roman" panose="02020603050405020304" pitchFamily="18" charset="0"/>
              </a:rPr>
              <a:t>pink</a:t>
            </a:r>
            <a:r>
              <a:rPr lang="en-US" dirty="0">
                <a:solidFill>
                  <a:srgbClr val="FF0066"/>
                </a:solidFill>
                <a:latin typeface="Times New Roman" panose="02020603050405020304" pitchFamily="18" charset="0"/>
                <a:cs typeface="Times New Roman" panose="02020603050405020304" pitchFamily="18" charset="0"/>
              </a:rPr>
              <a:t>.</a:t>
            </a:r>
            <a:endParaRPr lang="ru-RU" dirty="0">
              <a:solidFill>
                <a:srgbClr val="FF0066"/>
              </a:solidFill>
              <a:latin typeface="Times New Roman" panose="02020603050405020304" pitchFamily="18" charset="0"/>
              <a:cs typeface="Times New Roman" panose="02020603050405020304" pitchFamily="18" charset="0"/>
            </a:endParaRPr>
          </a:p>
          <a:p>
            <a:r>
              <a:rPr lang="en-US" b="1" i="1" dirty="0">
                <a:latin typeface="Times New Roman" panose="02020603050405020304" pitchFamily="18" charset="0"/>
                <a:cs typeface="Times New Roman" panose="02020603050405020304" pitchFamily="18" charset="0"/>
              </a:rPr>
              <a:t>Mineralization</a:t>
            </a:r>
            <a:r>
              <a:rPr lang="en-US" dirty="0">
                <a:latin typeface="Times New Roman" panose="02020603050405020304" pitchFamily="18" charset="0"/>
                <a:cs typeface="Times New Roman" panose="02020603050405020304" pitchFamily="18" charset="0"/>
              </a:rPr>
              <a:t> – cell walls are impregnated with such mineral substances as silica, salts of calcium carbonate. Cell walls become </a:t>
            </a:r>
            <a:r>
              <a:rPr lang="en-US" dirty="0" err="1">
                <a:latin typeface="Times New Roman" panose="02020603050405020304" pitchFamily="18" charset="0"/>
                <a:cs typeface="Times New Roman" panose="02020603050405020304" pitchFamily="18" charset="0"/>
              </a:rPr>
              <a:t>breakabale</a:t>
            </a:r>
            <a:r>
              <a:rPr lang="en-US" dirty="0">
                <a:latin typeface="Times New Roman" panose="02020603050405020304" pitchFamily="18" charset="0"/>
                <a:cs typeface="Times New Roman" panose="02020603050405020304" pitchFamily="18" charset="0"/>
              </a:rPr>
              <a:t> and solid. Cell are alive. When burning he plant material with mineralization cell walls the mineral skeleton remains</a:t>
            </a:r>
          </a:p>
          <a:p>
            <a:r>
              <a:rPr lang="en-US" b="1" i="1" dirty="0">
                <a:latin typeface="Times New Roman" panose="02020603050405020304" pitchFamily="18" charset="0"/>
                <a:cs typeface="Times New Roman" panose="02020603050405020304" pitchFamily="18" charset="0"/>
              </a:rPr>
              <a:t>Sliming –</a:t>
            </a:r>
            <a:r>
              <a:rPr lang="en-US" dirty="0">
                <a:latin typeface="Times New Roman" panose="02020603050405020304" pitchFamily="18" charset="0"/>
                <a:cs typeface="Times New Roman" panose="02020603050405020304" pitchFamily="18" charset="0"/>
              </a:rPr>
              <a:t> the intramolecular modification occurs in the cell wall that results in formation of mucus. You can see sliming of the cell in algae or seeds of plants during germination. Under the action of methylene blue cell walls containing mucus are dyed in</a:t>
            </a:r>
            <a:r>
              <a:rPr lang="en-US" b="1" dirty="0">
                <a:solidFill>
                  <a:srgbClr val="0070C0"/>
                </a:solidFill>
                <a:latin typeface="Times New Roman" panose="02020603050405020304" pitchFamily="18" charset="0"/>
                <a:cs typeface="Times New Roman" panose="02020603050405020304" pitchFamily="18" charset="0"/>
              </a:rPr>
              <a:t> blue </a:t>
            </a:r>
            <a:r>
              <a:rPr lang="en-US" dirty="0" err="1">
                <a:latin typeface="Times New Roman" panose="02020603050405020304" pitchFamily="18" charset="0"/>
                <a:cs typeface="Times New Roman" panose="02020603050405020304" pitchFamily="18" charset="0"/>
              </a:rPr>
              <a:t>colour</a:t>
            </a:r>
            <a:r>
              <a:rPr lang="en-US" dirty="0">
                <a:latin typeface="Times New Roman" panose="02020603050405020304" pitchFamily="18" charset="0"/>
                <a:cs typeface="Times New Roman" panose="02020603050405020304" pitchFamily="18" charset="0"/>
              </a:rPr>
              <a:t>.</a:t>
            </a:r>
            <a:endParaRPr lang="ru-RU"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0553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3300" y="85724"/>
            <a:ext cx="4721224" cy="904875"/>
          </a:xfrm>
          <a:solidFill>
            <a:srgbClr val="92D050"/>
          </a:solidFill>
        </p:spPr>
        <p:txBody>
          <a:bodyPr>
            <a:normAutofit fontScale="90000"/>
          </a:bodyPr>
          <a:lstStyle/>
          <a:p>
            <a:r>
              <a:rPr lang="en-US" b="1" dirty="0">
                <a:latin typeface="Times New Roman" panose="02020603050405020304" pitchFamily="18" charset="0"/>
                <a:cs typeface="Times New Roman" panose="02020603050405020304" pitchFamily="18" charset="0"/>
              </a:rPr>
              <a:t>Cytoplasmic inclusions</a:t>
            </a:r>
            <a:endParaRPr lang="ru-RU" b="1" dirty="0">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95375" y="1266826"/>
            <a:ext cx="10488609" cy="4829174"/>
          </a:xfrm>
        </p:spPr>
        <p:txBody>
          <a:bodyPr>
            <a:normAutofit/>
          </a:bodyPr>
          <a:lstStyle/>
          <a:p>
            <a:r>
              <a:rPr lang="en-US" b="1" dirty="0"/>
              <a:t>Cytoplasmic inclusions</a:t>
            </a:r>
            <a:r>
              <a:rPr lang="en-US" dirty="0"/>
              <a:t> are diverse intracellular</a:t>
            </a:r>
            <a:r>
              <a:rPr lang="en-US" baseline="30000" dirty="0"/>
              <a:t> </a:t>
            </a:r>
            <a:r>
              <a:rPr lang="en-US" dirty="0"/>
              <a:t>non-living substances</a:t>
            </a:r>
            <a:r>
              <a:rPr lang="en-US" baseline="30000" dirty="0"/>
              <a:t>[</a:t>
            </a:r>
            <a:r>
              <a:rPr lang="en-US" dirty="0"/>
              <a:t> that are not bound by membranes. Inclusions are stored nutrients, secretory products, and pigment granules. Examples of inclusions are </a:t>
            </a:r>
            <a:r>
              <a:rPr lang="en-US" dirty="0">
                <a:hlinkClick r:id="rId3" tooltip="Glycogen"/>
              </a:rPr>
              <a:t>glycogen</a:t>
            </a:r>
            <a:r>
              <a:rPr lang="en-US" dirty="0"/>
              <a:t> granules in the liver and muscle cells, </a:t>
            </a:r>
            <a:r>
              <a:rPr lang="en-US" dirty="0">
                <a:hlinkClick r:id="rId4" tooltip="Lipid"/>
              </a:rPr>
              <a:t>lipid</a:t>
            </a:r>
            <a:r>
              <a:rPr lang="en-US" dirty="0"/>
              <a:t> droplets in fat cells, </a:t>
            </a:r>
            <a:r>
              <a:rPr lang="en-US" dirty="0">
                <a:hlinkClick r:id="rId5" tooltip="Pigment"/>
              </a:rPr>
              <a:t>pigment</a:t>
            </a:r>
            <a:r>
              <a:rPr lang="en-US" dirty="0"/>
              <a:t> granules in certain cells of skin and hair, and crystals of various types.</a:t>
            </a:r>
            <a:r>
              <a:rPr lang="en-US" baseline="30000" dirty="0">
                <a:hlinkClick r:id="rId6"/>
              </a:rPr>
              <a:t>[3]</a:t>
            </a:r>
            <a:r>
              <a:rPr lang="en-US" dirty="0"/>
              <a:t> Cytoplasmic inclusions are an example of a </a:t>
            </a:r>
            <a:r>
              <a:rPr lang="en-US" dirty="0" err="1">
                <a:hlinkClick r:id="rId7" tooltip="Biomolecular condensate"/>
              </a:rPr>
              <a:t>biomolecular</a:t>
            </a:r>
            <a:r>
              <a:rPr lang="en-US" dirty="0">
                <a:hlinkClick r:id="rId7" tooltip="Biomolecular condensate"/>
              </a:rPr>
              <a:t> condensate</a:t>
            </a:r>
            <a:r>
              <a:rPr lang="en-US" dirty="0"/>
              <a:t> arising by liquid-solid, liquid-gel or liquid-liquid phase separation.</a:t>
            </a:r>
          </a:p>
          <a:p>
            <a:r>
              <a:rPr lang="en-US" dirty="0"/>
              <a:t>These structures were first observed by </a:t>
            </a:r>
            <a:r>
              <a:rPr lang="en-US" dirty="0">
                <a:hlinkClick r:id="rId8" tooltip="O. F. Müller"/>
              </a:rPr>
              <a:t>O. F. Müller</a:t>
            </a:r>
            <a:r>
              <a:rPr lang="en-US" dirty="0"/>
              <a:t> in 1786.</a:t>
            </a:r>
            <a:r>
              <a:rPr lang="en-US" baseline="30000" dirty="0">
                <a:hlinkClick r:id="rId9"/>
              </a:rPr>
              <a:t>[1]</a:t>
            </a:r>
            <a:r>
              <a:rPr lang="en-US" dirty="0"/>
              <a:t> Cytoplasmic inclusions are cytoplasmic molecular aggregates such as pigments organic polymers and crystal. They are not considered cell organelles. Fat droplets and glycogen granules are examples of cytoplasmic inclusion.</a:t>
            </a:r>
          </a:p>
          <a:p>
            <a:endParaRPr lang="ru-RU" dirty="0"/>
          </a:p>
        </p:txBody>
      </p:sp>
    </p:spTree>
    <p:extLst>
      <p:ext uri="{BB962C8B-B14F-4D97-AF65-F5344CB8AC3E}">
        <p14:creationId xmlns:p14="http://schemas.microsoft.com/office/powerpoint/2010/main" val="4027708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55626" y="0"/>
            <a:ext cx="3536373" cy="914400"/>
          </a:xfrm>
          <a:solidFill>
            <a:srgbClr val="92D050"/>
          </a:solidFill>
        </p:spPr>
        <p:txBody>
          <a:bodyPr/>
          <a:lstStyle/>
          <a:p>
            <a:r>
              <a:rPr lang="en-US" b="1" dirty="0">
                <a:effectLst>
                  <a:outerShdw blurRad="38100" dist="38100" dir="2700000" algn="tl">
                    <a:srgbClr val="000000">
                      <a:alpha val="43137"/>
                    </a:srgbClr>
                  </a:outerShdw>
                </a:effectLst>
              </a:rPr>
              <a:t>Starch</a:t>
            </a:r>
            <a:endParaRPr lang="ru-RU" b="1" dirty="0">
              <a:effectLst>
                <a:outerShdw blurRad="38100" dist="38100" dir="2700000" algn="tl">
                  <a:srgbClr val="000000">
                    <a:alpha val="43137"/>
                  </a:srgbClr>
                </a:outerShdw>
              </a:effectLst>
            </a:endParaRPr>
          </a:p>
        </p:txBody>
      </p:sp>
      <p:pic>
        <p:nvPicPr>
          <p:cNvPr id="1026" name="Picture 2" descr="https://i.pinimg.com/564x/c5/4e/9e/c54e9e1a64dc93d86669b28785fbdbe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083836"/>
            <a:ext cx="5349875" cy="547247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Starch Grain Analysi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Прямоугольник 4"/>
          <p:cNvSpPr/>
          <p:nvPr/>
        </p:nvSpPr>
        <p:spPr>
          <a:xfrm>
            <a:off x="5777344" y="1083836"/>
            <a:ext cx="6435436" cy="5738614"/>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Starch grains are inclusions in the form of spare starch. Starch grains are formed only in plastids. In the process of photosynthesis in the light in the chloroplasts of the leaves are formed osmotically active sugars. Then they turn into insoluble assimilation (primary) starch. At night, it is hydrolyzed to soluble and transportable forms of carbohydrates, which are transferred to the storage organs, where it is converted by </a:t>
            </a:r>
            <a:r>
              <a:rPr lang="en-US" dirty="0" err="1">
                <a:latin typeface="Times New Roman" panose="02020603050405020304" pitchFamily="18" charset="0"/>
                <a:cs typeface="Times New Roman" panose="02020603050405020304" pitchFamily="18" charset="0"/>
              </a:rPr>
              <a:t>amyloplasts</a:t>
            </a:r>
            <a:r>
              <a:rPr lang="en-US" dirty="0">
                <a:latin typeface="Times New Roman" panose="02020603050405020304" pitchFamily="18" charset="0"/>
                <a:cs typeface="Times New Roman" panose="02020603050405020304" pitchFamily="18" charset="0"/>
              </a:rPr>
              <a:t> into spare (secondary) starch. First, a formation center is formed in the stroma of the </a:t>
            </a:r>
            <a:r>
              <a:rPr lang="en-US" dirty="0" err="1">
                <a:latin typeface="Times New Roman" panose="02020603050405020304" pitchFamily="18" charset="0"/>
                <a:cs typeface="Times New Roman" panose="02020603050405020304" pitchFamily="18" charset="0"/>
              </a:rPr>
              <a:t>amyloplast</a:t>
            </a:r>
            <a:r>
              <a:rPr lang="en-US" dirty="0">
                <a:latin typeface="Times New Roman" panose="02020603050405020304" pitchFamily="18" charset="0"/>
                <a:cs typeface="Times New Roman" panose="02020603050405020304" pitchFamily="18" charset="0"/>
              </a:rPr>
              <a:t>, on which new layers of starch are then superimposed.</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In shape, starch grains are (Fig. </a:t>
            </a:r>
            <a:r>
              <a:rPr lang="uk-UA" dirty="0">
                <a:latin typeface="Times New Roman" panose="02020603050405020304" pitchFamily="18" charset="0"/>
                <a:cs typeface="Times New Roman" panose="02020603050405020304" pitchFamily="18" charset="0"/>
              </a:rPr>
              <a:t>1.8</a:t>
            </a:r>
            <a:r>
              <a:rPr lang="en-US" dirty="0">
                <a:latin typeface="Times New Roman" panose="02020603050405020304" pitchFamily="18" charset="0"/>
                <a:cs typeface="Times New Roman" panose="02020603050405020304" pitchFamily="18" charset="0"/>
              </a:rPr>
              <a:t>) concentric (spherical) and eccentric (irregularly shaped). According to the number of formation centers, starch grains are divided into simple, complex and semi-complex. The simple ones have one formation center, as a result of which one starch grain is formed in the </a:t>
            </a:r>
            <a:r>
              <a:rPr lang="en-US" dirty="0" err="1">
                <a:latin typeface="Times New Roman" panose="02020603050405020304" pitchFamily="18" charset="0"/>
                <a:cs typeface="Times New Roman" panose="02020603050405020304" pitchFamily="18" charset="0"/>
              </a:rPr>
              <a:t>amyloplast</a:t>
            </a:r>
            <a:r>
              <a:rPr lang="en-US" dirty="0">
                <a:latin typeface="Times New Roman" panose="02020603050405020304" pitchFamily="18" charset="0"/>
                <a:cs typeface="Times New Roman" panose="02020603050405020304" pitchFamily="18" charset="0"/>
              </a:rPr>
              <a:t>. Complex and semi-complex are grains with several formation centers. A complex starch grain is formed in a single </a:t>
            </a:r>
            <a:r>
              <a:rPr lang="en-US" dirty="0" err="1">
                <a:latin typeface="Times New Roman" panose="02020603050405020304" pitchFamily="18" charset="0"/>
                <a:cs typeface="Times New Roman" panose="02020603050405020304" pitchFamily="18" charset="0"/>
              </a:rPr>
              <a:t>amyloplast</a:t>
            </a:r>
            <a:r>
              <a:rPr lang="en-US" dirty="0">
                <a:latin typeface="Times New Roman" panose="02020603050405020304" pitchFamily="18" charset="0"/>
                <a:cs typeface="Times New Roman" panose="02020603050405020304" pitchFamily="18" charset="0"/>
              </a:rPr>
              <a:t> from several simple grains that are in close contact with each other. Semi-complex grain is formed as a result of deposition of common layers of starch on a group of simple starch grains in </a:t>
            </a:r>
            <a:r>
              <a:rPr lang="en-US" dirty="0" err="1">
                <a:latin typeface="Times New Roman" panose="02020603050405020304" pitchFamily="18" charset="0"/>
                <a:cs typeface="Times New Roman" panose="02020603050405020304" pitchFamily="18" charset="0"/>
              </a:rPr>
              <a:t>amyloplast</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0663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3275" y="114301"/>
            <a:ext cx="4930774" cy="1095374"/>
          </a:xfrm>
          <a:solidFill>
            <a:srgbClr val="92D050"/>
          </a:solidFill>
        </p:spPr>
        <p:txBody>
          <a:bodyPr/>
          <a:lstStyle/>
          <a:p>
            <a:r>
              <a:rPr lang="en-US" b="1" dirty="0">
                <a:effectLst>
                  <a:outerShdw blurRad="38100" dist="38100" dir="2700000" algn="tl">
                    <a:srgbClr val="000000">
                      <a:alpha val="43137"/>
                    </a:srgbClr>
                  </a:outerShdw>
                </a:effectLst>
              </a:rPr>
              <a:t>Starch</a:t>
            </a:r>
            <a:endParaRPr lang="ru-RU" b="1" dirty="0">
              <a:effectLst>
                <a:outerShdw blurRad="38100" dist="38100" dir="2700000" algn="tl">
                  <a:srgbClr val="000000">
                    <a:alpha val="43137"/>
                  </a:srgbClr>
                </a:outerShdw>
              </a:effectLst>
            </a:endParaRPr>
          </a:p>
        </p:txBody>
      </p:sp>
      <p:pic>
        <p:nvPicPr>
          <p:cNvPr id="1026" name="Picture 2" descr="Morphological Variations of Starch Grains | SpringerLi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25" y="874712"/>
            <a:ext cx="5267325" cy="570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68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64781" y="114301"/>
            <a:ext cx="2919267" cy="810490"/>
          </a:xfrm>
          <a:solidFill>
            <a:srgbClr val="92D050"/>
          </a:solidFill>
        </p:spPr>
        <p:txBody>
          <a:bodyPr/>
          <a:lstStyle/>
          <a:p>
            <a:r>
              <a:rPr lang="en-US" b="1" dirty="0">
                <a:effectLst>
                  <a:outerShdw blurRad="38100" dist="38100" dir="2700000" algn="tl">
                    <a:srgbClr val="000000">
                      <a:alpha val="43137"/>
                    </a:srgbClr>
                  </a:outerShdw>
                </a:effectLst>
              </a:rPr>
              <a:t>Starch</a:t>
            </a:r>
            <a:endParaRPr lang="ru-RU" b="1" dirty="0">
              <a:effectLst>
                <a:outerShdw blurRad="38100" dist="38100" dir="2700000" algn="tl">
                  <a:srgbClr val="000000">
                    <a:alpha val="43137"/>
                  </a:srgbClr>
                </a:outerShdw>
              </a:effectLst>
            </a:endParaRPr>
          </a:p>
        </p:txBody>
      </p:sp>
      <p:pic>
        <p:nvPicPr>
          <p:cNvPr id="14338" name="Picture 2" descr="[image] В крошечном мире крахмальных зерен чем больше, тем лучш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727" y="1000557"/>
            <a:ext cx="9144289" cy="4923849"/>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871354" y="6000172"/>
            <a:ext cx="6096000" cy="646331"/>
          </a:xfrm>
          <a:prstGeom prst="rect">
            <a:avLst/>
          </a:prstGeom>
        </p:spPr>
        <p:txBody>
          <a:bodyPr>
            <a:spAutoFit/>
          </a:bodyPr>
          <a:lstStyle/>
          <a:p>
            <a:r>
              <a:rPr lang="en-US" i="1" dirty="0">
                <a:solidFill>
                  <a:srgbClr val="333333"/>
                </a:solidFill>
                <a:latin typeface="Arial" panose="020B0604020202020204" pitchFamily="34" charset="0"/>
              </a:rPr>
              <a:t>Polarized microscope image of starch grains. Photo: Chris Thomas, Milton Contact.</a:t>
            </a:r>
            <a:endParaRPr lang="ru-RU" dirty="0"/>
          </a:p>
        </p:txBody>
      </p:sp>
    </p:spTree>
    <p:extLst>
      <p:ext uri="{BB962C8B-B14F-4D97-AF65-F5344CB8AC3E}">
        <p14:creationId xmlns:p14="http://schemas.microsoft.com/office/powerpoint/2010/main" val="236698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86775" y="352426"/>
            <a:ext cx="3197224" cy="1200150"/>
          </a:xfrm>
          <a:solidFill>
            <a:srgbClr val="92D050"/>
          </a:solidFill>
        </p:spPr>
        <p:txBody>
          <a:bodyPr/>
          <a:lstStyle/>
          <a:p>
            <a:r>
              <a:rPr lang="en-US" b="1" dirty="0">
                <a:effectLst>
                  <a:outerShdw blurRad="38100" dist="38100" dir="2700000" algn="tl">
                    <a:srgbClr val="000000">
                      <a:alpha val="43137"/>
                    </a:srgbClr>
                  </a:outerShdw>
                </a:effectLst>
              </a:rPr>
              <a:t>Inulin</a:t>
            </a:r>
            <a:endParaRPr lang="ru-RU" b="1" dirty="0">
              <a:effectLst>
                <a:outerShdw blurRad="38100" dist="38100" dir="2700000" algn="tl">
                  <a:srgbClr val="000000">
                    <a:alpha val="43137"/>
                  </a:srgbClr>
                </a:outerShdw>
              </a:effectLst>
            </a:endParaRPr>
          </a:p>
        </p:txBody>
      </p:sp>
      <p:pic>
        <p:nvPicPr>
          <p:cNvPr id="1026" name="Picture 2" descr="Inuli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143404"/>
            <a:ext cx="2857500" cy="2371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rebiotic Inulin: Foods, Supplements, Benefits, Side Effec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575" y="1945745"/>
            <a:ext cx="5791200" cy="393382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863601" y="2540530"/>
            <a:ext cx="5181600" cy="3570208"/>
          </a:xfrm>
          <a:prstGeom prst="rect">
            <a:avLst/>
          </a:prstGeom>
        </p:spPr>
        <p:txBody>
          <a:bodyPr wrap="square">
            <a:spAutoFit/>
          </a:bodyPr>
          <a:lstStyle/>
          <a:p>
            <a:pPr algn="just"/>
            <a:r>
              <a:rPr lang="en-US" sz="1600" b="1" dirty="0" err="1">
                <a:solidFill>
                  <a:schemeClr val="bg1"/>
                </a:solidFill>
              </a:rPr>
              <a:t>Inulins</a:t>
            </a:r>
            <a:r>
              <a:rPr lang="en-US" sz="1600" dirty="0">
                <a:solidFill>
                  <a:schemeClr val="bg1"/>
                </a:solidFill>
              </a:rPr>
              <a:t> are a group of naturally occurring polysaccharides produced by many types of plants, industrially most often extracted from chicory. The </a:t>
            </a:r>
            <a:r>
              <a:rPr lang="en-US" sz="1600" dirty="0" err="1">
                <a:solidFill>
                  <a:schemeClr val="bg1"/>
                </a:solidFill>
              </a:rPr>
              <a:t>inulins</a:t>
            </a:r>
            <a:r>
              <a:rPr lang="en-US" sz="1600" dirty="0">
                <a:solidFill>
                  <a:schemeClr val="bg1"/>
                </a:solidFill>
              </a:rPr>
              <a:t> belong to a class of dietary fibers known as </a:t>
            </a:r>
            <a:r>
              <a:rPr lang="en-US" sz="1600" dirty="0" err="1">
                <a:solidFill>
                  <a:schemeClr val="bg1"/>
                </a:solidFill>
              </a:rPr>
              <a:t>fructans</a:t>
            </a:r>
            <a:r>
              <a:rPr lang="en-US" sz="1600" dirty="0">
                <a:solidFill>
                  <a:schemeClr val="bg1"/>
                </a:solidFill>
              </a:rPr>
              <a:t>. Inulin is used by some plants as a means of storing energy and is typically found in roots or rhizomes. Most plants that synthesize and store inulin do not store other forms of carbohydrate such as starch. In the United States in 2018, the Food and Drug Administration approved inulin as a dietary fiber ingredient used to improve the nutritional value of manufactured food </a:t>
            </a:r>
            <a:r>
              <a:rPr lang="en-US" sz="1600" dirty="0" err="1">
                <a:solidFill>
                  <a:schemeClr val="bg1"/>
                </a:solidFill>
              </a:rPr>
              <a:t>products.Using</a:t>
            </a:r>
            <a:r>
              <a:rPr lang="en-US" sz="1600" dirty="0">
                <a:solidFill>
                  <a:schemeClr val="bg1"/>
                </a:solidFill>
              </a:rPr>
              <a:t> inulin to measure kidney function is the "gold standard“ for comparison with other means of estimating glomerular </a:t>
            </a:r>
            <a:r>
              <a:rPr lang="en-US" dirty="0"/>
              <a:t>filtration rate.</a:t>
            </a:r>
            <a:endParaRPr lang="ru-RU" dirty="0"/>
          </a:p>
        </p:txBody>
      </p:sp>
    </p:spTree>
    <p:extLst>
      <p:ext uri="{BB962C8B-B14F-4D97-AF65-F5344CB8AC3E}">
        <p14:creationId xmlns:p14="http://schemas.microsoft.com/office/powerpoint/2010/main" val="663946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235798084"/>
              </p:ext>
            </p:extLst>
          </p:nvPr>
        </p:nvGraphicFramePr>
        <p:xfrm>
          <a:off x="945573" y="397791"/>
          <a:ext cx="9736282" cy="1254364"/>
        </p:xfrm>
        <a:graphic>
          <a:graphicData uri="http://schemas.openxmlformats.org/drawingml/2006/table">
            <a:tbl>
              <a:tblPr firstRow="1" bandRow="1">
                <a:tableStyleId>{2D5ABB26-0587-4C30-8999-92F81FD0307C}</a:tableStyleId>
              </a:tblPr>
              <a:tblGrid>
                <a:gridCol w="5105817">
                  <a:extLst>
                    <a:ext uri="{9D8B030D-6E8A-4147-A177-3AD203B41FA5}">
                      <a16:colId xmlns:a16="http://schemas.microsoft.com/office/drawing/2014/main" val="20000"/>
                    </a:ext>
                  </a:extLst>
                </a:gridCol>
                <a:gridCol w="4630465">
                  <a:extLst>
                    <a:ext uri="{9D8B030D-6E8A-4147-A177-3AD203B41FA5}">
                      <a16:colId xmlns:a16="http://schemas.microsoft.com/office/drawing/2014/main" val="20001"/>
                    </a:ext>
                  </a:extLst>
                </a:gridCol>
              </a:tblGrid>
              <a:tr h="1254364">
                <a:tc>
                  <a:txBody>
                    <a:bodyPr/>
                    <a:lstStyle/>
                    <a:p>
                      <a:pPr marL="127000">
                        <a:lnSpc>
                          <a:spcPts val="2185"/>
                        </a:lnSpc>
                      </a:pPr>
                      <a:r>
                        <a:rPr sz="2000" b="1" dirty="0">
                          <a:latin typeface="Times New Roman"/>
                          <a:cs typeface="Times New Roman"/>
                        </a:rPr>
                        <a:t>Fig. </a:t>
                      </a:r>
                      <a:r>
                        <a:rPr lang="en-US" sz="2000" b="1" dirty="0">
                          <a:latin typeface="Times New Roman"/>
                          <a:cs typeface="Times New Roman"/>
                        </a:rPr>
                        <a:t>A</a:t>
                      </a:r>
                      <a:r>
                        <a:rPr sz="2000" b="1" dirty="0">
                          <a:latin typeface="Times New Roman"/>
                          <a:cs typeface="Times New Roman"/>
                        </a:rPr>
                        <a:t>. The </a:t>
                      </a:r>
                      <a:r>
                        <a:rPr sz="2000" b="1" spc="-10" dirty="0">
                          <a:latin typeface="Times New Roman"/>
                          <a:cs typeface="Times New Roman"/>
                        </a:rPr>
                        <a:t>result </a:t>
                      </a:r>
                      <a:r>
                        <a:rPr sz="2000" b="1" dirty="0">
                          <a:latin typeface="Times New Roman"/>
                          <a:cs typeface="Times New Roman"/>
                        </a:rPr>
                        <a:t>of quality</a:t>
                      </a:r>
                      <a:r>
                        <a:rPr sz="2000" b="1" spc="-135" dirty="0">
                          <a:latin typeface="Times New Roman"/>
                          <a:cs typeface="Times New Roman"/>
                        </a:rPr>
                        <a:t> </a:t>
                      </a:r>
                      <a:r>
                        <a:rPr sz="2000" b="1" spc="-5" dirty="0">
                          <a:latin typeface="Times New Roman"/>
                          <a:cs typeface="Times New Roman"/>
                        </a:rPr>
                        <a:t>reaction</a:t>
                      </a:r>
                      <a:endParaRPr sz="2000" dirty="0">
                        <a:latin typeface="Times New Roman"/>
                        <a:cs typeface="Times New Roman"/>
                      </a:endParaRPr>
                    </a:p>
                    <a:p>
                      <a:pPr marL="127000">
                        <a:lnSpc>
                          <a:spcPct val="100000"/>
                        </a:lnSpc>
                      </a:pPr>
                      <a:r>
                        <a:rPr sz="2000" b="1" dirty="0">
                          <a:latin typeface="Times New Roman"/>
                          <a:cs typeface="Times New Roman"/>
                        </a:rPr>
                        <a:t>of </a:t>
                      </a:r>
                      <a:r>
                        <a:rPr sz="2000" b="1" spc="-10" dirty="0">
                          <a:latin typeface="Times New Roman"/>
                          <a:cs typeface="Times New Roman"/>
                        </a:rPr>
                        <a:t>Lugol’s </a:t>
                      </a:r>
                      <a:r>
                        <a:rPr sz="2000" b="1" spc="-5" dirty="0">
                          <a:latin typeface="Times New Roman"/>
                          <a:cs typeface="Times New Roman"/>
                        </a:rPr>
                        <a:t>reagent </a:t>
                      </a:r>
                      <a:r>
                        <a:rPr sz="2000" b="1" dirty="0">
                          <a:latin typeface="Times New Roman"/>
                          <a:cs typeface="Times New Roman"/>
                        </a:rPr>
                        <a:t>on </a:t>
                      </a:r>
                      <a:r>
                        <a:rPr sz="2000" b="1" spc="-10" dirty="0">
                          <a:latin typeface="Times New Roman"/>
                          <a:cs typeface="Times New Roman"/>
                        </a:rPr>
                        <a:t>starch</a:t>
                      </a:r>
                      <a:r>
                        <a:rPr sz="2000" b="1" spc="-114" dirty="0">
                          <a:latin typeface="Times New Roman"/>
                          <a:cs typeface="Times New Roman"/>
                        </a:rPr>
                        <a:t> </a:t>
                      </a:r>
                      <a:r>
                        <a:rPr sz="2000" b="1" dirty="0">
                          <a:latin typeface="Times New Roman"/>
                          <a:cs typeface="Times New Roman"/>
                        </a:rPr>
                        <a:t>(dark</a:t>
                      </a:r>
                      <a:endParaRPr sz="2000" dirty="0">
                        <a:latin typeface="Times New Roman"/>
                        <a:cs typeface="Times New Roman"/>
                      </a:endParaRPr>
                    </a:p>
                    <a:p>
                      <a:pPr marL="127000">
                        <a:lnSpc>
                          <a:spcPct val="100000"/>
                        </a:lnSpc>
                      </a:pPr>
                      <a:r>
                        <a:rPr sz="2000" b="1" dirty="0">
                          <a:latin typeface="Times New Roman"/>
                          <a:cs typeface="Times New Roman"/>
                        </a:rPr>
                        <a:t>blue</a:t>
                      </a:r>
                      <a:r>
                        <a:rPr sz="2000" b="1" spc="-20" dirty="0">
                          <a:latin typeface="Times New Roman"/>
                          <a:cs typeface="Times New Roman"/>
                        </a:rPr>
                        <a:t> </a:t>
                      </a:r>
                      <a:r>
                        <a:rPr sz="2000" b="1" dirty="0">
                          <a:latin typeface="Times New Roman"/>
                          <a:cs typeface="Times New Roman"/>
                        </a:rPr>
                        <a:t>coloration).</a:t>
                      </a:r>
                      <a:endParaRPr sz="2000" dirty="0">
                        <a:latin typeface="Times New Roman"/>
                        <a:cs typeface="Times New Roman"/>
                      </a:endParaRPr>
                    </a:p>
                  </a:txBody>
                  <a:tcPr marL="0" marR="0" marT="0" marB="0"/>
                </a:tc>
                <a:tc>
                  <a:txBody>
                    <a:bodyPr/>
                    <a:lstStyle/>
                    <a:p>
                      <a:pPr marL="109220">
                        <a:lnSpc>
                          <a:spcPts val="2185"/>
                        </a:lnSpc>
                      </a:pPr>
                      <a:r>
                        <a:rPr sz="2000" b="1" dirty="0">
                          <a:latin typeface="Times New Roman"/>
                          <a:cs typeface="Times New Roman"/>
                        </a:rPr>
                        <a:t>Fig. </a:t>
                      </a:r>
                      <a:r>
                        <a:rPr lang="en-US" sz="2000" b="1" dirty="0">
                          <a:latin typeface="Times New Roman"/>
                          <a:cs typeface="Times New Roman"/>
                        </a:rPr>
                        <a:t>B</a:t>
                      </a:r>
                      <a:r>
                        <a:rPr sz="2000" b="1" dirty="0">
                          <a:latin typeface="Times New Roman"/>
                          <a:cs typeface="Times New Roman"/>
                        </a:rPr>
                        <a:t>. Crystals of </a:t>
                      </a:r>
                      <a:r>
                        <a:rPr sz="2000" b="1" spc="-5" dirty="0">
                          <a:latin typeface="Times New Roman"/>
                          <a:cs typeface="Times New Roman"/>
                        </a:rPr>
                        <a:t>inulin</a:t>
                      </a:r>
                      <a:r>
                        <a:rPr sz="2000" b="1" spc="-120" dirty="0">
                          <a:latin typeface="Times New Roman"/>
                          <a:cs typeface="Times New Roman"/>
                        </a:rPr>
                        <a:t> </a:t>
                      </a:r>
                      <a:r>
                        <a:rPr sz="2000" b="1" dirty="0">
                          <a:latin typeface="Times New Roman"/>
                          <a:cs typeface="Times New Roman"/>
                        </a:rPr>
                        <a:t>in</a:t>
                      </a:r>
                      <a:endParaRPr sz="2000" dirty="0">
                        <a:latin typeface="Times New Roman"/>
                        <a:cs typeface="Times New Roman"/>
                      </a:endParaRPr>
                    </a:p>
                    <a:p>
                      <a:pPr marL="109220" marR="119380">
                        <a:lnSpc>
                          <a:spcPct val="100000"/>
                        </a:lnSpc>
                      </a:pPr>
                      <a:r>
                        <a:rPr sz="2000" b="1" dirty="0">
                          <a:latin typeface="Times New Roman"/>
                          <a:cs typeface="Times New Roman"/>
                        </a:rPr>
                        <a:t>parenchymal </a:t>
                      </a:r>
                      <a:r>
                        <a:rPr sz="2000" b="1" spc="-5" dirty="0">
                          <a:latin typeface="Times New Roman"/>
                          <a:cs typeface="Times New Roman"/>
                        </a:rPr>
                        <a:t>cells </a:t>
                      </a:r>
                      <a:r>
                        <a:rPr sz="2000" b="1" dirty="0">
                          <a:latin typeface="Times New Roman"/>
                          <a:cs typeface="Times New Roman"/>
                        </a:rPr>
                        <a:t>of the  dandelion </a:t>
                      </a:r>
                      <a:r>
                        <a:rPr sz="2000" b="1" i="1" spc="-20" dirty="0">
                          <a:latin typeface="Times New Roman"/>
                          <a:cs typeface="Times New Roman"/>
                        </a:rPr>
                        <a:t>(Taraxacum</a:t>
                      </a:r>
                      <a:r>
                        <a:rPr sz="2000" b="1" i="1" spc="-105" dirty="0">
                          <a:latin typeface="Times New Roman"/>
                          <a:cs typeface="Times New Roman"/>
                        </a:rPr>
                        <a:t> </a:t>
                      </a:r>
                      <a:r>
                        <a:rPr sz="2000" b="1" i="1" spc="-5" dirty="0">
                          <a:latin typeface="Times New Roman"/>
                          <a:cs typeface="Times New Roman"/>
                        </a:rPr>
                        <a:t>officinalis)  </a:t>
                      </a:r>
                      <a:r>
                        <a:rPr sz="2000" b="1" spc="-10" dirty="0">
                          <a:latin typeface="Times New Roman"/>
                          <a:cs typeface="Times New Roman"/>
                        </a:rPr>
                        <a:t>root</a:t>
                      </a:r>
                      <a:r>
                        <a:rPr sz="2000" b="1" spc="-30" dirty="0">
                          <a:latin typeface="Times New Roman"/>
                          <a:cs typeface="Times New Roman"/>
                        </a:rPr>
                        <a:t> </a:t>
                      </a:r>
                      <a:r>
                        <a:rPr sz="2000" b="1" i="1" dirty="0">
                          <a:latin typeface="Times New Roman"/>
                          <a:cs typeface="Times New Roman"/>
                        </a:rPr>
                        <a:t>.</a:t>
                      </a:r>
                      <a:endParaRPr sz="2000" dirty="0">
                        <a:latin typeface="Times New Roman"/>
                        <a:cs typeface="Times New Roman"/>
                      </a:endParaRPr>
                    </a:p>
                  </a:txBody>
                  <a:tcPr marL="0" marR="0" marT="0" marB="0"/>
                </a:tc>
                <a:extLst>
                  <a:ext uri="{0D108BD9-81ED-4DB2-BD59-A6C34878D82A}">
                    <a16:rowId xmlns:a16="http://schemas.microsoft.com/office/drawing/2014/main" val="10000"/>
                  </a:ext>
                </a:extLst>
              </a:tr>
            </a:tbl>
          </a:graphicData>
        </a:graphic>
      </p:graphicFrame>
      <p:sp>
        <p:nvSpPr>
          <p:cNvPr id="3" name="object 3"/>
          <p:cNvSpPr txBox="1">
            <a:spLocks noGrp="1"/>
          </p:cNvSpPr>
          <p:nvPr>
            <p:ph type="sldNum" sz="quarter" idx="7"/>
          </p:nvPr>
        </p:nvSpPr>
        <p:spPr>
          <a:xfrm>
            <a:off x="13999856" y="5995627"/>
            <a:ext cx="551167" cy="140423"/>
          </a:xfrm>
          <a:prstGeom prst="rect">
            <a:avLst/>
          </a:prstGeom>
        </p:spPr>
        <p:txBody>
          <a:bodyPr vert="horz" wrap="square" lIns="0" tIns="1905" rIns="0" bIns="0" rtlCol="0" anchor="ctr">
            <a:spAutoFit/>
          </a:bodyPr>
          <a:lstStyle/>
          <a:p>
            <a:pPr marL="25400">
              <a:spcBef>
                <a:spcPts val="15"/>
              </a:spcBef>
            </a:pPr>
            <a:fld id="{81D60167-4931-47E6-BA6A-407CBD079E47}" type="slidenum">
              <a:rPr spc="-5" dirty="0"/>
              <a:pPr marL="25400">
                <a:spcBef>
                  <a:spcPts val="15"/>
                </a:spcBef>
              </a:pPr>
              <a:t>34</a:t>
            </a:fld>
            <a:endParaRPr spc="-5" dirty="0"/>
          </a:p>
        </p:txBody>
      </p:sp>
    </p:spTree>
    <p:extLst>
      <p:ext uri="{BB962C8B-B14F-4D97-AF65-F5344CB8AC3E}">
        <p14:creationId xmlns:p14="http://schemas.microsoft.com/office/powerpoint/2010/main" val="3887786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39075" y="104776"/>
            <a:ext cx="4244974" cy="971550"/>
          </a:xfrm>
          <a:solidFill>
            <a:srgbClr val="FFFF66"/>
          </a:solidFill>
        </p:spPr>
        <p:txBody>
          <a:bodyPr/>
          <a:lstStyle/>
          <a:p>
            <a:r>
              <a:rPr lang="en-US" b="1" dirty="0">
                <a:effectLst>
                  <a:outerShdw blurRad="38100" dist="38100" dir="2700000" algn="tl">
                    <a:srgbClr val="000000">
                      <a:alpha val="43137"/>
                    </a:srgbClr>
                  </a:outerShdw>
                </a:effectLst>
              </a:rPr>
              <a:t>Protein</a:t>
            </a:r>
            <a:endParaRPr lang="ru-RU" b="1" dirty="0">
              <a:effectLst>
                <a:outerShdw blurRad="38100" dist="38100" dir="2700000" algn="tl">
                  <a:srgbClr val="000000">
                    <a:alpha val="43137"/>
                  </a:srgbClr>
                </a:outerShdw>
              </a:effectLst>
            </a:endParaRPr>
          </a:p>
        </p:txBody>
      </p:sp>
      <p:pic>
        <p:nvPicPr>
          <p:cNvPr id="20482" name="Picture 2" descr="https://i.pinimg.com/564x/a4/55/8d/a4558d0bf0f80f1a0810b6afa342c4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984" y="1661102"/>
            <a:ext cx="6151707" cy="457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516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88135" y="104776"/>
            <a:ext cx="3095913" cy="757669"/>
          </a:xfrm>
          <a:solidFill>
            <a:srgbClr val="FFFF66"/>
          </a:solidFill>
        </p:spPr>
        <p:txBody>
          <a:bodyPr/>
          <a:lstStyle/>
          <a:p>
            <a:r>
              <a:rPr lang="en-US" b="1" dirty="0">
                <a:effectLst>
                  <a:outerShdw blurRad="38100" dist="38100" dir="2700000" algn="tl">
                    <a:srgbClr val="000000">
                      <a:alpha val="43137"/>
                    </a:srgbClr>
                  </a:outerShdw>
                </a:effectLst>
              </a:rPr>
              <a:t>Protein</a:t>
            </a:r>
            <a:endParaRPr lang="ru-RU" b="1" dirty="0">
              <a:effectLst>
                <a:outerShdw blurRad="38100" dist="38100" dir="2700000" algn="tl">
                  <a:srgbClr val="000000">
                    <a:alpha val="43137"/>
                  </a:srgbClr>
                </a:outerShdw>
              </a:effectLst>
            </a:endParaRPr>
          </a:p>
        </p:txBody>
      </p:sp>
      <p:sp>
        <p:nvSpPr>
          <p:cNvPr id="3" name="Прямоугольник 2"/>
          <p:cNvSpPr/>
          <p:nvPr/>
        </p:nvSpPr>
        <p:spPr>
          <a:xfrm>
            <a:off x="1257300" y="1513646"/>
            <a:ext cx="10058400" cy="4850046"/>
          </a:xfrm>
          <a:prstGeom prst="rect">
            <a:avLst/>
          </a:prstGeom>
        </p:spPr>
        <p:txBody>
          <a:bodyPr wrap="square">
            <a:spAutoFit/>
          </a:bodyPr>
          <a:lstStyle/>
          <a:p>
            <a:pPr marL="354965" marR="5080" indent="-342900" algn="just">
              <a:lnSpc>
                <a:spcPct val="99900"/>
              </a:lnSpc>
              <a:spcBef>
                <a:spcPts val="100"/>
              </a:spcBef>
            </a:pPr>
            <a:r>
              <a:rPr lang="en-US" sz="2800" spc="-10" dirty="0">
                <a:latin typeface="Times New Roman" panose="02020603050405020304" pitchFamily="18" charset="0"/>
                <a:cs typeface="Times New Roman" panose="02020603050405020304" pitchFamily="18" charset="0"/>
              </a:rPr>
              <a:t>They </a:t>
            </a:r>
            <a:r>
              <a:rPr lang="en-US" sz="2800" spc="-5" dirty="0">
                <a:latin typeface="Times New Roman" panose="02020603050405020304" pitchFamily="18" charset="0"/>
                <a:cs typeface="Times New Roman" panose="02020603050405020304" pitchFamily="18" charset="0"/>
              </a:rPr>
              <a:t>represent the storage proteins which </a:t>
            </a:r>
            <a:r>
              <a:rPr lang="en-US" sz="2800" dirty="0">
                <a:latin typeface="Times New Roman" panose="02020603050405020304" pitchFamily="18" charset="0"/>
                <a:cs typeface="Times New Roman" panose="02020603050405020304" pitchFamily="18" charset="0"/>
              </a:rPr>
              <a:t>are  </a:t>
            </a:r>
            <a:r>
              <a:rPr lang="en-US" sz="2800" spc="-5" dirty="0">
                <a:latin typeface="Times New Roman" panose="02020603050405020304" pitchFamily="18" charset="0"/>
                <a:cs typeface="Times New Roman" panose="02020603050405020304" pitchFamily="18" charset="0"/>
              </a:rPr>
              <a:t>generally insoluble and occur inside special  leucoplasts called </a:t>
            </a:r>
            <a:r>
              <a:rPr lang="en-US" sz="2800" spc="-5" dirty="0" err="1">
                <a:latin typeface="Times New Roman" panose="02020603050405020304" pitchFamily="18" charset="0"/>
                <a:cs typeface="Times New Roman" panose="02020603050405020304" pitchFamily="18" charset="0"/>
              </a:rPr>
              <a:t>aleuroplasts</a:t>
            </a:r>
            <a:r>
              <a:rPr lang="en-US" sz="2800" spc="-5" dirty="0">
                <a:latin typeface="Times New Roman" panose="02020603050405020304" pitchFamily="18" charset="0"/>
                <a:cs typeface="Times New Roman" panose="02020603050405020304" pitchFamily="18" charset="0"/>
              </a:rPr>
              <a:t>. Depending upon  their internal </a:t>
            </a:r>
            <a:r>
              <a:rPr lang="en-US" sz="2800" spc="-5" dirty="0" err="1">
                <a:latin typeface="Times New Roman" panose="02020603050405020304" pitchFamily="18" charset="0"/>
                <a:cs typeface="Times New Roman" panose="02020603050405020304" pitchFamily="18" charset="0"/>
              </a:rPr>
              <a:t>structure,aleurone</a:t>
            </a:r>
            <a:r>
              <a:rPr lang="en-US" sz="2800" spc="-5" dirty="0">
                <a:latin typeface="Times New Roman" panose="02020603050405020304" pitchFamily="18" charset="0"/>
                <a:cs typeface="Times New Roman" panose="02020603050405020304" pitchFamily="18" charset="0"/>
              </a:rPr>
              <a:t> grains </a:t>
            </a:r>
            <a:r>
              <a:rPr lang="en-US" sz="2800" dirty="0">
                <a:latin typeface="Times New Roman" panose="02020603050405020304" pitchFamily="18" charset="0"/>
                <a:cs typeface="Times New Roman" panose="02020603050405020304" pitchFamily="18" charset="0"/>
              </a:rPr>
              <a:t>are </a:t>
            </a:r>
            <a:r>
              <a:rPr lang="en-US" sz="2800" spc="-5" dirty="0">
                <a:latin typeface="Times New Roman" panose="02020603050405020304" pitchFamily="18" charset="0"/>
                <a:cs typeface="Times New Roman" panose="02020603050405020304" pitchFamily="18" charset="0"/>
              </a:rPr>
              <a:t>of  four</a:t>
            </a:r>
            <a:r>
              <a:rPr lang="en-US" sz="2800" spc="-1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types:</a:t>
            </a:r>
            <a:endParaRPr lang="en-US" sz="2800" dirty="0">
              <a:latin typeface="Times New Roman" panose="02020603050405020304" pitchFamily="18" charset="0"/>
              <a:cs typeface="Times New Roman" panose="02020603050405020304" pitchFamily="18" charset="0"/>
            </a:endParaRPr>
          </a:p>
          <a:p>
            <a:pPr marL="355600" indent="-342900" algn="just">
              <a:lnSpc>
                <a:spcPct val="100000"/>
              </a:lnSpc>
              <a:spcBef>
                <a:spcPts val="700"/>
              </a:spcBef>
              <a:buChar char="•"/>
              <a:tabLst>
                <a:tab pos="354965" algn="l"/>
                <a:tab pos="355600" algn="l"/>
              </a:tabLst>
            </a:pPr>
            <a:r>
              <a:rPr lang="en-US" sz="2800" spc="-5" dirty="0" err="1">
                <a:latin typeface="Times New Roman" panose="02020603050405020304" pitchFamily="18" charset="0"/>
                <a:cs typeface="Times New Roman" panose="02020603050405020304" pitchFamily="18" charset="0"/>
              </a:rPr>
              <a:t>Amorphouus</a:t>
            </a:r>
            <a:endParaRPr lang="en-US" sz="2800" dirty="0">
              <a:latin typeface="Times New Roman" panose="02020603050405020304" pitchFamily="18" charset="0"/>
              <a:cs typeface="Times New Roman" panose="02020603050405020304" pitchFamily="18" charset="0"/>
            </a:endParaRPr>
          </a:p>
          <a:p>
            <a:pPr marL="355600" indent="-342900" algn="just">
              <a:lnSpc>
                <a:spcPct val="100000"/>
              </a:lnSpc>
              <a:spcBef>
                <a:spcPts val="700"/>
              </a:spcBef>
              <a:buChar char="•"/>
              <a:tabLst>
                <a:tab pos="354965" algn="l"/>
                <a:tab pos="355600" algn="l"/>
              </a:tabLst>
            </a:pPr>
            <a:r>
              <a:rPr lang="en-US" sz="2800" spc="-5" dirty="0">
                <a:latin typeface="Times New Roman" panose="02020603050405020304" pitchFamily="18" charset="0"/>
                <a:cs typeface="Times New Roman" panose="02020603050405020304" pitchFamily="18" charset="0"/>
              </a:rPr>
              <a:t>Protein </a:t>
            </a:r>
            <a:r>
              <a:rPr lang="en-US" sz="2800" dirty="0">
                <a:latin typeface="Times New Roman" panose="02020603050405020304" pitchFamily="18" charset="0"/>
                <a:cs typeface="Times New Roman" panose="02020603050405020304" pitchFamily="18" charset="0"/>
              </a:rPr>
              <a:t>matrix </a:t>
            </a:r>
            <a:r>
              <a:rPr lang="en-US" sz="2800" spc="-5" dirty="0">
                <a:latin typeface="Times New Roman" panose="02020603050405020304" pitchFamily="18" charset="0"/>
                <a:cs typeface="Times New Roman" panose="02020603050405020304" pitchFamily="18" charset="0"/>
              </a:rPr>
              <a:t>containing </a:t>
            </a:r>
            <a:r>
              <a:rPr lang="en-US" sz="2800" dirty="0">
                <a:latin typeface="Times New Roman" panose="02020603050405020304" pitchFamily="18" charset="0"/>
                <a:cs typeface="Times New Roman" panose="02020603050405020304" pitchFamily="18" charset="0"/>
              </a:rPr>
              <a:t>a</a:t>
            </a:r>
            <a:r>
              <a:rPr lang="en-US" sz="2800" spc="-30" dirty="0">
                <a:latin typeface="Times New Roman" panose="02020603050405020304" pitchFamily="18" charset="0"/>
                <a:cs typeface="Times New Roman" panose="02020603050405020304" pitchFamily="18" charset="0"/>
              </a:rPr>
              <a:t> </a:t>
            </a:r>
            <a:r>
              <a:rPr lang="en-US" sz="2800" spc="-5" dirty="0" err="1">
                <a:latin typeface="Times New Roman" panose="02020603050405020304" pitchFamily="18" charset="0"/>
                <a:cs typeface="Times New Roman" panose="02020603050405020304" pitchFamily="18" charset="0"/>
              </a:rPr>
              <a:t>crytalloid</a:t>
            </a:r>
            <a:endParaRPr lang="en-US" sz="2800" dirty="0">
              <a:latin typeface="Times New Roman" panose="02020603050405020304" pitchFamily="18" charset="0"/>
              <a:cs typeface="Times New Roman" panose="02020603050405020304" pitchFamily="18" charset="0"/>
            </a:endParaRPr>
          </a:p>
          <a:p>
            <a:pPr marL="354965" marR="2462530" indent="53340" algn="just">
              <a:lnSpc>
                <a:spcPct val="100000"/>
              </a:lnSpc>
              <a:spcBef>
                <a:spcPts val="690"/>
              </a:spcBef>
            </a:pPr>
            <a:r>
              <a:rPr lang="en-US" sz="2800" spc="-5" dirty="0">
                <a:latin typeface="Times New Roman" panose="02020603050405020304" pitchFamily="18" charset="0"/>
                <a:cs typeface="Times New Roman" panose="02020603050405020304" pitchFamily="18" charset="0"/>
              </a:rPr>
              <a:t>e.g., outer </a:t>
            </a:r>
            <a:r>
              <a:rPr lang="en-US" sz="2800" spc="-10" dirty="0">
                <a:latin typeface="Times New Roman" panose="02020603050405020304" pitchFamily="18" charset="0"/>
                <a:cs typeface="Times New Roman" panose="02020603050405020304" pitchFamily="18" charset="0"/>
              </a:rPr>
              <a:t>layer </a:t>
            </a:r>
            <a:r>
              <a:rPr lang="en-US" sz="2800" spc="-5" dirty="0">
                <a:latin typeface="Times New Roman" panose="02020603050405020304" pitchFamily="18" charset="0"/>
                <a:cs typeface="Times New Roman" panose="02020603050405020304" pitchFamily="18" charset="0"/>
              </a:rPr>
              <a:t>of endosperm in  </a:t>
            </a:r>
            <a:r>
              <a:rPr lang="en-US" sz="2800" spc="-5" dirty="0" err="1">
                <a:latin typeface="Times New Roman" panose="02020603050405020304" pitchFamily="18" charset="0"/>
                <a:cs typeface="Times New Roman" panose="02020603050405020304" pitchFamily="18" charset="0"/>
              </a:rPr>
              <a:t>wheat,maize,barley,grains</a:t>
            </a:r>
            <a:r>
              <a:rPr lang="en-US" sz="2800" spc="-5"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355600" indent="-342900" algn="just">
              <a:lnSpc>
                <a:spcPct val="100000"/>
              </a:lnSpc>
              <a:spcBef>
                <a:spcPts val="700"/>
              </a:spcBef>
              <a:buChar char="•"/>
              <a:tabLst>
                <a:tab pos="354965" algn="l"/>
                <a:tab pos="355600" algn="l"/>
              </a:tabLst>
            </a:pPr>
            <a:r>
              <a:rPr lang="en-US" sz="2800" spc="-5" dirty="0">
                <a:latin typeface="Times New Roman" panose="02020603050405020304" pitchFamily="18" charset="0"/>
                <a:cs typeface="Times New Roman" panose="02020603050405020304" pitchFamily="18" charset="0"/>
              </a:rPr>
              <a:t>Protein </a:t>
            </a:r>
            <a:r>
              <a:rPr lang="en-US" sz="2800" dirty="0">
                <a:latin typeface="Times New Roman" panose="02020603050405020304" pitchFamily="18" charset="0"/>
                <a:cs typeface="Times New Roman" panose="02020603050405020304" pitchFamily="18" charset="0"/>
              </a:rPr>
              <a:t>matrix </a:t>
            </a:r>
            <a:r>
              <a:rPr lang="en-US" sz="2800" spc="-5" dirty="0">
                <a:latin typeface="Times New Roman" panose="02020603050405020304" pitchFamily="18" charset="0"/>
                <a:cs typeface="Times New Roman" panose="02020603050405020304" pitchFamily="18" charset="0"/>
              </a:rPr>
              <a:t>with</a:t>
            </a:r>
            <a:r>
              <a:rPr lang="en-US" sz="2800" spc="-30"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globoid</a:t>
            </a:r>
            <a:endParaRPr lang="en-US" sz="2800" dirty="0">
              <a:latin typeface="Times New Roman" panose="02020603050405020304" pitchFamily="18" charset="0"/>
              <a:cs typeface="Times New Roman" panose="02020603050405020304" pitchFamily="18" charset="0"/>
            </a:endParaRPr>
          </a:p>
          <a:p>
            <a:pPr marL="355600" indent="-342900" algn="just">
              <a:lnSpc>
                <a:spcPct val="100000"/>
              </a:lnSpc>
              <a:spcBef>
                <a:spcPts val="690"/>
              </a:spcBef>
              <a:buChar char="•"/>
              <a:tabLst>
                <a:tab pos="354965" algn="l"/>
                <a:tab pos="355600" algn="l"/>
              </a:tabLst>
            </a:pPr>
            <a:r>
              <a:rPr lang="en-US" sz="2800" spc="-5" dirty="0">
                <a:latin typeface="Times New Roman" panose="02020603050405020304" pitchFamily="18" charset="0"/>
                <a:cs typeface="Times New Roman" panose="02020603050405020304" pitchFamily="18" charset="0"/>
              </a:rPr>
              <a:t>Protein </a:t>
            </a:r>
            <a:r>
              <a:rPr lang="en-US" sz="2800" dirty="0">
                <a:latin typeface="Times New Roman" panose="02020603050405020304" pitchFamily="18" charset="0"/>
                <a:cs typeface="Times New Roman" panose="02020603050405020304" pitchFamily="18" charset="0"/>
              </a:rPr>
              <a:t>matrix </a:t>
            </a:r>
            <a:r>
              <a:rPr lang="en-US" sz="2800" spc="-5" dirty="0">
                <a:latin typeface="Times New Roman" panose="02020603050405020304" pitchFamily="18" charset="0"/>
                <a:cs typeface="Times New Roman" panose="02020603050405020304" pitchFamily="18" charset="0"/>
              </a:rPr>
              <a:t>having both </a:t>
            </a:r>
            <a:r>
              <a:rPr lang="en-US" sz="2800" spc="-5" dirty="0" err="1">
                <a:latin typeface="Times New Roman" panose="02020603050405020304" pitchFamily="18" charset="0"/>
                <a:cs typeface="Times New Roman" panose="02020603050405020304" pitchFamily="18" charset="0"/>
              </a:rPr>
              <a:t>crytalloid</a:t>
            </a:r>
            <a:r>
              <a:rPr lang="en-US" sz="2800" spc="-5" dirty="0">
                <a:latin typeface="Times New Roman" panose="02020603050405020304" pitchFamily="18" charset="0"/>
                <a:cs typeface="Times New Roman" panose="02020603050405020304" pitchFamily="18" charset="0"/>
              </a:rPr>
              <a:t> and</a:t>
            </a:r>
            <a:r>
              <a:rPr lang="en-US" sz="2800" spc="-25" dirty="0">
                <a:latin typeface="Times New Roman" panose="02020603050405020304" pitchFamily="18" charset="0"/>
                <a:cs typeface="Times New Roman" panose="02020603050405020304" pitchFamily="18" charset="0"/>
              </a:rPr>
              <a:t> </a:t>
            </a:r>
            <a:r>
              <a:rPr lang="en-US" sz="2800" spc="-5" dirty="0">
                <a:latin typeface="Times New Roman" panose="02020603050405020304" pitchFamily="18" charset="0"/>
                <a:cs typeface="Times New Roman" panose="02020603050405020304" pitchFamily="18" charset="0"/>
              </a:rPr>
              <a:t>globoid</a:t>
            </a:r>
            <a:endParaRPr lang="en-US" sz="2800"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4246416" y="430376"/>
            <a:ext cx="3827320" cy="764579"/>
          </a:xfrm>
          <a:prstGeom prst="rect">
            <a:avLst/>
          </a:prstGeom>
          <a:solidFill>
            <a:srgbClr val="FFFF66"/>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effectLst>
                  <a:outerShdw blurRad="38100" dist="38100" dir="2700000" algn="tl">
                    <a:srgbClr val="000000">
                      <a:alpha val="43137"/>
                    </a:srgbClr>
                  </a:outerShdw>
                </a:effectLst>
              </a:rPr>
              <a:t>Aleuronic grains</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948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88135" y="104776"/>
            <a:ext cx="3095913" cy="757669"/>
          </a:xfrm>
          <a:solidFill>
            <a:srgbClr val="FFFF66"/>
          </a:solidFill>
        </p:spPr>
        <p:txBody>
          <a:bodyPr/>
          <a:lstStyle/>
          <a:p>
            <a:r>
              <a:rPr lang="en-US" b="1" dirty="0">
                <a:effectLst>
                  <a:outerShdw blurRad="38100" dist="38100" dir="2700000" algn="tl">
                    <a:srgbClr val="000000">
                      <a:alpha val="43137"/>
                    </a:srgbClr>
                  </a:outerShdw>
                </a:effectLst>
              </a:rPr>
              <a:t>Protein</a:t>
            </a:r>
            <a:endParaRPr lang="ru-RU" b="1" dirty="0">
              <a:effectLst>
                <a:outerShdw blurRad="38100" dist="38100" dir="2700000" algn="tl">
                  <a:srgbClr val="000000">
                    <a:alpha val="43137"/>
                  </a:srgbClr>
                </a:outerShdw>
              </a:effectLst>
            </a:endParaRPr>
          </a:p>
        </p:txBody>
      </p:sp>
      <p:sp>
        <p:nvSpPr>
          <p:cNvPr id="6" name="Заголовок 1"/>
          <p:cNvSpPr txBox="1">
            <a:spLocks/>
          </p:cNvSpPr>
          <p:nvPr/>
        </p:nvSpPr>
        <p:spPr>
          <a:xfrm>
            <a:off x="4246416" y="430376"/>
            <a:ext cx="3827320" cy="764579"/>
          </a:xfrm>
          <a:prstGeom prst="rect">
            <a:avLst/>
          </a:prstGeom>
          <a:solidFill>
            <a:srgbClr val="FFFF66"/>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effectLst>
                  <a:outerShdw blurRad="38100" dist="38100" dir="2700000" algn="tl">
                    <a:srgbClr val="000000">
                      <a:alpha val="43137"/>
                    </a:srgbClr>
                  </a:outerShdw>
                </a:effectLst>
              </a:rPr>
              <a:t>Aleuronic grains</a:t>
            </a:r>
            <a:endParaRPr lang="ru-RU" b="1" dirty="0">
              <a:effectLst>
                <a:outerShdw blurRad="38100" dist="38100" dir="2700000" algn="tl">
                  <a:srgbClr val="000000">
                    <a:alpha val="43137"/>
                  </a:srgbClr>
                </a:outerShdw>
              </a:effectLst>
            </a:endParaRPr>
          </a:p>
        </p:txBody>
      </p:sp>
      <p:sp>
        <p:nvSpPr>
          <p:cNvPr id="4" name="Прямоугольник 3"/>
          <p:cNvSpPr/>
          <p:nvPr/>
        </p:nvSpPr>
        <p:spPr>
          <a:xfrm>
            <a:off x="3670530" y="5649312"/>
            <a:ext cx="7416570" cy="936154"/>
          </a:xfrm>
          <a:prstGeom prst="rect">
            <a:avLst/>
          </a:prstGeom>
        </p:spPr>
        <p:txBody>
          <a:bodyPr wrap="square">
            <a:spAutoFit/>
          </a:bodyPr>
          <a:lstStyle/>
          <a:p>
            <a:pPr marL="26034" algn="ctr">
              <a:lnSpc>
                <a:spcPct val="100000"/>
              </a:lnSpc>
              <a:spcBef>
                <a:spcPts val="100"/>
              </a:spcBef>
            </a:pPr>
            <a:r>
              <a:rPr lang="en-US" spc="-5" dirty="0">
                <a:latin typeface="Arial"/>
                <a:cs typeface="Arial"/>
              </a:rPr>
              <a:t>inclusion, </a:t>
            </a:r>
            <a:r>
              <a:rPr lang="en-US" spc="-5" dirty="0" err="1">
                <a:latin typeface="Arial"/>
                <a:cs typeface="Arial"/>
              </a:rPr>
              <a:t>e.g</a:t>
            </a:r>
            <a:r>
              <a:rPr lang="en-US" spc="-5" dirty="0">
                <a:latin typeface="Arial"/>
                <a:cs typeface="Arial"/>
              </a:rPr>
              <a:t>, endosperm cells of </a:t>
            </a:r>
            <a:r>
              <a:rPr lang="en-US" dirty="0">
                <a:latin typeface="Arial"/>
                <a:cs typeface="Arial"/>
              </a:rPr>
              <a:t>castor</a:t>
            </a:r>
            <a:r>
              <a:rPr lang="en-US" spc="25" dirty="0">
                <a:latin typeface="Arial"/>
                <a:cs typeface="Arial"/>
              </a:rPr>
              <a:t> </a:t>
            </a:r>
            <a:r>
              <a:rPr lang="en-US" spc="-5" dirty="0">
                <a:latin typeface="Arial"/>
                <a:cs typeface="Arial"/>
              </a:rPr>
              <a:t>seeds.</a:t>
            </a:r>
            <a:r>
              <a:rPr lang="en-US" dirty="0">
                <a:latin typeface="Arial"/>
                <a:cs typeface="Arial"/>
              </a:rPr>
              <a:t> </a:t>
            </a:r>
          </a:p>
          <a:p>
            <a:pPr marL="26034" algn="ctr">
              <a:lnSpc>
                <a:spcPct val="100000"/>
              </a:lnSpc>
              <a:spcBef>
                <a:spcPts val="100"/>
              </a:spcBef>
            </a:pPr>
            <a:r>
              <a:rPr lang="en-US" spc="-10" dirty="0">
                <a:latin typeface="Arial"/>
                <a:cs typeface="Arial"/>
              </a:rPr>
              <a:t>CRYSTALLOID </a:t>
            </a:r>
            <a:r>
              <a:rPr lang="en-US" dirty="0">
                <a:latin typeface="Arial"/>
                <a:cs typeface="Arial"/>
              </a:rPr>
              <a:t>is </a:t>
            </a:r>
            <a:r>
              <a:rPr lang="en-US" spc="-5" dirty="0">
                <a:latin typeface="Arial"/>
                <a:cs typeface="Arial"/>
              </a:rPr>
              <a:t>crystal </a:t>
            </a:r>
            <a:r>
              <a:rPr lang="en-US" dirty="0">
                <a:latin typeface="Arial"/>
                <a:cs typeface="Arial"/>
              </a:rPr>
              <a:t>like</a:t>
            </a:r>
            <a:r>
              <a:rPr lang="en-US" spc="15" dirty="0">
                <a:latin typeface="Arial"/>
                <a:cs typeface="Arial"/>
              </a:rPr>
              <a:t> </a:t>
            </a:r>
            <a:r>
              <a:rPr lang="en-US" spc="-5" dirty="0">
                <a:latin typeface="Arial"/>
                <a:cs typeface="Arial"/>
              </a:rPr>
              <a:t>protein-carbohydrate</a:t>
            </a:r>
            <a:r>
              <a:rPr lang="en-US" dirty="0">
                <a:latin typeface="Arial"/>
                <a:cs typeface="Arial"/>
              </a:rPr>
              <a:t> </a:t>
            </a:r>
            <a:r>
              <a:rPr lang="en-US" spc="-5" dirty="0">
                <a:latin typeface="Arial"/>
                <a:cs typeface="Arial"/>
              </a:rPr>
              <a:t>body while </a:t>
            </a:r>
            <a:r>
              <a:rPr lang="en-US" spc="-5" dirty="0" err="1">
                <a:latin typeface="Arial"/>
                <a:cs typeface="Arial"/>
              </a:rPr>
              <a:t>glboid</a:t>
            </a:r>
            <a:r>
              <a:rPr lang="en-US" spc="-5" dirty="0">
                <a:latin typeface="Arial"/>
                <a:cs typeface="Arial"/>
              </a:rPr>
              <a:t> </a:t>
            </a:r>
            <a:r>
              <a:rPr lang="en-US" dirty="0">
                <a:latin typeface="Arial"/>
                <a:cs typeface="Arial"/>
              </a:rPr>
              <a:t>contains </a:t>
            </a:r>
            <a:r>
              <a:rPr lang="en-US" spc="-5" dirty="0">
                <a:latin typeface="Arial"/>
                <a:cs typeface="Arial"/>
              </a:rPr>
              <a:t>lipid and</a:t>
            </a:r>
            <a:r>
              <a:rPr lang="en-US" spc="-55" dirty="0">
                <a:latin typeface="Arial"/>
                <a:cs typeface="Arial"/>
              </a:rPr>
              <a:t> </a:t>
            </a:r>
            <a:r>
              <a:rPr lang="en-US" spc="-5" dirty="0" err="1">
                <a:latin typeface="Arial"/>
                <a:cs typeface="Arial"/>
              </a:rPr>
              <a:t>phytin</a:t>
            </a:r>
            <a:endParaRPr lang="en-US" dirty="0">
              <a:latin typeface="Arial"/>
              <a:cs typeface="Arial"/>
            </a:endParaRPr>
          </a:p>
        </p:txBody>
      </p:sp>
      <p:sp>
        <p:nvSpPr>
          <p:cNvPr id="7" name="object 3"/>
          <p:cNvSpPr/>
          <p:nvPr/>
        </p:nvSpPr>
        <p:spPr>
          <a:xfrm>
            <a:off x="1980160" y="1194955"/>
            <a:ext cx="7786370" cy="417067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39600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386973" y="852273"/>
            <a:ext cx="1839479" cy="1180742"/>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8768334" y="2089530"/>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A</a:t>
            </a:r>
            <a:endParaRPr sz="1600">
              <a:latin typeface="Arial"/>
              <a:cs typeface="Arial"/>
            </a:endParaRPr>
          </a:p>
        </p:txBody>
      </p:sp>
      <p:sp>
        <p:nvSpPr>
          <p:cNvPr id="4" name="object 4"/>
          <p:cNvSpPr/>
          <p:nvPr/>
        </p:nvSpPr>
        <p:spPr>
          <a:xfrm>
            <a:off x="6261592" y="2708149"/>
            <a:ext cx="1311208" cy="163050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220456" y="3170761"/>
            <a:ext cx="1908048" cy="1212263"/>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8223885" y="4509261"/>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B</a:t>
            </a:r>
            <a:endParaRPr sz="1600">
              <a:latin typeface="Arial"/>
              <a:cs typeface="Arial"/>
            </a:endParaRPr>
          </a:p>
        </p:txBody>
      </p:sp>
      <p:sp>
        <p:nvSpPr>
          <p:cNvPr id="7" name="object 7"/>
          <p:cNvSpPr/>
          <p:nvPr/>
        </p:nvSpPr>
        <p:spPr>
          <a:xfrm>
            <a:off x="3927348" y="4221479"/>
            <a:ext cx="2508504" cy="2266188"/>
          </a:xfrm>
          <a:prstGeom prst="rect">
            <a:avLst/>
          </a:prstGeom>
          <a:blipFill>
            <a:blip r:embed="rId5" cstate="print"/>
            <a:stretch>
              <a:fillRect/>
            </a:stretch>
          </a:blipFill>
        </p:spPr>
        <p:txBody>
          <a:bodyPr wrap="square" lIns="0" tIns="0" rIns="0" bIns="0" rtlCol="0"/>
          <a:lstStyle/>
          <a:p>
            <a:endParaRPr/>
          </a:p>
        </p:txBody>
      </p:sp>
      <p:sp>
        <p:nvSpPr>
          <p:cNvPr id="8" name="object 8"/>
          <p:cNvSpPr txBox="1"/>
          <p:nvPr/>
        </p:nvSpPr>
        <p:spPr>
          <a:xfrm>
            <a:off x="3582670" y="4641850"/>
            <a:ext cx="135890" cy="391160"/>
          </a:xfrm>
          <a:prstGeom prst="rect">
            <a:avLst/>
          </a:prstGeom>
        </p:spPr>
        <p:txBody>
          <a:bodyPr vert="horz" wrap="square" lIns="0" tIns="12700" rIns="0" bIns="0" rtlCol="0">
            <a:spAutoFit/>
          </a:bodyPr>
          <a:lstStyle/>
          <a:p>
            <a:pPr marL="12700" marR="5080">
              <a:spcBef>
                <a:spcPts val="100"/>
              </a:spcBef>
            </a:pPr>
            <a:r>
              <a:rPr sz="1200" b="1" spc="-5" dirty="0">
                <a:latin typeface="Arial"/>
                <a:cs typeface="Arial"/>
              </a:rPr>
              <a:t>a  B</a:t>
            </a:r>
            <a:endParaRPr sz="1200">
              <a:latin typeface="Arial"/>
              <a:cs typeface="Arial"/>
            </a:endParaRPr>
          </a:p>
        </p:txBody>
      </p:sp>
      <p:sp>
        <p:nvSpPr>
          <p:cNvPr id="9" name="object 9"/>
          <p:cNvSpPr txBox="1"/>
          <p:nvPr/>
        </p:nvSpPr>
        <p:spPr>
          <a:xfrm>
            <a:off x="3582670" y="5144771"/>
            <a:ext cx="135890" cy="574675"/>
          </a:xfrm>
          <a:prstGeom prst="rect">
            <a:avLst/>
          </a:prstGeom>
        </p:spPr>
        <p:txBody>
          <a:bodyPr vert="horz" wrap="square" lIns="0" tIns="12700" rIns="0" bIns="0" rtlCol="0">
            <a:spAutoFit/>
          </a:bodyPr>
          <a:lstStyle/>
          <a:p>
            <a:pPr marL="12700">
              <a:spcBef>
                <a:spcPts val="100"/>
              </a:spcBef>
            </a:pPr>
            <a:r>
              <a:rPr sz="1200" b="1" spc="-5" dirty="0">
                <a:latin typeface="Arial"/>
                <a:cs typeface="Arial"/>
              </a:rPr>
              <a:t>C</a:t>
            </a:r>
            <a:endParaRPr sz="1200">
              <a:latin typeface="Arial"/>
              <a:cs typeface="Arial"/>
            </a:endParaRPr>
          </a:p>
          <a:p>
            <a:pPr>
              <a:lnSpc>
                <a:spcPct val="100000"/>
              </a:lnSpc>
            </a:pPr>
            <a:endParaRPr sz="1250">
              <a:latin typeface="Times New Roman"/>
              <a:cs typeface="Times New Roman"/>
            </a:endParaRPr>
          </a:p>
          <a:p>
            <a:pPr marL="12700"/>
            <a:r>
              <a:rPr sz="1200" b="1" dirty="0">
                <a:latin typeface="Arial"/>
                <a:cs typeface="Arial"/>
              </a:rPr>
              <a:t>d</a:t>
            </a:r>
            <a:endParaRPr sz="1200">
              <a:latin typeface="Arial"/>
              <a:cs typeface="Arial"/>
            </a:endParaRPr>
          </a:p>
        </p:txBody>
      </p:sp>
      <p:sp>
        <p:nvSpPr>
          <p:cNvPr id="10" name="object 10"/>
          <p:cNvSpPr txBox="1"/>
          <p:nvPr/>
        </p:nvSpPr>
        <p:spPr>
          <a:xfrm>
            <a:off x="6551422" y="6011671"/>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C</a:t>
            </a:r>
            <a:endParaRPr sz="1600">
              <a:latin typeface="Arial"/>
              <a:cs typeface="Arial"/>
            </a:endParaRPr>
          </a:p>
        </p:txBody>
      </p:sp>
      <p:sp>
        <p:nvSpPr>
          <p:cNvPr id="11" name="object 11"/>
          <p:cNvSpPr txBox="1">
            <a:spLocks noGrp="1"/>
          </p:cNvSpPr>
          <p:nvPr>
            <p:ph type="title"/>
          </p:nvPr>
        </p:nvSpPr>
        <p:spPr>
          <a:xfrm>
            <a:off x="2214169" y="356336"/>
            <a:ext cx="3469658" cy="752129"/>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vert="horz" wrap="square" lIns="0" tIns="13335" rIns="0" bIns="0" rtlCol="0" anchor="ctr">
            <a:spAutoFit/>
          </a:bodyPr>
          <a:lstStyle/>
          <a:p>
            <a:pPr marL="12700">
              <a:spcBef>
                <a:spcPts val="105"/>
              </a:spcBef>
            </a:pPr>
            <a:r>
              <a:rPr sz="2400" b="1" dirty="0">
                <a:latin typeface="Times New Roman" panose="02020603050405020304" pitchFamily="18" charset="0"/>
                <a:cs typeface="Times New Roman" panose="02020603050405020304" pitchFamily="18" charset="0"/>
              </a:rPr>
              <a:t>The </a:t>
            </a:r>
            <a:r>
              <a:rPr sz="2400" b="1" spc="-10" dirty="0">
                <a:latin typeface="Times New Roman" panose="02020603050405020304" pitchFamily="18" charset="0"/>
                <a:cs typeface="Times New Roman" panose="02020603050405020304" pitchFamily="18" charset="0"/>
              </a:rPr>
              <a:t>types</a:t>
            </a:r>
            <a:r>
              <a:rPr sz="2400" b="1" spc="-8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of</a:t>
            </a:r>
          </a:p>
          <a:p>
            <a:pPr marL="12700"/>
            <a:r>
              <a:rPr sz="2400" b="1" dirty="0">
                <a:latin typeface="Times New Roman" panose="02020603050405020304" pitchFamily="18" charset="0"/>
                <a:cs typeface="Times New Roman" panose="02020603050405020304" pitchFamily="18" charset="0"/>
              </a:rPr>
              <a:t>aleuronic</a:t>
            </a:r>
            <a:r>
              <a:rPr sz="2400" b="1" spc="-4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grains:</a:t>
            </a:r>
          </a:p>
        </p:txBody>
      </p:sp>
      <p:sp>
        <p:nvSpPr>
          <p:cNvPr id="12" name="object 12"/>
          <p:cNvSpPr txBox="1"/>
          <p:nvPr/>
        </p:nvSpPr>
        <p:spPr>
          <a:xfrm>
            <a:off x="2214169" y="1275335"/>
            <a:ext cx="3916467" cy="2505814"/>
          </a:xfrm>
          <a:prstGeom prst="rect">
            <a:avLst/>
          </a:prstGeom>
        </p:spPr>
        <p:txBody>
          <a:bodyPr vert="horz" wrap="square" lIns="0" tIns="12700" rIns="0" bIns="0" rtlCol="0">
            <a:spAutoFit/>
          </a:bodyPr>
          <a:lstStyle/>
          <a:p>
            <a:pPr marL="12700" marR="541655">
              <a:spcBef>
                <a:spcPts val="100"/>
              </a:spcBef>
            </a:pPr>
            <a:r>
              <a:rPr dirty="0">
                <a:latin typeface="Times New Roman" panose="02020603050405020304" pitchFamily="18" charset="0"/>
                <a:cs typeface="Times New Roman" panose="02020603050405020304" pitchFamily="18" charset="0"/>
              </a:rPr>
              <a:t>A - </a:t>
            </a:r>
            <a:r>
              <a:rPr spc="-5" dirty="0">
                <a:latin typeface="Times New Roman" panose="02020603050405020304" pitchFamily="18" charset="0"/>
                <a:cs typeface="Times New Roman" panose="02020603050405020304" pitchFamily="18" charset="0"/>
              </a:rPr>
              <a:t>simple aleuronic grains  </a:t>
            </a:r>
            <a:r>
              <a:rPr dirty="0">
                <a:latin typeface="Times New Roman" panose="02020603050405020304" pitchFamily="18" charset="0"/>
                <a:cs typeface="Times New Roman" panose="02020603050405020304" pitchFamily="18" charset="0"/>
              </a:rPr>
              <a:t>B - </a:t>
            </a:r>
            <a:r>
              <a:rPr spc="-5" dirty="0">
                <a:latin typeface="Times New Roman" panose="02020603050405020304" pitchFamily="18" charset="0"/>
                <a:cs typeface="Times New Roman" panose="02020603050405020304" pitchFamily="18" charset="0"/>
              </a:rPr>
              <a:t>complex aleuronic</a:t>
            </a:r>
            <a:r>
              <a:rPr spc="-40" dirty="0">
                <a:latin typeface="Times New Roman" panose="02020603050405020304" pitchFamily="18" charset="0"/>
                <a:cs typeface="Times New Roman" panose="02020603050405020304" pitchFamily="18" charset="0"/>
              </a:rPr>
              <a:t> </a:t>
            </a:r>
            <a:r>
              <a:rPr spc="-5" dirty="0">
                <a:latin typeface="Times New Roman" panose="02020603050405020304" pitchFamily="18" charset="0"/>
                <a:cs typeface="Times New Roman" panose="02020603050405020304" pitchFamily="18" charset="0"/>
              </a:rPr>
              <a:t>grains</a:t>
            </a:r>
            <a:endParaRPr dirty="0">
              <a:latin typeface="Times New Roman" panose="02020603050405020304" pitchFamily="18" charset="0"/>
              <a:cs typeface="Times New Roman" panose="02020603050405020304" pitchFamily="18" charset="0"/>
            </a:endParaRPr>
          </a:p>
          <a:p>
            <a:pPr marL="12700" marR="5080"/>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a:t>
            </a:r>
            <a:r>
              <a:rPr dirty="0">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quality reaction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Lugol’s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reagent on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protein  </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(yellow</a:t>
            </a:r>
            <a:r>
              <a:rPr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coloration)</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a:r>
              <a:rPr i="1" spc="-5" dirty="0">
                <a:latin typeface="Times New Roman" panose="02020603050405020304" pitchFamily="18" charset="0"/>
                <a:cs typeface="Times New Roman" panose="02020603050405020304" pitchFamily="18" charset="0"/>
              </a:rPr>
              <a:t>a </a:t>
            </a:r>
            <a:r>
              <a:rPr i="1" dirty="0">
                <a:latin typeface="Times New Roman" panose="02020603050405020304" pitchFamily="18" charset="0"/>
                <a:cs typeface="Times New Roman" panose="02020603050405020304" pitchFamily="18" charset="0"/>
              </a:rPr>
              <a:t>- </a:t>
            </a:r>
            <a:r>
              <a:rPr i="1" spc="-5" dirty="0">
                <a:latin typeface="Times New Roman" panose="02020603050405020304" pitchFamily="18" charset="0"/>
                <a:cs typeface="Times New Roman" panose="02020603050405020304" pitchFamily="18" charset="0"/>
              </a:rPr>
              <a:t>protein</a:t>
            </a:r>
            <a:r>
              <a:rPr i="1" dirty="0">
                <a:latin typeface="Times New Roman" panose="02020603050405020304" pitchFamily="18" charset="0"/>
                <a:cs typeface="Times New Roman" panose="02020603050405020304" pitchFamily="18" charset="0"/>
              </a:rPr>
              <a:t> </a:t>
            </a:r>
            <a:r>
              <a:rPr i="1" spc="-5" dirty="0">
                <a:latin typeface="Times New Roman" panose="02020603050405020304" pitchFamily="18" charset="0"/>
                <a:cs typeface="Times New Roman" panose="02020603050405020304" pitchFamily="18" charset="0"/>
              </a:rPr>
              <a:t>wall;</a:t>
            </a:r>
            <a:endParaRPr dirty="0">
              <a:latin typeface="Times New Roman" panose="02020603050405020304" pitchFamily="18" charset="0"/>
              <a:cs typeface="Times New Roman" panose="02020603050405020304" pitchFamily="18" charset="0"/>
            </a:endParaRPr>
          </a:p>
          <a:p>
            <a:pPr marL="12700" marR="1125220"/>
            <a:r>
              <a:rPr i="1" spc="-5" dirty="0">
                <a:latin typeface="Times New Roman" panose="02020603050405020304" pitchFamily="18" charset="0"/>
                <a:cs typeface="Times New Roman" panose="02020603050405020304" pitchFamily="18" charset="0"/>
              </a:rPr>
              <a:t>b </a:t>
            </a:r>
            <a:r>
              <a:rPr i="1" dirty="0">
                <a:latin typeface="Times New Roman" panose="02020603050405020304" pitchFamily="18" charset="0"/>
                <a:cs typeface="Times New Roman" panose="02020603050405020304" pitchFamily="18" charset="0"/>
              </a:rPr>
              <a:t>- </a:t>
            </a:r>
            <a:r>
              <a:rPr i="1" spc="-5" dirty="0">
                <a:latin typeface="Times New Roman" panose="02020603050405020304" pitchFamily="18" charset="0"/>
                <a:cs typeface="Times New Roman" panose="02020603050405020304" pitchFamily="18" charset="0"/>
              </a:rPr>
              <a:t>amorphous</a:t>
            </a:r>
            <a:r>
              <a:rPr i="1" spc="-55" dirty="0">
                <a:latin typeface="Times New Roman" panose="02020603050405020304" pitchFamily="18" charset="0"/>
                <a:cs typeface="Times New Roman" panose="02020603050405020304" pitchFamily="18" charset="0"/>
              </a:rPr>
              <a:t> </a:t>
            </a:r>
            <a:r>
              <a:rPr i="1" spc="-5" dirty="0">
                <a:latin typeface="Times New Roman" panose="02020603050405020304" pitchFamily="18" charset="0"/>
                <a:cs typeface="Times New Roman" panose="02020603050405020304" pitchFamily="18" charset="0"/>
              </a:rPr>
              <a:t>protein;  </a:t>
            </a:r>
            <a:r>
              <a:rPr i="1" dirty="0">
                <a:latin typeface="Times New Roman" panose="02020603050405020304" pitchFamily="18" charset="0"/>
                <a:cs typeface="Times New Roman" panose="02020603050405020304" pitchFamily="18" charset="0"/>
              </a:rPr>
              <a:t>c -</a:t>
            </a:r>
            <a:r>
              <a:rPr i="1" spc="-20" dirty="0">
                <a:latin typeface="Times New Roman" panose="02020603050405020304" pitchFamily="18" charset="0"/>
                <a:cs typeface="Times New Roman" panose="02020603050405020304" pitchFamily="18" charset="0"/>
              </a:rPr>
              <a:t> </a:t>
            </a:r>
            <a:r>
              <a:rPr i="1" spc="-5" dirty="0">
                <a:latin typeface="Times New Roman" panose="02020603050405020304" pitchFamily="18" charset="0"/>
                <a:cs typeface="Times New Roman" panose="02020603050405020304" pitchFamily="18" charset="0"/>
              </a:rPr>
              <a:t>crystalloid;</a:t>
            </a:r>
            <a:endParaRPr dirty="0">
              <a:latin typeface="Times New Roman" panose="02020603050405020304" pitchFamily="18" charset="0"/>
              <a:cs typeface="Times New Roman" panose="02020603050405020304" pitchFamily="18" charset="0"/>
            </a:endParaRPr>
          </a:p>
          <a:p>
            <a:pPr marL="12700"/>
            <a:r>
              <a:rPr i="1" spc="-5" dirty="0">
                <a:latin typeface="Times New Roman" panose="02020603050405020304" pitchFamily="18" charset="0"/>
                <a:cs typeface="Times New Roman" panose="02020603050405020304" pitchFamily="18" charset="0"/>
              </a:rPr>
              <a:t>d </a:t>
            </a:r>
            <a:r>
              <a:rPr i="1" dirty="0">
                <a:latin typeface="Times New Roman" panose="02020603050405020304" pitchFamily="18" charset="0"/>
                <a:cs typeface="Times New Roman" panose="02020603050405020304" pitchFamily="18" charset="0"/>
              </a:rPr>
              <a:t>-</a:t>
            </a:r>
            <a:r>
              <a:rPr i="1" spc="-5" dirty="0">
                <a:latin typeface="Times New Roman" panose="02020603050405020304" pitchFamily="18" charset="0"/>
                <a:cs typeface="Times New Roman" panose="02020603050405020304" pitchFamily="18" charset="0"/>
              </a:rPr>
              <a:t> globoid</a:t>
            </a: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570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0382" y="982382"/>
            <a:ext cx="5851400" cy="628377"/>
          </a:xfrm>
          <a:prstGeom prst="rect">
            <a:avLst/>
          </a:prstGeom>
          <a:solidFill>
            <a:srgbClr val="FF0066"/>
          </a:solidFill>
        </p:spPr>
        <p:txBody>
          <a:bodyPr vert="horz" wrap="square" lIns="0" tIns="12700" rIns="0" bIns="0" rtlCol="0" anchor="ctr">
            <a:spAutoFit/>
          </a:bodyPr>
          <a:lstStyle/>
          <a:p>
            <a:pPr marL="12700">
              <a:spcBef>
                <a:spcPts val="100"/>
              </a:spcBef>
            </a:pPr>
            <a:r>
              <a:rPr sz="2000" b="1" spc="-5" dirty="0">
                <a:solidFill>
                  <a:srgbClr val="FFFF00"/>
                </a:solidFill>
                <a:effectLst>
                  <a:outerShdw blurRad="38100" dist="38100" dir="2700000" algn="tl">
                    <a:srgbClr val="000000">
                      <a:alpha val="43137"/>
                    </a:srgbClr>
                  </a:outerShdw>
                </a:effectLst>
                <a:latin typeface="Times New Roman"/>
                <a:cs typeface="Times New Roman"/>
              </a:rPr>
              <a:t>Drops </a:t>
            </a:r>
            <a:r>
              <a:rPr sz="2000" b="1" dirty="0">
                <a:solidFill>
                  <a:srgbClr val="FFFF00"/>
                </a:solidFill>
                <a:effectLst>
                  <a:outerShdw blurRad="38100" dist="38100" dir="2700000" algn="tl">
                    <a:srgbClr val="000000">
                      <a:alpha val="43137"/>
                    </a:srgbClr>
                  </a:outerShdw>
                </a:effectLst>
                <a:latin typeface="Times New Roman"/>
                <a:cs typeface="Times New Roman"/>
              </a:rPr>
              <a:t>of fatty oil in seeds of Palma</a:t>
            </a:r>
            <a:r>
              <a:rPr sz="2000" b="1" spc="-200" dirty="0">
                <a:solidFill>
                  <a:srgbClr val="FFFF00"/>
                </a:solidFill>
                <a:effectLst>
                  <a:outerShdw blurRad="38100" dist="38100" dir="2700000" algn="tl">
                    <a:srgbClr val="000000">
                      <a:alpha val="43137"/>
                    </a:srgbClr>
                  </a:outerShdw>
                </a:effectLst>
                <a:latin typeface="Times New Roman"/>
                <a:cs typeface="Times New Roman"/>
              </a:rPr>
              <a:t> </a:t>
            </a:r>
            <a:r>
              <a:rPr sz="2000" b="1" dirty="0">
                <a:solidFill>
                  <a:srgbClr val="FFFF00"/>
                </a:solidFill>
                <a:effectLst>
                  <a:outerShdw blurRad="38100" dist="38100" dir="2700000" algn="tl">
                    <a:srgbClr val="000000">
                      <a:alpha val="43137"/>
                    </a:srgbClr>
                  </a:outerShdw>
                </a:effectLst>
                <a:latin typeface="Times New Roman"/>
                <a:cs typeface="Times New Roman"/>
              </a:rPr>
              <a:t>Christi</a:t>
            </a:r>
          </a:p>
          <a:p>
            <a:pPr marL="12700"/>
            <a:r>
              <a:rPr sz="2000" b="1" i="1" dirty="0">
                <a:solidFill>
                  <a:srgbClr val="FFFF00"/>
                </a:solidFill>
                <a:effectLst>
                  <a:outerShdw blurRad="38100" dist="38100" dir="2700000" algn="tl">
                    <a:srgbClr val="000000">
                      <a:alpha val="43137"/>
                    </a:srgbClr>
                  </a:outerShdw>
                </a:effectLst>
                <a:latin typeface="Times New Roman"/>
                <a:cs typeface="Times New Roman"/>
              </a:rPr>
              <a:t>(Ricinus communis</a:t>
            </a:r>
            <a:r>
              <a:rPr sz="2000" b="1" i="1" spc="-85" dirty="0">
                <a:solidFill>
                  <a:srgbClr val="FFFF00"/>
                </a:solidFill>
                <a:effectLst>
                  <a:outerShdw blurRad="38100" dist="38100" dir="2700000" algn="tl">
                    <a:srgbClr val="000000">
                      <a:alpha val="43137"/>
                    </a:srgbClr>
                  </a:outerShdw>
                </a:effectLst>
                <a:latin typeface="Times New Roman"/>
                <a:cs typeface="Times New Roman"/>
              </a:rPr>
              <a:t> </a:t>
            </a:r>
            <a:r>
              <a:rPr sz="2000" b="1" i="1" dirty="0">
                <a:solidFill>
                  <a:srgbClr val="FFFF00"/>
                </a:solidFill>
                <a:effectLst>
                  <a:outerShdw blurRad="38100" dist="38100" dir="2700000" algn="tl">
                    <a:srgbClr val="000000">
                      <a:alpha val="43137"/>
                    </a:srgbClr>
                  </a:outerShdw>
                </a:effectLst>
                <a:latin typeface="Times New Roman"/>
                <a:cs typeface="Times New Roman"/>
              </a:rPr>
              <a:t>L.)</a:t>
            </a:r>
            <a:endParaRPr sz="2000" b="1" dirty="0">
              <a:solidFill>
                <a:srgbClr val="FFFF00"/>
              </a:solidFill>
              <a:effectLst>
                <a:outerShdw blurRad="38100" dist="38100" dir="2700000" algn="tl">
                  <a:srgbClr val="000000">
                    <a:alpha val="43137"/>
                  </a:srgbClr>
                </a:outerShdw>
              </a:effectLst>
              <a:latin typeface="Times New Roman"/>
              <a:cs typeface="Times New Roman"/>
            </a:endParaRPr>
          </a:p>
        </p:txBody>
      </p:sp>
      <p:sp>
        <p:nvSpPr>
          <p:cNvPr id="3" name="object 3"/>
          <p:cNvSpPr txBox="1"/>
          <p:nvPr/>
        </p:nvSpPr>
        <p:spPr>
          <a:xfrm>
            <a:off x="2142540" y="2116734"/>
            <a:ext cx="6306185" cy="574040"/>
          </a:xfrm>
          <a:prstGeom prst="rect">
            <a:avLst/>
          </a:prstGeom>
        </p:spPr>
        <p:txBody>
          <a:bodyPr vert="horz" wrap="square" lIns="0" tIns="12700" rIns="0" bIns="0" rtlCol="0">
            <a:spAutoFit/>
          </a:bodyPr>
          <a:lstStyle/>
          <a:p>
            <a:pPr marL="12700">
              <a:spcBef>
                <a:spcPts val="100"/>
              </a:spcBef>
            </a:pPr>
            <a:r>
              <a:rPr dirty="0">
                <a:latin typeface="Times New Roman"/>
                <a:cs typeface="Times New Roman"/>
              </a:rPr>
              <a:t>А - before treatment by Sudan III</a:t>
            </a:r>
            <a:r>
              <a:rPr spc="-50" dirty="0">
                <a:latin typeface="Times New Roman"/>
                <a:cs typeface="Times New Roman"/>
              </a:rPr>
              <a:t> </a:t>
            </a:r>
            <a:r>
              <a:rPr dirty="0">
                <a:latin typeface="Times New Roman"/>
                <a:cs typeface="Times New Roman"/>
              </a:rPr>
              <a:t>reagent;</a:t>
            </a:r>
          </a:p>
          <a:p>
            <a:pPr marL="12700"/>
            <a:r>
              <a:rPr dirty="0">
                <a:latin typeface="Times New Roman"/>
                <a:cs typeface="Times New Roman"/>
              </a:rPr>
              <a:t>В - after treatment by Sudan III reagent (pink and orange</a:t>
            </a:r>
            <a:r>
              <a:rPr spc="-125" dirty="0">
                <a:latin typeface="Times New Roman"/>
                <a:cs typeface="Times New Roman"/>
              </a:rPr>
              <a:t> </a:t>
            </a:r>
            <a:r>
              <a:rPr dirty="0">
                <a:latin typeface="Times New Roman"/>
                <a:cs typeface="Times New Roman"/>
              </a:rPr>
              <a:t>coloration)</a:t>
            </a:r>
          </a:p>
        </p:txBody>
      </p:sp>
      <p:sp>
        <p:nvSpPr>
          <p:cNvPr id="4" name="object 4"/>
          <p:cNvSpPr/>
          <p:nvPr/>
        </p:nvSpPr>
        <p:spPr>
          <a:xfrm>
            <a:off x="2052004" y="3280961"/>
            <a:ext cx="2545080" cy="3066288"/>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55940" y="3274187"/>
            <a:ext cx="2601468" cy="311810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669664" y="4684903"/>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A</a:t>
            </a:r>
            <a:endParaRPr sz="1600" dirty="0">
              <a:latin typeface="Arial"/>
              <a:cs typeface="Arial"/>
            </a:endParaRPr>
          </a:p>
        </p:txBody>
      </p:sp>
      <p:sp>
        <p:nvSpPr>
          <p:cNvPr id="8" name="object 8"/>
          <p:cNvSpPr txBox="1">
            <a:spLocks noGrp="1"/>
          </p:cNvSpPr>
          <p:nvPr>
            <p:ph type="sldNum" sz="quarter" idx="4294967295"/>
          </p:nvPr>
        </p:nvSpPr>
        <p:spPr>
          <a:xfrm>
            <a:off x="1524000" y="338554"/>
            <a:ext cx="0" cy="155812"/>
          </a:xfrm>
          <a:prstGeom prst="rect">
            <a:avLst/>
          </a:prstGeom>
        </p:spPr>
        <p:txBody>
          <a:bodyPr vert="horz" wrap="square" lIns="0" tIns="1905" rIns="0" bIns="0" rtlCol="0">
            <a:spAutoFit/>
          </a:bodyPr>
          <a:lstStyle/>
          <a:p>
            <a:pPr marL="25400">
              <a:spcBef>
                <a:spcPts val="15"/>
              </a:spcBef>
            </a:pPr>
            <a:endParaRPr spc="-5" dirty="0"/>
          </a:p>
        </p:txBody>
      </p:sp>
      <p:sp>
        <p:nvSpPr>
          <p:cNvPr id="7" name="object 7"/>
          <p:cNvSpPr txBox="1"/>
          <p:nvPr/>
        </p:nvSpPr>
        <p:spPr>
          <a:xfrm>
            <a:off x="9212960" y="4683379"/>
            <a:ext cx="190500" cy="299720"/>
          </a:xfrm>
          <a:prstGeom prst="rect">
            <a:avLst/>
          </a:prstGeom>
        </p:spPr>
        <p:txBody>
          <a:bodyPr vert="horz" wrap="square" lIns="0" tIns="12700" rIns="0" bIns="0" rtlCol="0">
            <a:spAutoFit/>
          </a:bodyPr>
          <a:lstStyle/>
          <a:p>
            <a:pPr marL="12700">
              <a:spcBef>
                <a:spcPts val="100"/>
              </a:spcBef>
            </a:pPr>
            <a:r>
              <a:rPr b="1" spc="-5" dirty="0">
                <a:latin typeface="Arial"/>
                <a:cs typeface="Arial"/>
              </a:rPr>
              <a:t>B</a:t>
            </a:r>
            <a:endParaRPr>
              <a:latin typeface="Arial"/>
              <a:cs typeface="Arial"/>
            </a:endParaRPr>
          </a:p>
        </p:txBody>
      </p:sp>
      <p:sp>
        <p:nvSpPr>
          <p:cNvPr id="9" name="Заголовок 1"/>
          <p:cNvSpPr txBox="1">
            <a:spLocks/>
          </p:cNvSpPr>
          <p:nvPr/>
        </p:nvSpPr>
        <p:spPr>
          <a:xfrm>
            <a:off x="8239125" y="171451"/>
            <a:ext cx="3663949" cy="952500"/>
          </a:xfrm>
          <a:prstGeom prst="rect">
            <a:avLst/>
          </a:prstGeom>
          <a:solidFill>
            <a:srgbClr val="FF0066"/>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a:effectLst>
                  <a:outerShdw blurRad="38100" dist="38100" dir="2700000" algn="tl">
                    <a:srgbClr val="000000">
                      <a:alpha val="43137"/>
                    </a:srgbClr>
                  </a:outerShdw>
                </a:effectLst>
              </a:rPr>
              <a:t>Fatty oils</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8943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93940" y="0"/>
            <a:ext cx="4798060" cy="1120820"/>
          </a:xfrm>
          <a:prstGeom prst="rect">
            <a:avLst/>
          </a:prstGeom>
        </p:spPr>
        <p:style>
          <a:lnRef idx="3">
            <a:schemeClr val="lt1"/>
          </a:lnRef>
          <a:fillRef idx="1">
            <a:schemeClr val="accent4"/>
          </a:fillRef>
          <a:effectRef idx="1">
            <a:schemeClr val="accent4"/>
          </a:effectRef>
          <a:fontRef idx="minor">
            <a:schemeClr val="lt1"/>
          </a:fontRef>
        </p:style>
        <p:txBody>
          <a:bodyPr vert="horz" wrap="square" lIns="0" tIns="12700" rIns="0" bIns="0" rtlCol="0" anchor="ctr">
            <a:spAutoFit/>
          </a:bodyPr>
          <a:lstStyle/>
          <a:p>
            <a:pPr marL="12700">
              <a:spcBef>
                <a:spcPts val="100"/>
              </a:spcBef>
            </a:pPr>
            <a:r>
              <a:rPr sz="3600" b="1" spc="-25"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Derivatives </a:t>
            </a:r>
            <a:r>
              <a:rPr sz="3600" b="1" spc="-5"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the</a:t>
            </a:r>
            <a:r>
              <a:rPr sz="3600" b="1" spc="-195"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600" b="1" spc="-25"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protoplast</a:t>
            </a:r>
            <a:endParaRPr sz="36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object 3"/>
          <p:cNvSpPr txBox="1"/>
          <p:nvPr/>
        </p:nvSpPr>
        <p:spPr>
          <a:xfrm>
            <a:off x="1998065" y="969320"/>
            <a:ext cx="3227730" cy="1911421"/>
          </a:xfrm>
          <a:prstGeom prst="rect">
            <a:avLst/>
          </a:prstGeom>
        </p:spPr>
        <p:txBody>
          <a:bodyPr vert="horz" wrap="square" lIns="0" tIns="13335" rIns="0" bIns="0" rtlCol="0">
            <a:spAutoFit/>
          </a:bodyPr>
          <a:lstStyle/>
          <a:p>
            <a:pPr marL="12700">
              <a:spcBef>
                <a:spcPts val="105"/>
              </a:spcBef>
            </a:pPr>
            <a:r>
              <a:rPr sz="24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Calcium</a:t>
            </a:r>
            <a:r>
              <a:rPr sz="2400" b="1" spc="-100"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oxalate</a:t>
            </a:r>
          </a:p>
          <a:p>
            <a:pPr marL="12700"/>
            <a:r>
              <a:rPr sz="2400" b="1" spc="-5"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crystals:</a:t>
            </a:r>
            <a:endParaRPr sz="24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50"/>
              </a:spcBef>
            </a:pPr>
            <a:endParaRPr sz="2050" dirty="0">
              <a:latin typeface="Times New Roman"/>
              <a:cs typeface="Times New Roman"/>
            </a:endParaRPr>
          </a:p>
          <a:p>
            <a:pPr marL="12700" marR="5080"/>
            <a:r>
              <a:rPr spc="-5" dirty="0">
                <a:latin typeface="Arial"/>
                <a:cs typeface="Arial"/>
              </a:rPr>
              <a:t>1 </a:t>
            </a:r>
            <a:r>
              <a:rPr dirty="0">
                <a:latin typeface="Arial"/>
                <a:cs typeface="Arial"/>
              </a:rPr>
              <a:t>- </a:t>
            </a:r>
            <a:r>
              <a:rPr spc="-5" dirty="0">
                <a:latin typeface="Arial"/>
                <a:cs typeface="Arial"/>
              </a:rPr>
              <a:t>single and crossed crystals  2 </a:t>
            </a:r>
            <a:r>
              <a:rPr dirty="0">
                <a:latin typeface="Arial"/>
                <a:cs typeface="Arial"/>
              </a:rPr>
              <a:t>–</a:t>
            </a:r>
            <a:r>
              <a:rPr spc="-15" dirty="0">
                <a:latin typeface="Arial"/>
                <a:cs typeface="Arial"/>
              </a:rPr>
              <a:t> </a:t>
            </a:r>
            <a:r>
              <a:rPr spc="-5" dirty="0">
                <a:latin typeface="Arial"/>
                <a:cs typeface="Arial"/>
              </a:rPr>
              <a:t>styloid</a:t>
            </a:r>
            <a:endParaRPr dirty="0">
              <a:latin typeface="Arial"/>
              <a:cs typeface="Arial"/>
            </a:endParaRPr>
          </a:p>
          <a:p>
            <a:pPr marL="12700"/>
            <a:r>
              <a:rPr spc="-5" dirty="0">
                <a:latin typeface="Arial"/>
                <a:cs typeface="Arial"/>
              </a:rPr>
              <a:t>3 </a:t>
            </a:r>
            <a:r>
              <a:rPr dirty="0">
                <a:latin typeface="Arial"/>
                <a:cs typeface="Arial"/>
              </a:rPr>
              <a:t>-</a:t>
            </a:r>
            <a:r>
              <a:rPr spc="-5" dirty="0">
                <a:latin typeface="Arial"/>
                <a:cs typeface="Arial"/>
              </a:rPr>
              <a:t> druse</a:t>
            </a:r>
            <a:endParaRPr dirty="0">
              <a:latin typeface="Arial"/>
              <a:cs typeface="Arial"/>
            </a:endParaRPr>
          </a:p>
        </p:txBody>
      </p:sp>
      <p:sp>
        <p:nvSpPr>
          <p:cNvPr id="4" name="object 4"/>
          <p:cNvSpPr txBox="1"/>
          <p:nvPr/>
        </p:nvSpPr>
        <p:spPr>
          <a:xfrm>
            <a:off x="1998065" y="2788411"/>
            <a:ext cx="1574800" cy="299720"/>
          </a:xfrm>
          <a:prstGeom prst="rect">
            <a:avLst/>
          </a:prstGeom>
        </p:spPr>
        <p:txBody>
          <a:bodyPr vert="horz" wrap="square" lIns="0" tIns="12700" rIns="0" bIns="0" rtlCol="0">
            <a:spAutoFit/>
          </a:bodyPr>
          <a:lstStyle/>
          <a:p>
            <a:pPr marL="12700">
              <a:spcBef>
                <a:spcPts val="100"/>
              </a:spcBef>
            </a:pPr>
            <a:r>
              <a:rPr spc="-5" dirty="0">
                <a:latin typeface="Arial"/>
                <a:cs typeface="Arial"/>
              </a:rPr>
              <a:t>4 </a:t>
            </a:r>
            <a:r>
              <a:rPr dirty="0">
                <a:latin typeface="Arial"/>
                <a:cs typeface="Arial"/>
              </a:rPr>
              <a:t>- </a:t>
            </a:r>
            <a:r>
              <a:rPr spc="-5" dirty="0">
                <a:latin typeface="Arial"/>
                <a:cs typeface="Arial"/>
              </a:rPr>
              <a:t>crystal</a:t>
            </a:r>
            <a:r>
              <a:rPr spc="-55" dirty="0">
                <a:latin typeface="Arial"/>
                <a:cs typeface="Arial"/>
              </a:rPr>
              <a:t> </a:t>
            </a:r>
            <a:r>
              <a:rPr spc="-5" dirty="0">
                <a:latin typeface="Arial"/>
                <a:cs typeface="Arial"/>
              </a:rPr>
              <a:t>sand</a:t>
            </a:r>
            <a:endParaRPr>
              <a:latin typeface="Arial"/>
              <a:cs typeface="Arial"/>
            </a:endParaRPr>
          </a:p>
        </p:txBody>
      </p:sp>
      <p:sp>
        <p:nvSpPr>
          <p:cNvPr id="5" name="object 5"/>
          <p:cNvSpPr txBox="1"/>
          <p:nvPr/>
        </p:nvSpPr>
        <p:spPr>
          <a:xfrm>
            <a:off x="1998065" y="2952369"/>
            <a:ext cx="1103630" cy="299720"/>
          </a:xfrm>
          <a:prstGeom prst="rect">
            <a:avLst/>
          </a:prstGeom>
        </p:spPr>
        <p:txBody>
          <a:bodyPr vert="horz" wrap="square" lIns="0" tIns="12700" rIns="0" bIns="0" rtlCol="0">
            <a:spAutoFit/>
          </a:bodyPr>
          <a:lstStyle/>
          <a:p>
            <a:pPr marL="12700">
              <a:spcBef>
                <a:spcPts val="100"/>
              </a:spcBef>
            </a:pPr>
            <a:r>
              <a:rPr spc="-5" dirty="0">
                <a:latin typeface="Arial"/>
                <a:cs typeface="Arial"/>
              </a:rPr>
              <a:t>5 </a:t>
            </a:r>
            <a:r>
              <a:rPr dirty="0">
                <a:latin typeface="Arial"/>
                <a:cs typeface="Arial"/>
              </a:rPr>
              <a:t>-</a:t>
            </a:r>
            <a:r>
              <a:rPr spc="-75" dirty="0">
                <a:latin typeface="Arial"/>
                <a:cs typeface="Arial"/>
              </a:rPr>
              <a:t> </a:t>
            </a:r>
            <a:r>
              <a:rPr spc="-5" dirty="0">
                <a:latin typeface="Arial"/>
                <a:cs typeface="Arial"/>
              </a:rPr>
              <a:t>raphids</a:t>
            </a:r>
            <a:endParaRPr>
              <a:latin typeface="Arial"/>
              <a:cs typeface="Arial"/>
            </a:endParaRPr>
          </a:p>
        </p:txBody>
      </p:sp>
      <p:sp>
        <p:nvSpPr>
          <p:cNvPr id="6" name="object 6"/>
          <p:cNvSpPr/>
          <p:nvPr/>
        </p:nvSpPr>
        <p:spPr>
          <a:xfrm>
            <a:off x="5375147" y="1341119"/>
            <a:ext cx="1872996" cy="1391412"/>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5792851" y="2972561"/>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1</a:t>
            </a:r>
            <a:endParaRPr sz="1600">
              <a:latin typeface="Arial"/>
              <a:cs typeface="Arial"/>
            </a:endParaRPr>
          </a:p>
        </p:txBody>
      </p:sp>
      <p:sp>
        <p:nvSpPr>
          <p:cNvPr id="8" name="object 8"/>
          <p:cNvSpPr/>
          <p:nvPr/>
        </p:nvSpPr>
        <p:spPr>
          <a:xfrm>
            <a:off x="8014715" y="2049779"/>
            <a:ext cx="1892808" cy="752856"/>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7824215" y="1126237"/>
            <a:ext cx="2232660" cy="1118615"/>
          </a:xfrm>
          <a:prstGeom prst="rect">
            <a:avLst/>
          </a:prstGeom>
          <a:blipFill>
            <a:blip r:embed="rId4" cstate="print"/>
            <a:stretch>
              <a:fillRect/>
            </a:stretch>
          </a:blipFill>
        </p:spPr>
        <p:txBody>
          <a:bodyPr wrap="square" lIns="0" tIns="0" rIns="0" bIns="0" rtlCol="0"/>
          <a:lstStyle/>
          <a:p>
            <a:endParaRPr/>
          </a:p>
        </p:txBody>
      </p:sp>
      <p:sp>
        <p:nvSpPr>
          <p:cNvPr id="10" name="object 10"/>
          <p:cNvSpPr txBox="1"/>
          <p:nvPr/>
        </p:nvSpPr>
        <p:spPr>
          <a:xfrm>
            <a:off x="8501253" y="2903347"/>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2</a:t>
            </a:r>
            <a:endParaRPr sz="1600">
              <a:latin typeface="Arial"/>
              <a:cs typeface="Arial"/>
            </a:endParaRPr>
          </a:p>
        </p:txBody>
      </p:sp>
      <p:sp>
        <p:nvSpPr>
          <p:cNvPr id="11" name="object 11"/>
          <p:cNvSpPr/>
          <p:nvPr/>
        </p:nvSpPr>
        <p:spPr>
          <a:xfrm>
            <a:off x="1991868" y="4047744"/>
            <a:ext cx="1027176" cy="9159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923032" y="3717036"/>
            <a:ext cx="1441704" cy="1726691"/>
          </a:xfrm>
          <a:prstGeom prst="rect">
            <a:avLst/>
          </a:prstGeom>
          <a:blipFill>
            <a:blip r:embed="rId6" cstate="print"/>
            <a:stretch>
              <a:fillRect/>
            </a:stretch>
          </a:blipFill>
        </p:spPr>
        <p:txBody>
          <a:bodyPr wrap="square" lIns="0" tIns="0" rIns="0" bIns="0" rtlCol="0"/>
          <a:lstStyle/>
          <a:p>
            <a:endParaRPr/>
          </a:p>
        </p:txBody>
      </p:sp>
      <p:sp>
        <p:nvSpPr>
          <p:cNvPr id="13" name="object 13"/>
          <p:cNvSpPr txBox="1"/>
          <p:nvPr/>
        </p:nvSpPr>
        <p:spPr>
          <a:xfrm>
            <a:off x="2719222" y="5339588"/>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3</a:t>
            </a:r>
            <a:endParaRPr sz="1600">
              <a:latin typeface="Arial"/>
              <a:cs typeface="Arial"/>
            </a:endParaRPr>
          </a:p>
        </p:txBody>
      </p:sp>
      <p:sp>
        <p:nvSpPr>
          <p:cNvPr id="14" name="object 14"/>
          <p:cNvSpPr/>
          <p:nvPr/>
        </p:nvSpPr>
        <p:spPr>
          <a:xfrm>
            <a:off x="8810244" y="4559808"/>
            <a:ext cx="1234439" cy="1118616"/>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8656320" y="3553967"/>
            <a:ext cx="1400555" cy="842772"/>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6960109" y="3553967"/>
            <a:ext cx="1796795" cy="2013204"/>
          </a:xfrm>
          <a:prstGeom prst="rect">
            <a:avLst/>
          </a:prstGeom>
          <a:blipFill>
            <a:blip r:embed="rId9" cstate="print"/>
            <a:stretch>
              <a:fillRect/>
            </a:stretch>
          </a:blipFill>
        </p:spPr>
        <p:txBody>
          <a:bodyPr wrap="square" lIns="0" tIns="0" rIns="0" bIns="0" rtlCol="0"/>
          <a:lstStyle/>
          <a:p>
            <a:endParaRPr/>
          </a:p>
        </p:txBody>
      </p:sp>
      <p:sp>
        <p:nvSpPr>
          <p:cNvPr id="17" name="object 17"/>
          <p:cNvSpPr txBox="1"/>
          <p:nvPr/>
        </p:nvSpPr>
        <p:spPr>
          <a:xfrm>
            <a:off x="8495792" y="5908344"/>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5</a:t>
            </a:r>
            <a:endParaRPr sz="1600">
              <a:latin typeface="Arial"/>
              <a:cs typeface="Arial"/>
            </a:endParaRPr>
          </a:p>
        </p:txBody>
      </p:sp>
      <p:sp>
        <p:nvSpPr>
          <p:cNvPr id="18" name="object 18"/>
          <p:cNvSpPr/>
          <p:nvPr/>
        </p:nvSpPr>
        <p:spPr>
          <a:xfrm>
            <a:off x="4296155" y="3860291"/>
            <a:ext cx="2447544" cy="1213104"/>
          </a:xfrm>
          <a:prstGeom prst="rect">
            <a:avLst/>
          </a:prstGeom>
          <a:blipFill>
            <a:blip r:embed="rId10" cstate="print"/>
            <a:stretch>
              <a:fillRect/>
            </a:stretch>
          </a:blipFill>
        </p:spPr>
        <p:txBody>
          <a:bodyPr wrap="square" lIns="0" tIns="0" rIns="0" bIns="0" rtlCol="0"/>
          <a:lstStyle/>
          <a:p>
            <a:endParaRPr/>
          </a:p>
        </p:txBody>
      </p:sp>
      <p:sp>
        <p:nvSpPr>
          <p:cNvPr id="19" name="object 19"/>
          <p:cNvSpPr txBox="1"/>
          <p:nvPr/>
        </p:nvSpPr>
        <p:spPr>
          <a:xfrm>
            <a:off x="4700777" y="5301183"/>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4</a:t>
            </a:r>
            <a:endParaRPr sz="1600">
              <a:latin typeface="Arial"/>
              <a:cs typeface="Arial"/>
            </a:endParaRPr>
          </a:p>
        </p:txBody>
      </p:sp>
      <p:sp>
        <p:nvSpPr>
          <p:cNvPr id="20" name="object 20"/>
          <p:cNvSpPr/>
          <p:nvPr/>
        </p:nvSpPr>
        <p:spPr>
          <a:xfrm>
            <a:off x="5436109" y="4869179"/>
            <a:ext cx="813815" cy="848868"/>
          </a:xfrm>
          <a:prstGeom prst="rect">
            <a:avLst/>
          </a:prstGeom>
          <a:blipFill>
            <a:blip r:embed="rId11"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764156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26743" y="445625"/>
            <a:ext cx="3523589" cy="875240"/>
          </a:xfrm>
          <a:prstGeom prst="rect">
            <a:avLst/>
          </a:prstGeom>
        </p:spPr>
        <p:txBody>
          <a:bodyPr vert="horz" wrap="square" lIns="0" tIns="13335" rIns="0" bIns="0" rtlCol="0" anchor="ctr">
            <a:spAutoFit/>
          </a:bodyPr>
          <a:lstStyle/>
          <a:p>
            <a:pPr marL="12700" marR="5080">
              <a:spcBef>
                <a:spcPts val="105"/>
              </a:spcBef>
            </a:pPr>
            <a:r>
              <a:rPr sz="28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Calcium  carbonate </a:t>
            </a:r>
            <a:r>
              <a:rPr sz="2800" b="1" spc="-5"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crystals</a:t>
            </a:r>
            <a:r>
              <a:rPr sz="2800" b="1" spc="-80"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spc="-5"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cystolith:</a:t>
            </a:r>
            <a:endParaRPr sz="28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object 3"/>
          <p:cNvSpPr txBox="1"/>
          <p:nvPr/>
        </p:nvSpPr>
        <p:spPr>
          <a:xfrm>
            <a:off x="1926743" y="1378077"/>
            <a:ext cx="3048635" cy="1122680"/>
          </a:xfrm>
          <a:prstGeom prst="rect">
            <a:avLst/>
          </a:prstGeom>
        </p:spPr>
        <p:txBody>
          <a:bodyPr vert="horz" wrap="square" lIns="0" tIns="12700" rIns="0" bIns="0" rtlCol="0">
            <a:spAutoFit/>
          </a:bodyPr>
          <a:lstStyle/>
          <a:p>
            <a:pPr marL="12700" marR="5080">
              <a:spcBef>
                <a:spcPts val="100"/>
              </a:spcBef>
            </a:pPr>
            <a:r>
              <a:rPr dirty="0">
                <a:latin typeface="Arial"/>
                <a:cs typeface="Arial"/>
              </a:rPr>
              <a:t>A - </a:t>
            </a:r>
            <a:r>
              <a:rPr spc="-5" dirty="0">
                <a:latin typeface="Arial"/>
                <a:cs typeface="Arial"/>
              </a:rPr>
              <a:t>on </a:t>
            </a:r>
            <a:r>
              <a:rPr dirty="0">
                <a:latin typeface="Arial"/>
                <a:cs typeface="Arial"/>
              </a:rPr>
              <a:t>the cross </a:t>
            </a:r>
            <a:r>
              <a:rPr spc="-5" dirty="0">
                <a:latin typeface="Arial"/>
                <a:cs typeface="Arial"/>
              </a:rPr>
              <a:t>section of</a:t>
            </a:r>
            <a:r>
              <a:rPr spc="-70" dirty="0">
                <a:latin typeface="Arial"/>
                <a:cs typeface="Arial"/>
              </a:rPr>
              <a:t> </a:t>
            </a:r>
            <a:r>
              <a:rPr dirty="0">
                <a:latin typeface="Arial"/>
                <a:cs typeface="Arial"/>
              </a:rPr>
              <a:t>the  </a:t>
            </a:r>
            <a:r>
              <a:rPr spc="-5" dirty="0">
                <a:latin typeface="Arial"/>
                <a:cs typeface="Arial"/>
              </a:rPr>
              <a:t>leaf (side</a:t>
            </a:r>
            <a:r>
              <a:rPr dirty="0">
                <a:latin typeface="Arial"/>
                <a:cs typeface="Arial"/>
              </a:rPr>
              <a:t> </a:t>
            </a:r>
            <a:r>
              <a:rPr spc="-10" dirty="0">
                <a:latin typeface="Arial"/>
                <a:cs typeface="Arial"/>
              </a:rPr>
              <a:t>view):</a:t>
            </a:r>
            <a:endParaRPr dirty="0">
              <a:latin typeface="Arial"/>
              <a:cs typeface="Arial"/>
            </a:endParaRPr>
          </a:p>
          <a:p>
            <a:pPr marL="12700" marR="1062990"/>
            <a:r>
              <a:rPr spc="-5" dirty="0">
                <a:latin typeface="Arial"/>
                <a:cs typeface="Arial"/>
              </a:rPr>
              <a:t>1 </a:t>
            </a:r>
            <a:r>
              <a:rPr dirty="0">
                <a:latin typeface="Arial"/>
                <a:cs typeface="Arial"/>
              </a:rPr>
              <a:t>- </a:t>
            </a:r>
            <a:r>
              <a:rPr spc="-5" dirty="0">
                <a:latin typeface="Arial"/>
                <a:cs typeface="Arial"/>
              </a:rPr>
              <a:t>cell </a:t>
            </a:r>
            <a:r>
              <a:rPr dirty="0">
                <a:latin typeface="Arial"/>
                <a:cs typeface="Arial"/>
              </a:rPr>
              <a:t>of </a:t>
            </a:r>
            <a:r>
              <a:rPr spc="-5" dirty="0">
                <a:latin typeface="Arial"/>
                <a:cs typeface="Arial"/>
              </a:rPr>
              <a:t>cystolith  2 </a:t>
            </a:r>
            <a:r>
              <a:rPr dirty="0">
                <a:latin typeface="Arial"/>
                <a:cs typeface="Arial"/>
              </a:rPr>
              <a:t>- stem of</a:t>
            </a:r>
            <a:r>
              <a:rPr spc="-95" dirty="0">
                <a:latin typeface="Arial"/>
                <a:cs typeface="Arial"/>
              </a:rPr>
              <a:t> </a:t>
            </a:r>
            <a:r>
              <a:rPr spc="-5" dirty="0">
                <a:latin typeface="Arial"/>
                <a:cs typeface="Arial"/>
              </a:rPr>
              <a:t>cystolith</a:t>
            </a:r>
            <a:endParaRPr dirty="0">
              <a:latin typeface="Arial"/>
              <a:cs typeface="Arial"/>
            </a:endParaRPr>
          </a:p>
        </p:txBody>
      </p:sp>
      <p:sp>
        <p:nvSpPr>
          <p:cNvPr id="4" name="object 4"/>
          <p:cNvSpPr txBox="1"/>
          <p:nvPr/>
        </p:nvSpPr>
        <p:spPr>
          <a:xfrm>
            <a:off x="1926742" y="2680209"/>
            <a:ext cx="2947670" cy="1946275"/>
          </a:xfrm>
          <a:prstGeom prst="rect">
            <a:avLst/>
          </a:prstGeom>
        </p:spPr>
        <p:txBody>
          <a:bodyPr vert="horz" wrap="square" lIns="0" tIns="12700" rIns="0" bIns="0" rtlCol="0">
            <a:spAutoFit/>
          </a:bodyPr>
          <a:lstStyle/>
          <a:p>
            <a:pPr marL="12700" marR="962025">
              <a:spcBef>
                <a:spcPts val="100"/>
              </a:spcBef>
            </a:pPr>
            <a:r>
              <a:rPr spc="-5" dirty="0">
                <a:latin typeface="Arial"/>
                <a:cs typeface="Arial"/>
              </a:rPr>
              <a:t>3 </a:t>
            </a:r>
            <a:r>
              <a:rPr dirty="0">
                <a:latin typeface="Arial"/>
                <a:cs typeface="Arial"/>
              </a:rPr>
              <a:t>- </a:t>
            </a:r>
            <a:r>
              <a:rPr spc="-5" dirty="0">
                <a:latin typeface="Arial"/>
                <a:cs typeface="Arial"/>
              </a:rPr>
              <a:t>body </a:t>
            </a:r>
            <a:r>
              <a:rPr dirty="0">
                <a:latin typeface="Arial"/>
                <a:cs typeface="Arial"/>
              </a:rPr>
              <a:t>of</a:t>
            </a:r>
            <a:r>
              <a:rPr spc="-80" dirty="0">
                <a:latin typeface="Arial"/>
                <a:cs typeface="Arial"/>
              </a:rPr>
              <a:t> </a:t>
            </a:r>
            <a:r>
              <a:rPr spc="-5" dirty="0">
                <a:latin typeface="Arial"/>
                <a:cs typeface="Arial"/>
              </a:rPr>
              <a:t>cystolith  </a:t>
            </a:r>
            <a:r>
              <a:rPr dirty="0">
                <a:latin typeface="Arial"/>
                <a:cs typeface="Arial"/>
              </a:rPr>
              <a:t>B </a:t>
            </a:r>
            <a:r>
              <a:rPr i="1" dirty="0">
                <a:latin typeface="Arial"/>
                <a:cs typeface="Arial"/>
              </a:rPr>
              <a:t>- </a:t>
            </a:r>
            <a:r>
              <a:rPr spc="-5" dirty="0">
                <a:latin typeface="Arial"/>
                <a:cs typeface="Arial"/>
              </a:rPr>
              <a:t>dorsal</a:t>
            </a:r>
            <a:r>
              <a:rPr spc="-30" dirty="0">
                <a:latin typeface="Arial"/>
                <a:cs typeface="Arial"/>
              </a:rPr>
              <a:t> </a:t>
            </a:r>
            <a:r>
              <a:rPr spc="-5" dirty="0">
                <a:latin typeface="Arial"/>
                <a:cs typeface="Arial"/>
              </a:rPr>
              <a:t>view</a:t>
            </a:r>
            <a:endParaRPr dirty="0">
              <a:latin typeface="Arial"/>
              <a:cs typeface="Arial"/>
            </a:endParaRPr>
          </a:p>
          <a:p>
            <a:pPr marL="12700"/>
            <a:r>
              <a:rPr dirty="0">
                <a:latin typeface="Arial"/>
                <a:cs typeface="Arial"/>
              </a:rPr>
              <a:t>C - in </a:t>
            </a:r>
            <a:r>
              <a:rPr spc="-5" dirty="0">
                <a:latin typeface="Arial"/>
                <a:cs typeface="Arial"/>
              </a:rPr>
              <a:t>base of hair (view</a:t>
            </a:r>
            <a:r>
              <a:rPr spc="-45" dirty="0">
                <a:latin typeface="Arial"/>
                <a:cs typeface="Arial"/>
              </a:rPr>
              <a:t> </a:t>
            </a:r>
            <a:r>
              <a:rPr dirty="0">
                <a:latin typeface="Arial"/>
                <a:cs typeface="Arial"/>
              </a:rPr>
              <a:t>from</a:t>
            </a:r>
          </a:p>
          <a:p>
            <a:pPr marL="12700"/>
            <a:r>
              <a:rPr spc="-5" dirty="0">
                <a:latin typeface="Arial"/>
                <a:cs typeface="Arial"/>
              </a:rPr>
              <a:t>above)</a:t>
            </a:r>
            <a:endParaRPr dirty="0">
              <a:latin typeface="Arial"/>
              <a:cs typeface="Arial"/>
            </a:endParaRPr>
          </a:p>
          <a:p>
            <a:pPr marL="12700" marR="643255"/>
            <a:r>
              <a:rPr spc="-5" dirty="0">
                <a:latin typeface="Arial"/>
                <a:cs typeface="Arial"/>
              </a:rPr>
              <a:t>D </a:t>
            </a:r>
            <a:r>
              <a:rPr dirty="0">
                <a:latin typeface="Arial"/>
                <a:cs typeface="Arial"/>
              </a:rPr>
              <a:t>- the </a:t>
            </a:r>
            <a:r>
              <a:rPr spc="-5" dirty="0">
                <a:latin typeface="Arial"/>
                <a:cs typeface="Arial"/>
              </a:rPr>
              <a:t>result </a:t>
            </a:r>
            <a:r>
              <a:rPr dirty="0">
                <a:latin typeface="Arial"/>
                <a:cs typeface="Arial"/>
              </a:rPr>
              <a:t>of</a:t>
            </a:r>
            <a:r>
              <a:rPr spc="-65" dirty="0">
                <a:latin typeface="Arial"/>
                <a:cs typeface="Arial"/>
              </a:rPr>
              <a:t> </a:t>
            </a:r>
            <a:r>
              <a:rPr spc="-5" dirty="0">
                <a:latin typeface="Arial"/>
                <a:cs typeface="Arial"/>
              </a:rPr>
              <a:t>quality  reaction</a:t>
            </a:r>
            <a:endParaRPr dirty="0">
              <a:latin typeface="Arial"/>
              <a:cs typeface="Arial"/>
            </a:endParaRPr>
          </a:p>
          <a:p>
            <a:pPr marL="12700"/>
            <a:r>
              <a:rPr dirty="0">
                <a:latin typeface="Arial"/>
                <a:cs typeface="Arial"/>
              </a:rPr>
              <a:t>of </a:t>
            </a:r>
            <a:r>
              <a:rPr spc="-10" dirty="0">
                <a:latin typeface="Arial"/>
                <a:cs typeface="Arial"/>
              </a:rPr>
              <a:t>hydrochloric</a:t>
            </a:r>
            <a:r>
              <a:rPr spc="45" dirty="0">
                <a:latin typeface="Arial"/>
                <a:cs typeface="Arial"/>
              </a:rPr>
              <a:t> </a:t>
            </a:r>
            <a:r>
              <a:rPr spc="-5" dirty="0">
                <a:latin typeface="Arial"/>
                <a:cs typeface="Arial"/>
              </a:rPr>
              <a:t>acid</a:t>
            </a:r>
            <a:endParaRPr dirty="0">
              <a:latin typeface="Arial"/>
              <a:cs typeface="Arial"/>
            </a:endParaRPr>
          </a:p>
        </p:txBody>
      </p:sp>
      <p:sp>
        <p:nvSpPr>
          <p:cNvPr id="5" name="object 5"/>
          <p:cNvSpPr txBox="1"/>
          <p:nvPr/>
        </p:nvSpPr>
        <p:spPr>
          <a:xfrm>
            <a:off x="1901343" y="4915661"/>
            <a:ext cx="2789555" cy="848360"/>
          </a:xfrm>
          <a:prstGeom prst="rect">
            <a:avLst/>
          </a:prstGeom>
        </p:spPr>
        <p:txBody>
          <a:bodyPr vert="horz" wrap="square" lIns="0" tIns="12700" rIns="0" bIns="0" rtlCol="0">
            <a:spAutoFit/>
          </a:bodyPr>
          <a:lstStyle/>
          <a:p>
            <a:pPr marL="38100" marR="30480" algn="just">
              <a:spcBef>
                <a:spcPts val="100"/>
              </a:spcBef>
            </a:pPr>
            <a:r>
              <a:rPr spc="-5" dirty="0">
                <a:latin typeface="Arial"/>
                <a:cs typeface="Arial"/>
              </a:rPr>
              <a:t>on calcium carbonate salts  (dissolution </a:t>
            </a:r>
            <a:r>
              <a:rPr dirty="0">
                <a:latin typeface="Arial"/>
                <a:cs typeface="Arial"/>
              </a:rPr>
              <a:t>of </a:t>
            </a:r>
            <a:r>
              <a:rPr spc="-5" dirty="0">
                <a:latin typeface="Arial"/>
                <a:cs typeface="Arial"/>
              </a:rPr>
              <a:t>crystals </a:t>
            </a:r>
            <a:r>
              <a:rPr spc="-15" dirty="0">
                <a:latin typeface="Arial"/>
                <a:cs typeface="Arial"/>
              </a:rPr>
              <a:t>with  </a:t>
            </a:r>
            <a:r>
              <a:rPr spc="-5" dirty="0">
                <a:latin typeface="Arial"/>
                <a:cs typeface="Arial"/>
              </a:rPr>
              <a:t>gas isolation</a:t>
            </a:r>
            <a:r>
              <a:rPr spc="10" dirty="0">
                <a:latin typeface="Arial"/>
                <a:cs typeface="Arial"/>
              </a:rPr>
              <a:t> </a:t>
            </a:r>
            <a:r>
              <a:rPr dirty="0">
                <a:latin typeface="Arial"/>
                <a:cs typeface="Arial"/>
              </a:rPr>
              <a:t>(CO</a:t>
            </a:r>
            <a:r>
              <a:rPr baseline="-25462" dirty="0">
                <a:latin typeface="Arial"/>
                <a:cs typeface="Arial"/>
              </a:rPr>
              <a:t>2</a:t>
            </a:r>
            <a:r>
              <a:rPr dirty="0">
                <a:latin typeface="Arial"/>
                <a:cs typeface="Arial"/>
              </a:rPr>
              <a:t>).</a:t>
            </a:r>
            <a:endParaRPr>
              <a:latin typeface="Arial"/>
              <a:cs typeface="Arial"/>
            </a:endParaRPr>
          </a:p>
        </p:txBody>
      </p:sp>
      <p:sp>
        <p:nvSpPr>
          <p:cNvPr id="6" name="object 6"/>
          <p:cNvSpPr/>
          <p:nvPr/>
        </p:nvSpPr>
        <p:spPr>
          <a:xfrm>
            <a:off x="8401811" y="3717035"/>
            <a:ext cx="1726692" cy="2235708"/>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9200516" y="6064098"/>
            <a:ext cx="191135" cy="300355"/>
          </a:xfrm>
          <a:prstGeom prst="rect">
            <a:avLst/>
          </a:prstGeom>
        </p:spPr>
        <p:txBody>
          <a:bodyPr vert="horz" wrap="square" lIns="0" tIns="12700" rIns="0" bIns="0" rtlCol="0">
            <a:spAutoFit/>
          </a:bodyPr>
          <a:lstStyle/>
          <a:p>
            <a:pPr marL="12700">
              <a:spcBef>
                <a:spcPts val="100"/>
              </a:spcBef>
            </a:pPr>
            <a:r>
              <a:rPr dirty="0">
                <a:latin typeface="Arial"/>
                <a:cs typeface="Arial"/>
              </a:rPr>
              <a:t>D</a:t>
            </a:r>
            <a:endParaRPr>
              <a:latin typeface="Arial"/>
              <a:cs typeface="Arial"/>
            </a:endParaRPr>
          </a:p>
        </p:txBody>
      </p:sp>
      <p:sp>
        <p:nvSpPr>
          <p:cNvPr id="8" name="object 8"/>
          <p:cNvSpPr/>
          <p:nvPr/>
        </p:nvSpPr>
        <p:spPr>
          <a:xfrm>
            <a:off x="5807965" y="3717035"/>
            <a:ext cx="2016251" cy="2246376"/>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6777610" y="5992774"/>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C</a:t>
            </a:r>
            <a:endParaRPr sz="1600">
              <a:latin typeface="Arial"/>
              <a:cs typeface="Arial"/>
            </a:endParaRPr>
          </a:p>
        </p:txBody>
      </p:sp>
      <p:sp>
        <p:nvSpPr>
          <p:cNvPr id="10" name="object 10"/>
          <p:cNvSpPr txBox="1"/>
          <p:nvPr/>
        </p:nvSpPr>
        <p:spPr>
          <a:xfrm>
            <a:off x="5311902" y="1657604"/>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2</a:t>
            </a:r>
            <a:endParaRPr sz="1600">
              <a:latin typeface="Arial"/>
              <a:cs typeface="Arial"/>
            </a:endParaRPr>
          </a:p>
        </p:txBody>
      </p:sp>
      <p:sp>
        <p:nvSpPr>
          <p:cNvPr id="11" name="object 11"/>
          <p:cNvSpPr txBox="1"/>
          <p:nvPr/>
        </p:nvSpPr>
        <p:spPr>
          <a:xfrm>
            <a:off x="5311902" y="2084323"/>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1</a:t>
            </a:r>
            <a:endParaRPr sz="1600">
              <a:latin typeface="Arial"/>
              <a:cs typeface="Arial"/>
            </a:endParaRPr>
          </a:p>
        </p:txBody>
      </p:sp>
      <p:sp>
        <p:nvSpPr>
          <p:cNvPr id="12" name="object 12"/>
          <p:cNvSpPr txBox="1"/>
          <p:nvPr/>
        </p:nvSpPr>
        <p:spPr>
          <a:xfrm>
            <a:off x="5311902" y="2648457"/>
            <a:ext cx="138430"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3</a:t>
            </a:r>
            <a:endParaRPr sz="1600" dirty="0">
              <a:latin typeface="Arial"/>
              <a:cs typeface="Arial"/>
            </a:endParaRPr>
          </a:p>
        </p:txBody>
      </p:sp>
      <p:sp>
        <p:nvSpPr>
          <p:cNvPr id="13" name="object 13"/>
          <p:cNvSpPr txBox="1"/>
          <p:nvPr/>
        </p:nvSpPr>
        <p:spPr>
          <a:xfrm>
            <a:off x="6742558" y="3242310"/>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A</a:t>
            </a:r>
            <a:endParaRPr sz="1600">
              <a:latin typeface="Arial"/>
              <a:cs typeface="Arial"/>
            </a:endParaRPr>
          </a:p>
        </p:txBody>
      </p:sp>
      <p:sp>
        <p:nvSpPr>
          <p:cNvPr id="14" name="object 14"/>
          <p:cNvSpPr/>
          <p:nvPr/>
        </p:nvSpPr>
        <p:spPr>
          <a:xfrm>
            <a:off x="5847589" y="765047"/>
            <a:ext cx="1972055" cy="2258568"/>
          </a:xfrm>
          <a:prstGeom prst="rect">
            <a:avLst/>
          </a:prstGeom>
          <a:blipFill>
            <a:blip r:embed="rId4" cstate="print"/>
            <a:stretch>
              <a:fillRect/>
            </a:stretch>
          </a:blipFill>
        </p:spPr>
        <p:txBody>
          <a:bodyPr wrap="square" lIns="0" tIns="0" rIns="0" bIns="0" rtlCol="0"/>
          <a:lstStyle/>
          <a:p>
            <a:endParaRPr/>
          </a:p>
        </p:txBody>
      </p:sp>
      <p:sp>
        <p:nvSpPr>
          <p:cNvPr id="15" name="object 15"/>
          <p:cNvSpPr txBox="1"/>
          <p:nvPr/>
        </p:nvSpPr>
        <p:spPr>
          <a:xfrm>
            <a:off x="8120253" y="1590548"/>
            <a:ext cx="138430" cy="756920"/>
          </a:xfrm>
          <a:prstGeom prst="rect">
            <a:avLst/>
          </a:prstGeom>
        </p:spPr>
        <p:txBody>
          <a:bodyPr vert="horz" wrap="square" lIns="0" tIns="12065" rIns="0" bIns="0" rtlCol="0">
            <a:spAutoFit/>
          </a:bodyPr>
          <a:lstStyle/>
          <a:p>
            <a:pPr marL="12700">
              <a:spcBef>
                <a:spcPts val="95"/>
              </a:spcBef>
            </a:pPr>
            <a:r>
              <a:rPr sz="1600" b="1" spc="-5" dirty="0">
                <a:latin typeface="Arial"/>
                <a:cs typeface="Arial"/>
              </a:rPr>
              <a:t>1</a:t>
            </a:r>
            <a:endParaRPr sz="1600">
              <a:latin typeface="Arial"/>
              <a:cs typeface="Arial"/>
            </a:endParaRPr>
          </a:p>
          <a:p>
            <a:pPr marL="12700"/>
            <a:r>
              <a:rPr sz="1600" b="1" spc="-5" dirty="0">
                <a:latin typeface="Arial"/>
                <a:cs typeface="Arial"/>
              </a:rPr>
              <a:t>2</a:t>
            </a:r>
            <a:endParaRPr sz="1600">
              <a:latin typeface="Arial"/>
              <a:cs typeface="Arial"/>
            </a:endParaRPr>
          </a:p>
          <a:p>
            <a:pPr marL="12700"/>
            <a:r>
              <a:rPr sz="1600" b="1" spc="-5" dirty="0">
                <a:latin typeface="Arial"/>
                <a:cs typeface="Arial"/>
              </a:rPr>
              <a:t>3</a:t>
            </a:r>
            <a:endParaRPr sz="1600">
              <a:latin typeface="Arial"/>
              <a:cs typeface="Arial"/>
            </a:endParaRPr>
          </a:p>
        </p:txBody>
      </p:sp>
      <p:sp>
        <p:nvSpPr>
          <p:cNvPr id="16" name="object 16"/>
          <p:cNvSpPr/>
          <p:nvPr/>
        </p:nvSpPr>
        <p:spPr>
          <a:xfrm>
            <a:off x="8473440" y="836675"/>
            <a:ext cx="1871472" cy="2223516"/>
          </a:xfrm>
          <a:prstGeom prst="rect">
            <a:avLst/>
          </a:prstGeom>
          <a:blipFill>
            <a:blip r:embed="rId5" cstate="print"/>
            <a:stretch>
              <a:fillRect/>
            </a:stretch>
          </a:blipFill>
        </p:spPr>
        <p:txBody>
          <a:bodyPr wrap="square" lIns="0" tIns="0" rIns="0" bIns="0" rtlCol="0"/>
          <a:lstStyle/>
          <a:p>
            <a:endParaRPr/>
          </a:p>
        </p:txBody>
      </p:sp>
      <p:sp>
        <p:nvSpPr>
          <p:cNvPr id="17" name="object 17"/>
          <p:cNvSpPr txBox="1"/>
          <p:nvPr/>
        </p:nvSpPr>
        <p:spPr>
          <a:xfrm>
            <a:off x="9272397" y="3225799"/>
            <a:ext cx="172085" cy="258404"/>
          </a:xfrm>
          <a:prstGeom prst="rect">
            <a:avLst/>
          </a:prstGeom>
        </p:spPr>
        <p:txBody>
          <a:bodyPr vert="horz" wrap="square" lIns="0" tIns="12065" rIns="0" bIns="0" rtlCol="0">
            <a:spAutoFit/>
          </a:bodyPr>
          <a:lstStyle/>
          <a:p>
            <a:pPr marL="12700">
              <a:spcBef>
                <a:spcPts val="95"/>
              </a:spcBef>
            </a:pPr>
            <a:r>
              <a:rPr sz="1600" b="1" spc="-5" dirty="0">
                <a:latin typeface="Arial"/>
                <a:cs typeface="Arial"/>
              </a:rPr>
              <a:t>B</a:t>
            </a:r>
            <a:endParaRPr sz="1600">
              <a:latin typeface="Arial"/>
              <a:cs typeface="Arial"/>
            </a:endParaRPr>
          </a:p>
        </p:txBody>
      </p:sp>
      <p:sp>
        <p:nvSpPr>
          <p:cNvPr id="18" name="object 18"/>
          <p:cNvSpPr/>
          <p:nvPr/>
        </p:nvSpPr>
        <p:spPr>
          <a:xfrm>
            <a:off x="8401811" y="1700783"/>
            <a:ext cx="789940" cy="143510"/>
          </a:xfrm>
          <a:custGeom>
            <a:avLst/>
            <a:gdLst/>
            <a:ahLst/>
            <a:cxnLst/>
            <a:rect l="l" t="t" r="r" b="b"/>
            <a:pathLst>
              <a:path w="789940" h="143510">
                <a:moveTo>
                  <a:pt x="0" y="0"/>
                </a:moveTo>
                <a:lnTo>
                  <a:pt x="789432" y="143255"/>
                </a:lnTo>
              </a:path>
            </a:pathLst>
          </a:custGeom>
          <a:ln w="9144">
            <a:solidFill>
              <a:srgbClr val="000000"/>
            </a:solidFill>
          </a:ln>
        </p:spPr>
        <p:txBody>
          <a:bodyPr wrap="square" lIns="0" tIns="0" rIns="0" bIns="0" rtlCol="0"/>
          <a:lstStyle/>
          <a:p>
            <a:endParaRPr/>
          </a:p>
        </p:txBody>
      </p:sp>
      <p:sp>
        <p:nvSpPr>
          <p:cNvPr id="19" name="object 19"/>
          <p:cNvSpPr/>
          <p:nvPr/>
        </p:nvSpPr>
        <p:spPr>
          <a:xfrm>
            <a:off x="6009132" y="2564892"/>
            <a:ext cx="678180" cy="143510"/>
          </a:xfrm>
          <a:custGeom>
            <a:avLst/>
            <a:gdLst/>
            <a:ahLst/>
            <a:cxnLst/>
            <a:rect l="l" t="t" r="r" b="b"/>
            <a:pathLst>
              <a:path w="678179" h="143510">
                <a:moveTo>
                  <a:pt x="0" y="143256"/>
                </a:moveTo>
                <a:lnTo>
                  <a:pt x="678179" y="0"/>
                </a:lnTo>
              </a:path>
            </a:pathLst>
          </a:custGeom>
          <a:ln w="9144">
            <a:solidFill>
              <a:srgbClr val="000000"/>
            </a:solidFill>
          </a:ln>
        </p:spPr>
        <p:txBody>
          <a:bodyPr wrap="square" lIns="0" tIns="0" rIns="0" bIns="0" rtlCol="0"/>
          <a:lstStyle/>
          <a:p>
            <a:endParaRPr/>
          </a:p>
        </p:txBody>
      </p:sp>
      <p:sp>
        <p:nvSpPr>
          <p:cNvPr id="20" name="object 20"/>
          <p:cNvSpPr/>
          <p:nvPr/>
        </p:nvSpPr>
        <p:spPr>
          <a:xfrm>
            <a:off x="5951220" y="1267967"/>
            <a:ext cx="792480" cy="433070"/>
          </a:xfrm>
          <a:custGeom>
            <a:avLst/>
            <a:gdLst/>
            <a:ahLst/>
            <a:cxnLst/>
            <a:rect l="l" t="t" r="r" b="b"/>
            <a:pathLst>
              <a:path w="792479" h="433069">
                <a:moveTo>
                  <a:pt x="0" y="432816"/>
                </a:moveTo>
                <a:lnTo>
                  <a:pt x="792479" y="0"/>
                </a:lnTo>
              </a:path>
            </a:pathLst>
          </a:custGeom>
          <a:ln w="9143">
            <a:solidFill>
              <a:srgbClr val="000000"/>
            </a:solidFill>
          </a:ln>
        </p:spPr>
        <p:txBody>
          <a:bodyPr wrap="square" lIns="0" tIns="0" rIns="0" bIns="0" rtlCol="0"/>
          <a:lstStyle/>
          <a:p>
            <a:endParaRPr/>
          </a:p>
        </p:txBody>
      </p:sp>
      <p:sp>
        <p:nvSpPr>
          <p:cNvPr id="21" name="object 21"/>
          <p:cNvSpPr/>
          <p:nvPr/>
        </p:nvSpPr>
        <p:spPr>
          <a:xfrm>
            <a:off x="6009133" y="1844040"/>
            <a:ext cx="734695" cy="361315"/>
          </a:xfrm>
          <a:custGeom>
            <a:avLst/>
            <a:gdLst/>
            <a:ahLst/>
            <a:cxnLst/>
            <a:rect l="l" t="t" r="r" b="b"/>
            <a:pathLst>
              <a:path w="734695" h="361314">
                <a:moveTo>
                  <a:pt x="0" y="361188"/>
                </a:moveTo>
                <a:lnTo>
                  <a:pt x="734567" y="0"/>
                </a:lnTo>
              </a:path>
            </a:pathLst>
          </a:custGeom>
          <a:ln w="9144">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30124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5700" y="1"/>
            <a:ext cx="4521199" cy="1219200"/>
          </a:xfrm>
          <a:solidFill>
            <a:schemeClr val="accent4">
              <a:lumMod val="60000"/>
              <a:lumOff val="40000"/>
            </a:schemeClr>
          </a:solidFill>
        </p:spPr>
        <p:txBody>
          <a:bodyPr/>
          <a:lstStyle/>
          <a:p>
            <a:r>
              <a:rPr lang="en-US" b="1" dirty="0">
                <a:effectLst>
                  <a:outerShdw blurRad="38100" dist="38100" dir="2700000" algn="tl">
                    <a:srgbClr val="000000">
                      <a:alpha val="43137"/>
                    </a:srgbClr>
                  </a:outerShdw>
                </a:effectLst>
              </a:rPr>
              <a:t>Vacuoles</a:t>
            </a:r>
            <a:endParaRPr lang="ru-RU" b="1" dirty="0">
              <a:effectLst>
                <a:outerShdw blurRad="38100" dist="38100" dir="2700000" algn="tl">
                  <a:srgbClr val="000000">
                    <a:alpha val="43137"/>
                  </a:srgbClr>
                </a:outerShdw>
              </a:effectLst>
            </a:endParaRPr>
          </a:p>
        </p:txBody>
      </p:sp>
      <p:pic>
        <p:nvPicPr>
          <p:cNvPr id="2054" name="Picture 6" descr="Vacuoles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04" y="609601"/>
            <a:ext cx="4586894" cy="339089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743575" y="1640265"/>
            <a:ext cx="6096000" cy="3139321"/>
          </a:xfrm>
          <a:prstGeom prst="rect">
            <a:avLst/>
          </a:prstGeom>
        </p:spPr>
        <p:txBody>
          <a:bodyPr>
            <a:spAutoFit/>
          </a:bodyPr>
          <a:lstStyle/>
          <a:p>
            <a:pPr algn="just"/>
            <a:r>
              <a:rPr lang="en-US" b="1" dirty="0">
                <a:solidFill>
                  <a:srgbClr val="000000"/>
                </a:solidFill>
                <a:latin typeface="Verdana" panose="020B0604030504040204" pitchFamily="34" charset="0"/>
              </a:rPr>
              <a:t>Plant vacuoles definition</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Plant cells have large vacuoles as compared to animal cells.</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 central vacuoles are found in the cytoplasmic layer of cells of a variety of different organisms, but larger in the plant cells.</a:t>
            </a:r>
            <a:endParaRPr lang="en-US" dirty="0">
              <a:solidFill>
                <a:srgbClr val="0A0A0A"/>
              </a:solidFill>
              <a:latin typeface="Verdana" panose="020B0604030504040204" pitchFamily="34" charset="0"/>
            </a:endParaRPr>
          </a:p>
          <a:p>
            <a:pPr algn="just"/>
            <a:r>
              <a:rPr lang="en-US" b="1" dirty="0">
                <a:solidFill>
                  <a:srgbClr val="000000"/>
                </a:solidFill>
                <a:latin typeface="Verdana" panose="020B0604030504040204" pitchFamily="34" charset="0"/>
              </a:rPr>
              <a:t>Structure of plant cell vacuoles</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These are large, vesicles filled with fluid, within the cytoplasm of a cell.</a:t>
            </a:r>
            <a:endParaRPr lang="en-US" dirty="0">
              <a:solidFill>
                <a:srgbClr val="0A0A0A"/>
              </a:solidFill>
              <a:latin typeface="Verdana" panose="020B0604030504040204" pitchFamily="34" charset="0"/>
            </a:endParaRPr>
          </a:p>
          <a:p>
            <a:pPr algn="just">
              <a:buFont typeface="Arial" panose="020B0604020202020204" pitchFamily="34" charset="0"/>
              <a:buChar char="•"/>
            </a:pPr>
            <a:r>
              <a:rPr lang="en-US" dirty="0">
                <a:solidFill>
                  <a:srgbClr val="000000"/>
                </a:solidFill>
                <a:latin typeface="Verdana" panose="020B0604030504040204" pitchFamily="34" charset="0"/>
              </a:rPr>
              <a:t>It is made up of 30% fluid of the cell volume but can fill up to 90% of the cell’s intracellular space.</a:t>
            </a:r>
            <a:endParaRPr lang="en-US" b="0" i="0" dirty="0">
              <a:solidFill>
                <a:srgbClr val="0A0A0A"/>
              </a:solidFill>
              <a:effectLst/>
              <a:latin typeface="Verdana" panose="020B0604030504040204" pitchFamily="34" charset="0"/>
            </a:endParaRPr>
          </a:p>
        </p:txBody>
      </p:sp>
    </p:spTree>
    <p:extLst>
      <p:ext uri="{BB962C8B-B14F-4D97-AF65-F5344CB8AC3E}">
        <p14:creationId xmlns:p14="http://schemas.microsoft.com/office/powerpoint/2010/main" val="25235562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5700" y="1"/>
            <a:ext cx="4521199" cy="1219200"/>
          </a:xfrm>
        </p:spPr>
        <p:style>
          <a:lnRef idx="3">
            <a:schemeClr val="lt1"/>
          </a:lnRef>
          <a:fillRef idx="1">
            <a:schemeClr val="accent2"/>
          </a:fillRef>
          <a:effectRef idx="1">
            <a:schemeClr val="accent2"/>
          </a:effectRef>
          <a:fontRef idx="minor">
            <a:schemeClr val="lt1"/>
          </a:fontRef>
        </p:style>
        <p:txBody>
          <a:bodyPr/>
          <a:lstStyle/>
          <a:p>
            <a:r>
              <a:rPr lang="en-US" b="1" dirty="0">
                <a:effectLst>
                  <a:outerShdw blurRad="38100" dist="38100" dir="2700000" algn="tl">
                    <a:srgbClr val="000000">
                      <a:alpha val="43137"/>
                    </a:srgbClr>
                  </a:outerShdw>
                </a:effectLst>
              </a:rPr>
              <a:t>Vacuoles</a:t>
            </a:r>
            <a:endParaRPr lang="ru-RU" b="1" dirty="0">
              <a:effectLst>
                <a:outerShdw blurRad="38100" dist="38100" dir="2700000" algn="tl">
                  <a:srgbClr val="000000">
                    <a:alpha val="43137"/>
                  </a:srgbClr>
                </a:outerShdw>
              </a:effectLst>
            </a:endParaRPr>
          </a:p>
        </p:txBody>
      </p:sp>
      <p:sp>
        <p:nvSpPr>
          <p:cNvPr id="3" name="Прямоугольник 2"/>
          <p:cNvSpPr/>
          <p:nvPr/>
        </p:nvSpPr>
        <p:spPr>
          <a:xfrm>
            <a:off x="844205" y="1821250"/>
            <a:ext cx="10606577" cy="4401205"/>
          </a:xfrm>
          <a:prstGeom prst="rect">
            <a:avLst/>
          </a:prstGeom>
        </p:spPr>
        <p:txBody>
          <a:bodyPr wrap="square">
            <a:spAutoFit/>
          </a:bodyPr>
          <a:lstStyle/>
          <a:p>
            <a:pPr algn="just"/>
            <a:r>
              <a:rPr lang="en-US" sz="2000" b="1" dirty="0">
                <a:solidFill>
                  <a:srgbClr val="000000"/>
                </a:solidFill>
                <a:latin typeface="Times New Roman" panose="02020603050405020304" pitchFamily="18" charset="0"/>
                <a:cs typeface="Times New Roman" panose="02020603050405020304" pitchFamily="18" charset="0"/>
              </a:rPr>
              <a:t>Functions of the central vacuole</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The central vacuoles are used to adjusted the size of the cell and to maintains the turgor pressure of the plant cells, preventing wilting and withering of plants especially the leaves.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When the cytoplasmic volume is constant, the vacuoles account majorly for the size of the plant cell.</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Turgor pressure is maintained when the vacuoles are full of water. When there is no turgor pressure, it is an indication of the plant losing water, hence the plant leaves and stems wither.</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Plant cells thrive in high water levels (Hypotonic solutions), taking up water by osmosis from the environment, thus maintaining turgidity.</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A plant cell can have more than one type of vacuole. some specialized vacuoles especially those structurally related to lysosomes contain degradative enzymes used to break down macromolecules.</a:t>
            </a:r>
            <a:endParaRPr lang="en-US" sz="2000" dirty="0">
              <a:solidFill>
                <a:srgbClr val="0A0A0A"/>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Vacuoles are also responsible for the storage of cellular nutrients including sugars, organic salts, inorganic salts, proteins, cellular pigments, lipids. these elements are stored until when the cell requires them for cellular metabolisms. For example, vacuoles store proteins for seeds and opium metabolites.</a:t>
            </a:r>
            <a:endParaRPr lang="en-US" sz="2000" b="0" i="0" dirty="0">
              <a:solidFill>
                <a:srgbClr val="0A0A0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5630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590800" y="397933"/>
            <a:ext cx="7366000" cy="1363134"/>
          </a:xfrm>
        </p:spPr>
        <p:txBody>
          <a:bodyPr/>
          <a:lstStyle/>
          <a:p>
            <a:pPr algn="ctr"/>
            <a:r>
              <a:rPr lang="en-US"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End!</a:t>
            </a:r>
            <a:endParaRPr lang="ru-RU"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одзаголовок 8"/>
          <p:cNvSpPr>
            <a:spLocks noGrp="1"/>
          </p:cNvSpPr>
          <p:nvPr>
            <p:ph type="subTitle" idx="1"/>
          </p:nvPr>
        </p:nvSpPr>
        <p:spPr>
          <a:xfrm>
            <a:off x="4356735" y="1810808"/>
            <a:ext cx="3943982" cy="717973"/>
          </a:xfrm>
        </p:spPr>
        <p:txBody>
          <a:bodyPr>
            <a:normAutofit/>
          </a:bodyPr>
          <a:lstStyle/>
          <a:p>
            <a:r>
              <a:rPr lang="en-US"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Thanks for your attention!</a:t>
            </a:r>
            <a:endParaRPr lang="ru-RU"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57200" y="2237168"/>
            <a:ext cx="3714750" cy="4313238"/>
          </a:xfrm>
          <a:prstGeom prst="rect">
            <a:avLst/>
          </a:prstGeom>
        </p:spPr>
      </p:pic>
      <p:pic>
        <p:nvPicPr>
          <p:cNvPr id="5" name="Рисунок 4" descr="Telegram (software)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0896" y="2988707"/>
            <a:ext cx="2657475" cy="2657475"/>
          </a:xfrm>
          <a:prstGeom prst="rect">
            <a:avLst/>
          </a:prstGeom>
        </p:spPr>
      </p:pic>
      <p:sp>
        <p:nvSpPr>
          <p:cNvPr id="6" name="Прямоугольник 5"/>
          <p:cNvSpPr/>
          <p:nvPr/>
        </p:nvSpPr>
        <p:spPr>
          <a:xfrm>
            <a:off x="7948973" y="3943350"/>
            <a:ext cx="3395302" cy="369332"/>
          </a:xfrm>
          <a:prstGeom prst="rect">
            <a:avLst/>
          </a:prstGeom>
        </p:spPr>
        <p:txBody>
          <a:bodyPr wrap="square">
            <a:spAutoFit/>
          </a:bodyPr>
          <a:lstStyle/>
          <a:p>
            <a:r>
              <a:rPr lang="en-US" b="1" dirty="0">
                <a:solidFill>
                  <a:srgbClr val="0066FF"/>
                </a:solidFill>
                <a:effectLst>
                  <a:outerShdw blurRad="38100" dist="38100" dir="2700000" algn="tl">
                    <a:srgbClr val="000000">
                      <a:alpha val="43137"/>
                    </a:srgbClr>
                  </a:outerShdw>
                </a:effectLst>
                <a:hlinkClick r:id="rId4"/>
              </a:rPr>
              <a:t>https://t.me/FB_FGstudents</a:t>
            </a:r>
            <a:endParaRPr lang="ru-RU" b="1" dirty="0">
              <a:solidFill>
                <a:srgbClr val="0066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79577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Параллакс">
  <a:themeElements>
    <a:clrScheme name="Другая 8">
      <a:dk1>
        <a:sysClr val="windowText" lastClr="000000"/>
      </a:dk1>
      <a:lt1>
        <a:srgbClr val="000000"/>
      </a:lt1>
      <a:dk2>
        <a:srgbClr val="FFFFFF"/>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кстура гранж">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2">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name="1_Параллакс">
  <a:themeElements>
    <a:clrScheme name="Параллакс">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3.xml><?xml version="1.0" encoding="utf-8"?>
<a:theme xmlns:a="http://schemas.openxmlformats.org/drawingml/2006/main" name="2_Параллакс">
  <a:themeElements>
    <a:clrScheme name="Параллакс">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4.xml><?xml version="1.0" encoding="utf-8"?>
<a:theme xmlns:a="http://schemas.openxmlformats.org/drawingml/2006/main" name="3_Параллакс">
  <a:themeElements>
    <a:clrScheme name="Желтый">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3672</TotalTime>
  <Words>4732</Words>
  <Application>Microsoft Office PowerPoint</Application>
  <PresentationFormat>Широкоэкранный</PresentationFormat>
  <Paragraphs>343</Paragraphs>
  <Slides>44</Slides>
  <Notes>33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44</vt:i4>
      </vt:variant>
    </vt:vector>
  </HeadingPairs>
  <TitlesOfParts>
    <vt:vector size="54" baseType="lpstr">
      <vt:lpstr>Arial</vt:lpstr>
      <vt:lpstr>Calibri</vt:lpstr>
      <vt:lpstr>Corbel</vt:lpstr>
      <vt:lpstr>Times New Roman</vt:lpstr>
      <vt:lpstr>Verdana</vt:lpstr>
      <vt:lpstr>Wingdings</vt:lpstr>
      <vt:lpstr>Параллакс</vt:lpstr>
      <vt:lpstr>1_Параллакс</vt:lpstr>
      <vt:lpstr>2_Параллакс</vt:lpstr>
      <vt:lpstr>3_Параллакс</vt:lpstr>
      <vt:lpstr>Lecture №1 Introduction to Pharmaceutical Botany.  Modern understanding of plant cell structure,  cell components, diagnostic value</vt:lpstr>
      <vt:lpstr>Plant cell</vt:lpstr>
      <vt:lpstr>Plant cell vs Animal cell</vt:lpstr>
      <vt:lpstr>Plant cell vs Animal cell</vt:lpstr>
      <vt:lpstr>Plant cell vs Animal cell</vt:lpstr>
      <vt:lpstr>Plant cell vs Animal cell</vt:lpstr>
      <vt:lpstr>Презентация PowerPoint</vt:lpstr>
      <vt:lpstr>Cytoplasm</vt:lpstr>
      <vt:lpstr>Nucleus</vt:lpstr>
      <vt:lpstr>Презентация PowerPoint</vt:lpstr>
      <vt:lpstr>Презентация PowerPoint</vt:lpstr>
      <vt:lpstr>Mitochondria</vt:lpstr>
      <vt:lpstr>Презентация PowerPoint</vt:lpstr>
      <vt:lpstr>Plastids</vt:lpstr>
      <vt:lpstr>Пластиды</vt:lpstr>
      <vt:lpstr>Plastids</vt:lpstr>
      <vt:lpstr>Plastids</vt:lpstr>
      <vt:lpstr>Plastids</vt:lpstr>
      <vt:lpstr>Презентация PowerPoint</vt:lpstr>
      <vt:lpstr>Chloroplasts</vt:lpstr>
      <vt:lpstr>Chloroplasts</vt:lpstr>
      <vt:lpstr>Chromoplasts</vt:lpstr>
      <vt:lpstr>Chromoplasts</vt:lpstr>
      <vt:lpstr>Chromoplasts</vt:lpstr>
      <vt:lpstr>Leukoplasts</vt:lpstr>
      <vt:lpstr>Cell wall</vt:lpstr>
      <vt:lpstr>Cell wall</vt:lpstr>
      <vt:lpstr>Secondary changes of the cell wall</vt:lpstr>
      <vt:lpstr>Cytoplasmic inclusions</vt:lpstr>
      <vt:lpstr>Starch</vt:lpstr>
      <vt:lpstr>Starch</vt:lpstr>
      <vt:lpstr>Starch</vt:lpstr>
      <vt:lpstr>Inulin</vt:lpstr>
      <vt:lpstr>Презентация PowerPoint</vt:lpstr>
      <vt:lpstr>Protein</vt:lpstr>
      <vt:lpstr>Protein</vt:lpstr>
      <vt:lpstr>Protein</vt:lpstr>
      <vt:lpstr>The types of aleuronic grains:</vt:lpstr>
      <vt:lpstr>Drops of fatty oil in seeds of Palma Christi (Ricinus communis L.)</vt:lpstr>
      <vt:lpstr>Derivatives of the protoplast</vt:lpstr>
      <vt:lpstr>Calcium  carbonate crystals –  cystolith:</vt:lpstr>
      <vt:lpstr>Vacuoles</vt:lpstr>
      <vt:lpstr>Vacuoles</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«Растительная клетка»</dc:title>
  <dc:creator>Пользователь</dc:creator>
  <cp:lastModifiedBy>Світлана Ігорівна Богату</cp:lastModifiedBy>
  <cp:revision>67</cp:revision>
  <dcterms:created xsi:type="dcterms:W3CDTF">2019-08-31T22:08:40Z</dcterms:created>
  <dcterms:modified xsi:type="dcterms:W3CDTF">2022-12-17T21:50:29Z</dcterms:modified>
</cp:coreProperties>
</file>