
<file path=[Content_Types].xml><?xml version="1.0" encoding="utf-8"?>
<Types xmlns="http://schemas.openxmlformats.org/package/2006/content-types">
  <Default Extension="1" ContentType="image/jpeg"/>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media/image27.jpg" ContentType="image/png"/>
  <Override PartName="/ppt/notesSlides/notesSlide7.xml" ContentType="application/vnd.openxmlformats-officedocument.presentationml.notesSlide+xml"/>
  <Override PartName="/ppt/media/image38.jpg" ContentType="image/gif"/>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33" r:id="rId1"/>
  </p:sldMasterIdLst>
  <p:notesMasterIdLst>
    <p:notesMasterId r:id="rId40"/>
  </p:notesMasterIdLst>
  <p:sldIdLst>
    <p:sldId id="310" r:id="rId2"/>
    <p:sldId id="258" r:id="rId3"/>
    <p:sldId id="259" r:id="rId4"/>
    <p:sldId id="260" r:id="rId5"/>
    <p:sldId id="298" r:id="rId6"/>
    <p:sldId id="268" r:id="rId7"/>
    <p:sldId id="261" r:id="rId8"/>
    <p:sldId id="262" r:id="rId9"/>
    <p:sldId id="299" r:id="rId10"/>
    <p:sldId id="300" r:id="rId11"/>
    <p:sldId id="301" r:id="rId12"/>
    <p:sldId id="302" r:id="rId13"/>
    <p:sldId id="303" r:id="rId14"/>
    <p:sldId id="304" r:id="rId15"/>
    <p:sldId id="263" r:id="rId16"/>
    <p:sldId id="264" r:id="rId17"/>
    <p:sldId id="265" r:id="rId18"/>
    <p:sldId id="266" r:id="rId19"/>
    <p:sldId id="269" r:id="rId20"/>
    <p:sldId id="270" r:id="rId21"/>
    <p:sldId id="271" r:id="rId22"/>
    <p:sldId id="308" r:id="rId23"/>
    <p:sldId id="307" r:id="rId24"/>
    <p:sldId id="309" r:id="rId25"/>
    <p:sldId id="272" r:id="rId26"/>
    <p:sldId id="273" r:id="rId27"/>
    <p:sldId id="274" r:id="rId28"/>
    <p:sldId id="305" r:id="rId29"/>
    <p:sldId id="275" r:id="rId30"/>
    <p:sldId id="276" r:id="rId31"/>
    <p:sldId id="277" r:id="rId32"/>
    <p:sldId id="278" r:id="rId33"/>
    <p:sldId id="282" r:id="rId34"/>
    <p:sldId id="283" r:id="rId35"/>
    <p:sldId id="284" r:id="rId36"/>
    <p:sldId id="285" r:id="rId37"/>
    <p:sldId id="311" r:id="rId38"/>
    <p:sldId id="286" r:id="rId3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B9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725"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28AFC6-93EE-4259-BDB2-AE89BF96BB18}" type="datetimeFigureOut">
              <a:rPr lang="ru-RU" smtClean="0"/>
              <a:t>17.12.2022</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2456D0-F18B-462A-8DB4-0898ECC44C64}" type="slidenum">
              <a:rPr lang="ru-RU" smtClean="0"/>
              <a:t>‹#›</a:t>
            </a:fld>
            <a:endParaRPr lang="ru-RU"/>
          </a:p>
        </p:txBody>
      </p:sp>
    </p:spTree>
    <p:extLst>
      <p:ext uri="{BB962C8B-B14F-4D97-AF65-F5344CB8AC3E}">
        <p14:creationId xmlns:p14="http://schemas.microsoft.com/office/powerpoint/2010/main" val="2726148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en.wikipedia.org/wiki/Monocot"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en.wikipedia.org/wiki/Dicot"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en.wikipedia.org/wiki/Trichome" TargetMode="External"/><Relationship Id="rId2" Type="http://schemas.openxmlformats.org/officeDocument/2006/relationships/slide" Target="../slides/slide10.xml"/><Relationship Id="rId1" Type="http://schemas.openxmlformats.org/officeDocument/2006/relationships/notesMaster" Target="../notesMasters/notesMaster1.xml"/><Relationship Id="rId6" Type="http://schemas.openxmlformats.org/officeDocument/2006/relationships/hyperlink" Target="https://en.wikipedia.org/wiki/Cork_cambium" TargetMode="External"/><Relationship Id="rId5" Type="http://schemas.openxmlformats.org/officeDocument/2006/relationships/hyperlink" Target="https://en.wikipedia.org/wiki/Secondary_growth" TargetMode="External"/><Relationship Id="rId4" Type="http://schemas.openxmlformats.org/officeDocument/2006/relationships/hyperlink" Target="https://en.wikipedia.org/wiki/Root_hairs" TargetMode="External"/></Relationships>
</file>

<file path=ppt/notesSlides/_rels/notesSlide3.xml.rels><?xml version="1.0" encoding="UTF-8" standalone="yes"?>
<Relationships xmlns="http://schemas.openxmlformats.org/package/2006/relationships"><Relationship Id="rId8" Type="http://schemas.openxmlformats.org/officeDocument/2006/relationships/hyperlink" Target="https://en.wikipedia.org/wiki/Frost" TargetMode="External"/><Relationship Id="rId3" Type="http://schemas.openxmlformats.org/officeDocument/2006/relationships/hyperlink" Target="https://en.wikipedia.org/wiki/Species" TargetMode="External"/><Relationship Id="rId7" Type="http://schemas.openxmlformats.org/officeDocument/2006/relationships/hyperlink" Target="https://en.wikipedia.org/wiki/Palate" TargetMode="External"/><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hyperlink" Target="https://en.wikipedia.org/wiki/Irritability" TargetMode="External"/><Relationship Id="rId11" Type="http://schemas.openxmlformats.org/officeDocument/2006/relationships/hyperlink" Target="https://en.wikipedia.org/wiki/Fog_drip" TargetMode="External"/><Relationship Id="rId5" Type="http://schemas.openxmlformats.org/officeDocument/2006/relationships/hyperlink" Target="https://en.wikipedia.org/wiki/Stiffness" TargetMode="External"/><Relationship Id="rId10" Type="http://schemas.openxmlformats.org/officeDocument/2006/relationships/hyperlink" Target="https://en.wikipedia.org/wiki/Sunlight" TargetMode="External"/><Relationship Id="rId4" Type="http://schemas.openxmlformats.org/officeDocument/2006/relationships/hyperlink" Target="https://en.wikipedia.org/wiki/Herbivore" TargetMode="External"/><Relationship Id="rId9" Type="http://schemas.openxmlformats.org/officeDocument/2006/relationships/hyperlink" Target="https://en.wikipedia.org/wiki/Transpiration"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sz="1200" b="0" i="0" kern="1200" dirty="0">
                <a:solidFill>
                  <a:schemeClr val="tx1"/>
                </a:solidFill>
                <a:effectLst/>
                <a:latin typeface="+mn-lt"/>
                <a:ea typeface="+mn-ea"/>
                <a:cs typeface="+mn-cs"/>
              </a:rPr>
              <a:t>The epidermal tissue includes several differentiated cell types: epidermal cells, guard cells, subsidiary cells, and epidermal hairs (</a:t>
            </a:r>
            <a:r>
              <a:rPr lang="en-US" sz="1200" b="0" i="0" kern="1200" dirty="0" err="1">
                <a:solidFill>
                  <a:schemeClr val="tx1"/>
                </a:solidFill>
                <a:effectLst/>
                <a:latin typeface="+mn-lt"/>
                <a:ea typeface="+mn-ea"/>
                <a:cs typeface="+mn-cs"/>
              </a:rPr>
              <a:t>trichomes</a:t>
            </a:r>
            <a:r>
              <a:rPr lang="en-US" sz="1200" b="0" i="0" kern="1200" dirty="0">
                <a:solidFill>
                  <a:schemeClr val="tx1"/>
                </a:solidFill>
                <a:effectLst/>
                <a:latin typeface="+mn-lt"/>
                <a:ea typeface="+mn-ea"/>
                <a:cs typeface="+mn-cs"/>
              </a:rPr>
              <a:t>). The epidermal cells are the most numerous, largest, and least specialized. These are typically more elongated in the leaves of </a:t>
            </a:r>
            <a:r>
              <a:rPr lang="en-US" sz="1200" b="0" i="0" u="none" strike="noStrike" kern="1200" dirty="0">
                <a:solidFill>
                  <a:schemeClr val="tx1"/>
                </a:solidFill>
                <a:effectLst/>
                <a:latin typeface="+mn-lt"/>
                <a:ea typeface="+mn-ea"/>
                <a:cs typeface="+mn-cs"/>
                <a:hlinkClick r:id="rId3" tooltip="Monocot"/>
              </a:rPr>
              <a:t>monocots</a:t>
            </a:r>
            <a:r>
              <a:rPr lang="en-US" sz="1200" b="0" i="0" kern="1200" dirty="0">
                <a:solidFill>
                  <a:schemeClr val="tx1"/>
                </a:solidFill>
                <a:effectLst/>
                <a:latin typeface="+mn-lt"/>
                <a:ea typeface="+mn-ea"/>
                <a:cs typeface="+mn-cs"/>
              </a:rPr>
              <a:t> than in those of </a:t>
            </a:r>
            <a:r>
              <a:rPr lang="en-US" sz="1200" b="0" i="0" u="none" strike="noStrike" kern="1200" dirty="0">
                <a:solidFill>
                  <a:schemeClr val="tx1"/>
                </a:solidFill>
                <a:effectLst/>
                <a:latin typeface="+mn-lt"/>
                <a:ea typeface="+mn-ea"/>
                <a:cs typeface="+mn-cs"/>
                <a:hlinkClick r:id="rId4" tooltip="Dicot"/>
              </a:rPr>
              <a:t>dicots</a:t>
            </a:r>
            <a:r>
              <a:rPr lang="en-US" sz="1200" b="0" i="0" kern="1200" dirty="0">
                <a:solidFill>
                  <a:schemeClr val="tx1"/>
                </a:solidFill>
                <a:effectLst/>
                <a:latin typeface="+mn-lt"/>
                <a:ea typeface="+mn-ea"/>
                <a:cs typeface="+mn-cs"/>
              </a:rPr>
              <a:t>.</a:t>
            </a:r>
            <a:endParaRPr lang="ru-RU" dirty="0"/>
          </a:p>
        </p:txBody>
      </p:sp>
      <p:sp>
        <p:nvSpPr>
          <p:cNvPr id="4" name="Номер слайда 3"/>
          <p:cNvSpPr>
            <a:spLocks noGrp="1"/>
          </p:cNvSpPr>
          <p:nvPr>
            <p:ph type="sldNum" sz="quarter" idx="10"/>
          </p:nvPr>
        </p:nvSpPr>
        <p:spPr/>
        <p:txBody>
          <a:bodyPr/>
          <a:lstStyle/>
          <a:p>
            <a:fld id="{132456D0-F18B-462A-8DB4-0898ECC44C64}" type="slidenum">
              <a:rPr lang="ru-RU" smtClean="0"/>
              <a:t>9</a:t>
            </a:fld>
            <a:endParaRPr lang="ru-RU"/>
          </a:p>
        </p:txBody>
      </p:sp>
    </p:spTree>
    <p:extLst>
      <p:ext uri="{BB962C8B-B14F-4D97-AF65-F5344CB8AC3E}">
        <p14:creationId xmlns:p14="http://schemas.microsoft.com/office/powerpoint/2010/main" val="15625568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hlinkClick r:id="rId3" tooltip="Trichome"/>
              </a:rPr>
              <a:t>Trichomes</a:t>
            </a:r>
            <a:r>
              <a:rPr lang="en-US" sz="1200" b="0" i="0" kern="1200" dirty="0">
                <a:solidFill>
                  <a:schemeClr val="tx1"/>
                </a:solidFill>
                <a:effectLst/>
                <a:latin typeface="+mn-lt"/>
                <a:ea typeface="+mn-ea"/>
                <a:cs typeface="+mn-cs"/>
              </a:rPr>
              <a:t> or hairs grow out from the epidermis in many species. In root epidermis, epidermal hairs, termed </a:t>
            </a:r>
            <a:r>
              <a:rPr lang="en-US" sz="1200" b="0" i="0" u="none" strike="noStrike" kern="1200" dirty="0">
                <a:solidFill>
                  <a:schemeClr val="tx1"/>
                </a:solidFill>
                <a:effectLst/>
                <a:latin typeface="+mn-lt"/>
                <a:ea typeface="+mn-ea"/>
                <a:cs typeface="+mn-cs"/>
                <a:hlinkClick r:id="rId4" tooltip="Root hairs"/>
              </a:rPr>
              <a:t>root hairs</a:t>
            </a:r>
            <a:r>
              <a:rPr lang="en-US" sz="1200" b="0" i="0" kern="1200" dirty="0">
                <a:solidFill>
                  <a:schemeClr val="tx1"/>
                </a:solidFill>
                <a:effectLst/>
                <a:latin typeface="+mn-lt"/>
                <a:ea typeface="+mn-ea"/>
                <a:cs typeface="+mn-cs"/>
              </a:rPr>
              <a:t> are common and are specialized for absorption of water and mineral nutrients.</a:t>
            </a:r>
          </a:p>
          <a:p>
            <a:r>
              <a:rPr lang="en-US" sz="1200" b="0" i="0" kern="1200" dirty="0">
                <a:solidFill>
                  <a:schemeClr val="tx1"/>
                </a:solidFill>
                <a:effectLst/>
                <a:latin typeface="+mn-lt"/>
                <a:ea typeface="+mn-ea"/>
                <a:cs typeface="+mn-cs"/>
              </a:rPr>
              <a:t>In plants with </a:t>
            </a:r>
            <a:r>
              <a:rPr lang="en-US" sz="1200" b="0" i="0" u="none" strike="noStrike" kern="1200" dirty="0">
                <a:solidFill>
                  <a:schemeClr val="tx1"/>
                </a:solidFill>
                <a:effectLst/>
                <a:latin typeface="+mn-lt"/>
                <a:ea typeface="+mn-ea"/>
                <a:cs typeface="+mn-cs"/>
                <a:hlinkClick r:id="rId5" tooltip="Secondary growth"/>
              </a:rPr>
              <a:t>secondary growth</a:t>
            </a:r>
            <a:r>
              <a:rPr lang="en-US" sz="1200" b="0" i="0" kern="1200" dirty="0">
                <a:solidFill>
                  <a:schemeClr val="tx1"/>
                </a:solidFill>
                <a:effectLst/>
                <a:latin typeface="+mn-lt"/>
                <a:ea typeface="+mn-ea"/>
                <a:cs typeface="+mn-cs"/>
              </a:rPr>
              <a:t>, the epidermis of roots and stems is usually replaced by a periderm through the action of a </a:t>
            </a:r>
            <a:r>
              <a:rPr lang="en-US" sz="1200" b="0" i="0" u="none" strike="noStrike" kern="1200" dirty="0">
                <a:solidFill>
                  <a:schemeClr val="tx1"/>
                </a:solidFill>
                <a:effectLst/>
                <a:latin typeface="+mn-lt"/>
                <a:ea typeface="+mn-ea"/>
                <a:cs typeface="+mn-cs"/>
                <a:hlinkClick r:id="rId6" tooltip="Cork cambium"/>
              </a:rPr>
              <a:t>cork cambium</a:t>
            </a:r>
            <a:r>
              <a:rPr lang="en-US" sz="1200" b="0" i="0" kern="1200" dirty="0">
                <a:solidFill>
                  <a:schemeClr val="tx1"/>
                </a:solidFill>
                <a:effectLst/>
                <a:latin typeface="+mn-lt"/>
                <a:ea typeface="+mn-ea"/>
                <a:cs typeface="+mn-cs"/>
              </a:rPr>
              <a:t>.</a:t>
            </a:r>
          </a:p>
          <a:p>
            <a:endParaRPr lang="ru-RU" dirty="0"/>
          </a:p>
        </p:txBody>
      </p:sp>
      <p:sp>
        <p:nvSpPr>
          <p:cNvPr id="4" name="Номер слайда 3"/>
          <p:cNvSpPr>
            <a:spLocks noGrp="1"/>
          </p:cNvSpPr>
          <p:nvPr>
            <p:ph type="sldNum" sz="quarter" idx="10"/>
          </p:nvPr>
        </p:nvSpPr>
        <p:spPr/>
        <p:txBody>
          <a:bodyPr/>
          <a:lstStyle/>
          <a:p>
            <a:fld id="{132456D0-F18B-462A-8DB4-0898ECC44C64}" type="slidenum">
              <a:rPr lang="ru-RU" smtClean="0"/>
              <a:t>10</a:t>
            </a:fld>
            <a:endParaRPr lang="ru-RU"/>
          </a:p>
        </p:txBody>
      </p:sp>
    </p:spTree>
    <p:extLst>
      <p:ext uri="{BB962C8B-B14F-4D97-AF65-F5344CB8AC3E}">
        <p14:creationId xmlns:p14="http://schemas.microsoft.com/office/powerpoint/2010/main" val="3080384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sz="1200" b="0" i="0" kern="1200" dirty="0">
                <a:solidFill>
                  <a:schemeClr val="tx1"/>
                </a:solidFill>
                <a:effectLst/>
                <a:latin typeface="+mn-lt"/>
                <a:ea typeface="+mn-ea"/>
                <a:cs typeface="+mn-cs"/>
              </a:rPr>
              <a:t>The size, form, density and location of hairs on plants are extremely variable in their presence across </a:t>
            </a:r>
            <a:r>
              <a:rPr lang="en-US" sz="1200" b="0" i="0" u="none" strike="noStrike" kern="1200" dirty="0">
                <a:solidFill>
                  <a:schemeClr val="tx1"/>
                </a:solidFill>
                <a:effectLst/>
                <a:latin typeface="+mn-lt"/>
                <a:ea typeface="+mn-ea"/>
                <a:cs typeface="+mn-cs"/>
                <a:hlinkClick r:id="rId3" tooltip="Species"/>
              </a:rPr>
              <a:t>species</a:t>
            </a:r>
            <a:r>
              <a:rPr lang="en-US" sz="1200" b="0" i="0" kern="1200" dirty="0">
                <a:solidFill>
                  <a:schemeClr val="tx1"/>
                </a:solidFill>
                <a:effectLst/>
                <a:latin typeface="+mn-lt"/>
                <a:ea typeface="+mn-ea"/>
                <a:cs typeface="+mn-cs"/>
              </a:rPr>
              <a:t> and even within a species on different plant organs. Several basic functions or advantages of having surface hairs can be listed. It is likely that in many cases, hairs interfere with the feeding of at least some small </a:t>
            </a:r>
            <a:r>
              <a:rPr lang="en-US" sz="1200" b="0" i="0" u="none" strike="noStrike" kern="1200" dirty="0">
                <a:solidFill>
                  <a:schemeClr val="tx1"/>
                </a:solidFill>
                <a:effectLst/>
                <a:latin typeface="+mn-lt"/>
                <a:ea typeface="+mn-ea"/>
                <a:cs typeface="+mn-cs"/>
                <a:hlinkClick r:id="rId4" tooltip="Herbivore"/>
              </a:rPr>
              <a:t>herbivores</a:t>
            </a:r>
            <a:r>
              <a:rPr lang="en-US" sz="1200" b="0" i="0" kern="1200" dirty="0">
                <a:solidFill>
                  <a:schemeClr val="tx1"/>
                </a:solidFill>
                <a:effectLst/>
                <a:latin typeface="+mn-lt"/>
                <a:ea typeface="+mn-ea"/>
                <a:cs typeface="+mn-cs"/>
              </a:rPr>
              <a:t> and, depending upon </a:t>
            </a:r>
            <a:r>
              <a:rPr lang="en-US" sz="1200" b="0" i="0" u="none" strike="noStrike" kern="1200" dirty="0">
                <a:solidFill>
                  <a:schemeClr val="tx1"/>
                </a:solidFill>
                <a:effectLst/>
                <a:latin typeface="+mn-lt"/>
                <a:ea typeface="+mn-ea"/>
                <a:cs typeface="+mn-cs"/>
                <a:hlinkClick r:id="rId5" tooltip="Stiffness"/>
              </a:rPr>
              <a:t>stiffness</a:t>
            </a:r>
            <a:r>
              <a:rPr lang="en-US" sz="1200" b="0" i="0" kern="1200" dirty="0">
                <a:solidFill>
                  <a:schemeClr val="tx1"/>
                </a:solidFill>
                <a:effectLst/>
                <a:latin typeface="+mn-lt"/>
                <a:ea typeface="+mn-ea"/>
                <a:cs typeface="+mn-cs"/>
              </a:rPr>
              <a:t> and </a:t>
            </a:r>
            <a:r>
              <a:rPr lang="en-US" sz="1200" b="0" i="0" u="none" strike="noStrike" kern="1200" dirty="0">
                <a:solidFill>
                  <a:schemeClr val="tx1"/>
                </a:solidFill>
                <a:effectLst/>
                <a:latin typeface="+mn-lt"/>
                <a:ea typeface="+mn-ea"/>
                <a:cs typeface="+mn-cs"/>
                <a:hlinkClick r:id="rId6" tooltip="Irritability"/>
              </a:rPr>
              <a:t>irritability</a:t>
            </a:r>
            <a:r>
              <a:rPr lang="en-US" sz="1200" b="0" i="0" kern="1200" dirty="0">
                <a:solidFill>
                  <a:schemeClr val="tx1"/>
                </a:solidFill>
                <a:effectLst/>
                <a:latin typeface="+mn-lt"/>
                <a:ea typeface="+mn-ea"/>
                <a:cs typeface="+mn-cs"/>
              </a:rPr>
              <a:t> to the </a:t>
            </a:r>
            <a:r>
              <a:rPr lang="en-US" sz="1200" b="0" i="0" u="none" strike="noStrike" kern="1200" dirty="0">
                <a:solidFill>
                  <a:schemeClr val="tx1"/>
                </a:solidFill>
                <a:effectLst/>
                <a:latin typeface="+mn-lt"/>
                <a:ea typeface="+mn-ea"/>
                <a:cs typeface="+mn-cs"/>
                <a:hlinkClick r:id="rId7" tooltip="Palate"/>
              </a:rPr>
              <a:t>palate</a:t>
            </a:r>
            <a:r>
              <a:rPr lang="en-US" sz="1200" b="0" i="0" kern="1200" dirty="0">
                <a:solidFill>
                  <a:schemeClr val="tx1"/>
                </a:solidFill>
                <a:effectLst/>
                <a:latin typeface="+mn-lt"/>
                <a:ea typeface="+mn-ea"/>
                <a:cs typeface="+mn-cs"/>
              </a:rPr>
              <a:t>, large herbivores as well. Hairs on plants growing in areas subject to </a:t>
            </a:r>
            <a:r>
              <a:rPr lang="en-US" sz="1200" b="0" i="0" u="none" strike="noStrike" kern="1200" dirty="0">
                <a:solidFill>
                  <a:schemeClr val="tx1"/>
                </a:solidFill>
                <a:effectLst/>
                <a:latin typeface="+mn-lt"/>
                <a:ea typeface="+mn-ea"/>
                <a:cs typeface="+mn-cs"/>
                <a:hlinkClick r:id="rId8" tooltip="Frost"/>
              </a:rPr>
              <a:t>frost</a:t>
            </a:r>
            <a:r>
              <a:rPr lang="en-US" sz="1200" b="0" i="0" kern="1200" dirty="0">
                <a:solidFill>
                  <a:schemeClr val="tx1"/>
                </a:solidFill>
                <a:effectLst/>
                <a:latin typeface="+mn-lt"/>
                <a:ea typeface="+mn-ea"/>
                <a:cs typeface="+mn-cs"/>
              </a:rPr>
              <a:t> keep the frost away from the living surface cells. In windy locations, hairs break up the flow of air across the plant surface, reducing </a:t>
            </a:r>
            <a:r>
              <a:rPr lang="en-US" sz="1200" b="0" i="0" u="none" strike="noStrike" kern="1200" dirty="0">
                <a:solidFill>
                  <a:schemeClr val="tx1"/>
                </a:solidFill>
                <a:effectLst/>
                <a:latin typeface="+mn-lt"/>
                <a:ea typeface="+mn-ea"/>
                <a:cs typeface="+mn-cs"/>
                <a:hlinkClick r:id="rId9" tooltip="Transpiration"/>
              </a:rPr>
              <a:t>transpiration</a:t>
            </a:r>
            <a:r>
              <a:rPr lang="en-US" sz="1200" b="0" i="0" kern="1200" dirty="0">
                <a:solidFill>
                  <a:schemeClr val="tx1"/>
                </a:solidFill>
                <a:effectLst/>
                <a:latin typeface="+mn-lt"/>
                <a:ea typeface="+mn-ea"/>
                <a:cs typeface="+mn-cs"/>
              </a:rPr>
              <a:t>. Dense coatings of hairs reflect </a:t>
            </a:r>
            <a:r>
              <a:rPr lang="en-US" sz="1200" b="0" i="0" u="none" strike="noStrike" kern="1200" dirty="0">
                <a:solidFill>
                  <a:schemeClr val="tx1"/>
                </a:solidFill>
                <a:effectLst/>
                <a:latin typeface="+mn-lt"/>
                <a:ea typeface="+mn-ea"/>
                <a:cs typeface="+mn-cs"/>
                <a:hlinkClick r:id="rId10" tooltip="Sunlight"/>
              </a:rPr>
              <a:t>sunlight</a:t>
            </a:r>
            <a:r>
              <a:rPr lang="en-US" sz="1200" b="0" i="0" kern="1200" dirty="0">
                <a:solidFill>
                  <a:schemeClr val="tx1"/>
                </a:solidFill>
                <a:effectLst/>
                <a:latin typeface="+mn-lt"/>
                <a:ea typeface="+mn-ea"/>
                <a:cs typeface="+mn-cs"/>
              </a:rPr>
              <a:t>, protecting the more delicate tissues underneath in hot, dry, open habitats. In addition, in locations where much of the available moisture comes from </a:t>
            </a:r>
            <a:r>
              <a:rPr lang="en-US" sz="1200" b="0" i="0" u="none" strike="noStrike" kern="1200" dirty="0">
                <a:solidFill>
                  <a:schemeClr val="tx1"/>
                </a:solidFill>
                <a:effectLst/>
                <a:latin typeface="+mn-lt"/>
                <a:ea typeface="+mn-ea"/>
                <a:cs typeface="+mn-cs"/>
                <a:hlinkClick r:id="rId11" tooltip="Fog drip"/>
              </a:rPr>
              <a:t>fog drip</a:t>
            </a:r>
            <a:r>
              <a:rPr lang="en-US" sz="1200" b="0" i="0" kern="1200" dirty="0">
                <a:solidFill>
                  <a:schemeClr val="tx1"/>
                </a:solidFill>
                <a:effectLst/>
                <a:latin typeface="+mn-lt"/>
                <a:ea typeface="+mn-ea"/>
                <a:cs typeface="+mn-cs"/>
              </a:rPr>
              <a:t>, hairs appear to enhance this process by increasing the surface area on which water droplets can accumulate.</a:t>
            </a:r>
            <a:endParaRPr lang="ru-RU" dirty="0"/>
          </a:p>
        </p:txBody>
      </p:sp>
      <p:sp>
        <p:nvSpPr>
          <p:cNvPr id="4" name="Номер слайда 3"/>
          <p:cNvSpPr>
            <a:spLocks noGrp="1"/>
          </p:cNvSpPr>
          <p:nvPr>
            <p:ph type="sldNum" sz="quarter" idx="10"/>
          </p:nvPr>
        </p:nvSpPr>
        <p:spPr/>
        <p:txBody>
          <a:bodyPr/>
          <a:lstStyle/>
          <a:p>
            <a:fld id="{132456D0-F18B-462A-8DB4-0898ECC44C64}" type="slidenum">
              <a:rPr lang="ru-RU" smtClean="0"/>
              <a:t>12</a:t>
            </a:fld>
            <a:endParaRPr lang="ru-RU"/>
          </a:p>
        </p:txBody>
      </p:sp>
    </p:spTree>
    <p:extLst>
      <p:ext uri="{BB962C8B-B14F-4D97-AF65-F5344CB8AC3E}">
        <p14:creationId xmlns:p14="http://schemas.microsoft.com/office/powerpoint/2010/main" val="24434895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sz="1200" b="0" i="0" kern="1200" dirty="0">
                <a:solidFill>
                  <a:schemeClr val="tx1"/>
                </a:solidFill>
                <a:effectLst/>
                <a:latin typeface="+mn-lt"/>
                <a:ea typeface="+mn-ea"/>
                <a:cs typeface="+mn-cs"/>
              </a:rPr>
              <a:t>In plants, it is difficult to distinguished between excretion and secretion processes, since the products of both of them are usually stored in the same plant compartments. In general, it can be said that the secretion is the accumulation of secondary products resulting from metabolism that are not going to be immediately used and primary metabolites that are going to immediately participated in metabolic reactions in the cell. Secretory cells arise after the differentiation of epidermal or parenchyma cells, and do not form real tissues. The structures responsible for the secretion have highly diverse morphologies and are located in </a:t>
            </a:r>
            <a:r>
              <a:rPr lang="en-US" sz="1200" b="0" i="0" kern="1200" dirty="0" err="1">
                <a:solidFill>
                  <a:schemeClr val="tx1"/>
                </a:solidFill>
                <a:effectLst/>
                <a:latin typeface="+mn-lt"/>
                <a:ea typeface="+mn-ea"/>
                <a:cs typeface="+mn-cs"/>
              </a:rPr>
              <a:t>diferent</a:t>
            </a:r>
            <a:r>
              <a:rPr lang="en-US" sz="1200" b="0" i="0" kern="1200" dirty="0">
                <a:solidFill>
                  <a:schemeClr val="tx1"/>
                </a:solidFill>
                <a:effectLst/>
                <a:latin typeface="+mn-lt"/>
                <a:ea typeface="+mn-ea"/>
                <a:cs typeface="+mn-cs"/>
              </a:rPr>
              <a:t> parts of the plant. In fact, they can be found in both internal and external parts of the plant, and can be a single secretory cell or multicellular secretory structure. In addition, they can produce a wide variety of products. Here, we are going to classify secretory structures according to their location </a:t>
            </a:r>
            <a:r>
              <a:rPr lang="en-US" sz="1200" b="0" i="0" kern="1200" dirty="0" err="1">
                <a:solidFill>
                  <a:schemeClr val="tx1"/>
                </a:solidFill>
                <a:effectLst/>
                <a:latin typeface="+mn-lt"/>
                <a:ea typeface="+mn-ea"/>
                <a:cs typeface="+mn-cs"/>
              </a:rPr>
              <a:t>inthe</a:t>
            </a:r>
            <a:r>
              <a:rPr lang="en-US" sz="1200" b="0" i="0" kern="1200" dirty="0">
                <a:solidFill>
                  <a:schemeClr val="tx1"/>
                </a:solidFill>
                <a:effectLst/>
                <a:latin typeface="+mn-lt"/>
                <a:ea typeface="+mn-ea"/>
                <a:cs typeface="+mn-cs"/>
              </a:rPr>
              <a:t> body of the plant: external (the surface) or internal.</a:t>
            </a: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sz="1200" b="1" i="0" u="none" strike="noStrike" kern="1200" dirty="0">
                <a:solidFill>
                  <a:schemeClr val="tx1"/>
                </a:solidFill>
                <a:effectLst/>
                <a:latin typeface="+mn-lt"/>
                <a:ea typeface="+mn-ea"/>
                <a:cs typeface="+mn-cs"/>
              </a:rPr>
              <a:t>External secretory structures</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There are many secretory cells on the surface of plants, either as unicellular or multicellular glandular </a:t>
            </a:r>
            <a:r>
              <a:rPr lang="en-US" sz="1200" b="0" i="0" kern="1200" dirty="0" err="1">
                <a:solidFill>
                  <a:schemeClr val="tx1"/>
                </a:solidFill>
                <a:effectLst/>
                <a:latin typeface="+mn-lt"/>
                <a:ea typeface="+mn-ea"/>
                <a:cs typeface="+mn-cs"/>
              </a:rPr>
              <a:t>trichomes</a:t>
            </a:r>
            <a:r>
              <a:rPr lang="en-US" sz="1200" b="0" i="0" kern="1200" dirty="0">
                <a:solidFill>
                  <a:schemeClr val="tx1"/>
                </a:solidFill>
                <a:effectLst/>
                <a:latin typeface="+mn-lt"/>
                <a:ea typeface="+mn-ea"/>
                <a:cs typeface="+mn-cs"/>
              </a:rPr>
              <a:t> in the epidermis or as part of the epidermal layer. These secretory cells originate by division and differentiation of epidermal cells. Some of them release mainly hydrophilic (water-loving) or lipophilic (water-hating) substances, and others release both hydrophilic and lipophilic substances. There are superficial secretory cells in stems, leaves, fruits and flowers. For example, there is abundant secretion in petals, where the released molecules cause the fragrance of flowers. Although these cells are highly specialized in secretion, all epidermal cells are actually secretory since all of them release substances that are deposited on their walls or released to the environment.</a:t>
            </a:r>
          </a:p>
          <a:p>
            <a:endParaRPr lang="ru-RU" dirty="0"/>
          </a:p>
        </p:txBody>
      </p:sp>
      <p:sp>
        <p:nvSpPr>
          <p:cNvPr id="4" name="Номер слайда 3"/>
          <p:cNvSpPr>
            <a:spLocks noGrp="1"/>
          </p:cNvSpPr>
          <p:nvPr>
            <p:ph type="sldNum" sz="quarter" idx="10"/>
          </p:nvPr>
        </p:nvSpPr>
        <p:spPr/>
        <p:txBody>
          <a:bodyPr/>
          <a:lstStyle/>
          <a:p>
            <a:fld id="{132456D0-F18B-462A-8DB4-0898ECC44C64}" type="slidenum">
              <a:rPr lang="ru-RU" smtClean="0"/>
              <a:t>19</a:t>
            </a:fld>
            <a:endParaRPr lang="ru-RU"/>
          </a:p>
        </p:txBody>
      </p:sp>
    </p:spTree>
    <p:extLst>
      <p:ext uri="{BB962C8B-B14F-4D97-AF65-F5344CB8AC3E}">
        <p14:creationId xmlns:p14="http://schemas.microsoft.com/office/powerpoint/2010/main" val="30699468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sz="1200" b="0" i="0" kern="1200" dirty="0">
                <a:solidFill>
                  <a:schemeClr val="tx1"/>
                </a:solidFill>
                <a:effectLst/>
                <a:latin typeface="+mn-lt"/>
                <a:ea typeface="+mn-ea"/>
                <a:cs typeface="+mn-cs"/>
              </a:rPr>
              <a:t>Glandular </a:t>
            </a:r>
            <a:r>
              <a:rPr lang="en-US" sz="1200" b="0" i="0" kern="1200" dirty="0" err="1">
                <a:solidFill>
                  <a:schemeClr val="tx1"/>
                </a:solidFill>
                <a:effectLst/>
                <a:latin typeface="+mn-lt"/>
                <a:ea typeface="+mn-ea"/>
                <a:cs typeface="+mn-cs"/>
              </a:rPr>
              <a:t>trichomes</a:t>
            </a:r>
            <a:r>
              <a:rPr lang="en-US" sz="1200" b="0" i="0" kern="1200" dirty="0">
                <a:solidFill>
                  <a:schemeClr val="tx1"/>
                </a:solidFill>
                <a:effectLst/>
                <a:latin typeface="+mn-lt"/>
                <a:ea typeface="+mn-ea"/>
                <a:cs typeface="+mn-cs"/>
              </a:rPr>
              <a:t> contain cells that release substances with different functions to the environment, either volatile or substances that remain on the surface of the plant. Glandular cells can synthesize the molecules to be released, even they have sometimes the ability to perform photosynthesis. It means that some glandular cells may live as rather independent units. However, in other cases the molecular building blocks for synthesizing the compounds to be release are coming from the underlying plant tissues through the stalk cells of the </a:t>
            </a:r>
            <a:r>
              <a:rPr lang="en-US" sz="1200" b="0" i="0" kern="1200" dirty="0" err="1">
                <a:solidFill>
                  <a:schemeClr val="tx1"/>
                </a:solidFill>
                <a:effectLst/>
                <a:latin typeface="+mn-lt"/>
                <a:ea typeface="+mn-ea"/>
                <a:cs typeface="+mn-cs"/>
              </a:rPr>
              <a:t>trichome</a:t>
            </a:r>
            <a:r>
              <a:rPr lang="en-US" sz="1200" b="0" i="0" kern="1200" dirty="0">
                <a:solidFill>
                  <a:schemeClr val="tx1"/>
                </a:solidFill>
                <a:effectLst/>
                <a:latin typeface="+mn-lt"/>
                <a:ea typeface="+mn-ea"/>
                <a:cs typeface="+mn-cs"/>
              </a:rPr>
              <a:t>.</a:t>
            </a:r>
          </a:p>
          <a:p>
            <a:r>
              <a:rPr lang="en-US" sz="1200" b="0" i="0" kern="1200" dirty="0">
                <a:solidFill>
                  <a:schemeClr val="tx1"/>
                </a:solidFill>
                <a:effectLst/>
                <a:latin typeface="+mn-lt"/>
                <a:ea typeface="+mn-ea"/>
                <a:cs typeface="+mn-cs"/>
              </a:rPr>
              <a:t>Glandular </a:t>
            </a:r>
            <a:r>
              <a:rPr lang="en-US" sz="1200" b="0" i="0" kern="1200" dirty="0" err="1">
                <a:solidFill>
                  <a:schemeClr val="tx1"/>
                </a:solidFill>
                <a:effectLst/>
                <a:latin typeface="+mn-lt"/>
                <a:ea typeface="+mn-ea"/>
                <a:cs typeface="+mn-cs"/>
              </a:rPr>
              <a:t>trichomes</a:t>
            </a:r>
            <a:r>
              <a:rPr lang="en-US" sz="1200" b="0" i="0" kern="1200" dirty="0">
                <a:solidFill>
                  <a:schemeClr val="tx1"/>
                </a:solidFill>
                <a:effectLst/>
                <a:latin typeface="+mn-lt"/>
                <a:ea typeface="+mn-ea"/>
                <a:cs typeface="+mn-cs"/>
              </a:rPr>
              <a:t> are classified according to the compounds they release or the </a:t>
            </a:r>
            <a:r>
              <a:rPr lang="en-US" sz="1200" b="0" i="0" kern="1200" dirty="0" err="1">
                <a:solidFill>
                  <a:schemeClr val="tx1"/>
                </a:solidFill>
                <a:effectLst/>
                <a:latin typeface="+mn-lt"/>
                <a:ea typeface="+mn-ea"/>
                <a:cs typeface="+mn-cs"/>
              </a:rPr>
              <a:t>trichome</a:t>
            </a:r>
            <a:r>
              <a:rPr lang="en-US" sz="1200" b="0" i="0" kern="1200" dirty="0">
                <a:solidFill>
                  <a:schemeClr val="tx1"/>
                </a:solidFill>
                <a:effectLst/>
                <a:latin typeface="+mn-lt"/>
                <a:ea typeface="+mn-ea"/>
                <a:cs typeface="+mn-cs"/>
              </a:rPr>
              <a:t> morphology. There are </a:t>
            </a:r>
            <a:r>
              <a:rPr lang="en-US" sz="1200" b="0" i="0" kern="1200" dirty="0" err="1">
                <a:solidFill>
                  <a:schemeClr val="tx1"/>
                </a:solidFill>
                <a:effectLst/>
                <a:latin typeface="+mn-lt"/>
                <a:ea typeface="+mn-ea"/>
                <a:cs typeface="+mn-cs"/>
              </a:rPr>
              <a:t>thichomes</a:t>
            </a:r>
            <a:r>
              <a:rPr lang="en-US" sz="1200" b="0" i="0" kern="1200" dirty="0">
                <a:solidFill>
                  <a:schemeClr val="tx1"/>
                </a:solidFill>
                <a:effectLst/>
                <a:latin typeface="+mn-lt"/>
                <a:ea typeface="+mn-ea"/>
                <a:cs typeface="+mn-cs"/>
              </a:rPr>
              <a:t> with a basal cell, one or more in the stalk, and a few secretory cells at the distal end. These </a:t>
            </a:r>
            <a:r>
              <a:rPr lang="en-US" sz="1200" b="0" i="0" kern="1200" dirty="0" err="1">
                <a:solidFill>
                  <a:schemeClr val="tx1"/>
                </a:solidFill>
                <a:effectLst/>
                <a:latin typeface="+mn-lt"/>
                <a:ea typeface="+mn-ea"/>
                <a:cs typeface="+mn-cs"/>
              </a:rPr>
              <a:t>trichomes</a:t>
            </a:r>
            <a:r>
              <a:rPr lang="en-US" sz="1200" b="0" i="0" kern="1200" dirty="0">
                <a:solidFill>
                  <a:schemeClr val="tx1"/>
                </a:solidFill>
                <a:effectLst/>
                <a:latin typeface="+mn-lt"/>
                <a:ea typeface="+mn-ea"/>
                <a:cs typeface="+mn-cs"/>
              </a:rPr>
              <a:t> commonly release not very volatile substances that are laid on the surface of the plant. Other types of </a:t>
            </a:r>
            <a:r>
              <a:rPr lang="en-US" sz="1200" b="0" i="0" kern="1200" dirty="0" err="1">
                <a:solidFill>
                  <a:schemeClr val="tx1"/>
                </a:solidFill>
                <a:effectLst/>
                <a:latin typeface="+mn-lt"/>
                <a:ea typeface="+mn-ea"/>
                <a:cs typeface="+mn-cs"/>
              </a:rPr>
              <a:t>trichomes</a:t>
            </a:r>
            <a:r>
              <a:rPr lang="en-US" sz="1200" b="0" i="0" kern="1200" dirty="0">
                <a:solidFill>
                  <a:schemeClr val="tx1"/>
                </a:solidFill>
                <a:effectLst/>
                <a:latin typeface="+mn-lt"/>
                <a:ea typeface="+mn-ea"/>
                <a:cs typeface="+mn-cs"/>
              </a:rPr>
              <a:t> show a basal cell, a short cell in the stalk, and a head with one or several secretory cells showing a large cavity between the cuticle and the primary cell wall, which is filled with substances. There are many other examples of glandular </a:t>
            </a:r>
            <a:r>
              <a:rPr lang="en-US" sz="1200" b="0" i="0" kern="1200" dirty="0" err="1">
                <a:solidFill>
                  <a:schemeClr val="tx1"/>
                </a:solidFill>
                <a:effectLst/>
                <a:latin typeface="+mn-lt"/>
                <a:ea typeface="+mn-ea"/>
                <a:cs typeface="+mn-cs"/>
              </a:rPr>
              <a:t>trichomes</a:t>
            </a:r>
            <a:r>
              <a:rPr lang="en-US" sz="1200" b="0" i="0" kern="1200" dirty="0">
                <a:solidFill>
                  <a:schemeClr val="tx1"/>
                </a:solidFill>
                <a:effectLst/>
                <a:latin typeface="+mn-lt"/>
                <a:ea typeface="+mn-ea"/>
                <a:cs typeface="+mn-cs"/>
              </a:rPr>
              <a:t>. It can be found different types of </a:t>
            </a:r>
            <a:r>
              <a:rPr lang="en-US" sz="1200" b="0" i="0" kern="1200" dirty="0" err="1">
                <a:solidFill>
                  <a:schemeClr val="tx1"/>
                </a:solidFill>
                <a:effectLst/>
                <a:latin typeface="+mn-lt"/>
                <a:ea typeface="+mn-ea"/>
                <a:cs typeface="+mn-cs"/>
              </a:rPr>
              <a:t>trichomes</a:t>
            </a:r>
            <a:r>
              <a:rPr lang="en-US" sz="1200" b="0" i="0" kern="1200" dirty="0">
                <a:solidFill>
                  <a:schemeClr val="tx1"/>
                </a:solidFill>
                <a:effectLst/>
                <a:latin typeface="+mn-lt"/>
                <a:ea typeface="+mn-ea"/>
                <a:cs typeface="+mn-cs"/>
              </a:rPr>
              <a:t> in the same plant, even in the same organ. For example, in carnivorous plants, there are </a:t>
            </a:r>
            <a:r>
              <a:rPr lang="en-US" sz="1200" b="0" i="0" kern="1200" dirty="0" err="1">
                <a:solidFill>
                  <a:schemeClr val="tx1"/>
                </a:solidFill>
                <a:effectLst/>
                <a:latin typeface="+mn-lt"/>
                <a:ea typeface="+mn-ea"/>
                <a:cs typeface="+mn-cs"/>
              </a:rPr>
              <a:t>trichomes</a:t>
            </a:r>
            <a:r>
              <a:rPr lang="en-US" sz="1200" b="0" i="0" kern="1200" dirty="0">
                <a:solidFill>
                  <a:schemeClr val="tx1"/>
                </a:solidFill>
                <a:effectLst/>
                <a:latin typeface="+mn-lt"/>
                <a:ea typeface="+mn-ea"/>
                <a:cs typeface="+mn-cs"/>
              </a:rPr>
              <a:t> for fetching the insect by releasing mucilaginous substances or nectar, and others release </a:t>
            </a:r>
            <a:r>
              <a:rPr lang="en-US" sz="1200" b="0" i="0" kern="1200" dirty="0" err="1">
                <a:solidFill>
                  <a:schemeClr val="tx1"/>
                </a:solidFill>
                <a:effectLst/>
                <a:latin typeface="+mn-lt"/>
                <a:ea typeface="+mn-ea"/>
                <a:cs typeface="+mn-cs"/>
              </a:rPr>
              <a:t>proteolitic</a:t>
            </a:r>
            <a:r>
              <a:rPr lang="en-US" sz="1200" b="0" i="0" kern="1200" dirty="0">
                <a:solidFill>
                  <a:schemeClr val="tx1"/>
                </a:solidFill>
                <a:effectLst/>
                <a:latin typeface="+mn-lt"/>
                <a:ea typeface="+mn-ea"/>
                <a:cs typeface="+mn-cs"/>
              </a:rPr>
              <a:t> enzymes for digestion. The amount of </a:t>
            </a:r>
            <a:r>
              <a:rPr lang="en-US" sz="1200" b="0" i="0" kern="1200" dirty="0" err="1">
                <a:solidFill>
                  <a:schemeClr val="tx1"/>
                </a:solidFill>
                <a:effectLst/>
                <a:latin typeface="+mn-lt"/>
                <a:ea typeface="+mn-ea"/>
                <a:cs typeface="+mn-cs"/>
              </a:rPr>
              <a:t>trichomes</a:t>
            </a:r>
            <a:r>
              <a:rPr lang="en-US" sz="1200" b="0" i="0" kern="1200" dirty="0">
                <a:solidFill>
                  <a:schemeClr val="tx1"/>
                </a:solidFill>
                <a:effectLst/>
                <a:latin typeface="+mn-lt"/>
                <a:ea typeface="+mn-ea"/>
                <a:cs typeface="+mn-cs"/>
              </a:rPr>
              <a:t>, both glandular and not glandular, is influenced by the environment. For instance, it can be increased after the attack of a herbivore.</a:t>
            </a:r>
          </a:p>
          <a:p>
            <a:r>
              <a:rPr lang="en-US" sz="1200" b="0" i="0" kern="1200" dirty="0">
                <a:solidFill>
                  <a:schemeClr val="tx1"/>
                </a:solidFill>
                <a:effectLst/>
                <a:latin typeface="+mn-lt"/>
                <a:ea typeface="+mn-ea"/>
                <a:cs typeface="+mn-cs"/>
              </a:rPr>
              <a:t>The release of secretory compounds may be achieved by different ways. Those secretory products stored between the cell wall and the cuticle are released when the </a:t>
            </a:r>
            <a:r>
              <a:rPr lang="en-US" sz="1200" b="0" i="0" kern="1200" dirty="0" err="1">
                <a:solidFill>
                  <a:schemeClr val="tx1"/>
                </a:solidFill>
                <a:effectLst/>
                <a:latin typeface="+mn-lt"/>
                <a:ea typeface="+mn-ea"/>
                <a:cs typeface="+mn-cs"/>
              </a:rPr>
              <a:t>trichome</a:t>
            </a:r>
            <a:r>
              <a:rPr lang="en-US" sz="1200" b="0" i="0" kern="1200" dirty="0">
                <a:solidFill>
                  <a:schemeClr val="tx1"/>
                </a:solidFill>
                <a:effectLst/>
                <a:latin typeface="+mn-lt"/>
                <a:ea typeface="+mn-ea"/>
                <a:cs typeface="+mn-cs"/>
              </a:rPr>
              <a:t> is touched and the cuticle is detached. In other cases, the cuticle has small channels to guide substances to the environment. Some glandular cell store the substances in their </a:t>
            </a:r>
            <a:r>
              <a:rPr lang="en-US" sz="1200" b="0" i="0" kern="1200" dirty="0" err="1">
                <a:solidFill>
                  <a:schemeClr val="tx1"/>
                </a:solidFill>
                <a:effectLst/>
                <a:latin typeface="+mn-lt"/>
                <a:ea typeface="+mn-ea"/>
                <a:cs typeface="+mn-cs"/>
              </a:rPr>
              <a:t>cytoplasms</a:t>
            </a:r>
            <a:r>
              <a:rPr lang="en-US" sz="1200" b="0" i="0" kern="1200" dirty="0">
                <a:solidFill>
                  <a:schemeClr val="tx1"/>
                </a:solidFill>
                <a:effectLst/>
                <a:latin typeface="+mn-lt"/>
                <a:ea typeface="+mn-ea"/>
                <a:cs typeface="+mn-cs"/>
              </a:rPr>
              <a:t> so that they are released when the cell breaks. Initially, the precursor molecules arrive to secretory cells through the stalk cells of the </a:t>
            </a:r>
            <a:r>
              <a:rPr lang="en-US" sz="1200" b="0" i="0" kern="1200" dirty="0" err="1">
                <a:solidFill>
                  <a:schemeClr val="tx1"/>
                </a:solidFill>
                <a:effectLst/>
                <a:latin typeface="+mn-lt"/>
                <a:ea typeface="+mn-ea"/>
                <a:cs typeface="+mn-cs"/>
              </a:rPr>
              <a:t>trichome</a:t>
            </a:r>
            <a:r>
              <a:rPr lang="en-US" sz="1200" b="0" i="0" kern="1200" dirty="0">
                <a:solidFill>
                  <a:schemeClr val="tx1"/>
                </a:solidFill>
                <a:effectLst/>
                <a:latin typeface="+mn-lt"/>
                <a:ea typeface="+mn-ea"/>
                <a:cs typeface="+mn-cs"/>
              </a:rPr>
              <a:t>, but the final secretory products synthesized in the secretory cells do not travel back to the plant organ. This is because the mature secretory cells get a thicker cuticle and the cells of the stalk cells close to the secretory cells work now as a barrier.</a:t>
            </a:r>
          </a:p>
          <a:p>
            <a:r>
              <a:rPr lang="en-US" sz="1200" b="0" i="0" kern="1200" dirty="0">
                <a:solidFill>
                  <a:schemeClr val="tx1"/>
                </a:solidFill>
                <a:effectLst/>
                <a:latin typeface="+mn-lt"/>
                <a:ea typeface="+mn-ea"/>
                <a:cs typeface="+mn-cs"/>
              </a:rPr>
              <a:t>There is a wide variety of glandular </a:t>
            </a:r>
            <a:r>
              <a:rPr lang="en-US" sz="1200" b="0" i="0" kern="1200" dirty="0" err="1">
                <a:solidFill>
                  <a:schemeClr val="tx1"/>
                </a:solidFill>
                <a:effectLst/>
                <a:latin typeface="+mn-lt"/>
                <a:ea typeface="+mn-ea"/>
                <a:cs typeface="+mn-cs"/>
              </a:rPr>
              <a:t>trichomes</a:t>
            </a:r>
            <a:r>
              <a:rPr lang="en-US" sz="1200" b="0" i="0" kern="1200" dirty="0">
                <a:solidFill>
                  <a:schemeClr val="tx1"/>
                </a:solidFill>
                <a:effectLst/>
                <a:latin typeface="+mn-lt"/>
                <a:ea typeface="+mn-ea"/>
                <a:cs typeface="+mn-cs"/>
              </a:rPr>
              <a:t> regarding the compounds they release. Some synthesize and release organic acids, others release salt, mucilage (</a:t>
            </a:r>
            <a:r>
              <a:rPr lang="en-US" sz="1200" b="0" i="0" kern="1200" dirty="0" err="1">
                <a:solidFill>
                  <a:schemeClr val="tx1"/>
                </a:solidFill>
                <a:effectLst/>
                <a:latin typeface="+mn-lt"/>
                <a:ea typeface="+mn-ea"/>
                <a:cs typeface="+mn-cs"/>
              </a:rPr>
              <a:t>polysacharides</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terpens</a:t>
            </a:r>
            <a:r>
              <a:rPr lang="en-US" sz="1200" b="0" i="0" kern="1200" dirty="0">
                <a:solidFill>
                  <a:schemeClr val="tx1"/>
                </a:solidFill>
                <a:effectLst/>
                <a:latin typeface="+mn-lt"/>
                <a:ea typeface="+mn-ea"/>
                <a:cs typeface="+mn-cs"/>
              </a:rPr>
              <a:t>, mixings of </a:t>
            </a:r>
            <a:r>
              <a:rPr lang="en-US" sz="1200" b="0" i="0" kern="1200" dirty="0" err="1">
                <a:solidFill>
                  <a:schemeClr val="tx1"/>
                </a:solidFill>
                <a:effectLst/>
                <a:latin typeface="+mn-lt"/>
                <a:ea typeface="+mn-ea"/>
                <a:cs typeface="+mn-cs"/>
              </a:rPr>
              <a:t>terpens</a:t>
            </a:r>
            <a:r>
              <a:rPr lang="en-US" sz="1200" b="0" i="0" kern="1200" dirty="0">
                <a:solidFill>
                  <a:schemeClr val="tx1"/>
                </a:solidFill>
                <a:effectLst/>
                <a:latin typeface="+mn-lt"/>
                <a:ea typeface="+mn-ea"/>
                <a:cs typeface="+mn-cs"/>
              </a:rPr>
              <a:t> and mucilage, nectar, proteolytic enzymes by </a:t>
            </a:r>
            <a:r>
              <a:rPr lang="en-US" sz="1200" b="0" i="0" kern="1200" dirty="0" err="1">
                <a:solidFill>
                  <a:schemeClr val="tx1"/>
                </a:solidFill>
                <a:effectLst/>
                <a:latin typeface="+mn-lt"/>
                <a:ea typeface="+mn-ea"/>
                <a:cs typeface="+mn-cs"/>
              </a:rPr>
              <a:t>trichomes</a:t>
            </a:r>
            <a:r>
              <a:rPr lang="en-US" sz="1200" b="0" i="0" kern="1200" dirty="0">
                <a:solidFill>
                  <a:schemeClr val="tx1"/>
                </a:solidFill>
                <a:effectLst/>
                <a:latin typeface="+mn-lt"/>
                <a:ea typeface="+mn-ea"/>
                <a:cs typeface="+mn-cs"/>
              </a:rPr>
              <a:t> of carnivore plant, etcetera. Some of these substances may be </a:t>
            </a:r>
            <a:r>
              <a:rPr lang="en-US" sz="1200" b="0" i="0" kern="1200" dirty="0" err="1">
                <a:solidFill>
                  <a:schemeClr val="tx1"/>
                </a:solidFill>
                <a:effectLst/>
                <a:latin typeface="+mn-lt"/>
                <a:ea typeface="+mn-ea"/>
                <a:cs typeface="+mn-cs"/>
              </a:rPr>
              <a:t>antimicrobianes</a:t>
            </a:r>
            <a:r>
              <a:rPr lang="en-US" sz="1200" b="0" i="0" kern="1200" dirty="0">
                <a:solidFill>
                  <a:schemeClr val="tx1"/>
                </a:solidFill>
                <a:effectLst/>
                <a:latin typeface="+mn-lt"/>
                <a:ea typeface="+mn-ea"/>
                <a:cs typeface="+mn-cs"/>
              </a:rPr>
              <a:t>. One important function of glandular </a:t>
            </a:r>
            <a:r>
              <a:rPr lang="en-US" sz="1200" b="0" i="0" kern="1200" dirty="0" err="1">
                <a:solidFill>
                  <a:schemeClr val="tx1"/>
                </a:solidFill>
                <a:effectLst/>
                <a:latin typeface="+mn-lt"/>
                <a:ea typeface="+mn-ea"/>
                <a:cs typeface="+mn-cs"/>
              </a:rPr>
              <a:t>trichomes</a:t>
            </a:r>
            <a:r>
              <a:rPr lang="en-US" sz="1200" b="0" i="0" kern="1200" dirty="0">
                <a:solidFill>
                  <a:schemeClr val="tx1"/>
                </a:solidFill>
                <a:effectLst/>
                <a:latin typeface="+mn-lt"/>
                <a:ea typeface="+mn-ea"/>
                <a:cs typeface="+mn-cs"/>
              </a:rPr>
              <a:t> is mediating interactions between plants and animals. For instance, released </a:t>
            </a:r>
            <a:r>
              <a:rPr lang="en-US" sz="1200" b="0" i="0" kern="1200" dirty="0" err="1">
                <a:solidFill>
                  <a:schemeClr val="tx1"/>
                </a:solidFill>
                <a:effectLst/>
                <a:latin typeface="+mn-lt"/>
                <a:ea typeface="+mn-ea"/>
                <a:cs typeface="+mn-cs"/>
              </a:rPr>
              <a:t>terpens</a:t>
            </a:r>
            <a:r>
              <a:rPr lang="en-US" sz="1200" b="0" i="0" kern="1200" dirty="0">
                <a:solidFill>
                  <a:schemeClr val="tx1"/>
                </a:solidFill>
                <a:effectLst/>
                <a:latin typeface="+mn-lt"/>
                <a:ea typeface="+mn-ea"/>
                <a:cs typeface="+mn-cs"/>
              </a:rPr>
              <a:t> may attract insects or be toxic to them, produce alarm, regulate insect development, or other effects depending on the insect species. More curious, some </a:t>
            </a:r>
            <a:r>
              <a:rPr lang="en-US" sz="1200" b="0" i="0" kern="1200" dirty="0" err="1">
                <a:solidFill>
                  <a:schemeClr val="tx1"/>
                </a:solidFill>
                <a:effectLst/>
                <a:latin typeface="+mn-lt"/>
                <a:ea typeface="+mn-ea"/>
                <a:cs typeface="+mn-cs"/>
              </a:rPr>
              <a:t>terpens</a:t>
            </a:r>
            <a:r>
              <a:rPr lang="en-US" sz="1200" b="0" i="0" kern="1200" dirty="0">
                <a:solidFill>
                  <a:schemeClr val="tx1"/>
                </a:solidFill>
                <a:effectLst/>
                <a:latin typeface="+mn-lt"/>
                <a:ea typeface="+mn-ea"/>
                <a:cs typeface="+mn-cs"/>
              </a:rPr>
              <a:t> attract insect predators or insect parasites. This last strategy is known as indirect defense.</a:t>
            </a:r>
          </a:p>
          <a:p>
            <a:endParaRPr lang="ru-RU" dirty="0"/>
          </a:p>
        </p:txBody>
      </p:sp>
      <p:sp>
        <p:nvSpPr>
          <p:cNvPr id="4" name="Номер слайда 3"/>
          <p:cNvSpPr>
            <a:spLocks noGrp="1"/>
          </p:cNvSpPr>
          <p:nvPr>
            <p:ph type="sldNum" sz="quarter" idx="10"/>
          </p:nvPr>
        </p:nvSpPr>
        <p:spPr/>
        <p:txBody>
          <a:bodyPr/>
          <a:lstStyle/>
          <a:p>
            <a:fld id="{132456D0-F18B-462A-8DB4-0898ECC44C64}" type="slidenum">
              <a:rPr lang="ru-RU" smtClean="0"/>
              <a:t>21</a:t>
            </a:fld>
            <a:endParaRPr lang="ru-RU"/>
          </a:p>
        </p:txBody>
      </p:sp>
    </p:spTree>
    <p:extLst>
      <p:ext uri="{BB962C8B-B14F-4D97-AF65-F5344CB8AC3E}">
        <p14:creationId xmlns:p14="http://schemas.microsoft.com/office/powerpoint/2010/main" val="12699562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sz="1200" b="0" i="0" kern="1200" dirty="0">
                <a:solidFill>
                  <a:schemeClr val="tx1"/>
                </a:solidFill>
                <a:effectLst/>
                <a:latin typeface="+mn-lt"/>
                <a:ea typeface="+mn-ea"/>
                <a:cs typeface="+mn-cs"/>
              </a:rPr>
              <a:t>Internal secretions are products stored inside plant tissues, sometimes throughout the lifespan of the plant. Internal secretory structures are far from the epidermis and are located mainly in the cortical parenchyma of stems, leaves, roots, and fruits. We can distinguish three types of internal secretory structures:</a:t>
            </a:r>
            <a:endParaRPr lang="ru-RU" dirty="0"/>
          </a:p>
        </p:txBody>
      </p:sp>
      <p:sp>
        <p:nvSpPr>
          <p:cNvPr id="4" name="Номер слайда 3"/>
          <p:cNvSpPr>
            <a:spLocks noGrp="1"/>
          </p:cNvSpPr>
          <p:nvPr>
            <p:ph type="sldNum" sz="quarter" idx="10"/>
          </p:nvPr>
        </p:nvSpPr>
        <p:spPr/>
        <p:txBody>
          <a:bodyPr/>
          <a:lstStyle/>
          <a:p>
            <a:fld id="{132456D0-F18B-462A-8DB4-0898ECC44C64}" type="slidenum">
              <a:rPr lang="ru-RU" smtClean="0"/>
              <a:t>22</a:t>
            </a:fld>
            <a:endParaRPr lang="ru-RU"/>
          </a:p>
        </p:txBody>
      </p:sp>
    </p:spTree>
    <p:extLst>
      <p:ext uri="{BB962C8B-B14F-4D97-AF65-F5344CB8AC3E}">
        <p14:creationId xmlns:p14="http://schemas.microsoft.com/office/powerpoint/2010/main" val="500538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a:t>It is a mistake to think that </a:t>
            </a:r>
            <a:r>
              <a:rPr lang="en-US" dirty="0" err="1"/>
              <a:t>tracheids</a:t>
            </a:r>
            <a:r>
              <a:rPr lang="en-US" dirty="0"/>
              <a:t> are better than vessels. In fact, the main problem is frequently not too slow but too fast water transport. </a:t>
            </a:r>
            <a:r>
              <a:rPr lang="en-US" dirty="0" err="1"/>
              <a:t>Tracheids</a:t>
            </a:r>
            <a:r>
              <a:rPr lang="en-US" dirty="0"/>
              <a:t> have an advanced connection system (called torus) which has the ability to close pore if the water pressure is too high and therefore more controllable. Leaking would be less dangerous in </a:t>
            </a:r>
            <a:r>
              <a:rPr lang="en-US" dirty="0" err="1"/>
              <a:t>tracheids</a:t>
            </a:r>
            <a:r>
              <a:rPr lang="en-US" dirty="0"/>
              <a:t>. And in water-poor environments (like taiga in winter), plants with </a:t>
            </a:r>
            <a:r>
              <a:rPr lang="en-US" dirty="0" err="1"/>
              <a:t>tracheids</a:t>
            </a:r>
            <a:r>
              <a:rPr lang="en-US" dirty="0"/>
              <a:t> will have the advantage. Contrary, having vessels is like to have race car for ordinary life; only flowering plants “learned” how to use them effectively. Dead cells are useful but hard to control. However, if xylem transport needs to be decreased, there is a way. Xylem parenchyma cells will make </a:t>
            </a:r>
            <a:r>
              <a:rPr lang="en-US" dirty="0" err="1"/>
              <a:t>tyloses</a:t>
            </a:r>
            <a:r>
              <a:rPr lang="en-US" dirty="0"/>
              <a:t> (“stoppers”) which will grow into dead </a:t>
            </a:r>
            <a:r>
              <a:rPr lang="en-US" dirty="0" err="1"/>
              <a:t>tracheary</a:t>
            </a:r>
            <a:r>
              <a:rPr lang="en-US" dirty="0"/>
              <a:t> elements and stop water if needed. Many broadleaved trees use </a:t>
            </a:r>
            <a:r>
              <a:rPr lang="en-US" dirty="0" err="1"/>
              <a:t>tyloses</a:t>
            </a:r>
            <a:r>
              <a:rPr lang="en-US" dirty="0"/>
              <a:t> to lower xylem transport before the winter</a:t>
            </a:r>
            <a:endParaRPr lang="ru-RU" dirty="0"/>
          </a:p>
        </p:txBody>
      </p:sp>
      <p:sp>
        <p:nvSpPr>
          <p:cNvPr id="4" name="Номер слайда 3"/>
          <p:cNvSpPr>
            <a:spLocks noGrp="1"/>
          </p:cNvSpPr>
          <p:nvPr>
            <p:ph type="sldNum" sz="quarter" idx="10"/>
          </p:nvPr>
        </p:nvSpPr>
        <p:spPr/>
        <p:txBody>
          <a:bodyPr/>
          <a:lstStyle/>
          <a:p>
            <a:fld id="{132456D0-F18B-462A-8DB4-0898ECC44C64}" type="slidenum">
              <a:rPr lang="ru-RU" smtClean="0"/>
              <a:t>35</a:t>
            </a:fld>
            <a:endParaRPr lang="ru-RU"/>
          </a:p>
        </p:txBody>
      </p:sp>
    </p:spTree>
    <p:extLst>
      <p:ext uri="{BB962C8B-B14F-4D97-AF65-F5344CB8AC3E}">
        <p14:creationId xmlns:p14="http://schemas.microsoft.com/office/powerpoint/2010/main" val="258738684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ru-RU"/>
              <a:t>Образец заголовка</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7C73B7CE-B437-4578-8F3D-BC8BFCD4F456}" type="datetimeFigureOut">
              <a:rPr lang="ru-RU" smtClean="0"/>
              <a:t>17.12.2022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a:xfrm>
            <a:off x="9255346" y="2750337"/>
            <a:ext cx="1171888" cy="1356442"/>
          </a:xfrm>
        </p:spPr>
        <p:txBody>
          <a:bodyPr/>
          <a:lstStyle/>
          <a:p>
            <a:fld id="{F5A12C69-B434-44F4-B747-ADF640432765}" type="slidenum">
              <a:rPr lang="ru-RU" smtClean="0"/>
              <a:t>‹#›</a:t>
            </a:fld>
            <a:endParaRPr lang="ru-RU"/>
          </a:p>
        </p:txBody>
      </p:sp>
    </p:spTree>
    <p:extLst>
      <p:ext uri="{BB962C8B-B14F-4D97-AF65-F5344CB8AC3E}">
        <p14:creationId xmlns:p14="http://schemas.microsoft.com/office/powerpoint/2010/main" val="27148431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7C73B7CE-B437-4578-8F3D-BC8BFCD4F456}" type="datetimeFigureOut">
              <a:rPr lang="ru-RU" smtClean="0"/>
              <a:t>17.12.2022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5A12C69-B434-44F4-B747-ADF640432765}" type="slidenum">
              <a:rPr lang="ru-RU" smtClean="0"/>
              <a:t>‹#›</a:t>
            </a:fld>
            <a:endParaRPr lang="ru-RU"/>
          </a:p>
        </p:txBody>
      </p:sp>
    </p:spTree>
    <p:extLst>
      <p:ext uri="{BB962C8B-B14F-4D97-AF65-F5344CB8AC3E}">
        <p14:creationId xmlns:p14="http://schemas.microsoft.com/office/powerpoint/2010/main" val="20284496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ru-RU"/>
              <a:t>Образец заголовка</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7C73B7CE-B437-4578-8F3D-BC8BFCD4F456}" type="datetimeFigureOut">
              <a:rPr lang="ru-RU" smtClean="0"/>
              <a:t>17.12.2022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a:xfrm>
            <a:off x="10729455" y="2869895"/>
            <a:ext cx="1154151" cy="1090789"/>
          </a:xfrm>
        </p:spPr>
        <p:txBody>
          <a:bodyPr/>
          <a:lstStyle/>
          <a:p>
            <a:fld id="{F5A12C69-B434-44F4-B747-ADF640432765}" type="slidenum">
              <a:rPr lang="ru-RU" smtClean="0"/>
              <a:t>‹#›</a:t>
            </a:fld>
            <a:endParaRPr lang="ru-RU"/>
          </a:p>
        </p:txBody>
      </p:sp>
    </p:spTree>
    <p:extLst>
      <p:ext uri="{BB962C8B-B14F-4D97-AF65-F5344CB8AC3E}">
        <p14:creationId xmlns:p14="http://schemas.microsoft.com/office/powerpoint/2010/main" val="20160780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7C73B7CE-B437-4578-8F3D-BC8BFCD4F456}" type="datetimeFigureOut">
              <a:rPr lang="ru-RU" smtClean="0"/>
              <a:t>17.12.2022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5A12C69-B434-44F4-B747-ADF640432765}" type="slidenum">
              <a:rPr lang="ru-RU" smtClean="0"/>
              <a:t>‹#›</a:t>
            </a:fld>
            <a:endParaRPr lang="ru-RU"/>
          </a:p>
        </p:txBody>
      </p:sp>
    </p:spTree>
    <p:extLst>
      <p:ext uri="{BB962C8B-B14F-4D97-AF65-F5344CB8AC3E}">
        <p14:creationId xmlns:p14="http://schemas.microsoft.com/office/powerpoint/2010/main" val="17694919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ru-RU"/>
              <a:t>Образец заголовка</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80322" y="3030008"/>
            <a:ext cx="4698355" cy="290617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594123" y="3030008"/>
            <a:ext cx="4700059" cy="290617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7C73B7CE-B437-4578-8F3D-BC8BFCD4F456}" type="datetimeFigureOut">
              <a:rPr lang="ru-RU" smtClean="0"/>
              <a:t>17.12.2022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F5A12C69-B434-44F4-B747-ADF640432765}" type="slidenum">
              <a:rPr lang="ru-RU" smtClean="0"/>
              <a:t>‹#›</a:t>
            </a:fld>
            <a:endParaRPr lang="ru-RU"/>
          </a:p>
        </p:txBody>
      </p:sp>
    </p:spTree>
    <p:extLst>
      <p:ext uri="{BB962C8B-B14F-4D97-AF65-F5344CB8AC3E}">
        <p14:creationId xmlns:p14="http://schemas.microsoft.com/office/powerpoint/2010/main" val="42383538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7C73B7CE-B437-4578-8F3D-BC8BFCD4F456}" type="datetimeFigureOut">
              <a:rPr lang="ru-RU" smtClean="0"/>
              <a:t>17.12.2022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F5A12C69-B434-44F4-B747-ADF640432765}" type="slidenum">
              <a:rPr lang="ru-RU" smtClean="0"/>
              <a:t>‹#›</a:t>
            </a:fld>
            <a:endParaRPr lang="ru-RU"/>
          </a:p>
        </p:txBody>
      </p:sp>
    </p:spTree>
    <p:extLst>
      <p:ext uri="{BB962C8B-B14F-4D97-AF65-F5344CB8AC3E}">
        <p14:creationId xmlns:p14="http://schemas.microsoft.com/office/powerpoint/2010/main" val="3505912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7C73B7CE-B437-4578-8F3D-BC8BFCD4F456}" type="datetimeFigureOut">
              <a:rPr lang="ru-RU" smtClean="0"/>
              <a:t>17.12.2022</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F5A12C69-B434-44F4-B747-ADF640432765}" type="slidenum">
              <a:rPr lang="ru-RU" smtClean="0"/>
              <a:t>‹#›</a:t>
            </a:fld>
            <a:endParaRPr lang="ru-RU"/>
          </a:p>
        </p:txBody>
      </p:sp>
    </p:spTree>
    <p:extLst>
      <p:ext uri="{BB962C8B-B14F-4D97-AF65-F5344CB8AC3E}">
        <p14:creationId xmlns:p14="http://schemas.microsoft.com/office/powerpoint/2010/main" val="4733401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ru-RU"/>
              <a:t>Образец заголовка</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7C73B7CE-B437-4578-8F3D-BC8BFCD4F456}" type="datetimeFigureOut">
              <a:rPr lang="ru-RU" smtClean="0"/>
              <a:t>17.12.2022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5A12C69-B434-44F4-B747-ADF640432765}" type="slidenum">
              <a:rPr lang="ru-RU" smtClean="0"/>
              <a:t>‹#›</a:t>
            </a:fld>
            <a:endParaRPr lang="ru-RU"/>
          </a:p>
        </p:txBody>
      </p:sp>
    </p:spTree>
    <p:extLst>
      <p:ext uri="{BB962C8B-B14F-4D97-AF65-F5344CB8AC3E}">
        <p14:creationId xmlns:p14="http://schemas.microsoft.com/office/powerpoint/2010/main" val="24297063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7C73B7CE-B437-4578-8F3D-BC8BFCD4F456}" type="datetimeFigureOut">
              <a:rPr lang="ru-RU" smtClean="0"/>
              <a:t>17.12.2022</a:t>
            </a:fld>
            <a:endParaRPr lang="ru-RU"/>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5A12C69-B434-44F4-B747-ADF640432765}" type="slidenum">
              <a:rPr lang="ru-RU" smtClean="0"/>
              <a:t>‹#›</a:t>
            </a:fld>
            <a:endParaRPr lang="ru-RU"/>
          </a:p>
        </p:txBody>
      </p:sp>
    </p:spTree>
    <p:extLst>
      <p:ext uri="{BB962C8B-B14F-4D97-AF65-F5344CB8AC3E}">
        <p14:creationId xmlns:p14="http://schemas.microsoft.com/office/powerpoint/2010/main" val="16413761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7C73B7CE-B437-4578-8F3D-BC8BFCD4F456}" type="datetimeFigureOut">
              <a:rPr lang="ru-RU" smtClean="0"/>
              <a:t>17.12.2022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a:xfrm>
            <a:off x="10729455" y="4711309"/>
            <a:ext cx="1154151" cy="1090789"/>
          </a:xfrm>
        </p:spPr>
        <p:txBody>
          <a:bodyPr/>
          <a:lstStyle/>
          <a:p>
            <a:fld id="{F5A12C69-B434-44F4-B747-ADF640432765}" type="slidenum">
              <a:rPr lang="ru-RU" smtClean="0"/>
              <a:t>‹#›</a:t>
            </a:fld>
            <a:endParaRPr lang="ru-RU"/>
          </a:p>
        </p:txBody>
      </p:sp>
    </p:spTree>
    <p:extLst>
      <p:ext uri="{BB962C8B-B14F-4D97-AF65-F5344CB8AC3E}">
        <p14:creationId xmlns:p14="http://schemas.microsoft.com/office/powerpoint/2010/main" val="38337187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7C73B7CE-B437-4578-8F3D-BC8BFCD4F456}" type="datetimeFigureOut">
              <a:rPr lang="ru-RU" smtClean="0"/>
              <a:t>17.12.2022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a:xfrm>
            <a:off x="10729455" y="4711615"/>
            <a:ext cx="1154151" cy="1090789"/>
          </a:xfrm>
        </p:spPr>
        <p:txBody>
          <a:bodyPr/>
          <a:lstStyle/>
          <a:p>
            <a:fld id="{F5A12C69-B434-44F4-B747-ADF640432765}" type="slidenum">
              <a:rPr lang="ru-RU" smtClean="0"/>
              <a:t>‹#›</a:t>
            </a:fld>
            <a:endParaRPr lang="ru-RU"/>
          </a:p>
        </p:txBody>
      </p:sp>
    </p:spTree>
    <p:extLst>
      <p:ext uri="{BB962C8B-B14F-4D97-AF65-F5344CB8AC3E}">
        <p14:creationId xmlns:p14="http://schemas.microsoft.com/office/powerpoint/2010/main" val="23159363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ru-RU"/>
              <a:t>Образец заголовка</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7C73B7CE-B437-4578-8F3D-BC8BFCD4F456}" type="datetimeFigureOut">
              <a:rPr lang="ru-RU" smtClean="0"/>
              <a:t>17.12.2022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a:xfrm>
            <a:off x="10729455" y="4709925"/>
            <a:ext cx="1154151" cy="1090789"/>
          </a:xfrm>
        </p:spPr>
        <p:txBody>
          <a:bodyPr/>
          <a:lstStyle/>
          <a:p>
            <a:fld id="{F5A12C69-B434-44F4-B747-ADF640432765}" type="slidenum">
              <a:rPr lang="ru-RU" smtClean="0"/>
              <a:t>‹#›</a:t>
            </a:fld>
            <a:endParaRPr lang="ru-RU"/>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31169566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7C73B7CE-B437-4578-8F3D-BC8BFCD4F456}" type="datetimeFigureOut">
              <a:rPr lang="ru-RU" smtClean="0"/>
              <a:t>17.12.2022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a:xfrm>
            <a:off x="10729455" y="4709925"/>
            <a:ext cx="1154151" cy="1090789"/>
          </a:xfrm>
        </p:spPr>
        <p:txBody>
          <a:bodyPr/>
          <a:lstStyle/>
          <a:p>
            <a:fld id="{F5A12C69-B434-44F4-B747-ADF640432765}" type="slidenum">
              <a:rPr lang="ru-RU" smtClean="0"/>
              <a:t>‹#›</a:t>
            </a:fld>
            <a:endParaRPr lang="ru-RU"/>
          </a:p>
        </p:txBody>
      </p:sp>
    </p:spTree>
    <p:extLst>
      <p:ext uri="{BB962C8B-B14F-4D97-AF65-F5344CB8AC3E}">
        <p14:creationId xmlns:p14="http://schemas.microsoft.com/office/powerpoint/2010/main" val="3051908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ru-RU"/>
              <a:t>Образец заголовка</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7C73B7CE-B437-4578-8F3D-BC8BFCD4F456}" type="datetimeFigureOut">
              <a:rPr lang="ru-RU" smtClean="0"/>
              <a:t>17.12.2022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F5A12C69-B434-44F4-B747-ADF640432765}" type="slidenum">
              <a:rPr lang="ru-RU" smtClean="0"/>
              <a:t>‹#›</a:t>
            </a:fld>
            <a:endParaRPr lang="ru-RU"/>
          </a:p>
        </p:txBody>
      </p:sp>
    </p:spTree>
    <p:extLst>
      <p:ext uri="{BB962C8B-B14F-4D97-AF65-F5344CB8AC3E}">
        <p14:creationId xmlns:p14="http://schemas.microsoft.com/office/powerpoint/2010/main" val="25872042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ru-RU"/>
              <a:t>Образец заголовка</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7C73B7CE-B437-4578-8F3D-BC8BFCD4F456}" type="datetimeFigureOut">
              <a:rPr lang="ru-RU" smtClean="0"/>
              <a:t>17.12.2022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F5A12C69-B434-44F4-B747-ADF640432765}" type="slidenum">
              <a:rPr lang="ru-RU" smtClean="0"/>
              <a:t>‹#›</a:t>
            </a:fld>
            <a:endParaRPr lang="ru-RU"/>
          </a:p>
        </p:txBody>
      </p:sp>
    </p:spTree>
    <p:extLst>
      <p:ext uri="{BB962C8B-B14F-4D97-AF65-F5344CB8AC3E}">
        <p14:creationId xmlns:p14="http://schemas.microsoft.com/office/powerpoint/2010/main" val="17016258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7C73B7CE-B437-4578-8F3D-BC8BFCD4F456}" type="datetimeFigureOut">
              <a:rPr lang="ru-RU" smtClean="0"/>
              <a:t>17.12.2022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5A12C69-B434-44F4-B747-ADF640432765}" type="slidenum">
              <a:rPr lang="ru-RU" smtClean="0"/>
              <a:t>‹#›</a:t>
            </a:fld>
            <a:endParaRPr lang="ru-RU"/>
          </a:p>
        </p:txBody>
      </p:sp>
    </p:spTree>
    <p:extLst>
      <p:ext uri="{BB962C8B-B14F-4D97-AF65-F5344CB8AC3E}">
        <p14:creationId xmlns:p14="http://schemas.microsoft.com/office/powerpoint/2010/main" val="6998834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7C73B7CE-B437-4578-8F3D-BC8BFCD4F456}" type="datetimeFigureOut">
              <a:rPr lang="ru-RU" smtClean="0"/>
              <a:t>17.12.2022</a:t>
            </a:fld>
            <a:endParaRPr lang="ru-RU"/>
          </a:p>
        </p:txBody>
      </p:sp>
      <p:sp>
        <p:nvSpPr>
          <p:cNvPr id="5" name="Footer Placeholder 4"/>
          <p:cNvSpPr>
            <a:spLocks noGrp="1"/>
          </p:cNvSpPr>
          <p:nvPr>
            <p:ph type="ftr" sz="quarter" idx="11"/>
          </p:nvPr>
        </p:nvSpPr>
        <p:spPr>
          <a:xfrm>
            <a:off x="680321" y="5936188"/>
            <a:ext cx="6126805" cy="365125"/>
          </a:xfrm>
        </p:spPr>
        <p:txBody>
          <a:bodyPr/>
          <a:lstStyle/>
          <a:p>
            <a:endParaRPr lang="ru-RU"/>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F5A12C69-B434-44F4-B747-ADF640432765}" type="slidenum">
              <a:rPr lang="ru-RU" smtClean="0"/>
              <a:t>‹#›</a:t>
            </a:fld>
            <a:endParaRPr lang="ru-RU"/>
          </a:p>
        </p:txBody>
      </p:sp>
    </p:spTree>
    <p:extLst>
      <p:ext uri="{BB962C8B-B14F-4D97-AF65-F5344CB8AC3E}">
        <p14:creationId xmlns:p14="http://schemas.microsoft.com/office/powerpoint/2010/main" val="37548553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7C73B7CE-B437-4578-8F3D-BC8BFCD4F456}" type="datetimeFigureOut">
              <a:rPr lang="ru-RU" smtClean="0"/>
              <a:t>17.12.2022</a:t>
            </a:fld>
            <a:endParaRPr lang="ru-RU"/>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F5A12C69-B434-44F4-B747-ADF640432765}" type="slidenum">
              <a:rPr lang="ru-RU" smtClean="0"/>
              <a:t>‹#›</a:t>
            </a:fld>
            <a:endParaRPr lang="ru-RU"/>
          </a:p>
        </p:txBody>
      </p:sp>
    </p:spTree>
    <p:extLst>
      <p:ext uri="{BB962C8B-B14F-4D97-AF65-F5344CB8AC3E}">
        <p14:creationId xmlns:p14="http://schemas.microsoft.com/office/powerpoint/2010/main" val="1301970149"/>
      </p:ext>
    </p:extLst>
  </p:cSld>
  <p:clrMap bg1="dk1" tx1="lt1" bg2="dk2" tx2="lt2" accent1="accent1" accent2="accent2" accent3="accent3" accent4="accent4" accent5="accent5" accent6="accent6" hlink="hlink" folHlink="folHlink"/>
  <p:sldLayoutIdLst>
    <p:sldLayoutId id="2147483934" r:id="rId1"/>
    <p:sldLayoutId id="2147483935" r:id="rId2"/>
    <p:sldLayoutId id="2147483936" r:id="rId3"/>
    <p:sldLayoutId id="2147483937" r:id="rId4"/>
    <p:sldLayoutId id="2147483938" r:id="rId5"/>
    <p:sldLayoutId id="2147483939" r:id="rId6"/>
    <p:sldLayoutId id="2147483940" r:id="rId7"/>
    <p:sldLayoutId id="2147483941" r:id="rId8"/>
    <p:sldLayoutId id="2147483942" r:id="rId9"/>
    <p:sldLayoutId id="2147483943" r:id="rId10"/>
    <p:sldLayoutId id="2147483944" r:id="rId11"/>
    <p:sldLayoutId id="2147483945" r:id="rId12"/>
    <p:sldLayoutId id="2147483946" r:id="rId13"/>
    <p:sldLayoutId id="2147483947" r:id="rId14"/>
    <p:sldLayoutId id="2147483948" r:id="rId15"/>
    <p:sldLayoutId id="2147483949" r:id="rId16"/>
    <p:sldLayoutId id="2147483950"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hyperlink" Target="https://en.wikipedia.org/wiki/Peperomia" TargetMode="External"/><Relationship Id="rId3" Type="http://schemas.openxmlformats.org/officeDocument/2006/relationships/image" Target="../media/image11.jpeg"/><Relationship Id="rId7" Type="http://schemas.openxmlformats.org/officeDocument/2006/relationships/hyperlink" Target="https://en.wikipedia.org/wiki/Ficus_elastica" TargetMode="External"/><Relationship Id="rId2" Type="http://schemas.openxmlformats.org/officeDocument/2006/relationships/image" Target="../media/image10.jpg"/><Relationship Id="rId1" Type="http://schemas.openxmlformats.org/officeDocument/2006/relationships/slideLayout" Target="../slideLayouts/slideLayout5.xml"/><Relationship Id="rId6" Type="http://schemas.openxmlformats.org/officeDocument/2006/relationships/hyperlink" Target="https://en.wikipedia.org/wiki/Transparency_(optics)" TargetMode="External"/><Relationship Id="rId11" Type="http://schemas.openxmlformats.org/officeDocument/2006/relationships/hyperlink" Target="https://en.wikipedia.org/wiki/Epicuticular_wax" TargetMode="External"/><Relationship Id="rId5" Type="http://schemas.openxmlformats.org/officeDocument/2006/relationships/hyperlink" Target="https://en.wikipedia.org/wiki/Ground_tissue" TargetMode="External"/><Relationship Id="rId10" Type="http://schemas.openxmlformats.org/officeDocument/2006/relationships/hyperlink" Target="https://en.wikipedia.org/wiki/Plant_cuticle" TargetMode="External"/><Relationship Id="rId4" Type="http://schemas.openxmlformats.org/officeDocument/2006/relationships/hyperlink" Target="https://en.wikipedia.org/wiki/Parenchyma" TargetMode="External"/><Relationship Id="rId9" Type="http://schemas.openxmlformats.org/officeDocument/2006/relationships/hyperlink" Target="https://en.wikipedia.org/wiki/Cutin"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hyperlink" Target="https://en.wikipedia.org/wiki/Kangaroo_paw" TargetMode="External"/><Relationship Id="rId13" Type="http://schemas.openxmlformats.org/officeDocument/2006/relationships/hyperlink" Target="https://en.wikipedia.org/wiki/Rhododendron" TargetMode="External"/><Relationship Id="rId18" Type="http://schemas.openxmlformats.org/officeDocument/2006/relationships/hyperlink" Target="https://en.wikipedia.org/wiki/Leaf" TargetMode="External"/><Relationship Id="rId3" Type="http://schemas.openxmlformats.org/officeDocument/2006/relationships/hyperlink" Target="https://en.wikipedia.org/wiki/Epidermis_(botany)" TargetMode="External"/><Relationship Id="rId7" Type="http://schemas.openxmlformats.org/officeDocument/2006/relationships/hyperlink" Target="https://en.wikipedia.org/wiki/Multicellular_organism" TargetMode="External"/><Relationship Id="rId12" Type="http://schemas.openxmlformats.org/officeDocument/2006/relationships/hyperlink" Target="https://en.wikipedia.org/wiki/Pineapple" TargetMode="External"/><Relationship Id="rId17" Type="http://schemas.openxmlformats.org/officeDocument/2006/relationships/hyperlink" Target="https://en.wikipedia.org/wiki/Plant_stem" TargetMode="External"/><Relationship Id="rId2" Type="http://schemas.openxmlformats.org/officeDocument/2006/relationships/notesSlide" Target="../notesSlides/notesSlide3.xml"/><Relationship Id="rId16" Type="http://schemas.openxmlformats.org/officeDocument/2006/relationships/hyperlink" Target="https://en.wikipedia.org/wiki/Lamiaceae" TargetMode="External"/><Relationship Id="rId1" Type="http://schemas.openxmlformats.org/officeDocument/2006/relationships/slideLayout" Target="../slideLayouts/slideLayout2.xml"/><Relationship Id="rId6" Type="http://schemas.openxmlformats.org/officeDocument/2006/relationships/hyperlink" Target="https://en.wikipedia.org/wiki/Unicellular_organism" TargetMode="External"/><Relationship Id="rId11" Type="http://schemas.openxmlformats.org/officeDocument/2006/relationships/hyperlink" Target="https://en.wikipedia.org/wiki/Bromeliaceae" TargetMode="External"/><Relationship Id="rId5" Type="http://schemas.openxmlformats.org/officeDocument/2006/relationships/hyperlink" Target="https://en.wikipedia.org/wiki/Wait-a-minute_tree" TargetMode="External"/><Relationship Id="rId15" Type="http://schemas.openxmlformats.org/officeDocument/2006/relationships/hyperlink" Target="https://en.wikipedia.org/wiki/Mentha" TargetMode="External"/><Relationship Id="rId10" Type="http://schemas.openxmlformats.org/officeDocument/2006/relationships/hyperlink" Target="https://en.wikipedia.org/wiki/Arabidopsis_thaliana" TargetMode="External"/><Relationship Id="rId4" Type="http://schemas.openxmlformats.org/officeDocument/2006/relationships/hyperlink" Target="https://en.wikipedia.org/wiki/Spine_(botany)" TargetMode="External"/><Relationship Id="rId9" Type="http://schemas.openxmlformats.org/officeDocument/2006/relationships/hyperlink" Target="https://en.wikipedia.org/wiki/Anigozanthos" TargetMode="External"/><Relationship Id="rId14" Type="http://schemas.openxmlformats.org/officeDocument/2006/relationships/hyperlink" Target="https://en.wikipedia.org/wiki/Hippophae_rhamnoides"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hyperlink" Target="https://en.wikipedia.org/wiki/Carnivorous_plant" TargetMode="External"/><Relationship Id="rId7" Type="http://schemas.openxmlformats.org/officeDocument/2006/relationships/hyperlink" Target="https://en.wikipedia.org/wiki/Cannabinoid" TargetMode="External"/><Relationship Id="rId2" Type="http://schemas.openxmlformats.org/officeDocument/2006/relationships/image" Target="../media/image14.jpg"/><Relationship Id="rId1" Type="http://schemas.openxmlformats.org/officeDocument/2006/relationships/slideLayout" Target="../slideLayouts/slideLayout2.xml"/><Relationship Id="rId6" Type="http://schemas.openxmlformats.org/officeDocument/2006/relationships/hyperlink" Target="https://en.wikipedia.org/wiki/Cannabis" TargetMode="External"/><Relationship Id="rId11" Type="http://schemas.openxmlformats.org/officeDocument/2006/relationships/image" Target="../media/image16.JPG"/><Relationship Id="rId5" Type="http://schemas.openxmlformats.org/officeDocument/2006/relationships/hyperlink" Target="https://en.wikipedia.org/wiki/Proteolytic_enzyme" TargetMode="External"/><Relationship Id="rId10" Type="http://schemas.openxmlformats.org/officeDocument/2006/relationships/hyperlink" Target="https://en.wikipedia.org/wiki/Arabidopsis_thaliana" TargetMode="External"/><Relationship Id="rId4" Type="http://schemas.openxmlformats.org/officeDocument/2006/relationships/hyperlink" Target="https://en.wikipedia.org/wiki/Drosera_capensis" TargetMode="External"/><Relationship Id="rId9" Type="http://schemas.openxmlformats.org/officeDocument/2006/relationships/hyperlink" Target="https://en.wikipedia.org/wiki/Scanning_electron_micrograph" TargetMode="External"/></Relationships>
</file>

<file path=ppt/slides/_rels/slide15.xml.rels><?xml version="1.0" encoding="UTF-8" standalone="yes"?>
<Relationships xmlns="http://schemas.openxmlformats.org/package/2006/relationships"><Relationship Id="rId8" Type="http://schemas.openxmlformats.org/officeDocument/2006/relationships/hyperlink" Target="https://en.wikipedia.org/wiki/Parenchyma" TargetMode="External"/><Relationship Id="rId13" Type="http://schemas.openxmlformats.org/officeDocument/2006/relationships/hyperlink" Target="https://en.wikipedia.org/wiki/Oxygen" TargetMode="External"/><Relationship Id="rId18" Type="http://schemas.openxmlformats.org/officeDocument/2006/relationships/hyperlink" Target="https://en.wikipedia.org/wiki/Scanning_electron_microscope" TargetMode="External"/><Relationship Id="rId3" Type="http://schemas.openxmlformats.org/officeDocument/2006/relationships/image" Target="../media/image18.png"/><Relationship Id="rId7" Type="http://schemas.openxmlformats.org/officeDocument/2006/relationships/hyperlink" Target="https://en.wikipedia.org/wiki/Gas_exchange" TargetMode="External"/><Relationship Id="rId12" Type="http://schemas.openxmlformats.org/officeDocument/2006/relationships/hyperlink" Target="https://en.wikipedia.org/wiki/Photosynthesis" TargetMode="External"/><Relationship Id="rId17" Type="http://schemas.openxmlformats.org/officeDocument/2006/relationships/hyperlink" Target="https://en.wikipedia.org/wiki/Tomato" TargetMode="External"/><Relationship Id="rId2" Type="http://schemas.openxmlformats.org/officeDocument/2006/relationships/image" Target="../media/image17.jpg"/><Relationship Id="rId16" Type="http://schemas.openxmlformats.org/officeDocument/2006/relationships/hyperlink" Target="https://en.wikipedia.org/wiki/Transpiration" TargetMode="External"/><Relationship Id="rId1" Type="http://schemas.openxmlformats.org/officeDocument/2006/relationships/slideLayout" Target="../slideLayouts/slideLayout2.xml"/><Relationship Id="rId6" Type="http://schemas.openxmlformats.org/officeDocument/2006/relationships/hyperlink" Target="https://en.wiktionary.org/wiki/%CF%83%CF%84%CF%8C%CE%BC%CE%B1" TargetMode="External"/><Relationship Id="rId11" Type="http://schemas.openxmlformats.org/officeDocument/2006/relationships/hyperlink" Target="https://en.wikipedia.org/wiki/Carbon_dioxide" TargetMode="External"/><Relationship Id="rId5" Type="http://schemas.openxmlformats.org/officeDocument/2006/relationships/hyperlink" Target="https://en.wikipedia.org/wiki/Greek_language" TargetMode="External"/><Relationship Id="rId15" Type="http://schemas.openxmlformats.org/officeDocument/2006/relationships/hyperlink" Target="https://en.wikipedia.org/wiki/Water_vapor" TargetMode="External"/><Relationship Id="rId10" Type="http://schemas.openxmlformats.org/officeDocument/2006/relationships/hyperlink" Target="https://en.wikipedia.org/wiki/Diffusion" TargetMode="External"/><Relationship Id="rId4" Type="http://schemas.openxmlformats.org/officeDocument/2006/relationships/hyperlink" Target="https://en.wikipedia.org/wiki/Stoma#cite_note-1" TargetMode="External"/><Relationship Id="rId9" Type="http://schemas.openxmlformats.org/officeDocument/2006/relationships/hyperlink" Target="https://en.wikipedia.org/wiki/Guard_cell" TargetMode="External"/><Relationship Id="rId14" Type="http://schemas.openxmlformats.org/officeDocument/2006/relationships/hyperlink" Target="https://en.wikipedia.org/wiki/Cellular_respiration" TargetMode="External"/></Relationships>
</file>

<file path=ppt/slides/_rels/slide16.xml.rels><?xml version="1.0" encoding="UTF-8" standalone="yes"?>
<Relationships xmlns="http://schemas.openxmlformats.org/package/2006/relationships"><Relationship Id="rId8" Type="http://schemas.openxmlformats.org/officeDocument/2006/relationships/hyperlink" Target="https://en.wikipedia.org/wiki/Water_potential" TargetMode="External"/><Relationship Id="rId13" Type="http://schemas.openxmlformats.org/officeDocument/2006/relationships/image" Target="../media/image19.png"/><Relationship Id="rId3" Type="http://schemas.openxmlformats.org/officeDocument/2006/relationships/hyperlink" Target="https://en.wikipedia.org/wiki/Protons" TargetMode="External"/><Relationship Id="rId7" Type="http://schemas.openxmlformats.org/officeDocument/2006/relationships/hyperlink" Target="https://en.wikipedia.org/wiki/Malate" TargetMode="External"/><Relationship Id="rId12" Type="http://schemas.openxmlformats.org/officeDocument/2006/relationships/hyperlink" Target="https://en.wikipedia.org/wiki/Epidermis_(botany)" TargetMode="External"/><Relationship Id="rId2" Type="http://schemas.openxmlformats.org/officeDocument/2006/relationships/hyperlink" Target="https://en.wikipedia.org/wiki/Proton_pump" TargetMode="External"/><Relationship Id="rId1" Type="http://schemas.openxmlformats.org/officeDocument/2006/relationships/slideLayout" Target="../slideLayouts/slideLayout2.xml"/><Relationship Id="rId6" Type="http://schemas.openxmlformats.org/officeDocument/2006/relationships/hyperlink" Target="https://en.wikipedia.org/wiki/Potassium" TargetMode="External"/><Relationship Id="rId11" Type="http://schemas.openxmlformats.org/officeDocument/2006/relationships/hyperlink" Target="https://en.wikipedia.org/wiki/Microfibrils" TargetMode="External"/><Relationship Id="rId5" Type="http://schemas.openxmlformats.org/officeDocument/2006/relationships/hyperlink" Target="https://en.wikipedia.org/wiki/Electrical_potential" TargetMode="External"/><Relationship Id="rId10" Type="http://schemas.openxmlformats.org/officeDocument/2006/relationships/hyperlink" Target="https://en.wikipedia.org/wiki/Osmotic_pressure" TargetMode="External"/><Relationship Id="rId4" Type="http://schemas.openxmlformats.org/officeDocument/2006/relationships/hyperlink" Target="https://en.wikipedia.org/wiki/Guard_cell" TargetMode="External"/><Relationship Id="rId9" Type="http://schemas.openxmlformats.org/officeDocument/2006/relationships/hyperlink" Target="https://en.wikipedia.org/wiki/Osmosis" TargetMode="External"/></Relationships>
</file>

<file path=ppt/slides/_rels/slide17.xml.rels><?xml version="1.0" encoding="UTF-8" standalone="yes"?>
<Relationships xmlns="http://schemas.openxmlformats.org/package/2006/relationships"><Relationship Id="rId8" Type="http://schemas.openxmlformats.org/officeDocument/2006/relationships/hyperlink" Target="https://en.wikipedia.org/wiki/Apocynaceae" TargetMode="External"/><Relationship Id="rId13" Type="http://schemas.openxmlformats.org/officeDocument/2006/relationships/hyperlink" Target="https://en.wikipedia.org/wiki/Acanthaceae" TargetMode="External"/><Relationship Id="rId18" Type="http://schemas.openxmlformats.org/officeDocument/2006/relationships/hyperlink" Target="https://en.wikipedia.org/wiki/Fabaceae" TargetMode="External"/><Relationship Id="rId3" Type="http://schemas.openxmlformats.org/officeDocument/2006/relationships/hyperlink" Target="https://en.wikipedia.org/wiki/Dicotyledon" TargetMode="External"/><Relationship Id="rId7" Type="http://schemas.openxmlformats.org/officeDocument/2006/relationships/hyperlink" Target="https://en.wikipedia.org/wiki/Crassulaceae" TargetMode="External"/><Relationship Id="rId12" Type="http://schemas.openxmlformats.org/officeDocument/2006/relationships/hyperlink" Target="https://en.wikipedia.org/wiki/Caryophyllaceae" TargetMode="External"/><Relationship Id="rId17" Type="http://schemas.openxmlformats.org/officeDocument/2006/relationships/hyperlink" Target="https://en.wikipedia.org/wiki/Convolvulaceae" TargetMode="External"/><Relationship Id="rId2" Type="http://schemas.openxmlformats.org/officeDocument/2006/relationships/hyperlink" Target="https://en.wikipedia.org/wiki/Julien_Joseph_Vesque" TargetMode="External"/><Relationship Id="rId16" Type="http://schemas.openxmlformats.org/officeDocument/2006/relationships/hyperlink" Target="https://en.wikipedia.org/wiki/Rubiaceae" TargetMode="External"/><Relationship Id="rId1" Type="http://schemas.openxmlformats.org/officeDocument/2006/relationships/slideLayout" Target="../slideLayouts/slideLayout2.xml"/><Relationship Id="rId6" Type="http://schemas.openxmlformats.org/officeDocument/2006/relationships/hyperlink" Target="https://en.wikipedia.org/wiki/Solanaceae" TargetMode="External"/><Relationship Id="rId11" Type="http://schemas.openxmlformats.org/officeDocument/2006/relationships/hyperlink" Target="https://en.wikipedia.org/wiki/Cucurbitaceae" TargetMode="External"/><Relationship Id="rId5" Type="http://schemas.openxmlformats.org/officeDocument/2006/relationships/hyperlink" Target="https://en.wikipedia.org/wiki/Brassicaceae" TargetMode="External"/><Relationship Id="rId15" Type="http://schemas.openxmlformats.org/officeDocument/2006/relationships/hyperlink" Target="https://en.wikipedia.org/wiki/Aizoaceae" TargetMode="External"/><Relationship Id="rId10" Type="http://schemas.openxmlformats.org/officeDocument/2006/relationships/hyperlink" Target="https://en.wikipedia.org/wiki/Chenopodiaceae" TargetMode="External"/><Relationship Id="rId4" Type="http://schemas.openxmlformats.org/officeDocument/2006/relationships/hyperlink" Target="https://en.wikipedia.org/wiki/Ebenaceae" TargetMode="External"/><Relationship Id="rId9" Type="http://schemas.openxmlformats.org/officeDocument/2006/relationships/hyperlink" Target="https://en.wikipedia.org/wiki/Boraginaceae" TargetMode="External"/><Relationship Id="rId14" Type="http://schemas.openxmlformats.org/officeDocument/2006/relationships/hyperlink" Target="https://en.wikipedia.org/wiki/Molluginaceae"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jpg"/></Relationships>
</file>

<file path=ppt/slides/_rels/slide3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2.xml"/><Relationship Id="rId4" Type="http://schemas.openxmlformats.org/officeDocument/2006/relationships/image" Target="../media/image33.jpg"/></Relationships>
</file>

<file path=ppt/slides/_rels/slide3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2.xml"/><Relationship Id="rId4" Type="http://schemas.openxmlformats.org/officeDocument/2006/relationships/image" Target="../media/image33.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6.1"/><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36.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xml"/><Relationship Id="rId4" Type="http://schemas.openxmlformats.org/officeDocument/2006/relationships/hyperlink" Target="https://t.me/FB_FGstudent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2195945"/>
            <a:ext cx="9324975" cy="2031620"/>
          </a:xfrm>
          <a:noFill/>
          <a:ln>
            <a:noFill/>
          </a:ln>
        </p:spPr>
        <p:style>
          <a:lnRef idx="0">
            <a:scrgbClr r="0" g="0" b="0"/>
          </a:lnRef>
          <a:fillRef idx="0">
            <a:scrgbClr r="0" g="0" b="0"/>
          </a:fillRef>
          <a:effectRef idx="0">
            <a:scrgbClr r="0" g="0" b="0"/>
          </a:effectRef>
          <a:fontRef idx="minor">
            <a:schemeClr val="dk1"/>
          </a:fontRef>
        </p:style>
        <p:txBody>
          <a:bodyPr>
            <a:noAutofit/>
          </a:bodyPr>
          <a:lstStyle/>
          <a:p>
            <a:pPr algn="ctr"/>
            <a:r>
              <a:rPr lang="en-US" sz="32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Lecture</a:t>
            </a:r>
            <a:r>
              <a:rPr lang="uk-UA" sz="32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2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a:t>
            </a:r>
            <a:br>
              <a:rPr lang="uk-UA" sz="3200" b="1" dirty="0">
                <a:solidFill>
                  <a:schemeClr val="tx1">
                    <a:lumMod val="75000"/>
                    <a:lumOff val="2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US" sz="28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Introduction to </a:t>
            </a:r>
            <a:r>
              <a:rPr lang="en-US" sz="2800" b="1" dirty="0" err="1">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Phytohistology.Plant</a:t>
            </a:r>
            <a:r>
              <a:rPr lang="en-US" sz="28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tissues, their classifications. Meristematic, covering, excretory tissues; </a:t>
            </a:r>
            <a:r>
              <a:rPr lang="en-US" sz="2800" b="1" dirty="0" err="1">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mechanical,conductive</a:t>
            </a:r>
            <a:r>
              <a:rPr lang="en-US" sz="28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tissues. Phloem and xylem, conductive bundles</a:t>
            </a:r>
            <a:endParaRPr lang="ru-RU" sz="28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2028825" y="180975"/>
            <a:ext cx="8507557" cy="1881620"/>
          </a:xfrm>
        </p:spPr>
        <p:txBody>
          <a:bodyPr>
            <a:noAutofit/>
          </a:bodyPr>
          <a:lstStyle/>
          <a:p>
            <a:pPr algn="ctr"/>
            <a:r>
              <a:rPr lang="en-US" sz="2000" b="1" dirty="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Odessa National Medical University</a:t>
            </a:r>
            <a:endParaRPr lang="ru-RU" sz="2000" b="1" dirty="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ctr"/>
            <a:r>
              <a:rPr lang="en-US" sz="2000" b="1" dirty="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Department of Pharmacology and </a:t>
            </a:r>
            <a:r>
              <a:rPr lang="en-US" sz="2000" b="1" dirty="0" err="1">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Pharmacognosy</a:t>
            </a:r>
            <a:endParaRPr lang="en-US" sz="2000" b="1" dirty="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ctr"/>
            <a:r>
              <a:rPr lang="en-US" sz="2000" b="1" dirty="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Course of </a:t>
            </a:r>
            <a:r>
              <a:rPr lang="en-US" sz="2000" b="1" dirty="0" err="1">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pharmacognosy</a:t>
            </a:r>
            <a:endParaRPr lang="en-US" sz="2000" b="1" dirty="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ctr"/>
            <a:r>
              <a:rPr lang="en-US" sz="2000" b="1" dirty="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Discipline: Pharmaceutical Botany</a:t>
            </a:r>
            <a:endParaRPr lang="ru-RU" sz="2000" b="1" dirty="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6608618" y="4998027"/>
            <a:ext cx="5392882" cy="1340427"/>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r"/>
            <a:r>
              <a:rPr lang="en-US"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Speaker</a:t>
            </a:r>
            <a:r>
              <a:rPr lang="ru-RU"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endParaRPr lang="en-US"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r"/>
            <a:r>
              <a:rPr lang="en-US" b="1" dirty="0" err="1">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Bogatu</a:t>
            </a:r>
            <a:r>
              <a:rPr lang="en-US"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b="1" dirty="0" err="1">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Svitlana</a:t>
            </a:r>
            <a:r>
              <a:rPr lang="en-US"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b="1" dirty="0" err="1">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Igorivna</a:t>
            </a:r>
            <a:r>
              <a:rPr lang="en-US" dirty="0">
                <a:solidFill>
                  <a:srgbClr val="FFFF00"/>
                </a:solidFill>
                <a:latin typeface="Times New Roman" panose="02020603050405020304" pitchFamily="18" charset="0"/>
                <a:cs typeface="Times New Roman" panose="02020603050405020304" pitchFamily="18" charset="0"/>
              </a:rPr>
              <a:t>,</a:t>
            </a:r>
          </a:p>
          <a:p>
            <a:pPr algn="r"/>
            <a:r>
              <a:rPr lang="en-US"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PhD</a:t>
            </a:r>
          </a:p>
          <a:p>
            <a:pPr algn="r"/>
            <a:r>
              <a:rPr lang="en-US"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Assistant of Department of </a:t>
            </a:r>
            <a:r>
              <a:rPr lang="en-US"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Pharmcology</a:t>
            </a:r>
            <a:r>
              <a:rPr lang="en-US"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and </a:t>
            </a:r>
            <a:r>
              <a:rPr lang="en-US"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Pharmacognosy</a:t>
            </a:r>
            <a:endParaRPr lang="en-US"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6" name="Рисунок 5" descr="The Nucleus of the &lt;strong&gt;Cell&lt;/strong&gt; and Related Organelles"/>
          <p:cNvPicPr>
            <a:picLocks noChangeAspect="1"/>
          </p:cNvPicPr>
          <p:nvPr/>
        </p:nvPicPr>
        <p:blipFill>
          <a:blip r:embed="rId2">
            <a:extLst>
              <a:ext uri="{BEBA8EAE-BF5A-486C-A8C5-ECC9F3942E4B}">
                <a14:imgProps xmlns:a14="http://schemas.microsoft.com/office/drawing/2010/main">
                  <a14:imgLayer r:embed="rId3">
                    <a14:imgEffect>
                      <a14:backgroundRemoval t="0" b="98485" l="5250" r="98750"/>
                    </a14:imgEffect>
                  </a14:imgLayer>
                </a14:imgProps>
              </a:ext>
              <a:ext uri="{28A0092B-C50C-407E-A947-70E740481C1C}">
                <a14:useLocalDpi xmlns:a14="http://schemas.microsoft.com/office/drawing/2010/main" val="0"/>
              </a:ext>
            </a:extLst>
          </a:blip>
          <a:stretch>
            <a:fillRect/>
          </a:stretch>
        </p:blipFill>
        <p:spPr>
          <a:xfrm>
            <a:off x="9377687" y="2475085"/>
            <a:ext cx="2317390" cy="1911846"/>
          </a:xfrm>
          <a:prstGeom prst="rect">
            <a:avLst/>
          </a:prstGeom>
        </p:spPr>
      </p:pic>
      <p:sp>
        <p:nvSpPr>
          <p:cNvPr id="5" name="Прямоугольник 4"/>
          <p:cNvSpPr/>
          <p:nvPr/>
        </p:nvSpPr>
        <p:spPr>
          <a:xfrm>
            <a:off x="4140199" y="6214533"/>
            <a:ext cx="1634067" cy="3132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202</a:t>
            </a:r>
            <a:r>
              <a:rPr lang="ru-UA" b="1">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2</a:t>
            </a:r>
            <a:endParaRPr lang="ru-RU" b="1"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10657112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2561" y="199295"/>
            <a:ext cx="9613861" cy="1080938"/>
          </a:xfrm>
        </p:spPr>
        <p:txBody>
          <a:bodyPr/>
          <a:lstStyle/>
          <a:p>
            <a:pPr algn="ctr"/>
            <a:r>
              <a:rPr lang="en-US" b="1" dirty="0">
                <a:solidFill>
                  <a:schemeClr val="bg1"/>
                </a:solidFill>
                <a:effectLst>
                  <a:outerShdw blurRad="38100" dist="38100" dir="2700000" algn="tl">
                    <a:srgbClr val="000000">
                      <a:alpha val="43137"/>
                    </a:srgbClr>
                  </a:outerShdw>
                </a:effectLst>
              </a:rPr>
              <a:t>Classification of tissues</a:t>
            </a:r>
            <a:endParaRPr lang="ru-RU" b="1" dirty="0">
              <a:solidFill>
                <a:schemeClr val="bg1"/>
              </a:solidFill>
              <a:effectLst>
                <a:outerShdw blurRad="38100" dist="38100" dir="2700000" algn="tl">
                  <a:srgbClr val="000000">
                    <a:alpha val="43137"/>
                  </a:srgbClr>
                </a:outerShdw>
              </a:effectLst>
            </a:endParaRPr>
          </a:p>
        </p:txBody>
      </p:sp>
      <p:sp>
        <p:nvSpPr>
          <p:cNvPr id="3" name="Объект 2"/>
          <p:cNvSpPr>
            <a:spLocks noGrp="1"/>
          </p:cNvSpPr>
          <p:nvPr>
            <p:ph idx="1"/>
          </p:nvPr>
        </p:nvSpPr>
        <p:spPr>
          <a:xfrm>
            <a:off x="243840" y="1026233"/>
            <a:ext cx="11531599" cy="1950647"/>
          </a:xfrm>
          <a:ln>
            <a:noFill/>
          </a:ln>
        </p:spPr>
        <p:txBody>
          <a:bodyPr/>
          <a:lstStyle/>
          <a:p>
            <a:pPr algn="just"/>
            <a:r>
              <a:rPr lang="en-US" sz="2200" b="1" dirty="0">
                <a:solidFill>
                  <a:srgbClr val="FFFF00"/>
                </a:solidFill>
                <a:effectLst>
                  <a:outerShdw blurRad="38100" dist="38100" dir="2700000" algn="tl">
                    <a:srgbClr val="000000">
                      <a:alpha val="43137"/>
                    </a:srgbClr>
                  </a:outerShdw>
                </a:effectLst>
              </a:rPr>
              <a:t>Natural tissues </a:t>
            </a:r>
            <a:r>
              <a:rPr lang="en-US" sz="2200" dirty="0"/>
              <a:t>- group of cells similar by structure, functions and origin.</a:t>
            </a:r>
          </a:p>
          <a:p>
            <a:pPr algn="just"/>
            <a:r>
              <a:rPr lang="en-US" sz="2200" dirty="0"/>
              <a:t>Natural tissues are characteristic to higher plants but they appear in highly organized lower plants (brown algae, red algae). </a:t>
            </a:r>
          </a:p>
          <a:p>
            <a:pPr algn="just"/>
            <a:r>
              <a:rPr lang="en-US" sz="2200" dirty="0"/>
              <a:t>Lower plants have </a:t>
            </a:r>
            <a:r>
              <a:rPr lang="en-US" sz="2200" b="1" dirty="0">
                <a:solidFill>
                  <a:srgbClr val="FFFF00"/>
                </a:solidFill>
                <a:effectLst>
                  <a:outerShdw blurRad="38100" dist="38100" dir="2700000" algn="tl">
                    <a:srgbClr val="000000">
                      <a:alpha val="43137"/>
                    </a:srgbClr>
                  </a:outerShdw>
                </a:effectLst>
              </a:rPr>
              <a:t>false tissues </a:t>
            </a:r>
            <a:r>
              <a:rPr lang="en-US" sz="2200" dirty="0"/>
              <a:t>that differ from natural by the fact that they don’t have the common origin.</a:t>
            </a:r>
          </a:p>
        </p:txBody>
      </p:sp>
      <p:sp>
        <p:nvSpPr>
          <p:cNvPr id="4" name="Прямоугольник 3"/>
          <p:cNvSpPr/>
          <p:nvPr/>
        </p:nvSpPr>
        <p:spPr>
          <a:xfrm>
            <a:off x="243840" y="3332480"/>
            <a:ext cx="11826240" cy="3434080"/>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0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According to the origin plant tissues are divided into:</a:t>
            </a:r>
          </a:p>
          <a:p>
            <a:pPr algn="just"/>
            <a:r>
              <a:rPr lang="en-US" sz="2000" dirty="0">
                <a:latin typeface="Times New Roman" panose="02020603050405020304" pitchFamily="18" charset="0"/>
                <a:cs typeface="Times New Roman" panose="02020603050405020304" pitchFamily="18" charset="0"/>
              </a:rPr>
              <a:t>-meristematic and permanent tissue;</a:t>
            </a:r>
          </a:p>
          <a:p>
            <a:pPr algn="just"/>
            <a:r>
              <a:rPr lang="en-US" sz="2000" dirty="0">
                <a:latin typeface="Times New Roman" panose="02020603050405020304" pitchFamily="18" charset="0"/>
                <a:cs typeface="Times New Roman" panose="02020603050405020304" pitchFamily="18" charset="0"/>
              </a:rPr>
              <a:t>-primary and secondary ones.</a:t>
            </a:r>
          </a:p>
          <a:p>
            <a:pPr algn="just"/>
            <a:r>
              <a:rPr lang="en-US" sz="20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According to the functions they can be divided into the following groups of tissues:</a:t>
            </a:r>
          </a:p>
          <a:p>
            <a:pPr algn="just"/>
            <a:r>
              <a:rPr lang="en-US" sz="2000" dirty="0">
                <a:latin typeface="Times New Roman" panose="02020603050405020304" pitchFamily="18" charset="0"/>
                <a:cs typeface="Times New Roman" panose="02020603050405020304" pitchFamily="18" charset="0"/>
              </a:rPr>
              <a:t>*meristematic (or meristems) tissues;</a:t>
            </a:r>
          </a:p>
          <a:p>
            <a:pPr algn="just"/>
            <a:r>
              <a:rPr lang="en-US" sz="2000" dirty="0">
                <a:latin typeface="Times New Roman" panose="02020603050405020304" pitchFamily="18" charset="0"/>
                <a:cs typeface="Times New Roman" panose="02020603050405020304" pitchFamily="18" charset="0"/>
              </a:rPr>
              <a:t>*protective (covering and mechanical tissues);</a:t>
            </a:r>
          </a:p>
          <a:p>
            <a:pPr algn="just"/>
            <a:r>
              <a:rPr lang="en-US" sz="2000" dirty="0">
                <a:latin typeface="Times New Roman" panose="02020603050405020304" pitchFamily="18" charset="0"/>
                <a:cs typeface="Times New Roman" panose="02020603050405020304" pitchFamily="18" charset="0"/>
              </a:rPr>
              <a:t>*tissues providing metabolism (excretory, conductive, basic and absorption tissues).</a:t>
            </a:r>
          </a:p>
          <a:p>
            <a:pPr algn="just"/>
            <a:r>
              <a:rPr lang="en-US"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According to the structure they can be divided into:</a:t>
            </a:r>
          </a:p>
          <a:p>
            <a:pPr algn="just"/>
            <a:r>
              <a:rPr lang="en-US" dirty="0">
                <a:solidFill>
                  <a:schemeClr val="tx1"/>
                </a:solidFill>
                <a:latin typeface="Times New Roman" panose="02020603050405020304" pitchFamily="18" charset="0"/>
                <a:cs typeface="Times New Roman" panose="02020603050405020304" pitchFamily="18" charset="0"/>
              </a:rPr>
              <a:t>*simple (meristematic, mechanical, basic) tissues;</a:t>
            </a:r>
          </a:p>
          <a:p>
            <a:pPr algn="just"/>
            <a:r>
              <a:rPr lang="en-US" dirty="0">
                <a:solidFill>
                  <a:schemeClr val="tx1"/>
                </a:solidFill>
                <a:latin typeface="Times New Roman" panose="02020603050405020304" pitchFamily="18" charset="0"/>
                <a:cs typeface="Times New Roman" panose="02020603050405020304" pitchFamily="18" charset="0"/>
              </a:rPr>
              <a:t>*complex (covering, conductive, absorption) tissues</a:t>
            </a:r>
          </a:p>
          <a:p>
            <a:pPr algn="just"/>
            <a:endParaRPr lang="en-US" dirty="0"/>
          </a:p>
          <a:p>
            <a:pPr algn="just"/>
            <a:endParaRPr lang="en-US" dirty="0"/>
          </a:p>
        </p:txBody>
      </p:sp>
    </p:spTree>
    <p:extLst>
      <p:ext uri="{BB962C8B-B14F-4D97-AF65-F5344CB8AC3E}">
        <p14:creationId xmlns:p14="http://schemas.microsoft.com/office/powerpoint/2010/main" val="41376851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en-US" sz="4400" b="1" dirty="0">
                <a:solidFill>
                  <a:srgbClr val="FFFF00"/>
                </a:solidFill>
                <a:effectLst>
                  <a:outerShdw blurRad="38100" dist="38100" dir="2700000" algn="tl">
                    <a:srgbClr val="000000">
                      <a:alpha val="43137"/>
                    </a:srgbClr>
                  </a:outerShdw>
                </a:effectLst>
              </a:rPr>
              <a:t>Meristematic tissues</a:t>
            </a:r>
            <a:endParaRPr lang="ru-RU" sz="4400" b="1" dirty="0">
              <a:solidFill>
                <a:srgbClr val="FFFF00"/>
              </a:solidFill>
              <a:effectLst>
                <a:outerShdw blurRad="38100" dist="38100" dir="2700000" algn="tl">
                  <a:srgbClr val="000000">
                    <a:alpha val="43137"/>
                  </a:srgbClr>
                </a:outerShdw>
              </a:effectLst>
            </a:endParaRPr>
          </a:p>
        </p:txBody>
      </p:sp>
      <p:sp>
        <p:nvSpPr>
          <p:cNvPr id="3" name="Объект 2"/>
          <p:cNvSpPr>
            <a:spLocks noGrp="1"/>
          </p:cNvSpPr>
          <p:nvPr>
            <p:ph idx="1"/>
          </p:nvPr>
        </p:nvSpPr>
        <p:spPr>
          <a:xfrm>
            <a:off x="670560" y="1534160"/>
            <a:ext cx="11084559" cy="4402029"/>
          </a:xfrm>
        </p:spPr>
        <p:txBody>
          <a:bodyPr/>
          <a:lstStyle/>
          <a:p>
            <a:pPr algn="just"/>
            <a:r>
              <a:rPr lang="en-US" dirty="0">
                <a:latin typeface="Times New Roman" panose="02020603050405020304" pitchFamily="18" charset="0"/>
                <a:cs typeface="Times New Roman" panose="02020603050405020304" pitchFamily="18" charset="0"/>
              </a:rPr>
              <a:t>Meristems form all permanent tissues in the plant. </a:t>
            </a:r>
          </a:p>
          <a:p>
            <a:pPr algn="just"/>
            <a:r>
              <a:rPr lang="en-US" dirty="0">
                <a:latin typeface="Times New Roman" panose="02020603050405020304" pitchFamily="18" charset="0"/>
                <a:cs typeface="Times New Roman" panose="02020603050405020304" pitchFamily="18" charset="0"/>
              </a:rPr>
              <a:t>Meristem cells are alive, </a:t>
            </a:r>
            <a:r>
              <a:rPr lang="en-US" dirty="0" err="1">
                <a:latin typeface="Times New Roman" panose="02020603050405020304" pitchFamily="18" charset="0"/>
                <a:cs typeface="Times New Roman" panose="02020603050405020304" pitchFamily="18" charset="0"/>
              </a:rPr>
              <a:t>parenchymatous</a:t>
            </a:r>
            <a:r>
              <a:rPr lang="en-US" dirty="0">
                <a:latin typeface="Times New Roman" panose="02020603050405020304" pitchFamily="18" charset="0"/>
                <a:cs typeface="Times New Roman" panose="02020603050405020304" pitchFamily="18" charset="0"/>
              </a:rPr>
              <a:t>, tightly closed with thin wall. They have large nucleus, thick cytoplasmic fluid and numerous ribosomes, and with tiny vacuoles or no vacuoles at all. Chloroplasts and </a:t>
            </a:r>
            <a:r>
              <a:rPr lang="en-US" dirty="0" err="1">
                <a:latin typeface="Times New Roman" panose="02020603050405020304" pitchFamily="18" charset="0"/>
                <a:cs typeface="Times New Roman" panose="02020603050405020304" pitchFamily="18" charset="0"/>
              </a:rPr>
              <a:t>chromoplasts</a:t>
            </a:r>
            <a:r>
              <a:rPr lang="en-US" dirty="0">
                <a:latin typeface="Times New Roman" panose="02020603050405020304" pitchFamily="18" charset="0"/>
                <a:cs typeface="Times New Roman" panose="02020603050405020304" pitchFamily="18" charset="0"/>
              </a:rPr>
              <a:t> are absent; there are </a:t>
            </a:r>
            <a:r>
              <a:rPr lang="en-US" dirty="0" err="1">
                <a:latin typeface="Times New Roman" panose="02020603050405020304" pitchFamily="18" charset="0"/>
                <a:cs typeface="Times New Roman" panose="02020603050405020304" pitchFamily="18" charset="0"/>
              </a:rPr>
              <a:t>proplastids</a:t>
            </a:r>
            <a:r>
              <a:rPr lang="en-US" dirty="0">
                <a:latin typeface="Times New Roman" panose="02020603050405020304" pitchFamily="18" charset="0"/>
                <a:cs typeface="Times New Roman" panose="02020603050405020304" pitchFamily="18" charset="0"/>
              </a:rPr>
              <a:t> and leucoplasts.</a:t>
            </a:r>
          </a:p>
          <a:p>
            <a:pPr marL="0" indent="0" algn="just">
              <a:buNone/>
            </a:pPr>
            <a:r>
              <a:rPr lang="en-US" b="1" dirty="0">
                <a:solidFill>
                  <a:schemeClr val="bg1"/>
                </a:solidFill>
                <a:latin typeface="Times New Roman" panose="02020603050405020304" pitchFamily="18" charset="0"/>
                <a:cs typeface="Times New Roman" panose="02020603050405020304" pitchFamily="18" charset="0"/>
              </a:rPr>
              <a:t>Meristems are divided according to the location in the plant and functions:</a:t>
            </a:r>
          </a:p>
          <a:p>
            <a:pPr algn="just"/>
            <a:r>
              <a:rPr lang="en-US" dirty="0">
                <a:latin typeface="Times New Roman" panose="02020603050405020304" pitchFamily="18" charset="0"/>
                <a:cs typeface="Times New Roman" panose="02020603050405020304" pitchFamily="18" charset="0"/>
              </a:rPr>
              <a:t>Apical (or terminal) meristems;</a:t>
            </a:r>
          </a:p>
          <a:p>
            <a:pPr algn="just"/>
            <a:r>
              <a:rPr lang="en-US" dirty="0">
                <a:latin typeface="Times New Roman" panose="02020603050405020304" pitchFamily="18" charset="0"/>
                <a:cs typeface="Times New Roman" panose="02020603050405020304" pitchFamily="18" charset="0"/>
              </a:rPr>
              <a:t>Lateral meristems;</a:t>
            </a:r>
          </a:p>
          <a:p>
            <a:pPr algn="just"/>
            <a:r>
              <a:rPr lang="en-US" dirty="0">
                <a:latin typeface="Times New Roman" panose="02020603050405020304" pitchFamily="18" charset="0"/>
                <a:cs typeface="Times New Roman" panose="02020603050405020304" pitchFamily="18" charset="0"/>
              </a:rPr>
              <a:t>Intercalary (intermediate) meristems;</a:t>
            </a:r>
          </a:p>
          <a:p>
            <a:pPr algn="just"/>
            <a:r>
              <a:rPr lang="en-US" dirty="0">
                <a:latin typeface="Times New Roman" panose="02020603050405020304" pitchFamily="18" charset="0"/>
                <a:cs typeface="Times New Roman" panose="02020603050405020304" pitchFamily="18" charset="0"/>
              </a:rPr>
              <a:t>Traumatic meristems.</a:t>
            </a:r>
          </a:p>
          <a:p>
            <a:pPr algn="just"/>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45879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Объект 2"/>
          <p:cNvSpPr>
            <a:spLocks noGrp="1"/>
          </p:cNvSpPr>
          <p:nvPr>
            <p:ph idx="1"/>
          </p:nvPr>
        </p:nvSpPr>
        <p:spPr>
          <a:xfrm>
            <a:off x="680321" y="487680"/>
            <a:ext cx="10973199" cy="5862320"/>
          </a:xfrm>
        </p:spPr>
        <p:txBody>
          <a:bodyPr>
            <a:normAutofit lnSpcReduction="10000"/>
          </a:bodyPr>
          <a:lstStyle/>
          <a:p>
            <a:pPr algn="just"/>
            <a:r>
              <a:rPr lang="en-US" b="1" i="1" dirty="0">
                <a:solidFill>
                  <a:srgbClr val="FFFF00"/>
                </a:solidFill>
                <a:latin typeface="Times New Roman" panose="02020603050405020304" pitchFamily="18" charset="0"/>
                <a:cs typeface="Times New Roman" panose="02020603050405020304" pitchFamily="18" charset="0"/>
              </a:rPr>
              <a:t>Apical (terminal) meristems </a:t>
            </a:r>
            <a:r>
              <a:rPr lang="en-US" dirty="0">
                <a:latin typeface="Times New Roman" panose="02020603050405020304" pitchFamily="18" charset="0"/>
                <a:cs typeface="Times New Roman" panose="02020603050405020304" pitchFamily="18" charset="0"/>
              </a:rPr>
              <a:t>are situated on the apical shoot and tip of the root. </a:t>
            </a:r>
          </a:p>
          <a:p>
            <a:pPr marL="0" indent="0" algn="just">
              <a:buNone/>
            </a:pPr>
            <a:r>
              <a:rPr lang="en-US" dirty="0">
                <a:latin typeface="Times New Roman" panose="02020603050405020304" pitchFamily="18" charset="0"/>
                <a:cs typeface="Times New Roman" panose="02020603050405020304" pitchFamily="18" charset="0"/>
              </a:rPr>
              <a:t>They are formed from one cell, which is called initial cell or from the group of cells (Magnoliophyta plants). Apical meristems provide the lengthwise growth of plants organs.</a:t>
            </a:r>
          </a:p>
          <a:p>
            <a:pPr algn="just"/>
            <a:r>
              <a:rPr lang="en-US" b="1" i="1" dirty="0">
                <a:solidFill>
                  <a:srgbClr val="FFFF00"/>
                </a:solidFill>
                <a:latin typeface="Times New Roman" panose="02020603050405020304" pitchFamily="18" charset="0"/>
                <a:cs typeface="Times New Roman" panose="02020603050405020304" pitchFamily="18" charset="0"/>
              </a:rPr>
              <a:t>Intercalary meristems </a:t>
            </a:r>
            <a:r>
              <a:rPr lang="en-US" dirty="0">
                <a:latin typeface="Times New Roman" panose="02020603050405020304" pitchFamily="18" charset="0"/>
                <a:cs typeface="Times New Roman" panose="02020603050405020304" pitchFamily="18" charset="0"/>
              </a:rPr>
              <a:t>are situated in the basal part of shoot’s and leaves’ internodes and provide their growth. </a:t>
            </a:r>
          </a:p>
          <a:p>
            <a:pPr algn="just"/>
            <a:r>
              <a:rPr lang="en-US" b="1" i="1" dirty="0">
                <a:solidFill>
                  <a:srgbClr val="FFFF00"/>
                </a:solidFill>
                <a:latin typeface="Times New Roman" panose="02020603050405020304" pitchFamily="18" charset="0"/>
                <a:cs typeface="Times New Roman" panose="02020603050405020304" pitchFamily="18" charset="0"/>
              </a:rPr>
              <a:t>Lateral meristems</a:t>
            </a:r>
            <a:r>
              <a:rPr lang="en-US" dirty="0">
                <a:latin typeface="Times New Roman" panose="02020603050405020304" pitchFamily="18" charset="0"/>
                <a:cs typeface="Times New Roman" panose="02020603050405020304" pitchFamily="18" charset="0"/>
              </a:rPr>
              <a:t> can be </a:t>
            </a:r>
            <a:r>
              <a:rPr lang="en-US" b="1" u="sng" dirty="0">
                <a:latin typeface="Times New Roman" panose="02020603050405020304" pitchFamily="18" charset="0"/>
                <a:cs typeface="Times New Roman" panose="02020603050405020304" pitchFamily="18" charset="0"/>
              </a:rPr>
              <a:t>primary</a:t>
            </a:r>
            <a:r>
              <a:rPr lang="en-US" dirty="0">
                <a:latin typeface="Times New Roman" panose="02020603050405020304" pitchFamily="18" charset="0"/>
                <a:cs typeface="Times New Roman" panose="02020603050405020304" pitchFamily="18" charset="0"/>
              </a:rPr>
              <a:t> (</a:t>
            </a:r>
            <a:r>
              <a:rPr lang="en-US" dirty="0" err="1">
                <a:solidFill>
                  <a:srgbClr val="FFFF00"/>
                </a:solidFill>
                <a:latin typeface="Times New Roman" panose="02020603050405020304" pitchFamily="18" charset="0"/>
                <a:cs typeface="Times New Roman" panose="02020603050405020304" pitchFamily="18" charset="0"/>
              </a:rPr>
              <a:t>procambium</a:t>
            </a:r>
            <a:r>
              <a:rPr lang="en-US" dirty="0">
                <a:solidFill>
                  <a:srgbClr val="FFFF00"/>
                </a:solidFill>
                <a:latin typeface="Times New Roman" panose="02020603050405020304" pitchFamily="18" charset="0"/>
                <a:cs typeface="Times New Roman" panose="02020603050405020304" pitchFamily="18" charset="0"/>
              </a:rPr>
              <a:t> and </a:t>
            </a:r>
            <a:r>
              <a:rPr lang="en-US" dirty="0" err="1">
                <a:solidFill>
                  <a:srgbClr val="FFFF00"/>
                </a:solidFill>
                <a:latin typeface="Times New Roman" panose="02020603050405020304" pitchFamily="18" charset="0"/>
                <a:cs typeface="Times New Roman" panose="02020603050405020304" pitchFamily="18" charset="0"/>
              </a:rPr>
              <a:t>pericycle</a:t>
            </a:r>
            <a:r>
              <a:rPr lang="en-US" dirty="0">
                <a:latin typeface="Times New Roman" panose="02020603050405020304" pitchFamily="18" charset="0"/>
                <a:cs typeface="Times New Roman" panose="02020603050405020304" pitchFamily="18" charset="0"/>
              </a:rPr>
              <a:t>) and </a:t>
            </a:r>
            <a:r>
              <a:rPr lang="en-US" b="1" u="sng" dirty="0">
                <a:latin typeface="Times New Roman" panose="02020603050405020304" pitchFamily="18" charset="0"/>
                <a:cs typeface="Times New Roman" panose="02020603050405020304" pitchFamily="18" charset="0"/>
              </a:rPr>
              <a:t>secondary</a:t>
            </a:r>
            <a:r>
              <a:rPr lang="en-US" dirty="0">
                <a:latin typeface="Times New Roman" panose="02020603050405020304" pitchFamily="18" charset="0"/>
                <a:cs typeface="Times New Roman" panose="02020603050405020304" pitchFamily="18" charset="0"/>
              </a:rPr>
              <a:t> (</a:t>
            </a:r>
            <a:r>
              <a:rPr lang="en-US" dirty="0">
                <a:solidFill>
                  <a:srgbClr val="FFFF00"/>
                </a:solidFill>
                <a:latin typeface="Times New Roman" panose="02020603050405020304" pitchFamily="18" charset="0"/>
                <a:cs typeface="Times New Roman" panose="02020603050405020304" pitchFamily="18" charset="0"/>
              </a:rPr>
              <a:t>cambium and </a:t>
            </a:r>
            <a:r>
              <a:rPr lang="en-US" dirty="0" err="1">
                <a:solidFill>
                  <a:srgbClr val="FFFF00"/>
                </a:solidFill>
                <a:latin typeface="Times New Roman" panose="02020603050405020304" pitchFamily="18" charset="0"/>
                <a:cs typeface="Times New Roman" panose="02020603050405020304" pitchFamily="18" charset="0"/>
              </a:rPr>
              <a:t>phellogen</a:t>
            </a:r>
            <a:r>
              <a:rPr lang="en-US" dirty="0">
                <a:solidFill>
                  <a:srgbClr val="FFFF00"/>
                </a:solidFill>
                <a:latin typeface="Times New Roman" panose="02020603050405020304" pitchFamily="18" charset="0"/>
                <a:cs typeface="Times New Roman" panose="02020603050405020304" pitchFamily="18" charset="0"/>
              </a:rPr>
              <a:t>, or cork cambium</a:t>
            </a:r>
            <a:r>
              <a:rPr lang="en-US" dirty="0">
                <a:latin typeface="Times New Roman" panose="02020603050405020304" pitchFamily="18" charset="0"/>
                <a:cs typeface="Times New Roman" panose="02020603050405020304" pitchFamily="18" charset="0"/>
              </a:rPr>
              <a:t>) according to the origin.</a:t>
            </a:r>
          </a:p>
          <a:p>
            <a:pPr algn="just"/>
            <a:r>
              <a:rPr lang="en-US" dirty="0" err="1">
                <a:latin typeface="Times New Roman" panose="02020603050405020304" pitchFamily="18" charset="0"/>
                <a:cs typeface="Times New Roman" panose="02020603050405020304" pitchFamily="18" charset="0"/>
              </a:rPr>
              <a:t>Procambium</a:t>
            </a:r>
            <a:r>
              <a:rPr lang="en-US" dirty="0">
                <a:latin typeface="Times New Roman" panose="02020603050405020304" pitchFamily="18" charset="0"/>
                <a:cs typeface="Times New Roman" panose="02020603050405020304" pitchFamily="18" charset="0"/>
              </a:rPr>
              <a:t> is situated below of the apical meristem. Primary phloem and xylem are formed from </a:t>
            </a:r>
            <a:r>
              <a:rPr lang="en-US" dirty="0" err="1">
                <a:latin typeface="Times New Roman" panose="02020603050405020304" pitchFamily="18" charset="0"/>
                <a:cs typeface="Times New Roman" panose="02020603050405020304" pitchFamily="18" charset="0"/>
              </a:rPr>
              <a:t>procambium</a:t>
            </a:r>
            <a:r>
              <a:rPr lang="en-US" dirty="0">
                <a:latin typeface="Times New Roman" panose="02020603050405020304" pitchFamily="18" charset="0"/>
                <a:cs typeface="Times New Roman" panose="02020603050405020304" pitchFamily="18" charset="0"/>
              </a:rPr>
              <a:t>. Primary elements of </a:t>
            </a:r>
            <a:r>
              <a:rPr lang="en-US" dirty="0" err="1">
                <a:latin typeface="Times New Roman" panose="02020603050405020304" pitchFamily="18" charset="0"/>
                <a:cs typeface="Times New Roman" panose="02020603050405020304" pitchFamily="18" charset="0"/>
              </a:rPr>
              <a:t>floem</a:t>
            </a:r>
            <a:r>
              <a:rPr lang="en-US" dirty="0">
                <a:latin typeface="Times New Roman" panose="02020603050405020304" pitchFamily="18" charset="0"/>
                <a:cs typeface="Times New Roman" panose="02020603050405020304" pitchFamily="18" charset="0"/>
              </a:rPr>
              <a:t> and xylem and mechanical tissues of cortex are formed from </a:t>
            </a:r>
            <a:r>
              <a:rPr lang="en-US" dirty="0" err="1">
                <a:latin typeface="Times New Roman" panose="02020603050405020304" pitchFamily="18" charset="0"/>
                <a:cs typeface="Times New Roman" panose="02020603050405020304" pitchFamily="18" charset="0"/>
              </a:rPr>
              <a:t>procambium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Pericycle</a:t>
            </a:r>
            <a:r>
              <a:rPr lang="en-US" dirty="0">
                <a:latin typeface="Times New Roman" panose="02020603050405020304" pitchFamily="18" charset="0"/>
                <a:cs typeface="Times New Roman" panose="02020603050405020304" pitchFamily="18" charset="0"/>
              </a:rPr>
              <a:t> is situated on periphery of central cylinder. Lateral roots are formed from </a:t>
            </a:r>
            <a:r>
              <a:rPr lang="en-US" dirty="0" err="1">
                <a:latin typeface="Times New Roman" panose="02020603050405020304" pitchFamily="18" charset="0"/>
                <a:cs typeface="Times New Roman" panose="02020603050405020304" pitchFamily="18" charset="0"/>
              </a:rPr>
              <a:t>pericycle</a:t>
            </a:r>
            <a:r>
              <a:rPr lang="en-US" dirty="0">
                <a:latin typeface="Times New Roman" panose="02020603050405020304" pitchFamily="18" charset="0"/>
                <a:cs typeface="Times New Roman" panose="02020603050405020304" pitchFamily="18" charset="0"/>
              </a:rPr>
              <a:t>.</a:t>
            </a:r>
          </a:p>
          <a:p>
            <a:pPr algn="just"/>
            <a:r>
              <a:rPr lang="en-US" dirty="0">
                <a:latin typeface="Times New Roman" panose="02020603050405020304" pitchFamily="18" charset="0"/>
                <a:cs typeface="Times New Roman" panose="02020603050405020304" pitchFamily="18" charset="0"/>
              </a:rPr>
              <a:t>Cambium are situated between secondary phloem and xylem. Cambium is formed from </a:t>
            </a:r>
            <a:r>
              <a:rPr lang="en-US" dirty="0" err="1">
                <a:latin typeface="Times New Roman" panose="02020603050405020304" pitchFamily="18" charset="0"/>
                <a:cs typeface="Times New Roman" panose="02020603050405020304" pitchFamily="18" charset="0"/>
              </a:rPr>
              <a:t>procambium</a:t>
            </a:r>
            <a:r>
              <a:rPr lang="en-US" dirty="0">
                <a:latin typeface="Times New Roman" panose="02020603050405020304" pitchFamily="18" charset="0"/>
                <a:cs typeface="Times New Roman" panose="02020603050405020304" pitchFamily="18" charset="0"/>
              </a:rPr>
              <a:t> or cells of basic tissues. </a:t>
            </a:r>
            <a:r>
              <a:rPr lang="en-US" dirty="0" err="1">
                <a:latin typeface="Times New Roman" panose="02020603050405020304" pitchFamily="18" charset="0"/>
                <a:cs typeface="Times New Roman" panose="02020603050405020304" pitchFamily="18" charset="0"/>
              </a:rPr>
              <a:t>Phelogen</a:t>
            </a:r>
            <a:r>
              <a:rPr lang="en-US" dirty="0">
                <a:latin typeface="Times New Roman" panose="02020603050405020304" pitchFamily="18" charset="0"/>
                <a:cs typeface="Times New Roman" panose="02020603050405020304" pitchFamily="18" charset="0"/>
              </a:rPr>
              <a:t> is formed from </a:t>
            </a:r>
            <a:r>
              <a:rPr lang="en-US" dirty="0" err="1">
                <a:latin typeface="Times New Roman" panose="02020603050405020304" pitchFamily="18" charset="0"/>
                <a:cs typeface="Times New Roman" panose="02020603050405020304" pitchFamily="18" charset="0"/>
              </a:rPr>
              <a:t>pericycle</a:t>
            </a:r>
            <a:r>
              <a:rPr lang="en-US" dirty="0">
                <a:latin typeface="Times New Roman" panose="02020603050405020304" pitchFamily="18" charset="0"/>
                <a:cs typeface="Times New Roman" panose="02020603050405020304" pitchFamily="18" charset="0"/>
              </a:rPr>
              <a:t> or basic tissues. Secondary covering tissue – periderm – formed by means of </a:t>
            </a:r>
            <a:r>
              <a:rPr lang="en-US" dirty="0" err="1">
                <a:latin typeface="Times New Roman" panose="02020603050405020304" pitchFamily="18" charset="0"/>
                <a:cs typeface="Times New Roman" panose="02020603050405020304" pitchFamily="18" charset="0"/>
              </a:rPr>
              <a:t>phellogen</a:t>
            </a:r>
            <a:r>
              <a:rPr lang="en-US" dirty="0">
                <a:latin typeface="Times New Roman" panose="02020603050405020304" pitchFamily="18" charset="0"/>
                <a:cs typeface="Times New Roman" panose="02020603050405020304" pitchFamily="18" charset="0"/>
              </a:rPr>
              <a:t> activity.</a:t>
            </a:r>
          </a:p>
          <a:p>
            <a:pPr algn="just"/>
            <a:r>
              <a:rPr lang="en-US" b="1" i="1" dirty="0">
                <a:solidFill>
                  <a:srgbClr val="FFFF00"/>
                </a:solidFill>
                <a:latin typeface="Times New Roman" panose="02020603050405020304" pitchFamily="18" charset="0"/>
                <a:cs typeface="Times New Roman" panose="02020603050405020304" pitchFamily="18" charset="0"/>
              </a:rPr>
              <a:t>Traumatic meristems </a:t>
            </a:r>
            <a:r>
              <a:rPr lang="en-US" dirty="0">
                <a:latin typeface="Times New Roman" panose="02020603050405020304" pitchFamily="18" charset="0"/>
                <a:cs typeface="Times New Roman" panose="02020603050405020304" pitchFamily="18" charset="0"/>
              </a:rPr>
              <a:t>appear in the places of plant’s damaging</a:t>
            </a:r>
          </a:p>
          <a:p>
            <a:pPr marL="0" indent="0" algn="just">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751963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709338" y="0"/>
            <a:ext cx="4482662" cy="801252"/>
          </a:xfrm>
        </p:spPr>
        <p:txBody>
          <a:bodyPr/>
          <a:lstStyle/>
          <a:p>
            <a:pPr algn="ctr"/>
            <a:r>
              <a:rPr lang="en-US" b="1" dirty="0">
                <a:solidFill>
                  <a:srgbClr val="FFFF00"/>
                </a:solidFill>
              </a:rPr>
              <a:t>Types of meristems</a:t>
            </a:r>
            <a:endParaRPr lang="ru-RU" b="1" dirty="0">
              <a:solidFill>
                <a:srgbClr val="FFFF00"/>
              </a:solidFill>
            </a:endParaRP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2058" y="400626"/>
            <a:ext cx="7447280" cy="5172560"/>
          </a:xfrm>
        </p:spPr>
      </p:pic>
      <p:pic>
        <p:nvPicPr>
          <p:cNvPr id="5" name="Объект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90560" y="2111535"/>
            <a:ext cx="3765353" cy="3971674"/>
          </a:xfrm>
          <a:prstGeom prst="rect">
            <a:avLst/>
          </a:prstGeom>
        </p:spPr>
      </p:pic>
    </p:spTree>
    <p:extLst>
      <p:ext uri="{BB962C8B-B14F-4D97-AF65-F5344CB8AC3E}">
        <p14:creationId xmlns:p14="http://schemas.microsoft.com/office/powerpoint/2010/main" val="15599417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05706" y="1920240"/>
            <a:ext cx="5222134" cy="3916601"/>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600" y="234060"/>
            <a:ext cx="6476014" cy="4581780"/>
          </a:xfrm>
          <a:prstGeom prst="rect">
            <a:avLst/>
          </a:prstGeom>
        </p:spPr>
      </p:pic>
    </p:spTree>
    <p:extLst>
      <p:ext uri="{BB962C8B-B14F-4D97-AF65-F5344CB8AC3E}">
        <p14:creationId xmlns:p14="http://schemas.microsoft.com/office/powerpoint/2010/main" val="10868123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a:solidFill>
                  <a:srgbClr val="FFB909"/>
                </a:solidFill>
                <a:effectLst>
                  <a:outerShdw blurRad="38100" dist="38100" dir="2700000" algn="tl">
                    <a:srgbClr val="000000">
                      <a:alpha val="43137"/>
                    </a:srgbClr>
                  </a:outerShdw>
                </a:effectLst>
              </a:rPr>
              <a:t>Covering tissues</a:t>
            </a:r>
            <a:endParaRPr lang="ru-RU" b="1" dirty="0">
              <a:solidFill>
                <a:srgbClr val="FFB909"/>
              </a:solidFill>
              <a:effectLst>
                <a:outerShdw blurRad="38100" dist="38100" dir="2700000" algn="tl">
                  <a:srgbClr val="000000">
                    <a:alpha val="43137"/>
                  </a:srgbClr>
                </a:outerShdw>
              </a:effectLst>
            </a:endParaRPr>
          </a:p>
        </p:txBody>
      </p:sp>
      <p:sp>
        <p:nvSpPr>
          <p:cNvPr id="3" name="Объект 2"/>
          <p:cNvSpPr>
            <a:spLocks noGrp="1"/>
          </p:cNvSpPr>
          <p:nvPr>
            <p:ph idx="1"/>
          </p:nvPr>
        </p:nvSpPr>
        <p:spPr/>
        <p:txBody>
          <a:bodyPr>
            <a:normAutofit/>
          </a:bodyPr>
          <a:lstStyle/>
          <a:p>
            <a:pPr marL="0" indent="0" algn="just">
              <a:buNone/>
            </a:pPr>
            <a:r>
              <a:rPr lang="en-US" sz="3200" dirty="0">
                <a:latin typeface="Times New Roman" panose="02020603050405020304" pitchFamily="18" charset="0"/>
                <a:cs typeface="Times New Roman" panose="02020603050405020304" pitchFamily="18" charset="0"/>
              </a:rPr>
              <a:t>According to the origin and structure, there can be </a:t>
            </a:r>
            <a:r>
              <a:rPr lang="en-US" sz="3200" b="1" dirty="0">
                <a:solidFill>
                  <a:srgbClr val="FFFF00"/>
                </a:solidFill>
                <a:latin typeface="Times New Roman" panose="02020603050405020304" pitchFamily="18" charset="0"/>
                <a:cs typeface="Times New Roman" panose="02020603050405020304" pitchFamily="18" charset="0"/>
              </a:rPr>
              <a:t>4 types of covering tissues:</a:t>
            </a:r>
          </a:p>
          <a:p>
            <a:pPr algn="just"/>
            <a:r>
              <a:rPr lang="en-US" sz="3200" dirty="0" err="1">
                <a:latin typeface="Times New Roman" panose="02020603050405020304" pitchFamily="18" charset="0"/>
                <a:cs typeface="Times New Roman" panose="02020603050405020304" pitchFamily="18" charset="0"/>
              </a:rPr>
              <a:t>epiderma</a:t>
            </a:r>
            <a:r>
              <a:rPr lang="en-US" sz="3200" dirty="0">
                <a:latin typeface="Times New Roman" panose="02020603050405020304" pitchFamily="18" charset="0"/>
                <a:cs typeface="Times New Roman" panose="02020603050405020304" pitchFamily="18" charset="0"/>
              </a:rPr>
              <a:t>;</a:t>
            </a:r>
          </a:p>
          <a:p>
            <a:pPr algn="just"/>
            <a:r>
              <a:rPr lang="en-US" sz="3200" dirty="0" err="1">
                <a:latin typeface="Times New Roman" panose="02020603050405020304" pitchFamily="18" charset="0"/>
                <a:cs typeface="Times New Roman" panose="02020603050405020304" pitchFamily="18" charset="0"/>
              </a:rPr>
              <a:t>epiblema</a:t>
            </a:r>
            <a:r>
              <a:rPr lang="en-US" sz="3200" dirty="0">
                <a:latin typeface="Times New Roman" panose="02020603050405020304" pitchFamily="18" charset="0"/>
                <a:cs typeface="Times New Roman" panose="02020603050405020304" pitchFamily="18" charset="0"/>
              </a:rPr>
              <a:t>;</a:t>
            </a:r>
          </a:p>
          <a:p>
            <a:pPr algn="just"/>
            <a:r>
              <a:rPr lang="en-US" sz="3200" dirty="0">
                <a:latin typeface="Times New Roman" panose="02020603050405020304" pitchFamily="18" charset="0"/>
                <a:cs typeface="Times New Roman" panose="02020603050405020304" pitchFamily="18" charset="0"/>
              </a:rPr>
              <a:t>periderm;</a:t>
            </a:r>
          </a:p>
          <a:p>
            <a:pPr algn="just"/>
            <a:r>
              <a:rPr lang="en-US" sz="3200" dirty="0">
                <a:latin typeface="Times New Roman" panose="02020603050405020304" pitchFamily="18" charset="0"/>
                <a:cs typeface="Times New Roman" panose="02020603050405020304" pitchFamily="18" charset="0"/>
              </a:rPr>
              <a:t>cortex.</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0720" y="3032756"/>
            <a:ext cx="6055360" cy="3406140"/>
          </a:xfrm>
          <a:prstGeom prst="rect">
            <a:avLst/>
          </a:prstGeom>
        </p:spPr>
      </p:pic>
    </p:spTree>
    <p:extLst>
      <p:ext uri="{BB962C8B-B14F-4D97-AF65-F5344CB8AC3E}">
        <p14:creationId xmlns:p14="http://schemas.microsoft.com/office/powerpoint/2010/main" val="31962915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74480" y="0"/>
            <a:ext cx="3202502" cy="872371"/>
          </a:xfrm>
        </p:spPr>
        <p:txBody>
          <a:bodyPr/>
          <a:lstStyle/>
          <a:p>
            <a:pPr algn="ctr"/>
            <a:r>
              <a:rPr lang="en-US" b="1" dirty="0" err="1">
                <a:effectLst>
                  <a:outerShdw blurRad="38100" dist="38100" dir="2700000" algn="tl">
                    <a:srgbClr val="000000">
                      <a:alpha val="43137"/>
                    </a:srgbClr>
                  </a:outerShdw>
                </a:effectLst>
              </a:rPr>
              <a:t>Epiderma</a:t>
            </a:r>
            <a:endParaRPr lang="ru-RU" b="1" dirty="0">
              <a:effectLst>
                <a:outerShdw blurRad="38100" dist="38100" dir="2700000" algn="tl">
                  <a:srgbClr val="000000">
                    <a:alpha val="43137"/>
                  </a:srgbClr>
                </a:outerShdw>
              </a:effectLst>
            </a:endParaRPr>
          </a:p>
        </p:txBody>
      </p:sp>
      <p:pic>
        <p:nvPicPr>
          <p:cNvPr id="4" name="Объект 3"/>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80879" y="0"/>
            <a:ext cx="2801533" cy="4174617"/>
          </a:xfrm>
        </p:spPr>
      </p:pic>
      <p:pic>
        <p:nvPicPr>
          <p:cNvPr id="9" name="Объект 8"/>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7835542" y="2458025"/>
            <a:ext cx="4356458" cy="4167587"/>
          </a:xfrm>
          <a:prstGeom prst="rect">
            <a:avLst/>
          </a:prstGeom>
        </p:spPr>
      </p:pic>
      <p:sp>
        <p:nvSpPr>
          <p:cNvPr id="10" name="Прямоугольник 9"/>
          <p:cNvSpPr/>
          <p:nvPr/>
        </p:nvSpPr>
        <p:spPr>
          <a:xfrm>
            <a:off x="2882412" y="629920"/>
            <a:ext cx="5580868" cy="59956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0" i="0" dirty="0">
                <a:solidFill>
                  <a:srgbClr val="222222"/>
                </a:solidFill>
                <a:effectLst/>
                <a:latin typeface="Times New Roman" panose="02020603050405020304" pitchFamily="18" charset="0"/>
                <a:cs typeface="Times New Roman" panose="02020603050405020304" pitchFamily="18" charset="0"/>
              </a:rPr>
              <a:t>The epidermis is the outermost cell layer of the primary plant body. In some older works the cells of the leaf epidermis have been regarded as </a:t>
            </a:r>
            <a:r>
              <a:rPr lang="en-US" sz="1600" b="0" i="0" dirty="0" err="1">
                <a:solidFill>
                  <a:srgbClr val="222222"/>
                </a:solidFill>
                <a:effectLst/>
                <a:latin typeface="Times New Roman" panose="02020603050405020304" pitchFamily="18" charset="0"/>
                <a:cs typeface="Times New Roman" panose="02020603050405020304" pitchFamily="18" charset="0"/>
              </a:rPr>
              <a:t>specialised</a:t>
            </a:r>
            <a:r>
              <a:rPr lang="en-US" sz="1600" b="0" i="0" dirty="0">
                <a:solidFill>
                  <a:srgbClr val="222222"/>
                </a:solidFill>
                <a:effectLst/>
                <a:latin typeface="Times New Roman" panose="02020603050405020304" pitchFamily="18" charset="0"/>
                <a:cs typeface="Times New Roman" panose="02020603050405020304" pitchFamily="18" charset="0"/>
              </a:rPr>
              <a:t> </a:t>
            </a:r>
            <a:r>
              <a:rPr lang="en-US" sz="1600" b="1" i="0" u="none" strike="noStrike" dirty="0">
                <a:solidFill>
                  <a:srgbClr val="FFFF00"/>
                </a:solidFill>
                <a:effectLst/>
                <a:latin typeface="Times New Roman" panose="02020603050405020304" pitchFamily="18" charset="0"/>
                <a:cs typeface="Times New Roman" panose="02020603050405020304" pitchFamily="18" charset="0"/>
                <a:hlinkClick r:id="rId4" tooltip="Parenchyma"/>
              </a:rPr>
              <a:t>parenchyma</a:t>
            </a:r>
            <a:r>
              <a:rPr lang="en-US" sz="1600" b="0" i="0" dirty="0">
                <a:solidFill>
                  <a:srgbClr val="222222"/>
                </a:solidFill>
                <a:effectLst/>
                <a:latin typeface="Times New Roman" panose="02020603050405020304" pitchFamily="18" charset="0"/>
                <a:cs typeface="Times New Roman" panose="02020603050405020304" pitchFamily="18" charset="0"/>
              </a:rPr>
              <a:t> cells, but the established modern preference has long been to classify the epidermis as dermal tissue, whereas parenchyma is classified as </a:t>
            </a:r>
            <a:r>
              <a:rPr lang="en-US" sz="1600" b="1" i="0" u="none" strike="noStrike" dirty="0">
                <a:solidFill>
                  <a:srgbClr val="0B0080"/>
                </a:solidFill>
                <a:effectLst/>
                <a:latin typeface="Times New Roman" panose="02020603050405020304" pitchFamily="18" charset="0"/>
                <a:cs typeface="Times New Roman" panose="02020603050405020304" pitchFamily="18" charset="0"/>
                <a:hlinkClick r:id="rId5" tooltip="Ground tissue"/>
              </a:rPr>
              <a:t>ground tissue</a:t>
            </a:r>
            <a:r>
              <a:rPr lang="en-US" sz="1600" b="0" i="0" dirty="0">
                <a:solidFill>
                  <a:srgbClr val="222222"/>
                </a:solidFill>
                <a:effectLst/>
                <a:latin typeface="Times New Roman" panose="02020603050405020304" pitchFamily="18" charset="0"/>
                <a:cs typeface="Times New Roman" panose="02020603050405020304" pitchFamily="18" charset="0"/>
              </a:rPr>
              <a:t>. The epidermis is the main component of the dermal tissue system of leaves (diagrammed below), and also stems, roots, flowers, fruits, and seeds; it is usually </a:t>
            </a:r>
            <a:r>
              <a:rPr lang="en-US" sz="1600" b="1" i="0" u="none" strike="noStrike" dirty="0">
                <a:solidFill>
                  <a:srgbClr val="0B0080"/>
                </a:solidFill>
                <a:effectLst/>
                <a:latin typeface="Times New Roman" panose="02020603050405020304" pitchFamily="18" charset="0"/>
                <a:cs typeface="Times New Roman" panose="02020603050405020304" pitchFamily="18" charset="0"/>
                <a:hlinkClick r:id="rId6" tooltip="Transparency (optics)"/>
              </a:rPr>
              <a:t>transparent</a:t>
            </a:r>
            <a:r>
              <a:rPr lang="en-US" sz="1600" b="0" i="0" dirty="0">
                <a:solidFill>
                  <a:srgbClr val="222222"/>
                </a:solidFill>
                <a:effectLst/>
                <a:latin typeface="Times New Roman" panose="02020603050405020304" pitchFamily="18" charset="0"/>
                <a:cs typeface="Times New Roman" panose="02020603050405020304" pitchFamily="18" charset="0"/>
              </a:rPr>
              <a:t> (epidermal cells have fewer chloroplasts or lack them completely, except for the guard cells.)</a:t>
            </a:r>
          </a:p>
          <a:p>
            <a:pPr algn="just"/>
            <a:r>
              <a:rPr lang="en-US" sz="1600" b="0" i="0" dirty="0">
                <a:solidFill>
                  <a:srgbClr val="222222"/>
                </a:solidFill>
                <a:effectLst/>
                <a:latin typeface="Times New Roman" panose="02020603050405020304" pitchFamily="18" charset="0"/>
                <a:cs typeface="Times New Roman" panose="02020603050405020304" pitchFamily="18" charset="0"/>
              </a:rPr>
              <a:t>The cells of the epidermis are structurally and functionally variable. Most plants have an epidermis that is a single cell layer thick. Some plants like </a:t>
            </a:r>
            <a:r>
              <a:rPr lang="en-US" sz="1600" b="1" i="1" u="sng" dirty="0" err="1">
                <a:solidFill>
                  <a:srgbClr val="0B0080"/>
                </a:solidFill>
                <a:effectLst/>
                <a:latin typeface="Times New Roman" panose="02020603050405020304" pitchFamily="18" charset="0"/>
                <a:cs typeface="Times New Roman" panose="02020603050405020304" pitchFamily="18" charset="0"/>
                <a:hlinkClick r:id="rId7"/>
              </a:rPr>
              <a:t>Ficus</a:t>
            </a:r>
            <a:r>
              <a:rPr lang="en-US" sz="1600" b="1" i="1" u="sng" dirty="0">
                <a:solidFill>
                  <a:srgbClr val="0B0080"/>
                </a:solidFill>
                <a:effectLst/>
                <a:latin typeface="Times New Roman" panose="02020603050405020304" pitchFamily="18" charset="0"/>
                <a:cs typeface="Times New Roman" panose="02020603050405020304" pitchFamily="18" charset="0"/>
                <a:hlinkClick r:id="rId7"/>
              </a:rPr>
              <a:t> </a:t>
            </a:r>
            <a:r>
              <a:rPr lang="en-US" sz="1600" b="1" i="1" u="sng" dirty="0" err="1">
                <a:solidFill>
                  <a:srgbClr val="0B0080"/>
                </a:solidFill>
                <a:effectLst/>
                <a:latin typeface="Times New Roman" panose="02020603050405020304" pitchFamily="18" charset="0"/>
                <a:cs typeface="Times New Roman" panose="02020603050405020304" pitchFamily="18" charset="0"/>
                <a:hlinkClick r:id="rId7"/>
              </a:rPr>
              <a:t>elastica</a:t>
            </a:r>
            <a:r>
              <a:rPr lang="en-US" sz="1600" b="0" i="0" dirty="0">
                <a:solidFill>
                  <a:srgbClr val="222222"/>
                </a:solidFill>
                <a:effectLst/>
                <a:latin typeface="Times New Roman" panose="02020603050405020304" pitchFamily="18" charset="0"/>
                <a:cs typeface="Times New Roman" panose="02020603050405020304" pitchFamily="18" charset="0"/>
              </a:rPr>
              <a:t> and </a:t>
            </a:r>
            <a:r>
              <a:rPr lang="en-US" sz="1600" b="0" i="1" u="none" strike="noStrike" dirty="0" err="1">
                <a:solidFill>
                  <a:srgbClr val="0B0080"/>
                </a:solidFill>
                <a:effectLst/>
                <a:latin typeface="Times New Roman" panose="02020603050405020304" pitchFamily="18" charset="0"/>
                <a:cs typeface="Times New Roman" panose="02020603050405020304" pitchFamily="18" charset="0"/>
                <a:hlinkClick r:id="rId8" tooltip="Peperomia"/>
              </a:rPr>
              <a:t>P</a:t>
            </a:r>
            <a:r>
              <a:rPr lang="en-US" sz="1600" b="1" i="1" u="none" strike="noStrike" dirty="0" err="1">
                <a:solidFill>
                  <a:srgbClr val="0B0080"/>
                </a:solidFill>
                <a:effectLst/>
                <a:latin typeface="Times New Roman" panose="02020603050405020304" pitchFamily="18" charset="0"/>
                <a:cs typeface="Times New Roman" panose="02020603050405020304" pitchFamily="18" charset="0"/>
                <a:hlinkClick r:id="rId8" tooltip="Peperomia"/>
              </a:rPr>
              <a:t>eperomia</a:t>
            </a:r>
            <a:r>
              <a:rPr lang="en-US" sz="1600" b="0" i="0" dirty="0">
                <a:solidFill>
                  <a:srgbClr val="222222"/>
                </a:solidFill>
                <a:effectLst/>
                <a:latin typeface="Times New Roman" panose="02020603050405020304" pitchFamily="18" charset="0"/>
                <a:cs typeface="Times New Roman" panose="02020603050405020304" pitchFamily="18" charset="0"/>
              </a:rPr>
              <a:t>, which have </a:t>
            </a:r>
            <a:r>
              <a:rPr lang="en-US" sz="1600" b="0" i="0" dirty="0" err="1">
                <a:solidFill>
                  <a:srgbClr val="222222"/>
                </a:solidFill>
                <a:effectLst/>
                <a:latin typeface="Times New Roman" panose="02020603050405020304" pitchFamily="18" charset="0"/>
                <a:cs typeface="Times New Roman" panose="02020603050405020304" pitchFamily="18" charset="0"/>
              </a:rPr>
              <a:t>periclinal</a:t>
            </a:r>
            <a:r>
              <a:rPr lang="en-US" sz="1600" b="0" i="0" dirty="0">
                <a:solidFill>
                  <a:srgbClr val="222222"/>
                </a:solidFill>
                <a:effectLst/>
                <a:latin typeface="Times New Roman" panose="02020603050405020304" pitchFamily="18" charset="0"/>
                <a:cs typeface="Times New Roman" panose="02020603050405020304" pitchFamily="18" charset="0"/>
              </a:rPr>
              <a:t> cellular division within the </a:t>
            </a:r>
            <a:r>
              <a:rPr lang="en-US" sz="1600" b="0" i="0" dirty="0" err="1">
                <a:solidFill>
                  <a:srgbClr val="222222"/>
                </a:solidFill>
                <a:effectLst/>
                <a:latin typeface="Times New Roman" panose="02020603050405020304" pitchFamily="18" charset="0"/>
                <a:cs typeface="Times New Roman" panose="02020603050405020304" pitchFamily="18" charset="0"/>
              </a:rPr>
              <a:t>protoderm</a:t>
            </a:r>
            <a:r>
              <a:rPr lang="en-US" sz="1600" b="0" i="0" dirty="0">
                <a:solidFill>
                  <a:srgbClr val="222222"/>
                </a:solidFill>
                <a:effectLst/>
                <a:latin typeface="Times New Roman" panose="02020603050405020304" pitchFamily="18" charset="0"/>
                <a:cs typeface="Times New Roman" panose="02020603050405020304" pitchFamily="18" charset="0"/>
              </a:rPr>
              <a:t> of the leaves, have an epidermis with multiple cell layers. Epidermal cells are tightly linked to each other and provide mechanical strength and protection to the plant. The walls of the epidermal cells of the above ground parts of plants contain</a:t>
            </a:r>
            <a:r>
              <a:rPr lang="en-US" sz="1600" b="1" i="0" dirty="0">
                <a:solidFill>
                  <a:srgbClr val="222222"/>
                </a:solidFill>
                <a:effectLst/>
                <a:latin typeface="Times New Roman" panose="02020603050405020304" pitchFamily="18" charset="0"/>
                <a:cs typeface="Times New Roman" panose="02020603050405020304" pitchFamily="18" charset="0"/>
              </a:rPr>
              <a:t> </a:t>
            </a:r>
            <a:r>
              <a:rPr lang="en-US" sz="1600" b="1" i="0" u="none" strike="noStrike" dirty="0" err="1">
                <a:solidFill>
                  <a:srgbClr val="0B0080"/>
                </a:solidFill>
                <a:effectLst/>
                <a:latin typeface="Times New Roman" panose="02020603050405020304" pitchFamily="18" charset="0"/>
                <a:cs typeface="Times New Roman" panose="02020603050405020304" pitchFamily="18" charset="0"/>
                <a:hlinkClick r:id="rId9" tooltip="Cutin"/>
              </a:rPr>
              <a:t>cutin</a:t>
            </a:r>
            <a:r>
              <a:rPr lang="en-US" sz="1600" b="0" i="0" dirty="0">
                <a:solidFill>
                  <a:srgbClr val="222222"/>
                </a:solidFill>
                <a:effectLst/>
                <a:latin typeface="Times New Roman" panose="02020603050405020304" pitchFamily="18" charset="0"/>
                <a:cs typeface="Times New Roman" panose="02020603050405020304" pitchFamily="18" charset="0"/>
              </a:rPr>
              <a:t>, and are covered with a </a:t>
            </a:r>
            <a:r>
              <a:rPr lang="en-US" sz="1600" b="1" i="0" u="none" strike="noStrike" dirty="0">
                <a:solidFill>
                  <a:srgbClr val="0B0080"/>
                </a:solidFill>
                <a:effectLst/>
                <a:latin typeface="Times New Roman" panose="02020603050405020304" pitchFamily="18" charset="0"/>
                <a:cs typeface="Times New Roman" panose="02020603050405020304" pitchFamily="18" charset="0"/>
                <a:hlinkClick r:id="rId10" tooltip="Plant cuticle"/>
              </a:rPr>
              <a:t>cuticle</a:t>
            </a:r>
            <a:r>
              <a:rPr lang="en-US" sz="1600" b="0" i="0" dirty="0">
                <a:solidFill>
                  <a:srgbClr val="222222"/>
                </a:solidFill>
                <a:effectLst/>
                <a:latin typeface="Times New Roman" panose="02020603050405020304" pitchFamily="18" charset="0"/>
                <a:cs typeface="Times New Roman" panose="02020603050405020304" pitchFamily="18" charset="0"/>
              </a:rPr>
              <a:t>. The cuticle reduces water loss to the atmosphere, it is sometimes covered with</a:t>
            </a:r>
            <a:r>
              <a:rPr lang="en-US" sz="1600" b="1" i="0" dirty="0">
                <a:solidFill>
                  <a:srgbClr val="222222"/>
                </a:solidFill>
                <a:effectLst/>
                <a:latin typeface="Times New Roman" panose="02020603050405020304" pitchFamily="18" charset="0"/>
                <a:cs typeface="Times New Roman" panose="02020603050405020304" pitchFamily="18" charset="0"/>
              </a:rPr>
              <a:t> </a:t>
            </a:r>
            <a:r>
              <a:rPr lang="en-US" sz="1600" b="1" i="0" u="none" strike="noStrike" dirty="0">
                <a:solidFill>
                  <a:srgbClr val="0B0080"/>
                </a:solidFill>
                <a:effectLst/>
                <a:latin typeface="Times New Roman" panose="02020603050405020304" pitchFamily="18" charset="0"/>
                <a:cs typeface="Times New Roman" panose="02020603050405020304" pitchFamily="18" charset="0"/>
                <a:hlinkClick r:id="rId11" tooltip="Epicuticular wax"/>
              </a:rPr>
              <a:t>wax</a:t>
            </a:r>
            <a:r>
              <a:rPr lang="en-US" sz="1600" b="0" i="0" dirty="0">
                <a:solidFill>
                  <a:srgbClr val="222222"/>
                </a:solidFill>
                <a:effectLst/>
                <a:latin typeface="Times New Roman" panose="02020603050405020304" pitchFamily="18" charset="0"/>
                <a:cs typeface="Times New Roman" panose="02020603050405020304" pitchFamily="18" charset="0"/>
              </a:rPr>
              <a:t> in smooth sheets, granules, plates, tubes or filaments. The wax layers give some plants a whitish or bluish surface color. Surface wax acts as a moisture barrier and protects the plant from intense sunlight and wind. The underside of many leaves have a thinner cuticle than the top side, and leaves of plants from dry climates often have thickened cuticles to conserve water by reducing transpiration.</a:t>
            </a:r>
            <a:br>
              <a:rPr lang="en-US" b="0" i="0" dirty="0">
                <a:solidFill>
                  <a:srgbClr val="222222"/>
                </a:solidFill>
                <a:effectLst/>
                <a:latin typeface="Arial" panose="020B0604020202020204" pitchFamily="34" charset="0"/>
              </a:rPr>
            </a:br>
            <a:endParaRPr lang="ru-RU" dirty="0"/>
          </a:p>
        </p:txBody>
      </p:sp>
    </p:spTree>
    <p:extLst>
      <p:ext uri="{BB962C8B-B14F-4D97-AF65-F5344CB8AC3E}">
        <p14:creationId xmlns:p14="http://schemas.microsoft.com/office/powerpoint/2010/main" val="32225330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Объект 8"/>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928671" y="919766"/>
            <a:ext cx="7926529" cy="5186394"/>
          </a:xfrm>
        </p:spPr>
      </p:pic>
    </p:spTree>
    <p:extLst>
      <p:ext uri="{BB962C8B-B14F-4D97-AF65-F5344CB8AC3E}">
        <p14:creationId xmlns:p14="http://schemas.microsoft.com/office/powerpoint/2010/main" val="36427834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103120" y="751840"/>
            <a:ext cx="7853680" cy="4350703"/>
          </a:xfrm>
          <a:prstGeom prst="rect">
            <a:avLst/>
          </a:prstGeom>
        </p:spPr>
      </p:pic>
    </p:spTree>
    <p:extLst>
      <p:ext uri="{BB962C8B-B14F-4D97-AF65-F5344CB8AC3E}">
        <p14:creationId xmlns:p14="http://schemas.microsoft.com/office/powerpoint/2010/main" val="37329019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243498" y="194428"/>
            <a:ext cx="2948502" cy="1004452"/>
          </a:xfrm>
        </p:spPr>
        <p:txBody>
          <a:bodyPr/>
          <a:lstStyle/>
          <a:p>
            <a:pPr algn="ctr"/>
            <a:r>
              <a:rPr lang="en-US" b="1" dirty="0">
                <a:solidFill>
                  <a:schemeClr val="accent1">
                    <a:lumMod val="20000"/>
                    <a:lumOff val="8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Trichomes</a:t>
            </a:r>
            <a:r>
              <a:rPr lang="en-US" dirty="0">
                <a:latin typeface="Times New Roman" panose="02020603050405020304" pitchFamily="18" charset="0"/>
                <a:cs typeface="Times New Roman" panose="02020603050405020304" pitchFamily="18" charset="0"/>
              </a:rPr>
              <a:t> </a:t>
            </a:r>
            <a:endParaRPr lang="ru-RU" dirty="0"/>
          </a:p>
        </p:txBody>
      </p:sp>
      <p:sp>
        <p:nvSpPr>
          <p:cNvPr id="3" name="Объект 2"/>
          <p:cNvSpPr>
            <a:spLocks noGrp="1"/>
          </p:cNvSpPr>
          <p:nvPr>
            <p:ph idx="1"/>
          </p:nvPr>
        </p:nvSpPr>
        <p:spPr>
          <a:xfrm>
            <a:off x="447041" y="1127760"/>
            <a:ext cx="11419840" cy="4808429"/>
          </a:xfrm>
        </p:spPr>
        <p:txBody>
          <a:bodyPr>
            <a:normAutofit fontScale="92500" lnSpcReduction="10000"/>
          </a:bodyPr>
          <a:lstStyle/>
          <a:p>
            <a:pPr algn="just"/>
            <a:r>
              <a:rPr lang="en-US" dirty="0">
                <a:latin typeface="Times New Roman" panose="02020603050405020304" pitchFamily="18" charset="0"/>
                <a:cs typeface="Times New Roman" panose="02020603050405020304" pitchFamily="18" charset="0"/>
              </a:rPr>
              <a:t>Trichomes have many different features that vary between both species of plants and organs of a singular plant. These features affect the subcategories that </a:t>
            </a:r>
            <a:r>
              <a:rPr lang="en-US" dirty="0" err="1">
                <a:latin typeface="Times New Roman" panose="02020603050405020304" pitchFamily="18" charset="0"/>
                <a:cs typeface="Times New Roman" panose="02020603050405020304" pitchFamily="18" charset="0"/>
              </a:rPr>
              <a:t>trichomes</a:t>
            </a:r>
            <a:r>
              <a:rPr lang="en-US" dirty="0">
                <a:latin typeface="Times New Roman" panose="02020603050405020304" pitchFamily="18" charset="0"/>
                <a:cs typeface="Times New Roman" panose="02020603050405020304" pitchFamily="18" charset="0"/>
              </a:rPr>
              <a:t> are placed into. </a:t>
            </a:r>
          </a:p>
          <a:p>
            <a:pPr algn="just"/>
            <a:r>
              <a:rPr lang="en-US" dirty="0">
                <a:latin typeface="Times New Roman" panose="02020603050405020304" pitchFamily="18" charset="0"/>
                <a:cs typeface="Times New Roman" panose="02020603050405020304" pitchFamily="18" charset="0"/>
              </a:rPr>
              <a:t>Some defining features include:</a:t>
            </a:r>
          </a:p>
          <a:p>
            <a:pPr algn="just"/>
            <a:r>
              <a:rPr lang="en-US" dirty="0">
                <a:latin typeface="Times New Roman" panose="02020603050405020304" pitchFamily="18" charset="0"/>
                <a:cs typeface="Times New Roman" panose="02020603050405020304" pitchFamily="18" charset="0"/>
              </a:rPr>
              <a:t>Straight (upright with little to no branching), Spiral (corkscrew-shaped) or Hooked (curved apex)</a:t>
            </a:r>
          </a:p>
          <a:p>
            <a:pPr algn="just"/>
            <a:r>
              <a:rPr lang="en-US" dirty="0">
                <a:latin typeface="Times New Roman" panose="02020603050405020304" pitchFamily="18" charset="0"/>
                <a:cs typeface="Times New Roman" panose="02020603050405020304" pitchFamily="18" charset="0"/>
              </a:rPr>
              <a:t>Presence of cytoplasm</a:t>
            </a:r>
          </a:p>
          <a:p>
            <a:pPr algn="just"/>
            <a:r>
              <a:rPr lang="en-US" dirty="0">
                <a:latin typeface="Times New Roman" panose="02020603050405020304" pitchFamily="18" charset="0"/>
                <a:cs typeface="Times New Roman" panose="02020603050405020304" pitchFamily="18" charset="0"/>
              </a:rPr>
              <a:t>Glandular (secretory) vs. </a:t>
            </a:r>
            <a:r>
              <a:rPr lang="en-US" dirty="0" err="1">
                <a:latin typeface="Times New Roman" panose="02020603050405020304" pitchFamily="18" charset="0"/>
                <a:cs typeface="Times New Roman" panose="02020603050405020304" pitchFamily="18" charset="0"/>
              </a:rPr>
              <a:t>Eglandular</a:t>
            </a:r>
            <a:endParaRPr lang="en-US"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Tortuous, Simple (unbranched and unicellular), </a:t>
            </a:r>
            <a:r>
              <a:rPr lang="en-US" dirty="0" err="1">
                <a:latin typeface="Times New Roman" panose="02020603050405020304" pitchFamily="18" charset="0"/>
                <a:cs typeface="Times New Roman" panose="02020603050405020304" pitchFamily="18" charset="0"/>
              </a:rPr>
              <a:t>Peltate</a:t>
            </a:r>
            <a:r>
              <a:rPr lang="en-US" dirty="0">
                <a:latin typeface="Times New Roman" panose="02020603050405020304" pitchFamily="18" charset="0"/>
                <a:cs typeface="Times New Roman" panose="02020603050405020304" pitchFamily="18" charset="0"/>
              </a:rPr>
              <a:t> (scale-like), Stellate (star-shaped)</a:t>
            </a:r>
          </a:p>
          <a:p>
            <a:pPr algn="just"/>
            <a:r>
              <a:rPr lang="en-US" dirty="0" err="1">
                <a:latin typeface="Times New Roman" panose="02020603050405020304" pitchFamily="18" charset="0"/>
                <a:cs typeface="Times New Roman" panose="02020603050405020304" pitchFamily="18" charset="0"/>
              </a:rPr>
              <a:t>Adaxial</a:t>
            </a:r>
            <a:r>
              <a:rPr lang="en-US" dirty="0">
                <a:latin typeface="Times New Roman" panose="02020603050405020304" pitchFamily="18" charset="0"/>
                <a:cs typeface="Times New Roman" panose="02020603050405020304" pitchFamily="18" charset="0"/>
              </a:rPr>
              <a:t> vs. </a:t>
            </a:r>
            <a:r>
              <a:rPr lang="en-US" dirty="0" err="1">
                <a:latin typeface="Times New Roman" panose="02020603050405020304" pitchFamily="18" charset="0"/>
                <a:cs typeface="Times New Roman" panose="02020603050405020304" pitchFamily="18" charset="0"/>
              </a:rPr>
              <a:t>Abaxial</a:t>
            </a:r>
            <a:r>
              <a:rPr lang="en-US" dirty="0">
                <a:latin typeface="Times New Roman" panose="02020603050405020304" pitchFamily="18" charset="0"/>
                <a:cs typeface="Times New Roman" panose="02020603050405020304" pitchFamily="18" charset="0"/>
              </a:rPr>
              <a:t> determines whether </a:t>
            </a:r>
            <a:r>
              <a:rPr lang="en-US" dirty="0" err="1">
                <a:latin typeface="Times New Roman" panose="02020603050405020304" pitchFamily="18" charset="0"/>
                <a:cs typeface="Times New Roman" panose="02020603050405020304" pitchFamily="18" charset="0"/>
              </a:rPr>
              <a:t>trichomes</a:t>
            </a:r>
            <a:r>
              <a:rPr lang="en-US" dirty="0">
                <a:latin typeface="Times New Roman" panose="02020603050405020304" pitchFamily="18" charset="0"/>
                <a:cs typeface="Times New Roman" panose="02020603050405020304" pitchFamily="18" charset="0"/>
              </a:rPr>
              <a:t> are present, respectively, on the upper surface or inner surface of the plant</a:t>
            </a:r>
          </a:p>
          <a:p>
            <a:pPr algn="just"/>
            <a:r>
              <a:rPr lang="en-US" dirty="0">
                <a:latin typeface="Times New Roman" panose="02020603050405020304" pitchFamily="18" charset="0"/>
                <a:cs typeface="Times New Roman" panose="02020603050405020304" pitchFamily="18" charset="0"/>
              </a:rPr>
              <a:t>In a model organism, </a:t>
            </a:r>
            <a:r>
              <a:rPr lang="en-US" i="1" dirty="0">
                <a:latin typeface="Times New Roman" panose="02020603050405020304" pitchFamily="18" charset="0"/>
                <a:cs typeface="Times New Roman" panose="02020603050405020304" pitchFamily="18" charset="0"/>
              </a:rPr>
              <a:t>C. </a:t>
            </a:r>
            <a:r>
              <a:rPr lang="en-US" i="1" dirty="0" err="1">
                <a:latin typeface="Times New Roman" panose="02020603050405020304" pitchFamily="18" charset="0"/>
                <a:cs typeface="Times New Roman" panose="02020603050405020304" pitchFamily="18" charset="0"/>
              </a:rPr>
              <a:t>salvifolius</a:t>
            </a:r>
            <a:r>
              <a:rPr lang="en-US" dirty="0">
                <a:latin typeface="Times New Roman" panose="02020603050405020304" pitchFamily="18" charset="0"/>
                <a:cs typeface="Times New Roman" panose="02020603050405020304" pitchFamily="18" charset="0"/>
              </a:rPr>
              <a:t>, there are more </a:t>
            </a:r>
            <a:r>
              <a:rPr lang="en-US" dirty="0" err="1">
                <a:latin typeface="Times New Roman" panose="02020603050405020304" pitchFamily="18" charset="0"/>
                <a:cs typeface="Times New Roman" panose="02020603050405020304" pitchFamily="18" charset="0"/>
              </a:rPr>
              <a:t>abaxial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trichomes</a:t>
            </a:r>
            <a:r>
              <a:rPr lang="en-US" dirty="0">
                <a:latin typeface="Times New Roman" panose="02020603050405020304" pitchFamily="18" charset="0"/>
                <a:cs typeface="Times New Roman" panose="02020603050405020304" pitchFamily="18" charset="0"/>
              </a:rPr>
              <a:t> present on this plant because this surface suffers from more UV, solar irradiance light stress than the </a:t>
            </a:r>
            <a:r>
              <a:rPr lang="en-US" dirty="0" err="1">
                <a:latin typeface="Times New Roman" panose="02020603050405020304" pitchFamily="18" charset="0"/>
                <a:cs typeface="Times New Roman" panose="02020603050405020304" pitchFamily="18" charset="0"/>
              </a:rPr>
              <a:t>adaxial</a:t>
            </a:r>
            <a:r>
              <a:rPr lang="en-US" dirty="0">
                <a:latin typeface="Times New Roman" panose="02020603050405020304" pitchFamily="18" charset="0"/>
                <a:cs typeface="Times New Roman" panose="02020603050405020304" pitchFamily="18" charset="0"/>
              </a:rPr>
              <a:t> surface.</a:t>
            </a:r>
          </a:p>
          <a:p>
            <a:pPr algn="just"/>
            <a:r>
              <a:rPr lang="en-US" dirty="0">
                <a:latin typeface="Times New Roman" panose="02020603050405020304" pitchFamily="18" charset="0"/>
                <a:cs typeface="Times New Roman" panose="02020603050405020304" pitchFamily="18" charset="0"/>
              </a:rPr>
              <a:t>Trichomes can protect the plant from a large range of detriments, such as UV light, insects, transpiration, and freeze intolerance.</a:t>
            </a:r>
          </a:p>
          <a:p>
            <a:pPr algn="just"/>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168818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Объект 2"/>
          <p:cNvSpPr>
            <a:spLocks noGrp="1"/>
          </p:cNvSpPr>
          <p:nvPr>
            <p:ph idx="1"/>
          </p:nvPr>
        </p:nvSpPr>
        <p:spPr>
          <a:xfrm>
            <a:off x="396241" y="660400"/>
            <a:ext cx="11501120" cy="5275789"/>
          </a:xfrm>
        </p:spPr>
        <p:txBody>
          <a:bodyPr numCol="2">
            <a:noAutofit/>
          </a:bodyPr>
          <a:lstStyle/>
          <a:p>
            <a:pPr algn="just"/>
            <a:r>
              <a:rPr lang="en-US" sz="1400" b="1" dirty="0">
                <a:solidFill>
                  <a:schemeClr val="bg1"/>
                </a:solidFill>
                <a:latin typeface="Times New Roman" panose="02020603050405020304" pitchFamily="18" charset="0"/>
                <a:cs typeface="Times New Roman" panose="02020603050405020304" pitchFamily="18" charset="0"/>
              </a:rPr>
              <a:t>Trichomes</a:t>
            </a:r>
            <a:r>
              <a:rPr lang="en-US" sz="1400" dirty="0">
                <a:solidFill>
                  <a:schemeClr val="bg1"/>
                </a:solidFill>
                <a:latin typeface="Times New Roman" panose="02020603050405020304" pitchFamily="18" charset="0"/>
                <a:cs typeface="Times New Roman" panose="02020603050405020304" pitchFamily="18" charset="0"/>
              </a:rPr>
              <a:t> on plants are </a:t>
            </a:r>
            <a:r>
              <a:rPr lang="en-US" sz="1400" dirty="0">
                <a:solidFill>
                  <a:schemeClr val="bg1"/>
                </a:solidFill>
                <a:latin typeface="Times New Roman" panose="02020603050405020304" pitchFamily="18" charset="0"/>
                <a:cs typeface="Times New Roman" panose="02020603050405020304" pitchFamily="18" charset="0"/>
                <a:hlinkClick r:id="rId3" tooltip="Epidermis (botany)"/>
              </a:rPr>
              <a:t>epidermal</a:t>
            </a:r>
            <a:r>
              <a:rPr lang="en-US" sz="1400" dirty="0">
                <a:solidFill>
                  <a:schemeClr val="bg1"/>
                </a:solidFill>
                <a:latin typeface="Times New Roman" panose="02020603050405020304" pitchFamily="18" charset="0"/>
                <a:cs typeface="Times New Roman" panose="02020603050405020304" pitchFamily="18" charset="0"/>
              </a:rPr>
              <a:t> outgrowths of various kinds. The terms </a:t>
            </a:r>
            <a:r>
              <a:rPr lang="en-US" sz="1400" b="1" dirty="0">
                <a:solidFill>
                  <a:schemeClr val="bg1"/>
                </a:solidFill>
                <a:latin typeface="Times New Roman" panose="02020603050405020304" pitchFamily="18" charset="0"/>
                <a:cs typeface="Times New Roman" panose="02020603050405020304" pitchFamily="18" charset="0"/>
              </a:rPr>
              <a:t>emergences</a:t>
            </a:r>
            <a:r>
              <a:rPr lang="en-US" sz="1400" dirty="0">
                <a:solidFill>
                  <a:schemeClr val="bg1"/>
                </a:solidFill>
                <a:latin typeface="Times New Roman" panose="02020603050405020304" pitchFamily="18" charset="0"/>
                <a:cs typeface="Times New Roman" panose="02020603050405020304" pitchFamily="18" charset="0"/>
              </a:rPr>
              <a:t> or </a:t>
            </a:r>
            <a:r>
              <a:rPr lang="en-US" sz="1400" b="1" dirty="0">
                <a:solidFill>
                  <a:schemeClr val="bg1"/>
                </a:solidFill>
                <a:latin typeface="Times New Roman" panose="02020603050405020304" pitchFamily="18" charset="0"/>
                <a:cs typeface="Times New Roman" panose="02020603050405020304" pitchFamily="18" charset="0"/>
                <a:hlinkClick r:id="rId4" tooltip="Spine (botany)"/>
              </a:rPr>
              <a:t>prickles</a:t>
            </a:r>
            <a:r>
              <a:rPr lang="en-US" sz="1400" dirty="0">
                <a:solidFill>
                  <a:schemeClr val="bg1"/>
                </a:solidFill>
                <a:latin typeface="Times New Roman" panose="02020603050405020304" pitchFamily="18" charset="0"/>
                <a:cs typeface="Times New Roman" panose="02020603050405020304" pitchFamily="18" charset="0"/>
              </a:rPr>
              <a:t> refer to outgrowths that involve more than the epidermis. This distinction is not always easily applied (see </a:t>
            </a:r>
            <a:r>
              <a:rPr lang="en-US" sz="1400" dirty="0">
                <a:solidFill>
                  <a:schemeClr val="bg1"/>
                </a:solidFill>
                <a:latin typeface="Times New Roman" panose="02020603050405020304" pitchFamily="18" charset="0"/>
                <a:cs typeface="Times New Roman" panose="02020603050405020304" pitchFamily="18" charset="0"/>
                <a:hlinkClick r:id="rId5" tooltip="Wait-a-minute tree"/>
              </a:rPr>
              <a:t>Wait-a-minute tree</a:t>
            </a:r>
            <a:r>
              <a:rPr lang="en-US" sz="1400" dirty="0">
                <a:solidFill>
                  <a:schemeClr val="bg1"/>
                </a:solidFill>
                <a:latin typeface="Times New Roman" panose="02020603050405020304" pitchFamily="18" charset="0"/>
                <a:cs typeface="Times New Roman" panose="02020603050405020304" pitchFamily="18" charset="0"/>
              </a:rPr>
              <a:t>). Also, there are </a:t>
            </a:r>
            <a:r>
              <a:rPr lang="en-US" sz="1400" i="1" dirty="0" err="1">
                <a:solidFill>
                  <a:schemeClr val="bg1"/>
                </a:solidFill>
                <a:latin typeface="Times New Roman" panose="02020603050405020304" pitchFamily="18" charset="0"/>
                <a:cs typeface="Times New Roman" panose="02020603050405020304" pitchFamily="18" charset="0"/>
              </a:rPr>
              <a:t>nontrichomatous</a:t>
            </a:r>
            <a:r>
              <a:rPr lang="en-US" sz="1400" dirty="0">
                <a:solidFill>
                  <a:schemeClr val="bg1"/>
                </a:solidFill>
                <a:latin typeface="Times New Roman" panose="02020603050405020304" pitchFamily="18" charset="0"/>
                <a:cs typeface="Times New Roman" panose="02020603050405020304" pitchFamily="18" charset="0"/>
              </a:rPr>
              <a:t> epidermal cells that protrude from the surface.</a:t>
            </a:r>
            <a:endParaRPr lang="en-US" sz="1400" baseline="30000" dirty="0">
              <a:solidFill>
                <a:schemeClr val="bg1"/>
              </a:solidFill>
              <a:latin typeface="Times New Roman" panose="02020603050405020304" pitchFamily="18" charset="0"/>
              <a:cs typeface="Times New Roman" panose="02020603050405020304" pitchFamily="18" charset="0"/>
            </a:endParaRPr>
          </a:p>
          <a:p>
            <a:pPr algn="just"/>
            <a:r>
              <a:rPr lang="en-US" sz="1400" dirty="0">
                <a:solidFill>
                  <a:schemeClr val="bg1"/>
                </a:solidFill>
                <a:latin typeface="Times New Roman" panose="02020603050405020304" pitchFamily="18" charset="0"/>
                <a:cs typeface="Times New Roman" panose="02020603050405020304" pitchFamily="18" charset="0"/>
              </a:rPr>
              <a:t>A common type of </a:t>
            </a:r>
            <a:r>
              <a:rPr lang="en-US" sz="1400" dirty="0" err="1">
                <a:solidFill>
                  <a:schemeClr val="bg1"/>
                </a:solidFill>
                <a:latin typeface="Times New Roman" panose="02020603050405020304" pitchFamily="18" charset="0"/>
                <a:cs typeface="Times New Roman" panose="02020603050405020304" pitchFamily="18" charset="0"/>
              </a:rPr>
              <a:t>trichome</a:t>
            </a:r>
            <a:r>
              <a:rPr lang="en-US" sz="1400" dirty="0">
                <a:solidFill>
                  <a:schemeClr val="bg1"/>
                </a:solidFill>
                <a:latin typeface="Times New Roman" panose="02020603050405020304" pitchFamily="18" charset="0"/>
                <a:cs typeface="Times New Roman" panose="02020603050405020304" pitchFamily="18" charset="0"/>
              </a:rPr>
              <a:t> is a </a:t>
            </a:r>
            <a:r>
              <a:rPr lang="en-US" sz="1400" b="1" dirty="0">
                <a:solidFill>
                  <a:schemeClr val="bg1"/>
                </a:solidFill>
                <a:latin typeface="Times New Roman" panose="02020603050405020304" pitchFamily="18" charset="0"/>
                <a:cs typeface="Times New Roman" panose="02020603050405020304" pitchFamily="18" charset="0"/>
              </a:rPr>
              <a:t>hair</a:t>
            </a:r>
            <a:r>
              <a:rPr lang="en-US" sz="1400" dirty="0">
                <a:solidFill>
                  <a:schemeClr val="bg1"/>
                </a:solidFill>
                <a:latin typeface="Times New Roman" panose="02020603050405020304" pitchFamily="18" charset="0"/>
                <a:cs typeface="Times New Roman" panose="02020603050405020304" pitchFamily="18" charset="0"/>
              </a:rPr>
              <a:t>. Plant hairs may be </a:t>
            </a:r>
            <a:r>
              <a:rPr lang="en-US" sz="1400" dirty="0">
                <a:solidFill>
                  <a:schemeClr val="bg1"/>
                </a:solidFill>
                <a:latin typeface="Times New Roman" panose="02020603050405020304" pitchFamily="18" charset="0"/>
                <a:cs typeface="Times New Roman" panose="02020603050405020304" pitchFamily="18" charset="0"/>
                <a:hlinkClick r:id="rId6" tooltip="Unicellular organism"/>
              </a:rPr>
              <a:t>unicellular</a:t>
            </a:r>
            <a:r>
              <a:rPr lang="en-US" sz="1400" dirty="0">
                <a:solidFill>
                  <a:schemeClr val="bg1"/>
                </a:solidFill>
                <a:latin typeface="Times New Roman" panose="02020603050405020304" pitchFamily="18" charset="0"/>
                <a:cs typeface="Times New Roman" panose="02020603050405020304" pitchFamily="18" charset="0"/>
              </a:rPr>
              <a:t> or </a:t>
            </a:r>
            <a:r>
              <a:rPr lang="en-US" sz="1400" dirty="0">
                <a:solidFill>
                  <a:schemeClr val="bg1"/>
                </a:solidFill>
                <a:latin typeface="Times New Roman" panose="02020603050405020304" pitchFamily="18" charset="0"/>
                <a:cs typeface="Times New Roman" panose="02020603050405020304" pitchFamily="18" charset="0"/>
                <a:hlinkClick r:id="rId7" tooltip="Multicellular organism"/>
              </a:rPr>
              <a:t>multicellular</a:t>
            </a:r>
            <a:r>
              <a:rPr lang="en-US" sz="1400" dirty="0">
                <a:solidFill>
                  <a:schemeClr val="bg1"/>
                </a:solidFill>
                <a:latin typeface="Times New Roman" panose="02020603050405020304" pitchFamily="18" charset="0"/>
                <a:cs typeface="Times New Roman" panose="02020603050405020304" pitchFamily="18" charset="0"/>
              </a:rPr>
              <a:t>, branched or unbranched. Multicellular hairs may have one or several layers of cells. Branched hairs can be </a:t>
            </a:r>
            <a:r>
              <a:rPr lang="en-US" sz="1400" i="1" dirty="0">
                <a:solidFill>
                  <a:schemeClr val="bg1"/>
                </a:solidFill>
                <a:latin typeface="Times New Roman" panose="02020603050405020304" pitchFamily="18" charset="0"/>
                <a:cs typeface="Times New Roman" panose="02020603050405020304" pitchFamily="18" charset="0"/>
              </a:rPr>
              <a:t>dendritic</a:t>
            </a:r>
            <a:r>
              <a:rPr lang="en-US" sz="1400" dirty="0">
                <a:solidFill>
                  <a:schemeClr val="bg1"/>
                </a:solidFill>
                <a:latin typeface="Times New Roman" panose="02020603050405020304" pitchFamily="18" charset="0"/>
                <a:cs typeface="Times New Roman" panose="02020603050405020304" pitchFamily="18" charset="0"/>
              </a:rPr>
              <a:t> (tree-like) as in </a:t>
            </a:r>
            <a:r>
              <a:rPr lang="en-US" sz="1400" dirty="0">
                <a:solidFill>
                  <a:schemeClr val="bg1"/>
                </a:solidFill>
                <a:latin typeface="Times New Roman" panose="02020603050405020304" pitchFamily="18" charset="0"/>
                <a:cs typeface="Times New Roman" panose="02020603050405020304" pitchFamily="18" charset="0"/>
                <a:hlinkClick r:id="rId8" tooltip="Kangaroo paw"/>
              </a:rPr>
              <a:t>kangaroo paw</a:t>
            </a:r>
            <a:r>
              <a:rPr lang="en-US" sz="1400" dirty="0">
                <a:solidFill>
                  <a:schemeClr val="bg1"/>
                </a:solidFill>
                <a:latin typeface="Times New Roman" panose="02020603050405020304" pitchFamily="18" charset="0"/>
                <a:cs typeface="Times New Roman" panose="02020603050405020304" pitchFamily="18" charset="0"/>
              </a:rPr>
              <a:t> (</a:t>
            </a:r>
            <a:r>
              <a:rPr lang="en-US" sz="1400" i="1" dirty="0" err="1">
                <a:solidFill>
                  <a:schemeClr val="bg1"/>
                </a:solidFill>
                <a:latin typeface="Times New Roman" panose="02020603050405020304" pitchFamily="18" charset="0"/>
                <a:cs typeface="Times New Roman" panose="02020603050405020304" pitchFamily="18" charset="0"/>
                <a:hlinkClick r:id="rId9" tooltip="Anigozanthos"/>
              </a:rPr>
              <a:t>Anigozanthos</a:t>
            </a:r>
            <a:r>
              <a:rPr lang="en-US" sz="1400" dirty="0">
                <a:solidFill>
                  <a:schemeClr val="bg1"/>
                </a:solidFill>
                <a:latin typeface="Times New Roman" panose="02020603050405020304" pitchFamily="18" charset="0"/>
                <a:cs typeface="Times New Roman" panose="02020603050405020304" pitchFamily="18" charset="0"/>
              </a:rPr>
              <a:t>), </a:t>
            </a:r>
            <a:r>
              <a:rPr lang="en-US" sz="1400" i="1" dirty="0">
                <a:solidFill>
                  <a:schemeClr val="bg1"/>
                </a:solidFill>
                <a:latin typeface="Times New Roman" panose="02020603050405020304" pitchFamily="18" charset="0"/>
                <a:cs typeface="Times New Roman" panose="02020603050405020304" pitchFamily="18" charset="0"/>
              </a:rPr>
              <a:t>tufted</a:t>
            </a:r>
            <a:r>
              <a:rPr lang="en-US" sz="1400" dirty="0">
                <a:solidFill>
                  <a:schemeClr val="bg1"/>
                </a:solidFill>
                <a:latin typeface="Times New Roman" panose="02020603050405020304" pitchFamily="18" charset="0"/>
                <a:cs typeface="Times New Roman" panose="02020603050405020304" pitchFamily="18" charset="0"/>
              </a:rPr>
              <a:t>, or </a:t>
            </a:r>
            <a:r>
              <a:rPr lang="en-US" sz="1400" i="1" dirty="0">
                <a:solidFill>
                  <a:schemeClr val="bg1"/>
                </a:solidFill>
                <a:latin typeface="Times New Roman" panose="02020603050405020304" pitchFamily="18" charset="0"/>
                <a:cs typeface="Times New Roman" panose="02020603050405020304" pitchFamily="18" charset="0"/>
              </a:rPr>
              <a:t>stellate</a:t>
            </a:r>
            <a:r>
              <a:rPr lang="en-US" sz="1400" dirty="0">
                <a:solidFill>
                  <a:schemeClr val="bg1"/>
                </a:solidFill>
                <a:latin typeface="Times New Roman" panose="02020603050405020304" pitchFamily="18" charset="0"/>
                <a:cs typeface="Times New Roman" panose="02020603050405020304" pitchFamily="18" charset="0"/>
              </a:rPr>
              <a:t> (star-shaped), as in </a:t>
            </a:r>
            <a:r>
              <a:rPr lang="en-US" sz="1400" i="1" dirty="0">
                <a:solidFill>
                  <a:schemeClr val="bg1"/>
                </a:solidFill>
                <a:latin typeface="Times New Roman" panose="02020603050405020304" pitchFamily="18" charset="0"/>
                <a:cs typeface="Times New Roman" panose="02020603050405020304" pitchFamily="18" charset="0"/>
                <a:hlinkClick r:id="rId10" tooltip="Arabidopsis thaliana"/>
              </a:rPr>
              <a:t>Arabidopsis thaliana</a:t>
            </a:r>
            <a:r>
              <a:rPr lang="en-US" sz="1400" dirty="0">
                <a:solidFill>
                  <a:schemeClr val="bg1"/>
                </a:solidFill>
                <a:latin typeface="Times New Roman" panose="02020603050405020304" pitchFamily="18" charset="0"/>
                <a:cs typeface="Times New Roman" panose="02020603050405020304" pitchFamily="18" charset="0"/>
              </a:rPr>
              <a:t>.</a:t>
            </a:r>
          </a:p>
          <a:p>
            <a:pPr algn="just"/>
            <a:r>
              <a:rPr lang="en-US" sz="1400" dirty="0">
                <a:solidFill>
                  <a:schemeClr val="bg1"/>
                </a:solidFill>
                <a:latin typeface="Times New Roman" panose="02020603050405020304" pitchFamily="18" charset="0"/>
                <a:cs typeface="Times New Roman" panose="02020603050405020304" pitchFamily="18" charset="0"/>
              </a:rPr>
              <a:t>Another common type of </a:t>
            </a:r>
            <a:r>
              <a:rPr lang="en-US" sz="1400" dirty="0" err="1">
                <a:solidFill>
                  <a:schemeClr val="bg1"/>
                </a:solidFill>
                <a:latin typeface="Times New Roman" panose="02020603050405020304" pitchFamily="18" charset="0"/>
                <a:cs typeface="Times New Roman" panose="02020603050405020304" pitchFamily="18" charset="0"/>
              </a:rPr>
              <a:t>trichome</a:t>
            </a:r>
            <a:r>
              <a:rPr lang="en-US" sz="1400" dirty="0">
                <a:solidFill>
                  <a:schemeClr val="bg1"/>
                </a:solidFill>
                <a:latin typeface="Times New Roman" panose="02020603050405020304" pitchFamily="18" charset="0"/>
                <a:cs typeface="Times New Roman" panose="02020603050405020304" pitchFamily="18" charset="0"/>
              </a:rPr>
              <a:t> is the </a:t>
            </a:r>
            <a:r>
              <a:rPr lang="en-US" sz="1400" b="1" dirty="0">
                <a:solidFill>
                  <a:schemeClr val="bg1"/>
                </a:solidFill>
                <a:latin typeface="Times New Roman" panose="02020603050405020304" pitchFamily="18" charset="0"/>
                <a:cs typeface="Times New Roman" panose="02020603050405020304" pitchFamily="18" charset="0"/>
              </a:rPr>
              <a:t>scale</a:t>
            </a:r>
            <a:r>
              <a:rPr lang="en-US" sz="1400" dirty="0">
                <a:solidFill>
                  <a:schemeClr val="bg1"/>
                </a:solidFill>
                <a:latin typeface="Times New Roman" panose="02020603050405020304" pitchFamily="18" charset="0"/>
                <a:cs typeface="Times New Roman" panose="02020603050405020304" pitchFamily="18" charset="0"/>
              </a:rPr>
              <a:t> or </a:t>
            </a:r>
            <a:r>
              <a:rPr lang="en-US" sz="1400" b="1" dirty="0" err="1">
                <a:solidFill>
                  <a:schemeClr val="bg1"/>
                </a:solidFill>
                <a:latin typeface="Times New Roman" panose="02020603050405020304" pitchFamily="18" charset="0"/>
                <a:cs typeface="Times New Roman" panose="02020603050405020304" pitchFamily="18" charset="0"/>
              </a:rPr>
              <a:t>peltate</a:t>
            </a:r>
            <a:r>
              <a:rPr lang="en-US" sz="1400" b="1" dirty="0">
                <a:solidFill>
                  <a:schemeClr val="bg1"/>
                </a:solidFill>
                <a:latin typeface="Times New Roman" panose="02020603050405020304" pitchFamily="18" charset="0"/>
                <a:cs typeface="Times New Roman" panose="02020603050405020304" pitchFamily="18" charset="0"/>
              </a:rPr>
              <a:t> hair</a:t>
            </a:r>
            <a:r>
              <a:rPr lang="en-US" sz="1400" dirty="0">
                <a:solidFill>
                  <a:schemeClr val="bg1"/>
                </a:solidFill>
                <a:latin typeface="Times New Roman" panose="02020603050405020304" pitchFamily="18" charset="0"/>
                <a:cs typeface="Times New Roman" panose="02020603050405020304" pitchFamily="18" charset="0"/>
              </a:rPr>
              <a:t>, that has a plate or shield-shaped cluster of cells attached directly to the surface or borne on a stalk of some kind. Common examples are the leaf scales of </a:t>
            </a:r>
            <a:r>
              <a:rPr lang="en-US" sz="1400" dirty="0">
                <a:solidFill>
                  <a:schemeClr val="bg1"/>
                </a:solidFill>
                <a:latin typeface="Times New Roman" panose="02020603050405020304" pitchFamily="18" charset="0"/>
                <a:cs typeface="Times New Roman" panose="02020603050405020304" pitchFamily="18" charset="0"/>
                <a:hlinkClick r:id="rId11" tooltip="Bromeliaceae"/>
              </a:rPr>
              <a:t>bromeliads</a:t>
            </a:r>
            <a:r>
              <a:rPr lang="en-US" sz="1400" dirty="0">
                <a:solidFill>
                  <a:schemeClr val="bg1"/>
                </a:solidFill>
                <a:latin typeface="Times New Roman" panose="02020603050405020304" pitchFamily="18" charset="0"/>
                <a:cs typeface="Times New Roman" panose="02020603050405020304" pitchFamily="18" charset="0"/>
              </a:rPr>
              <a:t> such as the </a:t>
            </a:r>
            <a:r>
              <a:rPr lang="en-US" sz="1400" dirty="0">
                <a:solidFill>
                  <a:schemeClr val="bg1"/>
                </a:solidFill>
                <a:latin typeface="Times New Roman" panose="02020603050405020304" pitchFamily="18" charset="0"/>
                <a:cs typeface="Times New Roman" panose="02020603050405020304" pitchFamily="18" charset="0"/>
                <a:hlinkClick r:id="rId12" tooltip="Pineapple"/>
              </a:rPr>
              <a:t>pineapple</a:t>
            </a:r>
            <a:r>
              <a:rPr lang="en-US" sz="1400" dirty="0">
                <a:solidFill>
                  <a:schemeClr val="bg1"/>
                </a:solidFill>
                <a:latin typeface="Times New Roman" panose="02020603050405020304" pitchFamily="18" charset="0"/>
                <a:cs typeface="Times New Roman" panose="02020603050405020304" pitchFamily="18" charset="0"/>
              </a:rPr>
              <a:t>, </a:t>
            </a:r>
            <a:r>
              <a:rPr lang="en-US" sz="1400" i="1" dirty="0">
                <a:solidFill>
                  <a:schemeClr val="bg1"/>
                </a:solidFill>
                <a:latin typeface="Times New Roman" panose="02020603050405020304" pitchFamily="18" charset="0"/>
                <a:cs typeface="Times New Roman" panose="02020603050405020304" pitchFamily="18" charset="0"/>
                <a:hlinkClick r:id="rId13" tooltip="Rhododendron"/>
              </a:rPr>
              <a:t>Rhododendron</a:t>
            </a:r>
            <a:r>
              <a:rPr lang="en-US" sz="1400" dirty="0">
                <a:solidFill>
                  <a:schemeClr val="bg1"/>
                </a:solidFill>
                <a:latin typeface="Times New Roman" panose="02020603050405020304" pitchFamily="18" charset="0"/>
                <a:cs typeface="Times New Roman" panose="02020603050405020304" pitchFamily="18" charset="0"/>
              </a:rPr>
              <a:t> and sea buckthorn (</a:t>
            </a:r>
            <a:r>
              <a:rPr lang="en-US" sz="1400" i="1" dirty="0" err="1">
                <a:solidFill>
                  <a:schemeClr val="bg1"/>
                </a:solidFill>
                <a:latin typeface="Times New Roman" panose="02020603050405020304" pitchFamily="18" charset="0"/>
                <a:cs typeface="Times New Roman" panose="02020603050405020304" pitchFamily="18" charset="0"/>
                <a:hlinkClick r:id="rId14" tooltip="Hippophae rhamnoides"/>
              </a:rPr>
              <a:t>Hippophae</a:t>
            </a:r>
            <a:r>
              <a:rPr lang="en-US" sz="1400" i="1" dirty="0">
                <a:solidFill>
                  <a:schemeClr val="bg1"/>
                </a:solidFill>
                <a:latin typeface="Times New Roman" panose="02020603050405020304" pitchFamily="18" charset="0"/>
                <a:cs typeface="Times New Roman" panose="02020603050405020304" pitchFamily="18" charset="0"/>
                <a:hlinkClick r:id="rId14" tooltip="Hippophae rhamnoides"/>
              </a:rPr>
              <a:t> </a:t>
            </a:r>
            <a:r>
              <a:rPr lang="en-US" sz="1400" i="1" dirty="0" err="1">
                <a:solidFill>
                  <a:schemeClr val="bg1"/>
                </a:solidFill>
                <a:latin typeface="Times New Roman" panose="02020603050405020304" pitchFamily="18" charset="0"/>
                <a:cs typeface="Times New Roman" panose="02020603050405020304" pitchFamily="18" charset="0"/>
                <a:hlinkClick r:id="rId14" tooltip="Hippophae rhamnoides"/>
              </a:rPr>
              <a:t>rhamnoides</a:t>
            </a:r>
            <a:r>
              <a:rPr lang="en-US" sz="1400" dirty="0">
                <a:solidFill>
                  <a:schemeClr val="bg1"/>
                </a:solidFill>
                <a:latin typeface="Times New Roman" panose="02020603050405020304" pitchFamily="18" charset="0"/>
                <a:cs typeface="Times New Roman" panose="02020603050405020304" pitchFamily="18" charset="0"/>
              </a:rPr>
              <a:t>).</a:t>
            </a:r>
          </a:p>
          <a:p>
            <a:pPr algn="just"/>
            <a:r>
              <a:rPr lang="en-US" sz="1400" dirty="0">
                <a:solidFill>
                  <a:schemeClr val="bg1"/>
                </a:solidFill>
                <a:latin typeface="Times New Roman" panose="02020603050405020304" pitchFamily="18" charset="0"/>
                <a:cs typeface="Times New Roman" panose="02020603050405020304" pitchFamily="18" charset="0"/>
              </a:rPr>
              <a:t>Any of the various types of hairs may be </a:t>
            </a:r>
            <a:r>
              <a:rPr lang="en-US" sz="1400" b="1" dirty="0">
                <a:solidFill>
                  <a:schemeClr val="bg1"/>
                </a:solidFill>
                <a:latin typeface="Times New Roman" panose="02020603050405020304" pitchFamily="18" charset="0"/>
                <a:cs typeface="Times New Roman" panose="02020603050405020304" pitchFamily="18" charset="0"/>
              </a:rPr>
              <a:t>glandular</a:t>
            </a:r>
            <a:r>
              <a:rPr lang="en-US" sz="1400" dirty="0">
                <a:solidFill>
                  <a:schemeClr val="bg1"/>
                </a:solidFill>
                <a:latin typeface="Times New Roman" panose="02020603050405020304" pitchFamily="18" charset="0"/>
                <a:cs typeface="Times New Roman" panose="02020603050405020304" pitchFamily="18" charset="0"/>
              </a:rPr>
              <a:t>, producing some kind of secretion, such as the essential oils produced by </a:t>
            </a:r>
            <a:r>
              <a:rPr lang="en-US" sz="1400" dirty="0">
                <a:solidFill>
                  <a:schemeClr val="bg1"/>
                </a:solidFill>
                <a:latin typeface="Times New Roman" panose="02020603050405020304" pitchFamily="18" charset="0"/>
                <a:cs typeface="Times New Roman" panose="02020603050405020304" pitchFamily="18" charset="0"/>
                <a:hlinkClick r:id="rId15" tooltip="Mentha"/>
              </a:rPr>
              <a:t>mints</a:t>
            </a:r>
            <a:r>
              <a:rPr lang="en-US" sz="1400" dirty="0">
                <a:solidFill>
                  <a:schemeClr val="bg1"/>
                </a:solidFill>
                <a:latin typeface="Times New Roman" panose="02020603050405020304" pitchFamily="18" charset="0"/>
                <a:cs typeface="Times New Roman" panose="02020603050405020304" pitchFamily="18" charset="0"/>
              </a:rPr>
              <a:t> and many other members of the family </a:t>
            </a:r>
            <a:r>
              <a:rPr lang="en-US" sz="1400" dirty="0" err="1">
                <a:solidFill>
                  <a:schemeClr val="bg1"/>
                </a:solidFill>
                <a:latin typeface="Times New Roman" panose="02020603050405020304" pitchFamily="18" charset="0"/>
                <a:cs typeface="Times New Roman" panose="02020603050405020304" pitchFamily="18" charset="0"/>
                <a:hlinkClick r:id="rId16" tooltip="Lamiaceae"/>
              </a:rPr>
              <a:t>Lamiaceae</a:t>
            </a:r>
            <a:r>
              <a:rPr lang="en-US" sz="1400" dirty="0">
                <a:solidFill>
                  <a:schemeClr val="bg1"/>
                </a:solidFill>
                <a:latin typeface="Times New Roman" panose="02020603050405020304" pitchFamily="18" charset="0"/>
                <a:cs typeface="Times New Roman" panose="02020603050405020304" pitchFamily="18" charset="0"/>
              </a:rPr>
              <a:t>.</a:t>
            </a:r>
          </a:p>
          <a:p>
            <a:pPr algn="just"/>
            <a:r>
              <a:rPr lang="en-US" sz="1400" dirty="0">
                <a:solidFill>
                  <a:schemeClr val="bg1"/>
                </a:solidFill>
                <a:latin typeface="Times New Roman" panose="02020603050405020304" pitchFamily="18" charset="0"/>
                <a:cs typeface="Times New Roman" panose="02020603050405020304" pitchFamily="18" charset="0"/>
              </a:rPr>
              <a:t>In describing the surface appearance of plant organs, such as </a:t>
            </a:r>
            <a:r>
              <a:rPr lang="en-US" sz="1400" dirty="0">
                <a:solidFill>
                  <a:schemeClr val="bg1"/>
                </a:solidFill>
                <a:latin typeface="Times New Roman" panose="02020603050405020304" pitchFamily="18" charset="0"/>
                <a:cs typeface="Times New Roman" panose="02020603050405020304" pitchFamily="18" charset="0"/>
                <a:hlinkClick r:id="rId17" tooltip="Plant stem"/>
              </a:rPr>
              <a:t>stems</a:t>
            </a:r>
            <a:r>
              <a:rPr lang="en-US" sz="1400" dirty="0">
                <a:solidFill>
                  <a:schemeClr val="bg1"/>
                </a:solidFill>
                <a:latin typeface="Times New Roman" panose="02020603050405020304" pitchFamily="18" charset="0"/>
                <a:cs typeface="Times New Roman" panose="02020603050405020304" pitchFamily="18" charset="0"/>
              </a:rPr>
              <a:t> and </a:t>
            </a:r>
            <a:r>
              <a:rPr lang="en-US" sz="1400" dirty="0">
                <a:solidFill>
                  <a:schemeClr val="bg1"/>
                </a:solidFill>
                <a:latin typeface="Times New Roman" panose="02020603050405020304" pitchFamily="18" charset="0"/>
                <a:cs typeface="Times New Roman" panose="02020603050405020304" pitchFamily="18" charset="0"/>
                <a:hlinkClick r:id="rId18" tooltip="Leaf"/>
              </a:rPr>
              <a:t>leaves</a:t>
            </a:r>
            <a:r>
              <a:rPr lang="en-US" sz="1400" dirty="0">
                <a:solidFill>
                  <a:schemeClr val="bg1"/>
                </a:solidFill>
                <a:latin typeface="Times New Roman" panose="02020603050405020304" pitchFamily="18" charset="0"/>
                <a:cs typeface="Times New Roman" panose="02020603050405020304" pitchFamily="18" charset="0"/>
              </a:rPr>
              <a:t>, many terms are used in reference to the presence, form, and appearance of </a:t>
            </a:r>
            <a:r>
              <a:rPr lang="en-US" sz="1400" dirty="0" err="1">
                <a:solidFill>
                  <a:schemeClr val="bg1"/>
                </a:solidFill>
                <a:latin typeface="Times New Roman" panose="02020603050405020304" pitchFamily="18" charset="0"/>
                <a:cs typeface="Times New Roman" panose="02020603050405020304" pitchFamily="18" charset="0"/>
              </a:rPr>
              <a:t>trichomes</a:t>
            </a:r>
            <a:r>
              <a:rPr lang="en-US" sz="1400" dirty="0">
                <a:solidFill>
                  <a:schemeClr val="bg1"/>
                </a:solidFill>
                <a:latin typeface="Times New Roman" panose="02020603050405020304" pitchFamily="18" charset="0"/>
                <a:cs typeface="Times New Roman" panose="02020603050405020304" pitchFamily="18" charset="0"/>
              </a:rPr>
              <a:t>. The most basic terms used are </a:t>
            </a:r>
            <a:r>
              <a:rPr lang="en-US" sz="1400" b="1" i="1" dirty="0">
                <a:solidFill>
                  <a:schemeClr val="bg1"/>
                </a:solidFill>
                <a:latin typeface="Times New Roman" panose="02020603050405020304" pitchFamily="18" charset="0"/>
                <a:cs typeface="Times New Roman" panose="02020603050405020304" pitchFamily="18" charset="0"/>
              </a:rPr>
              <a:t>glabrous</a:t>
            </a:r>
            <a:r>
              <a:rPr lang="en-US" sz="1400" dirty="0">
                <a:solidFill>
                  <a:schemeClr val="bg1"/>
                </a:solidFill>
                <a:latin typeface="Times New Roman" panose="02020603050405020304" pitchFamily="18" charset="0"/>
                <a:cs typeface="Times New Roman" panose="02020603050405020304" pitchFamily="18" charset="0"/>
              </a:rPr>
              <a:t>—lacking hairs— and </a:t>
            </a:r>
            <a:r>
              <a:rPr lang="en-US" sz="1400" b="1" i="1" dirty="0">
                <a:solidFill>
                  <a:schemeClr val="bg1"/>
                </a:solidFill>
                <a:latin typeface="Times New Roman" panose="02020603050405020304" pitchFamily="18" charset="0"/>
                <a:cs typeface="Times New Roman" panose="02020603050405020304" pitchFamily="18" charset="0"/>
              </a:rPr>
              <a:t>pubescent</a:t>
            </a:r>
            <a:r>
              <a:rPr lang="en-US" sz="1400" dirty="0">
                <a:solidFill>
                  <a:schemeClr val="bg1"/>
                </a:solidFill>
                <a:latin typeface="Times New Roman" panose="02020603050405020304" pitchFamily="18" charset="0"/>
                <a:cs typeface="Times New Roman" panose="02020603050405020304" pitchFamily="18" charset="0"/>
              </a:rPr>
              <a:t>—having hairs. </a:t>
            </a:r>
          </a:p>
          <a:p>
            <a:pPr algn="just"/>
            <a:endParaRPr lang="en-US" sz="1400" dirty="0">
              <a:solidFill>
                <a:schemeClr val="bg1"/>
              </a:solidFill>
              <a:latin typeface="Times New Roman" panose="02020603050405020304" pitchFamily="18" charset="0"/>
              <a:cs typeface="Times New Roman" panose="02020603050405020304" pitchFamily="18" charset="0"/>
            </a:endParaRPr>
          </a:p>
          <a:p>
            <a:pPr algn="just"/>
            <a:r>
              <a:rPr lang="en-US" sz="1400" b="1" dirty="0">
                <a:solidFill>
                  <a:srgbClr val="FFFF00"/>
                </a:solidFill>
                <a:latin typeface="Times New Roman" panose="02020603050405020304" pitchFamily="18" charset="0"/>
                <a:cs typeface="Times New Roman" panose="02020603050405020304" pitchFamily="18" charset="0"/>
              </a:rPr>
              <a:t>Details are provided by:</a:t>
            </a:r>
          </a:p>
          <a:p>
            <a:pPr algn="just"/>
            <a:r>
              <a:rPr lang="en-US" sz="1400" b="1" dirty="0">
                <a:solidFill>
                  <a:schemeClr val="bg1"/>
                </a:solidFill>
                <a:latin typeface="Times New Roman" panose="02020603050405020304" pitchFamily="18" charset="0"/>
                <a:cs typeface="Times New Roman" panose="02020603050405020304" pitchFamily="18" charset="0"/>
              </a:rPr>
              <a:t>glabrous</a:t>
            </a:r>
            <a:r>
              <a:rPr lang="en-US" sz="1400" dirty="0">
                <a:solidFill>
                  <a:schemeClr val="bg1"/>
                </a:solidFill>
                <a:latin typeface="Times New Roman" panose="02020603050405020304" pitchFamily="18" charset="0"/>
                <a:cs typeface="Times New Roman" panose="02020603050405020304" pitchFamily="18" charset="0"/>
              </a:rPr>
              <a:t>, </a:t>
            </a:r>
            <a:r>
              <a:rPr lang="en-US" sz="1400" b="1" dirty="0" err="1">
                <a:solidFill>
                  <a:schemeClr val="bg1"/>
                </a:solidFill>
                <a:latin typeface="Times New Roman" panose="02020603050405020304" pitchFamily="18" charset="0"/>
                <a:cs typeface="Times New Roman" panose="02020603050405020304" pitchFamily="18" charset="0"/>
              </a:rPr>
              <a:t>glabrate</a:t>
            </a:r>
            <a:r>
              <a:rPr lang="en-US" sz="1400" dirty="0">
                <a:solidFill>
                  <a:schemeClr val="bg1"/>
                </a:solidFill>
                <a:latin typeface="Times New Roman" panose="02020603050405020304" pitchFamily="18" charset="0"/>
                <a:cs typeface="Times New Roman" panose="02020603050405020304" pitchFamily="18" charset="0"/>
              </a:rPr>
              <a:t> – lacking hairs or </a:t>
            </a:r>
            <a:r>
              <a:rPr lang="en-US" sz="1400" dirty="0" err="1">
                <a:solidFill>
                  <a:schemeClr val="bg1"/>
                </a:solidFill>
                <a:latin typeface="Times New Roman" panose="02020603050405020304" pitchFamily="18" charset="0"/>
                <a:cs typeface="Times New Roman" panose="02020603050405020304" pitchFamily="18" charset="0"/>
              </a:rPr>
              <a:t>trichomes</a:t>
            </a:r>
            <a:r>
              <a:rPr lang="en-US" sz="1400" dirty="0">
                <a:solidFill>
                  <a:schemeClr val="bg1"/>
                </a:solidFill>
                <a:latin typeface="Times New Roman" panose="02020603050405020304" pitchFamily="18" charset="0"/>
                <a:cs typeface="Times New Roman" panose="02020603050405020304" pitchFamily="18" charset="0"/>
              </a:rPr>
              <a:t>; surface smooth</a:t>
            </a:r>
          </a:p>
          <a:p>
            <a:pPr algn="just"/>
            <a:r>
              <a:rPr lang="en-US" sz="1400" b="1" dirty="0">
                <a:solidFill>
                  <a:schemeClr val="bg1"/>
                </a:solidFill>
                <a:latin typeface="Times New Roman" panose="02020603050405020304" pitchFamily="18" charset="0"/>
                <a:cs typeface="Times New Roman" panose="02020603050405020304" pitchFamily="18" charset="0"/>
              </a:rPr>
              <a:t>hirsute</a:t>
            </a:r>
            <a:r>
              <a:rPr lang="en-US" sz="1400" dirty="0">
                <a:solidFill>
                  <a:schemeClr val="bg1"/>
                </a:solidFill>
                <a:latin typeface="Times New Roman" panose="02020603050405020304" pitchFamily="18" charset="0"/>
                <a:cs typeface="Times New Roman" panose="02020603050405020304" pitchFamily="18" charset="0"/>
              </a:rPr>
              <a:t> – coarsely hairy</a:t>
            </a:r>
          </a:p>
          <a:p>
            <a:pPr algn="just"/>
            <a:r>
              <a:rPr lang="en-US" sz="1400" b="1" dirty="0">
                <a:solidFill>
                  <a:schemeClr val="bg1"/>
                </a:solidFill>
                <a:latin typeface="Times New Roman" panose="02020603050405020304" pitchFamily="18" charset="0"/>
                <a:cs typeface="Times New Roman" panose="02020603050405020304" pitchFamily="18" charset="0"/>
              </a:rPr>
              <a:t>hispid</a:t>
            </a:r>
            <a:r>
              <a:rPr lang="en-US" sz="1400" dirty="0">
                <a:solidFill>
                  <a:schemeClr val="bg1"/>
                </a:solidFill>
                <a:latin typeface="Times New Roman" panose="02020603050405020304" pitchFamily="18" charset="0"/>
                <a:cs typeface="Times New Roman" panose="02020603050405020304" pitchFamily="18" charset="0"/>
              </a:rPr>
              <a:t> – having bristly hairs</a:t>
            </a:r>
          </a:p>
          <a:p>
            <a:pPr algn="just"/>
            <a:r>
              <a:rPr lang="en-US" sz="1400" b="1" dirty="0">
                <a:solidFill>
                  <a:schemeClr val="bg1"/>
                </a:solidFill>
                <a:latin typeface="Times New Roman" panose="02020603050405020304" pitchFamily="18" charset="0"/>
                <a:cs typeface="Times New Roman" panose="02020603050405020304" pitchFamily="18" charset="0"/>
              </a:rPr>
              <a:t>articulate</a:t>
            </a:r>
            <a:r>
              <a:rPr lang="en-US" sz="1400" dirty="0">
                <a:solidFill>
                  <a:schemeClr val="bg1"/>
                </a:solidFill>
                <a:latin typeface="Times New Roman" panose="02020603050405020304" pitchFamily="18" charset="0"/>
                <a:cs typeface="Times New Roman" panose="02020603050405020304" pitchFamily="18" charset="0"/>
              </a:rPr>
              <a:t> – simple </a:t>
            </a:r>
            <a:r>
              <a:rPr lang="en-US" sz="1400" dirty="0" err="1">
                <a:solidFill>
                  <a:schemeClr val="bg1"/>
                </a:solidFill>
                <a:latin typeface="Times New Roman" panose="02020603050405020304" pitchFamily="18" charset="0"/>
                <a:cs typeface="Times New Roman" panose="02020603050405020304" pitchFamily="18" charset="0"/>
              </a:rPr>
              <a:t>pluricellular-uniseriate</a:t>
            </a:r>
            <a:r>
              <a:rPr lang="en-US" sz="1400" dirty="0">
                <a:solidFill>
                  <a:schemeClr val="bg1"/>
                </a:solidFill>
                <a:latin typeface="Times New Roman" panose="02020603050405020304" pitchFamily="18" charset="0"/>
                <a:cs typeface="Times New Roman" panose="02020603050405020304" pitchFamily="18" charset="0"/>
              </a:rPr>
              <a:t> hairs</a:t>
            </a:r>
          </a:p>
          <a:p>
            <a:pPr algn="just"/>
            <a:r>
              <a:rPr lang="en-US" sz="1400" b="1" dirty="0">
                <a:solidFill>
                  <a:schemeClr val="bg1"/>
                </a:solidFill>
                <a:latin typeface="Times New Roman" panose="02020603050405020304" pitchFamily="18" charset="0"/>
                <a:cs typeface="Times New Roman" panose="02020603050405020304" pitchFamily="18" charset="0"/>
              </a:rPr>
              <a:t>downy</a:t>
            </a:r>
            <a:r>
              <a:rPr lang="en-US" sz="1400" dirty="0">
                <a:solidFill>
                  <a:schemeClr val="bg1"/>
                </a:solidFill>
                <a:latin typeface="Times New Roman" panose="02020603050405020304" pitchFamily="18" charset="0"/>
                <a:cs typeface="Times New Roman" panose="02020603050405020304" pitchFamily="18" charset="0"/>
              </a:rPr>
              <a:t> – having an almost wool-like covering of long hairs</a:t>
            </a:r>
          </a:p>
          <a:p>
            <a:pPr algn="just"/>
            <a:r>
              <a:rPr lang="en-US" sz="1400" b="1" dirty="0" err="1">
                <a:solidFill>
                  <a:schemeClr val="bg1"/>
                </a:solidFill>
                <a:latin typeface="Times New Roman" panose="02020603050405020304" pitchFamily="18" charset="0"/>
                <a:cs typeface="Times New Roman" panose="02020603050405020304" pitchFamily="18" charset="0"/>
              </a:rPr>
              <a:t>pilose</a:t>
            </a:r>
            <a:r>
              <a:rPr lang="en-US" sz="1400" dirty="0">
                <a:solidFill>
                  <a:schemeClr val="bg1"/>
                </a:solidFill>
                <a:latin typeface="Times New Roman" panose="02020603050405020304" pitchFamily="18" charset="0"/>
                <a:cs typeface="Times New Roman" panose="02020603050405020304" pitchFamily="18" charset="0"/>
              </a:rPr>
              <a:t> – pubescent with long, straight, soft, spreading or erect hairs</a:t>
            </a:r>
          </a:p>
          <a:p>
            <a:pPr algn="just"/>
            <a:r>
              <a:rPr lang="en-US" sz="1400" b="1" dirty="0" err="1">
                <a:solidFill>
                  <a:schemeClr val="bg1"/>
                </a:solidFill>
                <a:latin typeface="Times New Roman" panose="02020603050405020304" pitchFamily="18" charset="0"/>
                <a:cs typeface="Times New Roman" panose="02020603050405020304" pitchFamily="18" charset="0"/>
              </a:rPr>
              <a:t>puberulent</a:t>
            </a:r>
            <a:r>
              <a:rPr lang="en-US" sz="1400" dirty="0">
                <a:solidFill>
                  <a:schemeClr val="bg1"/>
                </a:solidFill>
                <a:latin typeface="Times New Roman" panose="02020603050405020304" pitchFamily="18" charset="0"/>
                <a:cs typeface="Times New Roman" panose="02020603050405020304" pitchFamily="18" charset="0"/>
              </a:rPr>
              <a:t> – minutely pubescent; having fine, short, usually erect, hairs</a:t>
            </a:r>
          </a:p>
          <a:p>
            <a:pPr algn="just"/>
            <a:r>
              <a:rPr lang="en-US" sz="1400" b="1" dirty="0">
                <a:solidFill>
                  <a:schemeClr val="bg1"/>
                </a:solidFill>
                <a:latin typeface="Times New Roman" panose="02020603050405020304" pitchFamily="18" charset="0"/>
                <a:cs typeface="Times New Roman" panose="02020603050405020304" pitchFamily="18" charset="0"/>
              </a:rPr>
              <a:t>pubescent</a:t>
            </a:r>
            <a:r>
              <a:rPr lang="en-US" sz="1400" dirty="0">
                <a:solidFill>
                  <a:schemeClr val="bg1"/>
                </a:solidFill>
                <a:latin typeface="Times New Roman" panose="02020603050405020304" pitchFamily="18" charset="0"/>
                <a:cs typeface="Times New Roman" panose="02020603050405020304" pitchFamily="18" charset="0"/>
              </a:rPr>
              <a:t> – bearing hairs or </a:t>
            </a:r>
            <a:r>
              <a:rPr lang="en-US" sz="1400" dirty="0" err="1">
                <a:solidFill>
                  <a:schemeClr val="bg1"/>
                </a:solidFill>
                <a:latin typeface="Times New Roman" panose="02020603050405020304" pitchFamily="18" charset="0"/>
                <a:cs typeface="Times New Roman" panose="02020603050405020304" pitchFamily="18" charset="0"/>
              </a:rPr>
              <a:t>trichomes</a:t>
            </a:r>
            <a:r>
              <a:rPr lang="en-US" sz="1400" dirty="0">
                <a:solidFill>
                  <a:schemeClr val="bg1"/>
                </a:solidFill>
                <a:latin typeface="Times New Roman" panose="02020603050405020304" pitchFamily="18" charset="0"/>
                <a:cs typeface="Times New Roman" panose="02020603050405020304" pitchFamily="18" charset="0"/>
              </a:rPr>
              <a:t> of any type</a:t>
            </a:r>
          </a:p>
          <a:p>
            <a:pPr algn="just"/>
            <a:r>
              <a:rPr lang="en-US" sz="1400" b="1" dirty="0" err="1">
                <a:solidFill>
                  <a:schemeClr val="bg1"/>
                </a:solidFill>
                <a:latin typeface="Times New Roman" panose="02020603050405020304" pitchFamily="18" charset="0"/>
                <a:cs typeface="Times New Roman" panose="02020603050405020304" pitchFamily="18" charset="0"/>
              </a:rPr>
              <a:t>strigillose</a:t>
            </a:r>
            <a:r>
              <a:rPr lang="en-US" sz="1400" dirty="0">
                <a:solidFill>
                  <a:schemeClr val="bg1"/>
                </a:solidFill>
                <a:latin typeface="Times New Roman" panose="02020603050405020304" pitchFamily="18" charset="0"/>
                <a:cs typeface="Times New Roman" panose="02020603050405020304" pitchFamily="18" charset="0"/>
              </a:rPr>
              <a:t> – minutely strigose</a:t>
            </a:r>
          </a:p>
          <a:p>
            <a:pPr algn="just"/>
            <a:r>
              <a:rPr lang="en-US" sz="1400" b="1" dirty="0">
                <a:solidFill>
                  <a:schemeClr val="bg1"/>
                </a:solidFill>
                <a:latin typeface="Times New Roman" panose="02020603050405020304" pitchFamily="18" charset="0"/>
                <a:cs typeface="Times New Roman" panose="02020603050405020304" pitchFamily="18" charset="0"/>
              </a:rPr>
              <a:t>strigose</a:t>
            </a:r>
            <a:r>
              <a:rPr lang="en-US" sz="1400" dirty="0">
                <a:solidFill>
                  <a:schemeClr val="bg1"/>
                </a:solidFill>
                <a:latin typeface="Times New Roman" panose="02020603050405020304" pitchFamily="18" charset="0"/>
                <a:cs typeface="Times New Roman" panose="02020603050405020304" pitchFamily="18" charset="0"/>
              </a:rPr>
              <a:t> – having straight hairs all pointing in more or less the same direction as along a margin or midrib</a:t>
            </a:r>
          </a:p>
          <a:p>
            <a:pPr algn="just"/>
            <a:r>
              <a:rPr lang="en-US" sz="1400" b="1" dirty="0" err="1">
                <a:solidFill>
                  <a:schemeClr val="bg1"/>
                </a:solidFill>
                <a:latin typeface="Times New Roman" panose="02020603050405020304" pitchFamily="18" charset="0"/>
                <a:cs typeface="Times New Roman" panose="02020603050405020304" pitchFamily="18" charset="0"/>
              </a:rPr>
              <a:t>tomentellous</a:t>
            </a:r>
            <a:r>
              <a:rPr lang="en-US" sz="1400" dirty="0">
                <a:solidFill>
                  <a:schemeClr val="bg1"/>
                </a:solidFill>
                <a:latin typeface="Times New Roman" panose="02020603050405020304" pitchFamily="18" charset="0"/>
                <a:cs typeface="Times New Roman" panose="02020603050405020304" pitchFamily="18" charset="0"/>
              </a:rPr>
              <a:t> – minutely </a:t>
            </a:r>
            <a:r>
              <a:rPr lang="en-US" sz="1400" dirty="0" err="1">
                <a:solidFill>
                  <a:schemeClr val="bg1"/>
                </a:solidFill>
                <a:latin typeface="Times New Roman" panose="02020603050405020304" pitchFamily="18" charset="0"/>
                <a:cs typeface="Times New Roman" panose="02020603050405020304" pitchFamily="18" charset="0"/>
              </a:rPr>
              <a:t>tomentose</a:t>
            </a:r>
            <a:endParaRPr lang="en-US" sz="1400" dirty="0">
              <a:solidFill>
                <a:schemeClr val="bg1"/>
              </a:solidFill>
              <a:latin typeface="Times New Roman" panose="02020603050405020304" pitchFamily="18" charset="0"/>
              <a:cs typeface="Times New Roman" panose="02020603050405020304" pitchFamily="18" charset="0"/>
            </a:endParaRPr>
          </a:p>
          <a:p>
            <a:pPr algn="just"/>
            <a:r>
              <a:rPr lang="en-US" sz="1400" b="1" dirty="0" err="1">
                <a:solidFill>
                  <a:schemeClr val="bg1"/>
                </a:solidFill>
                <a:latin typeface="Times New Roman" panose="02020603050405020304" pitchFamily="18" charset="0"/>
                <a:cs typeface="Times New Roman" panose="02020603050405020304" pitchFamily="18" charset="0"/>
              </a:rPr>
              <a:t>tomentose</a:t>
            </a:r>
            <a:r>
              <a:rPr lang="en-US" sz="1400" dirty="0">
                <a:solidFill>
                  <a:schemeClr val="bg1"/>
                </a:solidFill>
                <a:latin typeface="Times New Roman" panose="02020603050405020304" pitchFamily="18" charset="0"/>
                <a:cs typeface="Times New Roman" panose="02020603050405020304" pitchFamily="18" charset="0"/>
              </a:rPr>
              <a:t> – covered with dense, matted, woolly hairs</a:t>
            </a:r>
          </a:p>
          <a:p>
            <a:pPr algn="just"/>
            <a:r>
              <a:rPr lang="en-US" sz="1400" b="1" dirty="0" err="1">
                <a:solidFill>
                  <a:schemeClr val="bg1"/>
                </a:solidFill>
                <a:latin typeface="Times New Roman" panose="02020603050405020304" pitchFamily="18" charset="0"/>
                <a:cs typeface="Times New Roman" panose="02020603050405020304" pitchFamily="18" charset="0"/>
              </a:rPr>
              <a:t>villosulous</a:t>
            </a:r>
            <a:r>
              <a:rPr lang="en-US" sz="1400" dirty="0">
                <a:solidFill>
                  <a:schemeClr val="bg1"/>
                </a:solidFill>
                <a:latin typeface="Times New Roman" panose="02020603050405020304" pitchFamily="18" charset="0"/>
                <a:cs typeface="Times New Roman" panose="02020603050405020304" pitchFamily="18" charset="0"/>
              </a:rPr>
              <a:t> – minutely villous</a:t>
            </a:r>
          </a:p>
          <a:p>
            <a:pPr algn="just"/>
            <a:r>
              <a:rPr lang="en-US" sz="1400" b="1" dirty="0">
                <a:solidFill>
                  <a:schemeClr val="bg1"/>
                </a:solidFill>
                <a:latin typeface="Times New Roman" panose="02020603050405020304" pitchFamily="18" charset="0"/>
                <a:cs typeface="Times New Roman" panose="02020603050405020304" pitchFamily="18" charset="0"/>
              </a:rPr>
              <a:t>villous</a:t>
            </a:r>
            <a:r>
              <a:rPr lang="en-US" sz="1400" dirty="0">
                <a:solidFill>
                  <a:schemeClr val="bg1"/>
                </a:solidFill>
                <a:latin typeface="Times New Roman" panose="02020603050405020304" pitchFamily="18" charset="0"/>
                <a:cs typeface="Times New Roman" panose="02020603050405020304" pitchFamily="18" charset="0"/>
              </a:rPr>
              <a:t> – having long, soft hairs, often curved, but not matted</a:t>
            </a:r>
          </a:p>
          <a:p>
            <a:endParaRPr lang="ru-RU" sz="14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235177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Объект 2"/>
          <p:cNvSpPr>
            <a:spLocks noGrp="1"/>
          </p:cNvSpPr>
          <p:nvPr>
            <p:ph idx="1"/>
          </p:nvPr>
        </p:nvSpPr>
        <p:spPr>
          <a:xfrm>
            <a:off x="670161" y="1239520"/>
            <a:ext cx="10627759" cy="4907279"/>
          </a:xfrm>
        </p:spPr>
        <p:txBody>
          <a:bodyPr>
            <a:normAutofit/>
          </a:bodyPr>
          <a:lstStyle/>
          <a:p>
            <a:pPr marL="0" indent="0" algn="just">
              <a:buNone/>
            </a:pPr>
            <a:r>
              <a:rPr lang="en-US" sz="2000" b="1" dirty="0">
                <a:solidFill>
                  <a:srgbClr val="FFFF00"/>
                </a:solidFill>
                <a:latin typeface="Times New Roman" panose="02020603050405020304" pitchFamily="18" charset="0"/>
                <a:cs typeface="Times New Roman" panose="02020603050405020304" pitchFamily="18" charset="0"/>
              </a:rPr>
              <a:t>Glandular </a:t>
            </a:r>
            <a:r>
              <a:rPr lang="en-US" sz="2000" b="1" dirty="0" err="1">
                <a:solidFill>
                  <a:srgbClr val="FFFF00"/>
                </a:solidFill>
                <a:latin typeface="Times New Roman" panose="02020603050405020304" pitchFamily="18" charset="0"/>
                <a:cs typeface="Times New Roman" panose="02020603050405020304" pitchFamily="18" charset="0"/>
              </a:rPr>
              <a:t>trichomes</a:t>
            </a:r>
            <a:r>
              <a:rPr lang="en-US" sz="2000" b="1" dirty="0">
                <a:solidFill>
                  <a:srgbClr val="FFFF00"/>
                </a:solidFill>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have been vastly studied, even though they are only found on about 30% of plants. Their function is to secrete metabolites for the plant. Some of these metabolites include: </a:t>
            </a:r>
            <a:r>
              <a:rPr lang="en-US" sz="2000" b="1" i="1" dirty="0" err="1">
                <a:solidFill>
                  <a:schemeClr val="bg1">
                    <a:lumMod val="95000"/>
                    <a:lumOff val="5000"/>
                  </a:schemeClr>
                </a:solidFill>
                <a:latin typeface="Times New Roman" panose="02020603050405020304" pitchFamily="18" charset="0"/>
                <a:cs typeface="Times New Roman" panose="02020603050405020304" pitchFamily="18" charset="0"/>
              </a:rPr>
              <a:t>terpenoids</a:t>
            </a:r>
            <a:r>
              <a:rPr lang="en-US" sz="2000" b="1"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which have many functions in the plant related to growth and development; </a:t>
            </a:r>
            <a:r>
              <a:rPr lang="en-US" sz="2000" b="1" i="1" dirty="0" err="1">
                <a:solidFill>
                  <a:schemeClr val="bg1">
                    <a:lumMod val="95000"/>
                    <a:lumOff val="5000"/>
                  </a:schemeClr>
                </a:solidFill>
                <a:latin typeface="Times New Roman" panose="02020603050405020304" pitchFamily="18" charset="0"/>
                <a:cs typeface="Times New Roman" panose="02020603050405020304" pitchFamily="18" charset="0"/>
              </a:rPr>
              <a:t>phenylpropanoids</a:t>
            </a:r>
            <a:r>
              <a:rPr lang="en-US" sz="2000" b="1" i="1" dirty="0">
                <a:solidFill>
                  <a:schemeClr val="bg1">
                    <a:lumMod val="95000"/>
                    <a:lumOff val="5000"/>
                  </a:schemeClr>
                </a:solidFill>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which have a role in many plant pathways, such as secondary metabolites, stress response, and act as the mediators of plant interactions in the environment; </a:t>
            </a:r>
            <a:r>
              <a:rPr lang="en-US" sz="2000" b="1" i="1" dirty="0">
                <a:solidFill>
                  <a:schemeClr val="bg1">
                    <a:lumMod val="95000"/>
                    <a:lumOff val="5000"/>
                  </a:schemeClr>
                </a:solidFill>
                <a:latin typeface="Times New Roman" panose="02020603050405020304" pitchFamily="18" charset="0"/>
                <a:cs typeface="Times New Roman" panose="02020603050405020304" pitchFamily="18" charset="0"/>
              </a:rPr>
              <a:t>flavonoids, methyl ketones, acyl sugars.</a:t>
            </a:r>
          </a:p>
          <a:p>
            <a:pPr marL="0" indent="0" algn="just">
              <a:buNone/>
            </a:pPr>
            <a:endParaRPr lang="en-US" sz="2000" b="1" i="1" dirty="0">
              <a:solidFill>
                <a:schemeClr val="bg1">
                  <a:lumMod val="95000"/>
                  <a:lumOff val="5000"/>
                </a:schemeClr>
              </a:solidFill>
              <a:latin typeface="Times New Roman" panose="02020603050405020304" pitchFamily="18" charset="0"/>
              <a:cs typeface="Times New Roman" panose="02020603050405020304" pitchFamily="18" charset="0"/>
            </a:endParaRPr>
          </a:p>
          <a:p>
            <a:pPr marL="0" indent="0" algn="just">
              <a:buNone/>
            </a:pPr>
            <a:endParaRPr lang="en-US" sz="2000" b="1" i="1" dirty="0">
              <a:solidFill>
                <a:schemeClr val="bg1">
                  <a:lumMod val="95000"/>
                  <a:lumOff val="5000"/>
                </a:schemeClr>
              </a:solidFill>
              <a:latin typeface="Times New Roman" panose="02020603050405020304" pitchFamily="18" charset="0"/>
              <a:cs typeface="Times New Roman" panose="02020603050405020304" pitchFamily="18" charset="0"/>
            </a:endParaRPr>
          </a:p>
          <a:p>
            <a:pPr marL="0" indent="0" algn="just">
              <a:buNone/>
            </a:pPr>
            <a:r>
              <a:rPr lang="en-US" sz="2000" b="1" dirty="0">
                <a:solidFill>
                  <a:srgbClr val="FFFF00"/>
                </a:solidFill>
                <a:latin typeface="Times New Roman" panose="02020603050405020304" pitchFamily="18" charset="0"/>
                <a:cs typeface="Times New Roman" panose="02020603050405020304" pitchFamily="18" charset="0"/>
              </a:rPr>
              <a:t>Non-glandular </a:t>
            </a:r>
            <a:r>
              <a:rPr lang="en-US" sz="2000" b="1" dirty="0" err="1">
                <a:solidFill>
                  <a:srgbClr val="FFFF00"/>
                </a:solidFill>
                <a:latin typeface="Times New Roman" panose="02020603050405020304" pitchFamily="18" charset="0"/>
                <a:cs typeface="Times New Roman" panose="02020603050405020304" pitchFamily="18" charset="0"/>
              </a:rPr>
              <a:t>trichomes</a:t>
            </a:r>
            <a:endParaRPr lang="en-US" sz="2000" b="1" dirty="0">
              <a:solidFill>
                <a:srgbClr val="FFFF00"/>
              </a:solidFill>
              <a:latin typeface="Times New Roman" panose="02020603050405020304" pitchFamily="18" charset="0"/>
              <a:cs typeface="Times New Roman" panose="02020603050405020304" pitchFamily="18" charset="0"/>
            </a:endParaRPr>
          </a:p>
          <a:p>
            <a:pPr algn="just"/>
            <a:r>
              <a:rPr lang="en-US" sz="2000" dirty="0">
                <a:latin typeface="Times New Roman" panose="02020603050405020304" pitchFamily="18" charset="0"/>
                <a:cs typeface="Times New Roman" panose="02020603050405020304" pitchFamily="18" charset="0"/>
              </a:rPr>
              <a:t>Non-glandular </a:t>
            </a:r>
            <a:r>
              <a:rPr lang="en-US" sz="2000" dirty="0" err="1">
                <a:latin typeface="Times New Roman" panose="02020603050405020304" pitchFamily="18" charset="0"/>
                <a:cs typeface="Times New Roman" panose="02020603050405020304" pitchFamily="18" charset="0"/>
              </a:rPr>
              <a:t>trichomes</a:t>
            </a:r>
            <a:r>
              <a:rPr lang="en-US" sz="2000" dirty="0">
                <a:latin typeface="Times New Roman" panose="02020603050405020304" pitchFamily="18" charset="0"/>
                <a:cs typeface="Times New Roman" panose="02020603050405020304" pitchFamily="18" charset="0"/>
              </a:rPr>
              <a:t> are important for plant protection against UV light.</a:t>
            </a:r>
          </a:p>
          <a:p>
            <a:pPr algn="just"/>
            <a:r>
              <a:rPr lang="en-US" sz="2000" dirty="0">
                <a:latin typeface="Times New Roman" panose="02020603050405020304" pitchFamily="18" charset="0"/>
                <a:cs typeface="Times New Roman" panose="02020603050405020304" pitchFamily="18" charset="0"/>
              </a:rPr>
              <a:t>The model plant, Cistus </a:t>
            </a:r>
            <a:r>
              <a:rPr lang="en-US" sz="2000" dirty="0" err="1">
                <a:latin typeface="Times New Roman" panose="02020603050405020304" pitchFamily="18" charset="0"/>
                <a:cs typeface="Times New Roman" panose="02020603050405020304" pitchFamily="18" charset="0"/>
              </a:rPr>
              <a:t>salvifolius</a:t>
            </a:r>
            <a:r>
              <a:rPr lang="en-US" sz="2000" dirty="0">
                <a:latin typeface="Times New Roman" panose="02020603050405020304" pitchFamily="18" charset="0"/>
                <a:cs typeface="Times New Roman" panose="02020603050405020304" pitchFamily="18" charset="0"/>
              </a:rPr>
              <a:t>, is found in areas of high-light stress and poor soil conditions, along the Mediterranean coasts. It contains non-glandular, stellate and dendritic </a:t>
            </a:r>
            <a:r>
              <a:rPr lang="en-US" sz="2000" dirty="0" err="1">
                <a:latin typeface="Times New Roman" panose="02020603050405020304" pitchFamily="18" charset="0"/>
                <a:cs typeface="Times New Roman" panose="02020603050405020304" pitchFamily="18" charset="0"/>
              </a:rPr>
              <a:t>trichomes</a:t>
            </a:r>
            <a:r>
              <a:rPr lang="en-US" sz="2000" dirty="0">
                <a:latin typeface="Times New Roman" panose="02020603050405020304" pitchFamily="18" charset="0"/>
                <a:cs typeface="Times New Roman" panose="02020603050405020304" pitchFamily="18" charset="0"/>
              </a:rPr>
              <a:t> that have the ability to synthesize and store polyphenols that both affect absorbance of radiation and plant desiccation. These </a:t>
            </a:r>
            <a:r>
              <a:rPr lang="en-US" sz="2000" dirty="0" err="1">
                <a:latin typeface="Times New Roman" panose="02020603050405020304" pitchFamily="18" charset="0"/>
                <a:cs typeface="Times New Roman" panose="02020603050405020304" pitchFamily="18" charset="0"/>
              </a:rPr>
              <a:t>trichomes</a:t>
            </a:r>
            <a:r>
              <a:rPr lang="en-US" sz="2000" dirty="0">
                <a:latin typeface="Times New Roman" panose="02020603050405020304" pitchFamily="18" charset="0"/>
                <a:cs typeface="Times New Roman" panose="02020603050405020304" pitchFamily="18" charset="0"/>
              </a:rPr>
              <a:t> also contains acetylated, which can absorb UV-B and non-acetylated flavonoids, which absorb the longer wavelength of UV-A.</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087038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600" y="317500"/>
            <a:ext cx="3902869" cy="5298440"/>
          </a:xfrm>
          <a:prstGeom prst="rect">
            <a:avLst/>
          </a:prstGeom>
        </p:spPr>
      </p:pic>
      <p:sp>
        <p:nvSpPr>
          <p:cNvPr id="5" name="Прямоугольник 4"/>
          <p:cNvSpPr/>
          <p:nvPr/>
        </p:nvSpPr>
        <p:spPr>
          <a:xfrm>
            <a:off x="255110" y="5659734"/>
            <a:ext cx="3615850" cy="738664"/>
          </a:xfrm>
          <a:prstGeom prst="rect">
            <a:avLst/>
          </a:prstGeom>
        </p:spPr>
        <p:txBody>
          <a:bodyPr wrap="square">
            <a:spAutoFit/>
          </a:bodyPr>
          <a:lstStyle/>
          <a:p>
            <a:pPr algn="just"/>
            <a:r>
              <a:rPr lang="en-US" sz="1400" b="0" i="0" dirty="0">
                <a:solidFill>
                  <a:schemeClr val="bg1">
                    <a:lumMod val="95000"/>
                    <a:lumOff val="5000"/>
                  </a:schemeClr>
                </a:solidFill>
                <a:effectLst/>
                <a:latin typeface="Arial" panose="020B0604020202020204" pitchFamily="34" charset="0"/>
              </a:rPr>
              <a:t>Sticky </a:t>
            </a:r>
            <a:r>
              <a:rPr lang="en-US" sz="1400" b="0" i="0" dirty="0" err="1">
                <a:solidFill>
                  <a:schemeClr val="bg1">
                    <a:lumMod val="95000"/>
                    <a:lumOff val="5000"/>
                  </a:schemeClr>
                </a:solidFill>
                <a:effectLst/>
                <a:latin typeface="Arial" panose="020B0604020202020204" pitchFamily="34" charset="0"/>
              </a:rPr>
              <a:t>trichomes</a:t>
            </a:r>
            <a:r>
              <a:rPr lang="en-US" sz="1400" b="0" i="0" dirty="0">
                <a:solidFill>
                  <a:schemeClr val="bg1">
                    <a:lumMod val="95000"/>
                    <a:lumOff val="5000"/>
                  </a:schemeClr>
                </a:solidFill>
                <a:effectLst/>
                <a:latin typeface="Arial" panose="020B0604020202020204" pitchFamily="34" charset="0"/>
              </a:rPr>
              <a:t> of a </a:t>
            </a:r>
            <a:r>
              <a:rPr lang="en-US" sz="1400" b="0" i="0" u="none" strike="noStrike" dirty="0">
                <a:solidFill>
                  <a:schemeClr val="bg1">
                    <a:lumMod val="95000"/>
                    <a:lumOff val="5000"/>
                  </a:schemeClr>
                </a:solidFill>
                <a:effectLst/>
                <a:latin typeface="Arial" panose="020B0604020202020204" pitchFamily="34" charset="0"/>
                <a:hlinkClick r:id="rId3" tooltip="Carnivorous plant"/>
              </a:rPr>
              <a:t>carnivorous plant</a:t>
            </a:r>
            <a:r>
              <a:rPr lang="en-US" sz="1400" b="0" i="0" dirty="0">
                <a:solidFill>
                  <a:schemeClr val="bg1">
                    <a:lumMod val="95000"/>
                    <a:lumOff val="5000"/>
                  </a:schemeClr>
                </a:solidFill>
                <a:effectLst/>
                <a:latin typeface="Arial" panose="020B0604020202020204" pitchFamily="34" charset="0"/>
              </a:rPr>
              <a:t>, </a:t>
            </a:r>
            <a:r>
              <a:rPr lang="en-US" sz="1400" b="0" i="1" u="sng" dirty="0" err="1">
                <a:solidFill>
                  <a:schemeClr val="bg1">
                    <a:lumMod val="95000"/>
                    <a:lumOff val="5000"/>
                  </a:schemeClr>
                </a:solidFill>
                <a:effectLst/>
                <a:latin typeface="Arial" panose="020B0604020202020204" pitchFamily="34" charset="0"/>
                <a:hlinkClick r:id="rId4"/>
              </a:rPr>
              <a:t>Drosera</a:t>
            </a:r>
            <a:r>
              <a:rPr lang="en-US" sz="1400" b="0" i="1" u="sng" dirty="0">
                <a:solidFill>
                  <a:schemeClr val="bg1">
                    <a:lumMod val="95000"/>
                    <a:lumOff val="5000"/>
                  </a:schemeClr>
                </a:solidFill>
                <a:effectLst/>
                <a:latin typeface="Arial" panose="020B0604020202020204" pitchFamily="34" charset="0"/>
                <a:hlinkClick r:id="rId4"/>
              </a:rPr>
              <a:t> </a:t>
            </a:r>
            <a:r>
              <a:rPr lang="en-US" sz="1400" b="0" i="1" u="sng" dirty="0" err="1">
                <a:solidFill>
                  <a:schemeClr val="bg1">
                    <a:lumMod val="95000"/>
                    <a:lumOff val="5000"/>
                  </a:schemeClr>
                </a:solidFill>
                <a:effectLst/>
                <a:latin typeface="Arial" panose="020B0604020202020204" pitchFamily="34" charset="0"/>
                <a:hlinkClick r:id="rId4"/>
              </a:rPr>
              <a:t>capensis</a:t>
            </a:r>
            <a:r>
              <a:rPr lang="en-US" sz="1400" b="0" i="0" dirty="0">
                <a:solidFill>
                  <a:schemeClr val="bg1">
                    <a:lumMod val="95000"/>
                    <a:lumOff val="5000"/>
                  </a:schemeClr>
                </a:solidFill>
                <a:effectLst/>
                <a:latin typeface="Arial" panose="020B0604020202020204" pitchFamily="34" charset="0"/>
              </a:rPr>
              <a:t> with a trapped insect, contain </a:t>
            </a:r>
            <a:r>
              <a:rPr lang="en-US" sz="1400" b="0" i="0" u="none" strike="noStrike" dirty="0">
                <a:solidFill>
                  <a:schemeClr val="bg1">
                    <a:lumMod val="95000"/>
                    <a:lumOff val="5000"/>
                  </a:schemeClr>
                </a:solidFill>
                <a:effectLst/>
                <a:latin typeface="Arial" panose="020B0604020202020204" pitchFamily="34" charset="0"/>
                <a:hlinkClick r:id="rId5" tooltip="Proteolytic enzyme"/>
              </a:rPr>
              <a:t>proteolytic enzymes</a:t>
            </a:r>
            <a:r>
              <a:rPr lang="en-US" sz="1400" b="0" i="0" dirty="0">
                <a:solidFill>
                  <a:schemeClr val="bg1">
                    <a:lumMod val="95000"/>
                    <a:lumOff val="5000"/>
                  </a:schemeClr>
                </a:solidFill>
                <a:effectLst/>
                <a:latin typeface="Arial" panose="020B0604020202020204" pitchFamily="34" charset="0"/>
              </a:rPr>
              <a:t>.</a:t>
            </a:r>
            <a:endParaRPr lang="ru-RU" sz="1400" dirty="0">
              <a:solidFill>
                <a:schemeClr val="bg1">
                  <a:lumMod val="95000"/>
                  <a:lumOff val="5000"/>
                </a:schemeClr>
              </a:solidFill>
            </a:endParaRPr>
          </a:p>
        </p:txBody>
      </p:sp>
      <p:sp>
        <p:nvSpPr>
          <p:cNvPr id="6" name="Прямоугольник 5"/>
          <p:cNvSpPr/>
          <p:nvPr/>
        </p:nvSpPr>
        <p:spPr>
          <a:xfrm>
            <a:off x="4157979" y="5659734"/>
            <a:ext cx="3647440" cy="646331"/>
          </a:xfrm>
          <a:prstGeom prst="rect">
            <a:avLst/>
          </a:prstGeom>
        </p:spPr>
        <p:txBody>
          <a:bodyPr wrap="square">
            <a:spAutoFit/>
          </a:bodyPr>
          <a:lstStyle/>
          <a:p>
            <a:r>
              <a:rPr lang="en-US" b="0" i="0" dirty="0">
                <a:solidFill>
                  <a:srgbClr val="222222"/>
                </a:solidFill>
                <a:effectLst/>
                <a:latin typeface="Arial" panose="020B0604020202020204" pitchFamily="34" charset="0"/>
              </a:rPr>
              <a:t>Trichomes on </a:t>
            </a:r>
            <a:r>
              <a:rPr lang="en-US" b="0" i="1" u="none" strike="noStrike" dirty="0">
                <a:solidFill>
                  <a:srgbClr val="0B0080"/>
                </a:solidFill>
                <a:effectLst/>
                <a:latin typeface="Arial" panose="020B0604020202020204" pitchFamily="34" charset="0"/>
                <a:hlinkClick r:id="rId6" tooltip="Cannabis"/>
              </a:rPr>
              <a:t>Cannabis</a:t>
            </a:r>
            <a:r>
              <a:rPr lang="en-US" b="0" i="0" dirty="0">
                <a:solidFill>
                  <a:srgbClr val="222222"/>
                </a:solidFill>
                <a:effectLst/>
                <a:latin typeface="Arial" panose="020B0604020202020204" pitchFamily="34" charset="0"/>
              </a:rPr>
              <a:t>, rich in </a:t>
            </a:r>
            <a:r>
              <a:rPr lang="en-US" b="0" i="0" u="none" strike="noStrike" dirty="0">
                <a:solidFill>
                  <a:srgbClr val="0B0080"/>
                </a:solidFill>
                <a:effectLst/>
                <a:latin typeface="Arial" panose="020B0604020202020204" pitchFamily="34" charset="0"/>
                <a:hlinkClick r:id="rId7" tooltip="Cannabinoid"/>
              </a:rPr>
              <a:t>cannabinoids</a:t>
            </a:r>
            <a:endParaRPr lang="ru-RU" dirty="0"/>
          </a:p>
        </p:txBody>
      </p:sp>
      <p:pic>
        <p:nvPicPr>
          <p:cNvPr id="7" name="Рисунок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57979" y="1160195"/>
            <a:ext cx="3828365" cy="3828365"/>
          </a:xfrm>
          <a:prstGeom prst="rect">
            <a:avLst/>
          </a:prstGeom>
        </p:spPr>
      </p:pic>
      <p:sp>
        <p:nvSpPr>
          <p:cNvPr id="8" name="Прямоугольник 7"/>
          <p:cNvSpPr/>
          <p:nvPr/>
        </p:nvSpPr>
        <p:spPr>
          <a:xfrm>
            <a:off x="8280400" y="5280075"/>
            <a:ext cx="3393440" cy="1200329"/>
          </a:xfrm>
          <a:prstGeom prst="rect">
            <a:avLst/>
          </a:prstGeom>
        </p:spPr>
        <p:txBody>
          <a:bodyPr wrap="square">
            <a:spAutoFit/>
          </a:bodyPr>
          <a:lstStyle/>
          <a:p>
            <a:r>
              <a:rPr lang="en-US" b="0" i="0" u="none" strike="noStrike" dirty="0">
                <a:effectLst/>
                <a:latin typeface="Arial" panose="020B0604020202020204" pitchFamily="34" charset="0"/>
                <a:hlinkClick r:id="rId9" tooltip="Scanning electron micrograph"/>
              </a:rPr>
              <a:t>Scanning electron micrograph</a:t>
            </a:r>
            <a:r>
              <a:rPr lang="en-US" b="0" i="0" dirty="0">
                <a:effectLst/>
                <a:latin typeface="Arial" panose="020B0604020202020204" pitchFamily="34" charset="0"/>
              </a:rPr>
              <a:t> of a </a:t>
            </a:r>
            <a:r>
              <a:rPr lang="en-US" b="0" i="0" dirty="0" err="1">
                <a:effectLst/>
                <a:latin typeface="Arial" panose="020B0604020202020204" pitchFamily="34" charset="0"/>
              </a:rPr>
              <a:t>trichome</a:t>
            </a:r>
            <a:r>
              <a:rPr lang="en-US" b="0" i="0" dirty="0">
                <a:effectLst/>
                <a:latin typeface="Arial" panose="020B0604020202020204" pitchFamily="34" charset="0"/>
              </a:rPr>
              <a:t> on a leaf </a:t>
            </a:r>
            <a:r>
              <a:rPr lang="en-US" b="0" i="1" u="sng" dirty="0">
                <a:effectLst/>
                <a:latin typeface="Arial" panose="020B0604020202020204" pitchFamily="34" charset="0"/>
                <a:hlinkClick r:id="rId10"/>
              </a:rPr>
              <a:t>Arabidopsis thaliana</a:t>
            </a:r>
            <a:r>
              <a:rPr lang="en-US" b="0" i="0" dirty="0">
                <a:effectLst/>
                <a:latin typeface="Arial" panose="020B0604020202020204" pitchFamily="34" charset="0"/>
              </a:rPr>
              <a:t>. The structure is a single cell.</a:t>
            </a:r>
            <a:endParaRPr lang="ru-RU" dirty="0"/>
          </a:p>
        </p:txBody>
      </p:sp>
      <p:pic>
        <p:nvPicPr>
          <p:cNvPr id="9" name="Рисунок 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158480" y="128955"/>
            <a:ext cx="3863340" cy="5151120"/>
          </a:xfrm>
          <a:prstGeom prst="rect">
            <a:avLst/>
          </a:prstGeom>
        </p:spPr>
      </p:pic>
    </p:spTree>
    <p:extLst>
      <p:ext uri="{BB962C8B-B14F-4D97-AF65-F5344CB8AC3E}">
        <p14:creationId xmlns:p14="http://schemas.microsoft.com/office/powerpoint/2010/main" val="32712832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741920" y="0"/>
            <a:ext cx="5031302" cy="862212"/>
          </a:xfrm>
        </p:spPr>
        <p:txBody>
          <a:bodyPr/>
          <a:lstStyle/>
          <a:p>
            <a:pPr algn="ctr"/>
            <a:r>
              <a:rPr lang="en-US" b="1" dirty="0" err="1">
                <a:effectLst>
                  <a:outerShdw blurRad="38100" dist="38100" dir="2700000" algn="tl">
                    <a:srgbClr val="000000">
                      <a:alpha val="43137"/>
                    </a:srgbClr>
                  </a:outerShdw>
                </a:effectLst>
              </a:rPr>
              <a:t>Stomal</a:t>
            </a:r>
            <a:r>
              <a:rPr lang="en-US" b="1" dirty="0">
                <a:effectLst>
                  <a:outerShdw blurRad="38100" dist="38100" dir="2700000" algn="tl">
                    <a:srgbClr val="000000">
                      <a:alpha val="43137"/>
                    </a:srgbClr>
                  </a:outerShdw>
                </a:effectLst>
              </a:rPr>
              <a:t> apparatus</a:t>
            </a:r>
            <a:endParaRPr lang="ru-RU" b="1" dirty="0">
              <a:effectLst>
                <a:outerShdw blurRad="38100" dist="38100" dir="2700000" algn="tl">
                  <a:srgbClr val="000000">
                    <a:alpha val="43137"/>
                  </a:srgbClr>
                </a:outerShdw>
              </a:effectLst>
            </a:endParaRPr>
          </a:p>
        </p:txBody>
      </p:sp>
      <p:pic>
        <p:nvPicPr>
          <p:cNvPr id="6" name="Объект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3813" y="132080"/>
            <a:ext cx="3514749" cy="3598863"/>
          </a:xfrm>
        </p:spPr>
      </p:pic>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3825" y="4989907"/>
            <a:ext cx="1829113" cy="1826065"/>
          </a:xfrm>
          <a:prstGeom prst="rect">
            <a:avLst/>
          </a:prstGeom>
        </p:spPr>
      </p:pic>
      <p:sp>
        <p:nvSpPr>
          <p:cNvPr id="10" name="Прямоугольник 9"/>
          <p:cNvSpPr/>
          <p:nvPr/>
        </p:nvSpPr>
        <p:spPr>
          <a:xfrm>
            <a:off x="3779520" y="821572"/>
            <a:ext cx="8300720" cy="599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dirty="0"/>
              <a:t>A </a:t>
            </a:r>
            <a:r>
              <a:rPr lang="en-US" b="1" dirty="0"/>
              <a:t>stoma</a:t>
            </a:r>
            <a:r>
              <a:rPr lang="en-US" dirty="0"/>
              <a:t> (plural "stomata"), also called a </a:t>
            </a:r>
            <a:r>
              <a:rPr lang="en-US" b="1" dirty="0" err="1"/>
              <a:t>stomate</a:t>
            </a:r>
            <a:r>
              <a:rPr lang="en-US" dirty="0"/>
              <a:t> (plural "</a:t>
            </a:r>
            <a:r>
              <a:rPr lang="en-US" dirty="0" err="1"/>
              <a:t>stomates</a:t>
            </a:r>
            <a:r>
              <a:rPr lang="en-US" dirty="0"/>
              <a:t>")</a:t>
            </a:r>
            <a:r>
              <a:rPr lang="en-US" baseline="30000" dirty="0">
                <a:hlinkClick r:id="rId4"/>
              </a:rPr>
              <a:t>[1]</a:t>
            </a:r>
            <a:r>
              <a:rPr lang="en-US" dirty="0"/>
              <a:t> (from </a:t>
            </a:r>
            <a:r>
              <a:rPr lang="en-US" dirty="0">
                <a:hlinkClick r:id="rId5" tooltip="Greek language"/>
              </a:rPr>
              <a:t>Greek</a:t>
            </a:r>
            <a:r>
              <a:rPr lang="en-US" dirty="0"/>
              <a:t> </a:t>
            </a:r>
            <a:r>
              <a:rPr lang="en-US" dirty="0" err="1">
                <a:hlinkClick r:id="rId6" tooltip="wikt:στόμα"/>
              </a:rPr>
              <a:t>στόμ</a:t>
            </a:r>
            <a:r>
              <a:rPr lang="en-US" dirty="0">
                <a:hlinkClick r:id="rId6" tooltip="wikt:στόμα"/>
              </a:rPr>
              <a:t>α</a:t>
            </a:r>
            <a:r>
              <a:rPr lang="en-US" dirty="0"/>
              <a:t>, "mouth"), is a pore, found in the epidermis of leaves, stems, and other organs, that facilitates </a:t>
            </a:r>
            <a:r>
              <a:rPr lang="en-US" b="1" dirty="0">
                <a:hlinkClick r:id="rId7" tooltip="Gas exchange"/>
              </a:rPr>
              <a:t>gas exchange</a:t>
            </a:r>
            <a:r>
              <a:rPr lang="en-US" dirty="0"/>
              <a:t>. The pore is bordered by a pair of specialized </a:t>
            </a:r>
            <a:r>
              <a:rPr lang="en-US" b="1" dirty="0">
                <a:hlinkClick r:id="rId8" tooltip="Parenchyma"/>
              </a:rPr>
              <a:t>parenchyma</a:t>
            </a:r>
            <a:r>
              <a:rPr lang="en-US" dirty="0"/>
              <a:t> cells known as </a:t>
            </a:r>
            <a:r>
              <a:rPr lang="en-US" b="1" dirty="0">
                <a:hlinkClick r:id="rId9" tooltip="Guard cell"/>
              </a:rPr>
              <a:t>guard cells</a:t>
            </a:r>
            <a:r>
              <a:rPr lang="en-US" dirty="0"/>
              <a:t> that are responsible for regulating the size of the stomatal opening.</a:t>
            </a:r>
          </a:p>
          <a:p>
            <a:pPr algn="just"/>
            <a:r>
              <a:rPr lang="en-US" dirty="0"/>
              <a:t>The term is usually used collectively to refer to the entire stomatal complex, consisting of the paired guard cells and the pore itself, which is referred to as the stomatal aperture. Air enters the plant through these openings by gaseous </a:t>
            </a:r>
            <a:r>
              <a:rPr lang="en-US" b="1" dirty="0">
                <a:hlinkClick r:id="rId10" tooltip="Diffusion"/>
              </a:rPr>
              <a:t>diffusion</a:t>
            </a:r>
            <a:r>
              <a:rPr lang="en-US" dirty="0"/>
              <a:t> and contains </a:t>
            </a:r>
            <a:r>
              <a:rPr lang="en-US" b="1" dirty="0">
                <a:hlinkClick r:id="rId11" tooltip="Carbon dioxide"/>
              </a:rPr>
              <a:t>carbon dioxide</a:t>
            </a:r>
            <a:r>
              <a:rPr lang="en-US" dirty="0"/>
              <a:t> which is used in</a:t>
            </a:r>
            <a:r>
              <a:rPr lang="en-US" b="1" dirty="0"/>
              <a:t> </a:t>
            </a:r>
            <a:r>
              <a:rPr lang="en-US" b="1" dirty="0">
                <a:hlinkClick r:id="rId12" tooltip="Photosynthesis"/>
              </a:rPr>
              <a:t>photosynthesis</a:t>
            </a:r>
            <a:r>
              <a:rPr lang="en-US" dirty="0"/>
              <a:t> and</a:t>
            </a:r>
            <a:r>
              <a:rPr lang="en-US" b="1" dirty="0"/>
              <a:t> </a:t>
            </a:r>
            <a:r>
              <a:rPr lang="en-US" b="1" dirty="0">
                <a:hlinkClick r:id="rId13" tooltip="Oxygen"/>
              </a:rPr>
              <a:t>oxygen</a:t>
            </a:r>
            <a:r>
              <a:rPr lang="en-US" dirty="0"/>
              <a:t> which is used in </a:t>
            </a:r>
            <a:r>
              <a:rPr lang="en-US" dirty="0">
                <a:hlinkClick r:id="rId14" tooltip="Cellular respiration"/>
              </a:rPr>
              <a:t>respiration</a:t>
            </a:r>
            <a:r>
              <a:rPr lang="en-US" dirty="0"/>
              <a:t>. Oxygen produced as a by-product of photosynthesis diffuses out to the atmosphere through these same openings. Also, </a:t>
            </a:r>
            <a:r>
              <a:rPr lang="en-US" b="1" dirty="0">
                <a:hlinkClick r:id="rId15" tooltip="Water vapor"/>
              </a:rPr>
              <a:t>water vapor</a:t>
            </a:r>
            <a:r>
              <a:rPr lang="en-US" dirty="0"/>
              <a:t> diffuses through the stomata into the atmosphere in a process called </a:t>
            </a:r>
            <a:r>
              <a:rPr lang="en-US" b="1" dirty="0">
                <a:hlinkClick r:id="rId16" tooltip="Transpiration"/>
              </a:rPr>
              <a:t>transpiration</a:t>
            </a:r>
            <a:r>
              <a:rPr lang="en-US" dirty="0"/>
              <a:t>.</a:t>
            </a:r>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p:txBody>
      </p:sp>
      <p:sp>
        <p:nvSpPr>
          <p:cNvPr id="11" name="Прямоугольник 10"/>
          <p:cNvSpPr/>
          <p:nvPr/>
        </p:nvSpPr>
        <p:spPr>
          <a:xfrm>
            <a:off x="123813" y="4000076"/>
            <a:ext cx="3514749" cy="923330"/>
          </a:xfrm>
          <a:prstGeom prst="rect">
            <a:avLst/>
          </a:prstGeom>
        </p:spPr>
        <p:txBody>
          <a:bodyPr wrap="square">
            <a:spAutoFit/>
          </a:bodyPr>
          <a:lstStyle/>
          <a:p>
            <a:r>
              <a:rPr lang="en-US" b="0" i="0" dirty="0">
                <a:solidFill>
                  <a:srgbClr val="FFFF00"/>
                </a:solidFill>
                <a:effectLst/>
                <a:latin typeface="Arial" panose="020B0604020202020204" pitchFamily="34" charset="0"/>
              </a:rPr>
              <a:t>Stoma in a </a:t>
            </a:r>
            <a:r>
              <a:rPr lang="en-US" b="0" i="0" u="none" strike="noStrike" dirty="0">
                <a:solidFill>
                  <a:srgbClr val="FFFF00"/>
                </a:solidFill>
                <a:effectLst/>
                <a:latin typeface="Arial" panose="020B0604020202020204" pitchFamily="34" charset="0"/>
                <a:hlinkClick r:id="rId17" tooltip="Tomato"/>
              </a:rPr>
              <a:t>tomato</a:t>
            </a:r>
            <a:r>
              <a:rPr lang="en-US" b="0" i="0" dirty="0">
                <a:solidFill>
                  <a:srgbClr val="FFFF00"/>
                </a:solidFill>
                <a:effectLst/>
                <a:latin typeface="Arial" panose="020B0604020202020204" pitchFamily="34" charset="0"/>
              </a:rPr>
              <a:t> leaf shown via colorized </a:t>
            </a:r>
            <a:r>
              <a:rPr lang="en-US" b="0" i="0" u="none" strike="noStrike" dirty="0">
                <a:solidFill>
                  <a:srgbClr val="FFFF00"/>
                </a:solidFill>
                <a:effectLst/>
                <a:latin typeface="Arial" panose="020B0604020202020204" pitchFamily="34" charset="0"/>
                <a:hlinkClick r:id="rId18" tooltip="Scanning electron microscope"/>
              </a:rPr>
              <a:t>scanning electron microscope</a:t>
            </a:r>
            <a:r>
              <a:rPr lang="en-US" b="0" i="0" dirty="0">
                <a:solidFill>
                  <a:srgbClr val="FFFF00"/>
                </a:solidFill>
                <a:effectLst/>
                <a:latin typeface="Arial" panose="020B0604020202020204" pitchFamily="34" charset="0"/>
              </a:rPr>
              <a:t> image</a:t>
            </a:r>
            <a:endParaRPr lang="ru-RU" dirty="0">
              <a:solidFill>
                <a:srgbClr val="FFFF00"/>
              </a:solidFill>
            </a:endParaRPr>
          </a:p>
        </p:txBody>
      </p:sp>
    </p:spTree>
    <p:extLst>
      <p:ext uri="{BB962C8B-B14F-4D97-AF65-F5344CB8AC3E}">
        <p14:creationId xmlns:p14="http://schemas.microsoft.com/office/powerpoint/2010/main" val="40415265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016240" y="0"/>
            <a:ext cx="4350582" cy="801252"/>
          </a:xfrm>
        </p:spPr>
        <p:txBody>
          <a:bodyPr/>
          <a:lstStyle/>
          <a:p>
            <a:pPr algn="ctr"/>
            <a:r>
              <a:rPr lang="en-US" b="1" dirty="0" err="1"/>
              <a:t>Stomal</a:t>
            </a:r>
            <a:r>
              <a:rPr lang="en-US" b="1" dirty="0"/>
              <a:t> apparatus</a:t>
            </a:r>
            <a:endParaRPr lang="ru-RU" b="1" dirty="0"/>
          </a:p>
        </p:txBody>
      </p:sp>
      <p:sp>
        <p:nvSpPr>
          <p:cNvPr id="3" name="Объект 2"/>
          <p:cNvSpPr>
            <a:spLocks noGrp="1"/>
          </p:cNvSpPr>
          <p:nvPr>
            <p:ph idx="1"/>
          </p:nvPr>
        </p:nvSpPr>
        <p:spPr>
          <a:xfrm>
            <a:off x="6187440" y="1280160"/>
            <a:ext cx="5750560" cy="5242560"/>
          </a:xfrm>
        </p:spPr>
        <p:txBody>
          <a:bodyPr>
            <a:normAutofit fontScale="77500" lnSpcReduction="20000"/>
          </a:bodyPr>
          <a:lstStyle/>
          <a:p>
            <a:pPr algn="just"/>
            <a:r>
              <a:rPr lang="en-US" sz="2300" dirty="0">
                <a:latin typeface="Times New Roman" panose="02020603050405020304" pitchFamily="18" charset="0"/>
                <a:cs typeface="Times New Roman" panose="02020603050405020304" pitchFamily="18" charset="0"/>
              </a:rPr>
              <a:t>When conditions are conducive to stomatal opening (e.g., high light intensity and high humidity), a </a:t>
            </a:r>
            <a:r>
              <a:rPr lang="en-US" sz="2300" dirty="0">
                <a:latin typeface="Times New Roman" panose="02020603050405020304" pitchFamily="18" charset="0"/>
                <a:cs typeface="Times New Roman" panose="02020603050405020304" pitchFamily="18" charset="0"/>
                <a:hlinkClick r:id="rId2" tooltip="Proton pump"/>
              </a:rPr>
              <a:t>proton pump</a:t>
            </a:r>
            <a:r>
              <a:rPr lang="en-US" sz="2300" dirty="0">
                <a:latin typeface="Times New Roman" panose="02020603050405020304" pitchFamily="18" charset="0"/>
                <a:cs typeface="Times New Roman" panose="02020603050405020304" pitchFamily="18" charset="0"/>
              </a:rPr>
              <a:t> drives </a:t>
            </a:r>
            <a:r>
              <a:rPr lang="en-US" sz="2300" dirty="0">
                <a:latin typeface="Times New Roman" panose="02020603050405020304" pitchFamily="18" charset="0"/>
                <a:cs typeface="Times New Roman" panose="02020603050405020304" pitchFamily="18" charset="0"/>
                <a:hlinkClick r:id="rId3" tooltip="Protons"/>
              </a:rPr>
              <a:t>protons</a:t>
            </a:r>
            <a:r>
              <a:rPr lang="en-US" sz="2300" dirty="0">
                <a:latin typeface="Times New Roman" panose="02020603050405020304" pitchFamily="18" charset="0"/>
                <a:cs typeface="Times New Roman" panose="02020603050405020304" pitchFamily="18" charset="0"/>
              </a:rPr>
              <a:t> (H</a:t>
            </a:r>
            <a:r>
              <a:rPr lang="en-US" sz="2300" baseline="30000" dirty="0">
                <a:latin typeface="Times New Roman" panose="02020603050405020304" pitchFamily="18" charset="0"/>
                <a:cs typeface="Times New Roman" panose="02020603050405020304" pitchFamily="18" charset="0"/>
              </a:rPr>
              <a:t>+</a:t>
            </a:r>
            <a:r>
              <a:rPr lang="en-US" sz="2300" dirty="0">
                <a:latin typeface="Times New Roman" panose="02020603050405020304" pitchFamily="18" charset="0"/>
                <a:cs typeface="Times New Roman" panose="02020603050405020304" pitchFamily="18" charset="0"/>
              </a:rPr>
              <a:t>) from the </a:t>
            </a:r>
            <a:r>
              <a:rPr lang="en-US" sz="2300" dirty="0">
                <a:latin typeface="Times New Roman" panose="02020603050405020304" pitchFamily="18" charset="0"/>
                <a:cs typeface="Times New Roman" panose="02020603050405020304" pitchFamily="18" charset="0"/>
                <a:hlinkClick r:id="rId4" tooltip="Guard cell"/>
              </a:rPr>
              <a:t>guard cells</a:t>
            </a:r>
            <a:r>
              <a:rPr lang="en-US" sz="2300" dirty="0">
                <a:latin typeface="Times New Roman" panose="02020603050405020304" pitchFamily="18" charset="0"/>
                <a:cs typeface="Times New Roman" panose="02020603050405020304" pitchFamily="18" charset="0"/>
              </a:rPr>
              <a:t>. This means that the cells' </a:t>
            </a:r>
            <a:r>
              <a:rPr lang="en-US" sz="2300" dirty="0">
                <a:latin typeface="Times New Roman" panose="02020603050405020304" pitchFamily="18" charset="0"/>
                <a:cs typeface="Times New Roman" panose="02020603050405020304" pitchFamily="18" charset="0"/>
                <a:hlinkClick r:id="rId5" tooltip="Electrical potential"/>
              </a:rPr>
              <a:t>electrical potential</a:t>
            </a:r>
            <a:r>
              <a:rPr lang="en-US" sz="2300" dirty="0">
                <a:latin typeface="Times New Roman" panose="02020603050405020304" pitchFamily="18" charset="0"/>
                <a:cs typeface="Times New Roman" panose="02020603050405020304" pitchFamily="18" charset="0"/>
              </a:rPr>
              <a:t> becomes increasingly negative. The negative potential opens potassium voltage-gated channels and so an uptake of </a:t>
            </a:r>
            <a:r>
              <a:rPr lang="en-US" sz="2300" dirty="0">
                <a:latin typeface="Times New Roman" panose="02020603050405020304" pitchFamily="18" charset="0"/>
                <a:cs typeface="Times New Roman" panose="02020603050405020304" pitchFamily="18" charset="0"/>
                <a:hlinkClick r:id="rId6" tooltip="Potassium"/>
              </a:rPr>
              <a:t>potassium</a:t>
            </a:r>
            <a:r>
              <a:rPr lang="en-US" sz="2300" dirty="0">
                <a:latin typeface="Times New Roman" panose="02020603050405020304" pitchFamily="18" charset="0"/>
                <a:cs typeface="Times New Roman" panose="02020603050405020304" pitchFamily="18" charset="0"/>
              </a:rPr>
              <a:t> ions (K</a:t>
            </a:r>
            <a:r>
              <a:rPr lang="en-US" sz="2300" baseline="30000" dirty="0">
                <a:latin typeface="Times New Roman" panose="02020603050405020304" pitchFamily="18" charset="0"/>
                <a:cs typeface="Times New Roman" panose="02020603050405020304" pitchFamily="18" charset="0"/>
              </a:rPr>
              <a:t>+</a:t>
            </a:r>
            <a:r>
              <a:rPr lang="en-US" sz="2300" dirty="0">
                <a:latin typeface="Times New Roman" panose="02020603050405020304" pitchFamily="18" charset="0"/>
                <a:cs typeface="Times New Roman" panose="02020603050405020304" pitchFamily="18" charset="0"/>
              </a:rPr>
              <a:t>) occurs. To maintain this internal negative voltage so that entry of potassium ions does not stop, negative ions balance the influx of potassium. In some cases, chloride ions enter, while in other plants the organic ion </a:t>
            </a:r>
            <a:r>
              <a:rPr lang="en-US" sz="2300" dirty="0">
                <a:latin typeface="Times New Roman" panose="02020603050405020304" pitchFamily="18" charset="0"/>
                <a:cs typeface="Times New Roman" panose="02020603050405020304" pitchFamily="18" charset="0"/>
                <a:hlinkClick r:id="rId7" tooltip="Malate"/>
              </a:rPr>
              <a:t>malate</a:t>
            </a:r>
            <a:r>
              <a:rPr lang="en-US" sz="2300" dirty="0">
                <a:latin typeface="Times New Roman" panose="02020603050405020304" pitchFamily="18" charset="0"/>
                <a:cs typeface="Times New Roman" panose="02020603050405020304" pitchFamily="18" charset="0"/>
              </a:rPr>
              <a:t> is produced in guard cells. This increase in solute concentration lowers the </a:t>
            </a:r>
            <a:r>
              <a:rPr lang="en-US" sz="2300" dirty="0">
                <a:latin typeface="Times New Roman" panose="02020603050405020304" pitchFamily="18" charset="0"/>
                <a:cs typeface="Times New Roman" panose="02020603050405020304" pitchFamily="18" charset="0"/>
                <a:hlinkClick r:id="rId8" tooltip="Water potential"/>
              </a:rPr>
              <a:t>water potential</a:t>
            </a:r>
            <a:r>
              <a:rPr lang="en-US" sz="2300" dirty="0">
                <a:latin typeface="Times New Roman" panose="02020603050405020304" pitchFamily="18" charset="0"/>
                <a:cs typeface="Times New Roman" panose="02020603050405020304" pitchFamily="18" charset="0"/>
              </a:rPr>
              <a:t> inside the cell, which results in the diffusion of water into the cell through </a:t>
            </a:r>
            <a:r>
              <a:rPr lang="en-US" sz="2300" dirty="0">
                <a:latin typeface="Times New Roman" panose="02020603050405020304" pitchFamily="18" charset="0"/>
                <a:cs typeface="Times New Roman" panose="02020603050405020304" pitchFamily="18" charset="0"/>
                <a:hlinkClick r:id="rId9" tooltip="Osmosis"/>
              </a:rPr>
              <a:t>osmosis</a:t>
            </a:r>
            <a:r>
              <a:rPr lang="en-US" sz="2300" dirty="0">
                <a:latin typeface="Times New Roman" panose="02020603050405020304" pitchFamily="18" charset="0"/>
                <a:cs typeface="Times New Roman" panose="02020603050405020304" pitchFamily="18" charset="0"/>
              </a:rPr>
              <a:t>. This increases the cell's volume and </a:t>
            </a:r>
            <a:r>
              <a:rPr lang="en-US" sz="2300" dirty="0">
                <a:latin typeface="Times New Roman" panose="02020603050405020304" pitchFamily="18" charset="0"/>
                <a:cs typeface="Times New Roman" panose="02020603050405020304" pitchFamily="18" charset="0"/>
                <a:hlinkClick r:id="rId10" tooltip="Osmotic pressure"/>
              </a:rPr>
              <a:t>turgor pressure</a:t>
            </a:r>
            <a:r>
              <a:rPr lang="en-US" sz="2300" dirty="0">
                <a:latin typeface="Times New Roman" panose="02020603050405020304" pitchFamily="18" charset="0"/>
                <a:cs typeface="Times New Roman" panose="02020603050405020304" pitchFamily="18" charset="0"/>
              </a:rPr>
              <a:t>. Then, because of rings of cellulose </a:t>
            </a:r>
            <a:r>
              <a:rPr lang="en-US" sz="2300" dirty="0" err="1">
                <a:latin typeface="Times New Roman" panose="02020603050405020304" pitchFamily="18" charset="0"/>
                <a:cs typeface="Times New Roman" panose="02020603050405020304" pitchFamily="18" charset="0"/>
                <a:hlinkClick r:id="rId11" tooltip="Microfibrils"/>
              </a:rPr>
              <a:t>microfibrils</a:t>
            </a:r>
            <a:r>
              <a:rPr lang="en-US" sz="2300" dirty="0">
                <a:latin typeface="Times New Roman" panose="02020603050405020304" pitchFamily="18" charset="0"/>
                <a:cs typeface="Times New Roman" panose="02020603050405020304" pitchFamily="18" charset="0"/>
              </a:rPr>
              <a:t> that prevent the width of the guard cells from swelling, and thus only allow the extra turgor pressure to elongate the guard cells, whose ends are held firmly in place by surrounding </a:t>
            </a:r>
            <a:r>
              <a:rPr lang="en-US" sz="2300" dirty="0">
                <a:latin typeface="Times New Roman" panose="02020603050405020304" pitchFamily="18" charset="0"/>
                <a:cs typeface="Times New Roman" panose="02020603050405020304" pitchFamily="18" charset="0"/>
                <a:hlinkClick r:id="rId12" tooltip="Epidermis (botany)"/>
              </a:rPr>
              <a:t>epidermal</a:t>
            </a:r>
            <a:r>
              <a:rPr lang="en-US" sz="2300" dirty="0">
                <a:latin typeface="Times New Roman" panose="02020603050405020304" pitchFamily="18" charset="0"/>
                <a:cs typeface="Times New Roman" panose="02020603050405020304" pitchFamily="18" charset="0"/>
              </a:rPr>
              <a:t> cells, the two guard cells lengthen by bowing apart from one another, creating an open pore through which gas can move.</a:t>
            </a:r>
          </a:p>
          <a:p>
            <a:pPr algn="just"/>
            <a:r>
              <a:rPr lang="en-US" sz="2300" dirty="0">
                <a:latin typeface="Times New Roman" panose="02020603050405020304" pitchFamily="18" charset="0"/>
                <a:cs typeface="Times New Roman" panose="02020603050405020304" pitchFamily="18" charset="0"/>
              </a:rPr>
              <a:t>Guard cells have more chloroplasts than the other epidermal cells from which guard cells are derived. Their function is controversial.</a:t>
            </a:r>
          </a:p>
          <a:p>
            <a:endParaRPr lang="ru-RU" dirty="0"/>
          </a:p>
        </p:txBody>
      </p:sp>
      <p:pic>
        <p:nvPicPr>
          <p:cNvPr id="4" name="Рисунок 3"/>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61620" y="1422282"/>
            <a:ext cx="5715000" cy="3390900"/>
          </a:xfrm>
          <a:prstGeom prst="rect">
            <a:avLst/>
          </a:prstGeom>
        </p:spPr>
      </p:pic>
    </p:spTree>
    <p:extLst>
      <p:ext uri="{BB962C8B-B14F-4D97-AF65-F5344CB8AC3E}">
        <p14:creationId xmlns:p14="http://schemas.microsoft.com/office/powerpoint/2010/main" val="3685096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Объект 2"/>
          <p:cNvSpPr>
            <a:spLocks noGrp="1"/>
          </p:cNvSpPr>
          <p:nvPr>
            <p:ph idx="1"/>
          </p:nvPr>
        </p:nvSpPr>
        <p:spPr>
          <a:xfrm>
            <a:off x="680321" y="701040"/>
            <a:ext cx="11095119" cy="5852160"/>
          </a:xfrm>
        </p:spPr>
        <p:txBody>
          <a:bodyPr>
            <a:normAutofit fontScale="62500" lnSpcReduction="20000"/>
          </a:bodyPr>
          <a:lstStyle/>
          <a:p>
            <a:r>
              <a:rPr lang="en-US" sz="2900" dirty="0">
                <a:latin typeface="Arial" panose="020B0604020202020204" pitchFamily="34" charset="0"/>
                <a:cs typeface="Arial" panose="020B0604020202020204" pitchFamily="34" charset="0"/>
              </a:rPr>
              <a:t>Different classifications of stoma types exist. One that is widely used is based on the types that </a:t>
            </a:r>
            <a:r>
              <a:rPr lang="en-US" sz="2900" dirty="0">
                <a:latin typeface="Arial" panose="020B0604020202020204" pitchFamily="34" charset="0"/>
                <a:cs typeface="Arial" panose="020B0604020202020204" pitchFamily="34" charset="0"/>
                <a:hlinkClick r:id="rId2" tooltip="Julien Joseph Vesque"/>
              </a:rPr>
              <a:t>Julien Joseph </a:t>
            </a:r>
            <a:r>
              <a:rPr lang="en-US" sz="2900" dirty="0" err="1">
                <a:latin typeface="Arial" panose="020B0604020202020204" pitchFamily="34" charset="0"/>
                <a:cs typeface="Arial" panose="020B0604020202020204" pitchFamily="34" charset="0"/>
                <a:hlinkClick r:id="rId2" tooltip="Julien Joseph Vesque"/>
              </a:rPr>
              <a:t>Vesque</a:t>
            </a:r>
            <a:r>
              <a:rPr lang="en-US" sz="2900" dirty="0">
                <a:latin typeface="Arial" panose="020B0604020202020204" pitchFamily="34" charset="0"/>
                <a:cs typeface="Arial" panose="020B0604020202020204" pitchFamily="34" charset="0"/>
              </a:rPr>
              <a:t> introduced in 1889, was further developed by Metcalfe and </a:t>
            </a:r>
            <a:r>
              <a:rPr lang="en-US" sz="2900" dirty="0" err="1">
                <a:latin typeface="Arial" panose="020B0604020202020204" pitchFamily="34" charset="0"/>
                <a:cs typeface="Arial" panose="020B0604020202020204" pitchFamily="34" charset="0"/>
              </a:rPr>
              <a:t>Chalk,and</a:t>
            </a:r>
            <a:r>
              <a:rPr lang="en-US" sz="2900" dirty="0">
                <a:latin typeface="Arial" panose="020B0604020202020204" pitchFamily="34" charset="0"/>
                <a:cs typeface="Arial" panose="020B0604020202020204" pitchFamily="34" charset="0"/>
              </a:rPr>
              <a:t> later complemented by other authors. It is based on the size, shape and arrangement of the subsidiary cells that surround the two guard cells.</a:t>
            </a:r>
            <a:endParaRPr lang="en-US" sz="2900" baseline="30000" dirty="0">
              <a:latin typeface="Arial" panose="020B0604020202020204" pitchFamily="34" charset="0"/>
              <a:cs typeface="Arial" panose="020B0604020202020204" pitchFamily="34" charset="0"/>
            </a:endParaRPr>
          </a:p>
          <a:p>
            <a:pPr marL="0" indent="0">
              <a:buNone/>
            </a:pPr>
            <a:r>
              <a:rPr lang="en-US" sz="2900" dirty="0">
                <a:latin typeface="Arial" panose="020B0604020202020204" pitchFamily="34" charset="0"/>
                <a:cs typeface="Arial" panose="020B0604020202020204" pitchFamily="34" charset="0"/>
              </a:rPr>
              <a:t> </a:t>
            </a:r>
            <a:r>
              <a:rPr lang="en-US" sz="29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They distinguish for </a:t>
            </a:r>
            <a:r>
              <a:rPr lang="en-US" sz="29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hlinkClick r:id="rId3" tooltip="Dicotyledon"/>
              </a:rPr>
              <a:t>dicots</a:t>
            </a:r>
            <a:r>
              <a:rPr lang="en-US" sz="29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p>
          <a:p>
            <a:r>
              <a:rPr lang="en-US" sz="2900" b="1" dirty="0" err="1">
                <a:solidFill>
                  <a:srgbClr val="FFFF00"/>
                </a:solidFill>
                <a:latin typeface="Arial" panose="020B0604020202020204" pitchFamily="34" charset="0"/>
                <a:cs typeface="Arial" panose="020B0604020202020204" pitchFamily="34" charset="0"/>
              </a:rPr>
              <a:t>actinocytic</a:t>
            </a:r>
            <a:r>
              <a:rPr lang="en-US" sz="2900" dirty="0">
                <a:latin typeface="Arial" panose="020B0604020202020204" pitchFamily="34" charset="0"/>
                <a:cs typeface="Arial" panose="020B0604020202020204" pitchFamily="34" charset="0"/>
              </a:rPr>
              <a:t> (meaning </a:t>
            </a:r>
            <a:r>
              <a:rPr lang="en-US" sz="2900" i="1" dirty="0">
                <a:latin typeface="Arial" panose="020B0604020202020204" pitchFamily="34" charset="0"/>
                <a:cs typeface="Arial" panose="020B0604020202020204" pitchFamily="34" charset="0"/>
              </a:rPr>
              <a:t>star-celled</a:t>
            </a:r>
            <a:r>
              <a:rPr lang="en-US" sz="2900" dirty="0">
                <a:latin typeface="Arial" panose="020B0604020202020204" pitchFamily="34" charset="0"/>
                <a:cs typeface="Arial" panose="020B0604020202020204" pitchFamily="34" charset="0"/>
              </a:rPr>
              <a:t>) stomata have guard cells that are surrounded by at least five radiating cells forming a star-like circle. This is a rare type that can for instance be found in the family </a:t>
            </a:r>
            <a:r>
              <a:rPr lang="en-US" sz="2900" dirty="0" err="1">
                <a:latin typeface="Arial" panose="020B0604020202020204" pitchFamily="34" charset="0"/>
                <a:cs typeface="Arial" panose="020B0604020202020204" pitchFamily="34" charset="0"/>
                <a:hlinkClick r:id="rId4" tooltip="Ebenaceae"/>
              </a:rPr>
              <a:t>Ebenaceae</a:t>
            </a:r>
            <a:r>
              <a:rPr lang="en-US" sz="2900" dirty="0">
                <a:latin typeface="Arial" panose="020B0604020202020204" pitchFamily="34" charset="0"/>
                <a:cs typeface="Arial" panose="020B0604020202020204" pitchFamily="34" charset="0"/>
              </a:rPr>
              <a:t>.</a:t>
            </a:r>
          </a:p>
          <a:p>
            <a:r>
              <a:rPr lang="en-US" sz="2900" b="1" dirty="0" err="1">
                <a:solidFill>
                  <a:srgbClr val="FFFF00"/>
                </a:solidFill>
                <a:latin typeface="Arial" panose="020B0604020202020204" pitchFamily="34" charset="0"/>
                <a:cs typeface="Arial" panose="020B0604020202020204" pitchFamily="34" charset="0"/>
              </a:rPr>
              <a:t>anisocytic</a:t>
            </a:r>
            <a:r>
              <a:rPr lang="en-US" sz="2900" dirty="0">
                <a:latin typeface="Arial" panose="020B0604020202020204" pitchFamily="34" charset="0"/>
                <a:cs typeface="Arial" panose="020B0604020202020204" pitchFamily="34" charset="0"/>
              </a:rPr>
              <a:t> (meaning </a:t>
            </a:r>
            <a:r>
              <a:rPr lang="en-US" sz="2900" i="1" dirty="0">
                <a:latin typeface="Arial" panose="020B0604020202020204" pitchFamily="34" charset="0"/>
                <a:cs typeface="Arial" panose="020B0604020202020204" pitchFamily="34" charset="0"/>
              </a:rPr>
              <a:t>unequal celled</a:t>
            </a:r>
            <a:r>
              <a:rPr lang="en-US" sz="2900" dirty="0">
                <a:latin typeface="Arial" panose="020B0604020202020204" pitchFamily="34" charset="0"/>
                <a:cs typeface="Arial" panose="020B0604020202020204" pitchFamily="34" charset="0"/>
              </a:rPr>
              <a:t>) stomata have guard cells between two larger subsidiary cells and one distinctly smaller one. This type of stomata can be found in more than thirty dicot families, including </a:t>
            </a:r>
            <a:r>
              <a:rPr lang="en-US" sz="2900" dirty="0" err="1">
                <a:latin typeface="Arial" panose="020B0604020202020204" pitchFamily="34" charset="0"/>
                <a:cs typeface="Arial" panose="020B0604020202020204" pitchFamily="34" charset="0"/>
                <a:hlinkClick r:id="rId5" tooltip="Brassicaceae"/>
              </a:rPr>
              <a:t>Brassicaceae</a:t>
            </a:r>
            <a:r>
              <a:rPr lang="en-US" sz="2900" dirty="0">
                <a:latin typeface="Arial" panose="020B0604020202020204" pitchFamily="34" charset="0"/>
                <a:cs typeface="Arial" panose="020B0604020202020204" pitchFamily="34" charset="0"/>
              </a:rPr>
              <a:t>, </a:t>
            </a:r>
            <a:r>
              <a:rPr lang="en-US" sz="2900" dirty="0" err="1">
                <a:latin typeface="Arial" panose="020B0604020202020204" pitchFamily="34" charset="0"/>
                <a:cs typeface="Arial" panose="020B0604020202020204" pitchFamily="34" charset="0"/>
                <a:hlinkClick r:id="rId6" tooltip="Solanaceae"/>
              </a:rPr>
              <a:t>Solanaceae</a:t>
            </a:r>
            <a:r>
              <a:rPr lang="en-US" sz="2900" dirty="0">
                <a:latin typeface="Arial" panose="020B0604020202020204" pitchFamily="34" charset="0"/>
                <a:cs typeface="Arial" panose="020B0604020202020204" pitchFamily="34" charset="0"/>
              </a:rPr>
              <a:t>, and </a:t>
            </a:r>
            <a:r>
              <a:rPr lang="en-US" sz="2900" dirty="0" err="1">
                <a:latin typeface="Arial" panose="020B0604020202020204" pitchFamily="34" charset="0"/>
                <a:cs typeface="Arial" panose="020B0604020202020204" pitchFamily="34" charset="0"/>
                <a:hlinkClick r:id="rId7" tooltip="Crassulaceae"/>
              </a:rPr>
              <a:t>Crassulaceae</a:t>
            </a:r>
            <a:r>
              <a:rPr lang="en-US" sz="2900" dirty="0">
                <a:latin typeface="Arial" panose="020B0604020202020204" pitchFamily="34" charset="0"/>
                <a:cs typeface="Arial" panose="020B0604020202020204" pitchFamily="34" charset="0"/>
              </a:rPr>
              <a:t>. It is sometimes called </a:t>
            </a:r>
            <a:r>
              <a:rPr lang="en-US" sz="2900" i="1" dirty="0">
                <a:latin typeface="Arial" panose="020B0604020202020204" pitchFamily="34" charset="0"/>
                <a:cs typeface="Arial" panose="020B0604020202020204" pitchFamily="34" charset="0"/>
              </a:rPr>
              <a:t>cruciferous type</a:t>
            </a:r>
            <a:r>
              <a:rPr lang="en-US" sz="2900" dirty="0">
                <a:latin typeface="Arial" panose="020B0604020202020204" pitchFamily="34" charset="0"/>
                <a:cs typeface="Arial" panose="020B0604020202020204" pitchFamily="34" charset="0"/>
              </a:rPr>
              <a:t>.</a:t>
            </a:r>
          </a:p>
          <a:p>
            <a:r>
              <a:rPr lang="en-US" sz="2900" b="1" dirty="0" err="1">
                <a:solidFill>
                  <a:srgbClr val="FFFF00"/>
                </a:solidFill>
                <a:latin typeface="Arial" panose="020B0604020202020204" pitchFamily="34" charset="0"/>
                <a:cs typeface="Arial" panose="020B0604020202020204" pitchFamily="34" charset="0"/>
              </a:rPr>
              <a:t>anomocytic</a:t>
            </a:r>
            <a:r>
              <a:rPr lang="en-US" sz="2900" dirty="0">
                <a:latin typeface="Arial" panose="020B0604020202020204" pitchFamily="34" charset="0"/>
                <a:cs typeface="Arial" panose="020B0604020202020204" pitchFamily="34" charset="0"/>
              </a:rPr>
              <a:t> (meaning </a:t>
            </a:r>
            <a:r>
              <a:rPr lang="en-US" sz="2900" i="1" dirty="0">
                <a:latin typeface="Arial" panose="020B0604020202020204" pitchFamily="34" charset="0"/>
                <a:cs typeface="Arial" panose="020B0604020202020204" pitchFamily="34" charset="0"/>
              </a:rPr>
              <a:t>irregular celled</a:t>
            </a:r>
            <a:r>
              <a:rPr lang="en-US" sz="2900" dirty="0">
                <a:latin typeface="Arial" panose="020B0604020202020204" pitchFamily="34" charset="0"/>
                <a:cs typeface="Arial" panose="020B0604020202020204" pitchFamily="34" charset="0"/>
              </a:rPr>
              <a:t>) stomata have guard cells that are surrounded by cells that have the same size, shape and arrangement as the rest of the epidermis cells. This type of stomata can be found in more than hundred dicot families such as </a:t>
            </a:r>
            <a:r>
              <a:rPr lang="en-US" sz="2900" dirty="0" err="1">
                <a:latin typeface="Arial" panose="020B0604020202020204" pitchFamily="34" charset="0"/>
                <a:cs typeface="Arial" panose="020B0604020202020204" pitchFamily="34" charset="0"/>
                <a:hlinkClick r:id="rId8" tooltip="Apocynaceae"/>
              </a:rPr>
              <a:t>Apocynaceae</a:t>
            </a:r>
            <a:r>
              <a:rPr lang="en-US" sz="2900" dirty="0">
                <a:latin typeface="Arial" panose="020B0604020202020204" pitchFamily="34" charset="0"/>
                <a:cs typeface="Arial" panose="020B0604020202020204" pitchFamily="34" charset="0"/>
              </a:rPr>
              <a:t>, </a:t>
            </a:r>
            <a:r>
              <a:rPr lang="en-US" sz="2900" dirty="0" err="1">
                <a:latin typeface="Arial" panose="020B0604020202020204" pitchFamily="34" charset="0"/>
                <a:cs typeface="Arial" panose="020B0604020202020204" pitchFamily="34" charset="0"/>
                <a:hlinkClick r:id="rId9" tooltip="Boraginaceae"/>
              </a:rPr>
              <a:t>Boraginaceae</a:t>
            </a:r>
            <a:r>
              <a:rPr lang="en-US" sz="2900" dirty="0">
                <a:latin typeface="Arial" panose="020B0604020202020204" pitchFamily="34" charset="0"/>
                <a:cs typeface="Arial" panose="020B0604020202020204" pitchFamily="34" charset="0"/>
              </a:rPr>
              <a:t>, </a:t>
            </a:r>
            <a:r>
              <a:rPr lang="en-US" sz="2900" u="sng" dirty="0" err="1">
                <a:latin typeface="Arial" panose="020B0604020202020204" pitchFamily="34" charset="0"/>
                <a:cs typeface="Arial" panose="020B0604020202020204" pitchFamily="34" charset="0"/>
                <a:hlinkClick r:id="rId10"/>
              </a:rPr>
              <a:t>Chenopodiaceae</a:t>
            </a:r>
            <a:r>
              <a:rPr lang="en-US" sz="2900" dirty="0">
                <a:latin typeface="Arial" panose="020B0604020202020204" pitchFamily="34" charset="0"/>
                <a:cs typeface="Arial" panose="020B0604020202020204" pitchFamily="34" charset="0"/>
              </a:rPr>
              <a:t>, and </a:t>
            </a:r>
            <a:r>
              <a:rPr lang="en-US" sz="2900" dirty="0" err="1">
                <a:latin typeface="Arial" panose="020B0604020202020204" pitchFamily="34" charset="0"/>
                <a:cs typeface="Arial" panose="020B0604020202020204" pitchFamily="34" charset="0"/>
                <a:hlinkClick r:id="rId11" tooltip="Cucurbitaceae"/>
              </a:rPr>
              <a:t>Cucurbitaceae</a:t>
            </a:r>
            <a:r>
              <a:rPr lang="en-US" sz="2900" dirty="0">
                <a:latin typeface="Arial" panose="020B0604020202020204" pitchFamily="34" charset="0"/>
                <a:cs typeface="Arial" panose="020B0604020202020204" pitchFamily="34" charset="0"/>
              </a:rPr>
              <a:t>. It is sometimes called </a:t>
            </a:r>
            <a:r>
              <a:rPr lang="en-US" sz="2900" i="1" dirty="0" err="1">
                <a:latin typeface="Arial" panose="020B0604020202020204" pitchFamily="34" charset="0"/>
                <a:cs typeface="Arial" panose="020B0604020202020204" pitchFamily="34" charset="0"/>
              </a:rPr>
              <a:t>ranunculaceous</a:t>
            </a:r>
            <a:r>
              <a:rPr lang="en-US" sz="2900" i="1" dirty="0">
                <a:latin typeface="Arial" panose="020B0604020202020204" pitchFamily="34" charset="0"/>
                <a:cs typeface="Arial" panose="020B0604020202020204" pitchFamily="34" charset="0"/>
              </a:rPr>
              <a:t> type</a:t>
            </a:r>
            <a:r>
              <a:rPr lang="en-US" sz="2900" dirty="0">
                <a:latin typeface="Arial" panose="020B0604020202020204" pitchFamily="34" charset="0"/>
                <a:cs typeface="Arial" panose="020B0604020202020204" pitchFamily="34" charset="0"/>
              </a:rPr>
              <a:t>.</a:t>
            </a:r>
          </a:p>
          <a:p>
            <a:r>
              <a:rPr lang="en-US" sz="2900" b="1" dirty="0" err="1">
                <a:solidFill>
                  <a:srgbClr val="FFFF00"/>
                </a:solidFill>
                <a:latin typeface="Arial" panose="020B0604020202020204" pitchFamily="34" charset="0"/>
                <a:cs typeface="Arial" panose="020B0604020202020204" pitchFamily="34" charset="0"/>
              </a:rPr>
              <a:t>diacytic</a:t>
            </a:r>
            <a:r>
              <a:rPr lang="en-US" sz="2900" dirty="0">
                <a:latin typeface="Arial" panose="020B0604020202020204" pitchFamily="34" charset="0"/>
                <a:cs typeface="Arial" panose="020B0604020202020204" pitchFamily="34" charset="0"/>
              </a:rPr>
              <a:t> (meaning </a:t>
            </a:r>
            <a:r>
              <a:rPr lang="en-US" sz="2900" i="1" dirty="0">
                <a:latin typeface="Arial" panose="020B0604020202020204" pitchFamily="34" charset="0"/>
                <a:cs typeface="Arial" panose="020B0604020202020204" pitchFamily="34" charset="0"/>
              </a:rPr>
              <a:t>cross-celled</a:t>
            </a:r>
            <a:r>
              <a:rPr lang="en-US" sz="2900" dirty="0">
                <a:latin typeface="Arial" panose="020B0604020202020204" pitchFamily="34" charset="0"/>
                <a:cs typeface="Arial" panose="020B0604020202020204" pitchFamily="34" charset="0"/>
              </a:rPr>
              <a:t>) stomata have guard cells surrounded by two subsidiary cells, that each encircle one end of the opening and contact each other opposite to the middle of the opening. This type of stomata can be found in more than ten dicot families such as </a:t>
            </a:r>
            <a:r>
              <a:rPr lang="en-US" sz="2900" dirty="0" err="1">
                <a:latin typeface="Arial" panose="020B0604020202020204" pitchFamily="34" charset="0"/>
                <a:cs typeface="Arial" panose="020B0604020202020204" pitchFamily="34" charset="0"/>
                <a:hlinkClick r:id="rId12" tooltip="Caryophyllaceae"/>
              </a:rPr>
              <a:t>Caryophyllaceae</a:t>
            </a:r>
            <a:r>
              <a:rPr lang="en-US" sz="2900" dirty="0">
                <a:latin typeface="Arial" panose="020B0604020202020204" pitchFamily="34" charset="0"/>
                <a:cs typeface="Arial" panose="020B0604020202020204" pitchFamily="34" charset="0"/>
              </a:rPr>
              <a:t> and </a:t>
            </a:r>
            <a:r>
              <a:rPr lang="en-US" sz="2900" dirty="0" err="1">
                <a:latin typeface="Arial" panose="020B0604020202020204" pitchFamily="34" charset="0"/>
                <a:cs typeface="Arial" panose="020B0604020202020204" pitchFamily="34" charset="0"/>
                <a:hlinkClick r:id="rId13" tooltip="Acanthaceae"/>
              </a:rPr>
              <a:t>Acanthaceae</a:t>
            </a:r>
            <a:r>
              <a:rPr lang="en-US" sz="2900" dirty="0">
                <a:latin typeface="Arial" panose="020B0604020202020204" pitchFamily="34" charset="0"/>
                <a:cs typeface="Arial" panose="020B0604020202020204" pitchFamily="34" charset="0"/>
              </a:rPr>
              <a:t>. It is sometimes called </a:t>
            </a:r>
            <a:r>
              <a:rPr lang="en-US" sz="2900" i="1" dirty="0">
                <a:latin typeface="Arial" panose="020B0604020202020204" pitchFamily="34" charset="0"/>
                <a:cs typeface="Arial" panose="020B0604020202020204" pitchFamily="34" charset="0"/>
              </a:rPr>
              <a:t>caryophyllaceous type</a:t>
            </a:r>
            <a:r>
              <a:rPr lang="en-US" sz="2900" dirty="0">
                <a:latin typeface="Arial" panose="020B0604020202020204" pitchFamily="34" charset="0"/>
                <a:cs typeface="Arial" panose="020B0604020202020204" pitchFamily="34" charset="0"/>
              </a:rPr>
              <a:t>.</a:t>
            </a:r>
          </a:p>
          <a:p>
            <a:r>
              <a:rPr lang="en-US" sz="2900" b="1" dirty="0" err="1">
                <a:solidFill>
                  <a:srgbClr val="FFFF00"/>
                </a:solidFill>
                <a:latin typeface="Arial" panose="020B0604020202020204" pitchFamily="34" charset="0"/>
                <a:cs typeface="Arial" panose="020B0604020202020204" pitchFamily="34" charset="0"/>
              </a:rPr>
              <a:t>hemiparacytic</a:t>
            </a:r>
            <a:r>
              <a:rPr lang="en-US" sz="2900" dirty="0">
                <a:latin typeface="Arial" panose="020B0604020202020204" pitchFamily="34" charset="0"/>
                <a:cs typeface="Arial" panose="020B0604020202020204" pitchFamily="34" charset="0"/>
              </a:rPr>
              <a:t> stomata are bordered by just one subsidiary cell that differs from the surrounding epidermis cells, its length parallel to the stoma opening. This type occurs for instance in the </a:t>
            </a:r>
            <a:r>
              <a:rPr lang="en-US" sz="2900" dirty="0" err="1">
                <a:latin typeface="Arial" panose="020B0604020202020204" pitchFamily="34" charset="0"/>
                <a:cs typeface="Arial" panose="020B0604020202020204" pitchFamily="34" charset="0"/>
                <a:hlinkClick r:id="rId14" tooltip="Molluginaceae"/>
              </a:rPr>
              <a:t>Molluginaceae</a:t>
            </a:r>
            <a:r>
              <a:rPr lang="en-US" sz="2900" dirty="0">
                <a:latin typeface="Arial" panose="020B0604020202020204" pitchFamily="34" charset="0"/>
                <a:cs typeface="Arial" panose="020B0604020202020204" pitchFamily="34" charset="0"/>
              </a:rPr>
              <a:t> and </a:t>
            </a:r>
            <a:r>
              <a:rPr lang="en-US" sz="2900" dirty="0" err="1">
                <a:latin typeface="Arial" panose="020B0604020202020204" pitchFamily="34" charset="0"/>
                <a:cs typeface="Arial" panose="020B0604020202020204" pitchFamily="34" charset="0"/>
                <a:hlinkClick r:id="rId15" tooltip="Aizoaceae"/>
              </a:rPr>
              <a:t>Aizoaceae</a:t>
            </a:r>
            <a:r>
              <a:rPr lang="en-US" sz="2900" dirty="0">
                <a:latin typeface="Arial" panose="020B0604020202020204" pitchFamily="34" charset="0"/>
                <a:cs typeface="Arial" panose="020B0604020202020204" pitchFamily="34" charset="0"/>
              </a:rPr>
              <a:t>.</a:t>
            </a:r>
          </a:p>
          <a:p>
            <a:r>
              <a:rPr lang="en-US" sz="2900" b="1" dirty="0" err="1">
                <a:solidFill>
                  <a:srgbClr val="FFFF00"/>
                </a:solidFill>
                <a:latin typeface="Arial" panose="020B0604020202020204" pitchFamily="34" charset="0"/>
                <a:cs typeface="Arial" panose="020B0604020202020204" pitchFamily="34" charset="0"/>
              </a:rPr>
              <a:t>paracytic</a:t>
            </a:r>
            <a:r>
              <a:rPr lang="en-US" sz="2900" dirty="0">
                <a:latin typeface="Arial" panose="020B0604020202020204" pitchFamily="34" charset="0"/>
                <a:cs typeface="Arial" panose="020B0604020202020204" pitchFamily="34" charset="0"/>
              </a:rPr>
              <a:t> (meaning </a:t>
            </a:r>
            <a:r>
              <a:rPr lang="en-US" sz="2900" i="1" dirty="0">
                <a:latin typeface="Arial" panose="020B0604020202020204" pitchFamily="34" charset="0"/>
                <a:cs typeface="Arial" panose="020B0604020202020204" pitchFamily="34" charset="0"/>
              </a:rPr>
              <a:t>parallel celled</a:t>
            </a:r>
            <a:r>
              <a:rPr lang="en-US" sz="2900" dirty="0">
                <a:latin typeface="Arial" panose="020B0604020202020204" pitchFamily="34" charset="0"/>
                <a:cs typeface="Arial" panose="020B0604020202020204" pitchFamily="34" charset="0"/>
              </a:rPr>
              <a:t>) stomata have one or more subsidiary cells parallel to the opening between the guard cells. These subsidiary cells may reach beyond the guard cells or not. This type of stomata can be found in more than hundred dicot families such as </a:t>
            </a:r>
            <a:r>
              <a:rPr lang="en-US" sz="2900" dirty="0" err="1">
                <a:latin typeface="Arial" panose="020B0604020202020204" pitchFamily="34" charset="0"/>
                <a:cs typeface="Arial" panose="020B0604020202020204" pitchFamily="34" charset="0"/>
                <a:hlinkClick r:id="rId16" tooltip="Rubiaceae"/>
              </a:rPr>
              <a:t>Rubiaceae</a:t>
            </a:r>
            <a:r>
              <a:rPr lang="en-US" sz="2900" dirty="0">
                <a:latin typeface="Arial" panose="020B0604020202020204" pitchFamily="34" charset="0"/>
                <a:cs typeface="Arial" panose="020B0604020202020204" pitchFamily="34" charset="0"/>
              </a:rPr>
              <a:t>, </a:t>
            </a:r>
            <a:r>
              <a:rPr lang="en-US" sz="2900" dirty="0" err="1">
                <a:latin typeface="Arial" panose="020B0604020202020204" pitchFamily="34" charset="0"/>
                <a:cs typeface="Arial" panose="020B0604020202020204" pitchFamily="34" charset="0"/>
                <a:hlinkClick r:id="rId17" tooltip="Convolvulaceae"/>
              </a:rPr>
              <a:t>Convolvulaceae</a:t>
            </a:r>
            <a:r>
              <a:rPr lang="en-US" sz="2900" dirty="0">
                <a:latin typeface="Arial" panose="020B0604020202020204" pitchFamily="34" charset="0"/>
                <a:cs typeface="Arial" panose="020B0604020202020204" pitchFamily="34" charset="0"/>
              </a:rPr>
              <a:t> and </a:t>
            </a:r>
            <a:r>
              <a:rPr lang="en-US" sz="2900" dirty="0" err="1">
                <a:latin typeface="Arial" panose="020B0604020202020204" pitchFamily="34" charset="0"/>
                <a:cs typeface="Arial" panose="020B0604020202020204" pitchFamily="34" charset="0"/>
                <a:hlinkClick r:id="rId18" tooltip="Fabaceae"/>
              </a:rPr>
              <a:t>Fabaceae</a:t>
            </a:r>
            <a:r>
              <a:rPr lang="en-US" sz="2900" dirty="0">
                <a:latin typeface="Arial" panose="020B0604020202020204" pitchFamily="34" charset="0"/>
                <a:cs typeface="Arial" panose="020B0604020202020204" pitchFamily="34" charset="0"/>
              </a:rPr>
              <a:t>. It is sometimes called </a:t>
            </a:r>
            <a:r>
              <a:rPr lang="en-US" sz="2900" i="1" dirty="0" err="1">
                <a:latin typeface="Arial" panose="020B0604020202020204" pitchFamily="34" charset="0"/>
                <a:cs typeface="Arial" panose="020B0604020202020204" pitchFamily="34" charset="0"/>
              </a:rPr>
              <a:t>rubiaceous</a:t>
            </a:r>
            <a:r>
              <a:rPr lang="en-US" sz="2900" i="1" dirty="0">
                <a:latin typeface="Arial" panose="020B0604020202020204" pitchFamily="34" charset="0"/>
                <a:cs typeface="Arial" panose="020B0604020202020204" pitchFamily="34" charset="0"/>
              </a:rPr>
              <a:t> type</a:t>
            </a:r>
            <a:r>
              <a:rPr lang="en-US" sz="2900" dirty="0">
                <a:latin typeface="Times New Roman" panose="02020603050405020304" pitchFamily="18" charset="0"/>
                <a:cs typeface="Times New Roman" panose="02020603050405020304" pitchFamily="18" charset="0"/>
              </a:rPr>
              <a:t>.</a:t>
            </a:r>
          </a:p>
          <a:p>
            <a:endParaRPr lang="ru-RU" dirty="0"/>
          </a:p>
        </p:txBody>
      </p:sp>
    </p:spTree>
    <p:extLst>
      <p:ext uri="{BB962C8B-B14F-4D97-AF65-F5344CB8AC3E}">
        <p14:creationId xmlns:p14="http://schemas.microsoft.com/office/powerpoint/2010/main" val="24005489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a:solidFill>
                  <a:srgbClr val="FFFF00"/>
                </a:solidFill>
                <a:effectLst>
                  <a:outerShdw blurRad="38100" dist="38100" dir="2700000" algn="tl">
                    <a:srgbClr val="000000">
                      <a:alpha val="43137"/>
                    </a:srgbClr>
                  </a:outerShdw>
                </a:effectLst>
              </a:rPr>
              <a:t>Periderm</a:t>
            </a:r>
            <a:endParaRPr lang="ru-RU" b="1" dirty="0">
              <a:solidFill>
                <a:srgbClr val="FFFF00"/>
              </a:solidFill>
              <a:effectLst>
                <a:outerShdw blurRad="38100" dist="38100" dir="2700000" algn="tl">
                  <a:srgbClr val="000000">
                    <a:alpha val="43137"/>
                  </a:srgbClr>
                </a:outerShdw>
              </a:effectLst>
            </a:endParaRP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6453" y="2143307"/>
            <a:ext cx="4084492" cy="3984058"/>
          </a:xfrm>
        </p:spPr>
      </p:pic>
      <p:sp>
        <p:nvSpPr>
          <p:cNvPr id="5" name="Текст 4"/>
          <p:cNvSpPr>
            <a:spLocks noGrp="1"/>
          </p:cNvSpPr>
          <p:nvPr>
            <p:ph type="body" sz="half" idx="2"/>
          </p:nvPr>
        </p:nvSpPr>
        <p:spPr>
          <a:xfrm>
            <a:off x="4805680" y="2062480"/>
            <a:ext cx="7112000" cy="4450080"/>
          </a:xfrm>
        </p:spPr>
        <p:txBody>
          <a:bodyPr>
            <a:noAutofit/>
          </a:bodyPr>
          <a:lstStyle/>
          <a:p>
            <a:pPr marL="285750" indent="-285750" algn="just">
              <a:buFont typeface="Wingdings" panose="05000000000000000000" pitchFamily="2" charset="2"/>
              <a:buChar char="v"/>
            </a:pPr>
            <a:r>
              <a:rPr lang="en-US" sz="2000" dirty="0"/>
              <a:t>Periderm is the secondary integumentary complex tissue, which is formed in the perennial dicots and gymnosperm plants by the end of the first year of living as the result of </a:t>
            </a:r>
            <a:r>
              <a:rPr lang="en-US" sz="2000" dirty="0" err="1"/>
              <a:t>phelogen’s</a:t>
            </a:r>
            <a:r>
              <a:rPr lang="en-US" sz="2000" dirty="0"/>
              <a:t> activity. Sometimes, it covers stems of arboreal plants, roots; it forms on the fruit and other parts of the plant. Periderm consists of cork, </a:t>
            </a:r>
            <a:r>
              <a:rPr lang="en-US" sz="2000" dirty="0" err="1"/>
              <a:t>phellogen</a:t>
            </a:r>
            <a:r>
              <a:rPr lang="en-US" sz="2000" dirty="0"/>
              <a:t> and </a:t>
            </a:r>
            <a:r>
              <a:rPr lang="en-US" sz="2000" dirty="0" err="1"/>
              <a:t>phelloderm</a:t>
            </a:r>
            <a:r>
              <a:rPr lang="en-US" sz="2000" dirty="0"/>
              <a:t>. </a:t>
            </a:r>
            <a:r>
              <a:rPr lang="en-US" sz="2000" dirty="0" err="1"/>
              <a:t>Phellogen</a:t>
            </a:r>
            <a:r>
              <a:rPr lang="en-US" sz="2000" dirty="0"/>
              <a:t> is a meristematic secondary tissue. Cells of the </a:t>
            </a:r>
            <a:r>
              <a:rPr lang="en-US" sz="2000" dirty="0" err="1"/>
              <a:t>phellogen</a:t>
            </a:r>
            <a:r>
              <a:rPr lang="en-US" sz="2000" dirty="0"/>
              <a:t> divide and form the cork and </a:t>
            </a:r>
            <a:r>
              <a:rPr lang="en-US" sz="2000" dirty="0" err="1"/>
              <a:t>phelloderm</a:t>
            </a:r>
            <a:r>
              <a:rPr lang="en-US" sz="2000" dirty="0"/>
              <a:t>. </a:t>
            </a:r>
          </a:p>
          <a:p>
            <a:pPr marL="285750" indent="-285750" algn="just">
              <a:buFont typeface="Wingdings" panose="05000000000000000000" pitchFamily="2" charset="2"/>
              <a:buChar char="v"/>
            </a:pPr>
            <a:r>
              <a:rPr lang="en-US" sz="2000" dirty="0"/>
              <a:t>Cork cells are impregnated with </a:t>
            </a:r>
            <a:r>
              <a:rPr lang="en-US" sz="2000" dirty="0" err="1"/>
              <a:t>suberin</a:t>
            </a:r>
            <a:r>
              <a:rPr lang="en-US" sz="2000" dirty="0"/>
              <a:t>; these cells are dead. Walls don’t moisten with water, don’t let water and gas in and don’t decompose. </a:t>
            </a:r>
          </a:p>
          <a:p>
            <a:pPr marL="285750" indent="-285750" algn="just">
              <a:buFont typeface="Wingdings" panose="05000000000000000000" pitchFamily="2" charset="2"/>
              <a:buChar char="v"/>
            </a:pPr>
            <a:r>
              <a:rPr lang="en-US" sz="2000" dirty="0"/>
              <a:t>The function of the cork is protection of plants from bacteria, fungus, mechanical damages. </a:t>
            </a:r>
          </a:p>
          <a:p>
            <a:pPr marL="285750" indent="-285750" algn="just">
              <a:buFont typeface="Wingdings" panose="05000000000000000000" pitchFamily="2" charset="2"/>
              <a:buChar char="v"/>
            </a:pPr>
            <a:r>
              <a:rPr lang="en-US" sz="2000" dirty="0" err="1"/>
              <a:t>Phelloderm</a:t>
            </a:r>
            <a:r>
              <a:rPr lang="en-US" sz="2000" dirty="0"/>
              <a:t> is alive, mono-layered, contains chloroplasts.</a:t>
            </a:r>
          </a:p>
        </p:txBody>
      </p:sp>
    </p:spTree>
    <p:extLst>
      <p:ext uri="{BB962C8B-B14F-4D97-AF65-F5344CB8AC3E}">
        <p14:creationId xmlns:p14="http://schemas.microsoft.com/office/powerpoint/2010/main" val="6112672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a:solidFill>
                  <a:schemeClr val="bg2">
                    <a:lumMod val="40000"/>
                    <a:lumOff val="60000"/>
                  </a:schemeClr>
                </a:solidFill>
                <a:effectLst>
                  <a:outerShdw blurRad="38100" dist="38100" dir="2700000" algn="tl">
                    <a:srgbClr val="000000">
                      <a:alpha val="43137"/>
                    </a:srgbClr>
                  </a:outerShdw>
                </a:effectLst>
              </a:rPr>
              <a:t>Excretory tissues</a:t>
            </a:r>
            <a:endParaRPr lang="ru-RU" b="1" dirty="0">
              <a:solidFill>
                <a:schemeClr val="bg2">
                  <a:lumMod val="40000"/>
                  <a:lumOff val="60000"/>
                </a:schemeClr>
              </a:solidFill>
              <a:effectLst>
                <a:outerShdw blurRad="38100" dist="38100" dir="2700000" algn="tl">
                  <a:srgbClr val="000000">
                    <a:alpha val="43137"/>
                  </a:srgbClr>
                </a:outerShdw>
              </a:effectLst>
            </a:endParaRPr>
          </a:p>
        </p:txBody>
      </p:sp>
      <p:sp>
        <p:nvSpPr>
          <p:cNvPr id="3" name="Объект 2"/>
          <p:cNvSpPr>
            <a:spLocks noGrp="1"/>
          </p:cNvSpPr>
          <p:nvPr>
            <p:ph idx="1"/>
          </p:nvPr>
        </p:nvSpPr>
        <p:spPr>
          <a:xfrm>
            <a:off x="680321" y="1981200"/>
            <a:ext cx="11156079" cy="4450080"/>
          </a:xfrm>
        </p:spPr>
        <p:txBody>
          <a:bodyPr>
            <a:normAutofit fontScale="85000" lnSpcReduction="20000"/>
          </a:bodyPr>
          <a:lstStyle/>
          <a:p>
            <a:pPr algn="just"/>
            <a:r>
              <a:rPr lang="en-US"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External secretory structures</a:t>
            </a:r>
          </a:p>
          <a:p>
            <a:pPr algn="just"/>
            <a:r>
              <a:rPr lang="en-US" b="1" dirty="0" err="1">
                <a:solidFill>
                  <a:srgbClr val="FFFF00"/>
                </a:solidFill>
                <a:latin typeface="Times New Roman" panose="02020603050405020304" pitchFamily="18" charset="0"/>
                <a:cs typeface="Times New Roman" panose="02020603050405020304" pitchFamily="18" charset="0"/>
              </a:rPr>
              <a:t>Hydathodes</a:t>
            </a:r>
            <a:r>
              <a:rPr lang="en-US" dirty="0">
                <a:latin typeface="Times New Roman" panose="02020603050405020304" pitchFamily="18" charset="0"/>
                <a:cs typeface="Times New Roman" panose="02020603050405020304" pitchFamily="18" charset="0"/>
              </a:rPr>
              <a:t> are structures that release water with some substances from the interior of the leaf to its surface. This process is called guttation and occurs by water pressure coming from the root.</a:t>
            </a:r>
          </a:p>
          <a:p>
            <a:pPr algn="just"/>
            <a:r>
              <a:rPr lang="en-US" dirty="0" err="1">
                <a:latin typeface="Times New Roman" panose="02020603050405020304" pitchFamily="18" charset="0"/>
                <a:cs typeface="Times New Roman" panose="02020603050405020304" pitchFamily="18" charset="0"/>
              </a:rPr>
              <a:t>Hydathodes</a:t>
            </a:r>
            <a:r>
              <a:rPr lang="en-US" dirty="0">
                <a:latin typeface="Times New Roman" panose="02020603050405020304" pitchFamily="18" charset="0"/>
                <a:cs typeface="Times New Roman" panose="02020603050405020304" pitchFamily="18" charset="0"/>
              </a:rPr>
              <a:t> are modifications of some parts of the leaves and are located along the margins or at the tip of the leaf. Structurally, </a:t>
            </a:r>
            <a:r>
              <a:rPr lang="en-US" dirty="0" err="1">
                <a:latin typeface="Times New Roman" panose="02020603050405020304" pitchFamily="18" charset="0"/>
                <a:cs typeface="Times New Roman" panose="02020603050405020304" pitchFamily="18" charset="0"/>
              </a:rPr>
              <a:t>hydathodes</a:t>
            </a:r>
            <a:r>
              <a:rPr lang="en-US" dirty="0">
                <a:latin typeface="Times New Roman" panose="02020603050405020304" pitchFamily="18" charset="0"/>
                <a:cs typeface="Times New Roman" panose="02020603050405020304" pitchFamily="18" charset="0"/>
              </a:rPr>
              <a:t> consist of a) terminal </a:t>
            </a:r>
            <a:r>
              <a:rPr lang="en-US" dirty="0" err="1">
                <a:latin typeface="Times New Roman" panose="02020603050405020304" pitchFamily="18" charset="0"/>
                <a:cs typeface="Times New Roman" panose="02020603050405020304" pitchFamily="18" charset="0"/>
              </a:rPr>
              <a:t>tracheids</a:t>
            </a:r>
            <a:r>
              <a:rPr lang="en-US" dirty="0">
                <a:latin typeface="Times New Roman" panose="02020603050405020304" pitchFamily="18" charset="0"/>
                <a:cs typeface="Times New Roman" panose="02020603050405020304" pitchFamily="18" charset="0"/>
              </a:rPr>
              <a:t> of leaf nerves, b) the </a:t>
            </a:r>
            <a:r>
              <a:rPr lang="en-US" dirty="0" err="1">
                <a:latin typeface="Times New Roman" panose="02020603050405020304" pitchFamily="18" charset="0"/>
                <a:cs typeface="Times New Roman" panose="02020603050405020304" pitchFamily="18" charset="0"/>
              </a:rPr>
              <a:t>epithem</a:t>
            </a:r>
            <a:r>
              <a:rPr lang="en-US" dirty="0">
                <a:latin typeface="Times New Roman" panose="02020603050405020304" pitchFamily="18" charset="0"/>
                <a:cs typeface="Times New Roman" panose="02020603050405020304" pitchFamily="18" charset="0"/>
              </a:rPr>
              <a:t>, which consists of thin-walled and few chloroplasts parenchyma cells located at the leaf nerve endings, c) a sheath or envelope that is continuous with the epidermis (the sheath cells may be suberized and may even have </a:t>
            </a:r>
            <a:r>
              <a:rPr lang="en-US" dirty="0" err="1">
                <a:latin typeface="Times New Roman" panose="02020603050405020304" pitchFamily="18" charset="0"/>
                <a:cs typeface="Times New Roman" panose="02020603050405020304" pitchFamily="18" charset="0"/>
              </a:rPr>
              <a:t>Caspary</a:t>
            </a:r>
            <a:r>
              <a:rPr lang="en-US" dirty="0">
                <a:latin typeface="Times New Roman" panose="02020603050405020304" pitchFamily="18" charset="0"/>
                <a:cs typeface="Times New Roman" panose="02020603050405020304" pitchFamily="18" charset="0"/>
              </a:rPr>
              <a:t> bands), d) an watery opening or pore (watery pores are small nonfunctional stomata who have lost the ability to regulate opening and closing). Although this is the general organization, there may be variations, such as lack the sheath, or the </a:t>
            </a:r>
            <a:r>
              <a:rPr lang="en-US" dirty="0" err="1">
                <a:latin typeface="Times New Roman" panose="02020603050405020304" pitchFamily="18" charset="0"/>
                <a:cs typeface="Times New Roman" panose="02020603050405020304" pitchFamily="18" charset="0"/>
              </a:rPr>
              <a:t>epithem</a:t>
            </a:r>
            <a:r>
              <a:rPr lang="en-US" dirty="0">
                <a:latin typeface="Times New Roman" panose="02020603050405020304" pitchFamily="18" charset="0"/>
                <a:cs typeface="Times New Roman" panose="02020603050405020304" pitchFamily="18" charset="0"/>
              </a:rPr>
              <a:t>, or may even have an opening which is not a stoma.</a:t>
            </a:r>
          </a:p>
          <a:p>
            <a:pPr algn="just"/>
            <a:r>
              <a:rPr lang="en-US" dirty="0">
                <a:latin typeface="Times New Roman" panose="02020603050405020304" pitchFamily="18" charset="0"/>
                <a:cs typeface="Times New Roman" panose="02020603050405020304" pitchFamily="18" charset="0"/>
              </a:rPr>
              <a:t>Although </a:t>
            </a:r>
            <a:r>
              <a:rPr lang="en-US" dirty="0" err="1">
                <a:latin typeface="Times New Roman" panose="02020603050405020304" pitchFamily="18" charset="0"/>
                <a:cs typeface="Times New Roman" panose="02020603050405020304" pitchFamily="18" charset="0"/>
              </a:rPr>
              <a:t>hydathodes</a:t>
            </a:r>
            <a:r>
              <a:rPr lang="en-US" dirty="0">
                <a:latin typeface="Times New Roman" panose="02020603050405020304" pitchFamily="18" charset="0"/>
                <a:cs typeface="Times New Roman" panose="02020603050405020304" pitchFamily="18" charset="0"/>
              </a:rPr>
              <a:t> are normally found at the margins and tips of leaves, in some species, they also appear on the surface and are called laminar </a:t>
            </a:r>
            <a:r>
              <a:rPr lang="en-US" dirty="0" err="1">
                <a:latin typeface="Times New Roman" panose="02020603050405020304" pitchFamily="18" charset="0"/>
                <a:cs typeface="Times New Roman" panose="02020603050405020304" pitchFamily="18" charset="0"/>
              </a:rPr>
              <a:t>hydathodes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Hydathodes</a:t>
            </a:r>
            <a:r>
              <a:rPr lang="en-US" dirty="0">
                <a:latin typeface="Times New Roman" panose="02020603050405020304" pitchFamily="18" charset="0"/>
                <a:cs typeface="Times New Roman" panose="02020603050405020304" pitchFamily="18" charset="0"/>
              </a:rPr>
              <a:t> are generally associated with the release of water from the plant tissues, but in many xerophytic species they are specialized in the absorption of condensed fog or dew water, i.e., the opposite process. Some authors have described the active </a:t>
            </a:r>
            <a:r>
              <a:rPr lang="en-US" dirty="0" err="1">
                <a:latin typeface="Times New Roman" panose="02020603050405020304" pitchFamily="18" charset="0"/>
                <a:cs typeface="Times New Roman" panose="02020603050405020304" pitchFamily="18" charset="0"/>
              </a:rPr>
              <a:t>hydathodes</a:t>
            </a:r>
            <a:r>
              <a:rPr lang="en-US" dirty="0">
                <a:latin typeface="Times New Roman" panose="02020603050405020304" pitchFamily="18" charset="0"/>
                <a:cs typeface="Times New Roman" panose="02020603050405020304" pitchFamily="18" charset="0"/>
              </a:rPr>
              <a:t>, also known as </a:t>
            </a:r>
            <a:r>
              <a:rPr lang="en-US" dirty="0" err="1">
                <a:latin typeface="Times New Roman" panose="02020603050405020304" pitchFamily="18" charset="0"/>
                <a:cs typeface="Times New Roman" panose="02020603050405020304" pitchFamily="18" charset="0"/>
              </a:rPr>
              <a:t>trichome-hydathodes</a:t>
            </a:r>
            <a:r>
              <a:rPr lang="en-US" dirty="0">
                <a:latin typeface="Times New Roman" panose="02020603050405020304" pitchFamily="18" charset="0"/>
                <a:cs typeface="Times New Roman" panose="02020603050405020304" pitchFamily="18" charset="0"/>
              </a:rPr>
              <a:t>, as glandular </a:t>
            </a:r>
            <a:r>
              <a:rPr lang="en-US" dirty="0" err="1">
                <a:latin typeface="Times New Roman" panose="02020603050405020304" pitchFamily="18" charset="0"/>
                <a:cs typeface="Times New Roman" panose="02020603050405020304" pitchFamily="18" charset="0"/>
              </a:rPr>
              <a:t>trichomes</a:t>
            </a:r>
            <a:r>
              <a:rPr lang="en-US" dirty="0">
                <a:latin typeface="Times New Roman" panose="02020603050405020304" pitchFamily="18" charset="0"/>
                <a:cs typeface="Times New Roman" panose="02020603050405020304" pitchFamily="18" charset="0"/>
              </a:rPr>
              <a:t> that release water. These structures would release water without being influenced by the osmotic pressure, hence they are considered active as opposed to the others that would be passive.</a:t>
            </a:r>
          </a:p>
          <a:p>
            <a:endParaRPr lang="ru-RU" dirty="0">
              <a:solidFill>
                <a:srgbClr val="FFFF00"/>
              </a:solidFill>
              <a:effectLst>
                <a:outerShdw blurRad="38100" dist="38100" dir="2700000" algn="tl">
                  <a:srgbClr val="000000">
                    <a:alpha val="43137"/>
                  </a:srgbClr>
                </a:outerShdw>
              </a:effectLst>
            </a:endParaRP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22559" y="-81155"/>
            <a:ext cx="1869441" cy="2438401"/>
          </a:xfrm>
          <a:prstGeom prst="rect">
            <a:avLst/>
          </a:prstGeom>
        </p:spPr>
      </p:pic>
    </p:spTree>
    <p:extLst>
      <p:ext uri="{BB962C8B-B14F-4D97-AF65-F5344CB8AC3E}">
        <p14:creationId xmlns:p14="http://schemas.microsoft.com/office/powerpoint/2010/main" val="7286784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Объект 2"/>
          <p:cNvSpPr>
            <a:spLocks noGrp="1"/>
          </p:cNvSpPr>
          <p:nvPr>
            <p:ph idx="1"/>
          </p:nvPr>
        </p:nvSpPr>
        <p:spPr>
          <a:xfrm>
            <a:off x="680321" y="660400"/>
            <a:ext cx="11074799" cy="5275789"/>
          </a:xfrm>
        </p:spPr>
        <p:txBody>
          <a:bodyPr>
            <a:normAutofit/>
          </a:bodyPr>
          <a:lstStyle/>
          <a:p>
            <a:pPr algn="just"/>
            <a:r>
              <a:rPr lang="en-US" sz="2800" b="1" dirty="0" err="1">
                <a:solidFill>
                  <a:srgbClr val="FFFF00"/>
                </a:solidFill>
                <a:latin typeface="Times New Roman" panose="02020603050405020304" pitchFamily="18" charset="0"/>
                <a:cs typeface="Times New Roman" panose="02020603050405020304" pitchFamily="18" charset="0"/>
              </a:rPr>
              <a:t>Nectaries</a:t>
            </a:r>
            <a:r>
              <a:rPr lang="en-US" sz="2800" dirty="0">
                <a:latin typeface="Times New Roman" panose="02020603050405020304" pitchFamily="18" charset="0"/>
                <a:cs typeface="Times New Roman" panose="02020603050405020304" pitchFamily="18" charset="0"/>
              </a:rPr>
              <a:t> are secretory structures that release sugar-rich solutions made from the substances supplied by the phloem. Two categories can be distinguished: floral </a:t>
            </a:r>
            <a:r>
              <a:rPr lang="en-US" sz="2800" dirty="0" err="1">
                <a:latin typeface="Times New Roman" panose="02020603050405020304" pitchFamily="18" charset="0"/>
                <a:cs typeface="Times New Roman" panose="02020603050405020304" pitchFamily="18" charset="0"/>
              </a:rPr>
              <a:t>nectaries</a:t>
            </a:r>
            <a:r>
              <a:rPr lang="en-US" sz="2800" dirty="0">
                <a:latin typeface="Times New Roman" panose="02020603050405020304" pitchFamily="18" charset="0"/>
                <a:cs typeface="Times New Roman" panose="02020603050405020304" pitchFamily="18" charset="0"/>
              </a:rPr>
              <a:t>, which are directly associated with pollination, and </a:t>
            </a:r>
            <a:r>
              <a:rPr lang="en-US" sz="2800" dirty="0" err="1">
                <a:latin typeface="Times New Roman" panose="02020603050405020304" pitchFamily="18" charset="0"/>
                <a:cs typeface="Times New Roman" panose="02020603050405020304" pitchFamily="18" charset="0"/>
              </a:rPr>
              <a:t>extrafloral</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nectaries</a:t>
            </a:r>
            <a:r>
              <a:rPr lang="en-US" sz="2800" dirty="0">
                <a:latin typeface="Times New Roman" panose="02020603050405020304" pitchFamily="18" charset="0"/>
                <a:cs typeface="Times New Roman" panose="02020603050405020304" pitchFamily="18" charset="0"/>
              </a:rPr>
              <a:t>, which are found on the vegetative parts of the plant. There is a huge variation in nectary structure, from simple epidermal glandular surfaces to more complex structures.</a:t>
            </a:r>
          </a:p>
          <a:p>
            <a:pPr algn="just"/>
            <a:r>
              <a:rPr lang="en-US" sz="2800" b="1" dirty="0" err="1">
                <a:solidFill>
                  <a:srgbClr val="FFFF00"/>
                </a:solidFill>
                <a:latin typeface="Times New Roman" panose="02020603050405020304" pitchFamily="18" charset="0"/>
                <a:cs typeface="Times New Roman" panose="02020603050405020304" pitchFamily="18" charset="0"/>
              </a:rPr>
              <a:t>Osmophores</a:t>
            </a:r>
            <a:r>
              <a:rPr lang="en-US" sz="2800" b="1" dirty="0">
                <a:solidFill>
                  <a:srgbClr val="FFFF00"/>
                </a:solidFill>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are secretory structures that produce the fragrance of flowers through secretion of volatile substances. Plants growing in saline habitats (halophytes) have salt glands to secrete ions, which is the best known mechanism for regulating the salt content of plant shoots.</a:t>
            </a:r>
          </a:p>
          <a:p>
            <a:endParaRPr lang="ru-RU" dirty="0"/>
          </a:p>
        </p:txBody>
      </p:sp>
    </p:spTree>
    <p:extLst>
      <p:ext uri="{BB962C8B-B14F-4D97-AF65-F5344CB8AC3E}">
        <p14:creationId xmlns:p14="http://schemas.microsoft.com/office/powerpoint/2010/main" val="23948426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Объект 2"/>
          <p:cNvSpPr>
            <a:spLocks noGrp="1"/>
          </p:cNvSpPr>
          <p:nvPr>
            <p:ph idx="1"/>
          </p:nvPr>
        </p:nvSpPr>
        <p:spPr>
          <a:xfrm>
            <a:off x="517761" y="518161"/>
            <a:ext cx="10993519" cy="4622800"/>
          </a:xfrm>
        </p:spPr>
        <p:txBody>
          <a:bodyPr>
            <a:normAutofit/>
          </a:bodyPr>
          <a:lstStyle/>
          <a:p>
            <a:pPr algn="just"/>
            <a:r>
              <a:rPr lang="en-US" b="1" dirty="0">
                <a:solidFill>
                  <a:srgbClr val="FFFF00"/>
                </a:solidFill>
                <a:latin typeface="Times New Roman" panose="02020603050405020304" pitchFamily="18" charset="0"/>
                <a:cs typeface="Times New Roman" panose="02020603050405020304" pitchFamily="18" charset="0"/>
              </a:rPr>
              <a:t>Glandular </a:t>
            </a:r>
            <a:r>
              <a:rPr lang="en-US" b="1" dirty="0" err="1">
                <a:solidFill>
                  <a:srgbClr val="FFFF00"/>
                </a:solidFill>
                <a:latin typeface="Times New Roman" panose="02020603050405020304" pitchFamily="18" charset="0"/>
                <a:cs typeface="Times New Roman" panose="02020603050405020304" pitchFamily="18" charset="0"/>
              </a:rPr>
              <a:t>trichomes</a:t>
            </a:r>
            <a:r>
              <a:rPr lang="en-US" dirty="0">
                <a:latin typeface="Times New Roman" panose="02020603050405020304" pitchFamily="18" charset="0"/>
                <a:cs typeface="Times New Roman" panose="02020603050405020304" pitchFamily="18" charset="0"/>
              </a:rPr>
              <a:t> are external secretory structures, which are present in about 30% of plant species. For instance, the smell of plants is mostly because of the volatile substances released by these structures. Glandular </a:t>
            </a:r>
            <a:r>
              <a:rPr lang="en-US" dirty="0" err="1">
                <a:latin typeface="Times New Roman" panose="02020603050405020304" pitchFamily="18" charset="0"/>
                <a:cs typeface="Times New Roman" panose="02020603050405020304" pitchFamily="18" charset="0"/>
              </a:rPr>
              <a:t>trichomes</a:t>
            </a:r>
            <a:r>
              <a:rPr lang="en-US" dirty="0">
                <a:latin typeface="Times New Roman" panose="02020603050405020304" pitchFamily="18" charset="0"/>
                <a:cs typeface="Times New Roman" panose="02020603050405020304" pitchFamily="18" charset="0"/>
              </a:rPr>
              <a:t> are commonly multicellular, with glandular cells at the distal end attached to the epidermis by non-glandular cells known as basal cells and by other forming a stalk or peduncle. However, some </a:t>
            </a:r>
            <a:r>
              <a:rPr lang="en-US" dirty="0" err="1">
                <a:latin typeface="Times New Roman" panose="02020603050405020304" pitchFamily="18" charset="0"/>
                <a:cs typeface="Times New Roman" panose="02020603050405020304" pitchFamily="18" charset="0"/>
              </a:rPr>
              <a:t>thrichomes</a:t>
            </a:r>
            <a:r>
              <a:rPr lang="en-US" dirty="0">
                <a:latin typeface="Times New Roman" panose="02020603050405020304" pitchFamily="18" charset="0"/>
                <a:cs typeface="Times New Roman" panose="02020603050405020304" pitchFamily="18" charset="0"/>
              </a:rPr>
              <a:t> are unicellular. Glandular cells have a primary cell wall, sometimes covered by a cuticle at the joining area with the stalk cells, and contain a cytoplasm with abundant organelles such as mitochondria, endoplasmic reticulum and Golgi cistern stacks. However, there are differences between glandular cells of different species. For example, glandular cells releasing terpenes contain very scarce Golgi apparatus or it is not visible at all.</a:t>
            </a:r>
            <a:endParaRPr lang="ru-RU"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1200" y="4755943"/>
            <a:ext cx="7863840" cy="1472137"/>
          </a:xfrm>
          <a:prstGeom prst="rect">
            <a:avLst/>
          </a:prstGeom>
        </p:spPr>
      </p:pic>
    </p:spTree>
    <p:extLst>
      <p:ext uri="{BB962C8B-B14F-4D97-AF65-F5344CB8AC3E}">
        <p14:creationId xmlns:p14="http://schemas.microsoft.com/office/powerpoint/2010/main" val="41232748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a:solidFill>
                  <a:srgbClr val="FFFF00"/>
                </a:solidFill>
              </a:rPr>
              <a:t>Internal secretory structures</a:t>
            </a:r>
            <a:endParaRPr lang="ru-RU" dirty="0">
              <a:solidFill>
                <a:srgbClr val="FFFF00"/>
              </a:solidFill>
            </a:endParaRPr>
          </a:p>
        </p:txBody>
      </p:sp>
      <p:sp>
        <p:nvSpPr>
          <p:cNvPr id="3" name="Объект 2"/>
          <p:cNvSpPr>
            <a:spLocks noGrp="1"/>
          </p:cNvSpPr>
          <p:nvPr>
            <p:ph idx="1"/>
          </p:nvPr>
        </p:nvSpPr>
        <p:spPr>
          <a:xfrm>
            <a:off x="680321" y="2336873"/>
            <a:ext cx="10607439" cy="3599316"/>
          </a:xfrm>
        </p:spPr>
        <p:txBody>
          <a:bodyPr/>
          <a:lstStyle/>
          <a:p>
            <a:pPr algn="just"/>
            <a:r>
              <a:rPr lang="en-US" b="1" dirty="0">
                <a:solidFill>
                  <a:srgbClr val="FFFF00"/>
                </a:solidFill>
                <a:latin typeface="Times New Roman" panose="02020603050405020304" pitchFamily="18" charset="0"/>
                <a:cs typeface="Times New Roman" panose="02020603050405020304" pitchFamily="18" charset="0"/>
              </a:rPr>
              <a:t>Secreting cells.</a:t>
            </a:r>
            <a:r>
              <a:rPr lang="en-US" dirty="0">
                <a:latin typeface="Times New Roman" panose="02020603050405020304" pitchFamily="18" charset="0"/>
                <a:cs typeface="Times New Roman" panose="02020603050405020304" pitchFamily="18" charset="0"/>
              </a:rPr>
              <a:t> They are isolated cells that differ from the surrounding cells and may be from isodiametric forms to forms enlarged in length like sacs or tubes. They synthesize and store a wide variety of products, such as resins, mucilage, tannins, oils, gums, and even crystallized substances. Many secretory cells contain mixtures of substances, but in many others the contents have not yet been identified. When the secretory cells appear as specialized cells, they are often referred to as </a:t>
            </a:r>
            <a:r>
              <a:rPr lang="en-US" dirty="0" err="1">
                <a:latin typeface="Times New Roman" panose="02020603050405020304" pitchFamily="18" charset="0"/>
                <a:cs typeface="Times New Roman" panose="02020603050405020304" pitchFamily="18" charset="0"/>
              </a:rPr>
              <a:t>idioblasts</a:t>
            </a:r>
            <a:r>
              <a:rPr lang="en-US" dirty="0">
                <a:latin typeface="Times New Roman" panose="02020603050405020304" pitchFamily="18" charset="0"/>
                <a:cs typeface="Times New Roman" panose="02020603050405020304" pitchFamily="18" charset="0"/>
              </a:rPr>
              <a:t>, more specifically secretory </a:t>
            </a:r>
            <a:r>
              <a:rPr lang="en-US" dirty="0" err="1">
                <a:latin typeface="Times New Roman" panose="02020603050405020304" pitchFamily="18" charset="0"/>
                <a:cs typeface="Times New Roman" panose="02020603050405020304" pitchFamily="18" charset="0"/>
              </a:rPr>
              <a:t>idioblasts</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984949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Объект 2"/>
          <p:cNvSpPr>
            <a:spLocks noGrp="1"/>
          </p:cNvSpPr>
          <p:nvPr>
            <p:ph idx="1"/>
          </p:nvPr>
        </p:nvSpPr>
        <p:spPr>
          <a:xfrm>
            <a:off x="446641" y="447040"/>
            <a:ext cx="6695839" cy="5841999"/>
          </a:xfrm>
        </p:spPr>
        <p:txBody>
          <a:bodyPr>
            <a:noAutofit/>
          </a:bodyPr>
          <a:lstStyle/>
          <a:p>
            <a:pPr algn="just"/>
            <a:r>
              <a:rPr lang="en-US" sz="1800" b="1" dirty="0">
                <a:solidFill>
                  <a:srgbClr val="FFFF00"/>
                </a:solidFill>
                <a:latin typeface="Times New Roman" panose="02020603050405020304" pitchFamily="18" charset="0"/>
                <a:cs typeface="Times New Roman" panose="02020603050405020304" pitchFamily="18" charset="0"/>
              </a:rPr>
              <a:t>Secretory cavities and ducts (canals)</a:t>
            </a:r>
            <a:r>
              <a:rPr lang="en-US" sz="1800" dirty="0">
                <a:latin typeface="Times New Roman" panose="02020603050405020304" pitchFamily="18" charset="0"/>
                <a:cs typeface="Times New Roman" panose="02020603050405020304" pitchFamily="18" charset="0"/>
              </a:rPr>
              <a:t> differ from secretory cells in that they secret substances into intercellular spaces. Secretory cavities are short secretory spaces, whereas secretory ducts are long secretory spaces. These spaces may be located anywhere in the plant and can be formed by two different cellular processes: </a:t>
            </a:r>
            <a:r>
              <a:rPr lang="en-US" sz="1800" dirty="0" err="1">
                <a:latin typeface="Times New Roman" panose="02020603050405020304" pitchFamily="18" charset="0"/>
                <a:cs typeface="Times New Roman" panose="02020603050405020304" pitchFamily="18" charset="0"/>
              </a:rPr>
              <a:t>schizogeny</a:t>
            </a:r>
            <a:r>
              <a:rPr lang="en-US" sz="1800" dirty="0">
                <a:latin typeface="Times New Roman" panose="02020603050405020304" pitchFamily="18" charset="0"/>
                <a:cs typeface="Times New Roman" panose="02020603050405020304" pitchFamily="18" charset="0"/>
              </a:rPr>
              <a:t> and </a:t>
            </a:r>
            <a:r>
              <a:rPr lang="en-US" sz="1800" dirty="0" err="1">
                <a:latin typeface="Times New Roman" panose="02020603050405020304" pitchFamily="18" charset="0"/>
                <a:cs typeface="Times New Roman" panose="02020603050405020304" pitchFamily="18" charset="0"/>
              </a:rPr>
              <a:t>lysogeny</a:t>
            </a:r>
            <a:r>
              <a:rPr lang="en-US" sz="1800" dirty="0">
                <a:latin typeface="Times New Roman" panose="02020603050405020304" pitchFamily="18" charset="0"/>
                <a:cs typeface="Times New Roman" panose="02020603050405020304" pitchFamily="18" charset="0"/>
              </a:rPr>
              <a:t>. They are commonly produced by the separation of cells of vascular tissues or ground tissues, resulting in an intercellular space lined with secretory epithelial cells. These spaces are called </a:t>
            </a:r>
            <a:r>
              <a:rPr lang="en-US" sz="1800" dirty="0" err="1">
                <a:latin typeface="Times New Roman" panose="02020603050405020304" pitchFamily="18" charset="0"/>
                <a:cs typeface="Times New Roman" panose="02020603050405020304" pitchFamily="18" charset="0"/>
              </a:rPr>
              <a:t>schizogenous</a:t>
            </a:r>
            <a:r>
              <a:rPr lang="en-US" sz="1800" dirty="0">
                <a:latin typeface="Times New Roman" panose="02020603050405020304" pitchFamily="18" charset="0"/>
                <a:cs typeface="Times New Roman" panose="02020603050405020304" pitchFamily="18" charset="0"/>
              </a:rPr>
              <a:t> secretory cavities and ducts, as it is the case of most resin ducts. They can also be originated by the disintegration and dissolution (autolysis) of the glandular cells. In this case, the secretory product is formed in the cells that eventually break down, but the compounds remain in the resultant space. These spaces are known as lysogenic spaces, like the lysogenic cavities of the citric fruits. Some authors also recognize a third pattern of development, the </a:t>
            </a:r>
            <a:r>
              <a:rPr lang="en-US" sz="1800" dirty="0" err="1">
                <a:latin typeface="Times New Roman" panose="02020603050405020304" pitchFamily="18" charset="0"/>
                <a:cs typeface="Times New Roman" panose="02020603050405020304" pitchFamily="18" charset="0"/>
              </a:rPr>
              <a:t>schizolysogeny</a:t>
            </a:r>
            <a:r>
              <a:rPr lang="en-US" sz="1800" dirty="0">
                <a:latin typeface="Times New Roman" panose="02020603050405020304" pitchFamily="18" charset="0"/>
                <a:cs typeface="Times New Roman" panose="02020603050405020304" pitchFamily="18" charset="0"/>
              </a:rPr>
              <a:t>. The formation of </a:t>
            </a:r>
            <a:r>
              <a:rPr lang="en-US" sz="1800" dirty="0" err="1">
                <a:latin typeface="Times New Roman" panose="02020603050405020304" pitchFamily="18" charset="0"/>
                <a:cs typeface="Times New Roman" panose="02020603050405020304" pitchFamily="18" charset="0"/>
              </a:rPr>
              <a:t>schizolysogenous</a:t>
            </a:r>
            <a:r>
              <a:rPr lang="en-US" sz="1800" dirty="0">
                <a:latin typeface="Times New Roman" panose="02020603050405020304" pitchFamily="18" charset="0"/>
                <a:cs typeface="Times New Roman" panose="02020603050405020304" pitchFamily="18" charset="0"/>
              </a:rPr>
              <a:t> cavities and ducts is initially </a:t>
            </a:r>
            <a:r>
              <a:rPr lang="en-US" sz="1800" dirty="0" err="1">
                <a:latin typeface="Times New Roman" panose="02020603050405020304" pitchFamily="18" charset="0"/>
                <a:cs typeface="Times New Roman" panose="02020603050405020304" pitchFamily="18" charset="0"/>
              </a:rPr>
              <a:t>schizogenous</a:t>
            </a:r>
            <a:r>
              <a:rPr lang="en-US" sz="1800" dirty="0">
                <a:latin typeface="Times New Roman" panose="02020603050405020304" pitchFamily="18" charset="0"/>
                <a:cs typeface="Times New Roman" panose="02020603050405020304" pitchFamily="18" charset="0"/>
              </a:rPr>
              <a:t> (separation of intact cells), but followed by </a:t>
            </a:r>
            <a:r>
              <a:rPr lang="en-US" sz="1800" dirty="0" err="1">
                <a:latin typeface="Times New Roman" panose="02020603050405020304" pitchFamily="18" charset="0"/>
                <a:cs typeface="Times New Roman" panose="02020603050405020304" pitchFamily="18" charset="0"/>
              </a:rPr>
              <a:t>lysogeny</a:t>
            </a:r>
            <a:r>
              <a:rPr lang="en-US" sz="1800" dirty="0">
                <a:latin typeface="Times New Roman" panose="02020603050405020304" pitchFamily="18" charset="0"/>
                <a:cs typeface="Times New Roman" panose="02020603050405020304" pitchFamily="18" charset="0"/>
              </a:rPr>
              <a:t> at later stages, when the epithelial cells lining the space undergo autolysis, further enlarging the space. The resin ducts in the bud scales of </a:t>
            </a:r>
            <a:r>
              <a:rPr lang="en-US" sz="1800" i="1" dirty="0">
                <a:latin typeface="Times New Roman" panose="02020603050405020304" pitchFamily="18" charset="0"/>
                <a:cs typeface="Times New Roman" panose="02020603050405020304" pitchFamily="18" charset="0"/>
              </a:rPr>
              <a:t>Pinus </a:t>
            </a:r>
            <a:r>
              <a:rPr lang="en-US" sz="1800" i="1" dirty="0" err="1">
                <a:latin typeface="Times New Roman" panose="02020603050405020304" pitchFamily="18" charset="0"/>
                <a:cs typeface="Times New Roman" panose="02020603050405020304" pitchFamily="18" charset="0"/>
              </a:rPr>
              <a:t>pinaster</a:t>
            </a:r>
            <a:r>
              <a:rPr lang="en-US" sz="1800" dirty="0">
                <a:latin typeface="Times New Roman" panose="02020603050405020304" pitchFamily="18" charset="0"/>
                <a:cs typeface="Times New Roman" panose="02020603050405020304" pitchFamily="18" charset="0"/>
              </a:rPr>
              <a:t> is an example of ducts following a </a:t>
            </a:r>
            <a:r>
              <a:rPr lang="en-US" sz="1800" dirty="0" err="1">
                <a:latin typeface="Times New Roman" panose="02020603050405020304" pitchFamily="18" charset="0"/>
                <a:cs typeface="Times New Roman" panose="02020603050405020304" pitchFamily="18" charset="0"/>
              </a:rPr>
              <a:t>schizolysogenous</a:t>
            </a:r>
            <a:r>
              <a:rPr lang="en-US" sz="1800" dirty="0">
                <a:latin typeface="Times New Roman" panose="02020603050405020304" pitchFamily="18" charset="0"/>
                <a:cs typeface="Times New Roman" panose="02020603050405020304" pitchFamily="18" charset="0"/>
              </a:rPr>
              <a:t> pattern of development.</a:t>
            </a:r>
            <a:endParaRPr lang="ru-RU" sz="1800"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38720" y="1656080"/>
            <a:ext cx="3860800" cy="3271520"/>
          </a:xfrm>
          <a:prstGeom prst="rect">
            <a:avLst/>
          </a:prstGeom>
        </p:spPr>
      </p:pic>
    </p:spTree>
    <p:extLst>
      <p:ext uri="{BB962C8B-B14F-4D97-AF65-F5344CB8AC3E}">
        <p14:creationId xmlns:p14="http://schemas.microsoft.com/office/powerpoint/2010/main" val="2861828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Объект 2"/>
          <p:cNvSpPr>
            <a:spLocks noGrp="1"/>
          </p:cNvSpPr>
          <p:nvPr>
            <p:ph idx="1"/>
          </p:nvPr>
        </p:nvSpPr>
        <p:spPr>
          <a:xfrm>
            <a:off x="680321" y="772161"/>
            <a:ext cx="11034159" cy="4734560"/>
          </a:xfrm>
        </p:spPr>
        <p:txBody>
          <a:bodyPr>
            <a:normAutofit/>
          </a:bodyPr>
          <a:lstStyle/>
          <a:p>
            <a:pPr algn="just"/>
            <a:r>
              <a:rPr lang="en-US" b="1" dirty="0" err="1">
                <a:solidFill>
                  <a:srgbClr val="FFFF00"/>
                </a:solidFill>
                <a:latin typeface="Times New Roman" panose="02020603050405020304" pitchFamily="18" charset="0"/>
                <a:cs typeface="Times New Roman" panose="02020603050405020304" pitchFamily="18" charset="0"/>
              </a:rPr>
              <a:t>Laticifers</a:t>
            </a:r>
            <a:r>
              <a:rPr lang="en-US" dirty="0">
                <a:latin typeface="Times New Roman" panose="02020603050405020304" pitchFamily="18" charset="0"/>
                <a:cs typeface="Times New Roman" panose="02020603050405020304" pitchFamily="18" charset="0"/>
              </a:rPr>
              <a:t> refer to individual cells or groups of connected cells containing a liquid called latex. When formed of several cells, they can produce complex tube-like structures. According to the structure, they can be classified into articulated and </a:t>
            </a:r>
            <a:r>
              <a:rPr lang="en-US" dirty="0" err="1">
                <a:latin typeface="Times New Roman" panose="02020603050405020304" pitchFamily="18" charset="0"/>
                <a:cs typeface="Times New Roman" panose="02020603050405020304" pitchFamily="18" charset="0"/>
              </a:rPr>
              <a:t>nonarticulated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laticifers</a:t>
            </a:r>
            <a:r>
              <a:rPr lang="en-US" dirty="0">
                <a:latin typeface="Times New Roman" panose="02020603050405020304" pitchFamily="18" charset="0"/>
                <a:cs typeface="Times New Roman" panose="02020603050405020304" pitchFamily="18" charset="0"/>
              </a:rPr>
              <a:t>. Articulated </a:t>
            </a:r>
            <a:r>
              <a:rPr lang="en-US" dirty="0" err="1">
                <a:latin typeface="Times New Roman" panose="02020603050405020304" pitchFamily="18" charset="0"/>
                <a:cs typeface="Times New Roman" panose="02020603050405020304" pitchFamily="18" charset="0"/>
              </a:rPr>
              <a:t>laticifers</a:t>
            </a:r>
            <a:r>
              <a:rPr lang="en-US" dirty="0">
                <a:latin typeface="Times New Roman" panose="02020603050405020304" pitchFamily="18" charset="0"/>
                <a:cs typeface="Times New Roman" panose="02020603050405020304" pitchFamily="18" charset="0"/>
              </a:rPr>
              <a:t> are composed of longitudinal chains of connected cells, whereas the </a:t>
            </a:r>
            <a:r>
              <a:rPr lang="en-US" dirty="0" err="1">
                <a:latin typeface="Times New Roman" panose="02020603050405020304" pitchFamily="18" charset="0"/>
                <a:cs typeface="Times New Roman" panose="02020603050405020304" pitchFamily="18" charset="0"/>
              </a:rPr>
              <a:t>nonarticulated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laticifers</a:t>
            </a:r>
            <a:r>
              <a:rPr lang="en-US" dirty="0">
                <a:latin typeface="Times New Roman" panose="02020603050405020304" pitchFamily="18" charset="0"/>
                <a:cs typeface="Times New Roman" panose="02020603050405020304" pitchFamily="18" charset="0"/>
              </a:rPr>
              <a:t> consist of long tube-like single cells. </a:t>
            </a:r>
            <a:r>
              <a:rPr lang="en-US" dirty="0" err="1">
                <a:latin typeface="Times New Roman" panose="02020603050405020304" pitchFamily="18" charset="0"/>
                <a:cs typeface="Times New Roman" panose="02020603050405020304" pitchFamily="18" charset="0"/>
              </a:rPr>
              <a:t>Laticifers</a:t>
            </a:r>
            <a:r>
              <a:rPr lang="en-US" dirty="0">
                <a:latin typeface="Times New Roman" panose="02020603050405020304" pitchFamily="18" charset="0"/>
                <a:cs typeface="Times New Roman" panose="02020603050405020304" pitchFamily="18" charset="0"/>
              </a:rPr>
              <a:t> are found in a wide variety of species, from herbaceous to woody plants. The term latex refers to a heterogeneous secretory substance which greatly varies in appearance (color) and composition (it may contain substances such as carbohydrates, organic acids, salts, sterols, fats, and </a:t>
            </a:r>
            <a:r>
              <a:rPr lang="en-US" dirty="0" err="1">
                <a:latin typeface="Times New Roman" panose="02020603050405020304" pitchFamily="18" charset="0"/>
                <a:cs typeface="Times New Roman" panose="02020603050405020304" pitchFamily="18" charset="0"/>
              </a:rPr>
              <a:t>mucilages</a:t>
            </a:r>
            <a:r>
              <a:rPr lang="en-US" dirty="0">
                <a:latin typeface="Times New Roman" panose="02020603050405020304" pitchFamily="18" charset="0"/>
                <a:cs typeface="Times New Roman" panose="02020603050405020304" pitchFamily="18" charset="0"/>
              </a:rPr>
              <a:t>), thus resulting in many types of latex.</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635788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a:solidFill>
                  <a:schemeClr val="accent6">
                    <a:lumMod val="75000"/>
                  </a:schemeClr>
                </a:solidFill>
                <a:effectLst>
                  <a:outerShdw blurRad="38100" dist="38100" dir="2700000" algn="tl">
                    <a:srgbClr val="000000">
                      <a:alpha val="43137"/>
                    </a:srgbClr>
                  </a:outerShdw>
                </a:effectLst>
              </a:rPr>
              <a:t>Mechanical tissues</a:t>
            </a:r>
            <a:endParaRPr lang="ru-RU" b="1" dirty="0">
              <a:solidFill>
                <a:schemeClr val="accent6">
                  <a:lumMod val="75000"/>
                </a:schemeClr>
              </a:solidFill>
              <a:effectLst>
                <a:outerShdw blurRad="38100" dist="38100" dir="2700000" algn="tl">
                  <a:srgbClr val="000000">
                    <a:alpha val="43137"/>
                  </a:srgbClr>
                </a:outerShdw>
              </a:effectLst>
            </a:endParaRPr>
          </a:p>
        </p:txBody>
      </p:sp>
      <p:sp>
        <p:nvSpPr>
          <p:cNvPr id="3" name="Объект 2"/>
          <p:cNvSpPr>
            <a:spLocks noGrp="1"/>
          </p:cNvSpPr>
          <p:nvPr>
            <p:ph idx="1"/>
          </p:nvPr>
        </p:nvSpPr>
        <p:spPr>
          <a:xfrm>
            <a:off x="548241" y="1493593"/>
            <a:ext cx="11338959" cy="2306247"/>
          </a:xfrm>
        </p:spPr>
        <p:txBody>
          <a:bodyPr/>
          <a:lstStyle/>
          <a:p>
            <a:r>
              <a:rPr lang="en-US" b="1" dirty="0">
                <a:solidFill>
                  <a:schemeClr val="accent6">
                    <a:lumMod val="75000"/>
                  </a:schemeClr>
                </a:solidFill>
                <a:effectLst>
                  <a:outerShdw blurRad="38100" dist="38100" dir="2700000" algn="tl">
                    <a:srgbClr val="000000">
                      <a:alpha val="43137"/>
                    </a:srgbClr>
                  </a:outerShdw>
                </a:effectLst>
              </a:rPr>
              <a:t>Mechanical tissues </a:t>
            </a:r>
            <a:r>
              <a:rPr lang="en-US" dirty="0"/>
              <a:t>strengthen plants; protects them from laceration, fracture, inflexion, straining and mechanical damages. </a:t>
            </a:r>
            <a:r>
              <a:rPr lang="en-US" b="1" dirty="0">
                <a:solidFill>
                  <a:schemeClr val="accent6">
                    <a:lumMod val="75000"/>
                  </a:schemeClr>
                </a:solidFill>
                <a:effectLst>
                  <a:outerShdw blurRad="38100" dist="38100" dir="2700000" algn="tl">
                    <a:srgbClr val="000000">
                      <a:alpha val="43137"/>
                    </a:srgbClr>
                  </a:outerShdw>
                </a:effectLst>
              </a:rPr>
              <a:t>Mechanical tissues </a:t>
            </a:r>
            <a:r>
              <a:rPr lang="en-US" dirty="0"/>
              <a:t>consists of </a:t>
            </a:r>
            <a:r>
              <a:rPr lang="en-US" dirty="0" err="1"/>
              <a:t>parenchymatous</a:t>
            </a:r>
            <a:r>
              <a:rPr lang="en-US" dirty="0"/>
              <a:t> or </a:t>
            </a:r>
            <a:r>
              <a:rPr lang="en-US" dirty="0" err="1"/>
              <a:t>prosenchymatous</a:t>
            </a:r>
            <a:r>
              <a:rPr lang="en-US" dirty="0"/>
              <a:t> cells with thickened, usually </a:t>
            </a:r>
            <a:r>
              <a:rPr lang="en-US" dirty="0" err="1"/>
              <a:t>lignificated</a:t>
            </a:r>
            <a:r>
              <a:rPr lang="en-US" dirty="0"/>
              <a:t> walls and they are as strong as steel. </a:t>
            </a:r>
          </a:p>
          <a:p>
            <a:r>
              <a:rPr lang="en-US" dirty="0"/>
              <a:t>The </a:t>
            </a:r>
            <a:r>
              <a:rPr lang="en-US" b="1" dirty="0">
                <a:solidFill>
                  <a:srgbClr val="FFFF00"/>
                </a:solidFill>
              </a:rPr>
              <a:t>mechanical tissues </a:t>
            </a:r>
            <a:r>
              <a:rPr lang="en-US" dirty="0"/>
              <a:t>are </a:t>
            </a:r>
            <a:r>
              <a:rPr lang="en-US" b="1" u="sng" dirty="0"/>
              <a:t>collenchyma</a:t>
            </a:r>
            <a:r>
              <a:rPr lang="en-US" dirty="0"/>
              <a:t> and </a:t>
            </a:r>
            <a:r>
              <a:rPr lang="en-US" b="1" u="sng" dirty="0"/>
              <a:t>sclerenchyma</a:t>
            </a:r>
            <a:r>
              <a:rPr lang="en-US" dirty="0"/>
              <a:t>.</a:t>
            </a:r>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320" y="3497388"/>
            <a:ext cx="3851039" cy="3131060"/>
          </a:xfrm>
          <a:prstGeom prst="rect">
            <a:avLst/>
          </a:prstGeom>
        </p:spPr>
      </p:pic>
    </p:spTree>
    <p:extLst>
      <p:ext uri="{BB962C8B-B14F-4D97-AF65-F5344CB8AC3E}">
        <p14:creationId xmlns:p14="http://schemas.microsoft.com/office/powerpoint/2010/main" val="16458031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a:solidFill>
                  <a:srgbClr val="FFFF00"/>
                </a:solidFill>
                <a:effectLst>
                  <a:outerShdw blurRad="38100" dist="38100" dir="2700000" algn="tl">
                    <a:srgbClr val="000000">
                      <a:alpha val="43137"/>
                    </a:srgbClr>
                  </a:outerShdw>
                </a:effectLst>
              </a:rPr>
              <a:t>Collenchyma</a:t>
            </a:r>
            <a:endParaRPr lang="ru-RU" b="1" dirty="0">
              <a:solidFill>
                <a:srgbClr val="FFFF00"/>
              </a:solidFill>
              <a:effectLst>
                <a:outerShdw blurRad="38100" dist="38100" dir="2700000" algn="tl">
                  <a:srgbClr val="000000">
                    <a:alpha val="43137"/>
                  </a:srgbClr>
                </a:outerShdw>
              </a:effectLst>
            </a:endParaRPr>
          </a:p>
        </p:txBody>
      </p:sp>
      <p:sp>
        <p:nvSpPr>
          <p:cNvPr id="3" name="Объект 2"/>
          <p:cNvSpPr>
            <a:spLocks noGrp="1"/>
          </p:cNvSpPr>
          <p:nvPr>
            <p:ph idx="1"/>
          </p:nvPr>
        </p:nvSpPr>
        <p:spPr>
          <a:xfrm>
            <a:off x="578721" y="2042160"/>
            <a:ext cx="10932559" cy="4561839"/>
          </a:xfrm>
        </p:spPr>
        <p:txBody>
          <a:bodyPr>
            <a:normAutofit lnSpcReduction="10000"/>
          </a:bodyPr>
          <a:lstStyle/>
          <a:p>
            <a:pPr algn="just"/>
            <a:r>
              <a:rPr lang="en-US" dirty="0">
                <a:latin typeface="Times New Roman" panose="02020603050405020304" pitchFamily="18" charset="0"/>
                <a:cs typeface="Times New Roman" panose="02020603050405020304" pitchFamily="18" charset="0"/>
              </a:rPr>
              <a:t>Alive tissue with cellulose irregularly thickened cell wall. The size of cells varies from parenchymal to </a:t>
            </a:r>
            <a:r>
              <a:rPr lang="en-US" dirty="0" err="1">
                <a:latin typeface="Times New Roman" panose="02020603050405020304" pitchFamily="18" charset="0"/>
                <a:cs typeface="Times New Roman" panose="02020603050405020304" pitchFamily="18" charset="0"/>
              </a:rPr>
              <a:t>prosenchymatous</a:t>
            </a:r>
            <a:r>
              <a:rPr lang="en-US" dirty="0">
                <a:latin typeface="Times New Roman" panose="02020603050405020304" pitchFamily="18" charset="0"/>
                <a:cs typeface="Times New Roman" panose="02020603050405020304" pitchFamily="18" charset="0"/>
              </a:rPr>
              <a:t> with slant, sometimes, </a:t>
            </a:r>
            <a:r>
              <a:rPr lang="en-US" dirty="0" err="1">
                <a:latin typeface="Times New Roman" panose="02020603050405020304" pitchFamily="18" charset="0"/>
                <a:cs typeface="Times New Roman" panose="02020603050405020304" pitchFamily="18" charset="0"/>
              </a:rPr>
              <a:t>mucronated</a:t>
            </a:r>
            <a:r>
              <a:rPr lang="en-US" dirty="0">
                <a:latin typeface="Times New Roman" panose="02020603050405020304" pitchFamily="18" charset="0"/>
                <a:cs typeface="Times New Roman" panose="02020603050405020304" pitchFamily="18" charset="0"/>
              </a:rPr>
              <a:t> points. There are chloroplasts and, sometimes, tannins in the cavity of cells. According to the character of walls thickening and density of the cell location there are angular, lamellar and lacunar collenchyma. </a:t>
            </a:r>
          </a:p>
          <a:p>
            <a:pPr algn="just"/>
            <a:r>
              <a:rPr lang="en-US" dirty="0">
                <a:latin typeface="Times New Roman" panose="02020603050405020304" pitchFamily="18" charset="0"/>
                <a:cs typeface="Times New Roman" panose="02020603050405020304" pitchFamily="18" charset="0"/>
              </a:rPr>
              <a:t>The cells of the </a:t>
            </a:r>
            <a:r>
              <a:rPr lang="en-US" b="1" dirty="0">
                <a:solidFill>
                  <a:srgbClr val="FFFF00"/>
                </a:solidFill>
                <a:latin typeface="Times New Roman" panose="02020603050405020304" pitchFamily="18" charset="0"/>
                <a:cs typeface="Times New Roman" panose="02020603050405020304" pitchFamily="18" charset="0"/>
              </a:rPr>
              <a:t>angular collenchyma </a:t>
            </a:r>
            <a:r>
              <a:rPr lang="en-US" dirty="0">
                <a:latin typeface="Times New Roman" panose="02020603050405020304" pitchFamily="18" charset="0"/>
                <a:cs typeface="Times New Roman" panose="02020603050405020304" pitchFamily="18" charset="0"/>
              </a:rPr>
              <a:t>are tightly joined, walls are thickened by angels; tangent sides are thickened in the </a:t>
            </a:r>
            <a:r>
              <a:rPr lang="en-US" b="1" dirty="0">
                <a:solidFill>
                  <a:srgbClr val="FFFF00"/>
                </a:solidFill>
                <a:latin typeface="Times New Roman" panose="02020603050405020304" pitchFamily="18" charset="0"/>
                <a:cs typeface="Times New Roman" panose="02020603050405020304" pitchFamily="18" charset="0"/>
              </a:rPr>
              <a:t>lamellar collenchyma</a:t>
            </a:r>
            <a:r>
              <a:rPr lang="en-US" dirty="0">
                <a:latin typeface="Times New Roman" panose="02020603050405020304" pitchFamily="18" charset="0"/>
                <a:cs typeface="Times New Roman" panose="02020603050405020304" pitchFamily="18" charset="0"/>
              </a:rPr>
              <a:t>; lacunar collenchyma differs from other types of collenchyma by the presence of intercellular spaces.</a:t>
            </a:r>
          </a:p>
          <a:p>
            <a:pPr algn="just"/>
            <a:r>
              <a:rPr lang="en-US" dirty="0">
                <a:latin typeface="Times New Roman" panose="02020603050405020304" pitchFamily="18" charset="0"/>
                <a:cs typeface="Times New Roman" panose="02020603050405020304" pitchFamily="18" charset="0"/>
              </a:rPr>
              <a:t>Collenchyma is typical to dicots. It is situated at the periphery of the stem as entire, interrupted cylinders or separate bands. In </a:t>
            </a:r>
            <a:r>
              <a:rPr lang="en-US" dirty="0" err="1">
                <a:latin typeface="Times New Roman" panose="02020603050405020304" pitchFamily="18" charset="0"/>
                <a:cs typeface="Times New Roman" panose="02020603050405020304" pitchFamily="18" charset="0"/>
              </a:rPr>
              <a:t>costate</a:t>
            </a:r>
            <a:r>
              <a:rPr lang="en-US" dirty="0">
                <a:latin typeface="Times New Roman" panose="02020603050405020304" pitchFamily="18" charset="0"/>
                <a:cs typeface="Times New Roman" panose="02020603050405020304" pitchFamily="18" charset="0"/>
              </a:rPr>
              <a:t> stems and petioles it fills </a:t>
            </a:r>
            <a:r>
              <a:rPr lang="en-US" dirty="0" err="1">
                <a:latin typeface="Times New Roman" panose="02020603050405020304" pitchFamily="18" charset="0"/>
                <a:cs typeface="Times New Roman" panose="02020603050405020304" pitchFamily="18" charset="0"/>
              </a:rPr>
              <a:t>costas</a:t>
            </a:r>
            <a:r>
              <a:rPr lang="en-US" dirty="0">
                <a:latin typeface="Times New Roman" panose="02020603050405020304" pitchFamily="18" charset="0"/>
                <a:cs typeface="Times New Roman" panose="02020603050405020304" pitchFamily="18" charset="0"/>
              </a:rPr>
              <a:t>; in the leaves it is situated from one or  both sides of veins and along the edges of the leaf blade.</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442497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41281" y="473615"/>
            <a:ext cx="9613861" cy="1080938"/>
          </a:xfrm>
        </p:spPr>
        <p:txBody>
          <a:bodyPr/>
          <a:lstStyle/>
          <a:p>
            <a:pPr algn="ctr"/>
            <a:r>
              <a:rPr lang="en-US" b="1" dirty="0">
                <a:solidFill>
                  <a:srgbClr val="FFFF00"/>
                </a:solidFill>
                <a:effectLst>
                  <a:outerShdw blurRad="38100" dist="38100" dir="2700000" algn="tl">
                    <a:srgbClr val="000000">
                      <a:alpha val="43137"/>
                    </a:srgbClr>
                  </a:outerShdw>
                </a:effectLst>
              </a:rPr>
              <a:t>Sclerenchyma</a:t>
            </a:r>
            <a:endParaRPr lang="ru-RU" b="1" dirty="0">
              <a:solidFill>
                <a:srgbClr val="FFFF00"/>
              </a:solidFill>
              <a:effectLst>
                <a:outerShdw blurRad="38100" dist="38100" dir="2700000" algn="tl">
                  <a:srgbClr val="000000">
                    <a:alpha val="43137"/>
                  </a:srgbClr>
                </a:outerShdw>
              </a:effectLst>
            </a:endParaRPr>
          </a:p>
        </p:txBody>
      </p:sp>
      <p:sp>
        <p:nvSpPr>
          <p:cNvPr id="3" name="Объект 2"/>
          <p:cNvSpPr>
            <a:spLocks noGrp="1"/>
          </p:cNvSpPr>
          <p:nvPr>
            <p:ph idx="1"/>
          </p:nvPr>
        </p:nvSpPr>
        <p:spPr>
          <a:xfrm>
            <a:off x="294241" y="1554553"/>
            <a:ext cx="11145919" cy="2164007"/>
          </a:xfrm>
        </p:spPr>
        <p:txBody>
          <a:bodyPr/>
          <a:lstStyle/>
          <a:p>
            <a:pPr algn="just"/>
            <a:r>
              <a:rPr lang="en-US" dirty="0">
                <a:latin typeface="Times New Roman" panose="02020603050405020304" pitchFamily="18" charset="0"/>
                <a:cs typeface="Times New Roman" panose="02020603050405020304" pitchFamily="18" charset="0"/>
              </a:rPr>
              <a:t>Is a dead tissue with thickened usually evenly considerably </a:t>
            </a:r>
            <a:r>
              <a:rPr lang="en-US" dirty="0" err="1">
                <a:latin typeface="Times New Roman" panose="02020603050405020304" pitchFamily="18" charset="0"/>
                <a:cs typeface="Times New Roman" panose="02020603050405020304" pitchFamily="18" charset="0"/>
              </a:rPr>
              <a:t>lignificated</a:t>
            </a:r>
            <a:r>
              <a:rPr lang="en-US" dirty="0">
                <a:latin typeface="Times New Roman" panose="02020603050405020304" pitchFamily="18" charset="0"/>
                <a:cs typeface="Times New Roman" panose="02020603050405020304" pitchFamily="18" charset="0"/>
              </a:rPr>
              <a:t> walls. It is divided into sclereids (or stone cells) and fibers.</a:t>
            </a:r>
          </a:p>
          <a:p>
            <a:pPr algn="just"/>
            <a:r>
              <a:rPr lang="en-US" b="1" dirty="0">
                <a:solidFill>
                  <a:srgbClr val="FFFF00"/>
                </a:solidFill>
                <a:latin typeface="Times New Roman" panose="02020603050405020304" pitchFamily="18" charset="0"/>
                <a:cs typeface="Times New Roman" panose="02020603050405020304" pitchFamily="18" charset="0"/>
              </a:rPr>
              <a:t>Sclereids (or stone cells) </a:t>
            </a:r>
            <a:r>
              <a:rPr lang="en-US" dirty="0">
                <a:latin typeface="Times New Roman" panose="02020603050405020304" pitchFamily="18" charset="0"/>
                <a:cs typeface="Times New Roman" panose="02020603050405020304" pitchFamily="18" charset="0"/>
              </a:rPr>
              <a:t>have different size and forms. It is situated single or in groups. Their walls have chinked or branched pits. Sclereids are situated in the pericarp, axial organs, seed cover, flesh of leaves (supporting cells) and others.</a:t>
            </a:r>
          </a:p>
          <a:p>
            <a:pPr algn="just"/>
            <a:endParaRPr lang="en-US" b="1" dirty="0">
              <a:latin typeface="Times New Roman" panose="02020603050405020304" pitchFamily="18" charset="0"/>
              <a:cs typeface="Times New Roman" panose="02020603050405020304" pitchFamily="18" charset="0"/>
            </a:endParaRPr>
          </a:p>
          <a:p>
            <a:pPr algn="just"/>
            <a:endParaRPr lang="ru-RU"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41520" y="3444240"/>
            <a:ext cx="3688080" cy="3200400"/>
          </a:xfrm>
          <a:prstGeom prst="rect">
            <a:avLst/>
          </a:prstGeom>
        </p:spPr>
      </p:pic>
    </p:spTree>
    <p:extLst>
      <p:ext uri="{BB962C8B-B14F-4D97-AF65-F5344CB8AC3E}">
        <p14:creationId xmlns:p14="http://schemas.microsoft.com/office/powerpoint/2010/main" val="12228608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6970" y="1412240"/>
            <a:ext cx="5950854" cy="4622800"/>
          </a:xfrm>
          <a:prstGeom prst="rect">
            <a:avLst/>
          </a:prstGeom>
        </p:spPr>
      </p:pic>
      <p:sp>
        <p:nvSpPr>
          <p:cNvPr id="5" name="Заголовок 1"/>
          <p:cNvSpPr>
            <a:spLocks noGrp="1"/>
          </p:cNvSpPr>
          <p:nvPr>
            <p:ph type="title"/>
          </p:nvPr>
        </p:nvSpPr>
        <p:spPr>
          <a:xfrm>
            <a:off x="7579360" y="0"/>
            <a:ext cx="5061782" cy="1065412"/>
          </a:xfrm>
        </p:spPr>
        <p:txBody>
          <a:bodyPr/>
          <a:lstStyle/>
          <a:p>
            <a:pPr algn="ctr"/>
            <a:r>
              <a:rPr lang="en-US" b="1" dirty="0">
                <a:solidFill>
                  <a:srgbClr val="FFFF00"/>
                </a:solidFill>
                <a:effectLst>
                  <a:outerShdw blurRad="38100" dist="38100" dir="2700000" algn="tl">
                    <a:srgbClr val="000000">
                      <a:alpha val="43137"/>
                    </a:srgbClr>
                  </a:outerShdw>
                </a:effectLst>
              </a:rPr>
              <a:t>Sclerenchyma</a:t>
            </a:r>
            <a:endParaRPr lang="ru-RU" b="1" dirty="0">
              <a:solidFill>
                <a:srgbClr val="FFFF00"/>
              </a:solidFill>
              <a:effectLst>
                <a:outerShdw blurRad="38100" dist="38100" dir="2700000" algn="tl">
                  <a:srgbClr val="000000">
                    <a:alpha val="43137"/>
                  </a:srgbClr>
                </a:outerShdw>
              </a:effectLst>
            </a:endParaRPr>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47280" y="1256664"/>
            <a:ext cx="3556000" cy="4605655"/>
          </a:xfrm>
          <a:prstGeom prst="rect">
            <a:avLst/>
          </a:prstGeom>
        </p:spPr>
      </p:pic>
    </p:spTree>
    <p:extLst>
      <p:ext uri="{BB962C8B-B14F-4D97-AF65-F5344CB8AC3E}">
        <p14:creationId xmlns:p14="http://schemas.microsoft.com/office/powerpoint/2010/main" val="7337346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Объект 2"/>
          <p:cNvSpPr>
            <a:spLocks noGrp="1"/>
          </p:cNvSpPr>
          <p:nvPr>
            <p:ph idx="1"/>
          </p:nvPr>
        </p:nvSpPr>
        <p:spPr>
          <a:xfrm>
            <a:off x="446641" y="801252"/>
            <a:ext cx="11379599" cy="3599316"/>
          </a:xfrm>
        </p:spPr>
        <p:txBody>
          <a:bodyPr>
            <a:normAutofit fontScale="92500"/>
          </a:bodyPr>
          <a:lstStyle/>
          <a:p>
            <a:pPr algn="just"/>
            <a:r>
              <a:rPr lang="en-US"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Fibers</a:t>
            </a:r>
            <a:r>
              <a:rPr lang="en-US" dirty="0">
                <a:latin typeface="Times New Roman" panose="02020603050405020304" pitchFamily="18" charset="0"/>
                <a:cs typeface="Times New Roman" panose="02020603050405020304" pitchFamily="18" charset="0"/>
              </a:rPr>
              <a:t> consists of </a:t>
            </a:r>
            <a:r>
              <a:rPr lang="en-US" dirty="0" err="1">
                <a:latin typeface="Times New Roman" panose="02020603050405020304" pitchFamily="18" charset="0"/>
                <a:cs typeface="Times New Roman" panose="02020603050405020304" pitchFamily="18" charset="0"/>
              </a:rPr>
              <a:t>prosenchymatous</a:t>
            </a:r>
            <a:r>
              <a:rPr lang="en-US" dirty="0">
                <a:latin typeface="Times New Roman" panose="02020603050405020304" pitchFamily="18" charset="0"/>
                <a:cs typeface="Times New Roman" panose="02020603050405020304" pitchFamily="18" charset="0"/>
              </a:rPr>
              <a:t> cells, which are situated in the form of bands, cylinders, sheaths or singly in the cortex, phloem and xylem. </a:t>
            </a:r>
          </a:p>
          <a:p>
            <a:pPr algn="just"/>
            <a:r>
              <a:rPr lang="en-US" dirty="0">
                <a:latin typeface="Times New Roman" panose="02020603050405020304" pitchFamily="18" charset="0"/>
                <a:cs typeface="Times New Roman" panose="02020603050405020304" pitchFamily="18" charset="0"/>
              </a:rPr>
              <a:t>According to the origin and location in organs of plants they can be </a:t>
            </a:r>
            <a:r>
              <a:rPr lang="en-US" b="1" dirty="0" err="1">
                <a:solidFill>
                  <a:srgbClr val="FFFF00"/>
                </a:solidFill>
                <a:latin typeface="Times New Roman" panose="02020603050405020304" pitchFamily="18" charset="0"/>
                <a:cs typeface="Times New Roman" panose="02020603050405020304" pitchFamily="18" charset="0"/>
              </a:rPr>
              <a:t>bast</a:t>
            </a:r>
            <a:r>
              <a:rPr lang="en-US" dirty="0">
                <a:latin typeface="Times New Roman" panose="02020603050405020304" pitchFamily="18" charset="0"/>
                <a:cs typeface="Times New Roman" panose="02020603050405020304" pitchFamily="18" charset="0"/>
              </a:rPr>
              <a:t> (or phloem fibers), </a:t>
            </a:r>
            <a:r>
              <a:rPr lang="en-US" b="1" dirty="0" err="1">
                <a:solidFill>
                  <a:srgbClr val="FFFF00"/>
                </a:solidFill>
                <a:latin typeface="Times New Roman" panose="02020603050405020304" pitchFamily="18" charset="0"/>
                <a:cs typeface="Times New Roman" panose="02020603050405020304" pitchFamily="18" charset="0"/>
              </a:rPr>
              <a:t>libriform</a:t>
            </a:r>
            <a:r>
              <a:rPr lang="en-US" dirty="0">
                <a:latin typeface="Times New Roman" panose="02020603050405020304" pitchFamily="18" charset="0"/>
                <a:cs typeface="Times New Roman" panose="02020603050405020304" pitchFamily="18" charset="0"/>
              </a:rPr>
              <a:t> (or wood, or xylem fibers), </a:t>
            </a:r>
            <a:r>
              <a:rPr lang="en-US" b="1" dirty="0" err="1">
                <a:solidFill>
                  <a:srgbClr val="FFFF00"/>
                </a:solidFill>
                <a:latin typeface="Times New Roman" panose="02020603050405020304" pitchFamily="18" charset="0"/>
                <a:cs typeface="Times New Roman" panose="02020603050405020304" pitchFamily="18" charset="0"/>
              </a:rPr>
              <a:t>pericycle</a:t>
            </a:r>
            <a:r>
              <a:rPr lang="en-US" dirty="0">
                <a:latin typeface="Times New Roman" panose="02020603050405020304" pitchFamily="18" charset="0"/>
                <a:cs typeface="Times New Roman" panose="02020603050405020304" pitchFamily="18" charset="0"/>
              </a:rPr>
              <a:t> (perivascular fibers), sheath fibers and cortex fibers. </a:t>
            </a:r>
          </a:p>
          <a:p>
            <a:pPr algn="just"/>
            <a:r>
              <a:rPr lang="en-US" b="1" dirty="0" err="1">
                <a:solidFill>
                  <a:srgbClr val="FFFF00"/>
                </a:solidFill>
                <a:latin typeface="Times New Roman" panose="02020603050405020304" pitchFamily="18" charset="0"/>
                <a:cs typeface="Times New Roman" panose="02020603050405020304" pitchFamily="18" charset="0"/>
              </a:rPr>
              <a:t>Bast</a:t>
            </a:r>
            <a:r>
              <a:rPr lang="en-US" b="1" dirty="0">
                <a:solidFill>
                  <a:srgbClr val="FFFF00"/>
                </a:solidFill>
                <a:latin typeface="Times New Roman" panose="02020603050405020304" pitchFamily="18" charset="0"/>
                <a:cs typeface="Times New Roman" panose="02020603050405020304" pitchFamily="18" charset="0"/>
              </a:rPr>
              <a:t> (or phloem) fibers </a:t>
            </a:r>
            <a:r>
              <a:rPr lang="en-US" dirty="0">
                <a:latin typeface="Times New Roman" panose="02020603050405020304" pitchFamily="18" charset="0"/>
                <a:cs typeface="Times New Roman" panose="02020603050405020304" pitchFamily="18" charset="0"/>
              </a:rPr>
              <a:t>are very long cells with thickened, </a:t>
            </a:r>
            <a:r>
              <a:rPr lang="en-US" dirty="0" err="1">
                <a:latin typeface="Times New Roman" panose="02020603050405020304" pitchFamily="18" charset="0"/>
                <a:cs typeface="Times New Roman" panose="02020603050405020304" pitchFamily="18" charset="0"/>
              </a:rPr>
              <a:t>staty</a:t>
            </a:r>
            <a:r>
              <a:rPr lang="en-US" dirty="0">
                <a:latin typeface="Times New Roman" panose="02020603050405020304" pitchFamily="18" charset="0"/>
                <a:cs typeface="Times New Roman" panose="02020603050405020304" pitchFamily="18" charset="0"/>
              </a:rPr>
              <a:t>, cellulose, partly </a:t>
            </a:r>
            <a:r>
              <a:rPr lang="en-US" dirty="0" err="1">
                <a:latin typeface="Times New Roman" panose="02020603050405020304" pitchFamily="18" charset="0"/>
                <a:cs typeface="Times New Roman" panose="02020603050405020304" pitchFamily="18" charset="0"/>
              </a:rPr>
              <a:t>lignificated</a:t>
            </a:r>
            <a:r>
              <a:rPr lang="en-US" dirty="0">
                <a:latin typeface="Times New Roman" panose="02020603050405020304" pitchFamily="18" charset="0"/>
                <a:cs typeface="Times New Roman" panose="02020603050405020304" pitchFamily="18" charset="0"/>
              </a:rPr>
              <a:t> or non-</a:t>
            </a:r>
            <a:r>
              <a:rPr lang="en-US" dirty="0" err="1">
                <a:latin typeface="Times New Roman" panose="02020603050405020304" pitchFamily="18" charset="0"/>
                <a:cs typeface="Times New Roman" panose="02020603050405020304" pitchFamily="18" charset="0"/>
              </a:rPr>
              <a:t>lignificated</a:t>
            </a:r>
            <a:r>
              <a:rPr lang="en-US" dirty="0">
                <a:latin typeface="Times New Roman" panose="02020603050405020304" pitchFamily="18" charset="0"/>
                <a:cs typeface="Times New Roman" panose="02020603050405020304" pitchFamily="18" charset="0"/>
              </a:rPr>
              <a:t> cell walls that are penetrated by oblique pits. </a:t>
            </a:r>
          </a:p>
          <a:p>
            <a:pPr algn="just"/>
            <a:r>
              <a:rPr lang="en-US" dirty="0">
                <a:latin typeface="Times New Roman" panose="02020603050405020304" pitchFamily="18" charset="0"/>
                <a:cs typeface="Times New Roman" panose="02020603050405020304" pitchFamily="18" charset="0"/>
              </a:rPr>
              <a:t>Foliation of walls depends on interchange of layers with a different content of cellulose, hemicellulose and pectin substances, and striation depends on </a:t>
            </a:r>
            <a:r>
              <a:rPr lang="en-US" dirty="0" err="1">
                <a:latin typeface="Times New Roman" panose="02020603050405020304" pitchFamily="18" charset="0"/>
                <a:cs typeface="Times New Roman" panose="02020603050405020304" pitchFamily="18" charset="0"/>
              </a:rPr>
              <a:t>cancellated</a:t>
            </a:r>
            <a:r>
              <a:rPr lang="en-US" dirty="0">
                <a:latin typeface="Times New Roman" panose="02020603050405020304" pitchFamily="18" charset="0"/>
                <a:cs typeface="Times New Roman" panose="02020603050405020304" pitchFamily="18" charset="0"/>
              </a:rPr>
              <a:t> location of fibrils. The forms of the phloem fibers and their joining are the specific characteristic of a plant. </a:t>
            </a:r>
            <a:endParaRPr lang="ru-RU" dirty="0">
              <a:latin typeface="Times New Roman" panose="02020603050405020304" pitchFamily="18" charset="0"/>
              <a:cs typeface="Times New Roman" panose="02020603050405020304" pitchFamily="18" charset="0"/>
            </a:endParaRPr>
          </a:p>
        </p:txBody>
      </p:sp>
      <p:sp>
        <p:nvSpPr>
          <p:cNvPr id="4" name="Заголовок 1"/>
          <p:cNvSpPr>
            <a:spLocks noGrp="1"/>
          </p:cNvSpPr>
          <p:nvPr>
            <p:ph type="title"/>
          </p:nvPr>
        </p:nvSpPr>
        <p:spPr>
          <a:xfrm>
            <a:off x="8290560" y="0"/>
            <a:ext cx="4381062" cy="801252"/>
          </a:xfrm>
        </p:spPr>
        <p:txBody>
          <a:bodyPr/>
          <a:lstStyle/>
          <a:p>
            <a:pPr algn="ctr"/>
            <a:r>
              <a:rPr lang="en-US" b="1" dirty="0">
                <a:solidFill>
                  <a:srgbClr val="FFFF00"/>
                </a:solidFill>
                <a:effectLst>
                  <a:outerShdw blurRad="38100" dist="38100" dir="2700000" algn="tl">
                    <a:srgbClr val="000000">
                      <a:alpha val="43137"/>
                    </a:srgbClr>
                  </a:outerShdw>
                </a:effectLst>
              </a:rPr>
              <a:t>Sclerenchyma</a:t>
            </a:r>
            <a:endParaRPr lang="ru-RU" b="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885930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Объект 2"/>
          <p:cNvSpPr>
            <a:spLocks noGrp="1"/>
          </p:cNvSpPr>
          <p:nvPr>
            <p:ph idx="1"/>
          </p:nvPr>
        </p:nvSpPr>
        <p:spPr>
          <a:xfrm>
            <a:off x="690481" y="801253"/>
            <a:ext cx="11308479" cy="4207628"/>
          </a:xfrm>
        </p:spPr>
        <p:txBody>
          <a:bodyPr/>
          <a:lstStyle/>
          <a:p>
            <a:pPr algn="just"/>
            <a:r>
              <a:rPr lang="en-US" b="1" dirty="0" err="1">
                <a:solidFill>
                  <a:srgbClr val="FFFF00"/>
                </a:solidFill>
                <a:latin typeface="Times New Roman" panose="02020603050405020304" pitchFamily="18" charset="0"/>
                <a:cs typeface="Times New Roman" panose="02020603050405020304" pitchFamily="18" charset="0"/>
              </a:rPr>
              <a:t>Libriform</a:t>
            </a:r>
            <a:r>
              <a:rPr lang="en-US" b="1" dirty="0">
                <a:solidFill>
                  <a:srgbClr val="FFFF00"/>
                </a:solidFill>
                <a:latin typeface="Times New Roman" panose="02020603050405020304" pitchFamily="18" charset="0"/>
                <a:cs typeface="Times New Roman" panose="02020603050405020304" pitchFamily="18" charset="0"/>
              </a:rPr>
              <a:t> (or xylem, or wood) </a:t>
            </a:r>
            <a:r>
              <a:rPr lang="en-US" dirty="0">
                <a:latin typeface="Times New Roman" panose="02020603050405020304" pitchFamily="18" charset="0"/>
                <a:cs typeface="Times New Roman" panose="02020603050405020304" pitchFamily="18" charset="0"/>
              </a:rPr>
              <a:t>are situated in the wood and make it firm and crusty. </a:t>
            </a:r>
          </a:p>
          <a:p>
            <a:pPr algn="just"/>
            <a:r>
              <a:rPr lang="en-US" dirty="0">
                <a:latin typeface="Times New Roman" panose="02020603050405020304" pitchFamily="18" charset="0"/>
                <a:cs typeface="Times New Roman" panose="02020603050405020304" pitchFamily="18" charset="0"/>
              </a:rPr>
              <a:t>The length of filaments varies from 1 to 2 mm.</a:t>
            </a:r>
          </a:p>
          <a:p>
            <a:pPr algn="just"/>
            <a:r>
              <a:rPr lang="en-US" dirty="0">
                <a:latin typeface="Times New Roman" panose="02020603050405020304" pitchFamily="18" charset="0"/>
                <a:cs typeface="Times New Roman" panose="02020603050405020304" pitchFamily="18" charset="0"/>
              </a:rPr>
              <a:t>According to the stage of fibers forming and its structure distinguish such types of </a:t>
            </a:r>
            <a:r>
              <a:rPr lang="en-US" dirty="0" err="1">
                <a:latin typeface="Times New Roman" panose="02020603050405020304" pitchFamily="18" charset="0"/>
                <a:cs typeface="Times New Roman" panose="02020603050405020304" pitchFamily="18" charset="0"/>
              </a:rPr>
              <a:t>libriform</a:t>
            </a:r>
            <a:r>
              <a:rPr lang="en-US" dirty="0">
                <a:latin typeface="Times New Roman" panose="02020603050405020304" pitchFamily="18" charset="0"/>
                <a:cs typeface="Times New Roman" panose="02020603050405020304" pitchFamily="18" charset="0"/>
              </a:rPr>
              <a:t> as replacing and </a:t>
            </a:r>
            <a:r>
              <a:rPr lang="en-US" dirty="0" err="1">
                <a:latin typeface="Times New Roman" panose="02020603050405020304" pitchFamily="18" charset="0"/>
                <a:cs typeface="Times New Roman" panose="02020603050405020304" pitchFamily="18" charset="0"/>
              </a:rPr>
              <a:t>laster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libriform</a:t>
            </a:r>
            <a:r>
              <a:rPr lang="en-US" dirty="0">
                <a:latin typeface="Times New Roman" panose="02020603050405020304" pitchFamily="18" charset="0"/>
                <a:cs typeface="Times New Roman" panose="02020603050405020304" pitchFamily="18" charset="0"/>
              </a:rPr>
              <a:t> are distinguished.</a:t>
            </a:r>
          </a:p>
          <a:p>
            <a:pPr algn="just"/>
            <a:r>
              <a:rPr lang="en-US" b="1" dirty="0">
                <a:solidFill>
                  <a:srgbClr val="FFFF00"/>
                </a:solidFill>
                <a:latin typeface="Times New Roman" panose="02020603050405020304" pitchFamily="18" charset="0"/>
                <a:cs typeface="Times New Roman" panose="02020603050405020304" pitchFamily="18" charset="0"/>
              </a:rPr>
              <a:t>Perivascular fibers</a:t>
            </a:r>
            <a:r>
              <a:rPr lang="en-US" dirty="0">
                <a:latin typeface="Times New Roman" panose="02020603050405020304" pitchFamily="18" charset="0"/>
                <a:cs typeface="Times New Roman" panose="02020603050405020304" pitchFamily="18" charset="0"/>
              </a:rPr>
              <a:t> are formed by </a:t>
            </a:r>
            <a:r>
              <a:rPr lang="en-US" dirty="0" err="1">
                <a:latin typeface="Times New Roman" panose="02020603050405020304" pitchFamily="18" charset="0"/>
                <a:cs typeface="Times New Roman" panose="02020603050405020304" pitchFamily="18" charset="0"/>
              </a:rPr>
              <a:t>pericycle</a:t>
            </a:r>
            <a:r>
              <a:rPr lang="en-US" dirty="0">
                <a:latin typeface="Times New Roman" panose="02020603050405020304" pitchFamily="18" charset="0"/>
                <a:cs typeface="Times New Roman" panose="02020603050405020304" pitchFamily="18" charset="0"/>
              </a:rPr>
              <a:t> and are situated at the periphery of the central cylinder.</a:t>
            </a:r>
          </a:p>
          <a:p>
            <a:pPr algn="just"/>
            <a:r>
              <a:rPr lang="en-US" dirty="0">
                <a:latin typeface="Times New Roman" panose="02020603050405020304" pitchFamily="18" charset="0"/>
                <a:cs typeface="Times New Roman" panose="02020603050405020304" pitchFamily="18" charset="0"/>
              </a:rPr>
              <a:t>Sclerenchyma that forms the mechanical sheath around conductive bundles is formed from the </a:t>
            </a:r>
            <a:r>
              <a:rPr lang="en-US" dirty="0" err="1">
                <a:latin typeface="Times New Roman" panose="02020603050405020304" pitchFamily="18" charset="0"/>
                <a:cs typeface="Times New Roman" panose="02020603050405020304" pitchFamily="18" charset="0"/>
              </a:rPr>
              <a:t>procambium</a:t>
            </a:r>
            <a:r>
              <a:rPr lang="en-US" dirty="0">
                <a:latin typeface="Times New Roman" panose="02020603050405020304" pitchFamily="18" charset="0"/>
                <a:cs typeface="Times New Roman" panose="02020603050405020304" pitchFamily="18" charset="0"/>
              </a:rPr>
              <a:t> or the basic tissue.</a:t>
            </a:r>
          </a:p>
          <a:p>
            <a:pPr algn="just"/>
            <a:r>
              <a:rPr lang="en-US" b="1" dirty="0">
                <a:solidFill>
                  <a:srgbClr val="FFFF00"/>
                </a:solidFill>
                <a:latin typeface="Times New Roman" panose="02020603050405020304" pitchFamily="18" charset="0"/>
                <a:cs typeface="Times New Roman" panose="02020603050405020304" pitchFamily="18" charset="0"/>
              </a:rPr>
              <a:t>Cortex fibers </a:t>
            </a:r>
            <a:r>
              <a:rPr lang="en-US" dirty="0">
                <a:latin typeface="Times New Roman" panose="02020603050405020304" pitchFamily="18" charset="0"/>
                <a:cs typeface="Times New Roman" panose="02020603050405020304" pitchFamily="18" charset="0"/>
              </a:rPr>
              <a:t>are formed in the cortex of stems in the form of bands or entire </a:t>
            </a:r>
            <a:r>
              <a:rPr lang="en-US" dirty="0" err="1">
                <a:latin typeface="Times New Roman" panose="02020603050405020304" pitchFamily="18" charset="0"/>
                <a:cs typeface="Times New Roman" panose="02020603050405020304" pitchFamily="18" charset="0"/>
              </a:rPr>
              <a:t>celinders</a:t>
            </a:r>
            <a:r>
              <a:rPr lang="en-US" dirty="0">
                <a:latin typeface="Times New Roman" panose="02020603050405020304" pitchFamily="18" charset="0"/>
                <a:cs typeface="Times New Roman" panose="02020603050405020304" pitchFamily="18" charset="0"/>
              </a:rPr>
              <a:t>. They are often situated under the epidermis in monocots.  </a:t>
            </a:r>
          </a:p>
          <a:p>
            <a:pPr algn="just"/>
            <a:endParaRPr lang="en-US" dirty="0">
              <a:latin typeface="Times New Roman" panose="02020603050405020304" pitchFamily="18" charset="0"/>
              <a:cs typeface="Times New Roman" panose="02020603050405020304" pitchFamily="18" charset="0"/>
            </a:endParaRPr>
          </a:p>
        </p:txBody>
      </p:sp>
      <p:sp>
        <p:nvSpPr>
          <p:cNvPr id="4" name="Заголовок 1"/>
          <p:cNvSpPr txBox="1">
            <a:spLocks/>
          </p:cNvSpPr>
          <p:nvPr/>
        </p:nvSpPr>
        <p:spPr>
          <a:xfrm>
            <a:off x="8418611" y="0"/>
            <a:ext cx="4381062" cy="80125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b="1" dirty="0">
                <a:solidFill>
                  <a:srgbClr val="FFFF00"/>
                </a:solidFill>
                <a:effectLst>
                  <a:outerShdw blurRad="38100" dist="38100" dir="2700000" algn="tl">
                    <a:srgbClr val="000000">
                      <a:alpha val="43137"/>
                    </a:srgbClr>
                  </a:outerShdw>
                </a:effectLst>
              </a:rPr>
              <a:t>Sclerenchyma</a:t>
            </a:r>
            <a:endParaRPr lang="ru-RU" b="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60359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7185" y="474186"/>
            <a:ext cx="4438015" cy="3352276"/>
          </a:xfr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44276" y="711512"/>
            <a:ext cx="3597564" cy="2412770"/>
          </a:xfrm>
          <a:prstGeom prst="rect">
            <a:avLst/>
          </a:prstGeom>
        </p:spPr>
      </p:pic>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73910" y="3508697"/>
            <a:ext cx="5270740" cy="2725947"/>
          </a:xfrm>
          <a:prstGeom prst="rect">
            <a:avLst/>
          </a:prstGeom>
        </p:spPr>
      </p:pic>
    </p:spTree>
    <p:extLst>
      <p:ext uri="{BB962C8B-B14F-4D97-AF65-F5344CB8AC3E}">
        <p14:creationId xmlns:p14="http://schemas.microsoft.com/office/powerpoint/2010/main" val="968089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Basic (ground) tissues</a:t>
            </a:r>
            <a:endParaRPr lang="ru-RU"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7630" y="0"/>
            <a:ext cx="6299913" cy="3413760"/>
          </a:xfr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23932"/>
            <a:ext cx="6076950" cy="3419475"/>
          </a:xfrm>
          <a:prstGeom prst="rect">
            <a:avLst/>
          </a:prstGeom>
        </p:spPr>
      </p:pic>
      <p:pic>
        <p:nvPicPr>
          <p:cNvPr id="8" name="Рисунок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76950" y="2138563"/>
            <a:ext cx="6233933" cy="3506587"/>
          </a:xfrm>
          <a:prstGeom prst="rect">
            <a:avLst/>
          </a:prstGeom>
        </p:spPr>
      </p:pic>
    </p:spTree>
    <p:extLst>
      <p:ext uri="{BB962C8B-B14F-4D97-AF65-F5344CB8AC3E}">
        <p14:creationId xmlns:p14="http://schemas.microsoft.com/office/powerpoint/2010/main" val="1344830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275" y="89694"/>
            <a:ext cx="7351868" cy="4136866"/>
          </a:xfr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6646" y="248203"/>
            <a:ext cx="5798928" cy="3263033"/>
          </a:xfrm>
          <a:prstGeom prst="rect">
            <a:avLst/>
          </a:prstGeom>
        </p:spPr>
      </p:pic>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34659" y="3324304"/>
            <a:ext cx="6618676" cy="3723005"/>
          </a:xfrm>
          <a:prstGeom prst="rect">
            <a:avLst/>
          </a:prstGeom>
        </p:spPr>
      </p:pic>
    </p:spTree>
    <p:extLst>
      <p:ext uri="{BB962C8B-B14F-4D97-AF65-F5344CB8AC3E}">
        <p14:creationId xmlns:p14="http://schemas.microsoft.com/office/powerpoint/2010/main" val="4030843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en-US" sz="44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Conductive tissues</a:t>
            </a:r>
            <a:endParaRPr lang="ru-RU" sz="44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3" name="Объект 2"/>
          <p:cNvSpPr>
            <a:spLocks noGrp="1"/>
          </p:cNvSpPr>
          <p:nvPr>
            <p:ph idx="1"/>
          </p:nvPr>
        </p:nvSpPr>
        <p:spPr>
          <a:xfrm>
            <a:off x="680321" y="2387600"/>
            <a:ext cx="9977519" cy="3954989"/>
          </a:xfrm>
        </p:spPr>
        <p:txBody>
          <a:bodyPr>
            <a:normAutofit fontScale="92500" lnSpcReduction="10000"/>
          </a:bodyPr>
          <a:lstStyle/>
          <a:p>
            <a:pPr algn="just"/>
            <a:r>
              <a:rPr lang="en-US" sz="2600" b="1" dirty="0">
                <a:solidFill>
                  <a:srgbClr val="FFFF00"/>
                </a:solidFill>
                <a:latin typeface="Times New Roman" panose="02020603050405020304" pitchFamily="18" charset="0"/>
                <a:cs typeface="Times New Roman" panose="02020603050405020304" pitchFamily="18" charset="0"/>
              </a:rPr>
              <a:t>The vascular tissues </a:t>
            </a:r>
            <a:r>
              <a:rPr lang="en-US" sz="2600" dirty="0">
                <a:latin typeface="Times New Roman" panose="02020603050405020304" pitchFamily="18" charset="0"/>
                <a:cs typeface="Times New Roman" panose="02020603050405020304" pitchFamily="18" charset="0"/>
              </a:rPr>
              <a:t>are specialized to transport food, water and minerals. They consist of long, narrow cells arranged end-to-end, forming tubes. There are two different types of vascular tissues, called xylem and phloem. Both are shown in figure below.</a:t>
            </a:r>
          </a:p>
          <a:p>
            <a:pPr algn="just"/>
            <a:r>
              <a:rPr lang="en-US" sz="2600" b="1" dirty="0">
                <a:solidFill>
                  <a:srgbClr val="FFFF00"/>
                </a:solidFill>
                <a:latin typeface="Times New Roman" panose="02020603050405020304" pitchFamily="18" charset="0"/>
                <a:cs typeface="Times New Roman" panose="02020603050405020304" pitchFamily="18" charset="0"/>
              </a:rPr>
              <a:t>Xylem</a:t>
            </a:r>
            <a:r>
              <a:rPr lang="en-US" sz="2600" dirty="0">
                <a:latin typeface="Times New Roman" panose="02020603050405020304" pitchFamily="18" charset="0"/>
                <a:cs typeface="Times New Roman" panose="02020603050405020304" pitchFamily="18" charset="0"/>
              </a:rPr>
              <a:t> is vascular tissue that transports water and dissolved minerals from roots to stems and leaves. This type of tissue consists of dead cells that lack end walls between adjacent cells. The side walls are thick and reinforced with lignin, which makes them stiff and water proof.</a:t>
            </a:r>
          </a:p>
          <a:p>
            <a:pPr algn="just"/>
            <a:r>
              <a:rPr lang="en-US" sz="2600" b="1" dirty="0">
                <a:solidFill>
                  <a:srgbClr val="FFFF00"/>
                </a:solidFill>
                <a:latin typeface="Times New Roman" panose="02020603050405020304" pitchFamily="18" charset="0"/>
                <a:cs typeface="Times New Roman" panose="02020603050405020304" pitchFamily="18" charset="0"/>
              </a:rPr>
              <a:t>Phloem</a:t>
            </a:r>
            <a:r>
              <a:rPr lang="en-US" sz="2600" dirty="0">
                <a:latin typeface="Times New Roman" panose="02020603050405020304" pitchFamily="18" charset="0"/>
                <a:cs typeface="Times New Roman" panose="02020603050405020304" pitchFamily="18" charset="0"/>
              </a:rPr>
              <a:t> is vascular tissue that transports food (sugar dissolved in water) from photosynthetic cells to other parts of the plant for growth or storage. This type of tissue consists of living cells that are separated by end walls with tiny perforations, or holes.</a:t>
            </a:r>
          </a:p>
          <a:p>
            <a:endParaRPr lang="ru-RU" dirty="0"/>
          </a:p>
        </p:txBody>
      </p:sp>
    </p:spTree>
    <p:extLst>
      <p:ext uri="{BB962C8B-B14F-4D97-AF65-F5344CB8AC3E}">
        <p14:creationId xmlns:p14="http://schemas.microsoft.com/office/powerpoint/2010/main" val="35554070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2880" y="224115"/>
            <a:ext cx="5448805" cy="3443645"/>
          </a:xfrm>
        </p:spPr>
      </p:pic>
      <p:sp>
        <p:nvSpPr>
          <p:cNvPr id="5" name="Прямоугольник 4"/>
          <p:cNvSpPr/>
          <p:nvPr/>
        </p:nvSpPr>
        <p:spPr>
          <a:xfrm>
            <a:off x="6096000" y="1573243"/>
            <a:ext cx="6096000" cy="4524315"/>
          </a:xfrm>
          <a:prstGeom prst="rect">
            <a:avLst/>
          </a:prstGeom>
        </p:spPr>
        <p:txBody>
          <a:bodyPr>
            <a:spAutoFit/>
          </a:bodyPr>
          <a:lstStyle/>
          <a:p>
            <a:pPr algn="just"/>
            <a:r>
              <a:rPr lang="en-US" dirty="0"/>
              <a:t>Pits of </a:t>
            </a:r>
            <a:r>
              <a:rPr lang="en-US" dirty="0" err="1"/>
              <a:t>tracheids</a:t>
            </a:r>
            <a:r>
              <a:rPr lang="en-US" dirty="0"/>
              <a:t> consist of a pit membrane and the torus in a center, there are no openings. The presence of </a:t>
            </a:r>
            <a:r>
              <a:rPr lang="en-US" dirty="0" err="1"/>
              <a:t>tracheids</a:t>
            </a:r>
            <a:r>
              <a:rPr lang="en-US" dirty="0"/>
              <a:t> and/or vessel elements has evolutionary significance. Vessels (made of vessel members) are more effective; consequently, more “primitive” plants have more </a:t>
            </a:r>
            <a:r>
              <a:rPr lang="en-US" dirty="0" err="1"/>
              <a:t>tracheids</a:t>
            </a:r>
            <a:r>
              <a:rPr lang="en-US" dirty="0"/>
              <a:t> whereas more “advanced” have more vessel members. As an example, gymnosperms have only </a:t>
            </a:r>
            <a:r>
              <a:rPr lang="en-US" dirty="0" err="1"/>
              <a:t>tracheids</a:t>
            </a:r>
            <a:r>
              <a:rPr lang="en-US" dirty="0"/>
              <a:t> while most flowering plants have </a:t>
            </a:r>
            <a:r>
              <a:rPr lang="en-US" dirty="0" err="1"/>
              <a:t>tracheids</a:t>
            </a:r>
            <a:r>
              <a:rPr lang="en-US" dirty="0"/>
              <a:t> and vessel members. Individual development also mimics this evolutionary trend. Younger flowering plants have more </a:t>
            </a:r>
            <a:r>
              <a:rPr lang="en-US" dirty="0" err="1"/>
              <a:t>tracheids</a:t>
            </a:r>
            <a:r>
              <a:rPr lang="en-US" dirty="0"/>
              <a:t> whereas mature plants have more vessel members. Primary xylem mostly has </a:t>
            </a:r>
            <a:r>
              <a:rPr lang="en-US" dirty="0" err="1"/>
              <a:t>tracheids</a:t>
            </a:r>
            <a:r>
              <a:rPr lang="en-US" dirty="0"/>
              <a:t> and vessels with </a:t>
            </a:r>
            <a:r>
              <a:rPr lang="en-US" dirty="0" err="1"/>
              <a:t>scalariform</a:t>
            </a:r>
            <a:r>
              <a:rPr lang="en-US" dirty="0"/>
              <a:t> perforations whereas secondary xylem (which originates from cam73 </a:t>
            </a:r>
            <a:r>
              <a:rPr lang="en-US" dirty="0" err="1"/>
              <a:t>bium</a:t>
            </a:r>
            <a:r>
              <a:rPr lang="en-US" dirty="0"/>
              <a:t>) consists mostly of vessels with open perforations. The common name for secondary xylem is wood</a:t>
            </a:r>
            <a:endParaRPr lang="ru-RU" dirty="0"/>
          </a:p>
        </p:txBody>
      </p:sp>
      <p:pic>
        <p:nvPicPr>
          <p:cNvPr id="6" name="Объект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5759" y="3667760"/>
            <a:ext cx="3514423" cy="3065965"/>
          </a:xfrm>
          <a:prstGeom prst="rect">
            <a:avLst/>
          </a:prstGeom>
        </p:spPr>
      </p:pic>
    </p:spTree>
    <p:extLst>
      <p:ext uri="{BB962C8B-B14F-4D97-AF65-F5344CB8AC3E}">
        <p14:creationId xmlns:p14="http://schemas.microsoft.com/office/powerpoint/2010/main" val="18590120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54800" y="1036320"/>
            <a:ext cx="5080000" cy="4248714"/>
          </a:xfrm>
          <a:prstGeom prst="rect">
            <a:avLst/>
          </a:prstGeom>
        </p:spPr>
      </p:pic>
      <p:sp>
        <p:nvSpPr>
          <p:cNvPr id="6" name="Прямоугольник 5"/>
          <p:cNvSpPr/>
          <p:nvPr/>
        </p:nvSpPr>
        <p:spPr>
          <a:xfrm>
            <a:off x="772160" y="457199"/>
            <a:ext cx="5354320" cy="5632311"/>
          </a:xfrm>
          <a:prstGeom prst="rect">
            <a:avLst/>
          </a:prstGeom>
        </p:spPr>
        <p:txBody>
          <a:bodyPr wrap="square">
            <a:spAutoFit/>
          </a:bodyPr>
          <a:lstStyle/>
          <a:p>
            <a:pPr algn="just"/>
            <a:r>
              <a:rPr lang="en-US" b="1" dirty="0">
                <a:solidFill>
                  <a:srgbClr val="FFFF00"/>
                </a:solidFill>
              </a:rPr>
              <a:t>The</a:t>
            </a:r>
            <a:r>
              <a:rPr lang="en-US" dirty="0"/>
              <a:t> </a:t>
            </a:r>
            <a:r>
              <a:rPr lang="en-US" b="1" dirty="0">
                <a:solidFill>
                  <a:srgbClr val="FFFF00"/>
                </a:solidFill>
              </a:rPr>
              <a:t>phloem</a:t>
            </a:r>
            <a:r>
              <a:rPr lang="en-US" dirty="0"/>
              <a:t> generally occurs adjacent, or right next to, the xylem, with the xylem facing the inner part of the plant and the phloem facing the outer part of the plant. The main functions of the phloem are the transportation of sugars and mechanical support. The four types of phloem cells are: sieve tube cells, companion cells, fibers (the only dead cells in phloem), and parenchyma. Sieve tube cells of flowering plants have cytoplasm flowing through perforations (sieve plates) between cells but do not contain nuclei. Companion cells will make proteins for them. However, in gymnosperms and more “primitive” plants there are no companion cells at all, so sieve tube cells do contain nuclei. This is comparable to red blood cells in vertebrates: while mammals have them </a:t>
            </a:r>
            <a:r>
              <a:rPr lang="en-US" dirty="0" err="1"/>
              <a:t>anucleate</a:t>
            </a:r>
            <a:r>
              <a:rPr lang="en-US" dirty="0"/>
              <a:t>, erythrocytes of other vertebrates contain nucleus. The secondary phloem generally has more fibers than the primary phloem</a:t>
            </a:r>
            <a:endParaRPr lang="ru-RU" dirty="0"/>
          </a:p>
        </p:txBody>
      </p:sp>
    </p:spTree>
    <p:extLst>
      <p:ext uri="{BB962C8B-B14F-4D97-AF65-F5344CB8AC3E}">
        <p14:creationId xmlns:p14="http://schemas.microsoft.com/office/powerpoint/2010/main" val="20714220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Рисунок 5" descr="&lt;strong&gt;Plant tissues&lt;/strong&gt; - Wikiversity"/>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3680" y="244245"/>
            <a:ext cx="9052560" cy="6382055"/>
          </a:xfrm>
          <a:prstGeom prst="rect">
            <a:avLst/>
          </a:prstGeom>
        </p:spPr>
      </p:pic>
    </p:spTree>
    <p:extLst>
      <p:ext uri="{BB962C8B-B14F-4D97-AF65-F5344CB8AC3E}">
        <p14:creationId xmlns:p14="http://schemas.microsoft.com/office/powerpoint/2010/main" val="613315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0" y="2570280"/>
            <a:ext cx="8824456" cy="1373070"/>
          </a:xfrm>
        </p:spPr>
        <p:txBody>
          <a:bodyPr/>
          <a:lstStyle/>
          <a:p>
            <a:r>
              <a:rPr lang="en-US" dirty="0">
                <a:solidFill>
                  <a:schemeClr val="accent1">
                    <a:lumMod val="75000"/>
                  </a:schemeClr>
                </a:solidFill>
                <a:latin typeface="Times New Roman" panose="02020603050405020304" pitchFamily="18" charset="0"/>
                <a:cs typeface="Times New Roman" panose="02020603050405020304" pitchFamily="18" charset="0"/>
              </a:rPr>
              <a:t>Thanks for your attention!</a:t>
            </a:r>
            <a:endParaRPr lang="ru-RU" dirty="0">
              <a:solidFill>
                <a:schemeClr val="accent1">
                  <a:lumMod val="75000"/>
                </a:schemeClr>
              </a:solidFill>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rotWithShape="1">
          <a:blip r:embed="rId2"/>
          <a:srcRect l="11808" t="18555" r="13316" b="18048"/>
          <a:stretch/>
        </p:blipFill>
        <p:spPr>
          <a:xfrm>
            <a:off x="514350" y="4295774"/>
            <a:ext cx="2514600" cy="242177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Рисунок 4" descr="Telegram (software) - Wikipedia"/>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36047" y="4295775"/>
            <a:ext cx="2179004" cy="2179004"/>
          </a:xfrm>
          <a:prstGeom prst="rect">
            <a:avLst/>
          </a:prstGeom>
        </p:spPr>
      </p:pic>
      <p:sp>
        <p:nvSpPr>
          <p:cNvPr id="6" name="Прямоугольник 5"/>
          <p:cNvSpPr/>
          <p:nvPr/>
        </p:nvSpPr>
        <p:spPr>
          <a:xfrm>
            <a:off x="6577373" y="5414923"/>
            <a:ext cx="3895894" cy="461665"/>
          </a:xfrm>
          <a:prstGeom prst="rect">
            <a:avLst/>
          </a:prstGeom>
        </p:spPr>
        <p:txBody>
          <a:bodyPr wrap="square">
            <a:spAutoFit/>
          </a:bodyPr>
          <a:lstStyle/>
          <a:p>
            <a:r>
              <a:rPr lang="en-US" sz="2400" b="1" dirty="0">
                <a:effectLst>
                  <a:outerShdw blurRad="38100" dist="38100" dir="2700000" algn="tl">
                    <a:srgbClr val="000000">
                      <a:alpha val="43137"/>
                    </a:srgbClr>
                  </a:outerShdw>
                </a:effectLst>
                <a:latin typeface="Times New Roman" pitchFamily="18" charset="0"/>
                <a:cs typeface="Times New Roman" pitchFamily="18" charset="0"/>
                <a:hlinkClick r:id="rId4"/>
              </a:rPr>
              <a:t>https://t.me/FB_FGstudents</a:t>
            </a:r>
            <a:endParaRPr lang="ru-RU" sz="2400" b="1" dirty="0">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1528924400"/>
      </p:ext>
    </p:extLst>
  </p:cSld>
  <p:clrMapOvr>
    <a:masterClrMapping/>
  </p:clrMapOvr>
</p:sld>
</file>

<file path=ppt/theme/theme1.xml><?xml version="1.0" encoding="utf-8"?>
<a:theme xmlns:a="http://schemas.openxmlformats.org/drawingml/2006/main" name="Берлин">
  <a:themeElements>
    <a:clrScheme name="Берлин">
      <a:dk1>
        <a:sysClr val="windowText" lastClr="000000"/>
      </a:dk1>
      <a:lt1>
        <a:sysClr val="window" lastClr="FFFFFF"/>
      </a:lt1>
      <a:dk2>
        <a:srgbClr val="1F8094"/>
      </a:dk2>
      <a:lt2>
        <a:srgbClr val="E7E6E6"/>
      </a:lt2>
      <a:accent1>
        <a:srgbClr val="39CDE7"/>
      </a:accent1>
      <a:accent2>
        <a:srgbClr val="60DE72"/>
      </a:accent2>
      <a:accent3>
        <a:srgbClr val="DDCC64"/>
      </a:accent3>
      <a:accent4>
        <a:srgbClr val="F49D50"/>
      </a:accent4>
      <a:accent5>
        <a:srgbClr val="E44951"/>
      </a:accent5>
      <a:accent6>
        <a:srgbClr val="D666F9"/>
      </a:accent6>
      <a:hlink>
        <a:srgbClr val="4BF7ED"/>
      </a:hlink>
      <a:folHlink>
        <a:srgbClr val="95E9F4"/>
      </a:folHlink>
    </a:clrScheme>
    <a:fontScheme name="Берлин">
      <a:majorFont>
        <a:latin typeface="Trebuchet MS"/>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Берлин">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92000"/>
                <a:satMod val="200000"/>
                <a:lumMod val="128000"/>
              </a:schemeClr>
            </a:gs>
            <a:gs pos="50000">
              <a:schemeClr val="phClr">
                <a:shade val="100000"/>
                <a:hueMod val="100000"/>
                <a:satMod val="110000"/>
                <a:lumMod val="130000"/>
              </a:schemeClr>
            </a:gs>
            <a:gs pos="100000">
              <a:schemeClr val="phClr">
                <a:shade val="78000"/>
                <a:hueMod val="118000"/>
                <a:satMod val="12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7DC10E3-4FF5-456B-A359-A0F378C1E5FB}"/>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Берлин</Template>
  <TotalTime>516</TotalTime>
  <Words>5952</Words>
  <Application>Microsoft Office PowerPoint</Application>
  <PresentationFormat>Широкоэкранный</PresentationFormat>
  <Paragraphs>181</Paragraphs>
  <Slides>38</Slides>
  <Notes>7</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38</vt:i4>
      </vt:variant>
    </vt:vector>
  </HeadingPairs>
  <TitlesOfParts>
    <vt:vector size="44" baseType="lpstr">
      <vt:lpstr>Arial</vt:lpstr>
      <vt:lpstr>Calibri</vt:lpstr>
      <vt:lpstr>Times New Roman</vt:lpstr>
      <vt:lpstr>Trebuchet MS</vt:lpstr>
      <vt:lpstr>Wingdings</vt:lpstr>
      <vt:lpstr>Берлин</vt:lpstr>
      <vt:lpstr>Lecture №2 Introduction to Phytohistology.Plant tissues, their classifications. Meristematic, covering, excretory tissues; mechanical,conductive tissues. Phloem and xylem, conductive bundles</vt:lpstr>
      <vt:lpstr>Classification of tissues</vt:lpstr>
      <vt:lpstr>Meristematic tissues</vt:lpstr>
      <vt:lpstr>Презентация PowerPoint</vt:lpstr>
      <vt:lpstr>Types of meristems</vt:lpstr>
      <vt:lpstr>Презентация PowerPoint</vt:lpstr>
      <vt:lpstr>Covering tissues</vt:lpstr>
      <vt:lpstr>Epiderma</vt:lpstr>
      <vt:lpstr>Презентация PowerPoint</vt:lpstr>
      <vt:lpstr>Презентация PowerPoint</vt:lpstr>
      <vt:lpstr>Trichomes </vt:lpstr>
      <vt:lpstr>Презентация PowerPoint</vt:lpstr>
      <vt:lpstr>Презентация PowerPoint</vt:lpstr>
      <vt:lpstr>Презентация PowerPoint</vt:lpstr>
      <vt:lpstr>Stomal apparatus</vt:lpstr>
      <vt:lpstr>Stomal apparatus</vt:lpstr>
      <vt:lpstr>Презентация PowerPoint</vt:lpstr>
      <vt:lpstr>Periderm</vt:lpstr>
      <vt:lpstr>Excretory tissues</vt:lpstr>
      <vt:lpstr>Презентация PowerPoint</vt:lpstr>
      <vt:lpstr>Презентация PowerPoint</vt:lpstr>
      <vt:lpstr>Internal secretory structures</vt:lpstr>
      <vt:lpstr>Презентация PowerPoint</vt:lpstr>
      <vt:lpstr>Презентация PowerPoint</vt:lpstr>
      <vt:lpstr>Mechanical tissues</vt:lpstr>
      <vt:lpstr>Collenchyma</vt:lpstr>
      <vt:lpstr>Sclerenchyma</vt:lpstr>
      <vt:lpstr>Sclerenchyma</vt:lpstr>
      <vt:lpstr>Sclerenchyma</vt:lpstr>
      <vt:lpstr>Презентация PowerPoint</vt:lpstr>
      <vt:lpstr>Презентация PowerPoint</vt:lpstr>
      <vt:lpstr>Basic (ground) tissues</vt:lpstr>
      <vt:lpstr>Презентация PowerPoint</vt:lpstr>
      <vt:lpstr>Conductive tissues</vt:lpstr>
      <vt:lpstr>Презентация PowerPoint</vt:lpstr>
      <vt:lpstr>Презентация PowerPoint</vt:lpstr>
      <vt:lpstr>Презентация PowerPoint</vt:lpstr>
      <vt:lpstr>Thanks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Пользователь</dc:creator>
  <cp:lastModifiedBy>Світлана Ігорівна Богату</cp:lastModifiedBy>
  <cp:revision>37</cp:revision>
  <dcterms:created xsi:type="dcterms:W3CDTF">2019-09-26T15:34:44Z</dcterms:created>
  <dcterms:modified xsi:type="dcterms:W3CDTF">2022-12-17T21:50:45Z</dcterms:modified>
</cp:coreProperties>
</file>