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3" r:id="rId1"/>
  </p:sld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4" r:id="rId2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7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05873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3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685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29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6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67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55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67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4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46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23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029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10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705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92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547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12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12/17/2022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FB_FGstude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0485" y="2949692"/>
            <a:ext cx="7955755" cy="150018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plant taxonomy.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Principes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of modern classification; system of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magnoliophyta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adapted for the program. Characteristics signs of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Procaryotes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lower plants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9190" y="364290"/>
            <a:ext cx="6335209" cy="1411215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Odessa National Medical University</a:t>
            </a:r>
            <a:endParaRPr lang="ru-RU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Pharmacology and </a:t>
            </a:r>
            <a:r>
              <a:rPr lang="en-US" b="1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Pharmacognosy</a:t>
            </a:r>
            <a:endParaRPr lang="en-US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Course of </a:t>
            </a:r>
            <a:r>
              <a:rPr lang="en-US" b="1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pharmacognosy</a:t>
            </a:r>
            <a:endParaRPr lang="en-US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Discipline: Pharmaceutical Botany</a:t>
            </a:r>
            <a:endParaRPr lang="ru-RU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18363" y="5181600"/>
            <a:ext cx="4044662" cy="1210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Speaker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Bogatu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Svitlana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Igorivna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</a:p>
          <a:p>
            <a:pPr algn="r"/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of Department of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Pharmcology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Pharmacognosy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The Nucleus of the &lt;strong&gt;Cell&lt;/strong&gt; and Related Organelles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85" l="5250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953000"/>
            <a:ext cx="1866576" cy="15399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7400" y="6079091"/>
            <a:ext cx="1634067" cy="313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UA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50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8669" y="1343659"/>
            <a:ext cx="45605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F00"/>
                </a:solidFill>
                <a:latin typeface="Arial"/>
                <a:cs typeface="Arial"/>
              </a:rPr>
              <a:t>Definition and</a:t>
            </a:r>
            <a:r>
              <a:rPr sz="2800" b="1" spc="-65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7F00"/>
                </a:solidFill>
                <a:latin typeface="Arial"/>
                <a:cs typeface="Arial"/>
              </a:rPr>
              <a:t>Background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1840" y="2169159"/>
            <a:ext cx="51555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3995" algn="l"/>
                <a:tab pos="1943735" algn="l"/>
                <a:tab pos="3460115" algn="l"/>
                <a:tab pos="3876675" algn="l"/>
                <a:tab pos="4463415" algn="l"/>
              </a:tabLst>
            </a:pPr>
            <a:r>
              <a:rPr sz="2000" b="1" spc="-15" dirty="0">
                <a:solidFill>
                  <a:srgbClr val="FF3399"/>
                </a:solidFill>
                <a:latin typeface="Arial"/>
                <a:cs typeface="Arial"/>
              </a:rPr>
              <a:t>T</a:t>
            </a:r>
            <a:r>
              <a:rPr sz="2000" b="1" spc="5" dirty="0">
                <a:solidFill>
                  <a:srgbClr val="FF3399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x</a:t>
            </a:r>
            <a:r>
              <a:rPr sz="2000" b="1" spc="5" dirty="0">
                <a:solidFill>
                  <a:srgbClr val="FF3399"/>
                </a:solidFill>
                <a:latin typeface="Arial"/>
                <a:cs typeface="Arial"/>
              </a:rPr>
              <a:t>o</a:t>
            </a: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nom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y	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r	</a:t>
            </a: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s</a:t>
            </a:r>
            <a:r>
              <a:rPr sz="2000" b="1" spc="-35" dirty="0">
                <a:solidFill>
                  <a:srgbClr val="FF3399"/>
                </a:solidFill>
                <a:latin typeface="Arial"/>
                <a:cs typeface="Arial"/>
              </a:rPr>
              <a:t>y</a:t>
            </a:r>
            <a:r>
              <a:rPr sz="2000" b="1" spc="5" dirty="0">
                <a:solidFill>
                  <a:srgbClr val="FF3399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t</a:t>
            </a:r>
            <a:r>
              <a:rPr sz="2000" b="1" spc="5" dirty="0">
                <a:solidFill>
                  <a:srgbClr val="FF3399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FF3399"/>
                </a:solidFill>
                <a:latin typeface="Arial"/>
                <a:cs typeface="Arial"/>
              </a:rPr>
              <a:t>m</a:t>
            </a:r>
            <a:r>
              <a:rPr sz="2000" b="1" spc="5" dirty="0">
                <a:solidFill>
                  <a:srgbClr val="FF3399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t</a:t>
            </a:r>
            <a:r>
              <a:rPr sz="2000" b="1" spc="-10" dirty="0">
                <a:solidFill>
                  <a:srgbClr val="FF3399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c	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s	</a:t>
            </a:r>
            <a:r>
              <a:rPr sz="2000" b="1" spc="10" dirty="0">
                <a:latin typeface="Arial"/>
                <a:cs typeface="Arial"/>
              </a:rPr>
              <a:t>t</a:t>
            </a:r>
            <a:r>
              <a:rPr sz="2000" b="1" spc="-5" dirty="0">
                <a:latin typeface="Arial"/>
                <a:cs typeface="Arial"/>
              </a:rPr>
              <a:t>h</a:t>
            </a:r>
            <a:r>
              <a:rPr sz="2000" b="1" dirty="0">
                <a:latin typeface="Arial"/>
                <a:cs typeface="Arial"/>
              </a:rPr>
              <a:t>e	</a:t>
            </a:r>
            <a:r>
              <a:rPr sz="2000" b="1" spc="5" dirty="0">
                <a:latin typeface="Arial"/>
                <a:cs typeface="Arial"/>
              </a:rPr>
              <a:t>s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spc="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82109" y="2169159"/>
            <a:ext cx="27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840" y="2473959"/>
            <a:ext cx="53035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382520" algn="l"/>
                <a:tab pos="3836670" algn="l"/>
                <a:tab pos="4231005" algn="l"/>
                <a:tab pos="5050155" algn="l"/>
              </a:tabLst>
            </a:pP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spc="5" dirty="0">
                <a:latin typeface="Arial"/>
                <a:cs typeface="Arial"/>
              </a:rPr>
              <a:t>a</a:t>
            </a:r>
            <a:r>
              <a:rPr sz="2000" b="1" spc="-5" dirty="0">
                <a:latin typeface="Arial"/>
                <a:cs typeface="Arial"/>
              </a:rPr>
              <a:t>ri</a:t>
            </a:r>
            <a:r>
              <a:rPr sz="2000" b="1" spc="5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spc="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s	</a:t>
            </a:r>
            <a:r>
              <a:rPr sz="2000" b="1" spc="-5" dirty="0">
                <a:latin typeface="Arial"/>
                <a:cs typeface="Arial"/>
              </a:rPr>
              <a:t>amo</a:t>
            </a:r>
            <a:r>
              <a:rPr sz="2000" b="1" spc="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g	</a:t>
            </a:r>
            <a:r>
              <a:rPr sz="2000" b="1" spc="-5" dirty="0">
                <a:latin typeface="Arial"/>
                <a:cs typeface="Arial"/>
              </a:rPr>
              <a:t>org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i</a:t>
            </a:r>
            <a:r>
              <a:rPr sz="2000" b="1" spc="-5" dirty="0">
                <a:latin typeface="Arial"/>
                <a:cs typeface="Arial"/>
              </a:rPr>
              <a:t>sm</a:t>
            </a:r>
            <a:r>
              <a:rPr sz="2000" b="1" dirty="0">
                <a:latin typeface="Arial"/>
                <a:cs typeface="Arial"/>
              </a:rPr>
              <a:t>s	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n	</a:t>
            </a:r>
            <a:r>
              <a:rPr sz="2000" b="1" spc="-5" dirty="0">
                <a:latin typeface="Arial"/>
                <a:cs typeface="Arial"/>
              </a:rPr>
              <a:t>ord</a:t>
            </a:r>
            <a:r>
              <a:rPr sz="2000" b="1" dirty="0">
                <a:latin typeface="Arial"/>
                <a:cs typeface="Arial"/>
              </a:rPr>
              <a:t>er	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9023" y="2473959"/>
            <a:ext cx="19386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4550" algn="l"/>
                <a:tab pos="1410335" algn="l"/>
              </a:tabLst>
            </a:pPr>
            <a:r>
              <a:rPr sz="2000" b="1" spc="-5" dirty="0">
                <a:latin typeface="Arial"/>
                <a:cs typeface="Arial"/>
              </a:rPr>
              <a:t>c</a:t>
            </a:r>
            <a:r>
              <a:rPr sz="2000" b="1" spc="5" dirty="0">
                <a:latin typeface="Arial"/>
                <a:cs typeface="Arial"/>
              </a:rPr>
              <a:t>o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e	</a:t>
            </a:r>
            <a:r>
              <a:rPr sz="2000" b="1" spc="5" dirty="0">
                <a:latin typeface="Arial"/>
                <a:cs typeface="Arial"/>
              </a:rPr>
              <a:t>o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dirty="0">
                <a:latin typeface="Arial"/>
                <a:cs typeface="Arial"/>
              </a:rPr>
              <a:t>t	</a:t>
            </a:r>
            <a:r>
              <a:rPr sz="2000" b="1" spc="60" dirty="0">
                <a:latin typeface="Arial"/>
                <a:cs typeface="Arial"/>
              </a:rPr>
              <a:t>w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th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1168" y="2169159"/>
            <a:ext cx="191071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73530" algn="l"/>
              </a:tabLst>
            </a:pP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5" dirty="0">
                <a:latin typeface="Arial"/>
                <a:cs typeface="Arial"/>
              </a:rPr>
              <a:t>s</a:t>
            </a:r>
            <a:r>
              <a:rPr sz="2000" b="1" spc="-5" dirty="0">
                <a:latin typeface="Arial"/>
                <a:cs typeface="Arial"/>
              </a:rPr>
              <a:t>cri</a:t>
            </a:r>
            <a:r>
              <a:rPr sz="2000" b="1" spc="5" dirty="0">
                <a:latin typeface="Arial"/>
                <a:cs typeface="Arial"/>
              </a:rPr>
              <a:t>p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spc="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n	</a:t>
            </a:r>
            <a:r>
              <a:rPr sz="2000" b="1" spc="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8255" algn="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1840" y="2778759"/>
            <a:ext cx="7686675" cy="3077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classification</a:t>
            </a:r>
            <a:r>
              <a:rPr sz="2000" b="1" spc="-10" dirty="0">
                <a:latin typeface="Arial"/>
                <a:cs typeface="Arial"/>
              </a:rPr>
              <a:t> system.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>
              <a:latin typeface="Arial"/>
              <a:cs typeface="Arial"/>
            </a:endParaRPr>
          </a:p>
          <a:p>
            <a:pPr marL="12700" marR="959485">
              <a:lnSpc>
                <a:spcPts val="2160"/>
              </a:lnSpc>
            </a:pPr>
            <a:r>
              <a:rPr sz="2000" b="1" spc="-5" dirty="0">
                <a:latin typeface="Arial"/>
                <a:cs typeface="Arial"/>
              </a:rPr>
              <a:t>Organisms </a:t>
            </a:r>
            <a:r>
              <a:rPr sz="2000" b="1" dirty="0">
                <a:latin typeface="Arial"/>
                <a:cs typeface="Arial"/>
              </a:rPr>
              <a:t>that </a:t>
            </a:r>
            <a:r>
              <a:rPr sz="2000" b="1" spc="-5" dirty="0">
                <a:latin typeface="Arial"/>
                <a:cs typeface="Arial"/>
              </a:rPr>
              <a:t>are arranged into groups enable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large  population </a:t>
            </a:r>
            <a:r>
              <a:rPr sz="2000" b="1" dirty="0">
                <a:latin typeface="Arial"/>
                <a:cs typeface="Arial"/>
              </a:rPr>
              <a:t>to be </a:t>
            </a:r>
            <a:r>
              <a:rPr sz="2000" b="1" spc="-5" dirty="0">
                <a:latin typeface="Arial"/>
                <a:cs typeface="Arial"/>
              </a:rPr>
              <a:t>categorized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understood.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Taxonomy began </a:t>
            </a:r>
            <a:r>
              <a:rPr sz="2000" b="1" dirty="0">
                <a:latin typeface="Arial"/>
                <a:cs typeface="Arial"/>
              </a:rPr>
              <a:t>about 300 </a:t>
            </a:r>
            <a:r>
              <a:rPr sz="2000" b="1" spc="-10" dirty="0">
                <a:latin typeface="Arial"/>
                <a:cs typeface="Arial"/>
              </a:rPr>
              <a:t>years </a:t>
            </a:r>
            <a:r>
              <a:rPr sz="2000" b="1" spc="-5" dirty="0">
                <a:latin typeface="Arial"/>
                <a:cs typeface="Arial"/>
              </a:rPr>
              <a:t>before christ by </a:t>
            </a: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Theophratus  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(370-285</a:t>
            </a: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BC)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12700" marR="498475">
              <a:lnSpc>
                <a:spcPct val="100000"/>
              </a:lnSpc>
            </a:pPr>
            <a:r>
              <a:rPr sz="2000" b="1" spc="-5" dirty="0">
                <a:solidFill>
                  <a:srgbClr val="FF3399"/>
                </a:solidFill>
                <a:latin typeface="Arial"/>
                <a:cs typeface="Arial"/>
              </a:rPr>
              <a:t>Carolus Linneaus </a:t>
            </a:r>
            <a:r>
              <a:rPr sz="2000" b="1" dirty="0">
                <a:solidFill>
                  <a:srgbClr val="FF3399"/>
                </a:solidFill>
                <a:latin typeface="Arial"/>
                <a:cs typeface="Arial"/>
              </a:rPr>
              <a:t>(1707-1778) </a:t>
            </a:r>
            <a:r>
              <a:rPr sz="2000" b="1" spc="-5" dirty="0">
                <a:latin typeface="Arial"/>
                <a:cs typeface="Arial"/>
              </a:rPr>
              <a:t>is regarded as </a:t>
            </a:r>
            <a:r>
              <a:rPr sz="2000" b="1" dirty="0">
                <a:latin typeface="Arial"/>
                <a:cs typeface="Arial"/>
              </a:rPr>
              <a:t>the </a:t>
            </a:r>
            <a:r>
              <a:rPr sz="2000" b="1" spc="-5" dirty="0">
                <a:latin typeface="Arial"/>
                <a:cs typeface="Arial"/>
              </a:rPr>
              <a:t>founder </a:t>
            </a:r>
            <a:r>
              <a:rPr sz="2000" b="1" dirty="0">
                <a:latin typeface="Arial"/>
                <a:cs typeface="Arial"/>
              </a:rPr>
              <a:t>of  </a:t>
            </a:r>
            <a:r>
              <a:rPr sz="2000" b="1" spc="-5" dirty="0">
                <a:latin typeface="Arial"/>
                <a:cs typeface="Arial"/>
              </a:rPr>
              <a:t>taxonomy </a:t>
            </a:r>
            <a:r>
              <a:rPr sz="2000" b="1" dirty="0">
                <a:solidFill>
                  <a:srgbClr val="007F00"/>
                </a:solidFill>
                <a:latin typeface="Arial"/>
                <a:cs typeface="Arial"/>
              </a:rPr>
              <a:t>(father of </a:t>
            </a:r>
            <a:r>
              <a:rPr sz="2000" b="1" spc="-5" dirty="0">
                <a:solidFill>
                  <a:srgbClr val="007F00"/>
                </a:solidFill>
                <a:latin typeface="Arial"/>
                <a:cs typeface="Arial"/>
              </a:rPr>
              <a:t>taxonomy) </a:t>
            </a:r>
            <a:r>
              <a:rPr sz="2000" b="1" spc="-5" dirty="0">
                <a:latin typeface="Arial"/>
                <a:cs typeface="Arial"/>
              </a:rPr>
              <a:t>till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today.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33600" y="249186"/>
            <a:ext cx="4648200" cy="60144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0" tIns="4699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370"/>
              </a:spcBef>
            </a:pPr>
            <a:r>
              <a:rPr sz="3600" spc="-10" dirty="0">
                <a:solidFill>
                  <a:srgbClr val="FFFF00"/>
                </a:solidFill>
                <a:latin typeface="Algerian" panose="04020705040A02060702" pitchFamily="82" charset="0"/>
              </a:rPr>
              <a:t>PLANT</a:t>
            </a:r>
            <a:r>
              <a:rPr sz="3600" spc="-65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sz="3600" spc="-10" dirty="0">
                <a:solidFill>
                  <a:srgbClr val="FFFF00"/>
                </a:solidFill>
                <a:latin typeface="Algerian" panose="04020705040A02060702" pitchFamily="82" charset="0"/>
              </a:rPr>
              <a:t>TAXONOMY</a:t>
            </a:r>
            <a:endParaRPr sz="36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3269" y="1557020"/>
            <a:ext cx="7336790" cy="4413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2545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arrange elements or taxa </a:t>
            </a:r>
            <a:r>
              <a:rPr sz="2200" b="1" dirty="0">
                <a:latin typeface="Arial"/>
                <a:cs typeface="Arial"/>
              </a:rPr>
              <a:t>of </a:t>
            </a:r>
            <a:r>
              <a:rPr sz="2200" b="1" spc="-5" dirty="0">
                <a:latin typeface="Arial"/>
                <a:cs typeface="Arial"/>
              </a:rPr>
              <a:t>plants into </a:t>
            </a:r>
            <a:r>
              <a:rPr sz="2200" b="1" dirty="0">
                <a:latin typeface="Arial"/>
                <a:cs typeface="Arial"/>
              </a:rPr>
              <a:t>a </a:t>
            </a:r>
            <a:r>
              <a:rPr sz="2200" b="1" spc="-5" dirty="0">
                <a:latin typeface="Arial"/>
                <a:cs typeface="Arial"/>
              </a:rPr>
              <a:t>more  systematic manner so that they can be better  understood and could be used easily and more  effectively.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323850" marR="5080" indent="-3238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arrange data </a:t>
            </a:r>
            <a:r>
              <a:rPr sz="2200" b="1" dirty="0">
                <a:latin typeface="Arial"/>
                <a:cs typeface="Arial"/>
              </a:rPr>
              <a:t>or </a:t>
            </a:r>
            <a:r>
              <a:rPr sz="2200" b="1" spc="-5" dirty="0">
                <a:latin typeface="Arial"/>
                <a:cs typeface="Arial"/>
              </a:rPr>
              <a:t>information and knowledge about  plants.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323850" marR="751205" indent="-3238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indicate the source and genetic relationship </a:t>
            </a:r>
            <a:r>
              <a:rPr sz="2200" b="1" spc="-5" dirty="0">
                <a:solidFill>
                  <a:srgbClr val="CC0000"/>
                </a:solidFill>
                <a:latin typeface="Arial"/>
                <a:cs typeface="Arial"/>
              </a:rPr>
              <a:t> (phylogenetic), </a:t>
            </a:r>
            <a:r>
              <a:rPr sz="2200" b="1" spc="-5" dirty="0">
                <a:latin typeface="Arial"/>
                <a:cs typeface="Arial"/>
              </a:rPr>
              <a:t>ancestry </a:t>
            </a:r>
            <a:r>
              <a:rPr sz="2400" b="1" spc="-10" dirty="0">
                <a:latin typeface="Arial"/>
                <a:cs typeface="Arial"/>
              </a:rPr>
              <a:t>and </a:t>
            </a:r>
            <a:r>
              <a:rPr sz="2200" b="1" spc="-5" dirty="0">
                <a:latin typeface="Arial"/>
                <a:cs typeface="Arial"/>
              </a:rPr>
              <a:t>origin </a:t>
            </a:r>
            <a:r>
              <a:rPr sz="2200" b="1" dirty="0">
                <a:latin typeface="Arial"/>
                <a:cs typeface="Arial"/>
              </a:rPr>
              <a:t>of</a:t>
            </a:r>
            <a:r>
              <a:rPr sz="2200" b="1" spc="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plants.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323850" marR="192405" indent="-3238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indicate the distribution and habitat of plants </a:t>
            </a:r>
            <a:r>
              <a:rPr sz="2200" b="1" dirty="0">
                <a:latin typeface="Arial"/>
                <a:cs typeface="Arial"/>
              </a:rPr>
              <a:t>on  </a:t>
            </a:r>
            <a:r>
              <a:rPr sz="2200" b="1" spc="-5" dirty="0">
                <a:latin typeface="Arial"/>
                <a:cs typeface="Arial"/>
              </a:rPr>
              <a:t>earth and their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benefits.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5584825" cy="9361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FFFF00"/>
                </a:solidFill>
                <a:latin typeface="Algerian" panose="04020705040A02060702" pitchFamily="82" charset="0"/>
              </a:rPr>
              <a:t>Importance </a:t>
            </a:r>
            <a:r>
              <a:rPr sz="3000" dirty="0">
                <a:solidFill>
                  <a:srgbClr val="FFFF00"/>
                </a:solidFill>
                <a:latin typeface="Algerian" panose="04020705040A02060702" pitchFamily="82" charset="0"/>
              </a:rPr>
              <a:t>of </a:t>
            </a:r>
            <a:r>
              <a:rPr sz="3000" spc="-10" dirty="0">
                <a:solidFill>
                  <a:srgbClr val="FFFF00"/>
                </a:solidFill>
                <a:latin typeface="Algerian" panose="04020705040A02060702" pitchFamily="82" charset="0"/>
              </a:rPr>
              <a:t>Plant</a:t>
            </a:r>
            <a:r>
              <a:rPr sz="3000" spc="-45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Algerian" panose="04020705040A02060702" pitchFamily="82" charset="0"/>
              </a:rPr>
              <a:t>Taxonomy</a:t>
            </a:r>
            <a:endParaRPr sz="30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1009650"/>
            <a:ext cx="7573645" cy="554355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20"/>
              </a:spcBef>
              <a:buAutoNum type="arabicPeriod"/>
              <a:tabLst>
                <a:tab pos="355600" algn="l"/>
              </a:tabLst>
            </a:pPr>
            <a:r>
              <a:rPr sz="2200" b="1" spc="-5" dirty="0">
                <a:solidFill>
                  <a:srgbClr val="D50092"/>
                </a:solidFill>
                <a:latin typeface="Arial"/>
                <a:cs typeface="Arial"/>
              </a:rPr>
              <a:t>Classification</a:t>
            </a:r>
            <a:endParaRPr sz="2200" dirty="0">
              <a:latin typeface="Arial"/>
              <a:cs typeface="Arial"/>
            </a:endParaRPr>
          </a:p>
          <a:p>
            <a:pPr marL="355600" marR="177800" algn="just">
              <a:lnSpc>
                <a:spcPct val="100000"/>
              </a:lnSpc>
              <a:spcBef>
                <a:spcPts val="1320"/>
              </a:spcBef>
            </a:pPr>
            <a:r>
              <a:rPr sz="2200" b="1" spc="-5" dirty="0">
                <a:latin typeface="Arial"/>
                <a:cs typeface="Arial"/>
              </a:rPr>
              <a:t>Plants are arranged into groups of similar characteristics.  </a:t>
            </a:r>
            <a:r>
              <a:rPr sz="2200" b="1" dirty="0">
                <a:latin typeface="Arial"/>
                <a:cs typeface="Arial"/>
              </a:rPr>
              <a:t>The </a:t>
            </a:r>
            <a:r>
              <a:rPr sz="2200" b="1" spc="-5" dirty="0">
                <a:latin typeface="Arial"/>
                <a:cs typeface="Arial"/>
              </a:rPr>
              <a:t>groups are considered </a:t>
            </a:r>
            <a:r>
              <a:rPr sz="2200" b="1" dirty="0">
                <a:latin typeface="Arial"/>
                <a:cs typeface="Arial"/>
              </a:rPr>
              <a:t>as </a:t>
            </a:r>
            <a:r>
              <a:rPr sz="2200" b="1" spc="-5" dirty="0">
                <a:latin typeface="Arial"/>
                <a:cs typeface="Arial"/>
              </a:rPr>
              <a:t>categories </a:t>
            </a:r>
            <a:r>
              <a:rPr sz="2200" b="1" dirty="0">
                <a:latin typeface="Arial"/>
                <a:cs typeface="Arial"/>
              </a:rPr>
              <a:t>or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taxa </a:t>
            </a:r>
            <a:r>
              <a:rPr sz="2200" b="1" spc="-5" dirty="0">
                <a:latin typeface="Arial"/>
                <a:cs typeface="Arial"/>
              </a:rPr>
              <a:t>and form  the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taxonomic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system.</a:t>
            </a:r>
            <a:endParaRPr sz="2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970"/>
              </a:spcBef>
              <a:buAutoNum type="arabicPeriod" startAt="2"/>
              <a:tabLst>
                <a:tab pos="355600" algn="l"/>
              </a:tabLst>
            </a:pPr>
            <a:r>
              <a:rPr sz="2200" b="1" spc="-5" dirty="0">
                <a:solidFill>
                  <a:srgbClr val="CC0099"/>
                </a:solidFill>
                <a:latin typeface="Arial"/>
                <a:cs typeface="Arial"/>
              </a:rPr>
              <a:t>Identification</a:t>
            </a:r>
            <a:endParaRPr sz="2200" dirty="0">
              <a:latin typeface="Arial"/>
              <a:cs typeface="Arial"/>
            </a:endParaRPr>
          </a:p>
          <a:p>
            <a:pPr marL="355600" marR="5080" algn="just">
              <a:lnSpc>
                <a:spcPct val="119700"/>
              </a:lnSpc>
              <a:spcBef>
                <a:spcPts val="10"/>
              </a:spcBef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identify and derive the name </a:t>
            </a:r>
            <a:r>
              <a:rPr sz="2200" b="1" dirty="0">
                <a:latin typeface="Arial"/>
                <a:cs typeface="Arial"/>
              </a:rPr>
              <a:t>of an </a:t>
            </a:r>
            <a:r>
              <a:rPr sz="2200" b="1" spc="-5" dirty="0">
                <a:latin typeface="Arial"/>
                <a:cs typeface="Arial"/>
              </a:rPr>
              <a:t>organism by referring  to </a:t>
            </a:r>
            <a:r>
              <a:rPr sz="2200" b="1" dirty="0">
                <a:latin typeface="Arial"/>
                <a:cs typeface="Arial"/>
              </a:rPr>
              <a:t>an </a:t>
            </a:r>
            <a:r>
              <a:rPr sz="2200" b="1" spc="-5" dirty="0">
                <a:latin typeface="Arial"/>
                <a:cs typeface="Arial"/>
              </a:rPr>
              <a:t>existing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classification.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 dirty="0">
              <a:latin typeface="Arial"/>
              <a:cs typeface="Arial"/>
            </a:endParaRPr>
          </a:p>
          <a:p>
            <a:pPr marL="323850" indent="-311150">
              <a:lnSpc>
                <a:spcPct val="100000"/>
              </a:lnSpc>
              <a:buClr>
                <a:srgbClr val="000000"/>
              </a:buClr>
              <a:buAutoNum type="arabicPeriod" startAt="3"/>
              <a:tabLst>
                <a:tab pos="323850" algn="l"/>
              </a:tabLst>
            </a:pPr>
            <a:r>
              <a:rPr sz="2200" b="1" spc="-5" dirty="0">
                <a:solidFill>
                  <a:srgbClr val="D50092"/>
                </a:solidFill>
                <a:latin typeface="Arial"/>
                <a:cs typeface="Arial"/>
              </a:rPr>
              <a:t>Nomenclature</a:t>
            </a:r>
            <a:endParaRPr sz="2200" dirty="0">
              <a:latin typeface="Arial"/>
              <a:cs typeface="Arial"/>
            </a:endParaRPr>
          </a:p>
          <a:p>
            <a:pPr marL="323850" algn="just">
              <a:lnSpc>
                <a:spcPct val="100000"/>
              </a:lnSpc>
              <a:spcBef>
                <a:spcPts val="1320"/>
              </a:spcBef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provide </a:t>
            </a:r>
            <a:r>
              <a:rPr sz="2200" b="1" dirty="0">
                <a:latin typeface="Arial"/>
                <a:cs typeface="Arial"/>
              </a:rPr>
              <a:t>a </a:t>
            </a:r>
            <a:r>
              <a:rPr sz="2200" b="1" spc="-5" dirty="0">
                <a:latin typeface="Arial"/>
                <a:cs typeface="Arial"/>
              </a:rPr>
              <a:t>scientific name to an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organism.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Arial"/>
              <a:cs typeface="Arial"/>
            </a:endParaRPr>
          </a:p>
          <a:p>
            <a:pPr marL="323850" indent="-31115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4"/>
              <a:tabLst>
                <a:tab pos="323850" algn="l"/>
              </a:tabLst>
            </a:pPr>
            <a:r>
              <a:rPr sz="2200" b="1" spc="-5" dirty="0">
                <a:solidFill>
                  <a:srgbClr val="D50092"/>
                </a:solidFill>
                <a:latin typeface="Arial"/>
                <a:cs typeface="Arial"/>
              </a:rPr>
              <a:t>Description</a:t>
            </a:r>
            <a:endParaRPr sz="2200" dirty="0">
              <a:latin typeface="Arial"/>
              <a:cs typeface="Arial"/>
            </a:endParaRPr>
          </a:p>
          <a:p>
            <a:pPr marL="323850" algn="just">
              <a:lnSpc>
                <a:spcPct val="100000"/>
              </a:lnSpc>
              <a:spcBef>
                <a:spcPts val="1310"/>
              </a:spcBef>
            </a:pPr>
            <a:r>
              <a:rPr sz="2200" b="1" dirty="0">
                <a:latin typeface="Arial"/>
                <a:cs typeface="Arial"/>
              </a:rPr>
              <a:t>To </a:t>
            </a:r>
            <a:r>
              <a:rPr sz="2200" b="1" spc="-5" dirty="0">
                <a:latin typeface="Arial"/>
                <a:cs typeface="Arial"/>
              </a:rPr>
              <a:t>describe the characteristics of </a:t>
            </a:r>
            <a:r>
              <a:rPr sz="2200" b="1" dirty="0">
                <a:latin typeface="Arial"/>
                <a:cs typeface="Arial"/>
              </a:rPr>
              <a:t>a </a:t>
            </a:r>
            <a:r>
              <a:rPr sz="2200" b="1" spc="-5" dirty="0">
                <a:latin typeface="Arial"/>
                <a:cs typeface="Arial"/>
              </a:rPr>
              <a:t>taxon e.g. </a:t>
            </a:r>
            <a:r>
              <a:rPr sz="2200" b="1" dirty="0">
                <a:latin typeface="Arial"/>
                <a:cs typeface="Arial"/>
              </a:rPr>
              <a:t>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family.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0" y="304800"/>
            <a:ext cx="5047615" cy="50526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00"/>
                </a:solidFill>
                <a:latin typeface="Algerian" panose="04020705040A02060702" pitchFamily="82" charset="0"/>
              </a:rPr>
              <a:t>Taxonomic</a:t>
            </a:r>
            <a:r>
              <a:rPr sz="3200" spc="-55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Algerian" panose="04020705040A02060702" pitchFamily="82" charset="0"/>
              </a:rPr>
              <a:t>Components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264129"/>
            <a:ext cx="5791200" cy="663002"/>
          </a:xfrm>
          <a:prstGeom prst="rect">
            <a:avLst/>
          </a:prstGeom>
          <a:solidFill>
            <a:srgbClr val="003399"/>
          </a:solidFill>
          <a:ln w="9344">
            <a:solidFill>
              <a:srgbClr val="FFFF66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370"/>
              </a:spcBef>
            </a:pPr>
            <a:r>
              <a:rPr spc="-5" dirty="0">
                <a:solidFill>
                  <a:srgbClr val="FFFFCC"/>
                </a:solidFill>
                <a:latin typeface="Algerian" panose="04020705040A02060702" pitchFamily="82" charset="0"/>
              </a:rPr>
              <a:t>Taxonomic</a:t>
            </a:r>
            <a:r>
              <a:rPr spc="-15" dirty="0">
                <a:solidFill>
                  <a:srgbClr val="FFFFCC"/>
                </a:solidFill>
                <a:latin typeface="Algerian" panose="04020705040A02060702" pitchFamily="82" charset="0"/>
              </a:rPr>
              <a:t> </a:t>
            </a:r>
            <a:r>
              <a:rPr spc="-5" dirty="0">
                <a:solidFill>
                  <a:srgbClr val="FFFFCC"/>
                </a:solidFill>
                <a:latin typeface="Algerian" panose="04020705040A02060702" pitchFamily="82" charset="0"/>
              </a:rPr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447800"/>
            <a:ext cx="3352800" cy="55118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364490">
              <a:lnSpc>
                <a:spcPct val="100000"/>
              </a:lnSpc>
              <a:spcBef>
                <a:spcPts val="370"/>
              </a:spcBef>
            </a:pPr>
            <a:r>
              <a:rPr sz="3000" b="1" spc="-10" dirty="0">
                <a:solidFill>
                  <a:srgbClr val="007F00"/>
                </a:solidFill>
                <a:latin typeface="Arial"/>
                <a:cs typeface="Arial"/>
              </a:rPr>
              <a:t>Plant</a:t>
            </a:r>
            <a:r>
              <a:rPr sz="3000" b="1" spc="-30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F00"/>
                </a:solidFill>
                <a:latin typeface="Arial"/>
                <a:cs typeface="Arial"/>
              </a:rPr>
              <a:t>kingdom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6800" y="1447800"/>
            <a:ext cx="3886200" cy="55118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3000" b="1" spc="-10" dirty="0">
                <a:solidFill>
                  <a:srgbClr val="FF0000"/>
                </a:solidFill>
                <a:latin typeface="Arial"/>
                <a:cs typeface="Arial"/>
              </a:rPr>
              <a:t>Animal</a:t>
            </a:r>
            <a:r>
              <a:rPr sz="30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0000"/>
                </a:solidFill>
                <a:latin typeface="Arial"/>
                <a:cs typeface="Arial"/>
              </a:rPr>
              <a:t>kingdom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200" y="2438400"/>
            <a:ext cx="1752600" cy="55118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70"/>
              </a:spcBef>
            </a:pPr>
            <a:r>
              <a:rPr sz="3000" b="1" spc="-5" dirty="0">
                <a:solidFill>
                  <a:srgbClr val="FF3399"/>
                </a:solidFill>
                <a:latin typeface="Arial"/>
                <a:cs typeface="Arial"/>
              </a:rPr>
              <a:t>Division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0" y="2438400"/>
            <a:ext cx="1676400" cy="55118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370"/>
              </a:spcBef>
            </a:pPr>
            <a:r>
              <a:rPr sz="3000" b="1" spc="-5" dirty="0">
                <a:solidFill>
                  <a:srgbClr val="FF0000"/>
                </a:solidFill>
                <a:latin typeface="Arial"/>
                <a:cs typeface="Arial"/>
              </a:rPr>
              <a:t>Phylum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56940" y="3362959"/>
            <a:ext cx="2133600" cy="294767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359"/>
              </a:spcBef>
            </a:pPr>
            <a:r>
              <a:rPr sz="3000" b="1" spc="-5" dirty="0">
                <a:solidFill>
                  <a:srgbClr val="FF3399"/>
                </a:solidFill>
                <a:latin typeface="Arial"/>
                <a:cs typeface="Arial"/>
              </a:rPr>
              <a:t>Class</a:t>
            </a:r>
            <a:endParaRPr sz="3000">
              <a:latin typeface="Arial"/>
              <a:cs typeface="Arial"/>
            </a:endParaRPr>
          </a:p>
          <a:p>
            <a:pPr marL="346710" marR="340995" indent="201930" algn="just">
              <a:lnSpc>
                <a:spcPct val="131100"/>
              </a:lnSpc>
            </a:pPr>
            <a:r>
              <a:rPr sz="3000" b="1" spc="-5" dirty="0">
                <a:solidFill>
                  <a:srgbClr val="FF3399"/>
                </a:solidFill>
                <a:latin typeface="Arial"/>
                <a:cs typeface="Arial"/>
              </a:rPr>
              <a:t>Order  Family  Genus  S</a:t>
            </a:r>
            <a:r>
              <a:rPr sz="3000" b="1" dirty="0">
                <a:solidFill>
                  <a:srgbClr val="FF3399"/>
                </a:solidFill>
                <a:latin typeface="Arial"/>
                <a:cs typeface="Arial"/>
              </a:rPr>
              <a:t>p</a:t>
            </a:r>
            <a:r>
              <a:rPr sz="3000" b="1" spc="-5" dirty="0">
                <a:solidFill>
                  <a:srgbClr val="FF3399"/>
                </a:solidFill>
                <a:latin typeface="Arial"/>
                <a:cs typeface="Arial"/>
              </a:rPr>
              <a:t>eci</a:t>
            </a:r>
            <a:r>
              <a:rPr sz="3000" b="1" spc="-10" dirty="0">
                <a:solidFill>
                  <a:srgbClr val="FF3399"/>
                </a:solidFill>
                <a:latin typeface="Arial"/>
                <a:cs typeface="Arial"/>
              </a:rPr>
              <a:t>e</a:t>
            </a:r>
            <a:r>
              <a:rPr sz="3000" b="1" dirty="0">
                <a:solidFill>
                  <a:srgbClr val="FF3399"/>
                </a:solidFill>
                <a:latin typeface="Arial"/>
                <a:cs typeface="Arial"/>
              </a:rPr>
              <a:t>s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6000" y="229235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38097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5600" y="22860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38097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957829" y="2647951"/>
            <a:ext cx="3124200" cy="704850"/>
            <a:chOff x="2957829" y="2647951"/>
            <a:chExt cx="3124200" cy="704850"/>
          </a:xfrm>
        </p:grpSpPr>
        <p:sp>
          <p:nvSpPr>
            <p:cNvPr id="11" name="object 11"/>
            <p:cNvSpPr/>
            <p:nvPr/>
          </p:nvSpPr>
          <p:spPr>
            <a:xfrm>
              <a:off x="2957829" y="2667000"/>
              <a:ext cx="3124200" cy="0"/>
            </a:xfrm>
            <a:custGeom>
              <a:avLst/>
              <a:gdLst/>
              <a:ahLst/>
              <a:cxnLst/>
              <a:rect l="l" t="t" r="r" b="b"/>
              <a:pathLst>
                <a:path w="3124200">
                  <a:moveTo>
                    <a:pt x="0" y="0"/>
                  </a:moveTo>
                  <a:lnTo>
                    <a:pt x="3124199" y="0"/>
                  </a:lnTo>
                </a:path>
              </a:pathLst>
            </a:custGeom>
            <a:ln w="38097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58029" y="2667000"/>
              <a:ext cx="0" cy="579120"/>
            </a:xfrm>
            <a:custGeom>
              <a:avLst/>
              <a:gdLst/>
              <a:ahLst/>
              <a:cxnLst/>
              <a:rect l="l" t="t" r="r" b="b"/>
              <a:pathLst>
                <a:path h="579119">
                  <a:moveTo>
                    <a:pt x="0" y="0"/>
                  </a:moveTo>
                  <a:lnTo>
                    <a:pt x="0" y="579120"/>
                  </a:lnTo>
                </a:path>
              </a:pathLst>
            </a:custGeom>
            <a:ln w="38100">
              <a:solidFill>
                <a:srgbClr val="007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0879" y="32385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7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990600"/>
            <a:ext cx="8000999" cy="5398914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600"/>
              </a:spcBef>
              <a:buFont typeface="Wingdings" panose="05000000000000000000" pitchFamily="2" charset="2"/>
              <a:buChar char="v"/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Kingdom</a:t>
            </a:r>
            <a:r>
              <a:rPr sz="2400" b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355600" marR="53340" indent="-342900" algn="just">
              <a:lnSpc>
                <a:spcPct val="100000"/>
              </a:lnSpc>
              <a:spcBef>
                <a:spcPts val="15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0520" algn="l"/>
                <a:tab pos="5614035" algn="l"/>
              </a:tabLst>
            </a:pPr>
            <a:r>
              <a:rPr sz="2400" b="1" spc="-1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highest </a:t>
            </a:r>
            <a:r>
              <a:rPr sz="2400" b="1" spc="-10" dirty="0">
                <a:latin typeface="Arial"/>
                <a:cs typeface="Arial"/>
              </a:rPr>
              <a:t>level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classification	e.g.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animal  and plant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kingdom</a:t>
            </a:r>
            <a:endParaRPr sz="2400" dirty="0">
              <a:latin typeface="Arial"/>
              <a:cs typeface="Arial"/>
            </a:endParaRPr>
          </a:p>
          <a:p>
            <a:pPr marL="571500" indent="-571500" algn="just">
              <a:lnSpc>
                <a:spcPct val="100000"/>
              </a:lnSpc>
              <a:spcBef>
                <a:spcPts val="1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endParaRPr sz="36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Division </a:t>
            </a: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5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0520" algn="l"/>
              </a:tabLst>
            </a:pPr>
            <a:r>
              <a:rPr sz="2400" b="1" spc="-1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number of groups </a:t>
            </a:r>
            <a:r>
              <a:rPr sz="2400" b="1" spc="5" dirty="0">
                <a:latin typeface="Arial"/>
                <a:cs typeface="Arial"/>
              </a:rPr>
              <a:t>in </a:t>
            </a:r>
            <a:r>
              <a:rPr sz="2400" b="1" spc="-5" dirty="0">
                <a:latin typeface="Arial"/>
                <a:cs typeface="Arial"/>
              </a:rPr>
              <a:t>this taxon </a:t>
            </a:r>
            <a:r>
              <a:rPr sz="2400" b="1" spc="5" dirty="0">
                <a:latin typeface="Arial"/>
                <a:cs typeface="Arial"/>
              </a:rPr>
              <a:t>is </a:t>
            </a:r>
            <a:r>
              <a:rPr sz="2400" b="1" spc="-5" dirty="0">
                <a:latin typeface="Arial"/>
                <a:cs typeface="Arial"/>
              </a:rPr>
              <a:t>not fixed,  </a:t>
            </a:r>
            <a:r>
              <a:rPr sz="2400" b="1" dirty="0">
                <a:latin typeface="Arial"/>
                <a:cs typeface="Arial"/>
              </a:rPr>
              <a:t>it </a:t>
            </a:r>
            <a:r>
              <a:rPr sz="2400" b="1" spc="-10" dirty="0">
                <a:latin typeface="Arial"/>
                <a:cs typeface="Arial"/>
              </a:rPr>
              <a:t>depends </a:t>
            </a:r>
            <a:r>
              <a:rPr sz="2400" b="1" dirty="0">
                <a:latin typeface="Arial"/>
                <a:cs typeface="Arial"/>
              </a:rPr>
              <a:t>on </a:t>
            </a:r>
            <a:r>
              <a:rPr sz="2400" b="1" spc="-5" dirty="0">
                <a:latin typeface="Arial"/>
                <a:cs typeface="Arial"/>
              </a:rPr>
              <a:t>the classification </a:t>
            </a:r>
            <a:r>
              <a:rPr sz="2400" b="1" spc="-10" dirty="0">
                <a:latin typeface="Arial"/>
                <a:cs typeface="Arial"/>
              </a:rPr>
              <a:t>system.</a:t>
            </a:r>
            <a:endParaRPr sz="2400" dirty="0">
              <a:latin typeface="Arial"/>
              <a:cs typeface="Arial"/>
            </a:endParaRPr>
          </a:p>
          <a:p>
            <a:pPr marL="355600" marR="71755" indent="-342900" algn="just">
              <a:lnSpc>
                <a:spcPct val="100000"/>
              </a:lnSpc>
              <a:spcBef>
                <a:spcPts val="15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0520" algn="l"/>
              </a:tabLst>
            </a:pPr>
            <a:r>
              <a:rPr sz="2400" b="1" spc="-10" dirty="0">
                <a:latin typeface="Arial"/>
                <a:cs typeface="Arial"/>
              </a:rPr>
              <a:t>Based </a:t>
            </a:r>
            <a:r>
              <a:rPr sz="2400" b="1" spc="-5" dirty="0">
                <a:latin typeface="Arial"/>
                <a:cs typeface="Arial"/>
              </a:rPr>
              <a:t>on similar characteristics </a:t>
            </a:r>
            <a:r>
              <a:rPr sz="2400" b="1" spc="-10" dirty="0">
                <a:latin typeface="Arial"/>
                <a:cs typeface="Arial"/>
              </a:rPr>
              <a:t>observed </a:t>
            </a:r>
            <a:r>
              <a:rPr sz="2400" b="1" spc="-5" dirty="0">
                <a:latin typeface="Arial"/>
                <a:cs typeface="Arial"/>
              </a:rPr>
              <a:t>on </a:t>
            </a:r>
            <a:r>
              <a:rPr sz="2400" b="1" dirty="0">
                <a:latin typeface="Arial"/>
                <a:cs typeface="Arial"/>
              </a:rPr>
              <a:t>a  </a:t>
            </a:r>
            <a:r>
              <a:rPr sz="2400" b="1" spc="-5" dirty="0">
                <a:latin typeface="Arial"/>
                <a:cs typeface="Arial"/>
              </a:rPr>
              <a:t>few elements or organs e.g. </a:t>
            </a:r>
            <a:r>
              <a:rPr sz="2400" b="1" dirty="0">
                <a:latin typeface="Arial"/>
                <a:cs typeface="Arial"/>
              </a:rPr>
              <a:t>: </a:t>
            </a:r>
            <a:r>
              <a:rPr sz="2400" b="1" spc="-10" dirty="0">
                <a:latin typeface="Arial"/>
                <a:cs typeface="Arial"/>
              </a:rPr>
              <a:t>dominance </a:t>
            </a:r>
            <a:r>
              <a:rPr sz="2400" b="1" spc="-5" dirty="0">
                <a:latin typeface="Arial"/>
                <a:cs typeface="Arial"/>
              </a:rPr>
              <a:t>of </a:t>
            </a:r>
            <a:r>
              <a:rPr sz="2400" b="1" dirty="0">
                <a:latin typeface="Arial"/>
                <a:cs typeface="Arial"/>
              </a:rPr>
              <a:t>a  </a:t>
            </a:r>
            <a:r>
              <a:rPr sz="2400" b="1" spc="-10" dirty="0">
                <a:latin typeface="Arial"/>
                <a:cs typeface="Arial"/>
              </a:rPr>
              <a:t>sporophyte </a:t>
            </a:r>
            <a:r>
              <a:rPr sz="2400" b="1" dirty="0">
                <a:latin typeface="Arial"/>
                <a:cs typeface="Arial"/>
              </a:rPr>
              <a:t>to a </a:t>
            </a:r>
            <a:r>
              <a:rPr sz="2400" b="1" spc="-10" dirty="0">
                <a:latin typeface="Arial"/>
                <a:cs typeface="Arial"/>
              </a:rPr>
              <a:t>gametophyte, presence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5" dirty="0">
                <a:latin typeface="Arial"/>
                <a:cs typeface="Arial"/>
              </a:rPr>
              <a:t>an  ovule, seed formation </a:t>
            </a:r>
            <a:r>
              <a:rPr sz="2400" b="1" spc="-10" dirty="0">
                <a:latin typeface="Arial"/>
                <a:cs typeface="Arial"/>
              </a:rPr>
              <a:t>and several </a:t>
            </a:r>
            <a:r>
              <a:rPr sz="2400" b="1" spc="-5" dirty="0">
                <a:latin typeface="Arial"/>
                <a:cs typeface="Arial"/>
              </a:rPr>
              <a:t>other  morphological </a:t>
            </a:r>
            <a:r>
              <a:rPr sz="2400" b="1" spc="-10" dirty="0">
                <a:latin typeface="Arial"/>
                <a:cs typeface="Arial"/>
              </a:rPr>
              <a:t>and </a:t>
            </a:r>
            <a:r>
              <a:rPr sz="2400" b="1" spc="-5" dirty="0">
                <a:latin typeface="Arial"/>
                <a:cs typeface="Arial"/>
              </a:rPr>
              <a:t>anatomical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characteristics.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838200"/>
            <a:ext cx="8028940" cy="51449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09" marR="687070" indent="-346710">
              <a:lnSpc>
                <a:spcPct val="100000"/>
              </a:lnSpc>
              <a:spcBef>
                <a:spcPts val="1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410209" algn="l"/>
              </a:tabLst>
            </a:pPr>
            <a:r>
              <a:rPr sz="2400" b="1" spc="-10" dirty="0">
                <a:latin typeface="Arial"/>
                <a:cs typeface="Arial"/>
              </a:rPr>
              <a:t>Those </a:t>
            </a:r>
            <a:r>
              <a:rPr sz="2400" b="1" spc="-5" dirty="0">
                <a:latin typeface="Arial"/>
                <a:cs typeface="Arial"/>
              </a:rPr>
              <a:t>are hereditary characteristics and </a:t>
            </a:r>
            <a:r>
              <a:rPr sz="2400" b="1" spc="5" dirty="0">
                <a:latin typeface="Arial"/>
                <a:cs typeface="Arial"/>
              </a:rPr>
              <a:t>will  </a:t>
            </a:r>
            <a:r>
              <a:rPr sz="2400" b="1" spc="-5" dirty="0">
                <a:latin typeface="Arial"/>
                <a:cs typeface="Arial"/>
              </a:rPr>
              <a:t>continue </a:t>
            </a:r>
            <a:r>
              <a:rPr sz="2400" b="1" dirty="0">
                <a:latin typeface="Arial"/>
                <a:cs typeface="Arial"/>
              </a:rPr>
              <a:t>to </a:t>
            </a:r>
            <a:r>
              <a:rPr sz="2400" b="1" spc="-5" dirty="0">
                <a:latin typeface="Arial"/>
                <a:cs typeface="Arial"/>
              </a:rPr>
              <a:t>exist from generation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generation.</a:t>
            </a:r>
            <a:endParaRPr sz="2400" dirty="0">
              <a:latin typeface="Arial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2300"/>
              </a:spcBef>
              <a:buFont typeface="Wingdings" panose="05000000000000000000" pitchFamily="2" charset="2"/>
              <a:buChar char="v"/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Class </a:t>
            </a: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410209" marR="30480" indent="-346710">
              <a:lnSpc>
                <a:spcPts val="3460"/>
              </a:lnSpc>
              <a:spcBef>
                <a:spcPts val="2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410209" algn="l"/>
              </a:tabLst>
            </a:pPr>
            <a:r>
              <a:rPr sz="2400" b="1" spc="-1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number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5" dirty="0">
                <a:latin typeface="Arial"/>
                <a:cs typeface="Arial"/>
              </a:rPr>
              <a:t>groups </a:t>
            </a:r>
            <a:r>
              <a:rPr sz="2400" b="1" dirty="0">
                <a:latin typeface="Arial"/>
                <a:cs typeface="Arial"/>
              </a:rPr>
              <a:t>in this </a:t>
            </a:r>
            <a:r>
              <a:rPr sz="2400" b="1" spc="-5" dirty="0">
                <a:latin typeface="Arial"/>
                <a:cs typeface="Arial"/>
              </a:rPr>
              <a:t>taxon </a:t>
            </a:r>
            <a:r>
              <a:rPr sz="2400" b="1" dirty="0">
                <a:latin typeface="Arial"/>
                <a:cs typeface="Arial"/>
              </a:rPr>
              <a:t>is </a:t>
            </a:r>
            <a:r>
              <a:rPr sz="2400" b="1" spc="-5" dirty="0">
                <a:latin typeface="Arial"/>
                <a:cs typeface="Arial"/>
              </a:rPr>
              <a:t>also not fixed,  depending on the classification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system.</a:t>
            </a:r>
            <a:endParaRPr sz="2400" dirty="0">
              <a:latin typeface="Arial"/>
              <a:cs typeface="Arial"/>
            </a:endParaRPr>
          </a:p>
          <a:p>
            <a:pPr marL="410209" indent="-346710">
              <a:lnSpc>
                <a:spcPct val="100000"/>
              </a:lnSpc>
              <a:spcBef>
                <a:spcPts val="359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410209" algn="l"/>
              </a:tabLst>
            </a:pPr>
            <a:r>
              <a:rPr sz="2400" b="1" spc="-5" dirty="0">
                <a:latin typeface="Arial"/>
                <a:cs typeface="Arial"/>
              </a:rPr>
              <a:t>Separation </a:t>
            </a:r>
            <a:r>
              <a:rPr sz="2400" b="1" dirty="0">
                <a:latin typeface="Arial"/>
                <a:cs typeface="Arial"/>
              </a:rPr>
              <a:t>is </a:t>
            </a:r>
            <a:r>
              <a:rPr sz="2400" b="1" spc="-5" dirty="0">
                <a:latin typeface="Arial"/>
                <a:cs typeface="Arial"/>
              </a:rPr>
              <a:t>based </a:t>
            </a:r>
            <a:r>
              <a:rPr sz="2400" b="1" dirty="0">
                <a:latin typeface="Arial"/>
                <a:cs typeface="Arial"/>
              </a:rPr>
              <a:t>on </a:t>
            </a:r>
            <a:r>
              <a:rPr sz="2400" b="1" spc="-5" dirty="0">
                <a:latin typeface="Arial"/>
                <a:cs typeface="Arial"/>
              </a:rPr>
              <a:t>important basic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differences</a:t>
            </a:r>
            <a:endParaRPr sz="2400" dirty="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580"/>
              </a:spcBef>
            </a:pPr>
            <a:r>
              <a:rPr sz="2400" b="1" spc="-5" dirty="0">
                <a:latin typeface="Arial"/>
                <a:cs typeface="Arial"/>
              </a:rPr>
              <a:t>that exist </a:t>
            </a:r>
            <a:r>
              <a:rPr sz="2400" b="1" dirty="0">
                <a:latin typeface="Arial"/>
                <a:cs typeface="Arial"/>
              </a:rPr>
              <a:t>between the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groups.</a:t>
            </a:r>
            <a:endParaRPr sz="2400" dirty="0">
              <a:latin typeface="Arial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10"/>
              </a:spcBef>
              <a:buFont typeface="Wingdings" panose="05000000000000000000" pitchFamily="2" charset="2"/>
              <a:buChar char="v"/>
            </a:pPr>
            <a:endParaRPr sz="3000" dirty="0">
              <a:latin typeface="Arial"/>
              <a:cs typeface="Arial"/>
            </a:endParaRPr>
          </a:p>
          <a:p>
            <a:pPr marL="40640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Order </a:t>
            </a: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410209" marR="277495" indent="-346710" algn="just">
              <a:lnSpc>
                <a:spcPct val="100000"/>
              </a:lnSpc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410209" algn="l"/>
              </a:tabLst>
            </a:pPr>
            <a:r>
              <a:rPr sz="2400" b="1" spc="-5" dirty="0">
                <a:latin typeface="Arial"/>
                <a:cs typeface="Arial"/>
              </a:rPr>
              <a:t>Separation </a:t>
            </a:r>
            <a:r>
              <a:rPr sz="2400" b="1" dirty="0">
                <a:latin typeface="Arial"/>
                <a:cs typeface="Arial"/>
              </a:rPr>
              <a:t>is </a:t>
            </a:r>
            <a:r>
              <a:rPr sz="2400" b="1" spc="-5" dirty="0">
                <a:latin typeface="Arial"/>
                <a:cs typeface="Arial"/>
              </a:rPr>
              <a:t>based </a:t>
            </a:r>
            <a:r>
              <a:rPr sz="2400" b="1" dirty="0">
                <a:latin typeface="Arial"/>
                <a:cs typeface="Arial"/>
              </a:rPr>
              <a:t>on a </a:t>
            </a:r>
            <a:r>
              <a:rPr sz="2400" b="1" spc="-5" dirty="0">
                <a:latin typeface="Arial"/>
                <a:cs typeface="Arial"/>
              </a:rPr>
              <a:t>more convincing genetic  relationship </a:t>
            </a:r>
            <a:r>
              <a:rPr sz="2400" b="1" dirty="0">
                <a:latin typeface="Arial"/>
                <a:cs typeface="Arial"/>
              </a:rPr>
              <a:t>which </a:t>
            </a:r>
            <a:r>
              <a:rPr sz="2400" b="1" spc="-5" dirty="0">
                <a:latin typeface="Arial"/>
                <a:cs typeface="Arial"/>
              </a:rPr>
              <a:t>earlier </a:t>
            </a:r>
            <a:r>
              <a:rPr sz="2400" b="1" spc="-10" dirty="0">
                <a:latin typeface="Arial"/>
                <a:cs typeface="Arial"/>
              </a:rPr>
              <a:t>had </a:t>
            </a:r>
            <a:r>
              <a:rPr sz="2400" b="1" spc="-5" dirty="0">
                <a:latin typeface="Arial"/>
                <a:cs typeface="Arial"/>
              </a:rPr>
              <a:t>been detected at </a:t>
            </a:r>
            <a:r>
              <a:rPr sz="2400" b="1" dirty="0">
                <a:latin typeface="Arial"/>
                <a:cs typeface="Arial"/>
              </a:rPr>
              <a:t>the  </a:t>
            </a:r>
            <a:r>
              <a:rPr sz="2400" b="1" spc="-5" dirty="0">
                <a:latin typeface="Arial"/>
                <a:cs typeface="Arial"/>
              </a:rPr>
              <a:t>class </a:t>
            </a:r>
            <a:r>
              <a:rPr sz="2400" b="1" spc="-10" dirty="0">
                <a:latin typeface="Arial"/>
                <a:cs typeface="Arial"/>
              </a:rPr>
              <a:t>and </a:t>
            </a:r>
            <a:r>
              <a:rPr sz="2400" b="1" spc="-5" dirty="0">
                <a:latin typeface="Arial"/>
                <a:cs typeface="Arial"/>
              </a:rPr>
              <a:t>division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level.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219200"/>
            <a:ext cx="8116570" cy="4506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Familiy</a:t>
            </a:r>
            <a:endParaRPr sz="2400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v"/>
            </a:pPr>
            <a:endParaRPr sz="2300" dirty="0">
              <a:latin typeface="Arial"/>
              <a:cs typeface="Arial"/>
            </a:endParaRPr>
          </a:p>
          <a:p>
            <a:pPr marL="358775" marR="40005" indent="-346710" algn="just">
              <a:lnSpc>
                <a:spcPct val="100000"/>
              </a:lnSpc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9410" algn="l"/>
              </a:tabLst>
            </a:pPr>
            <a:r>
              <a:rPr sz="2000" b="1" spc="-5" dirty="0">
                <a:latin typeface="Arial"/>
                <a:cs typeface="Arial"/>
              </a:rPr>
              <a:t>Based </a:t>
            </a:r>
            <a:r>
              <a:rPr sz="2000" b="1" dirty="0">
                <a:latin typeface="Arial"/>
                <a:cs typeface="Arial"/>
              </a:rPr>
              <a:t>on </a:t>
            </a:r>
            <a:r>
              <a:rPr sz="2000" b="1" spc="-5" dirty="0">
                <a:latin typeface="Arial"/>
                <a:cs typeface="Arial"/>
              </a:rPr>
              <a:t>more characteristics </a:t>
            </a:r>
            <a:r>
              <a:rPr sz="2000" b="1" spc="-10" dirty="0">
                <a:latin typeface="Arial"/>
                <a:cs typeface="Arial"/>
              </a:rPr>
              <a:t>compared </a:t>
            </a:r>
            <a:r>
              <a:rPr sz="2000" b="1" dirty="0">
                <a:latin typeface="Arial"/>
                <a:cs typeface="Arial"/>
              </a:rPr>
              <a:t>to </a:t>
            </a:r>
            <a:r>
              <a:rPr sz="2000" b="1" spc="-5" dirty="0">
                <a:latin typeface="Arial"/>
                <a:cs typeface="Arial"/>
              </a:rPr>
              <a:t>order,  class and division e.g. the morphological  characteristics of reproductive organs (inflorescence,  </a:t>
            </a:r>
            <a:r>
              <a:rPr sz="2000" b="1" spc="-10" dirty="0">
                <a:latin typeface="Arial"/>
                <a:cs typeface="Arial"/>
              </a:rPr>
              <a:t>ovary </a:t>
            </a:r>
            <a:r>
              <a:rPr sz="2000" b="1" spc="-5" dirty="0">
                <a:latin typeface="Arial"/>
                <a:cs typeface="Arial"/>
              </a:rPr>
              <a:t>position, placentation, number </a:t>
            </a:r>
            <a:r>
              <a:rPr sz="2000" b="1" dirty="0">
                <a:latin typeface="Arial"/>
                <a:cs typeface="Arial"/>
              </a:rPr>
              <a:t>of </a:t>
            </a:r>
            <a:r>
              <a:rPr sz="2000" b="1" spc="-5" dirty="0">
                <a:latin typeface="Arial"/>
                <a:cs typeface="Arial"/>
              </a:rPr>
              <a:t>pistils and  carpels, </a:t>
            </a:r>
            <a:r>
              <a:rPr sz="2000" b="1" spc="-10" dirty="0">
                <a:latin typeface="Arial"/>
                <a:cs typeface="Arial"/>
              </a:rPr>
              <a:t>types </a:t>
            </a:r>
            <a:r>
              <a:rPr sz="2000" b="1" spc="-5" dirty="0">
                <a:latin typeface="Arial"/>
                <a:cs typeface="Arial"/>
              </a:rPr>
              <a:t>of ovule and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androecium)</a:t>
            </a:r>
            <a:endParaRPr sz="20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360"/>
              </a:spcBef>
              <a:buFont typeface="Wingdings" panose="05000000000000000000" pitchFamily="2" charset="2"/>
              <a:buChar char="v"/>
            </a:pP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Genus</a:t>
            </a:r>
            <a:endParaRPr sz="2000" dirty="0">
              <a:latin typeface="Arial"/>
              <a:cs typeface="Arial"/>
            </a:endParaRPr>
          </a:p>
          <a:p>
            <a:pPr marL="358775" marR="5080" indent="-346710" algn="just">
              <a:lnSpc>
                <a:spcPct val="100000"/>
              </a:lnSpc>
              <a:spcBef>
                <a:spcPts val="15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9410" algn="l"/>
              </a:tabLst>
            </a:pPr>
            <a:r>
              <a:rPr sz="2000" b="1" spc="-5" dirty="0">
                <a:latin typeface="Arial"/>
                <a:cs typeface="Arial"/>
              </a:rPr>
              <a:t>Genus involves more similar characteristics including 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closer family relationship but they do </a:t>
            </a:r>
            <a:r>
              <a:rPr sz="2000" b="1" spc="-10" dirty="0">
                <a:latin typeface="Arial"/>
                <a:cs typeface="Arial"/>
              </a:rPr>
              <a:t>not </a:t>
            </a:r>
            <a:r>
              <a:rPr sz="2000" b="1" spc="-5" dirty="0">
                <a:latin typeface="Arial"/>
                <a:cs typeface="Arial"/>
              </a:rPr>
              <a:t>cross. </a:t>
            </a:r>
            <a:r>
              <a:rPr sz="2000" b="1" dirty="0">
                <a:latin typeface="Arial"/>
                <a:cs typeface="Arial"/>
              </a:rPr>
              <a:t>If a  </a:t>
            </a:r>
            <a:r>
              <a:rPr sz="2000" b="1" spc="-10" dirty="0">
                <a:latin typeface="Arial"/>
                <a:cs typeface="Arial"/>
              </a:rPr>
              <a:t>hybrid </a:t>
            </a:r>
            <a:r>
              <a:rPr sz="2000" b="1" spc="-5" dirty="0">
                <a:latin typeface="Arial"/>
                <a:cs typeface="Arial"/>
              </a:rPr>
              <a:t>cross does occur the offsprings are normally  </a:t>
            </a:r>
            <a:r>
              <a:rPr sz="2000" b="1" dirty="0">
                <a:latin typeface="Arial"/>
                <a:cs typeface="Arial"/>
              </a:rPr>
              <a:t>infertile </a:t>
            </a:r>
            <a:r>
              <a:rPr sz="2000" b="1" spc="-5" dirty="0">
                <a:latin typeface="Arial"/>
                <a:cs typeface="Arial"/>
              </a:rPr>
              <a:t>or </a:t>
            </a:r>
            <a:r>
              <a:rPr sz="2000" b="1" spc="5" dirty="0">
                <a:latin typeface="Arial"/>
                <a:cs typeface="Arial"/>
              </a:rPr>
              <a:t>will </a:t>
            </a:r>
            <a:r>
              <a:rPr sz="2000" b="1" spc="-5" dirty="0">
                <a:latin typeface="Arial"/>
                <a:cs typeface="Arial"/>
              </a:rPr>
              <a:t>not survive.</a:t>
            </a:r>
            <a:endParaRPr sz="2000" dirty="0">
              <a:latin typeface="Arial"/>
              <a:cs typeface="Arial"/>
            </a:endParaRPr>
          </a:p>
          <a:p>
            <a:pPr marL="358775" marR="584835" indent="-346710" algn="just">
              <a:lnSpc>
                <a:spcPct val="100000"/>
              </a:lnSpc>
              <a:spcBef>
                <a:spcPts val="1500"/>
              </a:spcBef>
              <a:buClr>
                <a:srgbClr val="333399"/>
              </a:buClr>
              <a:buFont typeface="Wingdings" panose="05000000000000000000" pitchFamily="2" charset="2"/>
              <a:buChar char="v"/>
              <a:tabLst>
                <a:tab pos="359410" algn="l"/>
              </a:tabLst>
            </a:pPr>
            <a:r>
              <a:rPr sz="2000" b="1" spc="-10" dirty="0">
                <a:latin typeface="Arial"/>
                <a:cs typeface="Arial"/>
              </a:rPr>
              <a:t>Phylogenetically, </a:t>
            </a:r>
            <a:r>
              <a:rPr sz="2000" b="1" spc="-5" dirty="0">
                <a:latin typeface="Arial"/>
                <a:cs typeface="Arial"/>
              </a:rPr>
              <a:t>new </a:t>
            </a:r>
            <a:r>
              <a:rPr sz="2000" b="1" spc="-10" dirty="0">
                <a:latin typeface="Arial"/>
                <a:cs typeface="Arial"/>
              </a:rPr>
              <a:t>genus </a:t>
            </a:r>
            <a:r>
              <a:rPr sz="2000" b="1" spc="-5" dirty="0">
                <a:latin typeface="Arial"/>
                <a:cs typeface="Arial"/>
              </a:rPr>
              <a:t>arises and </a:t>
            </a:r>
            <a:r>
              <a:rPr sz="2000" b="1" spc="-10" dirty="0">
                <a:latin typeface="Arial"/>
                <a:cs typeface="Arial"/>
              </a:rPr>
              <a:t>separates  </a:t>
            </a:r>
            <a:r>
              <a:rPr sz="2000" b="1" spc="-5" dirty="0">
                <a:latin typeface="Arial"/>
                <a:cs typeface="Arial"/>
              </a:rPr>
              <a:t>from the same parental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origin.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609600"/>
            <a:ext cx="3505200" cy="58166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71219">
              <a:lnSpc>
                <a:spcPct val="100000"/>
              </a:lnSpc>
              <a:spcBef>
                <a:spcPts val="370"/>
              </a:spcBef>
            </a:pPr>
            <a:r>
              <a:rPr spc="-5" dirty="0">
                <a:solidFill>
                  <a:srgbClr val="333399"/>
                </a:solidFill>
              </a:rPr>
              <a:t>Kingdom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0469" y="1634490"/>
            <a:ext cx="5883910" cy="448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33CC"/>
                </a:solidFill>
                <a:latin typeface="Arial"/>
                <a:cs typeface="Arial"/>
              </a:rPr>
              <a:t>Whittaker (1969)</a:t>
            </a:r>
            <a:r>
              <a:rPr sz="2400" b="1" dirty="0">
                <a:solidFill>
                  <a:srgbClr val="FF33CC"/>
                </a:solidFill>
                <a:latin typeface="Arial"/>
                <a:cs typeface="Arial"/>
              </a:rPr>
              <a:t> :</a:t>
            </a:r>
            <a:endParaRPr sz="2400">
              <a:latin typeface="Arial"/>
              <a:cs typeface="Arial"/>
            </a:endParaRPr>
          </a:p>
          <a:p>
            <a:pPr marL="524510" marR="5080">
              <a:lnSpc>
                <a:spcPct val="203799"/>
              </a:lnSpc>
              <a:spcBef>
                <a:spcPts val="10"/>
              </a:spcBef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Monera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(bacteria,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prokaryotic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cell) 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Protista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(algae, protozoa,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eukaryotic)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524510">
              <a:lnSpc>
                <a:spcPct val="100000"/>
              </a:lnSpc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Fungi</a:t>
            </a:r>
            <a:endParaRPr sz="2400">
              <a:latin typeface="Arial"/>
              <a:cs typeface="Arial"/>
            </a:endParaRPr>
          </a:p>
          <a:p>
            <a:pPr marL="951230">
              <a:lnSpc>
                <a:spcPct val="100000"/>
              </a:lnSpc>
            </a:pP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(absorb food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liquid</a:t>
            </a:r>
            <a:r>
              <a:rPr sz="24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form)</a:t>
            </a:r>
            <a:endParaRPr sz="2400">
              <a:latin typeface="Arial"/>
              <a:cs typeface="Arial"/>
            </a:endParaRPr>
          </a:p>
          <a:p>
            <a:pPr marL="524510" marR="1407795">
              <a:lnSpc>
                <a:spcPct val="204199"/>
              </a:lnSpc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Plantae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(photosynthesis) </a:t>
            </a:r>
            <a:r>
              <a:rPr sz="2400" b="1" spc="-5" dirty="0">
                <a:latin typeface="Arial"/>
                <a:cs typeface="Arial"/>
              </a:rPr>
              <a:t>** 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Animalia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(ingest</a:t>
            </a:r>
            <a:r>
              <a:rPr sz="2400" b="1" spc="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food)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554789"/>
            <a:ext cx="5334000" cy="56682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00"/>
                </a:solidFill>
                <a:latin typeface="Algerian" panose="04020705040A02060702" pitchFamily="82" charset="0"/>
              </a:rPr>
              <a:t>PLANT</a:t>
            </a:r>
            <a:r>
              <a:rPr sz="3600" spc="-100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sz="3600" dirty="0">
                <a:solidFill>
                  <a:srgbClr val="FFFF00"/>
                </a:solidFill>
                <a:latin typeface="Algerian" panose="04020705040A02060702" pitchFamily="82" charset="0"/>
              </a:rPr>
              <a:t>KINGDOM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600200"/>
            <a:ext cx="8077200" cy="4434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925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CC0000"/>
                </a:solidFill>
                <a:latin typeface="Arial"/>
                <a:cs typeface="Arial"/>
              </a:rPr>
              <a:t>DIVISION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10"/>
              </a:spcBef>
            </a:pPr>
            <a:r>
              <a:rPr sz="2000" b="1" spc="-10" dirty="0">
                <a:solidFill>
                  <a:srgbClr val="990099"/>
                </a:solidFill>
                <a:latin typeface="Arial"/>
                <a:cs typeface="Arial"/>
              </a:rPr>
              <a:t>Bryophyta </a:t>
            </a:r>
            <a:r>
              <a:rPr sz="2000" b="1" dirty="0">
                <a:solidFill>
                  <a:srgbClr val="990099"/>
                </a:solidFill>
                <a:latin typeface="Arial"/>
                <a:cs typeface="Arial"/>
              </a:rPr>
              <a:t>(Mosses:</a:t>
            </a:r>
            <a:r>
              <a:rPr sz="2000" b="1" spc="-2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90099"/>
                </a:solidFill>
                <a:latin typeface="Arial"/>
                <a:cs typeface="Arial"/>
              </a:rPr>
              <a:t>non-vascular)</a:t>
            </a:r>
            <a:endParaRPr sz="2000" dirty="0">
              <a:latin typeface="Arial"/>
              <a:cs typeface="Arial"/>
            </a:endParaRPr>
          </a:p>
          <a:p>
            <a:pPr marL="38735" marR="5080" indent="7620">
              <a:lnSpc>
                <a:spcPct val="146100"/>
              </a:lnSpc>
              <a:spcBef>
                <a:spcPts val="90"/>
              </a:spcBef>
            </a:pPr>
            <a:r>
              <a:rPr sz="2000" b="1" spc="-5" dirty="0">
                <a:solidFill>
                  <a:srgbClr val="007F00"/>
                </a:solidFill>
                <a:latin typeface="Arial"/>
                <a:cs typeface="Arial"/>
              </a:rPr>
              <a:t>Pterophyta (Ferns: vascular, spores on leaves) 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Pinophyta (Conifers, </a:t>
            </a:r>
            <a:r>
              <a:rPr sz="2000" b="1" i="1" spc="-5" dirty="0">
                <a:solidFill>
                  <a:srgbClr val="0033CC"/>
                </a:solidFill>
                <a:latin typeface="Arial"/>
                <a:cs typeface="Arial"/>
              </a:rPr>
              <a:t>Pinus 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: seeds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in cones)  Ginkgophyta 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0033CC"/>
                </a:solidFill>
                <a:latin typeface="Arial"/>
                <a:cs typeface="Arial"/>
              </a:rPr>
              <a:t>Ginkgo 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: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fan-shaped leaves)  </a:t>
            </a:r>
            <a:r>
              <a:rPr sz="2000" b="1" spc="-10" dirty="0">
                <a:solidFill>
                  <a:srgbClr val="0033CC"/>
                </a:solidFill>
                <a:latin typeface="Arial"/>
                <a:cs typeface="Arial"/>
              </a:rPr>
              <a:t>Cycadophyta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(Cycads 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: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palm-liked leaves)  Gnetophyta 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0033CC"/>
                </a:solidFill>
                <a:latin typeface="Arial"/>
                <a:cs typeface="Arial"/>
              </a:rPr>
              <a:t>Gnetum</a:t>
            </a:r>
            <a:r>
              <a:rPr sz="2000" b="1" dirty="0">
                <a:solidFill>
                  <a:srgbClr val="0033CC"/>
                </a:solidFill>
                <a:latin typeface="Arial"/>
                <a:cs typeface="Arial"/>
              </a:rPr>
              <a:t>: </a:t>
            </a:r>
            <a:r>
              <a:rPr sz="2000" b="1" spc="-5" dirty="0">
                <a:solidFill>
                  <a:srgbClr val="0033CC"/>
                </a:solidFill>
                <a:latin typeface="Arial"/>
                <a:cs typeface="Arial"/>
              </a:rPr>
              <a:t>vessel-filled</a:t>
            </a:r>
            <a:r>
              <a:rPr sz="2000" b="1" spc="-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033CC"/>
                </a:solidFill>
                <a:latin typeface="Arial"/>
                <a:cs typeface="Arial"/>
              </a:rPr>
              <a:t>wood)</a:t>
            </a:r>
            <a:endParaRPr sz="2000" dirty="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1689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Magnoliophyta </a:t>
            </a:r>
            <a:r>
              <a:rPr sz="2000" b="1" spc="5" dirty="0">
                <a:solidFill>
                  <a:srgbClr val="FF6600"/>
                </a:solidFill>
                <a:latin typeface="Arial"/>
                <a:cs typeface="Arial"/>
              </a:rPr>
              <a:t>(Flowering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plants)</a:t>
            </a:r>
            <a:r>
              <a:rPr sz="20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111250" marR="1113155" indent="-8890">
              <a:lnSpc>
                <a:spcPct val="150000"/>
              </a:lnSpc>
              <a:spcBef>
                <a:spcPts val="85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Class</a:t>
            </a:r>
            <a:r>
              <a:rPr sz="2000" dirty="0">
                <a:solidFill>
                  <a:srgbClr val="FF6600"/>
                </a:solidFill>
                <a:latin typeface="Arial"/>
                <a:cs typeface="Arial"/>
              </a:rPr>
              <a:t>: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Magnoliopsida</a:t>
            </a:r>
            <a:r>
              <a:rPr sz="2000" b="1" spc="-1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(Dicot) 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Class: Liliopsida</a:t>
            </a:r>
            <a:r>
              <a:rPr sz="2000" b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(Monocot)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762000"/>
            <a:ext cx="6553200" cy="642620"/>
          </a:xfrm>
          <a:prstGeom prst="rect">
            <a:avLst/>
          </a:prstGeom>
          <a:solidFill>
            <a:srgbClr val="FFFF66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30175">
              <a:lnSpc>
                <a:spcPct val="100000"/>
              </a:lnSpc>
              <a:spcBef>
                <a:spcPts val="370"/>
              </a:spcBef>
            </a:pPr>
            <a:r>
              <a:rPr sz="3600" spc="-10" dirty="0">
                <a:solidFill>
                  <a:srgbClr val="003399"/>
                </a:solidFill>
              </a:rPr>
              <a:t>DIVISION </a:t>
            </a:r>
            <a:r>
              <a:rPr sz="3600" spc="-5" dirty="0">
                <a:solidFill>
                  <a:srgbClr val="003399"/>
                </a:solidFill>
              </a:rPr>
              <a:t>(PLANT</a:t>
            </a:r>
            <a:r>
              <a:rPr sz="3600" spc="-70" dirty="0">
                <a:solidFill>
                  <a:srgbClr val="003399"/>
                </a:solidFill>
              </a:rPr>
              <a:t> </a:t>
            </a:r>
            <a:r>
              <a:rPr sz="3600" spc="-5" dirty="0">
                <a:solidFill>
                  <a:srgbClr val="003399"/>
                </a:solidFill>
              </a:rPr>
              <a:t>KINGDOM)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62000" y="2209800"/>
            <a:ext cx="6019800" cy="45974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370"/>
              </a:spcBef>
              <a:tabLst>
                <a:tab pos="3185795" algn="l"/>
              </a:tabLst>
            </a:pPr>
            <a:r>
              <a:rPr sz="2400" b="1" spc="-10" dirty="0">
                <a:solidFill>
                  <a:srgbClr val="D50092"/>
                </a:solidFill>
                <a:latin typeface="Arial"/>
                <a:cs typeface="Arial"/>
              </a:rPr>
              <a:t>SPERMATOPHYTA	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(seeded</a:t>
            </a:r>
            <a:r>
              <a:rPr sz="2400" b="1" i="1" spc="-25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plants)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3195320"/>
            <a:ext cx="6096000" cy="45974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370"/>
              </a:spcBef>
            </a:pPr>
            <a:r>
              <a:rPr sz="2400" b="1" spc="-10" dirty="0">
                <a:solidFill>
                  <a:srgbClr val="D50092"/>
                </a:solidFill>
                <a:latin typeface="Arial"/>
                <a:cs typeface="Arial"/>
              </a:rPr>
              <a:t>PTERIDOPHYTA</a:t>
            </a:r>
            <a:r>
              <a:rPr sz="2400" b="1" spc="15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(ferns)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1200" y="4191000"/>
            <a:ext cx="5105400" cy="45974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370"/>
              </a:spcBef>
            </a:pPr>
            <a:r>
              <a:rPr sz="2400" b="1" spc="-10" dirty="0">
                <a:solidFill>
                  <a:srgbClr val="D50092"/>
                </a:solidFill>
                <a:latin typeface="Arial"/>
                <a:cs typeface="Arial"/>
              </a:rPr>
              <a:t>BRYOPHYTA</a:t>
            </a:r>
            <a:r>
              <a:rPr sz="2400" b="1" spc="10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(mosses)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4600" y="5257800"/>
            <a:ext cx="5638800" cy="459740"/>
          </a:xfrm>
          <a:prstGeom prst="rect">
            <a:avLst/>
          </a:prstGeom>
          <a:solidFill>
            <a:srgbClr val="FFFFCC"/>
          </a:solidFill>
          <a:ln w="9344">
            <a:solidFill>
              <a:srgbClr val="007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370"/>
              </a:spcBef>
            </a:pPr>
            <a:r>
              <a:rPr sz="2400" b="1" spc="-10" dirty="0">
                <a:solidFill>
                  <a:srgbClr val="D50092"/>
                </a:solidFill>
                <a:latin typeface="Arial"/>
                <a:cs typeface="Arial"/>
              </a:rPr>
              <a:t>THALLOPHYTA 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(plants </a:t>
            </a:r>
            <a:r>
              <a:rPr sz="2400" b="1" i="1" dirty="0">
                <a:solidFill>
                  <a:srgbClr val="D50092"/>
                </a:solidFill>
                <a:latin typeface="Arial"/>
                <a:cs typeface="Arial"/>
              </a:rPr>
              <a:t>with</a:t>
            </a:r>
            <a:r>
              <a:rPr sz="2400" b="1" i="1" spc="20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D50092"/>
                </a:solidFill>
                <a:latin typeface="Arial"/>
                <a:cs typeface="Arial"/>
              </a:rPr>
              <a:t>thallus)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1654810"/>
            <a:ext cx="2895600" cy="461009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370"/>
              </a:spcBef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ANGIOSPERMAE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10200" y="1634489"/>
            <a:ext cx="3048000" cy="459740"/>
          </a:xfrm>
          <a:prstGeom prst="rect">
            <a:avLst/>
          </a:prstGeom>
          <a:solidFill>
            <a:srgbClr val="99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370"/>
              </a:spcBef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GYMNOSPERMAE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0" y="2743200"/>
            <a:ext cx="2743200" cy="39878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70"/>
              </a:spcBef>
            </a:pPr>
            <a:r>
              <a:rPr sz="2000" b="1" spc="-5" dirty="0">
                <a:latin typeface="Arial"/>
                <a:cs typeface="Arial"/>
              </a:rPr>
              <a:t>DICOTYLEDONEAE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58920" y="2743200"/>
            <a:ext cx="3484879" cy="39878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370"/>
              </a:spcBef>
            </a:pPr>
            <a:r>
              <a:rPr sz="2000" b="1" dirty="0">
                <a:latin typeface="Arial"/>
                <a:cs typeface="Arial"/>
              </a:rPr>
              <a:t>MONOCOTYLEDONEAE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000" y="3581400"/>
            <a:ext cx="2895600" cy="270383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70"/>
              </a:spcBef>
            </a:pPr>
            <a:r>
              <a:rPr sz="2000" b="1" spc="-5" dirty="0">
                <a:latin typeface="Arial"/>
                <a:cs typeface="Arial"/>
              </a:rPr>
              <a:t>EUPHORBIACEAE</a:t>
            </a:r>
            <a:endParaRPr sz="200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620"/>
              </a:spcBef>
            </a:pPr>
            <a:r>
              <a:rPr sz="2000" b="1" spc="-5" dirty="0">
                <a:latin typeface="Arial"/>
                <a:cs typeface="Arial"/>
              </a:rPr>
              <a:t>SOLANACEAE</a:t>
            </a:r>
            <a:endParaRPr sz="2000">
              <a:latin typeface="Arial"/>
              <a:cs typeface="Arial"/>
            </a:endParaRPr>
          </a:p>
          <a:p>
            <a:pPr marL="89535" marR="577850">
              <a:lnSpc>
                <a:spcPct val="126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LEGUMINOSAE  CRUCIFERAE  </a:t>
            </a:r>
            <a:r>
              <a:rPr sz="2000" b="1" spc="-5" dirty="0">
                <a:latin typeface="Arial"/>
                <a:cs typeface="Arial"/>
              </a:rPr>
              <a:t>RUTACEAE  </a:t>
            </a:r>
            <a:r>
              <a:rPr sz="2000" b="1" dirty="0">
                <a:latin typeface="Arial"/>
                <a:cs typeface="Arial"/>
              </a:rPr>
              <a:t>MALVACEAE  CUCU</a:t>
            </a:r>
            <a:r>
              <a:rPr sz="2000" b="1" spc="10" dirty="0">
                <a:latin typeface="Arial"/>
                <a:cs typeface="Arial"/>
              </a:rPr>
              <a:t>R</a:t>
            </a:r>
            <a:r>
              <a:rPr sz="2000" b="1" dirty="0">
                <a:latin typeface="Arial"/>
                <a:cs typeface="Arial"/>
              </a:rPr>
              <a:t>B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spc="-15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10" dirty="0">
                <a:latin typeface="Arial"/>
                <a:cs typeface="Arial"/>
              </a:rPr>
              <a:t>C</a:t>
            </a:r>
            <a:r>
              <a:rPr sz="2000" b="1" spc="-5" dirty="0">
                <a:latin typeface="Arial"/>
                <a:cs typeface="Arial"/>
              </a:rPr>
              <a:t>E</a:t>
            </a:r>
            <a:r>
              <a:rPr sz="2000" b="1" dirty="0">
                <a:latin typeface="Arial"/>
                <a:cs typeface="Arial"/>
              </a:rPr>
              <a:t>AE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7200" y="3886200"/>
            <a:ext cx="2500630" cy="231902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</a:pPr>
            <a:r>
              <a:rPr sz="2000" b="1" dirty="0">
                <a:latin typeface="Arial"/>
                <a:cs typeface="Arial"/>
              </a:rPr>
              <a:t>PALMAE</a:t>
            </a:r>
            <a:endParaRPr sz="20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620"/>
              </a:spcBef>
            </a:pPr>
            <a:r>
              <a:rPr sz="2000" b="1" dirty="0">
                <a:latin typeface="Arial"/>
                <a:cs typeface="Arial"/>
              </a:rPr>
              <a:t>GRAMINEAE</a:t>
            </a:r>
            <a:endParaRPr sz="2000">
              <a:latin typeface="Arial"/>
              <a:cs typeface="Arial"/>
            </a:endParaRPr>
          </a:p>
          <a:p>
            <a:pPr marL="90170" marR="297180">
              <a:lnSpc>
                <a:spcPct val="126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MUSACEAE  </a:t>
            </a:r>
            <a:r>
              <a:rPr sz="2000" b="1" spc="-5" dirty="0">
                <a:latin typeface="Arial"/>
                <a:cs typeface="Arial"/>
              </a:rPr>
              <a:t>Z</a:t>
            </a:r>
            <a:r>
              <a:rPr sz="2000" b="1" dirty="0">
                <a:latin typeface="Arial"/>
                <a:cs typeface="Arial"/>
              </a:rPr>
              <a:t>ING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B</a:t>
            </a:r>
            <a:r>
              <a:rPr sz="2000" b="1" spc="-5" dirty="0">
                <a:latin typeface="Arial"/>
                <a:cs typeface="Arial"/>
              </a:rPr>
              <a:t>E</a:t>
            </a:r>
            <a:r>
              <a:rPr sz="2000" b="1" dirty="0">
                <a:latin typeface="Arial"/>
                <a:cs typeface="Arial"/>
              </a:rPr>
              <a:t>RA</a:t>
            </a:r>
            <a:r>
              <a:rPr sz="2000" b="1" spc="10" dirty="0">
                <a:latin typeface="Arial"/>
                <a:cs typeface="Arial"/>
              </a:rPr>
              <a:t>C</a:t>
            </a:r>
            <a:r>
              <a:rPr sz="2000" b="1" spc="-5" dirty="0">
                <a:latin typeface="Arial"/>
                <a:cs typeface="Arial"/>
              </a:rPr>
              <a:t>E</a:t>
            </a:r>
            <a:r>
              <a:rPr sz="2000" b="1" dirty="0">
                <a:latin typeface="Arial"/>
                <a:cs typeface="Arial"/>
              </a:rPr>
              <a:t>AE  ORCHIDACEAE  </a:t>
            </a:r>
            <a:r>
              <a:rPr sz="2000" b="1" spc="-5" dirty="0">
                <a:latin typeface="Arial"/>
                <a:cs typeface="Arial"/>
              </a:rPr>
              <a:t>CYPERACEAE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00250" y="2133600"/>
            <a:ext cx="3529329" cy="589280"/>
            <a:chOff x="2000250" y="2133600"/>
            <a:chExt cx="3529329" cy="589280"/>
          </a:xfrm>
        </p:grpSpPr>
        <p:sp>
          <p:nvSpPr>
            <p:cNvPr id="9" name="object 9"/>
            <p:cNvSpPr/>
            <p:nvPr/>
          </p:nvSpPr>
          <p:spPr>
            <a:xfrm>
              <a:off x="2057400" y="2438400"/>
              <a:ext cx="3429000" cy="0"/>
            </a:xfrm>
            <a:custGeom>
              <a:avLst/>
              <a:gdLst/>
              <a:ahLst/>
              <a:cxnLst/>
              <a:rect l="l" t="t" r="r" b="b"/>
              <a:pathLst>
                <a:path w="3429000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ln w="3809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57400" y="2418079"/>
              <a:ext cx="0" cy="198120"/>
            </a:xfrm>
            <a:custGeom>
              <a:avLst/>
              <a:gdLst/>
              <a:ahLst/>
              <a:cxnLst/>
              <a:rect l="l" t="t" r="r" b="b"/>
              <a:pathLst>
                <a:path h="198119">
                  <a:moveTo>
                    <a:pt x="0" y="0"/>
                  </a:moveTo>
                  <a:lnTo>
                    <a:pt x="0" y="19812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00250" y="260858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72429" y="2418079"/>
              <a:ext cx="0" cy="198120"/>
            </a:xfrm>
            <a:custGeom>
              <a:avLst/>
              <a:gdLst/>
              <a:ahLst/>
              <a:cxnLst/>
              <a:rect l="l" t="t" r="r" b="b"/>
              <a:pathLst>
                <a:path h="198119">
                  <a:moveTo>
                    <a:pt x="0" y="0"/>
                  </a:moveTo>
                  <a:lnTo>
                    <a:pt x="0" y="19812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5279" y="260858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24200" y="21336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3809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014220" y="3144520"/>
            <a:ext cx="114300" cy="457200"/>
            <a:chOff x="2014220" y="3144520"/>
            <a:chExt cx="114300" cy="457200"/>
          </a:xfrm>
        </p:grpSpPr>
        <p:sp>
          <p:nvSpPr>
            <p:cNvPr id="16" name="object 16"/>
            <p:cNvSpPr/>
            <p:nvPr/>
          </p:nvSpPr>
          <p:spPr>
            <a:xfrm>
              <a:off x="2071370" y="3144520"/>
              <a:ext cx="0" cy="350520"/>
            </a:xfrm>
            <a:custGeom>
              <a:avLst/>
              <a:gdLst/>
              <a:ahLst/>
              <a:cxnLst/>
              <a:rect l="l" t="t" r="r" b="b"/>
              <a:pathLst>
                <a:path h="350520">
                  <a:moveTo>
                    <a:pt x="0" y="0"/>
                  </a:moveTo>
                  <a:lnTo>
                    <a:pt x="0" y="350519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14220" y="348742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415279" y="3144520"/>
            <a:ext cx="114300" cy="762000"/>
            <a:chOff x="5415279" y="3144520"/>
            <a:chExt cx="114300" cy="762000"/>
          </a:xfrm>
        </p:grpSpPr>
        <p:sp>
          <p:nvSpPr>
            <p:cNvPr id="19" name="object 19"/>
            <p:cNvSpPr/>
            <p:nvPr/>
          </p:nvSpPr>
          <p:spPr>
            <a:xfrm>
              <a:off x="5472429" y="3144520"/>
              <a:ext cx="0" cy="655320"/>
            </a:xfrm>
            <a:custGeom>
              <a:avLst/>
              <a:gdLst/>
              <a:ahLst/>
              <a:cxnLst/>
              <a:rect l="l" t="t" r="r" b="b"/>
              <a:pathLst>
                <a:path h="655320">
                  <a:moveTo>
                    <a:pt x="0" y="0"/>
                  </a:moveTo>
                  <a:lnTo>
                    <a:pt x="0" y="655319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15279" y="379222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2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239008" y="309880"/>
            <a:ext cx="586613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5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S</a:t>
            </a:r>
            <a:r>
              <a:rPr b="1" spc="105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P</a:t>
            </a:r>
            <a:r>
              <a:rPr b="1" spc="28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E</a:t>
            </a:r>
            <a:r>
              <a:rPr b="1" spc="24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R</a:t>
            </a:r>
            <a:r>
              <a:rPr b="1" spc="5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M</a:t>
            </a:r>
            <a:r>
              <a:rPr b="1" spc="43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A</a:t>
            </a:r>
            <a:r>
              <a:rPr b="1" spc="32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T</a:t>
            </a:r>
            <a:r>
              <a:rPr b="1" spc="35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O</a:t>
            </a:r>
            <a:r>
              <a:rPr b="1" spc="105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P</a:t>
            </a:r>
            <a:r>
              <a:rPr b="1" spc="145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H</a:t>
            </a:r>
            <a:r>
              <a:rPr b="1" spc="395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Y</a:t>
            </a:r>
            <a:r>
              <a:rPr b="1" spc="32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T</a:t>
            </a:r>
            <a:r>
              <a:rPr b="1" spc="10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A  </a:t>
            </a:r>
            <a:r>
              <a:rPr lang="en-US" b="1" spc="10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(</a:t>
            </a:r>
            <a:r>
              <a:rPr lang="en-US" b="1" spc="15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SEEDED</a:t>
            </a:r>
            <a:r>
              <a:rPr lang="en-US" b="1" dirty="0">
                <a:latin typeface="Algerian" panose="04020705040A02060702" pitchFamily="82" charset="0"/>
                <a:cs typeface="Verdana"/>
              </a:rPr>
              <a:t> </a:t>
            </a:r>
            <a:r>
              <a:rPr b="1" spc="170" dirty="0">
                <a:solidFill>
                  <a:srgbClr val="FF0000"/>
                </a:solidFill>
                <a:latin typeface="Algerian" panose="04020705040A02060702" pitchFamily="82" charset="0"/>
                <a:cs typeface="Verdana"/>
              </a:rPr>
              <a:t>PLANTS)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61669"/>
            <a:ext cx="6096000" cy="52070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48309">
              <a:lnSpc>
                <a:spcPct val="100000"/>
              </a:lnSpc>
              <a:spcBef>
                <a:spcPts val="370"/>
              </a:spcBef>
            </a:pPr>
            <a:r>
              <a:rPr sz="2800" spc="-10" dirty="0">
                <a:solidFill>
                  <a:srgbClr val="003399"/>
                </a:solidFill>
              </a:rPr>
              <a:t>CLASSIFICATION </a:t>
            </a:r>
            <a:r>
              <a:rPr sz="2800" spc="-5" dirty="0">
                <a:solidFill>
                  <a:srgbClr val="003399"/>
                </a:solidFill>
              </a:rPr>
              <a:t>OF</a:t>
            </a:r>
            <a:r>
              <a:rPr sz="2800" spc="-20" dirty="0">
                <a:solidFill>
                  <a:srgbClr val="003399"/>
                </a:solidFill>
              </a:rPr>
              <a:t> </a:t>
            </a:r>
            <a:r>
              <a:rPr sz="2800" spc="-10" dirty="0">
                <a:solidFill>
                  <a:srgbClr val="003399"/>
                </a:solidFill>
              </a:rPr>
              <a:t>BANANA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62000" y="1719579"/>
            <a:ext cx="7848600" cy="4353560"/>
          </a:xfrm>
          <a:prstGeom prst="rect">
            <a:avLst/>
          </a:prstGeom>
          <a:ln w="9344">
            <a:solidFill>
              <a:srgbClr val="A4002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70"/>
              </a:spcBef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KINGDOM:</a:t>
            </a:r>
            <a:r>
              <a:rPr sz="2400" b="1" spc="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Plantae</a:t>
            </a:r>
            <a:endParaRPr sz="2400">
              <a:latin typeface="Arial"/>
              <a:cs typeface="Arial"/>
            </a:endParaRPr>
          </a:p>
          <a:p>
            <a:pPr marL="1344930" marR="927100" indent="-572770">
              <a:lnSpc>
                <a:spcPct val="152100"/>
              </a:lnSpc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DIVISION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 </a:t>
            </a:r>
            <a:r>
              <a:rPr sz="2400" b="1" spc="-5" dirty="0">
                <a:solidFill>
                  <a:srgbClr val="FF33CC"/>
                </a:solidFill>
                <a:latin typeface="Arial"/>
                <a:cs typeface="Arial"/>
              </a:rPr>
              <a:t>Magnoliophyta</a:t>
            </a: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/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Spermatophyta 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CLASS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33CC"/>
                </a:solidFill>
                <a:latin typeface="Arial"/>
                <a:cs typeface="Arial"/>
              </a:rPr>
              <a:t>Liliopsida/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Monocotyledoneae</a:t>
            </a:r>
            <a:endParaRPr sz="2400">
              <a:latin typeface="Arial"/>
              <a:cs typeface="Arial"/>
            </a:endParaRPr>
          </a:p>
          <a:p>
            <a:pPr marL="1967230" marR="3008630" indent="-341630">
              <a:lnSpc>
                <a:spcPct val="152100"/>
              </a:lnSpc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ORDER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Zingiberales 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FAMILY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</a:t>
            </a:r>
            <a:r>
              <a:rPr sz="2400" b="1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Musaceae</a:t>
            </a:r>
            <a:endParaRPr sz="2400">
              <a:latin typeface="Arial"/>
              <a:cs typeface="Arial"/>
            </a:endParaRPr>
          </a:p>
          <a:p>
            <a:pPr marL="2308860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GENUS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CC0099"/>
                </a:solidFill>
                <a:latin typeface="Arial"/>
                <a:cs typeface="Arial"/>
              </a:rPr>
              <a:t>Musa</a:t>
            </a:r>
            <a:endParaRPr sz="2400">
              <a:latin typeface="Arial"/>
              <a:cs typeface="Arial"/>
            </a:endParaRPr>
          </a:p>
          <a:p>
            <a:pPr marL="2820670">
              <a:lnSpc>
                <a:spcPct val="100000"/>
              </a:lnSpc>
              <a:spcBef>
                <a:spcPts val="1490"/>
              </a:spcBef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SPECIES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: </a:t>
            </a:r>
            <a:r>
              <a:rPr sz="2400" b="1" i="1" spc="-10" dirty="0">
                <a:solidFill>
                  <a:srgbClr val="CC0099"/>
                </a:solidFill>
                <a:latin typeface="Arial"/>
                <a:cs typeface="Arial"/>
              </a:rPr>
              <a:t>Musa</a:t>
            </a:r>
            <a:r>
              <a:rPr sz="2400" b="1" i="1" spc="2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C0099"/>
                </a:solidFill>
                <a:latin typeface="Arial"/>
                <a:cs typeface="Arial"/>
              </a:rPr>
              <a:t>acuminata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269" y="1024890"/>
            <a:ext cx="6598920" cy="167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4800" indent="8509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ENDING </a:t>
            </a:r>
            <a:r>
              <a:rPr sz="2400" b="1" i="1" spc="5" dirty="0">
                <a:solidFill>
                  <a:srgbClr val="0033CC"/>
                </a:solidFill>
                <a:latin typeface="Arial"/>
                <a:cs typeface="Arial"/>
              </a:rPr>
              <a:t>OF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EACH TAXON </a:t>
            </a:r>
            <a:r>
              <a:rPr sz="2400" b="1" i="1" dirty="0">
                <a:solidFill>
                  <a:srgbClr val="0033CC"/>
                </a:solidFill>
                <a:latin typeface="Arial"/>
                <a:cs typeface="Arial"/>
              </a:rPr>
              <a:t>FOR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THE  IDENTIFICATION </a:t>
            </a:r>
            <a:r>
              <a:rPr sz="2400" b="1" i="1" dirty="0">
                <a:solidFill>
                  <a:srgbClr val="0033CC"/>
                </a:solidFill>
                <a:latin typeface="Arial"/>
                <a:cs typeface="Arial"/>
              </a:rPr>
              <a:t>OF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THE CLASSIFICATION  </a:t>
            </a:r>
            <a:r>
              <a:rPr sz="2400" b="1" i="1" spc="-10" dirty="0">
                <a:solidFill>
                  <a:srgbClr val="0033CC"/>
                </a:solidFill>
                <a:latin typeface="Arial"/>
                <a:cs typeface="Arial"/>
              </a:rPr>
              <a:t>LEVEL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*(excluding </a:t>
            </a:r>
            <a:r>
              <a:rPr sz="2400" b="1" i="1" spc="-10" dirty="0">
                <a:solidFill>
                  <a:srgbClr val="0033CC"/>
                </a:solidFill>
                <a:latin typeface="Arial"/>
                <a:cs typeface="Arial"/>
              </a:rPr>
              <a:t>KINGDOM,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GENUS and</a:t>
            </a:r>
            <a:r>
              <a:rPr sz="2400" b="1" i="1" spc="-1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0033CC"/>
                </a:solidFill>
                <a:latin typeface="Arial"/>
                <a:cs typeface="Arial"/>
              </a:rPr>
              <a:t>SPECIES)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6079" y="3051809"/>
            <a:ext cx="1749425" cy="280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5104">
              <a:lnSpc>
                <a:spcPct val="1521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DIVISION</a:t>
            </a:r>
            <a:r>
              <a:rPr sz="2400" b="1" spc="-8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A40020"/>
                </a:solidFill>
                <a:latin typeface="Arial"/>
                <a:cs typeface="Arial"/>
              </a:rPr>
              <a:t>:  </a:t>
            </a: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CLASS </a:t>
            </a:r>
            <a:r>
              <a:rPr sz="2400" b="1" dirty="0">
                <a:solidFill>
                  <a:srgbClr val="A40020"/>
                </a:solidFill>
                <a:latin typeface="Arial"/>
                <a:cs typeface="Arial"/>
              </a:rPr>
              <a:t>:  </a:t>
            </a: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ORDER </a:t>
            </a:r>
            <a:r>
              <a:rPr sz="2400" b="1" dirty="0">
                <a:solidFill>
                  <a:srgbClr val="A40020"/>
                </a:solidFill>
                <a:latin typeface="Arial"/>
                <a:cs typeface="Arial"/>
              </a:rPr>
              <a:t>:  </a:t>
            </a: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FAMILY</a:t>
            </a:r>
            <a:r>
              <a:rPr sz="2400" b="1" spc="-3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A4002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A40020"/>
                </a:solidFill>
                <a:latin typeface="Arial"/>
                <a:cs typeface="Arial"/>
              </a:rPr>
              <a:t>Sub family</a:t>
            </a:r>
            <a:r>
              <a:rPr sz="2400" b="1" spc="-10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A4002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1870" y="3051809"/>
            <a:ext cx="2581910" cy="2806700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sz="2400" b="1" spc="-10" dirty="0">
                <a:solidFill>
                  <a:srgbClr val="339933"/>
                </a:solidFill>
                <a:latin typeface="Arial"/>
                <a:cs typeface="Arial"/>
              </a:rPr>
              <a:t>-phyta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-opsida </a:t>
            </a:r>
            <a:r>
              <a:rPr sz="2400" b="1" dirty="0">
                <a:solidFill>
                  <a:srgbClr val="339933"/>
                </a:solidFill>
                <a:latin typeface="Arial"/>
                <a:cs typeface="Arial"/>
              </a:rPr>
              <a:t>/</a:t>
            </a: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 -eae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-ales </a:t>
            </a:r>
            <a:r>
              <a:rPr sz="2400" b="1" dirty="0">
                <a:solidFill>
                  <a:srgbClr val="339933"/>
                </a:solidFill>
                <a:latin typeface="Arial"/>
                <a:cs typeface="Arial"/>
              </a:rPr>
              <a:t>/ </a:t>
            </a: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-ae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-aceae </a:t>
            </a:r>
            <a:r>
              <a:rPr sz="2400" b="1" dirty="0">
                <a:solidFill>
                  <a:srgbClr val="339933"/>
                </a:solidFill>
                <a:latin typeface="Arial"/>
                <a:cs typeface="Arial"/>
              </a:rPr>
              <a:t>/</a:t>
            </a:r>
            <a:r>
              <a:rPr sz="2400" b="1" spc="-70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-ae</a:t>
            </a:r>
            <a:endParaRPr sz="24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339933"/>
                </a:solidFill>
                <a:latin typeface="Arial"/>
                <a:cs typeface="Arial"/>
              </a:rPr>
              <a:t>-oideae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838200"/>
            <a:ext cx="6235700" cy="520700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29259">
              <a:lnSpc>
                <a:spcPct val="100000"/>
              </a:lnSpc>
              <a:spcBef>
                <a:spcPts val="370"/>
              </a:spcBef>
            </a:pPr>
            <a:r>
              <a:rPr sz="2800" spc="-5" dirty="0">
                <a:solidFill>
                  <a:srgbClr val="CC0099"/>
                </a:solidFill>
              </a:rPr>
              <a:t>SUB </a:t>
            </a:r>
            <a:r>
              <a:rPr sz="2800" spc="-10" dirty="0">
                <a:solidFill>
                  <a:srgbClr val="CC0099"/>
                </a:solidFill>
              </a:rPr>
              <a:t>AND SUPER</a:t>
            </a:r>
            <a:r>
              <a:rPr sz="2800" spc="-45" dirty="0">
                <a:solidFill>
                  <a:srgbClr val="CC0099"/>
                </a:solidFill>
              </a:rPr>
              <a:t> </a:t>
            </a:r>
            <a:r>
              <a:rPr sz="2800" spc="-10" dirty="0">
                <a:solidFill>
                  <a:srgbClr val="CC0099"/>
                </a:solidFill>
              </a:rPr>
              <a:t>CATEGORIES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85800" y="1828799"/>
            <a:ext cx="8037195" cy="2487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0000CC"/>
                </a:solidFill>
                <a:latin typeface="Arial"/>
                <a:cs typeface="Arial"/>
              </a:rPr>
              <a:t>Besides the </a:t>
            </a:r>
            <a:r>
              <a:rPr sz="2200" b="1" dirty="0">
                <a:solidFill>
                  <a:srgbClr val="0000CC"/>
                </a:solidFill>
                <a:latin typeface="Arial"/>
                <a:cs typeface="Arial"/>
              </a:rPr>
              <a:t>7 </a:t>
            </a:r>
            <a:r>
              <a:rPr sz="2200" b="1" spc="-5" dirty="0">
                <a:solidFill>
                  <a:srgbClr val="0000CC"/>
                </a:solidFill>
                <a:latin typeface="Arial"/>
                <a:cs typeface="Arial"/>
              </a:rPr>
              <a:t>main categories, there are infra taxa </a:t>
            </a:r>
            <a:r>
              <a:rPr sz="2200" b="1" dirty="0">
                <a:solidFill>
                  <a:srgbClr val="0000CC"/>
                </a:solidFill>
                <a:latin typeface="Arial"/>
                <a:cs typeface="Arial"/>
              </a:rPr>
              <a:t>to </a:t>
            </a:r>
            <a:r>
              <a:rPr sz="2200" b="1" spc="-5" dirty="0">
                <a:solidFill>
                  <a:srgbClr val="0000CC"/>
                </a:solidFill>
                <a:latin typeface="Arial"/>
                <a:cs typeface="Arial"/>
              </a:rPr>
              <a:t>describe  varitions </a:t>
            </a:r>
            <a:r>
              <a:rPr sz="2200" b="1" dirty="0">
                <a:solidFill>
                  <a:srgbClr val="0000CC"/>
                </a:solidFill>
                <a:latin typeface="Arial"/>
                <a:cs typeface="Arial"/>
              </a:rPr>
              <a:t>within a</a:t>
            </a:r>
            <a:r>
              <a:rPr sz="22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00CC"/>
                </a:solidFill>
                <a:latin typeface="Arial"/>
                <a:cs typeface="Arial"/>
              </a:rPr>
              <a:t>taxon:</a:t>
            </a:r>
            <a:endParaRPr sz="2200" dirty="0">
              <a:latin typeface="Arial"/>
              <a:cs typeface="Arial"/>
            </a:endParaRPr>
          </a:p>
          <a:p>
            <a:pPr marL="12700" marR="5080" indent="77470">
              <a:lnSpc>
                <a:spcPct val="100600"/>
              </a:lnSpc>
              <a:spcBef>
                <a:spcPts val="1935"/>
              </a:spcBef>
            </a:pPr>
            <a:r>
              <a:rPr sz="2000" b="1" dirty="0">
                <a:latin typeface="Arial"/>
                <a:cs typeface="Arial"/>
              </a:rPr>
              <a:t>KINGDOM,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Subkingdom, </a:t>
            </a:r>
            <a:r>
              <a:rPr sz="2000" b="1" spc="-5" dirty="0">
                <a:latin typeface="Arial"/>
                <a:cs typeface="Arial"/>
              </a:rPr>
              <a:t>DIVISION,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Subdivision, </a:t>
            </a:r>
            <a:r>
              <a:rPr sz="2000" b="1" spc="-5" dirty="0">
                <a:latin typeface="Arial"/>
                <a:cs typeface="Arial"/>
              </a:rPr>
              <a:t>CLASS,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Subclass,  (Superorder), </a:t>
            </a:r>
            <a:r>
              <a:rPr sz="2000" b="1" dirty="0">
                <a:latin typeface="Arial"/>
                <a:cs typeface="Arial"/>
              </a:rPr>
              <a:t>ORDER,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Suborder, </a:t>
            </a:r>
            <a:r>
              <a:rPr sz="2000" b="1" dirty="0">
                <a:latin typeface="Arial"/>
                <a:cs typeface="Arial"/>
              </a:rPr>
              <a:t>FAMILY, </a:t>
            </a:r>
            <a:r>
              <a:rPr sz="2000" b="1" spc="-10" dirty="0">
                <a:solidFill>
                  <a:srgbClr val="FF33CC"/>
                </a:solidFill>
                <a:latin typeface="Arial"/>
                <a:cs typeface="Arial"/>
              </a:rPr>
              <a:t>Subfamily,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Tribe, Subtribe,  </a:t>
            </a:r>
            <a:r>
              <a:rPr sz="2000" b="1" dirty="0">
                <a:latin typeface="Arial"/>
                <a:cs typeface="Arial"/>
              </a:rPr>
              <a:t>GENUS,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Subgenus, Section, Subsection, Series, Subseries,  </a:t>
            </a:r>
            <a:r>
              <a:rPr sz="2000" b="1" spc="-5" dirty="0">
                <a:latin typeface="Arial"/>
                <a:cs typeface="Arial"/>
              </a:rPr>
              <a:t>SPECIES,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Subspecies, Variety, </a:t>
            </a:r>
            <a:r>
              <a:rPr sz="2000" b="1" spc="-10" dirty="0">
                <a:solidFill>
                  <a:srgbClr val="FF33CC"/>
                </a:solidFill>
                <a:latin typeface="Arial"/>
                <a:cs typeface="Arial"/>
              </a:rPr>
              <a:t>Subvariety,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Form,</a:t>
            </a:r>
            <a:r>
              <a:rPr sz="20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Subform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270" y="4649470"/>
            <a:ext cx="8229600" cy="10414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489710" marR="5080" indent="-1477010">
              <a:lnSpc>
                <a:spcPct val="101499"/>
              </a:lnSpc>
              <a:spcBef>
                <a:spcPts val="60"/>
              </a:spcBef>
              <a:tabLst>
                <a:tab pos="1408430" algn="l"/>
              </a:tabLst>
            </a:pPr>
            <a:r>
              <a:rPr sz="2200" b="1" spc="-5" dirty="0">
                <a:latin typeface="Arial"/>
                <a:cs typeface="Arial"/>
              </a:rPr>
              <a:t>Example:	There are infraspecific categories </a:t>
            </a:r>
            <a:r>
              <a:rPr sz="2200" b="1" spc="-5" dirty="0">
                <a:solidFill>
                  <a:srgbClr val="FF6600"/>
                </a:solidFill>
                <a:latin typeface="Arial"/>
                <a:cs typeface="Arial"/>
              </a:rPr>
              <a:t>Subspecies</a:t>
            </a:r>
            <a:r>
              <a:rPr sz="2200" b="1" spc="-5" dirty="0">
                <a:latin typeface="Arial"/>
                <a:cs typeface="Arial"/>
              </a:rPr>
              <a:t>,  </a:t>
            </a:r>
            <a:r>
              <a:rPr sz="2200" b="1" spc="-10" dirty="0">
                <a:solidFill>
                  <a:srgbClr val="FF6600"/>
                </a:solidFill>
                <a:latin typeface="Arial"/>
                <a:cs typeface="Arial"/>
              </a:rPr>
              <a:t>Variety, Subvariety, </a:t>
            </a:r>
            <a:r>
              <a:rPr sz="2200" b="1" spc="-5" dirty="0">
                <a:solidFill>
                  <a:srgbClr val="FF6600"/>
                </a:solidFill>
                <a:latin typeface="Arial"/>
                <a:cs typeface="Arial"/>
              </a:rPr>
              <a:t>Form and Subform </a:t>
            </a:r>
            <a:r>
              <a:rPr sz="2200" b="1" spc="-5" dirty="0">
                <a:latin typeface="Arial"/>
                <a:cs typeface="Arial"/>
              </a:rPr>
              <a:t>to describe  variations </a:t>
            </a:r>
            <a:r>
              <a:rPr sz="2200" b="1" dirty="0">
                <a:latin typeface="Arial"/>
                <a:cs typeface="Arial"/>
              </a:rPr>
              <a:t>within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Species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8469" y="2725420"/>
            <a:ext cx="8010525" cy="3288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FF6600"/>
                </a:solidFill>
                <a:latin typeface="Arial"/>
                <a:cs typeface="Arial"/>
              </a:rPr>
              <a:t>Form </a:t>
            </a:r>
            <a:r>
              <a:rPr sz="2200" b="1" spc="-5" dirty="0">
                <a:latin typeface="Arial"/>
                <a:cs typeface="Arial"/>
              </a:rPr>
              <a:t>is the category used for only slight</a:t>
            </a:r>
            <a:r>
              <a:rPr sz="2200" b="1" spc="-5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variations.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Arial"/>
              <a:cs typeface="Arial"/>
            </a:endParaRPr>
          </a:p>
          <a:p>
            <a:pPr marL="1633220" marR="135255" indent="-1620520" algn="just">
              <a:lnSpc>
                <a:spcPct val="100000"/>
              </a:lnSpc>
            </a:pPr>
            <a:r>
              <a:rPr sz="2400" b="1" spc="-5" dirty="0">
                <a:solidFill>
                  <a:srgbClr val="990099"/>
                </a:solidFill>
                <a:latin typeface="Arial"/>
                <a:cs typeface="Arial"/>
              </a:rPr>
              <a:t>** 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Cultivar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result of crossing </a:t>
            </a:r>
            <a:r>
              <a:rPr sz="2400" spc="-10" dirty="0">
                <a:latin typeface="Arial"/>
                <a:cs typeface="Arial"/>
              </a:rPr>
              <a:t>over </a:t>
            </a:r>
            <a:r>
              <a:rPr sz="2400" spc="-5" dirty="0">
                <a:latin typeface="Arial"/>
                <a:cs typeface="Arial"/>
              </a:rPr>
              <a:t>several </a:t>
            </a:r>
            <a:r>
              <a:rPr sz="2400" spc="-10" dirty="0">
                <a:latin typeface="Arial"/>
                <a:cs typeface="Arial"/>
              </a:rPr>
              <a:t>generations  </a:t>
            </a:r>
            <a:r>
              <a:rPr sz="2400" spc="-5" dirty="0">
                <a:latin typeface="Arial"/>
                <a:cs typeface="Arial"/>
              </a:rPr>
              <a:t>and does not occur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naturally.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latin typeface="Arial"/>
              <a:cs typeface="Arial"/>
            </a:endParaRPr>
          </a:p>
          <a:p>
            <a:pPr marL="1463040" marR="5080" indent="-1450340" algn="just">
              <a:lnSpc>
                <a:spcPct val="100000"/>
              </a:lnSpc>
            </a:pPr>
            <a:r>
              <a:rPr sz="2400" b="1" spc="-5" dirty="0">
                <a:solidFill>
                  <a:srgbClr val="990099"/>
                </a:solidFill>
                <a:latin typeface="Arial"/>
                <a:cs typeface="Arial"/>
              </a:rPr>
              <a:t>** </a:t>
            </a:r>
            <a:r>
              <a:rPr sz="2400" spc="-5" dirty="0">
                <a:solidFill>
                  <a:srgbClr val="FF6600"/>
                </a:solidFill>
                <a:latin typeface="Arial"/>
                <a:cs typeface="Arial"/>
              </a:rPr>
              <a:t>C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lone </a:t>
            </a:r>
            <a:r>
              <a:rPr sz="2400" spc="-5" dirty="0">
                <a:latin typeface="Arial"/>
                <a:cs typeface="Arial"/>
              </a:rPr>
              <a:t>refers </a:t>
            </a:r>
            <a:r>
              <a:rPr sz="2400" spc="5" dirty="0">
                <a:latin typeface="Arial"/>
                <a:cs typeface="Arial"/>
              </a:rPr>
              <a:t>to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uniform </a:t>
            </a:r>
            <a:r>
              <a:rPr sz="2400" spc="-10" dirty="0">
                <a:latin typeface="Arial"/>
                <a:cs typeface="Arial"/>
              </a:rPr>
              <a:t>population </a:t>
            </a:r>
            <a:r>
              <a:rPr sz="2400" spc="-5" dirty="0">
                <a:latin typeface="Arial"/>
                <a:cs typeface="Arial"/>
              </a:rPr>
              <a:t>of plants, identical 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mother </a:t>
            </a:r>
            <a:r>
              <a:rPr sz="2400" spc="-10" dirty="0">
                <a:latin typeface="Arial"/>
                <a:cs typeface="Arial"/>
              </a:rPr>
              <a:t>plant, </a:t>
            </a:r>
            <a:r>
              <a:rPr sz="2400" spc="-5" dirty="0">
                <a:latin typeface="Arial"/>
                <a:cs typeface="Arial"/>
              </a:rPr>
              <a:t>produced either </a:t>
            </a:r>
            <a:r>
              <a:rPr sz="2400" spc="-10" dirty="0">
                <a:latin typeface="Arial"/>
                <a:cs typeface="Arial"/>
              </a:rPr>
              <a:t>asexually </a:t>
            </a:r>
            <a:r>
              <a:rPr sz="2400" spc="-5" dirty="0">
                <a:latin typeface="Arial"/>
                <a:cs typeface="Arial"/>
              </a:rPr>
              <a:t>or  naturally.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9469" y="1169670"/>
            <a:ext cx="705739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solidFill>
                  <a:srgbClr val="FF6600"/>
                </a:solidFill>
              </a:rPr>
              <a:t>Subspecies and Variety </a:t>
            </a:r>
            <a:r>
              <a:rPr sz="2200" dirty="0"/>
              <a:t>: </a:t>
            </a:r>
            <a:r>
              <a:rPr sz="2200" spc="-5" dirty="0"/>
              <a:t>based on morphological  variations that can be identified </a:t>
            </a:r>
            <a:r>
              <a:rPr sz="2200" dirty="0"/>
              <a:t>within a </a:t>
            </a:r>
            <a:r>
              <a:rPr sz="2200" spc="-5" dirty="0"/>
              <a:t>species as </a:t>
            </a:r>
            <a:r>
              <a:rPr sz="2200" dirty="0"/>
              <a:t>a  </a:t>
            </a:r>
            <a:r>
              <a:rPr sz="2200" spc="-5" dirty="0"/>
              <a:t>result of adaption to different ecology.</a:t>
            </a:r>
            <a:endParaRPr sz="2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727301"/>
            <a:ext cx="6248400" cy="47833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46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2800" spc="-10" dirty="0">
                <a:solidFill>
                  <a:srgbClr val="FFFF00"/>
                </a:solidFill>
                <a:latin typeface="Algerian" panose="04020705040A02060702" pitchFamily="82" charset="0"/>
              </a:rPr>
              <a:t>THE CONCEPT </a:t>
            </a:r>
            <a:r>
              <a:rPr sz="2800" spc="-5" dirty="0">
                <a:solidFill>
                  <a:srgbClr val="FFFF00"/>
                </a:solidFill>
                <a:latin typeface="Algerian" panose="04020705040A02060702" pitchFamily="82" charset="0"/>
              </a:rPr>
              <a:t>OF</a:t>
            </a:r>
            <a:r>
              <a:rPr sz="2800" spc="-35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lgerian" panose="04020705040A02060702" pitchFamily="82" charset="0"/>
              </a:rPr>
              <a:t>SPECIES</a:t>
            </a:r>
            <a:endParaRPr sz="28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990600" y="1524000"/>
            <a:ext cx="7704667" cy="44863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740" indent="-39624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1009" algn="l"/>
              </a:tabLst>
            </a:pPr>
            <a:r>
              <a:rPr spc="-10" dirty="0"/>
              <a:t>Morphological </a:t>
            </a:r>
            <a:r>
              <a:rPr spc="-5" dirty="0"/>
              <a:t>species</a:t>
            </a:r>
            <a:r>
              <a:rPr dirty="0"/>
              <a:t> </a:t>
            </a:r>
            <a:r>
              <a:rPr spc="-10" dirty="0"/>
              <a:t>concept</a:t>
            </a:r>
          </a:p>
          <a:p>
            <a:pPr marL="311784" indent="-571500">
              <a:lnSpc>
                <a:spcPct val="100000"/>
              </a:lnSpc>
              <a:spcBef>
                <a:spcPts val="15"/>
              </a:spcBef>
              <a:buClr>
                <a:srgbClr val="CC0099"/>
              </a:buClr>
              <a:buFont typeface="Wingdings" panose="05000000000000000000" pitchFamily="2" charset="2"/>
              <a:buChar char="Ø"/>
            </a:pPr>
            <a:endParaRPr sz="3850" dirty="0"/>
          </a:p>
          <a:p>
            <a:pPr marL="597535" marR="168910" lvl="1" indent="-457200">
              <a:lnSpc>
                <a:spcPct val="99900"/>
              </a:lnSpc>
              <a:buFont typeface="Wingdings" panose="05000000000000000000" pitchFamily="2" charset="2"/>
              <a:buChar char="Ø"/>
              <a:tabLst>
                <a:tab pos="558800" algn="l"/>
              </a:tabLst>
            </a:pP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species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is </a:t>
            </a:r>
            <a:r>
              <a:rPr sz="28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the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smallest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group of organisms  which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can </a:t>
            </a:r>
            <a:r>
              <a:rPr sz="28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be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consistently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differentiated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using  morphological</a:t>
            </a:r>
            <a:r>
              <a:rPr sz="2800" b="1" spc="-1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characteristics.</a:t>
            </a:r>
            <a:endParaRPr sz="2800" dirty="0">
              <a:latin typeface="Liberation Sans Narrow"/>
              <a:cs typeface="Liberation Sans Narrow"/>
            </a:endParaRPr>
          </a:p>
          <a:p>
            <a:pPr marL="197484" lvl="1" indent="-457200">
              <a:lnSpc>
                <a:spcPct val="100000"/>
              </a:lnSpc>
              <a:spcBef>
                <a:spcPts val="30"/>
              </a:spcBef>
              <a:buClr>
                <a:srgbClr val="0033CC"/>
              </a:buClr>
              <a:buFont typeface="Wingdings" panose="05000000000000000000" pitchFamily="2" charset="2"/>
              <a:buChar char="Ø"/>
            </a:pPr>
            <a:endParaRPr sz="2900" dirty="0">
              <a:latin typeface="Liberation Sans Narrow"/>
              <a:cs typeface="Liberation Sans Narrow"/>
            </a:endParaRPr>
          </a:p>
          <a:p>
            <a:pPr marL="597535" marR="43180" lvl="1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541020" algn="l"/>
              </a:tabLst>
            </a:pP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the concept is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widely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used among taxonomists  as it is </a:t>
            </a:r>
            <a:r>
              <a:rPr sz="28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the </a:t>
            </a:r>
            <a:r>
              <a:rPr sz="28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most</a:t>
            </a:r>
            <a:r>
              <a:rPr sz="2800" b="1" spc="-4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practical.</a:t>
            </a:r>
            <a:endParaRPr sz="28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8369" y="720090"/>
            <a:ext cx="7075805" cy="4596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CC0099"/>
                </a:solidFill>
                <a:latin typeface="Arial"/>
                <a:cs typeface="Arial"/>
              </a:rPr>
              <a:t>2. Biological species </a:t>
            </a:r>
            <a:r>
              <a:rPr sz="2800" b="1" spc="-10" dirty="0">
                <a:solidFill>
                  <a:srgbClr val="CC0099"/>
                </a:solidFill>
                <a:latin typeface="Arial"/>
                <a:cs typeface="Arial"/>
              </a:rPr>
              <a:t>concept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Arial"/>
              <a:cs typeface="Arial"/>
            </a:endParaRPr>
          </a:p>
          <a:p>
            <a:pPr marL="5334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94030" algn="l"/>
              </a:tabLst>
            </a:pP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using </a:t>
            </a:r>
            <a:r>
              <a:rPr sz="2400" b="1" spc="-5" dirty="0">
                <a:solidFill>
                  <a:srgbClr val="00AF4F"/>
                </a:solidFill>
                <a:latin typeface="Liberation Sans Narrow"/>
                <a:cs typeface="Liberation Sans Narrow"/>
              </a:rPr>
              <a:t>reproductive </a:t>
            </a:r>
            <a:r>
              <a:rPr sz="2400" b="1" spc="-10" dirty="0">
                <a:solidFill>
                  <a:srgbClr val="00AF4F"/>
                </a:solidFill>
                <a:latin typeface="Liberation Sans Narrow"/>
                <a:cs typeface="Liberation Sans Narrow"/>
              </a:rPr>
              <a:t>biology </a:t>
            </a:r>
            <a:r>
              <a:rPr sz="24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to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define</a:t>
            </a:r>
            <a:r>
              <a:rPr sz="2400" b="1" spc="-2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 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species.</a:t>
            </a:r>
            <a:endParaRPr sz="2400" dirty="0">
              <a:latin typeface="Liberation Sans Narrow"/>
              <a:cs typeface="Liberation Sans Narrow"/>
            </a:endParaRPr>
          </a:p>
          <a:p>
            <a:pPr marL="742950" indent="-742950">
              <a:lnSpc>
                <a:spcPct val="100000"/>
              </a:lnSpc>
              <a:spcBef>
                <a:spcPts val="50"/>
              </a:spcBef>
              <a:buClr>
                <a:srgbClr val="0033CC"/>
              </a:buClr>
              <a:buFont typeface="Wingdings" panose="05000000000000000000" pitchFamily="2" charset="2"/>
              <a:buChar char="Ø"/>
            </a:pPr>
            <a:endParaRPr sz="4000" dirty="0">
              <a:latin typeface="Liberation Sans Narrow"/>
              <a:cs typeface="Liberation Sans Narrow"/>
            </a:endParaRPr>
          </a:p>
          <a:p>
            <a:pPr marL="533399" marR="5588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76250" algn="l"/>
              </a:tabLst>
            </a:pP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population group which is able </a:t>
            </a:r>
            <a:r>
              <a:rPr sz="24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to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breed </a:t>
            </a:r>
            <a:r>
              <a:rPr sz="24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but 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prevented from gene 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exchange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with population  of other 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species.</a:t>
            </a:r>
            <a:endParaRPr sz="2400" dirty="0">
              <a:latin typeface="Liberation Sans Narrow"/>
              <a:cs typeface="Liberation Sans Narrow"/>
            </a:endParaRPr>
          </a:p>
          <a:p>
            <a:pPr marL="514350" indent="-514350">
              <a:lnSpc>
                <a:spcPct val="100000"/>
              </a:lnSpc>
              <a:spcBef>
                <a:spcPts val="30"/>
              </a:spcBef>
              <a:buClr>
                <a:srgbClr val="0033CC"/>
              </a:buClr>
              <a:buFont typeface="Wingdings" panose="05000000000000000000" pitchFamily="2" charset="2"/>
              <a:buChar char="Ø"/>
            </a:pPr>
            <a:endParaRPr sz="2800" dirty="0">
              <a:latin typeface="Liberation Sans Narrow"/>
              <a:cs typeface="Liberation Sans Narrow"/>
            </a:endParaRPr>
          </a:p>
          <a:p>
            <a:pPr marL="533399" marR="41529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76250" algn="l"/>
              </a:tabLst>
            </a:pP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cannot be used for self-pollinated 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species or  asexually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produced 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species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(which </a:t>
            </a:r>
            <a:r>
              <a:rPr sz="2400" b="1" dirty="0">
                <a:solidFill>
                  <a:srgbClr val="0033CC"/>
                </a:solidFill>
                <a:latin typeface="Liberation Sans Narrow"/>
                <a:cs typeface="Liberation Sans Narrow"/>
              </a:rPr>
              <a:t>do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not  undergo</a:t>
            </a:r>
            <a:r>
              <a:rPr sz="2400" b="1" spc="-10" dirty="0">
                <a:solidFill>
                  <a:srgbClr val="0033CC"/>
                </a:solidFill>
                <a:latin typeface="Liberation Sans Narrow"/>
                <a:cs typeface="Liberation Sans Narrow"/>
              </a:rPr>
              <a:t> </a:t>
            </a:r>
            <a:r>
              <a:rPr sz="2400" b="1" spc="-5" dirty="0">
                <a:solidFill>
                  <a:srgbClr val="0033CC"/>
                </a:solidFill>
                <a:latin typeface="Liberation Sans Narrow"/>
                <a:cs typeface="Liberation Sans Narrow"/>
              </a:rPr>
              <a:t>crossing)</a:t>
            </a:r>
            <a:endParaRPr sz="28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543991"/>
            <a:ext cx="5257800" cy="47833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4699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370"/>
              </a:spcBef>
            </a:pPr>
            <a:r>
              <a:rPr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CLASSIFICATION</a:t>
            </a:r>
            <a:r>
              <a:rPr sz="2800" b="1" spc="-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SYSTEMS</a:t>
            </a:r>
            <a:endParaRPr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1447800"/>
            <a:ext cx="8186420" cy="4566635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5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Artificial</a:t>
            </a:r>
            <a:r>
              <a:rPr sz="1600" b="1" spc="-1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  <a:p>
            <a:pPr marL="502920" marR="933450">
              <a:lnSpc>
                <a:spcPct val="100000"/>
              </a:lnSpc>
              <a:spcBef>
                <a:spcPts val="1250"/>
              </a:spcBef>
              <a:tabLst>
                <a:tab pos="2736215" algn="l"/>
              </a:tabLst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Based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on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growth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habits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and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uses.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primitive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system 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300 BC-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AD</a:t>
            </a:r>
            <a:r>
              <a:rPr sz="1600" b="1" spc="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1500.	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Theophratus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and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Dioscorides,</a:t>
            </a:r>
            <a:r>
              <a:rPr sz="1600" b="1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Greece.</a:t>
            </a:r>
            <a:endParaRPr sz="1600" dirty="0">
              <a:latin typeface="Arial"/>
              <a:cs typeface="Arial"/>
            </a:endParaRPr>
          </a:p>
          <a:p>
            <a:pPr marL="363855" indent="-351790">
              <a:lnSpc>
                <a:spcPct val="100000"/>
              </a:lnSpc>
              <a:spcBef>
                <a:spcPts val="1250"/>
              </a:spcBef>
              <a:buAutoNum type="arabicPeriod" startAt="2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CC0099"/>
                </a:solidFill>
                <a:latin typeface="Arial"/>
                <a:cs typeface="Arial"/>
              </a:rPr>
              <a:t>Mechanical</a:t>
            </a:r>
            <a:r>
              <a:rPr sz="1600" b="1" spc="-1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  <a:p>
            <a:pPr marL="502920" marR="825500">
              <a:lnSpc>
                <a:spcPct val="100000"/>
              </a:lnSpc>
              <a:spcBef>
                <a:spcPts val="1250"/>
              </a:spcBef>
              <a:tabLst>
                <a:tab pos="2727960" algn="l"/>
                <a:tab pos="4680585" algn="l"/>
                <a:tab pos="6214745" algn="l"/>
              </a:tabLst>
            </a:pP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b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se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d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o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n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o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n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e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 o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r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 f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w</a:t>
            </a:r>
            <a:r>
              <a:rPr sz="1600" b="1" spc="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c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ho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s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n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c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h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ra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c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t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e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ri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t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i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c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.	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1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58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0</a:t>
            </a:r>
            <a:r>
              <a:rPr sz="1600" b="1" spc="10" dirty="0">
                <a:solidFill>
                  <a:srgbClr val="333399"/>
                </a:solidFill>
                <a:latin typeface="Arial"/>
                <a:cs typeface="Arial"/>
              </a:rPr>
              <a:t>-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1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7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6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. 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Caesalpino,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Italy;	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Bauhin,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 Swiss;	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Linnaeus,</a:t>
            </a:r>
            <a:r>
              <a:rPr sz="16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Sweden.</a:t>
            </a:r>
            <a:endParaRPr sz="1600" dirty="0">
              <a:latin typeface="Arial"/>
              <a:cs typeface="Arial"/>
            </a:endParaRPr>
          </a:p>
          <a:p>
            <a:pPr marL="294005" indent="-281940">
              <a:lnSpc>
                <a:spcPct val="100000"/>
              </a:lnSpc>
              <a:spcBef>
                <a:spcPts val="1240"/>
              </a:spcBef>
              <a:buAutoNum type="arabicPeriod" startAt="3"/>
              <a:tabLst>
                <a:tab pos="294640" algn="l"/>
              </a:tabLst>
            </a:pP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Natural</a:t>
            </a:r>
            <a:r>
              <a:rPr sz="1600" b="1" spc="-2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  <a:p>
            <a:pPr marL="502920" marR="436880">
              <a:lnSpc>
                <a:spcPct val="100000"/>
              </a:lnSpc>
              <a:spcBef>
                <a:spcPts val="1370"/>
              </a:spcBef>
              <a:tabLst>
                <a:tab pos="3035300" algn="l"/>
              </a:tabLst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Based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on many characteristics.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1760-1880.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Adanson, France; 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de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Candolle,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Swiss;	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Bentham and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Hooker,</a:t>
            </a:r>
            <a:r>
              <a:rPr sz="16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Britain.</a:t>
            </a:r>
            <a:endParaRPr sz="1600" dirty="0">
              <a:latin typeface="Arial"/>
              <a:cs typeface="Arial"/>
            </a:endParaRPr>
          </a:p>
          <a:p>
            <a:pPr marL="294005" indent="-281940">
              <a:lnSpc>
                <a:spcPct val="100000"/>
              </a:lnSpc>
              <a:spcBef>
                <a:spcPts val="1250"/>
              </a:spcBef>
              <a:buAutoNum type="arabicPeriod" startAt="4"/>
              <a:tabLst>
                <a:tab pos="294640" algn="l"/>
              </a:tabLst>
            </a:pP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Phylogenetic</a:t>
            </a:r>
            <a:r>
              <a:rPr sz="1600" b="1" spc="-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C0099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  <a:p>
            <a:pPr marL="355600" marR="5080" indent="77470">
              <a:lnSpc>
                <a:spcPct val="100000"/>
              </a:lnSpc>
              <a:spcBef>
                <a:spcPts val="1490"/>
              </a:spcBef>
              <a:tabLst>
                <a:tab pos="1384300" algn="l"/>
                <a:tab pos="2135505" algn="l"/>
                <a:tab pos="6573520" algn="l"/>
              </a:tabLst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Based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on many characteristics, </a:t>
            </a:r>
            <a:r>
              <a:rPr sz="1600" b="1" spc="10" dirty="0">
                <a:solidFill>
                  <a:srgbClr val="333399"/>
                </a:solidFill>
                <a:latin typeface="Arial"/>
                <a:cs typeface="Arial"/>
              </a:rPr>
              <a:t>with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evolutionary interpretations. 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1880-present.	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Engler,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Germany;</a:t>
            </a:r>
            <a:r>
              <a:rPr sz="1600" b="1" spc="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Bessey,</a:t>
            </a:r>
            <a:r>
              <a:rPr sz="1600" b="1" spc="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America;	Hutchinson,  Britain;	Thorne,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99"/>
                </a:solidFill>
                <a:latin typeface="Arial"/>
                <a:cs typeface="Arial"/>
              </a:rPr>
              <a:t>America.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609600"/>
            <a:ext cx="5029200" cy="688371"/>
          </a:xfrm>
          <a:prstGeom prst="rect">
            <a:avLst/>
          </a:prstGeom>
          <a:solidFill>
            <a:srgbClr val="FFFFCC"/>
          </a:solidFill>
          <a:ln w="9344">
            <a:solidFill>
              <a:srgbClr val="FF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328930">
              <a:lnSpc>
                <a:spcPct val="100000"/>
              </a:lnSpc>
              <a:spcBef>
                <a:spcPts val="370"/>
              </a:spcBef>
            </a:pPr>
            <a:r>
              <a:rPr b="1" spc="-5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NOMENCLATURE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7245" y="1600200"/>
            <a:ext cx="7966710" cy="44537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1143000" indent="-256540">
              <a:lnSpc>
                <a:spcPct val="120500"/>
              </a:lnSpc>
              <a:spcBef>
                <a:spcPts val="100"/>
              </a:spcBef>
              <a:buChar char="-"/>
              <a:tabLst>
                <a:tab pos="285115" algn="l"/>
                <a:tab pos="285750" algn="l"/>
              </a:tabLst>
            </a:pPr>
            <a:r>
              <a:rPr sz="2400" spc="-5" dirty="0">
                <a:latin typeface="Arial"/>
                <a:cs typeface="Arial"/>
              </a:rPr>
              <a:t>Nomenclature is important in order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provide </a:t>
            </a:r>
            <a:r>
              <a:rPr sz="2400" spc="-5" dirty="0">
                <a:latin typeface="Arial"/>
                <a:cs typeface="Arial"/>
              </a:rPr>
              <a:t>the  correct </a:t>
            </a:r>
            <a:r>
              <a:rPr sz="2400" dirty="0">
                <a:latin typeface="Arial"/>
                <a:cs typeface="Arial"/>
              </a:rPr>
              <a:t>name </a:t>
            </a:r>
            <a:r>
              <a:rPr sz="2400" spc="-5" dirty="0">
                <a:latin typeface="Arial"/>
                <a:cs typeface="Arial"/>
              </a:rPr>
              <a:t>for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plant.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27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-"/>
            </a:pP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naming activity is </a:t>
            </a:r>
            <a:r>
              <a:rPr sz="2400" spc="-10" dirty="0">
                <a:latin typeface="Arial"/>
                <a:cs typeface="Arial"/>
              </a:rPr>
              <a:t>under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control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`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International  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Codes </a:t>
            </a:r>
            <a:r>
              <a:rPr sz="2400" spc="-5" dirty="0">
                <a:solidFill>
                  <a:srgbClr val="CC0000"/>
                </a:solidFill>
                <a:latin typeface="Arial"/>
                <a:cs typeface="Arial"/>
              </a:rPr>
              <a:t>of Botanical Nomenclature’ </a:t>
            </a:r>
            <a:r>
              <a:rPr sz="2400" spc="-5" dirty="0">
                <a:latin typeface="Arial"/>
                <a:cs typeface="Arial"/>
              </a:rPr>
              <a:t>(ICBN) published by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2400" spc="-5" dirty="0">
                <a:solidFill>
                  <a:srgbClr val="FF33CC"/>
                </a:solidFill>
                <a:latin typeface="Arial"/>
                <a:cs typeface="Arial"/>
              </a:rPr>
              <a:t>`</a:t>
            </a:r>
            <a:r>
              <a:rPr sz="2400" spc="-5" dirty="0">
                <a:solidFill>
                  <a:srgbClr val="CC0099"/>
                </a:solidFill>
                <a:latin typeface="Arial"/>
                <a:cs typeface="Arial"/>
              </a:rPr>
              <a:t>International Association of </a:t>
            </a:r>
            <a:r>
              <a:rPr sz="2400" spc="-10" dirty="0">
                <a:solidFill>
                  <a:srgbClr val="CC0099"/>
                </a:solidFill>
                <a:latin typeface="Arial"/>
                <a:cs typeface="Arial"/>
              </a:rPr>
              <a:t>Plant </a:t>
            </a:r>
            <a:r>
              <a:rPr sz="2400" spc="-5" dirty="0">
                <a:solidFill>
                  <a:srgbClr val="CC0099"/>
                </a:solidFill>
                <a:latin typeface="Arial"/>
                <a:cs typeface="Arial"/>
              </a:rPr>
              <a:t>Taxonomy’</a:t>
            </a:r>
            <a:r>
              <a:rPr sz="2400" spc="9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(IAPT).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 dirty="0">
              <a:latin typeface="Arial"/>
              <a:cs typeface="Arial"/>
            </a:endParaRPr>
          </a:p>
          <a:p>
            <a:pPr marL="285115" marR="371475" indent="-285115">
              <a:lnSpc>
                <a:spcPct val="100000"/>
              </a:lnSpc>
              <a:buChar char="-"/>
              <a:tabLst>
                <a:tab pos="285115" algn="l"/>
                <a:tab pos="285750" algn="l"/>
              </a:tabLst>
            </a:pPr>
            <a:r>
              <a:rPr sz="2400" spc="-5" dirty="0">
                <a:latin typeface="Arial"/>
                <a:cs typeface="Arial"/>
              </a:rPr>
              <a:t>The codes are revised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10" dirty="0">
                <a:latin typeface="Arial"/>
                <a:cs typeface="Arial"/>
              </a:rPr>
              <a:t>every </a:t>
            </a:r>
            <a:r>
              <a:rPr sz="2400" spc="-5" dirty="0">
                <a:latin typeface="Arial"/>
                <a:cs typeface="Arial"/>
              </a:rPr>
              <a:t>`International Botanical  Congress’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1143000"/>
            <a:ext cx="7477759" cy="52745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9100" marR="55880" indent="-342900">
              <a:lnSpc>
                <a:spcPct val="120700"/>
              </a:lnSpc>
              <a:spcBef>
                <a:spcPts val="90"/>
              </a:spcBef>
              <a:buFont typeface="Wingdings" panose="05000000000000000000" pitchFamily="2" charset="2"/>
              <a:buChar char="q"/>
              <a:tabLst>
                <a:tab pos="435609" algn="l"/>
              </a:tabLst>
            </a:pPr>
            <a:r>
              <a:rPr sz="2000" b="1" spc="-5" dirty="0">
                <a:latin typeface="Arial"/>
                <a:cs typeface="Arial"/>
              </a:rPr>
              <a:t>Scientific name </a:t>
            </a:r>
            <a:r>
              <a:rPr sz="2000" b="1" dirty="0">
                <a:latin typeface="Arial"/>
                <a:cs typeface="Arial"/>
              </a:rPr>
              <a:t>is </a:t>
            </a:r>
            <a:r>
              <a:rPr sz="2000" b="1" spc="-10" dirty="0">
                <a:latin typeface="Arial"/>
                <a:cs typeface="Arial"/>
              </a:rPr>
              <a:t>based </a:t>
            </a:r>
            <a:r>
              <a:rPr sz="2000" b="1" dirty="0">
                <a:latin typeface="Arial"/>
                <a:cs typeface="Arial"/>
              </a:rPr>
              <a:t>on </a:t>
            </a:r>
            <a:r>
              <a:rPr sz="2000" b="1" spc="-5" dirty="0">
                <a:latin typeface="Arial"/>
                <a:cs typeface="Arial"/>
              </a:rPr>
              <a:t>the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binomial </a:t>
            </a:r>
            <a:r>
              <a:rPr sz="2000" b="1" i="1" spc="-5" dirty="0">
                <a:solidFill>
                  <a:srgbClr val="D50092"/>
                </a:solidFill>
                <a:latin typeface="Arial"/>
                <a:cs typeface="Arial"/>
              </a:rPr>
              <a:t>system 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popularised by Carolus Linnaeus (1753). Consists of </a:t>
            </a: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 genus </a:t>
            </a:r>
            <a:r>
              <a:rPr sz="2000" b="1" spc="-10" dirty="0">
                <a:latin typeface="Arial"/>
                <a:cs typeface="Arial"/>
              </a:rPr>
              <a:t>and </a:t>
            </a: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species</a:t>
            </a:r>
            <a:r>
              <a:rPr sz="2000" b="1" spc="2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names</a:t>
            </a:r>
            <a:endParaRPr sz="2000" dirty="0">
              <a:latin typeface="Arial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35"/>
              </a:spcBef>
              <a:buFont typeface="Wingdings" panose="05000000000000000000" pitchFamily="2" charset="2"/>
              <a:buChar char="q"/>
            </a:pPr>
            <a:endParaRPr sz="2800" dirty="0">
              <a:latin typeface="Arial"/>
              <a:cs typeface="Arial"/>
            </a:endParaRPr>
          </a:p>
          <a:p>
            <a:pPr marL="502284" marR="620395" indent="-426720">
              <a:lnSpc>
                <a:spcPct val="120800"/>
              </a:lnSpc>
              <a:buFont typeface="Wingdings" panose="05000000000000000000" pitchFamily="2" charset="2"/>
              <a:buChar char="q"/>
              <a:tabLst>
                <a:tab pos="435609" algn="l"/>
              </a:tabLst>
            </a:pPr>
            <a:r>
              <a:rPr sz="2000" b="1" spc="-10" dirty="0">
                <a:latin typeface="Arial"/>
                <a:cs typeface="Arial"/>
              </a:rPr>
              <a:t>The </a:t>
            </a:r>
            <a:r>
              <a:rPr sz="2000" b="1" spc="-5" dirty="0">
                <a:latin typeface="Arial"/>
                <a:cs typeface="Arial"/>
              </a:rPr>
              <a:t>third </a:t>
            </a:r>
            <a:r>
              <a:rPr sz="2000" b="1" spc="-10" dirty="0">
                <a:latin typeface="Arial"/>
                <a:cs typeface="Arial"/>
              </a:rPr>
              <a:t>element </a:t>
            </a:r>
            <a:r>
              <a:rPr sz="2000" b="1" dirty="0">
                <a:latin typeface="Arial"/>
                <a:cs typeface="Arial"/>
              </a:rPr>
              <a:t>is </a:t>
            </a:r>
            <a:r>
              <a:rPr sz="2000" b="1" spc="-5" dirty="0">
                <a:latin typeface="Arial"/>
                <a:cs typeface="Arial"/>
              </a:rPr>
              <a:t>the name </a:t>
            </a:r>
            <a:r>
              <a:rPr sz="2000" b="1" dirty="0">
                <a:latin typeface="Arial"/>
                <a:cs typeface="Arial"/>
              </a:rPr>
              <a:t>of </a:t>
            </a:r>
            <a:r>
              <a:rPr sz="2000" b="1" spc="-5" dirty="0">
                <a:latin typeface="Arial"/>
                <a:cs typeface="Arial"/>
              </a:rPr>
              <a:t>the </a:t>
            </a:r>
            <a:r>
              <a:rPr sz="2000" b="1" spc="-10" dirty="0">
                <a:latin typeface="Arial"/>
                <a:cs typeface="Arial"/>
              </a:rPr>
              <a:t>person </a:t>
            </a:r>
            <a:r>
              <a:rPr sz="2000" b="1" spc="5" dirty="0">
                <a:latin typeface="Arial"/>
                <a:cs typeface="Arial"/>
              </a:rPr>
              <a:t>who  </a:t>
            </a:r>
            <a:r>
              <a:rPr sz="2000" b="1" spc="-5" dirty="0">
                <a:latin typeface="Arial"/>
                <a:cs typeface="Arial"/>
              </a:rPr>
              <a:t>formally gave 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name</a:t>
            </a:r>
            <a:endParaRPr sz="2000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q"/>
            </a:pPr>
            <a:endParaRPr sz="2000" dirty="0">
              <a:latin typeface="Arial"/>
              <a:cs typeface="Arial"/>
            </a:endParaRPr>
          </a:p>
          <a:p>
            <a:pPr marL="1102360" indent="-342900">
              <a:lnSpc>
                <a:spcPct val="100000"/>
              </a:lnSpc>
              <a:buFont typeface="Wingdings" panose="05000000000000000000" pitchFamily="2" charset="2"/>
              <a:buChar char="q"/>
              <a:tabLst>
                <a:tab pos="3168015" algn="l"/>
                <a:tab pos="5949315" algn="l"/>
              </a:tabLst>
            </a:pP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Oryza</a:t>
            </a:r>
            <a:r>
              <a:rPr sz="2000" b="1" i="1" spc="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sativa</a:t>
            </a:r>
            <a:r>
              <a:rPr sz="2000" b="1" i="1" spc="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33399"/>
                </a:solidFill>
                <a:latin typeface="Arial"/>
                <a:cs typeface="Arial"/>
              </a:rPr>
              <a:t>L.	</a:t>
            </a: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Oryza</a:t>
            </a:r>
            <a:r>
              <a:rPr sz="2000" b="1" i="1" spc="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sativa</a:t>
            </a:r>
            <a:r>
              <a:rPr sz="2000" b="1" i="1" spc="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Arial"/>
                <a:cs typeface="Arial"/>
              </a:rPr>
              <a:t>Linn.	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(Binomial)</a:t>
            </a:r>
            <a:endParaRPr sz="2000" dirty="0">
              <a:latin typeface="Arial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35"/>
              </a:spcBef>
              <a:buFont typeface="Wingdings" panose="05000000000000000000" pitchFamily="2" charset="2"/>
              <a:buChar char="q"/>
            </a:pPr>
            <a:endParaRPr sz="2800" dirty="0">
              <a:latin typeface="Arial"/>
              <a:cs typeface="Arial"/>
            </a:endParaRPr>
          </a:p>
          <a:p>
            <a:pPr marL="110236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Oryza sativa </a:t>
            </a:r>
            <a:r>
              <a:rPr sz="2000" b="1" spc="-5" dirty="0">
                <a:solidFill>
                  <a:srgbClr val="333399"/>
                </a:solidFill>
                <a:latin typeface="Arial"/>
                <a:cs typeface="Arial"/>
              </a:rPr>
              <a:t>subsp.</a:t>
            </a:r>
            <a:r>
              <a:rPr sz="2000" b="1" spc="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indica</a:t>
            </a:r>
            <a:endParaRPr sz="2000" dirty="0">
              <a:latin typeface="Arial"/>
              <a:cs typeface="Arial"/>
            </a:endParaRPr>
          </a:p>
          <a:p>
            <a:pPr marL="1102360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q"/>
              <a:tabLst>
                <a:tab pos="5200015" algn="l"/>
              </a:tabLst>
            </a:pP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Oryza sativa</a:t>
            </a:r>
            <a:r>
              <a:rPr sz="2000" b="1" i="1" spc="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Arial"/>
                <a:cs typeface="Arial"/>
              </a:rPr>
              <a:t>subsp.</a:t>
            </a:r>
            <a:r>
              <a:rPr sz="2000" b="1" spc="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333399"/>
                </a:solidFill>
                <a:latin typeface="Arial"/>
                <a:cs typeface="Arial"/>
              </a:rPr>
              <a:t>japonica	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(Trinomial)</a:t>
            </a:r>
            <a:endParaRPr sz="2000" dirty="0">
              <a:latin typeface="Arial"/>
              <a:cs typeface="Arial"/>
            </a:endParaRPr>
          </a:p>
          <a:p>
            <a:pPr marL="590550" indent="-342900">
              <a:lnSpc>
                <a:spcPct val="100000"/>
              </a:lnSpc>
              <a:spcBef>
                <a:spcPts val="2360"/>
              </a:spcBef>
              <a:buFont typeface="Wingdings" panose="05000000000000000000" pitchFamily="2" charset="2"/>
              <a:buChar char="q"/>
            </a:pPr>
            <a:r>
              <a:rPr sz="2000" i="1" spc="-10" dirty="0">
                <a:solidFill>
                  <a:srgbClr val="333399"/>
                </a:solidFill>
                <a:latin typeface="Arial"/>
                <a:cs typeface="Arial"/>
              </a:rPr>
              <a:t>Bupleurum </a:t>
            </a:r>
            <a:r>
              <a:rPr sz="2000" i="1" spc="-5" dirty="0">
                <a:solidFill>
                  <a:srgbClr val="333399"/>
                </a:solidFill>
                <a:latin typeface="Arial"/>
                <a:cs typeface="Arial"/>
              </a:rPr>
              <a:t>falcatum </a:t>
            </a:r>
            <a:r>
              <a:rPr sz="2000" spc="-5" dirty="0">
                <a:solidFill>
                  <a:srgbClr val="333399"/>
                </a:solidFill>
                <a:latin typeface="Arial"/>
                <a:cs typeface="Arial"/>
              </a:rPr>
              <a:t>ssp. </a:t>
            </a:r>
            <a:r>
              <a:rPr sz="2000" i="1" spc="-5" dirty="0">
                <a:solidFill>
                  <a:srgbClr val="333399"/>
                </a:solidFill>
                <a:latin typeface="Arial"/>
                <a:cs typeface="Arial"/>
              </a:rPr>
              <a:t>eufalcatum </a:t>
            </a:r>
            <a:r>
              <a:rPr sz="2000" spc="-5" dirty="0">
                <a:solidFill>
                  <a:srgbClr val="333399"/>
                </a:solidFill>
                <a:latin typeface="Arial"/>
                <a:cs typeface="Arial"/>
              </a:rPr>
              <a:t>var.</a:t>
            </a:r>
            <a:r>
              <a:rPr sz="2000" spc="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333399"/>
                </a:solidFill>
                <a:latin typeface="Arial"/>
                <a:cs typeface="Arial"/>
              </a:rPr>
              <a:t>hoffmeisteri</a:t>
            </a:r>
            <a:endParaRPr sz="2000" dirty="0">
              <a:latin typeface="Arial"/>
              <a:cs typeface="Arial"/>
            </a:endParaRPr>
          </a:p>
          <a:p>
            <a:pPr marL="342900" marR="625475" indent="-342900" algn="ctr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q"/>
            </a:pP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(Quadrinomial)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8668" y="831851"/>
            <a:ext cx="7898131" cy="549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956310" indent="-342900">
              <a:lnSpc>
                <a:spcPct val="131900"/>
              </a:lnSpc>
              <a:spcBef>
                <a:spcPts val="100"/>
              </a:spcBef>
              <a:buClr>
                <a:srgbClr val="000000"/>
              </a:buClr>
              <a:buFont typeface="Wingdings" panose="05000000000000000000" pitchFamily="2" charset="2"/>
              <a:buChar char="q"/>
              <a:tabLst>
                <a:tab pos="422909" algn="l"/>
              </a:tabLst>
            </a:pP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Populus alba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var. </a:t>
            </a:r>
            <a:r>
              <a:rPr sz="2400" b="1" i="1" spc="-10" dirty="0">
                <a:solidFill>
                  <a:srgbClr val="333399"/>
                </a:solidFill>
                <a:latin typeface="Arial"/>
                <a:cs typeface="Arial"/>
              </a:rPr>
              <a:t>canescens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Aiton  </a:t>
            </a: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Brassica </a:t>
            </a:r>
            <a:r>
              <a:rPr sz="2400" b="1" i="1" spc="-10" dirty="0">
                <a:solidFill>
                  <a:srgbClr val="333399"/>
                </a:solidFill>
                <a:latin typeface="Arial"/>
                <a:cs typeface="Arial"/>
              </a:rPr>
              <a:t>oleraceae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var. </a:t>
            </a: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capatita  Prunus cornuta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forma</a:t>
            </a:r>
            <a:r>
              <a:rPr sz="2400" b="1" spc="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villosa</a:t>
            </a:r>
            <a:endParaRPr sz="2400" dirty="0">
              <a:latin typeface="Arial"/>
              <a:cs typeface="Arial"/>
            </a:endParaRPr>
          </a:p>
          <a:p>
            <a:pPr marL="746760" indent="-342900">
              <a:lnSpc>
                <a:spcPct val="100000"/>
              </a:lnSpc>
              <a:spcBef>
                <a:spcPts val="340"/>
              </a:spcBef>
              <a:buFont typeface="Wingdings" panose="05000000000000000000" pitchFamily="2" charset="2"/>
              <a:buChar char="q"/>
            </a:pP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(Trinomial)</a:t>
            </a:r>
            <a:endParaRPr sz="2400" dirty="0">
              <a:latin typeface="Arial"/>
              <a:cs typeface="Arial"/>
            </a:endParaRPr>
          </a:p>
          <a:p>
            <a:pPr marL="422909" marR="55880" indent="-422909">
              <a:lnSpc>
                <a:spcPct val="122200"/>
              </a:lnSpc>
              <a:spcBef>
                <a:spcPts val="1580"/>
              </a:spcBef>
              <a:buFont typeface="Wingdings" panose="05000000000000000000" pitchFamily="2" charset="2"/>
              <a:buChar char="q"/>
              <a:tabLst>
                <a:tab pos="422909" algn="l"/>
              </a:tabLst>
            </a:pP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Name of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genera and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that of higher </a:t>
            </a:r>
            <a:r>
              <a:rPr sz="2400" b="1" spc="5" dirty="0">
                <a:solidFill>
                  <a:srgbClr val="333399"/>
                </a:solidFill>
                <a:latin typeface="Arial"/>
                <a:cs typeface="Arial"/>
              </a:rPr>
              <a:t>taxon</a:t>
            </a:r>
            <a:r>
              <a:rPr sz="2400" b="1" spc="5" dirty="0">
                <a:latin typeface="Arial"/>
                <a:cs typeface="Arial"/>
              </a:rPr>
              <a:t>, </a:t>
            </a:r>
            <a:r>
              <a:rPr sz="2400" b="1" spc="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(Monomial </a:t>
            </a:r>
            <a:r>
              <a:rPr sz="2400" b="1" dirty="0">
                <a:solidFill>
                  <a:srgbClr val="CC0099"/>
                </a:solidFill>
                <a:latin typeface="Arial"/>
                <a:cs typeface="Arial"/>
              </a:rPr>
              <a:t>/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Uninomial)</a:t>
            </a:r>
            <a:endParaRPr sz="2400" dirty="0">
              <a:latin typeface="Arial"/>
              <a:cs typeface="Arial"/>
            </a:endParaRPr>
          </a:p>
          <a:p>
            <a:pPr marL="1600200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q"/>
              <a:tabLst>
                <a:tab pos="2782570" algn="l"/>
              </a:tabLst>
            </a:pP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Rosa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L.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Rosaceae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Juss.</a:t>
            </a:r>
            <a:endParaRPr sz="2400" dirty="0">
              <a:latin typeface="Arial"/>
              <a:cs typeface="Arial"/>
            </a:endParaRPr>
          </a:p>
          <a:p>
            <a:pPr marL="422909" indent="-359410">
              <a:lnSpc>
                <a:spcPct val="100000"/>
              </a:lnSpc>
              <a:spcBef>
                <a:spcPts val="2360"/>
              </a:spcBef>
              <a:buFont typeface="Wingdings" panose="05000000000000000000" pitchFamily="2" charset="2"/>
              <a:buChar char="q"/>
              <a:tabLst>
                <a:tab pos="422909" algn="l"/>
              </a:tabLst>
            </a:pPr>
            <a:r>
              <a:rPr sz="2400" b="1" spc="-5" dirty="0">
                <a:latin typeface="Arial"/>
                <a:cs typeface="Arial"/>
              </a:rPr>
              <a:t>Cultivar taxonomic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category</a:t>
            </a:r>
            <a:endParaRPr sz="2400" dirty="0">
              <a:latin typeface="Arial"/>
              <a:cs typeface="Arial"/>
            </a:endParaRPr>
          </a:p>
          <a:p>
            <a:pPr marL="1686560" indent="-342900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q"/>
            </a:pP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Oryza sativa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cv.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Mat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Candu</a:t>
            </a:r>
            <a:endParaRPr sz="2400" dirty="0">
              <a:latin typeface="Arial"/>
              <a:cs typeface="Arial"/>
            </a:endParaRPr>
          </a:p>
          <a:p>
            <a:pPr marL="1686560" marR="2066925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sz="2400" b="1" i="1" spc="-5" dirty="0">
                <a:solidFill>
                  <a:srgbClr val="333399"/>
                </a:solidFill>
                <a:latin typeface="Arial"/>
                <a:cs typeface="Arial"/>
              </a:rPr>
              <a:t>Oryza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cv.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Mat</a:t>
            </a:r>
            <a:r>
              <a:rPr sz="2400" b="1" spc="-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Candu 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Padi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kv.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Mat</a:t>
            </a:r>
            <a:r>
              <a:rPr sz="24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Candu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7069" y="858520"/>
            <a:ext cx="1104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858520"/>
            <a:ext cx="7355839" cy="3013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>
              <a:lnSpc>
                <a:spcPct val="125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For species </a:t>
            </a:r>
            <a:r>
              <a:rPr sz="2000" spc="-5" dirty="0">
                <a:latin typeface="Arial"/>
                <a:cs typeface="Arial"/>
              </a:rPr>
              <a:t>that </a:t>
            </a:r>
            <a:r>
              <a:rPr sz="2000" dirty="0">
                <a:latin typeface="Arial"/>
                <a:cs typeface="Arial"/>
              </a:rPr>
              <a:t>have </a:t>
            </a:r>
            <a:r>
              <a:rPr sz="2000" spc="-5" dirty="0">
                <a:latin typeface="Arial"/>
                <a:cs typeface="Arial"/>
              </a:rPr>
              <a:t>been </a:t>
            </a:r>
            <a:r>
              <a:rPr sz="2000" dirty="0">
                <a:latin typeface="Arial"/>
                <a:cs typeface="Arial"/>
              </a:rPr>
              <a:t>named earlier </a:t>
            </a:r>
            <a:r>
              <a:rPr sz="2000" spc="-5" dirty="0">
                <a:latin typeface="Arial"/>
                <a:cs typeface="Arial"/>
              </a:rPr>
              <a:t>it is </a:t>
            </a:r>
            <a:r>
              <a:rPr sz="2000" dirty="0">
                <a:latin typeface="Arial"/>
                <a:cs typeface="Arial"/>
              </a:rPr>
              <a:t>adequate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name 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species </a:t>
            </a:r>
            <a:r>
              <a:rPr sz="2000" spc="-5" dirty="0">
                <a:latin typeface="Arial"/>
                <a:cs typeface="Arial"/>
              </a:rPr>
              <a:t>from then </a:t>
            </a:r>
            <a:r>
              <a:rPr sz="2000" dirty="0">
                <a:latin typeface="Arial"/>
                <a:cs typeface="Arial"/>
              </a:rPr>
              <a:t>on using only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first </a:t>
            </a:r>
            <a:r>
              <a:rPr sz="2000" spc="-5" dirty="0">
                <a:latin typeface="Arial"/>
                <a:cs typeface="Arial"/>
              </a:rPr>
              <a:t>letter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generic  name</a:t>
            </a:r>
          </a:p>
          <a:p>
            <a:pPr marL="432434">
              <a:lnSpc>
                <a:spcPct val="100000"/>
              </a:lnSpc>
              <a:spcBef>
                <a:spcPts val="1250"/>
              </a:spcBef>
              <a:tabLst>
                <a:tab pos="3126740" algn="l"/>
              </a:tabLst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Solanum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melongena,	S.</a:t>
            </a:r>
            <a:r>
              <a:rPr sz="2000" b="1" i="1" spc="-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melongena</a:t>
            </a:r>
            <a:endParaRPr sz="2000" dirty="0">
              <a:latin typeface="Arial"/>
              <a:cs typeface="Arial"/>
            </a:endParaRPr>
          </a:p>
          <a:p>
            <a:pPr marL="26034">
              <a:lnSpc>
                <a:spcPct val="100000"/>
              </a:lnSpc>
              <a:spcBef>
                <a:spcPts val="590"/>
              </a:spcBef>
            </a:pPr>
            <a:r>
              <a:rPr sz="2000" dirty="0">
                <a:latin typeface="Arial"/>
                <a:cs typeface="Arial"/>
              </a:rPr>
              <a:t>For </a:t>
            </a:r>
            <a:r>
              <a:rPr sz="2000" spc="-5" dirty="0">
                <a:latin typeface="Arial"/>
                <a:cs typeface="Arial"/>
              </a:rPr>
              <a:t>specific </a:t>
            </a:r>
            <a:r>
              <a:rPr sz="2000" dirty="0">
                <a:latin typeface="Arial"/>
                <a:cs typeface="Arial"/>
              </a:rPr>
              <a:t>name </a:t>
            </a:r>
            <a:r>
              <a:rPr sz="2000" spc="-5" dirty="0">
                <a:latin typeface="Arial"/>
                <a:cs typeface="Arial"/>
              </a:rPr>
              <a:t>consisting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10" dirty="0">
                <a:latin typeface="Arial"/>
                <a:cs typeface="Arial"/>
              </a:rPr>
              <a:t>two </a:t>
            </a:r>
            <a:r>
              <a:rPr sz="2000" spc="-5" dirty="0">
                <a:latin typeface="Arial"/>
                <a:cs typeface="Arial"/>
              </a:rPr>
              <a:t>words, </a:t>
            </a:r>
            <a:r>
              <a:rPr sz="2000" dirty="0">
                <a:latin typeface="Arial"/>
                <a:cs typeface="Arial"/>
              </a:rPr>
              <a:t>a hyphen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needed</a:t>
            </a:r>
          </a:p>
          <a:p>
            <a:pPr marL="82550">
              <a:lnSpc>
                <a:spcPct val="100000"/>
              </a:lnSpc>
              <a:spcBef>
                <a:spcPts val="1560"/>
              </a:spcBef>
            </a:pPr>
            <a:r>
              <a:rPr sz="2000" spc="-5" dirty="0">
                <a:latin typeface="Arial"/>
                <a:cs typeface="Arial"/>
              </a:rPr>
              <a:t>between the </a:t>
            </a:r>
            <a:r>
              <a:rPr sz="2000" spc="-10" dirty="0">
                <a:latin typeface="Arial"/>
                <a:cs typeface="Arial"/>
              </a:rPr>
              <a:t>two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words:</a:t>
            </a:r>
            <a:endParaRPr sz="2000" dirty="0">
              <a:latin typeface="Arial"/>
              <a:cs typeface="Arial"/>
            </a:endParaRPr>
          </a:p>
          <a:p>
            <a:pPr marL="502284">
              <a:lnSpc>
                <a:spcPct val="100000"/>
              </a:lnSpc>
              <a:spcBef>
                <a:spcPts val="1250"/>
              </a:spcBef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Hibiscus</a:t>
            </a:r>
            <a:r>
              <a:rPr sz="2000" b="1" i="1" spc="-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rosa-sinensis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7069" y="2463800"/>
            <a:ext cx="1104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7069" y="3872230"/>
            <a:ext cx="7695565" cy="2120900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237490" indent="-224790">
              <a:lnSpc>
                <a:spcPct val="100000"/>
              </a:lnSpc>
              <a:spcBef>
                <a:spcPts val="1340"/>
              </a:spcBef>
              <a:buChar char="-"/>
              <a:tabLst>
                <a:tab pos="236854" algn="l"/>
                <a:tab pos="237490" algn="l"/>
              </a:tabLst>
            </a:pPr>
            <a:r>
              <a:rPr sz="2000" spc="-5" dirty="0">
                <a:latin typeface="Arial"/>
                <a:cs typeface="Arial"/>
              </a:rPr>
              <a:t>If the </a:t>
            </a:r>
            <a:r>
              <a:rPr sz="2000" dirty="0">
                <a:latin typeface="Arial"/>
                <a:cs typeface="Arial"/>
              </a:rPr>
              <a:t>specific name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not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known:</a:t>
            </a:r>
            <a:endParaRPr sz="2000" dirty="0">
              <a:latin typeface="Arial"/>
              <a:cs typeface="Arial"/>
            </a:endParaRPr>
          </a:p>
          <a:p>
            <a:pPr marL="713105">
              <a:lnSpc>
                <a:spcPct val="100000"/>
              </a:lnSpc>
              <a:spcBef>
                <a:spcPts val="1240"/>
              </a:spcBef>
              <a:tabLst>
                <a:tab pos="3837304" algn="l"/>
              </a:tabLst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Lathyrus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sp.</a:t>
            </a:r>
            <a:r>
              <a:rPr sz="2000" b="1" spc="2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or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Lathyrus	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spp. </a:t>
            </a:r>
            <a:r>
              <a:rPr sz="2000" b="1" spc="-5" dirty="0">
                <a:solidFill>
                  <a:srgbClr val="333399"/>
                </a:solidFill>
                <a:latin typeface="Arial"/>
                <a:cs typeface="Arial"/>
              </a:rPr>
              <a:t>(if many</a:t>
            </a:r>
            <a:r>
              <a:rPr sz="20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Arial"/>
                <a:cs typeface="Arial"/>
              </a:rPr>
              <a:t>species)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307340" indent="-294640">
              <a:lnSpc>
                <a:spcPct val="100000"/>
              </a:lnSpc>
              <a:buFont typeface="Arial"/>
              <a:buChar char="-"/>
              <a:tabLst>
                <a:tab pos="306705" algn="l"/>
                <a:tab pos="307340" algn="l"/>
              </a:tabLst>
            </a:pPr>
            <a:r>
              <a:rPr sz="2000" b="1" spc="-5" dirty="0">
                <a:latin typeface="Arial"/>
                <a:cs typeface="Arial"/>
              </a:rPr>
              <a:t>Scientific name in </a:t>
            </a:r>
            <a:r>
              <a:rPr sz="2000" b="1" dirty="0">
                <a:solidFill>
                  <a:srgbClr val="00AF4F"/>
                </a:solidFill>
                <a:latin typeface="Arial"/>
                <a:cs typeface="Arial"/>
              </a:rPr>
              <a:t>capital </a:t>
            </a:r>
            <a:r>
              <a:rPr sz="2000" b="1" spc="-5" dirty="0">
                <a:solidFill>
                  <a:srgbClr val="00AF4F"/>
                </a:solidFill>
                <a:latin typeface="Arial"/>
                <a:cs typeface="Arial"/>
              </a:rPr>
              <a:t>letters </a:t>
            </a:r>
            <a:r>
              <a:rPr sz="2000" b="1" dirty="0">
                <a:latin typeface="Arial"/>
                <a:cs typeface="Arial"/>
              </a:rPr>
              <a:t>and </a:t>
            </a:r>
            <a:r>
              <a:rPr sz="2000" b="1" spc="-5" dirty="0">
                <a:solidFill>
                  <a:srgbClr val="00AF4F"/>
                </a:solidFill>
                <a:latin typeface="Arial"/>
                <a:cs typeface="Arial"/>
              </a:rPr>
              <a:t>italised </a:t>
            </a:r>
            <a:r>
              <a:rPr sz="2000" b="1" spc="-5" dirty="0">
                <a:latin typeface="Arial"/>
                <a:cs typeface="Arial"/>
              </a:rPr>
              <a:t>is </a:t>
            </a:r>
            <a:r>
              <a:rPr sz="2000" b="1" dirty="0">
                <a:latin typeface="Arial"/>
                <a:cs typeface="Arial"/>
              </a:rPr>
              <a:t>also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accepted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713105">
              <a:lnSpc>
                <a:spcPct val="100000"/>
              </a:lnSpc>
              <a:tabLst>
                <a:tab pos="3044190" algn="l"/>
              </a:tabLst>
            </a:pPr>
            <a:r>
              <a:rPr sz="2000" b="1" i="1" dirty="0">
                <a:solidFill>
                  <a:srgbClr val="FF33CC"/>
                </a:solidFill>
                <a:latin typeface="Arial"/>
                <a:cs typeface="Arial"/>
              </a:rPr>
              <a:t>CARICA </a:t>
            </a:r>
            <a:r>
              <a:rPr sz="2000" b="1" i="1" spc="-5" dirty="0">
                <a:solidFill>
                  <a:srgbClr val="FF33CC"/>
                </a:solidFill>
                <a:latin typeface="Arial"/>
                <a:cs typeface="Arial"/>
              </a:rPr>
              <a:t>PAPAYA,	HEVEA BRASILIENSIS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762000"/>
            <a:ext cx="7550784" cy="1413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0" marR="5080" indent="-209550">
              <a:lnSpc>
                <a:spcPct val="125000"/>
              </a:lnSpc>
              <a:spcBef>
                <a:spcPts val="100"/>
              </a:spcBef>
            </a:pPr>
            <a:r>
              <a:rPr sz="3000" baseline="2777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When </a:t>
            </a:r>
            <a:r>
              <a:rPr sz="2000" spc="-10" dirty="0">
                <a:latin typeface="Arial"/>
                <a:cs typeface="Arial"/>
              </a:rPr>
              <a:t>two </a:t>
            </a:r>
            <a:r>
              <a:rPr sz="2000" dirty="0">
                <a:latin typeface="Arial"/>
                <a:cs typeface="Arial"/>
              </a:rPr>
              <a:t>or more </a:t>
            </a:r>
            <a:r>
              <a:rPr sz="2000" spc="-5" dirty="0">
                <a:latin typeface="Arial"/>
                <a:cs typeface="Arial"/>
              </a:rPr>
              <a:t>authors </a:t>
            </a:r>
            <a:r>
              <a:rPr sz="2000" dirty="0">
                <a:latin typeface="Arial"/>
                <a:cs typeface="Arial"/>
              </a:rPr>
              <a:t>suggest a </a:t>
            </a:r>
            <a:r>
              <a:rPr sz="2000" spc="-5" dirty="0">
                <a:latin typeface="Arial"/>
                <a:cs typeface="Arial"/>
              </a:rPr>
              <a:t>scientific name, their </a:t>
            </a:r>
            <a:r>
              <a:rPr sz="2000" dirty="0">
                <a:latin typeface="Arial"/>
                <a:cs typeface="Arial"/>
              </a:rPr>
              <a:t>names are  linked </a:t>
            </a:r>
            <a:r>
              <a:rPr sz="2000" spc="-5" dirty="0">
                <a:latin typeface="Arial"/>
                <a:cs typeface="Arial"/>
              </a:rPr>
              <a:t>by </a:t>
            </a:r>
            <a:r>
              <a:rPr sz="2000" dirty="0">
                <a:solidFill>
                  <a:srgbClr val="FF33CC"/>
                </a:solidFill>
                <a:latin typeface="Arial"/>
                <a:cs typeface="Arial"/>
              </a:rPr>
              <a:t>`</a:t>
            </a:r>
            <a:r>
              <a:rPr sz="2000" b="1" i="1" dirty="0">
                <a:solidFill>
                  <a:srgbClr val="D50092"/>
                </a:solidFill>
                <a:latin typeface="Arial"/>
                <a:cs typeface="Arial"/>
              </a:rPr>
              <a:t>et’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 dirty="0">
              <a:latin typeface="Arial"/>
              <a:cs typeface="Arial"/>
            </a:endParaRPr>
          </a:p>
          <a:p>
            <a:pPr marL="992505">
              <a:lnSpc>
                <a:spcPct val="100000"/>
              </a:lnSpc>
              <a:tabLst>
                <a:tab pos="4623435" algn="l"/>
                <a:tab pos="4990465" algn="l"/>
              </a:tabLst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Delphinium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 viscosum</a:t>
            </a:r>
            <a:r>
              <a:rPr sz="2000" b="1" i="1" spc="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Hook.f	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et	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Thomson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8469" y="2865120"/>
            <a:ext cx="8071484" cy="3319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marR="5080" indent="-236854">
              <a:lnSpc>
                <a:spcPct val="125000"/>
              </a:lnSpc>
              <a:spcBef>
                <a:spcPts val="100"/>
              </a:spcBef>
              <a:buChar char="-"/>
              <a:tabLst>
                <a:tab pos="236854" algn="l"/>
                <a:tab pos="237490" algn="l"/>
              </a:tabLst>
            </a:pP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original name </a:t>
            </a:r>
            <a:r>
              <a:rPr sz="2000" spc="-5" dirty="0">
                <a:latin typeface="Arial"/>
                <a:cs typeface="Arial"/>
              </a:rPr>
              <a:t>for </a:t>
            </a:r>
            <a:r>
              <a:rPr sz="2000" dirty="0">
                <a:latin typeface="Arial"/>
                <a:cs typeface="Arial"/>
              </a:rPr>
              <a:t>a species is </a:t>
            </a:r>
            <a:r>
              <a:rPr sz="2000" i="1" spc="-5" dirty="0">
                <a:solidFill>
                  <a:srgbClr val="CC0099"/>
                </a:solidFill>
                <a:latin typeface="Arial"/>
                <a:cs typeface="Arial"/>
              </a:rPr>
              <a:t>Panicum </a:t>
            </a:r>
            <a:r>
              <a:rPr sz="2000" i="1" dirty="0">
                <a:solidFill>
                  <a:srgbClr val="CC0099"/>
                </a:solidFill>
                <a:latin typeface="Arial"/>
                <a:cs typeface="Arial"/>
              </a:rPr>
              <a:t>dactylon </a:t>
            </a:r>
            <a:r>
              <a:rPr sz="2000" dirty="0">
                <a:solidFill>
                  <a:srgbClr val="CC0099"/>
                </a:solidFill>
                <a:latin typeface="Arial"/>
                <a:cs typeface="Arial"/>
              </a:rPr>
              <a:t>Linn. </a:t>
            </a:r>
            <a:r>
              <a:rPr sz="2000" dirty="0">
                <a:latin typeface="Arial"/>
                <a:cs typeface="Arial"/>
              </a:rPr>
              <a:t>When </a:t>
            </a:r>
            <a:r>
              <a:rPr sz="2000" spc="-5" dirty="0">
                <a:latin typeface="Arial"/>
                <a:cs typeface="Arial"/>
              </a:rPr>
              <a:t>C.H.  </a:t>
            </a:r>
            <a:r>
              <a:rPr sz="2000" dirty="0">
                <a:latin typeface="Arial"/>
                <a:cs typeface="Arial"/>
              </a:rPr>
              <a:t>Persoon changed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genus name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i="1" dirty="0">
                <a:solidFill>
                  <a:srgbClr val="CC0099"/>
                </a:solidFill>
                <a:latin typeface="Arial"/>
                <a:cs typeface="Arial"/>
              </a:rPr>
              <a:t>Cynodon,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original </a:t>
            </a:r>
            <a:r>
              <a:rPr sz="2000" spc="-5" dirty="0">
                <a:latin typeface="Arial"/>
                <a:cs typeface="Arial"/>
              </a:rPr>
              <a:t>specific  </a:t>
            </a:r>
            <a:r>
              <a:rPr sz="2000" dirty="0">
                <a:latin typeface="Arial"/>
                <a:cs typeface="Arial"/>
              </a:rPr>
              <a:t>name remains </a:t>
            </a:r>
            <a:r>
              <a:rPr sz="2000" spc="-5" dirty="0">
                <a:latin typeface="Arial"/>
                <a:cs typeface="Arial"/>
              </a:rPr>
              <a:t>while the </a:t>
            </a:r>
            <a:r>
              <a:rPr sz="2000" dirty="0">
                <a:latin typeface="Arial"/>
                <a:cs typeface="Arial"/>
              </a:rPr>
              <a:t>original author’s name is placed in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bracket:</a:t>
            </a:r>
            <a:endParaRPr sz="2000">
              <a:latin typeface="Arial"/>
              <a:cs typeface="Arial"/>
            </a:endParaRPr>
          </a:p>
          <a:p>
            <a:pPr marL="1134110">
              <a:lnSpc>
                <a:spcPct val="100000"/>
              </a:lnSpc>
              <a:spcBef>
                <a:spcPts val="1250"/>
              </a:spcBef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Cynodon dactylon 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(Linn.)</a:t>
            </a:r>
            <a:r>
              <a:rPr sz="2000" b="1" spc="2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C0099"/>
                </a:solidFill>
                <a:latin typeface="Arial"/>
                <a:cs typeface="Arial"/>
              </a:rPr>
              <a:t>Pers.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Arial"/>
              <a:cs typeface="Arial"/>
            </a:endParaRPr>
          </a:p>
          <a:p>
            <a:pPr marL="222250" marR="44450" indent="-209550">
              <a:lnSpc>
                <a:spcPct val="124600"/>
              </a:lnSpc>
              <a:buChar char="-"/>
              <a:tabLst>
                <a:tab pos="236854" algn="l"/>
                <a:tab pos="237490" algn="l"/>
              </a:tabLst>
            </a:pPr>
            <a:r>
              <a:rPr sz="2000" dirty="0">
                <a:latin typeface="Arial"/>
                <a:cs typeface="Arial"/>
              </a:rPr>
              <a:t>When </a:t>
            </a:r>
            <a:r>
              <a:rPr sz="2000" spc="-5" dirty="0">
                <a:latin typeface="Arial"/>
                <a:cs typeface="Arial"/>
              </a:rPr>
              <a:t>the first author </a:t>
            </a:r>
            <a:r>
              <a:rPr sz="2000" dirty="0">
                <a:latin typeface="Arial"/>
                <a:cs typeface="Arial"/>
              </a:rPr>
              <a:t>suggests a name but </a:t>
            </a:r>
            <a:r>
              <a:rPr sz="2000" spc="-5" dirty="0">
                <a:latin typeface="Arial"/>
                <a:cs typeface="Arial"/>
              </a:rPr>
              <a:t>was officially published by  </a:t>
            </a:r>
            <a:r>
              <a:rPr sz="2000" dirty="0">
                <a:latin typeface="Arial"/>
                <a:cs typeface="Arial"/>
              </a:rPr>
              <a:t>a second author, both </a:t>
            </a:r>
            <a:r>
              <a:rPr sz="2000" spc="-5" dirty="0">
                <a:latin typeface="Arial"/>
                <a:cs typeface="Arial"/>
              </a:rPr>
              <a:t>names </a:t>
            </a:r>
            <a:r>
              <a:rPr sz="2000" dirty="0">
                <a:latin typeface="Arial"/>
                <a:cs typeface="Arial"/>
              </a:rPr>
              <a:t>are linked </a:t>
            </a:r>
            <a:r>
              <a:rPr sz="2000" spc="-5" dirty="0">
                <a:latin typeface="Arial"/>
                <a:cs typeface="Arial"/>
              </a:rPr>
              <a:t>by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33CC"/>
                </a:solidFill>
                <a:latin typeface="Arial"/>
                <a:cs typeface="Arial"/>
              </a:rPr>
              <a:t>`</a:t>
            </a:r>
            <a:r>
              <a:rPr sz="2000" b="1" i="1" dirty="0">
                <a:solidFill>
                  <a:srgbClr val="D50092"/>
                </a:solidFill>
                <a:latin typeface="Arial"/>
                <a:cs typeface="Arial"/>
              </a:rPr>
              <a:t>ex’</a:t>
            </a:r>
            <a:endParaRPr sz="2000">
              <a:latin typeface="Arial"/>
              <a:cs typeface="Arial"/>
            </a:endParaRPr>
          </a:p>
          <a:p>
            <a:pPr marL="1134110">
              <a:lnSpc>
                <a:spcPct val="100000"/>
              </a:lnSpc>
              <a:spcBef>
                <a:spcPts val="1250"/>
              </a:spcBef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Cerasus cornuta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Wall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ex </a:t>
            </a:r>
            <a:r>
              <a:rPr sz="2000" b="1" spc="-10" dirty="0">
                <a:solidFill>
                  <a:srgbClr val="CC0099"/>
                </a:solidFill>
                <a:latin typeface="Arial"/>
                <a:cs typeface="Arial"/>
              </a:rPr>
              <a:t>Royle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269" y="1530350"/>
            <a:ext cx="6490335" cy="187960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0"/>
              </a:spcBef>
              <a:tabLst>
                <a:tab pos="306705" algn="l"/>
              </a:tabLst>
            </a:pPr>
            <a:r>
              <a:rPr sz="2000" dirty="0">
                <a:latin typeface="Arial"/>
                <a:cs typeface="Arial"/>
              </a:rPr>
              <a:t>-	</a:t>
            </a:r>
            <a:r>
              <a:rPr sz="2000" spc="-5" dirty="0">
                <a:latin typeface="Arial"/>
                <a:cs typeface="Arial"/>
              </a:rPr>
              <a:t>Interspecific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spc="-5" dirty="0">
                <a:latin typeface="Arial"/>
                <a:cs typeface="Arial"/>
              </a:rPr>
              <a:t>intergeneric </a:t>
            </a:r>
            <a:r>
              <a:rPr sz="2000" dirty="0">
                <a:latin typeface="Arial"/>
                <a:cs typeface="Arial"/>
              </a:rPr>
              <a:t>hybrids:</a:t>
            </a:r>
          </a:p>
          <a:p>
            <a:pPr marL="643890">
              <a:lnSpc>
                <a:spcPct val="100000"/>
              </a:lnSpc>
              <a:spcBef>
                <a:spcPts val="1250"/>
              </a:spcBef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Agrostis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Polypogon</a:t>
            </a:r>
            <a:endParaRPr sz="2000" dirty="0">
              <a:latin typeface="Arial"/>
              <a:cs typeface="Arial"/>
            </a:endParaRPr>
          </a:p>
          <a:p>
            <a:pPr marL="643890" marR="5080">
              <a:lnSpc>
                <a:spcPct val="152100"/>
              </a:lnSpc>
            </a:pP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Agrostis stolonifera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Polypogon monspeliensis  Salix auritia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S.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caprea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269" y="3589020"/>
            <a:ext cx="1104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8910" y="3444240"/>
            <a:ext cx="5662930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" marR="5080" indent="-336550">
              <a:lnSpc>
                <a:spcPct val="152100"/>
              </a:lnSpc>
              <a:spcBef>
                <a:spcPts val="100"/>
              </a:spcBef>
              <a:tabLst>
                <a:tab pos="2327275" algn="l"/>
                <a:tab pos="2409825" algn="l"/>
              </a:tabLst>
            </a:pPr>
            <a:r>
              <a:rPr sz="2000" spc="-5" dirty="0">
                <a:latin typeface="Arial"/>
                <a:cs typeface="Arial"/>
              </a:rPr>
              <a:t>Binary </a:t>
            </a:r>
            <a:r>
              <a:rPr sz="2000" dirty="0">
                <a:latin typeface="Arial"/>
                <a:cs typeface="Arial"/>
              </a:rPr>
              <a:t>names </a:t>
            </a:r>
            <a:r>
              <a:rPr sz="2000" spc="-5" dirty="0">
                <a:latin typeface="Arial"/>
                <a:cs typeface="Arial"/>
              </a:rPr>
              <a:t>are </a:t>
            </a:r>
            <a:r>
              <a:rPr sz="2000" dirty="0">
                <a:latin typeface="Arial"/>
                <a:cs typeface="Arial"/>
              </a:rPr>
              <a:t>given </a:t>
            </a:r>
            <a:r>
              <a:rPr sz="2000" spc="-5" dirty="0">
                <a:latin typeface="Arial"/>
                <a:cs typeface="Arial"/>
              </a:rPr>
              <a:t>to interspecific </a:t>
            </a:r>
            <a:r>
              <a:rPr sz="2000" spc="5" dirty="0">
                <a:latin typeface="Arial"/>
                <a:cs typeface="Arial"/>
              </a:rPr>
              <a:t>hybrids</a:t>
            </a:r>
            <a:r>
              <a:rPr sz="2000" i="1" spc="5" dirty="0">
                <a:latin typeface="Arial"/>
                <a:cs typeface="Arial"/>
              </a:rPr>
              <a:t>: 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Salix</a:t>
            </a:r>
            <a:r>
              <a:rPr sz="2000" b="1" i="1" spc="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</a:t>
            </a:r>
            <a:r>
              <a:rPr sz="2000" b="1" spc="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capreola		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S.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aurita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S.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caprea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) 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Rosa</a:t>
            </a:r>
            <a:r>
              <a:rPr sz="2000" b="1" i="1" spc="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odorata	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R.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chinensis 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x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R.</a:t>
            </a:r>
            <a:r>
              <a:rPr sz="2000" b="1" i="1" spc="-7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gigantea</a:t>
            </a:r>
            <a:r>
              <a:rPr sz="2000" b="1" dirty="0">
                <a:solidFill>
                  <a:srgbClr val="CC0099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4269" y="5100320"/>
            <a:ext cx="1104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8910" y="4958080"/>
            <a:ext cx="4329430" cy="949960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40"/>
              </a:spcBef>
            </a:pP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graft between </a:t>
            </a:r>
            <a:r>
              <a:rPr sz="2000" spc="-10" dirty="0">
                <a:latin typeface="Arial"/>
                <a:cs typeface="Arial"/>
              </a:rPr>
              <a:t>two </a:t>
            </a:r>
            <a:r>
              <a:rPr sz="2000" dirty="0">
                <a:latin typeface="Arial"/>
                <a:cs typeface="Arial"/>
              </a:rPr>
              <a:t>species uses </a:t>
            </a:r>
            <a:r>
              <a:rPr sz="2000" b="1" dirty="0">
                <a:solidFill>
                  <a:srgbClr val="D50092"/>
                </a:solidFill>
                <a:latin typeface="Arial"/>
                <a:cs typeface="Arial"/>
              </a:rPr>
              <a:t>`+’</a:t>
            </a:r>
            <a:r>
              <a:rPr sz="2000" b="1" spc="-15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  <a:spcBef>
                <a:spcPts val="1240"/>
              </a:spcBef>
              <a:tabLst>
                <a:tab pos="2215515" algn="l"/>
              </a:tabLst>
            </a:pP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Rosa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 webbiana</a:t>
            </a:r>
            <a:r>
              <a:rPr sz="2000" b="1" i="1" spc="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C0099"/>
                </a:solidFill>
                <a:latin typeface="Arial"/>
                <a:cs typeface="Arial"/>
              </a:rPr>
              <a:t>+	R.</a:t>
            </a:r>
            <a:r>
              <a:rPr sz="2000" b="1" i="1" spc="-2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99"/>
                </a:solidFill>
                <a:latin typeface="Arial"/>
                <a:cs typeface="Arial"/>
              </a:rPr>
              <a:t>floribunda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94278" y="709690"/>
            <a:ext cx="360172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HYBRID</a:t>
            </a:r>
            <a:r>
              <a:rPr sz="2800" b="1" spc="-9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sz="2800" b="1" spc="-1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NAMES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706982"/>
            <a:ext cx="6400800" cy="47833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99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370"/>
              </a:spcBef>
            </a:pPr>
            <a:r>
              <a:rPr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TAXONOMIC</a:t>
            </a:r>
            <a:r>
              <a:rPr sz="2800" b="1" spc="-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CHARACTERISTICS</a:t>
            </a:r>
            <a:endParaRPr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1371600"/>
            <a:ext cx="8534400" cy="472440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5600" algn="l"/>
              </a:tabLst>
            </a:pP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Morphology</a:t>
            </a:r>
            <a:endParaRPr sz="2400" dirty="0">
              <a:latin typeface="Arial"/>
              <a:cs typeface="Arial"/>
            </a:endParaRPr>
          </a:p>
          <a:p>
            <a:pPr marL="355600" marR="5080" indent="-1270">
              <a:lnSpc>
                <a:spcPts val="3740"/>
              </a:lnSpc>
              <a:spcBef>
                <a:spcPts val="265"/>
              </a:spcBef>
            </a:pPr>
            <a:r>
              <a:rPr sz="2400" b="1" spc="-5" dirty="0">
                <a:latin typeface="Arial"/>
                <a:cs typeface="Arial"/>
              </a:rPr>
              <a:t>Plant </a:t>
            </a:r>
            <a:r>
              <a:rPr sz="2400" b="1" dirty="0">
                <a:latin typeface="Arial"/>
                <a:cs typeface="Arial"/>
              </a:rPr>
              <a:t>growth </a:t>
            </a:r>
            <a:r>
              <a:rPr sz="2400" b="1" spc="-5" dirty="0">
                <a:latin typeface="Arial"/>
                <a:cs typeface="Arial"/>
              </a:rPr>
              <a:t>habit, leaf arrangement and shape, </a:t>
            </a:r>
            <a:r>
              <a:rPr sz="2400" b="1" dirty="0">
                <a:latin typeface="Arial"/>
                <a:cs typeface="Arial"/>
              </a:rPr>
              <a:t>flower  </a:t>
            </a:r>
            <a:r>
              <a:rPr sz="2400" b="1" spc="-10" dirty="0">
                <a:latin typeface="Arial"/>
                <a:cs typeface="Arial"/>
              </a:rPr>
              <a:t>and </a:t>
            </a:r>
            <a:r>
              <a:rPr sz="2400" b="1" spc="-5" dirty="0">
                <a:latin typeface="Arial"/>
                <a:cs typeface="Arial"/>
              </a:rPr>
              <a:t>fruit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characteristics.</a:t>
            </a:r>
            <a:endParaRPr sz="2400" dirty="0">
              <a:latin typeface="Arial"/>
              <a:cs typeface="Arial"/>
            </a:endParaRPr>
          </a:p>
          <a:p>
            <a:pPr marL="351790" indent="-339725">
              <a:lnSpc>
                <a:spcPct val="100000"/>
              </a:lnSpc>
              <a:spcBef>
                <a:spcPts val="1355"/>
              </a:spcBef>
              <a:buAutoNum type="arabicPeriod" startAt="2"/>
              <a:tabLst>
                <a:tab pos="352425" algn="l"/>
              </a:tabLst>
            </a:pP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Anatomy</a:t>
            </a:r>
            <a:endParaRPr sz="2400" dirty="0">
              <a:latin typeface="Arial"/>
              <a:cs typeface="Arial"/>
            </a:endParaRPr>
          </a:p>
          <a:p>
            <a:pPr marL="355600" marR="171450" indent="-1270">
              <a:lnSpc>
                <a:spcPct val="150000"/>
              </a:lnSpc>
              <a:spcBef>
                <a:spcPts val="1200"/>
              </a:spcBef>
            </a:pPr>
            <a:r>
              <a:rPr sz="2400" b="1" spc="-10" dirty="0">
                <a:latin typeface="Arial"/>
                <a:cs typeface="Arial"/>
              </a:rPr>
              <a:t>Secondary xylem </a:t>
            </a:r>
            <a:r>
              <a:rPr sz="2400" b="1" spc="-5" dirty="0">
                <a:latin typeface="Arial"/>
                <a:cs typeface="Arial"/>
              </a:rPr>
              <a:t>characteristics, epidermis including  trichomes and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stomata.</a:t>
            </a:r>
            <a:endParaRPr sz="2400" dirty="0">
              <a:latin typeface="Arial"/>
              <a:cs typeface="Arial"/>
            </a:endParaRPr>
          </a:p>
          <a:p>
            <a:pPr marL="351790" indent="-339725">
              <a:lnSpc>
                <a:spcPct val="100000"/>
              </a:lnSpc>
              <a:spcBef>
                <a:spcPts val="1440"/>
              </a:spcBef>
              <a:buAutoNum type="arabicPeriod" startAt="3"/>
              <a:tabLst>
                <a:tab pos="352425" algn="l"/>
              </a:tabLst>
            </a:pP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Palinology</a:t>
            </a:r>
            <a:endParaRPr sz="2400" dirty="0">
              <a:latin typeface="Arial"/>
              <a:cs typeface="Arial"/>
            </a:endParaRPr>
          </a:p>
          <a:p>
            <a:pPr marL="355600" marR="266700" indent="-1270">
              <a:lnSpc>
                <a:spcPct val="125000"/>
              </a:lnSpc>
            </a:pPr>
            <a:r>
              <a:rPr sz="2400" b="1" spc="-5" dirty="0">
                <a:latin typeface="Arial"/>
                <a:cs typeface="Arial"/>
              </a:rPr>
              <a:t>Pollen characteristics including size, shape, aperture  </a:t>
            </a:r>
            <a:r>
              <a:rPr sz="2400" b="1" spc="-10" dirty="0">
                <a:latin typeface="Arial"/>
                <a:cs typeface="Arial"/>
              </a:rPr>
              <a:t>and </a:t>
            </a:r>
            <a:r>
              <a:rPr sz="2400" b="1" spc="-5" dirty="0">
                <a:latin typeface="Arial"/>
                <a:cs typeface="Arial"/>
              </a:rPr>
              <a:t>exine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sculpture.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2316479"/>
            <a:ext cx="7373620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790" indent="-33972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52425" algn="l"/>
              </a:tabLst>
            </a:pPr>
            <a:r>
              <a:rPr sz="2400" b="1" spc="-10" dirty="0">
                <a:solidFill>
                  <a:srgbClr val="CC0099"/>
                </a:solidFill>
                <a:latin typeface="Arial"/>
                <a:cs typeface="Arial"/>
              </a:rPr>
              <a:t>Cytology</a:t>
            </a:r>
            <a:endParaRPr sz="24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  <a:spcBef>
                <a:spcPts val="1780"/>
              </a:spcBef>
            </a:pPr>
            <a:r>
              <a:rPr sz="2400" b="1" spc="-1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chromosome </a:t>
            </a:r>
            <a:r>
              <a:rPr sz="2400" b="1" spc="-10" dirty="0">
                <a:latin typeface="Arial"/>
                <a:cs typeface="Arial"/>
              </a:rPr>
              <a:t>number, </a:t>
            </a:r>
            <a:r>
              <a:rPr sz="2400" b="1" spc="-5" dirty="0">
                <a:latin typeface="Arial"/>
                <a:cs typeface="Arial"/>
              </a:rPr>
              <a:t>structure </a:t>
            </a:r>
            <a:r>
              <a:rPr sz="2400" b="1" spc="-10" dirty="0">
                <a:latin typeface="Arial"/>
                <a:cs typeface="Arial"/>
              </a:rPr>
              <a:t>and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habit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Arial"/>
              <a:cs typeface="Arial"/>
            </a:endParaRPr>
          </a:p>
          <a:p>
            <a:pPr marL="351790" indent="-339725">
              <a:lnSpc>
                <a:spcPct val="100000"/>
              </a:lnSpc>
              <a:buAutoNum type="arabicPeriod" startAt="5"/>
              <a:tabLst>
                <a:tab pos="352425" algn="l"/>
              </a:tabLst>
            </a:pP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Chemical and</a:t>
            </a:r>
            <a:r>
              <a:rPr sz="2400" b="1" spc="-1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99"/>
                </a:solidFill>
                <a:latin typeface="Arial"/>
                <a:cs typeface="Arial"/>
              </a:rPr>
              <a:t>molecular</a:t>
            </a:r>
            <a:endParaRPr sz="2400">
              <a:latin typeface="Arial"/>
              <a:cs typeface="Arial"/>
            </a:endParaRPr>
          </a:p>
          <a:p>
            <a:pPr marL="695960" marR="154305">
              <a:lnSpc>
                <a:spcPct val="139900"/>
              </a:lnSpc>
              <a:spcBef>
                <a:spcPts val="1200"/>
              </a:spcBef>
            </a:pPr>
            <a:r>
              <a:rPr sz="2400" b="1" spc="-5" dirty="0">
                <a:latin typeface="Arial"/>
                <a:cs typeface="Arial"/>
              </a:rPr>
              <a:t>Alkaloid, phenolic and amino acids contents.  Protein, </a:t>
            </a:r>
            <a:r>
              <a:rPr sz="2400" b="1" spc="-10" dirty="0">
                <a:latin typeface="Arial"/>
                <a:cs typeface="Arial"/>
              </a:rPr>
              <a:t>enzyme and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DNA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1600200" y="1066800"/>
            <a:ext cx="6400800" cy="478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990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5285">
              <a:spcBef>
                <a:spcPts val="370"/>
              </a:spcBef>
            </a:pPr>
            <a:r>
              <a:rPr lang="en-US"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TAXONOMIC</a:t>
            </a:r>
            <a:r>
              <a:rPr lang="en-US" sz="2800" b="1" spc="-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n-US" sz="28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CHARACTERISTICS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057400" y="762000"/>
            <a:ext cx="5629735" cy="1243012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End!</a:t>
            </a:r>
            <a:endParaRPr lang="ru-RU" sz="6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24200" y="1981200"/>
            <a:ext cx="2957987" cy="53848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attention!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858" y="2745083"/>
            <a:ext cx="2100953" cy="2439440"/>
          </a:xfrm>
          <a:prstGeom prst="rect">
            <a:avLst/>
          </a:prstGeom>
        </p:spPr>
      </p:pic>
      <p:pic>
        <p:nvPicPr>
          <p:cNvPr id="5" name="Рисунок 4" descr="Telegram (software)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24" y="2745083"/>
            <a:ext cx="1670176" cy="16701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76800" y="4784413"/>
            <a:ext cx="342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/>
              </a:rPr>
              <a:t>https://t.me/FB_FGstudents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92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18</TotalTime>
  <Words>1670</Words>
  <Application>Microsoft Office PowerPoint</Application>
  <PresentationFormat>Экран (4:3)</PresentationFormat>
  <Paragraphs>219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Algerian</vt:lpstr>
      <vt:lpstr>Arial</vt:lpstr>
      <vt:lpstr>Corbel</vt:lpstr>
      <vt:lpstr>Liberation Sans Narrow</vt:lpstr>
      <vt:lpstr>Times New Roman</vt:lpstr>
      <vt:lpstr>Wingdings</vt:lpstr>
      <vt:lpstr>Параллакс</vt:lpstr>
      <vt:lpstr>Lecture №3 Introduction to plant taxonomy. Principes of modern classification; system of magnoliophyta adapted for the program. Characteristics signs of Procaryotes and lower plants</vt:lpstr>
      <vt:lpstr>PLANT TAXONOMY</vt:lpstr>
      <vt:lpstr>Importance of Plant Taxonomy</vt:lpstr>
      <vt:lpstr>Taxonomic Components</vt:lpstr>
      <vt:lpstr>Taxonomic System</vt:lpstr>
      <vt:lpstr>Презентация PowerPoint</vt:lpstr>
      <vt:lpstr>Презентация PowerPoint</vt:lpstr>
      <vt:lpstr>Презентация PowerPoint</vt:lpstr>
      <vt:lpstr>Kingdom</vt:lpstr>
      <vt:lpstr>PLANT KINGDOM</vt:lpstr>
      <vt:lpstr>DIVISION (PLANT KINGDOM)</vt:lpstr>
      <vt:lpstr>SPERMATOPHYTA  (SEEDED PLANTS)</vt:lpstr>
      <vt:lpstr>CLASSIFICATION OF BANANA</vt:lpstr>
      <vt:lpstr>Презентация PowerPoint</vt:lpstr>
      <vt:lpstr>SUB AND SUPER CATEGORIES</vt:lpstr>
      <vt:lpstr>Subspecies and Variety : based on morphological  variations that can be identified within a species as a  result of adaption to different ecology.</vt:lpstr>
      <vt:lpstr>THE CONCEPT OF SPECIES</vt:lpstr>
      <vt:lpstr>Презентация PowerPoint</vt:lpstr>
      <vt:lpstr>CLASSIFICATION SYSTEMS</vt:lpstr>
      <vt:lpstr>NOMENCLATURE</vt:lpstr>
      <vt:lpstr>Презентация PowerPoint</vt:lpstr>
      <vt:lpstr>Презентация PowerPoint</vt:lpstr>
      <vt:lpstr>Презентация PowerPoint</vt:lpstr>
      <vt:lpstr>Презентация PowerPoint</vt:lpstr>
      <vt:lpstr>HYBRID NAMES</vt:lpstr>
      <vt:lpstr>TAXONOMIC CHARACTERISTICS</vt:lpstr>
      <vt:lpstr>Презентация PowerPoint</vt:lpstr>
      <vt:lpstr>The End!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№3 Introduction to plant taxonomy. Principes of modern classification; system of magnoliophyta adapted for the program. Characteristics signs of Procaryotes and lower plants</dc:title>
  <dc:creator>Приступа Богдан Володимирович</dc:creator>
  <cp:lastModifiedBy>Світлана Ігорівна Богату</cp:lastModifiedBy>
  <cp:revision>5</cp:revision>
  <dcterms:created xsi:type="dcterms:W3CDTF">2020-12-06T16:53:29Z</dcterms:created>
  <dcterms:modified xsi:type="dcterms:W3CDTF">2022-12-17T21:51:08Z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2014-07-17T00:00:00Z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2020-12-06T00:00:00Z</vt:filetime>
  </property>
</Properties>
</file>