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heme/themeOverride4.xml" ContentType="application/vnd.openxmlformats-officedocument.themeOverrid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86" r:id="rId2"/>
  </p:sldMasterIdLst>
  <p:notesMasterIdLst>
    <p:notesMasterId r:id="rId56"/>
  </p:notesMasterIdLst>
  <p:sldIdLst>
    <p:sldId id="433" r:id="rId3"/>
    <p:sldId id="434" r:id="rId4"/>
    <p:sldId id="435" r:id="rId5"/>
    <p:sldId id="437" r:id="rId6"/>
    <p:sldId id="438" r:id="rId7"/>
    <p:sldId id="436" r:id="rId8"/>
    <p:sldId id="259" r:id="rId9"/>
    <p:sldId id="260" r:id="rId10"/>
    <p:sldId id="439" r:id="rId11"/>
    <p:sldId id="440" r:id="rId12"/>
    <p:sldId id="262" r:id="rId13"/>
    <p:sldId id="263" r:id="rId14"/>
    <p:sldId id="441" r:id="rId15"/>
    <p:sldId id="371" r:id="rId16"/>
    <p:sldId id="354" r:id="rId17"/>
    <p:sldId id="342" r:id="rId18"/>
    <p:sldId id="343" r:id="rId19"/>
    <p:sldId id="345" r:id="rId20"/>
    <p:sldId id="346" r:id="rId21"/>
    <p:sldId id="442" r:id="rId22"/>
    <p:sldId id="445" r:id="rId23"/>
    <p:sldId id="443" r:id="rId24"/>
    <p:sldId id="446" r:id="rId25"/>
    <p:sldId id="448" r:id="rId26"/>
    <p:sldId id="447" r:id="rId27"/>
    <p:sldId id="450" r:id="rId28"/>
    <p:sldId id="449" r:id="rId29"/>
    <p:sldId id="452" r:id="rId30"/>
    <p:sldId id="451" r:id="rId31"/>
    <p:sldId id="453" r:id="rId32"/>
    <p:sldId id="454" r:id="rId33"/>
    <p:sldId id="456" r:id="rId34"/>
    <p:sldId id="455" r:id="rId35"/>
    <p:sldId id="457" r:id="rId36"/>
    <p:sldId id="458" r:id="rId37"/>
    <p:sldId id="459" r:id="rId38"/>
    <p:sldId id="418" r:id="rId39"/>
    <p:sldId id="364" r:id="rId40"/>
    <p:sldId id="292" r:id="rId41"/>
    <p:sldId id="373" r:id="rId42"/>
    <p:sldId id="365" r:id="rId43"/>
    <p:sldId id="294" r:id="rId44"/>
    <p:sldId id="295" r:id="rId45"/>
    <p:sldId id="296" r:id="rId46"/>
    <p:sldId id="366" r:id="rId47"/>
    <p:sldId id="300" r:id="rId48"/>
    <p:sldId id="367" r:id="rId49"/>
    <p:sldId id="368" r:id="rId50"/>
    <p:sldId id="369" r:id="rId51"/>
    <p:sldId id="379" r:id="rId52"/>
    <p:sldId id="305" r:id="rId53"/>
    <p:sldId id="380" r:id="rId54"/>
    <p:sldId id="381" r:id="rId55"/>
  </p:sldIdLst>
  <p:sldSz cx="9144000" cy="6858000" type="screen4x3"/>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1pPr>
    <a:lvl2pPr marL="742950" indent="-28575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5pPr>
    <a:lvl6pPr marL="2286000" algn="l" defTabSz="914400" rtl="0" eaLnBrk="1" latinLnBrk="0" hangingPunct="1">
      <a:defRPr kern="1200">
        <a:solidFill>
          <a:schemeClr val="bg1"/>
        </a:solidFill>
        <a:latin typeface="Arial" charset="0"/>
        <a:ea typeface="Lucida Sans Unicode" pitchFamily="34" charset="0"/>
        <a:cs typeface="Lucida Sans Unicode" pitchFamily="34" charset="0"/>
      </a:defRPr>
    </a:lvl6pPr>
    <a:lvl7pPr marL="2743200" algn="l" defTabSz="914400" rtl="0" eaLnBrk="1" latinLnBrk="0" hangingPunct="1">
      <a:defRPr kern="1200">
        <a:solidFill>
          <a:schemeClr val="bg1"/>
        </a:solidFill>
        <a:latin typeface="Arial" charset="0"/>
        <a:ea typeface="Lucida Sans Unicode" pitchFamily="34" charset="0"/>
        <a:cs typeface="Lucida Sans Unicode" pitchFamily="34" charset="0"/>
      </a:defRPr>
    </a:lvl7pPr>
    <a:lvl8pPr marL="3200400" algn="l" defTabSz="914400" rtl="0" eaLnBrk="1" latinLnBrk="0" hangingPunct="1">
      <a:defRPr kern="1200">
        <a:solidFill>
          <a:schemeClr val="bg1"/>
        </a:solidFill>
        <a:latin typeface="Arial" charset="0"/>
        <a:ea typeface="Lucida Sans Unicode" pitchFamily="34" charset="0"/>
        <a:cs typeface="Lucida Sans Unicode" pitchFamily="34" charset="0"/>
      </a:defRPr>
    </a:lvl8pPr>
    <a:lvl9pPr marL="3657600" algn="l" defTabSz="914400" rtl="0" eaLnBrk="1" latinLnBrk="0" hangingPunct="1">
      <a:defRPr kern="1200">
        <a:solidFill>
          <a:schemeClr val="bg1"/>
        </a:solidFill>
        <a:latin typeface="Arial" charset="0"/>
        <a:ea typeface="Lucida Sans Unicode" pitchFamily="34" charset="0"/>
        <a:cs typeface="Lucida Sans Unicode"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0000"/>
    <a:srgbClr val="CC0099"/>
    <a:srgbClr val="FF6600"/>
    <a:srgbClr val="0000FF"/>
    <a:srgbClr val="FF3300"/>
    <a:srgbClr val="CC0066"/>
    <a:srgbClr val="FF0066"/>
    <a:srgbClr val="003300"/>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85862" autoAdjust="0"/>
  </p:normalViewPr>
  <p:slideViewPr>
    <p:cSldViewPr>
      <p:cViewPr varScale="1">
        <p:scale>
          <a:sx n="57" d="100"/>
          <a:sy n="57" d="100"/>
        </p:scale>
        <p:origin x="-1758" y="-90"/>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1"/>
          <p:cNvSpPr>
            <a:spLocks noGrp="1" noChangeArrowheads="1"/>
          </p:cNvSpPr>
          <p:nvPr>
            <p:ph type="sldImg"/>
          </p:nvPr>
        </p:nvSpPr>
        <p:spPr bwMode="auto">
          <a:xfrm>
            <a:off x="0" y="695325"/>
            <a:ext cx="0" cy="0"/>
          </a:xfrm>
          <a:prstGeom prst="rect">
            <a:avLst/>
          </a:prstGeom>
          <a:noFill/>
          <a:ln w="9525">
            <a:noFill/>
            <a:round/>
            <a:headEnd/>
            <a:tailEnd/>
          </a:ln>
        </p:spPr>
      </p:sp>
      <p:sp>
        <p:nvSpPr>
          <p:cNvPr id="3074" name="Rectangle 2"/>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smtClean="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en.wikipedia.org/wiki/Denmark" TargetMode="External"/><Relationship Id="rId13" Type="http://schemas.openxmlformats.org/officeDocument/2006/relationships/hyperlink" Target="https://en.wikipedia.org/wiki/Mutationism#Johannsen.27s_.22pure_line.22_experiments.2C_1903" TargetMode="External"/><Relationship Id="rId3" Type="http://schemas.openxmlformats.org/officeDocument/2006/relationships/hyperlink" Target="https://en.wikipedia.org/wiki/Wilhelm_Johannsen" TargetMode="External"/><Relationship Id="rId7" Type="http://schemas.openxmlformats.org/officeDocument/2006/relationships/hyperlink" Target="https://en.wikipedia.org/wiki/Allele" TargetMode="External"/><Relationship Id="rId12" Type="http://schemas.openxmlformats.org/officeDocument/2006/relationships/hyperlink" Target="https://en.wikipedia.org/wiki/Genotype"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en.wikipedia.org/wiki/Edith_Saunders" TargetMode="External"/><Relationship Id="rId11" Type="http://schemas.openxmlformats.org/officeDocument/2006/relationships/hyperlink" Target="https://en.wikipedia.org/wiki/Phenotype" TargetMode="External"/><Relationship Id="rId5" Type="http://schemas.openxmlformats.org/officeDocument/2006/relationships/hyperlink" Target="https://en.wikipedia.org/wiki/Pangenesis" TargetMode="External"/><Relationship Id="rId10" Type="http://schemas.openxmlformats.org/officeDocument/2006/relationships/hyperlink" Target="https://en.wikipedia.org/wiki/Geneticist" TargetMode="External"/><Relationship Id="rId4" Type="http://schemas.openxmlformats.org/officeDocument/2006/relationships/hyperlink" Target="https://en.wikipedia.org/wiki/Gene" TargetMode="External"/><Relationship Id="rId9" Type="http://schemas.openxmlformats.org/officeDocument/2006/relationships/hyperlink" Target="https://en.wikipedia.org/wiki/Botanist" TargetMode="External"/><Relationship Id="rId14" Type="http://schemas.openxmlformats.org/officeDocument/2006/relationships/hyperlink" Target="https://en.wikipedia.org/wiki/Genetic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en.wikipedia.org/wiki/Genetics" TargetMode="External"/><Relationship Id="rId3" Type="http://schemas.openxmlformats.org/officeDocument/2006/relationships/hyperlink" Target="https://en.wikipedia.org/wiki/Gregor_Mendel#cite_note-books.google.com-3" TargetMode="External"/><Relationship Id="rId7" Type="http://schemas.openxmlformats.org/officeDocument/2006/relationships/hyperlink" Target="https://en.wikipedia.org/wiki/Science"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n.wikipedia.org/wiki/Czech_Republic" TargetMode="External"/><Relationship Id="rId11" Type="http://schemas.openxmlformats.org/officeDocument/2006/relationships/hyperlink" Target="https://en.wikipedia.org/wiki/Biological_inheritance" TargetMode="External"/><Relationship Id="rId5" Type="http://schemas.openxmlformats.org/officeDocument/2006/relationships/hyperlink" Target="https://en.wikipedia.org/wiki/Austrian_Empire" TargetMode="External"/><Relationship Id="rId10" Type="http://schemas.openxmlformats.org/officeDocument/2006/relationships/hyperlink" Target="https://en.wikipedia.org/wiki/Pea" TargetMode="External"/><Relationship Id="rId4" Type="http://schemas.openxmlformats.org/officeDocument/2006/relationships/hyperlink" Target="https://en.wikipedia.org/wiki/Austrian_Silesia" TargetMode="External"/><Relationship Id="rId9" Type="http://schemas.openxmlformats.org/officeDocument/2006/relationships/hyperlink" Target="https://en.wikipedia.org/wiki/Trait_(biologica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Образ слайда 1"/>
          <p:cNvSpPr>
            <a:spLocks noGrp="1" noRot="1" noChangeAspect="1" noTextEdit="1"/>
          </p:cNvSpPr>
          <p:nvPr>
            <p:ph type="sldImg"/>
          </p:nvPr>
        </p:nvSpPr>
        <p:spPr/>
      </p:sp>
      <p:sp>
        <p:nvSpPr>
          <p:cNvPr id="3" name="Заметки 2"/>
          <p:cNvSpPr>
            <a:spLocks noGrp="1"/>
          </p:cNvSpPr>
          <p:nvPr>
            <p:ph type="body" idx="1"/>
          </p:nvPr>
        </p:nvSpPr>
        <p:spPr/>
        <p:txBody>
          <a:bodyPr/>
          <a:lstStyle/>
          <a:p>
            <a:pPr>
              <a:defRPr/>
            </a:pPr>
            <a:r>
              <a:rPr lang="en-US" dirty="0" smtClean="0"/>
              <a:t>William Bateson  1894 book </a:t>
            </a:r>
            <a:r>
              <a:rPr lang="en-US" i="1" dirty="0" smtClean="0"/>
              <a:t>Materials for the Study of Variation</a:t>
            </a:r>
            <a:r>
              <a:rPr lang="en-US" dirty="0" smtClean="0"/>
              <a:t> was one of the earliest formulations of the new approach to genetics. Bateson first used the term "genetics" publicly at the Third International Conference on Plant Hybridization in London in 1906.Although this was three years before </a:t>
            </a:r>
            <a:r>
              <a:rPr lang="en-US" dirty="0" smtClean="0">
                <a:solidFill>
                  <a:schemeClr val="bg1">
                    <a:lumMod val="50000"/>
                  </a:schemeClr>
                </a:solidFill>
                <a:hlinkClick r:id="rId3" tooltip="Wilhelm Johannsen"/>
              </a:rPr>
              <a:t>Wilhelm Johannsen</a:t>
            </a:r>
            <a:r>
              <a:rPr lang="en-US" dirty="0" smtClean="0"/>
              <a:t> used the word "</a:t>
            </a:r>
            <a:r>
              <a:rPr lang="en-US" dirty="0" smtClean="0">
                <a:hlinkClick r:id="rId4" tooltip="Gene"/>
              </a:rPr>
              <a:t>gene</a:t>
            </a:r>
            <a:r>
              <a:rPr lang="en-US" dirty="0" smtClean="0"/>
              <a:t>" to describe the units of hereditary information, De </a:t>
            </a:r>
            <a:r>
              <a:rPr lang="en-US" dirty="0" err="1" smtClean="0"/>
              <a:t>Vries</a:t>
            </a:r>
            <a:r>
              <a:rPr lang="en-US" dirty="0" smtClean="0"/>
              <a:t> had introduced the word "</a:t>
            </a:r>
            <a:r>
              <a:rPr lang="en-US" dirty="0" err="1" smtClean="0"/>
              <a:t>pangene</a:t>
            </a:r>
            <a:r>
              <a:rPr lang="en-US" dirty="0" smtClean="0"/>
              <a:t>" for the same concept already in 1889, and etymologically the word </a:t>
            </a:r>
            <a:r>
              <a:rPr lang="en-US" i="1" dirty="0" smtClean="0"/>
              <a:t>genetics</a:t>
            </a:r>
            <a:r>
              <a:rPr lang="en-US" dirty="0" smtClean="0"/>
              <a:t> has parallels with Darwin's concept of </a:t>
            </a:r>
            <a:r>
              <a:rPr lang="en-US" dirty="0" smtClean="0">
                <a:hlinkClick r:id="rId5" tooltip="Pangenesis"/>
              </a:rPr>
              <a:t>pangenesis</a:t>
            </a:r>
            <a:r>
              <a:rPr lang="en-US" dirty="0" smtClean="0"/>
              <a:t>. Bateson and </a:t>
            </a:r>
            <a:r>
              <a:rPr lang="en-US" dirty="0" smtClean="0">
                <a:hlinkClick r:id="rId6" tooltip="Edith Saunders"/>
              </a:rPr>
              <a:t>Edith S</a:t>
            </a:r>
            <a:r>
              <a:rPr lang="en-US" dirty="0" smtClean="0"/>
              <a:t>. </a:t>
            </a:r>
            <a:r>
              <a:rPr lang="en-US" dirty="0" err="1" smtClean="0">
                <a:hlinkClick r:id="rId6" tooltip="Edith Saunders"/>
              </a:rPr>
              <a:t>aunders</a:t>
            </a:r>
            <a:r>
              <a:rPr lang="en-US" dirty="0" smtClean="0"/>
              <a:t> also coined the word "</a:t>
            </a:r>
            <a:r>
              <a:rPr lang="en-US" dirty="0" err="1" smtClean="0"/>
              <a:t>allelomorph</a:t>
            </a:r>
            <a:r>
              <a:rPr lang="en-US" dirty="0" smtClean="0"/>
              <a:t>" ("other form"), which was later shortened to </a:t>
            </a:r>
            <a:r>
              <a:rPr lang="en-US" dirty="0" smtClean="0">
                <a:hlinkClick r:id="rId7" tooltip="Allele"/>
              </a:rPr>
              <a:t>allele</a:t>
            </a:r>
            <a:endParaRPr lang="en-US" dirty="0" smtClean="0">
              <a:hlinkClick r:id="rId6" tooltip="Edith Saunders"/>
            </a:endParaRPr>
          </a:p>
          <a:p>
            <a:pPr>
              <a:defRPr/>
            </a:pPr>
            <a:endParaRPr lang="en-US" dirty="0" smtClean="0">
              <a:hlinkClick r:id="rId8" tooltip="Denmark"/>
            </a:endParaRPr>
          </a:p>
          <a:p>
            <a:pPr>
              <a:defRPr/>
            </a:pPr>
            <a:r>
              <a:rPr lang="en-US" dirty="0" smtClean="0"/>
              <a:t>Wilhelm Ludwig Johannsen </a:t>
            </a:r>
            <a:r>
              <a:rPr lang="en-US" dirty="0" smtClean="0">
                <a:hlinkClick r:id="rId8" tooltip="Denmark"/>
              </a:rPr>
              <a:t>Danish</a:t>
            </a:r>
            <a:r>
              <a:rPr lang="en-US" dirty="0" smtClean="0"/>
              <a:t> </a:t>
            </a:r>
            <a:r>
              <a:rPr lang="en-US" dirty="0" smtClean="0">
                <a:hlinkClick r:id="rId9" tooltip="Botanist"/>
              </a:rPr>
              <a:t>botanist</a:t>
            </a:r>
            <a:r>
              <a:rPr lang="en-US" dirty="0" smtClean="0"/>
              <a:t>, plant physiologist, and </a:t>
            </a:r>
            <a:r>
              <a:rPr lang="en-US" dirty="0" smtClean="0">
                <a:hlinkClick r:id="rId10" tooltip="Geneticist"/>
              </a:rPr>
              <a:t>geneticist</a:t>
            </a:r>
            <a:r>
              <a:rPr lang="en-US" dirty="0" smtClean="0"/>
              <a:t>. He is best known for coining the terms </a:t>
            </a:r>
            <a:r>
              <a:rPr lang="en-US" dirty="0" smtClean="0">
                <a:hlinkClick r:id="rId4" tooltip="Gene"/>
              </a:rPr>
              <a:t>gene</a:t>
            </a:r>
            <a:r>
              <a:rPr lang="en-US" dirty="0" smtClean="0"/>
              <a:t>, </a:t>
            </a:r>
            <a:r>
              <a:rPr lang="en-US" dirty="0" smtClean="0">
                <a:hlinkClick r:id="rId11" tooltip="Phenotype"/>
              </a:rPr>
              <a:t>phenotype</a:t>
            </a:r>
            <a:r>
              <a:rPr lang="en-US" dirty="0" smtClean="0"/>
              <a:t> and </a:t>
            </a:r>
            <a:r>
              <a:rPr lang="en-US" dirty="0" smtClean="0">
                <a:hlinkClick r:id="rId12" tooltip="Genotype"/>
              </a:rPr>
              <a:t>genotype</a:t>
            </a:r>
            <a:r>
              <a:rPr lang="en-US" dirty="0" smtClean="0"/>
              <a:t>, and for his 1903 </a:t>
            </a:r>
            <a:r>
              <a:rPr lang="en-US" dirty="0" smtClean="0">
                <a:hlinkClick r:id="rId13" tooltip="Mutationism"/>
              </a:rPr>
              <a:t>"pure line" experiments</a:t>
            </a:r>
            <a:r>
              <a:rPr lang="en-US" dirty="0" smtClean="0"/>
              <a:t> in </a:t>
            </a:r>
            <a:r>
              <a:rPr lang="en-US" dirty="0" smtClean="0">
                <a:hlinkClick r:id="rId14" tooltip="Genetics"/>
              </a:rPr>
              <a:t>genetics</a:t>
            </a:r>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2643"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3667"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p:sp>
      <p:sp>
        <p:nvSpPr>
          <p:cNvPr id="114691" name="Заметки 2"/>
          <p:cNvSpPr>
            <a:spLocks noGrp="1"/>
          </p:cNvSpPr>
          <p:nvPr>
            <p:ph type="body" idx="1"/>
          </p:nvPr>
        </p:nvSpPr>
        <p:spPr>
          <a:noFill/>
          <a:ln/>
        </p:spPr>
        <p:txBody>
          <a:bodyPr/>
          <a:lstStyle/>
          <a:p>
            <a:r>
              <a:rPr lang="en-US" altLang="ru-RU" smtClean="0">
                <a:solidFill>
                  <a:schemeClr val="tx1"/>
                </a:solidFill>
              </a:rPr>
              <a:t>Botanists, one of the first geneticists? Tchermak - agronomist</a:t>
            </a:r>
            <a:endParaRPr lang="ru-RU" altLang="ru-RU" smtClean="0">
              <a:solidFill>
                <a:schemeClr val="tx1"/>
              </a:solidFill>
            </a:endParaRPr>
          </a:p>
          <a:p>
            <a:endParaRPr lang="ru-RU" alt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Образ слайда 1"/>
          <p:cNvSpPr>
            <a:spLocks noGrp="1" noRot="1" noChangeAspect="1" noTextEdit="1"/>
          </p:cNvSpPr>
          <p:nvPr>
            <p:ph type="sldImg"/>
          </p:nvPr>
        </p:nvSpPr>
        <p:spPr/>
      </p:sp>
      <p:sp>
        <p:nvSpPr>
          <p:cNvPr id="115715" name="Заметки 2"/>
          <p:cNvSpPr>
            <a:spLocks noGrp="1"/>
          </p:cNvSpPr>
          <p:nvPr>
            <p:ph type="body" idx="1"/>
          </p:nvPr>
        </p:nvSpPr>
        <p:spPr>
          <a:noFill/>
          <a:ln/>
        </p:spPr>
        <p:txBody>
          <a:bodyPr/>
          <a:lstStyle/>
          <a:p>
            <a:r>
              <a:rPr lang="en-US" altLang="ru-RU" smtClean="0"/>
              <a:t>Mendel was born in a German-speaking family</a:t>
            </a:r>
            <a:r>
              <a:rPr lang="en-US" altLang="ru-RU" baseline="30000" smtClean="0">
                <a:hlinkClick r:id="rId3"/>
              </a:rPr>
              <a:t>[3]</a:t>
            </a:r>
            <a:r>
              <a:rPr lang="en-US" altLang="ru-RU" smtClean="0"/>
              <a:t> in the </a:t>
            </a:r>
            <a:r>
              <a:rPr lang="en-US" altLang="ru-RU" smtClean="0">
                <a:hlinkClick r:id="rId4" tooltip="Austrian Silesia"/>
              </a:rPr>
              <a:t>Silesian</a:t>
            </a:r>
            <a:r>
              <a:rPr lang="en-US" altLang="ru-RU" smtClean="0"/>
              <a:t> part of the </a:t>
            </a:r>
            <a:r>
              <a:rPr lang="en-US" altLang="ru-RU" smtClean="0">
                <a:hlinkClick r:id="rId5" tooltip="Austrian Empire"/>
              </a:rPr>
              <a:t>Austrian Empire</a:t>
            </a:r>
            <a:r>
              <a:rPr lang="en-US" altLang="ru-RU" smtClean="0"/>
              <a:t> (today's </a:t>
            </a:r>
            <a:r>
              <a:rPr lang="en-US" altLang="ru-RU" smtClean="0">
                <a:hlinkClick r:id="rId6" tooltip="Czech Republic"/>
              </a:rPr>
              <a:t>Czech Republic</a:t>
            </a:r>
            <a:r>
              <a:rPr lang="en-US" altLang="ru-RU" smtClean="0"/>
              <a:t>) and gained posthumous recognition as the founder of the modern </a:t>
            </a:r>
            <a:r>
              <a:rPr lang="en-US" altLang="ru-RU" smtClean="0">
                <a:hlinkClick r:id="rId7" tooltip="Science"/>
              </a:rPr>
              <a:t>science</a:t>
            </a:r>
            <a:r>
              <a:rPr lang="en-US" altLang="ru-RU" smtClean="0"/>
              <a:t> of </a:t>
            </a:r>
            <a:r>
              <a:rPr lang="en-US" altLang="ru-RU" u="sng" smtClean="0">
                <a:hlinkClick r:id="rId8"/>
              </a:rPr>
              <a:t>genetics</a:t>
            </a:r>
            <a:r>
              <a:rPr lang="en-US" altLang="ru-RU" smtClean="0"/>
              <a:t>. Though farmers had known for millennia that crossbreeding of animals and plants could favor certain desirable </a:t>
            </a:r>
            <a:r>
              <a:rPr lang="en-US" altLang="ru-RU" smtClean="0">
                <a:hlinkClick r:id="rId9" tooltip="Trait (biological)"/>
              </a:rPr>
              <a:t>traits</a:t>
            </a:r>
            <a:r>
              <a:rPr lang="en-US" altLang="ru-RU" smtClean="0"/>
              <a:t>, Mendel's </a:t>
            </a:r>
            <a:r>
              <a:rPr lang="en-US" altLang="ru-RU" smtClean="0">
                <a:hlinkClick r:id="rId10" tooltip="Pea"/>
              </a:rPr>
              <a:t>pea</a:t>
            </a:r>
            <a:r>
              <a:rPr lang="en-US" altLang="ru-RU" smtClean="0"/>
              <a:t> plant experiments conducted between 1856 and 1863 established many of the rules of </a:t>
            </a:r>
            <a:r>
              <a:rPr lang="en-US" altLang="ru-RU" smtClean="0">
                <a:hlinkClick r:id="rId11" tooltip="Biological inheritance"/>
              </a:rPr>
              <a:t>heredity</a:t>
            </a:r>
            <a:r>
              <a:rPr lang="en-US" altLang="ru-RU" smtClean="0"/>
              <a:t>, now referred to as the laws of </a:t>
            </a:r>
          </a:p>
          <a:p>
            <a:r>
              <a:rPr lang="en-US" altLang="ru-RU" smtClean="0"/>
              <a:t>University Olomouc is the oldest university in Moravia and the second-oldest in the Czech Republic. It was established in 1573 as a public university led by the Jesuit order in Olomouc, which was at that time the capital of MoraviaPalacký</a:t>
            </a:r>
            <a:endParaRPr lang="ru-RU" alt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6739"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7763"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8787" name="Rectangle 2"/>
          <p:cNvSpPr>
            <a:spLocks noChangeArrowheads="1"/>
          </p:cNvSpPr>
          <p:nvPr>
            <p:ph type="body" idx="1"/>
          </p:nvPr>
        </p:nvSpPr>
        <p:spPr>
          <a:xfrm>
            <a:off x="685800" y="4343400"/>
            <a:ext cx="5486400" cy="4114800"/>
          </a:xfrm>
          <a:noFill/>
          <a:ln/>
        </p:spPr>
        <p:txBody>
          <a:bodyPr wrap="none" anchor="ctr"/>
          <a:lstStyle/>
          <a:p>
            <a:endParaRPr lang="ru-RU" altLang="ru-RU" sz="16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Образ слайда 1"/>
          <p:cNvSpPr>
            <a:spLocks noGrp="1" noRot="1" noChangeAspect="1" noTextEdit="1"/>
          </p:cNvSpPr>
          <p:nvPr>
            <p:ph type="sldImg"/>
          </p:nvPr>
        </p:nvSpPr>
        <p:spPr/>
      </p:sp>
      <p:sp>
        <p:nvSpPr>
          <p:cNvPr id="119811" name="Заметки 2"/>
          <p:cNvSpPr>
            <a:spLocks noGrp="1"/>
          </p:cNvSpPr>
          <p:nvPr>
            <p:ph type="body" idx="1"/>
          </p:nvPr>
        </p:nvSpPr>
        <p:spPr>
          <a:noFill/>
          <a:ln/>
        </p:spPr>
        <p:txBody>
          <a:bodyPr/>
          <a:lstStyle/>
          <a:p>
            <a:r>
              <a:rPr lang="ru-RU" altLang="ru-RU" smtClean="0"/>
              <a:t>Морщинистая форма – ген, отвечающий за аллель синтез разветвленных молекуд крахмалаю Рецессивный признак – нет ферментаб накаплтвается сахарозарастет осмотическое давление внутри семениб а кол-во воды снижыется</a:t>
            </a:r>
            <a:endParaRPr lang="uk-UA" alt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0835"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1859"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2883"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3907"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4931"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5955"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6979"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8003"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9027"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0051" name="Rectangle 2"/>
          <p:cNvSpPr>
            <a:spLocks noChangeArrowheads="1"/>
          </p:cNvSpPr>
          <p:nvPr>
            <p:ph type="body" idx="1"/>
          </p:nvPr>
        </p:nvSpPr>
        <p:spPr>
          <a:xfrm>
            <a:off x="685800" y="4343400"/>
            <a:ext cx="5486400" cy="4114800"/>
          </a:xfrm>
          <a:noFill/>
          <a:ln/>
        </p:spPr>
        <p:txBody>
          <a:bodyPr wrap="none" anchor="ctr"/>
          <a:lstStyle/>
          <a:p>
            <a:endParaRPr lang="ru-RU" alt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FD1038D9-7B5C-4D9C-9D5E-046590B44E4B}" type="slidenum">
              <a:rPr lang="uk-UA" altLang="ru-RU"/>
              <a:pPr>
                <a:defRPr/>
              </a:pPr>
              <a:t>‹#›</a:t>
            </a:fld>
            <a:endParaRPr lang="uk-UA"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0E2843F9-DB6D-4BBC-8509-E0CDDB328419}" type="slidenum">
              <a:rPr lang="uk-UA" altLang="ru-RU"/>
              <a:pPr>
                <a:defRPr/>
              </a:pPr>
              <a:t>‹#›</a:t>
            </a:fld>
            <a:endParaRPr lang="uk-UA"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8C337158-833F-436D-B242-31A88A0AA148}" type="slidenum">
              <a:rPr lang="uk-UA" altLang="ru-RU"/>
              <a:pPr>
                <a:defRPr/>
              </a:pPr>
              <a:t>‹#›</a:t>
            </a:fld>
            <a:endParaRPr lang="uk-UA"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B418A011-3C98-4135-8E87-CACA254CC35C}" type="slidenum">
              <a:rPr lang="uk-UA" altLang="ru-RU"/>
              <a:pPr>
                <a:defRPr/>
              </a:pPr>
              <a:t>‹#›</a:t>
            </a:fld>
            <a:endParaRPr lang="uk-UA"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Rectangle 9"/>
          <p:cNvSpPr>
            <a:spLocks noGrp="1" noChangeArrowheads="1"/>
          </p:cNvSpPr>
          <p:nvPr>
            <p:ph type="dt" idx="10"/>
          </p:nvPr>
        </p:nvSpPr>
        <p:spPr>
          <a:ln/>
        </p:spPr>
        <p:txBody>
          <a:bodyPr/>
          <a:lstStyle>
            <a:lvl1pPr>
              <a:defRPr/>
            </a:lvl1pPr>
          </a:lstStyle>
          <a:p>
            <a:pPr>
              <a:defRPr/>
            </a:pPr>
            <a:endParaRPr lang="uk-UA"/>
          </a:p>
        </p:txBody>
      </p:sp>
      <p:sp>
        <p:nvSpPr>
          <p:cNvPr id="8" name="Rectangle 10"/>
          <p:cNvSpPr>
            <a:spLocks noGrp="1" noChangeArrowheads="1"/>
          </p:cNvSpPr>
          <p:nvPr>
            <p:ph type="ftr" idx="11"/>
          </p:nvPr>
        </p:nvSpPr>
        <p:spPr>
          <a:ln/>
        </p:spPr>
        <p:txBody>
          <a:bodyPr/>
          <a:lstStyle>
            <a:lvl1pPr>
              <a:defRPr/>
            </a:lvl1pPr>
          </a:lstStyle>
          <a:p>
            <a:pPr>
              <a:defRPr/>
            </a:pPr>
            <a:endParaRPr lang="uk-UA"/>
          </a:p>
        </p:txBody>
      </p:sp>
      <p:sp>
        <p:nvSpPr>
          <p:cNvPr id="9" name="Rectangle 11"/>
          <p:cNvSpPr>
            <a:spLocks noGrp="1" noChangeArrowheads="1"/>
          </p:cNvSpPr>
          <p:nvPr>
            <p:ph type="sldNum" idx="12"/>
          </p:nvPr>
        </p:nvSpPr>
        <p:spPr>
          <a:ln/>
        </p:spPr>
        <p:txBody>
          <a:bodyPr/>
          <a:lstStyle>
            <a:lvl1pPr>
              <a:defRPr/>
            </a:lvl1pPr>
          </a:lstStyle>
          <a:p>
            <a:pPr>
              <a:defRPr/>
            </a:pPr>
            <a:fld id="{124AA5DA-E0DF-4DEC-B722-CE7370C3F103}" type="slidenum">
              <a:rPr lang="uk-UA" altLang="ru-RU"/>
              <a:pPr>
                <a:defRPr/>
              </a:pPr>
              <a:t>‹#›</a:t>
            </a:fld>
            <a:endParaRPr lang="uk-UA"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Rectangle 9"/>
          <p:cNvSpPr>
            <a:spLocks noGrp="1" noChangeArrowheads="1"/>
          </p:cNvSpPr>
          <p:nvPr>
            <p:ph type="dt" idx="10"/>
          </p:nvPr>
        </p:nvSpPr>
        <p:spPr>
          <a:ln/>
        </p:spPr>
        <p:txBody>
          <a:bodyPr/>
          <a:lstStyle>
            <a:lvl1pPr>
              <a:defRPr/>
            </a:lvl1pPr>
          </a:lstStyle>
          <a:p>
            <a:pPr>
              <a:defRPr/>
            </a:pPr>
            <a:endParaRPr lang="uk-UA"/>
          </a:p>
        </p:txBody>
      </p:sp>
      <p:sp>
        <p:nvSpPr>
          <p:cNvPr id="4" name="Rectangle 10"/>
          <p:cNvSpPr>
            <a:spLocks noGrp="1" noChangeArrowheads="1"/>
          </p:cNvSpPr>
          <p:nvPr>
            <p:ph type="ftr" idx="11"/>
          </p:nvPr>
        </p:nvSpPr>
        <p:spPr>
          <a:ln/>
        </p:spPr>
        <p:txBody>
          <a:bodyPr/>
          <a:lstStyle>
            <a:lvl1pPr>
              <a:defRPr/>
            </a:lvl1pPr>
          </a:lstStyle>
          <a:p>
            <a:pPr>
              <a:defRPr/>
            </a:pPr>
            <a:endParaRPr lang="uk-UA"/>
          </a:p>
        </p:txBody>
      </p:sp>
      <p:sp>
        <p:nvSpPr>
          <p:cNvPr id="5" name="Rectangle 11"/>
          <p:cNvSpPr>
            <a:spLocks noGrp="1" noChangeArrowheads="1"/>
          </p:cNvSpPr>
          <p:nvPr>
            <p:ph type="sldNum" idx="12"/>
          </p:nvPr>
        </p:nvSpPr>
        <p:spPr>
          <a:ln/>
        </p:spPr>
        <p:txBody>
          <a:bodyPr/>
          <a:lstStyle>
            <a:lvl1pPr>
              <a:defRPr/>
            </a:lvl1pPr>
          </a:lstStyle>
          <a:p>
            <a:pPr>
              <a:defRPr/>
            </a:pPr>
            <a:fld id="{7812503A-AA18-4B9B-9D69-CA4C32CCAAA1}" type="slidenum">
              <a:rPr lang="uk-UA" altLang="ru-RU"/>
              <a:pPr>
                <a:defRPr/>
              </a:pPr>
              <a:t>‹#›</a:t>
            </a:fld>
            <a:endParaRPr lang="uk-UA"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endParaRPr lang="uk-UA"/>
          </a:p>
        </p:txBody>
      </p:sp>
      <p:sp>
        <p:nvSpPr>
          <p:cNvPr id="3" name="Rectangle 10"/>
          <p:cNvSpPr>
            <a:spLocks noGrp="1" noChangeArrowheads="1"/>
          </p:cNvSpPr>
          <p:nvPr>
            <p:ph type="ftr" idx="11"/>
          </p:nvPr>
        </p:nvSpPr>
        <p:spPr>
          <a:ln/>
        </p:spPr>
        <p:txBody>
          <a:bodyPr/>
          <a:lstStyle>
            <a:lvl1pPr>
              <a:defRPr/>
            </a:lvl1pPr>
          </a:lstStyle>
          <a:p>
            <a:pPr>
              <a:defRPr/>
            </a:pPr>
            <a:endParaRPr lang="uk-UA"/>
          </a:p>
        </p:txBody>
      </p:sp>
      <p:sp>
        <p:nvSpPr>
          <p:cNvPr id="4" name="Rectangle 11"/>
          <p:cNvSpPr>
            <a:spLocks noGrp="1" noChangeArrowheads="1"/>
          </p:cNvSpPr>
          <p:nvPr>
            <p:ph type="sldNum" idx="12"/>
          </p:nvPr>
        </p:nvSpPr>
        <p:spPr>
          <a:ln/>
        </p:spPr>
        <p:txBody>
          <a:bodyPr/>
          <a:lstStyle>
            <a:lvl1pPr>
              <a:defRPr/>
            </a:lvl1pPr>
          </a:lstStyle>
          <a:p>
            <a:pPr>
              <a:defRPr/>
            </a:pPr>
            <a:fld id="{47D0C009-AC39-4DCF-8C2E-ADB760564ECB}" type="slidenum">
              <a:rPr lang="uk-UA" altLang="ru-RU"/>
              <a:pPr>
                <a:defRPr/>
              </a:pPr>
              <a:t>‹#›</a:t>
            </a:fld>
            <a:endParaRPr lang="uk-UA"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8529CEC3-0A40-410C-A4E8-4805B12E05B1}" type="slidenum">
              <a:rPr lang="uk-UA" altLang="ru-RU"/>
              <a:pPr>
                <a:defRPr/>
              </a:pPr>
              <a:t>‹#›</a:t>
            </a:fld>
            <a:endParaRPr lang="uk-UA"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smtClean="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0AE129CA-0D14-4739-9EB8-2D4237C1B751}" type="slidenum">
              <a:rPr lang="uk-UA" altLang="ru-RU"/>
              <a:pPr>
                <a:defRPr/>
              </a:pPr>
              <a:t>‹#›</a:t>
            </a:fld>
            <a:endParaRPr lang="uk-UA"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880C8AE6-9971-46FF-B46F-F9B75F0744D0}" type="slidenum">
              <a:rPr lang="uk-UA" altLang="ru-RU"/>
              <a:pPr>
                <a:defRPr/>
              </a:pPr>
              <a:t>‹#›</a:t>
            </a:fld>
            <a:endParaRPr lang="uk-UA"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86550" y="1600200"/>
            <a:ext cx="2074863" cy="4525963"/>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1600200"/>
            <a:ext cx="607695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2CC10E19-B9C9-458E-8F22-9BAA43EF9903}" type="slidenum">
              <a:rPr lang="uk-UA" altLang="ru-RU"/>
              <a:pPr>
                <a:defRPr/>
              </a:pPr>
              <a:t>‹#›</a:t>
            </a:fld>
            <a:endParaRPr lang="uk-UA"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ый треугольник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grpSp>
        <p:nvGrpSpPr>
          <p:cNvPr id="5" name="Группа 15"/>
          <p:cNvGrpSpPr>
            <a:grpSpLocks/>
          </p:cNvGrpSpPr>
          <p:nvPr/>
        </p:nvGrpSpPr>
        <p:grpSpPr bwMode="auto">
          <a:xfrm>
            <a:off x="-3175" y="4953000"/>
            <a:ext cx="9147175" cy="1911350"/>
            <a:chOff x="-3765" y="4832896"/>
            <a:chExt cx="9147765" cy="2032192"/>
          </a:xfrm>
        </p:grpSpPr>
        <p:sp>
          <p:nvSpPr>
            <p:cNvPr id="6" name="Полилиния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7" name="Полилиния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8" name="Полилиния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cxnSp>
          <p:nvCxnSpPr>
            <p:cNvPr id="10" name="Прямая соединительная линия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Заголовок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11" name="Дата 29"/>
          <p:cNvSpPr>
            <a:spLocks noGrp="1"/>
          </p:cNvSpPr>
          <p:nvPr>
            <p:ph type="dt" sz="half" idx="10"/>
          </p:nvPr>
        </p:nvSpPr>
        <p:spPr/>
        <p:txBody>
          <a:bodyPr/>
          <a:lstStyle>
            <a:lvl1pPr>
              <a:defRPr>
                <a:solidFill>
                  <a:srgbClr val="FFFFFF"/>
                </a:solidFill>
              </a:defRPr>
            </a:lvl1pPr>
            <a:extLst/>
          </a:lstStyle>
          <a:p>
            <a:pPr>
              <a:defRPr/>
            </a:pPr>
            <a:endParaRPr lang="uk-UA"/>
          </a:p>
        </p:txBody>
      </p:sp>
      <p:sp>
        <p:nvSpPr>
          <p:cNvPr id="12"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pPr>
              <a:defRPr/>
            </a:pPr>
            <a:endParaRPr lang="uk-UA"/>
          </a:p>
        </p:txBody>
      </p:sp>
      <p:sp>
        <p:nvSpPr>
          <p:cNvPr id="13" name="Номер слайда 26"/>
          <p:cNvSpPr>
            <a:spLocks noGrp="1"/>
          </p:cNvSpPr>
          <p:nvPr>
            <p:ph type="sldNum" sz="quarter" idx="12"/>
          </p:nvPr>
        </p:nvSpPr>
        <p:spPr/>
        <p:txBody>
          <a:bodyPr/>
          <a:lstStyle>
            <a:lvl1pPr>
              <a:defRPr smtClean="0">
                <a:solidFill>
                  <a:srgbClr val="FFFFFF"/>
                </a:solidFill>
              </a:defRPr>
            </a:lvl1pPr>
          </a:lstStyle>
          <a:p>
            <a:pPr>
              <a:defRPr/>
            </a:pPr>
            <a:fld id="{7B512F4E-D385-41EB-94CE-C3EED85C8243}" type="slidenum">
              <a:rPr lang="uk-UA" altLang="ru-RU"/>
              <a:pPr>
                <a:defRPr/>
              </a:pPr>
              <a:t>‹#›</a:t>
            </a:fld>
            <a:endParaRPr lang="uk-UA" alt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Заголовок 6"/>
          <p:cNvSpPr>
            <a:spLocks noGrp="1"/>
          </p:cNvSpPr>
          <p:nvPr>
            <p:ph type="title"/>
          </p:nvPr>
        </p:nvSpPr>
        <p:spPr/>
        <p:txBody>
          <a:bodyPr rtlCol="0"/>
          <a:lstStyle/>
          <a:p>
            <a:r>
              <a:rPr lang="ru-RU" smtClean="0"/>
              <a:t>Образец заголовка</a:t>
            </a:r>
            <a:endParaRPr lang="en-US"/>
          </a:p>
        </p:txBody>
      </p:sp>
      <p:sp>
        <p:nvSpPr>
          <p:cNvPr id="4" name="Дата 9"/>
          <p:cNvSpPr>
            <a:spLocks noGrp="1"/>
          </p:cNvSpPr>
          <p:nvPr>
            <p:ph type="dt" sz="half" idx="10"/>
          </p:nvPr>
        </p:nvSpPr>
        <p:spPr/>
        <p:txBody>
          <a:bodyPr/>
          <a:lstStyle>
            <a:lvl1pPr>
              <a:defRPr/>
            </a:lvl1pPr>
          </a:lstStyle>
          <a:p>
            <a:pPr>
              <a:defRPr/>
            </a:pPr>
            <a:endParaRPr lang="uk-UA"/>
          </a:p>
        </p:txBody>
      </p:sp>
      <p:sp>
        <p:nvSpPr>
          <p:cNvPr id="5" name="Нижний колонтитул 21"/>
          <p:cNvSpPr>
            <a:spLocks noGrp="1"/>
          </p:cNvSpPr>
          <p:nvPr>
            <p:ph type="ftr" sz="quarter" idx="11"/>
          </p:nvPr>
        </p:nvSpPr>
        <p:spPr/>
        <p:txBody>
          <a:bodyPr/>
          <a:lstStyle>
            <a:lvl1pPr>
              <a:defRPr/>
            </a:lvl1pPr>
          </a:lstStyle>
          <a:p>
            <a:pPr>
              <a:defRPr/>
            </a:pPr>
            <a:endParaRPr lang="uk-UA"/>
          </a:p>
        </p:txBody>
      </p:sp>
      <p:sp>
        <p:nvSpPr>
          <p:cNvPr id="6" name="Номер слайда 17"/>
          <p:cNvSpPr>
            <a:spLocks noGrp="1"/>
          </p:cNvSpPr>
          <p:nvPr>
            <p:ph type="sldNum" sz="quarter" idx="12"/>
          </p:nvPr>
        </p:nvSpPr>
        <p:spPr/>
        <p:txBody>
          <a:bodyPr/>
          <a:lstStyle>
            <a:lvl1pPr>
              <a:defRPr/>
            </a:lvl1pPr>
          </a:lstStyle>
          <a:p>
            <a:pPr>
              <a:defRPr/>
            </a:pPr>
            <a:fld id="{0F06F902-996A-495C-AE2D-41AF0C055BD9}" type="slidenum">
              <a:rPr lang="uk-UA" altLang="ru-RU"/>
              <a:pPr>
                <a:defRPr/>
              </a:pPr>
              <a:t>‹#›</a:t>
            </a:fld>
            <a:endParaRPr lang="uk-UA" alt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Нашивка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5" name="Нашивка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2" name="Заголовок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3" name="Текст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6" name="Дата 3"/>
          <p:cNvSpPr>
            <a:spLocks noGrp="1"/>
          </p:cNvSpPr>
          <p:nvPr>
            <p:ph type="dt" sz="half" idx="10"/>
          </p:nvPr>
        </p:nvSpPr>
        <p:spPr/>
        <p:txBody>
          <a:bodyPr/>
          <a:lstStyle>
            <a:lvl1pPr>
              <a:defRPr/>
            </a:lvl1pPr>
            <a:extLst/>
          </a:lstStyle>
          <a:p>
            <a:pPr>
              <a:defRPr/>
            </a:pPr>
            <a:endParaRPr lang="uk-UA"/>
          </a:p>
        </p:txBody>
      </p:sp>
      <p:sp>
        <p:nvSpPr>
          <p:cNvPr id="7" name="Нижний колонтитул 4"/>
          <p:cNvSpPr>
            <a:spLocks noGrp="1"/>
          </p:cNvSpPr>
          <p:nvPr>
            <p:ph type="ftr" sz="quarter" idx="11"/>
          </p:nvPr>
        </p:nvSpPr>
        <p:spPr/>
        <p:txBody>
          <a:bodyPr/>
          <a:lstStyle>
            <a:lvl1pPr>
              <a:defRPr/>
            </a:lvl1pPr>
            <a:extLst/>
          </a:lstStyle>
          <a:p>
            <a:pPr>
              <a:defRPr/>
            </a:pPr>
            <a:endParaRPr lang="uk-UA"/>
          </a:p>
        </p:txBody>
      </p:sp>
      <p:sp>
        <p:nvSpPr>
          <p:cNvPr id="8" name="Номер слайда 5"/>
          <p:cNvSpPr>
            <a:spLocks noGrp="1"/>
          </p:cNvSpPr>
          <p:nvPr>
            <p:ph type="sldNum" sz="quarter" idx="12"/>
          </p:nvPr>
        </p:nvSpPr>
        <p:spPr/>
        <p:txBody>
          <a:bodyPr/>
          <a:lstStyle>
            <a:lvl1pPr>
              <a:defRPr smtClean="0">
                <a:effectLst>
                  <a:outerShdw blurRad="38100" dist="38100" dir="2700000" algn="tl">
                    <a:srgbClr val="464646"/>
                  </a:outerShdw>
                </a:effectLst>
              </a:defRPr>
            </a:lvl1pPr>
          </a:lstStyle>
          <a:p>
            <a:pPr>
              <a:defRPr/>
            </a:pPr>
            <a:fld id="{6AD1F88D-B67C-48BD-A7CA-724B53E4010D}" type="slidenum">
              <a:rPr lang="uk-UA" altLang="ru-RU"/>
              <a:pPr>
                <a:defRPr/>
              </a:pPr>
              <a:t>‹#›</a:t>
            </a:fld>
            <a:endParaRPr lang="uk-UA"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Заголовок 7"/>
          <p:cNvSpPr>
            <a:spLocks noGrp="1"/>
          </p:cNvSpPr>
          <p:nvPr>
            <p:ph type="title"/>
          </p:nvPr>
        </p:nvSpPr>
        <p:spPr/>
        <p:txBody>
          <a:bodyPr rtlCol="0"/>
          <a:lstStyle/>
          <a:p>
            <a:r>
              <a:rPr lang="ru-RU" smtClean="0"/>
              <a:t>Образец заголовка</a:t>
            </a:r>
            <a:endParaRPr lang="en-US"/>
          </a:p>
        </p:txBody>
      </p:sp>
      <p:sp>
        <p:nvSpPr>
          <p:cNvPr id="5" name="Дата 4"/>
          <p:cNvSpPr>
            <a:spLocks noGrp="1"/>
          </p:cNvSpPr>
          <p:nvPr>
            <p:ph type="dt" sz="half" idx="10"/>
          </p:nvPr>
        </p:nvSpPr>
        <p:spPr/>
        <p:txBody>
          <a:bodyPr/>
          <a:lstStyle>
            <a:lvl1pPr>
              <a:defRPr/>
            </a:lvl1pPr>
            <a:extLst/>
          </a:lstStyle>
          <a:p>
            <a:pPr>
              <a:defRPr/>
            </a:pPr>
            <a:endParaRPr lang="uk-UA"/>
          </a:p>
        </p:txBody>
      </p:sp>
      <p:sp>
        <p:nvSpPr>
          <p:cNvPr id="6" name="Нижний колонтитул 5"/>
          <p:cNvSpPr>
            <a:spLocks noGrp="1"/>
          </p:cNvSpPr>
          <p:nvPr>
            <p:ph type="ftr" sz="quarter" idx="11"/>
          </p:nvPr>
        </p:nvSpPr>
        <p:spPr/>
        <p:txBody>
          <a:bodyPr/>
          <a:lstStyle>
            <a:lvl1pPr>
              <a:defRPr/>
            </a:lvl1pPr>
            <a:extLst/>
          </a:lstStyle>
          <a:p>
            <a:pPr>
              <a:defRPr/>
            </a:pPr>
            <a:endParaRPr lang="uk-UA"/>
          </a:p>
        </p:txBody>
      </p:sp>
      <p:sp>
        <p:nvSpPr>
          <p:cNvPr id="7" name="Номер слайда 6"/>
          <p:cNvSpPr>
            <a:spLocks noGrp="1"/>
          </p:cNvSpPr>
          <p:nvPr>
            <p:ph type="sldNum" sz="quarter" idx="12"/>
          </p:nvPr>
        </p:nvSpPr>
        <p:spPr/>
        <p:txBody>
          <a:bodyPr/>
          <a:lstStyle>
            <a:lvl1pPr>
              <a:defRPr smtClean="0">
                <a:effectLst>
                  <a:outerShdw blurRad="38100" dist="38100" dir="2700000" algn="tl">
                    <a:srgbClr val="464646"/>
                  </a:outerShdw>
                </a:effectLst>
              </a:defRPr>
            </a:lvl1pPr>
          </a:lstStyle>
          <a:p>
            <a:pPr>
              <a:defRPr/>
            </a:pPr>
            <a:fld id="{4D6B0DFD-6101-47FC-931D-1591067E001E}" type="slidenum">
              <a:rPr lang="uk-UA" altLang="ru-RU"/>
              <a:pPr>
                <a:defRPr/>
              </a:pPr>
              <a:t>‹#›</a:t>
            </a:fld>
            <a:endParaRPr lang="uk-UA"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extLst/>
          </a:lstStyle>
          <a:p>
            <a:r>
              <a:rPr lang="ru-RU" smtClean="0"/>
              <a:t>Образец заголовка</a:t>
            </a:r>
            <a:endParaRPr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extLst/>
          </a:lstStyle>
          <a:p>
            <a:pPr>
              <a:defRPr/>
            </a:pPr>
            <a:endParaRPr lang="uk-UA"/>
          </a:p>
        </p:txBody>
      </p:sp>
      <p:sp>
        <p:nvSpPr>
          <p:cNvPr id="8" name="Нижний колонтитул 7"/>
          <p:cNvSpPr>
            <a:spLocks noGrp="1"/>
          </p:cNvSpPr>
          <p:nvPr>
            <p:ph type="ftr" sz="quarter" idx="11"/>
          </p:nvPr>
        </p:nvSpPr>
        <p:spPr/>
        <p:txBody>
          <a:bodyPr/>
          <a:lstStyle>
            <a:lvl1pPr>
              <a:defRPr/>
            </a:lvl1pPr>
            <a:extLst/>
          </a:lstStyle>
          <a:p>
            <a:pPr>
              <a:defRPr/>
            </a:pPr>
            <a:endParaRPr lang="uk-UA"/>
          </a:p>
        </p:txBody>
      </p:sp>
      <p:sp>
        <p:nvSpPr>
          <p:cNvPr id="9" name="Номер слайда 8"/>
          <p:cNvSpPr>
            <a:spLocks noGrp="1"/>
          </p:cNvSpPr>
          <p:nvPr>
            <p:ph type="sldNum" sz="quarter" idx="12"/>
          </p:nvPr>
        </p:nvSpPr>
        <p:spPr/>
        <p:txBody>
          <a:bodyPr/>
          <a:lstStyle>
            <a:lvl1pPr>
              <a:defRPr smtClean="0"/>
            </a:lvl1pPr>
          </a:lstStyle>
          <a:p>
            <a:pPr>
              <a:defRPr/>
            </a:pPr>
            <a:fld id="{7B5EEE4B-B48F-4515-B120-4A379C31363C}" type="slidenum">
              <a:rPr lang="uk-UA" altLang="ru-RU"/>
              <a:pPr>
                <a:defRPr/>
              </a:pPr>
              <a:t>‹#›</a:t>
            </a:fld>
            <a:endParaRPr lang="uk-UA" altLang="ru-RU"/>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rtlCol="0"/>
          <a:lstStyle/>
          <a:p>
            <a:r>
              <a:rPr lang="ru-RU" smtClean="0"/>
              <a:t>Образец заголовка</a:t>
            </a:r>
            <a:endParaRPr lang="en-US"/>
          </a:p>
        </p:txBody>
      </p:sp>
      <p:sp>
        <p:nvSpPr>
          <p:cNvPr id="3" name="Дата 2"/>
          <p:cNvSpPr>
            <a:spLocks noGrp="1"/>
          </p:cNvSpPr>
          <p:nvPr>
            <p:ph type="dt" sz="half" idx="10"/>
          </p:nvPr>
        </p:nvSpPr>
        <p:spPr/>
        <p:txBody>
          <a:bodyPr/>
          <a:lstStyle>
            <a:lvl1pPr>
              <a:defRPr/>
            </a:lvl1pPr>
            <a:extLst/>
          </a:lstStyle>
          <a:p>
            <a:pPr>
              <a:defRPr/>
            </a:pPr>
            <a:endParaRPr lang="uk-UA"/>
          </a:p>
        </p:txBody>
      </p:sp>
      <p:sp>
        <p:nvSpPr>
          <p:cNvPr id="4" name="Нижний колонтитул 3"/>
          <p:cNvSpPr>
            <a:spLocks noGrp="1"/>
          </p:cNvSpPr>
          <p:nvPr>
            <p:ph type="ftr" sz="quarter" idx="11"/>
          </p:nvPr>
        </p:nvSpPr>
        <p:spPr/>
        <p:txBody>
          <a:bodyPr/>
          <a:lstStyle>
            <a:lvl1pPr>
              <a:defRPr/>
            </a:lvl1pPr>
            <a:extLst/>
          </a:lstStyle>
          <a:p>
            <a:pPr>
              <a:defRPr/>
            </a:pPr>
            <a:endParaRPr lang="uk-UA"/>
          </a:p>
        </p:txBody>
      </p:sp>
      <p:sp>
        <p:nvSpPr>
          <p:cNvPr id="5" name="Номер слайда 4"/>
          <p:cNvSpPr>
            <a:spLocks noGrp="1"/>
          </p:cNvSpPr>
          <p:nvPr>
            <p:ph type="sldNum" sz="quarter" idx="12"/>
          </p:nvPr>
        </p:nvSpPr>
        <p:spPr/>
        <p:txBody>
          <a:bodyPr/>
          <a:lstStyle>
            <a:lvl1pPr>
              <a:defRPr smtClean="0">
                <a:effectLst>
                  <a:outerShdw blurRad="38100" dist="38100" dir="2700000" algn="tl">
                    <a:srgbClr val="464646"/>
                  </a:outerShdw>
                </a:effectLst>
              </a:defRPr>
            </a:lvl1pPr>
          </a:lstStyle>
          <a:p>
            <a:pPr>
              <a:defRPr/>
            </a:pPr>
            <a:fld id="{E2B6059E-CA30-4E50-AFF6-AD94FC744B2F}" type="slidenum">
              <a:rPr lang="uk-UA" altLang="ru-RU"/>
              <a:pPr>
                <a:defRPr/>
              </a:pPr>
              <a:t>‹#›</a:t>
            </a:fld>
            <a:endParaRPr lang="uk-UA"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endParaRPr lang="uk-UA"/>
          </a:p>
        </p:txBody>
      </p:sp>
      <p:sp>
        <p:nvSpPr>
          <p:cNvPr id="3" name="Нижний колонтитул 21"/>
          <p:cNvSpPr>
            <a:spLocks noGrp="1"/>
          </p:cNvSpPr>
          <p:nvPr>
            <p:ph type="ftr" sz="quarter" idx="11"/>
          </p:nvPr>
        </p:nvSpPr>
        <p:spPr/>
        <p:txBody>
          <a:bodyPr/>
          <a:lstStyle>
            <a:lvl1pPr>
              <a:defRPr/>
            </a:lvl1pPr>
          </a:lstStyle>
          <a:p>
            <a:pPr>
              <a:defRPr/>
            </a:pPr>
            <a:endParaRPr lang="uk-UA"/>
          </a:p>
        </p:txBody>
      </p:sp>
      <p:sp>
        <p:nvSpPr>
          <p:cNvPr id="4" name="Номер слайда 17"/>
          <p:cNvSpPr>
            <a:spLocks noGrp="1"/>
          </p:cNvSpPr>
          <p:nvPr>
            <p:ph type="sldNum" sz="quarter" idx="12"/>
          </p:nvPr>
        </p:nvSpPr>
        <p:spPr/>
        <p:txBody>
          <a:bodyPr/>
          <a:lstStyle>
            <a:lvl1pPr>
              <a:defRPr/>
            </a:lvl1pPr>
          </a:lstStyle>
          <a:p>
            <a:pPr>
              <a:defRPr/>
            </a:pPr>
            <a:fld id="{149AE37C-2C48-4468-AE80-F3F0E634A9A3}" type="slidenum">
              <a:rPr lang="uk-UA" altLang="ru-RU"/>
              <a:pPr>
                <a:defRPr/>
              </a:pPr>
              <a:t>‹#›</a:t>
            </a:fld>
            <a:endParaRPr lang="uk-UA" alt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ru-RU" smtClean="0"/>
              <a:t>Образец заголовка</a:t>
            </a:r>
            <a:endParaRPr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extLst/>
          </a:lstStyle>
          <a:p>
            <a:pPr>
              <a:defRPr/>
            </a:pPr>
            <a:endParaRPr lang="uk-UA"/>
          </a:p>
        </p:txBody>
      </p:sp>
      <p:sp>
        <p:nvSpPr>
          <p:cNvPr id="6" name="Нижний колонтитул 5"/>
          <p:cNvSpPr>
            <a:spLocks noGrp="1"/>
          </p:cNvSpPr>
          <p:nvPr>
            <p:ph type="ftr" sz="quarter" idx="11"/>
          </p:nvPr>
        </p:nvSpPr>
        <p:spPr/>
        <p:txBody>
          <a:bodyPr/>
          <a:lstStyle>
            <a:lvl1pPr>
              <a:defRPr/>
            </a:lvl1pPr>
            <a:extLst/>
          </a:lstStyle>
          <a:p>
            <a:pPr>
              <a:defRPr/>
            </a:pPr>
            <a:endParaRPr lang="uk-UA"/>
          </a:p>
        </p:txBody>
      </p:sp>
      <p:sp>
        <p:nvSpPr>
          <p:cNvPr id="7" name="Номер слайда 6"/>
          <p:cNvSpPr>
            <a:spLocks noGrp="1"/>
          </p:cNvSpPr>
          <p:nvPr>
            <p:ph type="sldNum" sz="quarter" idx="12"/>
          </p:nvPr>
        </p:nvSpPr>
        <p:spPr/>
        <p:txBody>
          <a:bodyPr/>
          <a:lstStyle>
            <a:lvl1pPr>
              <a:defRPr smtClean="0"/>
            </a:lvl1pPr>
          </a:lstStyle>
          <a:p>
            <a:pPr>
              <a:defRPr/>
            </a:pPr>
            <a:fld id="{322D0220-36C6-4A70-8F4E-94D81BA79768}" type="slidenum">
              <a:rPr lang="uk-UA" altLang="ru-RU"/>
              <a:pPr>
                <a:defRPr/>
              </a:pPr>
              <a:t>‹#›</a:t>
            </a:fld>
            <a:endParaRPr lang="uk-UA" altLang="ru-RU"/>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 name="Полилиния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6" name="Полилиния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7" name="Прямоугольный треугольник 6"/>
          <p:cNvSpPr>
            <a:spLocks/>
          </p:cNvSpPr>
          <p:nvPr/>
        </p:nvSpPr>
        <p:spPr bwMode="auto">
          <a:xfrm>
            <a:off x="-6042" y="5791253"/>
            <a:ext cx="3402314" cy="1080868"/>
          </a:xfrm>
          <a:prstGeom prst="rtTriangle">
            <a:avLst/>
          </a:prstGeom>
          <a:blipFill>
            <a:blip r:embed="rId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cxnSp>
        <p:nvCxnSpPr>
          <p:cNvPr id="8" name="Прямая соединительная линия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Нашивка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10" name="Нашивка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4" name="Текст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ru-RU" noProof="0" smtClean="0"/>
              <a:t>Вставка рисунка</a:t>
            </a:r>
            <a:endParaRPr lang="en-US" noProof="0" dirty="0"/>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ru-RU" smtClean="0"/>
              <a:t>Образец заголовка</a:t>
            </a:r>
            <a:endParaRPr lang="en-US"/>
          </a:p>
        </p:txBody>
      </p:sp>
      <p:sp>
        <p:nvSpPr>
          <p:cNvPr id="11" name="Дата 4"/>
          <p:cNvSpPr>
            <a:spLocks noGrp="1"/>
          </p:cNvSpPr>
          <p:nvPr>
            <p:ph type="dt" sz="half" idx="10"/>
          </p:nvPr>
        </p:nvSpPr>
        <p:spPr/>
        <p:txBody>
          <a:bodyPr/>
          <a:lstStyle>
            <a:lvl1pPr>
              <a:defRPr>
                <a:solidFill>
                  <a:schemeClr val="tx1"/>
                </a:solidFill>
              </a:defRPr>
            </a:lvl1pPr>
            <a:extLst/>
          </a:lstStyle>
          <a:p>
            <a:pPr>
              <a:defRPr/>
            </a:pPr>
            <a:endParaRPr lang="uk-UA"/>
          </a:p>
        </p:txBody>
      </p:sp>
      <p:sp>
        <p:nvSpPr>
          <p:cNvPr id="12" name="Нижний колонтитул 5"/>
          <p:cNvSpPr>
            <a:spLocks noGrp="1"/>
          </p:cNvSpPr>
          <p:nvPr>
            <p:ph type="ftr" sz="quarter" idx="11"/>
          </p:nvPr>
        </p:nvSpPr>
        <p:spPr/>
        <p:txBody>
          <a:bodyPr/>
          <a:lstStyle>
            <a:lvl1pPr>
              <a:defRPr>
                <a:solidFill>
                  <a:schemeClr val="tx1"/>
                </a:solidFill>
              </a:defRPr>
            </a:lvl1pPr>
            <a:extLst/>
          </a:lstStyle>
          <a:p>
            <a:pPr>
              <a:defRPr/>
            </a:pPr>
            <a:endParaRPr lang="uk-UA"/>
          </a:p>
        </p:txBody>
      </p:sp>
      <p:sp>
        <p:nvSpPr>
          <p:cNvPr id="13" name="Номер слайда 6"/>
          <p:cNvSpPr>
            <a:spLocks noGrp="1"/>
          </p:cNvSpPr>
          <p:nvPr>
            <p:ph type="sldNum" sz="quarter" idx="12"/>
          </p:nvPr>
        </p:nvSpPr>
        <p:spPr/>
        <p:txBody>
          <a:bodyPr/>
          <a:lstStyle>
            <a:lvl1pPr>
              <a:defRPr smtClean="0">
                <a:effectLst>
                  <a:outerShdw blurRad="38100" dist="38100" dir="2700000" algn="tl">
                    <a:srgbClr val="464646"/>
                  </a:outerShdw>
                </a:effectLst>
              </a:defRPr>
            </a:lvl1pPr>
          </a:lstStyle>
          <a:p>
            <a:pPr>
              <a:defRPr/>
            </a:pPr>
            <a:fld id="{45FE4A72-2F86-4539-B219-19A88412F2DD}" type="slidenum">
              <a:rPr lang="uk-UA" altLang="ru-RU"/>
              <a:pPr>
                <a:defRPr/>
              </a:pPr>
              <a:t>‹#›</a:t>
            </a:fld>
            <a:endParaRPr lang="uk-UA"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uk-UA"/>
          </a:p>
        </p:txBody>
      </p:sp>
      <p:sp>
        <p:nvSpPr>
          <p:cNvPr id="5" name="Нижний колонтитул 21"/>
          <p:cNvSpPr>
            <a:spLocks noGrp="1"/>
          </p:cNvSpPr>
          <p:nvPr>
            <p:ph type="ftr" sz="quarter" idx="11"/>
          </p:nvPr>
        </p:nvSpPr>
        <p:spPr/>
        <p:txBody>
          <a:bodyPr/>
          <a:lstStyle>
            <a:lvl1pPr>
              <a:defRPr/>
            </a:lvl1pPr>
          </a:lstStyle>
          <a:p>
            <a:pPr>
              <a:defRPr/>
            </a:pPr>
            <a:endParaRPr lang="uk-UA"/>
          </a:p>
        </p:txBody>
      </p:sp>
      <p:sp>
        <p:nvSpPr>
          <p:cNvPr id="6" name="Номер слайда 17"/>
          <p:cNvSpPr>
            <a:spLocks noGrp="1"/>
          </p:cNvSpPr>
          <p:nvPr>
            <p:ph type="sldNum" sz="quarter" idx="12"/>
          </p:nvPr>
        </p:nvSpPr>
        <p:spPr/>
        <p:txBody>
          <a:bodyPr/>
          <a:lstStyle>
            <a:lvl1pPr>
              <a:defRPr/>
            </a:lvl1pPr>
          </a:lstStyle>
          <a:p>
            <a:pPr>
              <a:defRPr/>
            </a:pPr>
            <a:fld id="{B2A3A1F9-2415-4DDF-B2CE-381F1DEA37B2}" type="slidenum">
              <a:rPr lang="uk-UA" altLang="ru-RU"/>
              <a:pPr>
                <a:defRPr/>
              </a:pPr>
              <a:t>‹#›</a:t>
            </a:fld>
            <a:endParaRPr lang="uk-UA" alt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uk-UA"/>
          </a:p>
        </p:txBody>
      </p:sp>
      <p:sp>
        <p:nvSpPr>
          <p:cNvPr id="5" name="Нижний колонтитул 21"/>
          <p:cNvSpPr>
            <a:spLocks noGrp="1"/>
          </p:cNvSpPr>
          <p:nvPr>
            <p:ph type="ftr" sz="quarter" idx="11"/>
          </p:nvPr>
        </p:nvSpPr>
        <p:spPr/>
        <p:txBody>
          <a:bodyPr/>
          <a:lstStyle>
            <a:lvl1pPr>
              <a:defRPr/>
            </a:lvl1pPr>
          </a:lstStyle>
          <a:p>
            <a:pPr>
              <a:defRPr/>
            </a:pPr>
            <a:endParaRPr lang="uk-UA"/>
          </a:p>
        </p:txBody>
      </p:sp>
      <p:sp>
        <p:nvSpPr>
          <p:cNvPr id="6" name="Номер слайда 17"/>
          <p:cNvSpPr>
            <a:spLocks noGrp="1"/>
          </p:cNvSpPr>
          <p:nvPr>
            <p:ph type="sldNum" sz="quarter" idx="12"/>
          </p:nvPr>
        </p:nvSpPr>
        <p:spPr/>
        <p:txBody>
          <a:bodyPr/>
          <a:lstStyle>
            <a:lvl1pPr>
              <a:defRPr/>
            </a:lvl1pPr>
          </a:lstStyle>
          <a:p>
            <a:pPr>
              <a:defRPr/>
            </a:pPr>
            <a:fld id="{4C877D40-E670-4543-891B-68D9FDA58639}" type="slidenum">
              <a:rPr lang="uk-UA" altLang="ru-RU"/>
              <a:pPr>
                <a:defRPr/>
              </a:pPr>
              <a:t>‹#›</a:t>
            </a:fld>
            <a:endParaRPr lang="uk-UA"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CC00"/>
        </a:solidFill>
        <a:effectLst/>
      </p:bgPr>
    </p:bg>
    <p:spTree>
      <p:nvGrpSpPr>
        <p:cNvPr id="1" name=""/>
        <p:cNvGrpSpPr/>
        <p:nvPr/>
      </p:nvGrpSpPr>
      <p:grpSpPr>
        <a:xfrm>
          <a:off x="0" y="0"/>
          <a:ext cx="0" cy="0"/>
          <a:chOff x="0" y="0"/>
          <a:chExt cx="0" cy="0"/>
        </a:xfrm>
      </p:grpSpPr>
      <p:grpSp>
        <p:nvGrpSpPr>
          <p:cNvPr id="1026" name="Group 1"/>
          <p:cNvGrpSpPr>
            <a:grpSpLocks/>
          </p:cNvGrpSpPr>
          <p:nvPr/>
        </p:nvGrpSpPr>
        <p:grpSpPr bwMode="auto">
          <a:xfrm>
            <a:off x="319088" y="1752600"/>
            <a:ext cx="8823325" cy="5127625"/>
            <a:chOff x="201" y="1104"/>
            <a:chExt cx="5558" cy="3230"/>
          </a:xfrm>
        </p:grpSpPr>
        <p:sp>
          <p:nvSpPr>
            <p:cNvPr id="2050" name="Freeform 2"/>
            <p:cNvSpPr>
              <a:spLocks noChangeArrowheads="1"/>
            </p:cNvSpPr>
            <p:nvPr/>
          </p:nvSpPr>
          <p:spPr bwMode="auto">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rgbClr val="006600">
                <a:alpha val="39999"/>
              </a:srgbClr>
            </a:soli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1" name="Freeform 3"/>
            <p:cNvSpPr>
              <a:spLocks noChangeArrowheads="1"/>
            </p:cNvSpPr>
            <p:nvPr/>
          </p:nvSpPr>
          <p:spPr bwMode="auto">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rgbClr val="006600">
                <a:alpha val="29999"/>
              </a:srgbClr>
            </a:soli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2" name="Freeform 4"/>
            <p:cNvSpPr>
              <a:spLocks noChangeArrowheads="1"/>
            </p:cNvSpPr>
            <p:nvPr/>
          </p:nvSpPr>
          <p:spPr bwMode="auto">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0">
              <a:gsLst>
                <a:gs pos="0">
                  <a:srgbClr val="005300"/>
                </a:gs>
                <a:gs pos="100000">
                  <a:srgbClr val="006600">
                    <a:alpha val="0"/>
                  </a:srgbClr>
                </a:gs>
              </a:gsLst>
              <a:lin ang="108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3" name="Freeform 5"/>
            <p:cNvSpPr>
              <a:spLocks noChangeArrowheads="1"/>
            </p:cNvSpPr>
            <p:nvPr/>
          </p:nvSpPr>
          <p:spPr bwMode="auto">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0">
              <a:gsLst>
                <a:gs pos="0">
                  <a:srgbClr val="005300"/>
                </a:gs>
                <a:gs pos="100000">
                  <a:srgbClr val="006600">
                    <a:alpha val="0"/>
                  </a:srgbClr>
                </a:gs>
              </a:gsLst>
              <a:lin ang="108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4" name="Freeform 6"/>
            <p:cNvSpPr>
              <a:spLocks noChangeArrowheads="1"/>
            </p:cNvSpPr>
            <p:nvPr/>
          </p:nvSpPr>
          <p:spPr bwMode="auto">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0">
              <a:gsLst>
                <a:gs pos="0">
                  <a:srgbClr val="1E781E"/>
                </a:gs>
                <a:gs pos="100000">
                  <a:srgbClr val="006600">
                    <a:alpha val="0"/>
                  </a:srgbClr>
                </a:gs>
              </a:gsLst>
              <a:lin ang="54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5" name="Freeform 7"/>
            <p:cNvSpPr>
              <a:spLocks noChangeArrowheads="1"/>
            </p:cNvSpPr>
            <p:nvPr/>
          </p:nvSpPr>
          <p:spPr bwMode="auto">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0">
              <a:gsLst>
                <a:gs pos="0">
                  <a:srgbClr val="1E781E"/>
                </a:gs>
                <a:gs pos="100000">
                  <a:srgbClr val="006600">
                    <a:alpha val="0"/>
                  </a:srgbClr>
                </a:gs>
              </a:gsLst>
              <a:lin ang="54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grpSp>
      <p:sp>
        <p:nvSpPr>
          <p:cNvPr id="2056" name="Rectangle 8"/>
          <p:cNvSpPr>
            <a:spLocks noGrp="1" noChangeArrowheads="1"/>
          </p:cNvSpPr>
          <p:nvPr>
            <p:ph type="title"/>
          </p:nvPr>
        </p:nvSpPr>
        <p:spPr bwMode="auto">
          <a:xfrm>
            <a:off x="990600" y="1905000"/>
            <a:ext cx="7770813" cy="21034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GB" altLang="ru-RU" smtClean="0"/>
              <a:t>Для правки текста заголовка щелкните мышью</a:t>
            </a:r>
          </a:p>
        </p:txBody>
      </p:sp>
      <p:sp>
        <p:nvSpPr>
          <p:cNvPr id="2057" name="Rectangle 9"/>
          <p:cNvSpPr>
            <a:spLocks noGrp="1" noChangeArrowheads="1"/>
          </p:cNvSpPr>
          <p:nvPr>
            <p:ph type="dt"/>
          </p:nvPr>
        </p:nvSpPr>
        <p:spPr bwMode="auto">
          <a:xfrm>
            <a:off x="990600" y="6245225"/>
            <a:ext cx="1900238"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eaLnBrk="1" hangingPunct="1">
              <a:buClr>
                <a:srgbClr val="000000"/>
              </a:buClr>
              <a:buSzPct val="100000"/>
              <a:buFont typeface="Times New Roman" panose="02020603050405020304" pitchFamily="18" charset="0"/>
              <a:buNone/>
              <a:tabLst>
                <a:tab pos="723900" algn="l"/>
                <a:tab pos="1447800" algn="l"/>
              </a:tabLst>
              <a:defRPr sz="1400">
                <a:solidFill>
                  <a:srgbClr val="FFFFFF"/>
                </a:solidFill>
                <a:effectLst>
                  <a:outerShdw blurRad="38100" dist="38100" dir="2700000" algn="tl">
                    <a:srgbClr val="000000"/>
                  </a:outerShdw>
                </a:effectLst>
                <a:latin typeface="Times New Roman" pitchFamily="18" charset="0"/>
                <a:ea typeface="+mn-ea"/>
                <a:cs typeface="+mn-cs"/>
              </a:defRPr>
            </a:lvl1pPr>
          </a:lstStyle>
          <a:p>
            <a:pPr>
              <a:defRPr/>
            </a:pPr>
            <a:endParaRPr lang="uk-UA"/>
          </a:p>
        </p:txBody>
      </p:sp>
      <p:sp>
        <p:nvSpPr>
          <p:cNvPr id="2058" name="Rectangle 10"/>
          <p:cNvSpPr>
            <a:spLocks noGrp="1" noChangeArrowheads="1"/>
          </p:cNvSpPr>
          <p:nvPr>
            <p:ph type="ftr"/>
          </p:nvPr>
        </p:nvSpPr>
        <p:spPr bwMode="auto">
          <a:xfrm>
            <a:off x="3468688" y="6245225"/>
            <a:ext cx="2894012"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eaLnBrk="1" hangingPunct="1">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effectLst>
                  <a:outerShdw blurRad="38100" dist="38100" dir="2700000" algn="tl">
                    <a:srgbClr val="000000"/>
                  </a:outerShdw>
                </a:effectLst>
                <a:latin typeface="Times New Roman" pitchFamily="18" charset="0"/>
                <a:ea typeface="+mn-ea"/>
                <a:cs typeface="+mn-cs"/>
              </a:defRPr>
            </a:lvl1pPr>
          </a:lstStyle>
          <a:p>
            <a:pPr>
              <a:defRPr/>
            </a:pPr>
            <a:endParaRPr lang="uk-UA"/>
          </a:p>
        </p:txBody>
      </p:sp>
      <p:sp>
        <p:nvSpPr>
          <p:cNvPr id="2059" name="Rectangle 11"/>
          <p:cNvSpPr>
            <a:spLocks noGrp="1" noChangeArrowheads="1"/>
          </p:cNvSpPr>
          <p:nvPr>
            <p:ph type="sldNum"/>
          </p:nvPr>
        </p:nvSpPr>
        <p:spPr bwMode="auto">
          <a:xfrm>
            <a:off x="6937375" y="6245225"/>
            <a:ext cx="1900238"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eaLnBrk="1" hangingPunct="1">
              <a:buClr>
                <a:srgbClr val="000000"/>
              </a:buClr>
              <a:buSzPct val="100000"/>
              <a:buFont typeface="Times New Roman" pitchFamily="18" charset="0"/>
              <a:buNone/>
              <a:defRPr sz="1400" smtClean="0">
                <a:solidFill>
                  <a:srgbClr val="FFFFFF"/>
                </a:solidFill>
                <a:effectLst>
                  <a:outerShdw blurRad="38100" dist="38100" dir="2700000" algn="tl">
                    <a:srgbClr val="000000"/>
                  </a:outerShdw>
                </a:effectLst>
                <a:latin typeface="Times New Roman" pitchFamily="18" charset="0"/>
              </a:defRPr>
            </a:lvl1pPr>
          </a:lstStyle>
          <a:p>
            <a:pPr>
              <a:defRPr/>
            </a:pPr>
            <a:fld id="{16450451-8FD8-4523-B416-8663727577A3}" type="slidenum">
              <a:rPr lang="uk-UA" altLang="ru-RU"/>
              <a:pPr>
                <a:defRPr/>
              </a:pPr>
              <a:t>‹#›</a:t>
            </a:fld>
            <a:endParaRPr lang="uk-UA" altLang="ru-RU"/>
          </a:p>
        </p:txBody>
      </p:sp>
    </p:spTree>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2pPr>
      <a:lvl3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3pPr>
      <a:lvl4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4pPr>
      <a:lvl5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5pPr>
      <a:lvl6pPr marL="25146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6pPr>
      <a:lvl7pPr marL="29718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7pPr>
      <a:lvl8pPr marL="34290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8pPr>
      <a:lvl9pPr marL="38862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FFFFFF"/>
          </a:solidFill>
          <a:effectLst>
            <a:outerShdw blurRad="38100" dist="38100" dir="2700000" algn="tl">
              <a:srgbClr val="000000"/>
            </a:outerShdw>
          </a:effectLst>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FFFFFF"/>
          </a:solidFill>
          <a:effectLst>
            <a:outerShdw blurRad="38100" dist="38100" dir="2700000" algn="tl">
              <a:srgbClr val="000000"/>
            </a:outerShdw>
          </a:effectLst>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FFFFFF"/>
          </a:solidFill>
          <a:effectLst>
            <a:outerShdw blurRad="38100" dist="38100" dir="2700000" algn="tl">
              <a:srgbClr val="000000"/>
            </a:outerShdw>
          </a:effectLst>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5pPr>
      <a:lvl6pPr marL="25146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6pPr>
      <a:lvl7pPr marL="29718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7pPr>
      <a:lvl8pPr marL="34290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8pPr>
      <a:lvl9pPr marL="38862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Полилиния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12" name="Полилиния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en-US">
              <a:effectLst>
                <a:outerShdw blurRad="38100" dist="38100" dir="2700000" algn="tl">
                  <a:srgbClr val="000000">
                    <a:alpha val="43137"/>
                  </a:srgbClr>
                </a:outerShdw>
              </a:effectLst>
            </a:endParaRPr>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ru-RU" smtClean="0"/>
              <a:t>Образец заголовка</a:t>
            </a:r>
            <a:endParaRPr lang="en-US"/>
          </a:p>
        </p:txBody>
      </p:sp>
      <p:sp>
        <p:nvSpPr>
          <p:cNvPr id="2057" name="Текст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0" name="Дата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buClr>
                <a:srgbClr val="000000"/>
              </a:buClr>
              <a:buSzPct val="100000"/>
              <a:buFont typeface="Times New Roman" panose="02020603050405020304" pitchFamily="18" charset="0"/>
              <a:buNone/>
              <a:defRPr kumimoji="0" sz="1000">
                <a:solidFill>
                  <a:schemeClr val="tx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lvl1pPr>
            <a:extLst/>
          </a:lstStyle>
          <a:p>
            <a:pPr>
              <a:defRPr/>
            </a:pPr>
            <a:endParaRPr lang="uk-UA"/>
          </a:p>
        </p:txBody>
      </p:sp>
      <p:sp>
        <p:nvSpPr>
          <p:cNvPr id="22" name="Нижний колонтитул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buClr>
                <a:srgbClr val="000000"/>
              </a:buClr>
              <a:buSzPct val="100000"/>
              <a:buFont typeface="Times New Roman" panose="02020603050405020304" pitchFamily="18" charset="0"/>
              <a:buNone/>
              <a:defRPr kumimoji="0" sz="1000">
                <a:solidFill>
                  <a:schemeClr val="tx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lvl1pPr>
            <a:extLst/>
          </a:lstStyle>
          <a:p>
            <a:pPr>
              <a:defRPr/>
            </a:pPr>
            <a:endParaRPr lang="uk-UA"/>
          </a:p>
        </p:txBody>
      </p:sp>
      <p:sp>
        <p:nvSpPr>
          <p:cNvPr id="18" name="Номер слайда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buClr>
                <a:srgbClr val="000000"/>
              </a:buClr>
              <a:buSzPct val="100000"/>
              <a:buFont typeface="Times New Roman" pitchFamily="18" charset="0"/>
              <a:buNone/>
              <a:defRPr sz="1000" smtClean="0">
                <a:solidFill>
                  <a:schemeClr val="tx1"/>
                </a:solidFill>
                <a:effectLst>
                  <a:outerShdw blurRad="38100" dist="38100" dir="2700000" algn="tl">
                    <a:srgbClr val="C0C0C0"/>
                  </a:outerShdw>
                </a:effectLst>
              </a:defRPr>
            </a:lvl1pPr>
          </a:lstStyle>
          <a:p>
            <a:pPr>
              <a:defRPr/>
            </a:pPr>
            <a:fld id="{19DAF2F5-4DCE-4CB1-86DD-13D2FE3F5CB6}" type="slidenum">
              <a:rPr lang="uk-UA" altLang="ru-RU"/>
              <a:pPr>
                <a:defRPr/>
              </a:pPr>
              <a:t>‹#›</a:t>
            </a:fld>
            <a:endParaRPr lang="uk-UA" altLang="ru-RU"/>
          </a:p>
        </p:txBody>
      </p:sp>
    </p:spTree>
  </p:cSld>
  <p:clrMap bg1="lt1" tx1="dk1" bg2="lt2" tx2="dk2" accent1="accent1" accent2="accent2" accent3="accent3" accent4="accent4" accent5="accent5" accent6="accent6" hlink="hlink" folHlink="folHlink"/>
  <p:sldLayoutIdLst>
    <p:sldLayoutId id="2147484082" r:id="rId1"/>
    <p:sldLayoutId id="2147484078" r:id="rId2"/>
    <p:sldLayoutId id="2147484083" r:id="rId3"/>
    <p:sldLayoutId id="2147484084" r:id="rId4"/>
    <p:sldLayoutId id="2147484085" r:id="rId5"/>
    <p:sldLayoutId id="2147484086" r:id="rId6"/>
    <p:sldLayoutId id="2147484079" r:id="rId7"/>
    <p:sldLayoutId id="2147484087" r:id="rId8"/>
    <p:sldLayoutId id="2147484088" r:id="rId9"/>
    <p:sldLayoutId id="2147484080" r:id="rId10"/>
    <p:sldLayoutId id="2147484081"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13.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3.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3.xml"/><Relationship Id="rId4" Type="http://schemas.openxmlformats.org/officeDocument/2006/relationships/image" Target="../media/image51.jpeg"/></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3.xml"/><Relationship Id="rId4" Type="http://schemas.openxmlformats.org/officeDocument/2006/relationships/image" Target="../media/image56.jpeg"/></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8.xml"/><Relationship Id="rId5" Type="http://schemas.openxmlformats.org/officeDocument/2006/relationships/image" Target="../media/image60.jpeg"/><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79.jpeg"/><Relationship Id="rId4" Type="http://schemas.openxmlformats.org/officeDocument/2006/relationships/image" Target="../media/image7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1560" y="338138"/>
            <a:ext cx="8229600" cy="1143000"/>
          </a:xfrm>
        </p:spPr>
        <p:txBody>
          <a:bodyPr>
            <a:noAutofit/>
          </a:bodyPr>
          <a:lstStyle/>
          <a:p>
            <a:pPr algn="ctr">
              <a:defRPr/>
            </a:pPr>
            <a:r>
              <a:rPr lang="en-US" sz="3600" dirty="0">
                <a:solidFill>
                  <a:schemeClr val="bg1">
                    <a:lumMod val="50000"/>
                  </a:schemeClr>
                </a:solidFill>
                <a:effectLst/>
                <a:latin typeface="Arial" panose="020B0604020202020204" pitchFamily="34" charset="0"/>
                <a:cs typeface="Arial" panose="020B0604020202020204" pitchFamily="34" charset="0"/>
              </a:rPr>
              <a:t>Organism level of organization of genetic information. </a:t>
            </a:r>
            <a:r>
              <a:rPr lang="ru-RU" sz="3600" dirty="0" smtClean="0">
                <a:solidFill>
                  <a:schemeClr val="bg1">
                    <a:lumMod val="50000"/>
                  </a:schemeClr>
                </a:solidFill>
                <a:effectLst/>
                <a:latin typeface="Arial" panose="020B0604020202020204" pitchFamily="34" charset="0"/>
                <a:cs typeface="Arial" panose="020B0604020202020204" pitchFamily="34" charset="0"/>
              </a:rPr>
              <a:t/>
            </a:r>
            <a:br>
              <a:rPr lang="ru-RU" sz="3600" dirty="0" smtClean="0">
                <a:solidFill>
                  <a:schemeClr val="bg1">
                    <a:lumMod val="50000"/>
                  </a:schemeClr>
                </a:solidFill>
                <a:effectLst/>
                <a:latin typeface="Arial" panose="020B0604020202020204" pitchFamily="34" charset="0"/>
                <a:cs typeface="Arial" panose="020B0604020202020204" pitchFamily="34" charset="0"/>
              </a:rPr>
            </a:br>
            <a:r>
              <a:rPr lang="en-US" sz="3600" dirty="0" smtClean="0">
                <a:solidFill>
                  <a:schemeClr val="bg1">
                    <a:lumMod val="50000"/>
                  </a:schemeClr>
                </a:solidFill>
                <a:effectLst/>
                <a:latin typeface="Arial" panose="020B0604020202020204" pitchFamily="34" charset="0"/>
                <a:cs typeface="Arial" panose="020B0604020202020204" pitchFamily="34" charset="0"/>
              </a:rPr>
              <a:t>Laws </a:t>
            </a:r>
            <a:r>
              <a:rPr lang="en-US" sz="3600" dirty="0">
                <a:solidFill>
                  <a:schemeClr val="bg1">
                    <a:lumMod val="50000"/>
                  </a:schemeClr>
                </a:solidFill>
                <a:effectLst/>
                <a:latin typeface="Arial" panose="020B0604020202020204" pitchFamily="34" charset="0"/>
                <a:cs typeface="Arial" panose="020B0604020202020204" pitchFamily="34" charset="0"/>
              </a:rPr>
              <a:t>of heredity</a:t>
            </a:r>
            <a:r>
              <a:rPr lang="en-US" sz="3600" dirty="0">
                <a:effectLst/>
                <a:latin typeface="Arial" panose="020B0604020202020204" pitchFamily="34" charset="0"/>
                <a:cs typeface="Arial" panose="020B0604020202020204" pitchFamily="34" charset="0"/>
              </a:rPr>
              <a:t>.</a:t>
            </a:r>
            <a:endParaRPr lang="ru-RU" sz="3600" dirty="0">
              <a:latin typeface="Arial" panose="020B0604020202020204" pitchFamily="34" charset="0"/>
              <a:cs typeface="Arial" panose="020B0604020202020204" pitchFamily="34" charset="0"/>
            </a:endParaRPr>
          </a:p>
        </p:txBody>
      </p:sp>
      <p:pic>
        <p:nvPicPr>
          <p:cNvPr id="10243" name="Объект 3" descr="Картинки по запросу human genetics"/>
          <p:cNvPicPr>
            <a:picLocks noGrp="1"/>
          </p:cNvPicPr>
          <p:nvPr>
            <p:ph idx="1"/>
          </p:nvPr>
        </p:nvPicPr>
        <p:blipFill>
          <a:blip r:embed="rId2" cstate="print"/>
          <a:srcRect b="9489"/>
          <a:stretch>
            <a:fillRect/>
          </a:stretch>
        </p:blipFill>
        <p:spPr>
          <a:xfrm>
            <a:off x="2627313" y="1916113"/>
            <a:ext cx="4752975" cy="4371975"/>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a:xfrm>
            <a:off x="457200" y="0"/>
            <a:ext cx="8229600" cy="1143000"/>
          </a:xfrm>
        </p:spPr>
        <p:txBody>
          <a:bodyPr/>
          <a:lstStyle/>
          <a:p>
            <a:pPr algn="ctr" eaLnBrk="1" hangingPunct="1">
              <a:defRPr/>
            </a:pPr>
            <a:r>
              <a:rPr lang="en-US" altLang="ru-RU" sz="3600" dirty="0" smtClean="0">
                <a:solidFill>
                  <a:srgbClr val="FF0000"/>
                </a:solidFill>
              </a:rPr>
              <a:t>MAIN TERMS OF GENETICS</a:t>
            </a:r>
            <a:endParaRPr lang="ru-RU" altLang="ru-RU" sz="3600" dirty="0" smtClean="0">
              <a:solidFill>
                <a:srgbClr val="FF0000"/>
              </a:solidFill>
            </a:endParaRPr>
          </a:p>
        </p:txBody>
      </p:sp>
      <p:sp>
        <p:nvSpPr>
          <p:cNvPr id="10243" name="Содержимое 2"/>
          <p:cNvSpPr>
            <a:spLocks noGrp="1"/>
          </p:cNvSpPr>
          <p:nvPr>
            <p:ph idx="1"/>
          </p:nvPr>
        </p:nvSpPr>
        <p:spPr>
          <a:xfrm>
            <a:off x="457200" y="1052513"/>
            <a:ext cx="5770563" cy="5256212"/>
          </a:xfrm>
        </p:spPr>
        <p:txBody>
          <a:bodyPr rtlCol="0">
            <a:normAutofit/>
          </a:bodyPr>
          <a:lstStyle/>
          <a:p>
            <a:pPr eaLnBrk="1" fontAlgn="auto" hangingPunct="1">
              <a:spcAft>
                <a:spcPts val="0"/>
              </a:spcAft>
              <a:buFont typeface="Arial" panose="020B0604020202020204" pitchFamily="34" charset="0"/>
              <a:buNone/>
              <a:defRPr/>
            </a:pPr>
            <a:r>
              <a:rPr lang="en-US" b="1" dirty="0" smtClean="0">
                <a:solidFill>
                  <a:srgbClr val="FF0000"/>
                </a:solidFill>
              </a:rPr>
              <a:t>Genetics </a:t>
            </a:r>
            <a:r>
              <a:rPr lang="en-US" b="1" dirty="0" smtClean="0">
                <a:solidFill>
                  <a:schemeClr val="bg1">
                    <a:lumMod val="50000"/>
                  </a:schemeClr>
                </a:solidFill>
              </a:rPr>
              <a:t>–</a:t>
            </a:r>
            <a:r>
              <a:rPr lang="ru-RU" dirty="0" smtClean="0"/>
              <a:t> </a:t>
            </a:r>
            <a:r>
              <a:rPr lang="en-US" dirty="0" smtClean="0"/>
              <a:t>science about heredity and variation</a:t>
            </a:r>
            <a:r>
              <a:rPr lang="ru-RU" b="1" dirty="0" smtClean="0"/>
              <a:t>.</a:t>
            </a:r>
            <a:endParaRPr lang="en-US" b="1" dirty="0" smtClean="0"/>
          </a:p>
          <a:p>
            <a:pPr eaLnBrk="1" fontAlgn="auto" hangingPunct="1">
              <a:spcAft>
                <a:spcPts val="0"/>
              </a:spcAft>
              <a:buFont typeface="Wingdings 3" pitchFamily="18" charset="2"/>
              <a:buNone/>
              <a:defRPr/>
            </a:pPr>
            <a:endParaRPr lang="en-US" sz="2000" dirty="0" smtClean="0"/>
          </a:p>
          <a:p>
            <a:pPr eaLnBrk="1" fontAlgn="auto" hangingPunct="1">
              <a:spcAft>
                <a:spcPts val="0"/>
              </a:spcAft>
              <a:buFont typeface="Wingdings 3" pitchFamily="18" charset="2"/>
              <a:buNone/>
              <a:defRPr/>
            </a:pPr>
            <a:r>
              <a:rPr lang="en-US" sz="2000" dirty="0" smtClean="0"/>
              <a:t>William </a:t>
            </a:r>
            <a:r>
              <a:rPr lang="en-US" sz="2000" dirty="0"/>
              <a:t>Bateson (1861 – 1926) first suggested using the word "genetics" (from the Greek </a:t>
            </a:r>
            <a:r>
              <a:rPr lang="en-US" sz="2000" i="1" dirty="0" err="1"/>
              <a:t>gennō</a:t>
            </a:r>
            <a:r>
              <a:rPr lang="en-US" sz="2000" dirty="0"/>
              <a:t>, "to give birth") to describe the study of inheritance variation in1906</a:t>
            </a:r>
            <a:endParaRPr lang="ru-RU" sz="2000" dirty="0"/>
          </a:p>
          <a:p>
            <a:pPr eaLnBrk="1" fontAlgn="auto" hangingPunct="1">
              <a:spcAft>
                <a:spcPts val="0"/>
              </a:spcAft>
              <a:buFont typeface="Wingdings 3" pitchFamily="18" charset="2"/>
              <a:buNone/>
              <a:defRPr/>
            </a:pPr>
            <a:endParaRPr lang="en-US" sz="2000" dirty="0" smtClean="0">
              <a:solidFill>
                <a:srgbClr val="000000"/>
              </a:solidFill>
            </a:endParaRPr>
          </a:p>
          <a:p>
            <a:pPr eaLnBrk="1" fontAlgn="auto" hangingPunct="1">
              <a:spcAft>
                <a:spcPts val="0"/>
              </a:spcAft>
              <a:buFont typeface="Wingdings 3" pitchFamily="18" charset="2"/>
              <a:buNone/>
              <a:defRPr/>
            </a:pPr>
            <a:r>
              <a:rPr lang="en-US" sz="2000" dirty="0" smtClean="0">
                <a:solidFill>
                  <a:srgbClr val="000000"/>
                </a:solidFill>
              </a:rPr>
              <a:t>The term Gene (from </a:t>
            </a:r>
            <a:r>
              <a:rPr lang="en-US" sz="2000" dirty="0">
                <a:solidFill>
                  <a:srgbClr val="000000"/>
                </a:solidFill>
              </a:rPr>
              <a:t>Greek </a:t>
            </a:r>
            <a:r>
              <a:rPr lang="en-US" sz="2000" i="1" dirty="0" err="1">
                <a:solidFill>
                  <a:srgbClr val="000000"/>
                </a:solidFill>
              </a:rPr>
              <a:t>genea</a:t>
            </a:r>
            <a:r>
              <a:rPr lang="en-US" sz="2000" dirty="0">
                <a:solidFill>
                  <a:srgbClr val="000000"/>
                </a:solidFill>
              </a:rPr>
              <a:t> "generation, race," </a:t>
            </a:r>
            <a:r>
              <a:rPr lang="en-US" sz="2000" dirty="0" smtClean="0">
                <a:solidFill>
                  <a:srgbClr val="000000"/>
                </a:solidFill>
              </a:rPr>
              <a:t>and root</a:t>
            </a:r>
            <a:r>
              <a:rPr lang="en-US" sz="2000" dirty="0">
                <a:solidFill>
                  <a:srgbClr val="000000"/>
                </a:solidFill>
              </a:rPr>
              <a:t> </a:t>
            </a:r>
            <a:r>
              <a:rPr lang="en-US" sz="2000" b="1" dirty="0">
                <a:solidFill>
                  <a:srgbClr val="000000"/>
                </a:solidFill>
              </a:rPr>
              <a:t>gene -</a:t>
            </a:r>
            <a:r>
              <a:rPr lang="en-US" sz="2000" dirty="0">
                <a:solidFill>
                  <a:srgbClr val="000000"/>
                </a:solidFill>
              </a:rPr>
              <a:t> "give birth, beget</a:t>
            </a:r>
            <a:r>
              <a:rPr lang="en-US" sz="2000" dirty="0" smtClean="0">
                <a:solidFill>
                  <a:srgbClr val="000000"/>
                </a:solidFill>
              </a:rPr>
              <a:t>.“) was </a:t>
            </a:r>
            <a:r>
              <a:rPr lang="en-US" sz="2000" dirty="0">
                <a:solidFill>
                  <a:srgbClr val="000000"/>
                </a:solidFill>
              </a:rPr>
              <a:t>coined 1905 by Danish scientist Wilhelm </a:t>
            </a:r>
            <a:r>
              <a:rPr lang="en-US" sz="2000" dirty="0" smtClean="0">
                <a:solidFill>
                  <a:srgbClr val="000000"/>
                </a:solidFill>
              </a:rPr>
              <a:t>Ludwig Johannsen </a:t>
            </a:r>
            <a:r>
              <a:rPr lang="en-US" sz="2000" dirty="0">
                <a:solidFill>
                  <a:srgbClr val="000000"/>
                </a:solidFill>
              </a:rPr>
              <a:t>(1857-1927</a:t>
            </a:r>
            <a:r>
              <a:rPr lang="en-US" sz="2000" dirty="0" smtClean="0">
                <a:solidFill>
                  <a:srgbClr val="000000"/>
                </a:solidFill>
              </a:rPr>
              <a:t>).</a:t>
            </a:r>
            <a:endParaRPr lang="ru-RU" b="1" dirty="0" smtClean="0"/>
          </a:p>
        </p:txBody>
      </p:sp>
      <p:pic>
        <p:nvPicPr>
          <p:cNvPr id="11268" name="Picture 2" descr="Bateson2.jpg"/>
          <p:cNvPicPr>
            <a:picLocks noChangeAspect="1" noChangeArrowheads="1"/>
          </p:cNvPicPr>
          <p:nvPr/>
        </p:nvPicPr>
        <p:blipFill>
          <a:blip r:embed="rId3" cstate="print"/>
          <a:srcRect/>
          <a:stretch>
            <a:fillRect/>
          </a:stretch>
        </p:blipFill>
        <p:spPr bwMode="auto">
          <a:xfrm>
            <a:off x="6416675" y="765175"/>
            <a:ext cx="2095500" cy="3019425"/>
          </a:xfrm>
          <a:prstGeom prst="rect">
            <a:avLst/>
          </a:prstGeom>
          <a:noFill/>
          <a:ln w="9525">
            <a:noFill/>
            <a:miter lim="800000"/>
            <a:headEnd/>
            <a:tailEnd/>
          </a:ln>
        </p:spPr>
      </p:pic>
      <p:pic>
        <p:nvPicPr>
          <p:cNvPr id="11269" name="Picture 4" descr="Wilhelm Johannsen 1857-1927.jpg"/>
          <p:cNvPicPr>
            <a:picLocks noChangeAspect="1" noChangeArrowheads="1"/>
          </p:cNvPicPr>
          <p:nvPr/>
        </p:nvPicPr>
        <p:blipFill>
          <a:blip r:embed="rId4" cstate="print"/>
          <a:srcRect/>
          <a:stretch>
            <a:fillRect/>
          </a:stretch>
        </p:blipFill>
        <p:spPr bwMode="auto">
          <a:xfrm>
            <a:off x="6670675" y="4005263"/>
            <a:ext cx="1841500" cy="261143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549275"/>
            <a:ext cx="8229600" cy="5457825"/>
          </a:xfrm>
        </p:spPr>
        <p:txBody>
          <a:bodyPr/>
          <a:lstStyle/>
          <a:p>
            <a:pPr eaLnBrk="1" fontAlgn="auto" hangingPunct="1">
              <a:spcBef>
                <a:spcPts val="600"/>
              </a:spcBef>
              <a:spcAft>
                <a:spcPts val="0"/>
              </a:spcAft>
              <a:buFont typeface="Arial" panose="020B0604020202020204" pitchFamily="34" charset="0"/>
              <a:buNone/>
              <a:defRPr/>
            </a:pPr>
            <a:r>
              <a:rPr lang="en-US" b="1" dirty="0">
                <a:solidFill>
                  <a:srgbClr val="FF0000"/>
                </a:solidFill>
                <a:latin typeface="Calibri" panose="020F0502020204030204" pitchFamily="34" charset="0"/>
                <a:cs typeface="Calibri" panose="020F0502020204030204" pitchFamily="34" charset="0"/>
              </a:rPr>
              <a:t>Heredity</a:t>
            </a:r>
            <a:r>
              <a:rPr lang="ru-RU"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is an ability of organisms to pass on their characteristics to next </a:t>
            </a:r>
            <a:r>
              <a:rPr lang="en-US" dirty="0" smtClean="0">
                <a:latin typeface="Calibri" panose="020F0502020204030204" pitchFamily="34" charset="0"/>
                <a:cs typeface="Calibri" panose="020F0502020204030204" pitchFamily="34" charset="0"/>
              </a:rPr>
              <a:t>generations</a:t>
            </a:r>
            <a:endParaRPr lang="ru-RU" dirty="0">
              <a:latin typeface="Calibri" panose="020F0502020204030204" pitchFamily="34" charset="0"/>
              <a:cs typeface="Calibri" panose="020F0502020204030204" pitchFamily="34" charset="0"/>
            </a:endParaRPr>
          </a:p>
          <a:p>
            <a:pPr eaLnBrk="1" fontAlgn="auto" hangingPunct="1">
              <a:spcBef>
                <a:spcPts val="600"/>
              </a:spcBef>
              <a:spcAft>
                <a:spcPts val="0"/>
              </a:spcAft>
              <a:buFont typeface="Arial" panose="020B0604020202020204" pitchFamily="34" charset="0"/>
              <a:buNone/>
              <a:defRPr/>
            </a:pPr>
            <a:r>
              <a:rPr lang="en-US" b="1" dirty="0">
                <a:solidFill>
                  <a:srgbClr val="FF0000"/>
                </a:solidFill>
                <a:latin typeface="Calibri" panose="020F0502020204030204" pitchFamily="34" charset="0"/>
                <a:cs typeface="Calibri" panose="020F0502020204030204" pitchFamily="34" charset="0"/>
              </a:rPr>
              <a:t>Variation</a:t>
            </a:r>
            <a:r>
              <a:rPr lang="en-US" dirty="0">
                <a:solidFill>
                  <a:srgbClr val="FF0000"/>
                </a:solidFill>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is</a:t>
            </a:r>
            <a:r>
              <a:rPr lang="en-US" dirty="0">
                <a:solidFill>
                  <a:srgbClr val="FF0000"/>
                </a:solidFill>
                <a:latin typeface="Calibri" panose="020F0502020204030204" pitchFamily="34" charset="0"/>
                <a:cs typeface="Calibri" panose="020F0502020204030204" pitchFamily="34" charset="0"/>
              </a:rPr>
              <a:t> </a:t>
            </a:r>
            <a:r>
              <a:rPr lang="ru-RU"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an ability of organisms to change during </a:t>
            </a:r>
            <a:r>
              <a:rPr lang="en-US" dirty="0" smtClean="0">
                <a:latin typeface="Calibri" panose="020F0502020204030204" pitchFamily="34" charset="0"/>
                <a:cs typeface="Calibri" panose="020F0502020204030204" pitchFamily="34" charset="0"/>
              </a:rPr>
              <a:t>ontogenesis</a:t>
            </a:r>
          </a:p>
          <a:p>
            <a:pPr eaLnBrk="1" fontAlgn="auto" hangingPunct="1">
              <a:spcBef>
                <a:spcPts val="600"/>
              </a:spcBef>
              <a:spcAft>
                <a:spcPts val="0"/>
              </a:spcAft>
              <a:buFont typeface="Arial" panose="020B0604020202020204" pitchFamily="34" charset="0"/>
              <a:buNone/>
              <a:defRPr/>
            </a:pPr>
            <a:r>
              <a:rPr lang="en-US" b="1" dirty="0" smtClean="0">
                <a:solidFill>
                  <a:srgbClr val="FF0000"/>
                </a:solidFill>
                <a:latin typeface="Calibri" panose="020F0502020204030204" pitchFamily="34" charset="0"/>
                <a:cs typeface="Calibri" panose="020F0502020204030204" pitchFamily="34" charset="0"/>
              </a:rPr>
              <a:t>Gene</a:t>
            </a:r>
            <a:r>
              <a:rPr lang="en-US" dirty="0" smtClean="0">
                <a:latin typeface="Calibri" panose="020F0502020204030204" pitchFamily="34" charset="0"/>
                <a:cs typeface="Calibri" panose="020F0502020204030204" pitchFamily="34" charset="0"/>
              </a:rPr>
              <a:t> is consider as unit of heredity; it is DNA region that specifies synthesis of polypeptide</a:t>
            </a:r>
          </a:p>
          <a:p>
            <a:pPr eaLnBrk="1" fontAlgn="auto" hangingPunct="1">
              <a:spcBef>
                <a:spcPts val="600"/>
              </a:spcBef>
              <a:spcAft>
                <a:spcPts val="0"/>
              </a:spcAft>
              <a:buFont typeface="Arial" panose="020B0604020202020204" pitchFamily="34" charset="0"/>
              <a:buNone/>
              <a:defRPr/>
            </a:pPr>
            <a:r>
              <a:rPr lang="en-US" b="1" dirty="0" smtClean="0">
                <a:solidFill>
                  <a:srgbClr val="FF0000"/>
                </a:solidFill>
                <a:latin typeface="Calibri" panose="020F0502020204030204" pitchFamily="34" charset="0"/>
                <a:cs typeface="Calibri" panose="020F0502020204030204" pitchFamily="34" charset="0"/>
              </a:rPr>
              <a:t>Phenotype</a:t>
            </a:r>
            <a:r>
              <a:rPr lang="en-US" b="1" dirty="0" smtClean="0">
                <a:solidFill>
                  <a:schemeClr val="accent2"/>
                </a:solidFill>
                <a:latin typeface="Calibri" panose="020F0502020204030204" pitchFamily="34" charset="0"/>
                <a:cs typeface="Calibri" panose="020F0502020204030204" pitchFamily="34" charset="0"/>
              </a:rPr>
              <a:t> </a:t>
            </a:r>
            <a:r>
              <a:rPr lang="en-US"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a:t>
            </a: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a complex of external and internal </a:t>
            </a:r>
            <a:r>
              <a:rPr lang="en-US" dirty="0" smtClean="0">
                <a:effectLst>
                  <a:outerShdw blurRad="38100" dist="38100" dir="2700000" algn="tl">
                    <a:srgbClr val="FFFFFF"/>
                  </a:outerShdw>
                </a:effectLst>
                <a:latin typeface="Calibri" panose="020F0502020204030204" pitchFamily="34" charset="0"/>
                <a:cs typeface="Calibri" panose="020F0502020204030204" pitchFamily="34" charset="0"/>
              </a:rPr>
              <a:t>features </a:t>
            </a: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which appears under the control of </a:t>
            </a:r>
            <a:r>
              <a:rPr lang="en-US" dirty="0" smtClean="0">
                <a:effectLst>
                  <a:outerShdw blurRad="38100" dist="38100" dir="2700000" algn="tl">
                    <a:srgbClr val="FFFFFF"/>
                  </a:outerShdw>
                </a:effectLst>
                <a:latin typeface="Calibri" panose="020F0502020204030204" pitchFamily="34" charset="0"/>
                <a:cs typeface="Calibri" panose="020F0502020204030204" pitchFamily="34" charset="0"/>
              </a:rPr>
              <a:t>genotype and influenced of </a:t>
            </a: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the environmental </a:t>
            </a:r>
            <a:r>
              <a:rPr lang="en-US" dirty="0" smtClean="0">
                <a:effectLst>
                  <a:outerShdw blurRad="38100" dist="38100" dir="2700000" algn="tl">
                    <a:srgbClr val="FFFFFF"/>
                  </a:outerShdw>
                </a:effectLst>
                <a:latin typeface="Calibri" panose="020F0502020204030204" pitchFamily="34" charset="0"/>
                <a:cs typeface="Calibri" panose="020F0502020204030204" pitchFamily="34" charset="0"/>
              </a:rPr>
              <a:t>factors</a:t>
            </a: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                                                </a:t>
            </a:r>
          </a:p>
          <a:p>
            <a:pPr marL="109728" indent="0" eaLnBrk="1" fontAlgn="auto" hangingPunct="1">
              <a:lnSpc>
                <a:spcPct val="90000"/>
              </a:lnSpc>
              <a:spcBef>
                <a:spcPts val="600"/>
              </a:spcBef>
              <a:spcAft>
                <a:spcPts val="0"/>
              </a:spcAft>
              <a:buFont typeface="Wingdings 3" pitchFamily="18" charset="2"/>
              <a:buNone/>
              <a:defRPr/>
            </a:pPr>
            <a:r>
              <a:rPr lang="en-US" b="1" dirty="0" smtClean="0">
                <a:solidFill>
                  <a:srgbClr val="FF0000"/>
                </a:solidFill>
                <a:latin typeface="Calibri" panose="020F0502020204030204" pitchFamily="34" charset="0"/>
                <a:cs typeface="Calibri" panose="020F0502020204030204" pitchFamily="34" charset="0"/>
              </a:rPr>
              <a:t>Genotype</a:t>
            </a:r>
            <a:r>
              <a:rPr lang="en-US" b="1" dirty="0" smtClean="0">
                <a:solidFill>
                  <a:srgbClr val="FF0066"/>
                </a:solidFill>
                <a:latin typeface="Calibri" panose="020F0502020204030204" pitchFamily="34" charset="0"/>
                <a:cs typeface="Calibri" panose="020F0502020204030204" pitchFamily="34" charset="0"/>
              </a:rPr>
              <a:t> </a:t>
            </a:r>
            <a:r>
              <a:rPr lang="en-US"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a:t>
            </a: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set of the genes in diploid set of  </a:t>
            </a:r>
            <a:r>
              <a:rPr lang="en-US" dirty="0" smtClean="0">
                <a:effectLst>
                  <a:outerShdw blurRad="38100" dist="38100" dir="2700000" algn="tl">
                    <a:srgbClr val="FFFFFF"/>
                  </a:outerShdw>
                </a:effectLst>
                <a:latin typeface="Calibri" panose="020F0502020204030204" pitchFamily="34" charset="0"/>
                <a:cs typeface="Calibri" panose="020F0502020204030204" pitchFamily="34" charset="0"/>
              </a:rPr>
              <a:t>chromosomes</a:t>
            </a:r>
            <a:r>
              <a:rPr lang="en-US" dirty="0">
                <a:effectLst>
                  <a:outerShdw blurRad="38100" dist="38100" dir="2700000" algn="tl">
                    <a:srgbClr val="FFFFFF"/>
                  </a:outerShdw>
                </a:effectLst>
                <a:latin typeface="Calibri" panose="020F0502020204030204" pitchFamily="34" charset="0"/>
                <a:cs typeface="Calibri" panose="020F0502020204030204" pitchFamily="34" charset="0"/>
              </a:rPr>
              <a:t>. </a:t>
            </a:r>
          </a:p>
          <a:p>
            <a:pPr eaLnBrk="1" fontAlgn="auto" hangingPunct="1">
              <a:spcAft>
                <a:spcPts val="0"/>
              </a:spcAft>
              <a:buFont typeface="Arial" panose="020B0604020202020204" pitchFamily="34" charset="0"/>
              <a:buNone/>
              <a:defRPr/>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Содержимое 2"/>
          <p:cNvSpPr>
            <a:spLocks noGrp="1"/>
          </p:cNvSpPr>
          <p:nvPr>
            <p:ph idx="1"/>
          </p:nvPr>
        </p:nvSpPr>
        <p:spPr>
          <a:xfrm>
            <a:off x="500063" y="428625"/>
            <a:ext cx="8229600" cy="5721350"/>
          </a:xfrm>
        </p:spPr>
        <p:txBody>
          <a:bodyPr/>
          <a:lstStyle/>
          <a:p>
            <a:pPr marL="107950" indent="0" eaLnBrk="1" hangingPunct="1">
              <a:buFont typeface="Wingdings 3" pitchFamily="18" charset="2"/>
              <a:buNone/>
            </a:pPr>
            <a:r>
              <a:rPr lang="en-US" altLang="ru-RU" sz="2800" b="1" smtClean="0">
                <a:solidFill>
                  <a:srgbClr val="FF0000"/>
                </a:solidFill>
                <a:latin typeface="Calibri" pitchFamily="34" charset="0"/>
                <a:cs typeface="Calibri" pitchFamily="34" charset="0"/>
              </a:rPr>
              <a:t>Allelic genes - </a:t>
            </a:r>
            <a:r>
              <a:rPr lang="en-US" altLang="ru-RU" sz="2800" smtClean="0">
                <a:latin typeface="Calibri" pitchFamily="34" charset="0"/>
                <a:cs typeface="Calibri" pitchFamily="34" charset="0"/>
              </a:rPr>
              <a:t>genes that are in the same loci of homologous chromosomes and encode same trait</a:t>
            </a:r>
          </a:p>
          <a:p>
            <a:pPr marL="107950" indent="0" eaLnBrk="1" hangingPunct="1">
              <a:buFont typeface="Wingdings 3" pitchFamily="18" charset="2"/>
              <a:buNone/>
            </a:pPr>
            <a:r>
              <a:rPr lang="en-US" altLang="ru-RU" sz="2800" b="1" smtClean="0">
                <a:solidFill>
                  <a:srgbClr val="FF0000"/>
                </a:solidFill>
                <a:latin typeface="Calibri" pitchFamily="34" charset="0"/>
                <a:cs typeface="Calibri" pitchFamily="34" charset="0"/>
              </a:rPr>
              <a:t>Alleles – </a:t>
            </a:r>
            <a:r>
              <a:rPr lang="en-US" altLang="ru-RU" sz="2800" smtClean="0">
                <a:latin typeface="Calibri" pitchFamily="34" charset="0"/>
                <a:cs typeface="Calibri" pitchFamily="34" charset="0"/>
              </a:rPr>
              <a:t>the different variants of the gene that control alternative traits; are formed due to mutations.</a:t>
            </a:r>
          </a:p>
          <a:p>
            <a:pPr marL="107950" indent="0" eaLnBrk="1" hangingPunct="1">
              <a:buFont typeface="Wingdings 3" pitchFamily="18" charset="2"/>
              <a:buNone/>
            </a:pPr>
            <a:r>
              <a:rPr lang="en-US" altLang="ru-RU" sz="2800" b="1" smtClean="0">
                <a:solidFill>
                  <a:srgbClr val="FF0000"/>
                </a:solidFill>
                <a:latin typeface="Calibri" pitchFamily="34" charset="0"/>
                <a:cs typeface="Calibri" pitchFamily="34" charset="0"/>
              </a:rPr>
              <a:t>Alternative characters </a:t>
            </a:r>
            <a:r>
              <a:rPr lang="en-US" altLang="ru-RU" sz="2800" smtClean="0">
                <a:latin typeface="Calibri" pitchFamily="34" charset="0"/>
                <a:cs typeface="Calibri" pitchFamily="34" charset="0"/>
              </a:rPr>
              <a:t>are different manifestations of the same feature (blue or brown eyes, polydactyly or 5 fingers, are freckles or not)</a:t>
            </a:r>
            <a:endParaRPr lang="ru-RU" altLang="ru-RU" smtClean="0"/>
          </a:p>
        </p:txBody>
      </p:sp>
      <p:pic>
        <p:nvPicPr>
          <p:cNvPr id="13315" name="Picture 2" descr="http://test.biologii.net/images/papers/p1_2.jpg"/>
          <p:cNvPicPr>
            <a:picLocks noChangeAspect="1" noChangeArrowheads="1"/>
          </p:cNvPicPr>
          <p:nvPr/>
        </p:nvPicPr>
        <p:blipFill>
          <a:blip r:embed="rId2" cstate="print"/>
          <a:srcRect/>
          <a:stretch>
            <a:fillRect/>
          </a:stretch>
        </p:blipFill>
        <p:spPr bwMode="auto">
          <a:xfrm>
            <a:off x="5508104" y="3789040"/>
            <a:ext cx="2947988" cy="2101850"/>
          </a:xfrm>
          <a:prstGeom prst="rect">
            <a:avLst/>
          </a:prstGeom>
          <a:noFill/>
          <a:ln w="9525">
            <a:noFill/>
            <a:miter lim="800000"/>
            <a:headEnd/>
            <a:tailEnd/>
          </a:ln>
        </p:spPr>
      </p:pic>
      <p:pic>
        <p:nvPicPr>
          <p:cNvPr id="13316" name="Picture 8" descr="Unit 8 Vocab Flashcards | Quizlet"/>
          <p:cNvPicPr>
            <a:picLocks noChangeAspect="1" noChangeArrowheads="1"/>
          </p:cNvPicPr>
          <p:nvPr/>
        </p:nvPicPr>
        <p:blipFill>
          <a:blip r:embed="rId3" cstate="print"/>
          <a:srcRect/>
          <a:stretch>
            <a:fillRect/>
          </a:stretch>
        </p:blipFill>
        <p:spPr bwMode="auto">
          <a:xfrm>
            <a:off x="1259632" y="4005064"/>
            <a:ext cx="4230688" cy="18034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2"/>
          <p:cNvSpPr>
            <a:spLocks noGrp="1"/>
          </p:cNvSpPr>
          <p:nvPr>
            <p:ph idx="1"/>
          </p:nvPr>
        </p:nvSpPr>
        <p:spPr>
          <a:xfrm>
            <a:off x="250825" y="260350"/>
            <a:ext cx="8893175" cy="4525963"/>
          </a:xfrm>
        </p:spPr>
        <p:txBody>
          <a:bodyPr/>
          <a:lstStyle/>
          <a:p>
            <a:pPr eaLnBrk="1" hangingPunct="1">
              <a:lnSpc>
                <a:spcPct val="90000"/>
              </a:lnSpc>
              <a:buFont typeface="Wingdings 3" pitchFamily="18" charset="2"/>
              <a:buNone/>
            </a:pPr>
            <a:r>
              <a:rPr lang="en-US" altLang="ru-RU" sz="3200" b="1" smtClean="0">
                <a:latin typeface="Calibri" pitchFamily="34" charset="0"/>
                <a:cs typeface="Calibri" pitchFamily="34" charset="0"/>
              </a:rPr>
              <a:t>Homozygous person</a:t>
            </a:r>
            <a:r>
              <a:rPr lang="en-US" altLang="ru-RU" sz="3200" smtClean="0">
                <a:latin typeface="Calibri" pitchFamily="34" charset="0"/>
                <a:cs typeface="Calibri" pitchFamily="34" charset="0"/>
              </a:rPr>
              <a:t> -  both allele of the gene </a:t>
            </a:r>
          </a:p>
          <a:p>
            <a:pPr eaLnBrk="1" hangingPunct="1">
              <a:lnSpc>
                <a:spcPct val="90000"/>
              </a:lnSpc>
              <a:buFont typeface="Wingdings 3" pitchFamily="18" charset="2"/>
              <a:buNone/>
            </a:pPr>
            <a:r>
              <a:rPr lang="en-US" altLang="ru-RU" sz="3200" smtClean="0">
                <a:latin typeface="Calibri" pitchFamily="34" charset="0"/>
                <a:cs typeface="Calibri" pitchFamily="34" charset="0"/>
              </a:rPr>
              <a:t>       are same, dominant /</a:t>
            </a:r>
            <a:r>
              <a:rPr lang="en-US" altLang="ru-RU" sz="3200" b="1" i="1" smtClean="0">
                <a:latin typeface="Calibri" pitchFamily="34" charset="0"/>
                <a:cs typeface="Calibri" pitchFamily="34" charset="0"/>
              </a:rPr>
              <a:t>AA</a:t>
            </a:r>
            <a:r>
              <a:rPr lang="en-US" altLang="ru-RU" sz="3200" smtClean="0">
                <a:latin typeface="Calibri" pitchFamily="34" charset="0"/>
                <a:cs typeface="Calibri" pitchFamily="34" charset="0"/>
              </a:rPr>
              <a:t>/ or recessive /</a:t>
            </a:r>
            <a:r>
              <a:rPr lang="en-US" altLang="ru-RU" sz="3200" b="1" i="1" smtClean="0">
                <a:latin typeface="Calibri" pitchFamily="34" charset="0"/>
                <a:cs typeface="Calibri" pitchFamily="34" charset="0"/>
              </a:rPr>
              <a:t>aa</a:t>
            </a:r>
            <a:r>
              <a:rPr lang="en-US" altLang="ru-RU" sz="3200" smtClean="0">
                <a:latin typeface="Calibri" pitchFamily="34" charset="0"/>
                <a:cs typeface="Calibri" pitchFamily="34" charset="0"/>
              </a:rPr>
              <a:t>/. </a:t>
            </a:r>
          </a:p>
          <a:p>
            <a:pPr eaLnBrk="1" hangingPunct="1">
              <a:lnSpc>
                <a:spcPct val="90000"/>
              </a:lnSpc>
              <a:buFont typeface="Wingdings 3" pitchFamily="18" charset="2"/>
              <a:buNone/>
            </a:pPr>
            <a:r>
              <a:rPr lang="en-US" altLang="ru-RU" sz="3200" b="1" smtClean="0">
                <a:latin typeface="Calibri" pitchFamily="34" charset="0"/>
                <a:cs typeface="Calibri" pitchFamily="34" charset="0"/>
              </a:rPr>
              <a:t>Heterozygous person</a:t>
            </a:r>
            <a:r>
              <a:rPr lang="en-US" altLang="ru-RU" sz="3200" smtClean="0">
                <a:latin typeface="Calibri" pitchFamily="34" charset="0"/>
                <a:cs typeface="Calibri" pitchFamily="34" charset="0"/>
              </a:rPr>
              <a:t> – alleles are different /</a:t>
            </a:r>
            <a:r>
              <a:rPr lang="en-US" altLang="ru-RU" sz="3200" b="1" i="1" smtClean="0">
                <a:latin typeface="Calibri" pitchFamily="34" charset="0"/>
                <a:cs typeface="Calibri" pitchFamily="34" charset="0"/>
              </a:rPr>
              <a:t>Aa</a:t>
            </a:r>
            <a:r>
              <a:rPr lang="en-US" altLang="ru-RU" sz="3200" smtClean="0">
                <a:latin typeface="Calibri" pitchFamily="34" charset="0"/>
                <a:cs typeface="Calibri" pitchFamily="34" charset="0"/>
              </a:rPr>
              <a:t>/.</a:t>
            </a:r>
            <a:endParaRPr lang="ru-RU" altLang="ru-RU" sz="3200" b="1" i="1" smtClean="0">
              <a:latin typeface="Calibri" pitchFamily="34" charset="0"/>
              <a:cs typeface="Calibri" pitchFamily="34" charset="0"/>
            </a:endParaRPr>
          </a:p>
        </p:txBody>
      </p:sp>
      <p:pic>
        <p:nvPicPr>
          <p:cNvPr id="14339" name="Picture 4" descr="http://test.biologii.net/images/papers/p1_5.jpg"/>
          <p:cNvPicPr>
            <a:picLocks noChangeAspect="1" noChangeArrowheads="1"/>
          </p:cNvPicPr>
          <p:nvPr/>
        </p:nvPicPr>
        <p:blipFill>
          <a:blip r:embed="rId2" cstate="print"/>
          <a:srcRect/>
          <a:stretch>
            <a:fillRect/>
          </a:stretch>
        </p:blipFill>
        <p:spPr bwMode="auto">
          <a:xfrm>
            <a:off x="1473200" y="2276475"/>
            <a:ext cx="5691188" cy="3217863"/>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ъект 1"/>
          <p:cNvSpPr>
            <a:spLocks noGrp="1"/>
          </p:cNvSpPr>
          <p:nvPr>
            <p:ph idx="1"/>
          </p:nvPr>
        </p:nvSpPr>
        <p:spPr>
          <a:xfrm>
            <a:off x="107950" y="908050"/>
            <a:ext cx="8928100" cy="5099050"/>
          </a:xfrm>
        </p:spPr>
        <p:txBody>
          <a:bodyPr/>
          <a:lstStyle/>
          <a:p>
            <a:pPr eaLnBrk="1" hangingPunct="1">
              <a:lnSpc>
                <a:spcPct val="90000"/>
              </a:lnSpc>
              <a:spcBef>
                <a:spcPts val="9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1. </a:t>
            </a:r>
            <a:r>
              <a:rPr lang="en-GB" altLang="ru-RU" sz="2400" smtClean="0">
                <a:latin typeface="Calibri" pitchFamily="34" charset="0"/>
                <a:cs typeface="Calibri" pitchFamily="34" charset="0"/>
              </a:rPr>
              <a:t>The study of heredity and variation on the  </a:t>
            </a:r>
            <a:r>
              <a:rPr lang="en-GB" altLang="ru-RU" sz="2400" b="1" smtClean="0">
                <a:latin typeface="Calibri" pitchFamily="34" charset="0"/>
                <a:cs typeface="Calibri" pitchFamily="34" charset="0"/>
              </a:rPr>
              <a:t>organism level. </a:t>
            </a:r>
          </a:p>
          <a:p>
            <a:pP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a:t>
            </a:r>
            <a:r>
              <a:rPr lang="en-GB" altLang="ru-RU" sz="2400" b="1" smtClean="0">
                <a:latin typeface="Calibri" pitchFamily="34" charset="0"/>
                <a:cs typeface="Calibri" pitchFamily="34" charset="0"/>
              </a:rPr>
              <a:t>Gregor Mendel - the laws of inheritance. </a:t>
            </a:r>
          </a:p>
          <a:p>
            <a:pPr eaLnBrk="1" hangingPunct="1">
              <a:lnSpc>
                <a:spcPct val="90000"/>
              </a:lnSpc>
              <a:spcBef>
                <a:spcPts val="9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a:t>
            </a:r>
            <a:r>
              <a:rPr lang="en-GB" altLang="ru-RU" sz="2400" b="1" smtClean="0">
                <a:latin typeface="Calibri" pitchFamily="34" charset="0"/>
                <a:cs typeface="Calibri" pitchFamily="34" charset="0"/>
              </a:rPr>
              <a:t>2</a:t>
            </a:r>
            <a:r>
              <a:rPr lang="en-GB" altLang="ru-RU" sz="2400" smtClean="0">
                <a:latin typeface="Calibri" pitchFamily="34" charset="0"/>
                <a:cs typeface="Calibri" pitchFamily="34" charset="0"/>
              </a:rPr>
              <a:t>. The study of heredity on the </a:t>
            </a:r>
            <a:r>
              <a:rPr lang="en-GB" altLang="ru-RU" sz="2400" b="1" smtClean="0">
                <a:latin typeface="Calibri" pitchFamily="34" charset="0"/>
                <a:cs typeface="Calibri" pitchFamily="34" charset="0"/>
              </a:rPr>
              <a:t>cellular l</a:t>
            </a:r>
            <a:r>
              <a:rPr lang="en-GB" altLang="ru-RU" sz="2400" smtClean="0">
                <a:latin typeface="Calibri" pitchFamily="34" charset="0"/>
                <a:cs typeface="Calibri" pitchFamily="34" charset="0"/>
              </a:rPr>
              <a:t>evel</a:t>
            </a:r>
            <a:r>
              <a:rPr lang="en-GB" altLang="ru-RU" sz="2400" b="1" smtClean="0">
                <a:latin typeface="Calibri" pitchFamily="34" charset="0"/>
                <a:cs typeface="Calibri" pitchFamily="34" charset="0"/>
              </a:rPr>
              <a:t>.</a:t>
            </a:r>
            <a:r>
              <a:rPr lang="en-GB" altLang="ru-RU" sz="2400" smtClean="0">
                <a:latin typeface="Calibri" pitchFamily="34" charset="0"/>
                <a:cs typeface="Calibri" pitchFamily="34" charset="0"/>
              </a:rPr>
              <a:t> </a:t>
            </a:r>
          </a:p>
          <a:p>
            <a:pP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a:t>
            </a:r>
            <a:r>
              <a:rPr lang="en-GB" altLang="ru-RU" sz="2400" b="1" smtClean="0">
                <a:latin typeface="Calibri" pitchFamily="34" charset="0"/>
                <a:cs typeface="Calibri" pitchFamily="34" charset="0"/>
              </a:rPr>
              <a:t>Thomas Hunt Morgan - chromosome theory of heredity. </a:t>
            </a:r>
          </a:p>
          <a:p>
            <a:pPr eaLnBrk="1" hangingPunct="1">
              <a:lnSpc>
                <a:spcPct val="90000"/>
              </a:lnSpc>
              <a:spcBef>
                <a:spcPts val="9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a:t>
            </a:r>
            <a:r>
              <a:rPr lang="en-GB" altLang="ru-RU" sz="2400" b="1" smtClean="0">
                <a:latin typeface="Calibri" pitchFamily="34" charset="0"/>
                <a:cs typeface="Calibri" pitchFamily="34" charset="0"/>
              </a:rPr>
              <a:t>3</a:t>
            </a:r>
            <a:r>
              <a:rPr lang="en-GB" altLang="ru-RU" sz="2400" smtClean="0">
                <a:latin typeface="Calibri" pitchFamily="34" charset="0"/>
                <a:cs typeface="Calibri" pitchFamily="34" charset="0"/>
              </a:rPr>
              <a:t>. Level of </a:t>
            </a:r>
            <a:r>
              <a:rPr lang="en-GB" altLang="ru-RU" sz="2400" b="1" smtClean="0">
                <a:latin typeface="Calibri" pitchFamily="34" charset="0"/>
                <a:cs typeface="Calibri" pitchFamily="34" charset="0"/>
              </a:rPr>
              <a:t>molecular genetics:</a:t>
            </a:r>
            <a:r>
              <a:rPr lang="en-GB" altLang="ru-RU" sz="2400" smtClean="0">
                <a:latin typeface="Calibri" pitchFamily="34" charset="0"/>
                <a:cs typeface="Calibri" pitchFamily="34" charset="0"/>
              </a:rPr>
              <a:t> 1920 to 1940 - discovering  of induced mutagenesis; development of biochemical genetics, immunogenetics, population genetics.</a:t>
            </a:r>
          </a:p>
          <a:p>
            <a:pPr eaLnBrk="1" hangingPunct="1">
              <a:lnSpc>
                <a:spcPct val="90000"/>
              </a:lnSpc>
              <a:spcBef>
                <a:spcPts val="9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From 1953 (James Watson  and Francis Crick) - study of the fine structure of the gene, mechanisms of transmission and realization of hereditary information</a:t>
            </a:r>
          </a:p>
          <a:p>
            <a:pPr eaLnBrk="1" hangingPunct="1">
              <a:spcBef>
                <a:spcPts val="6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b="1" smtClean="0">
                <a:latin typeface="Calibri" pitchFamily="34" charset="0"/>
                <a:cs typeface="Calibri" pitchFamily="34" charset="0"/>
              </a:rPr>
              <a:t>4</a:t>
            </a:r>
            <a:r>
              <a:rPr lang="en-GB" altLang="ru-RU" sz="2400" smtClean="0">
                <a:latin typeface="Calibri" pitchFamily="34" charset="0"/>
                <a:cs typeface="Calibri" pitchFamily="34" charset="0"/>
              </a:rPr>
              <a:t>. </a:t>
            </a:r>
            <a:r>
              <a:rPr lang="en-GB" altLang="ru-RU" sz="2400" b="1" smtClean="0">
                <a:latin typeface="Calibri" pitchFamily="34" charset="0"/>
                <a:cs typeface="Calibri" pitchFamily="34" charset="0"/>
              </a:rPr>
              <a:t>Mobile </a:t>
            </a:r>
            <a:r>
              <a:rPr lang="en-GB" altLang="ru-RU" sz="2400" smtClean="0">
                <a:latin typeface="Calibri" pitchFamily="34" charset="0"/>
                <a:cs typeface="Calibri" pitchFamily="34" charset="0"/>
              </a:rPr>
              <a:t>genetics: 1972 - received 1</a:t>
            </a:r>
            <a:r>
              <a:rPr lang="en-GB" altLang="ru-RU" sz="2400" baseline="30000" smtClean="0">
                <a:latin typeface="Calibri" pitchFamily="34" charset="0"/>
                <a:cs typeface="Calibri" pitchFamily="34" charset="0"/>
              </a:rPr>
              <a:t>st</a:t>
            </a:r>
            <a:r>
              <a:rPr lang="en-GB" altLang="ru-RU" sz="2400" smtClean="0">
                <a:latin typeface="Calibri" pitchFamily="34" charset="0"/>
                <a:cs typeface="Calibri" pitchFamily="34" charset="0"/>
              </a:rPr>
              <a:t> recombinant DNA -development of genetic engineering, deciphering  the human genome, the development of gene therapy(</a:t>
            </a:r>
            <a:r>
              <a:rPr lang="en-GB" altLang="ru-RU" sz="2400" b="1" smtClean="0">
                <a:latin typeface="Calibri" pitchFamily="34" charset="0"/>
                <a:cs typeface="Calibri" pitchFamily="34" charset="0"/>
              </a:rPr>
              <a:t>directed changes of genotypes).</a:t>
            </a:r>
            <a:r>
              <a:rPr lang="en-US" altLang="ru-RU" sz="2400" b="1" smtClean="0">
                <a:latin typeface="Calibri" pitchFamily="34" charset="0"/>
                <a:cs typeface="Calibri" pitchFamily="34" charset="0"/>
              </a:rPr>
              <a:t>   Epigenetic level  - </a:t>
            </a:r>
            <a:r>
              <a:rPr lang="en-US" altLang="ru-RU" sz="2400" smtClean="0">
                <a:latin typeface="Calibri" pitchFamily="34" charset="0"/>
                <a:cs typeface="Calibri" pitchFamily="34" charset="0"/>
              </a:rPr>
              <a:t>regulation of gene expression</a:t>
            </a:r>
            <a:endParaRPr lang="en-GB" altLang="ru-RU" sz="2400" smtClean="0">
              <a:latin typeface="Calibri" pitchFamily="34" charset="0"/>
              <a:cs typeface="Calibri" pitchFamily="34" charset="0"/>
            </a:endParaRPr>
          </a:p>
          <a:p>
            <a:pPr eaLnBrk="1" hangingPunct="1">
              <a:spcBef>
                <a:spcPts val="6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b="1" smtClean="0">
              <a:latin typeface="Calibri" pitchFamily="34" charset="0"/>
              <a:cs typeface="Calibri" pitchFamily="34" charset="0"/>
            </a:endParaRPr>
          </a:p>
          <a:p>
            <a:pPr eaLnBrk="1" hangingPunct="1">
              <a:spcBef>
                <a:spcPts val="6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400" smtClean="0">
                <a:latin typeface="Calibri" pitchFamily="34" charset="0"/>
                <a:cs typeface="Calibri" pitchFamily="34" charset="0"/>
              </a:rPr>
              <a:t>                                       </a:t>
            </a:r>
            <a:endParaRPr lang="ru-RU" altLang="ru-RU" sz="2400" smtClean="0">
              <a:latin typeface="Calibri" pitchFamily="34" charset="0"/>
              <a:cs typeface="Calibri" pitchFamily="34" charset="0"/>
            </a:endParaRPr>
          </a:p>
        </p:txBody>
      </p:sp>
      <p:sp>
        <p:nvSpPr>
          <p:cNvPr id="3" name="Заголовок 2"/>
          <p:cNvSpPr>
            <a:spLocks noGrp="1"/>
          </p:cNvSpPr>
          <p:nvPr>
            <p:ph type="title"/>
          </p:nvPr>
        </p:nvSpPr>
        <p:spPr>
          <a:xfrm>
            <a:off x="457200" y="53752"/>
            <a:ext cx="8229600" cy="1143000"/>
          </a:xfrm>
        </p:spPr>
        <p:txBody>
          <a:bodyPr/>
          <a:lstStyle/>
          <a:p>
            <a:pPr algn="ctr">
              <a:defRPr/>
            </a:pPr>
            <a:r>
              <a:rPr lang="en-US" sz="3600" dirty="0" smtClean="0">
                <a:solidFill>
                  <a:srgbClr val="FF0000"/>
                </a:solidFill>
              </a:rPr>
              <a:t>MILESTONES OF GENTICS HISTORY</a:t>
            </a:r>
            <a:endParaRPr lang="ru-RU" sz="3600"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ChangeAspect="1" noChangeArrowheads="1"/>
          </p:cNvPicPr>
          <p:nvPr/>
        </p:nvPicPr>
        <p:blipFill>
          <a:blip r:embed="rId3" cstate="print"/>
          <a:srcRect/>
          <a:stretch>
            <a:fillRect/>
          </a:stretch>
        </p:blipFill>
        <p:spPr bwMode="auto">
          <a:xfrm>
            <a:off x="5580063" y="3756025"/>
            <a:ext cx="2736850" cy="2238375"/>
          </a:xfrm>
          <a:prstGeom prst="rect">
            <a:avLst/>
          </a:prstGeom>
          <a:noFill/>
          <a:ln w="9525">
            <a:noFill/>
            <a:round/>
            <a:headEnd/>
            <a:tailEnd/>
          </a:ln>
        </p:spPr>
      </p:pic>
      <p:pic>
        <p:nvPicPr>
          <p:cNvPr id="16387" name="Picture 2"/>
          <p:cNvPicPr>
            <a:picLocks noChangeAspect="1" noChangeArrowheads="1"/>
          </p:cNvPicPr>
          <p:nvPr/>
        </p:nvPicPr>
        <p:blipFill>
          <a:blip r:embed="rId4" cstate="print"/>
          <a:srcRect/>
          <a:stretch>
            <a:fillRect/>
          </a:stretch>
        </p:blipFill>
        <p:spPr bwMode="auto">
          <a:xfrm>
            <a:off x="1187450" y="3756025"/>
            <a:ext cx="3505200" cy="2228850"/>
          </a:xfrm>
          <a:prstGeom prst="rect">
            <a:avLst/>
          </a:prstGeom>
          <a:noFill/>
          <a:ln w="9525">
            <a:noFill/>
            <a:round/>
            <a:headEnd/>
            <a:tailEnd/>
          </a:ln>
        </p:spPr>
      </p:pic>
      <p:sp>
        <p:nvSpPr>
          <p:cNvPr id="7169" name="Rectangle 1"/>
          <p:cNvSpPr>
            <a:spLocks noGrp="1" noChangeArrowheads="1"/>
          </p:cNvSpPr>
          <p:nvPr>
            <p:ph idx="1"/>
          </p:nvPr>
        </p:nvSpPr>
        <p:spPr>
          <a:xfrm>
            <a:off x="611188" y="0"/>
            <a:ext cx="8380412" cy="3213100"/>
          </a:xfrm>
        </p:spPr>
        <p:txBody>
          <a:bodyPr>
            <a:normAutofit/>
          </a:bodyPr>
          <a:lstStyle/>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3200" dirty="0">
                <a:solidFill>
                  <a:srgbClr val="FFFFFF"/>
                </a:solidFill>
                <a:latin typeface="Arial" charset="0"/>
              </a:rPr>
              <a:t>      </a:t>
            </a:r>
            <a:r>
              <a:rPr lang="en-US" sz="2400"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However, genetics has a </a:t>
            </a:r>
            <a:r>
              <a:rPr lang="en-US" sz="2400" dirty="0">
                <a:latin typeface="Calibri" panose="020F0502020204030204" pitchFamily="34" charset="0"/>
                <a:cs typeface="Calibri" panose="020F0502020204030204" pitchFamily="34" charset="0"/>
              </a:rPr>
              <a:t>long history.</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p>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400"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For thousands of years before our era the people taken out domestic breeds of animals and  cultivated varieties of seeds. </a:t>
            </a:r>
          </a:p>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400"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dirty="0">
                <a:solidFill>
                  <a:srgbClr val="FF0000"/>
                </a:solidFill>
                <a:latin typeface="Calibri" panose="020F0502020204030204" pitchFamily="34" charset="0"/>
                <a:cs typeface="Calibri" panose="020F0502020204030204" pitchFamily="34" charset="0"/>
              </a:rPr>
              <a:t>The Bible says: "...</a:t>
            </a:r>
            <a:r>
              <a:rPr lang="en-US" sz="2400" dirty="0">
                <a:solidFill>
                  <a:srgbClr val="FF0000"/>
                </a:solidFill>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his cattle without taking in you breed, not sow your field </a:t>
            </a:r>
            <a:r>
              <a:rPr lang="en-US" sz="2400"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two </a:t>
            </a:r>
            <a:r>
              <a:rPr lang="en-US" sz="2400"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kinds of seed ", which indicates </a:t>
            </a:r>
          </a:p>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400"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the knowledge of the ancient Jews, the</a:t>
            </a:r>
            <a:r>
              <a:rPr lang="en-US" sz="2400" dirty="0">
                <a:solidFill>
                  <a:schemeClr val="tx2"/>
                </a:solidFill>
                <a:latin typeface="Calibri" panose="020F0502020204030204" pitchFamily="34" charset="0"/>
                <a:cs typeface="Calibri" panose="020F0502020204030204" pitchFamily="34" charset="0"/>
              </a:rPr>
              <a:t> </a:t>
            </a:r>
            <a:r>
              <a:rPr lang="en-US" sz="2400" dirty="0">
                <a:solidFill>
                  <a:srgbClr val="FF3300"/>
                </a:solidFill>
                <a:latin typeface="Calibri" panose="020F0502020204030204" pitchFamily="34" charset="0"/>
                <a:cs typeface="Calibri" panose="020F0502020204030204" pitchFamily="34" charset="0"/>
              </a:rPr>
              <a:t>importance of supported  of pure  lines of </a:t>
            </a:r>
            <a:r>
              <a:rPr lang="en-US" sz="2400" dirty="0" smtClean="0">
                <a:solidFill>
                  <a:srgbClr val="FF3300"/>
                </a:solidFill>
                <a:latin typeface="Calibri" panose="020F0502020204030204" pitchFamily="34" charset="0"/>
                <a:cs typeface="Calibri" panose="020F0502020204030204" pitchFamily="34" charset="0"/>
              </a:rPr>
              <a:t> animals </a:t>
            </a:r>
            <a:r>
              <a:rPr lang="en-US" sz="2400" dirty="0">
                <a:solidFill>
                  <a:srgbClr val="FF3300"/>
                </a:solidFill>
                <a:latin typeface="Calibri" panose="020F0502020204030204" pitchFamily="34" charset="0"/>
                <a:cs typeface="Calibri" panose="020F0502020204030204" pitchFamily="34" charset="0"/>
              </a:rPr>
              <a:t>and plants.</a:t>
            </a:r>
            <a:endParaRPr lang="ru-RU" sz="2400" dirty="0">
              <a:solidFill>
                <a:srgbClr val="FF3300"/>
              </a:solidFill>
              <a:latin typeface="Calibri" panose="020F0502020204030204" pitchFamily="34" charset="0"/>
              <a:cs typeface="Calibri" panose="020F050202020403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idx="1"/>
          </p:nvPr>
        </p:nvSpPr>
        <p:spPr>
          <a:xfrm>
            <a:off x="395288" y="152400"/>
            <a:ext cx="6769100" cy="7010400"/>
          </a:xfrm>
        </p:spPr>
        <p:txBody>
          <a:bodyPr>
            <a:normAutofit/>
          </a:bodyPr>
          <a:lstStyle/>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2800" dirty="0">
                <a:solidFill>
                  <a:srgbClr val="FFFFFF"/>
                </a:solidFill>
                <a:latin typeface="Calibri" panose="020F0502020204030204" pitchFamily="34" charset="0"/>
                <a:cs typeface="Calibri" panose="020F0502020204030204" pitchFamily="34" charset="0"/>
              </a:rPr>
              <a:t>     </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The first theory of heredity were  formed in </a:t>
            </a:r>
            <a:r>
              <a:rPr lang="en-US" sz="2400" dirty="0">
                <a:latin typeface="Calibri" panose="020F0502020204030204" pitchFamily="34" charset="0"/>
                <a:cs typeface="Calibri" panose="020F0502020204030204" pitchFamily="34" charset="0"/>
              </a:rPr>
              <a:t>ancient Greece.</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The famous physician </a:t>
            </a:r>
            <a:r>
              <a:rPr lang="en-US" sz="2400" dirty="0" smtClean="0">
                <a:latin typeface="Calibri" panose="020F0502020204030204" pitchFamily="34" charset="0"/>
                <a:cs typeface="Calibri" panose="020F0502020204030204" pitchFamily="34" charset="0"/>
              </a:rPr>
              <a:t>HIPPOCRATES</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/5. BC / believed </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that in the egg or the mother's body should be small, but fully formed organism. Such beliefs later   </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became </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known as </a:t>
            </a:r>
            <a:r>
              <a:rPr lang="en-US" sz="2400" b="1" dirty="0" err="1" smtClean="0">
                <a:solidFill>
                  <a:srgbClr val="C00000"/>
                </a:solidFill>
                <a:latin typeface="Calibri" panose="020F0502020204030204" pitchFamily="34" charset="0"/>
                <a:cs typeface="Calibri" panose="020F0502020204030204" pitchFamily="34" charset="0"/>
              </a:rPr>
              <a:t>preformism</a:t>
            </a:r>
            <a:r>
              <a:rPr lang="en-US" sz="2400" b="1" dirty="0" smtClean="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/lat</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a:t>
            </a:r>
            <a:r>
              <a:rPr lang="en-US" sz="2400" i="1"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i="1" dirty="0" err="1">
                <a:effectLst>
                  <a:outerShdw blurRad="38100" dist="38100" dir="2700000" algn="tl">
                    <a:srgbClr val="FFFFFF"/>
                  </a:outerShdw>
                </a:effectLst>
                <a:latin typeface="Calibri" panose="020F0502020204030204" pitchFamily="34" charset="0"/>
                <a:cs typeface="Calibri" panose="020F0502020204030204" pitchFamily="34" charset="0"/>
              </a:rPr>
              <a:t>praeformo</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-pre-image of /. </a:t>
            </a:r>
          </a:p>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endPar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endParaRPr>
          </a:p>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Less </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than 100 years after</a:t>
            </a:r>
            <a:r>
              <a:rPr lang="en-US" sz="2400" dirty="0">
                <a:latin typeface="Calibri" panose="020F0502020204030204" pitchFamily="34" charset="0"/>
                <a:cs typeface="Calibri" panose="020F0502020204030204" pitchFamily="34" charset="0"/>
              </a:rPr>
              <a:t> ARISTOTLE </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expressed opposing views: the organism  develops from an unstructured, homogeneous mass, gaining peculiar structure  in the process of embryonic </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development - </a:t>
            </a:r>
            <a:r>
              <a:rPr lang="en-US" sz="2400" dirty="0" smtClean="0">
                <a:latin typeface="Calibri" panose="020F0502020204030204" pitchFamily="34" charset="0"/>
                <a:cs typeface="Calibri" panose="020F0502020204030204" pitchFamily="34" charset="0"/>
              </a:rPr>
              <a:t>The </a:t>
            </a:r>
            <a:r>
              <a:rPr lang="en-US" sz="2400" dirty="0">
                <a:latin typeface="Calibri" panose="020F0502020204030204" pitchFamily="34" charset="0"/>
                <a:cs typeface="Calibri" panose="020F0502020204030204" pitchFamily="34" charset="0"/>
              </a:rPr>
              <a:t>theory of </a:t>
            </a:r>
            <a:r>
              <a:rPr lang="en-US" sz="2400" b="1" dirty="0" err="1" smtClean="0">
                <a:solidFill>
                  <a:srgbClr val="C00000"/>
                </a:solidFill>
                <a:latin typeface="Calibri" panose="020F0502020204030204" pitchFamily="34" charset="0"/>
                <a:cs typeface="Calibri" panose="020F0502020204030204" pitchFamily="34" charset="0"/>
              </a:rPr>
              <a:t>epigenesis</a:t>
            </a:r>
            <a:r>
              <a:rPr lang="en-US" sz="2400" b="1" dirty="0" smtClean="0">
                <a:solidFill>
                  <a:srgbClr val="C00000"/>
                </a:solidFill>
                <a:latin typeface="Calibri" panose="020F0502020204030204" pitchFamily="34" charset="0"/>
                <a:cs typeface="Calibri" panose="020F0502020204030204" pitchFamily="34" charset="0"/>
              </a:rPr>
              <a:t> (</a:t>
            </a:r>
            <a:r>
              <a:rPr lang="en-US" sz="2400" b="1" dirty="0" err="1" smtClean="0">
                <a:solidFill>
                  <a:srgbClr val="C00000"/>
                </a:solidFill>
                <a:latin typeface="Calibri" panose="020F0502020204030204" pitchFamily="34" charset="0"/>
                <a:cs typeface="Calibri" panose="020F0502020204030204" pitchFamily="34" charset="0"/>
              </a:rPr>
              <a:t>neoformism</a:t>
            </a:r>
            <a:r>
              <a:rPr lang="en-US" sz="2400" b="1" dirty="0" smtClean="0">
                <a:solidFill>
                  <a:srgbClr val="C00000"/>
                </a:solidFill>
                <a:latin typeface="Calibri" panose="020F0502020204030204" pitchFamily="34" charset="0"/>
                <a:cs typeface="Calibri" panose="020F0502020204030204" pitchFamily="34" charset="0"/>
              </a:rPr>
              <a:t>)</a:t>
            </a:r>
            <a:r>
              <a:rPr lang="en-US" sz="2400" dirty="0" smtClean="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Both trends - </a:t>
            </a:r>
            <a:r>
              <a:rPr lang="en-US" sz="2400" dirty="0" err="1" smtClean="0">
                <a:latin typeface="Calibri" panose="020F0502020204030204" pitchFamily="34" charset="0"/>
                <a:cs typeface="Calibri" panose="020F0502020204030204" pitchFamily="34" charset="0"/>
              </a:rPr>
              <a:t>preformism</a:t>
            </a:r>
            <a:r>
              <a:rPr lang="en-US" sz="2400" dirty="0" smtClean="0">
                <a:latin typeface="Calibri" panose="020F0502020204030204" pitchFamily="34" charset="0"/>
                <a:cs typeface="Calibri" panose="020F0502020204030204" pitchFamily="34" charset="0"/>
              </a:rPr>
              <a:t> </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and </a:t>
            </a:r>
            <a:r>
              <a:rPr lang="en-US" sz="2400" dirty="0" err="1" smtClean="0">
                <a:latin typeface="Calibri" panose="020F0502020204030204" pitchFamily="34" charset="0"/>
                <a:cs typeface="Calibri" panose="020F0502020204030204" pitchFamily="34" charset="0"/>
              </a:rPr>
              <a:t>epigenesis</a:t>
            </a:r>
            <a:r>
              <a:rPr lang="en-US" sz="2400" dirty="0" smtClean="0">
                <a:latin typeface="Calibri" panose="020F0502020204030204" pitchFamily="34" charset="0"/>
                <a:cs typeface="Calibri" panose="020F0502020204030204" pitchFamily="34" charset="0"/>
              </a:rPr>
              <a:t> </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reached  most common in   </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XVII </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and XVIII centuries. </a:t>
            </a:r>
          </a:p>
          <a:p>
            <a:pPr marL="0" indent="0" eaLnBrk="1" fontAlgn="auto" hangingPunct="1">
              <a:spcBef>
                <a:spcPts val="6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400" dirty="0">
                <a:effectLst>
                  <a:outerShdw blurRad="38100" dist="38100" dir="2700000" algn="tl">
                    <a:srgbClr val="FFFFFF"/>
                  </a:outerShdw>
                </a:effectLst>
                <a:latin typeface="Calibri" panose="020F0502020204030204" pitchFamily="34" charset="0"/>
                <a:cs typeface="Calibri" panose="020F0502020204030204" pitchFamily="34" charset="0"/>
              </a:rPr>
              <a:t>         </a:t>
            </a:r>
          </a:p>
          <a:p>
            <a:pPr marL="342900" indent="-342900" eaLnBrk="1" fontAlgn="auto" hangingPunct="1">
              <a:lnSpc>
                <a:spcPct val="80000"/>
              </a:lnSpc>
              <a:spcBef>
                <a:spcPts val="600"/>
              </a:spcBef>
              <a:spcAft>
                <a:spcPts val="0"/>
              </a:spcAft>
              <a:buFont typeface="Wingdings 3"/>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3200" dirty="0">
              <a:effectLst>
                <a:outerShdw blurRad="38100" dist="38100" dir="2700000" algn="tl">
                  <a:srgbClr val="FFFFFF"/>
                </a:outerShdw>
              </a:effectLst>
              <a:latin typeface="Arial" charset="0"/>
            </a:endParaRPr>
          </a:p>
        </p:txBody>
      </p:sp>
      <p:pic>
        <p:nvPicPr>
          <p:cNvPr id="17411" name="Рисунок 2"/>
          <p:cNvPicPr>
            <a:picLocks noChangeAspect="1"/>
          </p:cNvPicPr>
          <p:nvPr/>
        </p:nvPicPr>
        <p:blipFill>
          <a:blip r:embed="rId3" cstate="print"/>
          <a:srcRect/>
          <a:stretch>
            <a:fillRect/>
          </a:stretch>
        </p:blipFill>
        <p:spPr bwMode="auto">
          <a:xfrm>
            <a:off x="7164388" y="1268413"/>
            <a:ext cx="1584325" cy="3103562"/>
          </a:xfrm>
          <a:prstGeom prst="rect">
            <a:avLst/>
          </a:prstGeom>
          <a:noFill/>
          <a:ln w="9525">
            <a:noFill/>
            <a:miter lim="800000"/>
            <a:headEnd/>
            <a:tailEnd/>
          </a:ln>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0825" y="1268413"/>
            <a:ext cx="8769350" cy="4933950"/>
          </a:xfrm>
        </p:spPr>
        <p:txBody>
          <a:bodyPr/>
          <a:lstStyle/>
          <a:p>
            <a:pPr marL="109537" indent="0">
              <a:buFont typeface="Wingdings 3" pitchFamily="18" charset="2"/>
              <a:buNone/>
              <a:defRPr/>
            </a:pP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when three scientists - </a:t>
            </a:r>
            <a:r>
              <a:rPr lang="en-US" sz="2400" dirty="0">
                <a:latin typeface="Calibri" panose="020F0502020204030204" pitchFamily="34" charset="0"/>
                <a:cs typeface="Calibri" panose="020F0502020204030204" pitchFamily="34" charset="0"/>
              </a:rPr>
              <a:t>H</a:t>
            </a:r>
            <a:r>
              <a:rPr lang="en-US" sz="2400" dirty="0" smtClean="0">
                <a:latin typeface="Calibri" panose="020F0502020204030204" pitchFamily="34" charset="0"/>
                <a:cs typeface="Calibri" panose="020F0502020204030204" pitchFamily="34" charset="0"/>
              </a:rPr>
              <a:t>.de </a:t>
            </a:r>
            <a:r>
              <a:rPr lang="en-US" sz="2400" dirty="0" err="1" smtClean="0">
                <a:latin typeface="Calibri" panose="020F0502020204030204" pitchFamily="34" charset="0"/>
                <a:cs typeface="Calibri" panose="020F0502020204030204" pitchFamily="34" charset="0"/>
              </a:rPr>
              <a:t>Vries</a:t>
            </a:r>
            <a:r>
              <a:rPr lang="en-US" sz="2400" dirty="0" smtClean="0">
                <a:latin typeface="Calibri" panose="020F0502020204030204" pitchFamily="34" charset="0"/>
                <a:cs typeface="Calibri" panose="020F0502020204030204" pitchFamily="34" charset="0"/>
              </a:rPr>
              <a:t> /Netherlands/, C. Correns /Germany/ and E. </a:t>
            </a:r>
            <a:r>
              <a:rPr lang="en-US" sz="2400" dirty="0" err="1" smtClean="0">
                <a:latin typeface="Calibri" panose="020F0502020204030204" pitchFamily="34" charset="0"/>
                <a:cs typeface="Calibri" panose="020F0502020204030204" pitchFamily="34" charset="0"/>
              </a:rPr>
              <a:t>Tchermak</a:t>
            </a:r>
            <a:r>
              <a:rPr lang="en-US" sz="2400" dirty="0" smtClean="0">
                <a:latin typeface="Calibri" panose="020F0502020204030204" pitchFamily="34" charset="0"/>
                <a:cs typeface="Calibri" panose="020F0502020204030204" pitchFamily="34" charset="0"/>
              </a:rPr>
              <a:t> /Austria/</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independently </a:t>
            </a:r>
            <a:r>
              <a:rPr lang="en-US" sz="2400" dirty="0" smtClean="0">
                <a:latin typeface="Calibri" panose="020F0502020204030204" pitchFamily="34" charset="0"/>
                <a:cs typeface="Calibri" panose="020F0502020204030204" pitchFamily="34" charset="0"/>
              </a:rPr>
              <a:t>rediscovered </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regularities of heredity already </a:t>
            </a:r>
            <a:r>
              <a:rPr lang="en-US" sz="2400" dirty="0" smtClean="0">
                <a:latin typeface="Calibri" panose="020F0502020204030204" pitchFamily="34" charset="0"/>
                <a:cs typeface="Calibri" panose="020F0502020204030204" pitchFamily="34" charset="0"/>
              </a:rPr>
              <a:t>formulated in 1865 G. Mendel</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endParaRPr lang="en-US" sz="2800" dirty="0" smtClean="0">
              <a:latin typeface="Calibri" panose="020F0502020204030204" pitchFamily="34" charset="0"/>
              <a:cs typeface="Calibri" panose="020F0502020204030204" pitchFamily="34" charset="0"/>
            </a:endParaRPr>
          </a:p>
          <a:p>
            <a:pPr marL="109537" indent="0">
              <a:buFont typeface="Wingdings 3" pitchFamily="18" charset="2"/>
              <a:buNone/>
              <a:defRPr/>
            </a:pPr>
            <a:endParaRPr lang="ru-RU" dirty="0"/>
          </a:p>
        </p:txBody>
      </p:sp>
      <p:pic>
        <p:nvPicPr>
          <p:cNvPr id="18435" name="Picture 2" descr="Hugo de Vries.jpg"/>
          <p:cNvPicPr>
            <a:picLocks noChangeAspect="1" noChangeArrowheads="1"/>
          </p:cNvPicPr>
          <p:nvPr/>
        </p:nvPicPr>
        <p:blipFill>
          <a:blip r:embed="rId3" cstate="print"/>
          <a:srcRect/>
          <a:stretch>
            <a:fillRect/>
          </a:stretch>
        </p:blipFill>
        <p:spPr bwMode="auto">
          <a:xfrm>
            <a:off x="823913" y="2794000"/>
            <a:ext cx="1706562" cy="2465388"/>
          </a:xfrm>
          <a:prstGeom prst="rect">
            <a:avLst/>
          </a:prstGeom>
          <a:noFill/>
          <a:ln w="9525">
            <a:noFill/>
            <a:miter lim="800000"/>
            <a:headEnd/>
            <a:tailEnd/>
          </a:ln>
        </p:spPr>
      </p:pic>
      <p:sp>
        <p:nvSpPr>
          <p:cNvPr id="3" name="Заголовок 2"/>
          <p:cNvSpPr>
            <a:spLocks noGrp="1"/>
          </p:cNvSpPr>
          <p:nvPr>
            <p:ph type="title"/>
          </p:nvPr>
        </p:nvSpPr>
        <p:spPr>
          <a:xfrm>
            <a:off x="349197" y="198159"/>
            <a:ext cx="8229600" cy="1143000"/>
          </a:xfrm>
        </p:spPr>
        <p:txBody>
          <a:bodyPr>
            <a:normAutofit fontScale="90000"/>
          </a:bodyPr>
          <a:lstStyle/>
          <a:p>
            <a:pPr>
              <a:defRPr/>
            </a:pPr>
            <a:r>
              <a:rPr lang="en-US" sz="4000" dirty="0" smtClean="0">
                <a:solidFill>
                  <a:srgbClr val="FFFFFF"/>
                </a:solidFill>
                <a:latin typeface="Arial" charset="0"/>
              </a:rPr>
              <a:t> </a:t>
            </a:r>
            <a:r>
              <a:rPr lang="en-US" sz="3600" dirty="0">
                <a:effectLst>
                  <a:outerShdw blurRad="38100" dist="38100" dir="2700000" algn="tl">
                    <a:srgbClr val="FFFFFF"/>
                  </a:outerShdw>
                </a:effectLst>
                <a:cs typeface="Calibri" panose="020F0502020204030204" pitchFamily="34" charset="0"/>
              </a:rPr>
              <a:t>G</a:t>
            </a:r>
            <a:r>
              <a:rPr lang="en-US" sz="3600" dirty="0" smtClean="0">
                <a:effectLst>
                  <a:outerShdw blurRad="38100" dist="38100" dir="2700000" algn="tl">
                    <a:srgbClr val="FFFFFF"/>
                  </a:outerShdw>
                </a:effectLst>
                <a:cs typeface="Calibri" panose="020F0502020204030204" pitchFamily="34" charset="0"/>
              </a:rPr>
              <a:t>enetics as a science </a:t>
            </a:r>
            <a:r>
              <a:rPr lang="en-US" sz="3600" dirty="0" smtClean="0">
                <a:cs typeface="Calibri" panose="020F0502020204030204" pitchFamily="34" charset="0"/>
              </a:rPr>
              <a:t>begins in 1900,</a:t>
            </a:r>
            <a:r>
              <a:rPr lang="en-US" sz="4400" dirty="0" smtClean="0">
                <a:latin typeface="Calibri" panose="020F0502020204030204" pitchFamily="34" charset="0"/>
                <a:cs typeface="Calibri" panose="020F0502020204030204" pitchFamily="34" charset="0"/>
              </a:rPr>
              <a:t> </a:t>
            </a:r>
            <a:endParaRPr lang="ru-RU" dirty="0"/>
          </a:p>
        </p:txBody>
      </p:sp>
      <p:pic>
        <p:nvPicPr>
          <p:cNvPr id="18437" name="Picture 4" descr="Carl Correns.jpg"/>
          <p:cNvPicPr>
            <a:picLocks noChangeAspect="1" noChangeArrowheads="1"/>
          </p:cNvPicPr>
          <p:nvPr/>
        </p:nvPicPr>
        <p:blipFill>
          <a:blip r:embed="rId4" cstate="print"/>
          <a:srcRect/>
          <a:stretch>
            <a:fillRect/>
          </a:stretch>
        </p:blipFill>
        <p:spPr bwMode="auto">
          <a:xfrm>
            <a:off x="3635375" y="2794000"/>
            <a:ext cx="2208213" cy="3141663"/>
          </a:xfrm>
          <a:prstGeom prst="rect">
            <a:avLst/>
          </a:prstGeom>
          <a:noFill/>
          <a:ln w="9525">
            <a:noFill/>
            <a:miter lim="800000"/>
            <a:headEnd/>
            <a:tailEnd/>
          </a:ln>
        </p:spPr>
      </p:pic>
      <p:pic>
        <p:nvPicPr>
          <p:cNvPr id="18438" name="Picture 6" descr="Acta Horti berg. - 1905 - tafl. 124. - Erich Tschermak.jpg"/>
          <p:cNvPicPr>
            <a:picLocks noChangeAspect="1" noChangeArrowheads="1"/>
          </p:cNvPicPr>
          <p:nvPr/>
        </p:nvPicPr>
        <p:blipFill>
          <a:blip r:embed="rId5" cstate="print"/>
          <a:srcRect/>
          <a:stretch>
            <a:fillRect/>
          </a:stretch>
        </p:blipFill>
        <p:spPr bwMode="auto">
          <a:xfrm>
            <a:off x="6424613" y="2636838"/>
            <a:ext cx="2044700" cy="2779712"/>
          </a:xfrm>
          <a:prstGeom prst="rect">
            <a:avLst/>
          </a:prstGeom>
          <a:noFill/>
          <a:ln w="9525">
            <a:noFill/>
            <a:miter lim="800000"/>
            <a:headEnd/>
            <a:tailEnd/>
          </a:ln>
        </p:spPr>
      </p:pic>
      <p:sp>
        <p:nvSpPr>
          <p:cNvPr id="18439" name="TextBox 3"/>
          <p:cNvSpPr txBox="1">
            <a:spLocks noChangeArrowheads="1"/>
          </p:cNvSpPr>
          <p:nvPr/>
        </p:nvSpPr>
        <p:spPr bwMode="auto">
          <a:xfrm>
            <a:off x="493713" y="5408613"/>
            <a:ext cx="2390775" cy="646112"/>
          </a:xfrm>
          <a:prstGeom prst="rect">
            <a:avLst/>
          </a:prstGeom>
          <a:noFill/>
          <a:ln w="9525">
            <a:noFill/>
            <a:miter lim="800000"/>
            <a:headEnd/>
            <a:tailEnd/>
          </a:ln>
        </p:spPr>
        <p:txBody>
          <a:bodyPr wrap="none">
            <a:spAutoFit/>
          </a:bodyPr>
          <a:lstStyle/>
          <a:p>
            <a:pPr algn="ctr"/>
            <a:r>
              <a:rPr lang="en-US" altLang="ru-RU" b="1">
                <a:solidFill>
                  <a:schemeClr val="tx1"/>
                </a:solidFill>
              </a:rPr>
              <a:t>Hugo Marie de Vries</a:t>
            </a:r>
          </a:p>
          <a:p>
            <a:pPr algn="ctr"/>
            <a:r>
              <a:rPr lang="en-US" altLang="ru-RU" b="1">
                <a:solidFill>
                  <a:schemeClr val="tx1"/>
                </a:solidFill>
              </a:rPr>
              <a:t>(1848-1935)</a:t>
            </a:r>
          </a:p>
        </p:txBody>
      </p:sp>
      <p:sp>
        <p:nvSpPr>
          <p:cNvPr id="18440" name="TextBox 6"/>
          <p:cNvSpPr txBox="1">
            <a:spLocks noChangeArrowheads="1"/>
          </p:cNvSpPr>
          <p:nvPr/>
        </p:nvSpPr>
        <p:spPr bwMode="auto">
          <a:xfrm>
            <a:off x="3729038" y="5932488"/>
            <a:ext cx="2224087" cy="922337"/>
          </a:xfrm>
          <a:prstGeom prst="rect">
            <a:avLst/>
          </a:prstGeom>
          <a:noFill/>
          <a:ln w="9525">
            <a:noFill/>
            <a:miter lim="800000"/>
            <a:headEnd/>
            <a:tailEnd/>
          </a:ln>
        </p:spPr>
        <p:txBody>
          <a:bodyPr wrap="none">
            <a:spAutoFit/>
          </a:bodyPr>
          <a:lstStyle/>
          <a:p>
            <a:r>
              <a:rPr lang="en-US" altLang="ru-RU" b="1">
                <a:solidFill>
                  <a:schemeClr val="tx1"/>
                </a:solidFill>
              </a:rPr>
              <a:t>Carl Erich Correns</a:t>
            </a:r>
          </a:p>
          <a:p>
            <a:r>
              <a:rPr lang="en-US" altLang="ru-RU" b="1">
                <a:solidFill>
                  <a:schemeClr val="tx1"/>
                </a:solidFill>
              </a:rPr>
              <a:t>(1864-1933)</a:t>
            </a:r>
          </a:p>
          <a:p>
            <a:endParaRPr lang="ru-RU" altLang="ru-RU">
              <a:solidFill>
                <a:schemeClr val="tx1"/>
              </a:solidFill>
            </a:endParaRPr>
          </a:p>
        </p:txBody>
      </p:sp>
      <p:sp>
        <p:nvSpPr>
          <p:cNvPr id="18441" name="TextBox 7"/>
          <p:cNvSpPr txBox="1">
            <a:spLocks noChangeArrowheads="1"/>
          </p:cNvSpPr>
          <p:nvPr/>
        </p:nvSpPr>
        <p:spPr bwMode="auto">
          <a:xfrm>
            <a:off x="6300788" y="5546725"/>
            <a:ext cx="2500312" cy="646113"/>
          </a:xfrm>
          <a:prstGeom prst="rect">
            <a:avLst/>
          </a:prstGeom>
          <a:noFill/>
          <a:ln w="9525">
            <a:noFill/>
            <a:miter lim="800000"/>
            <a:headEnd/>
            <a:tailEnd/>
          </a:ln>
        </p:spPr>
        <p:txBody>
          <a:bodyPr wrap="none">
            <a:spAutoFit/>
          </a:bodyPr>
          <a:lstStyle/>
          <a:p>
            <a:pPr algn="ctr"/>
            <a:r>
              <a:rPr lang="en-US" altLang="ru-RU" b="1">
                <a:solidFill>
                  <a:schemeClr val="tx1"/>
                </a:solidFill>
              </a:rPr>
              <a:t>Erich von Tschermak</a:t>
            </a:r>
          </a:p>
          <a:p>
            <a:pPr algn="ctr"/>
            <a:r>
              <a:rPr lang="en-US" altLang="ru-RU" b="1">
                <a:solidFill>
                  <a:schemeClr val="tx1"/>
                </a:solidFill>
              </a:rPr>
              <a:t>(1871-1962)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1143000"/>
          </a:xfrm>
        </p:spPr>
        <p:txBody>
          <a:bodyPr/>
          <a:lstStyle/>
          <a:p>
            <a:pPr algn="ctr" eaLnBrk="1" fontAlgn="auto" hangingPunct="1">
              <a:spcAft>
                <a:spcPts val="0"/>
              </a:spcAft>
              <a:defRPr/>
            </a:pPr>
            <a:r>
              <a:rPr lang="en-US" sz="3200" dirty="0">
                <a:solidFill>
                  <a:srgbClr val="FF0000"/>
                </a:solidFill>
              </a:rPr>
              <a:t>The founder of genetics </a:t>
            </a:r>
            <a:r>
              <a:rPr lang="en-US" sz="3200" dirty="0" smtClean="0">
                <a:solidFill>
                  <a:srgbClr val="FF0000"/>
                </a:solidFill>
              </a:rPr>
              <a:t>– </a:t>
            </a:r>
            <a:br>
              <a:rPr lang="en-US" sz="3200" dirty="0" smtClean="0">
                <a:solidFill>
                  <a:srgbClr val="FF0000"/>
                </a:solidFill>
              </a:rPr>
            </a:br>
            <a:r>
              <a:rPr lang="en-US" sz="3200" dirty="0" smtClean="0">
                <a:solidFill>
                  <a:srgbClr val="FF0000"/>
                </a:solidFill>
              </a:rPr>
              <a:t>Czech </a:t>
            </a:r>
            <a:r>
              <a:rPr lang="en-US" sz="3200" dirty="0">
                <a:solidFill>
                  <a:srgbClr val="FF0000"/>
                </a:solidFill>
              </a:rPr>
              <a:t>scientist </a:t>
            </a:r>
            <a:r>
              <a:rPr lang="en-US" sz="3200" dirty="0" err="1">
                <a:solidFill>
                  <a:srgbClr val="FF0000"/>
                </a:solidFill>
              </a:rPr>
              <a:t>Gregor</a:t>
            </a:r>
            <a:r>
              <a:rPr lang="en-US" sz="3200" dirty="0">
                <a:solidFill>
                  <a:srgbClr val="FF0000"/>
                </a:solidFill>
              </a:rPr>
              <a:t> Mendel.</a:t>
            </a:r>
            <a:endParaRPr lang="ru-RU" sz="3200" dirty="0" smtClean="0">
              <a:solidFill>
                <a:srgbClr val="FF0000"/>
              </a:solidFill>
            </a:endParaRPr>
          </a:p>
        </p:txBody>
      </p:sp>
      <p:pic>
        <p:nvPicPr>
          <p:cNvPr id="19459" name="Picture 2" descr="http://900igr.net/datai/biologija/Mendel/0001-001-Gregor-Mendel-1822-1884.png"/>
          <p:cNvPicPr>
            <a:picLocks noChangeAspect="1" noChangeArrowheads="1"/>
          </p:cNvPicPr>
          <p:nvPr/>
        </p:nvPicPr>
        <p:blipFill>
          <a:blip r:embed="rId3" cstate="print"/>
          <a:srcRect/>
          <a:stretch>
            <a:fillRect/>
          </a:stretch>
        </p:blipFill>
        <p:spPr bwMode="auto">
          <a:xfrm>
            <a:off x="161925" y="1628775"/>
            <a:ext cx="3333750" cy="4362450"/>
          </a:xfrm>
          <a:prstGeom prst="rect">
            <a:avLst/>
          </a:prstGeom>
          <a:noFill/>
          <a:ln w="9525">
            <a:noFill/>
            <a:miter lim="800000"/>
            <a:headEnd/>
            <a:tailEnd/>
          </a:ln>
        </p:spPr>
      </p:pic>
      <p:sp>
        <p:nvSpPr>
          <p:cNvPr id="19460" name="TextBox 4"/>
          <p:cNvSpPr txBox="1">
            <a:spLocks noChangeArrowheads="1"/>
          </p:cNvSpPr>
          <p:nvPr/>
        </p:nvSpPr>
        <p:spPr bwMode="auto">
          <a:xfrm>
            <a:off x="3516313" y="1258888"/>
            <a:ext cx="5394325" cy="5264150"/>
          </a:xfrm>
          <a:prstGeom prst="rect">
            <a:avLst/>
          </a:prstGeom>
          <a:noFill/>
          <a:ln w="9525">
            <a:noFill/>
            <a:miter lim="800000"/>
            <a:headEnd/>
            <a:tailEnd/>
          </a:ln>
        </p:spPr>
        <p:txBody>
          <a:bodyPr>
            <a:spAutoFit/>
          </a:bodyPr>
          <a:lstStyle/>
          <a:p>
            <a:pPr eaLnBrk="1" hangingPunct="1"/>
            <a:r>
              <a:rPr lang="en-US" altLang="ru-RU" sz="2400">
                <a:solidFill>
                  <a:schemeClr val="tx1"/>
                </a:solidFill>
                <a:latin typeface="Calibri" pitchFamily="34" charset="0"/>
                <a:cs typeface="Calibri" pitchFamily="34" charset="0"/>
              </a:rPr>
              <a:t>Was born in </a:t>
            </a:r>
            <a:r>
              <a:rPr lang="en-US" altLang="ru-RU" sz="2400" b="1">
                <a:solidFill>
                  <a:schemeClr val="tx1"/>
                </a:solidFill>
                <a:latin typeface="Calibri" pitchFamily="34" charset="0"/>
                <a:cs typeface="Calibri" pitchFamily="34" charset="0"/>
              </a:rPr>
              <a:t>1822</a:t>
            </a:r>
            <a:r>
              <a:rPr lang="en-US" altLang="ru-RU" sz="2400">
                <a:solidFill>
                  <a:schemeClr val="tx1"/>
                </a:solidFill>
                <a:latin typeface="Calibri" pitchFamily="34" charset="0"/>
                <a:cs typeface="Calibri" pitchFamily="34" charset="0"/>
              </a:rPr>
              <a:t> in Heinzendorf bei Odrau (Austrian Empire, now Hynčice, Czech Republic)</a:t>
            </a:r>
          </a:p>
          <a:p>
            <a:pPr eaLnBrk="1" hangingPunct="1"/>
            <a:r>
              <a:rPr lang="en-US" altLang="ru-RU" sz="2400" b="1">
                <a:solidFill>
                  <a:schemeClr val="tx1"/>
                </a:solidFill>
                <a:latin typeface="Calibri" pitchFamily="34" charset="0"/>
                <a:cs typeface="Calibri" pitchFamily="34" charset="0"/>
              </a:rPr>
              <a:t>1840 -1843 </a:t>
            </a:r>
            <a:r>
              <a:rPr lang="en-US" altLang="ru-RU" sz="2400">
                <a:solidFill>
                  <a:schemeClr val="tx1"/>
                </a:solidFill>
                <a:latin typeface="Calibri" pitchFamily="34" charset="0"/>
                <a:cs typeface="Calibri" pitchFamily="34" charset="0"/>
              </a:rPr>
              <a:t>- studied practical and theoretical philosophy and physics at the Philosophical Institute of the University of Olomouc </a:t>
            </a:r>
          </a:p>
          <a:p>
            <a:pPr eaLnBrk="1" hangingPunct="1"/>
            <a:r>
              <a:rPr lang="ru-RU" altLang="ru-RU" sz="2400" b="1">
                <a:solidFill>
                  <a:schemeClr val="tx1"/>
                </a:solidFill>
                <a:latin typeface="Calibri" pitchFamily="34" charset="0"/>
                <a:cs typeface="Calibri" pitchFamily="34" charset="0"/>
              </a:rPr>
              <a:t>1843 </a:t>
            </a:r>
            <a:r>
              <a:rPr lang="en-US" altLang="ru-RU" sz="2400">
                <a:solidFill>
                  <a:schemeClr val="tx1"/>
                </a:solidFill>
                <a:latin typeface="Calibri" pitchFamily="34" charset="0"/>
                <a:cs typeface="Calibri" pitchFamily="34" charset="0"/>
              </a:rPr>
              <a:t>- became a friar of Augustinian St Thomas's Abbey in Brno </a:t>
            </a:r>
          </a:p>
          <a:p>
            <a:pPr eaLnBrk="1" hangingPunct="1"/>
            <a:r>
              <a:rPr lang="ru-RU" altLang="ru-RU" sz="2400" b="1">
                <a:solidFill>
                  <a:schemeClr val="tx1"/>
                </a:solidFill>
                <a:latin typeface="Calibri" pitchFamily="34" charset="0"/>
                <a:cs typeface="Calibri" pitchFamily="34" charset="0"/>
              </a:rPr>
              <a:t>1851</a:t>
            </a:r>
            <a:r>
              <a:rPr lang="en-US" altLang="ru-RU" sz="2400" b="1">
                <a:solidFill>
                  <a:schemeClr val="tx1"/>
                </a:solidFill>
                <a:latin typeface="Calibri" pitchFamily="34" charset="0"/>
                <a:cs typeface="Calibri" pitchFamily="34" charset="0"/>
              </a:rPr>
              <a:t> - </a:t>
            </a:r>
            <a:r>
              <a:rPr lang="ru-RU" altLang="ru-RU" sz="2400" b="1">
                <a:solidFill>
                  <a:schemeClr val="tx1"/>
                </a:solidFill>
                <a:latin typeface="Calibri" pitchFamily="34" charset="0"/>
                <a:cs typeface="Calibri" pitchFamily="34" charset="0"/>
              </a:rPr>
              <a:t>1854</a:t>
            </a:r>
            <a:r>
              <a:rPr lang="ru-RU" altLang="ru-RU" sz="2400">
                <a:solidFill>
                  <a:schemeClr val="tx1"/>
                </a:solidFill>
                <a:latin typeface="Calibri" pitchFamily="34" charset="0"/>
                <a:cs typeface="Calibri" pitchFamily="34" charset="0"/>
              </a:rPr>
              <a:t> </a:t>
            </a:r>
            <a:r>
              <a:rPr lang="en-US" altLang="ru-RU" sz="2400">
                <a:solidFill>
                  <a:schemeClr val="tx1"/>
                </a:solidFill>
                <a:latin typeface="Calibri" pitchFamily="34" charset="0"/>
                <a:cs typeface="Calibri" pitchFamily="34" charset="0"/>
              </a:rPr>
              <a:t>studied science in University of Vienna</a:t>
            </a:r>
            <a:endParaRPr lang="ru-RU" altLang="ru-RU" sz="2400">
              <a:solidFill>
                <a:schemeClr val="tx1"/>
              </a:solidFill>
              <a:latin typeface="Calibri" pitchFamily="34" charset="0"/>
              <a:cs typeface="Calibri" pitchFamily="34" charset="0"/>
            </a:endParaRPr>
          </a:p>
          <a:p>
            <a:pPr eaLnBrk="1" hangingPunct="1"/>
            <a:r>
              <a:rPr lang="en-US" altLang="ru-RU" sz="2400" b="1">
                <a:solidFill>
                  <a:schemeClr val="tx1"/>
                </a:solidFill>
                <a:latin typeface="Calibri" pitchFamily="34" charset="0"/>
                <a:cs typeface="Calibri" pitchFamily="34" charset="0"/>
              </a:rPr>
              <a:t>1867</a:t>
            </a:r>
            <a:r>
              <a:rPr lang="en-US" altLang="ru-RU" sz="2400">
                <a:solidFill>
                  <a:schemeClr val="tx1"/>
                </a:solidFill>
                <a:latin typeface="Calibri" pitchFamily="34" charset="0"/>
                <a:cs typeface="Calibri" pitchFamily="34" charset="0"/>
              </a:rPr>
              <a:t> - become an abbot of the monastery.</a:t>
            </a:r>
          </a:p>
          <a:p>
            <a:pPr eaLnBrk="1" hangingPunct="1"/>
            <a:r>
              <a:rPr lang="en-US" altLang="ru-RU" sz="2400">
                <a:solidFill>
                  <a:schemeClr val="tx1"/>
                </a:solidFill>
                <a:latin typeface="Calibri" pitchFamily="34" charset="0"/>
                <a:cs typeface="Calibri" pitchFamily="34" charset="0"/>
              </a:rPr>
              <a:t>died in </a:t>
            </a:r>
            <a:r>
              <a:rPr lang="en-US" altLang="ru-RU" sz="2400" b="1">
                <a:solidFill>
                  <a:schemeClr val="tx1"/>
                </a:solidFill>
                <a:latin typeface="Calibri" pitchFamily="34" charset="0"/>
                <a:cs typeface="Calibri" pitchFamily="34" charset="0"/>
              </a:rPr>
              <a:t>1884</a:t>
            </a:r>
            <a:r>
              <a:rPr lang="en-US" altLang="ru-RU" sz="2400">
                <a:solidFill>
                  <a:schemeClr val="tx1"/>
                </a:solidFill>
                <a:latin typeface="Calibri" pitchFamily="34" charset="0"/>
                <a:cs typeface="Calibri" pitchFamily="34" charset="0"/>
              </a:rPr>
              <a:t>, at the age of 61, in Brno</a:t>
            </a:r>
            <a:endParaRPr lang="ru-RU" altLang="ru-RU" sz="2400">
              <a:solidFill>
                <a:schemeClr val="tx1"/>
              </a:solidFill>
              <a:latin typeface="Calibri" pitchFamily="34" charset="0"/>
              <a:cs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idx="1"/>
          </p:nvPr>
        </p:nvSpPr>
        <p:spPr>
          <a:xfrm>
            <a:off x="152400" y="152400"/>
            <a:ext cx="8693150" cy="6553200"/>
          </a:xfrm>
        </p:spPr>
        <p:txBody>
          <a:bodyPr>
            <a:normAutofit/>
          </a:bodyPr>
          <a:lstStyle/>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            Since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1856 </a:t>
            </a:r>
            <a:r>
              <a:rPr lang="en-US" sz="2800" dirty="0" err="1" smtClean="0">
                <a:effectLst>
                  <a:outerShdw blurRad="38100" dist="38100" dir="2700000" algn="tl">
                    <a:srgbClr val="FFFFFF"/>
                  </a:outerShdw>
                </a:effectLst>
                <a:latin typeface="Calibri" panose="020F0502020204030204" pitchFamily="34" charset="0"/>
                <a:cs typeface="Calibri" panose="020F0502020204030204" pitchFamily="34" charset="0"/>
              </a:rPr>
              <a:t>Gregor</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 Mendel began to conduct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in the monastery garden </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/width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7 m and a length of 35 </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m/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well-designed extensive </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experiments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in plant hybridization</a:t>
            </a:r>
            <a:r>
              <a:rPr lang="en-US" sz="3200" dirty="0">
                <a:effectLst>
                  <a:outerShdw blurRad="38100" dist="38100" dir="2700000" algn="tl">
                    <a:srgbClr val="FFFFFF"/>
                  </a:outerShdw>
                </a:effectLst>
                <a:latin typeface="Calibri" panose="020F0502020204030204" pitchFamily="34" charset="0"/>
                <a:cs typeface="Calibri" panose="020F0502020204030204" pitchFamily="34" charset="0"/>
              </a:rPr>
              <a:t>.</a:t>
            </a:r>
            <a:endParaRPr lang="uk-UA" sz="3200" dirty="0">
              <a:effectLst>
                <a:outerShdw blurRad="38100" dist="38100" dir="2700000" algn="tl">
                  <a:srgbClr val="FFFFFF"/>
                </a:outerShdw>
              </a:effectLst>
              <a:latin typeface="Calibri" panose="020F0502020204030204" pitchFamily="34" charset="0"/>
              <a:cs typeface="Calibri" panose="020F0502020204030204" pitchFamily="34" charset="0"/>
            </a:endParaRPr>
          </a:p>
        </p:txBody>
      </p:sp>
      <p:pic>
        <p:nvPicPr>
          <p:cNvPr id="20483" name="Picture 7" descr="ÐÐ¾ÑÐ¾Ð¶ÐµÐµ Ð¸Ð·Ð¾Ð±ÑÐ°Ð¶ÐµÐ½Ð¸Ðµ"/>
          <p:cNvPicPr>
            <a:picLocks noChangeAspect="1" noChangeArrowheads="1"/>
          </p:cNvPicPr>
          <p:nvPr/>
        </p:nvPicPr>
        <p:blipFill>
          <a:blip r:embed="rId3" cstate="print"/>
          <a:srcRect/>
          <a:stretch>
            <a:fillRect/>
          </a:stretch>
        </p:blipFill>
        <p:spPr bwMode="auto">
          <a:xfrm>
            <a:off x="576263" y="2105025"/>
            <a:ext cx="3095625" cy="3859213"/>
          </a:xfrm>
          <a:prstGeom prst="rect">
            <a:avLst/>
          </a:prstGeom>
          <a:noFill/>
          <a:ln w="9525">
            <a:noFill/>
            <a:miter lim="800000"/>
            <a:headEnd/>
            <a:tailEnd/>
          </a:ln>
        </p:spPr>
      </p:pic>
      <p:pic>
        <p:nvPicPr>
          <p:cNvPr id="20484" name="Picture 3"/>
          <p:cNvPicPr>
            <a:picLocks noChangeAspect="1" noChangeArrowheads="1"/>
          </p:cNvPicPr>
          <p:nvPr/>
        </p:nvPicPr>
        <p:blipFill>
          <a:blip r:embed="rId4" cstate="print"/>
          <a:srcRect/>
          <a:stretch>
            <a:fillRect/>
          </a:stretch>
        </p:blipFill>
        <p:spPr bwMode="auto">
          <a:xfrm>
            <a:off x="4211638" y="2105025"/>
            <a:ext cx="4421187" cy="3321050"/>
          </a:xfrm>
          <a:prstGeom prst="rect">
            <a:avLst/>
          </a:prstGeom>
          <a:noFill/>
          <a:ln w="9525">
            <a:noFill/>
            <a:round/>
            <a:headEnd/>
            <a:tailEnd/>
          </a:ln>
        </p:spPr>
      </p:pic>
      <p:sp>
        <p:nvSpPr>
          <p:cNvPr id="2" name="TextBox 1"/>
          <p:cNvSpPr txBox="1"/>
          <p:nvPr/>
        </p:nvSpPr>
        <p:spPr>
          <a:xfrm>
            <a:off x="4510088" y="5603875"/>
            <a:ext cx="4032250" cy="923925"/>
          </a:xfrm>
          <a:prstGeom prst="rect">
            <a:avLst/>
          </a:prstGeom>
          <a:noFill/>
        </p:spPr>
        <p:txBody>
          <a:bodyPr wrap="none">
            <a:spAutoFit/>
          </a:bodyPr>
          <a:lstStyle/>
          <a:p>
            <a:pPr algn="ctr">
              <a:defRPr/>
            </a:pPr>
            <a:r>
              <a:rPr lang="en-US" dirty="0">
                <a:solidFill>
                  <a:schemeClr val="tx1"/>
                </a:solidFill>
                <a:effectLst>
                  <a:outerShdw blurRad="38100" dist="38100" dir="2700000" algn="tl">
                    <a:srgbClr val="FFFFFF"/>
                  </a:outerShdw>
                </a:effectLst>
                <a:latin typeface="Arial" panose="020B0604020202020204" pitchFamily="34" charset="0"/>
                <a:ea typeface="+mn-ea"/>
              </a:rPr>
              <a:t>Mendel studied inheritance of</a:t>
            </a:r>
          </a:p>
          <a:p>
            <a:pPr>
              <a:defRPr/>
            </a:pPr>
            <a:r>
              <a:rPr lang="en-US" dirty="0">
                <a:solidFill>
                  <a:schemeClr val="tx1"/>
                </a:solidFill>
                <a:effectLst>
                  <a:outerShdw blurRad="38100" dist="38100" dir="2700000" algn="tl">
                    <a:srgbClr val="FFFFFF"/>
                  </a:outerShdw>
                </a:effectLst>
                <a:latin typeface="Arial" panose="020B0604020202020204" pitchFamily="34" charset="0"/>
                <a:ea typeface="+mn-ea"/>
              </a:rPr>
              <a:t> </a:t>
            </a:r>
            <a:r>
              <a:rPr lang="en-US" dirty="0">
                <a:solidFill>
                  <a:schemeClr val="tx1"/>
                </a:solidFill>
                <a:latin typeface="Arial" panose="020B0604020202020204" pitchFamily="34" charset="0"/>
                <a:ea typeface="+mn-ea"/>
              </a:rPr>
              <a:t>7 alternative characters of pea plants</a:t>
            </a:r>
            <a:endParaRPr lang="ru-RU" dirty="0">
              <a:solidFill>
                <a:schemeClr val="tx1"/>
              </a:solidFill>
              <a:effectLst>
                <a:outerShdw blurRad="38100" dist="38100" dir="2700000" algn="tl">
                  <a:srgbClr val="FFFFFF"/>
                </a:outerShdw>
              </a:effectLst>
              <a:latin typeface="Arial" panose="020B0604020202020204" pitchFamily="34" charset="0"/>
              <a:ea typeface="+mn-ea"/>
            </a:endParaRPr>
          </a:p>
          <a:p>
            <a:pPr>
              <a:defRPr/>
            </a:pPr>
            <a:endParaRPr lang="ru-RU" dirty="0">
              <a:latin typeface="Arial" panose="020B0604020202020204" pitchFamily="34" charset="0"/>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idx="1"/>
          </p:nvPr>
        </p:nvSpPr>
        <p:spPr>
          <a:xfrm>
            <a:off x="152400" y="152400"/>
            <a:ext cx="8839200" cy="6477000"/>
          </a:xfrm>
        </p:spPr>
        <p:txBody>
          <a:bodyPr>
            <a:normAutofit/>
          </a:bodyPr>
          <a:lstStyle/>
          <a:p>
            <a:pPr marL="0" indent="0" algn="ctr"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3200" dirty="0">
                <a:solidFill>
                  <a:srgbClr val="FFFFFF"/>
                </a:solidFill>
                <a:latin typeface="Arial" charset="0"/>
              </a:rPr>
              <a:t>   </a:t>
            </a:r>
            <a:r>
              <a:rPr lang="en-US" sz="3200" dirty="0" smtClean="0">
                <a:solidFill>
                  <a:schemeClr val="tx2"/>
                </a:solidFill>
                <a:effectLst>
                  <a:outerShdw blurRad="38100" dist="38100" dir="2700000" algn="tl">
                    <a:srgbClr val="FFFFFF"/>
                  </a:outerShdw>
                </a:effectLst>
                <a:latin typeface="Arial" charset="0"/>
              </a:rPr>
              <a:t>8 </a:t>
            </a:r>
            <a:r>
              <a:rPr lang="en-US" sz="3200" dirty="0">
                <a:solidFill>
                  <a:schemeClr val="tx2"/>
                </a:solidFill>
                <a:effectLst>
                  <a:outerShdw blurRad="38100" dist="38100" dir="2700000" algn="tl">
                    <a:srgbClr val="FFFFFF"/>
                  </a:outerShdw>
                </a:effectLst>
                <a:latin typeface="Arial" charset="0"/>
              </a:rPr>
              <a:t>years </a:t>
            </a:r>
            <a:r>
              <a:rPr lang="en-US" sz="3200" dirty="0" smtClean="0">
                <a:solidFill>
                  <a:schemeClr val="tx2"/>
                </a:solidFill>
                <a:effectLst>
                  <a:outerShdw blurRad="38100" dist="38100" dir="2700000" algn="tl">
                    <a:srgbClr val="FFFFFF"/>
                  </a:outerShdw>
                </a:effectLst>
                <a:latin typeface="Arial" charset="0"/>
              </a:rPr>
              <a:t>of </a:t>
            </a:r>
            <a:r>
              <a:rPr lang="en-US" sz="3200" dirty="0">
                <a:solidFill>
                  <a:schemeClr val="tx2"/>
                </a:solidFill>
                <a:effectLst>
                  <a:outerShdw blurRad="38100" dist="38100" dir="2700000" algn="tl">
                    <a:srgbClr val="FFFFFF"/>
                  </a:outerShdw>
                </a:effectLst>
                <a:latin typeface="Arial" charset="0"/>
              </a:rPr>
              <a:t>experiments with </a:t>
            </a:r>
            <a:r>
              <a:rPr lang="en-US" sz="3200" dirty="0" smtClean="0">
                <a:solidFill>
                  <a:schemeClr val="tx2"/>
                </a:solidFill>
                <a:effectLst>
                  <a:outerShdw blurRad="38100" dist="38100" dir="2700000" algn="tl">
                    <a:srgbClr val="FFFFFF"/>
                  </a:outerShdw>
                </a:effectLst>
                <a:latin typeface="Arial" charset="0"/>
              </a:rPr>
              <a:t>peas</a:t>
            </a:r>
            <a:r>
              <a:rPr lang="uk-UA" sz="3200" dirty="0" smtClean="0">
                <a:solidFill>
                  <a:schemeClr val="tx2"/>
                </a:solidFill>
                <a:effectLst>
                  <a:outerShdw blurRad="38100" dist="38100" dir="2700000" algn="tl">
                    <a:srgbClr val="FFFFFF"/>
                  </a:outerShdw>
                </a:effectLst>
                <a:latin typeface="Arial" charset="0"/>
              </a:rPr>
              <a:t>        </a:t>
            </a:r>
            <a:endParaRPr lang="uk-UA" sz="3200" dirty="0">
              <a:solidFill>
                <a:schemeClr val="tx2"/>
              </a:solidFill>
              <a:effectLst>
                <a:outerShdw blurRad="38100" dist="38100" dir="2700000" algn="tl">
                  <a:srgbClr val="FFFFFF"/>
                </a:outerShdw>
              </a:effectLst>
              <a:latin typeface="Arial" charset="0"/>
            </a:endParaRPr>
          </a:p>
        </p:txBody>
      </p:sp>
      <p:pic>
        <p:nvPicPr>
          <p:cNvPr id="21507" name="Рисунок 1"/>
          <p:cNvPicPr>
            <a:picLocks noChangeAspect="1"/>
          </p:cNvPicPr>
          <p:nvPr/>
        </p:nvPicPr>
        <p:blipFill>
          <a:blip r:embed="rId3" cstate="print"/>
          <a:srcRect/>
          <a:stretch>
            <a:fillRect/>
          </a:stretch>
        </p:blipFill>
        <p:spPr bwMode="auto">
          <a:xfrm>
            <a:off x="1258888" y="908050"/>
            <a:ext cx="6716712" cy="5249863"/>
          </a:xfrm>
          <a:prstGeom prst="rect">
            <a:avLst/>
          </a:prstGeom>
          <a:noFill/>
          <a:ln w="9525">
            <a:noFill/>
            <a:miter lim="800000"/>
            <a:headEnd/>
            <a:tailEnd/>
          </a:ln>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idx="1"/>
          </p:nvPr>
        </p:nvSpPr>
        <p:spPr>
          <a:xfrm>
            <a:off x="395288" y="404813"/>
            <a:ext cx="5113337" cy="6224587"/>
          </a:xfrm>
        </p:spPr>
        <p:txBody>
          <a:bodyPr>
            <a:normAutofit fontScale="55000" lnSpcReduction="20000"/>
          </a:bodyPr>
          <a:lstStyle/>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2800" dirty="0">
                <a:latin typeface="Calibri" panose="020F0502020204030204" pitchFamily="34" charset="0"/>
                <a:cs typeface="Calibri" panose="020F0502020204030204" pitchFamily="34" charset="0"/>
              </a:rPr>
              <a:t>                 </a:t>
            </a:r>
            <a:r>
              <a:rPr lang="en-US" sz="4400" b="1" dirty="0" smtClean="0">
                <a:latin typeface="Calibri" panose="020F0502020204030204" pitchFamily="34" charset="0"/>
                <a:cs typeface="Calibri" panose="020F0502020204030204" pitchFamily="34" charset="0"/>
              </a:rPr>
              <a:t>In 1865</a:t>
            </a:r>
            <a:r>
              <a:rPr lang="ru-RU" sz="4400" b="1" dirty="0" smtClean="0">
                <a:latin typeface="Calibri" panose="020F0502020204030204" pitchFamily="34" charset="0"/>
                <a:cs typeface="Calibri" panose="020F0502020204030204" pitchFamily="34" charset="0"/>
              </a:rPr>
              <a:t>    </a:t>
            </a:r>
            <a:r>
              <a:rPr lang="en-US" sz="4400" dirty="0" smtClean="0">
                <a:latin typeface="Calibri" panose="020F0502020204030204" pitchFamily="34" charset="0"/>
                <a:cs typeface="Calibri" panose="020F0502020204030204" pitchFamily="34" charset="0"/>
              </a:rPr>
              <a:t>G. Mendel </a:t>
            </a:r>
            <a:r>
              <a:rPr lang="en-US" sz="4400" dirty="0">
                <a:latin typeface="Calibri" panose="020F0502020204030204" pitchFamily="34" charset="0"/>
                <a:cs typeface="Calibri" panose="020F0502020204030204" pitchFamily="34" charset="0"/>
              </a:rPr>
              <a:t>presented his paper, "</a:t>
            </a:r>
            <a:r>
              <a:rPr lang="en-US" sz="4400" i="1" dirty="0" err="1">
                <a:latin typeface="Calibri" panose="020F0502020204030204" pitchFamily="34" charset="0"/>
                <a:cs typeface="Calibri" panose="020F0502020204030204" pitchFamily="34" charset="0"/>
              </a:rPr>
              <a:t>Versuche</a:t>
            </a:r>
            <a:r>
              <a:rPr lang="en-US" sz="4400" i="1" dirty="0">
                <a:latin typeface="Calibri" panose="020F0502020204030204" pitchFamily="34" charset="0"/>
                <a:cs typeface="Calibri" panose="020F0502020204030204" pitchFamily="34" charset="0"/>
              </a:rPr>
              <a:t> </a:t>
            </a:r>
            <a:r>
              <a:rPr lang="en-US" sz="4400" i="1" dirty="0" err="1">
                <a:latin typeface="Calibri" panose="020F0502020204030204" pitchFamily="34" charset="0"/>
                <a:cs typeface="Calibri" panose="020F0502020204030204" pitchFamily="34" charset="0"/>
              </a:rPr>
              <a:t>über</a:t>
            </a:r>
            <a:r>
              <a:rPr lang="en-US" sz="4400" i="1" dirty="0">
                <a:latin typeface="Calibri" panose="020F0502020204030204" pitchFamily="34" charset="0"/>
                <a:cs typeface="Calibri" panose="020F0502020204030204" pitchFamily="34" charset="0"/>
              </a:rPr>
              <a:t> </a:t>
            </a:r>
            <a:r>
              <a:rPr lang="en-US" sz="4400" i="1" dirty="0" err="1">
                <a:latin typeface="Calibri" panose="020F0502020204030204" pitchFamily="34" charset="0"/>
                <a:cs typeface="Calibri" panose="020F0502020204030204" pitchFamily="34" charset="0"/>
              </a:rPr>
              <a:t>Pflanzenhybriden</a:t>
            </a:r>
            <a:r>
              <a:rPr lang="en-US" sz="4400" dirty="0">
                <a:latin typeface="Calibri" panose="020F0502020204030204" pitchFamily="34" charset="0"/>
                <a:cs typeface="Calibri" panose="020F0502020204030204" pitchFamily="34" charset="0"/>
              </a:rPr>
              <a:t>" </a:t>
            </a:r>
            <a:r>
              <a:rPr lang="en-US" sz="4400" b="1" dirty="0" smtClean="0">
                <a:solidFill>
                  <a:srgbClr val="FF0000"/>
                </a:solidFill>
                <a:latin typeface="Calibri" panose="020F0502020204030204" pitchFamily="34" charset="0"/>
                <a:cs typeface="Calibri" panose="020F0502020204030204" pitchFamily="34" charset="0"/>
              </a:rPr>
              <a:t>(“Experiments on </a:t>
            </a:r>
            <a:r>
              <a:rPr lang="en-US" sz="4400" b="1" dirty="0">
                <a:solidFill>
                  <a:srgbClr val="FF0000"/>
                </a:solidFill>
                <a:latin typeface="Calibri" panose="020F0502020204030204" pitchFamily="34" charset="0"/>
                <a:cs typeface="Calibri" panose="020F0502020204030204" pitchFamily="34" charset="0"/>
              </a:rPr>
              <a:t>p</a:t>
            </a:r>
            <a:r>
              <a:rPr lang="en-US" sz="4400" b="1" dirty="0" smtClean="0">
                <a:solidFill>
                  <a:srgbClr val="FF0000"/>
                </a:solidFill>
                <a:latin typeface="Calibri" panose="020F0502020204030204" pitchFamily="34" charset="0"/>
                <a:cs typeface="Calibri" panose="020F0502020204030204" pitchFamily="34" charset="0"/>
              </a:rPr>
              <a:t>lant hybridization"</a:t>
            </a:r>
            <a:r>
              <a:rPr lang="en-US" sz="4400" dirty="0" smtClean="0">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at two meetings of the Natural History Society of </a:t>
            </a:r>
            <a:r>
              <a:rPr lang="en-US" sz="4400" dirty="0" smtClean="0">
                <a:latin typeface="Calibri" panose="020F0502020204030204" pitchFamily="34" charset="0"/>
                <a:cs typeface="Calibri" panose="020F0502020204030204" pitchFamily="34" charset="0"/>
              </a:rPr>
              <a:t>Brno/ </a:t>
            </a: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en-US" sz="4400" dirty="0" smtClean="0">
              <a:effectLst>
                <a:outerShdw blurRad="38100" dist="38100" dir="2700000" algn="tl">
                  <a:srgbClr val="FFFFFF"/>
                </a:outerShdw>
              </a:effectLst>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4400" dirty="0" smtClean="0">
                <a:effectLst>
                  <a:outerShdw blurRad="38100" dist="38100" dir="2700000" algn="tl">
                    <a:srgbClr val="FFFFFF"/>
                  </a:outerShdw>
                </a:effectLst>
                <a:latin typeface="Calibri" panose="020F0502020204030204" pitchFamily="34" charset="0"/>
                <a:cs typeface="Calibri" panose="020F0502020204030204" pitchFamily="34" charset="0"/>
              </a:rPr>
              <a:t>A new </a:t>
            </a:r>
            <a:r>
              <a:rPr lang="en-US" sz="4400" dirty="0">
                <a:effectLst>
                  <a:outerShdw blurRad="38100" dist="38100" dir="2700000" algn="tl">
                    <a:srgbClr val="FFFFFF"/>
                  </a:outerShdw>
                </a:effectLst>
                <a:latin typeface="Calibri" panose="020F0502020204030204" pitchFamily="34" charset="0"/>
                <a:cs typeface="Calibri" panose="020F0502020204030204" pitchFamily="34" charset="0"/>
              </a:rPr>
              <a:t>era </a:t>
            </a:r>
            <a:r>
              <a:rPr lang="en-US" sz="4400" dirty="0" smtClean="0">
                <a:effectLst>
                  <a:outerShdw blurRad="38100" dist="38100" dir="2700000" algn="tl">
                    <a:srgbClr val="FFFFFF"/>
                  </a:outerShdw>
                </a:effectLst>
                <a:latin typeface="Calibri" panose="020F0502020204030204" pitchFamily="34" charset="0"/>
                <a:cs typeface="Calibri" panose="020F0502020204030204" pitchFamily="34" charset="0"/>
              </a:rPr>
              <a:t>in </a:t>
            </a:r>
            <a:r>
              <a:rPr lang="en-US" sz="4400" dirty="0">
                <a:effectLst>
                  <a:outerShdw blurRad="38100" dist="38100" dir="2700000" algn="tl">
                    <a:srgbClr val="FFFFFF"/>
                  </a:outerShdw>
                </a:effectLst>
                <a:latin typeface="Calibri" panose="020F0502020204030204" pitchFamily="34" charset="0"/>
                <a:cs typeface="Calibri" panose="020F0502020204030204" pitchFamily="34" charset="0"/>
              </a:rPr>
              <a:t>understanding of the mechanisms of heredity </a:t>
            </a:r>
            <a:r>
              <a:rPr lang="en-US" sz="4400" dirty="0" smtClean="0">
                <a:effectLst>
                  <a:outerShdw blurRad="38100" dist="38100" dir="2700000" algn="tl">
                    <a:srgbClr val="FFFFFF"/>
                  </a:outerShdw>
                </a:effectLst>
                <a:latin typeface="Calibri" panose="020F0502020204030204" pitchFamily="34" charset="0"/>
                <a:cs typeface="Calibri" panose="020F0502020204030204" pitchFamily="34" charset="0"/>
              </a:rPr>
              <a:t>starts/</a:t>
            </a: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en-US" sz="4400" dirty="0">
              <a:effectLst>
                <a:outerShdw blurRad="38100" dist="38100" dir="2700000" algn="tl">
                  <a:srgbClr val="FFFFFF"/>
                </a:outerShdw>
              </a:effectLst>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4400" dirty="0" err="1" smtClean="0">
                <a:latin typeface="Calibri" panose="020F0502020204030204" pitchFamily="34" charset="0"/>
                <a:cs typeface="Calibri" panose="020F0502020204030204" pitchFamily="34" charset="0"/>
              </a:rPr>
              <a:t>Gregor</a:t>
            </a:r>
            <a:r>
              <a:rPr lang="en-US" sz="4400" dirty="0" smtClean="0">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Mendel </a:t>
            </a:r>
            <a:r>
              <a:rPr lang="en-US" sz="4400" dirty="0" smtClean="0">
                <a:latin typeface="Calibri" panose="020F0502020204030204" pitchFamily="34" charset="0"/>
                <a:cs typeface="Calibri" panose="020F0502020204030204" pitchFamily="34" charset="0"/>
              </a:rPr>
              <a:t>become the founder of  </a:t>
            </a:r>
            <a:r>
              <a:rPr lang="en-US" sz="4400" b="1" dirty="0" err="1" smtClean="0">
                <a:solidFill>
                  <a:srgbClr val="FF0000"/>
                </a:solidFill>
                <a:latin typeface="Calibri" panose="020F0502020204030204" pitchFamily="34" charset="0"/>
                <a:cs typeface="Calibri" panose="020F0502020204030204" pitchFamily="34" charset="0"/>
              </a:rPr>
              <a:t>Mendelism</a:t>
            </a:r>
            <a:r>
              <a:rPr lang="en-US" sz="4400" dirty="0" smtClean="0">
                <a:latin typeface="Calibri" panose="020F0502020204030204" pitchFamily="34" charset="0"/>
                <a:cs typeface="Calibri" panose="020F0502020204030204" pitchFamily="34" charset="0"/>
              </a:rPr>
              <a:t>, </a:t>
            </a:r>
            <a:r>
              <a:rPr lang="en-US" sz="4400" dirty="0" smtClean="0">
                <a:effectLst>
                  <a:outerShdw blurRad="38100" dist="38100" dir="2700000" algn="tl">
                    <a:srgbClr val="FFFFFF"/>
                  </a:outerShdw>
                </a:effectLst>
                <a:latin typeface="Calibri" panose="020F0502020204030204" pitchFamily="34" charset="0"/>
                <a:cs typeface="Calibri" panose="020F0502020204030204" pitchFamily="34" charset="0"/>
              </a:rPr>
              <a:t>that   became the  </a:t>
            </a:r>
            <a:r>
              <a:rPr lang="en-US" sz="4400" dirty="0">
                <a:effectLst>
                  <a:outerShdw blurRad="38100" dist="38100" dir="2700000" algn="tl">
                    <a:srgbClr val="FFFFFF"/>
                  </a:outerShdw>
                </a:effectLst>
                <a:latin typeface="Calibri" panose="020F0502020204030204" pitchFamily="34" charset="0"/>
                <a:cs typeface="Calibri" panose="020F0502020204030204" pitchFamily="34" charset="0"/>
              </a:rPr>
              <a:t>basement </a:t>
            </a:r>
            <a:r>
              <a:rPr lang="en-US" sz="4400" dirty="0" smtClean="0">
                <a:effectLst>
                  <a:outerShdw blurRad="38100" dist="38100" dir="2700000" algn="tl">
                    <a:srgbClr val="FFFFFF"/>
                  </a:outerShdw>
                </a:effectLst>
                <a:latin typeface="Calibri" panose="020F0502020204030204" pitchFamily="34" charset="0"/>
                <a:cs typeface="Calibri" panose="020F0502020204030204" pitchFamily="34" charset="0"/>
              </a:rPr>
              <a:t>of genetics and is considered as one of  </a:t>
            </a:r>
            <a:r>
              <a:rPr lang="en-US" sz="4400" dirty="0">
                <a:latin typeface="Calibri" panose="020F0502020204030204" pitchFamily="34" charset="0"/>
                <a:cs typeface="Calibri" panose="020F0502020204030204" pitchFamily="34" charset="0"/>
              </a:rPr>
              <a:t>the greatest discovery </a:t>
            </a:r>
            <a:r>
              <a:rPr lang="ru-RU" sz="4400" dirty="0">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in  biology past 500. </a:t>
            </a: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4400" dirty="0" smtClean="0">
                <a:latin typeface="Calibri" panose="020F0502020204030204" pitchFamily="34" charset="0"/>
                <a:cs typeface="Calibri" panose="020F0502020204030204" pitchFamily="34" charset="0"/>
              </a:rPr>
              <a:t>  </a:t>
            </a:r>
            <a:r>
              <a:rPr lang="ru-RU" sz="4400" dirty="0">
                <a:latin typeface="Calibri" panose="020F0502020204030204" pitchFamily="34" charset="0"/>
                <a:cs typeface="Calibri" panose="020F0502020204030204" pitchFamily="34" charset="0"/>
              </a:rPr>
              <a:t>					</a:t>
            </a:r>
            <a:endParaRPr lang="en-US" sz="2800" dirty="0">
              <a:effectLst>
                <a:outerShdw blurRad="38100" dist="38100" dir="2700000" algn="tl">
                  <a:srgbClr val="FFFFFF"/>
                </a:outerShdw>
              </a:effectLst>
              <a:latin typeface="Arial" charset="0"/>
            </a:endParaRPr>
          </a:p>
          <a:p>
            <a:pPr marL="0" indent="0" eaLnBrk="1" fontAlgn="auto" hangingPunct="1">
              <a:lnSpc>
                <a:spcPct val="80000"/>
              </a:lnSpc>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latin typeface="Arial" charset="0"/>
              </a:rPr>
              <a:t>		</a:t>
            </a:r>
          </a:p>
        </p:txBody>
      </p:sp>
      <p:pic>
        <p:nvPicPr>
          <p:cNvPr id="22531" name="Picture 1"/>
          <p:cNvPicPr>
            <a:picLocks noChangeAspect="1" noChangeArrowheads="1"/>
          </p:cNvPicPr>
          <p:nvPr/>
        </p:nvPicPr>
        <p:blipFill>
          <a:blip r:embed="rId3" cstate="print"/>
          <a:srcRect/>
          <a:stretch>
            <a:fillRect/>
          </a:stretch>
        </p:blipFill>
        <p:spPr bwMode="auto">
          <a:xfrm>
            <a:off x="5651500" y="476250"/>
            <a:ext cx="3311525" cy="4797425"/>
          </a:xfrm>
          <a:prstGeom prst="rect">
            <a:avLst/>
          </a:prstGeom>
          <a:noFill/>
          <a:ln w="9525">
            <a:noFill/>
            <a:round/>
            <a:headEnd/>
            <a:tailEnd/>
          </a:ln>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idx="1"/>
          </p:nvPr>
        </p:nvSpPr>
        <p:spPr>
          <a:xfrm>
            <a:off x="0" y="188913"/>
            <a:ext cx="9324975" cy="6480175"/>
          </a:xfrm>
        </p:spPr>
        <p:txBody>
          <a:bodyPr>
            <a:normAutofit/>
          </a:bodyPr>
          <a:lstStyle/>
          <a:p>
            <a:pPr marL="365760" indent="-256032" eaLnBrk="1" fontAlgn="auto" hangingPunct="1">
              <a:lnSpc>
                <a:spcPct val="90000"/>
              </a:lnSpc>
              <a:spcAft>
                <a:spcPts val="0"/>
              </a:spcAft>
              <a:buFont typeface="Wingdings 3" pitchFamily="18" charset="2"/>
              <a:buNone/>
              <a:defRPr/>
            </a:pP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800" b="1" dirty="0">
                <a:solidFill>
                  <a:srgbClr val="FF0000"/>
                </a:solidFill>
                <a:latin typeface="Calibri" panose="020F0502020204030204" pitchFamily="34" charset="0"/>
                <a:cs typeface="Calibri" panose="020F0502020204030204" pitchFamily="34" charset="0"/>
              </a:rPr>
              <a:t>Hybridization method</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is based on the </a:t>
            </a:r>
            <a:r>
              <a:rPr lang="en-US" sz="2800" b="1" dirty="0" smtClean="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rPr>
              <a:t>experimental crossing</a:t>
            </a:r>
          </a:p>
          <a:p>
            <a:pPr marL="365760" indent="-256032" eaLnBrk="1" fontAlgn="auto" hangingPunct="1">
              <a:lnSpc>
                <a:spcPct val="90000"/>
              </a:lnSpc>
              <a:spcAft>
                <a:spcPts val="0"/>
              </a:spcAft>
              <a:buFont typeface="Wingdings 3" pitchFamily="18" charset="2"/>
              <a:buNone/>
              <a:defRPr/>
            </a:pPr>
            <a:endParaRPr lang="en-US" sz="2800" b="1" dirty="0" smtClean="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eaLnBrk="1" hangingPunct="1">
              <a:spcBef>
                <a:spcPts val="0"/>
              </a:spcBef>
              <a:spcAft>
                <a:spcPts val="600"/>
              </a:spcAft>
              <a:buFont typeface="Wingdings" pitchFamily="2" charset="2"/>
              <a:buChar char="Ø"/>
              <a:defRPr/>
            </a:pPr>
            <a:r>
              <a:rPr lang="en-US" sz="2800" dirty="0" smtClean="0">
                <a:latin typeface="Calibri" panose="020F0502020204030204" pitchFamily="34" charset="0"/>
                <a:cs typeface="Calibri" panose="020F0502020204030204" pitchFamily="34" charset="0"/>
              </a:rPr>
              <a:t>   Selection of </a:t>
            </a:r>
            <a:r>
              <a:rPr lang="en-US" sz="2800" dirty="0" smtClean="0">
                <a:solidFill>
                  <a:srgbClr val="C00000"/>
                </a:solidFill>
                <a:latin typeface="Calibri" panose="020F0502020204030204" pitchFamily="34" charset="0"/>
                <a:cs typeface="Calibri" panose="020F0502020204030204" pitchFamily="34" charset="0"/>
              </a:rPr>
              <a:t>pure lines</a:t>
            </a:r>
            <a:r>
              <a:rPr lang="en-US" sz="2800" dirty="0" smtClean="0">
                <a:latin typeface="Calibri" panose="020F0502020204030204" pitchFamily="34" charset="0"/>
                <a:cs typeface="Calibri" panose="020F0502020204030204" pitchFamily="34" charset="0"/>
              </a:rPr>
              <a:t> (homozygous forms) with alternative characters. A </a:t>
            </a:r>
            <a:r>
              <a:rPr lang="en-US" sz="2800" dirty="0" smtClean="0">
                <a:solidFill>
                  <a:srgbClr val="C00000"/>
                </a:solidFill>
                <a:latin typeface="Calibri" panose="020F0502020204030204" pitchFamily="34" charset="0"/>
                <a:cs typeface="Calibri" panose="020F0502020204030204" pitchFamily="34" charset="0"/>
              </a:rPr>
              <a:t>pure line </a:t>
            </a:r>
            <a:r>
              <a:rPr lang="en-US" sz="2800" dirty="0" smtClean="0">
                <a:latin typeface="Calibri" panose="020F0502020204030204" pitchFamily="34" charset="0"/>
                <a:cs typeface="Calibri" panose="020F0502020204030204" pitchFamily="34" charset="0"/>
              </a:rPr>
              <a:t>is a population that originates trough inbreeding or self-fertilization. Organisms of a pure line are always </a:t>
            </a:r>
            <a:r>
              <a:rPr lang="en-US" sz="2800" b="1" dirty="0" smtClean="0">
                <a:solidFill>
                  <a:srgbClr val="C00000"/>
                </a:solidFill>
                <a:latin typeface="Calibri" panose="020F0502020204030204" pitchFamily="34" charset="0"/>
                <a:cs typeface="Calibri" panose="020F0502020204030204" pitchFamily="34" charset="0"/>
              </a:rPr>
              <a:t>homozygous</a:t>
            </a:r>
            <a:r>
              <a:rPr lang="en-US" sz="2800" dirty="0" smtClean="0">
                <a:latin typeface="Calibri" panose="020F0502020204030204" pitchFamily="34" charset="0"/>
                <a:cs typeface="Calibri" panose="020F0502020204030204" pitchFamily="34" charset="0"/>
              </a:rPr>
              <a:t>.</a:t>
            </a:r>
            <a:endParaRPr lang="ru-RU" sz="2800" dirty="0" smtClean="0">
              <a:latin typeface="Calibri" panose="020F0502020204030204" pitchFamily="34" charset="0"/>
              <a:cs typeface="Calibri" panose="020F0502020204030204" pitchFamily="34" charset="0"/>
            </a:endParaRPr>
          </a:p>
          <a:p>
            <a:pPr eaLnBrk="1" hangingPunct="1">
              <a:spcBef>
                <a:spcPts val="0"/>
              </a:spcBef>
              <a:spcAft>
                <a:spcPts val="600"/>
              </a:spcAft>
              <a:buFont typeface="Wingdings" pitchFamily="2" charset="2"/>
              <a:buChar char="Ø"/>
              <a:defRPr/>
            </a:pPr>
            <a:r>
              <a:rPr lang="en-US" sz="2800" dirty="0" smtClean="0">
                <a:latin typeface="Calibri" panose="020F0502020204030204" pitchFamily="34" charset="0"/>
                <a:cs typeface="Calibri" panose="020F0502020204030204" pitchFamily="34" charset="0"/>
              </a:rPr>
              <a:t> Analyzing the inheritance of each investigating trait separately.</a:t>
            </a:r>
            <a:endParaRPr lang="ru-RU" sz="2800" dirty="0" smtClean="0">
              <a:latin typeface="Calibri" panose="020F0502020204030204" pitchFamily="34" charset="0"/>
              <a:cs typeface="Calibri" panose="020F0502020204030204" pitchFamily="34" charset="0"/>
            </a:endParaRPr>
          </a:p>
          <a:p>
            <a:pPr eaLnBrk="1" hangingPunct="1">
              <a:spcBef>
                <a:spcPts val="0"/>
              </a:spcBef>
              <a:spcAft>
                <a:spcPts val="600"/>
              </a:spcAft>
              <a:buFont typeface="Wingdings" pitchFamily="2" charset="2"/>
              <a:buChar char="Ø"/>
              <a:defRPr/>
            </a:pPr>
            <a:r>
              <a:rPr lang="en-US" sz="2800" dirty="0" smtClean="0">
                <a:latin typeface="Calibri" panose="020F0502020204030204" pitchFamily="34" charset="0"/>
                <a:cs typeface="Calibri" panose="020F0502020204030204" pitchFamily="34" charset="0"/>
              </a:rPr>
              <a:t> Exact calculations of an offspring with different traits in each generation.</a:t>
            </a:r>
            <a:endParaRPr lang="ru-RU" sz="2800" dirty="0" smtClean="0">
              <a:latin typeface="Calibri" panose="020F0502020204030204" pitchFamily="34" charset="0"/>
              <a:cs typeface="Calibri" panose="020F0502020204030204" pitchFamily="34" charset="0"/>
            </a:endParaRPr>
          </a:p>
          <a:p>
            <a:pPr eaLnBrk="1" hangingPunct="1">
              <a:spcBef>
                <a:spcPts val="0"/>
              </a:spcBef>
              <a:spcAft>
                <a:spcPts val="600"/>
              </a:spcAft>
              <a:buFont typeface="Wingdings" pitchFamily="2" charset="2"/>
              <a:buChar char="Ø"/>
              <a:defRPr/>
            </a:pPr>
            <a:r>
              <a:rPr lang="en-US" sz="2800" dirty="0" smtClean="0">
                <a:latin typeface="Calibri" panose="020F0502020204030204" pitchFamily="34" charset="0"/>
                <a:cs typeface="Calibri" panose="020F0502020204030204" pitchFamily="34" charset="0"/>
              </a:rPr>
              <a:t> Studying the characteristics in several successive generations.</a:t>
            </a:r>
            <a:endParaRPr lang="ru-RU" sz="2800" dirty="0" smtClean="0">
              <a:latin typeface="Calibri" panose="020F0502020204030204" pitchFamily="34" charset="0"/>
              <a:cs typeface="Calibri" panose="020F0502020204030204" pitchFamily="34" charset="0"/>
            </a:endParaRPr>
          </a:p>
          <a:p>
            <a:pPr marL="365760" indent="-256032" eaLnBrk="1" fontAlgn="auto" hangingPunct="1">
              <a:lnSpc>
                <a:spcPct val="90000"/>
              </a:lnSpc>
              <a:spcAft>
                <a:spcPts val="0"/>
              </a:spcAft>
              <a:buFont typeface="Wingdings 3" pitchFamily="18" charset="2"/>
              <a:buNone/>
              <a:defRPr/>
            </a:pPr>
            <a:endParaRPr lang="en-US" sz="2800" dirty="0">
              <a:effectLst>
                <a:outerShdw blurRad="38100" dist="38100" dir="2700000" algn="tl">
                  <a:srgbClr val="FFFFFF"/>
                </a:outerShdw>
              </a:effectLst>
            </a:endParaRPr>
          </a:p>
          <a:p>
            <a:pPr marL="365760" indent="-256032" eaLnBrk="1" fontAlgn="auto" hangingPunct="1">
              <a:lnSpc>
                <a:spcPct val="90000"/>
              </a:lnSpc>
              <a:spcAft>
                <a:spcPts val="0"/>
              </a:spcAft>
              <a:buFont typeface="Wingdings 3" pitchFamily="18" charset="2"/>
              <a:buNone/>
              <a:defRPr/>
            </a:pPr>
            <a:endParaRPr lang="ru-RU" sz="2800" dirty="0">
              <a:solidFill>
                <a:srgbClr val="FF00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Image216"/>
          <p:cNvPicPr>
            <a:picLocks noChangeAspect="1" noChangeArrowheads="1"/>
          </p:cNvPicPr>
          <p:nvPr/>
        </p:nvPicPr>
        <p:blipFill>
          <a:blip r:embed="rId2" cstate="print"/>
          <a:srcRect/>
          <a:stretch>
            <a:fillRect/>
          </a:stretch>
        </p:blipFill>
        <p:spPr bwMode="auto">
          <a:xfrm>
            <a:off x="4356100" y="476250"/>
            <a:ext cx="4594225" cy="5472113"/>
          </a:xfrm>
          <a:prstGeom prst="rect">
            <a:avLst/>
          </a:prstGeom>
          <a:noFill/>
          <a:ln w="9525">
            <a:noFill/>
            <a:miter lim="800000"/>
            <a:headEnd/>
            <a:tailEnd/>
          </a:ln>
        </p:spPr>
      </p:pic>
      <p:sp>
        <p:nvSpPr>
          <p:cNvPr id="4" name="TextBox 3"/>
          <p:cNvSpPr txBox="1"/>
          <p:nvPr/>
        </p:nvSpPr>
        <p:spPr>
          <a:xfrm>
            <a:off x="525463" y="620713"/>
            <a:ext cx="3816350" cy="5754687"/>
          </a:xfrm>
          <a:prstGeom prst="rect">
            <a:avLst/>
          </a:prstGeom>
          <a:noFill/>
        </p:spPr>
        <p:txBody>
          <a:bodyPr>
            <a:spAutoFit/>
          </a:bodyPr>
          <a:lstStyle/>
          <a:p>
            <a:pPr marL="365760" indent="-256032" eaLnBrk="1" fontAlgn="auto" hangingPunct="1">
              <a:spcAft>
                <a:spcPts val="0"/>
              </a:spcAft>
              <a:buClr>
                <a:srgbClr val="000000"/>
              </a:buClr>
              <a:buSzPct val="100000"/>
              <a:buFont typeface="Wingdings" pitchFamily="2" charset="2"/>
              <a:buChar char="Ø"/>
              <a:defRPr/>
            </a:pPr>
            <a:r>
              <a:rPr lang="en-US" sz="2800" b="1" dirty="0">
                <a:solidFill>
                  <a:srgbClr val="C00000"/>
                </a:solidFill>
                <a:effectLst>
                  <a:outerShdw blurRad="38100" dist="38100" dir="2700000" algn="tl">
                    <a:srgbClr val="FFFFFF"/>
                  </a:outerShdw>
                </a:effectLst>
                <a:latin typeface="Calibri" panose="020F0502020204030204" pitchFamily="34" charset="0"/>
                <a:ea typeface="+mn-ea"/>
                <a:cs typeface="Calibri" panose="020F0502020204030204" pitchFamily="34" charset="0"/>
              </a:rPr>
              <a:t>Peculiarity of flower structure</a:t>
            </a:r>
            <a:r>
              <a:rPr lang="en-US" sz="2800" dirty="0">
                <a:solidFill>
                  <a:schemeClr val="tx1"/>
                </a:solidFill>
                <a:effectLst>
                  <a:outerShdw blurRad="38100" dist="38100" dir="2700000" algn="tl">
                    <a:srgbClr val="FFFFFF"/>
                  </a:outerShdw>
                </a:effectLst>
                <a:latin typeface="Calibri" panose="020F0502020204030204" pitchFamily="34" charset="0"/>
                <a:ea typeface="+mn-ea"/>
                <a:cs typeface="Calibri" panose="020F0502020204030204" pitchFamily="34" charset="0"/>
              </a:rPr>
              <a:t>: it </a:t>
            </a:r>
            <a:r>
              <a:rPr lang="en-US" sz="2800" dirty="0">
                <a:solidFill>
                  <a:schemeClr val="tx1"/>
                </a:solidFill>
                <a:latin typeface="Calibri" panose="020F0502020204030204" pitchFamily="34" charset="0"/>
                <a:ea typeface="+mn-ea"/>
                <a:cs typeface="Calibri" panose="020F0502020204030204" pitchFamily="34" charset="0"/>
              </a:rPr>
              <a:t>is </a:t>
            </a:r>
            <a:r>
              <a:rPr lang="en-US" sz="2800" b="1" dirty="0">
                <a:solidFill>
                  <a:schemeClr val="tx1"/>
                </a:solidFill>
                <a:latin typeface="Calibri" panose="020F0502020204030204" pitchFamily="34" charset="0"/>
                <a:ea typeface="+mn-ea"/>
                <a:cs typeface="Calibri" panose="020F0502020204030204" pitchFamily="34" charset="0"/>
              </a:rPr>
              <a:t>self-pollinated</a:t>
            </a:r>
            <a:r>
              <a:rPr lang="en-US" sz="2800" dirty="0">
                <a:solidFill>
                  <a:schemeClr val="tx1"/>
                </a:solidFill>
                <a:latin typeface="Calibri" panose="020F0502020204030204" pitchFamily="34" charset="0"/>
                <a:ea typeface="+mn-ea"/>
                <a:cs typeface="Calibri" panose="020F0502020204030204" pitchFamily="34" charset="0"/>
              </a:rPr>
              <a:t> plant, but self-fertilization may be artificially prevented easily</a:t>
            </a:r>
          </a:p>
          <a:p>
            <a:pPr marL="365760" indent="-256032" eaLnBrk="1" fontAlgn="auto" hangingPunct="1">
              <a:spcAft>
                <a:spcPts val="0"/>
              </a:spcAft>
              <a:buClr>
                <a:srgbClr val="000000"/>
              </a:buClr>
              <a:buSzPct val="100000"/>
              <a:buFont typeface="Times New Roman" panose="02020603050405020304" pitchFamily="18" charset="0"/>
              <a:buNone/>
              <a:defRPr/>
            </a:pPr>
            <a:endParaRPr lang="en-US" sz="2800" dirty="0">
              <a:solidFill>
                <a:schemeClr val="tx1"/>
              </a:solidFill>
              <a:latin typeface="Calibri" panose="020F0502020204030204" pitchFamily="34" charset="0"/>
              <a:ea typeface="+mn-ea"/>
              <a:cs typeface="Calibri" panose="020F0502020204030204" pitchFamily="34" charset="0"/>
            </a:endParaRPr>
          </a:p>
          <a:p>
            <a:pPr marL="365760" indent="-256032" eaLnBrk="1" fontAlgn="auto" hangingPunct="1">
              <a:spcAft>
                <a:spcPts val="0"/>
              </a:spcAft>
              <a:buClr>
                <a:srgbClr val="000000"/>
              </a:buClr>
              <a:buSzPct val="100000"/>
              <a:buFont typeface="Wingdings" pitchFamily="2" charset="2"/>
              <a:buChar char="Ø"/>
              <a:defRPr/>
            </a:pPr>
            <a:r>
              <a:rPr lang="en-US" sz="2800" dirty="0">
                <a:solidFill>
                  <a:schemeClr val="tx1"/>
                </a:solidFill>
                <a:latin typeface="Calibri" panose="020F0502020204030204" pitchFamily="34" charset="0"/>
                <a:ea typeface="+mn-ea"/>
                <a:cs typeface="Calibri" panose="020F0502020204030204" pitchFamily="34" charset="0"/>
              </a:rPr>
              <a:t>Plant has a short life cycle, a great number of   offspring and </a:t>
            </a:r>
            <a:r>
              <a:rPr lang="en-US" sz="2800" dirty="0">
                <a:solidFill>
                  <a:srgbClr val="0033CC"/>
                </a:solidFill>
                <a:latin typeface="Calibri" panose="020F0502020204030204" pitchFamily="34" charset="0"/>
                <a:ea typeface="+mn-ea"/>
                <a:cs typeface="Calibri" panose="020F0502020204030204" pitchFamily="34" charset="0"/>
              </a:rPr>
              <a:t>is convenient in handling. </a:t>
            </a:r>
          </a:p>
          <a:p>
            <a:pPr marL="365760" indent="-256032" eaLnBrk="1" fontAlgn="auto" hangingPunct="1">
              <a:spcAft>
                <a:spcPts val="0"/>
              </a:spcAft>
              <a:buClr>
                <a:srgbClr val="000000"/>
              </a:buClr>
              <a:buSzPct val="100000"/>
              <a:buFont typeface="Times New Roman" panose="02020603050405020304" pitchFamily="18" charset="0"/>
              <a:buNone/>
              <a:defRPr/>
            </a:pPr>
            <a:r>
              <a:rPr lang="en-US" sz="3200" dirty="0">
                <a:effectLst>
                  <a:outerShdw blurRad="38100" dist="38100" dir="2700000" algn="tl">
                    <a:srgbClr val="FFFFFF"/>
                  </a:outerShdw>
                </a:effectLst>
                <a:latin typeface="Calibri" panose="020F0502020204030204" pitchFamily="34" charset="0"/>
                <a:ea typeface="+mn-ea"/>
                <a:cs typeface="Calibri" panose="020F0502020204030204" pitchFamily="34" charset="0"/>
              </a:rPr>
              <a:t>        </a:t>
            </a:r>
            <a:endParaRPr lang="ru-RU" sz="3200" dirty="0">
              <a:effectLst>
                <a:outerShdw blurRad="38100" dist="38100" dir="2700000" algn="tl">
                  <a:srgbClr val="FFFFFF"/>
                </a:outerShdw>
              </a:effectLst>
              <a:latin typeface="Calibri" panose="020F0502020204030204" pitchFamily="34" charset="0"/>
              <a:ea typeface="+mn-ea"/>
              <a:cs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idx="1"/>
          </p:nvPr>
        </p:nvSpPr>
        <p:spPr>
          <a:xfrm>
            <a:off x="250825" y="188913"/>
            <a:ext cx="8893175" cy="6480175"/>
          </a:xfrm>
        </p:spPr>
        <p:txBody>
          <a:bodyPr>
            <a:normAutofit/>
          </a:bodyPr>
          <a:lstStyle/>
          <a:p>
            <a:pPr marL="365760" indent="-256032" eaLnBrk="1" fontAlgn="auto" hangingPunct="1">
              <a:spcAft>
                <a:spcPts val="0"/>
              </a:spcAft>
              <a:buFont typeface="Wingdings 3" pitchFamily="18" charset="2"/>
              <a:buNone/>
              <a:defRPr/>
            </a:pPr>
            <a:r>
              <a:rPr lang="en-US" dirty="0" smtClean="0">
                <a:effectLst>
                  <a:outerShdw blurRad="38100" dist="38100" dir="2700000" algn="tl">
                    <a:srgbClr val="FFFFFF"/>
                  </a:outerShdw>
                </a:effectLst>
                <a:latin typeface="Calibri" panose="020F0502020204030204" pitchFamily="34" charset="0"/>
                <a:cs typeface="Calibri" panose="020F0502020204030204" pitchFamily="34" charset="0"/>
              </a:rPr>
              <a:t>Mendel was first pointed out the need to study the behavior of </a:t>
            </a:r>
            <a:r>
              <a:rPr lang="en-US" b="1" dirty="0" smtClean="0">
                <a:latin typeface="Calibri" panose="020F0502020204030204" pitchFamily="34" charset="0"/>
                <a:cs typeface="Calibri" panose="020F0502020204030204" pitchFamily="34" charset="0"/>
              </a:rPr>
              <a:t>one pair of signs</a:t>
            </a:r>
            <a:r>
              <a:rPr lang="en-US"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p>
          <a:p>
            <a:pPr marL="365760" indent="-256032" eaLnBrk="1" fontAlgn="auto" hangingPunct="1">
              <a:spcAft>
                <a:spcPts val="0"/>
              </a:spcAft>
              <a:buFont typeface="Wingdings 3" pitchFamily="18" charset="2"/>
              <a:buNone/>
              <a:defRPr/>
            </a:pPr>
            <a:r>
              <a:rPr lang="en-US" b="1" dirty="0" smtClean="0">
                <a:latin typeface="Calibri" panose="020F0502020204030204" pitchFamily="34" charset="0"/>
                <a:cs typeface="Calibri" panose="020F0502020204030204" pitchFamily="34" charset="0"/>
              </a:rPr>
              <a:t>     </a:t>
            </a:r>
            <a:r>
              <a:rPr lang="en-US" sz="2400" b="1" dirty="0" smtClean="0">
                <a:latin typeface="Calibri" panose="020F0502020204030204" pitchFamily="34" charset="0"/>
                <a:cs typeface="Calibri" panose="020F0502020204030204" pitchFamily="34" charset="0"/>
              </a:rPr>
              <a:t>Monohybrid cross </a:t>
            </a:r>
            <a:r>
              <a:rPr lang="ru-RU" sz="2400" b="1" dirty="0" smtClean="0">
                <a:latin typeface="Calibri" panose="020F0502020204030204" pitchFamily="34" charset="0"/>
                <a:cs typeface="Calibri" panose="020F0502020204030204" pitchFamily="34" charset="0"/>
              </a:rPr>
              <a:t>- </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crossing parent individuals that </a:t>
            </a:r>
            <a:r>
              <a:rPr lang="ru-RU"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differ by one pair of alternative signs. </a:t>
            </a:r>
            <a:endParaRPr lang="ru-RU" sz="2400" dirty="0" smtClean="0">
              <a:effectLst>
                <a:outerShdw blurRad="38100" dist="38100" dir="2700000" algn="tl">
                  <a:srgbClr val="FFFFFF"/>
                </a:outerShdw>
              </a:effectLst>
              <a:latin typeface="Calibri" panose="020F0502020204030204" pitchFamily="34" charset="0"/>
              <a:cs typeface="Calibri" panose="020F0502020204030204" pitchFamily="34" charset="0"/>
            </a:endParaRPr>
          </a:p>
          <a:p>
            <a:pPr marL="365760" indent="-256032" eaLnBrk="1" fontAlgn="auto" hangingPunct="1">
              <a:spcAft>
                <a:spcPts val="0"/>
              </a:spcAft>
              <a:buFont typeface="Wingdings 3" pitchFamily="18" charset="2"/>
              <a:buNone/>
              <a:defRPr/>
            </a:pPr>
            <a:r>
              <a:rPr lang="en-US" dirty="0" smtClean="0">
                <a:effectLst>
                  <a:outerShdw blurRad="38100" dist="38100" dir="2700000" algn="tl">
                    <a:srgbClr val="FFFFFF"/>
                  </a:outerShdw>
                </a:effectLst>
                <a:latin typeface="Calibri" panose="020F0502020204030204" pitchFamily="34" charset="0"/>
                <a:cs typeface="Calibri" panose="020F0502020204030204" pitchFamily="34" charset="0"/>
              </a:rPr>
              <a:t>All offspring of the first generation (F1) demonstrated same traits.</a:t>
            </a:r>
            <a:endParaRPr lang="ru-RU" dirty="0" smtClean="0">
              <a:effectLst>
                <a:outerShdw blurRad="38100" dist="38100" dir="2700000" algn="tl">
                  <a:srgbClr val="FFFFFF"/>
                </a:outerShdw>
              </a:effectLst>
              <a:latin typeface="Calibri" panose="020F0502020204030204" pitchFamily="34" charset="0"/>
              <a:cs typeface="Calibri" panose="020F0502020204030204" pitchFamily="34" charset="0"/>
            </a:endParaRPr>
          </a:p>
          <a:p>
            <a:pPr marL="365760" indent="-256032" eaLnBrk="1" fontAlgn="auto" hangingPunct="1">
              <a:spcAft>
                <a:spcPts val="0"/>
              </a:spcAft>
              <a:buFont typeface="Wingdings 3" pitchFamily="18" charset="2"/>
              <a:buNone/>
              <a:defRPr/>
            </a:pPr>
            <a:endParaRPr lang="en-US" dirty="0" smtClean="0">
              <a:solidFill>
                <a:schemeClr val="tx2"/>
              </a:solidFill>
              <a:effectLst>
                <a:outerShdw blurRad="38100" dist="38100" dir="2700000" algn="tl">
                  <a:srgbClr val="FFFFFF"/>
                </a:outerShdw>
              </a:effectLst>
            </a:endParaRPr>
          </a:p>
          <a:p>
            <a:pPr marL="365760" indent="-256032" eaLnBrk="1" fontAlgn="auto" hangingPunct="1">
              <a:spcAft>
                <a:spcPts val="0"/>
              </a:spcAft>
              <a:buFont typeface="Wingdings 3" pitchFamily="18" charset="2"/>
              <a:buNone/>
              <a:defRPr/>
            </a:pPr>
            <a:r>
              <a:rPr lang="en-US" dirty="0" smtClean="0">
                <a:solidFill>
                  <a:schemeClr val="tx2"/>
                </a:solidFill>
                <a:effectLst>
                  <a:outerShdw blurRad="38100" dist="38100" dir="2700000" algn="tl">
                    <a:srgbClr val="FFFFFF"/>
                  </a:outerShdw>
                </a:effectLst>
              </a:rPr>
              <a:t>          </a:t>
            </a:r>
            <a:endParaRPr lang="en-US" dirty="0">
              <a:solidFill>
                <a:schemeClr val="tx2"/>
              </a:solidFill>
              <a:effectLst>
                <a:outerShdw blurRad="38100" dist="38100" dir="2700000" algn="tl">
                  <a:srgbClr val="FFFFFF"/>
                </a:outerShdw>
              </a:effectLst>
            </a:endParaRPr>
          </a:p>
        </p:txBody>
      </p:sp>
      <p:pic>
        <p:nvPicPr>
          <p:cNvPr id="25603" name="Picture 2"/>
          <p:cNvPicPr>
            <a:picLocks noChangeAspect="1" noChangeArrowheads="1"/>
          </p:cNvPicPr>
          <p:nvPr/>
        </p:nvPicPr>
        <p:blipFill>
          <a:blip r:embed="rId3" cstate="print"/>
          <a:srcRect b="37408"/>
          <a:stretch>
            <a:fillRect/>
          </a:stretch>
        </p:blipFill>
        <p:spPr bwMode="auto">
          <a:xfrm>
            <a:off x="2700338" y="2420938"/>
            <a:ext cx="3625850" cy="2016125"/>
          </a:xfrm>
          <a:prstGeom prst="rect">
            <a:avLst/>
          </a:prstGeom>
          <a:noFill/>
          <a:ln w="9525">
            <a:noFill/>
            <a:miter lim="800000"/>
            <a:headEnd/>
            <a:tailEnd/>
          </a:ln>
        </p:spPr>
      </p:pic>
      <p:sp>
        <p:nvSpPr>
          <p:cNvPr id="2" name="TextBox 1"/>
          <p:cNvSpPr txBox="1"/>
          <p:nvPr/>
        </p:nvSpPr>
        <p:spPr>
          <a:xfrm>
            <a:off x="539750" y="4870450"/>
            <a:ext cx="8315325" cy="1365250"/>
          </a:xfrm>
          <a:prstGeom prst="rect">
            <a:avLst/>
          </a:prstGeom>
          <a:noFill/>
        </p:spPr>
        <p:txBody>
          <a:bodyPr>
            <a:spAutoFit/>
          </a:bodyPr>
          <a:lstStyle/>
          <a:p>
            <a:pPr marL="365760" indent="-256032" eaLnBrk="1" fontAlgn="auto" hangingPunct="1">
              <a:lnSpc>
                <a:spcPct val="90000"/>
              </a:lnSpc>
              <a:spcAft>
                <a:spcPts val="0"/>
              </a:spcAft>
              <a:buFont typeface="Wingdings 3" panose="05040102010807070707" pitchFamily="18" charset="2"/>
              <a:buNone/>
              <a:defRPr/>
            </a:pPr>
            <a:r>
              <a:rPr lang="en-US" dirty="0">
                <a:solidFill>
                  <a:schemeClr val="tx2"/>
                </a:solidFill>
                <a:effectLst>
                  <a:outerShdw blurRad="38100" dist="38100" dir="2700000" algn="tl">
                    <a:srgbClr val="FFFFFF"/>
                  </a:outerShdw>
                </a:effectLst>
                <a:latin typeface="Arial" panose="020B0604020202020204" pitchFamily="34" charset="0"/>
                <a:ea typeface="+mn-ea"/>
              </a:rPr>
              <a:t>The trait that appeared in hybrids of the first generation was named</a:t>
            </a:r>
            <a:r>
              <a:rPr lang="en-US" b="1" dirty="0">
                <a:solidFill>
                  <a:srgbClr val="FF3300"/>
                </a:solidFill>
                <a:latin typeface="Arial" panose="020B0604020202020204" pitchFamily="34" charset="0"/>
                <a:ea typeface="+mn-ea"/>
              </a:rPr>
              <a:t> dominant (A) </a:t>
            </a:r>
            <a:r>
              <a:rPr lang="en-US" dirty="0">
                <a:solidFill>
                  <a:schemeClr val="tx2"/>
                </a:solidFill>
                <a:effectLst>
                  <a:outerShdw blurRad="38100" dist="38100" dir="2700000" algn="tl">
                    <a:srgbClr val="FFFFFF"/>
                  </a:outerShdw>
                </a:effectLst>
                <a:latin typeface="Arial" panose="020B0604020202020204" pitchFamily="34" charset="0"/>
                <a:ea typeface="+mn-ea"/>
              </a:rPr>
              <a:t>by Mendel. </a:t>
            </a:r>
          </a:p>
          <a:p>
            <a:pPr marL="365760" indent="-256032" eaLnBrk="1" fontAlgn="auto" hangingPunct="1">
              <a:lnSpc>
                <a:spcPct val="90000"/>
              </a:lnSpc>
              <a:spcAft>
                <a:spcPts val="0"/>
              </a:spcAft>
              <a:buFont typeface="Wingdings 3" panose="05040102010807070707" pitchFamily="18" charset="2"/>
              <a:buNone/>
              <a:defRPr/>
            </a:pPr>
            <a:r>
              <a:rPr lang="en-US" dirty="0">
                <a:solidFill>
                  <a:schemeClr val="tx2"/>
                </a:solidFill>
                <a:effectLst>
                  <a:outerShdw blurRad="38100" dist="38100" dir="2700000" algn="tl">
                    <a:srgbClr val="FFFFFF"/>
                  </a:outerShdw>
                </a:effectLst>
                <a:latin typeface="Arial" panose="020B0604020202020204" pitchFamily="34" charset="0"/>
                <a:ea typeface="+mn-ea"/>
              </a:rPr>
              <a:t> </a:t>
            </a:r>
          </a:p>
          <a:p>
            <a:pPr marL="365760" indent="-256032" eaLnBrk="1" fontAlgn="auto" hangingPunct="1">
              <a:lnSpc>
                <a:spcPct val="90000"/>
              </a:lnSpc>
              <a:spcAft>
                <a:spcPts val="0"/>
              </a:spcAft>
              <a:buFont typeface="Wingdings 3" panose="05040102010807070707" pitchFamily="18" charset="2"/>
              <a:buNone/>
              <a:defRPr/>
            </a:pPr>
            <a:r>
              <a:rPr lang="en-US" b="1" dirty="0">
                <a:solidFill>
                  <a:srgbClr val="FF0000"/>
                </a:solidFill>
                <a:latin typeface="Arial" panose="020B0604020202020204" pitchFamily="34" charset="0"/>
                <a:ea typeface="+mn-ea"/>
              </a:rPr>
              <a:t>Recessive  (a) trait</a:t>
            </a:r>
            <a:r>
              <a:rPr lang="en-US" dirty="0">
                <a:solidFill>
                  <a:srgbClr val="FF0000"/>
                </a:solidFill>
                <a:effectLst>
                  <a:outerShdw blurRad="38100" dist="38100" dir="2700000" algn="tl">
                    <a:srgbClr val="FFFFFF"/>
                  </a:outerShdw>
                </a:effectLst>
                <a:latin typeface="Arial" panose="020B0604020202020204" pitchFamily="34" charset="0"/>
                <a:ea typeface="+mn-ea"/>
              </a:rPr>
              <a:t> </a:t>
            </a:r>
            <a:r>
              <a:rPr lang="en-US" dirty="0">
                <a:solidFill>
                  <a:schemeClr val="tx2"/>
                </a:solidFill>
                <a:effectLst>
                  <a:outerShdw blurRad="38100" dist="38100" dir="2700000" algn="tl">
                    <a:srgbClr val="FFFFFF"/>
                  </a:outerShdw>
                </a:effectLst>
                <a:latin typeface="Arial" panose="020B0604020202020204" pitchFamily="34" charset="0"/>
                <a:ea typeface="+mn-ea"/>
              </a:rPr>
              <a:t>- a sign suppressed in the F1.</a:t>
            </a:r>
          </a:p>
          <a:p>
            <a:pPr>
              <a:defRPr/>
            </a:pPr>
            <a:endParaRPr lang="ru-RU" dirty="0">
              <a:latin typeface="Arial" panose="020B0604020202020204" pitchFamily="34" charset="0"/>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idx="1"/>
          </p:nvPr>
        </p:nvSpPr>
        <p:spPr>
          <a:xfrm>
            <a:off x="0" y="0"/>
            <a:ext cx="5292725" cy="6669088"/>
          </a:xfrm>
        </p:spPr>
        <p:txBody>
          <a:bodyPr>
            <a:normAutofit/>
          </a:bodyPr>
          <a:lstStyle/>
          <a:p>
            <a:pPr marL="365760" indent="-256032" eaLnBrk="1" fontAlgn="auto" hangingPunct="1">
              <a:lnSpc>
                <a:spcPct val="90000"/>
              </a:lnSpc>
              <a:spcAft>
                <a:spcPts val="0"/>
              </a:spcAft>
              <a:buFont typeface="Wingdings 3" pitchFamily="18" charset="2"/>
              <a:buNone/>
              <a:defRPr/>
            </a:pPr>
            <a:endParaRPr lang="en-US" sz="2800" dirty="0" smtClean="0">
              <a:solidFill>
                <a:schemeClr val="tx2"/>
              </a:solidFill>
              <a:effectLst>
                <a:outerShdw blurRad="38100" dist="38100" dir="2700000" algn="tl">
                  <a:srgbClr val="FFFFFF"/>
                </a:outerShdw>
              </a:effectLst>
            </a:endParaRPr>
          </a:p>
          <a:p>
            <a:pPr marL="365760" indent="-256032" eaLnBrk="1" fontAlgn="auto" hangingPunct="1">
              <a:lnSpc>
                <a:spcPct val="90000"/>
              </a:lnSpc>
              <a:spcAft>
                <a:spcPts val="0"/>
              </a:spcAft>
              <a:buFont typeface="Wingdings 3" pitchFamily="18" charset="2"/>
              <a:buNone/>
              <a:defRPr/>
            </a:pP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In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the second </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generation (F2) Mendel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discovered </a:t>
            </a:r>
            <a:r>
              <a:rPr lang="en-US" sz="2800" b="1" dirty="0">
                <a:latin typeface="Calibri" panose="020F0502020204030204" pitchFamily="34" charset="0"/>
                <a:cs typeface="Calibri" panose="020F0502020204030204" pitchFamily="34" charset="0"/>
              </a:rPr>
              <a:t>two</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800" b="1" dirty="0" smtClean="0">
                <a:latin typeface="Calibri" panose="020F0502020204030204" pitchFamily="34" charset="0"/>
                <a:cs typeface="Calibri" panose="020F0502020204030204" pitchFamily="34" charset="0"/>
              </a:rPr>
              <a:t>phenomena</a:t>
            </a:r>
            <a:r>
              <a:rPr lang="en-US" sz="2800" b="1" dirty="0">
                <a:latin typeface="Calibri" panose="020F0502020204030204" pitchFamily="34" charset="0"/>
                <a:cs typeface="Calibri" panose="020F0502020204030204" pitchFamily="34" charset="0"/>
              </a:rPr>
              <a:t>: </a:t>
            </a:r>
          </a:p>
          <a:p>
            <a:pPr marL="365760" indent="-256032" eaLnBrk="1" fontAlgn="auto" hangingPunct="1">
              <a:lnSpc>
                <a:spcPct val="90000"/>
              </a:lnSpc>
              <a:spcAft>
                <a:spcPts val="0"/>
              </a:spcAft>
              <a:buSzPct val="100000"/>
              <a:buFont typeface="Wingdings" pitchFamily="2" charset="2"/>
              <a:buChar char="§"/>
              <a:defRPr/>
            </a:pP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800" b="1" dirty="0" smtClean="0">
                <a:effectLst>
                  <a:outerShdw blurRad="38100" dist="38100" dir="2700000" algn="tl">
                    <a:srgbClr val="FFFFFF"/>
                  </a:outerShdw>
                </a:effectLst>
                <a:latin typeface="Calibri" panose="020F0502020204030204" pitchFamily="34" charset="0"/>
                <a:cs typeface="Calibri" panose="020F0502020204030204" pitchFamily="34" charset="0"/>
              </a:rPr>
              <a:t>Sign </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/green color of seeds/, </a:t>
            </a:r>
            <a:r>
              <a:rPr lang="en-US" sz="2800" b="1" dirty="0">
                <a:effectLst>
                  <a:outerShdw blurRad="38100" dist="38100" dir="2700000" algn="tl">
                    <a:srgbClr val="FFFFFF"/>
                  </a:outerShdw>
                </a:effectLst>
                <a:latin typeface="Calibri" panose="020F0502020204030204" pitchFamily="34" charset="0"/>
                <a:cs typeface="Calibri" panose="020F0502020204030204" pitchFamily="34" charset="0"/>
              </a:rPr>
              <a:t>which   </a:t>
            </a:r>
            <a:r>
              <a:rPr lang="en-US" sz="2800" b="1" dirty="0" smtClean="0">
                <a:effectLst>
                  <a:outerShdw blurRad="38100" dist="38100" dir="2700000" algn="tl">
                    <a:srgbClr val="FFFFFF"/>
                  </a:outerShdw>
                </a:effectLst>
                <a:latin typeface="Calibri" panose="020F0502020204030204" pitchFamily="34" charset="0"/>
                <a:cs typeface="Calibri" panose="020F0502020204030204" pitchFamily="34" charset="0"/>
              </a:rPr>
              <a:t>was </a:t>
            </a:r>
            <a:r>
              <a:rPr lang="en-US" sz="2800" b="1" dirty="0">
                <a:latin typeface="Calibri" panose="020F0502020204030204" pitchFamily="34" charset="0"/>
                <a:cs typeface="Calibri" panose="020F0502020204030204" pitchFamily="34" charset="0"/>
              </a:rPr>
              <a:t>absent in F1 appears again; </a:t>
            </a:r>
            <a:endParaRPr lang="en-US" sz="2800" b="1" dirty="0" smtClean="0">
              <a:latin typeface="Calibri" panose="020F0502020204030204" pitchFamily="34" charset="0"/>
              <a:cs typeface="Calibri" panose="020F0502020204030204" pitchFamily="34" charset="0"/>
            </a:endParaRPr>
          </a:p>
          <a:p>
            <a:pPr marL="365760" indent="-256032" eaLnBrk="1" fontAlgn="auto" hangingPunct="1">
              <a:lnSpc>
                <a:spcPct val="90000"/>
              </a:lnSpc>
              <a:spcAft>
                <a:spcPts val="0"/>
              </a:spcAft>
              <a:buSzPct val="100000"/>
              <a:buFont typeface="Wingdings" pitchFamily="2" charset="2"/>
              <a:buChar char="§"/>
              <a:defRPr/>
            </a:pPr>
            <a:r>
              <a:rPr lang="en-US" sz="2800" b="1" dirty="0" smtClean="0">
                <a:effectLst>
                  <a:outerShdw blurRad="38100" dist="38100" dir="2700000" algn="tl">
                    <a:srgbClr val="FFFFFF"/>
                  </a:outerShdw>
                </a:effectLst>
                <a:latin typeface="Calibri" panose="020F0502020204030204" pitchFamily="34" charset="0"/>
                <a:cs typeface="Calibri" panose="020F0502020204030204" pitchFamily="34" charset="0"/>
              </a:rPr>
              <a:t>Ratio</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of plants with </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purple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and white flowers was  </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about  </a:t>
            </a:r>
            <a:r>
              <a:rPr lang="en-US" sz="2800" b="1" dirty="0">
                <a:latin typeface="Calibri" panose="020F0502020204030204" pitchFamily="34" charset="0"/>
                <a:cs typeface="Calibri" panose="020F0502020204030204" pitchFamily="34" charset="0"/>
              </a:rPr>
              <a:t>3: 1. </a:t>
            </a:r>
            <a:r>
              <a:rPr lang="en-US" sz="2800" dirty="0" smtClean="0">
                <a:latin typeface="Calibri" panose="020F0502020204030204" pitchFamily="34" charset="0"/>
                <a:cs typeface="Calibri" panose="020F0502020204030204" pitchFamily="34" charset="0"/>
              </a:rPr>
              <a:t>(</a:t>
            </a:r>
            <a:r>
              <a:rPr lang="en-US" sz="2400" dirty="0" smtClean="0">
                <a:latin typeface="Calibri" panose="020F0502020204030204" pitchFamily="34" charset="0"/>
                <a:cs typeface="Calibri" panose="020F0502020204030204" pitchFamily="34" charset="0"/>
              </a:rPr>
              <a:t>from </a:t>
            </a:r>
            <a:r>
              <a:rPr lang="en-US" sz="2400" dirty="0">
                <a:latin typeface="Calibri" panose="020F0502020204030204" pitchFamily="34" charset="0"/>
                <a:cs typeface="Calibri" panose="020F0502020204030204" pitchFamily="34" charset="0"/>
              </a:rPr>
              <a:t>8023 pea seeds  6022 </a:t>
            </a:r>
            <a:r>
              <a:rPr lang="en-US" sz="2400" dirty="0" smtClean="0">
                <a:latin typeface="Calibri" panose="020F0502020204030204" pitchFamily="34" charset="0"/>
                <a:cs typeface="Calibri" panose="020F0502020204030204" pitchFamily="34" charset="0"/>
              </a:rPr>
              <a:t>were   yellow</a:t>
            </a:r>
            <a:r>
              <a:rPr lang="en-US" sz="2400" dirty="0">
                <a:latin typeface="Calibri" panose="020F0502020204030204" pitchFamily="34" charset="0"/>
                <a:cs typeface="Calibri" panose="020F0502020204030204" pitchFamily="34" charset="0"/>
              </a:rPr>
              <a:t>, and 2001 - green  </a:t>
            </a:r>
            <a:r>
              <a:rPr lang="en-US" sz="2400" dirty="0" smtClean="0">
                <a:latin typeface="Calibri" panose="020F0502020204030204" pitchFamily="34" charset="0"/>
                <a:cs typeface="Calibri" panose="020F0502020204030204" pitchFamily="34" charset="0"/>
              </a:rPr>
              <a:t>/3,01</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1/)</a:t>
            </a:r>
            <a:endParaRPr lang="ru-RU" sz="2400" dirty="0">
              <a:latin typeface="Calibri" panose="020F0502020204030204" pitchFamily="34" charset="0"/>
              <a:cs typeface="Calibri" panose="020F0502020204030204" pitchFamily="34" charset="0"/>
            </a:endParaRPr>
          </a:p>
        </p:txBody>
      </p:sp>
      <p:pic>
        <p:nvPicPr>
          <p:cNvPr id="26627" name="Picture 2"/>
          <p:cNvPicPr>
            <a:picLocks noChangeAspect="1" noChangeArrowheads="1"/>
          </p:cNvPicPr>
          <p:nvPr/>
        </p:nvPicPr>
        <p:blipFill>
          <a:blip r:embed="rId2" cstate="print"/>
          <a:srcRect/>
          <a:stretch>
            <a:fillRect/>
          </a:stretch>
        </p:blipFill>
        <p:spPr bwMode="auto">
          <a:xfrm>
            <a:off x="5292725" y="549275"/>
            <a:ext cx="3794125" cy="3373438"/>
          </a:xfrm>
          <a:prstGeom prst="rect">
            <a:avLst/>
          </a:prstGeom>
          <a:noFill/>
          <a:ln w="9525">
            <a:noFill/>
            <a:miter lim="800000"/>
            <a:headEnd/>
            <a:tailEnd/>
          </a:ln>
        </p:spPr>
      </p:pic>
      <p:sp>
        <p:nvSpPr>
          <p:cNvPr id="2" name="TextBox 1"/>
          <p:cNvSpPr txBox="1"/>
          <p:nvPr/>
        </p:nvSpPr>
        <p:spPr>
          <a:xfrm>
            <a:off x="1079500" y="4724400"/>
            <a:ext cx="8064500" cy="1609725"/>
          </a:xfrm>
          <a:prstGeom prst="rect">
            <a:avLst/>
          </a:prstGeom>
          <a:noFill/>
        </p:spPr>
        <p:txBody>
          <a:bodyPr>
            <a:spAutoFit/>
          </a:bodyPr>
          <a:lstStyle/>
          <a:p>
            <a:pPr marL="365760" indent="-256032" eaLnBrk="1" fontAlgn="auto" hangingPunct="1">
              <a:lnSpc>
                <a:spcPct val="90000"/>
              </a:lnSpc>
              <a:spcBef>
                <a:spcPts val="600"/>
              </a:spcBef>
              <a:spcAft>
                <a:spcPts val="0"/>
              </a:spcAft>
              <a:buFont typeface="Wingdings 3" panose="05040102010807070707" pitchFamily="18" charset="2"/>
              <a:buNone/>
              <a:defRPr/>
            </a:pPr>
            <a:r>
              <a:rPr lang="en-US" sz="2800" b="1" dirty="0">
                <a:solidFill>
                  <a:srgbClr val="C00000"/>
                </a:solidFill>
                <a:effectLst>
                  <a:outerShdw blurRad="38100" dist="38100" dir="2700000" algn="tl">
                    <a:srgbClr val="FFFFFF"/>
                  </a:outerShdw>
                </a:effectLst>
                <a:latin typeface="Calibri" panose="020F0502020204030204" pitchFamily="34" charset="0"/>
                <a:ea typeface="+mn-ea"/>
                <a:cs typeface="Calibri" panose="020F0502020204030204" pitchFamily="34" charset="0"/>
              </a:rPr>
              <a:t>Not traits but themselves, but certain inner factors that control traits are inherited</a:t>
            </a:r>
          </a:p>
          <a:p>
            <a:pPr marL="365760" indent="-256032" eaLnBrk="1" fontAlgn="auto" hangingPunct="1">
              <a:lnSpc>
                <a:spcPct val="90000"/>
              </a:lnSpc>
              <a:spcBef>
                <a:spcPts val="600"/>
              </a:spcBef>
              <a:spcAft>
                <a:spcPts val="0"/>
              </a:spcAft>
              <a:buClr>
                <a:srgbClr val="CC0066"/>
              </a:buClr>
              <a:buSzPct val="100000"/>
              <a:defRPr/>
            </a:pPr>
            <a:r>
              <a:rPr lang="en-US" sz="2800" b="1" dirty="0">
                <a:effectLst>
                  <a:outerShdw blurRad="38100" dist="38100" dir="2700000" algn="tl">
                    <a:srgbClr val="FFFFFF"/>
                  </a:outerShdw>
                </a:effectLst>
                <a:latin typeface="Calibri" panose="020F0502020204030204" pitchFamily="34" charset="0"/>
                <a:ea typeface="+mn-ea"/>
                <a:cs typeface="Calibri" panose="020F0502020204030204" pitchFamily="34" charset="0"/>
              </a:rPr>
              <a:t> </a:t>
            </a:r>
            <a:r>
              <a:rPr lang="en-US" sz="2800" b="1" dirty="0">
                <a:solidFill>
                  <a:srgbClr val="C00000"/>
                </a:solidFill>
                <a:effectLst>
                  <a:outerShdw blurRad="38100" dist="38100" dir="2700000" algn="tl">
                    <a:srgbClr val="FFFFFF"/>
                  </a:outerShdw>
                </a:effectLst>
                <a:latin typeface="Calibri" panose="020F0502020204030204" pitchFamily="34" charset="0"/>
                <a:ea typeface="+mn-ea"/>
                <a:cs typeface="Calibri" panose="020F0502020204030204" pitchFamily="34" charset="0"/>
              </a:rPr>
              <a:t>Each trait is controlled by two factors</a:t>
            </a:r>
          </a:p>
          <a:p>
            <a:pPr>
              <a:defRPr/>
            </a:pPr>
            <a:endParaRPr lang="ru-RU" dirty="0">
              <a:latin typeface="Arial" panose="020B0604020202020204" pitchFamily="34" charset="0"/>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Rectangle 3"/>
          <p:cNvSpPr>
            <a:spLocks noGrp="1" noChangeArrowheads="1"/>
          </p:cNvSpPr>
          <p:nvPr>
            <p:ph idx="1"/>
          </p:nvPr>
        </p:nvSpPr>
        <p:spPr>
          <a:xfrm>
            <a:off x="0" y="333375"/>
            <a:ext cx="9144000" cy="6524625"/>
          </a:xfrm>
        </p:spPr>
        <p:txBody>
          <a:bodyPr>
            <a:normAutofit/>
          </a:bodyPr>
          <a:lstStyle/>
          <a:p>
            <a:pPr marL="365760" indent="-256032" eaLnBrk="1" fontAlgn="auto" hangingPunct="1">
              <a:lnSpc>
                <a:spcPct val="90000"/>
              </a:lnSpc>
              <a:spcAft>
                <a:spcPts val="0"/>
              </a:spcAft>
              <a:buFont typeface="Wingdings 3" pitchFamily="18" charset="2"/>
              <a:buNone/>
              <a:defRPr/>
            </a:pP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Based on the results of experiments Mendel </a:t>
            </a:r>
          </a:p>
          <a:p>
            <a:pPr marL="365760" indent="-256032" eaLnBrk="1" fontAlgn="auto" hangingPunct="1">
              <a:lnSpc>
                <a:spcPct val="90000"/>
              </a:lnSpc>
              <a:spcAft>
                <a:spcPts val="0"/>
              </a:spcAft>
              <a:buFont typeface="Wingdings 3" pitchFamily="18" charset="2"/>
              <a:buNone/>
              <a:defRPr/>
            </a:pP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formulated two conclusions, which were subsequently named </a:t>
            </a:r>
            <a:r>
              <a:rPr lang="en-US" sz="2400" b="1" dirty="0" smtClean="0">
                <a:latin typeface="Calibri" panose="020F0502020204030204" pitchFamily="34" charset="0"/>
                <a:cs typeface="Calibri" panose="020F0502020204030204" pitchFamily="34" charset="0"/>
              </a:rPr>
              <a:t>the first and second laws of Mendel.</a:t>
            </a:r>
          </a:p>
          <a:p>
            <a:pPr marL="365760" indent="-256032" eaLnBrk="1" fontAlgn="auto" hangingPunct="1">
              <a:lnSpc>
                <a:spcPct val="90000"/>
              </a:lnSpc>
              <a:spcAft>
                <a:spcPts val="0"/>
              </a:spcAft>
              <a:buFont typeface="Wingdings 3" pitchFamily="18" charset="2"/>
              <a:buNone/>
              <a:defRPr/>
            </a:pPr>
            <a:endParaRPr lang="ru-RU" sz="2400" b="1" dirty="0" smtClean="0">
              <a:solidFill>
                <a:srgbClr val="CC0099"/>
              </a:solidFill>
            </a:endParaRPr>
          </a:p>
          <a:p>
            <a:pPr marL="365760" indent="-256032" algn="ctr" eaLnBrk="1" fontAlgn="auto" hangingPunct="1">
              <a:lnSpc>
                <a:spcPct val="90000"/>
              </a:lnSpc>
              <a:spcAft>
                <a:spcPts val="0"/>
              </a:spcAft>
              <a:buFont typeface="Wingdings 3" pitchFamily="18" charset="2"/>
              <a:buNone/>
              <a:defRPr/>
            </a:pPr>
            <a:r>
              <a:rPr lang="en-US" sz="2800" b="1" dirty="0" smtClean="0">
                <a:solidFill>
                  <a:srgbClr val="FF3300"/>
                </a:solidFill>
                <a:latin typeface="Calibri" panose="020F0502020204030204" pitchFamily="34" charset="0"/>
                <a:cs typeface="Calibri" panose="020F0502020204030204" pitchFamily="34" charset="0"/>
              </a:rPr>
              <a:t>The law of dominance (1-st Mendel law) hybrids.</a:t>
            </a:r>
            <a:r>
              <a:rPr lang="en-US" sz="2800"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a:t>
            </a:r>
          </a:p>
          <a:p>
            <a:pPr marL="365760" indent="-256032" eaLnBrk="1" fontAlgn="auto" hangingPunct="1">
              <a:lnSpc>
                <a:spcPct val="90000"/>
              </a:lnSpc>
              <a:spcAft>
                <a:spcPts val="0"/>
              </a:spcAft>
              <a:buFont typeface="Wingdings 3" pitchFamily="18" charset="2"/>
              <a:buNone/>
              <a:defRPr/>
            </a:pP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In the crossing of two homozygous individuals  that differ by one or more pairs of alternative characters, first generation hybrids are </a:t>
            </a:r>
            <a:r>
              <a:rPr lang="en-US" sz="2400" dirty="0" smtClean="0">
                <a:latin typeface="Calibri" panose="020F0502020204030204" pitchFamily="34" charset="0"/>
                <a:cs typeface="Calibri" panose="020F0502020204030204" pitchFamily="34" charset="0"/>
              </a:rPr>
              <a:t>uniform</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both in phenotype </a:t>
            </a:r>
            <a:r>
              <a:rPr lang="en-US" sz="2400" dirty="0" smtClean="0">
                <a:latin typeface="Calibri" panose="020F0502020204030204" pitchFamily="34" charset="0"/>
                <a:cs typeface="Calibri" panose="020F0502020204030204" pitchFamily="34" charset="0"/>
              </a:rPr>
              <a:t>/all have dominant character/</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and  </a:t>
            </a:r>
            <a:r>
              <a:rPr lang="en-US" sz="2400" dirty="0" smtClean="0">
                <a:latin typeface="Calibri" panose="020F0502020204030204" pitchFamily="34" charset="0"/>
                <a:cs typeface="Calibri" panose="020F0502020204030204" pitchFamily="34" charset="0"/>
              </a:rPr>
              <a:t>genotype /Aa/.</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p>
          <a:p>
            <a:pPr marL="365760" indent="-256032" eaLnBrk="1" fontAlgn="auto" hangingPunct="1">
              <a:lnSpc>
                <a:spcPct val="90000"/>
              </a:lnSpc>
              <a:spcAft>
                <a:spcPts val="0"/>
              </a:spcAft>
              <a:buFont typeface="Wingdings 3" pitchFamily="18" charset="2"/>
              <a:buNone/>
              <a:defRPr/>
            </a:pPr>
            <a:endParaRPr lang="en-US" sz="2400" b="1" dirty="0" smtClean="0">
              <a:solidFill>
                <a:schemeClr val="tx2"/>
              </a:solidFill>
              <a:effectLst>
                <a:outerShdw blurRad="38100" dist="38100" dir="2700000" algn="tl">
                  <a:srgbClr val="FFFFFF"/>
                </a:outerShdw>
              </a:effectLst>
            </a:endParaRPr>
          </a:p>
          <a:p>
            <a:pPr>
              <a:buFont typeface="Wingdings 3" pitchFamily="18" charset="2"/>
              <a:buNone/>
              <a:defRPr/>
            </a:pPr>
            <a:r>
              <a:rPr lang="en-US" sz="2400" b="1" i="1" dirty="0" smtClean="0">
                <a:effectLst>
                  <a:outerShdw blurRad="38100" dist="38100" dir="2700000" algn="tl">
                    <a:srgbClr val="C0C0C0"/>
                  </a:outerShdw>
                </a:effectLst>
              </a:rPr>
              <a:t>   </a:t>
            </a:r>
            <a:r>
              <a:rPr lang="en-US" sz="2000" b="1" i="1" dirty="0" smtClean="0">
                <a:effectLst>
                  <a:outerShdw blurRad="38100" dist="38100" dir="2700000" algn="tl">
                    <a:srgbClr val="C0C0C0"/>
                  </a:outerShdw>
                </a:effectLst>
              </a:rPr>
              <a:t>A</a:t>
            </a:r>
            <a:r>
              <a:rPr lang="en-US" sz="2000" dirty="0" smtClean="0">
                <a:effectLst>
                  <a:outerShdw blurRad="38100" dist="38100" dir="2700000" algn="tl">
                    <a:srgbClr val="C0C0C0"/>
                  </a:outerShdw>
                </a:effectLst>
              </a:rPr>
              <a:t> - yellow              P:♀ </a:t>
            </a:r>
            <a:r>
              <a:rPr lang="en-US" sz="2000" b="1" i="1" dirty="0" smtClean="0">
                <a:effectLst>
                  <a:outerShdw blurRad="38100" dist="38100" dir="2700000" algn="tl">
                    <a:srgbClr val="C0C0C0"/>
                  </a:outerShdw>
                </a:effectLst>
              </a:rPr>
              <a:t>AA</a:t>
            </a:r>
            <a:r>
              <a:rPr lang="en-US" sz="2000" dirty="0" smtClean="0">
                <a:effectLst>
                  <a:outerShdw blurRad="38100" dist="38100" dir="2700000" algn="tl">
                    <a:srgbClr val="C0C0C0"/>
                  </a:outerShdw>
                </a:effectLst>
              </a:rPr>
              <a:t>   ×   ♂ </a:t>
            </a:r>
            <a:r>
              <a:rPr lang="en-US" sz="2000" b="1" i="1" dirty="0" smtClean="0">
                <a:effectLst>
                  <a:outerShdw blurRad="38100" dist="38100" dir="2700000" algn="tl">
                    <a:srgbClr val="C0C0C0"/>
                  </a:outerShdw>
                </a:effectLst>
              </a:rPr>
              <a:t>aa</a:t>
            </a:r>
            <a:r>
              <a:rPr lang="en-US" sz="2000" dirty="0" smtClean="0">
                <a:effectLst>
                  <a:outerShdw blurRad="38100" dist="38100" dir="2700000" algn="tl">
                    <a:srgbClr val="C0C0C0"/>
                  </a:outerShdw>
                </a:effectLst>
              </a:rPr>
              <a:t> </a:t>
            </a:r>
            <a:endParaRPr lang="ru-RU" sz="2000" dirty="0" smtClean="0">
              <a:effectLst>
                <a:outerShdw blurRad="38100" dist="38100" dir="2700000" algn="tl">
                  <a:srgbClr val="C0C0C0"/>
                </a:outerShdw>
              </a:effectLst>
            </a:endParaRPr>
          </a:p>
          <a:p>
            <a:pPr>
              <a:buFont typeface="Wingdings 3" pitchFamily="18" charset="2"/>
              <a:buNone/>
              <a:defRPr/>
            </a:pPr>
            <a:r>
              <a:rPr lang="en-US" sz="2000" b="1" i="1" dirty="0" smtClean="0">
                <a:effectLst>
                  <a:outerShdw blurRad="38100" dist="38100" dir="2700000" algn="tl">
                    <a:srgbClr val="C0C0C0"/>
                  </a:outerShdw>
                </a:effectLst>
              </a:rPr>
              <a:t>   a</a:t>
            </a:r>
            <a:r>
              <a:rPr lang="en-US" sz="2000" dirty="0" smtClean="0">
                <a:effectLst>
                  <a:outerShdw blurRad="38100" dist="38100" dir="2700000" algn="tl">
                    <a:srgbClr val="C0C0C0"/>
                  </a:outerShdw>
                </a:effectLst>
              </a:rPr>
              <a:t> –  green                yellow          green</a:t>
            </a:r>
            <a:endParaRPr lang="ru-RU" sz="2000" dirty="0" smtClean="0">
              <a:effectLst>
                <a:outerShdw blurRad="38100" dist="38100" dir="2700000" algn="tl">
                  <a:srgbClr val="C0C0C0"/>
                </a:outerShdw>
              </a:effectLst>
            </a:endParaRPr>
          </a:p>
          <a:p>
            <a:pPr>
              <a:buFont typeface="Wingdings 3" pitchFamily="18" charset="2"/>
              <a:buNone/>
              <a:defRPr/>
            </a:pPr>
            <a:r>
              <a:rPr lang="en-US" sz="2000" dirty="0" smtClean="0">
                <a:effectLst>
                  <a:outerShdw blurRad="38100" dist="38100" dir="2700000" algn="tl">
                    <a:srgbClr val="C0C0C0"/>
                  </a:outerShdw>
                </a:effectLst>
              </a:rPr>
              <a:t>                       Gametes:      </a:t>
            </a:r>
            <a:r>
              <a:rPr lang="en-US" sz="2000" b="1" i="1" dirty="0" smtClean="0">
                <a:effectLst>
                  <a:outerShdw blurRad="38100" dist="38100" dir="2700000" algn="tl">
                    <a:srgbClr val="C0C0C0"/>
                  </a:outerShdw>
                </a:effectLst>
              </a:rPr>
              <a:t>A</a:t>
            </a:r>
            <a:r>
              <a:rPr lang="en-US" sz="2000" dirty="0" smtClean="0">
                <a:effectLst>
                  <a:outerShdw blurRad="38100" dist="38100" dir="2700000" algn="tl">
                    <a:srgbClr val="C0C0C0"/>
                  </a:outerShdw>
                </a:effectLst>
              </a:rPr>
              <a:t>         </a:t>
            </a:r>
            <a:r>
              <a:rPr lang="en-US" sz="2000" b="1" i="1" dirty="0" err="1" smtClean="0">
                <a:effectLst>
                  <a:outerShdw blurRad="38100" dist="38100" dir="2700000" algn="tl">
                    <a:srgbClr val="C0C0C0"/>
                  </a:outerShdw>
                </a:effectLst>
              </a:rPr>
              <a:t>a</a:t>
            </a:r>
            <a:endParaRPr lang="ru-RU" sz="2000" dirty="0" smtClean="0">
              <a:effectLst>
                <a:outerShdw blurRad="38100" dist="38100" dir="2700000" algn="tl">
                  <a:srgbClr val="C0C0C0"/>
                </a:outerShdw>
              </a:effectLst>
            </a:endParaRPr>
          </a:p>
          <a:p>
            <a:pPr>
              <a:buFont typeface="Wingdings 3" pitchFamily="18" charset="2"/>
              <a:buNone/>
              <a:defRPr/>
            </a:pPr>
            <a:r>
              <a:rPr lang="en-US" sz="2000" dirty="0" smtClean="0">
                <a:effectLst>
                  <a:outerShdw blurRad="38100" dist="38100" dir="2700000" algn="tl">
                    <a:srgbClr val="C0C0C0"/>
                  </a:outerShdw>
                </a:effectLst>
              </a:rPr>
              <a:t>                             F</a:t>
            </a:r>
            <a:r>
              <a:rPr lang="en-US" sz="2000" baseline="-25000" dirty="0" smtClean="0">
                <a:effectLst>
                  <a:outerShdw blurRad="38100" dist="38100" dir="2700000" algn="tl">
                    <a:srgbClr val="C0C0C0"/>
                  </a:outerShdw>
                </a:effectLst>
              </a:rPr>
              <a:t>1</a:t>
            </a:r>
            <a:r>
              <a:rPr lang="en-US" sz="2000" dirty="0" smtClean="0">
                <a:effectLst>
                  <a:outerShdw blurRad="38100" dist="38100" dir="2700000" algn="tl">
                    <a:srgbClr val="C0C0C0"/>
                  </a:outerShdw>
                </a:effectLst>
              </a:rPr>
              <a:t>:          </a:t>
            </a:r>
            <a:r>
              <a:rPr lang="en-US" sz="2000" b="1" i="1" dirty="0" err="1" smtClean="0">
                <a:effectLst>
                  <a:outerShdw blurRad="38100" dist="38100" dir="2700000" algn="tl">
                    <a:srgbClr val="C0C0C0"/>
                  </a:outerShdw>
                </a:effectLst>
              </a:rPr>
              <a:t>Aa</a:t>
            </a:r>
            <a:r>
              <a:rPr lang="en-US" sz="2000" b="1" i="1" dirty="0" smtClean="0">
                <a:effectLst>
                  <a:outerShdw blurRad="38100" dist="38100" dir="2700000" algn="tl">
                    <a:srgbClr val="C0C0C0"/>
                  </a:outerShdw>
                </a:effectLst>
              </a:rPr>
              <a:t> </a:t>
            </a:r>
            <a:endParaRPr lang="en-US" sz="2000" dirty="0" smtClean="0">
              <a:effectLst>
                <a:outerShdw blurRad="38100" dist="38100" dir="2700000" algn="tl">
                  <a:srgbClr val="C0C0C0"/>
                </a:outerShdw>
              </a:effectLst>
            </a:endParaRPr>
          </a:p>
          <a:p>
            <a:pPr>
              <a:buFont typeface="Wingdings 3" pitchFamily="18" charset="2"/>
              <a:buNone/>
              <a:defRPr/>
            </a:pPr>
            <a:r>
              <a:rPr lang="en-US" sz="2000" dirty="0" smtClean="0">
                <a:effectLst>
                  <a:outerShdw blurRad="38100" dist="38100" dir="2700000" algn="tl">
                    <a:srgbClr val="C0C0C0"/>
                  </a:outerShdw>
                </a:effectLst>
              </a:rPr>
              <a:t>                                    100% yellow</a:t>
            </a:r>
            <a:endParaRPr lang="ru-RU" sz="2000" dirty="0" smtClean="0">
              <a:effectLst>
                <a:outerShdw blurRad="38100" dist="38100" dir="2700000" algn="tl">
                  <a:srgbClr val="C0C0C0"/>
                </a:outerShdw>
              </a:effectLst>
            </a:endParaRPr>
          </a:p>
          <a:p>
            <a:pPr marL="365760" indent="-256032" eaLnBrk="1" fontAlgn="auto" hangingPunct="1">
              <a:lnSpc>
                <a:spcPct val="90000"/>
              </a:lnSpc>
              <a:spcAft>
                <a:spcPts val="0"/>
              </a:spcAft>
              <a:buFont typeface="Wingdings 3" pitchFamily="18" charset="2"/>
              <a:buNone/>
              <a:defRPr/>
            </a:pPr>
            <a:endParaRPr lang="en-US" sz="2400" b="1" dirty="0" smtClean="0">
              <a:solidFill>
                <a:schemeClr val="tx2"/>
              </a:solidFill>
              <a:effectLst>
                <a:outerShdw blurRad="38100" dist="38100" dir="2700000" algn="tl">
                  <a:srgbClr val="FFFFFF"/>
                </a:outerShdw>
              </a:effectLst>
            </a:endParaRPr>
          </a:p>
          <a:p>
            <a:pPr marL="365760" indent="-256032" eaLnBrk="1" fontAlgn="auto" hangingPunct="1">
              <a:lnSpc>
                <a:spcPct val="90000"/>
              </a:lnSpc>
              <a:spcAft>
                <a:spcPts val="0"/>
              </a:spcAft>
              <a:buFont typeface="Wingdings 3" pitchFamily="18" charset="2"/>
              <a:buNone/>
              <a:defRPr/>
            </a:pPr>
            <a:r>
              <a:rPr lang="en-US" sz="2800" dirty="0" smtClean="0">
                <a:solidFill>
                  <a:schemeClr val="tx2"/>
                </a:solidFill>
                <a:effectLst>
                  <a:outerShdw blurRad="38100" dist="38100" dir="2700000" algn="tl">
                    <a:srgbClr val="FFFFFF"/>
                  </a:outerShdw>
                </a:effectLst>
              </a:rPr>
              <a:t> </a:t>
            </a:r>
            <a:endParaRPr lang="ru-RU" sz="2800" dirty="0">
              <a:solidFill>
                <a:schemeClr val="tx2"/>
              </a:solidFill>
              <a:effectLst>
                <a:outerShdw blurRad="38100" dist="38100" dir="2700000" algn="tl">
                  <a:srgbClr val="FFFFFF"/>
                </a:outerShdw>
              </a:effectLst>
            </a:endParaRPr>
          </a:p>
        </p:txBody>
      </p:sp>
      <p:pic>
        <p:nvPicPr>
          <p:cNvPr id="27651" name="Picture 2"/>
          <p:cNvPicPr>
            <a:picLocks noChangeAspect="1" noChangeArrowheads="1"/>
          </p:cNvPicPr>
          <p:nvPr/>
        </p:nvPicPr>
        <p:blipFill>
          <a:blip r:embed="rId2" cstate="print"/>
          <a:srcRect b="37408"/>
          <a:stretch>
            <a:fillRect/>
          </a:stretch>
        </p:blipFill>
        <p:spPr bwMode="auto">
          <a:xfrm>
            <a:off x="5513388" y="3624263"/>
            <a:ext cx="3625850" cy="201612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Rectangle 3"/>
          <p:cNvSpPr>
            <a:spLocks noGrp="1" noChangeArrowheads="1"/>
          </p:cNvSpPr>
          <p:nvPr>
            <p:ph idx="1"/>
          </p:nvPr>
        </p:nvSpPr>
        <p:spPr>
          <a:xfrm>
            <a:off x="250825" y="0"/>
            <a:ext cx="8893175" cy="6858000"/>
          </a:xfrm>
        </p:spPr>
        <p:txBody>
          <a:bodyPr>
            <a:normAutofit/>
          </a:bodyPr>
          <a:lstStyle/>
          <a:p>
            <a:pPr marL="365760" indent="-256032" eaLnBrk="1" fontAlgn="auto" hangingPunct="1">
              <a:lnSpc>
                <a:spcPct val="80000"/>
              </a:lnSpc>
              <a:spcAft>
                <a:spcPts val="0"/>
              </a:spcAft>
              <a:buFont typeface="Wingdings 3" pitchFamily="18" charset="2"/>
              <a:buNone/>
              <a:defRPr/>
            </a:pPr>
            <a:r>
              <a:rPr lang="en-US" sz="2800" dirty="0"/>
              <a:t>       </a:t>
            </a:r>
            <a:endParaRPr lang="en-US" sz="2800" dirty="0" smtClean="0"/>
          </a:p>
          <a:p>
            <a:pPr marL="365760" indent="-256032" algn="ctr" eaLnBrk="1" fontAlgn="auto" hangingPunct="1">
              <a:lnSpc>
                <a:spcPct val="80000"/>
              </a:lnSpc>
              <a:spcAft>
                <a:spcPts val="0"/>
              </a:spcAft>
              <a:buFont typeface="Wingdings 3" pitchFamily="18" charset="2"/>
              <a:buNone/>
              <a:defRPr/>
            </a:pPr>
            <a:r>
              <a:rPr lang="en-US" b="1" dirty="0" smtClean="0">
                <a:solidFill>
                  <a:srgbClr val="FF0000"/>
                </a:solidFill>
                <a:latin typeface="Calibri" panose="020F0502020204030204" pitchFamily="34" charset="0"/>
                <a:cs typeface="Calibri" panose="020F0502020204030204" pitchFamily="34" charset="0"/>
              </a:rPr>
              <a:t>Law of segregation (2-nd Mendel law) </a:t>
            </a:r>
          </a:p>
          <a:p>
            <a:pPr marL="365760" indent="-256032" algn="ctr" eaLnBrk="1" fontAlgn="auto" hangingPunct="1">
              <a:lnSpc>
                <a:spcPct val="80000"/>
              </a:lnSpc>
              <a:spcAft>
                <a:spcPts val="0"/>
              </a:spcAft>
              <a:buFont typeface="Wingdings 3" pitchFamily="18" charset="2"/>
              <a:buNone/>
              <a:defRPr/>
            </a:pPr>
            <a:endParaRPr lang="en-US" b="1" dirty="0">
              <a:solidFill>
                <a:srgbClr val="FF0066"/>
              </a:solidFill>
              <a:latin typeface="Calibri" panose="020F0502020204030204" pitchFamily="34" charset="0"/>
              <a:cs typeface="Calibri" panose="020F0502020204030204" pitchFamily="34" charset="0"/>
            </a:endParaRPr>
          </a:p>
          <a:p>
            <a:pPr marL="365760" indent="-256032" eaLnBrk="1" fontAlgn="auto" hangingPunct="1">
              <a:lnSpc>
                <a:spcPct val="80000"/>
              </a:lnSpc>
              <a:spcAft>
                <a:spcPts val="0"/>
              </a:spcAft>
              <a:buFont typeface="Wingdings 3" pitchFamily="18" charset="2"/>
              <a:buNone/>
              <a:defRPr/>
            </a:pPr>
            <a:r>
              <a:rPr lang="en-US"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When crossing two heterozygous individuals in the second generation the segregation is </a:t>
            </a:r>
            <a:r>
              <a:rPr lang="en-US"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in </a:t>
            </a:r>
            <a:r>
              <a:rPr lang="en-US" dirty="0" smtClean="0">
                <a:latin typeface="Calibri" panose="020F0502020204030204" pitchFamily="34" charset="0"/>
                <a:cs typeface="Calibri" panose="020F0502020204030204" pitchFamily="34" charset="0"/>
              </a:rPr>
              <a:t>the </a:t>
            </a:r>
            <a:r>
              <a:rPr lang="en-US" dirty="0">
                <a:latin typeface="Calibri" panose="020F0502020204030204" pitchFamily="34" charset="0"/>
                <a:cs typeface="Calibri" panose="020F0502020204030204" pitchFamily="34" charset="0"/>
              </a:rPr>
              <a:t>ratio </a:t>
            </a:r>
            <a:r>
              <a:rPr lang="en-US" dirty="0">
                <a:solidFill>
                  <a:srgbClr val="CC00CC"/>
                </a:solidFill>
                <a:latin typeface="Calibri" panose="020F0502020204030204" pitchFamily="34" charset="0"/>
                <a:cs typeface="Calibri" panose="020F0502020204030204" pitchFamily="34" charset="0"/>
              </a:rPr>
              <a:t>		</a:t>
            </a:r>
            <a:endParaRPr lang="en-US" dirty="0" smtClean="0">
              <a:solidFill>
                <a:srgbClr val="CC00CC"/>
              </a:solidFill>
              <a:latin typeface="Calibri" panose="020F0502020204030204" pitchFamily="34" charset="0"/>
              <a:cs typeface="Calibri" panose="020F0502020204030204" pitchFamily="34" charset="0"/>
            </a:endParaRPr>
          </a:p>
          <a:p>
            <a:pPr marL="365760" indent="-256032" eaLnBrk="1" fontAlgn="auto" hangingPunct="1">
              <a:lnSpc>
                <a:spcPct val="80000"/>
              </a:lnSpc>
              <a:spcAft>
                <a:spcPts val="0"/>
              </a:spcAft>
              <a:buFont typeface="Wingdings 3" pitchFamily="18" charset="2"/>
              <a:buNone/>
              <a:defRPr/>
            </a:pPr>
            <a:r>
              <a:rPr lang="en-US" dirty="0">
                <a:solidFill>
                  <a:srgbClr val="CC00CC"/>
                </a:solidFill>
                <a:latin typeface="Calibri" panose="020F0502020204030204" pitchFamily="34" charset="0"/>
                <a:cs typeface="Calibri" panose="020F0502020204030204" pitchFamily="34" charset="0"/>
              </a:rPr>
              <a:t> </a:t>
            </a:r>
            <a:r>
              <a:rPr lang="en-US" dirty="0" smtClean="0">
                <a:solidFill>
                  <a:srgbClr val="CC00CC"/>
                </a:solidFill>
                <a:latin typeface="Calibri" panose="020F0502020204030204" pitchFamily="34" charset="0"/>
                <a:cs typeface="Calibri" panose="020F0502020204030204" pitchFamily="34" charset="0"/>
              </a:rPr>
              <a:t>         </a:t>
            </a:r>
            <a:r>
              <a:rPr lang="en-US" dirty="0" smtClean="0">
                <a:latin typeface="Calibri" panose="020F0502020204030204" pitchFamily="34" charset="0"/>
                <a:cs typeface="Calibri" panose="020F0502020204030204" pitchFamily="34" charset="0"/>
              </a:rPr>
              <a:t>3:1 in phenotype. </a:t>
            </a:r>
          </a:p>
          <a:p>
            <a:pPr marL="365760" indent="-256032" eaLnBrk="1" fontAlgn="auto" hangingPunct="1">
              <a:lnSpc>
                <a:spcPct val="80000"/>
              </a:lnSpc>
              <a:spcAft>
                <a:spcPts val="0"/>
              </a:spcAft>
              <a:buFont typeface="Wingdings 3" pitchFamily="18" charset="2"/>
              <a:buNone/>
              <a:defRPr/>
            </a:pPr>
            <a:r>
              <a:rPr lang="en-US" dirty="0" smtClean="0">
                <a:latin typeface="Calibri" panose="020F0502020204030204" pitchFamily="34" charset="0"/>
                <a:cs typeface="Calibri" panose="020F0502020204030204" pitchFamily="34" charset="0"/>
              </a:rPr>
              <a:t>          1:2:1 in genotype </a:t>
            </a:r>
            <a:endParaRPr lang="en-US" dirty="0">
              <a:latin typeface="Calibri" panose="020F0502020204030204" pitchFamily="34" charset="0"/>
              <a:cs typeface="Calibri" panose="020F0502020204030204" pitchFamily="34" charset="0"/>
            </a:endParaRPr>
          </a:p>
          <a:p>
            <a:pPr marL="365760" indent="-256032" eaLnBrk="1" fontAlgn="auto" hangingPunct="1">
              <a:lnSpc>
                <a:spcPct val="80000"/>
              </a:lnSpc>
              <a:spcAft>
                <a:spcPts val="0"/>
              </a:spcAft>
              <a:buFont typeface="Wingdings 3" pitchFamily="18" charset="2"/>
              <a:buNone/>
              <a:defRPr/>
            </a:pPr>
            <a:endParaRPr lang="en-US" dirty="0" smtClean="0">
              <a:solidFill>
                <a:srgbClr val="CC00CC"/>
              </a:solidFill>
            </a:endParaRPr>
          </a:p>
          <a:p>
            <a:pPr marL="365760" indent="-256032" eaLnBrk="1" fontAlgn="auto" hangingPunct="1">
              <a:lnSpc>
                <a:spcPct val="80000"/>
              </a:lnSpc>
              <a:spcAft>
                <a:spcPts val="0"/>
              </a:spcAft>
              <a:buFont typeface="Wingdings 3" pitchFamily="18" charset="2"/>
              <a:buNone/>
              <a:defRPr/>
            </a:pPr>
            <a:endParaRPr lang="en-US" dirty="0" smtClean="0">
              <a:solidFill>
                <a:srgbClr val="CC00CC"/>
              </a:solidFill>
            </a:endParaRPr>
          </a:p>
          <a:p>
            <a:pPr marL="365760" indent="-256032" eaLnBrk="1" fontAlgn="auto" hangingPunct="1">
              <a:lnSpc>
                <a:spcPct val="80000"/>
              </a:lnSpc>
              <a:spcAft>
                <a:spcPts val="0"/>
              </a:spcAft>
              <a:buFont typeface="Wingdings 3" pitchFamily="18" charset="2"/>
              <a:buNone/>
              <a:defRPr/>
            </a:pPr>
            <a:endParaRPr lang="en-US" dirty="0" smtClean="0">
              <a:solidFill>
                <a:srgbClr val="CC00CC"/>
              </a:solidFill>
            </a:endParaRPr>
          </a:p>
          <a:p>
            <a:pPr marL="365760" indent="-256032" eaLnBrk="1" fontAlgn="auto" hangingPunct="1">
              <a:lnSpc>
                <a:spcPct val="80000"/>
              </a:lnSpc>
              <a:spcAft>
                <a:spcPts val="0"/>
              </a:spcAft>
              <a:buFont typeface="Wingdings 3" pitchFamily="18" charset="2"/>
              <a:buNone/>
              <a:defRPr/>
            </a:pPr>
            <a:endParaRPr lang="en-US" dirty="0">
              <a:solidFill>
                <a:srgbClr val="CC00CC"/>
              </a:solidFill>
            </a:endParaRPr>
          </a:p>
          <a:p>
            <a:pPr marL="365760" indent="-256032" eaLnBrk="1" fontAlgn="auto" hangingPunct="1">
              <a:lnSpc>
                <a:spcPct val="80000"/>
              </a:lnSpc>
              <a:spcAft>
                <a:spcPts val="0"/>
              </a:spcAft>
              <a:buFont typeface="Wingdings 3" pitchFamily="18" charset="2"/>
              <a:buNone/>
              <a:defRPr/>
            </a:pPr>
            <a:r>
              <a:rPr lang="en-US" dirty="0">
                <a:solidFill>
                  <a:schemeClr val="tx2"/>
                </a:solidFill>
                <a:effectLst>
                  <a:outerShdw blurRad="38100" dist="38100" dir="2700000" algn="tl">
                    <a:srgbClr val="FFFFFF"/>
                  </a:outerShdw>
                </a:effectLst>
              </a:rPr>
              <a:t>             </a:t>
            </a:r>
          </a:p>
          <a:p>
            <a:pPr marL="365760" indent="-256032" eaLnBrk="1" fontAlgn="auto" hangingPunct="1">
              <a:lnSpc>
                <a:spcPct val="80000"/>
              </a:lnSpc>
              <a:spcAft>
                <a:spcPts val="0"/>
              </a:spcAft>
              <a:buFont typeface="Wingdings 3" pitchFamily="18" charset="2"/>
              <a:buNone/>
              <a:defRPr/>
            </a:pPr>
            <a:r>
              <a:rPr lang="en-US" dirty="0">
                <a:solidFill>
                  <a:schemeClr val="tx2"/>
                </a:solidFill>
                <a:effectLst>
                  <a:outerShdw blurRad="38100" dist="38100" dir="2700000" algn="tl">
                    <a:srgbClr val="FFFFFF"/>
                  </a:outerShdw>
                </a:effectLst>
              </a:rPr>
              <a:t> </a:t>
            </a:r>
            <a:endParaRPr lang="ru-RU" dirty="0">
              <a:solidFill>
                <a:schemeClr val="tx2"/>
              </a:solidFill>
              <a:effectLst>
                <a:outerShdw blurRad="38100" dist="38100" dir="2700000" algn="tl">
                  <a:srgbClr val="FFFFFF"/>
                </a:outerShdw>
              </a:effectLst>
            </a:endParaRPr>
          </a:p>
        </p:txBody>
      </p:sp>
      <p:sp>
        <p:nvSpPr>
          <p:cNvPr id="3" name="TextBox 2"/>
          <p:cNvSpPr txBox="1"/>
          <p:nvPr/>
        </p:nvSpPr>
        <p:spPr>
          <a:xfrm>
            <a:off x="576263" y="3355975"/>
            <a:ext cx="4175125" cy="1908175"/>
          </a:xfrm>
          <a:prstGeom prst="rect">
            <a:avLst/>
          </a:prstGeom>
          <a:noFill/>
        </p:spPr>
        <p:txBody>
          <a:bodyPr>
            <a:spAutoFit/>
          </a:bodyPr>
          <a:lstStyle/>
          <a:p>
            <a:pPr eaLnBrk="1">
              <a:buClr>
                <a:srgbClr val="000000"/>
              </a:buClr>
              <a:buSzPct val="100000"/>
              <a:buFont typeface="Times New Roman" pitchFamily="18" charset="0"/>
              <a:buNone/>
            </a:pPr>
            <a:r>
              <a:rPr lang="en-US" altLang="ru-RU" sz="2000">
                <a:solidFill>
                  <a:schemeClr val="tx1"/>
                </a:solidFill>
                <a:effectLst>
                  <a:outerShdw blurRad="38100" dist="38100" dir="2700000" algn="tl">
                    <a:srgbClr val="C0C0C0"/>
                  </a:outerShdw>
                </a:effectLst>
              </a:rPr>
              <a:t>F</a:t>
            </a:r>
            <a:r>
              <a:rPr lang="en-US" altLang="ru-RU" sz="2000" baseline="-25000">
                <a:solidFill>
                  <a:schemeClr val="tx1"/>
                </a:solidFill>
                <a:effectLst>
                  <a:outerShdw blurRad="38100" dist="38100" dir="2700000" algn="tl">
                    <a:srgbClr val="C0C0C0"/>
                  </a:outerShdw>
                </a:effectLst>
              </a:rPr>
              <a:t>1</a:t>
            </a:r>
            <a:r>
              <a:rPr lang="en-US" altLang="ru-RU" sz="2000">
                <a:solidFill>
                  <a:schemeClr val="tx1"/>
                </a:solidFill>
                <a:effectLst>
                  <a:outerShdw blurRad="38100" dist="38100" dir="2700000" algn="tl">
                    <a:srgbClr val="C0C0C0"/>
                  </a:outerShdw>
                </a:effectLst>
              </a:rPr>
              <a:t>:            ♀ </a:t>
            </a:r>
            <a:r>
              <a:rPr lang="en-US" altLang="ru-RU" sz="2000" b="1" i="1">
                <a:solidFill>
                  <a:schemeClr val="tx1"/>
                </a:solidFill>
                <a:effectLst>
                  <a:outerShdw blurRad="38100" dist="38100" dir="2700000" algn="tl">
                    <a:srgbClr val="C0C0C0"/>
                  </a:outerShdw>
                </a:effectLst>
              </a:rPr>
              <a:t>Aa</a:t>
            </a:r>
            <a:r>
              <a:rPr lang="en-US" altLang="ru-RU" sz="2000">
                <a:solidFill>
                  <a:schemeClr val="tx1"/>
                </a:solidFill>
                <a:effectLst>
                  <a:outerShdw blurRad="38100" dist="38100" dir="2700000" algn="tl">
                    <a:srgbClr val="C0C0C0"/>
                  </a:outerShdw>
                </a:effectLst>
              </a:rPr>
              <a:t>   ×   ♂ </a:t>
            </a:r>
            <a:r>
              <a:rPr lang="en-US" altLang="ru-RU" sz="2000" b="1" i="1">
                <a:solidFill>
                  <a:schemeClr val="tx1"/>
                </a:solidFill>
                <a:effectLst>
                  <a:outerShdw blurRad="38100" dist="38100" dir="2700000" algn="tl">
                    <a:srgbClr val="C0C0C0"/>
                  </a:outerShdw>
                </a:effectLst>
              </a:rPr>
              <a:t>Aa </a:t>
            </a:r>
            <a:endParaRPr lang="ru-RU" altLang="ru-RU" sz="2000">
              <a:solidFill>
                <a:schemeClr val="tx1"/>
              </a:solidFill>
              <a:effectLst>
                <a:outerShdw blurRad="38100" dist="38100" dir="2700000" algn="tl">
                  <a:srgbClr val="C0C0C0"/>
                </a:outerShdw>
              </a:effectLst>
            </a:endParaRPr>
          </a:p>
          <a:p>
            <a:pPr eaLnBrk="1">
              <a:buClr>
                <a:srgbClr val="000000"/>
              </a:buClr>
              <a:buSzPct val="100000"/>
              <a:buFont typeface="Times New Roman" pitchFamily="18" charset="0"/>
              <a:buNone/>
            </a:pPr>
            <a:r>
              <a:rPr lang="en-US" altLang="ru-RU" sz="2000">
                <a:solidFill>
                  <a:schemeClr val="tx1"/>
                </a:solidFill>
                <a:effectLst>
                  <a:outerShdw blurRad="38100" dist="38100" dir="2700000" algn="tl">
                    <a:srgbClr val="C0C0C0"/>
                  </a:outerShdw>
                </a:effectLst>
              </a:rPr>
              <a:t>                  yellow        yellow</a:t>
            </a:r>
            <a:endParaRPr lang="ru-RU" altLang="ru-RU" sz="2000">
              <a:solidFill>
                <a:schemeClr val="tx1"/>
              </a:solidFill>
              <a:effectLst>
                <a:outerShdw blurRad="38100" dist="38100" dir="2700000" algn="tl">
                  <a:srgbClr val="C0C0C0"/>
                </a:outerShdw>
              </a:effectLst>
            </a:endParaRPr>
          </a:p>
          <a:p>
            <a:pPr eaLnBrk="1">
              <a:buClr>
                <a:srgbClr val="000000"/>
              </a:buClr>
              <a:buSzPct val="100000"/>
              <a:buFont typeface="Times New Roman" pitchFamily="18" charset="0"/>
              <a:buNone/>
            </a:pPr>
            <a:r>
              <a:rPr lang="en-US" altLang="ru-RU" sz="2000">
                <a:solidFill>
                  <a:schemeClr val="tx1"/>
                </a:solidFill>
                <a:effectLst>
                  <a:outerShdw blurRad="38100" dist="38100" dir="2700000" algn="tl">
                    <a:srgbClr val="C0C0C0"/>
                  </a:outerShdw>
                </a:effectLst>
              </a:rPr>
              <a:t>G:                </a:t>
            </a:r>
            <a:r>
              <a:rPr lang="en-US" altLang="ru-RU" sz="2000" b="1" i="1">
                <a:solidFill>
                  <a:schemeClr val="tx1"/>
                </a:solidFill>
                <a:effectLst>
                  <a:outerShdw blurRad="38100" dist="38100" dir="2700000" algn="tl">
                    <a:srgbClr val="C0C0C0"/>
                  </a:outerShdw>
                </a:effectLst>
              </a:rPr>
              <a:t>A,a          A,a</a:t>
            </a:r>
            <a:endParaRPr lang="ru-RU" altLang="ru-RU" sz="2000">
              <a:solidFill>
                <a:schemeClr val="tx1"/>
              </a:solidFill>
              <a:effectLst>
                <a:outerShdw blurRad="38100" dist="38100" dir="2700000" algn="tl">
                  <a:srgbClr val="C0C0C0"/>
                </a:outerShdw>
              </a:effectLst>
            </a:endParaRPr>
          </a:p>
          <a:p>
            <a:pPr eaLnBrk="1">
              <a:buClr>
                <a:srgbClr val="000000"/>
              </a:buClr>
              <a:buSzPct val="100000"/>
              <a:buFont typeface="Times New Roman" pitchFamily="18" charset="0"/>
              <a:buNone/>
            </a:pPr>
            <a:r>
              <a:rPr lang="en-US" altLang="ru-RU" sz="2000">
                <a:solidFill>
                  <a:schemeClr val="tx1"/>
                </a:solidFill>
                <a:effectLst>
                  <a:outerShdw blurRad="38100" dist="38100" dir="2700000" algn="tl">
                    <a:srgbClr val="C0C0C0"/>
                  </a:outerShdw>
                </a:effectLst>
              </a:rPr>
              <a:t>F</a:t>
            </a:r>
            <a:r>
              <a:rPr lang="en-US" altLang="ru-RU" sz="2000" baseline="-25000">
                <a:solidFill>
                  <a:schemeClr val="tx1"/>
                </a:solidFill>
                <a:effectLst>
                  <a:outerShdw blurRad="38100" dist="38100" dir="2700000" algn="tl">
                    <a:srgbClr val="C0C0C0"/>
                  </a:outerShdw>
                </a:effectLst>
              </a:rPr>
              <a:t>2</a:t>
            </a:r>
            <a:r>
              <a:rPr lang="en-US" altLang="ru-RU" sz="2000">
                <a:solidFill>
                  <a:schemeClr val="tx1"/>
                </a:solidFill>
                <a:effectLst>
                  <a:outerShdw blurRad="38100" dist="38100" dir="2700000" algn="tl">
                    <a:srgbClr val="C0C0C0"/>
                  </a:outerShdw>
                </a:effectLst>
              </a:rPr>
              <a:t>:      </a:t>
            </a:r>
            <a:r>
              <a:rPr lang="en-US" altLang="ru-RU" sz="2000" b="1" i="1">
                <a:solidFill>
                  <a:schemeClr val="tx1"/>
                </a:solidFill>
                <a:effectLst>
                  <a:outerShdw blurRad="38100" dist="38100" dir="2700000" algn="tl">
                    <a:srgbClr val="C0C0C0"/>
                  </a:outerShdw>
                </a:effectLst>
              </a:rPr>
              <a:t>AA ,     Aa ,     Aa ,    aa</a:t>
            </a:r>
            <a:r>
              <a:rPr lang="en-US" altLang="ru-RU" sz="2000">
                <a:solidFill>
                  <a:schemeClr val="tx1"/>
                </a:solidFill>
                <a:effectLst>
                  <a:outerShdw blurRad="38100" dist="38100" dir="2700000" algn="tl">
                    <a:srgbClr val="C0C0C0"/>
                  </a:outerShdw>
                </a:effectLst>
              </a:rPr>
              <a:t>   </a:t>
            </a:r>
            <a:endParaRPr lang="ru-RU" altLang="ru-RU" sz="2000">
              <a:solidFill>
                <a:schemeClr val="tx1"/>
              </a:solidFill>
              <a:effectLst>
                <a:outerShdw blurRad="38100" dist="38100" dir="2700000" algn="tl">
                  <a:srgbClr val="C0C0C0"/>
                </a:outerShdw>
              </a:effectLst>
            </a:endParaRPr>
          </a:p>
          <a:p>
            <a:pPr eaLnBrk="1">
              <a:buClr>
                <a:srgbClr val="000000"/>
              </a:buClr>
              <a:buSzPct val="100000"/>
              <a:buFont typeface="Times New Roman" pitchFamily="18" charset="0"/>
              <a:buNone/>
            </a:pPr>
            <a:r>
              <a:rPr lang="en-US" altLang="ru-RU" sz="2000">
                <a:solidFill>
                  <a:schemeClr val="tx1"/>
                </a:solidFill>
                <a:effectLst>
                  <a:outerShdw blurRad="38100" dist="38100" dir="2700000" algn="tl">
                    <a:srgbClr val="C0C0C0"/>
                  </a:outerShdw>
                </a:effectLst>
              </a:rPr>
              <a:t>        yellow  yellow  yellow  green</a:t>
            </a:r>
            <a:endParaRPr lang="ru-RU" altLang="ru-RU" sz="2000">
              <a:solidFill>
                <a:schemeClr val="tx1"/>
              </a:solidFill>
              <a:effectLst>
                <a:outerShdw blurRad="38100" dist="38100" dir="2700000" algn="tl">
                  <a:srgbClr val="C0C0C0"/>
                </a:outerShdw>
              </a:effectLst>
            </a:endParaRPr>
          </a:p>
          <a:p>
            <a:pPr eaLnBrk="1" hangingPunct="1">
              <a:buClr>
                <a:srgbClr val="000000"/>
              </a:buClr>
              <a:buSzPct val="100000"/>
              <a:buFont typeface="Times New Roman" pitchFamily="18" charset="0"/>
              <a:buNone/>
            </a:pPr>
            <a:endParaRPr lang="ru-RU" altLang="ru-RU">
              <a:solidFill>
                <a:schemeClr val="tx1"/>
              </a:solidFill>
              <a:effectLst>
                <a:outerShdw blurRad="38100" dist="38100" dir="2700000" algn="tl">
                  <a:srgbClr val="C0C0C0"/>
                </a:outerShdw>
              </a:effectLst>
            </a:endParaRPr>
          </a:p>
        </p:txBody>
      </p:sp>
      <p:sp>
        <p:nvSpPr>
          <p:cNvPr id="6" name="Левая фигурная скобка 5"/>
          <p:cNvSpPr/>
          <p:nvPr/>
        </p:nvSpPr>
        <p:spPr>
          <a:xfrm rot="16200000">
            <a:off x="6965157" y="4760119"/>
            <a:ext cx="360362" cy="8636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buClr>
                <a:srgbClr val="000000"/>
              </a:buClr>
              <a:buSzPct val="100000"/>
              <a:buFont typeface="Times New Roman" panose="02020603050405020304" pitchFamily="18" charset="0"/>
              <a:buNone/>
              <a:defRPr/>
            </a:pPr>
            <a:endParaRPr lang="uk-UA" dirty="0">
              <a:effectLst>
                <a:outerShdw blurRad="38100" dist="38100" dir="2700000" algn="tl">
                  <a:srgbClr val="000000">
                    <a:alpha val="43137"/>
                  </a:srgbClr>
                </a:outerShdw>
              </a:effectLst>
            </a:endParaRPr>
          </a:p>
        </p:txBody>
      </p:sp>
      <p:pic>
        <p:nvPicPr>
          <p:cNvPr id="28677" name="Рисунок 6" descr="Картинки по запросу monohybrid cross"/>
          <p:cNvPicPr>
            <a:picLocks noChangeAspect="1" noChangeArrowheads="1"/>
          </p:cNvPicPr>
          <p:nvPr/>
        </p:nvPicPr>
        <p:blipFill>
          <a:blip r:embed="rId2" cstate="print"/>
          <a:srcRect l="43889" t="34090" r="42830" b="45416"/>
          <a:stretch>
            <a:fillRect/>
          </a:stretch>
        </p:blipFill>
        <p:spPr bwMode="auto">
          <a:xfrm rot="-1942036">
            <a:off x="8099425" y="4840288"/>
            <a:ext cx="250825" cy="287337"/>
          </a:xfrm>
          <a:prstGeom prst="rect">
            <a:avLst/>
          </a:prstGeom>
          <a:noFill/>
          <a:ln w="9525">
            <a:noFill/>
            <a:miter lim="800000"/>
            <a:headEnd/>
            <a:tailEnd/>
          </a:ln>
        </p:spPr>
      </p:pic>
      <p:pic>
        <p:nvPicPr>
          <p:cNvPr id="28678" name="Рисунок 7" descr="Картинки по запросу monohybrid cross"/>
          <p:cNvPicPr>
            <a:picLocks noChangeAspect="1" noChangeArrowheads="1"/>
          </p:cNvPicPr>
          <p:nvPr/>
        </p:nvPicPr>
        <p:blipFill>
          <a:blip r:embed="rId2" cstate="print"/>
          <a:srcRect l="43889" t="34090" r="42830" b="45416"/>
          <a:stretch>
            <a:fillRect/>
          </a:stretch>
        </p:blipFill>
        <p:spPr bwMode="auto">
          <a:xfrm rot="2769270">
            <a:off x="5866606" y="4909344"/>
            <a:ext cx="250825" cy="287338"/>
          </a:xfrm>
          <a:prstGeom prst="rect">
            <a:avLst/>
          </a:prstGeom>
          <a:noFill/>
          <a:ln w="9525">
            <a:noFill/>
            <a:miter lim="800000"/>
            <a:headEnd/>
            <a:tailEnd/>
          </a:ln>
        </p:spPr>
      </p:pic>
      <p:pic>
        <p:nvPicPr>
          <p:cNvPr id="28679" name="Picture 2"/>
          <p:cNvPicPr>
            <a:picLocks noChangeAspect="1" noChangeArrowheads="1"/>
          </p:cNvPicPr>
          <p:nvPr/>
        </p:nvPicPr>
        <p:blipFill>
          <a:blip r:embed="rId3" cstate="print"/>
          <a:srcRect t="12485"/>
          <a:stretch>
            <a:fillRect/>
          </a:stretch>
        </p:blipFill>
        <p:spPr bwMode="auto">
          <a:xfrm>
            <a:off x="5003800" y="1881188"/>
            <a:ext cx="3795713" cy="2951162"/>
          </a:xfrm>
          <a:prstGeom prst="rect">
            <a:avLst/>
          </a:prstGeom>
          <a:noFill/>
          <a:ln w="9525">
            <a:noFill/>
            <a:miter lim="800000"/>
            <a:headEnd/>
            <a:tailEnd/>
          </a:ln>
        </p:spPr>
      </p:pic>
      <p:pic>
        <p:nvPicPr>
          <p:cNvPr id="28680" name="Рисунок 1"/>
          <p:cNvPicPr>
            <a:picLocks noChangeAspect="1"/>
          </p:cNvPicPr>
          <p:nvPr/>
        </p:nvPicPr>
        <p:blipFill>
          <a:blip r:embed="rId4" cstate="print"/>
          <a:srcRect/>
          <a:stretch>
            <a:fillRect/>
          </a:stretch>
        </p:blipFill>
        <p:spPr bwMode="auto">
          <a:xfrm>
            <a:off x="5792788" y="5564188"/>
            <a:ext cx="2640012" cy="592137"/>
          </a:xfrm>
          <a:prstGeom prst="rect">
            <a:avLst/>
          </a:prstGeom>
          <a:noFill/>
          <a:ln w="9525">
            <a:noFill/>
            <a:miter lim="800000"/>
            <a:headEnd/>
            <a:tailEnd/>
          </a:ln>
        </p:spPr>
      </p:pic>
      <p:pic>
        <p:nvPicPr>
          <p:cNvPr id="28681" name="Рисунок 3"/>
          <p:cNvPicPr>
            <a:picLocks noChangeAspect="1"/>
          </p:cNvPicPr>
          <p:nvPr/>
        </p:nvPicPr>
        <p:blipFill>
          <a:blip r:embed="rId5" cstate="print"/>
          <a:srcRect/>
          <a:stretch>
            <a:fillRect/>
          </a:stretch>
        </p:blipFill>
        <p:spPr bwMode="auto">
          <a:xfrm>
            <a:off x="8274050" y="5053013"/>
            <a:ext cx="646113" cy="619125"/>
          </a:xfrm>
          <a:prstGeom prst="rect">
            <a:avLst/>
          </a:prstGeom>
          <a:noFill/>
          <a:ln w="9525">
            <a:noFill/>
            <a:miter lim="800000"/>
            <a:headEnd/>
            <a:tailEnd/>
          </a:ln>
        </p:spPr>
      </p:pic>
      <p:pic>
        <p:nvPicPr>
          <p:cNvPr id="28682" name="Рисунок 4"/>
          <p:cNvPicPr>
            <a:picLocks noChangeAspect="1"/>
          </p:cNvPicPr>
          <p:nvPr/>
        </p:nvPicPr>
        <p:blipFill>
          <a:blip r:embed="rId6" cstate="print"/>
          <a:srcRect/>
          <a:stretch>
            <a:fillRect/>
          </a:stretch>
        </p:blipFill>
        <p:spPr bwMode="auto">
          <a:xfrm>
            <a:off x="5141913" y="5086350"/>
            <a:ext cx="650875" cy="58896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ъект 1"/>
          <p:cNvSpPr>
            <a:spLocks noGrp="1"/>
          </p:cNvSpPr>
          <p:nvPr>
            <p:ph idx="1"/>
          </p:nvPr>
        </p:nvSpPr>
        <p:spPr>
          <a:xfrm>
            <a:off x="457200" y="333375"/>
            <a:ext cx="8229600" cy="5673725"/>
          </a:xfrm>
        </p:spPr>
        <p:txBody>
          <a:bodyPr/>
          <a:lstStyle/>
          <a:p>
            <a:pPr eaLnBrk="1" hangingPunct="1">
              <a:lnSpc>
                <a:spcPct val="90000"/>
              </a:lnSpc>
              <a:buFont typeface="Wingdings 3" pitchFamily="18" charset="2"/>
              <a:buNone/>
            </a:pPr>
            <a:r>
              <a:rPr lang="en-US" altLang="ru-RU" sz="2800" smtClean="0">
                <a:latin typeface="Calibri" pitchFamily="34" charset="0"/>
                <a:cs typeface="Calibri" pitchFamily="34" charset="0"/>
              </a:rPr>
              <a:t>For explanation of crossing results Mendel proposed hypothesis of gametes purity, which now is termed as the </a:t>
            </a:r>
            <a:r>
              <a:rPr lang="en-US" altLang="ru-RU" sz="2800" b="1" smtClean="0">
                <a:solidFill>
                  <a:srgbClr val="C00000"/>
                </a:solidFill>
                <a:latin typeface="Calibri" pitchFamily="34" charset="0"/>
                <a:cs typeface="Calibri" pitchFamily="34" charset="0"/>
              </a:rPr>
              <a:t>law of purity of gametes</a:t>
            </a:r>
            <a:r>
              <a:rPr lang="en-US" altLang="ru-RU" sz="2800" smtClean="0">
                <a:solidFill>
                  <a:srgbClr val="C00000"/>
                </a:solidFill>
                <a:latin typeface="Calibri" pitchFamily="34" charset="0"/>
                <a:cs typeface="Calibri" pitchFamily="34" charset="0"/>
              </a:rPr>
              <a:t>:</a:t>
            </a:r>
            <a:endParaRPr lang="ru-RU" altLang="ru-RU" sz="2800" smtClean="0">
              <a:solidFill>
                <a:srgbClr val="C00000"/>
              </a:solidFill>
              <a:latin typeface="Calibri" pitchFamily="34" charset="0"/>
              <a:cs typeface="Calibri" pitchFamily="34" charset="0"/>
            </a:endParaRPr>
          </a:p>
          <a:p>
            <a:pPr eaLnBrk="1" hangingPunct="1">
              <a:lnSpc>
                <a:spcPct val="90000"/>
              </a:lnSpc>
              <a:buFont typeface="Wingdings 3" pitchFamily="18" charset="2"/>
              <a:buNone/>
            </a:pPr>
            <a:endParaRPr lang="ru-RU" altLang="ru-RU" sz="2800" smtClean="0">
              <a:latin typeface="Calibri" pitchFamily="34" charset="0"/>
              <a:cs typeface="Calibri" pitchFamily="34" charset="0"/>
            </a:endParaRPr>
          </a:p>
        </p:txBody>
      </p:sp>
      <p:pic>
        <p:nvPicPr>
          <p:cNvPr id="29699" name="Рисунок 8" descr="Картинки по запросу meiosis"/>
          <p:cNvPicPr>
            <a:picLocks noChangeAspect="1" noChangeArrowheads="1"/>
          </p:cNvPicPr>
          <p:nvPr/>
        </p:nvPicPr>
        <p:blipFill>
          <a:blip r:embed="rId2" cstate="print"/>
          <a:srcRect/>
          <a:stretch>
            <a:fillRect/>
          </a:stretch>
        </p:blipFill>
        <p:spPr bwMode="auto">
          <a:xfrm>
            <a:off x="4067175" y="1844675"/>
            <a:ext cx="5138738" cy="4014788"/>
          </a:xfrm>
          <a:prstGeom prst="rect">
            <a:avLst/>
          </a:prstGeom>
          <a:noFill/>
          <a:ln w="9525">
            <a:noFill/>
            <a:miter lim="800000"/>
            <a:headEnd/>
            <a:tailEnd/>
          </a:ln>
        </p:spPr>
      </p:pic>
      <p:sp>
        <p:nvSpPr>
          <p:cNvPr id="29700" name="TextBox 5"/>
          <p:cNvSpPr txBox="1">
            <a:spLocks noChangeArrowheads="1"/>
          </p:cNvSpPr>
          <p:nvPr/>
        </p:nvSpPr>
        <p:spPr bwMode="auto">
          <a:xfrm>
            <a:off x="457200" y="1989138"/>
            <a:ext cx="3609975" cy="4246562"/>
          </a:xfrm>
          <a:prstGeom prst="rect">
            <a:avLst/>
          </a:prstGeom>
          <a:noFill/>
          <a:ln w="9525">
            <a:noFill/>
            <a:miter lim="800000"/>
            <a:headEnd/>
            <a:tailEnd/>
          </a:ln>
        </p:spPr>
        <p:txBody>
          <a:bodyPr>
            <a:spAutoFit/>
          </a:bodyPr>
          <a:lstStyle/>
          <a:p>
            <a:r>
              <a:rPr lang="en-US" altLang="ru-RU" sz="2400">
                <a:solidFill>
                  <a:schemeClr val="tx1"/>
                </a:solidFill>
                <a:latin typeface="Calibri" pitchFamily="34" charset="0"/>
                <a:cs typeface="Calibri" pitchFamily="34" charset="0"/>
              </a:rPr>
              <a:t>     </a:t>
            </a:r>
            <a:r>
              <a:rPr lang="en-US" altLang="ru-RU" sz="2800">
                <a:solidFill>
                  <a:schemeClr val="tx1"/>
                </a:solidFill>
                <a:latin typeface="Calibri" pitchFamily="34" charset="0"/>
                <a:cs typeface="Calibri" pitchFamily="34" charset="0"/>
              </a:rPr>
              <a:t>In hybrids of F1 generation dominant and recessive alleles do not mix with each other and segregate during gametogenesis, in such a way that each gamete receives only one from allelic pair.</a:t>
            </a:r>
            <a:endParaRPr lang="ru-RU" altLang="ru-RU" sz="2800">
              <a:solidFill>
                <a:schemeClr val="tx1"/>
              </a:solidFill>
              <a:latin typeface="Calibri" pitchFamily="34" charset="0"/>
              <a:cs typeface="Calibri" pitchFamily="34" charset="0"/>
            </a:endParaRPr>
          </a:p>
          <a:p>
            <a:endParaRPr lang="ru-RU" alt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4"/>
          <p:cNvSpPr>
            <a:spLocks noChangeArrowheads="1"/>
          </p:cNvSpPr>
          <p:nvPr/>
        </p:nvSpPr>
        <p:spPr bwMode="auto">
          <a:xfrm>
            <a:off x="395288" y="333375"/>
            <a:ext cx="8424862" cy="6000750"/>
          </a:xfrm>
          <a:prstGeom prst="rect">
            <a:avLst/>
          </a:prstGeom>
          <a:noFill/>
          <a:ln w="9525">
            <a:noFill/>
            <a:miter lim="800000"/>
            <a:headEnd/>
            <a:tailEnd/>
          </a:ln>
          <a:effectLst/>
        </p:spPr>
        <p:txBody>
          <a:bodyPr>
            <a:spAutoFit/>
          </a:bodyPr>
          <a:lstStyle/>
          <a:p>
            <a:pPr algn="just"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     Studied in peas characteristics are </a:t>
            </a:r>
            <a:r>
              <a:rPr lang="en-US" sz="2800" b="1" dirty="0">
                <a:solidFill>
                  <a:srgbClr val="FF0000"/>
                </a:solidFill>
                <a:effectLst>
                  <a:outerShdw blurRad="38100" dist="38100" dir="2700000" algn="tl">
                    <a:srgbClr val="FFFFFF"/>
                  </a:outerShdw>
                </a:effectLst>
                <a:latin typeface="Calibri" panose="020F0502020204030204" pitchFamily="34" charset="0"/>
                <a:cs typeface="Calibri" panose="020F0502020204030204" pitchFamily="34" charset="0"/>
              </a:rPr>
              <a:t>monogenic</a:t>
            </a:r>
          </a:p>
          <a:p>
            <a:pPr algn="just"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         their appearance is determined by </a:t>
            </a:r>
            <a:r>
              <a:rPr lang="en-US" sz="2800" b="1" dirty="0">
                <a:solidFill>
                  <a:srgbClr val="FF0000"/>
                </a:solidFill>
                <a:effectLst>
                  <a:outerShdw blurRad="38100" dist="38100" dir="2700000" algn="tl">
                    <a:srgbClr val="FFFFFF"/>
                  </a:outerShdw>
                </a:effectLst>
                <a:latin typeface="Calibri" panose="020F0502020204030204" pitchFamily="34" charset="0"/>
                <a:cs typeface="Calibri" panose="020F0502020204030204" pitchFamily="34" charset="0"/>
              </a:rPr>
              <a:t>single gene. </a:t>
            </a:r>
          </a:p>
          <a:p>
            <a:pPr algn="just" eaLnBrk="1" hangingPunct="1">
              <a:buClr>
                <a:srgbClr val="000000"/>
              </a:buClr>
              <a:buSzPct val="100000"/>
              <a:buFont typeface="Times New Roman" panose="02020603050405020304" pitchFamily="18" charset="0"/>
              <a:buNone/>
              <a:defRPr/>
            </a:pPr>
            <a:r>
              <a:rPr lang="en-US" sz="2400" dirty="0">
                <a:solidFill>
                  <a:schemeClr val="tx1"/>
                </a:solidFill>
                <a:effectLst>
                  <a:outerShdw blurRad="38100" dist="38100" dir="2700000" algn="tl">
                    <a:srgbClr val="FFFFFF"/>
                  </a:outerShdw>
                </a:effectLst>
                <a:latin typeface="Calibri" panose="020F0502020204030204" pitchFamily="34" charset="0"/>
                <a:cs typeface="Calibri" panose="020F0502020204030204" pitchFamily="34" charset="0"/>
              </a:rPr>
              <a:t>A number of traits in humans are monogenic and inherited in accordance with </a:t>
            </a:r>
            <a:r>
              <a:rPr lang="en-US" sz="2400" dirty="0">
                <a:solidFill>
                  <a:schemeClr val="tx1"/>
                </a:solidFill>
                <a:latin typeface="Calibri" panose="020F0502020204030204" pitchFamily="34" charset="0"/>
                <a:cs typeface="Calibri" panose="020F0502020204030204" pitchFamily="34" charset="0"/>
              </a:rPr>
              <a:t>universal laws of inheritance established by Mendel. 		 </a:t>
            </a:r>
            <a:endParaRPr lang="en-US" sz="2400" b="1" dirty="0">
              <a:solidFill>
                <a:schemeClr val="tx1"/>
              </a:solidFill>
              <a:latin typeface="Calibri" panose="020F0502020204030204" pitchFamily="34" charset="0"/>
              <a:cs typeface="Calibri" panose="020F0502020204030204" pitchFamily="34" charset="0"/>
            </a:endParaRPr>
          </a:p>
          <a:p>
            <a:pPr algn="just" eaLnBrk="1" hangingPunct="1">
              <a:buClr>
                <a:srgbClr val="000000"/>
              </a:buClr>
              <a:buSzPct val="100000"/>
              <a:buFont typeface="Times New Roman" panose="02020603050405020304" pitchFamily="18" charset="0"/>
              <a:buNone/>
              <a:defRPr/>
            </a:pPr>
            <a:r>
              <a:rPr lang="en-US" sz="2800" b="1" dirty="0">
                <a:solidFill>
                  <a:schemeClr val="tx1"/>
                </a:solidFill>
                <a:latin typeface="Calibri" panose="020F0502020204030204" pitchFamily="34" charset="0"/>
                <a:cs typeface="Calibri" panose="020F0502020204030204" pitchFamily="34" charset="0"/>
              </a:rPr>
              <a:t>          </a:t>
            </a:r>
          </a:p>
          <a:p>
            <a:pPr algn="just" eaLnBrk="1" hangingPunct="1">
              <a:buClr>
                <a:srgbClr val="000000"/>
              </a:buClr>
              <a:buSzPct val="100000"/>
              <a:buFont typeface="Times New Roman" panose="02020603050405020304" pitchFamily="18" charset="0"/>
              <a:buNone/>
              <a:defRPr/>
            </a:pPr>
            <a:r>
              <a:rPr lang="en-US" sz="2800" b="1" dirty="0">
                <a:solidFill>
                  <a:schemeClr val="tx1"/>
                </a:solidFill>
                <a:latin typeface="Calibri" panose="020F0502020204030204" pitchFamily="34" charset="0"/>
                <a:cs typeface="Calibri" panose="020F0502020204030204" pitchFamily="34" charset="0"/>
              </a:rPr>
              <a:t>           Mendelian characters</a:t>
            </a:r>
            <a:r>
              <a:rPr lang="en-US" sz="2800" dirty="0">
                <a:solidFill>
                  <a:schemeClr val="tx1"/>
                </a:solidFill>
                <a:latin typeface="Calibri" panose="020F0502020204030204" pitchFamily="34" charset="0"/>
                <a:cs typeface="Calibri" panose="020F0502020204030204" pitchFamily="34" charset="0"/>
              </a:rPr>
              <a:t> are inherited according to Mendel’s laws. Many of </a:t>
            </a:r>
            <a:r>
              <a:rPr lang="en-US" sz="2800" b="1" dirty="0">
                <a:solidFill>
                  <a:schemeClr val="tx1"/>
                </a:solidFill>
                <a:latin typeface="Calibri" panose="020F0502020204030204" pitchFamily="34" charset="0"/>
                <a:cs typeface="Calibri" panose="020F0502020204030204" pitchFamily="34" charset="0"/>
              </a:rPr>
              <a:t>single gene disorders</a:t>
            </a:r>
            <a:r>
              <a:rPr lang="en-US" sz="2800" dirty="0">
                <a:solidFill>
                  <a:schemeClr val="tx1"/>
                </a:solidFill>
                <a:latin typeface="Calibri" panose="020F0502020204030204" pitchFamily="34" charset="0"/>
                <a:cs typeface="Calibri" panose="020F0502020204030204" pitchFamily="34" charset="0"/>
              </a:rPr>
              <a:t> are Mendelian characters. </a:t>
            </a:r>
          </a:p>
          <a:p>
            <a:pPr algn="just" eaLnBrk="1" hangingPunct="1">
              <a:buClr>
                <a:srgbClr val="000000"/>
              </a:buClr>
              <a:buSzPct val="100000"/>
              <a:buFont typeface="Times New Roman" panose="02020603050405020304" pitchFamily="18" charset="0"/>
              <a:buNone/>
              <a:defRPr/>
            </a:pPr>
            <a:r>
              <a:rPr lang="en-US" sz="2800" dirty="0">
                <a:solidFill>
                  <a:schemeClr val="tx1"/>
                </a:solidFill>
                <a:latin typeface="Calibri" panose="020F0502020204030204" pitchFamily="34" charset="0"/>
                <a:cs typeface="Calibri" panose="020F0502020204030204" pitchFamily="34" charset="0"/>
              </a:rPr>
              <a:t>         </a:t>
            </a:r>
          </a:p>
          <a:p>
            <a:pPr algn="just" eaLnBrk="1" hangingPunct="1">
              <a:buClr>
                <a:srgbClr val="000000"/>
              </a:buClr>
              <a:buSzPct val="100000"/>
              <a:buFont typeface="Times New Roman" panose="02020603050405020304" pitchFamily="18" charset="0"/>
              <a:buNone/>
              <a:defRPr/>
            </a:pPr>
            <a:r>
              <a:rPr lang="en-US" sz="2800" dirty="0">
                <a:solidFill>
                  <a:schemeClr val="tx1"/>
                </a:solidFill>
                <a:latin typeface="Calibri" panose="020F0502020204030204" pitchFamily="34" charset="0"/>
                <a:cs typeface="Calibri" panose="020F0502020204030204" pitchFamily="34" charset="0"/>
              </a:rPr>
              <a:t>            Mendelian traits can be inherited as autosomal- dominant, autosomal - recessive, X-linked or Y-linked characteristics.</a:t>
            </a:r>
          </a:p>
          <a:p>
            <a:pPr eaLnBrk="1" hangingPunct="1">
              <a:buClr>
                <a:srgbClr val="000000"/>
              </a:buClr>
              <a:buSzPct val="100000"/>
              <a:buFont typeface="Times New Roman" panose="02020603050405020304" pitchFamily="18" charset="0"/>
              <a:buNone/>
              <a:defRPr/>
            </a:pPr>
            <a:r>
              <a:rPr lang="en-US" sz="3200" b="1" dirty="0">
                <a:solidFill>
                  <a:srgbClr val="CC0066"/>
                </a:solidFill>
                <a:effectLst>
                  <a:outerShdw blurRad="38100" dist="38100" dir="2700000" algn="tl">
                    <a:srgbClr val="000000"/>
                  </a:outerShdw>
                </a:effectLst>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468313" y="836613"/>
          <a:ext cx="5616575" cy="3322636"/>
        </p:xfrm>
        <a:graphic>
          <a:graphicData uri="http://schemas.openxmlformats.org/drawingml/2006/table">
            <a:tbl>
              <a:tblPr firstRow="1" bandRow="1">
                <a:tableStyleId>{5C22544A-7EE6-4342-B048-85BDC9FD1C3A}</a:tableStyleId>
              </a:tblPr>
              <a:tblGrid>
                <a:gridCol w="2592265">
                  <a:extLst>
                    <a:ext uri="{9D8B030D-6E8A-4147-A177-3AD203B41FA5}"/>
                  </a:extLst>
                </a:gridCol>
                <a:gridCol w="3024310">
                  <a:extLst>
                    <a:ext uri="{9D8B030D-6E8A-4147-A177-3AD203B41FA5}"/>
                  </a:extLst>
                </a:gridCol>
              </a:tblGrid>
              <a:tr h="370854">
                <a:tc>
                  <a:txBody>
                    <a:bodyPr/>
                    <a:lstStyle/>
                    <a:p>
                      <a:pPr algn="ctr">
                        <a:spcAft>
                          <a:spcPts val="0"/>
                        </a:spcAft>
                      </a:pPr>
                      <a:r>
                        <a:rPr lang="en-US" sz="1800" dirty="0">
                          <a:latin typeface="Verdana"/>
                          <a:ea typeface="Calibri"/>
                          <a:cs typeface="Times New Roman"/>
                        </a:rPr>
                        <a:t>DOMINANT</a:t>
                      </a:r>
                      <a:endParaRPr lang="ru-RU" sz="1800" dirty="0">
                        <a:latin typeface="Verdana"/>
                        <a:ea typeface="Calibri"/>
                        <a:cs typeface="Times New Roman"/>
                      </a:endParaRPr>
                    </a:p>
                  </a:txBody>
                  <a:tcPr marL="68579" marR="68579" marT="0" marB="0"/>
                </a:tc>
                <a:tc>
                  <a:txBody>
                    <a:bodyPr/>
                    <a:lstStyle/>
                    <a:p>
                      <a:pPr algn="ctr">
                        <a:spcAft>
                          <a:spcPts val="0"/>
                        </a:spcAft>
                      </a:pPr>
                      <a:r>
                        <a:rPr lang="en-US" sz="1800" dirty="0">
                          <a:latin typeface="Verdana"/>
                          <a:ea typeface="Calibri"/>
                          <a:cs typeface="Times New Roman"/>
                        </a:rPr>
                        <a:t>RECESSIVE</a:t>
                      </a:r>
                      <a:endParaRPr lang="ru-RU" sz="1800" dirty="0">
                        <a:latin typeface="Verdana"/>
                        <a:ea typeface="Calibri"/>
                        <a:cs typeface="Times New Roman"/>
                      </a:endParaRPr>
                    </a:p>
                  </a:txBody>
                  <a:tcPr marL="68579" marR="68579" marT="0" marB="0"/>
                </a:tc>
                <a:extLst>
                  <a:ext uri="{0D108BD9-81ED-4DB2-BD59-A6C34878D82A}"/>
                </a:extLst>
              </a:tr>
              <a:tr h="370854">
                <a:tc>
                  <a:txBody>
                    <a:bodyPr/>
                    <a:lstStyle/>
                    <a:p>
                      <a:pPr algn="just">
                        <a:spcAft>
                          <a:spcPts val="0"/>
                        </a:spcAft>
                      </a:pPr>
                      <a:r>
                        <a:rPr lang="en-US" sz="1800" b="1" dirty="0">
                          <a:latin typeface="Verdana"/>
                          <a:ea typeface="Calibri"/>
                          <a:cs typeface="Times New Roman"/>
                        </a:rPr>
                        <a:t>Widows peak</a:t>
                      </a:r>
                      <a:endParaRPr lang="ru-RU" sz="1800" b="1" dirty="0">
                        <a:latin typeface="Verdana"/>
                        <a:ea typeface="Calibri"/>
                        <a:cs typeface="Times New Roman"/>
                      </a:endParaRPr>
                    </a:p>
                  </a:txBody>
                  <a:tcPr marL="68579" marR="68579" marT="0" marB="0"/>
                </a:tc>
                <a:tc>
                  <a:txBody>
                    <a:bodyPr/>
                    <a:lstStyle/>
                    <a:p>
                      <a:pPr algn="just">
                        <a:spcAft>
                          <a:spcPts val="0"/>
                        </a:spcAft>
                      </a:pPr>
                      <a:r>
                        <a:rPr lang="en-US" sz="1800" b="1" dirty="0">
                          <a:latin typeface="Verdana"/>
                          <a:ea typeface="Calibri"/>
                          <a:cs typeface="Times New Roman"/>
                        </a:rPr>
                        <a:t>Strait hair line</a:t>
                      </a:r>
                      <a:endParaRPr lang="ru-RU" sz="1800" b="1" dirty="0">
                        <a:latin typeface="Verdana"/>
                        <a:ea typeface="Calibri"/>
                        <a:cs typeface="Times New Roman"/>
                      </a:endParaRPr>
                    </a:p>
                  </a:txBody>
                  <a:tcPr marL="68579" marR="68579" marT="0" marB="0"/>
                </a:tc>
                <a:extLst>
                  <a:ext uri="{0D108BD9-81ED-4DB2-BD59-A6C34878D82A}"/>
                </a:extLst>
              </a:tr>
              <a:tr h="370854">
                <a:tc>
                  <a:txBody>
                    <a:bodyPr/>
                    <a:lstStyle/>
                    <a:p>
                      <a:pPr algn="just">
                        <a:spcAft>
                          <a:spcPts val="0"/>
                        </a:spcAft>
                      </a:pPr>
                      <a:r>
                        <a:rPr lang="en-US" sz="1800" b="1" dirty="0">
                          <a:latin typeface="Verdana"/>
                          <a:ea typeface="Calibri"/>
                          <a:cs typeface="Times New Roman"/>
                        </a:rPr>
                        <a:t>Freckles</a:t>
                      </a:r>
                      <a:endParaRPr lang="ru-RU" sz="1800" b="1" dirty="0">
                        <a:latin typeface="Verdana"/>
                        <a:ea typeface="Calibri"/>
                        <a:cs typeface="Times New Roman"/>
                      </a:endParaRPr>
                    </a:p>
                  </a:txBody>
                  <a:tcPr marL="68579" marR="68579" marT="0" marB="0"/>
                </a:tc>
                <a:tc>
                  <a:txBody>
                    <a:bodyPr/>
                    <a:lstStyle/>
                    <a:p>
                      <a:pPr algn="just">
                        <a:spcAft>
                          <a:spcPts val="0"/>
                        </a:spcAft>
                      </a:pPr>
                      <a:r>
                        <a:rPr lang="en-US" sz="1800" b="1">
                          <a:latin typeface="Verdana"/>
                          <a:ea typeface="Calibri"/>
                          <a:cs typeface="Times New Roman"/>
                        </a:rPr>
                        <a:t>No freckles</a:t>
                      </a:r>
                      <a:endParaRPr lang="ru-RU" sz="1800" b="1">
                        <a:latin typeface="Verdana"/>
                        <a:ea typeface="Calibri"/>
                        <a:cs typeface="Times New Roman"/>
                      </a:endParaRPr>
                    </a:p>
                  </a:txBody>
                  <a:tcPr marL="68579" marR="68579" marT="0" marB="0"/>
                </a:tc>
                <a:extLst>
                  <a:ext uri="{0D108BD9-81ED-4DB2-BD59-A6C34878D82A}"/>
                </a:extLst>
              </a:tr>
              <a:tr h="370854">
                <a:tc>
                  <a:txBody>
                    <a:bodyPr/>
                    <a:lstStyle/>
                    <a:p>
                      <a:pPr algn="just">
                        <a:spcAft>
                          <a:spcPts val="0"/>
                        </a:spcAft>
                      </a:pPr>
                      <a:r>
                        <a:rPr lang="en-US" sz="1800" b="1" dirty="0" smtClean="0">
                          <a:latin typeface="Verdana"/>
                          <a:ea typeface="Calibri"/>
                          <a:cs typeface="Times New Roman"/>
                        </a:rPr>
                        <a:t>Cheek dimples </a:t>
                      </a:r>
                      <a:endParaRPr lang="ru-RU" sz="1800" b="1" dirty="0">
                        <a:latin typeface="Verdana"/>
                        <a:ea typeface="Calibri"/>
                        <a:cs typeface="Times New Roman"/>
                      </a:endParaRPr>
                    </a:p>
                  </a:txBody>
                  <a:tcPr marL="68579" marR="68579" marT="0" marB="0"/>
                </a:tc>
                <a:tc>
                  <a:txBody>
                    <a:bodyPr/>
                    <a:lstStyle/>
                    <a:p>
                      <a:pPr algn="just">
                        <a:spcAft>
                          <a:spcPts val="0"/>
                        </a:spcAft>
                      </a:pPr>
                      <a:r>
                        <a:rPr lang="en-US" sz="1800" b="1">
                          <a:latin typeface="Verdana"/>
                          <a:ea typeface="Calibri"/>
                          <a:cs typeface="Times New Roman"/>
                        </a:rPr>
                        <a:t>No dimples</a:t>
                      </a:r>
                      <a:endParaRPr lang="ru-RU" sz="1800" b="1">
                        <a:latin typeface="Verdana"/>
                        <a:ea typeface="Calibri"/>
                        <a:cs typeface="Times New Roman"/>
                      </a:endParaRPr>
                    </a:p>
                  </a:txBody>
                  <a:tcPr marL="68579" marR="68579" marT="0" marB="0"/>
                </a:tc>
                <a:extLst>
                  <a:ext uri="{0D108BD9-81ED-4DB2-BD59-A6C34878D82A}"/>
                </a:extLst>
              </a:tr>
              <a:tr h="370854">
                <a:tc>
                  <a:txBody>
                    <a:bodyPr/>
                    <a:lstStyle/>
                    <a:p>
                      <a:pPr algn="just">
                        <a:spcAft>
                          <a:spcPts val="0"/>
                        </a:spcAft>
                      </a:pPr>
                      <a:r>
                        <a:rPr lang="en-US" sz="1800" b="1" dirty="0">
                          <a:latin typeface="Verdana"/>
                          <a:ea typeface="Calibri"/>
                          <a:cs typeface="Times New Roman"/>
                        </a:rPr>
                        <a:t>Thick lips </a:t>
                      </a:r>
                      <a:endParaRPr lang="ru-RU" sz="1800" b="1" dirty="0">
                        <a:latin typeface="Verdana"/>
                        <a:ea typeface="Calibri"/>
                        <a:cs typeface="Times New Roman"/>
                      </a:endParaRPr>
                    </a:p>
                  </a:txBody>
                  <a:tcPr marL="68579" marR="68579" marT="0" marB="0"/>
                </a:tc>
                <a:tc>
                  <a:txBody>
                    <a:bodyPr/>
                    <a:lstStyle/>
                    <a:p>
                      <a:pPr algn="just">
                        <a:spcAft>
                          <a:spcPts val="0"/>
                        </a:spcAft>
                      </a:pPr>
                      <a:r>
                        <a:rPr lang="en-US" sz="1800" b="1" dirty="0">
                          <a:latin typeface="Verdana"/>
                          <a:ea typeface="Calibri"/>
                          <a:cs typeface="Times New Roman"/>
                        </a:rPr>
                        <a:t>Thin lips</a:t>
                      </a:r>
                      <a:endParaRPr lang="ru-RU" sz="1800" b="1" dirty="0">
                        <a:latin typeface="Verdana"/>
                        <a:ea typeface="Calibri"/>
                        <a:cs typeface="Times New Roman"/>
                      </a:endParaRPr>
                    </a:p>
                  </a:txBody>
                  <a:tcPr marL="68579" marR="68579" marT="0" marB="0"/>
                </a:tc>
                <a:extLst>
                  <a:ext uri="{0D108BD9-81ED-4DB2-BD59-A6C34878D82A}"/>
                </a:extLst>
              </a:tr>
              <a:tr h="548756">
                <a:tc>
                  <a:txBody>
                    <a:bodyPr/>
                    <a:lstStyle/>
                    <a:p>
                      <a:pPr algn="just">
                        <a:spcAft>
                          <a:spcPts val="0"/>
                        </a:spcAft>
                      </a:pPr>
                      <a:r>
                        <a:rPr lang="en-US" sz="1800" b="1">
                          <a:latin typeface="Verdana"/>
                          <a:ea typeface="Calibri"/>
                          <a:cs typeface="Times New Roman"/>
                        </a:rPr>
                        <a:t>Ability to roll tongue</a:t>
                      </a:r>
                      <a:endParaRPr lang="ru-RU" sz="1800" b="1">
                        <a:latin typeface="Verdana"/>
                        <a:ea typeface="Calibri"/>
                        <a:cs typeface="Times New Roman"/>
                      </a:endParaRPr>
                    </a:p>
                  </a:txBody>
                  <a:tcPr marL="68579" marR="68579" marT="0" marB="0"/>
                </a:tc>
                <a:tc>
                  <a:txBody>
                    <a:bodyPr/>
                    <a:lstStyle/>
                    <a:p>
                      <a:pPr algn="just">
                        <a:spcAft>
                          <a:spcPts val="0"/>
                        </a:spcAft>
                      </a:pPr>
                      <a:r>
                        <a:rPr lang="en-US" sz="1800" b="1" dirty="0">
                          <a:latin typeface="Verdana"/>
                          <a:ea typeface="Calibri"/>
                          <a:cs typeface="Times New Roman"/>
                        </a:rPr>
                        <a:t>Inability to roll tongue</a:t>
                      </a:r>
                      <a:endParaRPr lang="ru-RU" sz="1800" b="1" dirty="0">
                        <a:latin typeface="Verdana"/>
                        <a:ea typeface="Calibri"/>
                        <a:cs typeface="Times New Roman"/>
                      </a:endParaRPr>
                    </a:p>
                  </a:txBody>
                  <a:tcPr marL="68579" marR="68579" marT="0" marB="0"/>
                </a:tc>
                <a:extLst>
                  <a:ext uri="{0D108BD9-81ED-4DB2-BD59-A6C34878D82A}"/>
                </a:extLst>
              </a:tr>
              <a:tr h="54875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1" dirty="0" smtClean="0">
                          <a:latin typeface="Verdana"/>
                          <a:ea typeface="Calibri"/>
                          <a:cs typeface="Times New Roman"/>
                        </a:rPr>
                        <a:t>Cleft in chin</a:t>
                      </a:r>
                      <a:endParaRPr lang="ru-RU" sz="1800" b="1" dirty="0" smtClean="0">
                        <a:latin typeface="Verdana"/>
                        <a:ea typeface="Calibri"/>
                        <a:cs typeface="Times New Roman"/>
                      </a:endParaRPr>
                    </a:p>
                    <a:p>
                      <a:pPr algn="just">
                        <a:spcAft>
                          <a:spcPts val="0"/>
                        </a:spcAft>
                      </a:pPr>
                      <a:endParaRPr lang="ru-RU" sz="1800" b="1" dirty="0">
                        <a:latin typeface="Verdana"/>
                        <a:ea typeface="Calibri"/>
                        <a:cs typeface="Times New Roman"/>
                      </a:endParaRPr>
                    </a:p>
                  </a:txBody>
                  <a:tcPr marL="68579" marR="68579" marT="0" marB="0"/>
                </a:tc>
                <a:tc>
                  <a:txBody>
                    <a:bodyPr/>
                    <a:lstStyle/>
                    <a:p>
                      <a:pPr algn="just">
                        <a:spcAft>
                          <a:spcPts val="0"/>
                        </a:spcAft>
                      </a:pPr>
                      <a:r>
                        <a:rPr lang="en-US" sz="1800" b="1" dirty="0" smtClean="0">
                          <a:latin typeface="Verdana"/>
                          <a:ea typeface="Calibri"/>
                          <a:cs typeface="Times New Roman"/>
                        </a:rPr>
                        <a:t>No cleft in chin</a:t>
                      </a:r>
                      <a:endParaRPr lang="ru-RU" sz="1800" b="1" dirty="0">
                        <a:latin typeface="Verdana"/>
                        <a:ea typeface="Calibri"/>
                        <a:cs typeface="Times New Roman"/>
                      </a:endParaRPr>
                    </a:p>
                  </a:txBody>
                  <a:tcPr marL="68579" marR="68579" marT="0" marB="0"/>
                </a:tc>
                <a:extLst>
                  <a:ext uri="{0D108BD9-81ED-4DB2-BD59-A6C34878D82A}"/>
                </a:extLst>
              </a:tr>
              <a:tr h="370854">
                <a:tc>
                  <a:txBody>
                    <a:bodyPr/>
                    <a:lstStyle/>
                    <a:p>
                      <a:pPr algn="just">
                        <a:spcAft>
                          <a:spcPts val="0"/>
                        </a:spcAft>
                      </a:pPr>
                      <a:r>
                        <a:rPr lang="en-US" sz="1800" b="1" dirty="0">
                          <a:latin typeface="Verdana"/>
                          <a:ea typeface="Calibri"/>
                          <a:cs typeface="Times New Roman"/>
                        </a:rPr>
                        <a:t>Free ear lobes</a:t>
                      </a:r>
                      <a:endParaRPr lang="ru-RU" sz="1800" b="1" dirty="0">
                        <a:latin typeface="Verdana"/>
                        <a:ea typeface="Calibri"/>
                        <a:cs typeface="Times New Roman"/>
                      </a:endParaRPr>
                    </a:p>
                  </a:txBody>
                  <a:tcPr marL="68579" marR="68579" marT="0" marB="0"/>
                </a:tc>
                <a:tc>
                  <a:txBody>
                    <a:bodyPr/>
                    <a:lstStyle/>
                    <a:p>
                      <a:pPr algn="just">
                        <a:spcAft>
                          <a:spcPts val="0"/>
                        </a:spcAft>
                      </a:pPr>
                      <a:r>
                        <a:rPr lang="en-US" sz="1800" b="1" dirty="0">
                          <a:latin typeface="Verdana"/>
                          <a:ea typeface="Calibri"/>
                          <a:cs typeface="Times New Roman"/>
                        </a:rPr>
                        <a:t>Attached year lobes</a:t>
                      </a:r>
                      <a:endParaRPr lang="ru-RU" sz="1800" b="1" dirty="0">
                        <a:latin typeface="Verdana"/>
                        <a:ea typeface="Calibri"/>
                        <a:cs typeface="Times New Roman"/>
                      </a:endParaRPr>
                    </a:p>
                  </a:txBody>
                  <a:tcPr marL="68579" marR="68579" marT="0" marB="0"/>
                </a:tc>
                <a:extLst>
                  <a:ext uri="{0D108BD9-81ED-4DB2-BD59-A6C34878D82A}"/>
                </a:extLst>
              </a:tr>
            </a:tbl>
          </a:graphicData>
        </a:graphic>
      </p:graphicFrame>
      <p:pic>
        <p:nvPicPr>
          <p:cNvPr id="31775" name="Рисунок 3" descr="Картинки по запросу human dominant traits"/>
          <p:cNvPicPr>
            <a:picLocks noChangeAspect="1" noChangeArrowheads="1"/>
          </p:cNvPicPr>
          <p:nvPr/>
        </p:nvPicPr>
        <p:blipFill>
          <a:blip r:embed="rId2" cstate="print"/>
          <a:srcRect l="4327" t="50461" r="73151" b="9447"/>
          <a:stretch>
            <a:fillRect/>
          </a:stretch>
        </p:blipFill>
        <p:spPr bwMode="auto">
          <a:xfrm>
            <a:off x="395288" y="4695825"/>
            <a:ext cx="1152525" cy="1355725"/>
          </a:xfrm>
          <a:prstGeom prst="rect">
            <a:avLst/>
          </a:prstGeom>
          <a:noFill/>
          <a:ln w="9525">
            <a:noFill/>
            <a:miter lim="800000"/>
            <a:headEnd/>
            <a:tailEnd/>
          </a:ln>
        </p:spPr>
      </p:pic>
      <p:pic>
        <p:nvPicPr>
          <p:cNvPr id="31776" name="Рисунок 4" descr="Картинки по запросу human dominant traits"/>
          <p:cNvPicPr>
            <a:picLocks noChangeAspect="1" noChangeArrowheads="1"/>
          </p:cNvPicPr>
          <p:nvPr/>
        </p:nvPicPr>
        <p:blipFill>
          <a:blip r:embed="rId2" cstate="print"/>
          <a:srcRect l="51424" t="49707" r="26012" b="10481"/>
          <a:stretch>
            <a:fillRect/>
          </a:stretch>
        </p:blipFill>
        <p:spPr bwMode="auto">
          <a:xfrm>
            <a:off x="1549400" y="4684713"/>
            <a:ext cx="1152525" cy="1366837"/>
          </a:xfrm>
          <a:prstGeom prst="rect">
            <a:avLst/>
          </a:prstGeom>
          <a:noFill/>
          <a:ln w="9525">
            <a:noFill/>
            <a:miter lim="800000"/>
            <a:headEnd/>
            <a:tailEnd/>
          </a:ln>
        </p:spPr>
      </p:pic>
      <p:pic>
        <p:nvPicPr>
          <p:cNvPr id="31777" name="Рисунок 5" descr="Картинки по запросу human dominant traits"/>
          <p:cNvPicPr>
            <a:picLocks noChangeAspect="1" noChangeArrowheads="1"/>
          </p:cNvPicPr>
          <p:nvPr/>
        </p:nvPicPr>
        <p:blipFill>
          <a:blip r:embed="rId3" cstate="print"/>
          <a:srcRect l="6769" t="8409" r="29720" b="60226"/>
          <a:stretch>
            <a:fillRect/>
          </a:stretch>
        </p:blipFill>
        <p:spPr bwMode="auto">
          <a:xfrm>
            <a:off x="6372225" y="2205038"/>
            <a:ext cx="2533650" cy="1357312"/>
          </a:xfrm>
          <a:prstGeom prst="rect">
            <a:avLst/>
          </a:prstGeom>
          <a:noFill/>
          <a:ln w="9525">
            <a:noFill/>
            <a:miter lim="800000"/>
            <a:headEnd/>
            <a:tailEnd/>
          </a:ln>
        </p:spPr>
      </p:pic>
      <p:pic>
        <p:nvPicPr>
          <p:cNvPr id="31778" name="Рисунок 8" descr="Картинки по запросу human dominant traits"/>
          <p:cNvPicPr>
            <a:picLocks noChangeAspect="1" noChangeArrowheads="1"/>
          </p:cNvPicPr>
          <p:nvPr/>
        </p:nvPicPr>
        <p:blipFill>
          <a:blip r:embed="rId4" cstate="print"/>
          <a:srcRect/>
          <a:stretch>
            <a:fillRect/>
          </a:stretch>
        </p:blipFill>
        <p:spPr bwMode="auto">
          <a:xfrm>
            <a:off x="6372225" y="2205038"/>
            <a:ext cx="1223963" cy="1152525"/>
          </a:xfrm>
          <a:prstGeom prst="rect">
            <a:avLst/>
          </a:prstGeom>
          <a:noFill/>
          <a:ln w="9525">
            <a:noFill/>
            <a:miter lim="800000"/>
            <a:headEnd/>
            <a:tailEnd/>
          </a:ln>
        </p:spPr>
      </p:pic>
      <p:pic>
        <p:nvPicPr>
          <p:cNvPr id="31779" name="Рисунок 9" descr="Картинки по запросу widow's peak"/>
          <p:cNvPicPr>
            <a:picLocks noChangeAspect="1" noChangeArrowheads="1"/>
          </p:cNvPicPr>
          <p:nvPr/>
        </p:nvPicPr>
        <p:blipFill>
          <a:blip r:embed="rId5" cstate="print"/>
          <a:srcRect l="7372" r="10893"/>
          <a:stretch>
            <a:fillRect/>
          </a:stretch>
        </p:blipFill>
        <p:spPr bwMode="auto">
          <a:xfrm>
            <a:off x="6300788" y="908050"/>
            <a:ext cx="1295400" cy="1201738"/>
          </a:xfrm>
          <a:prstGeom prst="rect">
            <a:avLst/>
          </a:prstGeom>
          <a:noFill/>
          <a:ln w="9525">
            <a:noFill/>
            <a:miter lim="800000"/>
            <a:headEnd/>
            <a:tailEnd/>
          </a:ln>
        </p:spPr>
      </p:pic>
      <p:pic>
        <p:nvPicPr>
          <p:cNvPr id="31780" name="Рисунок 10" descr="Картинки по запросу human dominant traits"/>
          <p:cNvPicPr>
            <a:picLocks noChangeAspect="1" noChangeArrowheads="1"/>
          </p:cNvPicPr>
          <p:nvPr/>
        </p:nvPicPr>
        <p:blipFill>
          <a:blip r:embed="rId6" cstate="print"/>
          <a:srcRect l="80852" t="48848" r="4807" b="29263"/>
          <a:stretch>
            <a:fillRect/>
          </a:stretch>
        </p:blipFill>
        <p:spPr bwMode="auto">
          <a:xfrm>
            <a:off x="7667625" y="908050"/>
            <a:ext cx="1081088" cy="1192213"/>
          </a:xfrm>
          <a:prstGeom prst="rect">
            <a:avLst/>
          </a:prstGeom>
          <a:noFill/>
          <a:ln w="9525">
            <a:noFill/>
            <a:miter lim="800000"/>
            <a:headEnd/>
            <a:tailEnd/>
          </a:ln>
        </p:spPr>
      </p:pic>
      <p:pic>
        <p:nvPicPr>
          <p:cNvPr id="31781" name="Picture 6" descr="Картинки по запросу human dominant traits"/>
          <p:cNvPicPr>
            <a:picLocks noGrp="1" noChangeAspect="1" noChangeArrowheads="1"/>
          </p:cNvPicPr>
          <p:nvPr>
            <p:ph idx="1"/>
          </p:nvPr>
        </p:nvPicPr>
        <p:blipFill>
          <a:blip r:embed="rId7" cstate="print"/>
          <a:srcRect/>
          <a:stretch>
            <a:fillRect/>
          </a:stretch>
        </p:blipFill>
        <p:spPr>
          <a:xfrm>
            <a:off x="6300788" y="3573463"/>
            <a:ext cx="2663825" cy="1573212"/>
          </a:xfrm>
          <a:noFill/>
        </p:spPr>
      </p:pic>
      <p:sp>
        <p:nvSpPr>
          <p:cNvPr id="13" name="Прямоугольник 12"/>
          <p:cNvSpPr/>
          <p:nvPr/>
        </p:nvSpPr>
        <p:spPr>
          <a:xfrm>
            <a:off x="468313" y="149225"/>
            <a:ext cx="8208962" cy="523875"/>
          </a:xfrm>
          <a:prstGeom prst="rect">
            <a:avLst/>
          </a:prstGeom>
        </p:spPr>
        <p:txBody>
          <a:bodyPr>
            <a:spAutoFit/>
          </a:bodyPr>
          <a:lstStyle/>
          <a:p>
            <a:pPr algn="ct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000000">
                      <a:alpha val="43137"/>
                    </a:srgbClr>
                  </a:outerShdw>
                </a:effectLst>
                <a:ea typeface="+mn-ea"/>
              </a:rPr>
              <a:t>Mendelian characters </a:t>
            </a:r>
            <a:endParaRPr lang="ru-RU" sz="2800" dirty="0">
              <a:solidFill>
                <a:schemeClr val="tx1"/>
              </a:solidFill>
              <a:effectLst>
                <a:outerShdw blurRad="38100" dist="38100" dir="2700000" algn="tl">
                  <a:srgbClr val="000000">
                    <a:alpha val="43137"/>
                  </a:srgbClr>
                </a:outerShdw>
              </a:effectLst>
              <a:ea typeface="+mn-ea"/>
            </a:endParaRPr>
          </a:p>
        </p:txBody>
      </p:sp>
      <p:pic>
        <p:nvPicPr>
          <p:cNvPr id="31783" name="Рисунок 13" descr="Картинки по запросу cleft chin"/>
          <p:cNvPicPr>
            <a:picLocks noChangeAspect="1" noChangeArrowheads="1"/>
          </p:cNvPicPr>
          <p:nvPr/>
        </p:nvPicPr>
        <p:blipFill>
          <a:blip r:embed="rId8" cstate="print"/>
          <a:srcRect l="24985" r="13194" b="33865"/>
          <a:stretch>
            <a:fillRect/>
          </a:stretch>
        </p:blipFill>
        <p:spPr bwMode="auto">
          <a:xfrm>
            <a:off x="6300788" y="5157788"/>
            <a:ext cx="1295400" cy="1555750"/>
          </a:xfrm>
          <a:prstGeom prst="rect">
            <a:avLst/>
          </a:prstGeom>
          <a:noFill/>
          <a:ln w="9525">
            <a:noFill/>
            <a:miter lim="800000"/>
            <a:headEnd/>
            <a:tailEnd/>
          </a:ln>
        </p:spPr>
      </p:pic>
      <p:pic>
        <p:nvPicPr>
          <p:cNvPr id="31784" name="Рисунок 14" descr="Картинки по запросу human dominant traits"/>
          <p:cNvPicPr>
            <a:picLocks noChangeAspect="1" noChangeArrowheads="1"/>
          </p:cNvPicPr>
          <p:nvPr/>
        </p:nvPicPr>
        <p:blipFill>
          <a:blip r:embed="rId9" cstate="print"/>
          <a:srcRect l="6088" t="37971" r="56773" b="13525"/>
          <a:stretch>
            <a:fillRect/>
          </a:stretch>
        </p:blipFill>
        <p:spPr bwMode="auto">
          <a:xfrm>
            <a:off x="3060700" y="5013325"/>
            <a:ext cx="1584325" cy="1365250"/>
          </a:xfrm>
          <a:prstGeom prst="rect">
            <a:avLst/>
          </a:prstGeom>
          <a:noFill/>
          <a:ln w="9525">
            <a:noFill/>
            <a:miter lim="800000"/>
            <a:headEnd/>
            <a:tailEnd/>
          </a:ln>
        </p:spPr>
      </p:pic>
      <p:pic>
        <p:nvPicPr>
          <p:cNvPr id="31785" name="Рисунок 15" descr="Картинки по запросу human dominant traits"/>
          <p:cNvPicPr>
            <a:picLocks noChangeAspect="1" noChangeArrowheads="1"/>
          </p:cNvPicPr>
          <p:nvPr/>
        </p:nvPicPr>
        <p:blipFill>
          <a:blip r:embed="rId9" cstate="print"/>
          <a:srcRect l="56580" t="37971" r="11139" b="13525"/>
          <a:stretch>
            <a:fillRect/>
          </a:stretch>
        </p:blipFill>
        <p:spPr bwMode="auto">
          <a:xfrm>
            <a:off x="4645025" y="5010150"/>
            <a:ext cx="1439863" cy="1368425"/>
          </a:xfrm>
          <a:prstGeom prst="rect">
            <a:avLst/>
          </a:prstGeom>
          <a:noFill/>
          <a:ln w="9525">
            <a:noFill/>
            <a:miter lim="800000"/>
            <a:headEnd/>
            <a:tailEnd/>
          </a:ln>
        </p:spPr>
      </p:pic>
      <p:pic>
        <p:nvPicPr>
          <p:cNvPr id="31786" name="Рисунок 16" descr="Картинки по запросу human dominant traits"/>
          <p:cNvPicPr>
            <a:picLocks noChangeAspect="1" noChangeArrowheads="1"/>
          </p:cNvPicPr>
          <p:nvPr/>
        </p:nvPicPr>
        <p:blipFill>
          <a:blip r:embed="rId10" cstate="print"/>
          <a:srcRect l="62125" t="7474" r="22664" b="68358"/>
          <a:stretch>
            <a:fillRect/>
          </a:stretch>
        </p:blipFill>
        <p:spPr bwMode="auto">
          <a:xfrm>
            <a:off x="7596188" y="5157788"/>
            <a:ext cx="1368425" cy="170021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vmede.org/sait/content/Genetika_klin_bo4kov_2011/4_files/mb4.jpeg"/>
          <p:cNvPicPr>
            <a:picLocks noChangeAspect="1" noChangeArrowheads="1"/>
          </p:cNvPicPr>
          <p:nvPr/>
        </p:nvPicPr>
        <p:blipFill>
          <a:blip r:embed="rId2" cstate="print"/>
          <a:srcRect/>
          <a:stretch>
            <a:fillRect/>
          </a:stretch>
        </p:blipFill>
        <p:spPr bwMode="auto">
          <a:xfrm>
            <a:off x="3851275" y="908050"/>
            <a:ext cx="5057775" cy="3609975"/>
          </a:xfrm>
          <a:prstGeom prst="rect">
            <a:avLst/>
          </a:prstGeom>
          <a:noFill/>
          <a:ln w="9525">
            <a:noFill/>
            <a:miter lim="800000"/>
            <a:headEnd/>
            <a:tailEnd/>
          </a:ln>
        </p:spPr>
      </p:pic>
      <p:sp>
        <p:nvSpPr>
          <p:cNvPr id="32771" name="Прямоугольник 2"/>
          <p:cNvSpPr>
            <a:spLocks noChangeArrowheads="1"/>
          </p:cNvSpPr>
          <p:nvPr/>
        </p:nvSpPr>
        <p:spPr bwMode="auto">
          <a:xfrm>
            <a:off x="4716463" y="4941888"/>
            <a:ext cx="2303462" cy="460375"/>
          </a:xfrm>
          <a:prstGeom prst="rect">
            <a:avLst/>
          </a:prstGeom>
          <a:noFill/>
          <a:ln w="9525">
            <a:noFill/>
            <a:miter lim="800000"/>
            <a:headEnd/>
            <a:tailEnd/>
          </a:ln>
        </p:spPr>
        <p:txBody>
          <a:bodyPr>
            <a:spAutoFit/>
          </a:bodyPr>
          <a:lstStyle/>
          <a:p>
            <a:pPr eaLnBrk="1" hangingPunct="1"/>
            <a:r>
              <a:rPr lang="en-US" altLang="ru-RU" sz="2400" b="1">
                <a:solidFill>
                  <a:schemeClr val="tx1"/>
                </a:solidFill>
                <a:latin typeface="Calibri" pitchFamily="34" charset="0"/>
                <a:cs typeface="Arial" charset="0"/>
              </a:rPr>
              <a:t>Achondroplasia</a:t>
            </a:r>
            <a:endParaRPr lang="ru-RU" altLang="ru-RU" sz="2400">
              <a:solidFill>
                <a:schemeClr val="tx1"/>
              </a:solidFill>
              <a:latin typeface="Calibri" pitchFamily="34" charset="0"/>
              <a:cs typeface="Arial" charset="0"/>
            </a:endParaRPr>
          </a:p>
        </p:txBody>
      </p:sp>
      <p:pic>
        <p:nvPicPr>
          <p:cNvPr id="32772" name="irc_mi" descr="http://3.bp.blogspot.com/-WYwTq2n7SFA/UMm9_LjWxAI/AAAAAAAAPM8/dQRuOFfnNUo/s1600/article_image-image-article.b6e8ac41-09c2-4d39-a6a2-83c98667b393.jpg"/>
          <p:cNvPicPr>
            <a:picLocks noChangeAspect="1" noChangeArrowheads="1"/>
          </p:cNvPicPr>
          <p:nvPr/>
        </p:nvPicPr>
        <p:blipFill>
          <a:blip r:embed="rId3" cstate="print"/>
          <a:srcRect/>
          <a:stretch>
            <a:fillRect/>
          </a:stretch>
        </p:blipFill>
        <p:spPr bwMode="auto">
          <a:xfrm>
            <a:off x="257175" y="908050"/>
            <a:ext cx="3451225" cy="5008563"/>
          </a:xfrm>
          <a:prstGeom prst="rect">
            <a:avLst/>
          </a:prstGeom>
          <a:noFill/>
          <a:ln w="9525">
            <a:noFill/>
            <a:miter lim="800000"/>
            <a:headEnd/>
            <a:tailEnd/>
          </a:ln>
        </p:spPr>
      </p:pic>
      <p:sp>
        <p:nvSpPr>
          <p:cNvPr id="32773" name="Text Box 4"/>
          <p:cNvSpPr txBox="1">
            <a:spLocks noChangeArrowheads="1"/>
          </p:cNvSpPr>
          <p:nvPr/>
        </p:nvSpPr>
        <p:spPr bwMode="auto">
          <a:xfrm>
            <a:off x="2484438" y="223838"/>
            <a:ext cx="5256212" cy="523875"/>
          </a:xfrm>
          <a:prstGeom prst="rect">
            <a:avLst/>
          </a:prstGeom>
          <a:solidFill>
            <a:srgbClr val="FFFFFF"/>
          </a:solidFill>
          <a:ln w="9525">
            <a:solidFill>
              <a:srgbClr val="000000"/>
            </a:solidFill>
            <a:miter lim="800000"/>
            <a:headEnd/>
            <a:tailEnd/>
          </a:ln>
        </p:spPr>
        <p:txBody>
          <a:bodyPr>
            <a:spAutoFit/>
          </a:bodyPr>
          <a:lstStyle/>
          <a:p>
            <a:pPr eaLnBrk="1" hangingPunct="1">
              <a:spcAft>
                <a:spcPts val="1000"/>
              </a:spcAft>
            </a:pPr>
            <a:r>
              <a:rPr lang="en-US" altLang="ru-RU" sz="2800" b="1">
                <a:solidFill>
                  <a:schemeClr val="tx1"/>
                </a:solidFill>
                <a:latin typeface="Calibri" pitchFamily="34" charset="0"/>
                <a:cs typeface="Arial" charset="0"/>
              </a:rPr>
              <a:t>Autosomal-dominant disorders</a:t>
            </a:r>
            <a:endParaRPr lang="ru-RU" altLang="ru-RU" sz="2800" b="1">
              <a:solidFill>
                <a:schemeClr val="tx1"/>
              </a:solidFill>
              <a:cs typeface="Arial"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descr="51702-line-renaud-au-mariage-de-mimie-mathy-637x0-1"/>
          <p:cNvPicPr>
            <a:picLocks noChangeAspect="1" noChangeArrowheads="1"/>
          </p:cNvPicPr>
          <p:nvPr/>
        </p:nvPicPr>
        <p:blipFill>
          <a:blip r:embed="rId2" cstate="print"/>
          <a:srcRect/>
          <a:stretch>
            <a:fillRect/>
          </a:stretch>
        </p:blipFill>
        <p:spPr bwMode="auto">
          <a:xfrm>
            <a:off x="468313" y="735013"/>
            <a:ext cx="3752850" cy="5387975"/>
          </a:xfrm>
          <a:prstGeom prst="rect">
            <a:avLst/>
          </a:prstGeom>
          <a:noFill/>
          <a:ln w="9525">
            <a:noFill/>
            <a:miter lim="800000"/>
            <a:headEnd/>
            <a:tailEnd/>
          </a:ln>
        </p:spPr>
      </p:pic>
      <p:pic>
        <p:nvPicPr>
          <p:cNvPr id="33795" name="Picture 4" descr="ахондроплазия"/>
          <p:cNvPicPr>
            <a:picLocks noChangeAspect="1" noChangeArrowheads="1"/>
          </p:cNvPicPr>
          <p:nvPr/>
        </p:nvPicPr>
        <p:blipFill>
          <a:blip r:embed="rId3" cstate="print"/>
          <a:srcRect/>
          <a:stretch>
            <a:fillRect/>
          </a:stretch>
        </p:blipFill>
        <p:spPr bwMode="auto">
          <a:xfrm>
            <a:off x="5148263" y="692150"/>
            <a:ext cx="3038475" cy="2279650"/>
          </a:xfrm>
          <a:prstGeom prst="rect">
            <a:avLst/>
          </a:prstGeom>
          <a:noFill/>
          <a:ln w="9525">
            <a:noFill/>
            <a:miter lim="800000"/>
            <a:headEnd/>
            <a:tailEnd/>
          </a:ln>
        </p:spPr>
      </p:pic>
      <p:pic>
        <p:nvPicPr>
          <p:cNvPr id="33796" name="Рисунок 7" descr="http://igra-prestolov.com/uploads/images/2013/227/wdyj90.jpg"/>
          <p:cNvPicPr>
            <a:picLocks noGrp="1" noChangeAspect="1" noChangeArrowheads="1"/>
          </p:cNvPicPr>
          <p:nvPr>
            <p:ph idx="1"/>
          </p:nvPr>
        </p:nvPicPr>
        <p:blipFill>
          <a:blip r:embed="rId4" cstate="print"/>
          <a:srcRect/>
          <a:stretch>
            <a:fillRect/>
          </a:stretch>
        </p:blipFill>
        <p:spPr>
          <a:xfrm>
            <a:off x="4643438" y="3429000"/>
            <a:ext cx="4144962" cy="2760663"/>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1"/>
          </p:nvPr>
        </p:nvSpPr>
        <p:spPr>
          <a:xfrm>
            <a:off x="-1588" y="0"/>
            <a:ext cx="9145588" cy="6669088"/>
          </a:xfrm>
        </p:spPr>
        <p:txBody>
          <a:bodyPr/>
          <a:lstStyle/>
          <a:p>
            <a:pPr marL="109538" indent="0" eaLnBrk="1" hangingPunct="1">
              <a:buFont typeface="Wingdings 3" pitchFamily="18" charset="2"/>
              <a:buNone/>
            </a:pPr>
            <a:r>
              <a:rPr lang="en-US" altLang="ru-RU" smtClean="0"/>
              <a:t>		</a:t>
            </a:r>
          </a:p>
          <a:p>
            <a:pPr marL="109538" indent="0" eaLnBrk="1" hangingPunct="1">
              <a:buFont typeface="Wingdings 3" pitchFamily="18" charset="2"/>
              <a:buNone/>
            </a:pPr>
            <a:r>
              <a:rPr lang="en-US" altLang="ru-RU" smtClean="0"/>
              <a:t> 	</a:t>
            </a:r>
            <a:endParaRPr lang="ru-RU" altLang="ru-RU" smtClean="0"/>
          </a:p>
        </p:txBody>
      </p:sp>
      <p:pic>
        <p:nvPicPr>
          <p:cNvPr id="34819" name="Picture 4" descr="polydactyli5opt"/>
          <p:cNvPicPr>
            <a:picLocks noChangeAspect="1" noChangeArrowheads="1"/>
          </p:cNvPicPr>
          <p:nvPr/>
        </p:nvPicPr>
        <p:blipFill>
          <a:blip r:embed="rId2" cstate="print"/>
          <a:srcRect b="15236"/>
          <a:stretch>
            <a:fillRect/>
          </a:stretch>
        </p:blipFill>
        <p:spPr bwMode="auto">
          <a:xfrm>
            <a:off x="692150" y="660400"/>
            <a:ext cx="4025900" cy="2808288"/>
          </a:xfrm>
          <a:prstGeom prst="rect">
            <a:avLst/>
          </a:prstGeom>
          <a:noFill/>
          <a:ln w="9525">
            <a:noFill/>
            <a:miter lim="800000"/>
            <a:headEnd/>
            <a:tailEnd/>
          </a:ln>
        </p:spPr>
      </p:pic>
      <p:pic>
        <p:nvPicPr>
          <p:cNvPr id="34820" name="Picture 6" descr="250px-Polydactyly_01_Rfoot_AP"/>
          <p:cNvPicPr>
            <a:picLocks noChangeAspect="1" noChangeArrowheads="1"/>
          </p:cNvPicPr>
          <p:nvPr/>
        </p:nvPicPr>
        <p:blipFill>
          <a:blip r:embed="rId3" cstate="print"/>
          <a:srcRect/>
          <a:stretch>
            <a:fillRect/>
          </a:stretch>
        </p:blipFill>
        <p:spPr bwMode="auto">
          <a:xfrm>
            <a:off x="755650" y="3635375"/>
            <a:ext cx="2054225" cy="3200400"/>
          </a:xfrm>
          <a:prstGeom prst="rect">
            <a:avLst/>
          </a:prstGeom>
          <a:noFill/>
          <a:ln w="9525">
            <a:noFill/>
            <a:miter lim="800000"/>
            <a:headEnd/>
            <a:tailEnd/>
          </a:ln>
        </p:spPr>
      </p:pic>
      <p:pic>
        <p:nvPicPr>
          <p:cNvPr id="34821" name="Содержимое 3" descr="Картинки по запросу polydactyly"/>
          <p:cNvPicPr>
            <a:picLocks/>
          </p:cNvPicPr>
          <p:nvPr/>
        </p:nvPicPr>
        <p:blipFill>
          <a:blip r:embed="rId4" cstate="print"/>
          <a:srcRect/>
          <a:stretch>
            <a:fillRect/>
          </a:stretch>
        </p:blipFill>
        <p:spPr bwMode="auto">
          <a:xfrm>
            <a:off x="6010275" y="3797300"/>
            <a:ext cx="2376488" cy="2506663"/>
          </a:xfrm>
          <a:prstGeom prst="rect">
            <a:avLst/>
          </a:prstGeom>
          <a:noFill/>
          <a:ln w="9525">
            <a:noFill/>
            <a:miter lim="800000"/>
            <a:headEnd/>
            <a:tailEnd/>
          </a:ln>
        </p:spPr>
      </p:pic>
      <p:sp>
        <p:nvSpPr>
          <p:cNvPr id="34822" name="TextBox 1"/>
          <p:cNvSpPr txBox="1">
            <a:spLocks noChangeArrowheads="1"/>
          </p:cNvSpPr>
          <p:nvPr/>
        </p:nvSpPr>
        <p:spPr bwMode="auto">
          <a:xfrm>
            <a:off x="3895725" y="144463"/>
            <a:ext cx="1646238" cy="461962"/>
          </a:xfrm>
          <a:prstGeom prst="rect">
            <a:avLst/>
          </a:prstGeom>
          <a:noFill/>
          <a:ln w="9525">
            <a:noFill/>
            <a:miter lim="800000"/>
            <a:headEnd/>
            <a:tailEnd/>
          </a:ln>
        </p:spPr>
        <p:txBody>
          <a:bodyPr wrap="none">
            <a:spAutoFit/>
          </a:bodyPr>
          <a:lstStyle/>
          <a:p>
            <a:r>
              <a:rPr lang="en-US" altLang="ru-RU" sz="2400" b="1">
                <a:solidFill>
                  <a:schemeClr val="tx1"/>
                </a:solidFill>
                <a:latin typeface="Calibri" pitchFamily="34" charset="0"/>
                <a:cs typeface="Calibri" pitchFamily="34" charset="0"/>
              </a:rPr>
              <a:t>Polydactyly</a:t>
            </a:r>
            <a:endParaRPr lang="ru-RU" altLang="ru-RU" sz="2400" b="1">
              <a:solidFill>
                <a:schemeClr val="tx1"/>
              </a:solidFill>
              <a:latin typeface="Calibri" pitchFamily="34" charset="0"/>
              <a:cs typeface="Calibri" pitchFamily="34" charset="0"/>
            </a:endParaRPr>
          </a:p>
        </p:txBody>
      </p:sp>
      <p:pic>
        <p:nvPicPr>
          <p:cNvPr id="34823" name="Picture 4" descr="http://i60.beon.ru/55/85/198555/80/14752480/x_ab858331.jpeg"/>
          <p:cNvPicPr>
            <a:picLocks noChangeAspect="1" noChangeArrowheads="1"/>
          </p:cNvPicPr>
          <p:nvPr/>
        </p:nvPicPr>
        <p:blipFill>
          <a:blip r:embed="rId5" cstate="print"/>
          <a:srcRect/>
          <a:stretch>
            <a:fillRect/>
          </a:stretch>
        </p:blipFill>
        <p:spPr bwMode="auto">
          <a:xfrm>
            <a:off x="6026150" y="287338"/>
            <a:ext cx="2413000" cy="3135312"/>
          </a:xfrm>
          <a:prstGeom prst="rect">
            <a:avLst/>
          </a:prstGeom>
          <a:noFill/>
          <a:ln w="9525">
            <a:noFill/>
            <a:miter lim="800000"/>
            <a:headEnd/>
            <a:tailEnd/>
          </a:ln>
        </p:spPr>
      </p:pic>
      <p:pic>
        <p:nvPicPr>
          <p:cNvPr id="34824" name="Picture 6" descr="http://cs4117.vk.me/g18495620/a_f418b08d.jpg"/>
          <p:cNvPicPr>
            <a:picLocks noChangeAspect="1" noChangeArrowheads="1"/>
          </p:cNvPicPr>
          <p:nvPr/>
        </p:nvPicPr>
        <p:blipFill>
          <a:blip r:embed="rId6" cstate="print"/>
          <a:srcRect/>
          <a:stretch>
            <a:fillRect/>
          </a:stretch>
        </p:blipFill>
        <p:spPr bwMode="auto">
          <a:xfrm>
            <a:off x="3346450" y="3916363"/>
            <a:ext cx="1905000" cy="230505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http://upload.wikimedia.org/wikipedia/commons/0/04/Deux_pieds_1_an.jpg"/>
          <p:cNvPicPr>
            <a:picLocks noChangeAspect="1" noChangeArrowheads="1"/>
          </p:cNvPicPr>
          <p:nvPr/>
        </p:nvPicPr>
        <p:blipFill>
          <a:blip r:embed="rId2" cstate="print"/>
          <a:srcRect/>
          <a:stretch>
            <a:fillRect/>
          </a:stretch>
        </p:blipFill>
        <p:spPr bwMode="auto">
          <a:xfrm>
            <a:off x="4932363" y="333375"/>
            <a:ext cx="4021137" cy="2735263"/>
          </a:xfrm>
          <a:prstGeom prst="rect">
            <a:avLst/>
          </a:prstGeom>
          <a:noFill/>
          <a:ln w="9525">
            <a:noFill/>
            <a:miter lim="800000"/>
            <a:headEnd/>
            <a:tailEnd/>
          </a:ln>
        </p:spPr>
      </p:pic>
      <p:pic>
        <p:nvPicPr>
          <p:cNvPr id="35843" name="Picture 6" descr="http://i343.photobucket.com/albums/o477/cody1422davis/Ectrodactyly3.jpg"/>
          <p:cNvPicPr>
            <a:picLocks noChangeAspect="1" noChangeArrowheads="1"/>
          </p:cNvPicPr>
          <p:nvPr/>
        </p:nvPicPr>
        <p:blipFill>
          <a:blip r:embed="rId3" cstate="print"/>
          <a:srcRect/>
          <a:stretch>
            <a:fillRect/>
          </a:stretch>
        </p:blipFill>
        <p:spPr bwMode="auto">
          <a:xfrm>
            <a:off x="430213" y="3213100"/>
            <a:ext cx="4481512" cy="3362325"/>
          </a:xfrm>
          <a:prstGeom prst="rect">
            <a:avLst/>
          </a:prstGeom>
          <a:noFill/>
          <a:ln w="9525">
            <a:noFill/>
            <a:miter lim="800000"/>
            <a:headEnd/>
            <a:tailEnd/>
          </a:ln>
        </p:spPr>
      </p:pic>
      <p:sp>
        <p:nvSpPr>
          <p:cNvPr id="35844" name="TextBox 5"/>
          <p:cNvSpPr txBox="1">
            <a:spLocks noChangeArrowheads="1"/>
          </p:cNvSpPr>
          <p:nvPr/>
        </p:nvSpPr>
        <p:spPr bwMode="auto">
          <a:xfrm>
            <a:off x="1763713" y="1470025"/>
            <a:ext cx="1757362" cy="461963"/>
          </a:xfrm>
          <a:prstGeom prst="rect">
            <a:avLst/>
          </a:prstGeom>
          <a:noFill/>
          <a:ln w="9525">
            <a:noFill/>
            <a:miter lim="800000"/>
            <a:headEnd/>
            <a:tailEnd/>
          </a:ln>
        </p:spPr>
        <p:txBody>
          <a:bodyPr wrap="none">
            <a:spAutoFit/>
          </a:bodyPr>
          <a:lstStyle/>
          <a:p>
            <a:r>
              <a:rPr lang="en-US" altLang="ru-RU" sz="2400" b="1">
                <a:solidFill>
                  <a:schemeClr val="tx1"/>
                </a:solidFill>
                <a:latin typeface="Calibri" pitchFamily="34" charset="0"/>
                <a:cs typeface="Calibri" pitchFamily="34" charset="0"/>
              </a:rPr>
              <a:t>Ectrodactyly</a:t>
            </a:r>
            <a:endParaRPr lang="ru-RU" altLang="ru-RU" sz="2400" b="1">
              <a:solidFill>
                <a:schemeClr val="tx1"/>
              </a:solidFill>
              <a:latin typeface="Calibri" pitchFamily="34" charset="0"/>
              <a:cs typeface="Calibri"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p:cNvPicPr>
            <a:picLocks noGrp="1" noChangeAspect="1" noChangeArrowheads="1"/>
          </p:cNvPicPr>
          <p:nvPr>
            <p:ph idx="1"/>
          </p:nvPr>
        </p:nvPicPr>
        <p:blipFill>
          <a:blip r:embed="rId2" cstate="print"/>
          <a:srcRect/>
          <a:stretch>
            <a:fillRect/>
          </a:stretch>
        </p:blipFill>
        <p:spPr>
          <a:xfrm>
            <a:off x="395288" y="1125538"/>
            <a:ext cx="4524375" cy="4948237"/>
          </a:xfrm>
          <a:noFill/>
        </p:spPr>
      </p:pic>
      <p:pic>
        <p:nvPicPr>
          <p:cNvPr id="36867" name="Рисунок 1"/>
          <p:cNvPicPr>
            <a:picLocks noChangeAspect="1"/>
          </p:cNvPicPr>
          <p:nvPr/>
        </p:nvPicPr>
        <p:blipFill>
          <a:blip r:embed="rId3" cstate="print"/>
          <a:srcRect/>
          <a:stretch>
            <a:fillRect/>
          </a:stretch>
        </p:blipFill>
        <p:spPr bwMode="auto">
          <a:xfrm>
            <a:off x="5219700" y="3284538"/>
            <a:ext cx="3097213" cy="3178175"/>
          </a:xfrm>
          <a:prstGeom prst="rect">
            <a:avLst/>
          </a:prstGeom>
          <a:noFill/>
          <a:ln w="9525">
            <a:noFill/>
            <a:miter lim="800000"/>
            <a:headEnd/>
            <a:tailEnd/>
          </a:ln>
        </p:spPr>
      </p:pic>
      <p:pic>
        <p:nvPicPr>
          <p:cNvPr id="36868" name="Picture 4" descr="830_marfan"/>
          <p:cNvPicPr>
            <a:picLocks noChangeAspect="1" noChangeArrowheads="1"/>
          </p:cNvPicPr>
          <p:nvPr/>
        </p:nvPicPr>
        <p:blipFill>
          <a:blip r:embed="rId4" cstate="print"/>
          <a:srcRect/>
          <a:stretch>
            <a:fillRect/>
          </a:stretch>
        </p:blipFill>
        <p:spPr bwMode="auto">
          <a:xfrm>
            <a:off x="5772150" y="738188"/>
            <a:ext cx="2519363" cy="2028825"/>
          </a:xfrm>
          <a:prstGeom prst="rect">
            <a:avLst/>
          </a:prstGeom>
          <a:noFill/>
          <a:ln w="9525">
            <a:noFill/>
            <a:miter lim="800000"/>
            <a:headEnd/>
            <a:tailEnd/>
          </a:ln>
        </p:spPr>
      </p:pic>
      <p:sp>
        <p:nvSpPr>
          <p:cNvPr id="36869" name="TextBox 10"/>
          <p:cNvSpPr txBox="1">
            <a:spLocks noChangeArrowheads="1"/>
          </p:cNvSpPr>
          <p:nvPr/>
        </p:nvSpPr>
        <p:spPr bwMode="auto">
          <a:xfrm>
            <a:off x="2195513" y="476250"/>
            <a:ext cx="2465387" cy="461963"/>
          </a:xfrm>
          <a:prstGeom prst="rect">
            <a:avLst/>
          </a:prstGeom>
          <a:noFill/>
          <a:ln w="9525">
            <a:noFill/>
            <a:miter lim="800000"/>
            <a:headEnd/>
            <a:tailEnd/>
          </a:ln>
        </p:spPr>
        <p:txBody>
          <a:bodyPr wrap="none">
            <a:spAutoFit/>
          </a:bodyPr>
          <a:lstStyle/>
          <a:p>
            <a:r>
              <a:rPr lang="en-US" altLang="ru-RU" sz="2400" b="1">
                <a:solidFill>
                  <a:schemeClr val="tx1"/>
                </a:solidFill>
                <a:latin typeface="Calibri" pitchFamily="34" charset="0"/>
                <a:cs typeface="Calibri" pitchFamily="34" charset="0"/>
              </a:rPr>
              <a:t>Marfan syndrome</a:t>
            </a:r>
            <a:endParaRPr lang="ru-RU" altLang="ru-RU" sz="2400" b="1">
              <a:solidFill>
                <a:schemeClr val="tx1"/>
              </a:solidFill>
              <a:latin typeface="Calibri" pitchFamily="34" charset="0"/>
              <a:cs typeface="Calibri"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Elliptocytosis"/>
          <p:cNvPicPr>
            <a:picLocks noChangeAspect="1" noChangeArrowheads="1"/>
          </p:cNvPicPr>
          <p:nvPr/>
        </p:nvPicPr>
        <p:blipFill>
          <a:blip r:embed="rId2" cstate="print"/>
          <a:srcRect/>
          <a:stretch>
            <a:fillRect/>
          </a:stretch>
        </p:blipFill>
        <p:spPr bwMode="auto">
          <a:xfrm>
            <a:off x="827088" y="765175"/>
            <a:ext cx="6048375" cy="4525963"/>
          </a:xfrm>
          <a:prstGeom prst="rect">
            <a:avLst/>
          </a:prstGeom>
          <a:noFill/>
          <a:ln w="9525">
            <a:noFill/>
            <a:miter lim="800000"/>
            <a:headEnd/>
            <a:tailEnd/>
          </a:ln>
        </p:spPr>
      </p:pic>
      <p:pic>
        <p:nvPicPr>
          <p:cNvPr id="37891" name="Picture 5" descr="11030902"/>
          <p:cNvPicPr>
            <a:picLocks noChangeAspect="1" noChangeArrowheads="1"/>
          </p:cNvPicPr>
          <p:nvPr/>
        </p:nvPicPr>
        <p:blipFill>
          <a:blip r:embed="rId3" cstate="print"/>
          <a:srcRect/>
          <a:stretch>
            <a:fillRect/>
          </a:stretch>
        </p:blipFill>
        <p:spPr bwMode="auto">
          <a:xfrm>
            <a:off x="4716463" y="4076700"/>
            <a:ext cx="3276600" cy="2506663"/>
          </a:xfrm>
          <a:prstGeom prst="rect">
            <a:avLst/>
          </a:prstGeom>
          <a:noFill/>
          <a:ln w="9525">
            <a:noFill/>
            <a:miter lim="800000"/>
            <a:headEnd/>
            <a:tailEnd/>
          </a:ln>
        </p:spPr>
      </p:pic>
      <p:sp>
        <p:nvSpPr>
          <p:cNvPr id="37892" name="Объект 4"/>
          <p:cNvSpPr>
            <a:spLocks noGrp="1"/>
          </p:cNvSpPr>
          <p:nvPr>
            <p:ph idx="1"/>
          </p:nvPr>
        </p:nvSpPr>
        <p:spPr>
          <a:xfrm>
            <a:off x="3635375" y="115888"/>
            <a:ext cx="1973263" cy="461962"/>
          </a:xfrm>
        </p:spPr>
        <p:txBody>
          <a:bodyPr wrap="none">
            <a:spAutoFit/>
          </a:bodyPr>
          <a:lstStyle/>
          <a:p>
            <a:pPr marL="107950" indent="0">
              <a:buFont typeface="Wingdings 3" pitchFamily="18" charset="2"/>
              <a:buNone/>
            </a:pPr>
            <a:r>
              <a:rPr lang="en-US" altLang="ru-RU" sz="2400" b="1" smtClean="0">
                <a:latin typeface="Calibri" pitchFamily="34" charset="0"/>
                <a:cs typeface="Calibri" pitchFamily="34" charset="0"/>
              </a:rPr>
              <a:t>Elliptocytosis</a:t>
            </a:r>
            <a:endParaRPr lang="ru-RU" altLang="ru-RU" sz="2400" b="1" smtClean="0">
              <a:latin typeface="Calibri" pitchFamily="34" charset="0"/>
              <a:cs typeface="Calibri"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ChangeArrowheads="1"/>
          </p:cNvSpPr>
          <p:nvPr/>
        </p:nvSpPr>
        <p:spPr bwMode="auto">
          <a:xfrm>
            <a:off x="250825" y="188913"/>
            <a:ext cx="8642350" cy="6669087"/>
          </a:xfrm>
          <a:prstGeom prst="rect">
            <a:avLst/>
          </a:prstGeom>
          <a:noFill/>
          <a:ln w="9525">
            <a:noFill/>
            <a:miter lim="800000"/>
            <a:headEnd/>
            <a:tailEnd/>
          </a:ln>
          <a:effectLst/>
        </p:spPr>
        <p:txBody>
          <a:bodyPr/>
          <a:lstStyle/>
          <a:p>
            <a:pPr marL="342900" indent="-342900" eaLnBrk="1" hangingPunct="1">
              <a:spcBef>
                <a:spcPts val="800"/>
              </a:spcBef>
              <a:buClr>
                <a:srgbClr val="000000"/>
              </a:buClr>
              <a:buSzPct val="100000"/>
              <a:buFont typeface="Times New Roman" panose="02020603050405020304" pitchFamily="18" charset="0"/>
              <a:buNone/>
              <a:defRPr/>
            </a:pPr>
            <a:endParaRPr lang="ru-RU" sz="2800" b="1">
              <a:solidFill>
                <a:srgbClr val="FFFF00"/>
              </a:solidFill>
              <a:effectLst>
                <a:outerShdw blurRad="38100" dist="38100" dir="2700000" algn="tl">
                  <a:srgbClr val="000000"/>
                </a:outerShdw>
              </a:effectLst>
            </a:endParaRPr>
          </a:p>
        </p:txBody>
      </p:sp>
      <p:pic>
        <p:nvPicPr>
          <p:cNvPr id="38915" name="Picture 5" descr="11-860-albinizm"/>
          <p:cNvPicPr>
            <a:picLocks noChangeAspect="1" noChangeArrowheads="1"/>
          </p:cNvPicPr>
          <p:nvPr/>
        </p:nvPicPr>
        <p:blipFill>
          <a:blip r:embed="rId2" cstate="print"/>
          <a:srcRect/>
          <a:stretch>
            <a:fillRect/>
          </a:stretch>
        </p:blipFill>
        <p:spPr bwMode="auto">
          <a:xfrm>
            <a:off x="2916238" y="3048000"/>
            <a:ext cx="3076575" cy="3810000"/>
          </a:xfrm>
          <a:prstGeom prst="rect">
            <a:avLst/>
          </a:prstGeom>
          <a:noFill/>
          <a:ln w="9525">
            <a:noFill/>
            <a:miter lim="800000"/>
            <a:headEnd/>
            <a:tailEnd/>
          </a:ln>
        </p:spPr>
      </p:pic>
      <p:pic>
        <p:nvPicPr>
          <p:cNvPr id="38916" name="Picture 6" descr="2"/>
          <p:cNvPicPr>
            <a:picLocks noChangeAspect="1" noChangeArrowheads="1"/>
          </p:cNvPicPr>
          <p:nvPr/>
        </p:nvPicPr>
        <p:blipFill>
          <a:blip r:embed="rId3" cstate="print"/>
          <a:srcRect/>
          <a:stretch>
            <a:fillRect/>
          </a:stretch>
        </p:blipFill>
        <p:spPr bwMode="auto">
          <a:xfrm>
            <a:off x="5927725" y="836613"/>
            <a:ext cx="3159125" cy="4105275"/>
          </a:xfrm>
          <a:prstGeom prst="rect">
            <a:avLst/>
          </a:prstGeom>
          <a:noFill/>
          <a:ln w="9525">
            <a:noFill/>
            <a:miter lim="800000"/>
            <a:headEnd/>
            <a:tailEnd/>
          </a:ln>
        </p:spPr>
      </p:pic>
      <p:pic>
        <p:nvPicPr>
          <p:cNvPr id="38917" name="Picture 7" descr="article_image-image-article"/>
          <p:cNvPicPr>
            <a:picLocks noChangeAspect="1" noChangeArrowheads="1"/>
          </p:cNvPicPr>
          <p:nvPr/>
        </p:nvPicPr>
        <p:blipFill>
          <a:blip r:embed="rId4" cstate="print"/>
          <a:srcRect/>
          <a:stretch>
            <a:fillRect/>
          </a:stretch>
        </p:blipFill>
        <p:spPr bwMode="auto">
          <a:xfrm>
            <a:off x="0" y="1341438"/>
            <a:ext cx="3171825" cy="3959225"/>
          </a:xfrm>
          <a:prstGeom prst="rect">
            <a:avLst/>
          </a:prstGeom>
          <a:noFill/>
          <a:ln w="9525">
            <a:noFill/>
            <a:miter lim="800000"/>
            <a:headEnd/>
            <a:tailEnd/>
          </a:ln>
        </p:spPr>
      </p:pic>
      <p:sp>
        <p:nvSpPr>
          <p:cNvPr id="38918" name="Text Box 4"/>
          <p:cNvSpPr txBox="1">
            <a:spLocks noChangeArrowheads="1"/>
          </p:cNvSpPr>
          <p:nvPr/>
        </p:nvSpPr>
        <p:spPr bwMode="auto">
          <a:xfrm>
            <a:off x="1825625" y="184150"/>
            <a:ext cx="5257800" cy="523875"/>
          </a:xfrm>
          <a:prstGeom prst="rect">
            <a:avLst/>
          </a:prstGeom>
          <a:solidFill>
            <a:srgbClr val="FFFFFF"/>
          </a:solidFill>
          <a:ln w="9525">
            <a:solidFill>
              <a:srgbClr val="000000"/>
            </a:solidFill>
            <a:miter lim="800000"/>
            <a:headEnd/>
            <a:tailEnd/>
          </a:ln>
        </p:spPr>
        <p:txBody>
          <a:bodyPr>
            <a:spAutoFit/>
          </a:bodyPr>
          <a:lstStyle/>
          <a:p>
            <a:pPr eaLnBrk="1" hangingPunct="1">
              <a:spcAft>
                <a:spcPts val="1000"/>
              </a:spcAft>
            </a:pPr>
            <a:r>
              <a:rPr lang="en-US" altLang="ru-RU" sz="2800" b="1">
                <a:solidFill>
                  <a:schemeClr val="tx1"/>
                </a:solidFill>
                <a:latin typeface="Calibri" pitchFamily="34" charset="0"/>
                <a:cs typeface="Arial" charset="0"/>
              </a:rPr>
              <a:t>Autosomal-recessive disorders</a:t>
            </a:r>
            <a:endParaRPr lang="ru-RU" altLang="ru-RU" sz="2800" b="1">
              <a:solidFill>
                <a:schemeClr val="tx1"/>
              </a:solidFill>
              <a:cs typeface="Arial" charset="0"/>
            </a:endParaRPr>
          </a:p>
        </p:txBody>
      </p:sp>
      <p:sp>
        <p:nvSpPr>
          <p:cNvPr id="38919" name="Объект 4"/>
          <p:cNvSpPr>
            <a:spLocks noGrp="1"/>
          </p:cNvSpPr>
          <p:nvPr>
            <p:ph idx="1"/>
          </p:nvPr>
        </p:nvSpPr>
        <p:spPr>
          <a:xfrm>
            <a:off x="3478213" y="1844675"/>
            <a:ext cx="1479550" cy="461963"/>
          </a:xfrm>
        </p:spPr>
        <p:txBody>
          <a:bodyPr wrap="none">
            <a:spAutoFit/>
          </a:bodyPr>
          <a:lstStyle/>
          <a:p>
            <a:pPr marL="107950" indent="0">
              <a:buFont typeface="Wingdings 3" pitchFamily="18" charset="2"/>
              <a:buNone/>
            </a:pPr>
            <a:r>
              <a:rPr lang="en-US" altLang="ru-RU" sz="2400" b="1" smtClean="0">
                <a:latin typeface="Calibri" pitchFamily="34" charset="0"/>
                <a:cs typeface="Calibri" pitchFamily="34" charset="0"/>
              </a:rPr>
              <a:t> Albinism</a:t>
            </a:r>
            <a:endParaRPr lang="ru-RU" altLang="ru-RU" sz="2400" b="1" smtClean="0">
              <a:latin typeface="Calibri" pitchFamily="34" charset="0"/>
              <a:cs typeface="Calibri"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descr="data:image/jpeg;base64,/9j/4AAQSkZJRgABAQAAAQABAAD/2wCEAAkGBxAQEg8QEhIQEA8QEA8PDw8QDw8PDw8PFBQWFhQSFBQYHCggGBolHBQUITEhJSkrLi4uFx8zODMsNygtLisBCgoKDg0OFxAQFCwcHBwsLCwsLCwsLCwsLCwsLCwsLCwsNywsLCwsKyssLCwsLCwsLCssLCwsKzc3LCwrMjc3LP/AABEIAPQAzgMBIgACEQEDEQH/xAAbAAACAwEBAQAAAAAAAAAAAAACAwEEBQAGB//EADMQAAICAgECBQMDAwIHAAAAAAABAgMEESESMQVBUWFxBhOBIjKRQlKxFBUjM1NiodHw/8QAGQEAAwEBAQAAAAAAAAAAAAAAAQIDAAQF/8QAIREBAQEBAAMBAAMAAwAAAAAAAAECEQMhMRITQVEiQmH/2gAMAwEAAhEDEQA/APrTZ2wWyNilH1E9QGydhYeyHIDqI2Fh7CTYrrO+4EDuojrYrrXqR1L1BTSGOwBv5O2DsU8g+r3ZKt+ReztGHiwrP/uQ1L3KsUMiEOH7O2LjIPYATsFkkGZGztnNA7MAtnbA2dszD2cmBs5MzFs4l+ZBiuIbJbFyYWS5CZ2i7LCvKzYLRkOeQcrGxMORqi/QCn5h0Z+4akKjAbFBHg0yUCmTswiORCZOzMI5MHZyYOtwzYSYrZKkboWG9YWxUZhtaMXidnSiRslGDgDiZIgIOORxyMyJeZBL8wJSMUM2V7ZjJMpXTMBc57/9kJ7FSs8vIJPQqsi3W0MUzPVwyNxumkXOomMitGwOMjdNIs7CTExkHs3RMJQCZJmFskElAFJOyDkZuJY6qexDOrkGUliy0cSpbICRILJOMATjtEowBYm5jZPuV2+Qlpd0uDOus7lzJkZeTLy/kFvocz26LCbArWgkgLcCw4BKvYagAejgNiLgMRhNiw0LQSZjDTGbEpjIszDQYtDIhBxyCSI6TB1wMl5haOYBNqYbK1MtcfwWdhidnHJkMhkhK4lEIlGKTa+5Xi+4y+XcQnwEtVcmRlSl1S9tl/Jn3+DOp7iaPiLYcYnQRYhWGQ/QRiM6RsKmxnRFd2g8bsVlA7Yydse3+RFl6Fp8mKQakUXcWaZbF6pwzYSnoXJCbJAuhmerbvCjle5kytYEr9ctpL3YP2b+NvxydjFcn5nnoZ8fXf4bLVOfF9n+Bv2X+Js9Zz5Kld6Y1TD0tzwU+OfQsVy2tiN7Openo0pdT0snJEEpjI1yCBCCVRyn3EzfAzJfP5E2dhiM3Ml3/gp40ttljNfDKmD5ktfVfH8auOiyroozLL/JFeeVru9aG/XDzF02LM30KV2S2ZlWTbd/yo/p87Jft/C8yv4jmUUcXZUYyf8ATFre/TSEurVs+PMaFl7KtmY0YsvGqJPVWTuXpNcb9BUvE9vpmumflp7jJeqZK1b889vQUZm2b+FyjxPhljcj2/hi4Q+Oo717WnWUsxaRqOJTyK9hsbNebz8tw1GK6rJ8RXkvWT9jMyvFcfGf/E6snI/6a5Sfw+IjPqO147SW/v5D6YesK16HmJ+E312t/ZstUudpPltepP311ST8969LD66cUm8ba9I2wcl8rsjcwPFcbKjFzg6ZS7Oa6efaSPG+AfT99TjL/T2WbnuX3Go6j6I95j+Hbr6JQil6SfVpeg//ACTtxBqmdT79cH2fmvn1Llc9icHAdUejrlNb2ur+lei9izXBoP5Tuj4MNoiERmgp0dcgmxMHoa+Ru+k7PaYyDRn5t7gtpbJ8PzlYvgT+SS8p74bZ2Bu7/kTb5/Adz5/Iuxl644yc3sVsPhMtZ6KtC4ZLX1bx30q5Vr33FwwZXtKUuipfqsfm0vL4Oy48g0zc4uDi/tv92211fwLPd9uj9cnpVy/FnkdWPjP7WNHcXZHidjXfT8keBvpUbZLerYN9PVttv12fUsLFxqklGEY+y3wHJ40X1Kqty/u6E3/LNZ77aeb9ckfMqfCLbqJ7U7MlOPR0VyS5fP6u3BreFeD5isrrnVOVb1uUv6Neez2z8W1wtL2itDIZM5fL7JG/OdUb5N5nCaPDVX7npPDIcGd0dt9zWwFwU5HNO36tNAOIxnaAf+mVnRi2pdEJTimoycV1RXszJuyrIvs1/g9LbSpfJStxfVbRrD51IzKM2RfpyJM6GJHf7S1XSl5C8v8AprrP+GVvY+MQYRHRQSWuSIDAkYEExn5ANlazKjFpPzBbxvxdHZcNpmbgx6XI1JSUolDEre5EvJO8X8V5LBWS5/JE2JyJ8/kKUuPwdby4pZq4ZXx13HZUxWO+SWvquEzxkyXjJLgs7JithUjIsw35IH/b5Pu9fBvKkmOML+IrN2RiVYCXZbfqamLhqPL7lyFCQN09D/E9W0iaNPCjpGZS9tGpjyRo0WGRFhAbFp4lojQLlo5TNK1iehHKBKZOxgckGCQwCNsXNksCTFoyIl2ZgeKJ9LfnF8fBvtmfkVfcUkvMludnFvDeXoPp+9yjya1VXcqeHY6rWkaVaG8c9cqfn1/ytjzmcmmwk/0r4GZ0ltr3FQf6dehd58+qVsuNlXEvTk15ob5SXpJ/weflkuvJ0+0uCG98sdfjx2V6qMx1bKUZluqRSXoLlbHRK0ZjFMZuGykUMqfl6libM7Nba36AtGQeVkKOteQeJ4geF+q8m51v7c5Re+XF6a0WPpPxidsErl02R46/Ka9WvJnN/L7dc8HM9fRqsngrLxqhWOr7kHYu8FOPWvwUcO1S3t/wYHi30lVOf36267U9trzkvP5BfJedhseLNvL6e7dykuCsrXsy/DrJqMYvmWkmzVjTwUxq6T8mJj0dCY2MimuBsJlepcWeojYuMgtm6PBORBCOQrItXDBqr0teYdgDi3ppi36M+GUVluIEA4FMzjn3rteZvly37iqJ8sm58v5ZRlka2Pa5IfctOXuYfi2F1uMlxKOmbWRLajIqZC4b9Dn8uXb4NDxZbjHfdcMuVzMnwu5y3ta54NBSDi9h9TlXoTHRmUYzLMJFOtw9sVOtaZLmRKRul08l434P1ybTa36Phg4Hgutb3weolWn3Jqq5I3wzvV8+e84z66pVTjHvF+Zv0Upor3Yrlr2L2PqK03yHPj4bXk78FXjpdkOZykvUiTKSSI22/SLEBFh3SQiEwWmzFmLGpiohRYOmGmHEWmMiYtJyrNaJqsAyFuSQ+uhC/aS79cPgx0RUIaHRLRz15DLT217lZ4xr5MF1N+7K1qDYhPSnBfpcfNFeHmWJy0xV/wClqXkxNe4ri8pCl0teXJZmTXWmx2XT069+xLHZ1068k1whTH12lPYyEhrVJFpzEPK0WIR2jE8etdUXLTevJLbBbY35/V40LfEYxW2ZWR47Le4/pR4rN+ob7HquuSe9fq4Cwfp3LyJddljgpLS1+lfwbt18dGPFnHvT2mP9SWN9MpLWgcvxyKTl9xd/7ufczMX6Ij+l2XTm1/3Nfg2/CvpvFq5a65bfMnv/ACJc7/10TXik7xk0fWKi2vuNa9ext4/1pV07lOP88/waVXheKt9NUOe/Ceyf9hx2+r7UN61vpW9G/G5/2Lrfiv3LMn9X47lGKsTcuyXc3cWxS5E1fTWNF9Srj1f3aWy5/punsGZ1/bm3rH/VYqQzQupjGxyCgMixSYaYS6VbLP1v2NOh8Hmr8jpm/dmvgZO0Txr3xLUaeyUxaYxHREa81OXL+RVjOlPliLb0Na54XcgVqScH+BVl++xFEXvZG32tJ6aXh+I9rfkaXiWL1V7XePIHhy4NOHK0PnM40rxU1yTBl7xXE+3N+j5TKOidjrxexeomjr6oy4a2U4T0x33fc0ran+M67wuCbkorfwhcIS3rsaVkxMq98o1/8HG9Cpplru3+SxX25QGNCSNCGNvkT3Vv5EY00jSrmipDH0WK46Gkqer1ZUhc0SiGxukkKSDTIJSFUFEZL9rBhEK79rCTVZCx+p7Zex8Rx5ROPDZpVLgTGP7T1pFI5ApBI6IhXi7VJt/JQy6pG7JLkRbUJvPYnjXGViRNCqsoTThLg0cd70Jn5w9+tvw+PBeaK+FHhFotGV8zFVsWn38meVvpcG4vjR7NGR47UtKWvyDUPjXHnZA9Q+cBUoErHT1PcsUIrRZZrloMJY0aoos1lGm7ZahYN08i0gtCoSGqQB47RDJbIYGCTFEqIyMQNdCgtC8mX6WNYjK/aw34UvEkaKZhV2NPg1se3aBjSWlqLDiLgMTLRKvMb7gWSF23638kRbZkITKnbLuDjcoCMTQwRPz7VlaVMNIYDFkooIkUvF4dVb+C6Vs+S6H8GrR5KNuuHyv8B9HmuUKtXcXC5x+PNEe/66eLH2yG9DKrVLtw/QY4b+TWNLwmFui3VeVnTo5RaE9rZsrUhaPjYZlLZeqQZRvItJhpAwQxBid05BoHZHUMXnRCsmDcXobsVkWdK2A1heLj67l6NSQePHqin7HNaGmOOe0UEGgUEiibyeRQtsiss287KVr5BUViJfw1yZlcjXwYi/apIvoIgCyRSQeouu0UrZOQVnIKQ8yndPP5kOmTRVcTfz8NWLj93kefmpQbjJaOfyZ5Xb4dTUQ4tdh1WZJcPlf+SIvZDRNS5XK8mEvPXsyzDT9P5Mno2Pqho1oTLXriixBozqkXakaUbP8A1ZjIahcDpTCHBuRGxeyeo1NIYmLurc9RXryHVFy4X8mlj46j8+o2c9Lvcg6K+mKXoiZw2GckX45ldx0ch84iNA4V5fKk1sRWtnHCpLEYLg2sOCSOOFz9UnxYkIsRxxbJdFNARRxw6YWivl4sJp7Rxwm/inivthSqUXpb0dKJBxxvS/pES1UQcEq5Ui3SccZjidHHBZDYeJWpvnZxxv7a/GxVWkuBmjjjonxyV2gtEnBZ2hNkUccYH//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ru-RU" altLang="ru-RU">
              <a:solidFill>
                <a:schemeClr val="tx1"/>
              </a:solidFill>
              <a:latin typeface="Calibri" pitchFamily="34" charset="0"/>
              <a:cs typeface="Arial" charset="0"/>
            </a:endParaRPr>
          </a:p>
        </p:txBody>
      </p:sp>
      <p:pic>
        <p:nvPicPr>
          <p:cNvPr id="39939" name="Picture 4" descr="http://img0.liveinternet.ru/images/attach/c/6/91/446/91446224_albinizm.jpg"/>
          <p:cNvPicPr>
            <a:picLocks noChangeAspect="1" noChangeArrowheads="1"/>
          </p:cNvPicPr>
          <p:nvPr/>
        </p:nvPicPr>
        <p:blipFill>
          <a:blip r:embed="rId2" cstate="print"/>
          <a:srcRect/>
          <a:stretch>
            <a:fillRect/>
          </a:stretch>
        </p:blipFill>
        <p:spPr bwMode="auto">
          <a:xfrm>
            <a:off x="5219700" y="3436938"/>
            <a:ext cx="2895600" cy="3421062"/>
          </a:xfrm>
          <a:prstGeom prst="rect">
            <a:avLst/>
          </a:prstGeom>
          <a:noFill/>
          <a:ln w="9525">
            <a:noFill/>
            <a:miter lim="800000"/>
            <a:headEnd/>
            <a:tailEnd/>
          </a:ln>
        </p:spPr>
      </p:pic>
      <p:pic>
        <p:nvPicPr>
          <p:cNvPr id="39940" name="Picture 8" descr="http://nevsedoma.com.ua/images/2008/150/tn000003.jpg"/>
          <p:cNvPicPr>
            <a:picLocks noChangeAspect="1" noChangeArrowheads="1"/>
          </p:cNvPicPr>
          <p:nvPr/>
        </p:nvPicPr>
        <p:blipFill>
          <a:blip r:embed="rId3" cstate="print"/>
          <a:srcRect/>
          <a:stretch>
            <a:fillRect/>
          </a:stretch>
        </p:blipFill>
        <p:spPr bwMode="auto">
          <a:xfrm>
            <a:off x="179388" y="0"/>
            <a:ext cx="4537075" cy="4057650"/>
          </a:xfrm>
          <a:prstGeom prst="rect">
            <a:avLst/>
          </a:prstGeom>
          <a:noFill/>
          <a:ln w="9525">
            <a:noFill/>
            <a:miter lim="800000"/>
            <a:headEnd/>
            <a:tailEnd/>
          </a:ln>
        </p:spPr>
      </p:pic>
      <p:pic>
        <p:nvPicPr>
          <p:cNvPr id="39941" name="Picture 10" descr="http://static.eva.ru/eva/330000-340000/330175/channel/19028630629510533.jpg"/>
          <p:cNvPicPr>
            <a:picLocks noChangeAspect="1" noChangeArrowheads="1"/>
          </p:cNvPicPr>
          <p:nvPr/>
        </p:nvPicPr>
        <p:blipFill>
          <a:blip r:embed="rId4" cstate="print"/>
          <a:srcRect/>
          <a:stretch>
            <a:fillRect/>
          </a:stretch>
        </p:blipFill>
        <p:spPr bwMode="auto">
          <a:xfrm>
            <a:off x="250825" y="4437063"/>
            <a:ext cx="2543175" cy="2032000"/>
          </a:xfrm>
          <a:prstGeom prst="rect">
            <a:avLst/>
          </a:prstGeom>
          <a:noFill/>
          <a:ln w="9525">
            <a:noFill/>
            <a:miter lim="800000"/>
            <a:headEnd/>
            <a:tailEnd/>
          </a:ln>
        </p:spPr>
      </p:pic>
      <p:pic>
        <p:nvPicPr>
          <p:cNvPr id="39942" name="Picture 12" descr="http://content.foto.mail.ru/list/fillipovna/_answers/i-130.jpg"/>
          <p:cNvPicPr>
            <a:picLocks noChangeAspect="1" noChangeArrowheads="1"/>
          </p:cNvPicPr>
          <p:nvPr/>
        </p:nvPicPr>
        <p:blipFill>
          <a:blip r:embed="rId5" cstate="print"/>
          <a:srcRect/>
          <a:stretch>
            <a:fillRect/>
          </a:stretch>
        </p:blipFill>
        <p:spPr bwMode="auto">
          <a:xfrm>
            <a:off x="4643438" y="-387350"/>
            <a:ext cx="4333875" cy="32766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mukoviscidoz3"/>
          <p:cNvPicPr>
            <a:picLocks noChangeAspect="1" noChangeArrowheads="1"/>
          </p:cNvPicPr>
          <p:nvPr/>
        </p:nvPicPr>
        <p:blipFill>
          <a:blip r:embed="rId2" cstate="print"/>
          <a:srcRect/>
          <a:stretch>
            <a:fillRect/>
          </a:stretch>
        </p:blipFill>
        <p:spPr bwMode="auto">
          <a:xfrm>
            <a:off x="1763713" y="1484313"/>
            <a:ext cx="5826125" cy="3876675"/>
          </a:xfrm>
          <a:prstGeom prst="rect">
            <a:avLst/>
          </a:prstGeom>
          <a:noFill/>
          <a:ln w="9525">
            <a:noFill/>
            <a:miter lim="800000"/>
            <a:headEnd/>
            <a:tailEnd/>
          </a:ln>
        </p:spPr>
      </p:pic>
      <p:sp>
        <p:nvSpPr>
          <p:cNvPr id="40963" name="Объект 4"/>
          <p:cNvSpPr>
            <a:spLocks noGrp="1"/>
          </p:cNvSpPr>
          <p:nvPr>
            <p:ph idx="1"/>
          </p:nvPr>
        </p:nvSpPr>
        <p:spPr>
          <a:xfrm>
            <a:off x="3635375" y="549275"/>
            <a:ext cx="2171700" cy="460375"/>
          </a:xfrm>
        </p:spPr>
        <p:txBody>
          <a:bodyPr wrap="none">
            <a:spAutoFit/>
          </a:bodyPr>
          <a:lstStyle/>
          <a:p>
            <a:pPr marL="107950" indent="0">
              <a:buFont typeface="Wingdings 3" pitchFamily="18" charset="2"/>
              <a:buNone/>
            </a:pPr>
            <a:r>
              <a:rPr lang="en-US" altLang="ru-RU" sz="2400" b="1" smtClean="0">
                <a:latin typeface="Calibri" pitchFamily="34" charset="0"/>
                <a:cs typeface="Calibri" pitchFamily="34" charset="0"/>
              </a:rPr>
              <a:t>  Cystic fibrosis</a:t>
            </a:r>
            <a:endParaRPr lang="ru-RU" altLang="ru-RU" sz="2400" b="1" smtClean="0">
              <a:latin typeface="Calibri" pitchFamily="34" charset="0"/>
              <a:cs typeface="Calibri"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Rectangle 3"/>
          <p:cNvSpPr>
            <a:spLocks noGrp="1" noChangeArrowheads="1"/>
          </p:cNvSpPr>
          <p:nvPr>
            <p:ph idx="1"/>
          </p:nvPr>
        </p:nvSpPr>
        <p:spPr>
          <a:xfrm>
            <a:off x="0" y="188913"/>
            <a:ext cx="8964613" cy="6669087"/>
          </a:xfrm>
        </p:spPr>
        <p:txBody>
          <a:bodyPr>
            <a:normAutofit/>
          </a:bodyPr>
          <a:lstStyle/>
          <a:p>
            <a:pPr marL="365760" indent="-256032" algn="ctr" eaLnBrk="1" fontAlgn="auto" hangingPunct="1">
              <a:lnSpc>
                <a:spcPct val="90000"/>
              </a:lnSpc>
              <a:spcAft>
                <a:spcPts val="0"/>
              </a:spcAft>
              <a:buFont typeface="Wingdings 3" pitchFamily="18" charset="2"/>
              <a:buNone/>
              <a:defRPr/>
            </a:pPr>
            <a:r>
              <a:rPr lang="en-US" sz="2400" b="1" dirty="0" smtClean="0">
                <a:solidFill>
                  <a:srgbClr val="FF3300"/>
                </a:solidFill>
              </a:rPr>
              <a:t>The </a:t>
            </a:r>
            <a:r>
              <a:rPr lang="en-US" sz="2400" b="1" dirty="0">
                <a:solidFill>
                  <a:srgbClr val="FF3300"/>
                </a:solidFill>
              </a:rPr>
              <a:t>test </a:t>
            </a:r>
            <a:r>
              <a:rPr lang="en-US" sz="2400" b="1" dirty="0" smtClean="0">
                <a:solidFill>
                  <a:srgbClr val="FF3300"/>
                </a:solidFill>
              </a:rPr>
              <a:t>cross</a:t>
            </a:r>
            <a:r>
              <a:rPr lang="en-US" sz="2400" dirty="0" smtClean="0">
                <a:solidFill>
                  <a:srgbClr val="800080"/>
                </a:solidFill>
              </a:rPr>
              <a:t> </a:t>
            </a:r>
            <a:endParaRPr lang="en-US" sz="2400" dirty="0">
              <a:solidFill>
                <a:srgbClr val="800080"/>
              </a:solidFill>
            </a:endParaRPr>
          </a:p>
          <a:p>
            <a:pPr marL="365760" indent="-256032" eaLnBrk="1" fontAlgn="auto" hangingPunct="1">
              <a:lnSpc>
                <a:spcPct val="90000"/>
              </a:lnSpc>
              <a:spcAft>
                <a:spcPts val="0"/>
              </a:spcAft>
              <a:buFont typeface="Wingdings 3" pitchFamily="18" charset="2"/>
              <a:buNone/>
              <a:defRPr/>
            </a:pPr>
            <a:r>
              <a:rPr lang="en-US" sz="2400" dirty="0">
                <a:solidFill>
                  <a:srgbClr val="800080"/>
                </a:solidFill>
              </a:rPr>
              <a:t>        </a:t>
            </a:r>
            <a:r>
              <a:rPr lang="en-US" sz="2400" dirty="0"/>
              <a:t>Homozygous and heterozygous </a:t>
            </a:r>
            <a:r>
              <a:rPr lang="en-US" sz="2400" dirty="0" smtClean="0"/>
              <a:t>individuals </a:t>
            </a:r>
            <a:r>
              <a:rPr lang="en-US" sz="2400" b="1" dirty="0" smtClean="0">
                <a:solidFill>
                  <a:srgbClr val="CC00CC"/>
                </a:solidFill>
              </a:rPr>
              <a:t>apparently </a:t>
            </a:r>
            <a:r>
              <a:rPr lang="en-US" sz="2400" b="1" dirty="0">
                <a:solidFill>
                  <a:srgbClr val="CC00CC"/>
                </a:solidFill>
              </a:rPr>
              <a:t>do not differ </a:t>
            </a:r>
            <a:r>
              <a:rPr lang="en-US" sz="2400" dirty="0"/>
              <a:t>in dominant trait</a:t>
            </a:r>
            <a:r>
              <a:rPr lang="en-US" sz="2400" b="1" dirty="0"/>
              <a:t>. </a:t>
            </a:r>
            <a:endParaRPr lang="en-US" sz="2400" b="1" dirty="0" smtClean="0"/>
          </a:p>
          <a:p>
            <a:pPr marL="365760" indent="-256032" eaLnBrk="1" fontAlgn="auto" hangingPunct="1">
              <a:lnSpc>
                <a:spcPct val="90000"/>
              </a:lnSpc>
              <a:spcAft>
                <a:spcPts val="0"/>
              </a:spcAft>
              <a:buFont typeface="Wingdings 3" pitchFamily="18" charset="2"/>
              <a:buNone/>
              <a:defRPr/>
            </a:pPr>
            <a:r>
              <a:rPr lang="en-US" sz="2400" b="1" dirty="0" smtClean="0">
                <a:solidFill>
                  <a:schemeClr val="tx2"/>
                </a:solidFill>
                <a:effectLst>
                  <a:outerShdw blurRad="38100" dist="38100" dir="2700000" algn="tl">
                    <a:srgbClr val="FFFFFF"/>
                  </a:outerShdw>
                </a:effectLst>
              </a:rPr>
              <a:t>        </a:t>
            </a:r>
            <a:r>
              <a:rPr lang="en-US" sz="2400" dirty="0" smtClean="0">
                <a:solidFill>
                  <a:schemeClr val="tx2"/>
                </a:solidFill>
                <a:effectLst>
                  <a:outerShdw blurRad="38100" dist="38100" dir="2700000" algn="tl">
                    <a:srgbClr val="FFFFFF"/>
                  </a:outerShdw>
                </a:effectLst>
              </a:rPr>
              <a:t>For </a:t>
            </a:r>
            <a:r>
              <a:rPr lang="en-US" sz="2400" dirty="0">
                <a:solidFill>
                  <a:schemeClr val="tx2"/>
                </a:solidFill>
                <a:effectLst>
                  <a:outerShdw blurRad="38100" dist="38100" dir="2700000" algn="tl">
                    <a:srgbClr val="FFFFFF"/>
                  </a:outerShdw>
                </a:effectLst>
              </a:rPr>
              <a:t>the analysis of genotype individuals with an </a:t>
            </a:r>
            <a:r>
              <a:rPr lang="en-US" sz="2400" dirty="0" smtClean="0">
                <a:solidFill>
                  <a:schemeClr val="tx2"/>
                </a:solidFill>
                <a:effectLst>
                  <a:outerShdw blurRad="38100" dist="38100" dir="2700000" algn="tl">
                    <a:srgbClr val="FFFFFF"/>
                  </a:outerShdw>
                </a:effectLst>
              </a:rPr>
              <a:t>dominant phenotype </a:t>
            </a:r>
            <a:r>
              <a:rPr lang="en-US" sz="2400" dirty="0">
                <a:solidFill>
                  <a:schemeClr val="tx2"/>
                </a:solidFill>
                <a:effectLst>
                  <a:outerShdw blurRad="38100" dist="38100" dir="2700000" algn="tl">
                    <a:srgbClr val="FFFFFF"/>
                  </a:outerShdw>
                </a:effectLst>
              </a:rPr>
              <a:t>are mated with</a:t>
            </a:r>
            <a:r>
              <a:rPr lang="en-US" sz="2400" dirty="0">
                <a:solidFill>
                  <a:srgbClr val="800080"/>
                </a:solidFill>
              </a:rPr>
              <a:t> </a:t>
            </a:r>
            <a:r>
              <a:rPr lang="en-US" sz="2400" dirty="0" smtClean="0">
                <a:solidFill>
                  <a:srgbClr val="800080"/>
                </a:solidFill>
              </a:rPr>
              <a:t>recessive </a:t>
            </a:r>
            <a:r>
              <a:rPr lang="en-US" sz="2400" b="1" dirty="0" smtClean="0">
                <a:solidFill>
                  <a:srgbClr val="0000FF"/>
                </a:solidFill>
              </a:rPr>
              <a:t>homozygous </a:t>
            </a:r>
          </a:p>
          <a:p>
            <a:pPr marL="365760" indent="-256032" eaLnBrk="1" fontAlgn="auto" hangingPunct="1">
              <a:lnSpc>
                <a:spcPct val="90000"/>
              </a:lnSpc>
              <a:spcAft>
                <a:spcPts val="0"/>
              </a:spcAft>
              <a:buFont typeface="Wingdings 3" pitchFamily="18" charset="2"/>
              <a:buNone/>
              <a:defRPr/>
            </a:pPr>
            <a:r>
              <a:rPr lang="en-US" sz="2400" dirty="0" smtClean="0">
                <a:solidFill>
                  <a:srgbClr val="800080"/>
                </a:solidFill>
              </a:rPr>
              <a:t>manifestation </a:t>
            </a:r>
            <a:r>
              <a:rPr lang="en-US" sz="2400" dirty="0">
                <a:solidFill>
                  <a:srgbClr val="800080"/>
                </a:solidFill>
              </a:rPr>
              <a:t>of traits in offspring</a:t>
            </a:r>
            <a:r>
              <a:rPr lang="en-US" sz="2800" dirty="0">
                <a:solidFill>
                  <a:srgbClr val="800080"/>
                </a:solidFill>
              </a:rPr>
              <a:t>, it is possible to       determine the genotype: </a:t>
            </a:r>
          </a:p>
          <a:p>
            <a:pPr marL="365760" indent="-256032" eaLnBrk="1" fontAlgn="auto" hangingPunct="1">
              <a:lnSpc>
                <a:spcPct val="90000"/>
              </a:lnSpc>
              <a:spcAft>
                <a:spcPts val="0"/>
              </a:spcAft>
              <a:buFont typeface="Wingdings 3" pitchFamily="18" charset="2"/>
              <a:buNone/>
              <a:defRPr/>
            </a:pPr>
            <a:r>
              <a:rPr lang="en-US" sz="2800" dirty="0">
                <a:solidFill>
                  <a:srgbClr val="800080"/>
                </a:solidFill>
              </a:rPr>
              <a:t>     </a:t>
            </a:r>
            <a:r>
              <a:rPr lang="en-US" sz="2800" dirty="0">
                <a:solidFill>
                  <a:schemeClr val="tx2"/>
                </a:solidFill>
                <a:effectLst>
                  <a:outerShdw blurRad="38100" dist="38100" dir="2700000" algn="tl">
                    <a:srgbClr val="FFFFFF"/>
                  </a:outerShdw>
                </a:effectLst>
              </a:rPr>
              <a:t>P ♀  AA x ♂ </a:t>
            </a:r>
            <a:r>
              <a:rPr lang="en-US" sz="2800" dirty="0" err="1">
                <a:solidFill>
                  <a:schemeClr val="tx2"/>
                </a:solidFill>
                <a:effectLst>
                  <a:outerShdw blurRad="38100" dist="38100" dir="2700000" algn="tl">
                    <a:srgbClr val="FFFFFF"/>
                  </a:outerShdw>
                </a:effectLst>
              </a:rPr>
              <a:t>aa</a:t>
            </a:r>
            <a:r>
              <a:rPr lang="en-US" sz="2800" dirty="0">
                <a:solidFill>
                  <a:schemeClr val="tx2"/>
                </a:solidFill>
                <a:effectLst>
                  <a:outerShdw blurRad="38100" dist="38100" dir="2700000" algn="tl">
                    <a:srgbClr val="FFFFFF"/>
                  </a:outerShdw>
                </a:effectLst>
              </a:rPr>
              <a:t>                P ♀ </a:t>
            </a:r>
            <a:r>
              <a:rPr lang="en-US" sz="2800" dirty="0" err="1">
                <a:solidFill>
                  <a:schemeClr val="tx2"/>
                </a:solidFill>
                <a:effectLst>
                  <a:outerShdw blurRad="38100" dist="38100" dir="2700000" algn="tl">
                    <a:srgbClr val="FFFFFF"/>
                  </a:outerShdw>
                </a:effectLst>
              </a:rPr>
              <a:t>Aa</a:t>
            </a:r>
            <a:r>
              <a:rPr lang="en-US" sz="2800" dirty="0">
                <a:solidFill>
                  <a:schemeClr val="tx2"/>
                </a:solidFill>
                <a:effectLst>
                  <a:outerShdw blurRad="38100" dist="38100" dir="2700000" algn="tl">
                    <a:srgbClr val="FFFFFF"/>
                  </a:outerShdw>
                </a:effectLst>
              </a:rPr>
              <a:t> x  ♂  </a:t>
            </a:r>
            <a:r>
              <a:rPr lang="en-US" sz="2800" dirty="0" err="1">
                <a:solidFill>
                  <a:schemeClr val="tx2"/>
                </a:solidFill>
                <a:effectLst>
                  <a:outerShdw blurRad="38100" dist="38100" dir="2700000" algn="tl">
                    <a:srgbClr val="FFFFFF"/>
                  </a:outerShdw>
                </a:effectLst>
              </a:rPr>
              <a:t>aa</a:t>
            </a:r>
            <a:r>
              <a:rPr lang="en-US" sz="2800" dirty="0">
                <a:solidFill>
                  <a:schemeClr val="tx2"/>
                </a:solidFill>
                <a:effectLst>
                  <a:outerShdw blurRad="38100" dist="38100" dir="2700000" algn="tl">
                    <a:srgbClr val="FFFFFF"/>
                  </a:outerShdw>
                </a:effectLst>
              </a:rPr>
              <a:t> </a:t>
            </a:r>
          </a:p>
          <a:p>
            <a:pPr marL="365760" indent="-256032" eaLnBrk="1" fontAlgn="auto" hangingPunct="1">
              <a:lnSpc>
                <a:spcPct val="90000"/>
              </a:lnSpc>
              <a:spcAft>
                <a:spcPts val="0"/>
              </a:spcAft>
              <a:buFont typeface="Wingdings 3" pitchFamily="18" charset="2"/>
              <a:buNone/>
              <a:defRPr/>
            </a:pPr>
            <a:r>
              <a:rPr lang="en-US" sz="2800" dirty="0">
                <a:solidFill>
                  <a:schemeClr val="tx2"/>
                </a:solidFill>
                <a:effectLst>
                  <a:outerShdw blurRad="38100" dist="38100" dir="2700000" algn="tl">
                    <a:srgbClr val="FFFFFF"/>
                  </a:outerShdw>
                </a:effectLst>
              </a:rPr>
              <a:t>     G:      A;          a                G:     A ,          a; </a:t>
            </a:r>
          </a:p>
          <a:p>
            <a:pPr marL="365760" indent="-256032" eaLnBrk="1" fontAlgn="auto" hangingPunct="1">
              <a:lnSpc>
                <a:spcPct val="90000"/>
              </a:lnSpc>
              <a:spcAft>
                <a:spcPts val="0"/>
              </a:spcAft>
              <a:buFont typeface="Wingdings 3" pitchFamily="18" charset="2"/>
              <a:buNone/>
              <a:defRPr/>
            </a:pPr>
            <a:r>
              <a:rPr lang="en-US" sz="2800" dirty="0">
                <a:solidFill>
                  <a:schemeClr val="tx2"/>
                </a:solidFill>
                <a:effectLst>
                  <a:outerShdw blurRad="38100" dist="38100" dir="2700000" algn="tl">
                    <a:srgbClr val="FFFFFF"/>
                  </a:outerShdw>
                </a:effectLst>
              </a:rPr>
              <a:t>     F</a:t>
            </a:r>
            <a:r>
              <a:rPr lang="en-US" sz="1800" dirty="0">
                <a:solidFill>
                  <a:schemeClr val="tx2"/>
                </a:solidFill>
                <a:effectLst>
                  <a:outerShdw blurRad="38100" dist="38100" dir="2700000" algn="tl">
                    <a:srgbClr val="FFFFFF"/>
                  </a:outerShdw>
                </a:effectLst>
              </a:rPr>
              <a:t>1          </a:t>
            </a:r>
            <a:r>
              <a:rPr lang="en-US" sz="2800" dirty="0">
                <a:solidFill>
                  <a:schemeClr val="tx2"/>
                </a:solidFill>
                <a:effectLst>
                  <a:outerShdw blurRad="38100" dist="38100" dir="2700000" algn="tl">
                    <a:srgbClr val="FFFFFF"/>
                  </a:outerShdw>
                </a:effectLst>
              </a:rPr>
              <a:t>Aa-100%                 F</a:t>
            </a:r>
            <a:r>
              <a:rPr lang="en-US" sz="2000" dirty="0">
                <a:solidFill>
                  <a:schemeClr val="tx2"/>
                </a:solidFill>
                <a:effectLst>
                  <a:outerShdw blurRad="38100" dist="38100" dir="2700000" algn="tl">
                    <a:srgbClr val="FFFFFF"/>
                  </a:outerShdw>
                </a:effectLst>
              </a:rPr>
              <a:t>1   </a:t>
            </a:r>
            <a:r>
              <a:rPr lang="en-US" sz="2800" dirty="0" err="1">
                <a:solidFill>
                  <a:schemeClr val="tx2"/>
                </a:solidFill>
                <a:effectLst>
                  <a:outerShdw blurRad="38100" dist="38100" dir="2700000" algn="tl">
                    <a:srgbClr val="FFFFFF"/>
                  </a:outerShdw>
                </a:effectLst>
              </a:rPr>
              <a:t>Aa</a:t>
            </a:r>
            <a:r>
              <a:rPr lang="en-US" sz="2800" dirty="0">
                <a:solidFill>
                  <a:schemeClr val="tx2"/>
                </a:solidFill>
                <a:effectLst>
                  <a:outerShdw blurRad="38100" dist="38100" dir="2700000" algn="tl">
                    <a:srgbClr val="FFFFFF"/>
                  </a:outerShdw>
                </a:effectLst>
              </a:rPr>
              <a:t> 50%, aa-50%. </a:t>
            </a:r>
          </a:p>
          <a:p>
            <a:pPr marL="365760" indent="-256032" eaLnBrk="1" fontAlgn="auto" hangingPunct="1">
              <a:lnSpc>
                <a:spcPct val="90000"/>
              </a:lnSpc>
              <a:spcAft>
                <a:spcPts val="0"/>
              </a:spcAft>
              <a:buFont typeface="Wingdings 3" pitchFamily="18" charset="2"/>
              <a:buNone/>
              <a:defRPr/>
            </a:pPr>
            <a:r>
              <a:rPr lang="en-US" sz="2800" dirty="0">
                <a:solidFill>
                  <a:schemeClr val="tx2"/>
                </a:solidFill>
                <a:effectLst>
                  <a:outerShdw blurRad="38100" dist="38100" dir="2700000" algn="tl">
                    <a:srgbClr val="FFFFFF"/>
                  </a:outerShdw>
                </a:effectLst>
              </a:rPr>
              <a:t>  All individuals have              -½ of the individuals     dominant						   have dominant sign 		          	character													</a:t>
            </a:r>
            <a:endParaRPr lang="ru-RU" sz="2800" dirty="0">
              <a:solidFill>
                <a:schemeClr val="tx2"/>
              </a:solidFill>
              <a:effectLst>
                <a:outerShdw blurRad="38100" dist="38100" dir="2700000" algn="tl">
                  <a:srgbClr val="FFFFFF"/>
                </a:outerShdw>
              </a:effectLst>
            </a:endParaRPr>
          </a:p>
        </p:txBody>
      </p:sp>
      <p:pic>
        <p:nvPicPr>
          <p:cNvPr id="41987" name="Picture 4" descr="CCI_0011"/>
          <p:cNvPicPr>
            <a:picLocks noChangeAspect="1" noChangeArrowheads="1"/>
          </p:cNvPicPr>
          <p:nvPr/>
        </p:nvPicPr>
        <p:blipFill>
          <a:blip r:embed="rId2" cstate="print"/>
          <a:srcRect r="2850" b="3906"/>
          <a:stretch>
            <a:fillRect/>
          </a:stretch>
        </p:blipFill>
        <p:spPr bwMode="auto">
          <a:xfrm>
            <a:off x="179388" y="2276475"/>
            <a:ext cx="8856662" cy="458152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Rectangle 3"/>
          <p:cNvSpPr>
            <a:spLocks noGrp="1" noChangeArrowheads="1"/>
          </p:cNvSpPr>
          <p:nvPr>
            <p:ph idx="1"/>
          </p:nvPr>
        </p:nvSpPr>
        <p:spPr>
          <a:xfrm>
            <a:off x="0" y="188913"/>
            <a:ext cx="9144000" cy="6669087"/>
          </a:xfrm>
        </p:spPr>
        <p:txBody>
          <a:bodyPr>
            <a:normAutofit/>
          </a:bodyPr>
          <a:lstStyle/>
          <a:p>
            <a:pPr marL="109728" indent="0" eaLnBrk="1" fontAlgn="auto" hangingPunct="1">
              <a:lnSpc>
                <a:spcPct val="90000"/>
              </a:lnSpc>
              <a:spcAft>
                <a:spcPts val="0"/>
              </a:spcAft>
              <a:buFont typeface="Wingdings 3" pitchFamily="18" charset="2"/>
              <a:buNone/>
              <a:defRPr/>
            </a:pPr>
            <a:r>
              <a:rPr lang="en-US" sz="2800" dirty="0">
                <a:effectLst>
                  <a:outerShdw blurRad="38100" dist="38100" dir="2700000" algn="tl">
                    <a:srgbClr val="FFFFFF"/>
                  </a:outerShdw>
                </a:effectLst>
              </a:rPr>
              <a:t>      </a:t>
            </a:r>
            <a:r>
              <a:rPr lang="en-US" sz="2800" b="1" dirty="0" smtClean="0">
                <a:latin typeface="Calibri" panose="020F0502020204030204" pitchFamily="34" charset="0"/>
                <a:cs typeface="Calibri" panose="020F0502020204030204" pitchFamily="34" charset="0"/>
              </a:rPr>
              <a:t>Di</a:t>
            </a:r>
            <a:r>
              <a:rPr lang="ru-RU" sz="2800" b="1" dirty="0" err="1" smtClean="0">
                <a:latin typeface="Calibri" panose="020F0502020204030204" pitchFamily="34" charset="0"/>
                <a:cs typeface="Calibri" panose="020F0502020204030204" pitchFamily="34" charset="0"/>
              </a:rPr>
              <a:t>hybrid</a:t>
            </a:r>
            <a:r>
              <a:rPr lang="ru-RU" sz="2800" b="1" dirty="0" smtClean="0">
                <a:latin typeface="Calibri" panose="020F0502020204030204" pitchFamily="34" charset="0"/>
                <a:cs typeface="Calibri" panose="020F0502020204030204" pitchFamily="34" charset="0"/>
              </a:rPr>
              <a:t> </a:t>
            </a:r>
            <a:r>
              <a:rPr lang="ru-RU" sz="2800" b="1" dirty="0" err="1" smtClean="0">
                <a:latin typeface="Calibri" panose="020F0502020204030204" pitchFamily="34" charset="0"/>
                <a:cs typeface="Calibri" panose="020F0502020204030204" pitchFamily="34" charset="0"/>
              </a:rPr>
              <a:t>cros</a:t>
            </a:r>
            <a:r>
              <a:rPr lang="en-US" sz="2800" b="1" dirty="0" smtClean="0">
                <a:latin typeface="Calibri" panose="020F0502020204030204" pitchFamily="34" charset="0"/>
                <a:cs typeface="Calibri" panose="020F0502020204030204" pitchFamily="34" charset="0"/>
              </a:rPr>
              <a:t>s</a:t>
            </a:r>
            <a:r>
              <a:rPr lang="ru-RU" sz="2800" b="1" dirty="0" smtClean="0">
                <a:latin typeface="Calibri" panose="020F0502020204030204" pitchFamily="34" charset="0"/>
                <a:cs typeface="Calibri" panose="020F0502020204030204" pitchFamily="34" charset="0"/>
              </a:rPr>
              <a:t> </a:t>
            </a:r>
            <a:r>
              <a:rPr lang="ru-RU" sz="2800" b="1" dirty="0" smtClean="0">
                <a:solidFill>
                  <a:srgbClr val="FF6600"/>
                </a:solidFill>
                <a:latin typeface="Calibri" panose="020F0502020204030204" pitchFamily="34" charset="0"/>
                <a:cs typeface="Calibri" panose="020F0502020204030204" pitchFamily="34" charset="0"/>
              </a:rPr>
              <a:t>-</a:t>
            </a:r>
            <a:r>
              <a:rPr lang="en-US" sz="2800" b="1" dirty="0" smtClean="0">
                <a:solidFill>
                  <a:srgbClr val="FF6600"/>
                </a:solidFill>
                <a:latin typeface="Calibri" panose="020F0502020204030204" pitchFamily="34" charset="0"/>
                <a:cs typeface="Calibri" panose="020F0502020204030204" pitchFamily="34" charset="0"/>
              </a:rPr>
              <a:t> </a:t>
            </a:r>
            <a:r>
              <a:rPr lang="ru-RU" sz="2800" dirty="0" err="1" smtClean="0">
                <a:effectLst>
                  <a:outerShdw blurRad="38100" dist="38100" dir="2700000" algn="tl">
                    <a:srgbClr val="FFFFFF"/>
                  </a:outerShdw>
                </a:effectLst>
                <a:latin typeface="Calibri" panose="020F0502020204030204" pitchFamily="34" charset="0"/>
                <a:cs typeface="Calibri" panose="020F0502020204030204" pitchFamily="34" charset="0"/>
              </a:rPr>
              <a:t>cross</a:t>
            </a: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between two</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err="1">
                <a:effectLst>
                  <a:outerShdw blurRad="38100" dist="38100" dir="2700000" algn="tl">
                    <a:srgbClr val="FFFFFF"/>
                  </a:outerShdw>
                </a:effectLst>
                <a:latin typeface="Calibri" panose="020F0502020204030204" pitchFamily="34" charset="0"/>
                <a:cs typeface="Calibri" panose="020F0502020204030204" pitchFamily="34" charset="0"/>
              </a:rPr>
              <a:t>individuals</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err="1">
                <a:effectLst>
                  <a:outerShdw blurRad="38100" dist="38100" dir="2700000" algn="tl">
                    <a:srgbClr val="FFFFFF"/>
                  </a:outerShdw>
                </a:effectLst>
                <a:latin typeface="Calibri" panose="020F0502020204030204" pitchFamily="34" charset="0"/>
                <a:cs typeface="Calibri" panose="020F0502020204030204" pitchFamily="34" charset="0"/>
              </a:rPr>
              <a:t>that</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p>
          <a:p>
            <a:pPr marL="109728" indent="0" eaLnBrk="1" fontAlgn="auto" hangingPunct="1">
              <a:lnSpc>
                <a:spcPct val="90000"/>
              </a:lnSpc>
              <a:spcAft>
                <a:spcPts val="0"/>
              </a:spcAft>
              <a:buFont typeface="Wingdings 3" pitchFamily="18" charset="2"/>
              <a:buNone/>
              <a:defRPr/>
            </a:pP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err="1">
                <a:effectLst>
                  <a:outerShdw blurRad="38100" dist="38100" dir="2700000" algn="tl">
                    <a:srgbClr val="FFFFFF"/>
                  </a:outerShdw>
                </a:effectLst>
                <a:latin typeface="Calibri" panose="020F0502020204030204" pitchFamily="34" charset="0"/>
                <a:cs typeface="Calibri" panose="020F0502020204030204" pitchFamily="34" charset="0"/>
              </a:rPr>
              <a:t>differ</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err="1">
                <a:effectLst>
                  <a:outerShdw blurRad="38100" dist="38100" dir="2700000" algn="tl">
                    <a:srgbClr val="FFFFFF"/>
                  </a:outerShdw>
                </a:effectLst>
                <a:latin typeface="Calibri" panose="020F0502020204030204" pitchFamily="34" charset="0"/>
                <a:cs typeface="Calibri" panose="020F0502020204030204" pitchFamily="34" charset="0"/>
              </a:rPr>
              <a:t>by</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err="1">
                <a:effectLst>
                  <a:outerShdw blurRad="38100" dist="38100" dir="2700000" algn="tl">
                    <a:srgbClr val="FFFFFF"/>
                  </a:outerShdw>
                </a:effectLst>
                <a:latin typeface="Calibri" panose="020F0502020204030204" pitchFamily="34" charset="0"/>
                <a:cs typeface="Calibri" panose="020F0502020204030204" pitchFamily="34" charset="0"/>
              </a:rPr>
              <a:t>two</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err="1">
                <a:effectLst>
                  <a:outerShdw blurRad="38100" dist="38100" dir="2700000" algn="tl">
                    <a:srgbClr val="FFFFFF"/>
                  </a:outerShdw>
                </a:effectLst>
                <a:latin typeface="Calibri" panose="020F0502020204030204" pitchFamily="34" charset="0"/>
                <a:cs typeface="Calibri" panose="020F0502020204030204" pitchFamily="34" charset="0"/>
              </a:rPr>
              <a:t>pairs</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err="1">
                <a:effectLst>
                  <a:outerShdw blurRad="38100" dist="38100" dir="2700000" algn="tl">
                    <a:srgbClr val="FFFFFF"/>
                  </a:outerShdw>
                </a:effectLst>
                <a:latin typeface="Calibri" panose="020F0502020204030204" pitchFamily="34" charset="0"/>
                <a:cs typeface="Calibri" panose="020F0502020204030204" pitchFamily="34" charset="0"/>
              </a:rPr>
              <a:t>of</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err="1">
                <a:effectLst>
                  <a:outerShdw blurRad="38100" dist="38100" dir="2700000" algn="tl">
                    <a:srgbClr val="FFFFFF"/>
                  </a:outerShdw>
                </a:effectLst>
                <a:latin typeface="Calibri" panose="020F0502020204030204" pitchFamily="34" charset="0"/>
                <a:cs typeface="Calibri" panose="020F0502020204030204" pitchFamily="34" charset="0"/>
              </a:rPr>
              <a:t>alternative</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/contrasting/ </a:t>
            </a:r>
            <a:r>
              <a:rPr lang="ru-RU" sz="2800" dirty="0" err="1" smtClean="0">
                <a:effectLst>
                  <a:outerShdw blurRad="38100" dist="38100" dir="2700000" algn="tl">
                    <a:srgbClr val="FFFFFF"/>
                  </a:outerShdw>
                </a:effectLst>
                <a:latin typeface="Calibri" panose="020F0502020204030204" pitchFamily="34" charset="0"/>
                <a:cs typeface="Calibri" panose="020F0502020204030204" pitchFamily="34" charset="0"/>
              </a:rPr>
              <a:t>signs</a:t>
            </a:r>
            <a:endParaRPr lang="en-US" sz="2800" dirty="0">
              <a:effectLst>
                <a:outerShdw blurRad="38100" dist="38100" dir="2700000" algn="tl">
                  <a:srgbClr val="FFFFFF"/>
                </a:outerShdw>
              </a:effectLst>
              <a:latin typeface="Calibri" panose="020F0502020204030204" pitchFamily="34" charset="0"/>
              <a:cs typeface="Calibri" panose="020F0502020204030204" pitchFamily="34" charset="0"/>
            </a:endParaRPr>
          </a:p>
          <a:p>
            <a:pPr marL="109728" indent="0" eaLnBrk="1" fontAlgn="auto" hangingPunct="1">
              <a:lnSpc>
                <a:spcPct val="90000"/>
              </a:lnSpc>
              <a:spcAft>
                <a:spcPts val="0"/>
              </a:spcAft>
              <a:buFont typeface="Wingdings 3" pitchFamily="18" charset="2"/>
              <a:buNone/>
              <a:defRPr/>
            </a:pP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p>
          <a:p>
            <a:pPr marL="109728" indent="0" eaLnBrk="1" fontAlgn="auto" hangingPunct="1">
              <a:lnSpc>
                <a:spcPct val="90000"/>
              </a:lnSpc>
              <a:spcAft>
                <a:spcPts val="0"/>
              </a:spcAft>
              <a:buFont typeface="Wingdings 3" pitchFamily="18" charset="2"/>
              <a:buNone/>
              <a:defRPr/>
            </a:pPr>
            <a:r>
              <a:rPr lang="en-US" sz="2800" dirty="0" smtClean="0">
                <a:effectLst>
                  <a:outerShdw blurRad="38100" dist="38100" dir="2700000" algn="tl">
                    <a:srgbClr val="FFFFFF"/>
                  </a:outerShdw>
                </a:effectLst>
                <a:latin typeface="Calibri" panose="020F0502020204030204" pitchFamily="34" charset="0"/>
                <a:cs typeface="Calibri" panose="020F0502020204030204" pitchFamily="34" charset="0"/>
              </a:rPr>
              <a:t> Mendel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crossed the plants with</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p>
          <a:p>
            <a:pPr marL="109728" indent="0" eaLnBrk="1" fontAlgn="auto" hangingPunct="1">
              <a:lnSpc>
                <a:spcPct val="90000"/>
              </a:lnSpc>
              <a:spcAft>
                <a:spcPts val="0"/>
              </a:spcAft>
              <a:buFont typeface="Wingdings 3" pitchFamily="18" charset="2"/>
              <a:buNone/>
              <a:defRPr/>
            </a:pP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400" dirty="0" smtClean="0">
                <a:latin typeface="Calibri" panose="020F0502020204030204" pitchFamily="34" charset="0"/>
                <a:cs typeface="Calibri" panose="020F0502020204030204" pitchFamily="34" charset="0"/>
              </a:rPr>
              <a:t>A </a:t>
            </a:r>
            <a:r>
              <a:rPr lang="ru-RU" sz="2400" dirty="0">
                <a:latin typeface="Calibri" panose="020F0502020204030204" pitchFamily="34" charset="0"/>
                <a:cs typeface="Calibri" panose="020F0502020204030204" pitchFamily="34" charset="0"/>
              </a:rPr>
              <a:t>- </a:t>
            </a:r>
            <a:r>
              <a:rPr lang="ru-RU" sz="2400" dirty="0" err="1">
                <a:latin typeface="Calibri" panose="020F0502020204030204" pitchFamily="34" charset="0"/>
                <a:cs typeface="Calibri" panose="020F0502020204030204" pitchFamily="34" charset="0"/>
              </a:rPr>
              <a:t>yellow</a:t>
            </a:r>
            <a:r>
              <a:rPr lang="ru-RU" sz="2400" dirty="0">
                <a:latin typeface="Calibri" panose="020F0502020204030204" pitchFamily="34" charset="0"/>
                <a:cs typeface="Calibri" panose="020F0502020204030204" pitchFamily="34" charset="0"/>
              </a:rPr>
              <a:t> </a:t>
            </a:r>
            <a:r>
              <a:rPr lang="ru-RU" sz="2400" dirty="0" err="1" smtClean="0">
                <a:latin typeface="Calibri" panose="020F0502020204030204" pitchFamily="34" charset="0"/>
                <a:cs typeface="Calibri" panose="020F0502020204030204" pitchFamily="34" charset="0"/>
              </a:rPr>
              <a:t>seed</a:t>
            </a:r>
            <a:r>
              <a:rPr lang="en-US" sz="2400" dirty="0" smtClean="0">
                <a:latin typeface="Calibri" panose="020F0502020204030204" pitchFamily="34" charset="0"/>
                <a:cs typeface="Calibri" panose="020F0502020204030204" pitchFamily="34" charset="0"/>
              </a:rPr>
              <a:t>s,   </a:t>
            </a:r>
            <a:r>
              <a:rPr lang="ru-RU" sz="2400" dirty="0" smtClean="0">
                <a:latin typeface="Calibri" panose="020F0502020204030204" pitchFamily="34" charset="0"/>
                <a:cs typeface="Calibri" panose="020F0502020204030204" pitchFamily="34" charset="0"/>
              </a:rPr>
              <a:t>B </a:t>
            </a:r>
            <a:r>
              <a:rPr lang="ru-RU" sz="2400" dirty="0">
                <a:latin typeface="Calibri" panose="020F0502020204030204" pitchFamily="34" charset="0"/>
                <a:cs typeface="Calibri" panose="020F0502020204030204" pitchFamily="34" charset="0"/>
              </a:rPr>
              <a:t>-  </a:t>
            </a:r>
            <a:r>
              <a:rPr lang="ru-RU" sz="2400" dirty="0" err="1" smtClean="0">
                <a:latin typeface="Calibri" panose="020F0502020204030204" pitchFamily="34" charset="0"/>
                <a:cs typeface="Calibri" panose="020F0502020204030204" pitchFamily="34" charset="0"/>
              </a:rPr>
              <a:t>smooth</a:t>
            </a:r>
            <a:r>
              <a:rPr lang="ru-RU" sz="2400" dirty="0" smtClean="0">
                <a:latin typeface="Calibri" panose="020F0502020204030204" pitchFamily="34" charset="0"/>
                <a:cs typeface="Calibri" panose="020F0502020204030204" pitchFamily="34" charset="0"/>
              </a:rPr>
              <a:t>. </a:t>
            </a:r>
            <a:endParaRPr lang="ru-RU" sz="2400" dirty="0">
              <a:latin typeface="Calibri" panose="020F0502020204030204" pitchFamily="34" charset="0"/>
              <a:cs typeface="Calibri" panose="020F0502020204030204" pitchFamily="34" charset="0"/>
            </a:endParaRPr>
          </a:p>
          <a:p>
            <a:pPr marL="109728" indent="0" eaLnBrk="1" fontAlgn="auto" hangingPunct="1">
              <a:lnSpc>
                <a:spcPct val="90000"/>
              </a:lnSpc>
              <a:spcAft>
                <a:spcPts val="0"/>
              </a:spcAft>
              <a:buFont typeface="Wingdings 3" pitchFamily="18" charset="2"/>
              <a:buNone/>
              <a:defRPr/>
            </a:pPr>
            <a:r>
              <a:rPr lang="ru-RU" sz="2400"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a:t>
            </a:r>
            <a:r>
              <a:rPr lang="ru-RU" sz="2400" dirty="0">
                <a:latin typeface="Calibri" panose="020F0502020204030204" pitchFamily="34" charset="0"/>
                <a:cs typeface="Calibri" panose="020F0502020204030204" pitchFamily="34" charset="0"/>
              </a:rPr>
              <a:t> - </a:t>
            </a:r>
            <a:r>
              <a:rPr lang="ru-RU" sz="2400" dirty="0" err="1">
                <a:latin typeface="Calibri" panose="020F0502020204030204" pitchFamily="34" charset="0"/>
                <a:cs typeface="Calibri" panose="020F0502020204030204" pitchFamily="34" charset="0"/>
              </a:rPr>
              <a:t>green</a:t>
            </a:r>
            <a:r>
              <a:rPr lang="ru-RU" sz="2400" dirty="0">
                <a:latin typeface="Calibri" panose="020F0502020204030204" pitchFamily="34" charset="0"/>
                <a:cs typeface="Calibri" panose="020F0502020204030204" pitchFamily="34" charset="0"/>
              </a:rPr>
              <a:t> </a:t>
            </a:r>
            <a:r>
              <a:rPr lang="ru-RU" sz="2400" dirty="0" err="1" smtClean="0">
                <a:latin typeface="Calibri" panose="020F0502020204030204" pitchFamily="34" charset="0"/>
                <a:cs typeface="Calibri" panose="020F0502020204030204" pitchFamily="34" charset="0"/>
              </a:rPr>
              <a:t>seed</a:t>
            </a:r>
            <a:r>
              <a:rPr lang="en-US" sz="2400" dirty="0" smtClean="0">
                <a:latin typeface="Calibri" panose="020F0502020204030204" pitchFamily="34" charset="0"/>
                <a:cs typeface="Calibri" panose="020F0502020204030204" pitchFamily="34" charset="0"/>
              </a:rPr>
              <a:t>s</a:t>
            </a:r>
            <a:r>
              <a:rPr lang="ru-RU" sz="2400" dirty="0" smtClean="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b</a:t>
            </a:r>
            <a:r>
              <a:rPr lang="ru-RU" sz="2400" dirty="0" smtClean="0">
                <a:latin typeface="Calibri" panose="020F0502020204030204" pitchFamily="34" charset="0"/>
                <a:cs typeface="Calibri" panose="020F0502020204030204" pitchFamily="34" charset="0"/>
              </a:rPr>
              <a:t> </a:t>
            </a:r>
            <a:r>
              <a:rPr lang="ru-RU" sz="2400" dirty="0">
                <a:latin typeface="Calibri" panose="020F0502020204030204" pitchFamily="34" charset="0"/>
                <a:cs typeface="Calibri" panose="020F0502020204030204" pitchFamily="34" charset="0"/>
              </a:rPr>
              <a:t>- </a:t>
            </a:r>
            <a:r>
              <a:rPr lang="ru-RU" sz="2400" dirty="0" err="1" smtClean="0">
                <a:latin typeface="Calibri" panose="020F0502020204030204" pitchFamily="34" charset="0"/>
                <a:cs typeface="Calibri" panose="020F0502020204030204" pitchFamily="34" charset="0"/>
              </a:rPr>
              <a:t>wrinkled</a:t>
            </a:r>
            <a:endParaRPr lang="ru-RU" sz="2400" dirty="0"/>
          </a:p>
          <a:p>
            <a:pPr marL="109728" indent="0" eaLnBrk="1" fontAlgn="auto" hangingPunct="1">
              <a:lnSpc>
                <a:spcPct val="90000"/>
              </a:lnSpc>
              <a:spcAft>
                <a:spcPts val="0"/>
              </a:spcAft>
              <a:buFont typeface="Wingdings 3" pitchFamily="18" charset="2"/>
              <a:buNone/>
              <a:defRPr/>
            </a:pPr>
            <a:endParaRPr lang="ru-RU" sz="2800" b="1" dirty="0">
              <a:solidFill>
                <a:srgbClr val="CC3300"/>
              </a:solidFill>
            </a:endParaRPr>
          </a:p>
          <a:p>
            <a:pPr marL="109728" indent="0" eaLnBrk="1" fontAlgn="auto" hangingPunct="1">
              <a:lnSpc>
                <a:spcPct val="90000"/>
              </a:lnSpc>
              <a:spcAft>
                <a:spcPts val="0"/>
              </a:spcAft>
              <a:buFont typeface="Wingdings 3" pitchFamily="18" charset="2"/>
              <a:buNone/>
              <a:defRPr/>
            </a:pPr>
            <a:r>
              <a:rPr lang="en-US" sz="2800" dirty="0" smtClean="0">
                <a:effectLst>
                  <a:outerShdw blurRad="38100" dist="38100" dir="2700000" algn="tl">
                    <a:srgbClr val="FFFFFF"/>
                  </a:outerShdw>
                </a:effectLst>
              </a:rPr>
              <a:t>                          P</a:t>
            </a:r>
            <a:r>
              <a:rPr lang="ru-RU" sz="2800" dirty="0" smtClean="0">
                <a:effectLst>
                  <a:outerShdw blurRad="38100" dist="38100" dir="2700000" algn="tl">
                    <a:srgbClr val="FFFFFF"/>
                  </a:outerShdw>
                </a:effectLst>
              </a:rPr>
              <a:t> </a:t>
            </a:r>
            <a:r>
              <a:rPr lang="ru-RU" sz="2800" dirty="0">
                <a:effectLst>
                  <a:outerShdw blurRad="38100" dist="38100" dir="2700000" algn="tl">
                    <a:srgbClr val="FFFFFF"/>
                  </a:outerShdw>
                </a:effectLst>
              </a:rPr>
              <a:t>♀ AA</a:t>
            </a:r>
            <a:r>
              <a:rPr lang="en-US" sz="2800" dirty="0">
                <a:effectLst>
                  <a:outerShdw blurRad="38100" dist="38100" dir="2700000" algn="tl">
                    <a:srgbClr val="FFFFFF"/>
                  </a:outerShdw>
                </a:effectLst>
              </a:rPr>
              <a:t>BB</a:t>
            </a:r>
            <a:r>
              <a:rPr lang="ru-RU" sz="2800" dirty="0">
                <a:effectLst>
                  <a:outerShdw blurRad="38100" dist="38100" dir="2700000" algn="tl">
                    <a:srgbClr val="FFFFFF"/>
                  </a:outerShdw>
                </a:effectLst>
              </a:rPr>
              <a:t> </a:t>
            </a:r>
            <a:r>
              <a:rPr lang="ru-RU" sz="2800" dirty="0" err="1">
                <a:effectLst>
                  <a:outerShdw blurRad="38100" dist="38100" dir="2700000" algn="tl">
                    <a:srgbClr val="FFFFFF"/>
                  </a:outerShdw>
                </a:effectLst>
              </a:rPr>
              <a:t>x</a:t>
            </a:r>
            <a:r>
              <a:rPr lang="ru-RU" sz="2800" dirty="0">
                <a:effectLst>
                  <a:outerShdw blurRad="38100" dist="38100" dir="2700000" algn="tl">
                    <a:srgbClr val="FFFFFF"/>
                  </a:outerShdw>
                </a:effectLst>
              </a:rPr>
              <a:t> ♂ </a:t>
            </a:r>
            <a:r>
              <a:rPr lang="ru-RU" sz="2800" dirty="0" err="1">
                <a:effectLst>
                  <a:outerShdw blurRad="38100" dist="38100" dir="2700000" algn="tl">
                    <a:srgbClr val="FFFFFF"/>
                  </a:outerShdw>
                </a:effectLst>
              </a:rPr>
              <a:t>aa</a:t>
            </a:r>
            <a:r>
              <a:rPr lang="en-US" sz="2800" dirty="0">
                <a:effectLst>
                  <a:outerShdw blurRad="38100" dist="38100" dir="2700000" algn="tl">
                    <a:srgbClr val="FFFFFF"/>
                  </a:outerShdw>
                </a:effectLst>
              </a:rPr>
              <a:t>bb</a:t>
            </a:r>
            <a:r>
              <a:rPr lang="ru-RU" sz="2800" dirty="0">
                <a:effectLst>
                  <a:outerShdw blurRad="38100" dist="38100" dir="2700000" algn="tl">
                    <a:srgbClr val="FFFFFF"/>
                  </a:outerShdw>
                </a:effectLst>
              </a:rPr>
              <a:t> </a:t>
            </a:r>
          </a:p>
          <a:p>
            <a:pPr marL="109728" indent="0" eaLnBrk="1" fontAlgn="auto" hangingPunct="1">
              <a:spcBef>
                <a:spcPts val="0"/>
              </a:spcBef>
              <a:spcAft>
                <a:spcPts val="0"/>
              </a:spcAft>
              <a:buFont typeface="Wingdings 3" pitchFamily="18" charset="2"/>
              <a:buNone/>
              <a:defRPr/>
            </a:pPr>
            <a:r>
              <a:rPr lang="ru-RU" sz="2800" dirty="0">
                <a:effectLst>
                  <a:outerShdw blurRad="38100" dist="38100" dir="2700000" algn="tl">
                    <a:srgbClr val="FFFFFF"/>
                  </a:outerShdw>
                </a:effectLst>
              </a:rPr>
              <a:t>                 </a:t>
            </a:r>
            <a:r>
              <a:rPr lang="en-US" sz="2800" dirty="0" smtClean="0">
                <a:effectLst>
                  <a:outerShdw blurRad="38100" dist="38100" dir="2700000" algn="tl">
                    <a:srgbClr val="FFFFFF"/>
                  </a:outerShdw>
                </a:effectLst>
              </a:rPr>
              <a:t>                </a:t>
            </a:r>
            <a:r>
              <a:rPr lang="ru-RU" sz="1800" b="1" dirty="0" err="1" smtClean="0"/>
              <a:t>yellow</a:t>
            </a:r>
            <a:r>
              <a:rPr lang="ru-RU" sz="1800" b="1" dirty="0" smtClean="0"/>
              <a:t> </a:t>
            </a:r>
            <a:r>
              <a:rPr lang="en-US" sz="1800" b="1" dirty="0" smtClean="0"/>
              <a:t>       </a:t>
            </a:r>
            <a:r>
              <a:rPr lang="ru-RU" sz="1800" b="1" dirty="0" err="1"/>
              <a:t>green</a:t>
            </a:r>
            <a:r>
              <a:rPr lang="ru-RU" sz="1800" b="1" dirty="0"/>
              <a:t> </a:t>
            </a:r>
          </a:p>
          <a:p>
            <a:pPr marL="109728" indent="0" eaLnBrk="1" fontAlgn="auto" hangingPunct="1">
              <a:spcBef>
                <a:spcPts val="0"/>
              </a:spcBef>
              <a:spcAft>
                <a:spcPts val="0"/>
              </a:spcAft>
              <a:buFont typeface="Wingdings 3" pitchFamily="18" charset="2"/>
              <a:buNone/>
              <a:defRPr/>
            </a:pPr>
            <a:r>
              <a:rPr lang="ru-RU" sz="1800" b="1" dirty="0"/>
              <a:t>              </a:t>
            </a:r>
            <a:r>
              <a:rPr lang="en-US" sz="1800" b="1" dirty="0"/>
              <a:t>    </a:t>
            </a:r>
            <a:r>
              <a:rPr lang="en-US" sz="1800" b="1" dirty="0" smtClean="0"/>
              <a:t>                               </a:t>
            </a:r>
            <a:r>
              <a:rPr lang="ru-RU" sz="1800" b="1" dirty="0" err="1" smtClean="0"/>
              <a:t>smooth</a:t>
            </a:r>
            <a:r>
              <a:rPr lang="ru-RU" sz="1800" b="1" dirty="0" smtClean="0"/>
              <a:t> </a:t>
            </a:r>
            <a:r>
              <a:rPr lang="en-US" sz="1800" b="1" dirty="0" smtClean="0"/>
              <a:t>      </a:t>
            </a:r>
            <a:r>
              <a:rPr lang="ru-RU" sz="1800" b="1" dirty="0" err="1" smtClean="0"/>
              <a:t>wrinkled</a:t>
            </a:r>
            <a:endParaRPr lang="ru-RU" sz="1800" b="1" dirty="0"/>
          </a:p>
          <a:p>
            <a:pPr marL="109728" indent="0" eaLnBrk="1" fontAlgn="auto" hangingPunct="1">
              <a:spcBef>
                <a:spcPts val="0"/>
              </a:spcBef>
              <a:spcAft>
                <a:spcPts val="0"/>
              </a:spcAft>
              <a:buFont typeface="Wingdings 3" pitchFamily="18" charset="2"/>
              <a:buNone/>
              <a:defRPr/>
            </a:pPr>
            <a:r>
              <a:rPr lang="ru-RU" sz="2800" dirty="0">
                <a:effectLst>
                  <a:outerShdw blurRad="38100" dist="38100" dir="2700000" algn="tl">
                    <a:srgbClr val="FFFFFF"/>
                  </a:outerShdw>
                </a:effectLst>
              </a:rPr>
              <a:t>            </a:t>
            </a:r>
            <a:r>
              <a:rPr lang="en-US" sz="2800" dirty="0" smtClean="0">
                <a:effectLst>
                  <a:outerShdw blurRad="38100" dist="38100" dir="2700000" algn="tl">
                    <a:srgbClr val="FFFFFF"/>
                  </a:outerShdw>
                </a:effectLst>
              </a:rPr>
              <a:t>             </a:t>
            </a:r>
            <a:r>
              <a:rPr lang="ru-RU" sz="2800" dirty="0" smtClean="0">
                <a:effectLst>
                  <a:outerShdw blurRad="38100" dist="38100" dir="2700000" algn="tl">
                    <a:srgbClr val="FFFFFF"/>
                  </a:outerShdw>
                </a:effectLst>
              </a:rPr>
              <a:t>G</a:t>
            </a:r>
            <a:r>
              <a:rPr lang="ru-RU" sz="2800" dirty="0">
                <a:effectLst>
                  <a:outerShdw blurRad="38100" dist="38100" dir="2700000" algn="tl">
                    <a:srgbClr val="FFFFFF"/>
                  </a:outerShdw>
                </a:effectLst>
              </a:rPr>
              <a:t>: </a:t>
            </a:r>
            <a:r>
              <a:rPr lang="en-US" sz="2800" dirty="0">
                <a:effectLst>
                  <a:outerShdw blurRad="38100" dist="38100" dir="2700000" algn="tl">
                    <a:srgbClr val="FFFFFF"/>
                  </a:outerShdw>
                </a:effectLst>
              </a:rPr>
              <a:t>      </a:t>
            </a:r>
            <a:r>
              <a:rPr lang="ru-RU" sz="2800" dirty="0">
                <a:effectLst>
                  <a:outerShdw blurRad="38100" dist="38100" dir="2700000" algn="tl">
                    <a:srgbClr val="FFFFFF"/>
                  </a:outerShdw>
                </a:effectLst>
              </a:rPr>
              <a:t>AB </a:t>
            </a:r>
            <a:r>
              <a:rPr lang="en-US" sz="2800" dirty="0">
                <a:effectLst>
                  <a:outerShdw blurRad="38100" dist="38100" dir="2700000" algn="tl">
                    <a:srgbClr val="FFFFFF"/>
                  </a:outerShdw>
                </a:effectLst>
              </a:rPr>
              <a:t>       </a:t>
            </a:r>
            <a:r>
              <a:rPr lang="en-US" sz="2800" dirty="0" smtClean="0">
                <a:effectLst>
                  <a:outerShdw blurRad="38100" dist="38100" dir="2700000" algn="tl">
                    <a:srgbClr val="FFFFFF"/>
                  </a:outerShdw>
                </a:effectLst>
              </a:rPr>
              <a:t>ab</a:t>
            </a:r>
            <a:r>
              <a:rPr lang="ru-RU" sz="2800" dirty="0" smtClean="0">
                <a:effectLst>
                  <a:outerShdw blurRad="38100" dist="38100" dir="2700000" algn="tl">
                    <a:srgbClr val="FFFFFF"/>
                  </a:outerShdw>
                </a:effectLst>
              </a:rPr>
              <a:t> </a:t>
            </a:r>
            <a:endParaRPr lang="ru-RU" sz="2800" dirty="0">
              <a:effectLst>
                <a:outerShdw blurRad="38100" dist="38100" dir="2700000" algn="tl">
                  <a:srgbClr val="FFFFFF"/>
                </a:outerShdw>
              </a:effectLst>
            </a:endParaRPr>
          </a:p>
          <a:p>
            <a:pPr marL="109728" indent="0" eaLnBrk="1" fontAlgn="auto" hangingPunct="1">
              <a:spcBef>
                <a:spcPts val="0"/>
              </a:spcBef>
              <a:spcAft>
                <a:spcPts val="0"/>
              </a:spcAft>
              <a:buFont typeface="Wingdings 3" pitchFamily="18" charset="2"/>
              <a:buNone/>
              <a:defRPr/>
            </a:pPr>
            <a:r>
              <a:rPr lang="ru-RU" sz="2800" dirty="0">
                <a:effectLst>
                  <a:outerShdw blurRad="38100" dist="38100" dir="2700000" algn="tl">
                    <a:srgbClr val="FFFFFF"/>
                  </a:outerShdw>
                </a:effectLst>
              </a:rPr>
              <a:t>             </a:t>
            </a:r>
            <a:r>
              <a:rPr lang="en-US" sz="2800" dirty="0" smtClean="0">
                <a:effectLst>
                  <a:outerShdw blurRad="38100" dist="38100" dir="2700000" algn="tl">
                    <a:srgbClr val="FFFFFF"/>
                  </a:outerShdw>
                </a:effectLst>
              </a:rPr>
              <a:t>            </a:t>
            </a:r>
            <a:r>
              <a:rPr lang="ru-RU" sz="2800" dirty="0" smtClean="0">
                <a:effectLst>
                  <a:outerShdw blurRad="38100" dist="38100" dir="2700000" algn="tl">
                    <a:srgbClr val="FFFFFF"/>
                  </a:outerShdw>
                </a:effectLst>
              </a:rPr>
              <a:t>F1</a:t>
            </a:r>
            <a:r>
              <a:rPr lang="en-US" sz="2800" dirty="0" smtClean="0">
                <a:effectLst>
                  <a:outerShdw blurRad="38100" dist="38100" dir="2700000" algn="tl">
                    <a:srgbClr val="FFFFFF"/>
                  </a:outerShdw>
                </a:effectLst>
              </a:rPr>
              <a:t>           </a:t>
            </a:r>
            <a:r>
              <a:rPr lang="ru-RU" sz="2800" dirty="0" smtClean="0">
                <a:effectLst>
                  <a:outerShdw blurRad="38100" dist="38100" dir="2700000" algn="tl">
                    <a:srgbClr val="FFFFFF"/>
                  </a:outerShdw>
                </a:effectLst>
              </a:rPr>
              <a:t>Aa</a:t>
            </a:r>
            <a:r>
              <a:rPr lang="en-US" sz="2800" dirty="0" smtClean="0">
                <a:effectLst>
                  <a:outerShdw blurRad="38100" dist="38100" dir="2700000" algn="tl">
                    <a:srgbClr val="FFFFFF"/>
                  </a:outerShdw>
                </a:effectLst>
              </a:rPr>
              <a:t>Bb</a:t>
            </a:r>
            <a:endParaRPr lang="ru-RU" sz="2800" dirty="0">
              <a:effectLst>
                <a:outerShdw blurRad="38100" dist="38100" dir="2700000" algn="tl">
                  <a:srgbClr val="FFFFFF"/>
                </a:outerShdw>
              </a:effectLst>
            </a:endParaRPr>
          </a:p>
          <a:p>
            <a:pPr marL="109728" indent="0" eaLnBrk="1" fontAlgn="auto" hangingPunct="1">
              <a:spcBef>
                <a:spcPts val="0"/>
              </a:spcBef>
              <a:spcAft>
                <a:spcPts val="0"/>
              </a:spcAft>
              <a:buFont typeface="Wingdings 3" pitchFamily="18" charset="2"/>
              <a:buNone/>
              <a:defRPr/>
            </a:pPr>
            <a:r>
              <a:rPr lang="en-US" sz="2000" b="1" dirty="0" smtClean="0"/>
              <a:t>                                                 </a:t>
            </a:r>
            <a:r>
              <a:rPr lang="ru-RU" sz="2000" b="1" dirty="0" err="1" smtClean="0"/>
              <a:t>yellow</a:t>
            </a:r>
            <a:r>
              <a:rPr lang="ru-RU" sz="2000" b="1" dirty="0" smtClean="0"/>
              <a:t> </a:t>
            </a:r>
            <a:r>
              <a:rPr lang="ru-RU" sz="2000" b="1" dirty="0" err="1" smtClean="0"/>
              <a:t>smooth</a:t>
            </a:r>
            <a:endParaRPr lang="ru-RU" sz="2000" b="1" dirty="0"/>
          </a:p>
        </p:txBody>
      </p:sp>
      <p:pic>
        <p:nvPicPr>
          <p:cNvPr id="43011" name="Picture 5" descr="&amp;Kcy;&amp;acy;&amp;rcy;&amp;tcy;&amp;icy;&amp;ncy;&amp;kcy;&amp;icy; &amp;pcy;&amp;ocy; &amp;zcy;&amp;acy;&amp;pcy;&amp;rcy;&amp;ocy;&amp;scy;&amp;ucy; &amp;zcy;&amp;acy;&amp;kcy;&amp;ocy;&amp;ncy;&amp;ycy; &amp;mcy;&amp;iecy;&amp;ncy;&amp;dcy;&amp;iecy;&amp;lcy;&amp;yacy; &amp;gcy;&amp;ocy;&amp;rcy;&amp;ocy;&amp;khcy;"/>
          <p:cNvPicPr>
            <a:picLocks noChangeAspect="1" noChangeArrowheads="1"/>
          </p:cNvPicPr>
          <p:nvPr/>
        </p:nvPicPr>
        <p:blipFill>
          <a:blip r:embed="rId2" cstate="print"/>
          <a:srcRect r="23483" b="71201"/>
          <a:stretch>
            <a:fillRect/>
          </a:stretch>
        </p:blipFill>
        <p:spPr bwMode="auto">
          <a:xfrm>
            <a:off x="4859338" y="1700213"/>
            <a:ext cx="3730625" cy="1144587"/>
          </a:xfrm>
          <a:prstGeom prst="rect">
            <a:avLst/>
          </a:prstGeom>
          <a:noFill/>
          <a:ln w="9525">
            <a:noFill/>
            <a:miter lim="800000"/>
            <a:headEnd/>
            <a:tailEnd/>
          </a:ln>
        </p:spPr>
      </p:pic>
      <p:sp>
        <p:nvSpPr>
          <p:cNvPr id="2" name="TextBox 1"/>
          <p:cNvSpPr txBox="1"/>
          <p:nvPr/>
        </p:nvSpPr>
        <p:spPr>
          <a:xfrm>
            <a:off x="755650" y="5661025"/>
            <a:ext cx="8496300" cy="923925"/>
          </a:xfrm>
          <a:prstGeom prst="rect">
            <a:avLst/>
          </a:prstGeom>
          <a:noFill/>
        </p:spPr>
        <p:txBody>
          <a:bodyPr>
            <a:spAutoFit/>
          </a:bodyPr>
          <a:lstStyle/>
          <a:p>
            <a:pPr>
              <a:defRPr/>
            </a:pPr>
            <a:r>
              <a:rPr lang="en-US" dirty="0">
                <a:solidFill>
                  <a:schemeClr val="tx2"/>
                </a:solidFill>
                <a:effectLst>
                  <a:outerShdw blurRad="38100" dist="38100" dir="2700000" algn="tl">
                    <a:srgbClr val="FFFFFF"/>
                  </a:outerShdw>
                </a:effectLst>
                <a:latin typeface="Arial" panose="020B0604020202020204" pitchFamily="34" charset="0"/>
                <a:ea typeface="+mn-ea"/>
              </a:rPr>
              <a:t>In the cross of two homozygous all offspring had the dominant characters of one of the parents that is the </a:t>
            </a:r>
            <a:r>
              <a:rPr lang="en-US" b="1" dirty="0">
                <a:solidFill>
                  <a:srgbClr val="FF6600"/>
                </a:solidFill>
                <a:latin typeface="Arial" panose="020B0604020202020204" pitchFamily="34" charset="0"/>
                <a:ea typeface="+mn-ea"/>
              </a:rPr>
              <a:t>same regularity of monohybrid cross repeated.</a:t>
            </a:r>
          </a:p>
          <a:p>
            <a:pPr>
              <a:defRPr/>
            </a:pPr>
            <a:endParaRPr lang="ru-RU" dirty="0">
              <a:latin typeface="Arial" panose="020B0604020202020204" pitchFamily="34" charset="0"/>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3"/>
          <p:cNvSpPr>
            <a:spLocks noGrp="1" noChangeArrowheads="1"/>
          </p:cNvSpPr>
          <p:nvPr>
            <p:ph idx="1"/>
          </p:nvPr>
        </p:nvSpPr>
        <p:spPr>
          <a:xfrm>
            <a:off x="0" y="0"/>
            <a:ext cx="4067175" cy="6669088"/>
          </a:xfrm>
        </p:spPr>
        <p:txBody>
          <a:bodyPr>
            <a:normAutofit/>
          </a:bodyPr>
          <a:lstStyle/>
          <a:p>
            <a:pPr marL="365760" indent="-256032" eaLnBrk="1" fontAlgn="auto" hangingPunct="1">
              <a:spcAft>
                <a:spcPts val="0"/>
              </a:spcAft>
              <a:buFont typeface="Wingdings 3" pitchFamily="18" charset="2"/>
              <a:buNone/>
              <a:defRPr/>
            </a:pPr>
            <a:endParaRPr lang="en-US" sz="2800" dirty="0" smtClean="0">
              <a:effectLst>
                <a:outerShdw blurRad="38100" dist="38100" dir="2700000" algn="tl">
                  <a:srgbClr val="FFFFFF"/>
                </a:outerShdw>
              </a:effectLst>
            </a:endParaRPr>
          </a:p>
          <a:p>
            <a:pPr marL="365760" indent="-256032" eaLnBrk="1" fontAlgn="auto" hangingPunct="1">
              <a:spcAft>
                <a:spcPts val="0"/>
              </a:spcAft>
              <a:buFont typeface="Wingdings 3" pitchFamily="18" charset="2"/>
              <a:buNone/>
              <a:defRPr/>
            </a:pPr>
            <a:r>
              <a:rPr lang="en-US" sz="2800" dirty="0" smtClean="0">
                <a:effectLst>
                  <a:outerShdw blurRad="38100" dist="38100" dir="2700000" algn="tl">
                    <a:srgbClr val="FFFFFF"/>
                  </a:outerShdw>
                </a:effectLst>
              </a:rPr>
              <a:t>P </a:t>
            </a:r>
            <a:r>
              <a:rPr lang="ru-RU" sz="2800" dirty="0" smtClean="0">
                <a:effectLst>
                  <a:outerShdw blurRad="38100" dist="38100" dir="2700000" algn="tl">
                    <a:srgbClr val="FFFFFF"/>
                  </a:outerShdw>
                </a:effectLst>
              </a:rPr>
              <a:t>♀ </a:t>
            </a:r>
            <a:r>
              <a:rPr lang="ru-RU" sz="2800" dirty="0">
                <a:effectLst>
                  <a:outerShdw blurRad="38100" dist="38100" dir="2700000" algn="tl">
                    <a:srgbClr val="FFFFFF"/>
                  </a:outerShdw>
                </a:effectLst>
              </a:rPr>
              <a:t>Aa</a:t>
            </a:r>
            <a:r>
              <a:rPr lang="en-US" sz="2800" dirty="0">
                <a:effectLst>
                  <a:outerShdw blurRad="38100" dist="38100" dir="2700000" algn="tl">
                    <a:srgbClr val="FFFFFF"/>
                  </a:outerShdw>
                </a:effectLst>
              </a:rPr>
              <a:t>Bb</a:t>
            </a:r>
            <a:r>
              <a:rPr lang="ru-RU" sz="2800" dirty="0">
                <a:effectLst>
                  <a:outerShdw blurRad="38100" dist="38100" dir="2700000" algn="tl">
                    <a:srgbClr val="FFFFFF"/>
                  </a:outerShdw>
                </a:effectLst>
              </a:rPr>
              <a:t> </a:t>
            </a:r>
            <a:r>
              <a:rPr lang="en-US" sz="2800" dirty="0">
                <a:effectLst>
                  <a:outerShdw blurRad="38100" dist="38100" dir="2700000" algn="tl">
                    <a:srgbClr val="FFFFFF"/>
                  </a:outerShdw>
                </a:effectLst>
              </a:rPr>
              <a:t> </a:t>
            </a:r>
            <a:r>
              <a:rPr lang="ru-RU" sz="2800" dirty="0" smtClean="0">
                <a:effectLst>
                  <a:outerShdw blurRad="38100" dist="38100" dir="2700000" algn="tl">
                    <a:srgbClr val="FFFFFF"/>
                  </a:outerShdw>
                </a:effectLst>
              </a:rPr>
              <a:t>x </a:t>
            </a:r>
            <a:r>
              <a:rPr lang="en-US" sz="2800" dirty="0" smtClean="0">
                <a:effectLst>
                  <a:outerShdw blurRad="38100" dist="38100" dir="2700000" algn="tl">
                    <a:srgbClr val="FFFFFF"/>
                  </a:outerShdw>
                </a:effectLst>
              </a:rPr>
              <a:t> </a:t>
            </a:r>
            <a:r>
              <a:rPr lang="ru-RU" sz="2800" dirty="0" smtClean="0">
                <a:effectLst>
                  <a:outerShdw blurRad="38100" dist="38100" dir="2700000" algn="tl">
                    <a:srgbClr val="FFFFFF"/>
                  </a:outerShdw>
                </a:effectLst>
              </a:rPr>
              <a:t>♂  </a:t>
            </a:r>
            <a:r>
              <a:rPr lang="ru-RU" sz="2800" dirty="0">
                <a:effectLst>
                  <a:outerShdw blurRad="38100" dist="38100" dir="2700000" algn="tl">
                    <a:srgbClr val="FFFFFF"/>
                  </a:outerShdw>
                </a:effectLst>
              </a:rPr>
              <a:t>Aa</a:t>
            </a:r>
            <a:r>
              <a:rPr lang="en-US" sz="2800" dirty="0">
                <a:effectLst>
                  <a:outerShdw blurRad="38100" dist="38100" dir="2700000" algn="tl">
                    <a:srgbClr val="FFFFFF"/>
                  </a:outerShdw>
                </a:effectLst>
              </a:rPr>
              <a:t>Bb</a:t>
            </a:r>
            <a:r>
              <a:rPr lang="en-US" sz="2800" b="1" dirty="0" smtClean="0">
                <a:solidFill>
                  <a:srgbClr val="FF6600"/>
                </a:solidFill>
              </a:rPr>
              <a:t> </a:t>
            </a:r>
          </a:p>
          <a:p>
            <a:pPr marL="365760" indent="-256032" eaLnBrk="1" fontAlgn="auto" hangingPunct="1">
              <a:spcAft>
                <a:spcPts val="0"/>
              </a:spcAft>
              <a:buFont typeface="Wingdings 3" pitchFamily="18" charset="2"/>
              <a:buNone/>
              <a:defRPr/>
            </a:pPr>
            <a:r>
              <a:rPr lang="en-US" sz="2800" dirty="0" smtClean="0">
                <a:solidFill>
                  <a:schemeClr val="tx2"/>
                </a:solidFill>
                <a:effectLst>
                  <a:outerShdw blurRad="38100" dist="38100" dir="2700000" algn="tl">
                    <a:srgbClr val="FFFFFF"/>
                  </a:outerShdw>
                </a:effectLst>
              </a:rPr>
              <a:t> </a:t>
            </a:r>
            <a:r>
              <a:rPr lang="en-US" sz="2400"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produce  </a:t>
            </a:r>
            <a:r>
              <a:rPr lang="en-US" sz="2400" dirty="0">
                <a:latin typeface="Calibri" panose="020F0502020204030204" pitchFamily="34" charset="0"/>
                <a:cs typeface="Calibri" panose="020F0502020204030204" pitchFamily="34" charset="0"/>
              </a:rPr>
              <a:t>4 types of gametes:</a:t>
            </a:r>
          </a:p>
          <a:p>
            <a:pPr marL="365760" indent="-256032" eaLnBrk="1" fontAlgn="auto" hangingPunct="1">
              <a:spcAft>
                <a:spcPts val="0"/>
              </a:spcAft>
              <a:buFont typeface="Wingdings 3" pitchFamily="18" charset="2"/>
              <a:buNone/>
              <a:defRPr/>
            </a:pPr>
            <a:r>
              <a:rPr lang="en-US" sz="26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6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600" b="1" i="1" dirty="0" smtClean="0">
                <a:latin typeface="Calibri" panose="020F0502020204030204" pitchFamily="34" charset="0"/>
                <a:cs typeface="Calibri" panose="020F0502020204030204" pitchFamily="34" charset="0"/>
              </a:rPr>
              <a:t>AB</a:t>
            </a:r>
            <a:r>
              <a:rPr lang="en-US" sz="2600" dirty="0">
                <a:latin typeface="Calibri" panose="020F0502020204030204" pitchFamily="34" charset="0"/>
                <a:cs typeface="Calibri" panose="020F0502020204030204" pitchFamily="34" charset="0"/>
              </a:rPr>
              <a:t>, </a:t>
            </a:r>
            <a:r>
              <a:rPr lang="en-US" sz="2600" b="1" i="1" dirty="0">
                <a:latin typeface="Calibri" panose="020F0502020204030204" pitchFamily="34" charset="0"/>
                <a:cs typeface="Calibri" panose="020F0502020204030204" pitchFamily="34" charset="0"/>
              </a:rPr>
              <a:t>Ab</a:t>
            </a:r>
            <a:r>
              <a:rPr lang="en-US" sz="2600" dirty="0">
                <a:latin typeface="Calibri" panose="020F0502020204030204" pitchFamily="34" charset="0"/>
                <a:cs typeface="Calibri" panose="020F0502020204030204" pitchFamily="34" charset="0"/>
              </a:rPr>
              <a:t>, </a:t>
            </a:r>
            <a:r>
              <a:rPr lang="en-US" sz="2600" b="1" i="1" dirty="0" err="1">
                <a:latin typeface="Calibri" panose="020F0502020204030204" pitchFamily="34" charset="0"/>
                <a:cs typeface="Calibri" panose="020F0502020204030204" pitchFamily="34" charset="0"/>
              </a:rPr>
              <a:t>aB</a:t>
            </a:r>
            <a:r>
              <a:rPr lang="en-US" sz="2600" dirty="0">
                <a:latin typeface="Calibri" panose="020F0502020204030204" pitchFamily="34" charset="0"/>
                <a:cs typeface="Calibri" panose="020F0502020204030204" pitchFamily="34" charset="0"/>
              </a:rPr>
              <a:t>, </a:t>
            </a:r>
            <a:r>
              <a:rPr lang="en-US" sz="2600" b="1" i="1" dirty="0">
                <a:latin typeface="Calibri" panose="020F0502020204030204" pitchFamily="34" charset="0"/>
                <a:cs typeface="Calibri" panose="020F0502020204030204" pitchFamily="34" charset="0"/>
              </a:rPr>
              <a:t>ab</a:t>
            </a:r>
            <a:r>
              <a:rPr lang="en-US" sz="2600" dirty="0">
                <a:latin typeface="Calibri" panose="020F0502020204030204" pitchFamily="34" charset="0"/>
                <a:cs typeface="Calibri" panose="020F0502020204030204" pitchFamily="34" charset="0"/>
              </a:rPr>
              <a:t>  </a:t>
            </a:r>
            <a:endParaRPr lang="en-US" sz="2600" dirty="0" smtClean="0">
              <a:latin typeface="Calibri" panose="020F0502020204030204" pitchFamily="34" charset="0"/>
              <a:cs typeface="Calibri" panose="020F0502020204030204" pitchFamily="34" charset="0"/>
            </a:endParaRPr>
          </a:p>
          <a:p>
            <a:pPr marL="365760" indent="-256032" eaLnBrk="1" fontAlgn="auto" hangingPunct="1">
              <a:spcBef>
                <a:spcPts val="600"/>
              </a:spcBef>
              <a:spcAft>
                <a:spcPts val="0"/>
              </a:spcAft>
              <a:buFont typeface="Wingdings 3" pitchFamily="18" charset="2"/>
              <a:buNone/>
              <a:defRPr/>
            </a:pPr>
            <a:r>
              <a:rPr lang="en-US" sz="2600" dirty="0">
                <a:latin typeface="Calibri" panose="020F0502020204030204" pitchFamily="34" charset="0"/>
                <a:cs typeface="Calibri" panose="020F0502020204030204" pitchFamily="34" charset="0"/>
              </a:rPr>
              <a:t> </a:t>
            </a:r>
            <a:r>
              <a:rPr lang="en-US" sz="2600" dirty="0" smtClean="0">
                <a:latin typeface="Calibri" panose="020F0502020204030204" pitchFamily="34" charset="0"/>
                <a:cs typeface="Calibri" panose="020F0502020204030204" pitchFamily="34" charset="0"/>
              </a:rPr>
              <a:t>       in </a:t>
            </a:r>
            <a:r>
              <a:rPr lang="en-US" sz="2600" dirty="0">
                <a:latin typeface="Calibri" panose="020F0502020204030204" pitchFamily="34" charset="0"/>
                <a:cs typeface="Calibri" panose="020F0502020204030204" pitchFamily="34" charset="0"/>
              </a:rPr>
              <a:t>equal numbers</a:t>
            </a:r>
            <a:r>
              <a:rPr lang="en-US" sz="2600" dirty="0" smtClean="0">
                <a:latin typeface="Calibri" panose="020F0502020204030204" pitchFamily="34" charset="0"/>
                <a:cs typeface="Calibri" panose="020F0502020204030204" pitchFamily="34" charset="0"/>
              </a:rPr>
              <a:t>.</a:t>
            </a:r>
            <a:r>
              <a:rPr lang="en-US" sz="2600"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a:t>
            </a:r>
          </a:p>
          <a:p>
            <a:pPr marL="365760" indent="-256032" eaLnBrk="1" fontAlgn="auto" hangingPunct="1">
              <a:spcBef>
                <a:spcPts val="600"/>
              </a:spcBef>
              <a:spcAft>
                <a:spcPts val="0"/>
              </a:spcAft>
              <a:buFont typeface="Wingdings 3" pitchFamily="18" charset="2"/>
              <a:buNone/>
              <a:defRPr/>
            </a:pPr>
            <a:r>
              <a:rPr lang="en-US" sz="2400"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dirty="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Two plants producing such gametes, </a:t>
            </a:r>
            <a:r>
              <a:rPr lang="en-US" sz="2400"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when crossed </a:t>
            </a:r>
            <a:r>
              <a:rPr lang="en-US" sz="2400" dirty="0">
                <a:latin typeface="Calibri" panose="020F0502020204030204" pitchFamily="34" charset="0"/>
                <a:cs typeface="Calibri" panose="020F0502020204030204" pitchFamily="34" charset="0"/>
              </a:rPr>
              <a:t>produce 16 possible  </a:t>
            </a:r>
            <a:r>
              <a:rPr lang="en-US" sz="2400" dirty="0" smtClean="0">
                <a:latin typeface="Calibri" panose="020F0502020204030204" pitchFamily="34" charset="0"/>
                <a:cs typeface="Calibri" panose="020F0502020204030204" pitchFamily="34" charset="0"/>
              </a:rPr>
              <a:t>combinations.</a:t>
            </a:r>
            <a:endPar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endParaRPr>
          </a:p>
          <a:p>
            <a:pPr marL="365760" indent="-256032" eaLnBrk="1" fontAlgn="auto" hangingPunct="1">
              <a:spcAft>
                <a:spcPts val="0"/>
              </a:spcAft>
              <a:buFont typeface="Wingdings 3" pitchFamily="18" charset="2"/>
              <a:buNone/>
              <a:defRPr/>
            </a:pPr>
            <a:r>
              <a:rPr lang="en-US" sz="2600"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To determine genotypes of offspring we use </a:t>
            </a:r>
            <a:r>
              <a:rPr lang="en-US" sz="2600" b="1" dirty="0" smtClean="0">
                <a:latin typeface="Calibri" panose="020F0502020204030204" pitchFamily="34" charset="0"/>
                <a:cs typeface="Calibri" panose="020F0502020204030204" pitchFamily="34" charset="0"/>
              </a:rPr>
              <a:t>Punnett‘s </a:t>
            </a:r>
            <a:r>
              <a:rPr lang="en-US" sz="2600" b="1" dirty="0">
                <a:latin typeface="Calibri" panose="020F0502020204030204" pitchFamily="34" charset="0"/>
                <a:cs typeface="Calibri" panose="020F0502020204030204" pitchFamily="34" charset="0"/>
              </a:rPr>
              <a:t>square.</a:t>
            </a:r>
          </a:p>
        </p:txBody>
      </p:sp>
      <p:pic>
        <p:nvPicPr>
          <p:cNvPr id="44035" name="Рисунок 1"/>
          <p:cNvPicPr>
            <a:picLocks noChangeAspect="1"/>
          </p:cNvPicPr>
          <p:nvPr/>
        </p:nvPicPr>
        <p:blipFill>
          <a:blip r:embed="rId2" cstate="print"/>
          <a:srcRect/>
          <a:stretch>
            <a:fillRect/>
          </a:stretch>
        </p:blipFill>
        <p:spPr bwMode="auto">
          <a:xfrm>
            <a:off x="3779838" y="836613"/>
            <a:ext cx="4953000" cy="481965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Rectangle 3"/>
          <p:cNvSpPr>
            <a:spLocks noGrp="1" noChangeArrowheads="1"/>
          </p:cNvSpPr>
          <p:nvPr>
            <p:ph idx="1"/>
          </p:nvPr>
        </p:nvSpPr>
        <p:spPr>
          <a:xfrm>
            <a:off x="0" y="188913"/>
            <a:ext cx="8820150" cy="2592387"/>
          </a:xfrm>
        </p:spPr>
        <p:txBody>
          <a:bodyPr>
            <a:normAutofit fontScale="92500"/>
          </a:bodyPr>
          <a:lstStyle/>
          <a:p>
            <a:pPr marL="365760" indent="-256032" eaLnBrk="1" fontAlgn="auto" hangingPunct="1">
              <a:lnSpc>
                <a:spcPct val="90000"/>
              </a:lnSpc>
              <a:spcAft>
                <a:spcPts val="0"/>
              </a:spcAft>
              <a:buFont typeface="Wingdings 3" pitchFamily="18" charset="2"/>
              <a:buNone/>
              <a:defRPr/>
            </a:pPr>
            <a:r>
              <a:rPr lang="en-US" sz="2400" dirty="0" smtClean="0">
                <a:latin typeface="Calibri" panose="020F0502020204030204" pitchFamily="34" charset="0"/>
                <a:cs typeface="Calibri" panose="020F0502020204030204" pitchFamily="34" charset="0"/>
              </a:rPr>
              <a:t>Phenotype </a:t>
            </a:r>
            <a:r>
              <a:rPr lang="en-US" sz="2400" dirty="0" smtClean="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ratio of </a:t>
            </a:r>
            <a:r>
              <a:rPr lang="en-US" sz="2400" dirty="0">
                <a:latin typeface="Calibri" panose="020F0502020204030204" pitchFamily="34" charset="0"/>
                <a:cs typeface="Calibri" panose="020F0502020204030204" pitchFamily="34" charset="0"/>
              </a:rPr>
              <a:t>F2</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plants are:</a:t>
            </a:r>
          </a:p>
          <a:p>
            <a:pPr marL="365760" indent="-256032" eaLnBrk="1" fontAlgn="auto" hangingPunct="1">
              <a:lnSpc>
                <a:spcPct val="90000"/>
              </a:lnSpc>
              <a:spcAft>
                <a:spcPts val="0"/>
              </a:spcAft>
              <a:buFont typeface="Wingdings 3" pitchFamily="18" charset="2"/>
              <a:buNone/>
              <a:defRPr/>
            </a:pP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9 showing </a:t>
            </a:r>
            <a:r>
              <a:rPr lang="en-US" sz="2400" b="1" dirty="0">
                <a:latin typeface="Calibri" panose="020F0502020204030204" pitchFamily="34" charset="0"/>
                <a:cs typeface="Calibri" panose="020F0502020204030204" pitchFamily="34" charset="0"/>
              </a:rPr>
              <a:t>both dominant </a:t>
            </a:r>
            <a:r>
              <a:rPr lang="en-US" sz="2400" dirty="0">
                <a:latin typeface="Calibri" panose="020F0502020204030204" pitchFamily="34" charset="0"/>
                <a:cs typeface="Calibri" panose="020F0502020204030204" pitchFamily="34" charset="0"/>
              </a:rPr>
              <a:t>characters,</a:t>
            </a:r>
          </a:p>
          <a:p>
            <a:pPr marL="365760" indent="-256032" eaLnBrk="1" fontAlgn="auto" hangingPunct="1">
              <a:lnSpc>
                <a:spcPct val="90000"/>
              </a:lnSpc>
              <a:spcAft>
                <a:spcPts val="0"/>
              </a:spcAft>
              <a:buFont typeface="Wingdings 3" pitchFamily="18" charset="2"/>
              <a:buNone/>
              <a:defRPr/>
            </a:pPr>
            <a:r>
              <a:rPr lang="en-US" sz="2400" dirty="0">
                <a:latin typeface="Calibri" panose="020F0502020204030204" pitchFamily="34" charset="0"/>
                <a:cs typeface="Calibri" panose="020F0502020204030204" pitchFamily="34" charset="0"/>
              </a:rPr>
              <a:t>       3 + 3 recombinants with </a:t>
            </a:r>
            <a:r>
              <a:rPr lang="en-US" sz="2400" b="1" dirty="0">
                <a:latin typeface="Calibri" panose="020F0502020204030204" pitchFamily="34" charset="0"/>
                <a:cs typeface="Calibri" panose="020F0502020204030204" pitchFamily="34" charset="0"/>
              </a:rPr>
              <a:t>one dominant </a:t>
            </a:r>
            <a:r>
              <a:rPr lang="en-US" sz="2400" dirty="0">
                <a:latin typeface="Calibri" panose="020F0502020204030204" pitchFamily="34" charset="0"/>
                <a:cs typeface="Calibri" panose="020F0502020204030204" pitchFamily="34" charset="0"/>
              </a:rPr>
              <a:t>and </a:t>
            </a:r>
            <a:r>
              <a:rPr lang="en-US" sz="2400" dirty="0" smtClean="0">
                <a:latin typeface="Calibri" panose="020F0502020204030204" pitchFamily="34" charset="0"/>
                <a:cs typeface="Calibri" panose="020F0502020204030204" pitchFamily="34" charset="0"/>
              </a:rPr>
              <a:t>one recessive </a:t>
            </a:r>
            <a:r>
              <a:rPr lang="en-US" sz="2400" dirty="0">
                <a:latin typeface="Calibri" panose="020F0502020204030204" pitchFamily="34" charset="0"/>
                <a:cs typeface="Calibri" panose="020F0502020204030204" pitchFamily="34" charset="0"/>
              </a:rPr>
              <a:t>characters,</a:t>
            </a:r>
          </a:p>
          <a:p>
            <a:pPr marL="365760" indent="-256032" eaLnBrk="1" fontAlgn="auto" hangingPunct="1">
              <a:lnSpc>
                <a:spcPct val="90000"/>
              </a:lnSpc>
              <a:spcAft>
                <a:spcPts val="0"/>
              </a:spcAft>
              <a:buFont typeface="Wingdings 3" pitchFamily="18" charset="2"/>
              <a:buNone/>
              <a:defRPr/>
            </a:pP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1 </a:t>
            </a:r>
            <a:r>
              <a:rPr lang="en-US" sz="2400" dirty="0">
                <a:latin typeface="Calibri" panose="020F0502020204030204" pitchFamily="34" charset="0"/>
                <a:cs typeface="Calibri" panose="020F0502020204030204" pitchFamily="34" charset="0"/>
              </a:rPr>
              <a:t>showing </a:t>
            </a:r>
            <a:r>
              <a:rPr lang="en-US" sz="2400" b="1" dirty="0">
                <a:latin typeface="Calibri" panose="020F0502020204030204" pitchFamily="34" charset="0"/>
                <a:cs typeface="Calibri" panose="020F0502020204030204" pitchFamily="34" charset="0"/>
              </a:rPr>
              <a:t>both recessive </a:t>
            </a:r>
            <a:r>
              <a:rPr lang="en-US" sz="2400" dirty="0">
                <a:latin typeface="Calibri" panose="020F0502020204030204" pitchFamily="34" charset="0"/>
                <a:cs typeface="Calibri" panose="020F0502020204030204" pitchFamily="34" charset="0"/>
              </a:rPr>
              <a:t>characters</a:t>
            </a:r>
            <a:r>
              <a:rPr lang="en-US" sz="2400" dirty="0" smtClean="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a:p>
            <a:pPr marL="109537" indent="0">
              <a:buFont typeface="Wingdings 3" pitchFamily="18" charset="2"/>
              <a:buNone/>
              <a:defRPr/>
            </a:pPr>
            <a:r>
              <a:rPr lang="en-US" sz="2200" dirty="0" smtClean="0">
                <a:latin typeface="Calibri" panose="020F0502020204030204" pitchFamily="34" charset="0"/>
                <a:cs typeface="Calibri" panose="020F0502020204030204" pitchFamily="34" charset="0"/>
              </a:rPr>
              <a:t>               </a:t>
            </a:r>
          </a:p>
          <a:p>
            <a:pPr marL="365760" indent="-256032" eaLnBrk="1" fontAlgn="auto" hangingPunct="1">
              <a:lnSpc>
                <a:spcPct val="90000"/>
              </a:lnSpc>
              <a:spcAft>
                <a:spcPts val="0"/>
              </a:spcAft>
              <a:buFont typeface="Wingdings 3" pitchFamily="18" charset="2"/>
              <a:buNone/>
              <a:defRPr/>
            </a:pPr>
            <a:endParaRPr lang="en-US" sz="2000" dirty="0" smtClean="0"/>
          </a:p>
          <a:p>
            <a:pPr marL="365760" indent="-256032" eaLnBrk="1" fontAlgn="auto" hangingPunct="1">
              <a:lnSpc>
                <a:spcPct val="90000"/>
              </a:lnSpc>
              <a:spcAft>
                <a:spcPts val="0"/>
              </a:spcAft>
              <a:buFont typeface="Wingdings 3" pitchFamily="18" charset="2"/>
              <a:buNone/>
              <a:defRPr/>
            </a:pPr>
            <a:r>
              <a:rPr lang="en-US" sz="2000" dirty="0" smtClean="0"/>
              <a:t>              </a:t>
            </a:r>
            <a:endParaRPr lang="ru-RU" sz="2000" b="1" dirty="0">
              <a:solidFill>
                <a:srgbClr val="FF9900"/>
              </a:solidFill>
            </a:endParaRPr>
          </a:p>
        </p:txBody>
      </p:sp>
      <p:pic>
        <p:nvPicPr>
          <p:cNvPr id="45059" name="Picture 4"/>
          <p:cNvPicPr>
            <a:picLocks noChangeAspect="1" noChangeArrowheads="1"/>
          </p:cNvPicPr>
          <p:nvPr/>
        </p:nvPicPr>
        <p:blipFill>
          <a:blip r:embed="rId2" cstate="print"/>
          <a:srcRect l="5882" t="6508" r="10294" b="8888"/>
          <a:stretch>
            <a:fillRect/>
          </a:stretch>
        </p:blipFill>
        <p:spPr bwMode="auto">
          <a:xfrm>
            <a:off x="1116013" y="1930400"/>
            <a:ext cx="3856037" cy="2228850"/>
          </a:xfrm>
          <a:prstGeom prst="rect">
            <a:avLst/>
          </a:prstGeom>
          <a:noFill/>
          <a:ln w="9525">
            <a:noFill/>
            <a:round/>
            <a:headEnd/>
            <a:tailEnd/>
          </a:ln>
        </p:spPr>
      </p:pic>
      <p:sp>
        <p:nvSpPr>
          <p:cNvPr id="3" name="TextBox 2"/>
          <p:cNvSpPr txBox="1"/>
          <p:nvPr/>
        </p:nvSpPr>
        <p:spPr>
          <a:xfrm>
            <a:off x="323850" y="4375150"/>
            <a:ext cx="8640763" cy="2105025"/>
          </a:xfrm>
          <a:prstGeom prst="rect">
            <a:avLst/>
          </a:prstGeom>
          <a:noFill/>
        </p:spPr>
        <p:txBody>
          <a:bodyPr>
            <a:spAutoFit/>
          </a:bodyPr>
          <a:lstStyle/>
          <a:p>
            <a:pPr>
              <a:defRPr/>
            </a:pPr>
            <a:r>
              <a:rPr lang="en-US" sz="1600" dirty="0">
                <a:solidFill>
                  <a:schemeClr val="tx1"/>
                </a:solidFill>
                <a:latin typeface="Arial" panose="020B0604020202020204" pitchFamily="34" charset="0"/>
                <a:ea typeface="+mn-ea"/>
              </a:rPr>
              <a:t>The genotypic ratio is: 1</a:t>
            </a:r>
            <a:r>
              <a:rPr lang="en-US" sz="1600" i="1" dirty="0">
                <a:solidFill>
                  <a:schemeClr val="tx1"/>
                </a:solidFill>
                <a:latin typeface="Arial" panose="020B0604020202020204" pitchFamily="34" charset="0"/>
                <a:ea typeface="+mn-ea"/>
              </a:rPr>
              <a:t>AABB</a:t>
            </a:r>
            <a:r>
              <a:rPr lang="en-US" sz="1600" dirty="0">
                <a:solidFill>
                  <a:schemeClr val="tx1"/>
                </a:solidFill>
                <a:latin typeface="Arial" panose="020B0604020202020204" pitchFamily="34" charset="0"/>
                <a:ea typeface="+mn-ea"/>
              </a:rPr>
              <a:t>: 2</a:t>
            </a:r>
            <a:r>
              <a:rPr lang="en-US" sz="1600" i="1" dirty="0">
                <a:solidFill>
                  <a:schemeClr val="tx1"/>
                </a:solidFill>
                <a:latin typeface="Arial" panose="020B0604020202020204" pitchFamily="34" charset="0"/>
                <a:ea typeface="+mn-ea"/>
              </a:rPr>
              <a:t>AABb</a:t>
            </a:r>
            <a:r>
              <a:rPr lang="en-US" sz="1600" dirty="0">
                <a:solidFill>
                  <a:schemeClr val="tx1"/>
                </a:solidFill>
                <a:latin typeface="Arial" panose="020B0604020202020204" pitchFamily="34" charset="0"/>
                <a:ea typeface="+mn-ea"/>
              </a:rPr>
              <a:t>: 2</a:t>
            </a:r>
            <a:r>
              <a:rPr lang="en-US" sz="1600" i="1" dirty="0">
                <a:solidFill>
                  <a:schemeClr val="tx1"/>
                </a:solidFill>
                <a:latin typeface="Arial" panose="020B0604020202020204" pitchFamily="34" charset="0"/>
                <a:ea typeface="+mn-ea"/>
              </a:rPr>
              <a:t>AaBB</a:t>
            </a:r>
            <a:r>
              <a:rPr lang="en-US" sz="1600" dirty="0">
                <a:solidFill>
                  <a:schemeClr val="tx1"/>
                </a:solidFill>
                <a:latin typeface="Arial" panose="020B0604020202020204" pitchFamily="34" charset="0"/>
                <a:ea typeface="+mn-ea"/>
              </a:rPr>
              <a:t>: 4</a:t>
            </a:r>
            <a:r>
              <a:rPr lang="en-US" sz="1600" i="1" dirty="0">
                <a:solidFill>
                  <a:schemeClr val="tx1"/>
                </a:solidFill>
                <a:latin typeface="Arial" panose="020B0604020202020204" pitchFamily="34" charset="0"/>
                <a:ea typeface="+mn-ea"/>
              </a:rPr>
              <a:t>AaBb</a:t>
            </a:r>
            <a:r>
              <a:rPr lang="en-US" sz="1600" dirty="0">
                <a:solidFill>
                  <a:schemeClr val="tx1"/>
                </a:solidFill>
                <a:latin typeface="Arial" panose="020B0604020202020204" pitchFamily="34" charset="0"/>
                <a:ea typeface="+mn-ea"/>
              </a:rPr>
              <a:t>: </a:t>
            </a:r>
            <a:r>
              <a:rPr lang="en-US" sz="1600" dirty="0" err="1">
                <a:solidFill>
                  <a:schemeClr val="tx1"/>
                </a:solidFill>
                <a:latin typeface="Arial" panose="020B0604020202020204" pitchFamily="34" charset="0"/>
                <a:ea typeface="+mn-ea"/>
              </a:rPr>
              <a:t>l</a:t>
            </a:r>
            <a:r>
              <a:rPr lang="en-US" sz="1600" i="1" dirty="0" err="1">
                <a:solidFill>
                  <a:schemeClr val="tx1"/>
                </a:solidFill>
                <a:latin typeface="Arial" panose="020B0604020202020204" pitchFamily="34" charset="0"/>
                <a:ea typeface="+mn-ea"/>
              </a:rPr>
              <a:t>AAbb</a:t>
            </a:r>
            <a:r>
              <a:rPr lang="en-US" sz="1600" dirty="0">
                <a:solidFill>
                  <a:schemeClr val="tx1"/>
                </a:solidFill>
                <a:latin typeface="Arial" panose="020B0604020202020204" pitchFamily="34" charset="0"/>
                <a:ea typeface="+mn-ea"/>
              </a:rPr>
              <a:t>: 2</a:t>
            </a:r>
            <a:r>
              <a:rPr lang="en-US" sz="1600" i="1" dirty="0">
                <a:solidFill>
                  <a:schemeClr val="tx1"/>
                </a:solidFill>
                <a:latin typeface="Arial" panose="020B0604020202020204" pitchFamily="34" charset="0"/>
                <a:ea typeface="+mn-ea"/>
              </a:rPr>
              <a:t>Aabb</a:t>
            </a:r>
            <a:r>
              <a:rPr lang="en-US" sz="1600" dirty="0">
                <a:solidFill>
                  <a:schemeClr val="tx1"/>
                </a:solidFill>
                <a:latin typeface="Arial" panose="020B0604020202020204" pitchFamily="34" charset="0"/>
                <a:ea typeface="+mn-ea"/>
              </a:rPr>
              <a:t>:1</a:t>
            </a:r>
            <a:r>
              <a:rPr lang="en-US" sz="1600" i="1" dirty="0">
                <a:solidFill>
                  <a:schemeClr val="tx1"/>
                </a:solidFill>
                <a:latin typeface="Arial" panose="020B0604020202020204" pitchFamily="34" charset="0"/>
                <a:ea typeface="+mn-ea"/>
              </a:rPr>
              <a:t>aaBB</a:t>
            </a:r>
            <a:r>
              <a:rPr lang="en-US" sz="1600" dirty="0">
                <a:solidFill>
                  <a:schemeClr val="tx1"/>
                </a:solidFill>
                <a:latin typeface="Arial" panose="020B0604020202020204" pitchFamily="34" charset="0"/>
                <a:ea typeface="+mn-ea"/>
              </a:rPr>
              <a:t>: 2</a:t>
            </a:r>
            <a:r>
              <a:rPr lang="en-US" sz="1600" i="1" dirty="0">
                <a:solidFill>
                  <a:schemeClr val="tx1"/>
                </a:solidFill>
                <a:latin typeface="Arial" panose="020B0604020202020204" pitchFamily="34" charset="0"/>
                <a:ea typeface="+mn-ea"/>
              </a:rPr>
              <a:t>aaBb</a:t>
            </a:r>
            <a:r>
              <a:rPr lang="en-US" sz="1600" dirty="0">
                <a:solidFill>
                  <a:schemeClr val="tx1"/>
                </a:solidFill>
                <a:latin typeface="Arial" panose="020B0604020202020204" pitchFamily="34" charset="0"/>
                <a:ea typeface="+mn-ea"/>
              </a:rPr>
              <a:t>: 1</a:t>
            </a:r>
            <a:r>
              <a:rPr lang="en-US" sz="1600" i="1" dirty="0">
                <a:solidFill>
                  <a:schemeClr val="tx1"/>
                </a:solidFill>
                <a:latin typeface="Arial" panose="020B0604020202020204" pitchFamily="34" charset="0"/>
                <a:ea typeface="+mn-ea"/>
              </a:rPr>
              <a:t>aabb</a:t>
            </a:r>
          </a:p>
          <a:p>
            <a:pPr>
              <a:defRPr/>
            </a:pPr>
            <a:endParaRPr lang="en-US" sz="1600" i="1" dirty="0">
              <a:solidFill>
                <a:schemeClr val="tx1"/>
              </a:solidFill>
              <a:latin typeface="Arial" panose="020B0604020202020204" pitchFamily="34" charset="0"/>
              <a:ea typeface="+mn-ea"/>
            </a:endParaRPr>
          </a:p>
          <a:p>
            <a:pPr marL="365760" indent="-256032" eaLnBrk="1" fontAlgn="auto" hangingPunct="1">
              <a:lnSpc>
                <a:spcPct val="90000"/>
              </a:lnSpc>
              <a:spcAft>
                <a:spcPts val="0"/>
              </a:spcAft>
              <a:buFont typeface="Wingdings 3" panose="05040102010807070707" pitchFamily="18" charset="2"/>
              <a:buNone/>
              <a:defRPr/>
            </a:pPr>
            <a:r>
              <a:rPr lang="en-US" sz="1600" i="1" dirty="0">
                <a:solidFill>
                  <a:schemeClr val="tx1"/>
                </a:solidFill>
                <a:latin typeface="Arial" panose="020B0604020202020204" pitchFamily="34" charset="0"/>
                <a:ea typeface="+mn-ea"/>
              </a:rPr>
              <a:t>    </a:t>
            </a:r>
            <a:r>
              <a:rPr lang="en-US" sz="2400" dirty="0">
                <a:solidFill>
                  <a:schemeClr val="tx2"/>
                </a:solidFill>
                <a:effectLst>
                  <a:outerShdw blurRad="38100" dist="38100" dir="2700000" algn="tl">
                    <a:srgbClr val="FFFFFF"/>
                  </a:outerShdw>
                </a:effectLst>
                <a:latin typeface="Calibri" panose="020F0502020204030204" pitchFamily="34" charset="0"/>
                <a:ea typeface="+mn-ea"/>
                <a:cs typeface="Calibri" panose="020F0502020204030204" pitchFamily="34" charset="0"/>
              </a:rPr>
              <a:t>The ratio of each character taken separately is  </a:t>
            </a:r>
            <a:r>
              <a:rPr lang="en-US" sz="2400" b="1" dirty="0">
                <a:solidFill>
                  <a:srgbClr val="CC0099"/>
                </a:solidFill>
                <a:latin typeface="Calibri" panose="020F0502020204030204" pitchFamily="34" charset="0"/>
                <a:ea typeface="+mn-ea"/>
                <a:cs typeface="Calibri" panose="020F0502020204030204" pitchFamily="34" charset="0"/>
              </a:rPr>
              <a:t>3 : 1</a:t>
            </a:r>
            <a:r>
              <a:rPr lang="en-US" sz="2400" dirty="0">
                <a:solidFill>
                  <a:schemeClr val="tx2"/>
                </a:solidFill>
                <a:effectLst>
                  <a:outerShdw blurRad="38100" dist="38100" dir="2700000" algn="tl">
                    <a:srgbClr val="FFFFFF"/>
                  </a:outerShdw>
                </a:effectLst>
                <a:latin typeface="Calibri" panose="020F0502020204030204" pitchFamily="34" charset="0"/>
                <a:ea typeface="+mn-ea"/>
                <a:cs typeface="Calibri" panose="020F0502020204030204" pitchFamily="34" charset="0"/>
              </a:rPr>
              <a:t> ( 12 yellow and 4 green; 12 round and  4 wrinkled), so segregation of each pair of characters occurs </a:t>
            </a:r>
            <a:r>
              <a:rPr lang="en-US" sz="2400" b="1" dirty="0">
                <a:solidFill>
                  <a:srgbClr val="3333CC"/>
                </a:solidFill>
                <a:latin typeface="Calibri" panose="020F0502020204030204" pitchFamily="34" charset="0"/>
                <a:ea typeface="+mn-ea"/>
                <a:cs typeface="Calibri" panose="020F0502020204030204" pitchFamily="34" charset="0"/>
              </a:rPr>
              <a:t>independently.</a:t>
            </a:r>
          </a:p>
          <a:p>
            <a:pPr>
              <a:defRPr/>
            </a:pPr>
            <a:endParaRPr lang="ru-RU" sz="1600" dirty="0">
              <a:solidFill>
                <a:schemeClr val="tx1"/>
              </a:solidFill>
              <a:latin typeface="Arial" panose="020B0604020202020204" pitchFamily="34" charset="0"/>
              <a:ea typeface="+mn-ea"/>
            </a:endParaRPr>
          </a:p>
          <a:p>
            <a:pPr>
              <a:defRPr/>
            </a:pPr>
            <a:endParaRPr lang="ru-RU" dirty="0">
              <a:latin typeface="Arial" panose="020B0604020202020204" pitchFamily="34" charset="0"/>
              <a:ea typeface="+mn-ea"/>
            </a:endParaRPr>
          </a:p>
        </p:txBody>
      </p:sp>
      <p:sp>
        <p:nvSpPr>
          <p:cNvPr id="45061" name="Прямоугольник 3"/>
          <p:cNvSpPr>
            <a:spLocks noChangeArrowheads="1"/>
          </p:cNvSpPr>
          <p:nvPr/>
        </p:nvSpPr>
        <p:spPr bwMode="auto">
          <a:xfrm>
            <a:off x="4241800" y="2289175"/>
            <a:ext cx="4572000" cy="1200150"/>
          </a:xfrm>
          <a:prstGeom prst="rect">
            <a:avLst/>
          </a:prstGeom>
          <a:noFill/>
          <a:ln w="9525">
            <a:noFill/>
            <a:miter lim="800000"/>
            <a:headEnd/>
            <a:tailEnd/>
          </a:ln>
        </p:spPr>
        <p:txBody>
          <a:bodyPr>
            <a:spAutoFit/>
          </a:bodyPr>
          <a:lstStyle/>
          <a:p>
            <a:pPr marL="107950"/>
            <a:r>
              <a:rPr lang="en-US" altLang="ru-RU">
                <a:solidFill>
                  <a:schemeClr val="tx1"/>
                </a:solidFill>
                <a:latin typeface="Calibri" pitchFamily="34" charset="0"/>
                <a:cs typeface="Calibri" pitchFamily="34" charset="0"/>
              </a:rPr>
              <a:t>                9/16</a:t>
            </a:r>
            <a:r>
              <a:rPr lang="en-US" altLang="ru-RU" b="1">
                <a:solidFill>
                  <a:schemeClr val="tx1"/>
                </a:solidFill>
                <a:latin typeface="Calibri" pitchFamily="34" charset="0"/>
                <a:cs typeface="Calibri" pitchFamily="34" charset="0"/>
              </a:rPr>
              <a:t>   -    </a:t>
            </a:r>
            <a:r>
              <a:rPr lang="en-US" altLang="ru-RU">
                <a:solidFill>
                  <a:schemeClr val="tx1"/>
                </a:solidFill>
                <a:latin typeface="Calibri" pitchFamily="34" charset="0"/>
                <a:cs typeface="Calibri" pitchFamily="34" charset="0"/>
              </a:rPr>
              <a:t>yellow round </a:t>
            </a:r>
            <a:r>
              <a:rPr lang="en-US" altLang="ru-RU" b="1">
                <a:solidFill>
                  <a:schemeClr val="tx1"/>
                </a:solidFill>
                <a:latin typeface="Calibri" pitchFamily="34" charset="0"/>
                <a:cs typeface="Calibri" pitchFamily="34" charset="0"/>
              </a:rPr>
              <a:t>(</a:t>
            </a:r>
            <a:r>
              <a:rPr lang="en-US" altLang="ru-RU" b="1" i="1">
                <a:solidFill>
                  <a:schemeClr val="tx1"/>
                </a:solidFill>
                <a:latin typeface="Calibri" pitchFamily="34" charset="0"/>
                <a:cs typeface="Calibri" pitchFamily="34" charset="0"/>
              </a:rPr>
              <a:t>A_B_</a:t>
            </a:r>
            <a:r>
              <a:rPr lang="en-US" altLang="ru-RU" b="1">
                <a:solidFill>
                  <a:schemeClr val="tx1"/>
                </a:solidFill>
                <a:latin typeface="Calibri" pitchFamily="34" charset="0"/>
                <a:cs typeface="Calibri" pitchFamily="34" charset="0"/>
              </a:rPr>
              <a:t>);</a:t>
            </a:r>
            <a:endParaRPr lang="ru-RU" altLang="ru-RU">
              <a:solidFill>
                <a:schemeClr val="tx1"/>
              </a:solidFill>
              <a:latin typeface="Calibri" pitchFamily="34" charset="0"/>
              <a:cs typeface="Calibri" pitchFamily="34" charset="0"/>
            </a:endParaRPr>
          </a:p>
          <a:p>
            <a:pPr marL="107950"/>
            <a:r>
              <a:rPr lang="en-US" altLang="ru-RU">
                <a:solidFill>
                  <a:schemeClr val="tx1"/>
                </a:solidFill>
                <a:latin typeface="Calibri" pitchFamily="34" charset="0"/>
                <a:cs typeface="Calibri" pitchFamily="34" charset="0"/>
              </a:rPr>
              <a:t>                3/16</a:t>
            </a:r>
            <a:r>
              <a:rPr lang="en-US" altLang="ru-RU" b="1">
                <a:solidFill>
                  <a:schemeClr val="tx1"/>
                </a:solidFill>
                <a:latin typeface="Calibri" pitchFamily="34" charset="0"/>
                <a:cs typeface="Calibri" pitchFamily="34" charset="0"/>
              </a:rPr>
              <a:t>    -    </a:t>
            </a:r>
            <a:r>
              <a:rPr lang="en-US" altLang="ru-RU">
                <a:solidFill>
                  <a:schemeClr val="tx1"/>
                </a:solidFill>
                <a:latin typeface="Calibri" pitchFamily="34" charset="0"/>
                <a:cs typeface="Calibri" pitchFamily="34" charset="0"/>
              </a:rPr>
              <a:t>yellow wrinkled (</a:t>
            </a:r>
            <a:r>
              <a:rPr lang="en-US" altLang="ru-RU" b="1" i="1">
                <a:solidFill>
                  <a:schemeClr val="tx1"/>
                </a:solidFill>
                <a:latin typeface="Calibri" pitchFamily="34" charset="0"/>
                <a:cs typeface="Calibri" pitchFamily="34" charset="0"/>
              </a:rPr>
              <a:t>A_bb)</a:t>
            </a:r>
            <a:r>
              <a:rPr lang="en-US" altLang="ru-RU" b="1">
                <a:solidFill>
                  <a:schemeClr val="tx1"/>
                </a:solidFill>
                <a:latin typeface="Calibri" pitchFamily="34" charset="0"/>
                <a:cs typeface="Calibri" pitchFamily="34" charset="0"/>
              </a:rPr>
              <a:t>;</a:t>
            </a:r>
            <a:endParaRPr lang="ru-RU" altLang="ru-RU">
              <a:solidFill>
                <a:schemeClr val="tx1"/>
              </a:solidFill>
              <a:latin typeface="Calibri" pitchFamily="34" charset="0"/>
              <a:cs typeface="Calibri" pitchFamily="34" charset="0"/>
            </a:endParaRPr>
          </a:p>
          <a:p>
            <a:pPr marL="107950"/>
            <a:r>
              <a:rPr lang="en-US" altLang="ru-RU">
                <a:solidFill>
                  <a:schemeClr val="tx1"/>
                </a:solidFill>
                <a:latin typeface="Calibri" pitchFamily="34" charset="0"/>
                <a:cs typeface="Calibri" pitchFamily="34" charset="0"/>
              </a:rPr>
              <a:t>                3/16</a:t>
            </a:r>
            <a:r>
              <a:rPr lang="en-US" altLang="ru-RU" b="1">
                <a:solidFill>
                  <a:schemeClr val="tx1"/>
                </a:solidFill>
                <a:latin typeface="Calibri" pitchFamily="34" charset="0"/>
                <a:cs typeface="Calibri" pitchFamily="34" charset="0"/>
              </a:rPr>
              <a:t>    -    </a:t>
            </a:r>
            <a:r>
              <a:rPr lang="en-US" altLang="ru-RU">
                <a:solidFill>
                  <a:schemeClr val="tx1"/>
                </a:solidFill>
                <a:latin typeface="Calibri" pitchFamily="34" charset="0"/>
                <a:cs typeface="Calibri" pitchFamily="34" charset="0"/>
              </a:rPr>
              <a:t>green round</a:t>
            </a:r>
            <a:r>
              <a:rPr lang="en-US" altLang="ru-RU" b="1">
                <a:solidFill>
                  <a:schemeClr val="tx1"/>
                </a:solidFill>
                <a:latin typeface="Calibri" pitchFamily="34" charset="0"/>
                <a:cs typeface="Calibri" pitchFamily="34" charset="0"/>
              </a:rPr>
              <a:t> (</a:t>
            </a:r>
            <a:r>
              <a:rPr lang="en-US" altLang="ru-RU" b="1" i="1">
                <a:solidFill>
                  <a:schemeClr val="tx1"/>
                </a:solidFill>
                <a:latin typeface="Calibri" pitchFamily="34" charset="0"/>
                <a:cs typeface="Calibri" pitchFamily="34" charset="0"/>
              </a:rPr>
              <a:t>aaB_</a:t>
            </a:r>
            <a:r>
              <a:rPr lang="en-US" altLang="ru-RU" b="1">
                <a:solidFill>
                  <a:schemeClr val="tx1"/>
                </a:solidFill>
                <a:latin typeface="Calibri" pitchFamily="34" charset="0"/>
                <a:cs typeface="Calibri" pitchFamily="34" charset="0"/>
              </a:rPr>
              <a:t>);</a:t>
            </a:r>
            <a:endParaRPr lang="ru-RU" altLang="ru-RU">
              <a:solidFill>
                <a:schemeClr val="tx1"/>
              </a:solidFill>
              <a:latin typeface="Calibri" pitchFamily="34" charset="0"/>
              <a:cs typeface="Calibri" pitchFamily="34" charset="0"/>
            </a:endParaRPr>
          </a:p>
          <a:p>
            <a:pPr marL="107950"/>
            <a:r>
              <a:rPr lang="en-US" altLang="ru-RU">
                <a:solidFill>
                  <a:schemeClr val="tx1"/>
                </a:solidFill>
                <a:latin typeface="Calibri" pitchFamily="34" charset="0"/>
                <a:cs typeface="Calibri" pitchFamily="34" charset="0"/>
              </a:rPr>
              <a:t>                1/16</a:t>
            </a:r>
            <a:r>
              <a:rPr lang="en-US" altLang="ru-RU" b="1">
                <a:solidFill>
                  <a:schemeClr val="tx1"/>
                </a:solidFill>
                <a:latin typeface="Calibri" pitchFamily="34" charset="0"/>
                <a:cs typeface="Calibri" pitchFamily="34" charset="0"/>
              </a:rPr>
              <a:t>    -    </a:t>
            </a:r>
            <a:r>
              <a:rPr lang="en-US" altLang="ru-RU">
                <a:solidFill>
                  <a:schemeClr val="tx1"/>
                </a:solidFill>
                <a:latin typeface="Calibri" pitchFamily="34" charset="0"/>
                <a:cs typeface="Calibri" pitchFamily="34" charset="0"/>
              </a:rPr>
              <a:t>green wrinkled</a:t>
            </a:r>
            <a:r>
              <a:rPr lang="en-US" altLang="ru-RU" b="1">
                <a:solidFill>
                  <a:schemeClr val="tx1"/>
                </a:solidFill>
                <a:latin typeface="Calibri" pitchFamily="34" charset="0"/>
                <a:cs typeface="Calibri" pitchFamily="34" charset="0"/>
              </a:rPr>
              <a:t> (aabb). </a:t>
            </a:r>
            <a:endParaRPr lang="ru-RU" altLang="ru-RU">
              <a:solidFill>
                <a:schemeClr val="tx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1" name="Rectangle 3"/>
          <p:cNvSpPr>
            <a:spLocks noGrp="1" noChangeArrowheads="1"/>
          </p:cNvSpPr>
          <p:nvPr>
            <p:ph idx="1"/>
          </p:nvPr>
        </p:nvSpPr>
        <p:spPr>
          <a:xfrm>
            <a:off x="179388" y="260350"/>
            <a:ext cx="8964612" cy="6408738"/>
          </a:xfrm>
        </p:spPr>
        <p:txBody>
          <a:bodyPr>
            <a:normAutofit/>
          </a:bodyPr>
          <a:lstStyle/>
          <a:p>
            <a:pPr>
              <a:buFont typeface="Wingdings 3" pitchFamily="18" charset="2"/>
              <a:buNone/>
              <a:defRPr/>
            </a:pPr>
            <a:r>
              <a:rPr lang="en-US" sz="2800" b="1" dirty="0" smtClean="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rPr>
              <a:t>Pea </a:t>
            </a:r>
            <a:r>
              <a:rPr lang="en-US" sz="28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rPr>
              <a:t>plants pass on to descendants hereditary characteristics in the form of   </a:t>
            </a:r>
            <a:r>
              <a:rPr lang="en-US" sz="2800" b="1" dirty="0">
                <a:solidFill>
                  <a:srgbClr val="C00000"/>
                </a:solidFill>
                <a:latin typeface="Calibri" panose="020F0502020204030204" pitchFamily="34" charset="0"/>
                <a:cs typeface="Calibri" panose="020F0502020204030204" pitchFamily="34" charset="0"/>
              </a:rPr>
              <a:t>discrete units. </a:t>
            </a:r>
          </a:p>
          <a:p>
            <a:pPr marL="365760" indent="-256032" eaLnBrk="1" fontAlgn="auto" hangingPunct="1">
              <a:spcAft>
                <a:spcPts val="0"/>
              </a:spcAft>
              <a:buFont typeface="Wingdings 3" pitchFamily="18" charset="2"/>
              <a:buNone/>
              <a:defRPr/>
            </a:pPr>
            <a:endParaRPr lang="en-US" sz="2800" b="1" dirty="0" smtClean="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marL="365760" indent="-256032" eaLnBrk="1" fontAlgn="auto" hangingPunct="1">
              <a:spcAft>
                <a:spcPts val="0"/>
              </a:spcAft>
              <a:buFont typeface="Wingdings 3" pitchFamily="18" charset="2"/>
              <a:buNone/>
              <a:defRPr/>
            </a:pPr>
            <a:r>
              <a:rPr lang="en-US" sz="2800" b="1" dirty="0" smtClean="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rPr>
              <a:t>Hereditary </a:t>
            </a:r>
            <a:r>
              <a:rPr lang="en-US" sz="28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rPr>
              <a:t>factors are distributed in the offspring by   </a:t>
            </a:r>
            <a:r>
              <a:rPr lang="en-US" sz="2800" b="1" dirty="0">
                <a:solidFill>
                  <a:srgbClr val="C00000"/>
                </a:solidFill>
                <a:latin typeface="Calibri" panose="020F0502020204030204" pitchFamily="34" charset="0"/>
                <a:cs typeface="Calibri" panose="020F0502020204030204" pitchFamily="34" charset="0"/>
              </a:rPr>
              <a:t>chance, d</a:t>
            </a:r>
            <a:r>
              <a:rPr lang="en-US" sz="28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rPr>
              <a:t>iscovered laws are </a:t>
            </a:r>
            <a:r>
              <a:rPr lang="en-US" sz="2800" b="1" dirty="0">
                <a:solidFill>
                  <a:srgbClr val="C00000"/>
                </a:solidFill>
                <a:latin typeface="Calibri" panose="020F0502020204030204" pitchFamily="34" charset="0"/>
                <a:cs typeface="Calibri" panose="020F0502020204030204" pitchFamily="34" charset="0"/>
              </a:rPr>
              <a:t>statistical in </a:t>
            </a:r>
            <a:r>
              <a:rPr lang="en-US" sz="2800" b="1" dirty="0" smtClean="0">
                <a:solidFill>
                  <a:srgbClr val="C00000"/>
                </a:solidFill>
                <a:latin typeface="Calibri" panose="020F0502020204030204" pitchFamily="34" charset="0"/>
                <a:cs typeface="Calibri" panose="020F0502020204030204" pitchFamily="34" charset="0"/>
              </a:rPr>
              <a:t>nature. </a:t>
            </a:r>
            <a:r>
              <a:rPr lang="en-US" sz="2800" b="1" dirty="0" smtClean="0">
                <a:effectLst>
                  <a:outerShdw blurRad="38100" dist="38100" dir="2700000" algn="tl">
                    <a:srgbClr val="FFFFFF"/>
                  </a:outerShdw>
                </a:effectLst>
                <a:latin typeface="Calibri" panose="020F0502020204030204" pitchFamily="34" charset="0"/>
                <a:cs typeface="Calibri" panose="020F0502020204030204" pitchFamily="34" charset="0"/>
              </a:rPr>
              <a:t>If </a:t>
            </a:r>
            <a:r>
              <a:rPr lang="en-US" sz="2800" b="1" dirty="0">
                <a:effectLst>
                  <a:outerShdw blurRad="38100" dist="38100" dir="2700000" algn="tl">
                    <a:srgbClr val="FFFFFF"/>
                  </a:outerShdw>
                </a:effectLst>
                <a:latin typeface="Calibri" panose="020F0502020204030204" pitchFamily="34" charset="0"/>
                <a:cs typeface="Calibri" panose="020F0502020204030204" pitchFamily="34" charset="0"/>
              </a:rPr>
              <a:t>the number of offspring is large enough, their ratio will more </a:t>
            </a:r>
            <a:r>
              <a:rPr lang="en-US" sz="2800" b="1" dirty="0">
                <a:latin typeface="Calibri" panose="020F0502020204030204" pitchFamily="34" charset="0"/>
                <a:cs typeface="Calibri" panose="020F0502020204030204" pitchFamily="34" charset="0"/>
              </a:rPr>
              <a:t>accurately </a:t>
            </a:r>
            <a:r>
              <a:rPr lang="en-US" sz="2800" b="1" dirty="0" smtClean="0">
                <a:latin typeface="Calibri" panose="020F0502020204030204" pitchFamily="34" charset="0"/>
                <a:cs typeface="Calibri" panose="020F0502020204030204" pitchFamily="34" charset="0"/>
              </a:rPr>
              <a:t>expressed (</a:t>
            </a:r>
            <a:r>
              <a:rPr lang="en-US" sz="2800" b="1" dirty="0" smtClean="0">
                <a:effectLst>
                  <a:outerShdw blurRad="38100" dist="38100" dir="2700000" algn="tl">
                    <a:srgbClr val="FFFFFF"/>
                  </a:outerShdw>
                </a:effectLst>
                <a:latin typeface="Calibri" panose="020F0502020204030204" pitchFamily="34" charset="0"/>
                <a:cs typeface="Calibri" panose="020F0502020204030204" pitchFamily="34" charset="0"/>
              </a:rPr>
              <a:t>the </a:t>
            </a:r>
            <a:r>
              <a:rPr lang="en-US" sz="2800" b="1" dirty="0">
                <a:latin typeface="Calibri" panose="020F0502020204030204" pitchFamily="34" charset="0"/>
                <a:cs typeface="Calibri" panose="020F0502020204030204" pitchFamily="34" charset="0"/>
              </a:rPr>
              <a:t>laws of </a:t>
            </a:r>
            <a:r>
              <a:rPr lang="en-US" sz="2800" b="1" dirty="0" smtClean="0">
                <a:latin typeface="Calibri" panose="020F0502020204030204" pitchFamily="34" charset="0"/>
                <a:cs typeface="Calibri" panose="020F0502020204030204" pitchFamily="34" charset="0"/>
              </a:rPr>
              <a:t>probability).   </a:t>
            </a:r>
            <a:endParaRPr lang="en-US" sz="2800" b="1" dirty="0">
              <a:latin typeface="Calibri" panose="020F0502020204030204" pitchFamily="34" charset="0"/>
              <a:cs typeface="Calibri" panose="020F0502020204030204" pitchFamily="34" charset="0"/>
            </a:endParaRPr>
          </a:p>
          <a:p>
            <a:pPr algn="ctr">
              <a:buFont typeface="Wingdings 3" pitchFamily="18" charset="2"/>
              <a:buNone/>
              <a:defRPr/>
            </a:pPr>
            <a:endParaRPr lang="en-US" sz="2400"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algn="ctr">
              <a:buFont typeface="Wingdings 3" pitchFamily="18" charset="2"/>
              <a:buNone/>
              <a:defRPr/>
            </a:pPr>
            <a:r>
              <a:rPr lang="en-US" sz="2400" dirty="0" smtClean="0">
                <a:solidFill>
                  <a:schemeClr val="tx2"/>
                </a:solidFill>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b="1" dirty="0" smtClean="0">
                <a:solidFill>
                  <a:srgbClr val="FF0000"/>
                </a:solidFill>
                <a:latin typeface="Calibri" panose="020F0502020204030204" pitchFamily="34" charset="0"/>
                <a:cs typeface="Calibri" panose="020F0502020204030204" pitchFamily="34" charset="0"/>
              </a:rPr>
              <a:t>LAW OF INDEPENDENT ASSORTMENT (the </a:t>
            </a:r>
            <a:r>
              <a:rPr lang="en-US" sz="2400" b="1" dirty="0">
                <a:solidFill>
                  <a:srgbClr val="FF0000"/>
                </a:solidFill>
                <a:latin typeface="Calibri" panose="020F0502020204030204" pitchFamily="34" charset="0"/>
                <a:cs typeface="Calibri" panose="020F0502020204030204" pitchFamily="34" charset="0"/>
              </a:rPr>
              <a:t>third </a:t>
            </a:r>
            <a:r>
              <a:rPr lang="en-US" sz="2400" b="1" dirty="0" smtClean="0">
                <a:solidFill>
                  <a:srgbClr val="FF0000"/>
                </a:solidFill>
                <a:latin typeface="Calibri" panose="020F0502020204030204" pitchFamily="34" charset="0"/>
                <a:cs typeface="Calibri" panose="020F0502020204030204" pitchFamily="34" charset="0"/>
              </a:rPr>
              <a:t>Mendel law) </a:t>
            </a:r>
          </a:p>
          <a:p>
            <a:pPr>
              <a:buFont typeface="Wingdings 3" pitchFamily="18" charset="2"/>
              <a:buNone/>
              <a:defRPr/>
            </a:pPr>
            <a:r>
              <a:rPr lang="en-US" sz="2400" b="1" dirty="0" smtClean="0">
                <a:latin typeface="Calibri" panose="020F0502020204030204" pitchFamily="34" charset="0"/>
                <a:cs typeface="Calibri" panose="020F0502020204030204" pitchFamily="34" charset="0"/>
              </a:rPr>
              <a:t>If parents differ in two or more pairs of contrasting characteristics, the inheritance of each pair occurs independently, if genes coding these characteristics are located in different pairs of chromosomes.</a:t>
            </a:r>
            <a:endParaRPr lang="ru-RU" sz="2400" b="1" dirty="0">
              <a:latin typeface="Calibri" panose="020F0502020204030204" pitchFamily="34" charset="0"/>
              <a:cs typeface="Calibri" panose="020F050202020403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9552" y="10754"/>
            <a:ext cx="8229600" cy="1143000"/>
          </a:xfrm>
        </p:spPr>
        <p:txBody>
          <a:bodyPr>
            <a:normAutofit fontScale="90000"/>
          </a:bodyPr>
          <a:lstStyle/>
          <a:p>
            <a:pPr algn="ctr">
              <a:defRPr/>
            </a:pPr>
            <a:r>
              <a:rPr lang="en-US" sz="2800" dirty="0" smtClean="0">
                <a:solidFill>
                  <a:schemeClr val="accent2"/>
                </a:solidFill>
                <a:effectLst/>
                <a:latin typeface="Calibri" panose="020F0502020204030204" pitchFamily="34" charset="0"/>
                <a:cs typeface="Calibri" panose="020F0502020204030204" pitchFamily="34" charset="0"/>
              </a:rPr>
              <a:t>Cytological</a:t>
            </a:r>
            <a:r>
              <a:rPr lang="en-US" sz="2800" dirty="0" smtClean="0">
                <a:latin typeface="Calibri" panose="020F0502020204030204" pitchFamily="34" charset="0"/>
                <a:cs typeface="Calibri" panose="020F0502020204030204" pitchFamily="34" charset="0"/>
              </a:rPr>
              <a:t> bases of Mendelian inheritance – random segregation of maternal and paternal chromosomes in meiosis</a:t>
            </a:r>
            <a:endParaRPr lang="uk-UA" sz="2800" dirty="0">
              <a:latin typeface="Calibri" panose="020F0502020204030204" pitchFamily="34" charset="0"/>
              <a:cs typeface="Calibri" panose="020F0502020204030204" pitchFamily="34" charset="0"/>
            </a:endParaRPr>
          </a:p>
        </p:txBody>
      </p:sp>
      <p:pic>
        <p:nvPicPr>
          <p:cNvPr id="47107" name="Рисунок 3"/>
          <p:cNvPicPr>
            <a:picLocks noChangeAspect="1"/>
          </p:cNvPicPr>
          <p:nvPr/>
        </p:nvPicPr>
        <p:blipFill>
          <a:blip r:embed="rId2" cstate="print"/>
          <a:srcRect/>
          <a:stretch>
            <a:fillRect/>
          </a:stretch>
        </p:blipFill>
        <p:spPr bwMode="auto">
          <a:xfrm>
            <a:off x="1187450" y="1125538"/>
            <a:ext cx="7129463" cy="5408612"/>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6" name="Rectangle 4"/>
          <p:cNvSpPr>
            <a:spLocks noChangeArrowheads="1"/>
          </p:cNvSpPr>
          <p:nvPr/>
        </p:nvSpPr>
        <p:spPr bwMode="auto">
          <a:xfrm>
            <a:off x="250825" y="0"/>
            <a:ext cx="8893175" cy="7321550"/>
          </a:xfrm>
          <a:prstGeom prst="rect">
            <a:avLst/>
          </a:prstGeom>
          <a:noFill/>
          <a:ln w="9525">
            <a:noFill/>
            <a:miter lim="800000"/>
            <a:headEnd/>
            <a:tailEnd/>
          </a:ln>
          <a:effectLst/>
        </p:spPr>
        <p:txBody>
          <a:bodyPr>
            <a:spAutoFit/>
          </a:bodyPr>
          <a:lstStyle/>
          <a:p>
            <a:pPr algn="ct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a:t>
            </a:r>
            <a:r>
              <a:rPr lang="en-US" sz="3600" b="1" dirty="0">
                <a:solidFill>
                  <a:srgbClr val="FF0000"/>
                </a:solidFill>
                <a:effectLst>
                  <a:outerShdw blurRad="38100" dist="38100" dir="2700000" algn="tl">
                    <a:srgbClr val="000000"/>
                  </a:outerShdw>
                </a:effectLst>
              </a:rPr>
              <a:t>Multiple alleles</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a:t>
            </a:r>
            <a:r>
              <a:rPr lang="en-US" sz="2800" b="1" dirty="0">
                <a:solidFill>
                  <a:srgbClr val="CC0099"/>
                </a:solidFill>
                <a:effectLst>
                  <a:outerShdw blurRad="38100" dist="38100" dir="2700000" algn="tl">
                    <a:srgbClr val="000000"/>
                  </a:outerShdw>
                </a:effectLst>
              </a:rPr>
              <a:t>More than 2 allelic genes</a:t>
            </a:r>
            <a:r>
              <a:rPr lang="en-US" sz="2800" dirty="0">
                <a:solidFill>
                  <a:schemeClr val="tx1"/>
                </a:solidFill>
                <a:effectLst>
                  <a:outerShdw blurRad="38100" dist="38100" dir="2700000" algn="tl">
                    <a:srgbClr val="FFFFFF"/>
                  </a:outerShdw>
                </a:effectLst>
              </a:rPr>
              <a:t> form a series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multiple alleles.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They arise as a result of multiple mutations of    					the same locus in the chromosome.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Between gene </a:t>
            </a:r>
            <a:r>
              <a:rPr lang="en-US" sz="2800" b="1" dirty="0">
                <a:solidFill>
                  <a:srgbClr val="0033CC"/>
                </a:solidFill>
                <a:effectLst>
                  <a:outerShdw blurRad="38100" dist="38100" dir="2700000" algn="tl">
                    <a:srgbClr val="000000"/>
                  </a:outerShdw>
                </a:effectLst>
              </a:rPr>
              <a:t>A </a:t>
            </a:r>
            <a:r>
              <a:rPr lang="en-US" sz="2800" dirty="0">
                <a:solidFill>
                  <a:schemeClr val="tx1"/>
                </a:solidFill>
                <a:effectLst>
                  <a:outerShdw blurRad="38100" dist="38100" dir="2700000" algn="tl">
                    <a:srgbClr val="FFFFFF"/>
                  </a:outerShdw>
                </a:effectLst>
              </a:rPr>
              <a:t>and gene </a:t>
            </a:r>
            <a:r>
              <a:rPr lang="en-US" sz="2800" b="1" dirty="0">
                <a:solidFill>
                  <a:srgbClr val="0033CC"/>
                </a:solidFill>
                <a:effectLst>
                  <a:outerShdw blurRad="38100" dist="38100" dir="2700000" algn="tl">
                    <a:srgbClr val="000000"/>
                  </a:outerShdw>
                </a:effectLst>
              </a:rPr>
              <a:t>a</a:t>
            </a:r>
            <a:r>
              <a:rPr lang="en-US" sz="2800" dirty="0">
                <a:solidFill>
                  <a:schemeClr val="tx1"/>
                </a:solidFill>
                <a:effectLst>
                  <a:outerShdw blurRad="38100" dist="38100" dir="2700000" algn="tl">
                    <a:srgbClr val="FFFFFF"/>
                  </a:outerShdw>
                </a:effectLst>
              </a:rPr>
              <a:t> appear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a:t>
            </a:r>
            <a:r>
              <a:rPr lang="en-US" sz="2800" b="1" dirty="0">
                <a:solidFill>
                  <a:srgbClr val="FF3300"/>
                </a:solidFill>
                <a:effectLst>
                  <a:outerShdw blurRad="38100" dist="38100" dir="2700000" algn="tl">
                    <a:srgbClr val="000000"/>
                  </a:outerShdw>
                </a:effectLst>
              </a:rPr>
              <a:t>intermediate genes</a:t>
            </a:r>
            <a:r>
              <a:rPr lang="en-US" sz="2800" dirty="0">
                <a:solidFill>
                  <a:schemeClr val="tx1"/>
                </a:solidFill>
                <a:effectLst>
                  <a:outerShdw blurRad="38100" dist="38100" dir="2700000" algn="tl">
                    <a:srgbClr val="FFFFFF"/>
                  </a:outerShdw>
                </a:effectLst>
              </a:rPr>
              <a:t>, which in relation to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dominant gene behave as recessive, but in relation to recessive - as dominant alleles of the same gene.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a:t>
            </a:r>
            <a:r>
              <a:rPr lang="en-US" sz="2800" dirty="0">
                <a:solidFill>
                  <a:srgbClr val="FF0066"/>
                </a:solidFill>
                <a:effectLst>
                  <a:outerShdw blurRad="38100" dist="38100" dir="2700000" algn="tl">
                    <a:srgbClr val="000000"/>
                  </a:outerShdw>
                </a:effectLst>
              </a:rPr>
              <a:t>Examples:</a:t>
            </a:r>
            <a:r>
              <a:rPr lang="en-US" sz="2800" dirty="0">
                <a:solidFill>
                  <a:schemeClr val="tx1"/>
                </a:solidFill>
                <a:effectLst>
                  <a:outerShdw blurRad="38100" dist="38100" dir="2700000" algn="tl">
                    <a:srgbClr val="FFFFFF"/>
                  </a:outerShdw>
                </a:effectLst>
              </a:rPr>
              <a:t> - the inheritance of blood groups of ABO   													system / 3 allele/;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 Inheritance of hemoglobin /&gt; 100 alleles/.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But each individual diploid organism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be the bearer of not more than </a:t>
            </a:r>
            <a:r>
              <a:rPr lang="en-US" sz="2800" b="1" dirty="0">
                <a:solidFill>
                  <a:srgbClr val="FF0066"/>
                </a:solidFill>
                <a:effectLst>
                  <a:outerShdw blurRad="38100" dist="38100" dir="2700000" algn="tl">
                    <a:srgbClr val="000000"/>
                  </a:outerShdw>
                </a:effectLst>
              </a:rPr>
              <a:t>2 alleles. </a:t>
            </a:r>
          </a:p>
          <a:p>
            <a:pPr eaLnBrk="1" hangingPunct="1">
              <a:buClr>
                <a:srgbClr val="000000"/>
              </a:buClr>
              <a:buSzPct val="100000"/>
              <a:buFont typeface="Times New Roman" panose="02020603050405020304" pitchFamily="18" charset="0"/>
              <a:buNone/>
              <a:defRPr/>
            </a:pPr>
            <a:endParaRPr lang="en-US" sz="2800" b="1" dirty="0">
              <a:solidFill>
                <a:srgbClr val="FF0066"/>
              </a:solidFill>
              <a:effectLst>
                <a:outerShdw blurRad="38100" dist="38100" dir="2700000" algn="tl">
                  <a:srgbClr val="000000"/>
                </a:outerShdw>
              </a:effectLst>
            </a:endParaRP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a:t>
            </a:r>
          </a:p>
          <a:p>
            <a:pPr eaLnBrk="1" hangingPunct="1">
              <a:buClr>
                <a:srgbClr val="000000"/>
              </a:buClr>
              <a:buSzPct val="100000"/>
              <a:buFont typeface="Times New Roman" panose="02020603050405020304" pitchFamily="18" charset="0"/>
              <a:buNone/>
              <a:defRPr/>
            </a:pPr>
            <a:r>
              <a:rPr lang="en-US" dirty="0">
                <a:effectLst>
                  <a:outerShdw blurRad="38100" dist="38100" dir="2700000" algn="tl">
                    <a:srgbClr val="000000"/>
                  </a:outerShdw>
                </a:effectLst>
              </a:rPr>
              <a:t> 	</a:t>
            </a:r>
            <a:endParaRPr lang="ru-RU" dirty="0">
              <a:effectLst>
                <a:outerShdw blurRad="38100" dist="38100" dir="2700000" algn="tl">
                  <a:srgbClr val="000000"/>
                </a:outerShdw>
              </a:effectLs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Grp="1" noChangeArrowheads="1"/>
          </p:cNvSpPr>
          <p:nvPr>
            <p:ph idx="1"/>
          </p:nvPr>
        </p:nvSpPr>
        <p:spPr>
          <a:xfrm>
            <a:off x="838200" y="1905000"/>
            <a:ext cx="8007350" cy="4281488"/>
          </a:xfrm>
        </p:spPr>
        <p:txBody>
          <a:bodyPr/>
          <a:lstStyle/>
          <a:p>
            <a:pPr marL="342900" indent="-342900" eaLnBrk="1" hangingPunct="1">
              <a:spcBef>
                <a:spcPts val="800"/>
              </a:spcBef>
            </a:pPr>
            <a:endParaRPr lang="ru-RU" altLang="ru-RU" sz="3200" smtClean="0">
              <a:solidFill>
                <a:srgbClr val="FFFFFF"/>
              </a:solidFill>
              <a:latin typeface="Arial" charset="0"/>
            </a:endParaRPr>
          </a:p>
        </p:txBody>
      </p:sp>
      <p:pic>
        <p:nvPicPr>
          <p:cNvPr id="49155" name="Picture 2"/>
          <p:cNvPicPr>
            <a:picLocks noChangeAspect="1" noChangeArrowheads="1"/>
          </p:cNvPicPr>
          <p:nvPr/>
        </p:nvPicPr>
        <p:blipFill>
          <a:blip r:embed="rId3" cstate="print"/>
          <a:srcRect/>
          <a:stretch>
            <a:fillRect/>
          </a:stretch>
        </p:blipFill>
        <p:spPr bwMode="auto">
          <a:xfrm>
            <a:off x="152400" y="114300"/>
            <a:ext cx="8839200" cy="6459538"/>
          </a:xfrm>
          <a:prstGeom prst="rect">
            <a:avLst/>
          </a:prstGeom>
          <a:noFill/>
          <a:ln w="9525">
            <a:noFill/>
            <a:round/>
            <a:headEnd/>
            <a:tailEnd/>
          </a:ln>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Grp="1" noChangeArrowheads="1"/>
          </p:cNvSpPr>
          <p:nvPr>
            <p:ph idx="1"/>
          </p:nvPr>
        </p:nvSpPr>
        <p:spPr>
          <a:xfrm>
            <a:off x="152400" y="0"/>
            <a:ext cx="8991600" cy="6858000"/>
          </a:xfrm>
        </p:spPr>
        <p:txBody>
          <a:bodyPr>
            <a:normAutofit/>
          </a:bodyPr>
          <a:lstStyle/>
          <a:p>
            <a:pPr marL="342900" indent="-342900" eaLnBrk="1" fontAlgn="auto" hangingPunct="1">
              <a:spcBef>
                <a:spcPts val="800"/>
              </a:spcBef>
              <a:spcAft>
                <a:spcPts val="0"/>
              </a:spcAft>
              <a:buFont typeface="Wingdings 3"/>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3200" dirty="0">
                <a:solidFill>
                  <a:srgbClr val="FFFFFF"/>
                </a:solidFill>
                <a:latin typeface="Arial" charset="0"/>
              </a:rPr>
              <a:t>      </a:t>
            </a:r>
            <a:r>
              <a:rPr lang="ru-RU" sz="2800" dirty="0" err="1">
                <a:effectLst>
                  <a:outerShdw blurRad="38100" dist="38100" dir="2700000" algn="tl">
                    <a:srgbClr val="FFFFFF"/>
                  </a:outerShdw>
                </a:effectLst>
                <a:latin typeface="Arial" charset="0"/>
              </a:rPr>
              <a:t>Currently</a:t>
            </a:r>
            <a:r>
              <a:rPr lang="ru-RU" sz="2800" dirty="0">
                <a:effectLst>
                  <a:outerShdw blurRad="38100" dist="38100" dir="2700000" algn="tl">
                    <a:srgbClr val="FFFFFF"/>
                  </a:outerShdw>
                </a:effectLst>
                <a:latin typeface="Arial" charset="0"/>
              </a:rPr>
              <a:t> </a:t>
            </a:r>
            <a:r>
              <a:rPr lang="ru-RU" sz="2800" dirty="0" err="1">
                <a:effectLst>
                  <a:outerShdw blurRad="38100" dist="38100" dir="2700000" algn="tl">
                    <a:srgbClr val="FFFFFF"/>
                  </a:outerShdw>
                </a:effectLst>
                <a:latin typeface="Arial" charset="0"/>
              </a:rPr>
              <a:t>known</a:t>
            </a:r>
            <a:r>
              <a:rPr lang="ru-RU" sz="2800" dirty="0">
                <a:effectLst>
                  <a:outerShdw blurRad="38100" dist="38100" dir="2700000" algn="tl">
                    <a:srgbClr val="FFFFFF"/>
                  </a:outerShdw>
                </a:effectLst>
                <a:latin typeface="Arial" charset="0"/>
              </a:rPr>
              <a:t> </a:t>
            </a:r>
            <a:r>
              <a:rPr lang="en-US" sz="2800" dirty="0" smtClean="0">
                <a:solidFill>
                  <a:srgbClr val="FF0066"/>
                </a:solidFill>
                <a:latin typeface="Arial" charset="0"/>
              </a:rPr>
              <a:t>35</a:t>
            </a:r>
            <a:r>
              <a:rPr lang="ru-RU" sz="2800" dirty="0" smtClean="0">
                <a:solidFill>
                  <a:srgbClr val="FF0066"/>
                </a:solidFill>
                <a:latin typeface="Arial" charset="0"/>
              </a:rPr>
              <a:t> </a:t>
            </a:r>
            <a:r>
              <a:rPr lang="ru-RU" sz="2800" dirty="0" err="1">
                <a:solidFill>
                  <a:srgbClr val="FF0066"/>
                </a:solidFill>
                <a:latin typeface="Arial" charset="0"/>
              </a:rPr>
              <a:t>systems</a:t>
            </a:r>
            <a:r>
              <a:rPr lang="ru-RU" sz="2800" dirty="0">
                <a:solidFill>
                  <a:srgbClr val="FF0066"/>
                </a:solidFill>
                <a:latin typeface="Arial" charset="0"/>
              </a:rPr>
              <a:t> </a:t>
            </a:r>
            <a:r>
              <a:rPr lang="ru-RU" sz="2800" dirty="0" err="1">
                <a:solidFill>
                  <a:srgbClr val="FF0066"/>
                </a:solidFill>
                <a:latin typeface="Arial" charset="0"/>
              </a:rPr>
              <a:t>of</a:t>
            </a:r>
            <a:r>
              <a:rPr lang="ru-RU" sz="2800" dirty="0">
                <a:effectLst>
                  <a:outerShdw blurRad="38100" dist="38100" dir="2700000" algn="tl">
                    <a:srgbClr val="FFFFFF"/>
                  </a:outerShdw>
                </a:effectLst>
                <a:latin typeface="Arial" charset="0"/>
              </a:rPr>
              <a:t> </a:t>
            </a:r>
            <a:r>
              <a:rPr lang="ru-RU" sz="2800" dirty="0" err="1">
                <a:solidFill>
                  <a:srgbClr val="FF0066"/>
                </a:solidFill>
                <a:latin typeface="Arial" charset="0"/>
              </a:rPr>
              <a:t>erythrocyte</a:t>
            </a:r>
            <a:r>
              <a:rPr lang="ru-RU" sz="2800" dirty="0">
                <a:solidFill>
                  <a:srgbClr val="FF0066"/>
                </a:solidFill>
                <a:latin typeface="Arial" charset="0"/>
              </a:rPr>
              <a:t> </a:t>
            </a:r>
            <a:r>
              <a:rPr lang="ru-RU" sz="2800" dirty="0" err="1">
                <a:solidFill>
                  <a:srgbClr val="FF0066"/>
                </a:solidFill>
                <a:latin typeface="Arial" charset="0"/>
              </a:rPr>
              <a:t>blood</a:t>
            </a:r>
            <a:r>
              <a:rPr lang="ru-RU" sz="2800" dirty="0">
                <a:solidFill>
                  <a:srgbClr val="FF0066"/>
                </a:solidFill>
                <a:latin typeface="Arial" charset="0"/>
              </a:rPr>
              <a:t> </a:t>
            </a:r>
            <a:r>
              <a:rPr lang="ru-RU" sz="2800" dirty="0" err="1">
                <a:solidFill>
                  <a:srgbClr val="FF0066"/>
                </a:solidFill>
                <a:latin typeface="Arial" charset="0"/>
              </a:rPr>
              <a:t>groups</a:t>
            </a:r>
            <a:r>
              <a:rPr lang="ru-RU" sz="2800" dirty="0">
                <a:effectLst>
                  <a:outerShdw blurRad="38100" dist="38100" dir="2700000" algn="tl">
                    <a:srgbClr val="FFFFFF"/>
                  </a:outerShdw>
                </a:effectLst>
                <a:latin typeface="Arial" charset="0"/>
              </a:rPr>
              <a:t>, </a:t>
            </a:r>
            <a:r>
              <a:rPr lang="ru-RU" sz="2800" dirty="0" err="1">
                <a:effectLst>
                  <a:outerShdw blurRad="38100" dist="38100" dir="2700000" algn="tl">
                    <a:srgbClr val="FFFFFF"/>
                  </a:outerShdw>
                </a:effectLst>
                <a:latin typeface="Arial" charset="0"/>
              </a:rPr>
              <a:t>which</a:t>
            </a:r>
            <a:r>
              <a:rPr lang="ru-RU" sz="2800" dirty="0">
                <a:effectLst>
                  <a:outerShdw blurRad="38100" dist="38100" dir="2700000" algn="tl">
                    <a:srgbClr val="FFFFFF"/>
                  </a:outerShdw>
                </a:effectLst>
                <a:latin typeface="Arial" charset="0"/>
              </a:rPr>
              <a:t> </a:t>
            </a:r>
            <a:r>
              <a:rPr lang="ru-RU" sz="2800" dirty="0" err="1">
                <a:effectLst>
                  <a:outerShdw blurRad="38100" dist="38100" dir="2700000" algn="tl">
                    <a:srgbClr val="FFFFFF"/>
                  </a:outerShdw>
                </a:effectLst>
                <a:latin typeface="Arial" charset="0"/>
              </a:rPr>
              <a:t>include</a:t>
            </a:r>
            <a:r>
              <a:rPr lang="ru-RU" sz="2800" dirty="0">
                <a:effectLst>
                  <a:outerShdw blurRad="38100" dist="38100" dir="2700000" algn="tl">
                    <a:srgbClr val="FFFFFF"/>
                  </a:outerShdw>
                </a:effectLst>
                <a:latin typeface="Arial" charset="0"/>
              </a:rPr>
              <a:t> </a:t>
            </a:r>
            <a:r>
              <a:rPr lang="ru-RU" sz="2800" dirty="0" err="1">
                <a:effectLst>
                  <a:outerShdw blurRad="38100" dist="38100" dir="2700000" algn="tl">
                    <a:srgbClr val="FFFFFF"/>
                  </a:outerShdw>
                </a:effectLst>
                <a:latin typeface="Arial" charset="0"/>
              </a:rPr>
              <a:t>more</a:t>
            </a:r>
            <a:r>
              <a:rPr lang="ru-RU" sz="2800" dirty="0">
                <a:effectLst>
                  <a:outerShdw blurRad="38100" dist="38100" dir="2700000" algn="tl">
                    <a:srgbClr val="FFFFFF"/>
                  </a:outerShdw>
                </a:effectLst>
                <a:latin typeface="Arial" charset="0"/>
              </a:rPr>
              <a:t> </a:t>
            </a:r>
            <a:r>
              <a:rPr lang="ru-RU" sz="2800" dirty="0" err="1">
                <a:effectLst>
                  <a:outerShdw blurRad="38100" dist="38100" dir="2700000" algn="tl">
                    <a:srgbClr val="FFFFFF"/>
                  </a:outerShdw>
                </a:effectLst>
                <a:latin typeface="Arial" charset="0"/>
              </a:rPr>
              <a:t>than</a:t>
            </a:r>
            <a:r>
              <a:rPr lang="ru-RU" sz="2800" dirty="0">
                <a:effectLst>
                  <a:outerShdw blurRad="38100" dist="38100" dir="2700000" algn="tl">
                    <a:srgbClr val="FFFFFF"/>
                  </a:outerShdw>
                </a:effectLst>
                <a:latin typeface="Arial" charset="0"/>
              </a:rPr>
              <a:t> </a:t>
            </a:r>
            <a:r>
              <a:rPr lang="en-US" sz="2800" dirty="0">
                <a:effectLst>
                  <a:outerShdw blurRad="38100" dist="38100" dir="2700000" algn="tl">
                    <a:srgbClr val="FFFFFF"/>
                  </a:outerShdw>
                </a:effectLst>
                <a:latin typeface="Arial" charset="0"/>
              </a:rPr>
              <a:t> </a:t>
            </a:r>
            <a:r>
              <a:rPr lang="en-US" sz="2800" dirty="0" smtClean="0">
                <a:solidFill>
                  <a:srgbClr val="0000FF"/>
                </a:solidFill>
                <a:latin typeface="Arial" charset="0"/>
              </a:rPr>
              <a:t>30</a:t>
            </a:r>
            <a:r>
              <a:rPr lang="ru-RU" sz="2800" dirty="0" smtClean="0">
                <a:solidFill>
                  <a:srgbClr val="0000FF"/>
                </a:solidFill>
                <a:latin typeface="Arial" charset="0"/>
              </a:rPr>
              <a:t>0 </a:t>
            </a:r>
            <a:r>
              <a:rPr lang="ru-RU" sz="2800" dirty="0" err="1">
                <a:solidFill>
                  <a:srgbClr val="0000FF"/>
                </a:solidFill>
                <a:latin typeface="Arial" charset="0"/>
              </a:rPr>
              <a:t>different</a:t>
            </a:r>
            <a:r>
              <a:rPr lang="ru-RU" sz="2800" dirty="0">
                <a:solidFill>
                  <a:srgbClr val="0000FF"/>
                </a:solidFill>
                <a:latin typeface="Arial" charset="0"/>
              </a:rPr>
              <a:t> </a:t>
            </a:r>
            <a:r>
              <a:rPr lang="ru-RU" sz="2800" dirty="0" err="1">
                <a:solidFill>
                  <a:srgbClr val="0000FF"/>
                </a:solidFill>
                <a:latin typeface="Arial" charset="0"/>
              </a:rPr>
              <a:t>antigens</a:t>
            </a:r>
            <a:r>
              <a:rPr lang="ru-RU" sz="2800" dirty="0">
                <a:solidFill>
                  <a:srgbClr val="0000FF"/>
                </a:solidFill>
                <a:latin typeface="Arial" charset="0"/>
              </a:rPr>
              <a:t>: </a:t>
            </a:r>
          </a:p>
          <a:p>
            <a:pPr marL="342900" indent="-342900" eaLnBrk="1" fontAlgn="auto" hangingPunct="1">
              <a:spcBef>
                <a:spcPts val="800"/>
              </a:spcBef>
              <a:spcAft>
                <a:spcPts val="0"/>
              </a:spcAft>
              <a:buFont typeface="Wingdings 3"/>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2800" dirty="0">
                <a:effectLst>
                  <a:outerShdw blurRad="38100" dist="38100" dir="2700000" algn="tl">
                    <a:srgbClr val="FFFFFF"/>
                  </a:outerShdw>
                </a:effectLst>
                <a:latin typeface="Arial" charset="0"/>
              </a:rPr>
              <a:t>     </a:t>
            </a:r>
            <a:r>
              <a:rPr lang="ru-RU" sz="2800" dirty="0">
                <a:solidFill>
                  <a:srgbClr val="800080"/>
                </a:solidFill>
                <a:latin typeface="Arial" charset="0"/>
              </a:rPr>
              <a:t>ABO, </a:t>
            </a:r>
            <a:r>
              <a:rPr lang="ru-RU" sz="2800" dirty="0" err="1">
                <a:solidFill>
                  <a:srgbClr val="800080"/>
                </a:solidFill>
                <a:latin typeface="Arial" charset="0"/>
              </a:rPr>
              <a:t>Rh</a:t>
            </a:r>
            <a:r>
              <a:rPr lang="ru-RU" sz="2800" dirty="0">
                <a:solidFill>
                  <a:srgbClr val="800080"/>
                </a:solidFill>
                <a:latin typeface="Arial" charset="0"/>
              </a:rPr>
              <a:t>, MN, P, </a:t>
            </a:r>
            <a:r>
              <a:rPr lang="ru-RU" sz="2800" dirty="0" err="1">
                <a:solidFill>
                  <a:srgbClr val="800080"/>
                </a:solidFill>
                <a:latin typeface="Arial" charset="0"/>
              </a:rPr>
              <a:t>Duffy</a:t>
            </a:r>
            <a:r>
              <a:rPr lang="ru-RU" sz="2800" dirty="0">
                <a:solidFill>
                  <a:srgbClr val="800080"/>
                </a:solidFill>
                <a:latin typeface="Arial" charset="0"/>
              </a:rPr>
              <a:t>, </a:t>
            </a:r>
            <a:r>
              <a:rPr lang="ru-RU" sz="2800" dirty="0" err="1">
                <a:solidFill>
                  <a:srgbClr val="800080"/>
                </a:solidFill>
                <a:latin typeface="Arial" charset="0"/>
              </a:rPr>
              <a:t>Lewis</a:t>
            </a:r>
            <a:r>
              <a:rPr lang="ru-RU" sz="2800" dirty="0">
                <a:solidFill>
                  <a:srgbClr val="800080"/>
                </a:solidFill>
                <a:latin typeface="Arial" charset="0"/>
              </a:rPr>
              <a:t>, </a:t>
            </a:r>
          </a:p>
          <a:p>
            <a:pPr marL="342900" indent="-342900" eaLnBrk="1" fontAlgn="auto" hangingPunct="1">
              <a:spcBef>
                <a:spcPts val="800"/>
              </a:spcBef>
              <a:spcAft>
                <a:spcPts val="0"/>
              </a:spcAft>
              <a:buFont typeface="Wingdings 3"/>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2800" dirty="0">
                <a:solidFill>
                  <a:srgbClr val="800080"/>
                </a:solidFill>
                <a:latin typeface="Arial" charset="0"/>
              </a:rPr>
              <a:t>     </a:t>
            </a:r>
            <a:r>
              <a:rPr lang="ru-RU" sz="2800" dirty="0" err="1">
                <a:solidFill>
                  <a:srgbClr val="800080"/>
                </a:solidFill>
                <a:latin typeface="Arial" charset="0"/>
              </a:rPr>
              <a:t>Lutheran</a:t>
            </a:r>
            <a:r>
              <a:rPr lang="ru-RU" sz="2800" dirty="0">
                <a:solidFill>
                  <a:srgbClr val="800080"/>
                </a:solidFill>
                <a:latin typeface="Arial" charset="0"/>
              </a:rPr>
              <a:t>, </a:t>
            </a:r>
            <a:r>
              <a:rPr lang="ru-RU" sz="2800" dirty="0" err="1">
                <a:solidFill>
                  <a:srgbClr val="800080"/>
                </a:solidFill>
                <a:latin typeface="Arial" charset="0"/>
              </a:rPr>
              <a:t>Kell</a:t>
            </a:r>
            <a:r>
              <a:rPr lang="ru-RU" sz="2800" dirty="0">
                <a:solidFill>
                  <a:srgbClr val="800080"/>
                </a:solidFill>
                <a:latin typeface="Arial" charset="0"/>
              </a:rPr>
              <a:t>, </a:t>
            </a:r>
            <a:r>
              <a:rPr lang="ru-RU" sz="2800" dirty="0" err="1">
                <a:solidFill>
                  <a:srgbClr val="800080"/>
                </a:solidFill>
                <a:latin typeface="Arial" charset="0"/>
              </a:rPr>
              <a:t>Kidd</a:t>
            </a:r>
            <a:r>
              <a:rPr lang="ru-RU" sz="2800" dirty="0">
                <a:solidFill>
                  <a:srgbClr val="800080"/>
                </a:solidFill>
                <a:latin typeface="Arial" charset="0"/>
              </a:rPr>
              <a:t>, </a:t>
            </a:r>
            <a:r>
              <a:rPr lang="ru-RU" sz="2800" dirty="0" err="1">
                <a:solidFill>
                  <a:srgbClr val="800080"/>
                </a:solidFill>
                <a:latin typeface="Arial" charset="0"/>
              </a:rPr>
              <a:t>Diego</a:t>
            </a:r>
            <a:r>
              <a:rPr lang="ru-RU" sz="2800" dirty="0">
                <a:solidFill>
                  <a:srgbClr val="800080"/>
                </a:solidFill>
                <a:latin typeface="Arial" charset="0"/>
              </a:rPr>
              <a:t>, </a:t>
            </a:r>
            <a:r>
              <a:rPr lang="ru-RU" sz="2800" dirty="0" err="1">
                <a:solidFill>
                  <a:srgbClr val="800080"/>
                </a:solidFill>
                <a:latin typeface="Arial" charset="0"/>
              </a:rPr>
              <a:t>Cromer</a:t>
            </a:r>
            <a:r>
              <a:rPr lang="ru-RU" sz="2800" dirty="0">
                <a:solidFill>
                  <a:srgbClr val="800080"/>
                </a:solidFill>
                <a:latin typeface="Arial" charset="0"/>
              </a:rPr>
              <a:t>, </a:t>
            </a:r>
            <a:r>
              <a:rPr lang="ru-RU" sz="2800" dirty="0" err="1">
                <a:solidFill>
                  <a:srgbClr val="800080"/>
                </a:solidFill>
                <a:latin typeface="Arial" charset="0"/>
              </a:rPr>
              <a:t>etc</a:t>
            </a:r>
            <a:r>
              <a:rPr lang="ru-RU" sz="2800" dirty="0">
                <a:solidFill>
                  <a:srgbClr val="800080"/>
                </a:solidFill>
                <a:latin typeface="Arial" charset="0"/>
              </a:rPr>
              <a:t>.</a:t>
            </a:r>
          </a:p>
        </p:txBody>
      </p:sp>
      <p:pic>
        <p:nvPicPr>
          <p:cNvPr id="50179" name="Picture 2"/>
          <p:cNvPicPr>
            <a:picLocks noChangeAspect="1" noChangeArrowheads="1"/>
          </p:cNvPicPr>
          <p:nvPr/>
        </p:nvPicPr>
        <p:blipFill>
          <a:blip r:embed="rId3" cstate="print"/>
          <a:srcRect/>
          <a:stretch>
            <a:fillRect/>
          </a:stretch>
        </p:blipFill>
        <p:spPr bwMode="auto">
          <a:xfrm>
            <a:off x="1187450" y="2636838"/>
            <a:ext cx="5962650" cy="4048125"/>
          </a:xfrm>
          <a:prstGeom prst="rect">
            <a:avLst/>
          </a:prstGeom>
          <a:noFill/>
          <a:ln w="9525">
            <a:noFill/>
            <a:round/>
            <a:headEnd/>
            <a:tailEnd/>
          </a:ln>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0" name="Rectangle 4"/>
          <p:cNvSpPr>
            <a:spLocks noChangeArrowheads="1"/>
          </p:cNvSpPr>
          <p:nvPr/>
        </p:nvSpPr>
        <p:spPr bwMode="auto">
          <a:xfrm>
            <a:off x="0" y="0"/>
            <a:ext cx="9144000" cy="7459663"/>
          </a:xfrm>
          <a:prstGeom prst="rect">
            <a:avLst/>
          </a:prstGeom>
          <a:noFill/>
          <a:ln w="9525">
            <a:noFill/>
            <a:miter lim="800000"/>
            <a:headEnd/>
            <a:tailEnd/>
          </a:ln>
          <a:effectLst/>
        </p:spPr>
        <p:txBody>
          <a:bodyPr>
            <a:spAutoFit/>
          </a:bodyPr>
          <a:lstStyle/>
          <a:p>
            <a:pPr eaLnBrk="1" hangingPunct="1">
              <a:buClr>
                <a:srgbClr val="000000"/>
              </a:buClr>
              <a:buSzPct val="100000"/>
              <a:buFont typeface="Times New Roman" pitchFamily="18" charset="0"/>
              <a:buNone/>
            </a:pPr>
            <a:r>
              <a:rPr lang="ru-RU" altLang="ru-RU">
                <a:effectLst>
                  <a:outerShdw blurRad="38100" dist="38100" dir="2700000" algn="tl">
                    <a:srgbClr val="C0C0C0"/>
                  </a:outerShdw>
                </a:effectLst>
              </a:rPr>
              <a:t>	</a:t>
            </a:r>
            <a:r>
              <a:rPr lang="ru-RU" altLang="ru-RU" sz="2800" b="1">
                <a:solidFill>
                  <a:srgbClr val="FF0066"/>
                </a:solidFill>
                <a:effectLst>
                  <a:outerShdw blurRad="38100" dist="38100" dir="2700000" algn="tl">
                    <a:srgbClr val="C0C0C0"/>
                  </a:outerShdw>
                </a:effectLst>
              </a:rPr>
              <a:t>Inheritance of blood groups of ABO system</a:t>
            </a:r>
            <a:r>
              <a:rPr lang="ru-RU" altLang="ru-RU" sz="2800">
                <a:solidFill>
                  <a:schemeClr val="tx1"/>
                </a:solidFill>
                <a:effectLst>
                  <a:outerShdw blurRad="38100" dist="38100" dir="2700000" algn="tl">
                    <a:srgbClr val="C0C0C0"/>
                  </a:outerShdw>
                </a:effectLst>
              </a:rPr>
              <a:t> </a:t>
            </a:r>
          </a:p>
          <a:p>
            <a:pPr eaLnBrk="1" hangingPunct="1">
              <a:buClr>
                <a:srgbClr val="000000"/>
              </a:buClr>
              <a:buSzPct val="100000"/>
              <a:buFont typeface="Times New Roman" pitchFamily="18" charset="0"/>
              <a:buNone/>
            </a:pPr>
            <a:r>
              <a:rPr lang="ru-RU" altLang="ru-RU" sz="2800">
                <a:solidFill>
                  <a:schemeClr val="tx1"/>
                </a:solidFill>
                <a:effectLst>
                  <a:outerShdw blurRad="38100" dist="38100" dir="2700000" algn="tl">
                    <a:srgbClr val="C0C0C0"/>
                  </a:outerShdw>
                </a:effectLst>
              </a:rPr>
              <a:t>       was </a:t>
            </a:r>
            <a:r>
              <a:rPr lang="en-US" altLang="ru-RU" sz="2800">
                <a:solidFill>
                  <a:schemeClr val="tx1"/>
                </a:solidFill>
                <a:effectLst>
                  <a:outerShdw blurRad="38100" dist="38100" dir="2700000" algn="tl">
                    <a:srgbClr val="C0C0C0"/>
                  </a:outerShdw>
                </a:effectLst>
              </a:rPr>
              <a:t>discovered</a:t>
            </a:r>
            <a:r>
              <a:rPr lang="ru-RU" altLang="ru-RU" sz="2800">
                <a:solidFill>
                  <a:schemeClr val="tx1"/>
                </a:solidFill>
                <a:effectLst>
                  <a:outerShdw blurRad="38100" dist="38100" dir="2700000" algn="tl">
                    <a:srgbClr val="C0C0C0"/>
                  </a:outerShdw>
                </a:effectLst>
              </a:rPr>
              <a:t> by the Austrian bacteriologist </a:t>
            </a:r>
          </a:p>
          <a:p>
            <a:pPr eaLnBrk="1" hangingPunct="1">
              <a:buClr>
                <a:srgbClr val="000000"/>
              </a:buClr>
              <a:buSzPct val="100000"/>
              <a:buFont typeface="Times New Roman" pitchFamily="18" charset="0"/>
              <a:buNone/>
            </a:pPr>
            <a:r>
              <a:rPr lang="ru-RU" altLang="ru-RU" sz="2800">
                <a:solidFill>
                  <a:schemeClr val="tx1"/>
                </a:solidFill>
                <a:effectLst>
                  <a:outerShdw blurRad="38100" dist="38100" dir="2700000" algn="tl">
                    <a:srgbClr val="C0C0C0"/>
                  </a:outerShdw>
                </a:effectLst>
              </a:rPr>
              <a:t>                 </a:t>
            </a:r>
            <a:r>
              <a:rPr lang="ru-RU" altLang="ru-RU" sz="2800" b="1">
                <a:solidFill>
                  <a:srgbClr val="FF00FF"/>
                </a:solidFill>
                <a:effectLst>
                  <a:outerShdw blurRad="38100" dist="38100" dir="2700000" algn="tl">
                    <a:srgbClr val="C0C0C0"/>
                  </a:outerShdw>
                </a:effectLst>
              </a:rPr>
              <a:t>K. Landsteiner in 1900 </a:t>
            </a:r>
          </a:p>
          <a:p>
            <a:pPr eaLnBrk="1" hangingPunct="1">
              <a:buClr>
                <a:srgbClr val="000000"/>
              </a:buClr>
              <a:buSzPct val="100000"/>
              <a:buFont typeface="Times New Roman" pitchFamily="18" charset="0"/>
              <a:buNone/>
            </a:pPr>
            <a:r>
              <a:rPr lang="en-US" altLang="ru-RU" sz="2800">
                <a:solidFill>
                  <a:schemeClr val="tx1"/>
                </a:solidFill>
                <a:effectLst>
                  <a:outerShdw blurRad="38100" dist="38100" dir="2700000" algn="tl">
                    <a:srgbClr val="C0C0C0"/>
                  </a:outerShdw>
                </a:effectLst>
              </a:rPr>
              <a:t>Blood</a:t>
            </a:r>
            <a:r>
              <a:rPr lang="ru-RU" altLang="ru-RU" sz="2800">
                <a:solidFill>
                  <a:schemeClr val="tx1"/>
                </a:solidFill>
                <a:effectLst>
                  <a:outerShdw blurRad="38100" dist="38100" dir="2700000" algn="tl">
                    <a:srgbClr val="C0C0C0"/>
                  </a:outerShdw>
                </a:effectLst>
              </a:rPr>
              <a:t> </a:t>
            </a:r>
            <a:r>
              <a:rPr lang="en-US" altLang="ru-RU" sz="2800">
                <a:solidFill>
                  <a:schemeClr val="tx1"/>
                </a:solidFill>
                <a:effectLst>
                  <a:outerShdw blurRad="38100" dist="38100" dir="2700000" algn="tl">
                    <a:srgbClr val="C0C0C0"/>
                  </a:outerShdw>
                </a:effectLst>
              </a:rPr>
              <a:t> </a:t>
            </a:r>
            <a:r>
              <a:rPr lang="ru-RU" altLang="ru-RU" sz="2800">
                <a:solidFill>
                  <a:schemeClr val="tx1"/>
                </a:solidFill>
                <a:effectLst>
                  <a:outerShdw blurRad="38100" dist="38100" dir="2700000" algn="tl">
                    <a:srgbClr val="C0C0C0"/>
                  </a:outerShdw>
                </a:effectLst>
              </a:rPr>
              <a:t>Antigen</a:t>
            </a:r>
            <a:r>
              <a:rPr lang="en-US" altLang="ru-RU" sz="2800">
                <a:solidFill>
                  <a:schemeClr val="tx1"/>
                </a:solidFill>
                <a:effectLst>
                  <a:outerShdw blurRad="38100" dist="38100" dir="2700000" algn="tl">
                    <a:srgbClr val="C0C0C0"/>
                  </a:outerShdw>
                </a:effectLst>
              </a:rPr>
              <a:t>e of</a:t>
            </a:r>
            <a:r>
              <a:rPr lang="ru-RU" altLang="ru-RU" sz="2800">
                <a:solidFill>
                  <a:schemeClr val="tx1"/>
                </a:solidFill>
                <a:effectLst>
                  <a:outerShdw blurRad="38100" dist="38100" dir="2700000" algn="tl">
                    <a:srgbClr val="C0C0C0"/>
                  </a:outerShdw>
                </a:effectLst>
              </a:rPr>
              <a:t> </a:t>
            </a:r>
            <a:r>
              <a:rPr lang="en-US" altLang="ru-RU" sz="2800">
                <a:solidFill>
                  <a:schemeClr val="tx1"/>
                </a:solidFill>
                <a:effectLst>
                  <a:outerShdw blurRad="38100" dist="38100" dir="2700000" algn="tl">
                    <a:srgbClr val="C0C0C0"/>
                  </a:outerShdw>
                </a:effectLst>
              </a:rPr>
              <a:t> </a:t>
            </a:r>
            <a:r>
              <a:rPr lang="ru-RU" altLang="ru-RU" sz="2800">
                <a:solidFill>
                  <a:schemeClr val="tx1"/>
                </a:solidFill>
                <a:effectLst>
                  <a:outerShdw blurRad="38100" dist="38100" dir="2700000" algn="tl">
                    <a:srgbClr val="C0C0C0"/>
                  </a:outerShdw>
                </a:effectLst>
              </a:rPr>
              <a:t>Antibod</a:t>
            </a:r>
            <a:r>
              <a:rPr lang="en-US" altLang="ru-RU" sz="2800">
                <a:solidFill>
                  <a:schemeClr val="tx1"/>
                </a:solidFill>
                <a:effectLst>
                  <a:outerShdw blurRad="38100" dist="38100" dir="2700000" algn="tl">
                    <a:srgbClr val="C0C0C0"/>
                  </a:outerShdw>
                </a:effectLst>
              </a:rPr>
              <a:t>ies </a:t>
            </a:r>
            <a:r>
              <a:rPr lang="ru-RU" altLang="ru-RU" sz="2800">
                <a:solidFill>
                  <a:schemeClr val="tx1"/>
                </a:solidFill>
                <a:effectLst>
                  <a:outerShdw blurRad="38100" dist="38100" dir="2700000" algn="tl">
                    <a:srgbClr val="C0C0C0"/>
                  </a:outerShdw>
                </a:effectLst>
              </a:rPr>
              <a:t> Genes </a:t>
            </a:r>
            <a:r>
              <a:rPr lang="en-US" altLang="ru-RU" sz="2800">
                <a:solidFill>
                  <a:schemeClr val="tx1"/>
                </a:solidFill>
                <a:effectLst>
                  <a:outerShdw blurRad="38100" dist="38100" dir="2700000" algn="tl">
                    <a:srgbClr val="C0C0C0"/>
                  </a:outerShdw>
                </a:effectLst>
              </a:rPr>
              <a:t>   </a:t>
            </a:r>
            <a:r>
              <a:rPr lang="ru-RU" altLang="ru-RU" sz="2800">
                <a:solidFill>
                  <a:schemeClr val="tx1"/>
                </a:solidFill>
                <a:effectLst>
                  <a:outerShdw blurRad="38100" dist="38100" dir="2700000" algn="tl">
                    <a:srgbClr val="C0C0C0"/>
                  </a:outerShdw>
                </a:effectLst>
              </a:rPr>
              <a:t> Genotype </a:t>
            </a:r>
            <a:endParaRPr lang="en-US" altLang="ru-RU" sz="2800">
              <a:solidFill>
                <a:schemeClr val="tx1"/>
              </a:solidFill>
              <a:effectLst>
                <a:outerShdw blurRad="38100" dist="38100" dir="2700000" algn="tl">
                  <a:srgbClr val="C0C0C0"/>
                </a:outerShdw>
              </a:effectLst>
            </a:endParaRPr>
          </a:p>
          <a:p>
            <a:pPr eaLnBrk="1" hangingPunct="1">
              <a:buClr>
                <a:srgbClr val="000000"/>
              </a:buClr>
              <a:buSzPct val="100000"/>
              <a:buFont typeface="Times New Roman" pitchFamily="18" charset="0"/>
              <a:buNone/>
            </a:pPr>
            <a:r>
              <a:rPr lang="ru-RU" altLang="ru-RU" sz="2800">
                <a:solidFill>
                  <a:schemeClr val="tx1"/>
                </a:solidFill>
                <a:effectLst>
                  <a:outerShdw blurRad="38100" dist="38100" dir="2700000" algn="tl">
                    <a:srgbClr val="C0C0C0"/>
                  </a:outerShdw>
                </a:effectLst>
              </a:rPr>
              <a:t> </a:t>
            </a:r>
            <a:r>
              <a:rPr lang="en-US" altLang="ru-RU" sz="2800">
                <a:solidFill>
                  <a:schemeClr val="tx1"/>
                </a:solidFill>
                <a:effectLst>
                  <a:outerShdw blurRad="38100" dist="38100" dir="2700000" algn="tl">
                    <a:srgbClr val="C0C0C0"/>
                  </a:outerShdw>
                </a:effectLst>
              </a:rPr>
              <a:t>group</a:t>
            </a:r>
            <a:r>
              <a:rPr lang="ru-RU" altLang="ru-RU" sz="2800">
                <a:solidFill>
                  <a:schemeClr val="tx1"/>
                </a:solidFill>
                <a:effectLst>
                  <a:outerShdw blurRad="38100" dist="38100" dir="2700000" algn="tl">
                    <a:srgbClr val="C0C0C0"/>
                  </a:outerShdw>
                </a:effectLst>
              </a:rPr>
              <a:t> </a:t>
            </a:r>
            <a:r>
              <a:rPr lang="en-US" altLang="ru-RU" sz="2800">
                <a:solidFill>
                  <a:schemeClr val="tx1"/>
                </a:solidFill>
                <a:effectLst>
                  <a:outerShdw blurRad="38100" dist="38100" dir="2700000" algn="tl">
                    <a:srgbClr val="C0C0C0"/>
                  </a:outerShdw>
                </a:effectLst>
              </a:rPr>
              <a:t>   R.B.C.      </a:t>
            </a:r>
            <a:r>
              <a:rPr lang="ru-RU" altLang="ru-RU" sz="2800">
                <a:solidFill>
                  <a:schemeClr val="tx1"/>
                </a:solidFill>
                <a:effectLst>
                  <a:outerShdw blurRad="38100" dist="38100" dir="2700000" algn="tl">
                    <a:srgbClr val="C0C0C0"/>
                  </a:outerShdw>
                </a:effectLst>
              </a:rPr>
              <a:t> </a:t>
            </a:r>
            <a:r>
              <a:rPr lang="en-US" altLang="ru-RU" sz="2800">
                <a:solidFill>
                  <a:schemeClr val="tx1"/>
                </a:solidFill>
                <a:effectLst>
                  <a:outerShdw blurRad="38100" dist="38100" dir="2700000" algn="tl">
                    <a:srgbClr val="C0C0C0"/>
                  </a:outerShdw>
                </a:effectLst>
              </a:rPr>
              <a:t>of plasma</a:t>
            </a:r>
            <a:endParaRPr lang="ru-RU" altLang="ru-RU" sz="2800">
              <a:solidFill>
                <a:schemeClr val="tx1"/>
              </a:solidFill>
              <a:effectLst>
                <a:outerShdw blurRad="38100" dist="38100" dir="2700000" algn="tl">
                  <a:srgbClr val="C0C0C0"/>
                </a:outerShdw>
              </a:effectLst>
            </a:endParaRPr>
          </a:p>
          <a:p>
            <a:pPr eaLnBrk="1" hangingPunct="1">
              <a:buClr>
                <a:srgbClr val="000000"/>
              </a:buClr>
              <a:buSzPct val="100000"/>
              <a:buFont typeface="Times New Roman" pitchFamily="18" charset="0"/>
              <a:buNone/>
            </a:pPr>
            <a:r>
              <a:rPr lang="en-US" altLang="ru-RU" sz="2800">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I (0) </a:t>
            </a:r>
            <a:r>
              <a:rPr lang="en-US" altLang="ru-RU" sz="2800" b="1">
                <a:solidFill>
                  <a:schemeClr val="tx1"/>
                </a:solidFill>
                <a:effectLst>
                  <a:outerShdw blurRad="38100" dist="38100" dir="2700000" algn="tl">
                    <a:srgbClr val="C0C0C0"/>
                  </a:outerShdw>
                </a:effectLst>
              </a:rPr>
              <a:t>          -          </a:t>
            </a:r>
            <a:r>
              <a:rPr lang="ru-RU" altLang="ru-RU" sz="2800" b="1">
                <a:solidFill>
                  <a:schemeClr val="tx1"/>
                </a:solidFill>
                <a:effectLst>
                  <a:outerShdw blurRad="38100" dist="38100" dir="2700000" algn="tl">
                    <a:srgbClr val="C0C0C0"/>
                  </a:outerShdw>
                </a:effectLst>
              </a:rPr>
              <a:t>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α, β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O</a:t>
            </a:r>
            <a:r>
              <a:rPr lang="ru-RU" altLang="ru-RU" sz="2800">
                <a:solidFill>
                  <a:schemeClr val="tx1"/>
                </a:solidFill>
                <a:effectLst>
                  <a:outerShdw blurRad="38100" dist="38100" dir="2700000" algn="tl">
                    <a:srgbClr val="C0C0C0"/>
                  </a:outerShdw>
                </a:effectLst>
              </a:rPr>
              <a:t> </a:t>
            </a:r>
            <a:r>
              <a:rPr lang="en-US" altLang="ru-RU" sz="2800">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O</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O </a:t>
            </a:r>
          </a:p>
          <a:p>
            <a:pPr eaLnBrk="1" hangingPunct="1">
              <a:buClr>
                <a:srgbClr val="000000"/>
              </a:buClr>
              <a:buSzPct val="100000"/>
              <a:buFont typeface="Times New Roman" pitchFamily="18" charset="0"/>
              <a:buNone/>
            </a:pPr>
            <a:r>
              <a:rPr lang="ru-RU" altLang="ru-RU" sz="2800" b="1">
                <a:solidFill>
                  <a:schemeClr val="tx1"/>
                </a:solidFill>
                <a:effectLst>
                  <a:outerShdw blurRad="38100" dist="38100" dir="2700000" algn="tl">
                    <a:srgbClr val="C0C0C0"/>
                  </a:outerShdw>
                </a:effectLst>
              </a:rPr>
              <a:t> II (A)</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 A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β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A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A</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A</a:t>
            </a:r>
            <a:r>
              <a:rPr lang="ru-RU" altLang="ru-RU" sz="2800" b="1">
                <a:solidFill>
                  <a:schemeClr val="tx1"/>
                </a:solidFill>
                <a:effectLst>
                  <a:outerShdw blurRad="38100" dist="38100" dir="2700000" algn="tl">
                    <a:srgbClr val="C0C0C0"/>
                  </a:outerShdw>
                </a:effectLst>
              </a:rPr>
              <a:t>, I</a:t>
            </a:r>
            <a:r>
              <a:rPr lang="ru-RU" altLang="ru-RU" sz="2800" b="1" baseline="30000">
                <a:solidFill>
                  <a:schemeClr val="tx1"/>
                </a:solidFill>
                <a:effectLst>
                  <a:outerShdw blurRad="38100" dist="38100" dir="2700000" algn="tl">
                    <a:srgbClr val="C0C0C0"/>
                  </a:outerShdw>
                </a:effectLst>
              </a:rPr>
              <a:t>A</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O </a:t>
            </a:r>
          </a:p>
          <a:p>
            <a:pPr eaLnBrk="1" hangingPunct="1">
              <a:buClr>
                <a:srgbClr val="000000"/>
              </a:buClr>
              <a:buSzPct val="100000"/>
              <a:buFont typeface="Times New Roman" pitchFamily="18" charset="0"/>
              <a:buNone/>
            </a:pPr>
            <a:r>
              <a:rPr lang="ru-RU" altLang="ru-RU" sz="2800" b="1">
                <a:solidFill>
                  <a:schemeClr val="tx1"/>
                </a:solidFill>
                <a:effectLst>
                  <a:outerShdw blurRad="38100" dist="38100" dir="2700000" algn="tl">
                    <a:srgbClr val="C0C0C0"/>
                  </a:outerShdw>
                </a:effectLst>
              </a:rPr>
              <a:t> III (B)</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B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α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B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I</a:t>
            </a:r>
            <a:r>
              <a:rPr lang="en-US" altLang="ru-RU" sz="2800" b="1" baseline="30000">
                <a:solidFill>
                  <a:schemeClr val="tx1"/>
                </a:solidFill>
                <a:effectLst>
                  <a:outerShdw blurRad="38100" dist="38100" dir="2700000" algn="tl">
                    <a:srgbClr val="C0C0C0"/>
                  </a:outerShdw>
                </a:effectLst>
              </a:rPr>
              <a:t>B</a:t>
            </a:r>
            <a:r>
              <a:rPr lang="ru-RU" altLang="ru-RU" sz="2800" b="1">
                <a:solidFill>
                  <a:schemeClr val="tx1"/>
                </a:solidFill>
                <a:effectLst>
                  <a:outerShdw blurRad="38100" dist="38100" dir="2700000" algn="tl">
                    <a:srgbClr val="C0C0C0"/>
                  </a:outerShdw>
                </a:effectLst>
              </a:rPr>
              <a:t>I</a:t>
            </a:r>
            <a:r>
              <a:rPr lang="en-US" altLang="ru-RU" sz="2800" b="1" baseline="30000">
                <a:solidFill>
                  <a:schemeClr val="tx1"/>
                </a:solidFill>
                <a:effectLst>
                  <a:outerShdw blurRad="38100" dist="38100" dir="2700000" algn="tl">
                    <a:srgbClr val="C0C0C0"/>
                  </a:outerShdw>
                </a:effectLst>
              </a:rPr>
              <a:t>B</a:t>
            </a:r>
            <a:r>
              <a:rPr lang="ru-RU" altLang="ru-RU" sz="2800" b="1">
                <a:solidFill>
                  <a:schemeClr val="tx1"/>
                </a:solidFill>
                <a:effectLst>
                  <a:outerShdw blurRad="38100" dist="38100" dir="2700000" algn="tl">
                    <a:srgbClr val="C0C0C0"/>
                  </a:outerShdw>
                </a:effectLst>
              </a:rPr>
              <a:t>, I</a:t>
            </a:r>
            <a:r>
              <a:rPr lang="en-US" altLang="ru-RU" sz="2800" b="1" baseline="30000">
                <a:solidFill>
                  <a:schemeClr val="tx1"/>
                </a:solidFill>
                <a:effectLst>
                  <a:outerShdw blurRad="38100" dist="38100" dir="2700000" algn="tl">
                    <a:srgbClr val="C0C0C0"/>
                  </a:outerShdw>
                </a:effectLst>
              </a:rPr>
              <a:t>B</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O </a:t>
            </a:r>
          </a:p>
          <a:p>
            <a:pPr eaLnBrk="1" hangingPunct="1">
              <a:buClr>
                <a:srgbClr val="000000"/>
              </a:buClr>
              <a:buSzPct val="100000"/>
              <a:buFont typeface="Times New Roman" pitchFamily="18" charset="0"/>
              <a:buNone/>
            </a:pPr>
            <a:r>
              <a:rPr lang="ru-RU" altLang="ru-RU" sz="2800" b="1">
                <a:solidFill>
                  <a:schemeClr val="tx1"/>
                </a:solidFill>
                <a:effectLst>
                  <a:outerShdw blurRad="38100" dist="38100" dir="2700000" algn="tl">
                    <a:srgbClr val="C0C0C0"/>
                  </a:outerShdw>
                </a:effectLst>
              </a:rPr>
              <a:t> IV (AB)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A, B</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 -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A</a:t>
            </a:r>
            <a:r>
              <a:rPr lang="ru-RU" altLang="ru-RU" sz="2800" b="1">
                <a:solidFill>
                  <a:schemeClr val="tx1"/>
                </a:solidFill>
                <a:effectLst>
                  <a:outerShdw blurRad="38100" dist="38100" dir="2700000" algn="tl">
                    <a:srgbClr val="C0C0C0"/>
                  </a:outerShdw>
                </a:effectLst>
              </a:rPr>
              <a:t>, I</a:t>
            </a:r>
            <a:r>
              <a:rPr lang="ru-RU" altLang="ru-RU" sz="2800" b="1" baseline="30000">
                <a:solidFill>
                  <a:schemeClr val="tx1"/>
                </a:solidFill>
                <a:effectLst>
                  <a:outerShdw blurRad="38100" dist="38100" dir="2700000" algn="tl">
                    <a:srgbClr val="C0C0C0"/>
                  </a:outerShdw>
                </a:effectLst>
              </a:rPr>
              <a:t>B </a:t>
            </a:r>
            <a:r>
              <a:rPr lang="en-US" altLang="ru-RU" sz="2800" b="1">
                <a:solidFill>
                  <a:schemeClr val="tx1"/>
                </a:solidFill>
                <a:effectLst>
                  <a:outerShdw blurRad="38100" dist="38100" dir="2700000" algn="tl">
                    <a:srgbClr val="C0C0C0"/>
                  </a:outerShdw>
                </a:effectLst>
              </a:rPr>
              <a:t>            </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A </a:t>
            </a:r>
            <a:r>
              <a:rPr lang="ru-RU" altLang="ru-RU" sz="2800" b="1">
                <a:solidFill>
                  <a:schemeClr val="tx1"/>
                </a:solidFill>
                <a:effectLst>
                  <a:outerShdw blurRad="38100" dist="38100" dir="2700000" algn="tl">
                    <a:srgbClr val="C0C0C0"/>
                  </a:outerShdw>
                </a:effectLst>
              </a:rPr>
              <a:t>I</a:t>
            </a:r>
            <a:r>
              <a:rPr lang="ru-RU" altLang="ru-RU" sz="2800" b="1" baseline="30000">
                <a:solidFill>
                  <a:schemeClr val="tx1"/>
                </a:solidFill>
                <a:effectLst>
                  <a:outerShdw blurRad="38100" dist="38100" dir="2700000" algn="tl">
                    <a:srgbClr val="C0C0C0"/>
                  </a:outerShdw>
                </a:effectLst>
              </a:rPr>
              <a:t>B </a:t>
            </a:r>
          </a:p>
          <a:p>
            <a:pPr eaLnBrk="1" hangingPunct="1">
              <a:buClr>
                <a:srgbClr val="000000"/>
              </a:buClr>
              <a:buSzPct val="100000"/>
              <a:buFont typeface="Times New Roman" pitchFamily="18" charset="0"/>
              <a:buNone/>
            </a:pPr>
            <a:r>
              <a:rPr lang="ru-RU" altLang="ru-RU" sz="2800">
                <a:solidFill>
                  <a:schemeClr val="tx1"/>
                </a:solidFill>
                <a:effectLst>
                  <a:outerShdw blurRad="38100" dist="38100" dir="2700000" algn="tl">
                    <a:srgbClr val="C0C0C0"/>
                  </a:outerShdw>
                </a:effectLst>
              </a:rPr>
              <a:t>     4 groups of blood are determined by three alleles </a:t>
            </a:r>
          </a:p>
          <a:p>
            <a:pPr eaLnBrk="1" hangingPunct="1">
              <a:buClr>
                <a:srgbClr val="000000"/>
              </a:buClr>
              <a:buSzPct val="100000"/>
              <a:buFont typeface="Times New Roman" pitchFamily="18" charset="0"/>
              <a:buNone/>
            </a:pPr>
            <a:r>
              <a:rPr lang="ru-RU" altLang="ru-RU" sz="2800">
                <a:solidFill>
                  <a:schemeClr val="tx1"/>
                </a:solidFill>
                <a:effectLst>
                  <a:outerShdw blurRad="38100" dist="38100" dir="2700000" algn="tl">
                    <a:srgbClr val="C0C0C0"/>
                  </a:outerShdw>
                </a:effectLst>
              </a:rPr>
              <a:t>   one gene </a:t>
            </a:r>
            <a:r>
              <a:rPr lang="ru-RU" altLang="ru-RU" sz="2800" b="1">
                <a:solidFill>
                  <a:srgbClr val="0033CC"/>
                </a:solidFill>
                <a:effectLst>
                  <a:outerShdw blurRad="38100" dist="38100" dir="2700000" algn="tl">
                    <a:srgbClr val="C0C0C0"/>
                  </a:outerShdw>
                </a:effectLst>
              </a:rPr>
              <a:t>I (I</a:t>
            </a:r>
            <a:r>
              <a:rPr lang="ru-RU" altLang="ru-RU" sz="2800" b="1" baseline="30000">
                <a:solidFill>
                  <a:srgbClr val="0033CC"/>
                </a:solidFill>
                <a:effectLst>
                  <a:outerShdw blurRad="38100" dist="38100" dir="2700000" algn="tl">
                    <a:srgbClr val="C0C0C0"/>
                  </a:outerShdw>
                </a:effectLst>
              </a:rPr>
              <a:t>A</a:t>
            </a:r>
            <a:r>
              <a:rPr lang="ru-RU" altLang="ru-RU" sz="2800" b="1">
                <a:solidFill>
                  <a:srgbClr val="0033CC"/>
                </a:solidFill>
                <a:effectLst>
                  <a:outerShdw blurRad="38100" dist="38100" dir="2700000" algn="tl">
                    <a:srgbClr val="C0C0C0"/>
                  </a:outerShdw>
                </a:effectLst>
              </a:rPr>
              <a:t>, I</a:t>
            </a:r>
            <a:r>
              <a:rPr lang="ru-RU" altLang="ru-RU" sz="2800" b="1" baseline="30000">
                <a:solidFill>
                  <a:srgbClr val="0033CC"/>
                </a:solidFill>
                <a:effectLst>
                  <a:outerShdw blurRad="38100" dist="38100" dir="2700000" algn="tl">
                    <a:srgbClr val="C0C0C0"/>
                  </a:outerShdw>
                </a:effectLst>
              </a:rPr>
              <a:t>B</a:t>
            </a:r>
            <a:r>
              <a:rPr lang="ru-RU" altLang="ru-RU" sz="2800" b="1">
                <a:solidFill>
                  <a:srgbClr val="0033CC"/>
                </a:solidFill>
                <a:effectLst>
                  <a:outerShdw blurRad="38100" dist="38100" dir="2700000" algn="tl">
                    <a:srgbClr val="C0C0C0"/>
                  </a:outerShdw>
                </a:effectLst>
              </a:rPr>
              <a:t>, I</a:t>
            </a:r>
            <a:r>
              <a:rPr lang="ru-RU" altLang="ru-RU" sz="2800" b="1" baseline="30000">
                <a:solidFill>
                  <a:srgbClr val="0033CC"/>
                </a:solidFill>
                <a:effectLst>
                  <a:outerShdw blurRad="38100" dist="38100" dir="2700000" algn="tl">
                    <a:srgbClr val="C0C0C0"/>
                  </a:outerShdw>
                </a:effectLst>
              </a:rPr>
              <a:t>O</a:t>
            </a:r>
            <a:r>
              <a:rPr lang="ru-RU" altLang="ru-RU" sz="2800" b="1">
                <a:solidFill>
                  <a:srgbClr val="0033CC"/>
                </a:solidFill>
                <a:effectLst>
                  <a:outerShdw blurRad="38100" dist="38100" dir="2700000" algn="tl">
                    <a:srgbClr val="C0C0C0"/>
                  </a:outerShdw>
                </a:effectLst>
              </a:rPr>
              <a:t>),</a:t>
            </a:r>
            <a:r>
              <a:rPr lang="ru-RU" altLang="ru-RU" sz="2800">
                <a:solidFill>
                  <a:schemeClr val="tx1"/>
                </a:solidFill>
                <a:effectLst>
                  <a:outerShdw blurRad="38100" dist="38100" dir="2700000" algn="tl">
                    <a:srgbClr val="C0C0C0"/>
                  </a:outerShdw>
                </a:effectLst>
              </a:rPr>
              <a:t> which are arranged in 9</a:t>
            </a:r>
            <a:r>
              <a:rPr lang="en-US" altLang="ru-RU" sz="2800" baseline="30000">
                <a:solidFill>
                  <a:schemeClr val="tx1"/>
                </a:solidFill>
                <a:effectLst>
                  <a:outerShdw blurRad="38100" dist="38100" dir="2700000" algn="tl">
                    <a:srgbClr val="C0C0C0"/>
                  </a:outerShdw>
                </a:effectLst>
              </a:rPr>
              <a:t>th</a:t>
            </a:r>
            <a:r>
              <a:rPr lang="ru-RU" altLang="ru-RU" sz="2800">
                <a:solidFill>
                  <a:schemeClr val="tx1"/>
                </a:solidFill>
                <a:effectLst>
                  <a:outerShdw blurRad="38100" dist="38100" dir="2700000" algn="tl">
                    <a:srgbClr val="C0C0C0"/>
                  </a:outerShdw>
                </a:effectLst>
              </a:rPr>
              <a:t> pair of chromosomes. Alleles </a:t>
            </a:r>
            <a:r>
              <a:rPr lang="ru-RU" altLang="ru-RU" sz="2800" b="1">
                <a:solidFill>
                  <a:srgbClr val="FF3399"/>
                </a:solidFill>
                <a:effectLst>
                  <a:outerShdw blurRad="38100" dist="38100" dir="2700000" algn="tl">
                    <a:srgbClr val="C0C0C0"/>
                  </a:outerShdw>
                </a:effectLst>
              </a:rPr>
              <a:t>I</a:t>
            </a:r>
            <a:r>
              <a:rPr lang="ru-RU" altLang="ru-RU" sz="2800" b="1" baseline="30000">
                <a:solidFill>
                  <a:srgbClr val="FF3399"/>
                </a:solidFill>
                <a:effectLst>
                  <a:outerShdw blurRad="38100" dist="38100" dir="2700000" algn="tl">
                    <a:srgbClr val="C0C0C0"/>
                  </a:outerShdw>
                </a:effectLst>
              </a:rPr>
              <a:t>A</a:t>
            </a:r>
            <a:r>
              <a:rPr lang="ru-RU" altLang="ru-RU" sz="2800">
                <a:solidFill>
                  <a:schemeClr val="tx1"/>
                </a:solidFill>
                <a:effectLst>
                  <a:outerShdw blurRad="38100" dist="38100" dir="2700000" algn="tl">
                    <a:srgbClr val="C0C0C0"/>
                  </a:outerShdw>
                </a:effectLst>
              </a:rPr>
              <a:t> and </a:t>
            </a:r>
            <a:r>
              <a:rPr lang="ru-RU" altLang="ru-RU" sz="2800" b="1">
                <a:solidFill>
                  <a:srgbClr val="FF00FF"/>
                </a:solidFill>
                <a:effectLst>
                  <a:outerShdw blurRad="38100" dist="38100" dir="2700000" algn="tl">
                    <a:srgbClr val="C0C0C0"/>
                  </a:outerShdw>
                </a:effectLst>
              </a:rPr>
              <a:t>I</a:t>
            </a:r>
            <a:r>
              <a:rPr lang="ru-RU" altLang="ru-RU" sz="2800" b="1" baseline="30000">
                <a:solidFill>
                  <a:srgbClr val="FF00FF"/>
                </a:solidFill>
                <a:effectLst>
                  <a:outerShdw blurRad="38100" dist="38100" dir="2700000" algn="tl">
                    <a:srgbClr val="C0C0C0"/>
                  </a:outerShdw>
                </a:effectLst>
              </a:rPr>
              <a:t>B</a:t>
            </a:r>
            <a:r>
              <a:rPr lang="ru-RU" altLang="ru-RU" sz="2800" b="1">
                <a:solidFill>
                  <a:srgbClr val="FF00FF"/>
                </a:solidFill>
                <a:effectLst>
                  <a:outerShdw blurRad="38100" dist="38100" dir="2700000" algn="tl">
                    <a:srgbClr val="C0C0C0"/>
                  </a:outerShdw>
                </a:effectLst>
              </a:rPr>
              <a:t> </a:t>
            </a:r>
            <a:r>
              <a:rPr lang="ru-RU" altLang="ru-RU" sz="2800">
                <a:solidFill>
                  <a:schemeClr val="tx1"/>
                </a:solidFill>
                <a:effectLst>
                  <a:outerShdw blurRad="38100" dist="38100" dir="2700000" algn="tl">
                    <a:srgbClr val="C0C0C0"/>
                  </a:outerShdw>
                </a:effectLst>
              </a:rPr>
              <a:t>dominant in relation to the</a:t>
            </a:r>
            <a:r>
              <a:rPr lang="ru-RU" altLang="ru-RU" sz="2800" b="1">
                <a:solidFill>
                  <a:srgbClr val="FF3399"/>
                </a:solidFill>
                <a:effectLst>
                  <a:outerShdw blurRad="38100" dist="38100" dir="2700000" algn="tl">
                    <a:srgbClr val="C0C0C0"/>
                  </a:outerShdw>
                </a:effectLst>
              </a:rPr>
              <a:t> I</a:t>
            </a:r>
            <a:r>
              <a:rPr lang="ru-RU" altLang="ru-RU" sz="2800" b="1" baseline="30000">
                <a:solidFill>
                  <a:srgbClr val="FF3399"/>
                </a:solidFill>
                <a:effectLst>
                  <a:outerShdw blurRad="38100" dist="38100" dir="2700000" algn="tl">
                    <a:srgbClr val="C0C0C0"/>
                  </a:outerShdw>
                </a:effectLst>
              </a:rPr>
              <a:t>O</a:t>
            </a:r>
            <a:r>
              <a:rPr lang="ru-RU" altLang="ru-RU" sz="2800">
                <a:solidFill>
                  <a:schemeClr val="tx1"/>
                </a:solidFill>
                <a:effectLst>
                  <a:outerShdw blurRad="38100" dist="38100" dir="2700000" algn="tl">
                    <a:srgbClr val="C0C0C0"/>
                  </a:outerShdw>
                </a:effectLst>
              </a:rPr>
              <a:t> allele, but codominant in relation to each other. </a:t>
            </a:r>
          </a:p>
          <a:p>
            <a:pPr eaLnBrk="1" hangingPunct="1">
              <a:buClr>
                <a:srgbClr val="000000"/>
              </a:buClr>
              <a:buSzPct val="100000"/>
              <a:buFont typeface="Times New Roman" pitchFamily="18" charset="0"/>
              <a:buNone/>
            </a:pPr>
            <a:r>
              <a:rPr lang="ru-RU" altLang="ru-RU" sz="2800">
                <a:solidFill>
                  <a:schemeClr val="tx1"/>
                </a:solidFill>
                <a:effectLst>
                  <a:outerShdw blurRad="38100" dist="38100" dir="2700000" algn="tl">
                    <a:srgbClr val="C0C0C0"/>
                  </a:outerShdw>
                </a:effectLst>
              </a:rPr>
              <a:t>    When there are three possible alleles </a:t>
            </a:r>
            <a:r>
              <a:rPr lang="ru-RU" altLang="ru-RU" sz="2800" b="1">
                <a:solidFill>
                  <a:srgbClr val="FF0000"/>
                </a:solidFill>
                <a:effectLst>
                  <a:outerShdw blurRad="38100" dist="38100" dir="2700000" algn="tl">
                    <a:srgbClr val="C0C0C0"/>
                  </a:outerShdw>
                </a:effectLst>
              </a:rPr>
              <a:t>6 genotypes. </a:t>
            </a:r>
          </a:p>
          <a:p>
            <a:pPr eaLnBrk="1" hangingPunct="1">
              <a:buClr>
                <a:srgbClr val="000000"/>
              </a:buClr>
              <a:buSzPct val="100000"/>
              <a:buFont typeface="Times New Roman" pitchFamily="18" charset="0"/>
              <a:buNone/>
            </a:pPr>
            <a:r>
              <a:rPr lang="ru-RU" altLang="ru-RU" sz="2800">
                <a:solidFill>
                  <a:schemeClr val="tx1"/>
                </a:solidFill>
                <a:effectLst>
                  <a:outerShdw blurRad="38100" dist="38100" dir="2700000" algn="tl">
                    <a:srgbClr val="C0C0C0"/>
                  </a:outerShdw>
                </a:effectLst>
              </a:rPr>
              <a:t>                                   </a:t>
            </a:r>
            <a:r>
              <a:rPr lang="ru-RU" altLang="ru-RU" sz="2800" b="1">
                <a:solidFill>
                  <a:srgbClr val="0000FF"/>
                </a:solidFill>
                <a:effectLst>
                  <a:outerShdw blurRad="38100" dist="38100" dir="2700000" algn="tl">
                    <a:srgbClr val="C0C0C0"/>
                  </a:outerShdw>
                </a:effectLst>
              </a:rPr>
              <a:t>I</a:t>
            </a:r>
            <a:r>
              <a:rPr lang="ru-RU" altLang="ru-RU" sz="2800" b="1" baseline="30000">
                <a:solidFill>
                  <a:srgbClr val="0000FF"/>
                </a:solidFill>
                <a:effectLst>
                  <a:outerShdw blurRad="38100" dist="38100" dir="2700000" algn="tl">
                    <a:srgbClr val="C0C0C0"/>
                  </a:outerShdw>
                </a:effectLst>
              </a:rPr>
              <a:t>A</a:t>
            </a:r>
            <a:r>
              <a:rPr lang="ru-RU" altLang="ru-RU" sz="2800" b="1">
                <a:solidFill>
                  <a:srgbClr val="0000FF"/>
                </a:solidFill>
                <a:effectLst>
                  <a:outerShdw blurRad="38100" dist="38100" dir="2700000" algn="tl">
                    <a:srgbClr val="C0C0C0"/>
                  </a:outerShdw>
                </a:effectLst>
              </a:rPr>
              <a:t>&gt; I</a:t>
            </a:r>
            <a:r>
              <a:rPr lang="ru-RU" altLang="ru-RU" sz="2800" b="1" baseline="30000">
                <a:solidFill>
                  <a:srgbClr val="0000FF"/>
                </a:solidFill>
                <a:effectLst>
                  <a:outerShdw blurRad="38100" dist="38100" dir="2700000" algn="tl">
                    <a:srgbClr val="C0C0C0"/>
                  </a:outerShdw>
                </a:effectLst>
              </a:rPr>
              <a:t>O</a:t>
            </a:r>
            <a:r>
              <a:rPr lang="ru-RU" altLang="ru-RU" sz="2800" b="1">
                <a:solidFill>
                  <a:srgbClr val="0000FF"/>
                </a:solidFill>
                <a:effectLst>
                  <a:outerShdw blurRad="38100" dist="38100" dir="2700000" algn="tl">
                    <a:srgbClr val="C0C0C0"/>
                  </a:outerShdw>
                </a:effectLst>
              </a:rPr>
              <a:t> &lt;I</a:t>
            </a:r>
            <a:r>
              <a:rPr lang="ru-RU" altLang="ru-RU" sz="2800" b="1" baseline="30000">
                <a:solidFill>
                  <a:srgbClr val="0000FF"/>
                </a:solidFill>
                <a:effectLst>
                  <a:outerShdw blurRad="38100" dist="38100" dir="2700000" algn="tl">
                    <a:srgbClr val="C0C0C0"/>
                  </a:outerShdw>
                </a:effectLst>
              </a:rPr>
              <a:t>B </a:t>
            </a:r>
          </a:p>
          <a:p>
            <a:pPr eaLnBrk="1" hangingPunct="1">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    </a:t>
            </a:r>
          </a:p>
          <a:p>
            <a:pPr eaLnBrk="1" hangingPunct="1">
              <a:buClr>
                <a:srgbClr val="000000"/>
              </a:buClr>
              <a:buSzPct val="100000"/>
              <a:buFont typeface="Times New Roman" pitchFamily="18" charset="0"/>
              <a:buNone/>
            </a:pPr>
            <a:endParaRPr lang="ru-RU" altLang="ru-RU">
              <a:solidFill>
                <a:schemeClr val="tx1"/>
              </a:solidFill>
              <a:effectLst>
                <a:outerShdw blurRad="38100" dist="38100" dir="2700000" algn="tl">
                  <a:srgbClr val="C0C0C0"/>
                </a:outerShdw>
              </a:effectLst>
            </a:endParaRPr>
          </a:p>
          <a:p>
            <a:pPr eaLnBrk="1" hangingPunct="1">
              <a:spcBef>
                <a:spcPct val="50000"/>
              </a:spcBef>
              <a:buClr>
                <a:srgbClr val="000000"/>
              </a:buClr>
              <a:buSzPct val="100000"/>
              <a:buFont typeface="Times New Roman" pitchFamily="18" charset="0"/>
              <a:buNone/>
            </a:pPr>
            <a:r>
              <a:rPr lang="ru-RU" altLang="ru-RU">
                <a:effectLst>
                  <a:outerShdw blurRad="38100" dist="38100" dir="2700000" algn="tl">
                    <a:srgbClr val="C0C0C0"/>
                  </a:outerShdw>
                </a:effectLst>
              </a:rPr>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idx="1"/>
          </p:nvPr>
        </p:nvSpPr>
        <p:spPr>
          <a:xfrm>
            <a:off x="838200" y="1905000"/>
            <a:ext cx="8007350" cy="4281488"/>
          </a:xfrm>
        </p:spPr>
        <p:txBody>
          <a:bodyPr/>
          <a:lstStyle/>
          <a:p>
            <a:pPr marL="342900" indent="-342900" eaLnBrk="1" hangingPunct="1">
              <a:spcBef>
                <a:spcPts val="800"/>
              </a:spcBef>
            </a:pPr>
            <a:endParaRPr lang="ru-RU" altLang="ru-RU" sz="3200" smtClean="0">
              <a:solidFill>
                <a:srgbClr val="FFFFFF"/>
              </a:solidFill>
              <a:latin typeface="Arial" charset="0"/>
            </a:endParaRPr>
          </a:p>
        </p:txBody>
      </p:sp>
      <p:pic>
        <p:nvPicPr>
          <p:cNvPr id="52227" name="Picture 2"/>
          <p:cNvPicPr>
            <a:picLocks noChangeAspect="1" noChangeArrowheads="1"/>
          </p:cNvPicPr>
          <p:nvPr/>
        </p:nvPicPr>
        <p:blipFill>
          <a:blip r:embed="rId3" cstate="print"/>
          <a:srcRect/>
          <a:stretch>
            <a:fillRect/>
          </a:stretch>
        </p:blipFill>
        <p:spPr bwMode="auto">
          <a:xfrm>
            <a:off x="533400" y="136525"/>
            <a:ext cx="8229600" cy="6218238"/>
          </a:xfrm>
          <a:prstGeom prst="rect">
            <a:avLst/>
          </a:prstGeom>
          <a:noFill/>
          <a:ln w="9525">
            <a:noFill/>
            <a:round/>
            <a:headEnd/>
            <a:tailEnd/>
          </a:ln>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Grp="1" noChangeArrowheads="1"/>
          </p:cNvSpPr>
          <p:nvPr>
            <p:ph idx="1"/>
          </p:nvPr>
        </p:nvSpPr>
        <p:spPr>
          <a:xfrm>
            <a:off x="838200" y="1905000"/>
            <a:ext cx="8007350" cy="4281488"/>
          </a:xfrm>
        </p:spPr>
        <p:txBody>
          <a:bodyPr/>
          <a:lstStyle/>
          <a:p>
            <a:pPr marL="342900" indent="-342900" eaLnBrk="1" hangingPunct="1">
              <a:spcBef>
                <a:spcPts val="800"/>
              </a:spcBef>
            </a:pPr>
            <a:endParaRPr lang="ru-RU" altLang="ru-RU" sz="3200" smtClean="0">
              <a:solidFill>
                <a:srgbClr val="FFFFFF"/>
              </a:solidFill>
              <a:latin typeface="Arial" charset="0"/>
            </a:endParaRPr>
          </a:p>
        </p:txBody>
      </p:sp>
      <p:pic>
        <p:nvPicPr>
          <p:cNvPr id="53251" name="Picture 2"/>
          <p:cNvPicPr>
            <a:picLocks noChangeAspect="1" noChangeArrowheads="1"/>
          </p:cNvPicPr>
          <p:nvPr/>
        </p:nvPicPr>
        <p:blipFill>
          <a:blip r:embed="rId3" cstate="print"/>
          <a:srcRect/>
          <a:stretch>
            <a:fillRect/>
          </a:stretch>
        </p:blipFill>
        <p:spPr bwMode="auto">
          <a:xfrm>
            <a:off x="0" y="452438"/>
            <a:ext cx="9144000" cy="587216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p:cNvPicPr>
            <a:picLocks noChangeAspect="1" noChangeArrowheads="1"/>
          </p:cNvPicPr>
          <p:nvPr/>
        </p:nvPicPr>
        <p:blipFill>
          <a:blip r:embed="rId3" cstate="print"/>
          <a:srcRect/>
          <a:stretch>
            <a:fillRect/>
          </a:stretch>
        </p:blipFill>
        <p:spPr bwMode="auto">
          <a:xfrm>
            <a:off x="1042988" y="0"/>
            <a:ext cx="6183312" cy="6858000"/>
          </a:xfrm>
          <a:prstGeom prst="rect">
            <a:avLst/>
          </a:prstGeom>
          <a:noFill/>
          <a:ln w="9525">
            <a:noFill/>
            <a:round/>
            <a:headEnd/>
            <a:tailEnd/>
          </a:ln>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Rectangle 4"/>
          <p:cNvSpPr>
            <a:spLocks noChangeArrowheads="1"/>
          </p:cNvSpPr>
          <p:nvPr/>
        </p:nvSpPr>
        <p:spPr bwMode="auto">
          <a:xfrm>
            <a:off x="0" y="188913"/>
            <a:ext cx="8893175" cy="4032250"/>
          </a:xfrm>
          <a:prstGeom prst="rect">
            <a:avLst/>
          </a:prstGeom>
          <a:noFill/>
          <a:ln w="9525">
            <a:noFill/>
            <a:miter lim="800000"/>
            <a:headEnd/>
            <a:tailEnd/>
          </a:ln>
          <a:effectLst/>
        </p:spPr>
        <p:txBody>
          <a:bodyPr>
            <a:spAutoFit/>
          </a:bodyPr>
          <a:lstStyle/>
          <a:p>
            <a:pPr algn="just" eaLnBrk="1" hangingPunct="1">
              <a:buClr>
                <a:srgbClr val="000000"/>
              </a:buClr>
              <a:buSzPct val="100000"/>
              <a:buFont typeface="Times New Roman" panose="02020603050405020304" pitchFamily="18" charset="0"/>
              <a:buNone/>
              <a:defRPr/>
            </a:pPr>
            <a:r>
              <a:rPr lang="en-US" sz="2800" b="1" dirty="0">
                <a:solidFill>
                  <a:srgbClr val="FF0000"/>
                </a:solidFill>
                <a:effectLst>
                  <a:outerShdw blurRad="38100" dist="38100" dir="2700000" algn="tl">
                    <a:srgbClr val="000000"/>
                  </a:outerShdw>
                </a:effectLst>
              </a:rPr>
              <a:t>        Blood groups</a:t>
            </a:r>
            <a:r>
              <a:rPr lang="en-US" sz="2800" dirty="0">
                <a:solidFill>
                  <a:schemeClr val="tx1"/>
                </a:solidFill>
                <a:effectLst>
                  <a:outerShdw blurRad="38100" dist="38100" dir="2700000" algn="tl">
                    <a:srgbClr val="FFFFFF"/>
                  </a:outerShdw>
                </a:effectLst>
              </a:rPr>
              <a:t> are</a:t>
            </a:r>
            <a:r>
              <a:rPr lang="en-US" sz="2800" dirty="0">
                <a:solidFill>
                  <a:srgbClr val="FF3300"/>
                </a:solidFill>
                <a:effectLst>
                  <a:outerShdw blurRad="38100" dist="38100" dir="2700000" algn="tl">
                    <a:srgbClr val="000000"/>
                  </a:outerShdw>
                </a:effectLst>
              </a:rPr>
              <a:t> stable</a:t>
            </a:r>
            <a:r>
              <a:rPr lang="en-US" sz="2800" dirty="0">
                <a:solidFill>
                  <a:schemeClr val="tx1"/>
                </a:solidFill>
                <a:effectLst>
                  <a:outerShdw blurRad="38100" dist="38100" dir="2700000" algn="tl">
                    <a:srgbClr val="FFFFFF"/>
                  </a:outerShdw>
                </a:effectLst>
              </a:rPr>
              <a:t>, easily definable, are available in the study of the frequency of the phenotype in the population; </a:t>
            </a:r>
          </a:p>
          <a:p>
            <a:pPr algn="just"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Inheritance of blood groups is according to the </a:t>
            </a:r>
            <a:r>
              <a:rPr lang="en-US" sz="2800" b="1" dirty="0">
                <a:solidFill>
                  <a:srgbClr val="0000FF"/>
                </a:solidFill>
                <a:effectLst>
                  <a:outerShdw blurRad="38100" dist="38100" dir="2700000" algn="tl">
                    <a:srgbClr val="000000"/>
                  </a:outerShdw>
                </a:effectLst>
              </a:rPr>
              <a:t>laws</a:t>
            </a:r>
            <a:r>
              <a:rPr lang="en-US" sz="2800" dirty="0">
                <a:solidFill>
                  <a:srgbClr val="0000FF"/>
                </a:solidFill>
                <a:effectLst>
                  <a:outerShdw blurRad="38100" dist="38100" dir="2700000" algn="tl">
                    <a:srgbClr val="000000"/>
                  </a:outerShdw>
                </a:effectLst>
              </a:rPr>
              <a:t> </a:t>
            </a:r>
            <a:r>
              <a:rPr lang="en-US" sz="2800" b="1" dirty="0">
                <a:solidFill>
                  <a:srgbClr val="0000FF"/>
                </a:solidFill>
                <a:effectLst>
                  <a:outerShdw blurRad="38100" dist="38100" dir="2700000" algn="tl">
                    <a:srgbClr val="000000"/>
                  </a:outerShdw>
                </a:effectLst>
              </a:rPr>
              <a:t>of Mendel</a:t>
            </a:r>
            <a:r>
              <a:rPr lang="en-US" sz="2800" dirty="0">
                <a:solidFill>
                  <a:srgbClr val="0000FF"/>
                </a:solidFill>
                <a:effectLst>
                  <a:outerShdw blurRad="38100" dist="38100" dir="2700000" algn="tl">
                    <a:srgbClr val="000000"/>
                  </a:outerShdw>
                </a:effectLst>
              </a:rPr>
              <a:t>,</a:t>
            </a:r>
            <a:r>
              <a:rPr lang="en-US" sz="2800" dirty="0">
                <a:solidFill>
                  <a:schemeClr val="tx1"/>
                </a:solidFill>
                <a:effectLst>
                  <a:outerShdw blurRad="38100" dist="38100" dir="2700000" algn="tl">
                    <a:srgbClr val="FFFFFF"/>
                  </a:outerShdw>
                </a:effectLst>
              </a:rPr>
              <a:t> is characterized by </a:t>
            </a:r>
            <a:r>
              <a:rPr lang="en-US" sz="2800" b="1" dirty="0">
                <a:solidFill>
                  <a:srgbClr val="FF00FF"/>
                </a:solidFill>
                <a:effectLst>
                  <a:outerShdw blurRad="38100" dist="38100" dir="2700000" algn="tl">
                    <a:srgbClr val="000000"/>
                  </a:outerShdw>
                </a:effectLst>
              </a:rPr>
              <a:t>genetic determination,</a:t>
            </a:r>
            <a:r>
              <a:rPr lang="en-US" sz="2800" dirty="0">
                <a:solidFill>
                  <a:schemeClr val="tx1"/>
                </a:solidFill>
                <a:effectLst>
                  <a:outerShdw blurRad="38100" dist="38100" dir="2700000" algn="tl">
                    <a:srgbClr val="FFFFFF"/>
                  </a:outerShdw>
                </a:effectLst>
              </a:rPr>
              <a:t> does not depend on the </a:t>
            </a:r>
            <a:r>
              <a:rPr lang="en-US" sz="2800" dirty="0">
                <a:solidFill>
                  <a:srgbClr val="FF0066"/>
                </a:solidFill>
                <a:effectLst>
                  <a:outerShdw blurRad="38100" dist="38100" dir="2700000" algn="tl">
                    <a:srgbClr val="000000"/>
                  </a:outerShdw>
                </a:effectLst>
              </a:rPr>
              <a:t>external environment</a:t>
            </a:r>
            <a:r>
              <a:rPr lang="en-US" sz="2800" dirty="0">
                <a:solidFill>
                  <a:schemeClr val="tx1"/>
                </a:solidFill>
                <a:effectLst>
                  <a:outerShdw blurRad="38100" dist="38100" dir="2700000" algn="tl">
                    <a:srgbClr val="FFFFFF"/>
                  </a:outerShdw>
                </a:effectLst>
              </a:rPr>
              <a:t> and does </a:t>
            </a:r>
            <a:r>
              <a:rPr lang="en-US" sz="2800" b="1" dirty="0">
                <a:solidFill>
                  <a:srgbClr val="FF3300"/>
                </a:solidFill>
                <a:effectLst>
                  <a:outerShdw blurRad="38100" dist="38100" dir="2700000" algn="tl">
                    <a:srgbClr val="000000"/>
                  </a:outerShdw>
                </a:effectLst>
              </a:rPr>
              <a:t>not change</a:t>
            </a:r>
            <a:r>
              <a:rPr lang="en-US" sz="2800" dirty="0">
                <a:solidFill>
                  <a:schemeClr val="tx1"/>
                </a:solidFill>
                <a:effectLst>
                  <a:outerShdw blurRad="38100" dist="38100" dir="2700000" algn="tl">
                    <a:srgbClr val="FFFFFF"/>
                  </a:outerShdw>
                </a:effectLst>
              </a:rPr>
              <a:t>   									throughout life. </a:t>
            </a: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a:t>
            </a:r>
            <a:endParaRPr lang="ru-RU" sz="3200" dirty="0">
              <a:solidFill>
                <a:schemeClr val="tx1"/>
              </a:solidFill>
              <a:effectLst>
                <a:outerShdw blurRad="38100" dist="38100" dir="2700000" algn="tl">
                  <a:srgbClr val="FFFFFF"/>
                </a:outerShdw>
              </a:effectLst>
            </a:endParaRPr>
          </a:p>
        </p:txBody>
      </p:sp>
      <p:graphicFrame>
        <p:nvGraphicFramePr>
          <p:cNvPr id="3" name="Таблица 2"/>
          <p:cNvGraphicFramePr>
            <a:graphicFrameLocks noGrp="1"/>
          </p:cNvGraphicFramePr>
          <p:nvPr/>
        </p:nvGraphicFramePr>
        <p:xfrm>
          <a:off x="900113" y="3789363"/>
          <a:ext cx="6913564" cy="2057400"/>
        </p:xfrm>
        <a:graphic>
          <a:graphicData uri="http://schemas.openxmlformats.org/drawingml/2006/table">
            <a:tbl>
              <a:tblPr/>
              <a:tblGrid>
                <a:gridCol w="1382424">
                  <a:extLst>
                    <a:ext uri="{9D8B030D-6E8A-4147-A177-3AD203B41FA5}"/>
                  </a:extLst>
                </a:gridCol>
                <a:gridCol w="1382424">
                  <a:extLst>
                    <a:ext uri="{9D8B030D-6E8A-4147-A177-3AD203B41FA5}"/>
                  </a:extLst>
                </a:gridCol>
                <a:gridCol w="1382424">
                  <a:extLst>
                    <a:ext uri="{9D8B030D-6E8A-4147-A177-3AD203B41FA5}"/>
                  </a:extLst>
                </a:gridCol>
                <a:gridCol w="1383146">
                  <a:extLst>
                    <a:ext uri="{9D8B030D-6E8A-4147-A177-3AD203B41FA5}"/>
                  </a:extLst>
                </a:gridCol>
                <a:gridCol w="1383146">
                  <a:extLst>
                    <a:ext uri="{9D8B030D-6E8A-4147-A177-3AD203B41FA5}"/>
                  </a:extLst>
                </a:gridCol>
              </a:tblGrid>
              <a:tr h="235456">
                <a:tc rowSpan="2">
                  <a:txBody>
                    <a:bodyPr/>
                    <a:lstStyle/>
                    <a:p>
                      <a:pPr algn="just" hangingPunct="0">
                        <a:spcAft>
                          <a:spcPts val="0"/>
                        </a:spcAft>
                      </a:pPr>
                      <a:endParaRPr lang="en-US" sz="1800" b="1" dirty="0">
                        <a:latin typeface="Times New Roman"/>
                        <a:ea typeface="Times New Roman"/>
                        <a:cs typeface="Times New Roman"/>
                      </a:endParaRPr>
                    </a:p>
                    <a:p>
                      <a:pPr algn="just" hangingPunct="0">
                        <a:spcAft>
                          <a:spcPts val="0"/>
                        </a:spcAft>
                      </a:pPr>
                      <a:r>
                        <a:rPr lang="en-US" sz="1800" b="1" dirty="0">
                          <a:latin typeface="Times New Roman"/>
                          <a:ea typeface="Times New Roman"/>
                          <a:cs typeface="Times New Roman"/>
                        </a:rPr>
                        <a:t>Ethnic group</a:t>
                      </a:r>
                      <a:endParaRPr lang="ru-RU" sz="1800" b="1" dirty="0">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hangingPunct="0">
                        <a:spcAft>
                          <a:spcPts val="0"/>
                        </a:spcAft>
                      </a:pPr>
                      <a:r>
                        <a:rPr lang="en-US" sz="1800" b="1" dirty="0">
                          <a:latin typeface="Times New Roman"/>
                          <a:ea typeface="Times New Roman"/>
                          <a:cs typeface="Times New Roman"/>
                        </a:rPr>
                        <a:t>Blood groups</a:t>
                      </a:r>
                      <a:endParaRPr lang="ru-RU" sz="1800" b="1" dirty="0">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extLst>
              </a:tr>
              <a:tr h="353184">
                <a:tc vMerge="1">
                  <a:txBody>
                    <a:bodyPr/>
                    <a:lstStyle/>
                    <a:p>
                      <a:endParaRPr lang="ru-RU"/>
                    </a:p>
                  </a:txBody>
                  <a:tcPr/>
                </a:tc>
                <a:tc>
                  <a:txBody>
                    <a:bodyPr/>
                    <a:lstStyle/>
                    <a:p>
                      <a:pPr algn="ctr" hangingPunct="0">
                        <a:lnSpc>
                          <a:spcPct val="150000"/>
                        </a:lnSpc>
                        <a:spcAft>
                          <a:spcPts val="0"/>
                        </a:spcAft>
                      </a:pPr>
                      <a:r>
                        <a:rPr lang="en-US" sz="1800" b="1" dirty="0">
                          <a:latin typeface="Times New Roman"/>
                          <a:ea typeface="Times New Roman"/>
                          <a:cs typeface="Times New Roman"/>
                        </a:rPr>
                        <a:t>0(I)</a:t>
                      </a:r>
                      <a:endParaRPr lang="ru-RU" sz="1800" b="1" dirty="0">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dirty="0">
                          <a:latin typeface="Times New Roman"/>
                          <a:ea typeface="Times New Roman"/>
                          <a:cs typeface="Times New Roman"/>
                        </a:rPr>
                        <a:t>A(II)</a:t>
                      </a:r>
                      <a:endParaRPr lang="ru-RU" sz="1800" b="1" dirty="0">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dirty="0">
                          <a:latin typeface="Times New Roman"/>
                          <a:ea typeface="Times New Roman"/>
                          <a:cs typeface="Times New Roman"/>
                        </a:rPr>
                        <a:t>B(III)</a:t>
                      </a:r>
                      <a:endParaRPr lang="ru-RU" sz="1800" b="1" dirty="0">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dirty="0">
                          <a:latin typeface="Times New Roman"/>
                          <a:ea typeface="Times New Roman"/>
                          <a:cs typeface="Times New Roman"/>
                        </a:rPr>
                        <a:t>AB(IV)</a:t>
                      </a:r>
                      <a:endParaRPr lang="ru-RU" sz="1800" b="1" dirty="0">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353184">
                <a:tc>
                  <a:txBody>
                    <a:bodyPr/>
                    <a:lstStyle/>
                    <a:p>
                      <a:pPr algn="just" hangingPunct="0">
                        <a:lnSpc>
                          <a:spcPct val="150000"/>
                        </a:lnSpc>
                        <a:spcAft>
                          <a:spcPts val="0"/>
                        </a:spcAft>
                      </a:pPr>
                      <a:r>
                        <a:rPr lang="en-US" sz="1800" b="1">
                          <a:latin typeface="Times New Roman"/>
                          <a:ea typeface="Times New Roman"/>
                          <a:cs typeface="Times New Roman"/>
                        </a:rPr>
                        <a:t>Caucasians</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a:latin typeface="Times New Roman"/>
                          <a:ea typeface="Times New Roman"/>
                          <a:cs typeface="Times New Roman"/>
                        </a:rPr>
                        <a:t>44%</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a:latin typeface="Times New Roman"/>
                          <a:ea typeface="Times New Roman"/>
                          <a:cs typeface="Times New Roman"/>
                        </a:rPr>
                        <a:t>43%</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a:latin typeface="Times New Roman"/>
                          <a:ea typeface="Times New Roman"/>
                          <a:cs typeface="Times New Roman"/>
                        </a:rPr>
                        <a:t>9%</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dirty="0">
                          <a:latin typeface="Times New Roman"/>
                          <a:ea typeface="Times New Roman"/>
                          <a:cs typeface="Times New Roman"/>
                        </a:rPr>
                        <a:t>4%</a:t>
                      </a:r>
                      <a:endParaRPr lang="ru-RU" sz="1800" b="1" dirty="0">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353184">
                <a:tc>
                  <a:txBody>
                    <a:bodyPr/>
                    <a:lstStyle/>
                    <a:p>
                      <a:pPr algn="just" hangingPunct="0">
                        <a:lnSpc>
                          <a:spcPct val="150000"/>
                        </a:lnSpc>
                        <a:spcAft>
                          <a:spcPts val="0"/>
                        </a:spcAft>
                      </a:pPr>
                      <a:r>
                        <a:rPr lang="en-US" sz="1800" b="1">
                          <a:latin typeface="Times New Roman"/>
                          <a:ea typeface="Times New Roman"/>
                          <a:cs typeface="Times New Roman"/>
                        </a:rPr>
                        <a:t>Blacks</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a:latin typeface="Times New Roman"/>
                          <a:ea typeface="Times New Roman"/>
                          <a:cs typeface="Times New Roman"/>
                        </a:rPr>
                        <a:t>49%</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a:latin typeface="Times New Roman"/>
                          <a:ea typeface="Times New Roman"/>
                          <a:cs typeface="Times New Roman"/>
                        </a:rPr>
                        <a:t>27%</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a:latin typeface="Times New Roman"/>
                          <a:ea typeface="Times New Roman"/>
                          <a:cs typeface="Times New Roman"/>
                        </a:rPr>
                        <a:t>20%</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dirty="0">
                          <a:latin typeface="Times New Roman"/>
                          <a:ea typeface="Times New Roman"/>
                          <a:cs typeface="Times New Roman"/>
                        </a:rPr>
                        <a:t>4%</a:t>
                      </a:r>
                      <a:endParaRPr lang="ru-RU" sz="1800" b="1" dirty="0">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353184">
                <a:tc>
                  <a:txBody>
                    <a:bodyPr/>
                    <a:lstStyle/>
                    <a:p>
                      <a:pPr algn="just" hangingPunct="0">
                        <a:lnSpc>
                          <a:spcPct val="150000"/>
                        </a:lnSpc>
                        <a:spcAft>
                          <a:spcPts val="0"/>
                        </a:spcAft>
                      </a:pPr>
                      <a:r>
                        <a:rPr lang="en-US" sz="1800" b="1">
                          <a:latin typeface="Times New Roman"/>
                          <a:ea typeface="Times New Roman"/>
                          <a:cs typeface="Times New Roman"/>
                        </a:rPr>
                        <a:t>Asians</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a:latin typeface="Times New Roman"/>
                          <a:ea typeface="Times New Roman"/>
                          <a:cs typeface="Times New Roman"/>
                        </a:rPr>
                        <a:t>43%</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a:latin typeface="Times New Roman"/>
                          <a:ea typeface="Times New Roman"/>
                          <a:cs typeface="Times New Roman"/>
                        </a:rPr>
                        <a:t>27%</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a:latin typeface="Times New Roman"/>
                          <a:ea typeface="Times New Roman"/>
                          <a:cs typeface="Times New Roman"/>
                        </a:rPr>
                        <a:t>25%</a:t>
                      </a:r>
                      <a:endParaRPr lang="ru-RU" sz="1800" b="1">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0"/>
                        </a:spcAft>
                      </a:pPr>
                      <a:r>
                        <a:rPr lang="en-US" sz="1800" b="1" dirty="0">
                          <a:latin typeface="Times New Roman"/>
                          <a:ea typeface="Times New Roman"/>
                          <a:cs typeface="Times New Roman"/>
                        </a:rPr>
                        <a:t>5%</a:t>
                      </a:r>
                      <a:endParaRPr lang="ru-RU" sz="1800" b="1" dirty="0">
                        <a:latin typeface="Times New Roman"/>
                        <a:ea typeface="Times New Roman"/>
                        <a:cs typeface="Times New Roman"/>
                      </a:endParaRPr>
                    </a:p>
                  </a:txBody>
                  <a:tcPr marL="68588" marR="6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cstate="print"/>
          <a:srcRect/>
          <a:stretch>
            <a:fillRect/>
          </a:stretch>
        </p:blipFill>
        <p:spPr bwMode="auto">
          <a:xfrm>
            <a:off x="4932363" y="2852738"/>
            <a:ext cx="3816350" cy="3860800"/>
          </a:xfrm>
          <a:prstGeom prst="rect">
            <a:avLst/>
          </a:prstGeom>
          <a:noFill/>
          <a:ln w="9525">
            <a:noFill/>
            <a:round/>
            <a:headEnd/>
            <a:tailEnd/>
          </a:ln>
        </p:spPr>
      </p:pic>
      <p:sp>
        <p:nvSpPr>
          <p:cNvPr id="4" name="Прямоугольник 3"/>
          <p:cNvSpPr/>
          <p:nvPr/>
        </p:nvSpPr>
        <p:spPr>
          <a:xfrm>
            <a:off x="468313" y="333375"/>
            <a:ext cx="8135937" cy="2462213"/>
          </a:xfrm>
          <a:prstGeom prst="rect">
            <a:avLst/>
          </a:prstGeom>
        </p:spPr>
        <p:txBody>
          <a:bodyPr>
            <a:spAutoFit/>
          </a:bodyPr>
          <a:lstStyle/>
          <a:p>
            <a:pPr algn="ctr" eaLnBrk="1" hangingPunct="1">
              <a:buClr>
                <a:srgbClr val="000000"/>
              </a:buClr>
              <a:buSzPct val="100000"/>
              <a:buFont typeface="Times New Roman" panose="02020603050405020304" pitchFamily="18" charset="0"/>
              <a:buNone/>
              <a:defRPr/>
            </a:pPr>
            <a:r>
              <a:rPr lang="en-US" sz="2400" b="1" dirty="0">
                <a:solidFill>
                  <a:srgbClr val="FF0066"/>
                </a:solidFill>
                <a:effectLst>
                  <a:outerShdw blurRad="38100" dist="38100" dir="2700000" algn="tl">
                    <a:srgbClr val="000000"/>
                  </a:outerShdw>
                </a:effectLst>
              </a:rPr>
              <a:t>Importance in practical medicine: </a:t>
            </a:r>
          </a:p>
          <a:p>
            <a:pPr eaLnBrk="1" hangingPunct="1">
              <a:spcAft>
                <a:spcPts val="600"/>
              </a:spcAft>
              <a:buClr>
                <a:srgbClr val="000000"/>
              </a:buClr>
              <a:buSzPct val="100000"/>
              <a:buFont typeface="Times New Roman" panose="02020603050405020304" pitchFamily="18" charset="0"/>
              <a:buNone/>
              <a:defRPr/>
            </a:pPr>
            <a:r>
              <a:rPr lang="en-US" sz="2400" dirty="0">
                <a:solidFill>
                  <a:schemeClr val="tx1"/>
                </a:solidFill>
                <a:effectLst>
                  <a:outerShdw blurRad="38100" dist="38100" dir="2700000" algn="tl">
                    <a:srgbClr val="FFFFFF"/>
                  </a:outerShdw>
                </a:effectLst>
              </a:rPr>
              <a:t>    1. In transfusion - the selection of donors     				</a:t>
            </a:r>
          </a:p>
          <a:p>
            <a:pPr eaLnBrk="1" hangingPunct="1">
              <a:spcAft>
                <a:spcPts val="600"/>
              </a:spcAft>
              <a:buClr>
                <a:srgbClr val="000000"/>
              </a:buClr>
              <a:buSzPct val="100000"/>
              <a:buFont typeface="Times New Roman" panose="02020603050405020304" pitchFamily="18" charset="0"/>
              <a:buNone/>
              <a:defRPr/>
            </a:pPr>
            <a:r>
              <a:rPr lang="en-US" sz="2400" dirty="0">
                <a:solidFill>
                  <a:schemeClr val="tx1"/>
                </a:solidFill>
                <a:effectLst>
                  <a:outerShdw blurRad="38100" dist="38100" dir="2700000" algn="tl">
                    <a:srgbClr val="FFFFFF"/>
                  </a:outerShdw>
                </a:effectLst>
              </a:rPr>
              <a:t>    2. In forensic medicine - the exclusion of  paternity, to identify a person.</a:t>
            </a:r>
          </a:p>
          <a:p>
            <a:pPr eaLnBrk="1" hangingPunct="1">
              <a:spcAft>
                <a:spcPts val="600"/>
              </a:spcAft>
              <a:buClr>
                <a:srgbClr val="000000"/>
              </a:buClr>
              <a:buSzPct val="100000"/>
              <a:buFont typeface="Times New Roman" panose="02020603050405020304" pitchFamily="18" charset="0"/>
              <a:buNone/>
              <a:defRPr/>
            </a:pPr>
            <a:r>
              <a:rPr lang="en-US" sz="2400" dirty="0">
                <a:solidFill>
                  <a:schemeClr val="tx1"/>
                </a:solidFill>
                <a:effectLst>
                  <a:outerShdw blurRad="38100" dist="38100" dir="2700000" algn="tl">
                    <a:srgbClr val="FFFFFF"/>
                  </a:outerShdw>
                </a:effectLst>
              </a:rPr>
              <a:t>   3. </a:t>
            </a:r>
            <a:r>
              <a:rPr lang="en-US" sz="2400" dirty="0">
                <a:solidFill>
                  <a:schemeClr val="tx1"/>
                </a:solidFill>
                <a:ea typeface="+mn-ea"/>
              </a:rPr>
              <a:t>AB0 blood groups are associated with some </a:t>
            </a:r>
            <a:r>
              <a:rPr lang="en-US" sz="2400" dirty="0" err="1">
                <a:solidFill>
                  <a:schemeClr val="tx1"/>
                </a:solidFill>
                <a:ea typeface="+mn-ea"/>
              </a:rPr>
              <a:t>multifactorial</a:t>
            </a:r>
            <a:r>
              <a:rPr lang="en-US" sz="2400" dirty="0">
                <a:solidFill>
                  <a:schemeClr val="tx1"/>
                </a:solidFill>
                <a:ea typeface="+mn-ea"/>
              </a:rPr>
              <a:t> diseases.</a:t>
            </a:r>
            <a:endParaRPr lang="ru-RU" sz="2400" dirty="0">
              <a:solidFill>
                <a:schemeClr val="tx1"/>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8" name="Rectangle 4"/>
          <p:cNvSpPr>
            <a:spLocks noChangeArrowheads="1"/>
          </p:cNvSpPr>
          <p:nvPr/>
        </p:nvSpPr>
        <p:spPr bwMode="auto">
          <a:xfrm>
            <a:off x="179388" y="188913"/>
            <a:ext cx="8713787" cy="5430837"/>
          </a:xfrm>
          <a:prstGeom prst="rect">
            <a:avLst/>
          </a:prstGeom>
          <a:noFill/>
          <a:ln w="9525">
            <a:noFill/>
            <a:miter lim="800000"/>
            <a:headEnd/>
            <a:tailEnd/>
          </a:ln>
          <a:effectLst/>
        </p:spPr>
        <p:txBody>
          <a:bodyPr>
            <a:spAutoFit/>
          </a:bodyPr>
          <a:lstStyle/>
          <a:p>
            <a:pPr eaLnBrk="1" hangingPunct="1">
              <a:buClr>
                <a:srgbClr val="000000"/>
              </a:buClr>
              <a:buSzPct val="100000"/>
              <a:buFont typeface="Times New Roman" panose="02020603050405020304" pitchFamily="18" charset="0"/>
              <a:buNone/>
              <a:defRPr/>
            </a:pPr>
            <a:r>
              <a:rPr lang="en-US">
                <a:effectLst>
                  <a:outerShdw blurRad="38100" dist="38100" dir="2700000" algn="tl">
                    <a:srgbClr val="000000"/>
                  </a:outerShdw>
                </a:effectLst>
              </a:rPr>
              <a:t>	</a:t>
            </a:r>
            <a:r>
              <a:rPr lang="en-US" sz="2800">
                <a:solidFill>
                  <a:schemeClr val="tx2"/>
                </a:solidFill>
                <a:effectLst>
                  <a:outerShdw blurRad="38100" dist="38100" dir="2700000" algn="tl">
                    <a:srgbClr val="FFFFFF"/>
                  </a:outerShdw>
                </a:effectLst>
              </a:rPr>
              <a:t>In 1940 K. </a:t>
            </a:r>
            <a:r>
              <a:rPr lang="en-US" sz="2800" b="1">
                <a:solidFill>
                  <a:srgbClr val="FF0066"/>
                </a:solidFill>
                <a:effectLst>
                  <a:outerShdw blurRad="38100" dist="38100" dir="2700000" algn="tl">
                    <a:srgbClr val="000000"/>
                  </a:outerShdw>
                </a:effectLst>
              </a:rPr>
              <a:t>Landsteiner and A. Wiener</a:t>
            </a:r>
            <a:r>
              <a:rPr lang="en-US" sz="2800">
                <a:solidFill>
                  <a:schemeClr val="tx2"/>
                </a:solidFill>
                <a:effectLst>
                  <a:outerShdw blurRad="38100" dist="38100" dir="2700000" algn="tl">
                    <a:srgbClr val="FFFFFF"/>
                  </a:outerShdw>
                </a:effectLst>
              </a:rPr>
              <a:t> described another </a:t>
            </a:r>
            <a:r>
              <a:rPr lang="en-US" sz="2800">
                <a:solidFill>
                  <a:srgbClr val="FF3300"/>
                </a:solidFill>
                <a:effectLst>
                  <a:outerShdw blurRad="38100" dist="38100" dir="2700000" algn="tl">
                    <a:srgbClr val="000000"/>
                  </a:outerShdw>
                </a:effectLst>
              </a:rPr>
              <a:t>antigen</a:t>
            </a:r>
            <a:r>
              <a:rPr lang="en-US" sz="2800">
                <a:solidFill>
                  <a:schemeClr val="tx2"/>
                </a:solidFill>
                <a:effectLst>
                  <a:outerShdw blurRad="38100" dist="38100" dir="2700000" algn="tl">
                    <a:srgbClr val="FFFFFF"/>
                  </a:outerShdw>
                </a:effectLst>
              </a:rPr>
              <a:t> / protein that is found in rhesus macaque monkeys, and then a man / named </a:t>
            </a:r>
          </a:p>
          <a:p>
            <a:pPr eaLnBrk="1" hangingPunct="1">
              <a:buClr>
                <a:srgbClr val="000000"/>
              </a:buClr>
              <a:buSzPct val="100000"/>
              <a:buFont typeface="Times New Roman" panose="02020603050405020304" pitchFamily="18" charset="0"/>
              <a:buNone/>
              <a:defRPr/>
            </a:pPr>
            <a:r>
              <a:rPr lang="en-US" sz="2800">
                <a:solidFill>
                  <a:srgbClr val="FF9900"/>
                </a:solidFill>
                <a:effectLst>
                  <a:outerShdw blurRad="38100" dist="38100" dir="2700000" algn="tl">
                    <a:srgbClr val="000000"/>
                  </a:outerShdw>
                </a:effectLst>
              </a:rPr>
              <a:t>                                                       Rh-factor and </a:t>
            </a:r>
          </a:p>
          <a:p>
            <a:pPr eaLnBrk="1" hangingPunct="1">
              <a:buClr>
                <a:srgbClr val="000000"/>
              </a:buClr>
              <a:buSzPct val="100000"/>
              <a:buFont typeface="Times New Roman" panose="02020603050405020304" pitchFamily="18" charset="0"/>
              <a:buNone/>
              <a:defRPr/>
            </a:pPr>
            <a:r>
              <a:rPr lang="en-US" sz="2800">
                <a:solidFill>
                  <a:srgbClr val="FF9900"/>
                </a:solidFill>
                <a:effectLst>
                  <a:outerShdw blurRad="38100" dist="38100" dir="2700000" algn="tl">
                    <a:srgbClr val="000000"/>
                  </a:outerShdw>
                </a:effectLst>
              </a:rPr>
              <a:t>                                              opened a new group of   											       blood - rhesus Rh.</a:t>
            </a:r>
            <a:r>
              <a:rPr lang="en-US" sz="2800">
                <a:solidFill>
                  <a:schemeClr val="tx2"/>
                </a:solidFill>
                <a:effectLst>
                  <a:outerShdw blurRad="38100" dist="38100" dir="2700000" algn="tl">
                    <a:srgbClr val="FFFFFF"/>
                  </a:outerShdw>
                </a:effectLst>
              </a:rPr>
              <a:t> </a:t>
            </a:r>
          </a:p>
          <a:p>
            <a:pPr eaLnBrk="1" hangingPunct="1">
              <a:buClr>
                <a:srgbClr val="000000"/>
              </a:buClr>
              <a:buSzPct val="100000"/>
              <a:buFont typeface="Times New Roman" panose="02020603050405020304" pitchFamily="18" charset="0"/>
              <a:buNone/>
              <a:defRPr/>
            </a:pPr>
            <a:r>
              <a:rPr lang="en-US" sz="2800">
                <a:solidFill>
                  <a:schemeClr val="tx2"/>
                </a:solidFill>
                <a:effectLst>
                  <a:outerShdw blurRad="38100" dist="38100" dir="2700000" algn="tl">
                    <a:srgbClr val="FFFFFF"/>
                  </a:outerShdw>
                </a:effectLst>
              </a:rPr>
              <a:t>                                        </a:t>
            </a:r>
            <a:r>
              <a:rPr lang="en-US" sz="2800" b="1">
                <a:solidFill>
                  <a:srgbClr val="FF0000"/>
                </a:solidFill>
                <a:effectLst>
                  <a:outerShdw blurRad="38100" dist="38100" dir="2700000" algn="tl">
                    <a:srgbClr val="000000"/>
                  </a:outerShdw>
                </a:effectLst>
              </a:rPr>
              <a:t>In 85%</a:t>
            </a:r>
            <a:r>
              <a:rPr lang="en-US" sz="2800">
                <a:solidFill>
                  <a:schemeClr val="tx2"/>
                </a:solidFill>
                <a:effectLst>
                  <a:outerShdw blurRad="38100" dist="38100" dir="2700000" algn="tl">
                    <a:srgbClr val="FFFFFF"/>
                  </a:outerShdw>
                </a:effectLst>
              </a:rPr>
              <a:t> of people contained   	                                           in blood this factor - </a:t>
            </a:r>
          </a:p>
          <a:p>
            <a:pPr eaLnBrk="1" hangingPunct="1">
              <a:buClr>
                <a:srgbClr val="000000"/>
              </a:buClr>
              <a:buSzPct val="100000"/>
              <a:buFont typeface="Times New Roman" panose="02020603050405020304" pitchFamily="18" charset="0"/>
              <a:buNone/>
              <a:defRPr/>
            </a:pPr>
            <a:r>
              <a:rPr lang="en-US" sz="2800" b="1">
                <a:solidFill>
                  <a:srgbClr val="0033CC"/>
                </a:solidFill>
                <a:effectLst>
                  <a:outerShdw blurRad="38100" dist="38100" dir="2700000" algn="tl">
                    <a:srgbClr val="000000"/>
                  </a:outerShdw>
                </a:effectLst>
              </a:rPr>
              <a:t>                                           Rh-positive / Rh + /. </a:t>
            </a:r>
          </a:p>
          <a:p>
            <a:pPr eaLnBrk="1" hangingPunct="1">
              <a:buClr>
                <a:srgbClr val="000000"/>
              </a:buClr>
              <a:buSzPct val="100000"/>
              <a:buFont typeface="Times New Roman" panose="02020603050405020304" pitchFamily="18" charset="0"/>
              <a:buNone/>
              <a:defRPr/>
            </a:pPr>
            <a:r>
              <a:rPr lang="en-US" sz="2800">
                <a:solidFill>
                  <a:schemeClr val="tx2"/>
                </a:solidFill>
                <a:effectLst>
                  <a:outerShdw blurRad="38100" dist="38100" dir="2700000" algn="tl">
                    <a:srgbClr val="FFFFFF"/>
                  </a:outerShdw>
                </a:effectLst>
              </a:rPr>
              <a:t>                                       </a:t>
            </a:r>
            <a:r>
              <a:rPr lang="en-US" sz="2800" b="1">
                <a:solidFill>
                  <a:srgbClr val="FF0000"/>
                </a:solidFill>
                <a:effectLst>
                  <a:outerShdw blurRad="38100" dist="38100" dir="2700000" algn="tl">
                    <a:srgbClr val="000000"/>
                  </a:outerShdw>
                </a:effectLst>
              </a:rPr>
              <a:t>In 15%</a:t>
            </a:r>
            <a:r>
              <a:rPr lang="en-US" sz="2800">
                <a:solidFill>
                  <a:schemeClr val="tx2"/>
                </a:solidFill>
                <a:effectLst>
                  <a:outerShdw blurRad="38100" dist="38100" dir="2700000" algn="tl">
                    <a:srgbClr val="FFFFFF"/>
                  </a:outerShdw>
                </a:effectLst>
              </a:rPr>
              <a:t> </a:t>
            </a:r>
            <a:r>
              <a:rPr lang="en-US" sz="2800" b="1">
                <a:solidFill>
                  <a:srgbClr val="00CCFF"/>
                </a:solidFill>
                <a:effectLst>
                  <a:outerShdw blurRad="38100" dist="38100" dir="2700000" algn="tl">
                    <a:srgbClr val="000000"/>
                  </a:outerShdw>
                </a:effectLst>
              </a:rPr>
              <a:t>of Rh-negative / Rh-/ /</a:t>
            </a:r>
            <a:r>
              <a:rPr lang="en-US" sz="2800">
                <a:solidFill>
                  <a:schemeClr val="tx2"/>
                </a:solidFill>
                <a:effectLst>
                  <a:outerShdw blurRad="38100" dist="38100" dir="2700000" algn="tl">
                    <a:srgbClr val="FFFFFF"/>
                  </a:outerShdw>
                </a:effectLst>
              </a:rPr>
              <a:t>    									</a:t>
            </a:r>
          </a:p>
          <a:p>
            <a:pPr eaLnBrk="1" hangingPunct="1">
              <a:spcBef>
                <a:spcPct val="50000"/>
              </a:spcBef>
              <a:buClr>
                <a:srgbClr val="000000"/>
              </a:buClr>
              <a:buSzPct val="100000"/>
              <a:buFont typeface="Times New Roman" panose="02020603050405020304" pitchFamily="18" charset="0"/>
              <a:buNone/>
              <a:defRPr/>
            </a:pPr>
            <a:r>
              <a:rPr lang="en-US" sz="2800">
                <a:solidFill>
                  <a:schemeClr val="tx2"/>
                </a:solidFill>
                <a:effectLst>
                  <a:outerShdw blurRad="38100" dist="38100" dir="2700000" algn="tl">
                    <a:srgbClr val="FFFFFF"/>
                  </a:outerShdw>
                </a:effectLst>
              </a:rPr>
              <a:t> </a:t>
            </a:r>
            <a:endParaRPr lang="ru-RU" sz="2800">
              <a:solidFill>
                <a:schemeClr val="tx2"/>
              </a:solidFill>
              <a:effectLst>
                <a:outerShdw blurRad="38100" dist="38100" dir="2700000" algn="tl">
                  <a:srgbClr val="FFFFFF"/>
                </a:outerShdw>
              </a:effectLst>
            </a:endParaRPr>
          </a:p>
        </p:txBody>
      </p:sp>
      <p:pic>
        <p:nvPicPr>
          <p:cNvPr id="57347" name="Picture 6"/>
          <p:cNvPicPr>
            <a:picLocks noChangeAspect="1" noChangeArrowheads="1"/>
          </p:cNvPicPr>
          <p:nvPr/>
        </p:nvPicPr>
        <p:blipFill>
          <a:blip r:embed="rId2" cstate="print"/>
          <a:srcRect/>
          <a:stretch>
            <a:fillRect/>
          </a:stretch>
        </p:blipFill>
        <p:spPr bwMode="auto">
          <a:xfrm>
            <a:off x="468313" y="1557338"/>
            <a:ext cx="3408362" cy="4652962"/>
          </a:xfrm>
          <a:prstGeom prst="rect">
            <a:avLst/>
          </a:prstGeom>
          <a:noFill/>
          <a:ln w="9525">
            <a:noFill/>
            <a:round/>
            <a:headEnd/>
            <a:tailEnd/>
          </a:ln>
        </p:spPr>
      </p:pic>
      <p:sp>
        <p:nvSpPr>
          <p:cNvPr id="180231" name="Text Box 7"/>
          <p:cNvSpPr txBox="1">
            <a:spLocks noChangeArrowheads="1"/>
          </p:cNvSpPr>
          <p:nvPr/>
        </p:nvSpPr>
        <p:spPr bwMode="auto">
          <a:xfrm>
            <a:off x="539750" y="6165850"/>
            <a:ext cx="3024188" cy="519113"/>
          </a:xfrm>
          <a:prstGeom prst="rect">
            <a:avLst/>
          </a:prstGeom>
          <a:noFill/>
          <a:ln w="9525">
            <a:noFill/>
            <a:miter lim="800000"/>
            <a:headEnd/>
            <a:tailEnd/>
          </a:ln>
          <a:effectLst/>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effectLst>
                  <a:outerShdw blurRad="38100" dist="38100" dir="2700000" algn="tl">
                    <a:srgbClr val="000000"/>
                  </a:outerShdw>
                </a:effectLst>
              </a:rPr>
              <a:t> </a:t>
            </a:r>
            <a:r>
              <a:rPr lang="en-US" sz="2800" b="1">
                <a:solidFill>
                  <a:schemeClr val="tx2"/>
                </a:solidFill>
                <a:effectLst>
                  <a:outerShdw blurRad="38100" dist="38100" dir="2700000" algn="tl">
                    <a:srgbClr val="FFFFFF"/>
                  </a:outerShdw>
                </a:effectLst>
              </a:rPr>
              <a:t>K. Landsteiner</a:t>
            </a:r>
            <a:r>
              <a:rPr lang="en-US" sz="2400">
                <a:effectLst>
                  <a:outerShdw blurRad="38100" dist="38100" dir="2700000" algn="tl">
                    <a:srgbClr val="000000"/>
                  </a:outerShdw>
                </a:effectLst>
              </a:rPr>
              <a:t> </a:t>
            </a:r>
            <a:endParaRPr lang="ru-RU" sz="2400">
              <a:effectLst>
                <a:outerShdw blurRad="38100" dist="38100" dir="2700000" algn="tl">
                  <a:srgbClr val="000000"/>
                </a:outerShdw>
              </a:effectLs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p:cNvSpPr>
            <a:spLocks noChangeArrowheads="1"/>
          </p:cNvSpPr>
          <p:nvPr/>
        </p:nvSpPr>
        <p:spPr bwMode="auto">
          <a:xfrm>
            <a:off x="0" y="0"/>
            <a:ext cx="9144000" cy="6032500"/>
          </a:xfrm>
          <a:prstGeom prst="rect">
            <a:avLst/>
          </a:prstGeom>
          <a:noFill/>
          <a:ln w="9525">
            <a:noFill/>
            <a:miter lim="800000"/>
            <a:headEnd/>
            <a:tailEnd/>
          </a:ln>
          <a:effectLst/>
        </p:spPr>
        <p:txBody>
          <a:bodyPr>
            <a:spAutoFit/>
          </a:bodyPr>
          <a:lstStyle/>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a:t>
            </a:r>
            <a:r>
              <a:rPr lang="en-US" sz="3200" dirty="0">
                <a:solidFill>
                  <a:schemeClr val="tx1"/>
                </a:solidFill>
                <a:effectLst>
                  <a:outerShdw blurRad="38100" dist="38100" dir="2700000" algn="tl">
                    <a:srgbClr val="FFFFFF"/>
                  </a:outerShdw>
                </a:effectLst>
              </a:rPr>
              <a:t>Inheritance of </a:t>
            </a:r>
            <a:r>
              <a:rPr lang="en-US" sz="3200" dirty="0" err="1">
                <a:solidFill>
                  <a:schemeClr val="tx1"/>
                </a:solidFill>
                <a:effectLst>
                  <a:outerShdw blurRad="38100" dist="38100" dir="2700000" algn="tl">
                    <a:srgbClr val="FFFFFF"/>
                  </a:outerShdw>
                </a:effectLst>
              </a:rPr>
              <a:t>Rh</a:t>
            </a:r>
            <a:r>
              <a:rPr lang="en-US" sz="3200" dirty="0">
                <a:solidFill>
                  <a:schemeClr val="tx1"/>
                </a:solidFill>
                <a:effectLst>
                  <a:outerShdw blurRad="38100" dist="38100" dir="2700000" algn="tl">
                    <a:srgbClr val="FFFFFF"/>
                  </a:outerShdw>
                </a:effectLst>
              </a:rPr>
              <a:t>- factor depends on </a:t>
            </a:r>
          </a:p>
          <a:p>
            <a:pPr eaLnBrk="1" hangingPunct="1">
              <a:buClr>
                <a:srgbClr val="000000"/>
              </a:buClr>
              <a:buSzPct val="100000"/>
              <a:buFont typeface="Times New Roman" panose="02020603050405020304" pitchFamily="18" charset="0"/>
              <a:buNone/>
              <a:defRPr/>
            </a:pPr>
            <a:r>
              <a:rPr lang="en-US" sz="2800" dirty="0">
                <a:solidFill>
                  <a:schemeClr val="tx1"/>
                </a:solidFill>
                <a:ea typeface="+mn-ea"/>
              </a:rPr>
              <a:t>       Rhesus factor is a group of antigens depending on two tightly linked genes (</a:t>
            </a:r>
            <a:r>
              <a:rPr lang="en-US" sz="2800" i="1" dirty="0">
                <a:solidFill>
                  <a:schemeClr val="tx1"/>
                </a:solidFill>
                <a:ea typeface="+mn-ea"/>
              </a:rPr>
              <a:t>RHD</a:t>
            </a:r>
            <a:r>
              <a:rPr lang="en-US" sz="2800" dirty="0">
                <a:solidFill>
                  <a:schemeClr val="tx1"/>
                </a:solidFill>
                <a:ea typeface="+mn-ea"/>
              </a:rPr>
              <a:t> and </a:t>
            </a:r>
            <a:r>
              <a:rPr lang="en-US" sz="2800" i="1" dirty="0">
                <a:solidFill>
                  <a:schemeClr val="tx1"/>
                </a:solidFill>
                <a:ea typeface="+mn-ea"/>
              </a:rPr>
              <a:t>RHCE</a:t>
            </a:r>
            <a:r>
              <a:rPr lang="en-US" sz="2800" dirty="0">
                <a:solidFill>
                  <a:schemeClr val="tx1"/>
                </a:solidFill>
                <a:ea typeface="+mn-ea"/>
              </a:rPr>
              <a:t>) located next to each other on chromosome 1.</a:t>
            </a:r>
            <a:endParaRPr lang="en-US" sz="3200" dirty="0">
              <a:effectLst>
                <a:outerShdw blurRad="38100" dist="38100" dir="2700000" algn="tl">
                  <a:srgbClr val="000000">
                    <a:alpha val="43137"/>
                  </a:srgbClr>
                </a:outerShdw>
              </a:effectLst>
              <a:ea typeface="+mn-ea"/>
            </a:endParaRP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a:t>
            </a: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In practice   we distinguish </a:t>
            </a:r>
            <a:r>
              <a:rPr lang="en-US" sz="3200" b="1" dirty="0">
                <a:solidFill>
                  <a:srgbClr val="0033CC"/>
                </a:solidFill>
                <a:effectLst>
                  <a:outerShdw blurRad="38100" dist="38100" dir="2700000" algn="tl">
                    <a:srgbClr val="000000"/>
                  </a:outerShdw>
                </a:effectLst>
              </a:rPr>
              <a:t>2 groups:</a:t>
            </a:r>
            <a:r>
              <a:rPr lang="en-US" sz="3200" dirty="0">
                <a:solidFill>
                  <a:schemeClr val="tx1"/>
                </a:solidFill>
                <a:effectLst>
                  <a:outerShdw blurRad="38100" dist="38100" dir="2700000" algn="tl">
                    <a:srgbClr val="FFFFFF"/>
                  </a:outerShdw>
                </a:effectLst>
              </a:rPr>
              <a:t> </a:t>
            </a: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 Rh-positive - their blood contains the </a:t>
            </a:r>
            <a:r>
              <a:rPr lang="en-US" sz="3200" dirty="0" err="1">
                <a:solidFill>
                  <a:schemeClr val="tx1"/>
                </a:solidFill>
                <a:effectLst>
                  <a:outerShdw blurRad="38100" dist="38100" dir="2700000" algn="tl">
                    <a:srgbClr val="FFFFFF"/>
                  </a:outerShdw>
                </a:effectLst>
              </a:rPr>
              <a:t>Rh</a:t>
            </a:r>
            <a:r>
              <a:rPr lang="en-US" sz="3200" dirty="0">
                <a:solidFill>
                  <a:schemeClr val="tx1"/>
                </a:solidFill>
                <a:effectLst>
                  <a:outerShdw blurRad="38100" dist="38100" dir="2700000" algn="tl">
                    <a:srgbClr val="FFFFFF"/>
                  </a:outerShdw>
                </a:effectLst>
              </a:rPr>
              <a:t> 						antigen - have </a:t>
            </a:r>
            <a:r>
              <a:rPr lang="en-US" sz="3200" b="1" dirty="0">
                <a:solidFill>
                  <a:srgbClr val="FF6600"/>
                </a:solidFill>
                <a:effectLst>
                  <a:outerShdw blurRad="38100" dist="38100" dir="2700000" algn="tl">
                    <a:srgbClr val="000000"/>
                  </a:outerShdw>
                </a:effectLst>
              </a:rPr>
              <a:t>dominant gene D ,</a:t>
            </a:r>
            <a:r>
              <a:rPr lang="en-US" sz="3200" dirty="0">
                <a:solidFill>
                  <a:schemeClr val="tx1"/>
                </a:solidFill>
                <a:effectLst>
                  <a:outerShdw blurRad="38100" dist="38100" dir="2700000" algn="tl">
                    <a:srgbClr val="FFFFFF"/>
                  </a:outerShdw>
                </a:effectLst>
              </a:rPr>
              <a:t> </a:t>
            </a: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 Rh-negative - have </a:t>
            </a:r>
            <a:r>
              <a:rPr lang="en-US" sz="3200" b="1" dirty="0">
                <a:solidFill>
                  <a:srgbClr val="FF6600"/>
                </a:solidFill>
                <a:effectLst>
                  <a:outerShdw blurRad="38100" dist="38100" dir="2700000" algn="tl">
                    <a:srgbClr val="000000"/>
                  </a:outerShdw>
                </a:effectLst>
              </a:rPr>
              <a:t>recessive  gene d. </a:t>
            </a: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Consequently, the </a:t>
            </a:r>
            <a:r>
              <a:rPr lang="en-US" sz="3200" dirty="0" err="1">
                <a:solidFill>
                  <a:schemeClr val="tx1"/>
                </a:solidFill>
                <a:effectLst>
                  <a:outerShdw blurRad="38100" dist="38100" dir="2700000" algn="tl">
                    <a:srgbClr val="FFFFFF"/>
                  </a:outerShdw>
                </a:effectLst>
              </a:rPr>
              <a:t>Rh</a:t>
            </a:r>
            <a:r>
              <a:rPr lang="en-US" sz="3200" dirty="0">
                <a:solidFill>
                  <a:schemeClr val="tx1"/>
                </a:solidFill>
                <a:effectLst>
                  <a:outerShdw blurRad="38100" dist="38100" dir="2700000" algn="tl">
                    <a:srgbClr val="FFFFFF"/>
                  </a:outerShdw>
                </a:effectLst>
              </a:rPr>
              <a:t> factor is inherited as </a:t>
            </a: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a:t>
            </a:r>
            <a:r>
              <a:rPr lang="en-US" sz="3200" b="1" dirty="0" err="1">
                <a:solidFill>
                  <a:srgbClr val="FF0000"/>
                </a:solidFill>
                <a:effectLst>
                  <a:outerShdw blurRad="38100" dist="38100" dir="2700000" algn="tl">
                    <a:srgbClr val="000000"/>
                  </a:outerShdw>
                </a:effectLst>
              </a:rPr>
              <a:t>autosomal</a:t>
            </a:r>
            <a:r>
              <a:rPr lang="en-US" sz="3200" b="1" dirty="0">
                <a:solidFill>
                  <a:srgbClr val="FF0000"/>
                </a:solidFill>
                <a:effectLst>
                  <a:outerShdw blurRad="38100" dist="38100" dir="2700000" algn="tl">
                    <a:srgbClr val="000000"/>
                  </a:outerShdw>
                </a:effectLst>
              </a:rPr>
              <a:t> dominant </a:t>
            </a:r>
            <a:r>
              <a:rPr lang="en-US" sz="3200" b="1" dirty="0" err="1">
                <a:solidFill>
                  <a:srgbClr val="FF0000"/>
                </a:solidFill>
                <a:effectLst>
                  <a:outerShdw blurRad="38100" dist="38100" dir="2700000" algn="tl">
                    <a:srgbClr val="000000"/>
                  </a:outerShdw>
                </a:effectLst>
              </a:rPr>
              <a:t>Mendelian</a:t>
            </a:r>
            <a:r>
              <a:rPr lang="en-US" sz="3200" b="1" dirty="0">
                <a:solidFill>
                  <a:srgbClr val="FF0000"/>
                </a:solidFill>
                <a:effectLst>
                  <a:outerShdw blurRad="38100" dist="38100" dir="2700000" algn="tl">
                    <a:srgbClr val="000000"/>
                  </a:outerShdw>
                </a:effectLst>
              </a:rPr>
              <a:t> trait</a:t>
            </a:r>
            <a:r>
              <a:rPr lang="en-US" sz="2800" b="1" dirty="0">
                <a:solidFill>
                  <a:srgbClr val="FF0000"/>
                </a:solidFill>
                <a:effectLst>
                  <a:outerShdw blurRad="38100" dist="38100" dir="2700000" algn="tl">
                    <a:srgbClr val="000000"/>
                  </a:outerShdw>
                </a:effectLst>
              </a:rPr>
              <a:t>. </a:t>
            </a:r>
          </a:p>
          <a:p>
            <a:pPr eaLnBrk="1" hangingPunct="1">
              <a:buClr>
                <a:srgbClr val="000000"/>
              </a:buClr>
              <a:buSzPct val="100000"/>
              <a:buFont typeface="Times New Roman" panose="02020603050405020304" pitchFamily="18" charset="0"/>
              <a:buNone/>
              <a:defRPr/>
            </a:pPr>
            <a:r>
              <a:rPr lang="en-US" sz="2800" dirty="0">
                <a:solidFill>
                  <a:schemeClr val="tx1"/>
                </a:solidFill>
                <a:effectLst>
                  <a:outerShdw blurRad="38100" dist="38100" dir="2700000" algn="tl">
                    <a:srgbClr val="FFFFFF"/>
                  </a:outerShdw>
                </a:effectLst>
              </a:rPr>
              <a:t>		</a:t>
            </a:r>
          </a:p>
          <a:p>
            <a:pPr eaLnBrk="1" hangingPunct="1">
              <a:buClr>
                <a:srgbClr val="000000"/>
              </a:buClr>
              <a:buSzPct val="100000"/>
              <a:buFont typeface="Times New Roman" panose="02020603050405020304" pitchFamily="18" charset="0"/>
              <a:buNone/>
              <a:defRPr/>
            </a:pPr>
            <a:r>
              <a:rPr lang="en-US" dirty="0">
                <a:effectLst>
                  <a:outerShdw blurRad="38100" dist="38100" dir="2700000" algn="tl">
                    <a:srgbClr val="000000"/>
                  </a:outerShdw>
                </a:effectLst>
              </a:rPr>
              <a:t> 	</a:t>
            </a:r>
            <a:endParaRPr lang="ru-RU" dirty="0">
              <a:effectLst>
                <a:outerShdw blurRad="38100" dist="38100" dir="2700000" algn="tl">
                  <a:srgbClr val="000000"/>
                </a:outerShdw>
              </a:effectLs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7" name="Rectangle 5"/>
          <p:cNvSpPr>
            <a:spLocks noChangeArrowheads="1"/>
          </p:cNvSpPr>
          <p:nvPr/>
        </p:nvSpPr>
        <p:spPr bwMode="auto">
          <a:xfrm>
            <a:off x="179388" y="430213"/>
            <a:ext cx="8640762" cy="6002337"/>
          </a:xfrm>
          <a:prstGeom prst="rect">
            <a:avLst/>
          </a:prstGeom>
          <a:noFill/>
          <a:ln w="9525">
            <a:noFill/>
            <a:miter lim="800000"/>
            <a:headEnd/>
            <a:tailEnd/>
          </a:ln>
          <a:effectLst/>
        </p:spPr>
        <p:txBody>
          <a:bodyPr>
            <a:spAutoFit/>
          </a:bodyPr>
          <a:lstStyle/>
          <a:p>
            <a:pPr eaLnBrk="1" hangingPunct="1">
              <a:buClr>
                <a:srgbClr val="000000"/>
              </a:buClr>
              <a:buSzPct val="100000"/>
              <a:buFont typeface="Times New Roman" panose="02020603050405020304" pitchFamily="18" charset="0"/>
              <a:buNone/>
              <a:defRPr/>
            </a:pPr>
            <a:r>
              <a:rPr lang="en-US" sz="2000" dirty="0">
                <a:effectLst>
                  <a:outerShdw blurRad="38100" dist="38100" dir="2700000" algn="tl">
                    <a:srgbClr val="000000"/>
                  </a:outerShdw>
                </a:effectLst>
              </a:rPr>
              <a:t>	</a:t>
            </a:r>
            <a:r>
              <a:rPr lang="en-US" sz="3200" dirty="0">
                <a:solidFill>
                  <a:schemeClr val="tx1"/>
                </a:solidFill>
                <a:effectLst>
                  <a:outerShdw blurRad="38100" dist="38100" dir="2700000" algn="tl">
                    <a:srgbClr val="FFFFFF"/>
                  </a:outerShdw>
                </a:effectLst>
              </a:rPr>
              <a:t>The appearance of antibodies in the ABO system occurs </a:t>
            </a:r>
            <a:r>
              <a:rPr lang="en-US" sz="3200" b="1" dirty="0">
                <a:solidFill>
                  <a:srgbClr val="FF0000"/>
                </a:solidFill>
                <a:effectLst>
                  <a:outerShdw blurRad="38100" dist="38100" dir="2700000" algn="tl">
                    <a:srgbClr val="000000"/>
                  </a:outerShdw>
                </a:effectLst>
              </a:rPr>
              <a:t>naturally,</a:t>
            </a:r>
            <a:r>
              <a:rPr lang="en-US" sz="3200" dirty="0">
                <a:solidFill>
                  <a:schemeClr val="tx1"/>
                </a:solidFill>
                <a:effectLst>
                  <a:outerShdw blurRad="38100" dist="38100" dir="2700000" algn="tl">
                    <a:srgbClr val="FFFFFF"/>
                  </a:outerShdw>
                </a:effectLst>
              </a:rPr>
              <a:t> and in the Rhesus -    because of </a:t>
            </a:r>
            <a:r>
              <a:rPr lang="en-US" sz="3200" b="1" dirty="0">
                <a:solidFill>
                  <a:srgbClr val="A50021"/>
                </a:solidFill>
                <a:effectLst>
                  <a:outerShdw blurRad="38100" dist="38100" dir="2700000" algn="tl">
                    <a:srgbClr val="000000"/>
                  </a:outerShdw>
                </a:effectLst>
              </a:rPr>
              <a:t>the reaction of  immunization.</a:t>
            </a:r>
            <a:r>
              <a:rPr lang="en-US" sz="3200" dirty="0">
                <a:solidFill>
                  <a:schemeClr val="tx1"/>
                </a:solidFill>
                <a:effectLst>
                  <a:outerShdw blurRad="38100" dist="38100" dir="2700000" algn="tl">
                    <a:srgbClr val="FFFFFF"/>
                  </a:outerShdw>
                </a:effectLst>
              </a:rPr>
              <a:t> </a:t>
            </a: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a:t>
            </a:r>
          </a:p>
          <a:p>
            <a:pPr algn="ctr" eaLnBrk="1" hangingPunct="1">
              <a:buClr>
                <a:srgbClr val="000000"/>
              </a:buClr>
              <a:buSzPct val="100000"/>
              <a:buFont typeface="Times New Roman" panose="02020603050405020304" pitchFamily="18" charset="0"/>
              <a:buNone/>
              <a:defRPr/>
            </a:pPr>
            <a:r>
              <a:rPr lang="en-US" sz="3200" b="1" dirty="0">
                <a:solidFill>
                  <a:srgbClr val="C00000"/>
                </a:solidFill>
              </a:rPr>
              <a:t>Importance</a:t>
            </a:r>
            <a:r>
              <a:rPr lang="en-US" sz="3200" b="1" dirty="0">
                <a:solidFill>
                  <a:srgbClr val="FF00FF"/>
                </a:solidFill>
                <a:effectLst>
                  <a:outerShdw blurRad="38100" dist="38100" dir="2700000" algn="tl">
                    <a:srgbClr val="000000"/>
                  </a:outerShdw>
                </a:effectLst>
              </a:rPr>
              <a:t> </a:t>
            </a:r>
            <a:r>
              <a:rPr lang="en-US" sz="3200" b="1" dirty="0">
                <a:solidFill>
                  <a:srgbClr val="C00000"/>
                </a:solidFill>
              </a:rPr>
              <a:t>in practical medicine:</a:t>
            </a:r>
            <a:r>
              <a:rPr lang="en-US" sz="3200" dirty="0">
                <a:solidFill>
                  <a:srgbClr val="C00000"/>
                </a:solidFill>
              </a:rPr>
              <a:t> </a:t>
            </a: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 In the transfusion – the second transfusion of </a:t>
            </a:r>
            <a:r>
              <a:rPr lang="en-US" sz="3200" dirty="0" err="1">
                <a:solidFill>
                  <a:schemeClr val="accent2"/>
                </a:solidFill>
                <a:effectLst>
                  <a:outerShdw blurRad="38100" dist="38100" dir="2700000" algn="tl">
                    <a:srgbClr val="000000"/>
                  </a:outerShdw>
                </a:effectLst>
              </a:rPr>
              <a:t>Rh</a:t>
            </a:r>
            <a:r>
              <a:rPr lang="en-US" sz="3200" dirty="0">
                <a:solidFill>
                  <a:schemeClr val="accent2"/>
                </a:solidFill>
                <a:effectLst>
                  <a:outerShdw blurRad="38100" dist="38100" dir="2700000" algn="tl">
                    <a:srgbClr val="000000"/>
                  </a:outerShdw>
                </a:effectLst>
              </a:rPr>
              <a:t> + blood</a:t>
            </a:r>
            <a:r>
              <a:rPr lang="en-US" sz="3200" dirty="0">
                <a:solidFill>
                  <a:schemeClr val="tx1"/>
                </a:solidFill>
                <a:effectLst>
                  <a:outerShdw blurRad="38100" dist="38100" dir="2700000" algn="tl">
                    <a:srgbClr val="FFFFFF"/>
                  </a:outerShdw>
                </a:effectLst>
              </a:rPr>
              <a:t> to </a:t>
            </a:r>
            <a:r>
              <a:rPr lang="en-US" sz="3200" dirty="0" err="1">
                <a:solidFill>
                  <a:srgbClr val="FF3300"/>
                </a:solidFill>
                <a:effectLst>
                  <a:outerShdw blurRad="38100" dist="38100" dir="2700000" algn="tl">
                    <a:srgbClr val="000000"/>
                  </a:outerShdw>
                </a:effectLst>
              </a:rPr>
              <a:t>rh</a:t>
            </a:r>
            <a:r>
              <a:rPr lang="en-US" sz="3200" dirty="0">
                <a:solidFill>
                  <a:srgbClr val="FF3300"/>
                </a:solidFill>
                <a:effectLst>
                  <a:outerShdw blurRad="38100" dist="38100" dir="2700000" algn="tl">
                    <a:srgbClr val="000000"/>
                  </a:outerShdw>
                </a:effectLst>
              </a:rPr>
              <a:t>-person</a:t>
            </a:r>
            <a:r>
              <a:rPr lang="en-US" sz="3200" dirty="0">
                <a:solidFill>
                  <a:schemeClr val="tx1"/>
                </a:solidFill>
                <a:effectLst>
                  <a:outerShdw blurRad="38100" dist="38100" dir="2700000" algn="tl">
                    <a:srgbClr val="FFFFFF"/>
                  </a:outerShdw>
                </a:effectLst>
              </a:rPr>
              <a:t> can lead to death. </a:t>
            </a:r>
          </a:p>
          <a:p>
            <a:pPr eaLnBrk="1" hangingPunct="1">
              <a:buClr>
                <a:srgbClr val="000000"/>
              </a:buClr>
              <a:buSzPct val="100000"/>
              <a:buFont typeface="Times New Roman" panose="02020603050405020304" pitchFamily="18" charset="0"/>
              <a:buNone/>
              <a:defRPr/>
            </a:pPr>
            <a:r>
              <a:rPr lang="en-US" sz="3200" dirty="0">
                <a:solidFill>
                  <a:schemeClr val="tx1"/>
                </a:solidFill>
                <a:effectLst>
                  <a:outerShdw blurRad="38100" dist="38100" dir="2700000" algn="tl">
                    <a:srgbClr val="FFFFFF"/>
                  </a:outerShdw>
                </a:effectLst>
              </a:rPr>
              <a:t>     - In obstetrics – </a:t>
            </a:r>
            <a:r>
              <a:rPr lang="en-US" sz="3200" dirty="0" err="1">
                <a:solidFill>
                  <a:srgbClr val="CC6600"/>
                </a:solidFill>
                <a:effectLst>
                  <a:outerShdw blurRad="38100" dist="38100" dir="2700000" algn="tl">
                    <a:srgbClr val="000000"/>
                  </a:outerShdw>
                </a:effectLst>
              </a:rPr>
              <a:t>Rh</a:t>
            </a:r>
            <a:r>
              <a:rPr lang="en-US" sz="3200" dirty="0">
                <a:solidFill>
                  <a:srgbClr val="CC6600"/>
                </a:solidFill>
                <a:effectLst>
                  <a:outerShdw blurRad="38100" dist="38100" dir="2700000" algn="tl">
                    <a:srgbClr val="000000"/>
                  </a:outerShdw>
                </a:effectLst>
              </a:rPr>
              <a:t>- incompatibility;</a:t>
            </a:r>
            <a:r>
              <a:rPr lang="en-US" sz="3200" dirty="0">
                <a:solidFill>
                  <a:schemeClr val="tx1"/>
                </a:solidFill>
                <a:effectLst>
                  <a:outerShdw blurRad="38100" dist="38100" dir="2700000" algn="tl">
                    <a:srgbClr val="FFFFFF"/>
                  </a:outerShdw>
                </a:effectLst>
              </a:rPr>
              <a:t> </a:t>
            </a:r>
            <a:r>
              <a:rPr lang="en-US" sz="3200" b="1" dirty="0" err="1">
                <a:solidFill>
                  <a:srgbClr val="FF5050"/>
                </a:solidFill>
                <a:effectLst>
                  <a:outerShdw blurRad="38100" dist="38100" dir="2700000" algn="tl">
                    <a:srgbClr val="000000"/>
                  </a:outerShdw>
                </a:effectLst>
              </a:rPr>
              <a:t>Rh</a:t>
            </a:r>
            <a:r>
              <a:rPr lang="en-US" sz="3200" b="1" dirty="0">
                <a:solidFill>
                  <a:srgbClr val="FF5050"/>
                </a:solidFill>
                <a:effectLst>
                  <a:outerShdw blurRad="38100" dist="38100" dir="2700000" algn="tl">
                    <a:srgbClr val="000000"/>
                  </a:outerShdw>
                </a:effectLst>
              </a:rPr>
              <a:t> (-)</a:t>
            </a:r>
            <a:r>
              <a:rPr lang="en-US" sz="3200" dirty="0">
                <a:solidFill>
                  <a:schemeClr val="tx1"/>
                </a:solidFill>
                <a:effectLst>
                  <a:outerShdw blurRad="38100" dist="38100" dir="2700000" algn="tl">
                    <a:srgbClr val="FFFFFF"/>
                  </a:outerShdw>
                </a:effectLst>
              </a:rPr>
              <a:t> </a:t>
            </a:r>
            <a:r>
              <a:rPr lang="en-US" sz="3200" b="1" dirty="0">
                <a:solidFill>
                  <a:srgbClr val="FF5050"/>
                </a:solidFill>
                <a:effectLst>
                  <a:outerShdw blurRad="38100" dist="38100" dir="2700000" algn="tl">
                    <a:srgbClr val="000000"/>
                  </a:outerShdw>
                </a:effectLst>
              </a:rPr>
              <a:t>women </a:t>
            </a:r>
            <a:r>
              <a:rPr lang="en-US" sz="3200" dirty="0">
                <a:solidFill>
                  <a:schemeClr val="tx1"/>
                </a:solidFill>
                <a:effectLst>
                  <a:outerShdw blurRad="38100" dist="38100" dir="2700000" algn="tl">
                    <a:srgbClr val="FFFFFF"/>
                  </a:outerShdw>
                </a:effectLst>
              </a:rPr>
              <a:t>and </a:t>
            </a:r>
            <a:r>
              <a:rPr lang="en-US" sz="3200" b="1" dirty="0" err="1">
                <a:solidFill>
                  <a:srgbClr val="FF0066"/>
                </a:solidFill>
                <a:effectLst>
                  <a:outerShdw blurRad="38100" dist="38100" dir="2700000" algn="tl">
                    <a:srgbClr val="000000"/>
                  </a:outerShdw>
                </a:effectLst>
              </a:rPr>
              <a:t>Rh</a:t>
            </a:r>
            <a:r>
              <a:rPr lang="en-US" sz="3200" b="1" dirty="0">
                <a:solidFill>
                  <a:srgbClr val="FF0066"/>
                </a:solidFill>
                <a:effectLst>
                  <a:outerShdw blurRad="38100" dist="38100" dir="2700000" algn="tl">
                    <a:srgbClr val="000000"/>
                  </a:outerShdw>
                </a:effectLst>
              </a:rPr>
              <a:t> (+) fetus</a:t>
            </a:r>
            <a:r>
              <a:rPr lang="en-US" sz="3200" dirty="0">
                <a:solidFill>
                  <a:schemeClr val="tx1"/>
                </a:solidFill>
                <a:effectLst>
                  <a:outerShdw blurRad="38100" dist="38100" dir="2700000" algn="tl">
                    <a:srgbClr val="FFFFFF"/>
                  </a:outerShdw>
                </a:effectLst>
              </a:rPr>
              <a:t> is the cause of  			</a:t>
            </a:r>
            <a:r>
              <a:rPr lang="en-US" sz="3200" b="1" dirty="0">
                <a:solidFill>
                  <a:srgbClr val="0000FF"/>
                </a:solidFill>
                <a:effectLst>
                  <a:outerShdw blurRad="38100" dist="38100" dir="2700000" algn="tl">
                    <a:srgbClr val="000000"/>
                  </a:outerShdw>
                </a:effectLst>
              </a:rPr>
              <a:t>immune conflict</a:t>
            </a:r>
            <a:r>
              <a:rPr lang="en-US" sz="3200" dirty="0">
                <a:solidFill>
                  <a:schemeClr val="tx1"/>
                </a:solidFill>
                <a:effectLst>
                  <a:outerShdw blurRad="38100" dist="38100" dir="2700000" algn="tl">
                    <a:srgbClr val="FFFFFF"/>
                  </a:outerShdw>
                </a:effectLst>
              </a:rPr>
              <a:t>, leading to</a:t>
            </a:r>
          </a:p>
          <a:p>
            <a:pPr eaLnBrk="1" hangingPunct="1">
              <a:buClr>
                <a:srgbClr val="000000"/>
              </a:buClr>
              <a:buSzPct val="100000"/>
              <a:buFont typeface="Times New Roman" panose="02020603050405020304" pitchFamily="18" charset="0"/>
              <a:buNone/>
              <a:defRPr/>
            </a:pPr>
            <a:r>
              <a:rPr lang="en-US" sz="3200" dirty="0" err="1">
                <a:solidFill>
                  <a:schemeClr val="tx1"/>
                </a:solidFill>
                <a:effectLst>
                  <a:outerShdw blurRad="38100" dist="38100" dir="2700000" algn="tl">
                    <a:srgbClr val="FFFFFF"/>
                  </a:outerShdw>
                </a:effectLst>
              </a:rPr>
              <a:t>erythroblastosis</a:t>
            </a:r>
            <a:r>
              <a:rPr lang="en-US" sz="3200" dirty="0">
                <a:solidFill>
                  <a:schemeClr val="tx1"/>
                </a:solidFill>
                <a:effectLst>
                  <a:outerShdw blurRad="38100" dist="38100" dir="2700000" algn="tl">
                    <a:srgbClr val="FFFFFF"/>
                  </a:outerShdw>
                </a:effectLst>
              </a:rPr>
              <a:t> </a:t>
            </a:r>
            <a:r>
              <a:rPr lang="en-US" sz="3200" dirty="0" err="1">
                <a:solidFill>
                  <a:schemeClr val="tx1"/>
                </a:solidFill>
                <a:effectLst>
                  <a:outerShdw blurRad="38100" dist="38100" dir="2700000" algn="tl">
                    <a:srgbClr val="FFFFFF"/>
                  </a:outerShdw>
                </a:effectLst>
              </a:rPr>
              <a:t>fetalis</a:t>
            </a:r>
            <a:r>
              <a:rPr lang="en-US" sz="3200" dirty="0">
                <a:solidFill>
                  <a:schemeClr val="tx1"/>
                </a:solidFill>
                <a:effectLst>
                  <a:outerShdw blurRad="38100" dist="38100" dir="2700000" algn="tl">
                    <a:srgbClr val="FFFFFF"/>
                  </a:outerShdw>
                </a:effectLst>
              </a:rPr>
              <a:t> (hemolytic disease of   		newborns) </a:t>
            </a:r>
            <a:r>
              <a:rPr lang="en-US" sz="3200" b="1" dirty="0">
                <a:solidFill>
                  <a:srgbClr val="CC0066"/>
                </a:solidFill>
                <a:effectLst>
                  <a:outerShdw blurRad="38100" dist="38100" dir="2700000" algn="tl">
                    <a:srgbClr val="000000"/>
                  </a:outerShdw>
                </a:effectLst>
              </a:rPr>
              <a:t>in the second  pregnancy.</a:t>
            </a:r>
            <a:endParaRPr lang="ru-RU" sz="3200" b="1" dirty="0">
              <a:solidFill>
                <a:srgbClr val="CC0066"/>
              </a:solidFill>
              <a:effectLst>
                <a:outerShdw blurRad="38100" dist="38100" dir="2700000" algn="tl">
                  <a:srgbClr val="000000"/>
                </a:outerShdw>
              </a:effectLs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
          <p:cNvPicPr>
            <a:picLocks noChangeAspect="1" noChangeArrowheads="1"/>
          </p:cNvPicPr>
          <p:nvPr/>
        </p:nvPicPr>
        <p:blipFill>
          <a:blip r:embed="rId3" cstate="print"/>
          <a:srcRect/>
          <a:stretch>
            <a:fillRect/>
          </a:stretch>
        </p:blipFill>
        <p:spPr bwMode="auto">
          <a:xfrm>
            <a:off x="971550" y="188913"/>
            <a:ext cx="6310313" cy="6400800"/>
          </a:xfrm>
          <a:prstGeom prst="rect">
            <a:avLst/>
          </a:prstGeom>
          <a:noFill/>
          <a:ln w="9525">
            <a:noFill/>
            <a:round/>
            <a:headEnd/>
            <a:tailEnd/>
          </a:ln>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noGrp="1" noChangeArrowheads="1"/>
          </p:cNvSpPr>
          <p:nvPr>
            <p:ph idx="1"/>
          </p:nvPr>
        </p:nvSpPr>
        <p:spPr>
          <a:xfrm>
            <a:off x="838200" y="1905000"/>
            <a:ext cx="8007350" cy="4281488"/>
          </a:xfrm>
        </p:spPr>
        <p:txBody>
          <a:bodyPr/>
          <a:lstStyle/>
          <a:p>
            <a:pPr marL="342900" indent="-342900" eaLnBrk="1" hangingPunct="1">
              <a:spcBef>
                <a:spcPts val="800"/>
              </a:spcBef>
            </a:pPr>
            <a:endParaRPr lang="ru-RU" altLang="ru-RU" sz="3200" smtClean="0">
              <a:solidFill>
                <a:srgbClr val="FFFFFF"/>
              </a:solidFill>
              <a:latin typeface="Arial" charset="0"/>
            </a:endParaRPr>
          </a:p>
        </p:txBody>
      </p:sp>
      <p:pic>
        <p:nvPicPr>
          <p:cNvPr id="61443" name="Picture 2"/>
          <p:cNvPicPr>
            <a:picLocks noChangeAspect="1" noChangeArrowheads="1"/>
          </p:cNvPicPr>
          <p:nvPr/>
        </p:nvPicPr>
        <p:blipFill>
          <a:blip r:embed="rId3" cstate="print"/>
          <a:srcRect/>
          <a:stretch>
            <a:fillRect/>
          </a:stretch>
        </p:blipFill>
        <p:spPr bwMode="auto">
          <a:xfrm>
            <a:off x="762000" y="268288"/>
            <a:ext cx="7772400" cy="6321425"/>
          </a:xfrm>
          <a:prstGeom prst="rect">
            <a:avLst/>
          </a:prstGeom>
          <a:noFill/>
          <a:ln w="9525">
            <a:noFill/>
            <a:round/>
            <a:headEnd/>
            <a:tailEnd/>
          </a:ln>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body" idx="4294967295"/>
          </p:nvPr>
        </p:nvSpPr>
        <p:spPr>
          <a:xfrm>
            <a:off x="250825" y="0"/>
            <a:ext cx="8893175" cy="6669088"/>
          </a:xfrm>
        </p:spPr>
        <p:txBody>
          <a:bodyPr/>
          <a:lstStyle/>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r>
              <a:rPr lang="en-US" altLang="ru-RU" b="1" i="1" smtClean="0"/>
              <a:t>Lethal alleles </a:t>
            </a:r>
            <a:r>
              <a:rPr lang="en-US" altLang="ru-RU" smtClean="0"/>
              <a:t>are the genes that in homozygous state cause death of an individual. </a:t>
            </a:r>
            <a:r>
              <a:rPr lang="en-GB" altLang="ru-RU" smtClean="0"/>
              <a:t>In the heterozygous state organisms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remain alive / </a:t>
            </a:r>
            <a:r>
              <a:rPr lang="en-GB" altLang="ru-RU" b="1" smtClean="0"/>
              <a:t>the ratio in F2  2:1 /.</a:t>
            </a:r>
            <a:r>
              <a:rPr lang="en-GB" altLang="ru-RU" smtClean="0"/>
              <a:t>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r>
              <a:rPr lang="en-GB" altLang="ru-RU" b="1" smtClean="0"/>
              <a:t>Examples:</a:t>
            </a:r>
            <a:r>
              <a:rPr lang="en-GB" altLang="ru-RU" smtClean="0"/>
              <a:t>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 </a:t>
            </a:r>
            <a:r>
              <a:rPr lang="en-GB" altLang="ru-RU" b="1" smtClean="0"/>
              <a:t>Brachydactyly</a:t>
            </a:r>
            <a:r>
              <a:rPr lang="en-GB" altLang="ru-RU" smtClean="0"/>
              <a:t> / shortened fingers /: sign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manifested in the heterozygous state. In </a:t>
            </a:r>
            <a:r>
              <a:rPr lang="en-GB" altLang="ru-RU" b="1" smtClean="0"/>
              <a:t>AA</a:t>
            </a:r>
            <a:r>
              <a:rPr lang="en-GB" altLang="ru-RU" smtClean="0"/>
              <a:t> - death in the early stages of embryogenesis;</a:t>
            </a:r>
          </a:p>
        </p:txBody>
      </p:sp>
      <p:pic>
        <p:nvPicPr>
          <p:cNvPr id="62467" name="Picture 2"/>
          <p:cNvPicPr>
            <a:picLocks noChangeAspect="1" noChangeArrowheads="1"/>
          </p:cNvPicPr>
          <p:nvPr/>
        </p:nvPicPr>
        <p:blipFill>
          <a:blip r:embed="rId3" cstate="print"/>
          <a:srcRect/>
          <a:stretch>
            <a:fillRect/>
          </a:stretch>
        </p:blipFill>
        <p:spPr bwMode="auto">
          <a:xfrm>
            <a:off x="2339975" y="4149725"/>
            <a:ext cx="3960813" cy="226377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type="body" idx="4294967295"/>
          </p:nvPr>
        </p:nvSpPr>
        <p:spPr>
          <a:xfrm>
            <a:off x="0" y="188913"/>
            <a:ext cx="9144000" cy="6669087"/>
          </a:xfrm>
        </p:spPr>
        <p:txBody>
          <a:bodyPr/>
          <a:lstStyle/>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a:t>
            </a:r>
            <a:r>
              <a:rPr lang="en-GB" altLang="ru-RU" b="1" smtClean="0">
                <a:solidFill>
                  <a:srgbClr val="FF0066"/>
                </a:solidFill>
              </a:rPr>
              <a:t>-	thalassemia / AA /</a:t>
            </a:r>
            <a:r>
              <a:rPr lang="en-GB" altLang="ru-RU" smtClean="0"/>
              <a:t> </a:t>
            </a:r>
            <a:r>
              <a:rPr lang="en-GB" altLang="ru-RU" smtClean="0">
                <a:solidFill>
                  <a:srgbClr val="FFFF00"/>
                </a:solidFill>
              </a:rPr>
              <a:t>- </a:t>
            </a:r>
            <a:r>
              <a:rPr lang="en-GB" altLang="ru-RU" smtClean="0"/>
              <a:t>death in early childhood; </a:t>
            </a: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mtClean="0"/>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mtClean="0"/>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mtClean="0"/>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mtClean="0"/>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mtClean="0"/>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mtClean="0"/>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mtClean="0"/>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mtClean="0"/>
              <a:t>- Sickle-cell anemia / aa / - die in early childhood.</a:t>
            </a:r>
          </a:p>
        </p:txBody>
      </p:sp>
      <p:pic>
        <p:nvPicPr>
          <p:cNvPr id="63491" name="Picture 2"/>
          <p:cNvPicPr>
            <a:picLocks noChangeAspect="1" noChangeArrowheads="1"/>
          </p:cNvPicPr>
          <p:nvPr/>
        </p:nvPicPr>
        <p:blipFill>
          <a:blip r:embed="rId3" cstate="print"/>
          <a:srcRect/>
          <a:stretch>
            <a:fillRect/>
          </a:stretch>
        </p:blipFill>
        <p:spPr bwMode="auto">
          <a:xfrm>
            <a:off x="900113" y="836613"/>
            <a:ext cx="2735262" cy="2713037"/>
          </a:xfrm>
          <a:prstGeom prst="rect">
            <a:avLst/>
          </a:prstGeom>
          <a:noFill/>
          <a:ln w="9525">
            <a:noFill/>
            <a:round/>
            <a:headEnd/>
            <a:tailEnd/>
          </a:ln>
        </p:spPr>
      </p:pic>
      <p:pic>
        <p:nvPicPr>
          <p:cNvPr id="63492" name="Picture 3"/>
          <p:cNvPicPr>
            <a:picLocks noChangeAspect="1" noChangeArrowheads="1"/>
          </p:cNvPicPr>
          <p:nvPr/>
        </p:nvPicPr>
        <p:blipFill>
          <a:blip r:embed="rId4" cstate="print"/>
          <a:srcRect/>
          <a:stretch>
            <a:fillRect/>
          </a:stretch>
        </p:blipFill>
        <p:spPr bwMode="auto">
          <a:xfrm>
            <a:off x="4284663" y="836613"/>
            <a:ext cx="3527425" cy="2820987"/>
          </a:xfrm>
          <a:prstGeom prst="rect">
            <a:avLst/>
          </a:prstGeom>
          <a:noFill/>
          <a:ln w="9525">
            <a:noFill/>
            <a:round/>
            <a:headEnd/>
            <a:tailEnd/>
          </a:ln>
        </p:spPr>
      </p:pic>
      <p:pic>
        <p:nvPicPr>
          <p:cNvPr id="63493" name="Picture 4"/>
          <p:cNvPicPr>
            <a:picLocks noChangeAspect="1" noChangeArrowheads="1"/>
          </p:cNvPicPr>
          <p:nvPr/>
        </p:nvPicPr>
        <p:blipFill>
          <a:blip r:embed="rId5" cstate="print"/>
          <a:srcRect/>
          <a:stretch>
            <a:fillRect/>
          </a:stretch>
        </p:blipFill>
        <p:spPr bwMode="auto">
          <a:xfrm>
            <a:off x="2627313" y="4330700"/>
            <a:ext cx="3816350" cy="2544763"/>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Arial Black"/>
        <a:ea typeface="Lucida Sans Unicode"/>
        <a:cs typeface="Lucida Sans Unicode"/>
      </a:majorFont>
      <a:minorFont>
        <a:latin typeface="Arial"/>
        <a:ea typeface="Lucida Sans Unicode"/>
        <a:cs typeface="Lucida Sans Unicod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otalTime>7285</TotalTime>
  <Words>2072</Words>
  <Application>Microsoft Office PowerPoint</Application>
  <PresentationFormat>Экран (4:3)</PresentationFormat>
  <Paragraphs>312</Paragraphs>
  <Slides>53</Slides>
  <Notes>19</Notes>
  <HiddenSlides>0</HiddenSlides>
  <MMClips>0</MMClips>
  <ScaleCrop>false</ScaleCrop>
  <HeadingPairs>
    <vt:vector size="6" baseType="variant">
      <vt:variant>
        <vt:lpstr>Использованные шрифты</vt:lpstr>
      </vt:variant>
      <vt:variant>
        <vt:i4>9</vt:i4>
      </vt:variant>
      <vt:variant>
        <vt:lpstr>Тема</vt:lpstr>
      </vt:variant>
      <vt:variant>
        <vt:i4>2</vt:i4>
      </vt:variant>
      <vt:variant>
        <vt:lpstr>Заголовки слайдов</vt:lpstr>
      </vt:variant>
      <vt:variant>
        <vt:i4>53</vt:i4>
      </vt:variant>
    </vt:vector>
  </HeadingPairs>
  <TitlesOfParts>
    <vt:vector size="64" baseType="lpstr">
      <vt:lpstr>Arial</vt:lpstr>
      <vt:lpstr>Lucida Sans Unicode</vt:lpstr>
      <vt:lpstr>Arial Black</vt:lpstr>
      <vt:lpstr>Times New Roman</vt:lpstr>
      <vt:lpstr>Wingdings 3</vt:lpstr>
      <vt:lpstr>Verdana</vt:lpstr>
      <vt:lpstr>Wingdings 2</vt:lpstr>
      <vt:lpstr>Calibri</vt:lpstr>
      <vt:lpstr>Wingdings</vt:lpstr>
      <vt:lpstr>Оформление по умолчанию</vt:lpstr>
      <vt:lpstr>Открытая</vt:lpstr>
      <vt:lpstr>Organism level of organization of genetic information.  Laws of heredity.</vt:lpstr>
      <vt:lpstr>MAIN TERMS OF GENETICS</vt:lpstr>
      <vt:lpstr>Слайд 3</vt:lpstr>
      <vt:lpstr>Слайд 4</vt:lpstr>
      <vt:lpstr>Слайд 5</vt:lpstr>
      <vt:lpstr>MILESTONES OF GENTICS HISTORY</vt:lpstr>
      <vt:lpstr>Слайд 7</vt:lpstr>
      <vt:lpstr>Слайд 8</vt:lpstr>
      <vt:lpstr> Genetics as a science begins in 1900, </vt:lpstr>
      <vt:lpstr>The founder of genetics –  Czech scientist Gregor Mendel.</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Cytological bases of Mendelian inheritance – random segregation of maternal and paternal chromosomes in meiosis</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Чеснокова Марина Михайлівна</dc:creator>
  <cp:lastModifiedBy>e021263cmm</cp:lastModifiedBy>
  <cp:revision>379</cp:revision>
  <cp:lastPrinted>1601-01-01T00:00:00Z</cp:lastPrinted>
  <dcterms:created xsi:type="dcterms:W3CDTF">1601-01-01T00:00:00Z</dcterms:created>
  <dcterms:modified xsi:type="dcterms:W3CDTF">2022-12-19T08:57:23Z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