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DAB40F-A475-45CF-8566-F12E635DC117}" type="datetimeFigureOut">
              <a:rPr lang="uk-UA" smtClean="0"/>
              <a:t>19.12.2022</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3FA320-6DE3-4904-B91E-24270BCB4AF8}" type="slidenum">
              <a:rPr lang="uk-UA" smtClean="0"/>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en.wikipedia.org/wiki/Eye_color#cite_note-Wielgus-1" TargetMode="External"/><Relationship Id="rId13" Type="http://schemas.openxmlformats.org/officeDocument/2006/relationships/hyperlink" Target="https://en.wikipedia.org/wiki/Eye_color#cite_note-Fox1978-3" TargetMode="External"/><Relationship Id="rId3" Type="http://schemas.openxmlformats.org/officeDocument/2006/relationships/hyperlink" Target="https://en.wikipedia.org/wiki/Polygene" TargetMode="External"/><Relationship Id="rId7" Type="http://schemas.openxmlformats.org/officeDocument/2006/relationships/hyperlink" Target="https://en.wikipedia.org/wiki/Iris_(anatomy)" TargetMode="External"/><Relationship Id="rId12" Type="http://schemas.openxmlformats.org/officeDocument/2006/relationships/hyperlink" Target="https://en.wikipedia.org/wiki/Stroma_of_iris"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en.wikipedia.org/wiki/Human_eye" TargetMode="External"/><Relationship Id="rId11" Type="http://schemas.openxmlformats.org/officeDocument/2006/relationships/hyperlink" Target="https://en.wikipedia.org/wiki/Turbidity" TargetMode="External"/><Relationship Id="rId5" Type="http://schemas.openxmlformats.org/officeDocument/2006/relationships/hyperlink" Target="https://en.wikipedia.org/wiki/Pigment" TargetMode="External"/><Relationship Id="rId10" Type="http://schemas.openxmlformats.org/officeDocument/2006/relationships/hyperlink" Target="https://en.wikipedia.org/wiki/Scattering" TargetMode="External"/><Relationship Id="rId4" Type="http://schemas.openxmlformats.org/officeDocument/2006/relationships/hyperlink" Target="https://en.wikipedia.org/wiki/Phenotypic_character" TargetMode="External"/><Relationship Id="rId9" Type="http://schemas.openxmlformats.org/officeDocument/2006/relationships/hyperlink" Target="https://en.wikipedia.org/wiki/Eye_color#cite_note-Prota-2"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dsdgenetics.org/index.php?id=25"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en.wikipedia.org/wiki/Fertilization"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107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209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3123" name="Rectangle 2"/>
          <p:cNvSpPr>
            <a:spLocks noChangeArrowheads="1"/>
          </p:cNvSpPr>
          <p:nvPr>
            <p:ph type="body" idx="1"/>
          </p:nvPr>
        </p:nvSpPr>
        <p:spPr>
          <a:xfrm>
            <a:off x="685800" y="4343400"/>
            <a:ext cx="5486400" cy="4114800"/>
          </a:xfrm>
          <a:noFill/>
          <a:ln/>
        </p:spPr>
        <p:txBody>
          <a:bodyPr wrap="none" anchor="ctr"/>
          <a:lstStyle/>
          <a:p>
            <a:r>
              <a:rPr lang="en-US" altLang="ru-RU" smtClean="0"/>
              <a:t>A married couple is screened to assess the risk for Gaucher disease in their children. The activities of</a:t>
            </a:r>
            <a:br>
              <a:rPr lang="en-US" altLang="ru-RU" smtClean="0"/>
            </a:br>
            <a:r>
              <a:rPr lang="en-US" altLang="ru-RU" smtClean="0"/>
              <a:t>glucocerebrosidase in the sera of the mother and father are 45% and 55%, respectively, of the reference value. The</a:t>
            </a:r>
            <a:br>
              <a:rPr lang="en-US" altLang="ru-RU" smtClean="0"/>
            </a:br>
            <a:r>
              <a:rPr lang="en-US" altLang="ru-RU" smtClean="0"/>
              <a:t>couple has one child. Which of the following is the probability of the child possessing one or more alleles of the</a:t>
            </a:r>
            <a:br>
              <a:rPr lang="en-US" altLang="ru-RU" smtClean="0"/>
            </a:br>
            <a:r>
              <a:rPr lang="en-US" altLang="ru-RU" smtClean="0"/>
              <a:t>Gaucher mutation? </a:t>
            </a:r>
            <a:br>
              <a:rPr lang="en-US" altLang="ru-RU" smtClean="0"/>
            </a:br>
            <a:endParaRPr lang="ru-RU" alt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414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517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619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Образ слайда 1"/>
          <p:cNvSpPr>
            <a:spLocks noGrp="1" noRot="1" noChangeAspect="1" noTextEdit="1"/>
          </p:cNvSpPr>
          <p:nvPr>
            <p:ph type="sldImg"/>
          </p:nvPr>
        </p:nvSpPr>
        <p:spPr/>
      </p:sp>
      <p:sp>
        <p:nvSpPr>
          <p:cNvPr id="137219" name="Заметки 2"/>
          <p:cNvSpPr>
            <a:spLocks noGrp="1"/>
          </p:cNvSpPr>
          <p:nvPr>
            <p:ph type="body" idx="1"/>
          </p:nvPr>
        </p:nvSpPr>
        <p:spPr>
          <a:noFill/>
          <a:ln/>
        </p:spPr>
        <p:txBody>
          <a:bodyPr/>
          <a:lstStyle/>
          <a:p>
            <a:r>
              <a:rPr lang="en-US" altLang="ru-RU" smtClean="0"/>
              <a:t>HERC-2  next to Oca 1. E3 ubiquitin-protein ligase that regulates ubiquitin-dependent retention of repair proteins on damaged chromosomes. A regulatory element within in an intron of the HERC2 gene inhibits OCA2 promoter.</a:t>
            </a:r>
            <a:endParaRPr lang="ru-RU"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824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926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029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131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233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a:ln>
            <a:solidFill>
              <a:srgbClr val="000000"/>
            </a:solidFill>
            <a:miter lim="800000"/>
          </a:ln>
        </p:spPr>
      </p:sp>
      <p:sp>
        <p:nvSpPr>
          <p:cNvPr id="143363" name="Заметки 2"/>
          <p:cNvSpPr>
            <a:spLocks noGrp="1"/>
          </p:cNvSpPr>
          <p:nvPr>
            <p:ph type="body" idx="1"/>
          </p:nvPr>
        </p:nvSpPr>
        <p:spPr>
          <a:noFill/>
          <a:ln/>
        </p:spPr>
        <p:txBody>
          <a:bodyPr/>
          <a:lstStyle/>
          <a:p>
            <a:pPr eaLnBrk="1" hangingPunct="1">
              <a:spcBef>
                <a:spcPct val="0"/>
              </a:spcBef>
            </a:pPr>
            <a:r>
              <a:rPr lang="en-US" altLang="ru-RU" b="1" smtClean="0"/>
              <a:t>Eye color</a:t>
            </a:r>
            <a:r>
              <a:rPr lang="en-US" altLang="ru-RU" smtClean="0"/>
              <a:t> is a </a:t>
            </a:r>
            <a:r>
              <a:rPr lang="en-US" altLang="ru-RU" smtClean="0">
                <a:hlinkClick r:id="rId3" tooltip="Polygene"/>
              </a:rPr>
              <a:t>polygenic</a:t>
            </a:r>
            <a:r>
              <a:rPr lang="en-US" altLang="ru-RU" smtClean="0"/>
              <a:t> </a:t>
            </a:r>
            <a:r>
              <a:rPr lang="en-US" altLang="ru-RU" smtClean="0">
                <a:hlinkClick r:id="rId4" tooltip="Phenotypic character"/>
              </a:rPr>
              <a:t>phenotypic character</a:t>
            </a:r>
            <a:r>
              <a:rPr lang="en-US" altLang="ru-RU" smtClean="0"/>
              <a:t>determined by two distinct factors: the </a:t>
            </a:r>
            <a:r>
              <a:rPr lang="en-US" altLang="ru-RU" smtClean="0">
                <a:hlinkClick r:id="rId5" tooltip="Pigment"/>
              </a:rPr>
              <a:t>pigmentation</a:t>
            </a:r>
            <a:r>
              <a:rPr lang="en-US" altLang="ru-RU" smtClean="0"/>
              <a:t> of the </a:t>
            </a:r>
            <a:r>
              <a:rPr lang="en-US" altLang="ru-RU" smtClean="0">
                <a:hlinkClick r:id="rId6" tooltip="Human eye"/>
              </a:rPr>
              <a:t>eye</a:t>
            </a:r>
            <a:r>
              <a:rPr lang="en-US" altLang="ru-RU" smtClean="0"/>
              <a:t>'s </a:t>
            </a:r>
            <a:r>
              <a:rPr lang="en-US" altLang="ru-RU" smtClean="0">
                <a:hlinkClick r:id="rId7" tooltip="Iris (anatomy)"/>
              </a:rPr>
              <a:t>iris</a:t>
            </a:r>
            <a:r>
              <a:rPr lang="en-US" altLang="ru-RU" baseline="30000" smtClean="0">
                <a:hlinkClick r:id="rId8"/>
              </a:rPr>
              <a:t>[1]</a:t>
            </a:r>
            <a:r>
              <a:rPr lang="en-US" altLang="ru-RU" baseline="30000" smtClean="0">
                <a:hlinkClick r:id="rId9"/>
              </a:rPr>
              <a:t>[2]</a:t>
            </a:r>
            <a:r>
              <a:rPr lang="en-US" altLang="ru-RU" smtClean="0"/>
              <a:t> and the frequency-dependence of the </a:t>
            </a:r>
            <a:r>
              <a:rPr lang="en-US" altLang="ru-RU" smtClean="0">
                <a:hlinkClick r:id="rId10" tooltip="Scattering"/>
              </a:rPr>
              <a:t>scattering</a:t>
            </a:r>
            <a:r>
              <a:rPr lang="en-US" altLang="ru-RU" smtClean="0"/>
              <a:t> of light by the </a:t>
            </a:r>
            <a:r>
              <a:rPr lang="en-US" altLang="ru-RU" smtClean="0">
                <a:hlinkClick r:id="rId11" tooltip="Turbidity"/>
              </a:rPr>
              <a:t>turbid</a:t>
            </a:r>
            <a:r>
              <a:rPr lang="en-US" altLang="ru-RU" smtClean="0"/>
              <a:t> medium in the </a:t>
            </a:r>
            <a:r>
              <a:rPr lang="en-US" altLang="ru-RU" u="sng" smtClean="0">
                <a:hlinkClick r:id="rId12" tooltip="Stroma of iris"/>
              </a:rPr>
              <a:t>stroma of the iris</a:t>
            </a:r>
            <a:r>
              <a:rPr lang="en-US" altLang="ru-RU" smtClean="0"/>
              <a:t>.</a:t>
            </a:r>
            <a:r>
              <a:rPr lang="en-US" altLang="ru-RU" baseline="30000" smtClean="0">
                <a:hlinkClick r:id="rId13"/>
              </a:rPr>
              <a:t>[</a:t>
            </a:r>
            <a:endParaRPr lang="uk-UA" altLang="ru-RU" smtClean="0"/>
          </a:p>
        </p:txBody>
      </p:sp>
      <p:sp>
        <p:nvSpPr>
          <p:cNvPr id="67588" name="Номер слайда 3"/>
          <p:cNvSpPr>
            <a:spLocks noGrp="1"/>
          </p:cNvSpPr>
          <p:nvPr>
            <p:ph type="sldNum" sz="quarter" idx="4294967295"/>
          </p:nvPr>
        </p:nvSpPr>
        <p:spPr bwMode="auto">
          <a:xfrm>
            <a:off x="3884613" y="8685213"/>
            <a:ext cx="2971800" cy="457200"/>
          </a:xfrm>
          <a:prstGeom prst="rect">
            <a:avLst/>
          </a:prstGeom>
          <a:ln>
            <a:miter lim="800000"/>
            <a:headEnd/>
            <a:tailEnd/>
          </a:ln>
        </p:spPr>
        <p:txBody>
          <a:bodyPr/>
          <a:lstStyle/>
          <a:p>
            <a:pPr eaLnBrk="1" hangingPunct="1">
              <a:buClr>
                <a:srgbClr val="000000"/>
              </a:buClr>
              <a:buSzPct val="100000"/>
              <a:buFont typeface="Times New Roman" pitchFamily="18" charset="0"/>
              <a:buNone/>
              <a:defRPr/>
            </a:pPr>
            <a:fld id="{942DF869-5167-4F0A-BFA3-96D0FAA51166}" type="slidenum">
              <a:rPr lang="uk-UA" altLang="ru-RU">
                <a:effectLst>
                  <a:outerShdw blurRad="38100" dist="38100" dir="2700000" algn="tl">
                    <a:srgbClr val="C0C0C0"/>
                  </a:outerShdw>
                </a:effectLst>
              </a:rPr>
              <a:pPr eaLnBrk="1" hangingPunct="1">
                <a:buClr>
                  <a:srgbClr val="000000"/>
                </a:buClr>
                <a:buSzPct val="100000"/>
                <a:buFont typeface="Times New Roman" pitchFamily="18" charset="0"/>
                <a:buNone/>
                <a:defRPr/>
              </a:pPr>
              <a:t>20</a:t>
            </a:fld>
            <a:endParaRPr lang="uk-UA" altLang="ru-RU">
              <a:effectLst>
                <a:outerShdw blurRad="38100" dist="38100" dir="2700000" algn="tl">
                  <a:srgbClr val="C0C0C0"/>
                </a:outerShdw>
              </a:effectLs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438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Образ слайда 1"/>
          <p:cNvSpPr>
            <a:spLocks noGrp="1" noRot="1" noChangeAspect="1" noTextEdit="1"/>
          </p:cNvSpPr>
          <p:nvPr>
            <p:ph type="sldImg"/>
          </p:nvPr>
        </p:nvSpPr>
        <p:spPr/>
      </p:sp>
      <p:sp>
        <p:nvSpPr>
          <p:cNvPr id="145411" name="Заметки 2"/>
          <p:cNvSpPr>
            <a:spLocks noGrp="1"/>
          </p:cNvSpPr>
          <p:nvPr>
            <p:ph type="body" idx="1"/>
          </p:nvPr>
        </p:nvSpPr>
        <p:spPr>
          <a:noFill/>
          <a:ln/>
        </p:spPr>
        <p:txBody>
          <a:bodyPr/>
          <a:lstStyle/>
          <a:p>
            <a:endParaRPr lang="ru-RU" alt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643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745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848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950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053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155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257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360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Образ слайда 1"/>
          <p:cNvSpPr>
            <a:spLocks noGrp="1" noRot="1" noChangeAspect="1" noTextEdit="1"/>
          </p:cNvSpPr>
          <p:nvPr>
            <p:ph type="sldImg"/>
          </p:nvPr>
        </p:nvSpPr>
        <p:spPr/>
      </p:sp>
      <p:sp>
        <p:nvSpPr>
          <p:cNvPr id="154627" name="Заметки 2"/>
          <p:cNvSpPr>
            <a:spLocks noGrp="1"/>
          </p:cNvSpPr>
          <p:nvPr>
            <p:ph type="body" idx="1"/>
          </p:nvPr>
        </p:nvSpPr>
        <p:spPr>
          <a:noFill/>
          <a:ln/>
        </p:spPr>
        <p:txBody>
          <a:bodyPr/>
          <a:lstStyle/>
          <a:p>
            <a:r>
              <a:rPr lang="en-US" altLang="ru-RU" b="1" i="1" smtClean="0"/>
              <a:t>ormation of the testes or ovaries from embryonic </a:t>
            </a:r>
            <a:r>
              <a:rPr lang="en-US" altLang="ru-RU" b="1" i="1" smtClean="0">
                <a:hlinkClick r:id="rId3" tooltip="Click for 'genital ridges' definition"/>
              </a:rPr>
              <a:t>genital ridges</a:t>
            </a:r>
            <a:r>
              <a:rPr lang="en-US" altLang="ru-RU" b="1" i="1" smtClean="0"/>
              <a:t>.</a:t>
            </a:r>
            <a:endParaRPr lang="en-US" altLang="ru-RU" smtClean="0"/>
          </a:p>
          <a:p>
            <a:r>
              <a:rPr lang="en-US" altLang="ru-RU" b="1" i="1" smtClean="0"/>
              <a:t>Top left:</a:t>
            </a:r>
            <a:r>
              <a:rPr lang="en-US" altLang="ru-RU" i="1" smtClean="0"/>
              <a:t> Illustration of a mouse embryo 10.5 days after fertilization, which is similar to a human embryo at an analogous stage (about 6 weeks </a:t>
            </a:r>
            <a:r>
              <a:rPr lang="en-US" altLang="ru-RU" i="1" smtClean="0">
                <a:hlinkClick r:id="rId3" tooltip="Click for 'gestation' definition"/>
              </a:rPr>
              <a:t>gestation</a:t>
            </a:r>
            <a:r>
              <a:rPr lang="en-US" altLang="ru-RU" i="1" smtClean="0"/>
              <a:t>), showing the position of the </a:t>
            </a:r>
            <a:r>
              <a:rPr lang="en-US" altLang="ru-RU" i="1" smtClean="0">
                <a:hlinkClick r:id="rId3" tooltip="Click for 'genital ridges' definition"/>
              </a:rPr>
              <a:t>genital ridges</a:t>
            </a:r>
            <a:r>
              <a:rPr lang="en-US" altLang="ru-RU" i="1" smtClean="0"/>
              <a:t> in blue. </a:t>
            </a:r>
            <a:r>
              <a:rPr lang="en-US" altLang="ru-RU" b="1" i="1" smtClean="0"/>
              <a:t>Top right:</a:t>
            </a:r>
            <a:r>
              <a:rPr lang="en-US" altLang="ru-RU" i="1" smtClean="0"/>
              <a:t> Diagram of a cross-section of the embryo, showing the </a:t>
            </a:r>
            <a:r>
              <a:rPr lang="en-US" altLang="ru-RU" i="1" smtClean="0">
                <a:hlinkClick r:id="rId3" tooltip="Click for 'genital ridges' definition"/>
              </a:rPr>
              <a:t>genital ridges</a:t>
            </a:r>
            <a:r>
              <a:rPr lang="en-US" altLang="ru-RU" i="1" smtClean="0"/>
              <a:t> in blue. </a:t>
            </a:r>
            <a:r>
              <a:rPr lang="en-US" altLang="ru-RU" b="1" i="1" smtClean="0"/>
              <a:t>Bottom right:</a:t>
            </a:r>
            <a:r>
              <a:rPr lang="en-US" altLang="ru-RU" i="1" smtClean="0"/>
              <a:t> Each genital ridge can develop into a testis or an ovary, depending on the genetic signals received. In XX embryos, ovaries usually form, but in XY embryos, testes usually form.</a:t>
            </a:r>
            <a:endParaRPr lang="en-US" altLang="ru-RU" smtClean="0"/>
          </a:p>
          <a:p>
            <a:r>
              <a:rPr lang="en-US" altLang="ru-RU" smtClean="0"/>
              <a:t>Rspo 1 he encoded protein is a ligand for leucine-rich repeat-containing G-protein coupled receptors (LGR proteins) and positively regulates the Wnt signaling pathway.  In critical gonadal stages, between six and nine weeks after </a:t>
            </a:r>
            <a:r>
              <a:rPr lang="en-US" altLang="ru-RU" smtClean="0">
                <a:hlinkClick r:id="rId4" tooltip="Fertilization"/>
              </a:rPr>
              <a:t>fertilization</a:t>
            </a:r>
            <a:r>
              <a:rPr lang="en-US" altLang="ru-RU" smtClean="0"/>
              <a:t>, the ovaries upregulate it while the testes downregulate it</a:t>
            </a:r>
            <a:endParaRPr lang="uk-UA" alt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565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667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769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872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974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6077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Образ слайда 1"/>
          <p:cNvSpPr>
            <a:spLocks noGrp="1" noRot="1" noChangeAspect="1" noTextEdit="1"/>
          </p:cNvSpPr>
          <p:nvPr>
            <p:ph type="sldImg"/>
          </p:nvPr>
        </p:nvSpPr>
        <p:spPr/>
      </p:sp>
      <p:sp>
        <p:nvSpPr>
          <p:cNvPr id="161795" name="Заметки 2"/>
          <p:cNvSpPr>
            <a:spLocks noGrp="1"/>
          </p:cNvSpPr>
          <p:nvPr>
            <p:ph type="body" idx="1"/>
          </p:nvPr>
        </p:nvSpPr>
        <p:spPr>
          <a:noFill/>
          <a:ln/>
        </p:spPr>
        <p:txBody>
          <a:bodyPr/>
          <a:lstStyle/>
          <a:p>
            <a:r>
              <a:rPr lang="en-US" altLang="ru-RU" smtClean="0"/>
              <a:t>Map of chromosome-1 of the human genome and the genes that have been identified. In the figure on the left, linkage group is shown with location of genes and the recombination frequencies (figures on left are from male and those on right from female meiosis; note higher frequencies in female). Broken line shows terminal region where no genes could be located till 1983. In the figure on right G bands, centromere and location of different genes are shown. Methods used for chromosome mapping are shown in parentheses (F = family linkage; C = cell hybrids; R = radiation induced loss; LD = linkage disequilibrium with another marker; H = in situ hybridization; D = deletion mapping (redrawn from Fincham-Genetics, 1983; current map will be much more extensive; see Table 24.4)</a:t>
            </a:r>
            <a:br>
              <a:rPr lang="en-US" altLang="ru-RU" smtClean="0"/>
            </a:br>
            <a:r>
              <a:rPr lang="en-US" altLang="ru-RU" smtClean="0"/>
              <a:t>Genetic map of human X-chromosome; in the figure on the left, the G-bands of the X-chromosome are shown; in the figure on the right, linkage map is shown with distances (recombination frequencies as centimorgan or cM units) on one side and location of genes on the other side.</a:t>
            </a:r>
          </a:p>
          <a:p>
            <a:r>
              <a:rPr lang="en-US" altLang="ru-RU" smtClean="0"/>
              <a:t>http://www.biocyclopedia.com/index/genetics/human_genetics/chromosome_mapping_in_humans_including_rflps.php</a:t>
            </a:r>
            <a:endParaRPr lang="uk-UA"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CEBC25A0-E050-4013-AE03-14490F1ED9E6}" type="datetimeFigureOut">
              <a:rPr lang="uk-UA" smtClean="0"/>
              <a:t>19.12.2022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CEBC25A0-E050-4013-AE03-14490F1ED9E6}" type="datetimeFigureOut">
              <a:rPr lang="uk-UA" smtClean="0"/>
              <a:t>19.12.2022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EBC25A0-E050-4013-AE03-14490F1ED9E6}" type="datetimeFigureOut">
              <a:rPr lang="uk-UA" smtClean="0"/>
              <a:t>19.12.2022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CEBC25A0-E050-4013-AE03-14490F1ED9E6}" type="datetimeFigureOut">
              <a:rPr lang="uk-UA" smtClean="0"/>
              <a:t>19.12.2022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CEBC25A0-E050-4013-AE03-14490F1ED9E6}" type="datetimeFigureOut">
              <a:rPr lang="uk-UA" smtClean="0"/>
              <a:t>19.12.2022</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CEBC25A0-E050-4013-AE03-14490F1ED9E6}" type="datetimeFigureOut">
              <a:rPr lang="uk-UA" smtClean="0"/>
              <a:t>19.12.2022</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EBC25A0-E050-4013-AE03-14490F1ED9E6}" type="datetimeFigureOut">
              <a:rPr lang="uk-UA" smtClean="0"/>
              <a:t>19.12.2022</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EBC25A0-E050-4013-AE03-14490F1ED9E6}" type="datetimeFigureOut">
              <a:rPr lang="uk-UA" smtClean="0"/>
              <a:t>19.12.2022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EBC25A0-E050-4013-AE03-14490F1ED9E6}" type="datetimeFigureOut">
              <a:rPr lang="uk-UA" smtClean="0"/>
              <a:t>19.12.2022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CEBC25A0-E050-4013-AE03-14490F1ED9E6}" type="datetimeFigureOut">
              <a:rPr lang="uk-UA" smtClean="0"/>
              <a:t>19.12.2022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CEBC25A0-E050-4013-AE03-14490F1ED9E6}" type="datetimeFigureOut">
              <a:rPr lang="uk-UA" smtClean="0"/>
              <a:t>19.12.2022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F791D341-E389-4408-B49D-51B916C71F4E}" type="slidenum">
              <a:rPr lang="uk-UA" smtClean="0"/>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C25A0-E050-4013-AE03-14490F1ED9E6}" type="datetimeFigureOut">
              <a:rPr lang="uk-UA" smtClean="0"/>
              <a:t>19.12.2022</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91D341-E389-4408-B49D-51B916C71F4E}" type="slidenum">
              <a:rPr lang="uk-UA" smtClean="0"/>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https://genetics.thetech.org/sites/default/files/blueeye2_10.jpg" TargetMode="External"/><Relationship Id="rId5" Type="http://schemas.openxmlformats.org/officeDocument/2006/relationships/image" Target="../media/image13.jpeg"/><Relationship Id="rId4" Type="http://schemas.openxmlformats.org/officeDocument/2006/relationships/image" Target="https://genetics.thetech.org/sites/default/files/450Epistasis.gi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Gene interactions</a:t>
            </a:r>
            <a:r>
              <a:rPr lang="uk-UA" dirty="0"/>
              <a:t>. </a:t>
            </a:r>
            <a:r>
              <a:rPr lang="en-US"/>
              <a:t>Chromosomal theory of heredity</a:t>
            </a:r>
            <a:endParaRPr lang="uk-UA"/>
          </a:p>
        </p:txBody>
      </p:sp>
      <p:sp>
        <p:nvSpPr>
          <p:cNvPr id="3" name="Подзаголовок 2"/>
          <p:cNvSpPr>
            <a:spLocks noGrp="1"/>
          </p:cNvSpPr>
          <p:nvPr>
            <p:ph type="subTitle" idx="1"/>
          </p:nvPr>
        </p:nvSpPr>
        <p:spPr/>
        <p:txBody>
          <a:bodyPr/>
          <a:lstStyle/>
          <a:p>
            <a:endParaRPr lang="uk-U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Номер слайда 6"/>
          <p:cNvSpPr>
            <a:spLocks noGrp="1"/>
          </p:cNvSpPr>
          <p:nvPr>
            <p:ph type="sldNum" sz="quarter" idx="12"/>
          </p:nvPr>
        </p:nvSpPr>
        <p:spPr/>
        <p:txBody>
          <a:bodyPr/>
          <a:lstStyle/>
          <a:p>
            <a:pPr>
              <a:defRPr/>
            </a:pPr>
            <a:fld id="{75933721-0EEF-477D-85EA-2E73A1CD5706}" type="slidenum">
              <a:rPr lang="ru-RU" altLang="ru-RU">
                <a:effectLst>
                  <a:outerShdw blurRad="38100" dist="38100" dir="2700000" algn="tl">
                    <a:srgbClr val="000000"/>
                  </a:outerShdw>
                </a:effectLst>
              </a:rPr>
              <a:pPr>
                <a:defRPr/>
              </a:pPr>
              <a:t>2</a:t>
            </a:fld>
            <a:endParaRPr lang="ru-RU" altLang="ru-RU">
              <a:effectLst>
                <a:outerShdw blurRad="38100" dist="38100" dir="2700000" algn="tl">
                  <a:srgbClr val="000000"/>
                </a:outerShdw>
              </a:effectLst>
            </a:endParaRPr>
          </a:p>
        </p:txBody>
      </p:sp>
      <p:sp>
        <p:nvSpPr>
          <p:cNvPr id="33795" name="Rectangle 2"/>
          <p:cNvSpPr>
            <a:spLocks noGrp="1" noChangeArrowheads="1"/>
          </p:cNvSpPr>
          <p:nvPr>
            <p:ph type="title"/>
          </p:nvPr>
        </p:nvSpPr>
        <p:spPr/>
        <p:txBody>
          <a:bodyPr/>
          <a:lstStyle/>
          <a:p>
            <a:pPr algn="ctr">
              <a:defRPr/>
            </a:pPr>
            <a:r>
              <a:rPr lang="en-US" b="1" dirty="0" smtClean="0"/>
              <a:t>GENES</a:t>
            </a:r>
            <a:r>
              <a:rPr lang="ru-RU" b="1" dirty="0" smtClean="0"/>
              <a:t> </a:t>
            </a:r>
          </a:p>
        </p:txBody>
      </p:sp>
      <p:sp>
        <p:nvSpPr>
          <p:cNvPr id="64516" name="Rectangle 3"/>
          <p:cNvSpPr>
            <a:spLocks noGrp="1" noChangeArrowheads="1"/>
          </p:cNvSpPr>
          <p:nvPr>
            <p:ph type="body" sz="half" idx="1"/>
          </p:nvPr>
        </p:nvSpPr>
        <p:spPr>
          <a:xfrm>
            <a:off x="457200" y="1412875"/>
            <a:ext cx="4038600" cy="4713288"/>
          </a:xfrm>
        </p:spPr>
        <p:txBody>
          <a:bodyPr/>
          <a:lstStyle/>
          <a:p>
            <a:pPr algn="ctr">
              <a:buFontTx/>
              <a:buNone/>
            </a:pPr>
            <a:r>
              <a:rPr lang="en-US" altLang="ru-RU" sz="2400" b="1" dirty="0" smtClean="0">
                <a:solidFill>
                  <a:srgbClr val="CC3300"/>
                </a:solidFill>
              </a:rPr>
              <a:t>ALLELIC</a:t>
            </a:r>
            <a:endParaRPr lang="ru-RU" altLang="ru-RU" sz="2400" b="1" dirty="0" smtClean="0">
              <a:solidFill>
                <a:srgbClr val="CC3300"/>
              </a:solidFill>
            </a:endParaRPr>
          </a:p>
          <a:p>
            <a:r>
              <a:rPr lang="en-US" altLang="ru-RU" sz="2400" dirty="0" smtClean="0">
                <a:latin typeface="Calibri" pitchFamily="34" charset="0"/>
                <a:cs typeface="Calibri" pitchFamily="34" charset="0"/>
              </a:rPr>
              <a:t>Are located at the same locus of homologous chromosomes and control same characteristics</a:t>
            </a:r>
            <a:endParaRPr lang="ru-RU" altLang="ru-RU" sz="2400" dirty="0" smtClean="0">
              <a:latin typeface="Calibri" pitchFamily="34" charset="0"/>
              <a:cs typeface="Calibri" pitchFamily="34" charset="0"/>
            </a:endParaRPr>
          </a:p>
          <a:p>
            <a:r>
              <a:rPr lang="en-US" altLang="ru-RU" sz="2400" dirty="0" smtClean="0">
                <a:latin typeface="Calibri" pitchFamily="34" charset="0"/>
                <a:cs typeface="Calibri" pitchFamily="34" charset="0"/>
              </a:rPr>
              <a:t>Are labeled by the same letters of Latin alphabet</a:t>
            </a:r>
          </a:p>
        </p:txBody>
      </p:sp>
      <p:sp>
        <p:nvSpPr>
          <p:cNvPr id="64517" name="Rectangle 4"/>
          <p:cNvSpPr>
            <a:spLocks noGrp="1" noChangeArrowheads="1"/>
          </p:cNvSpPr>
          <p:nvPr>
            <p:ph type="body" sz="half" idx="2"/>
          </p:nvPr>
        </p:nvSpPr>
        <p:spPr>
          <a:xfrm>
            <a:off x="4700588" y="1401763"/>
            <a:ext cx="4038600" cy="4449762"/>
          </a:xfrm>
        </p:spPr>
        <p:txBody>
          <a:bodyPr/>
          <a:lstStyle/>
          <a:p>
            <a:pPr algn="ctr">
              <a:buFontTx/>
              <a:buNone/>
            </a:pPr>
            <a:r>
              <a:rPr lang="en-US" altLang="ru-RU" sz="2400" b="1" smtClean="0">
                <a:solidFill>
                  <a:srgbClr val="CC3300"/>
                </a:solidFill>
              </a:rPr>
              <a:t>NON-ALLELIC</a:t>
            </a:r>
            <a:endParaRPr lang="ru-RU" altLang="ru-RU" sz="2400" b="1" smtClean="0">
              <a:solidFill>
                <a:srgbClr val="CC3300"/>
              </a:solidFill>
            </a:endParaRPr>
          </a:p>
        </p:txBody>
      </p:sp>
      <p:sp>
        <p:nvSpPr>
          <p:cNvPr id="33798" name="Line 5"/>
          <p:cNvSpPr>
            <a:spLocks noChangeShapeType="1"/>
          </p:cNvSpPr>
          <p:nvPr/>
        </p:nvSpPr>
        <p:spPr bwMode="auto">
          <a:xfrm flipH="1">
            <a:off x="3505200" y="1143000"/>
            <a:ext cx="762000" cy="3048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799" name="Rectangle 6"/>
          <p:cNvSpPr>
            <a:spLocks noChangeArrowheads="1"/>
          </p:cNvSpPr>
          <p:nvPr/>
        </p:nvSpPr>
        <p:spPr bwMode="auto">
          <a:xfrm>
            <a:off x="5029200" y="1905000"/>
            <a:ext cx="3810000" cy="3046413"/>
          </a:xfrm>
          <a:prstGeom prst="rect">
            <a:avLst/>
          </a:prstGeom>
          <a:noFill/>
          <a:ln w="9525">
            <a:noFill/>
            <a:miter lim="800000"/>
            <a:headEnd/>
            <a:tailEnd/>
          </a:ln>
        </p:spPr>
        <p:txBody>
          <a:bodyPr>
            <a:spAutoFit/>
          </a:bodyPr>
          <a:lstStyle/>
          <a:p>
            <a:pPr eaLnBrk="1" hangingPunct="1">
              <a:buClr>
                <a:srgbClr val="000000"/>
              </a:buClr>
              <a:buSzPct val="100000"/>
              <a:buFontTx/>
              <a:buChar char="•"/>
              <a:defRPr/>
            </a:pPr>
            <a:r>
              <a:rPr lang="en-US" sz="2400" dirty="0">
                <a:effectLst>
                  <a:outerShdw blurRad="38100" dist="38100" dir="2700000" algn="tl">
                    <a:srgbClr val="000000">
                      <a:alpha val="43137"/>
                    </a:srgbClr>
                  </a:outerShdw>
                </a:effectLst>
                <a:latin typeface="Calibri" panose="020F0502020204030204" pitchFamily="34" charset="0"/>
                <a:ea typeface="+mn-ea"/>
                <a:cs typeface="Calibri" panose="020F0502020204030204" pitchFamily="34" charset="0"/>
              </a:rPr>
              <a:t> </a:t>
            </a:r>
            <a:r>
              <a:rPr lang="en-US" sz="2400" dirty="0">
                <a:latin typeface="Calibri" panose="020F0502020204030204" pitchFamily="34" charset="0"/>
                <a:ea typeface="+mn-ea"/>
                <a:cs typeface="Calibri" panose="020F0502020204030204" pitchFamily="34" charset="0"/>
              </a:rPr>
              <a:t>Are located in different loci of homologous chromosomes or in non-homologous chromosomes and control different traits</a:t>
            </a:r>
            <a:endParaRPr lang="ru-RU" sz="2400" dirty="0">
              <a:latin typeface="Calibri" panose="020F0502020204030204" pitchFamily="34" charset="0"/>
              <a:ea typeface="+mn-ea"/>
              <a:cs typeface="Calibri" panose="020F0502020204030204" pitchFamily="34" charset="0"/>
            </a:endParaRPr>
          </a:p>
          <a:p>
            <a:pPr eaLnBrk="1" hangingPunct="1">
              <a:buClr>
                <a:srgbClr val="000000"/>
              </a:buClr>
              <a:buSzPct val="100000"/>
              <a:buFontTx/>
              <a:buChar char="•"/>
              <a:defRPr/>
            </a:pPr>
            <a:r>
              <a:rPr lang="en-US" sz="2400" dirty="0">
                <a:latin typeface="Calibri" panose="020F0502020204030204" pitchFamily="34" charset="0"/>
                <a:ea typeface="+mn-ea"/>
                <a:cs typeface="Calibri" panose="020F0502020204030204" pitchFamily="34" charset="0"/>
              </a:rPr>
              <a:t> Are labeled by different letters of Latin alphabet</a:t>
            </a:r>
          </a:p>
          <a:p>
            <a:pPr eaLnBrk="1" hangingPunct="1">
              <a:buClr>
                <a:srgbClr val="000000"/>
              </a:buClr>
              <a:buSzPct val="100000"/>
              <a:buFontTx/>
              <a:buChar char="•"/>
              <a:defRPr/>
            </a:pPr>
            <a:endParaRPr lang="ru-RU" sz="2400" dirty="0">
              <a:effectLst>
                <a:outerShdw blurRad="38100" dist="38100" dir="2700000" algn="tl">
                  <a:srgbClr val="000000">
                    <a:alpha val="43137"/>
                  </a:srgbClr>
                </a:outerShdw>
              </a:effectLst>
              <a:ea typeface="+mn-ea"/>
              <a:cs typeface="+mn-cs"/>
            </a:endParaRPr>
          </a:p>
        </p:txBody>
      </p:sp>
      <p:sp>
        <p:nvSpPr>
          <p:cNvPr id="33800" name="Line 7"/>
          <p:cNvSpPr>
            <a:spLocks noChangeShapeType="1"/>
          </p:cNvSpPr>
          <p:nvPr/>
        </p:nvSpPr>
        <p:spPr bwMode="auto">
          <a:xfrm>
            <a:off x="1447800" y="51054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1" name="Line 8"/>
          <p:cNvSpPr>
            <a:spLocks noChangeShapeType="1"/>
          </p:cNvSpPr>
          <p:nvPr/>
        </p:nvSpPr>
        <p:spPr bwMode="auto">
          <a:xfrm>
            <a:off x="1905000" y="51054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2" name="Text Box 9"/>
          <p:cNvSpPr txBox="1">
            <a:spLocks noChangeArrowheads="1"/>
          </p:cNvSpPr>
          <p:nvPr/>
        </p:nvSpPr>
        <p:spPr bwMode="auto">
          <a:xfrm>
            <a:off x="990600" y="5410200"/>
            <a:ext cx="381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effectLst>
                  <a:outerShdw blurRad="38100" dist="38100" dir="2700000" algn="tl">
                    <a:srgbClr val="FFFFFF"/>
                  </a:outerShdw>
                </a:effectLst>
              </a:rPr>
              <a:t>А</a:t>
            </a:r>
          </a:p>
        </p:txBody>
      </p:sp>
      <p:sp>
        <p:nvSpPr>
          <p:cNvPr id="33803" name="Text Box 10"/>
          <p:cNvSpPr txBox="1">
            <a:spLocks noChangeArrowheads="1"/>
          </p:cNvSpPr>
          <p:nvPr/>
        </p:nvSpPr>
        <p:spPr bwMode="auto">
          <a:xfrm>
            <a:off x="1981200" y="54102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effectLst>
                  <a:outerShdw blurRad="38100" dist="38100" dir="2700000" algn="tl">
                    <a:srgbClr val="FFFFFF"/>
                  </a:outerShdw>
                </a:effectLst>
              </a:rPr>
              <a:t>а</a:t>
            </a:r>
          </a:p>
        </p:txBody>
      </p:sp>
      <p:sp>
        <p:nvSpPr>
          <p:cNvPr id="33804" name="Text Box 11"/>
          <p:cNvSpPr txBox="1">
            <a:spLocks noChangeArrowheads="1"/>
          </p:cNvSpPr>
          <p:nvPr/>
        </p:nvSpPr>
        <p:spPr bwMode="auto">
          <a:xfrm>
            <a:off x="2286000" y="5638800"/>
            <a:ext cx="762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effectLst>
                  <a:outerShdw blurRad="38100" dist="38100" dir="2700000" algn="tl">
                    <a:srgbClr val="000000">
                      <a:alpha val="43137"/>
                    </a:srgbClr>
                  </a:outerShdw>
                </a:effectLst>
                <a:ea typeface="+mn-ea"/>
                <a:cs typeface="+mn-cs"/>
              </a:rPr>
              <a:t>or</a:t>
            </a:r>
            <a:endParaRPr lang="ru-RU" dirty="0">
              <a:effectLst>
                <a:outerShdw blurRad="38100" dist="38100" dir="2700000" algn="tl">
                  <a:srgbClr val="000000">
                    <a:alpha val="43137"/>
                  </a:srgbClr>
                </a:outerShdw>
              </a:effectLst>
              <a:ea typeface="+mn-ea"/>
              <a:cs typeface="+mn-cs"/>
            </a:endParaRPr>
          </a:p>
        </p:txBody>
      </p:sp>
      <p:sp>
        <p:nvSpPr>
          <p:cNvPr id="33805" name="Text Box 12"/>
          <p:cNvSpPr txBox="1">
            <a:spLocks noChangeArrowheads="1"/>
          </p:cNvSpPr>
          <p:nvPr/>
        </p:nvSpPr>
        <p:spPr bwMode="auto">
          <a:xfrm>
            <a:off x="3048000" y="5257800"/>
            <a:ext cx="1524000" cy="1006475"/>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000">
                <a:effectLst>
                  <a:outerShdw blurRad="38100" dist="38100" dir="2700000" algn="tl">
                    <a:srgbClr val="FFFFFF"/>
                  </a:outerShdw>
                </a:effectLst>
              </a:rPr>
              <a:t>Х Х</a:t>
            </a:r>
          </a:p>
        </p:txBody>
      </p:sp>
      <p:sp>
        <p:nvSpPr>
          <p:cNvPr id="33806" name="Text Box 13"/>
          <p:cNvSpPr txBox="1">
            <a:spLocks noChangeArrowheads="1"/>
          </p:cNvSpPr>
          <p:nvPr/>
        </p:nvSpPr>
        <p:spPr bwMode="auto">
          <a:xfrm>
            <a:off x="3581400" y="5105400"/>
            <a:ext cx="228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effectLst>
                  <a:outerShdw blurRad="38100" dist="38100" dir="2700000" algn="tl">
                    <a:srgbClr val="FFFFFF"/>
                  </a:outerShdw>
                </a:effectLst>
              </a:rPr>
              <a:t>В</a:t>
            </a:r>
          </a:p>
        </p:txBody>
      </p:sp>
      <p:sp>
        <p:nvSpPr>
          <p:cNvPr id="33807" name="Text Box 14"/>
          <p:cNvSpPr txBox="1">
            <a:spLocks noChangeArrowheads="1"/>
          </p:cNvSpPr>
          <p:nvPr/>
        </p:nvSpPr>
        <p:spPr bwMode="auto">
          <a:xfrm>
            <a:off x="4267200" y="5105400"/>
            <a:ext cx="4572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b</a:t>
            </a:r>
            <a:endParaRPr lang="ru-RU">
              <a:effectLst>
                <a:outerShdw blurRad="38100" dist="38100" dir="2700000" algn="tl">
                  <a:srgbClr val="000000">
                    <a:alpha val="43137"/>
                  </a:srgbClr>
                </a:outerShdw>
              </a:effectLst>
              <a:ea typeface="+mn-ea"/>
              <a:cs typeface="+mn-cs"/>
            </a:endParaRPr>
          </a:p>
        </p:txBody>
      </p:sp>
      <p:sp>
        <p:nvSpPr>
          <p:cNvPr id="33808" name="Text Box 15"/>
          <p:cNvSpPr txBox="1">
            <a:spLocks noChangeArrowheads="1"/>
          </p:cNvSpPr>
          <p:nvPr/>
        </p:nvSpPr>
        <p:spPr bwMode="auto">
          <a:xfrm>
            <a:off x="6324600" y="5410200"/>
            <a:ext cx="1066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9" name="Line 16"/>
          <p:cNvSpPr>
            <a:spLocks noChangeShapeType="1"/>
          </p:cNvSpPr>
          <p:nvPr/>
        </p:nvSpPr>
        <p:spPr bwMode="auto">
          <a:xfrm>
            <a:off x="6019800" y="5257800"/>
            <a:ext cx="0" cy="10668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0" name="Line 17"/>
          <p:cNvSpPr>
            <a:spLocks noChangeShapeType="1"/>
          </p:cNvSpPr>
          <p:nvPr/>
        </p:nvSpPr>
        <p:spPr bwMode="auto">
          <a:xfrm>
            <a:off x="6400800" y="5257800"/>
            <a:ext cx="0" cy="10668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1" name="Text Box 18"/>
          <p:cNvSpPr txBox="1">
            <a:spLocks noChangeArrowheads="1"/>
          </p:cNvSpPr>
          <p:nvPr/>
        </p:nvSpPr>
        <p:spPr bwMode="auto">
          <a:xfrm>
            <a:off x="5638800" y="5486400"/>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F   V</a:t>
            </a:r>
            <a:endParaRPr lang="ru-RU">
              <a:effectLst>
                <a:outerShdw blurRad="38100" dist="38100" dir="2700000" algn="tl">
                  <a:srgbClr val="000000">
                    <a:alpha val="43137"/>
                  </a:srgbClr>
                </a:outerShdw>
              </a:effectLst>
              <a:ea typeface="+mn-ea"/>
              <a:cs typeface="+mn-cs"/>
            </a:endParaRPr>
          </a:p>
        </p:txBody>
      </p:sp>
      <p:sp>
        <p:nvSpPr>
          <p:cNvPr id="33812" name="Text Box 19"/>
          <p:cNvSpPr txBox="1">
            <a:spLocks noChangeArrowheads="1"/>
          </p:cNvSpPr>
          <p:nvPr/>
        </p:nvSpPr>
        <p:spPr bwMode="auto">
          <a:xfrm>
            <a:off x="6477000" y="5486400"/>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f v</a:t>
            </a:r>
            <a:endParaRPr lang="ru-RU">
              <a:effectLst>
                <a:outerShdw blurRad="38100" dist="38100" dir="2700000" algn="tl">
                  <a:srgbClr val="000000">
                    <a:alpha val="43137"/>
                  </a:srgbClr>
                </a:outerShdw>
              </a:effectLst>
              <a:ea typeface="+mn-ea"/>
              <a:cs typeface="+mn-cs"/>
            </a:endParaRPr>
          </a:p>
        </p:txBody>
      </p:sp>
      <p:sp>
        <p:nvSpPr>
          <p:cNvPr id="33813" name="Line 20"/>
          <p:cNvSpPr>
            <a:spLocks noChangeShapeType="1"/>
          </p:cNvSpPr>
          <p:nvPr/>
        </p:nvSpPr>
        <p:spPr bwMode="auto">
          <a:xfrm flipH="1">
            <a:off x="7467600" y="5486400"/>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4" name="Line 21"/>
          <p:cNvSpPr>
            <a:spLocks noChangeShapeType="1"/>
          </p:cNvSpPr>
          <p:nvPr/>
        </p:nvSpPr>
        <p:spPr bwMode="auto">
          <a:xfrm flipH="1">
            <a:off x="7696200" y="5486400"/>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5" name="Text Box 22"/>
          <p:cNvSpPr txBox="1">
            <a:spLocks noChangeArrowheads="1"/>
          </p:cNvSpPr>
          <p:nvPr/>
        </p:nvSpPr>
        <p:spPr bwMode="auto">
          <a:xfrm>
            <a:off x="7086600" y="5562600"/>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E</a:t>
            </a:r>
            <a:endParaRPr lang="ru-RU">
              <a:effectLst>
                <a:outerShdw blurRad="38100" dist="38100" dir="2700000" algn="tl">
                  <a:srgbClr val="000000">
                    <a:alpha val="43137"/>
                  </a:srgbClr>
                </a:outerShdw>
              </a:effectLst>
              <a:ea typeface="+mn-ea"/>
              <a:cs typeface="+mn-cs"/>
            </a:endParaRPr>
          </a:p>
        </p:txBody>
      </p:sp>
      <p:sp>
        <p:nvSpPr>
          <p:cNvPr id="33816" name="Text Box 23"/>
          <p:cNvSpPr txBox="1">
            <a:spLocks noChangeArrowheads="1"/>
          </p:cNvSpPr>
          <p:nvPr/>
        </p:nvSpPr>
        <p:spPr bwMode="auto">
          <a:xfrm>
            <a:off x="7772400" y="5562600"/>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e</a:t>
            </a:r>
            <a:endParaRPr lang="ru-RU">
              <a:effectLst>
                <a:outerShdw blurRad="38100" dist="38100" dir="2700000" algn="tl">
                  <a:srgbClr val="000000">
                    <a:alpha val="43137"/>
                  </a:srgbClr>
                </a:outerShdw>
              </a:effectLst>
              <a:ea typeface="+mn-ea"/>
              <a:cs typeface="+mn-cs"/>
            </a:endParaRPr>
          </a:p>
        </p:txBody>
      </p:sp>
      <p:sp>
        <p:nvSpPr>
          <p:cNvPr id="33817" name="Line 24"/>
          <p:cNvSpPr>
            <a:spLocks noChangeShapeType="1"/>
          </p:cNvSpPr>
          <p:nvPr/>
        </p:nvSpPr>
        <p:spPr bwMode="auto">
          <a:xfrm>
            <a:off x="1371600" y="5486400"/>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8" name="Line 25"/>
          <p:cNvSpPr>
            <a:spLocks noChangeShapeType="1"/>
          </p:cNvSpPr>
          <p:nvPr/>
        </p:nvSpPr>
        <p:spPr bwMode="auto">
          <a:xfrm>
            <a:off x="1828800" y="5486400"/>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9" name="Line 26"/>
          <p:cNvSpPr>
            <a:spLocks noChangeShapeType="1"/>
          </p:cNvSpPr>
          <p:nvPr/>
        </p:nvSpPr>
        <p:spPr bwMode="auto">
          <a:xfrm>
            <a:off x="3505200" y="5486400"/>
            <a:ext cx="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0" name="Line 27"/>
          <p:cNvSpPr>
            <a:spLocks noChangeShapeType="1"/>
          </p:cNvSpPr>
          <p:nvPr/>
        </p:nvSpPr>
        <p:spPr bwMode="auto">
          <a:xfrm>
            <a:off x="4191000" y="5486400"/>
            <a:ext cx="7620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1" name="Line 28"/>
          <p:cNvSpPr>
            <a:spLocks noChangeShapeType="1"/>
          </p:cNvSpPr>
          <p:nvPr/>
        </p:nvSpPr>
        <p:spPr bwMode="auto">
          <a:xfrm>
            <a:off x="4876800" y="1143000"/>
            <a:ext cx="685800" cy="2286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2" name="Line 29"/>
          <p:cNvSpPr>
            <a:spLocks noChangeShapeType="1"/>
          </p:cNvSpPr>
          <p:nvPr/>
        </p:nvSpPr>
        <p:spPr bwMode="auto">
          <a:xfrm>
            <a:off x="5943600" y="5562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3" name="Line 30"/>
          <p:cNvSpPr>
            <a:spLocks noChangeShapeType="1"/>
          </p:cNvSpPr>
          <p:nvPr/>
        </p:nvSpPr>
        <p:spPr bwMode="auto">
          <a:xfrm>
            <a:off x="6324600" y="5562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4" name="Line 31"/>
          <p:cNvSpPr>
            <a:spLocks noChangeShapeType="1"/>
          </p:cNvSpPr>
          <p:nvPr/>
        </p:nvSpPr>
        <p:spPr bwMode="auto">
          <a:xfrm>
            <a:off x="5943600" y="5943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5" name="Line 32"/>
          <p:cNvSpPr>
            <a:spLocks noChangeShapeType="1"/>
          </p:cNvSpPr>
          <p:nvPr/>
        </p:nvSpPr>
        <p:spPr bwMode="auto">
          <a:xfrm>
            <a:off x="6324600" y="5943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6" name="Line 33"/>
          <p:cNvSpPr>
            <a:spLocks noChangeShapeType="1"/>
          </p:cNvSpPr>
          <p:nvPr/>
        </p:nvSpPr>
        <p:spPr bwMode="auto">
          <a:xfrm flipV="1">
            <a:off x="7620000" y="56388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7" name="Line 34"/>
          <p:cNvSpPr>
            <a:spLocks noChangeShapeType="1"/>
          </p:cNvSpPr>
          <p:nvPr/>
        </p:nvSpPr>
        <p:spPr bwMode="auto">
          <a:xfrm flipV="1">
            <a:off x="7391400" y="56388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8" name="Line 35"/>
          <p:cNvSpPr>
            <a:spLocks noChangeShapeType="1"/>
          </p:cNvSpPr>
          <p:nvPr/>
        </p:nvSpPr>
        <p:spPr bwMode="auto">
          <a:xfrm>
            <a:off x="3429000" y="5486400"/>
            <a:ext cx="15240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7" name="Блок-схема: процесс 36"/>
          <p:cNvSpPr/>
          <p:nvPr/>
        </p:nvSpPr>
        <p:spPr>
          <a:xfrm>
            <a:off x="1397000" y="5410200"/>
            <a:ext cx="71438" cy="57626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
        <p:nvSpPr>
          <p:cNvPr id="38" name="Блок-схема: процесс 37"/>
          <p:cNvSpPr/>
          <p:nvPr/>
        </p:nvSpPr>
        <p:spPr>
          <a:xfrm>
            <a:off x="1908175" y="5373688"/>
            <a:ext cx="71438"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
        <p:nvSpPr>
          <p:cNvPr id="39" name="Блок-схема: процесс 38"/>
          <p:cNvSpPr/>
          <p:nvPr/>
        </p:nvSpPr>
        <p:spPr>
          <a:xfrm>
            <a:off x="6011863" y="5516563"/>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
        <p:nvSpPr>
          <p:cNvPr id="40" name="Блок-схема: процесс 39"/>
          <p:cNvSpPr/>
          <p:nvPr/>
        </p:nvSpPr>
        <p:spPr>
          <a:xfrm>
            <a:off x="6443663" y="5516563"/>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Grp="1" noChangeArrowheads="1"/>
          </p:cNvSpPr>
          <p:nvPr>
            <p:ph type="body" idx="4294967295"/>
          </p:nvPr>
        </p:nvSpPr>
        <p:spPr>
          <a:xfrm>
            <a:off x="323850" y="447675"/>
            <a:ext cx="8459788" cy="6381750"/>
          </a:xfrm>
        </p:spPr>
        <p:txBody>
          <a:bodyPr/>
          <a:lstStyle/>
          <a:p>
            <a:pPr algn="ct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800" b="1" smtClean="0"/>
              <a:t>INTERACTION OF GENES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smtClean="0">
              <a:solidFill>
                <a:srgbClr val="FF0000"/>
              </a:solidFill>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3200" b="1" smtClean="0">
                <a:solidFill>
                  <a:srgbClr val="FF0000"/>
                </a:solidFill>
                <a:latin typeface="Calibri" pitchFamily="34" charset="0"/>
                <a:cs typeface="Calibri" pitchFamily="34" charset="0"/>
              </a:rPr>
              <a:t>         Allelic:                                      Non-allelic: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smtClean="0"/>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800" smtClean="0">
                <a:latin typeface="Calibri" pitchFamily="34" charset="0"/>
                <a:cs typeface="Calibri" pitchFamily="34" charset="0"/>
              </a:rPr>
              <a:t>1.Complete dominance;              1.Complementerity    </a:t>
            </a:r>
            <a:r>
              <a:rPr lang="ru-RU" altLang="ru-RU" sz="2800" smtClean="0">
                <a:latin typeface="Calibri" pitchFamily="34" charset="0"/>
                <a:cs typeface="Calibri" pitchFamily="34" charset="0"/>
              </a:rPr>
              <a:t> </a:t>
            </a:r>
            <a:endParaRPr lang="en-GB" altLang="ru-RU" sz="2800" smtClean="0">
              <a:latin typeface="Calibri" pitchFamily="34" charset="0"/>
              <a:cs typeface="Calibri" pitchFamily="34" charset="0"/>
            </a:endParaRP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2.Incomplete dominance;           2. Epistasis; </a:t>
            </a: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3. Overdominance;                       3. Polymery; </a:t>
            </a: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4. Codominance;                           4. “Position effect“.</a:t>
            </a:r>
          </a:p>
          <a:p>
            <a:pPr eaLnBrk="1" hangingPunct="1">
              <a:lnSpc>
                <a:spcPct val="80000"/>
              </a:lnSpc>
              <a:spcBef>
                <a:spcPts val="12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5.Allelic  exception;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solidFill>
                  <a:srgbClr val="FFFF00"/>
                </a:solidFill>
              </a:rPr>
              <a:t>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p>
        </p:txBody>
      </p:sp>
      <p:cxnSp>
        <p:nvCxnSpPr>
          <p:cNvPr id="5" name="Прямая соединительная линия 4"/>
          <p:cNvCxnSpPr/>
          <p:nvPr/>
        </p:nvCxnSpPr>
        <p:spPr>
          <a:xfrm>
            <a:off x="4716463" y="2133600"/>
            <a:ext cx="0" cy="3671888"/>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Номер слайда 5"/>
          <p:cNvSpPr>
            <a:spLocks noGrp="1"/>
          </p:cNvSpPr>
          <p:nvPr>
            <p:ph type="sldNum" sz="quarter" idx="12"/>
          </p:nvPr>
        </p:nvSpPr>
        <p:spPr/>
        <p:txBody>
          <a:bodyPr/>
          <a:lstStyle/>
          <a:p>
            <a:pPr>
              <a:defRPr/>
            </a:pPr>
            <a:fld id="{F1DB9C51-383F-484D-9DB9-A0A3D3F9C65C}" type="slidenum">
              <a:rPr lang="ru-RU" altLang="ru-RU"/>
              <a:pPr>
                <a:defRPr/>
              </a:pPr>
              <a:t>4</a:t>
            </a:fld>
            <a:endParaRPr lang="ru-RU" altLang="ru-RU" dirty="0"/>
          </a:p>
        </p:txBody>
      </p:sp>
      <p:sp>
        <p:nvSpPr>
          <p:cNvPr id="36867" name="Rectangle 2"/>
          <p:cNvSpPr>
            <a:spLocks noGrp="1" noChangeArrowheads="1"/>
          </p:cNvSpPr>
          <p:nvPr>
            <p:ph type="title"/>
          </p:nvPr>
        </p:nvSpPr>
        <p:spPr>
          <a:xfrm>
            <a:off x="468313" y="260648"/>
            <a:ext cx="8229600" cy="566440"/>
          </a:xfrm>
        </p:spPr>
        <p:txBody>
          <a:bodyPr>
            <a:normAutofit fontScale="90000"/>
          </a:bodyPr>
          <a:lstStyle/>
          <a:p>
            <a:pPr algn="ctr">
              <a:defRPr/>
            </a:pPr>
            <a:r>
              <a:rPr lang="en-US" sz="3600" dirty="0" smtClean="0">
                <a:solidFill>
                  <a:srgbClr val="FF0000"/>
                </a:solidFill>
              </a:rPr>
              <a:t>Complete dominance</a:t>
            </a:r>
            <a:endParaRPr lang="ru-RU" dirty="0" smtClean="0"/>
          </a:p>
        </p:txBody>
      </p:sp>
      <p:sp>
        <p:nvSpPr>
          <p:cNvPr id="66564" name="Rectangle 3"/>
          <p:cNvSpPr>
            <a:spLocks noGrp="1" noChangeArrowheads="1"/>
          </p:cNvSpPr>
          <p:nvPr>
            <p:ph type="body" idx="1"/>
          </p:nvPr>
        </p:nvSpPr>
        <p:spPr>
          <a:xfrm>
            <a:off x="323850" y="620713"/>
            <a:ext cx="8229600" cy="5638800"/>
          </a:xfrm>
        </p:spPr>
        <p:txBody>
          <a:bodyPr/>
          <a:lstStyle/>
          <a:p>
            <a:pPr algn="ctr"/>
            <a:endParaRPr lang="en-US" altLang="ru-RU" dirty="0" smtClean="0"/>
          </a:p>
          <a:p>
            <a:pPr algn="ctr"/>
            <a:endParaRPr lang="en-US" altLang="ru-RU" dirty="0" smtClean="0"/>
          </a:p>
          <a:p>
            <a:pPr algn="ctr"/>
            <a:endParaRPr lang="en-US" altLang="ru-RU" dirty="0" smtClean="0"/>
          </a:p>
          <a:p>
            <a:pPr algn="ctr"/>
            <a:endParaRPr lang="en-US" altLang="ru-RU" dirty="0" smtClean="0"/>
          </a:p>
          <a:p>
            <a:pPr algn="ctr"/>
            <a:endParaRPr lang="en-US" altLang="ru-RU" dirty="0" smtClean="0"/>
          </a:p>
          <a:p>
            <a:pPr algn="ctr" eaLnBrk="1" hangingPunct="1"/>
            <a:endParaRPr lang="en-US" altLang="ru-RU" b="1" dirty="0" smtClean="0">
              <a:solidFill>
                <a:srgbClr val="FF0000"/>
              </a:solidFill>
            </a:endParaRPr>
          </a:p>
          <a:p>
            <a:pPr algn="ctr" eaLnBrk="1" hangingPunct="1">
              <a:buFont typeface="Wingdings 3" pitchFamily="18" charset="2"/>
              <a:buNone/>
            </a:pPr>
            <a:r>
              <a:rPr lang="en-US" altLang="ru-RU" sz="2400" dirty="0" smtClean="0"/>
              <a:t>Just one of the alleles is manifested in heterozygote state</a:t>
            </a:r>
          </a:p>
          <a:p>
            <a:pPr algn="ctr" eaLnBrk="1" hangingPunct="1">
              <a:buFont typeface="Wingdings 3" pitchFamily="18" charset="2"/>
              <a:buNone/>
            </a:pPr>
            <a:r>
              <a:rPr lang="en-US" altLang="ru-RU" sz="2400" dirty="0" smtClean="0"/>
              <a:t>Hybrids of F1 generation have dominant phenotype</a:t>
            </a:r>
          </a:p>
        </p:txBody>
      </p:sp>
      <p:sp>
        <p:nvSpPr>
          <p:cNvPr id="36869" name="AutoShape 4"/>
          <p:cNvSpPr>
            <a:spLocks noChangeArrowheads="1"/>
          </p:cNvSpPr>
          <p:nvPr/>
        </p:nvSpPr>
        <p:spPr bwMode="auto">
          <a:xfrm>
            <a:off x="2286000" y="1219200"/>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0" name="AutoShape 5"/>
          <p:cNvSpPr>
            <a:spLocks noChangeArrowheads="1"/>
          </p:cNvSpPr>
          <p:nvPr/>
        </p:nvSpPr>
        <p:spPr bwMode="auto">
          <a:xfrm>
            <a:off x="5867400" y="1196975"/>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1" name="AutoShape 6"/>
          <p:cNvSpPr>
            <a:spLocks noChangeArrowheads="1"/>
          </p:cNvSpPr>
          <p:nvPr/>
        </p:nvSpPr>
        <p:spPr bwMode="auto">
          <a:xfrm>
            <a:off x="4114800" y="2209800"/>
            <a:ext cx="1066800" cy="9144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2" name="Oval 7"/>
          <p:cNvSpPr>
            <a:spLocks noChangeArrowheads="1"/>
          </p:cNvSpPr>
          <p:nvPr/>
        </p:nvSpPr>
        <p:spPr bwMode="auto">
          <a:xfrm>
            <a:off x="25908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3" name="Oval 8"/>
          <p:cNvSpPr>
            <a:spLocks noChangeArrowheads="1"/>
          </p:cNvSpPr>
          <p:nvPr/>
        </p:nvSpPr>
        <p:spPr bwMode="auto">
          <a:xfrm>
            <a:off x="30480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4" name="Oval 9"/>
          <p:cNvSpPr>
            <a:spLocks noChangeArrowheads="1"/>
          </p:cNvSpPr>
          <p:nvPr/>
        </p:nvSpPr>
        <p:spPr bwMode="auto">
          <a:xfrm>
            <a:off x="4724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5" name="Oval 10"/>
          <p:cNvSpPr>
            <a:spLocks noChangeArrowheads="1"/>
          </p:cNvSpPr>
          <p:nvPr/>
        </p:nvSpPr>
        <p:spPr bwMode="auto">
          <a:xfrm>
            <a:off x="4343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6" name="Oval 11"/>
          <p:cNvSpPr>
            <a:spLocks noChangeArrowheads="1"/>
          </p:cNvSpPr>
          <p:nvPr/>
        </p:nvSpPr>
        <p:spPr bwMode="auto">
          <a:xfrm>
            <a:off x="66294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7" name="Oval 12"/>
          <p:cNvSpPr>
            <a:spLocks noChangeArrowheads="1"/>
          </p:cNvSpPr>
          <p:nvPr/>
        </p:nvSpPr>
        <p:spPr bwMode="auto">
          <a:xfrm>
            <a:off x="61722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8" name="Text Box 13"/>
          <p:cNvSpPr txBox="1">
            <a:spLocks noChangeArrowheads="1"/>
          </p:cNvSpPr>
          <p:nvPr/>
        </p:nvSpPr>
        <p:spPr bwMode="auto">
          <a:xfrm>
            <a:off x="4343400" y="1143000"/>
            <a:ext cx="914400" cy="10985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600">
                <a:solidFill>
                  <a:schemeClr val="tx1"/>
                </a:solidFill>
                <a:effectLst>
                  <a:outerShdw blurRad="38100" dist="38100" dir="2700000" algn="tl">
                    <a:srgbClr val="C0C0C0"/>
                  </a:outerShdw>
                </a:effectLst>
              </a:rPr>
              <a:t>х</a:t>
            </a:r>
          </a:p>
        </p:txBody>
      </p:sp>
      <p:sp>
        <p:nvSpPr>
          <p:cNvPr id="36879" name="Text Box 14"/>
          <p:cNvSpPr txBox="1">
            <a:spLocks noChangeArrowheads="1"/>
          </p:cNvSpPr>
          <p:nvPr/>
        </p:nvSpPr>
        <p:spPr bwMode="auto">
          <a:xfrm>
            <a:off x="1568450" y="1897063"/>
            <a:ext cx="6096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0" name="Text Box 15"/>
          <p:cNvSpPr txBox="1">
            <a:spLocks noChangeArrowheads="1"/>
          </p:cNvSpPr>
          <p:nvPr/>
        </p:nvSpPr>
        <p:spPr bwMode="auto">
          <a:xfrm>
            <a:off x="7467600" y="2057400"/>
            <a:ext cx="762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1" name="Text Box 16"/>
          <p:cNvSpPr txBox="1">
            <a:spLocks noChangeArrowheads="1"/>
          </p:cNvSpPr>
          <p:nvPr/>
        </p:nvSpPr>
        <p:spPr bwMode="auto">
          <a:xfrm>
            <a:off x="4495800" y="32004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2" name="Freeform 17"/>
          <p:cNvSpPr>
            <a:spLocks/>
          </p:cNvSpPr>
          <p:nvPr/>
        </p:nvSpPr>
        <p:spPr bwMode="auto">
          <a:xfrm>
            <a:off x="5715000" y="1143000"/>
            <a:ext cx="1685925" cy="847725"/>
          </a:xfrm>
          <a:custGeom>
            <a:avLst/>
            <a:gdLst>
              <a:gd name="T0" fmla="*/ 57150 w 1062"/>
              <a:gd name="T1" fmla="*/ 576262 h 534"/>
              <a:gd name="T2" fmla="*/ 200025 w 1062"/>
              <a:gd name="T3" fmla="*/ 390525 h 534"/>
              <a:gd name="T4" fmla="*/ 242887 w 1062"/>
              <a:gd name="T5" fmla="*/ 533400 h 534"/>
              <a:gd name="T6" fmla="*/ 342900 w 1062"/>
              <a:gd name="T7" fmla="*/ 333375 h 534"/>
              <a:gd name="T8" fmla="*/ 542925 w 1062"/>
              <a:gd name="T9" fmla="*/ 33337 h 534"/>
              <a:gd name="T10" fmla="*/ 357187 w 1062"/>
              <a:gd name="T11" fmla="*/ 261937 h 534"/>
              <a:gd name="T12" fmla="*/ 257175 w 1062"/>
              <a:gd name="T13" fmla="*/ 290512 h 534"/>
              <a:gd name="T14" fmla="*/ 385762 w 1062"/>
              <a:gd name="T15" fmla="*/ 133350 h 534"/>
              <a:gd name="T16" fmla="*/ 300037 w 1062"/>
              <a:gd name="T17" fmla="*/ 247650 h 534"/>
              <a:gd name="T18" fmla="*/ 271462 w 1062"/>
              <a:gd name="T19" fmla="*/ 204788 h 534"/>
              <a:gd name="T20" fmla="*/ 628650 w 1062"/>
              <a:gd name="T21" fmla="*/ 47625 h 534"/>
              <a:gd name="T22" fmla="*/ 957262 w 1062"/>
              <a:gd name="T23" fmla="*/ 47625 h 534"/>
              <a:gd name="T24" fmla="*/ 1185862 w 1062"/>
              <a:gd name="T25" fmla="*/ 176212 h 534"/>
              <a:gd name="T26" fmla="*/ 1343025 w 1062"/>
              <a:gd name="T27" fmla="*/ 176212 h 534"/>
              <a:gd name="T28" fmla="*/ 1414462 w 1062"/>
              <a:gd name="T29" fmla="*/ 476250 h 534"/>
              <a:gd name="T30" fmla="*/ 1500187 w 1062"/>
              <a:gd name="T31" fmla="*/ 790575 h 534"/>
              <a:gd name="T32" fmla="*/ 1500187 w 1062"/>
              <a:gd name="T33" fmla="*/ 647700 h 534"/>
              <a:gd name="T34" fmla="*/ 1457325 w 1062"/>
              <a:gd name="T35" fmla="*/ 604837 h 534"/>
              <a:gd name="T36" fmla="*/ 1400175 w 1062"/>
              <a:gd name="T37" fmla="*/ 376237 h 534"/>
              <a:gd name="T38" fmla="*/ 1400175 w 1062"/>
              <a:gd name="T39" fmla="*/ 533400 h 534"/>
              <a:gd name="T40" fmla="*/ 1428750 w 1062"/>
              <a:gd name="T41" fmla="*/ 204788 h 534"/>
              <a:gd name="T42" fmla="*/ 1643063 w 1062"/>
              <a:gd name="T43" fmla="*/ 519112 h 534"/>
              <a:gd name="T44" fmla="*/ 1543050 w 1062"/>
              <a:gd name="T45" fmla="*/ 376237 h 534"/>
              <a:gd name="T46" fmla="*/ 1657350 w 1062"/>
              <a:gd name="T47" fmla="*/ 647700 h 534"/>
              <a:gd name="T48" fmla="*/ 1585912 w 1062"/>
              <a:gd name="T49" fmla="*/ 790575 h 534"/>
              <a:gd name="T50" fmla="*/ 1571625 w 1062"/>
              <a:gd name="T51" fmla="*/ 590550 h 534"/>
              <a:gd name="T52" fmla="*/ 1500187 w 1062"/>
              <a:gd name="T53" fmla="*/ 461962 h 534"/>
              <a:gd name="T54" fmla="*/ 1385887 w 1062"/>
              <a:gd name="T55" fmla="*/ 261937 h 534"/>
              <a:gd name="T56" fmla="*/ 1243012 w 1062"/>
              <a:gd name="T57" fmla="*/ 119062 h 534"/>
              <a:gd name="T58" fmla="*/ 985837 w 1062"/>
              <a:gd name="T59" fmla="*/ 90487 h 534"/>
              <a:gd name="T60" fmla="*/ 685800 w 1062"/>
              <a:gd name="T61" fmla="*/ 4762 h 534"/>
              <a:gd name="T62" fmla="*/ 400050 w 1062"/>
              <a:gd name="T63" fmla="*/ 261937 h 534"/>
              <a:gd name="T64" fmla="*/ 357187 w 1062"/>
              <a:gd name="T65" fmla="*/ 261937 h 534"/>
              <a:gd name="T66" fmla="*/ 128587 w 1062"/>
              <a:gd name="T67" fmla="*/ 547687 h 534"/>
              <a:gd name="T68" fmla="*/ 271462 w 1062"/>
              <a:gd name="T69" fmla="*/ 261937 h 534"/>
              <a:gd name="T70" fmla="*/ 257175 w 1062"/>
              <a:gd name="T71" fmla="*/ 190500 h 534"/>
              <a:gd name="T72" fmla="*/ 42862 w 1062"/>
              <a:gd name="T73" fmla="*/ 419100 h 534"/>
              <a:gd name="T74" fmla="*/ 157162 w 1062"/>
              <a:gd name="T75" fmla="*/ 247650 h 534"/>
              <a:gd name="T76" fmla="*/ 214312 w 1062"/>
              <a:gd name="T77" fmla="*/ 361950 h 534"/>
              <a:gd name="T78" fmla="*/ 171450 w 1062"/>
              <a:gd name="T79" fmla="*/ 490537 h 534"/>
              <a:gd name="T80" fmla="*/ 157162 w 1062"/>
              <a:gd name="T81" fmla="*/ 561975 h 534"/>
              <a:gd name="T82" fmla="*/ 85725 w 1062"/>
              <a:gd name="T83" fmla="*/ 704850 h 534"/>
              <a:gd name="T84" fmla="*/ 328612 w 1062"/>
              <a:gd name="T85" fmla="*/ 190500 h 5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2"/>
              <a:gd name="T130" fmla="*/ 0 h 534"/>
              <a:gd name="T131" fmla="*/ 1062 w 1062"/>
              <a:gd name="T132" fmla="*/ 534 h 5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2" h="534">
                <a:moveTo>
                  <a:pt x="135" y="93"/>
                </a:moveTo>
                <a:cubicBezTo>
                  <a:pt x="125" y="164"/>
                  <a:pt x="103" y="215"/>
                  <a:pt x="81" y="282"/>
                </a:cubicBezTo>
                <a:cubicBezTo>
                  <a:pt x="72" y="309"/>
                  <a:pt x="49" y="337"/>
                  <a:pt x="36" y="363"/>
                </a:cubicBezTo>
                <a:cubicBezTo>
                  <a:pt x="32" y="371"/>
                  <a:pt x="18" y="390"/>
                  <a:pt x="27" y="390"/>
                </a:cubicBezTo>
                <a:cubicBezTo>
                  <a:pt x="38" y="390"/>
                  <a:pt x="40" y="372"/>
                  <a:pt x="45" y="363"/>
                </a:cubicBezTo>
                <a:cubicBezTo>
                  <a:pt x="57" y="342"/>
                  <a:pt x="112" y="255"/>
                  <a:pt x="126" y="246"/>
                </a:cubicBezTo>
                <a:cubicBezTo>
                  <a:pt x="144" y="234"/>
                  <a:pt x="162" y="222"/>
                  <a:pt x="180" y="210"/>
                </a:cubicBezTo>
                <a:cubicBezTo>
                  <a:pt x="189" y="204"/>
                  <a:pt x="207" y="192"/>
                  <a:pt x="207" y="192"/>
                </a:cubicBezTo>
                <a:cubicBezTo>
                  <a:pt x="197" y="244"/>
                  <a:pt x="171" y="287"/>
                  <a:pt x="153" y="336"/>
                </a:cubicBezTo>
                <a:cubicBezTo>
                  <a:pt x="147" y="351"/>
                  <a:pt x="141" y="366"/>
                  <a:pt x="135" y="381"/>
                </a:cubicBezTo>
                <a:cubicBezTo>
                  <a:pt x="132" y="390"/>
                  <a:pt x="124" y="417"/>
                  <a:pt x="126" y="408"/>
                </a:cubicBezTo>
                <a:cubicBezTo>
                  <a:pt x="141" y="333"/>
                  <a:pt x="174" y="273"/>
                  <a:pt x="216" y="210"/>
                </a:cubicBezTo>
                <a:cubicBezTo>
                  <a:pt x="267" y="134"/>
                  <a:pt x="216" y="174"/>
                  <a:pt x="270" y="138"/>
                </a:cubicBezTo>
                <a:cubicBezTo>
                  <a:pt x="282" y="102"/>
                  <a:pt x="302" y="79"/>
                  <a:pt x="324" y="48"/>
                </a:cubicBezTo>
                <a:cubicBezTo>
                  <a:pt x="330" y="39"/>
                  <a:pt x="353" y="21"/>
                  <a:pt x="342" y="21"/>
                </a:cubicBezTo>
                <a:cubicBezTo>
                  <a:pt x="329" y="21"/>
                  <a:pt x="324" y="39"/>
                  <a:pt x="315" y="48"/>
                </a:cubicBezTo>
                <a:cubicBezTo>
                  <a:pt x="296" y="106"/>
                  <a:pt x="322" y="43"/>
                  <a:pt x="261" y="111"/>
                </a:cubicBezTo>
                <a:cubicBezTo>
                  <a:pt x="247" y="127"/>
                  <a:pt x="239" y="148"/>
                  <a:pt x="225" y="165"/>
                </a:cubicBezTo>
                <a:cubicBezTo>
                  <a:pt x="214" y="178"/>
                  <a:pt x="200" y="188"/>
                  <a:pt x="189" y="201"/>
                </a:cubicBezTo>
                <a:cubicBezTo>
                  <a:pt x="156" y="239"/>
                  <a:pt x="136" y="285"/>
                  <a:pt x="108" y="327"/>
                </a:cubicBezTo>
                <a:cubicBezTo>
                  <a:pt x="116" y="280"/>
                  <a:pt x="129" y="221"/>
                  <a:pt x="162" y="183"/>
                </a:cubicBezTo>
                <a:cubicBezTo>
                  <a:pt x="173" y="170"/>
                  <a:pt x="188" y="161"/>
                  <a:pt x="198" y="147"/>
                </a:cubicBezTo>
                <a:cubicBezTo>
                  <a:pt x="206" y="136"/>
                  <a:pt x="208" y="122"/>
                  <a:pt x="216" y="111"/>
                </a:cubicBezTo>
                <a:cubicBezTo>
                  <a:pt x="223" y="101"/>
                  <a:pt x="235" y="94"/>
                  <a:pt x="243" y="84"/>
                </a:cubicBezTo>
                <a:cubicBezTo>
                  <a:pt x="250" y="76"/>
                  <a:pt x="269" y="49"/>
                  <a:pt x="261" y="57"/>
                </a:cubicBezTo>
                <a:cubicBezTo>
                  <a:pt x="214" y="104"/>
                  <a:pt x="252" y="79"/>
                  <a:pt x="216" y="129"/>
                </a:cubicBezTo>
                <a:cubicBezTo>
                  <a:pt x="209" y="139"/>
                  <a:pt x="197" y="146"/>
                  <a:pt x="189" y="156"/>
                </a:cubicBezTo>
                <a:cubicBezTo>
                  <a:pt x="182" y="164"/>
                  <a:pt x="177" y="174"/>
                  <a:pt x="171" y="183"/>
                </a:cubicBezTo>
                <a:cubicBezTo>
                  <a:pt x="165" y="174"/>
                  <a:pt x="153" y="167"/>
                  <a:pt x="153" y="156"/>
                </a:cubicBezTo>
                <a:cubicBezTo>
                  <a:pt x="153" y="145"/>
                  <a:pt x="165" y="138"/>
                  <a:pt x="171" y="129"/>
                </a:cubicBezTo>
                <a:cubicBezTo>
                  <a:pt x="199" y="84"/>
                  <a:pt x="218" y="62"/>
                  <a:pt x="261" y="30"/>
                </a:cubicBezTo>
                <a:cubicBezTo>
                  <a:pt x="267" y="48"/>
                  <a:pt x="261" y="91"/>
                  <a:pt x="279" y="84"/>
                </a:cubicBezTo>
                <a:cubicBezTo>
                  <a:pt x="322" y="67"/>
                  <a:pt x="352" y="41"/>
                  <a:pt x="396" y="30"/>
                </a:cubicBezTo>
                <a:cubicBezTo>
                  <a:pt x="439" y="59"/>
                  <a:pt x="472" y="58"/>
                  <a:pt x="522" y="48"/>
                </a:cubicBezTo>
                <a:cubicBezTo>
                  <a:pt x="531" y="54"/>
                  <a:pt x="538" y="68"/>
                  <a:pt x="549" y="66"/>
                </a:cubicBezTo>
                <a:cubicBezTo>
                  <a:pt x="570" y="61"/>
                  <a:pt x="603" y="30"/>
                  <a:pt x="603" y="30"/>
                </a:cubicBezTo>
                <a:cubicBezTo>
                  <a:pt x="612" y="39"/>
                  <a:pt x="617" y="58"/>
                  <a:pt x="630" y="57"/>
                </a:cubicBezTo>
                <a:cubicBezTo>
                  <a:pt x="652" y="55"/>
                  <a:pt x="684" y="21"/>
                  <a:pt x="684" y="21"/>
                </a:cubicBezTo>
                <a:cubicBezTo>
                  <a:pt x="711" y="56"/>
                  <a:pt x="711" y="87"/>
                  <a:pt x="747" y="111"/>
                </a:cubicBezTo>
                <a:cubicBezTo>
                  <a:pt x="756" y="108"/>
                  <a:pt x="765" y="99"/>
                  <a:pt x="774" y="102"/>
                </a:cubicBezTo>
                <a:cubicBezTo>
                  <a:pt x="821" y="118"/>
                  <a:pt x="784" y="162"/>
                  <a:pt x="819" y="93"/>
                </a:cubicBezTo>
                <a:cubicBezTo>
                  <a:pt x="828" y="99"/>
                  <a:pt x="841" y="102"/>
                  <a:pt x="846" y="111"/>
                </a:cubicBezTo>
                <a:cubicBezTo>
                  <a:pt x="854" y="124"/>
                  <a:pt x="851" y="141"/>
                  <a:pt x="855" y="156"/>
                </a:cubicBezTo>
                <a:cubicBezTo>
                  <a:pt x="870" y="210"/>
                  <a:pt x="866" y="200"/>
                  <a:pt x="891" y="237"/>
                </a:cubicBezTo>
                <a:cubicBezTo>
                  <a:pt x="896" y="257"/>
                  <a:pt x="940" y="373"/>
                  <a:pt x="891" y="300"/>
                </a:cubicBezTo>
                <a:cubicBezTo>
                  <a:pt x="891" y="300"/>
                  <a:pt x="893" y="361"/>
                  <a:pt x="900" y="390"/>
                </a:cubicBezTo>
                <a:cubicBezTo>
                  <a:pt x="902" y="401"/>
                  <a:pt x="912" y="408"/>
                  <a:pt x="918" y="417"/>
                </a:cubicBezTo>
                <a:cubicBezTo>
                  <a:pt x="933" y="493"/>
                  <a:pt x="917" y="433"/>
                  <a:pt x="945" y="498"/>
                </a:cubicBezTo>
                <a:cubicBezTo>
                  <a:pt x="949" y="507"/>
                  <a:pt x="954" y="534"/>
                  <a:pt x="954" y="525"/>
                </a:cubicBezTo>
                <a:cubicBezTo>
                  <a:pt x="954" y="480"/>
                  <a:pt x="945" y="471"/>
                  <a:pt x="927" y="435"/>
                </a:cubicBezTo>
                <a:cubicBezTo>
                  <a:pt x="933" y="426"/>
                  <a:pt x="934" y="408"/>
                  <a:pt x="945" y="408"/>
                </a:cubicBezTo>
                <a:cubicBezTo>
                  <a:pt x="969" y="408"/>
                  <a:pt x="945" y="462"/>
                  <a:pt x="945" y="462"/>
                </a:cubicBezTo>
                <a:cubicBezTo>
                  <a:pt x="942" y="444"/>
                  <a:pt x="942" y="425"/>
                  <a:pt x="936" y="408"/>
                </a:cubicBezTo>
                <a:cubicBezTo>
                  <a:pt x="933" y="398"/>
                  <a:pt x="922" y="391"/>
                  <a:pt x="918" y="381"/>
                </a:cubicBezTo>
                <a:cubicBezTo>
                  <a:pt x="885" y="292"/>
                  <a:pt x="933" y="372"/>
                  <a:pt x="891" y="309"/>
                </a:cubicBezTo>
                <a:cubicBezTo>
                  <a:pt x="888" y="297"/>
                  <a:pt x="886" y="285"/>
                  <a:pt x="882" y="273"/>
                </a:cubicBezTo>
                <a:cubicBezTo>
                  <a:pt x="875" y="252"/>
                  <a:pt x="816" y="127"/>
                  <a:pt x="882" y="237"/>
                </a:cubicBezTo>
                <a:cubicBezTo>
                  <a:pt x="867" y="240"/>
                  <a:pt x="846" y="234"/>
                  <a:pt x="837" y="246"/>
                </a:cubicBezTo>
                <a:cubicBezTo>
                  <a:pt x="831" y="255"/>
                  <a:pt x="850" y="264"/>
                  <a:pt x="855" y="273"/>
                </a:cubicBezTo>
                <a:cubicBezTo>
                  <a:pt x="873" y="304"/>
                  <a:pt x="872" y="306"/>
                  <a:pt x="882" y="336"/>
                </a:cubicBezTo>
                <a:cubicBezTo>
                  <a:pt x="894" y="288"/>
                  <a:pt x="883" y="249"/>
                  <a:pt x="873" y="201"/>
                </a:cubicBezTo>
                <a:cubicBezTo>
                  <a:pt x="876" y="168"/>
                  <a:pt x="870" y="133"/>
                  <a:pt x="882" y="102"/>
                </a:cubicBezTo>
                <a:cubicBezTo>
                  <a:pt x="886" y="92"/>
                  <a:pt x="894" y="120"/>
                  <a:pt x="900" y="129"/>
                </a:cubicBezTo>
                <a:cubicBezTo>
                  <a:pt x="912" y="144"/>
                  <a:pt x="922" y="160"/>
                  <a:pt x="936" y="174"/>
                </a:cubicBezTo>
                <a:cubicBezTo>
                  <a:pt x="984" y="222"/>
                  <a:pt x="1008" y="240"/>
                  <a:pt x="1044" y="300"/>
                </a:cubicBezTo>
                <a:cubicBezTo>
                  <a:pt x="1041" y="309"/>
                  <a:pt x="1044" y="329"/>
                  <a:pt x="1035" y="327"/>
                </a:cubicBezTo>
                <a:cubicBezTo>
                  <a:pt x="1020" y="323"/>
                  <a:pt x="1018" y="302"/>
                  <a:pt x="1008" y="291"/>
                </a:cubicBezTo>
                <a:cubicBezTo>
                  <a:pt x="1000" y="281"/>
                  <a:pt x="990" y="273"/>
                  <a:pt x="981" y="264"/>
                </a:cubicBezTo>
                <a:cubicBezTo>
                  <a:pt x="986" y="249"/>
                  <a:pt x="994" y="171"/>
                  <a:pt x="972" y="237"/>
                </a:cubicBezTo>
                <a:cubicBezTo>
                  <a:pt x="1001" y="286"/>
                  <a:pt x="1013" y="327"/>
                  <a:pt x="1026" y="381"/>
                </a:cubicBezTo>
                <a:cubicBezTo>
                  <a:pt x="1028" y="388"/>
                  <a:pt x="1042" y="435"/>
                  <a:pt x="1053" y="435"/>
                </a:cubicBezTo>
                <a:cubicBezTo>
                  <a:pt x="1062" y="435"/>
                  <a:pt x="1049" y="416"/>
                  <a:pt x="1044" y="408"/>
                </a:cubicBezTo>
                <a:cubicBezTo>
                  <a:pt x="1037" y="395"/>
                  <a:pt x="1024" y="385"/>
                  <a:pt x="1017" y="372"/>
                </a:cubicBezTo>
                <a:cubicBezTo>
                  <a:pt x="984" y="313"/>
                  <a:pt x="961" y="230"/>
                  <a:pt x="945" y="165"/>
                </a:cubicBezTo>
                <a:cubicBezTo>
                  <a:pt x="953" y="323"/>
                  <a:pt x="954" y="364"/>
                  <a:pt x="999" y="498"/>
                </a:cubicBezTo>
                <a:cubicBezTo>
                  <a:pt x="986" y="392"/>
                  <a:pt x="974" y="337"/>
                  <a:pt x="954" y="237"/>
                </a:cubicBezTo>
                <a:cubicBezTo>
                  <a:pt x="950" y="216"/>
                  <a:pt x="966" y="279"/>
                  <a:pt x="972" y="300"/>
                </a:cubicBezTo>
                <a:cubicBezTo>
                  <a:pt x="978" y="324"/>
                  <a:pt x="984" y="348"/>
                  <a:pt x="990" y="372"/>
                </a:cubicBezTo>
                <a:cubicBezTo>
                  <a:pt x="997" y="400"/>
                  <a:pt x="1022" y="481"/>
                  <a:pt x="1017" y="453"/>
                </a:cubicBezTo>
                <a:cubicBezTo>
                  <a:pt x="1005" y="382"/>
                  <a:pt x="971" y="324"/>
                  <a:pt x="954" y="255"/>
                </a:cubicBezTo>
                <a:cubicBezTo>
                  <a:pt x="951" y="267"/>
                  <a:pt x="947" y="279"/>
                  <a:pt x="945" y="291"/>
                </a:cubicBezTo>
                <a:cubicBezTo>
                  <a:pt x="941" y="315"/>
                  <a:pt x="958" y="352"/>
                  <a:pt x="936" y="363"/>
                </a:cubicBezTo>
                <a:cubicBezTo>
                  <a:pt x="917" y="372"/>
                  <a:pt x="930" y="321"/>
                  <a:pt x="927" y="300"/>
                </a:cubicBezTo>
                <a:cubicBezTo>
                  <a:pt x="919" y="249"/>
                  <a:pt x="901" y="208"/>
                  <a:pt x="873" y="165"/>
                </a:cubicBezTo>
                <a:cubicBezTo>
                  <a:pt x="867" y="174"/>
                  <a:pt x="866" y="192"/>
                  <a:pt x="855" y="192"/>
                </a:cubicBezTo>
                <a:cubicBezTo>
                  <a:pt x="844" y="192"/>
                  <a:pt x="843" y="174"/>
                  <a:pt x="837" y="165"/>
                </a:cubicBezTo>
                <a:cubicBezTo>
                  <a:pt x="815" y="134"/>
                  <a:pt x="795" y="111"/>
                  <a:pt x="783" y="75"/>
                </a:cubicBezTo>
                <a:cubicBezTo>
                  <a:pt x="741" y="89"/>
                  <a:pt x="742" y="70"/>
                  <a:pt x="702" y="57"/>
                </a:cubicBezTo>
                <a:cubicBezTo>
                  <a:pt x="638" y="100"/>
                  <a:pt x="709" y="65"/>
                  <a:pt x="657" y="48"/>
                </a:cubicBezTo>
                <a:cubicBezTo>
                  <a:pt x="645" y="44"/>
                  <a:pt x="633" y="54"/>
                  <a:pt x="621" y="57"/>
                </a:cubicBezTo>
                <a:cubicBezTo>
                  <a:pt x="591" y="37"/>
                  <a:pt x="583" y="14"/>
                  <a:pt x="549" y="3"/>
                </a:cubicBezTo>
                <a:cubicBezTo>
                  <a:pt x="509" y="16"/>
                  <a:pt x="517" y="35"/>
                  <a:pt x="477" y="48"/>
                </a:cubicBezTo>
                <a:cubicBezTo>
                  <a:pt x="471" y="39"/>
                  <a:pt x="450" y="0"/>
                  <a:pt x="432" y="3"/>
                </a:cubicBezTo>
                <a:cubicBezTo>
                  <a:pt x="419" y="5"/>
                  <a:pt x="414" y="21"/>
                  <a:pt x="405" y="30"/>
                </a:cubicBezTo>
                <a:cubicBezTo>
                  <a:pt x="388" y="81"/>
                  <a:pt x="410" y="39"/>
                  <a:pt x="369" y="66"/>
                </a:cubicBezTo>
                <a:cubicBezTo>
                  <a:pt x="327" y="94"/>
                  <a:pt x="294" y="137"/>
                  <a:pt x="252" y="165"/>
                </a:cubicBezTo>
                <a:cubicBezTo>
                  <a:pt x="214" y="222"/>
                  <a:pt x="175" y="280"/>
                  <a:pt x="153" y="345"/>
                </a:cubicBezTo>
                <a:cubicBezTo>
                  <a:pt x="162" y="271"/>
                  <a:pt x="169" y="269"/>
                  <a:pt x="198" y="210"/>
                </a:cubicBezTo>
                <a:cubicBezTo>
                  <a:pt x="206" y="194"/>
                  <a:pt x="217" y="181"/>
                  <a:pt x="225" y="165"/>
                </a:cubicBezTo>
                <a:cubicBezTo>
                  <a:pt x="229" y="157"/>
                  <a:pt x="243" y="136"/>
                  <a:pt x="234" y="138"/>
                </a:cubicBezTo>
                <a:cubicBezTo>
                  <a:pt x="213" y="142"/>
                  <a:pt x="180" y="174"/>
                  <a:pt x="180" y="174"/>
                </a:cubicBezTo>
                <a:cubicBezTo>
                  <a:pt x="166" y="232"/>
                  <a:pt x="110" y="288"/>
                  <a:pt x="81" y="345"/>
                </a:cubicBezTo>
                <a:cubicBezTo>
                  <a:pt x="90" y="288"/>
                  <a:pt x="105" y="266"/>
                  <a:pt x="135" y="219"/>
                </a:cubicBezTo>
                <a:cubicBezTo>
                  <a:pt x="143" y="206"/>
                  <a:pt x="154" y="195"/>
                  <a:pt x="162" y="183"/>
                </a:cubicBezTo>
                <a:cubicBezTo>
                  <a:pt x="166" y="177"/>
                  <a:pt x="171" y="165"/>
                  <a:pt x="171" y="165"/>
                </a:cubicBezTo>
                <a:cubicBezTo>
                  <a:pt x="154" y="231"/>
                  <a:pt x="102" y="273"/>
                  <a:pt x="81" y="336"/>
                </a:cubicBezTo>
                <a:cubicBezTo>
                  <a:pt x="89" y="273"/>
                  <a:pt x="107" y="221"/>
                  <a:pt x="135" y="165"/>
                </a:cubicBezTo>
                <a:cubicBezTo>
                  <a:pt x="143" y="149"/>
                  <a:pt x="162" y="137"/>
                  <a:pt x="162" y="120"/>
                </a:cubicBezTo>
                <a:cubicBezTo>
                  <a:pt x="162" y="107"/>
                  <a:pt x="143" y="137"/>
                  <a:pt x="135" y="147"/>
                </a:cubicBezTo>
                <a:cubicBezTo>
                  <a:pt x="119" y="165"/>
                  <a:pt x="106" y="184"/>
                  <a:pt x="90" y="201"/>
                </a:cubicBezTo>
                <a:cubicBezTo>
                  <a:pt x="70" y="223"/>
                  <a:pt x="27" y="264"/>
                  <a:pt x="27" y="264"/>
                </a:cubicBezTo>
                <a:cubicBezTo>
                  <a:pt x="0" y="345"/>
                  <a:pt x="48" y="219"/>
                  <a:pt x="54" y="210"/>
                </a:cubicBezTo>
                <a:cubicBezTo>
                  <a:pt x="61" y="200"/>
                  <a:pt x="73" y="193"/>
                  <a:pt x="81" y="183"/>
                </a:cubicBezTo>
                <a:cubicBezTo>
                  <a:pt x="88" y="175"/>
                  <a:pt x="99" y="145"/>
                  <a:pt x="99" y="156"/>
                </a:cubicBezTo>
                <a:cubicBezTo>
                  <a:pt x="99" y="210"/>
                  <a:pt x="36" y="253"/>
                  <a:pt x="36" y="309"/>
                </a:cubicBezTo>
                <a:cubicBezTo>
                  <a:pt x="36" y="318"/>
                  <a:pt x="38" y="288"/>
                  <a:pt x="45" y="282"/>
                </a:cubicBezTo>
                <a:cubicBezTo>
                  <a:pt x="72" y="260"/>
                  <a:pt x="107" y="249"/>
                  <a:pt x="135" y="228"/>
                </a:cubicBezTo>
                <a:cubicBezTo>
                  <a:pt x="147" y="219"/>
                  <a:pt x="159" y="210"/>
                  <a:pt x="171" y="201"/>
                </a:cubicBezTo>
                <a:cubicBezTo>
                  <a:pt x="145" y="266"/>
                  <a:pt x="165" y="228"/>
                  <a:pt x="126" y="282"/>
                </a:cubicBezTo>
                <a:cubicBezTo>
                  <a:pt x="120" y="291"/>
                  <a:pt x="102" y="318"/>
                  <a:pt x="108" y="309"/>
                </a:cubicBezTo>
                <a:cubicBezTo>
                  <a:pt x="114" y="300"/>
                  <a:pt x="126" y="271"/>
                  <a:pt x="126" y="282"/>
                </a:cubicBezTo>
                <a:cubicBezTo>
                  <a:pt x="126" y="298"/>
                  <a:pt x="114" y="312"/>
                  <a:pt x="108" y="327"/>
                </a:cubicBezTo>
                <a:cubicBezTo>
                  <a:pt x="105" y="336"/>
                  <a:pt x="90" y="354"/>
                  <a:pt x="99" y="354"/>
                </a:cubicBezTo>
                <a:cubicBezTo>
                  <a:pt x="111" y="354"/>
                  <a:pt x="124" y="307"/>
                  <a:pt x="126" y="300"/>
                </a:cubicBezTo>
                <a:cubicBezTo>
                  <a:pt x="110" y="493"/>
                  <a:pt x="148" y="360"/>
                  <a:pt x="63" y="417"/>
                </a:cubicBezTo>
                <a:cubicBezTo>
                  <a:pt x="60" y="426"/>
                  <a:pt x="54" y="453"/>
                  <a:pt x="54" y="444"/>
                </a:cubicBezTo>
                <a:cubicBezTo>
                  <a:pt x="54" y="383"/>
                  <a:pt x="83" y="346"/>
                  <a:pt x="117" y="300"/>
                </a:cubicBezTo>
                <a:cubicBezTo>
                  <a:pt x="127" y="269"/>
                  <a:pt x="174" y="216"/>
                  <a:pt x="117" y="273"/>
                </a:cubicBezTo>
                <a:cubicBezTo>
                  <a:pt x="128" y="204"/>
                  <a:pt x="142" y="163"/>
                  <a:pt x="207" y="120"/>
                </a:cubicBezTo>
                <a:cubicBezTo>
                  <a:pt x="232" y="104"/>
                  <a:pt x="288" y="84"/>
                  <a:pt x="288" y="84"/>
                </a:cubicBezTo>
                <a:cubicBezTo>
                  <a:pt x="297" y="75"/>
                  <a:pt x="315" y="57"/>
                  <a:pt x="315" y="57"/>
                </a:cubicBezTo>
              </a:path>
            </a:pathLst>
          </a:custGeom>
          <a:noFill/>
          <a:ln w="57150">
            <a:solidFill>
              <a:srgbClr val="CC9900"/>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3" name="Oval 18"/>
          <p:cNvSpPr>
            <a:spLocks noChangeArrowheads="1"/>
          </p:cNvSpPr>
          <p:nvPr/>
        </p:nvSpPr>
        <p:spPr bwMode="auto">
          <a:xfrm>
            <a:off x="26670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4" name="Oval 19"/>
          <p:cNvSpPr>
            <a:spLocks noChangeArrowheads="1"/>
          </p:cNvSpPr>
          <p:nvPr/>
        </p:nvSpPr>
        <p:spPr bwMode="auto">
          <a:xfrm>
            <a:off x="31242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5" name="Oval 20"/>
          <p:cNvSpPr>
            <a:spLocks noChangeArrowheads="1"/>
          </p:cNvSpPr>
          <p:nvPr/>
        </p:nvSpPr>
        <p:spPr bwMode="auto">
          <a:xfrm>
            <a:off x="62484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6" name="Oval 21"/>
          <p:cNvSpPr>
            <a:spLocks noChangeArrowheads="1"/>
          </p:cNvSpPr>
          <p:nvPr/>
        </p:nvSpPr>
        <p:spPr bwMode="auto">
          <a:xfrm>
            <a:off x="67056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7" name="Oval 22"/>
          <p:cNvSpPr>
            <a:spLocks noChangeArrowheads="1"/>
          </p:cNvSpPr>
          <p:nvPr/>
        </p:nvSpPr>
        <p:spPr bwMode="auto">
          <a:xfrm>
            <a:off x="4419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8" name="Oval 23"/>
          <p:cNvSpPr>
            <a:spLocks noChangeArrowheads="1"/>
          </p:cNvSpPr>
          <p:nvPr/>
        </p:nvSpPr>
        <p:spPr bwMode="auto">
          <a:xfrm>
            <a:off x="4800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nvGrpSpPr>
          <p:cNvPr id="2" name="Group 6"/>
          <p:cNvGrpSpPr>
            <a:grpSpLocks/>
          </p:cNvGrpSpPr>
          <p:nvPr/>
        </p:nvGrpSpPr>
        <p:grpSpPr bwMode="auto">
          <a:xfrm>
            <a:off x="3635375" y="5300663"/>
            <a:ext cx="1212850" cy="1316037"/>
            <a:chOff x="3956" y="1661"/>
            <a:chExt cx="764" cy="829"/>
          </a:xfrm>
        </p:grpSpPr>
        <p:sp>
          <p:nvSpPr>
            <p:cNvPr id="26" name="Text Box 4"/>
            <p:cNvSpPr txBox="1">
              <a:spLocks noChangeArrowheads="1"/>
            </p:cNvSpPr>
            <p:nvPr/>
          </p:nvSpPr>
          <p:spPr bwMode="auto">
            <a:xfrm>
              <a:off x="3956" y="1798"/>
              <a:ext cx="764" cy="692"/>
            </a:xfrm>
            <a:prstGeom prst="rect">
              <a:avLst/>
            </a:prstGeom>
            <a:noFill/>
            <a:ln w="9525">
              <a:noFill/>
              <a:miter lim="800000"/>
              <a:headEnd/>
              <a:tailEnd/>
            </a:ln>
          </p:spPr>
          <p:txBody>
            <a:bodyPr wrap="none">
              <a:spAutoFit/>
            </a:bodyPr>
            <a:lstStyle/>
            <a:p>
              <a:pPr eaLnBrk="1" hangingPunct="1">
                <a:buClr>
                  <a:srgbClr val="000000"/>
                </a:buClr>
                <a:buSzPct val="100000"/>
                <a:buFont typeface="Times New Roman" pitchFamily="18" charset="0"/>
                <a:buNone/>
              </a:pPr>
              <a:r>
                <a:rPr lang="ru-RU" altLang="ru-RU" sz="6600" b="1" dirty="0">
                  <a:solidFill>
                    <a:srgbClr val="78D6EA"/>
                  </a:solidFill>
                  <a:effectLst>
                    <a:outerShdw blurRad="38100" dist="38100" dir="2700000" algn="tl">
                      <a:srgbClr val="C0C0C0"/>
                    </a:outerShdw>
                  </a:effectLst>
                </a:rPr>
                <a:t>А</a:t>
              </a:r>
              <a:r>
                <a:rPr lang="ru-RU" altLang="ru-RU" sz="6000" b="1" dirty="0">
                  <a:solidFill>
                    <a:srgbClr val="66CCFF"/>
                  </a:solidFill>
                  <a:effectLst>
                    <a:outerShdw blurRad="38100" dist="38100" dir="2700000" algn="tl">
                      <a:srgbClr val="C0C0C0"/>
                    </a:outerShdw>
                  </a:effectLst>
                </a:rPr>
                <a:t>а</a:t>
              </a:r>
            </a:p>
          </p:txBody>
        </p:sp>
        <p:sp>
          <p:nvSpPr>
            <p:cNvPr id="27" name="AutoShape 5"/>
            <p:cNvSpPr>
              <a:spLocks noChangeArrowheads="1"/>
            </p:cNvSpPr>
            <p:nvPr/>
          </p:nvSpPr>
          <p:spPr bwMode="auto">
            <a:xfrm>
              <a:off x="4195" y="1661"/>
              <a:ext cx="318" cy="227"/>
            </a:xfrm>
            <a:prstGeom prst="curvedDownArrow">
              <a:avLst>
                <a:gd name="adj1" fmla="val 36656"/>
                <a:gd name="adj2" fmla="val 56035"/>
                <a:gd name="adj3" fmla="val 33333"/>
              </a:avLst>
            </a:prstGeom>
            <a:solidFill>
              <a:srgbClr val="000000"/>
            </a:solidFill>
            <a:ln w="9525">
              <a:solidFill>
                <a:schemeClr val="tx1"/>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sz="2000">
                <a:effectLst>
                  <a:outerShdw blurRad="38100" dist="38100" dir="2700000" algn="tl">
                    <a:srgbClr val="000000">
                      <a:alpha val="43137"/>
                    </a:srgbClr>
                  </a:outerShdw>
                </a:effectLst>
                <a:ea typeface="+mn-ea"/>
                <a:cs typeface="+mn-cs"/>
              </a:endParaRPr>
            </a:p>
          </p:txBody>
        </p:sp>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idx="1"/>
          </p:nvPr>
        </p:nvSpPr>
        <p:spPr>
          <a:xfrm>
            <a:off x="179388" y="0"/>
            <a:ext cx="8964612" cy="6858000"/>
          </a:xfrm>
        </p:spPr>
        <p:txBody>
          <a:bodyPr>
            <a:normAutofit/>
          </a:bodyPr>
          <a:lstStyle/>
          <a:p>
            <a:pPr marL="109728" indent="0" algn="ctr" eaLnBrk="1" fontAlgn="auto" hangingPunct="1">
              <a:spcAft>
                <a:spcPts val="0"/>
              </a:spcAft>
              <a:buFont typeface="Wingdings 3" pitchFamily="18" charset="2"/>
              <a:buNone/>
              <a:defRPr/>
            </a:pPr>
            <a:r>
              <a:rPr lang="en-US" sz="3600" dirty="0"/>
              <a:t>    </a:t>
            </a:r>
            <a:r>
              <a:rPr lang="en-US" sz="3200" b="1" dirty="0" smtClean="0">
                <a:solidFill>
                  <a:srgbClr val="C00000"/>
                </a:solidFill>
                <a:latin typeface="Calibri" panose="020F0502020204030204" pitchFamily="34" charset="0"/>
                <a:cs typeface="Calibri" panose="020F0502020204030204" pitchFamily="34" charset="0"/>
              </a:rPr>
              <a:t>Incomplete  dominance</a:t>
            </a:r>
            <a:r>
              <a:rPr lang="en-US" sz="32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 </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109728" indent="0" eaLnBrk="1" fontAlgn="auto" hangingPunct="1">
              <a:spcAft>
                <a:spcPts val="0"/>
              </a:spcAft>
              <a:buFont typeface="Wingdings 3" pitchFamily="18" charset="2"/>
              <a:buNone/>
              <a:defRPr/>
            </a:pP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      / </a:t>
            </a:r>
            <a:r>
              <a:rPr lang="en-US" dirty="0">
                <a:latin typeface="Calibri" panose="020F0502020204030204" pitchFamily="34" charset="0"/>
                <a:cs typeface="Calibri" panose="020F0502020204030204" pitchFamily="34" charset="0"/>
              </a:rPr>
              <a:t>or </a:t>
            </a:r>
            <a:r>
              <a:rPr lang="en-US" dirty="0" smtClean="0">
                <a:latin typeface="Calibri" panose="020F0502020204030204" pitchFamily="34" charset="0"/>
                <a:cs typeface="Calibri" panose="020F0502020204030204" pitchFamily="34" charset="0"/>
              </a:rPr>
              <a:t>intermediate inheritance/ </a:t>
            </a:r>
            <a:r>
              <a:rPr lang="en-US" dirty="0">
                <a:latin typeface="Calibri" panose="020F0502020204030204" pitchFamily="34" charset="0"/>
                <a:cs typeface="Calibri" panose="020F0502020204030204" pitchFamily="34" charset="0"/>
              </a:rPr>
              <a:t>- </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dominant allele </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does not suppress recessive  </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completely. </a:t>
            </a:r>
            <a:endParaRPr lang="en-US" dirty="0">
              <a:effectLst>
                <a:outerShdw blurRad="38100" dist="38100" dir="2700000" algn="tl">
                  <a:srgbClr val="FFFFFF"/>
                </a:outerShdw>
              </a:effectLst>
              <a:latin typeface="Calibri" panose="020F0502020204030204" pitchFamily="34" charset="0"/>
              <a:cs typeface="Calibri" panose="020F0502020204030204" pitchFamily="34" charset="0"/>
            </a:endParaRPr>
          </a:p>
          <a:p>
            <a:pPr marL="109728" indent="0" eaLnBrk="1" fontAlgn="auto" hangingPunct="1">
              <a:spcAft>
                <a:spcPts val="0"/>
              </a:spcAft>
              <a:buFont typeface="Wingdings 3" pitchFamily="18" charset="2"/>
              <a:buNone/>
              <a:defRPr/>
            </a:pP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Classic example</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 - the inheritance of color </a:t>
            </a:r>
          </a:p>
          <a:p>
            <a:pPr marL="109728" indent="0" eaLnBrk="1" fontAlgn="auto" hangingPunct="1">
              <a:spcAft>
                <a:spcPts val="0"/>
              </a:spcAft>
              <a:buFont typeface="Wingdings 3" pitchFamily="18" charset="2"/>
              <a:buNone/>
              <a:defRPr/>
            </a:pP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                       flowers at 4 o‘clock plant.</a:t>
            </a:r>
          </a:p>
          <a:p>
            <a:pPr marL="109728" indent="0" eaLnBrk="1" fontAlgn="auto" hangingPunct="1">
              <a:spcAft>
                <a:spcPts val="0"/>
              </a:spcAft>
              <a:buFont typeface="Wingdings 3" pitchFamily="18" charset="2"/>
              <a:buNone/>
              <a:defRPr/>
            </a:pPr>
            <a:r>
              <a:rPr lang="en-US" dirty="0">
                <a:effectLst>
                  <a:outerShdw blurRad="38100" dist="38100" dir="2700000" algn="tl">
                    <a:srgbClr val="FFFFFF"/>
                  </a:outerShdw>
                </a:effectLst>
              </a:rPr>
              <a:t>                                                              </a:t>
            </a:r>
            <a:endParaRPr lang="ru-RU" b="1" dirty="0"/>
          </a:p>
        </p:txBody>
      </p:sp>
      <p:pic>
        <p:nvPicPr>
          <p:cNvPr id="67587" name="Picture 5"/>
          <p:cNvPicPr>
            <a:picLocks noChangeAspect="1" noChangeArrowheads="1"/>
          </p:cNvPicPr>
          <p:nvPr/>
        </p:nvPicPr>
        <p:blipFill>
          <a:blip r:embed="rId2" cstate="print"/>
          <a:srcRect/>
          <a:stretch>
            <a:fillRect/>
          </a:stretch>
        </p:blipFill>
        <p:spPr bwMode="auto">
          <a:xfrm>
            <a:off x="1331640" y="3068960"/>
            <a:ext cx="3529013" cy="3070225"/>
          </a:xfrm>
          <a:prstGeom prst="rect">
            <a:avLst/>
          </a:prstGeom>
          <a:noFill/>
          <a:ln w="9525">
            <a:noFill/>
            <a:round/>
            <a:headEnd/>
            <a:tailEnd/>
          </a:ln>
        </p:spPr>
      </p:pic>
      <p:sp>
        <p:nvSpPr>
          <p:cNvPr id="161798" name="Text Box 6"/>
          <p:cNvSpPr txBox="1">
            <a:spLocks noChangeArrowheads="1"/>
          </p:cNvSpPr>
          <p:nvPr/>
        </p:nvSpPr>
        <p:spPr bwMode="auto">
          <a:xfrm>
            <a:off x="6588125" y="3716338"/>
            <a:ext cx="1944688" cy="366712"/>
          </a:xfrm>
          <a:prstGeom prst="rect">
            <a:avLst/>
          </a:prstGeom>
          <a:noFill/>
          <a:ln w="9525">
            <a:noFill/>
            <a:miter lim="800000"/>
            <a:headEnd/>
            <a:tailEnd/>
          </a:ln>
          <a:effectLst/>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ru-RU">
              <a:effectLst>
                <a:outerShdw blurRad="38100" dist="38100" dir="2700000" algn="tl">
                  <a:srgbClr val="000000"/>
                </a:outerShdw>
              </a:effectLst>
            </a:endParaRPr>
          </a:p>
        </p:txBody>
      </p:sp>
      <p:sp>
        <p:nvSpPr>
          <p:cNvPr id="67589" name="Text Box 7"/>
          <p:cNvSpPr txBox="1">
            <a:spLocks noChangeArrowheads="1"/>
          </p:cNvSpPr>
          <p:nvPr/>
        </p:nvSpPr>
        <p:spPr bwMode="auto">
          <a:xfrm>
            <a:off x="5651500" y="2636838"/>
            <a:ext cx="2827338" cy="3046412"/>
          </a:xfrm>
          <a:prstGeom prst="rect">
            <a:avLst/>
          </a:prstGeom>
          <a:noFill/>
          <a:ln w="9525">
            <a:noFill/>
            <a:miter lim="800000"/>
            <a:headEnd/>
            <a:tailEnd/>
          </a:ln>
        </p:spPr>
        <p:txBody>
          <a:bodyPr>
            <a:spAutoFit/>
          </a:bodyPr>
          <a:lstStyle/>
          <a:p>
            <a:pPr algn="ctr" eaLnBrk="1" hangingPunct="1">
              <a:buClr>
                <a:srgbClr val="000000"/>
              </a:buClr>
              <a:buSzPct val="100000"/>
              <a:buFont typeface="Times New Roman" pitchFamily="18" charset="0"/>
              <a:buNone/>
            </a:pPr>
            <a:r>
              <a:rPr lang="en-US" altLang="ru-RU" sz="2400">
                <a:solidFill>
                  <a:schemeClr val="tx1"/>
                </a:solidFill>
              </a:rPr>
              <a:t>The ratio  by</a:t>
            </a:r>
          </a:p>
          <a:p>
            <a:pPr algn="ctr" eaLnBrk="1" hangingPunct="1">
              <a:buClr>
                <a:srgbClr val="000000"/>
              </a:buClr>
              <a:buSzPct val="100000"/>
              <a:buFont typeface="Times New Roman" pitchFamily="18" charset="0"/>
              <a:buNone/>
            </a:pPr>
            <a:r>
              <a:rPr lang="en-US" altLang="ru-RU" sz="2400">
                <a:solidFill>
                  <a:schemeClr val="tx1"/>
                </a:solidFill>
              </a:rPr>
              <a:t>                                                            genotype and phenotype</a:t>
            </a:r>
          </a:p>
          <a:p>
            <a:pPr eaLnBrk="1" hangingPunct="1">
              <a:buClr>
                <a:srgbClr val="000000"/>
              </a:buClr>
              <a:buSzPct val="100000"/>
              <a:buFont typeface="Times New Roman" pitchFamily="18" charset="0"/>
              <a:buNone/>
            </a:pPr>
            <a:endParaRPr lang="en-US" altLang="ru-RU" sz="2400">
              <a:solidFill>
                <a:schemeClr val="tx1"/>
              </a:solidFill>
            </a:endParaRPr>
          </a:p>
          <a:p>
            <a:pPr algn="ctr" eaLnBrk="1" hangingPunct="1">
              <a:buClr>
                <a:srgbClr val="000000"/>
              </a:buClr>
              <a:buSzPct val="100000"/>
              <a:buFont typeface="Times New Roman" pitchFamily="18" charset="0"/>
              <a:buNone/>
            </a:pPr>
            <a:r>
              <a:rPr lang="en-US" altLang="ru-RU" sz="2400">
                <a:solidFill>
                  <a:schemeClr val="tx1"/>
                </a:solidFill>
              </a:rPr>
              <a:t>in the F2 is</a:t>
            </a:r>
          </a:p>
          <a:p>
            <a:pPr algn="ctr" eaLnBrk="1" hangingPunct="1">
              <a:buClr>
                <a:srgbClr val="000000"/>
              </a:buClr>
              <a:buSzPct val="100000"/>
              <a:buFont typeface="Times New Roman" pitchFamily="18" charset="0"/>
              <a:buNone/>
            </a:pPr>
            <a:r>
              <a:rPr lang="en-US" altLang="ru-RU" sz="2400">
                <a:solidFill>
                  <a:schemeClr val="tx1"/>
                </a:solidFill>
              </a:rPr>
              <a:t>                                                                     1:2:1</a:t>
            </a:r>
            <a:endParaRPr lang="ru-RU" altLang="ru-RU" sz="240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
          <p:cNvSpPr>
            <a:spLocks noGrp="1" noChangeArrowheads="1"/>
          </p:cNvSpPr>
          <p:nvPr>
            <p:ph type="body" idx="4294967295"/>
          </p:nvPr>
        </p:nvSpPr>
        <p:spPr>
          <a:xfrm>
            <a:off x="0" y="188913"/>
            <a:ext cx="9144000" cy="6669087"/>
          </a:xfrm>
        </p:spPr>
        <p:txBody>
          <a:bodyPr/>
          <a:lstStyle/>
          <a:p>
            <a:pPr algn="ct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Sickle-cell anaemia</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ru-RU" sz="2400" smtClean="0">
                <a:latin typeface="Calibri" pitchFamily="34" charset="0"/>
                <a:cs typeface="Calibri" pitchFamily="34" charset="0"/>
              </a:rPr>
              <a:t>hereditary disorder (</a:t>
            </a:r>
            <a:r>
              <a:rPr lang="en-US" altLang="ru-RU" sz="2400" b="1" i="1" smtClean="0">
                <a:latin typeface="Calibri" pitchFamily="34" charset="0"/>
                <a:cs typeface="Calibri" pitchFamily="34" charset="0"/>
              </a:rPr>
              <a:t>aa</a:t>
            </a:r>
            <a:r>
              <a:rPr lang="en-US" altLang="ru-RU" sz="2400" smtClean="0">
                <a:latin typeface="Calibri" pitchFamily="34" charset="0"/>
                <a:cs typeface="Calibri" pitchFamily="34" charset="0"/>
              </a:rPr>
              <a:t>), characterized by atypical hemoglobin molecule and sickle (crescent) shape of red blood cells.  Such erythrocytes break down easily (hemolysis) that leads to anemia, fatigue, enlargement of liver and spleen, delayed growth.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smtClean="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smtClean="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smtClean="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smtClean="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smtClean="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smtClean="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ru-RU" sz="2400" smtClean="0">
                <a:latin typeface="Calibri" pitchFamily="34" charset="0"/>
                <a:cs typeface="Calibri" pitchFamily="34" charset="0"/>
              </a:rPr>
              <a:t>Heterozygous carriers </a:t>
            </a:r>
            <a:r>
              <a:rPr lang="en-US" altLang="ru-RU" sz="2400" i="1" smtClean="0">
                <a:latin typeface="Calibri" pitchFamily="34" charset="0"/>
                <a:cs typeface="Calibri" pitchFamily="34" charset="0"/>
              </a:rPr>
              <a:t>(</a:t>
            </a:r>
            <a:r>
              <a:rPr lang="en-US" altLang="ru-RU" sz="2400" b="1" i="1" smtClean="0">
                <a:latin typeface="Calibri" pitchFamily="34" charset="0"/>
                <a:cs typeface="Calibri" pitchFamily="34" charset="0"/>
              </a:rPr>
              <a:t>Aa</a:t>
            </a:r>
            <a:r>
              <a:rPr lang="en-US" altLang="ru-RU" sz="2400" smtClean="0">
                <a:latin typeface="Calibri" pitchFamily="34" charset="0"/>
                <a:cs typeface="Calibri" pitchFamily="34" charset="0"/>
              </a:rPr>
              <a:t>) usually do not have symptoms of the diseases. In low oxygen levels, high attitudes, dehydration and some other conditions they can demonstrate attacks of the disease caused by hemolysis of RBCs.</a:t>
            </a:r>
            <a:r>
              <a:rPr lang="en-GB" altLang="ru-RU" sz="2400" smtClean="0">
                <a:latin typeface="Calibri" pitchFamily="34" charset="0"/>
                <a:cs typeface="Calibri" pitchFamily="34" charset="0"/>
              </a:rPr>
              <a:t> </a:t>
            </a:r>
          </a:p>
        </p:txBody>
      </p:sp>
      <p:pic>
        <p:nvPicPr>
          <p:cNvPr id="68611" name="Picture 4"/>
          <p:cNvPicPr>
            <a:picLocks noChangeAspect="1" noChangeArrowheads="1"/>
          </p:cNvPicPr>
          <p:nvPr/>
        </p:nvPicPr>
        <p:blipFill>
          <a:blip r:embed="rId3" cstate="print"/>
          <a:srcRect/>
          <a:stretch>
            <a:fillRect/>
          </a:stretch>
        </p:blipFill>
        <p:spPr bwMode="auto">
          <a:xfrm>
            <a:off x="5235575" y="2252663"/>
            <a:ext cx="3313113" cy="2209800"/>
          </a:xfrm>
          <a:prstGeom prst="rect">
            <a:avLst/>
          </a:prstGeom>
          <a:noFill/>
          <a:ln w="9525">
            <a:noFill/>
            <a:round/>
            <a:headEnd/>
            <a:tailEnd/>
          </a:ln>
        </p:spPr>
      </p:pic>
      <p:pic>
        <p:nvPicPr>
          <p:cNvPr id="68612" name="Picture 2"/>
          <p:cNvPicPr>
            <a:picLocks noChangeAspect="1" noChangeArrowheads="1"/>
          </p:cNvPicPr>
          <p:nvPr/>
        </p:nvPicPr>
        <p:blipFill>
          <a:blip r:embed="rId4" cstate="print"/>
          <a:srcRect/>
          <a:stretch>
            <a:fillRect/>
          </a:stretch>
        </p:blipFill>
        <p:spPr bwMode="auto">
          <a:xfrm>
            <a:off x="971550" y="2276475"/>
            <a:ext cx="3600450" cy="2162175"/>
          </a:xfrm>
          <a:prstGeom prst="rect">
            <a:avLst/>
          </a:prstGeom>
          <a:solidFill>
            <a:srgbClr val="FFFFFF"/>
          </a:solid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5" descr="Картинки по запросу серповидно клеточная анемия"/>
          <p:cNvPicPr>
            <a:picLocks noChangeAspect="1" noChangeArrowheads="1"/>
          </p:cNvPicPr>
          <p:nvPr/>
        </p:nvPicPr>
        <p:blipFill>
          <a:blip r:embed="rId2" cstate="print"/>
          <a:srcRect t="40720"/>
          <a:stretch>
            <a:fillRect/>
          </a:stretch>
        </p:blipFill>
        <p:spPr bwMode="auto">
          <a:xfrm>
            <a:off x="1609725" y="3736975"/>
            <a:ext cx="6049963" cy="2690813"/>
          </a:xfrm>
          <a:prstGeom prst="rect">
            <a:avLst/>
          </a:prstGeom>
          <a:noFill/>
          <a:ln w="9525">
            <a:noFill/>
            <a:miter lim="800000"/>
            <a:headEnd/>
            <a:tailEnd/>
          </a:ln>
        </p:spPr>
      </p:pic>
      <p:sp>
        <p:nvSpPr>
          <p:cNvPr id="69635" name="TextBox 1"/>
          <p:cNvSpPr txBox="1">
            <a:spLocks noChangeArrowheads="1"/>
          </p:cNvSpPr>
          <p:nvPr/>
        </p:nvSpPr>
        <p:spPr bwMode="auto">
          <a:xfrm>
            <a:off x="0" y="333375"/>
            <a:ext cx="8820150" cy="954088"/>
          </a:xfrm>
          <a:prstGeom prst="rect">
            <a:avLst/>
          </a:prstGeom>
          <a:noFill/>
          <a:ln w="9525">
            <a:noFill/>
            <a:miter lim="800000"/>
            <a:headEnd/>
            <a:tailEnd/>
          </a:ln>
        </p:spPr>
        <p:txBody>
          <a:bodyPr>
            <a:spAutoFit/>
          </a:bodyPr>
          <a:lstStyle/>
          <a:p>
            <a:pPr algn="ctr"/>
            <a:r>
              <a:rPr lang="en-US" altLang="ru-RU" sz="2800">
                <a:solidFill>
                  <a:schemeClr val="tx1"/>
                </a:solidFill>
              </a:rPr>
              <a:t>Disease is more common in regions with high prevalence of malaria</a:t>
            </a:r>
            <a:endParaRPr lang="ru-RU" altLang="ru-RU" sz="2800">
              <a:solidFill>
                <a:schemeClr val="tx1"/>
              </a:solidFill>
            </a:endParaRPr>
          </a:p>
        </p:txBody>
      </p:sp>
      <p:pic>
        <p:nvPicPr>
          <p:cNvPr id="69636" name="Picture 2" descr="Картинки по запросу серповидно клеточная анемия"/>
          <p:cNvPicPr>
            <a:picLocks noChangeAspect="1" noChangeArrowheads="1"/>
          </p:cNvPicPr>
          <p:nvPr/>
        </p:nvPicPr>
        <p:blipFill>
          <a:blip r:embed="rId3" cstate="print"/>
          <a:srcRect l="15256" t="19662" r="-3392" b="-12354"/>
          <a:stretch>
            <a:fillRect/>
          </a:stretch>
        </p:blipFill>
        <p:spPr bwMode="auto">
          <a:xfrm>
            <a:off x="4635500" y="1406525"/>
            <a:ext cx="4154488" cy="2636838"/>
          </a:xfrm>
          <a:prstGeom prst="rect">
            <a:avLst/>
          </a:prstGeom>
          <a:noFill/>
          <a:ln w="9525">
            <a:noFill/>
            <a:miter lim="800000"/>
            <a:headEnd/>
            <a:tailEnd/>
          </a:ln>
        </p:spPr>
      </p:pic>
      <p:pic>
        <p:nvPicPr>
          <p:cNvPr id="69637" name="Picture 4" descr="https://upload.wikimedia.org/wikipedia/commons/thumb/2/24/Sickle_cell_distribution.jpg/220px-Sickle_cell_distribution.jpg"/>
          <p:cNvPicPr>
            <a:picLocks noChangeAspect="1" noChangeArrowheads="1"/>
          </p:cNvPicPr>
          <p:nvPr/>
        </p:nvPicPr>
        <p:blipFill>
          <a:blip r:embed="rId4" cstate="print"/>
          <a:srcRect/>
          <a:stretch>
            <a:fillRect/>
          </a:stretch>
        </p:blipFill>
        <p:spPr bwMode="auto">
          <a:xfrm>
            <a:off x="755650" y="1419225"/>
            <a:ext cx="3311525" cy="225901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body"/>
          </p:nvPr>
        </p:nvSpPr>
        <p:spPr bwMode="auto">
          <a:xfrm>
            <a:off x="0" y="179388"/>
            <a:ext cx="9144000" cy="6840537"/>
          </a:xfrm>
          <a:noFill/>
          <a:ln>
            <a:miter lim="800000"/>
            <a:headEnd/>
            <a:tailEnd/>
          </a:ln>
          <a:extLst>
            <a:ext uri="{909E8E84-426E-40DD-AFC4-6F175D3DCCD1}"/>
            <a:ext uri="{91240B29-F687-4F45-9708-019B960494DF}"/>
          </a:extLst>
        </p:spPr>
        <p:txBody>
          <a:bodyPr anchor="t" anchorCtr="0"/>
          <a:lstStyle/>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smtClean="0">
                <a:solidFill>
                  <a:srgbClr val="FFFFFF"/>
                </a:solidFill>
              </a:rPr>
              <a:t>   </a:t>
            </a:r>
            <a:r>
              <a:rPr lang="en-GB" sz="3200" dirty="0" err="1" smtClean="0">
                <a:solidFill>
                  <a:schemeClr val="tx1"/>
                </a:solidFill>
                <a:effectLst>
                  <a:outerShdw blurRad="38100" dist="38100" dir="2700000" algn="tl">
                    <a:srgbClr val="000000">
                      <a:alpha val="43137"/>
                    </a:srgbClr>
                  </a:outerShdw>
                </a:effectLst>
              </a:rPr>
              <a:t>A</a:t>
            </a:r>
            <a:r>
              <a:rPr lang="en-GB" sz="3600" dirty="0" err="1" smtClean="0">
                <a:solidFill>
                  <a:schemeClr val="tx1"/>
                </a:solidFill>
                <a:effectLst>
                  <a:outerShdw blurRad="38100" dist="38100" dir="2700000" algn="tl">
                    <a:srgbClr val="000000">
                      <a:alpha val="43137"/>
                    </a:srgbClr>
                  </a:outerShdw>
                </a:effectLst>
              </a:rPr>
              <a:t>nophtalmos</a:t>
            </a:r>
            <a:r>
              <a:rPr lang="en-GB" sz="3200" dirty="0" smtClean="0">
                <a:solidFill>
                  <a:schemeClr val="tx1"/>
                </a:solidFill>
                <a:effectLst>
                  <a:outerShdw blurRad="38100" dist="38100" dir="2700000" algn="tl">
                    <a:srgbClr val="000000">
                      <a:alpha val="43137"/>
                    </a:srgbClr>
                  </a:outerShdw>
                </a:effectLst>
              </a:rPr>
              <a:t>: </a:t>
            </a:r>
            <a:r>
              <a:rPr lang="en-GB" sz="2800" dirty="0" smtClean="0">
                <a:solidFill>
                  <a:schemeClr val="tx1"/>
                </a:solidFill>
                <a:effectLst>
                  <a:outerShdw blurRad="38100" dist="38100" dir="2700000" algn="tl">
                    <a:srgbClr val="000000">
                      <a:alpha val="43137"/>
                    </a:srgbClr>
                  </a:outerShdw>
                </a:effectLst>
              </a:rPr>
              <a:t>congenital absence of the eye ball 	in recessive homozygous state, heterozygous    		          persons have small eye balls.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effectLst>
                  <a:outerShdw blurRad="38100" dist="38100" dir="2700000" algn="tl">
                    <a:srgbClr val="000000">
                      <a:alpha val="43137"/>
                    </a:srgbClr>
                  </a:outerShdw>
                </a:effectLst>
              </a:rPr>
              <a:t>     CYSTINURIA: </a:t>
            </a:r>
            <a:r>
              <a:rPr lang="en-GB" sz="2800" dirty="0" err="1" smtClean="0">
                <a:solidFill>
                  <a:schemeClr val="tx1"/>
                </a:solidFill>
                <a:effectLst>
                  <a:outerShdw blurRad="38100" dist="38100" dir="2700000" algn="tl">
                    <a:srgbClr val="000000">
                      <a:alpha val="43137"/>
                    </a:srgbClr>
                  </a:outerShdw>
                </a:effectLst>
              </a:rPr>
              <a:t>cystine</a:t>
            </a:r>
            <a:r>
              <a:rPr lang="en-GB" sz="2800" dirty="0" smtClean="0">
                <a:solidFill>
                  <a:schemeClr val="tx1"/>
                </a:solidFill>
                <a:effectLst>
                  <a:outerShdw blurRad="38100" dist="38100" dir="2700000" algn="tl">
                    <a:srgbClr val="000000">
                      <a:alpha val="43137"/>
                    </a:srgbClr>
                  </a:outerShdw>
                </a:effectLst>
              </a:rPr>
              <a:t> stones in the kidneys have</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effectLst>
                  <a:outerShdw blurRad="38100" dist="38100" dir="2700000" algn="tl">
                    <a:srgbClr val="000000">
                      <a:alpha val="43137"/>
                    </a:srgbClr>
                  </a:outerShdw>
                </a:effectLst>
              </a:rPr>
              <a:t>           homozygous persons, heterozygous excrete</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effectLst>
                  <a:outerShdw blurRad="38100" dist="38100" dir="2700000" algn="tl">
                    <a:srgbClr val="000000">
                      <a:alpha val="43137"/>
                    </a:srgbClr>
                  </a:outerShdw>
                </a:effectLst>
              </a:rPr>
              <a:t>           increased amount of </a:t>
            </a:r>
            <a:r>
              <a:rPr lang="en-GB" sz="2800" dirty="0" err="1" smtClean="0">
                <a:solidFill>
                  <a:schemeClr val="tx1"/>
                </a:solidFill>
                <a:effectLst>
                  <a:outerShdw blurRad="38100" dist="38100" dir="2700000" algn="tl">
                    <a:srgbClr val="000000">
                      <a:alpha val="43137"/>
                    </a:srgbClr>
                  </a:outerShdw>
                </a:effectLst>
              </a:rPr>
              <a:t>cystine</a:t>
            </a:r>
            <a:r>
              <a:rPr lang="en-GB" sz="2800" dirty="0" smtClean="0">
                <a:solidFill>
                  <a:schemeClr val="tx1"/>
                </a:solidFill>
                <a:effectLst>
                  <a:outerShdw blurRad="38100" dist="38100" dir="2700000" algn="tl">
                    <a:srgbClr val="000000">
                      <a:alpha val="43137"/>
                    </a:srgbClr>
                  </a:outerShdw>
                </a:effectLst>
              </a:rPr>
              <a:t> with urine.</a:t>
            </a:r>
          </a:p>
        </p:txBody>
      </p:sp>
      <p:pic>
        <p:nvPicPr>
          <p:cNvPr id="70659" name="Picture 2"/>
          <p:cNvPicPr>
            <a:picLocks noChangeAspect="1" noChangeArrowheads="1"/>
          </p:cNvPicPr>
          <p:nvPr/>
        </p:nvPicPr>
        <p:blipFill>
          <a:blip r:embed="rId3" cstate="print"/>
          <a:srcRect/>
          <a:stretch>
            <a:fillRect/>
          </a:stretch>
        </p:blipFill>
        <p:spPr bwMode="auto">
          <a:xfrm>
            <a:off x="2051050" y="2060575"/>
            <a:ext cx="4897438" cy="29432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5"/>
          <p:cNvSpPr>
            <a:spLocks noGrp="1"/>
          </p:cNvSpPr>
          <p:nvPr>
            <p:ph type="sldNum" sz="quarter" idx="12"/>
          </p:nvPr>
        </p:nvSpPr>
        <p:spPr/>
        <p:txBody>
          <a:bodyPr/>
          <a:lstStyle/>
          <a:p>
            <a:pPr>
              <a:defRPr/>
            </a:pPr>
            <a:fld id="{16443614-805D-4D56-AEB1-1A8132D7A48A}" type="slidenum">
              <a:rPr lang="ru-RU" altLang="ru-RU"/>
              <a:pPr>
                <a:defRPr/>
              </a:pPr>
              <a:t>9</a:t>
            </a:fld>
            <a:endParaRPr lang="ru-RU" altLang="ru-RU"/>
          </a:p>
        </p:txBody>
      </p:sp>
      <p:sp>
        <p:nvSpPr>
          <p:cNvPr id="45059" name="Rectangle 2"/>
          <p:cNvSpPr>
            <a:spLocks noGrp="1" noChangeArrowheads="1"/>
          </p:cNvSpPr>
          <p:nvPr>
            <p:ph type="title"/>
          </p:nvPr>
        </p:nvSpPr>
        <p:spPr>
          <a:xfrm>
            <a:off x="457200" y="0"/>
            <a:ext cx="8229600" cy="1143000"/>
          </a:xfrm>
        </p:spPr>
        <p:txBody>
          <a:bodyPr/>
          <a:lstStyle/>
          <a:p>
            <a:pPr algn="ctr" eaLnBrk="1" hangingPunct="1">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t> </a:t>
            </a:r>
            <a:r>
              <a:rPr lang="en-GB" sz="2800" dirty="0" smtClean="0">
                <a:solidFill>
                  <a:srgbClr val="FF0000"/>
                </a:solidFill>
                <a:latin typeface="Calibri" panose="020F0502020204030204" pitchFamily="34" charset="0"/>
                <a:cs typeface="Calibri" panose="020F0502020204030204" pitchFamily="34" charset="0"/>
              </a:rPr>
              <a:t>CODOMINANCE: </a:t>
            </a:r>
            <a:endParaRPr lang="ru-RU" sz="2800" dirty="0" smtClean="0">
              <a:solidFill>
                <a:srgbClr val="FF0000"/>
              </a:solidFill>
              <a:latin typeface="Calibri" panose="020F0502020204030204" pitchFamily="34" charset="0"/>
              <a:cs typeface="Calibri" panose="020F0502020204030204" pitchFamily="34" charset="0"/>
            </a:endParaRPr>
          </a:p>
        </p:txBody>
      </p:sp>
      <p:sp>
        <p:nvSpPr>
          <p:cNvPr id="71684" name="Rectangle 3"/>
          <p:cNvSpPr>
            <a:spLocks noGrp="1" noChangeArrowheads="1"/>
          </p:cNvSpPr>
          <p:nvPr>
            <p:ph type="body" idx="1"/>
          </p:nvPr>
        </p:nvSpPr>
        <p:spPr>
          <a:xfrm>
            <a:off x="152400" y="1143000"/>
            <a:ext cx="8839200" cy="5287963"/>
          </a:xfrm>
        </p:spPr>
        <p:txBody>
          <a:bodyPr/>
          <a:lstStyle/>
          <a:p>
            <a:pPr algn="just">
              <a:buFont typeface="Wingdings 3" pitchFamily="18" charset="2"/>
              <a:buNone/>
            </a:pPr>
            <a:r>
              <a:rPr lang="en-GB" altLang="ru-RU" sz="2800" smtClean="0">
                <a:latin typeface="Calibri" pitchFamily="34" charset="0"/>
                <a:cs typeface="Calibri" pitchFamily="34" charset="0"/>
              </a:rPr>
              <a:t>Manifestation in heterozygous signs determined by both alleles. I</a:t>
            </a:r>
            <a:r>
              <a:rPr lang="en-GB" altLang="ru-RU" sz="2800" baseline="30000" smtClean="0">
                <a:latin typeface="Calibri" pitchFamily="34" charset="0"/>
                <a:cs typeface="Calibri" pitchFamily="34" charset="0"/>
              </a:rPr>
              <a:t>A</a:t>
            </a:r>
            <a:r>
              <a:rPr lang="en-GB" altLang="ru-RU" sz="2800" smtClean="0">
                <a:latin typeface="Calibri" pitchFamily="34" charset="0"/>
                <a:cs typeface="Calibri" pitchFamily="34" charset="0"/>
              </a:rPr>
              <a:t>I</a:t>
            </a:r>
            <a:r>
              <a:rPr lang="en-GB" altLang="ru-RU" sz="2800" baseline="30000" smtClean="0">
                <a:latin typeface="Calibri" pitchFamily="34" charset="0"/>
                <a:cs typeface="Calibri" pitchFamily="34" charset="0"/>
              </a:rPr>
              <a:t>B</a:t>
            </a:r>
            <a:r>
              <a:rPr lang="en-GB" altLang="ru-RU" sz="2800" smtClean="0">
                <a:latin typeface="Calibri" pitchFamily="34" charset="0"/>
                <a:cs typeface="Calibri" pitchFamily="34" charset="0"/>
              </a:rPr>
              <a:t> - IV blood group ABO system; </a:t>
            </a:r>
            <a:br>
              <a:rPr lang="en-GB" altLang="ru-RU" sz="2800" smtClean="0">
                <a:latin typeface="Calibri" pitchFamily="34" charset="0"/>
                <a:cs typeface="Calibri" pitchFamily="34" charset="0"/>
              </a:rPr>
            </a:br>
            <a:r>
              <a:rPr lang="en-GB" altLang="ru-RU" sz="2800" smtClean="0">
                <a:latin typeface="Calibri" pitchFamily="34" charset="0"/>
                <a:cs typeface="Calibri" pitchFamily="34" charset="0"/>
              </a:rPr>
              <a:t> I</a:t>
            </a:r>
            <a:r>
              <a:rPr lang="en-GB" altLang="ru-RU" sz="2800" baseline="30000" smtClean="0">
                <a:latin typeface="Calibri" pitchFamily="34" charset="0"/>
                <a:cs typeface="Calibri" pitchFamily="34" charset="0"/>
              </a:rPr>
              <a:t>M</a:t>
            </a:r>
            <a:r>
              <a:rPr lang="en-GB" altLang="ru-RU" sz="2800" smtClean="0">
                <a:latin typeface="Calibri" pitchFamily="34" charset="0"/>
                <a:cs typeface="Calibri" pitchFamily="34" charset="0"/>
              </a:rPr>
              <a:t>I</a:t>
            </a:r>
            <a:r>
              <a:rPr lang="en-GB" altLang="ru-RU" sz="2800" baseline="30000" smtClean="0">
                <a:latin typeface="Calibri" pitchFamily="34" charset="0"/>
                <a:cs typeface="Calibri" pitchFamily="34" charset="0"/>
              </a:rPr>
              <a:t>N</a:t>
            </a:r>
            <a:r>
              <a:rPr lang="en-GB" altLang="ru-RU" sz="2800" smtClean="0">
                <a:latin typeface="Calibri" pitchFamily="34" charset="0"/>
                <a:cs typeface="Calibri" pitchFamily="34" charset="0"/>
              </a:rPr>
              <a:t> - MN group system MN.</a:t>
            </a:r>
            <a:endParaRPr lang="ru-RU" altLang="ru-RU" sz="2800" smtClean="0">
              <a:latin typeface="Calibri" pitchFamily="34" charset="0"/>
              <a:cs typeface="Calibri" pitchFamily="34" charset="0"/>
            </a:endParaRPr>
          </a:p>
          <a:p>
            <a:pPr algn="just">
              <a:buFont typeface="Wingdings 3" pitchFamily="18" charset="2"/>
              <a:buNone/>
            </a:pPr>
            <a:endParaRPr lang="ru-RU" altLang="ru-RU" smtClean="0"/>
          </a:p>
        </p:txBody>
      </p:sp>
      <p:sp>
        <p:nvSpPr>
          <p:cNvPr id="45061" name="AutoShape 4"/>
          <p:cNvSpPr>
            <a:spLocks noChangeArrowheads="1"/>
          </p:cNvSpPr>
          <p:nvPr/>
        </p:nvSpPr>
        <p:spPr bwMode="auto">
          <a:xfrm>
            <a:off x="1295400" y="3505200"/>
            <a:ext cx="6400800" cy="2286000"/>
          </a:xfrm>
          <a:prstGeom prst="flowChartTerminator">
            <a:avLst/>
          </a:prstGeom>
          <a:solidFill>
            <a:srgbClr val="F4691C"/>
          </a:solidFill>
          <a:ln w="9525">
            <a:solidFill>
              <a:schemeClr val="tx1"/>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2" name="Text Box 5"/>
          <p:cNvSpPr txBox="1">
            <a:spLocks noChangeArrowheads="1"/>
          </p:cNvSpPr>
          <p:nvPr/>
        </p:nvSpPr>
        <p:spPr bwMode="auto">
          <a:xfrm>
            <a:off x="3733800" y="4495800"/>
            <a:ext cx="1905000" cy="461963"/>
          </a:xfrm>
          <a:prstGeom prst="rect">
            <a:avLst/>
          </a:prstGeom>
          <a:solidFill>
            <a:srgbClr val="F4691C"/>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ltLang="ru-RU" sz="2400" dirty="0">
                <a:effectLst>
                  <a:outerShdw blurRad="38100" dist="38100" dir="2700000" algn="tl">
                    <a:srgbClr val="000000"/>
                  </a:outerShdw>
                </a:effectLst>
                <a:latin typeface="Arial" panose="020B0604020202020204" pitchFamily="34" charset="0"/>
                <a:ea typeface="+mn-ea"/>
              </a:rPr>
              <a:t>erythrocyte</a:t>
            </a:r>
            <a:endParaRPr lang="ru-RU" altLang="ru-RU" sz="2400" dirty="0">
              <a:effectLst>
                <a:outerShdw blurRad="38100" dist="38100" dir="2700000" algn="tl">
                  <a:srgbClr val="000000"/>
                </a:outerShdw>
              </a:effectLst>
              <a:latin typeface="Arial" panose="020B0604020202020204" pitchFamily="34" charset="0"/>
              <a:ea typeface="+mn-ea"/>
            </a:endParaRPr>
          </a:p>
        </p:txBody>
      </p:sp>
      <p:sp>
        <p:nvSpPr>
          <p:cNvPr id="45063" name="Line 6"/>
          <p:cNvSpPr>
            <a:spLocks noChangeShapeType="1"/>
          </p:cNvSpPr>
          <p:nvPr/>
        </p:nvSpPr>
        <p:spPr bwMode="auto">
          <a:xfrm flipV="1">
            <a:off x="2895600" y="3276600"/>
            <a:ext cx="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4" name="Line 7"/>
          <p:cNvSpPr>
            <a:spLocks noChangeShapeType="1"/>
          </p:cNvSpPr>
          <p:nvPr/>
        </p:nvSpPr>
        <p:spPr bwMode="auto">
          <a:xfrm flipH="1" flipV="1">
            <a:off x="2514600" y="2971800"/>
            <a:ext cx="3810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5" name="Line 8"/>
          <p:cNvSpPr>
            <a:spLocks noChangeShapeType="1"/>
          </p:cNvSpPr>
          <p:nvPr/>
        </p:nvSpPr>
        <p:spPr bwMode="auto">
          <a:xfrm flipH="1">
            <a:off x="2895600" y="2971800"/>
            <a:ext cx="3048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6" name="Line 9"/>
          <p:cNvSpPr>
            <a:spLocks noChangeShapeType="1"/>
          </p:cNvSpPr>
          <p:nvPr/>
        </p:nvSpPr>
        <p:spPr bwMode="auto">
          <a:xfrm>
            <a:off x="6019800" y="3124200"/>
            <a:ext cx="0" cy="3810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7" name="Line 10"/>
          <p:cNvSpPr>
            <a:spLocks noChangeShapeType="1"/>
          </p:cNvSpPr>
          <p:nvPr/>
        </p:nvSpPr>
        <p:spPr bwMode="auto">
          <a:xfrm flipV="1">
            <a:off x="6019800" y="2895600"/>
            <a:ext cx="381000" cy="2286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8" name="Line 11"/>
          <p:cNvSpPr>
            <a:spLocks noChangeShapeType="1"/>
          </p:cNvSpPr>
          <p:nvPr/>
        </p:nvSpPr>
        <p:spPr bwMode="auto">
          <a:xfrm flipH="1" flipV="1">
            <a:off x="5638800" y="2971800"/>
            <a:ext cx="381000" cy="1524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9" name="Line 12"/>
          <p:cNvSpPr>
            <a:spLocks noChangeShapeType="1"/>
          </p:cNvSpPr>
          <p:nvPr/>
        </p:nvSpPr>
        <p:spPr bwMode="auto">
          <a:xfrm flipH="1">
            <a:off x="6324600" y="2514600"/>
            <a:ext cx="152400" cy="4572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0" name="Line 13"/>
          <p:cNvSpPr>
            <a:spLocks noChangeShapeType="1"/>
          </p:cNvSpPr>
          <p:nvPr/>
        </p:nvSpPr>
        <p:spPr bwMode="auto">
          <a:xfrm>
            <a:off x="6324600" y="2895600"/>
            <a:ext cx="457200" cy="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1" name="Text Box 14"/>
          <p:cNvSpPr txBox="1">
            <a:spLocks noChangeArrowheads="1"/>
          </p:cNvSpPr>
          <p:nvPr/>
        </p:nvSpPr>
        <p:spPr bwMode="auto">
          <a:xfrm>
            <a:off x="2051050" y="3505200"/>
            <a:ext cx="1530350"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ffectLst>
                  <a:outerShdw blurRad="38100" dist="38100" dir="2700000" algn="tl">
                    <a:srgbClr val="000000">
                      <a:alpha val="43137"/>
                    </a:srgbClr>
                  </a:outerShdw>
                </a:effectLst>
                <a:ea typeface="+mn-ea"/>
                <a:cs typeface="+mn-cs"/>
              </a:rPr>
              <a:t>ANTIGEN  A</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45072" name="Text Box 15"/>
          <p:cNvSpPr txBox="1">
            <a:spLocks noChangeArrowheads="1"/>
          </p:cNvSpPr>
          <p:nvPr/>
        </p:nvSpPr>
        <p:spPr bwMode="auto">
          <a:xfrm>
            <a:off x="5334000" y="3505200"/>
            <a:ext cx="1685925"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ffectLst>
                  <a:outerShdw blurRad="38100" dist="38100" dir="2700000" algn="tl">
                    <a:srgbClr val="000000">
                      <a:alpha val="43137"/>
                    </a:srgbClr>
                  </a:outerShdw>
                </a:effectLst>
                <a:ea typeface="+mn-ea"/>
                <a:cs typeface="+mn-cs"/>
              </a:rPr>
              <a:t>ANTIGEN  B</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45073" name="Text Box 16"/>
          <p:cNvSpPr txBox="1">
            <a:spLocks noChangeArrowheads="1"/>
          </p:cNvSpPr>
          <p:nvPr/>
        </p:nvSpPr>
        <p:spPr bwMode="auto">
          <a:xfrm>
            <a:off x="1619250" y="2781300"/>
            <a:ext cx="592138"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А</a:t>
            </a:r>
          </a:p>
        </p:txBody>
      </p:sp>
      <p:sp>
        <p:nvSpPr>
          <p:cNvPr id="45074" name="Line 17"/>
          <p:cNvSpPr>
            <a:spLocks noChangeShapeType="1"/>
          </p:cNvSpPr>
          <p:nvPr/>
        </p:nvSpPr>
        <p:spPr bwMode="auto">
          <a:xfrm>
            <a:off x="1908175" y="3068638"/>
            <a:ext cx="533400" cy="3048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5" name="Text Box 18"/>
          <p:cNvSpPr txBox="1">
            <a:spLocks noChangeArrowheads="1"/>
          </p:cNvSpPr>
          <p:nvPr/>
        </p:nvSpPr>
        <p:spPr bwMode="auto">
          <a:xfrm>
            <a:off x="7092950" y="2636838"/>
            <a:ext cx="503238"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В</a:t>
            </a:r>
          </a:p>
        </p:txBody>
      </p:sp>
      <p:sp>
        <p:nvSpPr>
          <p:cNvPr id="45076" name="Line 19"/>
          <p:cNvSpPr>
            <a:spLocks noChangeShapeType="1"/>
          </p:cNvSpPr>
          <p:nvPr/>
        </p:nvSpPr>
        <p:spPr bwMode="auto">
          <a:xfrm flipH="1">
            <a:off x="6659563" y="2997200"/>
            <a:ext cx="407987" cy="3810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Grp="1" noChangeArrowheads="1"/>
          </p:cNvSpPr>
          <p:nvPr>
            <p:ph type="body" idx="4294967295"/>
          </p:nvPr>
        </p:nvSpPr>
        <p:spPr>
          <a:xfrm>
            <a:off x="0" y="0"/>
            <a:ext cx="8964613" cy="6858000"/>
          </a:xfrm>
        </p:spPr>
        <p:txBody>
          <a:bodyPr/>
          <a:lstStyle/>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r>
              <a:rPr lang="en-GB" altLang="ru-RU" b="1" smtClean="0"/>
              <a:t>Overdominance: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Dominant gene in heterozygous condition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is more expressed than in homozygous;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The life span in Drosophila: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 AA - a normal life span;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 Aa - increased life span;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 aa - fatal.</a:t>
            </a:r>
          </a:p>
        </p:txBody>
      </p:sp>
      <p:pic>
        <p:nvPicPr>
          <p:cNvPr id="72707" name="Picture 3"/>
          <p:cNvPicPr>
            <a:picLocks noChangeAspect="1" noChangeArrowheads="1"/>
          </p:cNvPicPr>
          <p:nvPr/>
        </p:nvPicPr>
        <p:blipFill>
          <a:blip r:embed="rId3" cstate="print"/>
          <a:srcRect/>
          <a:stretch>
            <a:fillRect/>
          </a:stretch>
        </p:blipFill>
        <p:spPr bwMode="auto">
          <a:xfrm>
            <a:off x="6659563" y="3213100"/>
            <a:ext cx="1368425" cy="25431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ChangeArrowheads="1"/>
          </p:cNvSpPr>
          <p:nvPr>
            <p:ph type="body" idx="4294967295"/>
          </p:nvPr>
        </p:nvSpPr>
        <p:spPr>
          <a:xfrm>
            <a:off x="0" y="0"/>
            <a:ext cx="9144000" cy="7504113"/>
          </a:xfrm>
        </p:spPr>
        <p:txBody>
          <a:bodyPr>
            <a:normAutofit lnSpcReduction="10000"/>
          </a:bodyPr>
          <a:lstStyle/>
          <a:p>
            <a:pPr eaLnBrk="1" hangingPunct="1">
              <a:lnSpc>
                <a:spcPct val="80000"/>
              </a:lnSpc>
              <a:spcBef>
                <a:spcPts val="9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800" smtClean="0"/>
              <a:t>                                                       </a:t>
            </a:r>
            <a:r>
              <a:rPr lang="en-GB" altLang="ru-RU" sz="3600" b="1" smtClean="0">
                <a:solidFill>
                  <a:srgbClr val="FF3399"/>
                </a:solidFill>
              </a:rPr>
              <a:t>5.</a:t>
            </a:r>
            <a:r>
              <a:rPr lang="en-GB" altLang="ru-RU" sz="3600" smtClean="0"/>
              <a:t> </a:t>
            </a:r>
            <a:r>
              <a:rPr lang="en-GB" altLang="ru-RU" sz="3600" b="1" smtClean="0">
                <a:solidFill>
                  <a:srgbClr val="FF3399"/>
                </a:solidFill>
              </a:rPr>
              <a:t>Allelic EXCEPTION: </a:t>
            </a:r>
          </a:p>
          <a:p>
            <a:pPr eaLnBrk="1" hangingPunct="1">
              <a:lnSpc>
                <a:spcPct val="80000"/>
              </a:lnSpc>
              <a:spcBef>
                <a:spcPts val="9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3600" smtClean="0"/>
              <a:t>  </a:t>
            </a:r>
            <a:r>
              <a:rPr lang="en-GB" altLang="ru-RU" sz="3600" b="1" smtClean="0">
                <a:solidFill>
                  <a:srgbClr val="FF6600"/>
                </a:solidFill>
              </a:rPr>
              <a:t>In heterozygotes in some cells active one allele, and others - another. </a:t>
            </a:r>
          </a:p>
          <a:p>
            <a:pPr eaLnBrk="1" hangingPunct="1">
              <a:lnSpc>
                <a:spcPct val="80000"/>
              </a:lnSpc>
              <a:spcBef>
                <a:spcPts val="9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3600" b="1" smtClean="0"/>
          </a:p>
          <a:p>
            <a:pPr eaLnBrk="1" hangingPunct="1">
              <a:lnSpc>
                <a:spcPct val="80000"/>
              </a:lnSpc>
              <a:spcBef>
                <a:spcPts val="6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b="1" smtClean="0"/>
          </a:p>
          <a:p>
            <a:pPr eaLnBrk="1" hangingPunct="1">
              <a:lnSpc>
                <a:spcPct val="80000"/>
              </a:lnSpc>
              <a:spcBef>
                <a:spcPts val="6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t>
            </a:r>
            <a:r>
              <a:rPr lang="en-GB" altLang="ru-RU" smtClean="0"/>
              <a:t>as a </a:t>
            </a:r>
            <a:r>
              <a:rPr lang="en-GB" altLang="ru-RU" b="1" smtClean="0"/>
              <a:t>result of random inactivation one of     				the two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t>               X-chromosomes, in different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t>                  body cells phenotypically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t>                manifest different alleles of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t>                      maternal or paternal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t>                          X - chromosome.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t>                  </a:t>
            </a:r>
          </a:p>
          <a:p>
            <a:pPr eaLnBrk="1" hangingPunct="1">
              <a:lnSpc>
                <a:spcPct val="80000"/>
              </a:lnSpc>
              <a:spcBef>
                <a:spcPts val="700"/>
              </a:spcBef>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FF00"/>
                </a:solidFill>
              </a:rPr>
              <a:t>                            </a:t>
            </a:r>
          </a:p>
          <a:p>
            <a:pPr eaLnBrk="1" hangingPunct="1">
              <a:lnSpc>
                <a:spcPct val="80000"/>
              </a:lnSpc>
              <a:spcBef>
                <a:spcPts val="700"/>
              </a:spcBef>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FF00"/>
                </a:solidFill>
              </a:rPr>
              <a:t> </a:t>
            </a:r>
          </a:p>
        </p:txBody>
      </p:sp>
      <p:sp>
        <p:nvSpPr>
          <p:cNvPr id="19459" name="AutoShape 2"/>
          <p:cNvSpPr>
            <a:spLocks noChangeArrowheads="1"/>
          </p:cNvSpPr>
          <p:nvPr/>
        </p:nvSpPr>
        <p:spPr bwMode="auto">
          <a:xfrm>
            <a:off x="3924300" y="1484313"/>
            <a:ext cx="485775" cy="1368425"/>
          </a:xfrm>
          <a:prstGeom prst="downArrow">
            <a:avLst>
              <a:gd name="adj1" fmla="val 50000"/>
              <a:gd name="adj2" fmla="val 70425"/>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type="body" idx="4294967295"/>
          </p:nvPr>
        </p:nvSpPr>
        <p:spPr>
          <a:xfrm>
            <a:off x="539750" y="0"/>
            <a:ext cx="8604250" cy="6597650"/>
          </a:xfrm>
        </p:spPr>
        <p:txBody>
          <a:bodyPr/>
          <a:lstStyle/>
          <a:p>
            <a:pPr marL="109537" indent="0" eaLnBrk="1" hangingPunct="1">
              <a:lnSpc>
                <a:spcPct val="90000"/>
              </a:lnSpc>
              <a:buFont typeface="Wingdings 3"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smtClean="0"/>
              <a:t>	</a:t>
            </a:r>
            <a:r>
              <a:rPr lang="en-GB" altLang="ru-RU" sz="3600" b="1" dirty="0" smtClean="0">
                <a:solidFill>
                  <a:srgbClr val="FF3300"/>
                </a:solidFill>
              </a:rPr>
              <a:t>Interaction of </a:t>
            </a:r>
            <a:r>
              <a:rPr lang="en-GB" altLang="ru-RU" sz="3600" b="1" dirty="0" err="1" smtClean="0">
                <a:solidFill>
                  <a:srgbClr val="FF3300"/>
                </a:solidFill>
              </a:rPr>
              <a:t>nonallelic</a:t>
            </a:r>
            <a:r>
              <a:rPr lang="en-GB" altLang="ru-RU" sz="3600" b="1" dirty="0" smtClean="0">
                <a:solidFill>
                  <a:srgbClr val="FF3300"/>
                </a:solidFill>
              </a:rPr>
              <a:t> genes.</a:t>
            </a:r>
            <a:r>
              <a:rPr lang="en-GB" altLang="ru-RU" b="1" dirty="0" smtClean="0">
                <a:solidFill>
                  <a:srgbClr val="FF3300"/>
                </a:solidFill>
              </a:rPr>
              <a:t> </a:t>
            </a: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smtClean="0"/>
              <a:t> </a:t>
            </a:r>
            <a:r>
              <a:rPr lang="en-GB" altLang="ru-RU" b="1" dirty="0" smtClean="0"/>
              <a:t>Complementarity</a:t>
            </a:r>
            <a:r>
              <a:rPr lang="en-GB" altLang="ru-RU" sz="2400" dirty="0" smtClean="0">
                <a:latin typeface="Calibri" panose="020F0502020204030204" pitchFamily="34" charset="0"/>
                <a:cs typeface="Calibri" panose="020F0502020204030204" pitchFamily="34" charset="0"/>
              </a:rPr>
              <a:t> A manifestation of a new trait in the presence of   2-dominant non-allelic  genes ; </a:t>
            </a: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400" dirty="0" smtClean="0">
                <a:latin typeface="Calibri" panose="020F0502020204030204" pitchFamily="34" charset="0"/>
                <a:cs typeface="Calibri" panose="020F0502020204030204" pitchFamily="34" charset="0"/>
              </a:rPr>
              <a:t>                                                      </a:t>
            </a:r>
            <a:r>
              <a:rPr lang="en-GB" altLang="ru-RU" sz="2800" dirty="0" smtClean="0"/>
              <a:t> </a:t>
            </a:r>
          </a:p>
        </p:txBody>
      </p:sp>
      <p:pic>
        <p:nvPicPr>
          <p:cNvPr id="74755" name="Picture 2"/>
          <p:cNvPicPr>
            <a:picLocks noChangeAspect="1" noChangeArrowheads="1"/>
          </p:cNvPicPr>
          <p:nvPr/>
        </p:nvPicPr>
        <p:blipFill>
          <a:blip r:embed="rId3" cstate="print"/>
          <a:srcRect/>
          <a:stretch>
            <a:fillRect/>
          </a:stretch>
        </p:blipFill>
        <p:spPr bwMode="auto">
          <a:xfrm>
            <a:off x="5080000" y="1622425"/>
            <a:ext cx="3128963" cy="3678238"/>
          </a:xfrm>
          <a:prstGeom prst="rect">
            <a:avLst/>
          </a:prstGeom>
          <a:noFill/>
          <a:ln w="9525">
            <a:noFill/>
            <a:round/>
            <a:headEnd/>
            <a:tailEnd/>
          </a:ln>
        </p:spPr>
      </p:pic>
      <p:sp>
        <p:nvSpPr>
          <p:cNvPr id="74756" name="TextBox 3"/>
          <p:cNvSpPr txBox="1">
            <a:spLocks noChangeArrowheads="1"/>
          </p:cNvSpPr>
          <p:nvPr/>
        </p:nvSpPr>
        <p:spPr bwMode="auto">
          <a:xfrm>
            <a:off x="4525963" y="5300663"/>
            <a:ext cx="4752975" cy="736600"/>
          </a:xfrm>
          <a:prstGeom prst="rect">
            <a:avLst/>
          </a:prstGeom>
          <a:noFill/>
          <a:ln w="9525">
            <a:noFill/>
            <a:miter lim="800000"/>
            <a:headEnd/>
            <a:tailEnd/>
          </a:ln>
        </p:spPr>
        <p:txBody>
          <a:bodyPr>
            <a:spAutoFit/>
          </a:bodyPr>
          <a:lstStyle/>
          <a:p>
            <a:pPr eaLnBrk="1" hangingPunct="1">
              <a:lnSpc>
                <a:spcPct val="9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a:latin typeface="Calibri" pitchFamily="34" charset="0"/>
                <a:cs typeface="Calibri" pitchFamily="34" charset="0"/>
              </a:rPr>
              <a:t> </a:t>
            </a:r>
            <a:r>
              <a:rPr lang="en-GB" altLang="ru-RU" sz="2000">
                <a:solidFill>
                  <a:schemeClr val="tx1"/>
                </a:solidFill>
                <a:latin typeface="Calibri" pitchFamily="34" charset="0"/>
                <a:cs typeface="Calibri" pitchFamily="34" charset="0"/>
              </a:rPr>
              <a:t>Inheritance of flower colour at sweet pea. </a:t>
            </a:r>
          </a:p>
          <a:p>
            <a:pPr eaLnBrk="1" hangingPunct="1">
              <a:lnSpc>
                <a:spcPct val="9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000">
                <a:solidFill>
                  <a:schemeClr val="tx1"/>
                </a:solidFill>
                <a:latin typeface="Calibri" pitchFamily="34" charset="0"/>
                <a:cs typeface="Calibri" pitchFamily="34" charset="0"/>
              </a:rPr>
              <a:t> In F2: ratio is  9 (red flowers) : 7 (white).</a:t>
            </a:r>
            <a:endParaRPr lang="ru-RU" altLang="ru-RU" sz="2000">
              <a:solidFill>
                <a:schemeClr val="tx1"/>
              </a:solidFill>
            </a:endParaRPr>
          </a:p>
        </p:txBody>
      </p:sp>
      <p:pic>
        <p:nvPicPr>
          <p:cNvPr id="74757" name="Рисунок 4"/>
          <p:cNvPicPr>
            <a:picLocks noChangeAspect="1"/>
          </p:cNvPicPr>
          <p:nvPr/>
        </p:nvPicPr>
        <p:blipFill>
          <a:blip r:embed="rId4" cstate="print"/>
          <a:srcRect/>
          <a:stretch>
            <a:fillRect/>
          </a:stretch>
        </p:blipFill>
        <p:spPr bwMode="auto">
          <a:xfrm>
            <a:off x="746125" y="3821113"/>
            <a:ext cx="3573463" cy="2474912"/>
          </a:xfrm>
          <a:prstGeom prst="rect">
            <a:avLst/>
          </a:prstGeom>
          <a:noFill/>
          <a:ln w="9525">
            <a:noFill/>
            <a:miter lim="800000"/>
            <a:headEnd/>
            <a:tailEnd/>
          </a:ln>
        </p:spPr>
      </p:pic>
      <p:pic>
        <p:nvPicPr>
          <p:cNvPr id="74758" name="Рисунок 5"/>
          <p:cNvPicPr>
            <a:picLocks noChangeAspect="1"/>
          </p:cNvPicPr>
          <p:nvPr/>
        </p:nvPicPr>
        <p:blipFill>
          <a:blip r:embed="rId5" cstate="print"/>
          <a:srcRect/>
          <a:stretch>
            <a:fillRect/>
          </a:stretch>
        </p:blipFill>
        <p:spPr bwMode="auto">
          <a:xfrm>
            <a:off x="939800" y="1381125"/>
            <a:ext cx="3205163" cy="2138363"/>
          </a:xfrm>
          <a:prstGeom prst="rect">
            <a:avLst/>
          </a:prstGeom>
          <a:noFill/>
          <a:ln w="9525">
            <a:noFill/>
            <a:miter lim="800000"/>
            <a:headEnd/>
            <a:tailEnd/>
          </a:ln>
        </p:spPr>
      </p:pic>
      <p:sp>
        <p:nvSpPr>
          <p:cNvPr id="74759" name="TextBox 6"/>
          <p:cNvSpPr txBox="1">
            <a:spLocks noChangeArrowheads="1"/>
          </p:cNvSpPr>
          <p:nvPr/>
        </p:nvSpPr>
        <p:spPr bwMode="auto">
          <a:xfrm>
            <a:off x="1308100" y="3452813"/>
            <a:ext cx="2813050" cy="368300"/>
          </a:xfrm>
          <a:prstGeom prst="rect">
            <a:avLst/>
          </a:prstGeom>
          <a:noFill/>
          <a:ln w="9525">
            <a:noFill/>
            <a:miter lim="800000"/>
            <a:headEnd/>
            <a:tailEnd/>
          </a:ln>
        </p:spPr>
        <p:txBody>
          <a:bodyPr>
            <a:spAutoFit/>
          </a:bodyPr>
          <a:lstStyle/>
          <a:p>
            <a:r>
              <a:rPr lang="en-US" altLang="ru-RU">
                <a:solidFill>
                  <a:schemeClr val="tx1"/>
                </a:solidFill>
              </a:rPr>
              <a:t>Budgie color inheritance</a:t>
            </a:r>
            <a:endParaRPr lang="ru-RU" altLang="ru-RU">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1928802"/>
            <a:ext cx="8229600" cy="868346"/>
          </a:xfrm>
        </p:spPr>
        <p:txBody>
          <a:bodyPr>
            <a:normAutofit fontScale="90000"/>
          </a:bodyPr>
          <a:lstStyle/>
          <a:p>
            <a:pPr>
              <a:defRPr/>
            </a:pPr>
            <a:r>
              <a:rPr lang="ru-RU" sz="2000" dirty="0" smtClean="0">
                <a:solidFill>
                  <a:schemeClr val="tx1"/>
                </a:solidFill>
              </a:rPr>
              <a:t>может быть кареглазый ребенок:</a:t>
            </a:r>
            <a:r>
              <a:rPr lang="ru-RU" sz="2000" dirty="0" smtClean="0">
                <a:solidFill>
                  <a:schemeClr val="tx1">
                    <a:lumMod val="95000"/>
                    <a:lumOff val="5000"/>
                  </a:schemeClr>
                </a:solidFill>
              </a:rPr>
              <a:t/>
            </a:r>
            <a:br>
              <a:rPr lang="ru-RU" sz="2000" dirty="0" smtClean="0">
                <a:solidFill>
                  <a:schemeClr val="tx1">
                    <a:lumMod val="95000"/>
                    <a:lumOff val="5000"/>
                  </a:schemeClr>
                </a:solidFill>
              </a:rPr>
            </a:br>
            <a:r>
              <a:rPr lang="ru-RU" sz="2000" dirty="0" smtClean="0"/>
              <a:t/>
            </a:r>
            <a:br>
              <a:rPr lang="ru-RU" sz="2000" dirty="0" smtClean="0"/>
            </a:br>
            <a:endParaRPr lang="ru-RU" sz="2000" dirty="0"/>
          </a:p>
        </p:txBody>
      </p:sp>
      <p:pic>
        <p:nvPicPr>
          <p:cNvPr id="75779" name="Picture 2" descr="https://genetics.thetech.org/sites/default/files/450Epistasis.gif"/>
          <p:cNvPicPr>
            <a:picLocks noChangeAspect="1" noChangeArrowheads="1"/>
          </p:cNvPicPr>
          <p:nvPr/>
        </p:nvPicPr>
        <p:blipFill>
          <a:blip r:embed="rId3" r:link="rId4" cstate="print"/>
          <a:srcRect/>
          <a:stretch>
            <a:fillRect/>
          </a:stretch>
        </p:blipFill>
        <p:spPr bwMode="auto">
          <a:xfrm>
            <a:off x="539750" y="398463"/>
            <a:ext cx="5240338" cy="3929062"/>
          </a:xfrm>
          <a:prstGeom prst="rect">
            <a:avLst/>
          </a:prstGeom>
          <a:noFill/>
          <a:ln w="9525">
            <a:noFill/>
            <a:miter lim="800000"/>
            <a:headEnd/>
            <a:tailEnd/>
          </a:ln>
        </p:spPr>
      </p:pic>
      <p:pic>
        <p:nvPicPr>
          <p:cNvPr id="75780" name="Picture 3" descr="https://genetics.thetech.org/sites/default/files/blueeye2_10.jpg"/>
          <p:cNvPicPr>
            <a:picLocks noChangeAspect="1" noChangeArrowheads="1"/>
          </p:cNvPicPr>
          <p:nvPr/>
        </p:nvPicPr>
        <p:blipFill>
          <a:blip r:embed="rId5" r:link="rId6" cstate="print"/>
          <a:srcRect/>
          <a:stretch>
            <a:fillRect/>
          </a:stretch>
        </p:blipFill>
        <p:spPr bwMode="auto">
          <a:xfrm>
            <a:off x="6343650" y="1601788"/>
            <a:ext cx="2144713" cy="1608137"/>
          </a:xfrm>
          <a:prstGeom prst="rect">
            <a:avLst/>
          </a:prstGeom>
          <a:noFill/>
          <a:ln w="9525">
            <a:noFill/>
            <a:miter lim="800000"/>
            <a:headEnd/>
            <a:tailEnd/>
          </a:ln>
        </p:spPr>
      </p:pic>
      <p:sp>
        <p:nvSpPr>
          <p:cNvPr id="75781" name="TextBox 6"/>
          <p:cNvSpPr txBox="1">
            <a:spLocks noChangeArrowheads="1"/>
          </p:cNvSpPr>
          <p:nvPr/>
        </p:nvSpPr>
        <p:spPr bwMode="auto">
          <a:xfrm>
            <a:off x="6186488" y="250825"/>
            <a:ext cx="2457450" cy="1200150"/>
          </a:xfrm>
          <a:prstGeom prst="rect">
            <a:avLst/>
          </a:prstGeom>
          <a:noFill/>
          <a:ln w="9525">
            <a:solidFill>
              <a:srgbClr val="FF0000"/>
            </a:solidFill>
            <a:miter lim="800000"/>
            <a:headEnd/>
            <a:tailEnd/>
          </a:ln>
        </p:spPr>
        <p:txBody>
          <a:bodyPr>
            <a:spAutoFit/>
          </a:bodyPr>
          <a:lstStyle/>
          <a:p>
            <a:pPr eaLnBrk="1" hangingPunct="1"/>
            <a:r>
              <a:rPr lang="en-US" altLang="ru-RU" b="1">
                <a:solidFill>
                  <a:schemeClr val="tx1"/>
                </a:solidFill>
              </a:rPr>
              <a:t>P   </a:t>
            </a:r>
            <a:r>
              <a:rPr lang="ru-RU" altLang="ru-RU" b="1" i="1">
                <a:solidFill>
                  <a:schemeClr val="tx1"/>
                </a:solidFill>
              </a:rPr>
              <a:t>аа</a:t>
            </a:r>
            <a:r>
              <a:rPr lang="en-US" altLang="ru-RU" b="1" i="1">
                <a:solidFill>
                  <a:schemeClr val="tx1"/>
                </a:solidFill>
              </a:rPr>
              <a:t>BB </a:t>
            </a:r>
            <a:r>
              <a:rPr lang="en-US" altLang="ru-RU" b="1">
                <a:solidFill>
                  <a:schemeClr val="tx1"/>
                </a:solidFill>
              </a:rPr>
              <a:t>x </a:t>
            </a:r>
            <a:r>
              <a:rPr lang="ru-RU" altLang="ru-RU" b="1" i="1">
                <a:solidFill>
                  <a:schemeClr val="tx1"/>
                </a:solidFill>
              </a:rPr>
              <a:t>АА</a:t>
            </a:r>
            <a:r>
              <a:rPr lang="en-US" altLang="ru-RU" b="1" i="1">
                <a:solidFill>
                  <a:schemeClr val="tx1"/>
                </a:solidFill>
              </a:rPr>
              <a:t>bb</a:t>
            </a:r>
          </a:p>
          <a:p>
            <a:pPr eaLnBrk="1" hangingPunct="1"/>
            <a:r>
              <a:rPr lang="en-US" altLang="ru-RU" b="1">
                <a:solidFill>
                  <a:schemeClr val="tx1"/>
                </a:solidFill>
              </a:rPr>
              <a:t>G     </a:t>
            </a:r>
            <a:r>
              <a:rPr lang="ru-RU" altLang="ru-RU" b="1" i="1">
                <a:solidFill>
                  <a:schemeClr val="tx1"/>
                </a:solidFill>
              </a:rPr>
              <a:t>а</a:t>
            </a:r>
            <a:r>
              <a:rPr lang="en-US" altLang="ru-RU" b="1" i="1">
                <a:solidFill>
                  <a:schemeClr val="tx1"/>
                </a:solidFill>
              </a:rPr>
              <a:t>B          </a:t>
            </a:r>
            <a:r>
              <a:rPr lang="ru-RU" altLang="ru-RU" b="1" i="1">
                <a:solidFill>
                  <a:schemeClr val="tx1"/>
                </a:solidFill>
              </a:rPr>
              <a:t>А</a:t>
            </a:r>
            <a:r>
              <a:rPr lang="en-US" altLang="ru-RU" b="1" i="1">
                <a:solidFill>
                  <a:schemeClr val="tx1"/>
                </a:solidFill>
              </a:rPr>
              <a:t>b</a:t>
            </a:r>
          </a:p>
          <a:p>
            <a:pPr eaLnBrk="1" hangingPunct="1"/>
            <a:r>
              <a:rPr lang="en-US" altLang="ru-RU" b="1">
                <a:solidFill>
                  <a:schemeClr val="tx1"/>
                </a:solidFill>
              </a:rPr>
              <a:t>F1      </a:t>
            </a:r>
            <a:r>
              <a:rPr lang="en-US" altLang="ru-RU" b="1" i="1">
                <a:solidFill>
                  <a:schemeClr val="tx1"/>
                </a:solidFill>
              </a:rPr>
              <a:t>AaBb</a:t>
            </a:r>
          </a:p>
          <a:p>
            <a:pPr eaLnBrk="1" hangingPunct="1"/>
            <a:r>
              <a:rPr lang="en-US" altLang="ru-RU" b="1">
                <a:solidFill>
                  <a:schemeClr val="tx1"/>
                </a:solidFill>
              </a:rPr>
              <a:t>100% - brown eyes</a:t>
            </a:r>
            <a:endParaRPr lang="ru-RU" altLang="ru-RU" b="1">
              <a:solidFill>
                <a:schemeClr val="tx1"/>
              </a:solidFill>
            </a:endParaRPr>
          </a:p>
        </p:txBody>
      </p:sp>
      <p:sp>
        <p:nvSpPr>
          <p:cNvPr id="75782" name="TextBox 1"/>
          <p:cNvSpPr txBox="1">
            <a:spLocks noChangeArrowheads="1"/>
          </p:cNvSpPr>
          <p:nvPr/>
        </p:nvSpPr>
        <p:spPr bwMode="auto">
          <a:xfrm>
            <a:off x="187325" y="4286250"/>
            <a:ext cx="6191250" cy="954088"/>
          </a:xfrm>
          <a:prstGeom prst="rect">
            <a:avLst/>
          </a:prstGeom>
          <a:noFill/>
          <a:ln w="9525">
            <a:noFill/>
            <a:miter lim="800000"/>
            <a:headEnd/>
            <a:tailEnd/>
          </a:ln>
        </p:spPr>
        <p:txBody>
          <a:bodyPr>
            <a:spAutoFit/>
          </a:bodyPr>
          <a:lstStyle/>
          <a:p>
            <a:r>
              <a:rPr lang="en-US" altLang="ru-RU" sz="1400">
                <a:solidFill>
                  <a:schemeClr val="tx1"/>
                </a:solidFill>
              </a:rPr>
              <a:t>The </a:t>
            </a:r>
            <a:r>
              <a:rPr lang="en-US" altLang="ru-RU" sz="1400" i="1">
                <a:solidFill>
                  <a:schemeClr val="tx1"/>
                </a:solidFill>
              </a:rPr>
              <a:t>OCA2</a:t>
            </a:r>
            <a:r>
              <a:rPr lang="en-US" altLang="ru-RU" sz="1400">
                <a:solidFill>
                  <a:schemeClr val="tx1"/>
                </a:solidFill>
              </a:rPr>
              <a:t> gene (formerly called the </a:t>
            </a:r>
            <a:r>
              <a:rPr lang="en-US" altLang="ru-RU" sz="1400" i="1">
                <a:solidFill>
                  <a:schemeClr val="tx1"/>
                </a:solidFill>
              </a:rPr>
              <a:t>P</a:t>
            </a:r>
            <a:r>
              <a:rPr lang="en-US" altLang="ru-RU" sz="1400">
                <a:solidFill>
                  <a:schemeClr val="tx1"/>
                </a:solidFill>
              </a:rPr>
              <a:t> gene) provides instructions for making a protein called the P protein. This protein is located in melanocytes, where it may transport molecules into and out of melanosomes (where melanin is produced) (15q)</a:t>
            </a:r>
            <a:endParaRPr lang="ru-RU" altLang="ru-RU" sz="1400">
              <a:solidFill>
                <a:schemeClr val="tx1"/>
              </a:solidFill>
            </a:endParaRPr>
          </a:p>
        </p:txBody>
      </p:sp>
      <p:sp>
        <p:nvSpPr>
          <p:cNvPr id="75783" name="TextBox 3"/>
          <p:cNvSpPr txBox="1">
            <a:spLocks noChangeArrowheads="1"/>
          </p:cNvSpPr>
          <p:nvPr/>
        </p:nvSpPr>
        <p:spPr bwMode="auto">
          <a:xfrm>
            <a:off x="152400" y="5240338"/>
            <a:ext cx="6103938" cy="738187"/>
          </a:xfrm>
          <a:prstGeom prst="rect">
            <a:avLst/>
          </a:prstGeom>
          <a:noFill/>
          <a:ln w="9525">
            <a:noFill/>
            <a:miter lim="800000"/>
            <a:headEnd/>
            <a:tailEnd/>
          </a:ln>
        </p:spPr>
        <p:txBody>
          <a:bodyPr>
            <a:spAutoFit/>
          </a:bodyPr>
          <a:lstStyle/>
          <a:p>
            <a:r>
              <a:rPr lang="en-US" altLang="ru-RU" sz="1400">
                <a:solidFill>
                  <a:schemeClr val="tx1"/>
                </a:solidFill>
              </a:rPr>
              <a:t>A mutation in the </a:t>
            </a:r>
            <a:r>
              <a:rPr lang="en-US" altLang="ru-RU" sz="1400" i="1">
                <a:solidFill>
                  <a:schemeClr val="tx1"/>
                </a:solidFill>
              </a:rPr>
              <a:t>HERC2</a:t>
            </a:r>
            <a:r>
              <a:rPr lang="en-US" altLang="ru-RU" sz="1400">
                <a:solidFill>
                  <a:schemeClr val="tx1"/>
                </a:solidFill>
              </a:rPr>
              <a:t> gene adjacent to </a:t>
            </a:r>
            <a:r>
              <a:rPr lang="en-US" altLang="ru-RU" sz="1400" i="1">
                <a:solidFill>
                  <a:schemeClr val="tx1"/>
                </a:solidFill>
              </a:rPr>
              <a:t>OCA2</a:t>
            </a:r>
            <a:r>
              <a:rPr lang="en-US" altLang="ru-RU" sz="1400">
                <a:solidFill>
                  <a:schemeClr val="tx1"/>
                </a:solidFill>
              </a:rPr>
              <a:t>, affecting </a:t>
            </a:r>
            <a:r>
              <a:rPr lang="en-US" altLang="ru-RU" sz="1400" i="1">
                <a:solidFill>
                  <a:schemeClr val="tx1"/>
                </a:solidFill>
              </a:rPr>
              <a:t>OCA2</a:t>
            </a:r>
            <a:r>
              <a:rPr lang="en-US" altLang="ru-RU" sz="1400">
                <a:solidFill>
                  <a:schemeClr val="tx1"/>
                </a:solidFill>
              </a:rPr>
              <a:t>'s expression in the human iris, is found common to nearly all people with blue eyes.</a:t>
            </a:r>
            <a:endParaRPr lang="ru-RU" altLang="ru-RU" sz="1400">
              <a:solidFill>
                <a:schemeClr val="tx1"/>
              </a:solidFill>
            </a:endParaRPr>
          </a:p>
        </p:txBody>
      </p:sp>
      <p:pic>
        <p:nvPicPr>
          <p:cNvPr id="75784" name="Picture 2" descr="Картинки по запросу polygenic inheritance"/>
          <p:cNvPicPr>
            <a:picLocks noChangeAspect="1" noChangeArrowheads="1"/>
          </p:cNvPicPr>
          <p:nvPr/>
        </p:nvPicPr>
        <p:blipFill>
          <a:blip r:embed="rId7" cstate="print"/>
          <a:srcRect/>
          <a:stretch>
            <a:fillRect/>
          </a:stretch>
        </p:blipFill>
        <p:spPr bwMode="auto">
          <a:xfrm>
            <a:off x="6343650" y="3486150"/>
            <a:ext cx="2486025" cy="1600200"/>
          </a:xfrm>
          <a:prstGeom prst="rect">
            <a:avLst/>
          </a:prstGeom>
          <a:noFill/>
          <a:ln w="9525">
            <a:noFill/>
            <a:miter lim="800000"/>
            <a:headEnd/>
            <a:tailEnd/>
          </a:ln>
        </p:spPr>
      </p:pic>
      <p:sp>
        <p:nvSpPr>
          <p:cNvPr id="9" name="TextBox 6"/>
          <p:cNvSpPr txBox="1">
            <a:spLocks noChangeArrowheads="1"/>
          </p:cNvSpPr>
          <p:nvPr/>
        </p:nvSpPr>
        <p:spPr bwMode="auto">
          <a:xfrm>
            <a:off x="6127750" y="5251450"/>
            <a:ext cx="2916238" cy="1476375"/>
          </a:xfrm>
          <a:prstGeom prst="rect">
            <a:avLst/>
          </a:prstGeom>
          <a:noFill/>
          <a:ln w="9525">
            <a:noFill/>
            <a:miter lim="800000"/>
            <a:headEnd/>
            <a:tailEnd/>
          </a:ln>
        </p:spPr>
        <p:txBody>
          <a:bodyPr>
            <a:spAutoFit/>
          </a:bodyPr>
          <a:lstStyle/>
          <a:p>
            <a:pPr eaLnBrk="1" hangingPunct="1">
              <a:buClr>
                <a:srgbClr val="000000"/>
              </a:buClr>
              <a:buSzPct val="100000"/>
              <a:buFont typeface="Times New Roman" panose="02020603050405020304" pitchFamily="18" charset="0"/>
              <a:buNone/>
              <a:defRPr/>
            </a:pPr>
            <a:r>
              <a:rPr lang="en-US" dirty="0">
                <a:solidFill>
                  <a:schemeClr val="tx1"/>
                </a:solidFill>
                <a:effectLst>
                  <a:outerShdw blurRad="38100" dist="38100" dir="2700000" algn="tl">
                    <a:srgbClr val="000000">
                      <a:alpha val="43137"/>
                    </a:srgbClr>
                  </a:outerShdw>
                </a:effectLst>
                <a:ea typeface="+mn-ea"/>
                <a:cs typeface="+mn-cs"/>
              </a:rPr>
              <a:t>Eye color is determined by level of pigmentation  and scattering of light by the </a:t>
            </a:r>
            <a:r>
              <a:rPr lang="en-US" dirty="0" err="1">
                <a:solidFill>
                  <a:schemeClr val="tx1"/>
                </a:solidFill>
                <a:effectLst>
                  <a:outerShdw blurRad="38100" dist="38100" dir="2700000" algn="tl">
                    <a:srgbClr val="000000">
                      <a:alpha val="43137"/>
                    </a:srgbClr>
                  </a:outerShdw>
                </a:effectLst>
                <a:ea typeface="+mn-ea"/>
                <a:cs typeface="+mn-cs"/>
              </a:rPr>
              <a:t>stroma</a:t>
            </a:r>
            <a:r>
              <a:rPr lang="en-US" dirty="0">
                <a:solidFill>
                  <a:schemeClr val="tx1"/>
                </a:solidFill>
                <a:effectLst>
                  <a:outerShdw blurRad="38100" dist="38100" dir="2700000" algn="tl">
                    <a:srgbClr val="000000">
                      <a:alpha val="43137"/>
                    </a:srgbClr>
                  </a:outerShdw>
                </a:effectLst>
                <a:ea typeface="+mn-ea"/>
                <a:cs typeface="+mn-cs"/>
              </a:rPr>
              <a:t> of iris; 16 genes are identified</a:t>
            </a:r>
            <a:endParaRPr lang="uk-UA" dirty="0">
              <a:solidFill>
                <a:schemeClr val="tx1"/>
              </a:solidFill>
              <a:effectLst>
                <a:outerShdw blurRad="38100" dist="38100" dir="2700000" algn="tl">
                  <a:srgbClr val="000000">
                    <a:alpha val="43137"/>
                  </a:srgbClr>
                </a:outerShdw>
              </a:effectLs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Grp="1" noChangeArrowheads="1"/>
          </p:cNvSpPr>
          <p:nvPr>
            <p:ph type="body" idx="4294967295"/>
          </p:nvPr>
        </p:nvSpPr>
        <p:spPr>
          <a:xfrm>
            <a:off x="0" y="188913"/>
            <a:ext cx="9144000" cy="6669087"/>
          </a:xfrm>
        </p:spPr>
        <p:txBody>
          <a:bodyPr>
            <a:normAutofit lnSpcReduction="10000"/>
          </a:bodyPr>
          <a:lstStyle/>
          <a:p>
            <a:pPr algn="ct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r>
              <a:rPr lang="en-GB" altLang="ru-RU" sz="3600" b="1" smtClean="0">
                <a:solidFill>
                  <a:srgbClr val="FF0000"/>
                </a:solidFill>
                <a:latin typeface="Calibri" pitchFamily="34" charset="0"/>
                <a:cs typeface="Calibri" pitchFamily="34" charset="0"/>
              </a:rPr>
              <a:t>Examples of complementarity in humans</a:t>
            </a:r>
            <a:endParaRPr lang="en-GB" altLang="ru-RU" b="1" smtClean="0">
              <a:solidFill>
                <a:srgbClr val="FF9933"/>
              </a:solidFill>
            </a:endParaRP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r>
              <a:rPr lang="en-GB" altLang="ru-RU" smtClean="0">
                <a:solidFill>
                  <a:srgbClr val="FFFF00"/>
                </a:solidFill>
                <a:latin typeface="Calibri" pitchFamily="34" charset="0"/>
                <a:cs typeface="Calibri" pitchFamily="34" charset="0"/>
              </a:rPr>
              <a:t>- </a:t>
            </a: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solidFill>
                  <a:srgbClr val="FFFF00"/>
                </a:solidFill>
                <a:latin typeface="Calibri" pitchFamily="34" charset="0"/>
                <a:cs typeface="Calibri" pitchFamily="34" charset="0"/>
              </a:rPr>
              <a:t>     </a:t>
            </a:r>
            <a:r>
              <a:rPr lang="en-GB" altLang="ru-RU" smtClean="0">
                <a:latin typeface="Calibri" pitchFamily="34" charset="0"/>
                <a:cs typeface="Calibri" pitchFamily="34" charset="0"/>
              </a:rPr>
              <a:t>Synthesis of  hemoglobin; </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Synthesis of interferon</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Hereditary myopia; </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Hereditary blindness; </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Glaucoma; </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Pigmentation of hair; </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Development of normal hearing </a:t>
            </a:r>
          </a:p>
          <a:p>
            <a:pPr eaLnBrk="1" hangingPunct="1">
              <a:lnSpc>
                <a:spcPct val="90000"/>
              </a:lnSpc>
              <a:spcAft>
                <a:spcPts val="600"/>
              </a:spcAft>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latin typeface="Calibri" pitchFamily="34" charset="0"/>
                <a:cs typeface="Calibri" pitchFamily="34" charset="0"/>
              </a:rPr>
              <a:t>     Deaf-and-dumbness</a:t>
            </a:r>
            <a:r>
              <a:rPr lang="en-GB" altLang="ru-RU" smtClean="0"/>
              <a:t>; </a:t>
            </a: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solidFill>
                  <a:srgbClr val="FFFF00"/>
                </a:solidFill>
              </a:rPr>
              <a:t> </a:t>
            </a:r>
          </a:p>
        </p:txBody>
      </p:sp>
      <p:pic>
        <p:nvPicPr>
          <p:cNvPr id="76803" name="Рисунок 1"/>
          <p:cNvPicPr>
            <a:picLocks noChangeAspect="1"/>
          </p:cNvPicPr>
          <p:nvPr/>
        </p:nvPicPr>
        <p:blipFill>
          <a:blip r:embed="rId3" cstate="print"/>
          <a:srcRect/>
          <a:stretch>
            <a:fillRect/>
          </a:stretch>
        </p:blipFill>
        <p:spPr bwMode="auto">
          <a:xfrm>
            <a:off x="4427538" y="1196975"/>
            <a:ext cx="4344987" cy="30670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body"/>
          </p:nvPr>
        </p:nvSpPr>
        <p:spPr bwMode="auto">
          <a:xfrm>
            <a:off x="0" y="188913"/>
            <a:ext cx="9144000" cy="7378700"/>
          </a:xfrm>
          <a:noFill/>
          <a:ln>
            <a:miter lim="800000"/>
            <a:headEnd/>
            <a:tailEnd/>
          </a:ln>
          <a:extLst>
            <a:ext uri="{909E8E84-426E-40DD-AFC4-6F175D3DCCD1}"/>
            <a:ext uri="{91240B29-F687-4F45-9708-019B960494DF}"/>
          </a:extLst>
        </p:spPr>
        <p:txBody>
          <a:bodyPr anchor="t" anchorCtr="0">
            <a:normAutofit/>
          </a:bodyPr>
          <a:lstStyle/>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rgbClr val="FFFFFF"/>
                </a:solidFill>
              </a:rPr>
              <a:t>	</a:t>
            </a:r>
            <a:r>
              <a:rPr lang="en-GB" sz="2800" dirty="0" smtClean="0">
                <a:solidFill>
                  <a:schemeClr val="tx1"/>
                </a:solidFill>
              </a:rPr>
              <a:t>             </a:t>
            </a:r>
            <a:r>
              <a:rPr lang="en-GB" sz="2800" dirty="0" smtClean="0">
                <a:solidFill>
                  <a:srgbClr val="C00000"/>
                </a:solidFill>
              </a:rPr>
              <a:t>2.EPISTASIS: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rPr>
              <a:t>       -  </a:t>
            </a:r>
            <a:r>
              <a:rPr lang="en-GB" sz="2800" dirty="0" smtClean="0">
                <a:solidFill>
                  <a:srgbClr val="C00000"/>
                </a:solidFill>
              </a:rPr>
              <a:t>Gene of one allele pair (dominant or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rgbClr val="C00000"/>
                </a:solidFill>
              </a:rPr>
              <a:t>       recessive) inhibits the action of non-allelic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rgbClr val="C00000"/>
                </a:solidFill>
              </a:rPr>
              <a:t>                        gene of another pairs.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rPr>
              <a:t>  Gene- SUPPRESSOR - I or </a:t>
            </a:r>
            <a:r>
              <a:rPr lang="en-GB" sz="2800" dirty="0" err="1" smtClean="0">
                <a:solidFill>
                  <a:schemeClr val="tx1"/>
                </a:solidFill>
              </a:rPr>
              <a:t>i</a:t>
            </a:r>
            <a:r>
              <a:rPr lang="en-GB" sz="2800" dirty="0" smtClean="0">
                <a:solidFill>
                  <a:schemeClr val="tx1"/>
                </a:solidFill>
              </a:rPr>
              <a:t> &gt; C-hypostatic gene.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rPr>
              <a:t>   Classic example: the inheritance of </a:t>
            </a:r>
            <a:r>
              <a:rPr lang="en-GB" sz="2800" dirty="0" err="1" smtClean="0">
                <a:solidFill>
                  <a:schemeClr val="tx1"/>
                </a:solidFill>
              </a:rPr>
              <a:t>color</a:t>
            </a:r>
            <a:r>
              <a:rPr lang="en-GB" sz="2800" dirty="0" smtClean="0">
                <a:solidFill>
                  <a:schemeClr val="tx1"/>
                </a:solidFill>
              </a:rPr>
              <a:t>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rPr>
              <a:t>                                                                 feathering in   									</a:t>
            </a:r>
            <a:endParaRPr lang="ru-RU" sz="2800" dirty="0" smtClean="0">
              <a:solidFill>
                <a:schemeClr val="tx1"/>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ru-RU" sz="2800" dirty="0" smtClean="0">
                <a:solidFill>
                  <a:schemeClr val="tx1"/>
                </a:solidFill>
              </a:rPr>
              <a:t>                                                                     </a:t>
            </a:r>
            <a:r>
              <a:rPr lang="en-GB" sz="2800" dirty="0" smtClean="0">
                <a:solidFill>
                  <a:schemeClr val="tx1"/>
                </a:solidFill>
              </a:rPr>
              <a:t>chickens. </a:t>
            </a: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chemeClr val="tx1"/>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solidFill>
              </a:rPr>
              <a:t>                                                                   </a:t>
            </a:r>
            <a:r>
              <a:rPr lang="ru-RU" sz="2800" dirty="0" smtClean="0">
                <a:solidFill>
                  <a:schemeClr val="tx1"/>
                </a:solidFill>
              </a:rPr>
              <a:t> 13</a:t>
            </a:r>
            <a:r>
              <a:rPr lang="en-US" sz="2800" dirty="0" smtClean="0">
                <a:solidFill>
                  <a:schemeClr val="tx1"/>
                </a:solidFill>
              </a:rPr>
              <a:t> white to</a:t>
            </a:r>
            <a:endParaRPr lang="ru-RU" sz="2800" dirty="0" smtClean="0">
              <a:solidFill>
                <a:schemeClr val="tx1"/>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sz="2800" dirty="0" smtClean="0">
                <a:solidFill>
                  <a:schemeClr val="tx1"/>
                </a:solidFill>
              </a:rPr>
              <a:t>                                                                       3 black in</a:t>
            </a:r>
            <a:endParaRPr lang="ru-RU" sz="2800" dirty="0" smtClean="0">
              <a:solidFill>
                <a:schemeClr val="tx1"/>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sz="2800" dirty="0" smtClean="0">
                <a:solidFill>
                  <a:schemeClr val="tx1"/>
                </a:solidFill>
              </a:rPr>
              <a:t>                                                                          F2</a:t>
            </a:r>
            <a:endParaRPr lang="ru-RU" sz="2800" dirty="0" smtClean="0">
              <a:solidFill>
                <a:schemeClr val="tx1"/>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ru-RU" sz="2800" dirty="0" smtClean="0">
              <a:solidFill>
                <a:srgbClr val="FFFFFF"/>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ru-RU" sz="2800" dirty="0" smtClean="0">
              <a:solidFill>
                <a:srgbClr val="FFFFFF"/>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ru-RU" sz="2800" dirty="0" smtClean="0">
              <a:solidFill>
                <a:srgbClr val="FFFFFF"/>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ru-RU" sz="2800" dirty="0" smtClean="0">
              <a:solidFill>
                <a:srgbClr val="FFFFFF"/>
              </a:solidFill>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solidFill>
                <a:srgbClr val="000000"/>
              </a:solidFill>
              <a:effectLst>
                <a:outerShdw blurRad="38100" dist="38100" dir="2700000" algn="tl">
                  <a:srgbClr val="FFFFFF"/>
                </a:outerShdw>
              </a:effectLst>
            </a:endParaRPr>
          </a:p>
        </p:txBody>
      </p:sp>
      <p:pic>
        <p:nvPicPr>
          <p:cNvPr id="77827" name="Picture 2"/>
          <p:cNvPicPr>
            <a:picLocks noChangeAspect="1" noChangeArrowheads="1"/>
          </p:cNvPicPr>
          <p:nvPr/>
        </p:nvPicPr>
        <p:blipFill>
          <a:blip r:embed="rId3" cstate="print"/>
          <a:srcRect/>
          <a:stretch>
            <a:fillRect/>
          </a:stretch>
        </p:blipFill>
        <p:spPr bwMode="auto">
          <a:xfrm>
            <a:off x="971550" y="3068638"/>
            <a:ext cx="5040313" cy="36544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type="body" idx="4294967295"/>
          </p:nvPr>
        </p:nvSpPr>
        <p:spPr>
          <a:xfrm>
            <a:off x="0" y="0"/>
            <a:ext cx="9144000" cy="7894638"/>
          </a:xfrm>
        </p:spPr>
        <p:txBody>
          <a:bodyPr/>
          <a:lstStyle/>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800" b="1" smtClean="0">
                <a:solidFill>
                  <a:srgbClr val="FF0000"/>
                </a:solidFill>
              </a:rPr>
              <a:t>Examples of epistasis in humans:</a:t>
            </a:r>
            <a:r>
              <a:rPr lang="en-GB" altLang="ru-RU" sz="2800" smtClean="0"/>
              <a:t>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t>
            </a:r>
            <a:r>
              <a:rPr lang="en-GB" altLang="ru-RU" sz="2400" b="1" smtClean="0"/>
              <a:t> "Bombay phenomenon“</a:t>
            </a:r>
            <a:r>
              <a:rPr lang="en-GB" altLang="ru-RU" sz="2400" smtClean="0"/>
              <a:t>– unusual inheritance of                                              	ABO blood groups.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t>
            </a:r>
          </a:p>
        </p:txBody>
      </p:sp>
      <p:pic>
        <p:nvPicPr>
          <p:cNvPr id="78851" name="Picture 2" descr="Картинки по запросу бомбейский феномен объяснение"/>
          <p:cNvPicPr>
            <a:picLocks noChangeAspect="1" noChangeArrowheads="1"/>
          </p:cNvPicPr>
          <p:nvPr/>
        </p:nvPicPr>
        <p:blipFill>
          <a:blip r:embed="rId3" cstate="print"/>
          <a:srcRect l="2753" t="42476" r="7149" b="21898"/>
          <a:stretch>
            <a:fillRect/>
          </a:stretch>
        </p:blipFill>
        <p:spPr bwMode="auto">
          <a:xfrm>
            <a:off x="6350" y="1773238"/>
            <a:ext cx="8758238" cy="2317750"/>
          </a:xfrm>
          <a:prstGeom prst="rect">
            <a:avLst/>
          </a:prstGeom>
          <a:noFill/>
          <a:ln w="9525">
            <a:noFill/>
            <a:miter lim="800000"/>
            <a:headEnd/>
            <a:tailEnd/>
          </a:ln>
        </p:spPr>
      </p:pic>
      <p:pic>
        <p:nvPicPr>
          <p:cNvPr id="78852" name="Рисунок 2" descr="Картинки по запросу Bombay phenomenon"/>
          <p:cNvPicPr>
            <a:picLocks noGrp="1" noChangeAspect="1" noChangeArrowheads="1"/>
          </p:cNvPicPr>
          <p:nvPr>
            <p:ph idx="1"/>
          </p:nvPr>
        </p:nvPicPr>
        <p:blipFill>
          <a:blip r:embed="rId4" cstate="print"/>
          <a:srcRect/>
          <a:stretch>
            <a:fillRect/>
          </a:stretch>
        </p:blipFill>
        <p:spPr>
          <a:xfrm>
            <a:off x="2136775" y="4205288"/>
            <a:ext cx="4870450" cy="2132012"/>
          </a:xfrm>
          <a:noFill/>
        </p:spPr>
      </p:pic>
      <p:sp>
        <p:nvSpPr>
          <p:cNvPr id="78853" name="TextBox 2"/>
          <p:cNvSpPr txBox="1">
            <a:spLocks noChangeArrowheads="1"/>
          </p:cNvSpPr>
          <p:nvPr/>
        </p:nvSpPr>
        <p:spPr bwMode="auto">
          <a:xfrm>
            <a:off x="2339975" y="2952750"/>
            <a:ext cx="2536825" cy="1014413"/>
          </a:xfrm>
          <a:prstGeom prst="rect">
            <a:avLst/>
          </a:prstGeom>
          <a:noFill/>
          <a:ln w="9525">
            <a:noFill/>
            <a:miter lim="800000"/>
            <a:headEnd/>
            <a:tailEnd/>
          </a:ln>
        </p:spPr>
        <p:txBody>
          <a:bodyPr wrap="none">
            <a:spAutoFit/>
          </a:bodyPr>
          <a:lstStyle/>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a:solidFill>
                  <a:schemeClr val="tx1"/>
                </a:solidFill>
              </a:rPr>
              <a:t>P ♀ I</a:t>
            </a:r>
            <a:r>
              <a:rPr lang="en-GB" altLang="ru-RU" b="1" baseline="30000">
                <a:solidFill>
                  <a:schemeClr val="tx1"/>
                </a:solidFill>
              </a:rPr>
              <a:t>A</a:t>
            </a:r>
            <a:r>
              <a:rPr lang="en-GB" altLang="ru-RU" b="1">
                <a:solidFill>
                  <a:schemeClr val="tx1"/>
                </a:solidFill>
              </a:rPr>
              <a:t>I</a:t>
            </a:r>
            <a:r>
              <a:rPr lang="en-GB" altLang="ru-RU" b="1" baseline="30000">
                <a:solidFill>
                  <a:schemeClr val="tx1"/>
                </a:solidFill>
              </a:rPr>
              <a:t>0</a:t>
            </a:r>
            <a:r>
              <a:rPr lang="en-GB" altLang="ru-RU">
                <a:solidFill>
                  <a:schemeClr val="tx1"/>
                </a:solidFill>
              </a:rPr>
              <a:t>Hh × ♂ I</a:t>
            </a:r>
            <a:r>
              <a:rPr lang="en-GB" altLang="ru-RU" b="1" baseline="30000">
                <a:solidFill>
                  <a:schemeClr val="tx1"/>
                </a:solidFill>
              </a:rPr>
              <a:t>B</a:t>
            </a:r>
            <a:r>
              <a:rPr lang="en-GB" altLang="ru-RU">
                <a:solidFill>
                  <a:schemeClr val="tx1"/>
                </a:solidFill>
              </a:rPr>
              <a:t>I</a:t>
            </a:r>
            <a:r>
              <a:rPr lang="en-GB" altLang="ru-RU" b="1" baseline="30000">
                <a:solidFill>
                  <a:schemeClr val="tx1"/>
                </a:solidFill>
              </a:rPr>
              <a:t>0</a:t>
            </a:r>
            <a:r>
              <a:rPr lang="en-GB" altLang="ru-RU">
                <a:solidFill>
                  <a:schemeClr val="tx1"/>
                </a:solidFill>
              </a:rPr>
              <a:t>Hh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a:solidFill>
                  <a:schemeClr val="tx1"/>
                </a:solidFill>
              </a:rPr>
              <a:t> F1           I</a:t>
            </a:r>
            <a:r>
              <a:rPr lang="en-GB" altLang="ru-RU" b="1" baseline="30000">
                <a:solidFill>
                  <a:schemeClr val="tx1"/>
                </a:solidFill>
              </a:rPr>
              <a:t>A</a:t>
            </a:r>
            <a:r>
              <a:rPr lang="en-GB" altLang="ru-RU">
                <a:solidFill>
                  <a:schemeClr val="tx1"/>
                </a:solidFill>
              </a:rPr>
              <a:t>I</a:t>
            </a:r>
            <a:r>
              <a:rPr lang="en-GB" altLang="ru-RU" b="1" baseline="30000">
                <a:solidFill>
                  <a:schemeClr val="tx1"/>
                </a:solidFill>
              </a:rPr>
              <a:t>B</a:t>
            </a:r>
            <a:r>
              <a:rPr lang="en-GB" altLang="ru-RU">
                <a:solidFill>
                  <a:schemeClr val="tx1"/>
                </a:solidFill>
              </a:rPr>
              <a:t>hh</a:t>
            </a:r>
          </a:p>
          <a:p>
            <a:pPr>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ru-RU">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ru-RU"/>
          </a:p>
        </p:txBody>
      </p:sp>
      <p:pic>
        <p:nvPicPr>
          <p:cNvPr id="79875" name="Рисунок 3" descr="Картинки по запросу Bombay phenomenon"/>
          <p:cNvPicPr>
            <a:picLocks noChangeAspect="1" noChangeArrowheads="1"/>
          </p:cNvPicPr>
          <p:nvPr/>
        </p:nvPicPr>
        <p:blipFill>
          <a:blip r:embed="rId2" cstate="print"/>
          <a:srcRect/>
          <a:stretch>
            <a:fillRect/>
          </a:stretch>
        </p:blipFill>
        <p:spPr bwMode="auto">
          <a:xfrm>
            <a:off x="1733550" y="1557338"/>
            <a:ext cx="5676900" cy="3890962"/>
          </a:xfrm>
          <a:prstGeom prst="rect">
            <a:avLst/>
          </a:prstGeom>
          <a:noFill/>
          <a:ln w="9525">
            <a:noFill/>
            <a:miter lim="800000"/>
            <a:headEnd/>
            <a:tailEnd/>
          </a:ln>
        </p:spPr>
      </p:pic>
      <p:sp>
        <p:nvSpPr>
          <p:cNvPr id="79876" name="Объект 1"/>
          <p:cNvSpPr>
            <a:spLocks noGrp="1"/>
          </p:cNvSpPr>
          <p:nvPr>
            <p:ph idx="1"/>
          </p:nvPr>
        </p:nvSpPr>
        <p:spPr/>
        <p:txBody>
          <a:bodyPr/>
          <a:lstStyle/>
          <a:p>
            <a:endParaRPr lang="ru-RU" altLang="ru-RU"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Grp="1" noChangeArrowheads="1"/>
          </p:cNvSpPr>
          <p:nvPr>
            <p:ph type="body" idx="4294967295"/>
          </p:nvPr>
        </p:nvSpPr>
        <p:spPr>
          <a:xfrm>
            <a:off x="0" y="0"/>
            <a:ext cx="9144000" cy="6858000"/>
          </a:xfrm>
        </p:spPr>
        <p:txBody>
          <a:bodyPr/>
          <a:lstStyle/>
          <a:p>
            <a:pPr eaLnBrk="1" hangingPunct="1">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p>
        </p:txBody>
      </p:sp>
      <p:sp>
        <p:nvSpPr>
          <p:cNvPr id="30722" name="Rectangle 2"/>
          <p:cNvSpPr>
            <a:spLocks noChangeArrowheads="1"/>
          </p:cNvSpPr>
          <p:nvPr/>
        </p:nvSpPr>
        <p:spPr bwMode="auto">
          <a:xfrm>
            <a:off x="0" y="333375"/>
            <a:ext cx="8964613" cy="7062788"/>
          </a:xfrm>
          <a:prstGeom prst="rect">
            <a:avLst/>
          </a:prstGeom>
          <a:noFill/>
          <a:ln w="9525">
            <a:noFill/>
            <a:round/>
            <a:headEnd/>
            <a:tailEnd/>
          </a:ln>
          <a:effectLst/>
        </p:spPr>
        <p:txBody>
          <a:bodyPr lIns="90000" tIns="46800" rIns="90000" bIns="46800">
            <a:spAutoFit/>
          </a:bodyPr>
          <a:lstStyle/>
          <a:p>
            <a:pPr eaLnBrk="1" hangingPunct="1">
              <a:buClr>
                <a:srgbClr val="FF33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b="1" dirty="0">
                <a:solidFill>
                  <a:srgbClr val="FF3300"/>
                </a:solidFill>
                <a:effectLst>
                  <a:outerShdw blurRad="38100" dist="38100" dir="2700000" algn="tl">
                    <a:srgbClr val="000000"/>
                  </a:outerShdw>
                </a:effectLst>
                <a:ea typeface="+mn-ea"/>
              </a:rPr>
              <a:t>                3. POLYMERY. </a:t>
            </a:r>
          </a:p>
          <a:p>
            <a:pPr eaLnBrk="1" hangingPunct="1">
              <a:buClr>
                <a:srgbClr val="FFFF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rgbClr val="FFFF00"/>
                </a:solidFill>
                <a:effectLst>
                  <a:outerShdw blurRad="38100" dist="38100" dir="2700000" algn="tl">
                    <a:srgbClr val="000000"/>
                  </a:outerShdw>
                </a:effectLst>
                <a:ea typeface="+mn-ea"/>
              </a:rPr>
              <a:t>       </a:t>
            </a:r>
            <a:r>
              <a:rPr lang="en-GB" sz="3200" dirty="0">
                <a:solidFill>
                  <a:schemeClr val="tx1"/>
                </a:solidFill>
                <a:ea typeface="+mn-ea"/>
              </a:rPr>
              <a:t>Dominant genes from different allelic pairs </a:t>
            </a:r>
          </a:p>
          <a:p>
            <a:pPr eaLnBrk="1" hangingPunct="1">
              <a:buClr>
                <a:srgbClr val="FFFF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chemeClr val="tx1"/>
                </a:solidFill>
                <a:ea typeface="+mn-ea"/>
              </a:rPr>
              <a:t>  enhances the manifestation of the same trait </a:t>
            </a:r>
          </a:p>
          <a:p>
            <a:pPr eaLnBrk="1" hangingPunct="1">
              <a:buClr>
                <a:srgbClr val="FFFF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chemeClr val="tx1"/>
                </a:solidFill>
                <a:ea typeface="+mn-ea"/>
              </a:rPr>
              <a:t>                    called </a:t>
            </a:r>
            <a:r>
              <a:rPr lang="en-GB" sz="3200" b="1" dirty="0">
                <a:solidFill>
                  <a:schemeClr val="tx1"/>
                </a:solidFill>
                <a:ea typeface="+mn-ea"/>
              </a:rPr>
              <a:t>polymeric.</a:t>
            </a:r>
            <a:r>
              <a:rPr lang="en-GB" sz="3200" dirty="0">
                <a:solidFill>
                  <a:schemeClr val="tx1"/>
                </a:solidFill>
                <a:ea typeface="+mn-ea"/>
              </a:rPr>
              <a:t> </a:t>
            </a:r>
          </a:p>
          <a:p>
            <a:pPr eaLnBrk="1" hangingPunct="1">
              <a:buClr>
                <a:srgbClr val="FFFF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chemeClr val="tx1"/>
                </a:solidFill>
                <a:ea typeface="+mn-ea"/>
              </a:rPr>
              <a:t>     The interaction of these genes in the process   	of formation feature called </a:t>
            </a:r>
            <a:r>
              <a:rPr lang="en-GB" sz="3200" dirty="0" err="1">
                <a:solidFill>
                  <a:schemeClr val="tx1"/>
                </a:solidFill>
                <a:ea typeface="+mn-ea"/>
              </a:rPr>
              <a:t>polymeria</a:t>
            </a:r>
            <a:endParaRPr lang="en-GB" sz="3200" dirty="0">
              <a:solidFill>
                <a:schemeClr val="tx1"/>
              </a:solidFill>
              <a:ea typeface="+mn-ea"/>
            </a:endParaRPr>
          </a:p>
          <a:p>
            <a:pPr eaLnBrk="1" hangingPunct="1">
              <a:buClr>
                <a:srgbClr val="FFFF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rgbClr val="FFFF00"/>
                </a:solidFill>
                <a:effectLst>
                  <a:outerShdw blurRad="38100" dist="38100" dir="2700000" algn="tl">
                    <a:srgbClr val="000000"/>
                  </a:outerShdw>
                </a:effectLst>
                <a:ea typeface="+mn-ea"/>
              </a:rPr>
              <a:t>        </a:t>
            </a:r>
            <a:r>
              <a:rPr lang="en-GB" sz="3200" b="1" dirty="0">
                <a:solidFill>
                  <a:srgbClr val="FF0066"/>
                </a:solidFill>
                <a:effectLst>
                  <a:outerShdw blurRad="38100" dist="38100" dir="2700000" algn="tl">
                    <a:srgbClr val="000000"/>
                  </a:outerShdw>
                </a:effectLst>
                <a:ea typeface="+mn-ea"/>
              </a:rPr>
              <a:t>(polygenic or quantitative inheritance). </a:t>
            </a:r>
          </a:p>
          <a:p>
            <a:pPr eaLnBrk="1" hangingPunct="1">
              <a:spcBef>
                <a:spcPts val="700"/>
              </a:spcBef>
              <a:buClr>
                <a:srgbClr val="000000"/>
              </a:buClr>
              <a:buSzPct val="10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chemeClr val="tx1"/>
                </a:solidFill>
                <a:effectLst>
                  <a:outerShdw blurRad="38100" dist="38100" dir="2700000" algn="tl">
                    <a:srgbClr val="000000">
                      <a:alpha val="43137"/>
                    </a:srgbClr>
                  </a:outerShdw>
                </a:effectLst>
                <a:ea typeface="+mn-ea"/>
                <a:cs typeface="+mn-cs"/>
              </a:rPr>
              <a:t>With the help of polymeric gene inherited </a:t>
            </a:r>
          </a:p>
          <a:p>
            <a:pPr eaLnBrk="1" hangingPunct="1">
              <a:spcBef>
                <a:spcPts val="700"/>
              </a:spcBef>
              <a:buClr>
                <a:srgbClr val="000000"/>
              </a:buClr>
              <a:buSzPct val="10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rgbClr val="FFFF00"/>
                </a:solidFill>
                <a:effectLst>
                  <a:outerShdw blurRad="38100" dist="38100" dir="2700000" algn="tl">
                    <a:srgbClr val="000000">
                      <a:alpha val="43137"/>
                    </a:srgbClr>
                  </a:outerShdw>
                </a:effectLst>
                <a:ea typeface="+mn-ea"/>
                <a:cs typeface="+mn-cs"/>
              </a:rPr>
              <a:t>              </a:t>
            </a:r>
            <a:r>
              <a:rPr lang="en-GB" sz="3200" b="1" dirty="0">
                <a:solidFill>
                  <a:srgbClr val="FF3300"/>
                </a:solidFill>
                <a:effectLst>
                  <a:outerShdw blurRad="38100" dist="38100" dir="2700000" algn="tl">
                    <a:srgbClr val="000000">
                      <a:alpha val="43137"/>
                    </a:srgbClr>
                  </a:outerShdw>
                </a:effectLst>
                <a:ea typeface="+mn-ea"/>
                <a:cs typeface="+mn-cs"/>
              </a:rPr>
              <a:t>quantitative or polygenic traits.</a:t>
            </a:r>
            <a:r>
              <a:rPr lang="en-GB" sz="3200" b="1" dirty="0">
                <a:solidFill>
                  <a:srgbClr val="FFFF00"/>
                </a:solidFill>
                <a:effectLst>
                  <a:outerShdw blurRad="38100" dist="38100" dir="2700000" algn="tl">
                    <a:srgbClr val="000000">
                      <a:alpha val="43137"/>
                    </a:srgbClr>
                  </a:outerShdw>
                </a:effectLst>
                <a:ea typeface="+mn-ea"/>
                <a:cs typeface="+mn-cs"/>
              </a:rPr>
              <a:t> </a:t>
            </a:r>
          </a:p>
          <a:p>
            <a:pPr eaLnBrk="1" hangingPunct="1">
              <a:spcBef>
                <a:spcPts val="700"/>
              </a:spcBef>
              <a:buClr>
                <a:srgbClr val="000000"/>
              </a:buClr>
              <a:buSzPct val="10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chemeClr val="tx1"/>
                </a:solidFill>
                <a:effectLst>
                  <a:outerShdw blurRad="38100" dist="38100" dir="2700000" algn="tl">
                    <a:srgbClr val="000000">
                      <a:alpha val="43137"/>
                    </a:srgbClr>
                  </a:outerShdw>
                </a:effectLst>
                <a:ea typeface="+mn-ea"/>
                <a:cs typeface="+mn-cs"/>
              </a:rPr>
              <a:t>Polymeric genes are marked by the same Latin letter  with a different indices - </a:t>
            </a:r>
          </a:p>
          <a:p>
            <a:pPr eaLnBrk="1" hangingPunct="1">
              <a:spcBef>
                <a:spcPts val="700"/>
              </a:spcBef>
              <a:buClr>
                <a:srgbClr val="000000"/>
              </a:buClr>
              <a:buSzPct val="10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rgbClr val="FFFF00"/>
                </a:solidFill>
                <a:effectLst>
                  <a:outerShdw blurRad="38100" dist="38100" dir="2700000" algn="tl">
                    <a:srgbClr val="000000">
                      <a:alpha val="43137"/>
                    </a:srgbClr>
                  </a:outerShdw>
                </a:effectLst>
                <a:ea typeface="+mn-ea"/>
                <a:cs typeface="+mn-cs"/>
              </a:rPr>
              <a:t>                                              </a:t>
            </a:r>
            <a:r>
              <a:rPr lang="en-GB" sz="3200" b="1" dirty="0">
                <a:solidFill>
                  <a:srgbClr val="FF9900"/>
                </a:solidFill>
                <a:effectLst>
                  <a:outerShdw blurRad="38100" dist="38100" dir="2700000" algn="tl">
                    <a:srgbClr val="000000">
                      <a:alpha val="43137"/>
                    </a:srgbClr>
                  </a:outerShdw>
                </a:effectLst>
                <a:ea typeface="+mn-ea"/>
                <a:cs typeface="+mn-cs"/>
              </a:rPr>
              <a:t>- A1A1A2A2A3A3.</a:t>
            </a:r>
            <a:endParaRPr lang="en-GB" sz="3200" b="1" dirty="0">
              <a:solidFill>
                <a:srgbClr val="FF0066"/>
              </a:solidFill>
              <a:effectLst>
                <a:outerShdw blurRad="38100" dist="38100" dir="2700000" algn="tl">
                  <a:srgbClr val="000000"/>
                </a:outerShdw>
              </a:effectLst>
              <a:ea typeface="+mn-ea"/>
            </a:endParaRPr>
          </a:p>
          <a:p>
            <a:pPr eaLnBrk="1" hangingPunct="1">
              <a:lnSpc>
                <a:spcPct val="90000"/>
              </a:lnSpc>
              <a:spcBef>
                <a:spcPts val="2000"/>
              </a:spcBef>
              <a:buClr>
                <a:srgbClr val="99FF99"/>
              </a:buClr>
              <a:buSzPct val="80000"/>
              <a:buFont typeface="Wingdings"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3200" b="1" dirty="0">
              <a:solidFill>
                <a:srgbClr val="FF0066"/>
              </a:solidFill>
              <a:effectLst>
                <a:outerShdw blurRad="38100" dist="38100" dir="2700000" algn="tl">
                  <a:srgbClr val="000000"/>
                </a:outerShdw>
              </a:effectLst>
              <a:ea typeface="+mn-ea"/>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Grp="1" noChangeArrowheads="1"/>
          </p:cNvSpPr>
          <p:nvPr>
            <p:ph type="body" idx="4294967295"/>
          </p:nvPr>
        </p:nvSpPr>
        <p:spPr>
          <a:xfrm>
            <a:off x="0" y="188913"/>
            <a:ext cx="9144000" cy="6669087"/>
          </a:xfrm>
        </p:spPr>
        <p:txBody>
          <a:bodyPr/>
          <a:lstStyle/>
          <a:p>
            <a:pPr eaLnBrk="1" hangingPunct="1">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Polymeria was discovered and studied by Swedish geneticist </a:t>
            </a:r>
            <a:r>
              <a:rPr lang="en-GB" altLang="ru-RU" sz="2800" b="1" smtClean="0">
                <a:latin typeface="Calibri" pitchFamily="34" charset="0"/>
                <a:cs typeface="Calibri" pitchFamily="34" charset="0"/>
              </a:rPr>
              <a:t>Nilsson-Elhe</a:t>
            </a:r>
            <a:r>
              <a:rPr lang="en-GB" altLang="ru-RU" sz="2800" smtClean="0">
                <a:latin typeface="Calibri" pitchFamily="34" charset="0"/>
                <a:cs typeface="Calibri" pitchFamily="34" charset="0"/>
              </a:rPr>
              <a:t> in 1908 when studying inheritance of kernel color in wheat</a:t>
            </a:r>
            <a:r>
              <a:rPr lang="en-GB" altLang="ru-RU" sz="2800" smtClean="0">
                <a:solidFill>
                  <a:srgbClr val="FFFF00"/>
                </a:solidFill>
                <a:latin typeface="Calibri" pitchFamily="34" charset="0"/>
                <a:cs typeface="Calibri" pitchFamily="34" charset="0"/>
              </a:rPr>
              <a:t>.  </a:t>
            </a:r>
          </a:p>
          <a:p>
            <a:pPr eaLnBrk="1" hangingPunct="1">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An important feature of polymeria - </a:t>
            </a:r>
            <a:r>
              <a:rPr lang="en-GB" altLang="ru-RU" sz="2800" b="1" smtClean="0">
                <a:solidFill>
                  <a:srgbClr val="FF5050"/>
                </a:solidFill>
                <a:latin typeface="Calibri" pitchFamily="34" charset="0"/>
                <a:cs typeface="Calibri" pitchFamily="34" charset="0"/>
              </a:rPr>
              <a:t>the summation</a:t>
            </a:r>
            <a:r>
              <a:rPr lang="en-GB" altLang="ru-RU" sz="2800" smtClean="0">
                <a:solidFill>
                  <a:srgbClr val="FFFF00"/>
                </a:solidFill>
                <a:latin typeface="Calibri" pitchFamily="34" charset="0"/>
                <a:cs typeface="Calibri" pitchFamily="34" charset="0"/>
              </a:rPr>
              <a:t> </a:t>
            </a:r>
            <a:r>
              <a:rPr lang="en-GB" altLang="ru-RU" sz="2800" smtClean="0">
                <a:latin typeface="Calibri" pitchFamily="34" charset="0"/>
                <a:cs typeface="Calibri" pitchFamily="34" charset="0"/>
              </a:rPr>
              <a:t>action of non allelic genes on the development of a quantitative trait.</a:t>
            </a:r>
          </a:p>
        </p:txBody>
      </p:sp>
      <p:pic>
        <p:nvPicPr>
          <p:cNvPr id="81923" name="Picture 1"/>
          <p:cNvPicPr>
            <a:picLocks noChangeAspect="1" noChangeArrowheads="1"/>
          </p:cNvPicPr>
          <p:nvPr/>
        </p:nvPicPr>
        <p:blipFill>
          <a:blip r:embed="rId3" cstate="print"/>
          <a:srcRect b="44165"/>
          <a:stretch>
            <a:fillRect/>
          </a:stretch>
        </p:blipFill>
        <p:spPr bwMode="auto">
          <a:xfrm>
            <a:off x="468313" y="3162300"/>
            <a:ext cx="4787900" cy="2782888"/>
          </a:xfrm>
          <a:prstGeom prst="rect">
            <a:avLst/>
          </a:prstGeom>
          <a:noFill/>
          <a:ln w="9525">
            <a:noFill/>
            <a:round/>
            <a:headEnd/>
            <a:tailEnd/>
          </a:ln>
        </p:spPr>
      </p:pic>
      <p:pic>
        <p:nvPicPr>
          <p:cNvPr id="81924" name="Picture 1"/>
          <p:cNvPicPr>
            <a:picLocks noChangeAspect="1" noChangeArrowheads="1"/>
          </p:cNvPicPr>
          <p:nvPr/>
        </p:nvPicPr>
        <p:blipFill>
          <a:blip r:embed="rId3" cstate="print"/>
          <a:srcRect l="17567" t="58432" r="17567"/>
          <a:stretch>
            <a:fillRect/>
          </a:stretch>
        </p:blipFill>
        <p:spPr bwMode="auto">
          <a:xfrm>
            <a:off x="5148263" y="3365500"/>
            <a:ext cx="3563937" cy="2376488"/>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type="body" idx="1"/>
          </p:nvPr>
        </p:nvSpPr>
        <p:spPr>
          <a:xfrm>
            <a:off x="533400" y="304800"/>
            <a:ext cx="8229600" cy="4525963"/>
          </a:xfrm>
        </p:spPr>
        <p:txBody>
          <a:bodyPr/>
          <a:lstStyle/>
          <a:p>
            <a:pPr>
              <a:buFontTx/>
              <a:buNone/>
            </a:pPr>
            <a:r>
              <a:rPr lang="en-US" altLang="ru-RU" sz="2800" smtClean="0"/>
              <a:t>For instance, polymeric gene interaction, controlling skin color and eye color</a:t>
            </a:r>
          </a:p>
          <a:p>
            <a:pPr>
              <a:buFontTx/>
              <a:buNone/>
            </a:pPr>
            <a:endParaRPr lang="ru-RU" altLang="ru-RU" smtClean="0"/>
          </a:p>
        </p:txBody>
      </p:sp>
      <p:pic>
        <p:nvPicPr>
          <p:cNvPr id="82947" name="Рисунок 4" descr="Картинки по запросу polygenic inheritance"/>
          <p:cNvPicPr>
            <a:picLocks noChangeAspect="1" noChangeArrowheads="1"/>
          </p:cNvPicPr>
          <p:nvPr/>
        </p:nvPicPr>
        <p:blipFill>
          <a:blip r:embed="rId3" cstate="print"/>
          <a:srcRect b="16917"/>
          <a:stretch>
            <a:fillRect/>
          </a:stretch>
        </p:blipFill>
        <p:spPr bwMode="auto">
          <a:xfrm>
            <a:off x="468313" y="1412875"/>
            <a:ext cx="6121400" cy="2971800"/>
          </a:xfrm>
          <a:prstGeom prst="rect">
            <a:avLst/>
          </a:prstGeom>
          <a:noFill/>
          <a:ln w="9525">
            <a:noFill/>
            <a:miter lim="800000"/>
            <a:headEnd/>
            <a:tailEnd/>
          </a:ln>
        </p:spPr>
      </p:pic>
      <p:sp>
        <p:nvSpPr>
          <p:cNvPr id="6150" name="TextBox 7"/>
          <p:cNvSpPr txBox="1">
            <a:spLocks noChangeArrowheads="1"/>
          </p:cNvSpPr>
          <p:nvPr/>
        </p:nvSpPr>
        <p:spPr bwMode="auto">
          <a:xfrm>
            <a:off x="6588125" y="1484313"/>
            <a:ext cx="2286000" cy="2554287"/>
          </a:xfrm>
          <a:prstGeom prst="rect">
            <a:avLst/>
          </a:prstGeom>
          <a:noFill/>
          <a:ln w="9525">
            <a:noFill/>
            <a:miter lim="800000"/>
            <a:headEnd/>
            <a:tailEnd/>
          </a:ln>
        </p:spPr>
        <p:txBody>
          <a:bodyPr>
            <a:spAutoFit/>
          </a:bodyPr>
          <a:lstStyle/>
          <a:p>
            <a:pPr eaLnBrk="1" hangingPunct="1">
              <a:buClr>
                <a:srgbClr val="000000"/>
              </a:buClr>
              <a:buSzPct val="100000"/>
              <a:buFont typeface="Times New Roman" panose="02020603050405020304" pitchFamily="18" charset="0"/>
              <a:buNone/>
              <a:defRPr/>
            </a:pPr>
            <a:r>
              <a:rPr lang="en-US" sz="2000" dirty="0">
                <a:solidFill>
                  <a:schemeClr val="tx1"/>
                </a:solidFill>
                <a:effectLst>
                  <a:outerShdw blurRad="38100" dist="38100" dir="2700000" algn="tl">
                    <a:srgbClr val="000000">
                      <a:alpha val="43137"/>
                    </a:srgbClr>
                  </a:outerShdw>
                </a:effectLst>
                <a:ea typeface="+mn-ea"/>
                <a:cs typeface="+mn-cs"/>
              </a:rPr>
              <a:t>skin color depends on type, amount, and packaging of melanin in the skin cells (more than twenty genes involved)</a:t>
            </a:r>
            <a:endParaRPr lang="uk-UA" sz="2000" dirty="0">
              <a:solidFill>
                <a:schemeClr val="tx1"/>
              </a:solidFill>
              <a:effectLst>
                <a:outerShdw blurRad="38100" dist="38100" dir="2700000" algn="tl">
                  <a:srgbClr val="000000">
                    <a:alpha val="43137"/>
                  </a:srgbClr>
                </a:outerShdw>
              </a:effectLs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2"/>
          <p:cNvSpPr txBox="1">
            <a:spLocks noChangeArrowheads="1"/>
          </p:cNvSpPr>
          <p:nvPr/>
        </p:nvSpPr>
        <p:spPr bwMode="auto">
          <a:xfrm>
            <a:off x="971550" y="333375"/>
            <a:ext cx="7632700" cy="1069975"/>
          </a:xfrm>
          <a:prstGeom prst="rect">
            <a:avLst/>
          </a:prstGeom>
          <a:noFill/>
          <a:ln w="9525">
            <a:noFill/>
            <a:round/>
            <a:headEnd/>
            <a:tailEnd/>
          </a:ln>
        </p:spPr>
        <p:txBody>
          <a:bodyPr lIns="90000" tIns="46800" rIns="90000" bIns="46800">
            <a:spAutoFit/>
          </a:bodyPr>
          <a:lstStyle/>
          <a:p>
            <a:pPr eaLnBrk="1" hangingPunct="1">
              <a:spcBef>
                <a:spcPts val="2000"/>
              </a:spcBef>
              <a:buClr>
                <a:srgbClr val="FF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b="1" dirty="0">
                <a:solidFill>
                  <a:srgbClr val="FF0000"/>
                </a:solidFill>
                <a:effectLst>
                  <a:outerShdw blurRad="38100" dist="38100" dir="2700000" algn="tl">
                    <a:srgbClr val="000000">
                      <a:alpha val="43137"/>
                    </a:srgbClr>
                  </a:outerShdw>
                </a:effectLst>
                <a:ea typeface="+mn-ea"/>
              </a:rPr>
              <a:t>Quantitative inheritance in </a:t>
            </a:r>
            <a:r>
              <a:rPr lang="en-GB" sz="3200" b="1" dirty="0" err="1">
                <a:solidFill>
                  <a:srgbClr val="FF0000"/>
                </a:solidFill>
                <a:effectLst>
                  <a:outerShdw blurRad="38100" dist="38100" dir="2700000" algn="tl">
                    <a:srgbClr val="000000">
                      <a:alpha val="43137"/>
                    </a:srgbClr>
                  </a:outerShdw>
                </a:effectLst>
                <a:ea typeface="+mn-ea"/>
              </a:rPr>
              <a:t>dihybrid</a:t>
            </a:r>
            <a:r>
              <a:rPr lang="en-GB" sz="3200" b="1" dirty="0">
                <a:solidFill>
                  <a:srgbClr val="FF0000"/>
                </a:solidFill>
                <a:effectLst>
                  <a:outerShdw blurRad="38100" dist="38100" dir="2700000" algn="tl">
                    <a:srgbClr val="000000">
                      <a:alpha val="43137"/>
                    </a:srgbClr>
                  </a:outerShdw>
                </a:effectLst>
                <a:ea typeface="+mn-ea"/>
              </a:rPr>
              <a:t>    				cross</a:t>
            </a:r>
          </a:p>
        </p:txBody>
      </p:sp>
      <p:pic>
        <p:nvPicPr>
          <p:cNvPr id="83971" name="Picture 6" descr="Картинки по запросу skin color polygenic inheritance"/>
          <p:cNvPicPr>
            <a:picLocks noChangeAspect="1" noChangeArrowheads="1"/>
          </p:cNvPicPr>
          <p:nvPr/>
        </p:nvPicPr>
        <p:blipFill>
          <a:blip r:embed="rId3" cstate="print"/>
          <a:srcRect t="22050"/>
          <a:stretch>
            <a:fillRect/>
          </a:stretch>
        </p:blipFill>
        <p:spPr bwMode="auto">
          <a:xfrm>
            <a:off x="0" y="1512888"/>
            <a:ext cx="9144000" cy="534511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Содержимое 1"/>
          <p:cNvSpPr>
            <a:spLocks noGrp="1"/>
          </p:cNvSpPr>
          <p:nvPr>
            <p:ph idx="1"/>
          </p:nvPr>
        </p:nvSpPr>
        <p:spPr>
          <a:xfrm>
            <a:off x="517525" y="2024063"/>
            <a:ext cx="3328988" cy="642937"/>
          </a:xfrm>
          <a:ln w="28575">
            <a:solidFill>
              <a:schemeClr val="tx1"/>
            </a:solidFill>
          </a:ln>
        </p:spPr>
        <p:txBody>
          <a:bodyPr/>
          <a:lstStyle/>
          <a:p>
            <a:pPr>
              <a:buFont typeface="Wingdings 3" pitchFamily="18" charset="2"/>
              <a:buNone/>
            </a:pPr>
            <a:r>
              <a:rPr lang="en-US" altLang="ru-RU" smtClean="0"/>
              <a:t>Red hair gene</a:t>
            </a:r>
            <a:endParaRPr lang="ru-RU" altLang="ru-RU" smtClean="0"/>
          </a:p>
          <a:p>
            <a:endParaRPr lang="ru-RU" altLang="ru-RU" smtClean="0"/>
          </a:p>
        </p:txBody>
      </p:sp>
      <p:sp>
        <p:nvSpPr>
          <p:cNvPr id="3" name="Заголовок 2"/>
          <p:cNvSpPr>
            <a:spLocks noGrp="1"/>
          </p:cNvSpPr>
          <p:nvPr>
            <p:ph type="title"/>
          </p:nvPr>
        </p:nvSpPr>
        <p:spPr>
          <a:xfrm>
            <a:off x="500034" y="428604"/>
            <a:ext cx="8229600" cy="1143000"/>
          </a:xfrm>
        </p:spPr>
        <p:txBody>
          <a:bodyPr>
            <a:noAutofit/>
          </a:bodyPr>
          <a:lstStyle/>
          <a:p>
            <a:pPr algn="ctr" eaLnBrk="1" hangingPunct="1">
              <a:lnSpc>
                <a:spcPct val="90000"/>
              </a:lnSpc>
              <a:spcBef>
                <a:spcPts val="900"/>
              </a:spcBef>
              <a:buFont typeface="Wingdings" panose="05000000000000000000"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400" dirty="0" smtClean="0">
                <a:solidFill>
                  <a:srgbClr val="FF3399"/>
                </a:solidFill>
              </a:rPr>
              <a:t>PLEIOTROPY</a:t>
            </a:r>
            <a:r>
              <a:rPr lang="en-GB" altLang="ru-RU" sz="2400" dirty="0">
                <a:solidFill>
                  <a:srgbClr val="FF3399"/>
                </a:solidFill>
              </a:rPr>
              <a:t/>
            </a:r>
            <a:br>
              <a:rPr lang="en-GB" altLang="ru-RU" sz="2400" dirty="0">
                <a:solidFill>
                  <a:srgbClr val="FF3399"/>
                </a:solidFill>
              </a:rPr>
            </a:br>
            <a:r>
              <a:rPr lang="en-GB" altLang="ru-RU" sz="2400" dirty="0" smtClean="0">
                <a:solidFill>
                  <a:srgbClr val="FFFF00"/>
                </a:solidFill>
              </a:rPr>
              <a:t>   </a:t>
            </a:r>
            <a:r>
              <a:rPr lang="en-GB" altLang="ru-RU" sz="2400" dirty="0" smtClean="0"/>
              <a:t>One gene is responsible for the presence of      	several signs [multiple </a:t>
            </a:r>
            <a:r>
              <a:rPr lang="en-GB" altLang="ru-RU" sz="2400" dirty="0"/>
              <a:t>gene action</a:t>
            </a:r>
            <a:r>
              <a:rPr lang="en-GB" altLang="ru-RU" sz="2400" dirty="0" smtClean="0"/>
              <a:t>]. </a:t>
            </a:r>
          </a:p>
        </p:txBody>
      </p:sp>
      <p:pic>
        <p:nvPicPr>
          <p:cNvPr id="84996" name="Рисунок 1" descr="https://genetics.thetech.org/sites/default/files/AttitudeRedHair.jpg"/>
          <p:cNvPicPr>
            <a:picLocks noChangeAspect="1" noChangeArrowheads="1"/>
          </p:cNvPicPr>
          <p:nvPr/>
        </p:nvPicPr>
        <p:blipFill>
          <a:blip r:embed="rId3" cstate="print"/>
          <a:srcRect/>
          <a:stretch>
            <a:fillRect/>
          </a:stretch>
        </p:blipFill>
        <p:spPr bwMode="auto">
          <a:xfrm>
            <a:off x="517525" y="3219450"/>
            <a:ext cx="3571875" cy="2679700"/>
          </a:xfrm>
          <a:prstGeom prst="rect">
            <a:avLst/>
          </a:prstGeom>
          <a:noFill/>
          <a:ln w="9525">
            <a:noFill/>
            <a:miter lim="800000"/>
            <a:headEnd/>
            <a:tailEnd/>
          </a:ln>
        </p:spPr>
      </p:pic>
      <p:sp>
        <p:nvSpPr>
          <p:cNvPr id="5" name="Содержимое 1"/>
          <p:cNvSpPr txBox="1">
            <a:spLocks/>
          </p:cNvSpPr>
          <p:nvPr/>
        </p:nvSpPr>
        <p:spPr bwMode="auto">
          <a:xfrm>
            <a:off x="4722813" y="1963738"/>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en-US" b="1" dirty="0">
                <a:solidFill>
                  <a:schemeClr val="tx1"/>
                </a:solidFill>
              </a:rPr>
              <a:t>Red hair (</a:t>
            </a:r>
            <a:r>
              <a:rPr lang="en-US" b="1" dirty="0" err="1">
                <a:solidFill>
                  <a:schemeClr val="tx1"/>
                </a:solidFill>
              </a:rPr>
              <a:t>pheomelanin</a:t>
            </a:r>
            <a:r>
              <a:rPr lang="en-US" b="1" dirty="0">
                <a:solidFill>
                  <a:schemeClr val="tx1"/>
                </a:solidFill>
              </a:rPr>
              <a:t> pigment</a:t>
            </a:r>
            <a:r>
              <a:rPr lang="ru-RU" b="1" dirty="0">
                <a:solidFill>
                  <a:schemeClr val="tx1"/>
                </a:solidFill>
              </a:rPr>
              <a:t>)</a:t>
            </a:r>
          </a:p>
          <a:p>
            <a:pPr marL="365125" indent="-255588">
              <a:spcBef>
                <a:spcPts val="400"/>
              </a:spcBef>
              <a:buClr>
                <a:schemeClr val="accent1"/>
              </a:buClr>
              <a:buSzPct val="68000"/>
              <a:defRPr/>
            </a:pPr>
            <a:endParaRPr lang="ru-RU" sz="2700" dirty="0">
              <a:solidFill>
                <a:schemeClr val="tx1"/>
              </a:solidFill>
            </a:endParaRPr>
          </a:p>
        </p:txBody>
      </p:sp>
      <p:sp>
        <p:nvSpPr>
          <p:cNvPr id="7" name="Содержимое 1"/>
          <p:cNvSpPr txBox="1">
            <a:spLocks/>
          </p:cNvSpPr>
          <p:nvPr/>
        </p:nvSpPr>
        <p:spPr bwMode="auto">
          <a:xfrm>
            <a:off x="4716463" y="2792413"/>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en-US" b="1" dirty="0"/>
              <a:t>White skin</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8" name="Содержимое 1"/>
          <p:cNvSpPr txBox="1">
            <a:spLocks/>
          </p:cNvSpPr>
          <p:nvPr/>
        </p:nvSpPr>
        <p:spPr bwMode="auto">
          <a:xfrm>
            <a:off x="4716463" y="3762375"/>
            <a:ext cx="3328987" cy="64293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en-US" b="1" dirty="0"/>
              <a:t>Freckles</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9" name="Содержимое 1"/>
          <p:cNvSpPr txBox="1">
            <a:spLocks/>
          </p:cNvSpPr>
          <p:nvPr/>
        </p:nvSpPr>
        <p:spPr bwMode="auto">
          <a:xfrm>
            <a:off x="4572000" y="4868863"/>
            <a:ext cx="3328988"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en-US" b="1" dirty="0">
                <a:solidFill>
                  <a:schemeClr val="tx1"/>
                </a:solidFill>
              </a:rPr>
              <a:t>High risk of skin cancer</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cxnSp>
        <p:nvCxnSpPr>
          <p:cNvPr id="11" name="Прямая со стрелкой 10"/>
          <p:cNvCxnSpPr/>
          <p:nvPr/>
        </p:nvCxnSpPr>
        <p:spPr>
          <a:xfrm flipV="1">
            <a:off x="3986213" y="2211388"/>
            <a:ext cx="500062" cy="14287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2" name="Прямая со стрелкой 11"/>
          <p:cNvCxnSpPr/>
          <p:nvPr/>
        </p:nvCxnSpPr>
        <p:spPr>
          <a:xfrm>
            <a:off x="3914775" y="2533650"/>
            <a:ext cx="642938" cy="28575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rot="16200000" flipH="1">
            <a:off x="3871119" y="2969419"/>
            <a:ext cx="857250" cy="500062"/>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7" name="Прямая со стрелкой 16"/>
          <p:cNvCxnSpPr/>
          <p:nvPr/>
        </p:nvCxnSpPr>
        <p:spPr>
          <a:xfrm>
            <a:off x="3900488" y="2790825"/>
            <a:ext cx="714375" cy="196532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1"/>
          <p:cNvSpPr>
            <a:spLocks noChangeArrowheads="1"/>
          </p:cNvSpPr>
          <p:nvPr/>
        </p:nvSpPr>
        <p:spPr bwMode="auto">
          <a:xfrm rot="-780000">
            <a:off x="2079625" y="3179763"/>
            <a:ext cx="333375" cy="2428875"/>
          </a:xfrm>
          <a:prstGeom prst="downArrow">
            <a:avLst>
              <a:gd name="adj1" fmla="val 50000"/>
              <a:gd name="adj2" fmla="val 182143"/>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37891" name="AutoShape 2"/>
          <p:cNvSpPr>
            <a:spLocks noChangeArrowheads="1"/>
          </p:cNvSpPr>
          <p:nvPr/>
        </p:nvSpPr>
        <p:spPr bwMode="auto">
          <a:xfrm>
            <a:off x="395288" y="3141663"/>
            <a:ext cx="215900" cy="2919412"/>
          </a:xfrm>
          <a:prstGeom prst="downArrow">
            <a:avLst>
              <a:gd name="adj1" fmla="val 50000"/>
              <a:gd name="adj2" fmla="val 338051"/>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86020" name="Rectangle 3"/>
          <p:cNvSpPr>
            <a:spLocks noGrp="1" noChangeArrowheads="1"/>
          </p:cNvSpPr>
          <p:nvPr>
            <p:ph type="body" idx="4294967295"/>
          </p:nvPr>
        </p:nvSpPr>
        <p:spPr>
          <a:xfrm>
            <a:off x="0" y="0"/>
            <a:ext cx="9144000" cy="6951663"/>
          </a:xfrm>
        </p:spPr>
        <p:txBody>
          <a:bodyPr/>
          <a:lstStyle/>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800" b="1" smtClean="0">
                <a:solidFill>
                  <a:srgbClr val="FF0000"/>
                </a:solidFill>
              </a:rPr>
              <a:t>Marfan</a:t>
            </a:r>
            <a:r>
              <a:rPr lang="en-GB" altLang="ru-RU" sz="2800" b="1" smtClean="0">
                <a:solidFill>
                  <a:srgbClr val="FF0000"/>
                </a:solidFill>
                <a:cs typeface="Arial" charset="0"/>
              </a:rPr>
              <a:t>‘s</a:t>
            </a:r>
            <a:r>
              <a:rPr lang="en-GB" altLang="ru-RU" sz="2800" b="1" smtClean="0">
                <a:solidFill>
                  <a:srgbClr val="FF0000"/>
                </a:solidFill>
              </a:rPr>
              <a:t> syndrome [arachnodactyly].</a:t>
            </a:r>
            <a:r>
              <a:rPr lang="en-GB" altLang="ru-RU" sz="2800" smtClean="0"/>
              <a:t>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400" b="1" smtClean="0"/>
              <a:t>abnormal  development  of connective tissue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b="1"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Anomalies         Defects of the cardio-         Anomalies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of the skeleton      vascular system                of the eye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400" smtClean="0"/>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Elongation phalanges    Aneurysm           Myopia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fingers of arms               of the aorta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and toes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Subluxation       	The high arch                                         of the lens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t> Deformed breast</a:t>
            </a:r>
          </a:p>
        </p:txBody>
      </p:sp>
      <p:sp>
        <p:nvSpPr>
          <p:cNvPr id="37893" name="AutoShape 4"/>
          <p:cNvSpPr>
            <a:spLocks noChangeArrowheads="1"/>
          </p:cNvSpPr>
          <p:nvPr/>
        </p:nvSpPr>
        <p:spPr bwMode="auto">
          <a:xfrm>
            <a:off x="3276600" y="476250"/>
            <a:ext cx="358775" cy="720725"/>
          </a:xfrm>
          <a:prstGeom prst="downArrow">
            <a:avLst>
              <a:gd name="adj1" fmla="val 50000"/>
              <a:gd name="adj2" fmla="val 50221"/>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37894" name="AutoShape 5"/>
          <p:cNvSpPr>
            <a:spLocks noChangeArrowheads="1"/>
          </p:cNvSpPr>
          <p:nvPr/>
        </p:nvSpPr>
        <p:spPr bwMode="auto">
          <a:xfrm rot="2820000">
            <a:off x="1226344" y="1377157"/>
            <a:ext cx="330200" cy="976312"/>
          </a:xfrm>
          <a:prstGeom prst="downArrow">
            <a:avLst>
              <a:gd name="adj1" fmla="val 50000"/>
              <a:gd name="adj2" fmla="val 73918"/>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37895" name="AutoShape 6"/>
          <p:cNvSpPr>
            <a:spLocks noChangeArrowheads="1"/>
          </p:cNvSpPr>
          <p:nvPr/>
        </p:nvSpPr>
        <p:spPr bwMode="auto">
          <a:xfrm>
            <a:off x="4284663" y="1484313"/>
            <a:ext cx="360362" cy="647700"/>
          </a:xfrm>
          <a:prstGeom prst="downArrow">
            <a:avLst>
              <a:gd name="adj1" fmla="val 50000"/>
              <a:gd name="adj2" fmla="val 44934"/>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37896" name="AutoShape 7"/>
          <p:cNvSpPr>
            <a:spLocks noChangeArrowheads="1"/>
          </p:cNvSpPr>
          <p:nvPr/>
        </p:nvSpPr>
        <p:spPr bwMode="auto">
          <a:xfrm rot="-3180000">
            <a:off x="6572250" y="1333500"/>
            <a:ext cx="360363" cy="976313"/>
          </a:xfrm>
          <a:prstGeom prst="downArrow">
            <a:avLst>
              <a:gd name="adj1" fmla="val 50000"/>
              <a:gd name="adj2" fmla="val 67731"/>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37897" name="AutoShape 8"/>
          <p:cNvSpPr>
            <a:spLocks noChangeArrowheads="1"/>
          </p:cNvSpPr>
          <p:nvPr/>
        </p:nvSpPr>
        <p:spPr bwMode="auto">
          <a:xfrm>
            <a:off x="4284663" y="2781300"/>
            <a:ext cx="360362" cy="719138"/>
          </a:xfrm>
          <a:prstGeom prst="downArrow">
            <a:avLst>
              <a:gd name="adj1" fmla="val 50000"/>
              <a:gd name="adj2" fmla="val 49890"/>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
        <p:nvSpPr>
          <p:cNvPr id="37900" name="AutoShape 11"/>
          <p:cNvSpPr>
            <a:spLocks noChangeArrowheads="1"/>
          </p:cNvSpPr>
          <p:nvPr/>
        </p:nvSpPr>
        <p:spPr bwMode="auto">
          <a:xfrm>
            <a:off x="1042988" y="2781300"/>
            <a:ext cx="360362" cy="719138"/>
          </a:xfrm>
          <a:prstGeom prst="downArrow">
            <a:avLst>
              <a:gd name="adj1" fmla="val 50000"/>
              <a:gd name="adj2" fmla="val 49890"/>
            </a:avLst>
          </a:prstGeom>
          <a:solidFill>
            <a:srgbClr val="009999"/>
          </a:solidFill>
          <a:ln w="9360">
            <a:solidFill>
              <a:srgbClr val="FFFFFF"/>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ru-RU">
              <a:effectLst>
                <a:outerShdw blurRad="38100" dist="38100" dir="2700000" algn="tl">
                  <a:srgbClr val="000000">
                    <a:alpha val="43137"/>
                  </a:srgbClr>
                </a:outerShdw>
              </a:effectLs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dirty="0"/>
          </a:p>
        </p:txBody>
      </p:sp>
      <p:pic>
        <p:nvPicPr>
          <p:cNvPr id="87043" name="Содержимое 3" descr="Картинки по запросу marfan syndrome photos"/>
          <p:cNvPicPr>
            <a:picLocks noGrp="1"/>
          </p:cNvPicPr>
          <p:nvPr>
            <p:ph idx="1"/>
          </p:nvPr>
        </p:nvPicPr>
        <p:blipFill>
          <a:blip r:embed="rId2" cstate="print"/>
          <a:srcRect/>
          <a:stretch>
            <a:fillRect/>
          </a:stretch>
        </p:blipFill>
        <p:spPr>
          <a:xfrm>
            <a:off x="479425" y="620713"/>
            <a:ext cx="3744913" cy="5749925"/>
          </a:xfrm>
        </p:spPr>
      </p:pic>
      <p:pic>
        <p:nvPicPr>
          <p:cNvPr id="87044" name="Picture 2" descr="Картинки по запросу marfan syndrome photos"/>
          <p:cNvPicPr>
            <a:picLocks noChangeAspect="1" noChangeArrowheads="1"/>
          </p:cNvPicPr>
          <p:nvPr/>
        </p:nvPicPr>
        <p:blipFill>
          <a:blip r:embed="rId3" cstate="print"/>
          <a:srcRect l="7111" t="2748"/>
          <a:stretch>
            <a:fillRect/>
          </a:stretch>
        </p:blipFill>
        <p:spPr bwMode="auto">
          <a:xfrm>
            <a:off x="4356100" y="1450975"/>
            <a:ext cx="3962400" cy="364648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88067" name="Содержимое 3" descr="Картинки по запросу marfan syndrome pleiotropy"/>
          <p:cNvPicPr>
            <a:picLocks noGrp="1"/>
          </p:cNvPicPr>
          <p:nvPr>
            <p:ph idx="1"/>
          </p:nvPr>
        </p:nvPicPr>
        <p:blipFill>
          <a:blip r:embed="rId2" cstate="print"/>
          <a:srcRect t="4854"/>
          <a:stretch>
            <a:fillRect/>
          </a:stretch>
        </p:blipFill>
        <p:spPr>
          <a:xfrm>
            <a:off x="250825" y="260350"/>
            <a:ext cx="8424863" cy="608012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
          <p:cNvSpPr>
            <a:spLocks noGrp="1" noChangeArrowheads="1"/>
          </p:cNvSpPr>
          <p:nvPr>
            <p:ph type="body" idx="4294967295"/>
          </p:nvPr>
        </p:nvSpPr>
        <p:spPr>
          <a:xfrm>
            <a:off x="0" y="0"/>
            <a:ext cx="9144000" cy="6669088"/>
          </a:xfrm>
        </p:spPr>
        <p:txBody>
          <a:bodyPr/>
          <a:lstStyle/>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latin typeface="Calibri" pitchFamily="34" charset="0"/>
                <a:cs typeface="Calibri" pitchFamily="34" charset="0"/>
              </a:rPr>
              <a:t>In 1902, B. Sutton, and T. Boveri</a:t>
            </a:r>
            <a:r>
              <a:rPr lang="en-GB" altLang="ru-RU" sz="2800" smtClean="0">
                <a:latin typeface="Calibri" pitchFamily="34" charset="0"/>
                <a:cs typeface="Calibri" pitchFamily="34" charset="0"/>
              </a:rPr>
              <a:t> independently came to the conclusion that the  </a:t>
            </a:r>
            <a:r>
              <a:rPr lang="en-GB" altLang="ru-RU" sz="2800" b="1" smtClean="0">
                <a:latin typeface="Calibri" pitchFamily="34" charset="0"/>
                <a:cs typeface="Calibri" pitchFamily="34" charset="0"/>
              </a:rPr>
              <a:t>chromosomes  were the carries of genes.</a:t>
            </a:r>
            <a:r>
              <a:rPr lang="en-GB" altLang="ru-RU" sz="2800" smtClean="0">
                <a:latin typeface="Calibri" pitchFamily="34" charset="0"/>
                <a:cs typeface="Calibri" pitchFamily="34" charset="0"/>
              </a:rPr>
              <a:t> </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A number of properties and characteristics of many organisms,  </a:t>
            </a:r>
            <a:r>
              <a:rPr lang="en-GB" altLang="ru-RU" sz="2800" b="1" smtClean="0">
                <a:latin typeface="Calibri" pitchFamily="34" charset="0"/>
                <a:cs typeface="Calibri" pitchFamily="34" charset="0"/>
              </a:rPr>
              <a:t>always inherited in a certain combination</a:t>
            </a:r>
            <a:r>
              <a:rPr lang="en-GB" altLang="ru-RU" sz="2800" smtClean="0">
                <a:latin typeface="Calibri" pitchFamily="34" charset="0"/>
                <a:cs typeface="Calibri" pitchFamily="34" charset="0"/>
              </a:rPr>
              <a:t>  with each other / the phenomenon of linkage of genes was  discovered in </a:t>
            </a:r>
            <a:r>
              <a:rPr lang="en-GB" altLang="ru-RU" sz="2800" b="1" smtClean="0">
                <a:latin typeface="Calibri" pitchFamily="34" charset="0"/>
                <a:cs typeface="Calibri" pitchFamily="34" charset="0"/>
              </a:rPr>
              <a:t>1906, by   Bateson and</a:t>
            </a:r>
            <a:r>
              <a:rPr lang="en-GB" altLang="ru-RU" sz="2800" smtClean="0">
                <a:latin typeface="Calibri" pitchFamily="34" charset="0"/>
                <a:cs typeface="Calibri" pitchFamily="34" charset="0"/>
              </a:rPr>
              <a:t>   </a:t>
            </a:r>
            <a:r>
              <a:rPr lang="en-GB" altLang="ru-RU" sz="2800" b="1" smtClean="0">
                <a:latin typeface="Calibri" pitchFamily="34" charset="0"/>
                <a:cs typeface="Calibri" pitchFamily="34" charset="0"/>
              </a:rPr>
              <a:t>R. Pennet.</a:t>
            </a:r>
            <a:r>
              <a:rPr lang="en-GB" altLang="ru-RU" sz="2800" smtClean="0">
                <a:latin typeface="Calibri" pitchFamily="34" charset="0"/>
                <a:cs typeface="Calibri" pitchFamily="34" charset="0"/>
              </a:rPr>
              <a:t> </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The explanation of this phenomenon was given  by an American scientist T. Morgan and his staff, working with </a:t>
            </a:r>
            <a:r>
              <a:rPr lang="en-GB" altLang="ru-RU" sz="2800" b="1" smtClean="0">
                <a:latin typeface="Calibri" pitchFamily="34" charset="0"/>
                <a:cs typeface="Calibri" pitchFamily="34" charset="0"/>
              </a:rPr>
              <a:t>fruit fly</a:t>
            </a:r>
            <a:r>
              <a:rPr lang="en-GB" altLang="ru-RU" sz="2800" smtClean="0">
                <a:latin typeface="Calibri" pitchFamily="34" charset="0"/>
                <a:cs typeface="Calibri" pitchFamily="34" charset="0"/>
              </a:rPr>
              <a:t> - </a:t>
            </a:r>
            <a:r>
              <a:rPr lang="en-GB" altLang="ru-RU" sz="2800" b="1" i="1" smtClean="0">
                <a:latin typeface="Calibri" pitchFamily="34" charset="0"/>
                <a:cs typeface="Calibri" pitchFamily="34" charset="0"/>
              </a:rPr>
              <a:t>Drosophila melanogaster.</a:t>
            </a:r>
            <a:r>
              <a:rPr lang="en-GB" altLang="ru-RU" sz="2800" smtClean="0">
                <a:latin typeface="Calibri" pitchFamily="34" charset="0"/>
                <a:cs typeface="Calibri" pitchFamily="34" charset="0"/>
              </a:rPr>
              <a:t> </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0066"/>
                </a:solidFill>
                <a:latin typeface="Calibri" pitchFamily="34" charset="0"/>
                <a:cs typeface="Calibri" pitchFamily="34" charset="0"/>
              </a:rPr>
              <a:t>CHROMOSOME THEORY OF Heredity</a:t>
            </a:r>
            <a:r>
              <a:rPr lang="en-GB" altLang="ru-RU" sz="1000" b="1" smtClean="0">
                <a:solidFill>
                  <a:srgbClr val="FF0066"/>
                </a:solidFill>
                <a:latin typeface="Calibri" pitchFamily="34" charset="0"/>
                <a:cs typeface="Calibri" pitchFamily="34" charset="0"/>
              </a:rPr>
              <a:t>   </a:t>
            </a:r>
            <a:r>
              <a:rPr lang="en-GB" altLang="ru-RU" sz="800" b="1" smtClean="0">
                <a:solidFill>
                  <a:srgbClr val="99FF99"/>
                </a:solidFill>
                <a:latin typeface="Calibri" pitchFamily="34" charset="0"/>
                <a:cs typeface="Calibri" pitchFamily="34" charset="0"/>
              </a:rPr>
              <a:t>  </a:t>
            </a:r>
            <a:r>
              <a:rPr lang="en-GB" altLang="ru-RU" sz="2800" b="1" smtClean="0">
                <a:solidFill>
                  <a:srgbClr val="99FF99"/>
                </a:solidFill>
                <a:latin typeface="Calibri" pitchFamily="34" charset="0"/>
                <a:cs typeface="Calibri" pitchFamily="34" charset="0"/>
              </a:rPr>
              <a:t>was    </a:t>
            </a:r>
            <a:r>
              <a:rPr lang="en-GB" altLang="ru-RU" sz="2800" smtClean="0">
                <a:latin typeface="Calibri" pitchFamily="34" charset="0"/>
                <a:cs typeface="Calibri" pitchFamily="34" charset="0"/>
              </a:rPr>
              <a:t>formulated by </a:t>
            </a:r>
            <a:r>
              <a:rPr lang="en-GB" altLang="ru-RU" sz="2800" b="1" smtClean="0">
                <a:latin typeface="Calibri" pitchFamily="34" charset="0"/>
                <a:cs typeface="Calibri" pitchFamily="34" charset="0"/>
              </a:rPr>
              <a:t>T. Morgan</a:t>
            </a:r>
            <a:r>
              <a:rPr lang="en-GB" altLang="ru-RU" sz="2800" smtClean="0">
                <a:latin typeface="Calibri" pitchFamily="34" charset="0"/>
                <a:cs typeface="Calibri" pitchFamily="34" charset="0"/>
              </a:rPr>
              <a:t> and his colleagues</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a:t>
            </a:r>
            <a:r>
              <a:rPr lang="en-GB" altLang="ru-RU" sz="2800" b="1" smtClean="0">
                <a:latin typeface="Calibri" pitchFamily="34" charset="0"/>
                <a:cs typeface="Calibri" pitchFamily="34" charset="0"/>
              </a:rPr>
              <a:t>K. Bridges, A. Sturtevant, G. Moeller</a:t>
            </a:r>
            <a:r>
              <a:rPr lang="en-GB" altLang="ru-RU" sz="2800" smtClean="0">
                <a:latin typeface="Calibri" pitchFamily="34" charset="0"/>
                <a:cs typeface="Calibri" pitchFamily="34" charset="0"/>
              </a:rPr>
              <a:t> </a:t>
            </a:r>
            <a:r>
              <a:rPr lang="en-GB" altLang="ru-RU" sz="2800" b="1" smtClean="0">
                <a:latin typeface="Calibri" pitchFamily="34" charset="0"/>
                <a:cs typeface="Calibri" pitchFamily="34" charset="0"/>
              </a:rPr>
              <a:t>in 1925.,</a:t>
            </a:r>
            <a:r>
              <a:rPr lang="en-GB" altLang="ru-RU" sz="2800" smtClean="0">
                <a:latin typeface="Calibri" pitchFamily="34" charset="0"/>
                <a:cs typeface="Calibri" pitchFamily="34" charset="0"/>
              </a:rPr>
              <a:t> </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that was the result of studying the basic regularities -  of heredity </a:t>
            </a:r>
            <a:r>
              <a:rPr lang="en-GB" altLang="ru-RU" sz="2800" b="1" smtClean="0">
                <a:latin typeface="Calibri" pitchFamily="34" charset="0"/>
                <a:cs typeface="Calibri" pitchFamily="34" charset="0"/>
              </a:rPr>
              <a:t>at the level of the cell.</a:t>
            </a:r>
            <a:r>
              <a:rPr lang="en-GB" altLang="ru-RU" sz="2800" smtClean="0">
                <a:latin typeface="Calibri" pitchFamily="34" charset="0"/>
                <a:cs typeface="Calibri" pitchFamily="34" charset="0"/>
              </a:rPr>
              <a:t> </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smtClean="0">
              <a:latin typeface="Calibri" pitchFamily="34" charset="0"/>
              <a:cs typeface="Calibri" pitchFamily="34" charset="0"/>
            </a:endParaRPr>
          </a:p>
          <a:p>
            <a:pPr eaLnBrk="1" hangingPunct="1">
              <a:lnSpc>
                <a:spcPct val="80000"/>
              </a:lnSpc>
              <a:spcBef>
                <a:spcPts val="5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000" smtClean="0">
                <a:latin typeface="Calibri" pitchFamily="34" charset="0"/>
                <a:cs typeface="Calibri" pitchFamily="34" charset="0"/>
              </a:rPr>
              <a:t>      </a:t>
            </a:r>
          </a:p>
          <a:p>
            <a:pPr eaLnBrk="1" hangingPunct="1">
              <a:lnSpc>
                <a:spcPct val="80000"/>
              </a:lnSpc>
              <a:spcBef>
                <a:spcPts val="2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800" smtClean="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
          <p:cNvSpPr>
            <a:spLocks noGrp="1" noChangeArrowheads="1"/>
          </p:cNvSpPr>
          <p:nvPr>
            <p:ph type="body" idx="4294967295"/>
          </p:nvPr>
        </p:nvSpPr>
        <p:spPr>
          <a:xfrm>
            <a:off x="179388" y="188913"/>
            <a:ext cx="8964612" cy="6480175"/>
          </a:xfrm>
        </p:spPr>
        <p:txBody>
          <a:bodyPr/>
          <a:lstStyle/>
          <a:p>
            <a:pPr eaLnBrk="1" hangingPunct="1">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0000"/>
                </a:solidFill>
              </a:rPr>
              <a:t>    </a:t>
            </a:r>
            <a:r>
              <a:rPr lang="en-GB" altLang="ru-RU" b="1" smtClean="0">
                <a:solidFill>
                  <a:srgbClr val="FF0000"/>
                </a:solidFill>
              </a:rPr>
              <a:t>CHROMOSOME THEORY OF HEREDITY.</a:t>
            </a:r>
          </a:p>
        </p:txBody>
      </p:sp>
      <p:pic>
        <p:nvPicPr>
          <p:cNvPr id="90115" name="Picture 2"/>
          <p:cNvPicPr>
            <a:picLocks noChangeAspect="1" noChangeArrowheads="1"/>
          </p:cNvPicPr>
          <p:nvPr/>
        </p:nvPicPr>
        <p:blipFill>
          <a:blip r:embed="rId3" cstate="print"/>
          <a:srcRect/>
          <a:stretch>
            <a:fillRect/>
          </a:stretch>
        </p:blipFill>
        <p:spPr bwMode="auto">
          <a:xfrm>
            <a:off x="250825" y="765175"/>
            <a:ext cx="4378325" cy="6092825"/>
          </a:xfrm>
          <a:prstGeom prst="rect">
            <a:avLst/>
          </a:prstGeom>
          <a:noFill/>
          <a:ln w="9525">
            <a:noFill/>
            <a:round/>
            <a:headEnd/>
            <a:tailEnd/>
          </a:ln>
        </p:spPr>
      </p:pic>
      <p:pic>
        <p:nvPicPr>
          <p:cNvPr id="90116" name="Picture 3"/>
          <p:cNvPicPr>
            <a:picLocks noChangeAspect="1" noChangeArrowheads="1"/>
          </p:cNvPicPr>
          <p:nvPr/>
        </p:nvPicPr>
        <p:blipFill>
          <a:blip r:embed="rId4" cstate="print"/>
          <a:srcRect/>
          <a:stretch>
            <a:fillRect/>
          </a:stretch>
        </p:blipFill>
        <p:spPr bwMode="auto">
          <a:xfrm>
            <a:off x="4932363" y="3987800"/>
            <a:ext cx="3816350" cy="2700338"/>
          </a:xfrm>
          <a:prstGeom prst="rect">
            <a:avLst/>
          </a:prstGeom>
          <a:noFill/>
          <a:ln w="9525">
            <a:noFill/>
            <a:round/>
            <a:headEnd/>
            <a:tailEnd/>
          </a:ln>
        </p:spPr>
      </p:pic>
      <p:pic>
        <p:nvPicPr>
          <p:cNvPr id="90117" name="Picture 4"/>
          <p:cNvPicPr>
            <a:picLocks noChangeAspect="1" noChangeArrowheads="1"/>
          </p:cNvPicPr>
          <p:nvPr/>
        </p:nvPicPr>
        <p:blipFill>
          <a:blip r:embed="rId5" cstate="print"/>
          <a:srcRect/>
          <a:stretch>
            <a:fillRect/>
          </a:stretch>
        </p:blipFill>
        <p:spPr bwMode="auto">
          <a:xfrm>
            <a:off x="4932363" y="1052513"/>
            <a:ext cx="3810000" cy="28575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p:cNvSpPr>
            <a:spLocks noGrp="1" noChangeArrowheads="1"/>
          </p:cNvSpPr>
          <p:nvPr>
            <p:ph type="body" idx="4294967295"/>
          </p:nvPr>
        </p:nvSpPr>
        <p:spPr>
          <a:xfrm>
            <a:off x="457200" y="1600200"/>
            <a:ext cx="8229600" cy="4527550"/>
          </a:xfrm>
        </p:spPr>
        <p:txBody>
          <a:bodyPr lIns="0" tIns="0" rIns="0" bIns="0"/>
          <a:lstStyle/>
          <a:p>
            <a:pPr eaLnBrk="1" hangingPunct="1">
              <a:buFont typeface="Wingdings" pitchFamily="2" charset="2"/>
              <a:buChar char=""/>
            </a:pPr>
            <a:endParaRPr lang="ru-RU" altLang="ru-RU" smtClean="0"/>
          </a:p>
        </p:txBody>
      </p:sp>
      <p:pic>
        <p:nvPicPr>
          <p:cNvPr id="91139" name="Picture 2"/>
          <p:cNvPicPr>
            <a:picLocks noChangeAspect="1" noChangeArrowheads="1"/>
          </p:cNvPicPr>
          <p:nvPr/>
        </p:nvPicPr>
        <p:blipFill>
          <a:blip r:embed="rId3" cstate="print"/>
          <a:srcRect/>
          <a:stretch>
            <a:fillRect/>
          </a:stretch>
        </p:blipFill>
        <p:spPr bwMode="auto">
          <a:xfrm>
            <a:off x="250825" y="104775"/>
            <a:ext cx="8893175" cy="6621463"/>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ChangeArrowheads="1"/>
          </p:cNvSpPr>
          <p:nvPr>
            <p:ph type="body" idx="4294967295"/>
          </p:nvPr>
        </p:nvSpPr>
        <p:spPr>
          <a:xfrm>
            <a:off x="0" y="188913"/>
            <a:ext cx="9144000" cy="6669087"/>
          </a:xfrm>
        </p:spPr>
        <p:txBody>
          <a:bodyPr/>
          <a:lstStyle/>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By the beginning of the XX-th century were made following research </a:t>
            </a:r>
            <a:r>
              <a:rPr lang="en-GB" altLang="ru-RU" sz="2400" b="1" smtClean="0">
                <a:latin typeface="Calibri" pitchFamily="34" charset="0"/>
                <a:cs typeface="Calibri" pitchFamily="34" charset="0"/>
              </a:rPr>
              <a:t>discoveries</a:t>
            </a:r>
            <a:r>
              <a:rPr lang="en-GB" altLang="ru-RU" sz="2400" smtClean="0">
                <a:latin typeface="Calibri" pitchFamily="34" charset="0"/>
                <a:cs typeface="Calibri" pitchFamily="34" charset="0"/>
              </a:rPr>
              <a:t>, which played an important role in the development of  this stage of genetics:</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p>
          <a:p>
            <a:pPr eaLnBrk="1" hangingPunct="1">
              <a:lnSpc>
                <a:spcPct val="80000"/>
              </a:lnSpc>
              <a:spcBef>
                <a:spcPts val="12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1. H.de Vries, C. Correns, and E. Tschermak  rediscovered  laws of Mendel. </a:t>
            </a:r>
          </a:p>
          <a:p>
            <a:pPr eaLnBrk="1" hangingPunct="1">
              <a:lnSpc>
                <a:spcPct val="80000"/>
              </a:lnSpc>
              <a:spcBef>
                <a:spcPts val="12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2. A.Weisman formulated hypothesis that the hereditary material is to be located in the chromosomes. </a:t>
            </a:r>
          </a:p>
          <a:p>
            <a:pPr eaLnBrk="1" hangingPunct="1">
              <a:lnSpc>
                <a:spcPct val="80000"/>
              </a:lnSpc>
              <a:spcBef>
                <a:spcPts val="12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3. The processes of mitosis and meiosis were studied. </a:t>
            </a:r>
          </a:p>
          <a:p>
            <a:pPr eaLnBrk="1" hangingPunct="1">
              <a:lnSpc>
                <a:spcPct val="80000"/>
              </a:lnSpc>
              <a:spcBef>
                <a:spcPts val="12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4. F. Janssen described the formation of chiasmata in  the process meiosis in the formation of gametes in  insects. </a:t>
            </a:r>
          </a:p>
          <a:p>
            <a:pPr eaLnBrk="1" hangingPunct="1">
              <a:lnSpc>
                <a:spcPct val="80000"/>
              </a:lnSpc>
              <a:spcBef>
                <a:spcPts val="12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5. Differences in the chromosome sets in cells of male and female organisms were  established .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Grp="1" noChangeArrowheads="1"/>
          </p:cNvSpPr>
          <p:nvPr>
            <p:ph type="body" idx="4294967295"/>
          </p:nvPr>
        </p:nvSpPr>
        <p:spPr>
          <a:xfrm>
            <a:off x="0" y="188913"/>
            <a:ext cx="9144000" cy="6669087"/>
          </a:xfrm>
        </p:spPr>
        <p:txBody>
          <a:bodyPr/>
          <a:lstStyle/>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Contributed to the</a:t>
            </a:r>
            <a:r>
              <a:rPr lang="en-GB" altLang="ru-RU" sz="2800" b="1" smtClean="0"/>
              <a:t> success </a:t>
            </a:r>
            <a:r>
              <a:rPr lang="en-GB" altLang="ru-RU" sz="2800" smtClean="0"/>
              <a:t>of T. Morgan, thanks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800" b="1" smtClean="0"/>
              <a:t>fortunate choice of the object of research: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400" smtClean="0">
                <a:latin typeface="Calibri" pitchFamily="34" charset="0"/>
                <a:cs typeface="Calibri" pitchFamily="34" charset="0"/>
              </a:rPr>
              <a:t>1.Drosophilae flies unpretentious, its easy to keep in laboratory conditions.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2.They are fertile enough / life cycle 2 weeks /  to create up to 20 generations per year.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3. They are rich with mutations obtained in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laboratory conditions, which allows  conduct of hybridization analysis.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4.Have only 4 pairs of chromosomes, which gave the possibility  to identify the linkage groups for many   genes. </a:t>
            </a:r>
          </a:p>
          <a:p>
            <a:pPr eaLnBrk="1" hangingPunct="1">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1"/>
          <p:cNvPicPr>
            <a:picLocks noChangeAspect="1" noChangeArrowheads="1"/>
          </p:cNvPicPr>
          <p:nvPr/>
        </p:nvPicPr>
        <p:blipFill>
          <a:blip r:embed="rId3" cstate="print"/>
          <a:srcRect b="3381"/>
          <a:stretch>
            <a:fillRect/>
          </a:stretch>
        </p:blipFill>
        <p:spPr bwMode="auto">
          <a:xfrm>
            <a:off x="2843213" y="765175"/>
            <a:ext cx="4041775" cy="5830888"/>
          </a:xfrm>
          <a:prstGeom prst="rect">
            <a:avLst/>
          </a:prstGeom>
          <a:noFill/>
          <a:ln w="9525">
            <a:noFill/>
            <a:round/>
            <a:headEnd/>
            <a:tailEnd/>
          </a:ln>
        </p:spPr>
      </p:pic>
      <p:sp>
        <p:nvSpPr>
          <p:cNvPr id="2" name="TextBox 1"/>
          <p:cNvSpPr txBox="1"/>
          <p:nvPr/>
        </p:nvSpPr>
        <p:spPr>
          <a:xfrm>
            <a:off x="1331913" y="260350"/>
            <a:ext cx="6221412" cy="646113"/>
          </a:xfrm>
          <a:prstGeom prst="rect">
            <a:avLst/>
          </a:prstGeom>
          <a:noFill/>
        </p:spPr>
        <p:txBody>
          <a:bodyPr wrap="none">
            <a:spAutoFit/>
          </a:bodyPr>
          <a:lstStyle/>
          <a:p>
            <a:pPr>
              <a:defRPr/>
            </a:pPr>
            <a:r>
              <a:rPr lang="en-US" sz="3600" dirty="0">
                <a:solidFill>
                  <a:schemeClr val="tx1"/>
                </a:solidFill>
                <a:latin typeface="+mj-lt"/>
                <a:ea typeface="+mn-ea"/>
              </a:rPr>
              <a:t>Sex determination systems</a:t>
            </a:r>
            <a:endParaRPr lang="ru-RU" sz="3600" dirty="0">
              <a:solidFill>
                <a:schemeClr val="tx1"/>
              </a:solidFill>
              <a:latin typeface="+mj-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Рисунок 4" descr="Картинки по запросу Y-chromosome genetic map"/>
          <p:cNvPicPr>
            <a:picLocks noChangeAspect="1" noChangeArrowheads="1"/>
          </p:cNvPicPr>
          <p:nvPr/>
        </p:nvPicPr>
        <p:blipFill>
          <a:blip r:embed="rId3" cstate="print"/>
          <a:srcRect l="15689"/>
          <a:stretch>
            <a:fillRect/>
          </a:stretch>
        </p:blipFill>
        <p:spPr bwMode="auto">
          <a:xfrm>
            <a:off x="5148263" y="1711325"/>
            <a:ext cx="3095625" cy="4652963"/>
          </a:xfrm>
          <a:prstGeom prst="rect">
            <a:avLst/>
          </a:prstGeom>
          <a:noFill/>
          <a:ln w="9525">
            <a:noFill/>
            <a:miter lim="800000"/>
            <a:headEnd/>
            <a:tailEnd/>
          </a:ln>
        </p:spPr>
      </p:pic>
      <p:pic>
        <p:nvPicPr>
          <p:cNvPr id="95235" name="Рисунок 1"/>
          <p:cNvPicPr>
            <a:picLocks noChangeAspect="1"/>
          </p:cNvPicPr>
          <p:nvPr/>
        </p:nvPicPr>
        <p:blipFill>
          <a:blip r:embed="rId4" cstate="print"/>
          <a:srcRect/>
          <a:stretch>
            <a:fillRect/>
          </a:stretch>
        </p:blipFill>
        <p:spPr bwMode="auto">
          <a:xfrm>
            <a:off x="5148263" y="115888"/>
            <a:ext cx="2663825" cy="1595437"/>
          </a:xfrm>
          <a:prstGeom prst="rect">
            <a:avLst/>
          </a:prstGeom>
          <a:noFill/>
          <a:ln w="9525">
            <a:noFill/>
            <a:miter lim="800000"/>
            <a:headEnd/>
            <a:tailEnd/>
          </a:ln>
        </p:spPr>
      </p:pic>
      <p:pic>
        <p:nvPicPr>
          <p:cNvPr id="95236" name="Рисунок 2"/>
          <p:cNvPicPr>
            <a:picLocks noChangeAspect="1"/>
          </p:cNvPicPr>
          <p:nvPr/>
        </p:nvPicPr>
        <p:blipFill>
          <a:blip r:embed="rId5" cstate="print"/>
          <a:srcRect/>
          <a:stretch>
            <a:fillRect/>
          </a:stretch>
        </p:blipFill>
        <p:spPr bwMode="auto">
          <a:xfrm>
            <a:off x="900113" y="333375"/>
            <a:ext cx="3527425" cy="61912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908720"/>
            <a:ext cx="8229600" cy="1143000"/>
          </a:xfrm>
        </p:spPr>
        <p:txBody>
          <a:bodyPr>
            <a:noAutofit/>
          </a:bodyPr>
          <a:lstStyle/>
          <a:p>
            <a:pPr>
              <a:defRPr/>
            </a:pPr>
            <a:r>
              <a:rPr lang="en-US" sz="2400" dirty="0" smtClean="0">
                <a:effectLst/>
              </a:rPr>
              <a:t>     Early human embryo has non-differentiated primary gonads and two primitive ducts that can give rise to either the male or the female reproductive tracts (</a:t>
            </a:r>
            <a:r>
              <a:rPr lang="en-US" sz="2400" dirty="0" err="1" smtClean="0">
                <a:effectLst/>
              </a:rPr>
              <a:t>Wolffian</a:t>
            </a:r>
            <a:r>
              <a:rPr lang="en-US" sz="2400" dirty="0" smtClean="0">
                <a:effectLst/>
              </a:rPr>
              <a:t>  or </a:t>
            </a:r>
            <a:r>
              <a:rPr lang="en-US" sz="2400" dirty="0" err="1" smtClean="0">
                <a:effectLst/>
              </a:rPr>
              <a:t>mesonephric</a:t>
            </a:r>
            <a:r>
              <a:rPr lang="en-US" sz="2400" dirty="0" smtClean="0">
                <a:effectLst/>
              </a:rPr>
              <a:t> and </a:t>
            </a:r>
            <a:r>
              <a:rPr lang="en-US" sz="2400" dirty="0" err="1" smtClean="0">
                <a:effectLst/>
              </a:rPr>
              <a:t>Mullerian</a:t>
            </a:r>
            <a:r>
              <a:rPr lang="en-US" sz="2400" dirty="0" smtClean="0">
                <a:effectLst/>
              </a:rPr>
              <a:t> or (</a:t>
            </a:r>
            <a:r>
              <a:rPr lang="en-US" sz="2400" dirty="0" err="1" smtClean="0">
                <a:effectLst/>
              </a:rPr>
              <a:t>paramesonephric</a:t>
            </a:r>
            <a:r>
              <a:rPr lang="en-US" sz="2400" dirty="0" smtClean="0">
                <a:effectLst/>
              </a:rPr>
              <a:t> ducts)</a:t>
            </a:r>
            <a:endParaRPr lang="uk-UA" sz="2400" dirty="0"/>
          </a:p>
        </p:txBody>
      </p:sp>
      <p:pic>
        <p:nvPicPr>
          <p:cNvPr id="96259" name="Содержимое 3" descr="Картинки по запросу sex determination in humans diagram"/>
          <p:cNvPicPr>
            <a:picLocks noGrp="1"/>
          </p:cNvPicPr>
          <p:nvPr>
            <p:ph idx="1"/>
          </p:nvPr>
        </p:nvPicPr>
        <p:blipFill>
          <a:blip r:embed="rId3" cstate="print"/>
          <a:srcRect/>
          <a:stretch>
            <a:fillRect/>
          </a:stretch>
        </p:blipFill>
        <p:spPr>
          <a:xfrm>
            <a:off x="755650" y="2565400"/>
            <a:ext cx="3816350" cy="3013075"/>
          </a:xfrm>
        </p:spPr>
      </p:pic>
      <p:pic>
        <p:nvPicPr>
          <p:cNvPr id="96260" name="Рисунок 4" descr="Похожее изображение"/>
          <p:cNvPicPr>
            <a:picLocks noChangeAspect="1" noChangeArrowheads="1"/>
          </p:cNvPicPr>
          <p:nvPr/>
        </p:nvPicPr>
        <p:blipFill>
          <a:blip r:embed="rId4" cstate="print"/>
          <a:srcRect l="30556" t="2670" r="8282" b="51918"/>
          <a:stretch>
            <a:fillRect/>
          </a:stretch>
        </p:blipFill>
        <p:spPr bwMode="auto">
          <a:xfrm>
            <a:off x="4716463" y="2636838"/>
            <a:ext cx="4103687" cy="28448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Содержимое 1"/>
          <p:cNvSpPr>
            <a:spLocks noGrp="1"/>
          </p:cNvSpPr>
          <p:nvPr>
            <p:ph idx="1"/>
          </p:nvPr>
        </p:nvSpPr>
        <p:spPr/>
        <p:txBody>
          <a:bodyPr/>
          <a:lstStyle/>
          <a:p>
            <a:endParaRPr lang="uk-UA" altLang="ru-RU" smtClean="0"/>
          </a:p>
        </p:txBody>
      </p:sp>
      <p:sp>
        <p:nvSpPr>
          <p:cNvPr id="3" name="Заголовок 2"/>
          <p:cNvSpPr>
            <a:spLocks noGrp="1"/>
          </p:cNvSpPr>
          <p:nvPr>
            <p:ph type="title"/>
          </p:nvPr>
        </p:nvSpPr>
        <p:spPr/>
        <p:txBody>
          <a:bodyPr/>
          <a:lstStyle/>
          <a:p>
            <a:pPr algn="ctr">
              <a:defRPr/>
            </a:pPr>
            <a:endParaRPr lang="uk-UA" sz="2000" dirty="0">
              <a:effectLst/>
            </a:endParaRPr>
          </a:p>
        </p:txBody>
      </p:sp>
      <p:pic>
        <p:nvPicPr>
          <p:cNvPr id="97284" name="Picture 2" descr="Картинки по запросу sex determination in humans diagram"/>
          <p:cNvPicPr>
            <a:picLocks noChangeAspect="1" noChangeArrowheads="1"/>
          </p:cNvPicPr>
          <p:nvPr/>
        </p:nvPicPr>
        <p:blipFill>
          <a:blip r:embed="rId2" cstate="print"/>
          <a:srcRect/>
          <a:stretch>
            <a:fillRect/>
          </a:stretch>
        </p:blipFill>
        <p:spPr bwMode="auto">
          <a:xfrm>
            <a:off x="2339975" y="260350"/>
            <a:ext cx="6492875" cy="5986463"/>
          </a:xfrm>
          <a:prstGeom prst="rect">
            <a:avLst/>
          </a:prstGeom>
          <a:noFill/>
          <a:ln w="9525">
            <a:noFill/>
            <a:miter lim="800000"/>
            <a:headEnd/>
            <a:tailEnd/>
          </a:ln>
        </p:spPr>
      </p:pic>
      <p:sp>
        <p:nvSpPr>
          <p:cNvPr id="97285" name="TextBox 4"/>
          <p:cNvSpPr txBox="1">
            <a:spLocks noChangeArrowheads="1"/>
          </p:cNvSpPr>
          <p:nvPr/>
        </p:nvSpPr>
        <p:spPr bwMode="auto">
          <a:xfrm>
            <a:off x="457200" y="1643063"/>
            <a:ext cx="2016125" cy="3140075"/>
          </a:xfrm>
          <a:prstGeom prst="rect">
            <a:avLst/>
          </a:prstGeom>
          <a:noFill/>
          <a:ln w="9525">
            <a:noFill/>
            <a:miter lim="800000"/>
            <a:headEnd/>
            <a:tailEnd/>
          </a:ln>
        </p:spPr>
        <p:txBody>
          <a:bodyPr>
            <a:spAutoFit/>
          </a:bodyPr>
          <a:lstStyle/>
          <a:p>
            <a:pPr eaLnBrk="1" hangingPunct="1">
              <a:buClr>
                <a:srgbClr val="000000"/>
              </a:buClr>
              <a:buSzPct val="100000"/>
              <a:buFont typeface="Times New Roman" pitchFamily="18" charset="0"/>
              <a:buNone/>
            </a:pPr>
            <a:r>
              <a:rPr lang="en-US" altLang="ru-RU">
                <a:solidFill>
                  <a:schemeClr val="tx1"/>
                </a:solidFill>
              </a:rPr>
              <a:t>6 week of embryogenesis – activation of SRY</a:t>
            </a:r>
          </a:p>
          <a:p>
            <a:pPr eaLnBrk="1" hangingPunct="1">
              <a:buClr>
                <a:srgbClr val="000000"/>
              </a:buClr>
              <a:buSzPct val="100000"/>
              <a:buFont typeface="Times New Roman" pitchFamily="18" charset="0"/>
              <a:buNone/>
            </a:pPr>
            <a:endParaRPr lang="en-US" altLang="ru-RU">
              <a:solidFill>
                <a:schemeClr val="tx1"/>
              </a:solidFill>
            </a:endParaRPr>
          </a:p>
          <a:p>
            <a:pPr eaLnBrk="1" hangingPunct="1">
              <a:buClr>
                <a:srgbClr val="000000"/>
              </a:buClr>
              <a:buSzPct val="100000"/>
              <a:buFont typeface="Times New Roman" pitchFamily="18" charset="0"/>
              <a:buNone/>
            </a:pPr>
            <a:r>
              <a:rPr lang="en-US" altLang="ru-RU">
                <a:solidFill>
                  <a:schemeClr val="tx1"/>
                </a:solidFill>
              </a:rPr>
              <a:t>end of week 9 Leydig cells start to produce testosterone</a:t>
            </a:r>
          </a:p>
          <a:p>
            <a:pPr eaLnBrk="1" hangingPunct="1">
              <a:buClr>
                <a:srgbClr val="000000"/>
              </a:buClr>
              <a:buSzPct val="100000"/>
              <a:buFont typeface="Times New Roman" pitchFamily="18" charset="0"/>
              <a:buNone/>
            </a:pPr>
            <a:endParaRPr lang="en-US" altLang="ru-RU">
              <a:solidFill>
                <a:schemeClr val="tx1"/>
              </a:solidFill>
            </a:endParaRPr>
          </a:p>
          <a:p>
            <a:pPr eaLnBrk="1" hangingPunct="1">
              <a:buClr>
                <a:srgbClr val="000000"/>
              </a:buClr>
              <a:buSzPct val="100000"/>
              <a:buFont typeface="Times New Roman" pitchFamily="18" charset="0"/>
              <a:buNone/>
            </a:pPr>
            <a:r>
              <a:rPr lang="en-US" altLang="ru-RU">
                <a:solidFill>
                  <a:schemeClr val="tx1"/>
                </a:solidFill>
              </a:rPr>
              <a:t>Sertoli cells produce  MIF</a:t>
            </a:r>
            <a:endParaRPr lang="uk-UA" altLang="ru-RU">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6"/>
          <p:cNvPicPr>
            <a:picLocks noChangeAspect="1" noChangeArrowheads="1"/>
          </p:cNvPicPr>
          <p:nvPr/>
        </p:nvPicPr>
        <p:blipFill>
          <a:blip r:embed="rId2" cstate="print"/>
          <a:srcRect/>
          <a:stretch>
            <a:fillRect/>
          </a:stretch>
        </p:blipFill>
        <p:spPr bwMode="auto">
          <a:xfrm>
            <a:off x="4970463" y="3336925"/>
            <a:ext cx="3559175" cy="2693988"/>
          </a:xfrm>
          <a:prstGeom prst="rect">
            <a:avLst/>
          </a:prstGeom>
          <a:noFill/>
          <a:ln w="9525">
            <a:noFill/>
            <a:miter lim="800000"/>
            <a:headEnd/>
            <a:tailEnd/>
          </a:ln>
        </p:spPr>
      </p:pic>
      <p:pic>
        <p:nvPicPr>
          <p:cNvPr id="98307" name="Picture 1"/>
          <p:cNvPicPr>
            <a:picLocks noChangeAspect="1" noChangeArrowheads="1"/>
          </p:cNvPicPr>
          <p:nvPr/>
        </p:nvPicPr>
        <p:blipFill>
          <a:blip r:embed="rId3" cstate="print"/>
          <a:srcRect/>
          <a:stretch>
            <a:fillRect/>
          </a:stretch>
        </p:blipFill>
        <p:spPr bwMode="auto">
          <a:xfrm>
            <a:off x="5033963" y="414338"/>
            <a:ext cx="3432175" cy="2311400"/>
          </a:xfrm>
          <a:prstGeom prst="rect">
            <a:avLst/>
          </a:prstGeom>
          <a:noFill/>
          <a:ln w="9525">
            <a:noFill/>
            <a:round/>
            <a:headEnd/>
            <a:tailEnd/>
          </a:ln>
        </p:spPr>
      </p:pic>
      <p:sp>
        <p:nvSpPr>
          <p:cNvPr id="98308" name="Объект 1"/>
          <p:cNvSpPr>
            <a:spLocks noGrp="1"/>
          </p:cNvSpPr>
          <p:nvPr>
            <p:ph idx="1"/>
          </p:nvPr>
        </p:nvSpPr>
        <p:spPr>
          <a:xfrm>
            <a:off x="457200" y="404813"/>
            <a:ext cx="4186238" cy="5602287"/>
          </a:xfrm>
        </p:spPr>
        <p:txBody>
          <a:bodyPr/>
          <a:lstStyle/>
          <a:p>
            <a:pPr marL="107950" indent="0">
              <a:buFont typeface="Wingdings 3" pitchFamily="18" charset="2"/>
              <a:buNone/>
            </a:pPr>
            <a:r>
              <a:rPr lang="en-US" altLang="ru-RU" smtClean="0"/>
              <a:t>Sex-linked inheritance was discovered by T.H.Morgan in experiments with drosophila fly</a:t>
            </a:r>
            <a:endParaRPr lang="ru-RU" altLang="ru-RU" smtClean="0"/>
          </a:p>
        </p:txBody>
      </p:sp>
      <p:pic>
        <p:nvPicPr>
          <p:cNvPr id="98309" name="Рисунок 3"/>
          <p:cNvPicPr>
            <a:picLocks noChangeAspect="1"/>
          </p:cNvPicPr>
          <p:nvPr/>
        </p:nvPicPr>
        <p:blipFill>
          <a:blip r:embed="rId4" cstate="print"/>
          <a:srcRect/>
          <a:stretch>
            <a:fillRect/>
          </a:stretch>
        </p:blipFill>
        <p:spPr bwMode="auto">
          <a:xfrm>
            <a:off x="539750" y="3065463"/>
            <a:ext cx="3630613" cy="296545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
          <p:cNvSpPr>
            <a:spLocks noGrp="1" noChangeArrowheads="1"/>
          </p:cNvSpPr>
          <p:nvPr>
            <p:ph type="body" idx="4294967295"/>
          </p:nvPr>
        </p:nvSpPr>
        <p:spPr>
          <a:xfrm>
            <a:off x="0" y="0"/>
            <a:ext cx="9144000" cy="6858000"/>
          </a:xfrm>
        </p:spPr>
        <p:txBody>
          <a:bodyPr>
            <a:normAutofit lnSpcReduction="10000"/>
          </a:bodyPr>
          <a:lstStyle/>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1600" smtClean="0"/>
              <a:t>            </a:t>
            </a:r>
            <a:r>
              <a:rPr lang="en-GB" altLang="ru-RU" b="1" smtClean="0">
                <a:solidFill>
                  <a:srgbClr val="FF0066"/>
                </a:solidFill>
              </a:rPr>
              <a:t>The scheme of hemophilia inheritance:</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6600"/>
                </a:solidFill>
              </a:rPr>
              <a:t>X</a:t>
            </a:r>
            <a:r>
              <a:rPr lang="en-GB" altLang="ru-RU" sz="2800" b="1" baseline="30000" smtClean="0">
                <a:solidFill>
                  <a:srgbClr val="FF6600"/>
                </a:solidFill>
              </a:rPr>
              <a:t>H</a:t>
            </a:r>
            <a:r>
              <a:rPr lang="en-GB" altLang="ru-RU" sz="2800" b="1" smtClean="0">
                <a:solidFill>
                  <a:srgbClr val="FF6600"/>
                </a:solidFill>
              </a:rPr>
              <a:t> – normal blood clotting,</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6600"/>
                </a:solidFill>
              </a:rPr>
              <a:t>X</a:t>
            </a:r>
            <a:r>
              <a:rPr lang="en-GB" altLang="ru-RU" sz="2800" b="1" baseline="30000" smtClean="0">
                <a:solidFill>
                  <a:srgbClr val="FF6600"/>
                </a:solidFill>
              </a:rPr>
              <a:t>h</a:t>
            </a:r>
            <a:r>
              <a:rPr lang="en-GB" altLang="ru-RU" sz="2800" b="1" smtClean="0">
                <a:solidFill>
                  <a:srgbClr val="FF6600"/>
                </a:solidFill>
              </a:rPr>
              <a:t> – hemophilia.</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b="1" smtClean="0">
              <a:solidFill>
                <a:srgbClr val="FF6600"/>
              </a:solidFill>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P  </a:t>
            </a:r>
            <a:r>
              <a:rPr lang="en-GB" altLang="ru-RU" sz="2800" smtClean="0">
                <a:cs typeface="Arial" charset="0"/>
              </a:rPr>
              <a:t>♀ 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   x  ♂X</a:t>
            </a:r>
            <a:r>
              <a:rPr lang="en-GB" altLang="ru-RU" sz="2800" baseline="30000" smtClean="0">
                <a:cs typeface="Arial" charset="0"/>
              </a:rPr>
              <a:t>h</a:t>
            </a:r>
            <a:r>
              <a:rPr lang="en-GB" altLang="ru-RU" sz="2800" smtClean="0">
                <a:cs typeface="Arial" charset="0"/>
              </a:rPr>
              <a:t>Y       P  ♀X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  x  ♂X</a:t>
            </a:r>
            <a:r>
              <a:rPr lang="en-GB" altLang="ru-RU" sz="2800" baseline="30000" smtClean="0">
                <a:cs typeface="Arial" charset="0"/>
              </a:rPr>
              <a:t>H</a:t>
            </a:r>
            <a:r>
              <a:rPr lang="en-GB" altLang="ru-RU" sz="2800" smtClean="0">
                <a:cs typeface="Arial" charset="0"/>
              </a:rPr>
              <a:t>Y</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cs typeface="Arial" charset="0"/>
              </a:rPr>
              <a:t>          </a:t>
            </a:r>
            <a:r>
              <a:rPr lang="en-GB" altLang="ru-RU" sz="2800" b="1" smtClean="0">
                <a:cs typeface="Arial" charset="0"/>
              </a:rPr>
              <a:t>healthy      sick          carrier    healthy</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cs typeface="Arial" charset="0"/>
              </a:rPr>
              <a:t>   G        X</a:t>
            </a:r>
            <a:r>
              <a:rPr lang="en-GB" altLang="ru-RU" sz="2800" baseline="30000" smtClean="0">
                <a:cs typeface="Arial" charset="0"/>
              </a:rPr>
              <a:t>H</a:t>
            </a:r>
            <a:r>
              <a:rPr lang="en-GB" altLang="ru-RU" sz="2800" smtClean="0">
                <a:cs typeface="Arial" charset="0"/>
              </a:rPr>
              <a:t>          X</a:t>
            </a:r>
            <a:r>
              <a:rPr lang="en-GB" altLang="ru-RU" sz="2800" baseline="30000" smtClean="0">
                <a:cs typeface="Arial" charset="0"/>
              </a:rPr>
              <a:t>h</a:t>
            </a:r>
            <a:r>
              <a:rPr lang="en-GB" altLang="ru-RU" sz="2800" smtClean="0">
                <a:cs typeface="Arial" charset="0"/>
              </a:rPr>
              <a:t>, Y      G     X</a:t>
            </a:r>
            <a:r>
              <a:rPr lang="en-GB" altLang="ru-RU" sz="2800" baseline="30000" smtClean="0">
                <a:cs typeface="Arial" charset="0"/>
              </a:rPr>
              <a:t>H</a:t>
            </a:r>
            <a:r>
              <a:rPr lang="en-GB" altLang="ru-RU" sz="2800" smtClean="0">
                <a:cs typeface="Arial" charset="0"/>
              </a:rPr>
              <a:t>, X</a:t>
            </a:r>
            <a:r>
              <a:rPr lang="en-GB" altLang="ru-RU" sz="2800" baseline="30000" smtClean="0">
                <a:cs typeface="Arial" charset="0"/>
              </a:rPr>
              <a:t>h</a:t>
            </a:r>
            <a:r>
              <a:rPr lang="en-GB" altLang="ru-RU" sz="2800" smtClean="0">
                <a:cs typeface="Arial" charset="0"/>
              </a:rPr>
              <a:t>     X</a:t>
            </a:r>
            <a:r>
              <a:rPr lang="en-GB" altLang="ru-RU" sz="2800" baseline="30000" smtClean="0">
                <a:cs typeface="Arial" charset="0"/>
              </a:rPr>
              <a:t>H</a:t>
            </a:r>
            <a:r>
              <a:rPr lang="en-GB" altLang="ru-RU" sz="2800" smtClean="0">
                <a:cs typeface="Arial" charset="0"/>
              </a:rPr>
              <a:t>, Y</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cs typeface="Arial" charset="0"/>
              </a:rPr>
              <a:t>    F1  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  X</a:t>
            </a:r>
            <a:r>
              <a:rPr lang="en-GB" altLang="ru-RU" sz="2800" baseline="30000" smtClean="0">
                <a:cs typeface="Arial" charset="0"/>
              </a:rPr>
              <a:t>H</a:t>
            </a:r>
            <a:r>
              <a:rPr lang="en-GB" altLang="ru-RU" sz="2800" smtClean="0">
                <a:cs typeface="Arial" charset="0"/>
              </a:rPr>
              <a:t>Y              F1   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Y,X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,X</a:t>
            </a:r>
            <a:r>
              <a:rPr lang="en-GB" altLang="ru-RU" sz="2800" baseline="30000" smtClean="0">
                <a:cs typeface="Arial" charset="0"/>
              </a:rPr>
              <a:t>h</a:t>
            </a:r>
            <a:r>
              <a:rPr lang="en-GB" altLang="ru-RU" sz="2800" smtClean="0">
                <a:cs typeface="Arial" charset="0"/>
              </a:rPr>
              <a:t>Y</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cs typeface="Arial" charset="0"/>
              </a:rPr>
              <a:t>           </a:t>
            </a:r>
            <a:r>
              <a:rPr lang="en-GB" altLang="ru-RU" sz="2800" b="1" smtClean="0">
                <a:cs typeface="Arial" charset="0"/>
              </a:rPr>
              <a:t>healthy                      healthy          sick</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cs typeface="Arial" charset="0"/>
              </a:rPr>
              <a:t>                     </a:t>
            </a:r>
            <a:r>
              <a:rPr lang="en-GB" altLang="ru-RU" smtClean="0">
                <a:cs typeface="Arial" charset="0"/>
              </a:rPr>
              <a:t>P  ♀ X</a:t>
            </a:r>
            <a:r>
              <a:rPr lang="en-GB" altLang="ru-RU" baseline="30000" smtClean="0">
                <a:cs typeface="Arial" charset="0"/>
              </a:rPr>
              <a:t>H</a:t>
            </a:r>
            <a:r>
              <a:rPr lang="en-GB" altLang="ru-RU" smtClean="0">
                <a:cs typeface="Arial" charset="0"/>
              </a:rPr>
              <a:t>X</a:t>
            </a:r>
            <a:r>
              <a:rPr lang="en-GB" altLang="ru-RU" baseline="30000" smtClean="0">
                <a:cs typeface="Arial" charset="0"/>
              </a:rPr>
              <a:t>h </a:t>
            </a:r>
            <a:r>
              <a:rPr lang="en-GB" altLang="ru-RU" smtClean="0">
                <a:cs typeface="Arial" charset="0"/>
              </a:rPr>
              <a:t> x  ♂  X</a:t>
            </a:r>
            <a:r>
              <a:rPr lang="en-GB" altLang="ru-RU" baseline="30000" smtClean="0">
                <a:cs typeface="Arial" charset="0"/>
              </a:rPr>
              <a:t>h</a:t>
            </a:r>
            <a:r>
              <a:rPr lang="en-GB" altLang="ru-RU" smtClean="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cs typeface="Arial" charset="0"/>
              </a:rPr>
              <a:t>                         </a:t>
            </a:r>
            <a:r>
              <a:rPr lang="en-GB" altLang="ru-RU" b="1" smtClean="0">
                <a:cs typeface="Arial" charset="0"/>
              </a:rPr>
              <a:t>carrier           sick</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cs typeface="Arial" charset="0"/>
              </a:rPr>
              <a:t>                    G     X</a:t>
            </a:r>
            <a:r>
              <a:rPr lang="en-GB" altLang="ru-RU" baseline="30000" smtClean="0">
                <a:cs typeface="Arial" charset="0"/>
              </a:rPr>
              <a:t>H</a:t>
            </a:r>
            <a:r>
              <a:rPr lang="en-GB" altLang="ru-RU" smtClean="0">
                <a:cs typeface="Arial" charset="0"/>
              </a:rPr>
              <a:t>,X</a:t>
            </a:r>
            <a:r>
              <a:rPr lang="en-GB" altLang="ru-RU" baseline="30000" smtClean="0">
                <a:cs typeface="Arial" charset="0"/>
              </a:rPr>
              <a:t>h </a:t>
            </a:r>
            <a:r>
              <a:rPr lang="en-GB" altLang="ru-RU" smtClean="0">
                <a:cs typeface="Arial" charset="0"/>
              </a:rPr>
              <a:t>          X</a:t>
            </a:r>
            <a:r>
              <a:rPr lang="en-GB" altLang="ru-RU" baseline="30000" smtClean="0">
                <a:cs typeface="Arial" charset="0"/>
              </a:rPr>
              <a:t>h</a:t>
            </a:r>
            <a:r>
              <a:rPr lang="en-GB" altLang="ru-RU" smtClean="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cs typeface="Arial" charset="0"/>
              </a:rPr>
              <a:t>                    F1  X</a:t>
            </a:r>
            <a:r>
              <a:rPr lang="en-GB" altLang="ru-RU" baseline="30000" smtClean="0">
                <a:cs typeface="Arial" charset="0"/>
              </a:rPr>
              <a:t>H</a:t>
            </a:r>
            <a:r>
              <a:rPr lang="en-GB" altLang="ru-RU" smtClean="0">
                <a:cs typeface="Arial" charset="0"/>
              </a:rPr>
              <a:t>X</a:t>
            </a:r>
            <a:r>
              <a:rPr lang="en-GB" altLang="ru-RU" baseline="30000" smtClean="0">
                <a:cs typeface="Arial" charset="0"/>
              </a:rPr>
              <a:t>h</a:t>
            </a:r>
            <a:r>
              <a:rPr lang="en-GB" altLang="ru-RU" smtClean="0">
                <a:cs typeface="Arial" charset="0"/>
              </a:rPr>
              <a:t>, X</a:t>
            </a:r>
            <a:r>
              <a:rPr lang="en-GB" altLang="ru-RU" baseline="30000" smtClean="0">
                <a:cs typeface="Arial" charset="0"/>
              </a:rPr>
              <a:t>H</a:t>
            </a:r>
            <a:r>
              <a:rPr lang="en-GB" altLang="ru-RU" smtClean="0">
                <a:cs typeface="Arial" charset="0"/>
              </a:rPr>
              <a:t>Y, X</a:t>
            </a:r>
            <a:r>
              <a:rPr lang="en-GB" altLang="ru-RU" baseline="30000" smtClean="0">
                <a:cs typeface="Arial" charset="0"/>
              </a:rPr>
              <a:t>h</a:t>
            </a:r>
            <a:r>
              <a:rPr lang="en-GB" altLang="ru-RU" smtClean="0">
                <a:cs typeface="Arial" charset="0"/>
              </a:rPr>
              <a:t>X</a:t>
            </a:r>
            <a:r>
              <a:rPr lang="en-GB" altLang="ru-RU" baseline="30000" smtClean="0">
                <a:cs typeface="Arial" charset="0"/>
              </a:rPr>
              <a:t>h</a:t>
            </a:r>
            <a:r>
              <a:rPr lang="en-GB" altLang="ru-RU" smtClean="0">
                <a:cs typeface="Arial" charset="0"/>
              </a:rPr>
              <a:t>, X</a:t>
            </a:r>
            <a:r>
              <a:rPr lang="en-GB" altLang="ru-RU" baseline="30000" smtClean="0">
                <a:cs typeface="Arial" charset="0"/>
              </a:rPr>
              <a:t>h</a:t>
            </a:r>
            <a:r>
              <a:rPr lang="en-GB" altLang="ru-RU" smtClean="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cs typeface="Arial" charset="0"/>
              </a:rPr>
              <a:t>                            h       h     s       s</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1600" smtClean="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endParaRPr lang="ru-RU"/>
          </a:p>
        </p:txBody>
      </p:sp>
      <p:sp>
        <p:nvSpPr>
          <p:cNvPr id="100355" name="Rectangle 3"/>
          <p:cNvSpPr>
            <a:spLocks noGrp="1" noChangeArrowheads="1"/>
          </p:cNvSpPr>
          <p:nvPr>
            <p:ph type="body" idx="1"/>
          </p:nvPr>
        </p:nvSpPr>
        <p:spPr/>
        <p:txBody>
          <a:bodyPr/>
          <a:lstStyle/>
          <a:p>
            <a:endParaRPr lang="ru-RU" altLang="ru-RU" smtClean="0"/>
          </a:p>
        </p:txBody>
      </p:sp>
      <p:pic>
        <p:nvPicPr>
          <p:cNvPr id="100356" name="Picture 4" descr="CCI_0015"/>
          <p:cNvPicPr>
            <a:picLocks noChangeAspect="1" noChangeArrowheads="1"/>
          </p:cNvPicPr>
          <p:nvPr/>
        </p:nvPicPr>
        <p:blipFill>
          <a:blip r:embed="rId2" cstate="print"/>
          <a:srcRect/>
          <a:stretch>
            <a:fillRect/>
          </a:stretch>
        </p:blipFill>
        <p:spPr bwMode="auto">
          <a:xfrm>
            <a:off x="971550" y="549275"/>
            <a:ext cx="6913563" cy="5351463"/>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defRPr/>
            </a:pPr>
            <a:endParaRPr lang="ru-RU"/>
          </a:p>
        </p:txBody>
      </p:sp>
      <p:sp>
        <p:nvSpPr>
          <p:cNvPr id="101379" name="Rectangle 3"/>
          <p:cNvSpPr>
            <a:spLocks noGrp="1" noChangeArrowheads="1"/>
          </p:cNvSpPr>
          <p:nvPr>
            <p:ph type="body" idx="1"/>
          </p:nvPr>
        </p:nvSpPr>
        <p:spPr/>
        <p:txBody>
          <a:bodyPr/>
          <a:lstStyle/>
          <a:p>
            <a:endParaRPr lang="ru-RU" altLang="ru-RU" smtClean="0"/>
          </a:p>
        </p:txBody>
      </p:sp>
      <p:pic>
        <p:nvPicPr>
          <p:cNvPr id="101380" name="Picture 4" descr="CCI_0016"/>
          <p:cNvPicPr>
            <a:picLocks noChangeAspect="1" noChangeArrowheads="1"/>
          </p:cNvPicPr>
          <p:nvPr/>
        </p:nvPicPr>
        <p:blipFill>
          <a:blip r:embed="rId2" cstate="print"/>
          <a:srcRect/>
          <a:stretch>
            <a:fillRect/>
          </a:stretch>
        </p:blipFill>
        <p:spPr bwMode="auto">
          <a:xfrm>
            <a:off x="539750" y="404813"/>
            <a:ext cx="8353425" cy="61658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288" y="260350"/>
            <a:ext cx="8497887" cy="1216025"/>
          </a:xfrm>
          <a:prstGeom prst="rect">
            <a:avLst/>
          </a:prstGeom>
        </p:spPr>
        <p:txBody>
          <a:bodyPr>
            <a:spAutoFit/>
          </a:bodyPr>
          <a:lstStyle/>
          <a:p>
            <a:pPr eaLnBrk="1" hangingPunct="1">
              <a:lnSpc>
                <a:spcPct val="80000"/>
              </a:lnSpc>
              <a:spcBef>
                <a:spcPts val="700"/>
              </a:spcBef>
              <a:buClr>
                <a:srgbClr val="000000"/>
              </a:buClr>
              <a:buSzPct val="10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b="1" dirty="0">
                <a:solidFill>
                  <a:srgbClr val="FF9900"/>
                </a:solidFill>
                <a:effectLst>
                  <a:outerShdw blurRad="38100" dist="38100" dir="2700000" algn="tl">
                    <a:srgbClr val="000000">
                      <a:alpha val="43137"/>
                    </a:srgbClr>
                  </a:outerShdw>
                </a:effectLst>
                <a:ea typeface="+mn-ea"/>
              </a:rPr>
              <a:t>Further experiments of T. Morgan  on </a:t>
            </a:r>
            <a:r>
              <a:rPr lang="en-GB" sz="2800" b="1" dirty="0" err="1">
                <a:solidFill>
                  <a:srgbClr val="FF9900"/>
                </a:solidFill>
                <a:effectLst>
                  <a:outerShdw blurRad="38100" dist="38100" dir="2700000" algn="tl">
                    <a:srgbClr val="000000">
                      <a:alpha val="43137"/>
                    </a:srgbClr>
                  </a:outerShdw>
                </a:effectLst>
                <a:ea typeface="+mn-ea"/>
              </a:rPr>
              <a:t>dihybrid</a:t>
            </a:r>
            <a:endParaRPr lang="en-GB" sz="2800" b="1" dirty="0">
              <a:solidFill>
                <a:srgbClr val="FF9900"/>
              </a:solidFill>
              <a:effectLst>
                <a:outerShdw blurRad="38100" dist="38100" dir="2700000" algn="tl">
                  <a:srgbClr val="000000">
                    <a:alpha val="43137"/>
                  </a:srgbClr>
                </a:outerShdw>
              </a:effectLst>
              <a:ea typeface="+mn-ea"/>
            </a:endParaRPr>
          </a:p>
          <a:p>
            <a:pPr eaLnBrk="1" hangingPunct="1">
              <a:lnSpc>
                <a:spcPct val="80000"/>
              </a:lnSpc>
              <a:spcBef>
                <a:spcPts val="700"/>
              </a:spcBef>
              <a:buClr>
                <a:srgbClr val="000000"/>
              </a:buClr>
              <a:buSzPct val="10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b="1" dirty="0">
                <a:solidFill>
                  <a:srgbClr val="FF9900"/>
                </a:solidFill>
                <a:effectLst>
                  <a:outerShdw blurRad="38100" dist="38100" dir="2700000" algn="tl">
                    <a:srgbClr val="000000">
                      <a:alpha val="43137"/>
                    </a:srgbClr>
                  </a:outerShdw>
                </a:effectLst>
                <a:ea typeface="+mn-ea"/>
              </a:rPr>
              <a:t>  cross  gave  results do not coincide with the laws 	of Mendel.</a:t>
            </a:r>
            <a:r>
              <a:rPr lang="en-GB" sz="2800" dirty="0">
                <a:solidFill>
                  <a:srgbClr val="FFFF00"/>
                </a:solidFill>
                <a:effectLst>
                  <a:outerShdw blurRad="38100" dist="38100" dir="2700000" algn="tl">
                    <a:srgbClr val="000000">
                      <a:alpha val="43137"/>
                    </a:srgbClr>
                  </a:outerShdw>
                </a:effectLst>
                <a:ea typeface="+mn-ea"/>
              </a:rPr>
              <a:t> </a:t>
            </a:r>
          </a:p>
        </p:txBody>
      </p:sp>
      <p:pic>
        <p:nvPicPr>
          <p:cNvPr id="102403" name="Picture 1"/>
          <p:cNvPicPr>
            <a:picLocks noChangeAspect="1" noChangeArrowheads="1"/>
          </p:cNvPicPr>
          <p:nvPr/>
        </p:nvPicPr>
        <p:blipFill>
          <a:blip r:embed="rId3" cstate="print"/>
          <a:srcRect/>
          <a:stretch>
            <a:fillRect/>
          </a:stretch>
        </p:blipFill>
        <p:spPr bwMode="auto">
          <a:xfrm>
            <a:off x="3276600" y="1195388"/>
            <a:ext cx="4808538" cy="566261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
          <p:cNvSpPr>
            <a:spLocks noGrp="1" noChangeArrowheads="1"/>
          </p:cNvSpPr>
          <p:nvPr>
            <p:ph type="body" idx="4294967295"/>
          </p:nvPr>
        </p:nvSpPr>
        <p:spPr>
          <a:xfrm>
            <a:off x="0" y="188913"/>
            <a:ext cx="9144000" cy="6669087"/>
          </a:xfrm>
        </p:spPr>
        <p:txBody>
          <a:bodyPr/>
          <a:lstStyle/>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B -a gray body, V -  a long wings,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b - a black body, v - a short wings.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P ♀ BBVV × ♂ bbvv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G       BV             bv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F</a:t>
            </a:r>
            <a:r>
              <a:rPr lang="en-GB" altLang="ru-RU" sz="2400" smtClean="0"/>
              <a:t>1</a:t>
            </a:r>
            <a:r>
              <a:rPr lang="en-GB" altLang="ru-RU" sz="2800" smtClean="0"/>
              <a:t>        BbVv - 100%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smtClean="0"/>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(I) F1 ♀ bbvv × ♂ BbVv     (II) F1 ♀ BbVv × ♂ bbvv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G  bv          BV, bv            G  BV,Bv,bV,bv    bv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F BbVv, bbvv            F2 BbVv, Bbvv, bbVv, bbvv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50%: 50%          41,5%: 8,5%: 8,5%: 41,5%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t>          </a:t>
            </a:r>
            <a:r>
              <a:rPr lang="en-GB" altLang="ru-RU" sz="2800" b="1" smtClean="0"/>
              <a:t>complete linkage         incomplete  linkage</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b="1" smtClean="0">
              <a:solidFill>
                <a:srgbClr val="FF6699"/>
              </a:solidFill>
            </a:endParaRP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solidFill>
                  <a:srgbClr val="FFFF00"/>
                </a:solidFill>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1"/>
          <p:cNvPicPr>
            <a:picLocks noChangeAspect="1" noChangeArrowheads="1"/>
          </p:cNvPicPr>
          <p:nvPr/>
        </p:nvPicPr>
        <p:blipFill>
          <a:blip r:embed="rId3" cstate="print"/>
          <a:srcRect/>
          <a:stretch>
            <a:fillRect/>
          </a:stretch>
        </p:blipFill>
        <p:spPr bwMode="auto">
          <a:xfrm>
            <a:off x="4067175" y="1916113"/>
            <a:ext cx="5076825" cy="4162425"/>
          </a:xfrm>
          <a:prstGeom prst="rect">
            <a:avLst/>
          </a:prstGeom>
          <a:noFill/>
          <a:ln w="9525">
            <a:noFill/>
            <a:round/>
            <a:headEnd/>
            <a:tailEnd/>
          </a:ln>
        </p:spPr>
      </p:pic>
      <p:pic>
        <p:nvPicPr>
          <p:cNvPr id="104451" name="Picture 2"/>
          <p:cNvPicPr>
            <a:picLocks noChangeAspect="1" noChangeArrowheads="1"/>
          </p:cNvPicPr>
          <p:nvPr/>
        </p:nvPicPr>
        <p:blipFill>
          <a:blip r:embed="rId4" cstate="print">
            <a:lum bright="-6000" contrast="24000"/>
          </a:blip>
          <a:srcRect/>
          <a:stretch>
            <a:fillRect/>
          </a:stretch>
        </p:blipFill>
        <p:spPr bwMode="auto">
          <a:xfrm>
            <a:off x="6119813" y="0"/>
            <a:ext cx="3024187" cy="3573463"/>
          </a:xfrm>
          <a:prstGeom prst="rect">
            <a:avLst/>
          </a:prstGeom>
          <a:noFill/>
          <a:ln w="9525">
            <a:noFill/>
            <a:round/>
            <a:headEnd/>
            <a:tailEnd/>
          </a:ln>
        </p:spPr>
      </p:pic>
      <p:pic>
        <p:nvPicPr>
          <p:cNvPr id="104452" name="Picture 3"/>
          <p:cNvPicPr>
            <a:picLocks noChangeAspect="1" noChangeArrowheads="1"/>
          </p:cNvPicPr>
          <p:nvPr/>
        </p:nvPicPr>
        <p:blipFill>
          <a:blip r:embed="rId5" cstate="print"/>
          <a:srcRect/>
          <a:stretch>
            <a:fillRect/>
          </a:stretch>
        </p:blipFill>
        <p:spPr bwMode="auto">
          <a:xfrm>
            <a:off x="0" y="0"/>
            <a:ext cx="4075113" cy="65246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105475" name="Содержимое 3" descr="Картинки по запросу dihybrid cross chromosome segregation"/>
          <p:cNvPicPr>
            <a:picLocks noGrp="1"/>
          </p:cNvPicPr>
          <p:nvPr>
            <p:ph idx="1"/>
          </p:nvPr>
        </p:nvPicPr>
        <p:blipFill>
          <a:blip r:embed="rId2" cstate="print"/>
          <a:srcRect l="24252" t="51604" r="20183" b="5377"/>
          <a:stretch>
            <a:fillRect/>
          </a:stretch>
        </p:blipFill>
        <p:spPr>
          <a:xfrm>
            <a:off x="1835150" y="1773238"/>
            <a:ext cx="5764213" cy="3836987"/>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Grp="1" noChangeArrowheads="1"/>
          </p:cNvSpPr>
          <p:nvPr>
            <p:ph type="body" idx="4294967295"/>
          </p:nvPr>
        </p:nvSpPr>
        <p:spPr>
          <a:xfrm>
            <a:off x="0" y="0"/>
            <a:ext cx="9144000" cy="6858000"/>
          </a:xfrm>
        </p:spPr>
        <p:txBody>
          <a:bodyPr/>
          <a:lstStyle/>
          <a:p>
            <a:pPr algn="ct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3300"/>
                </a:solidFill>
                <a:latin typeface="Calibri" pitchFamily="34" charset="0"/>
                <a:cs typeface="Calibri" pitchFamily="34" charset="0"/>
              </a:rPr>
              <a:t>The main postulates of the chromosome theory.</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smtClean="0">
                <a:solidFill>
                  <a:srgbClr val="FF3300"/>
                </a:solidFill>
                <a:latin typeface="Calibri" pitchFamily="34" charset="0"/>
                <a:cs typeface="Calibri" pitchFamily="34" charset="0"/>
              </a:rPr>
              <a:t> </a:t>
            </a:r>
          </a:p>
          <a:p>
            <a:pPr eaLnBrk="1" hangingPunct="1">
              <a:lnSpc>
                <a:spcPct val="80000"/>
              </a:lnSpc>
              <a:spcBef>
                <a:spcPts val="700"/>
              </a:spcBef>
              <a:spcAft>
                <a:spcPts val="800"/>
              </a:spcAft>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solidFill>
                  <a:srgbClr val="FFFF00"/>
                </a:solidFill>
                <a:latin typeface="Calibri" pitchFamily="34" charset="0"/>
                <a:cs typeface="Calibri" pitchFamily="34" charset="0"/>
              </a:rPr>
              <a:t>  </a:t>
            </a:r>
            <a:r>
              <a:rPr lang="en-GB" altLang="ru-RU" sz="2800" smtClean="0">
                <a:latin typeface="Calibri" pitchFamily="34" charset="0"/>
                <a:cs typeface="Calibri" pitchFamily="34" charset="0"/>
              </a:rPr>
              <a:t>1.Genes are </a:t>
            </a:r>
            <a:r>
              <a:rPr lang="en-GB" altLang="ru-RU" sz="2800" b="1" smtClean="0">
                <a:latin typeface="Calibri" pitchFamily="34" charset="0"/>
                <a:cs typeface="Calibri" pitchFamily="34" charset="0"/>
              </a:rPr>
              <a:t>located</a:t>
            </a:r>
            <a:r>
              <a:rPr lang="en-GB" altLang="ru-RU" sz="2800" smtClean="0">
                <a:latin typeface="Calibri" pitchFamily="34" charset="0"/>
                <a:cs typeface="Calibri" pitchFamily="34" charset="0"/>
              </a:rPr>
              <a:t> in the chromosomes, various chromosomes   contain unequal number of genes,  set of genes of each non-homologous chromosomes   is	</a:t>
            </a:r>
            <a:r>
              <a:rPr lang="en-GB" altLang="ru-RU" sz="2800" b="1" smtClean="0">
                <a:latin typeface="Calibri" pitchFamily="34" charset="0"/>
                <a:cs typeface="Calibri" pitchFamily="34" charset="0"/>
              </a:rPr>
              <a:t>unique. </a:t>
            </a:r>
          </a:p>
          <a:p>
            <a:pPr eaLnBrk="1" hangingPunct="1">
              <a:lnSpc>
                <a:spcPct val="80000"/>
              </a:lnSpc>
              <a:spcBef>
                <a:spcPts val="700"/>
              </a:spcBef>
              <a:spcAft>
                <a:spcPts val="800"/>
              </a:spcAft>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2.Genes are located in the chromosome in </a:t>
            </a:r>
            <a:r>
              <a:rPr lang="en-GB" altLang="ru-RU" sz="2800" b="1" smtClean="0">
                <a:latin typeface="Calibri" pitchFamily="34" charset="0"/>
                <a:cs typeface="Calibri" pitchFamily="34" charset="0"/>
              </a:rPr>
              <a:t>linear order</a:t>
            </a:r>
            <a:r>
              <a:rPr lang="en-GB" altLang="ru-RU" sz="2800" smtClean="0">
                <a:latin typeface="Calibri" pitchFamily="34" charset="0"/>
                <a:cs typeface="Calibri" pitchFamily="34" charset="0"/>
              </a:rPr>
              <a:t>, each gene in chromosome occupies </a:t>
            </a:r>
            <a:r>
              <a:rPr lang="en-GB" altLang="ru-RU" sz="2800" b="1" smtClean="0">
                <a:latin typeface="Calibri" pitchFamily="34" charset="0"/>
                <a:cs typeface="Calibri" pitchFamily="34" charset="0"/>
              </a:rPr>
              <a:t>a certain  locus.</a:t>
            </a:r>
            <a:r>
              <a:rPr lang="en-GB" altLang="ru-RU" sz="2800" smtClean="0">
                <a:latin typeface="Calibri" pitchFamily="34" charset="0"/>
                <a:cs typeface="Calibri" pitchFamily="34" charset="0"/>
              </a:rPr>
              <a:t> </a:t>
            </a:r>
          </a:p>
          <a:p>
            <a:pPr eaLnBrk="1" hangingPunct="1">
              <a:lnSpc>
                <a:spcPct val="80000"/>
              </a:lnSpc>
              <a:spcBef>
                <a:spcPts val="700"/>
              </a:spcBef>
              <a:spcAft>
                <a:spcPts val="800"/>
              </a:spcAft>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3.Genes of one chromosome form a group of </a:t>
            </a:r>
            <a:r>
              <a:rPr lang="en-GB" altLang="ru-RU" sz="2800" b="1" smtClean="0">
                <a:latin typeface="Calibri" pitchFamily="34" charset="0"/>
                <a:cs typeface="Calibri" pitchFamily="34" charset="0"/>
              </a:rPr>
              <a:t>linkage </a:t>
            </a:r>
            <a:r>
              <a:rPr lang="en-GB" altLang="ru-RU" sz="2800" smtClean="0">
                <a:latin typeface="Calibri" pitchFamily="34" charset="0"/>
                <a:cs typeface="Calibri" pitchFamily="34" charset="0"/>
              </a:rPr>
              <a:t>and is  inherited together, the number of linkage   	groups is </a:t>
            </a:r>
            <a:r>
              <a:rPr lang="en-GB" altLang="ru-RU" sz="2800" b="1" smtClean="0">
                <a:latin typeface="Calibri" pitchFamily="34" charset="0"/>
                <a:cs typeface="Calibri" pitchFamily="34" charset="0"/>
              </a:rPr>
              <a:t>equal to the haploid set</a:t>
            </a:r>
            <a:r>
              <a:rPr lang="en-GB" altLang="ru-RU" sz="2800" smtClean="0">
                <a:latin typeface="Calibri" pitchFamily="34" charset="0"/>
                <a:cs typeface="Calibri" pitchFamily="34" charset="0"/>
              </a:rPr>
              <a:t> of  chromosomes of this species. </a:t>
            </a:r>
          </a:p>
          <a:p>
            <a:pPr eaLnBrk="1" hangingPunct="1">
              <a:lnSpc>
                <a:spcPct val="80000"/>
              </a:lnSpc>
              <a:spcBef>
                <a:spcPts val="700"/>
              </a:spcBef>
              <a:spcAft>
                <a:spcPts val="800"/>
              </a:spcAft>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4.Linkage of genes may be incomplete because homologous chromosomes are capable of exchanging  	of alleles genes </a:t>
            </a:r>
            <a:r>
              <a:rPr lang="en-GB" altLang="ru-RU" sz="2800" b="1" smtClean="0">
                <a:latin typeface="Calibri" pitchFamily="34" charset="0"/>
                <a:cs typeface="Calibri" pitchFamily="34" charset="0"/>
              </a:rPr>
              <a:t>/crossing over/. </a:t>
            </a:r>
          </a:p>
          <a:p>
            <a:pPr eaLnBrk="1" hangingPunct="1">
              <a:lnSpc>
                <a:spcPct val="80000"/>
              </a:lnSpc>
              <a:spcBef>
                <a:spcPts val="700"/>
              </a:spcBef>
              <a:spcAft>
                <a:spcPts val="800"/>
              </a:spcAft>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smtClean="0">
                <a:latin typeface="Calibri" pitchFamily="34" charset="0"/>
                <a:cs typeface="Calibri" pitchFamily="34" charset="0"/>
              </a:rPr>
              <a:t>  5. The percentage of crossing-over is </a:t>
            </a:r>
            <a:r>
              <a:rPr lang="en-GB" altLang="ru-RU" sz="2800" b="1" smtClean="0">
                <a:latin typeface="Calibri" pitchFamily="34" charset="0"/>
                <a:cs typeface="Calibri" pitchFamily="34" charset="0"/>
              </a:rPr>
              <a:t>proportional </a:t>
            </a:r>
            <a:r>
              <a:rPr lang="en-GB" altLang="ru-RU" sz="2800" smtClean="0">
                <a:latin typeface="Calibri" pitchFamily="34" charset="0"/>
                <a:cs typeface="Calibri" pitchFamily="34" charset="0"/>
              </a:rPr>
              <a:t>to </a:t>
            </a:r>
            <a:r>
              <a:rPr lang="en-GB" altLang="ru-RU" sz="2800" b="1" smtClean="0">
                <a:latin typeface="Calibri" pitchFamily="34" charset="0"/>
                <a:cs typeface="Calibri" pitchFamily="34" charset="0"/>
              </a:rPr>
              <a:t>the distance between genes.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Grp="1" noChangeArrowheads="1"/>
          </p:cNvSpPr>
          <p:nvPr>
            <p:ph type="body" idx="4294967295"/>
          </p:nvPr>
        </p:nvSpPr>
        <p:spPr>
          <a:xfrm>
            <a:off x="0" y="188913"/>
            <a:ext cx="9144000" cy="6669087"/>
          </a:xfrm>
        </p:spPr>
        <p:txBody>
          <a:bodyPr>
            <a:normAutofit lnSpcReduction="10000"/>
          </a:bodyPr>
          <a:lstStyle/>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800" smtClean="0">
                <a:solidFill>
                  <a:srgbClr val="FFFF00"/>
                </a:solidFill>
              </a:rPr>
              <a:t>	</a:t>
            </a:r>
            <a:r>
              <a:rPr lang="en-GB" altLang="ru-RU" sz="800" smtClean="0"/>
              <a:t>                   </a:t>
            </a:r>
            <a:r>
              <a:rPr lang="en-GB" altLang="ru-RU" smtClean="0"/>
              <a:t>The existence of crossing-over allowed  Morgan school to develop principle constructing </a:t>
            </a:r>
            <a:r>
              <a:rPr lang="en-GB" altLang="ru-RU" b="1" smtClean="0">
                <a:solidFill>
                  <a:srgbClr val="FF3300"/>
                </a:solidFill>
              </a:rPr>
              <a:t>genetic maps</a:t>
            </a:r>
            <a:r>
              <a:rPr lang="en-GB" altLang="ru-RU" smtClean="0">
                <a:solidFill>
                  <a:srgbClr val="FFFF00"/>
                </a:solidFill>
              </a:rPr>
              <a:t> </a:t>
            </a:r>
            <a:r>
              <a:rPr lang="en-GB" altLang="ru-RU" smtClean="0"/>
              <a:t>of   chromosomes in 1911-1914.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The basis for maps laid the fact that genes are located along the length of the chromosome in </a:t>
            </a:r>
            <a:r>
              <a:rPr lang="en-GB" altLang="ru-RU" smtClean="0">
                <a:solidFill>
                  <a:srgbClr val="FFFF00"/>
                </a:solidFill>
              </a:rPr>
              <a:t>			</a:t>
            </a:r>
            <a:r>
              <a:rPr lang="en-GB" altLang="ru-RU" b="1" smtClean="0">
                <a:solidFill>
                  <a:srgbClr val="CC00CC"/>
                </a:solidFill>
              </a:rPr>
              <a:t>a linear order.</a:t>
            </a:r>
            <a:r>
              <a:rPr lang="en-GB" altLang="ru-RU" smtClean="0">
                <a:solidFill>
                  <a:srgbClr val="FFFF00"/>
                </a:solidFill>
              </a:rPr>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solidFill>
                <a:srgbClr val="FFFF00"/>
              </a:solidFill>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b="1" smtClean="0">
                <a:solidFill>
                  <a:srgbClr val="FF0000"/>
                </a:solidFill>
              </a:rPr>
              <a:t>Genetic map of chromosomes</a:t>
            </a:r>
            <a:r>
              <a:rPr lang="en-GB" altLang="ru-RU" smtClean="0">
                <a:solidFill>
                  <a:srgbClr val="FFFF00"/>
                </a:solidFill>
              </a:rPr>
              <a:t> - </a:t>
            </a:r>
            <a:r>
              <a:rPr lang="en-GB" altLang="ru-RU" smtClean="0"/>
              <a:t>is a segment line, which schematically indicate the order of genes location and the distance between them in centiMorgans</a:t>
            </a:r>
            <a:r>
              <a:rPr lang="en-GB" altLang="ru-RU" smtClean="0">
                <a:solidFill>
                  <a:srgbClr val="FF9900"/>
                </a:solidFill>
              </a:rPr>
              <a:t>.</a:t>
            </a:r>
            <a:r>
              <a:rPr lang="en-GB" altLang="ru-RU" smtClean="0">
                <a:solidFill>
                  <a:srgbClr val="FFFF00"/>
                </a:solidFill>
              </a:rPr>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It is </a:t>
            </a:r>
            <a:r>
              <a:rPr lang="en-GB" altLang="ru-RU" b="1" smtClean="0"/>
              <a:t>based</a:t>
            </a:r>
            <a:r>
              <a:rPr lang="en-GB" altLang="ru-RU" smtClean="0"/>
              <a:t> on analyzing the results of  test cross, analysis of pedigrees, hybridization of  somatic cells</a:t>
            </a:r>
            <a:endParaRPr lang="en-GB" altLang="ru-RU" smtClean="0">
              <a:solidFill>
                <a:srgbClr val="FFFF00"/>
              </a:solidFill>
            </a:endParaRPr>
          </a:p>
          <a:p>
            <a:pPr eaLnBrk="1" hangingPunct="1">
              <a:lnSpc>
                <a:spcPct val="80000"/>
              </a:lnSpc>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ru-RU" b="1" smtClean="0">
                <a:solidFill>
                  <a:srgbClr val="C00000"/>
                </a:solidFill>
              </a:rPr>
              <a:t>Physical maps</a:t>
            </a:r>
            <a:r>
              <a:rPr lang="en-US" altLang="ru-RU" smtClean="0"/>
              <a:t> are maps composed by direct DNA studying. Distance is measured in </a:t>
            </a:r>
            <a:r>
              <a:rPr lang="en-US" altLang="ru-RU" u="sng" smtClean="0"/>
              <a:t>base pairs</a:t>
            </a:r>
            <a:r>
              <a:rPr lang="en-US" altLang="ru-RU" smtClean="0"/>
              <a:t>.</a:t>
            </a:r>
          </a:p>
          <a:p>
            <a:pPr eaLnBrk="1" hangingPunct="1">
              <a:lnSpc>
                <a:spcPct val="80000"/>
              </a:lnSpc>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ru-RU" smtClean="0"/>
              <a:t>One centiMorgan matches to about one million base pairs in humans on average.</a:t>
            </a:r>
            <a:endParaRPr lang="uk-UA" altLang="ru-RU" smtClean="0"/>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Содержимое 1"/>
          <p:cNvSpPr>
            <a:spLocks noGrp="1"/>
          </p:cNvSpPr>
          <p:nvPr>
            <p:ph idx="1"/>
          </p:nvPr>
        </p:nvSpPr>
        <p:spPr/>
        <p:txBody>
          <a:bodyPr/>
          <a:lstStyle/>
          <a:p>
            <a:endParaRPr lang="uk-UA" altLang="ru-RU" smtClean="0"/>
          </a:p>
        </p:txBody>
      </p:sp>
      <p:sp>
        <p:nvSpPr>
          <p:cNvPr id="3" name="Заголовок 2"/>
          <p:cNvSpPr>
            <a:spLocks noGrp="1"/>
          </p:cNvSpPr>
          <p:nvPr>
            <p:ph type="title"/>
          </p:nvPr>
        </p:nvSpPr>
        <p:spPr/>
        <p:txBody>
          <a:bodyPr/>
          <a:lstStyle/>
          <a:p>
            <a:pPr>
              <a:defRPr/>
            </a:pPr>
            <a:endParaRPr lang="uk-UA"/>
          </a:p>
        </p:txBody>
      </p:sp>
      <p:pic>
        <p:nvPicPr>
          <p:cNvPr id="108548" name="Picture 2" descr="Genetic map of human X-chromosome; in the figure on the left, the G-bands of the X-chromosome are shown; in the figure on the right, linkage map is shown with distances (recombination frequencies as centimorgan or cM units) on one side and location of genes on the other side."/>
          <p:cNvPicPr>
            <a:picLocks noChangeAspect="1" noChangeArrowheads="1"/>
          </p:cNvPicPr>
          <p:nvPr/>
        </p:nvPicPr>
        <p:blipFill>
          <a:blip r:embed="rId3" cstate="print"/>
          <a:srcRect/>
          <a:stretch>
            <a:fillRect/>
          </a:stretch>
        </p:blipFill>
        <p:spPr bwMode="auto">
          <a:xfrm>
            <a:off x="5435600" y="908050"/>
            <a:ext cx="2857500" cy="5057775"/>
          </a:xfrm>
          <a:prstGeom prst="rect">
            <a:avLst/>
          </a:prstGeom>
          <a:noFill/>
          <a:ln w="9525">
            <a:noFill/>
            <a:miter lim="800000"/>
            <a:headEnd/>
            <a:tailEnd/>
          </a:ln>
        </p:spPr>
      </p:pic>
      <p:pic>
        <p:nvPicPr>
          <p:cNvPr id="108549" name="Picture 2" descr="Map of chromosome-1 of the human genome and the genes that have been identified. In the figure on the left, linkage group is shown with location of genes and the recombination frequencies (figures on left are from male and those on right from female meiosis; note higher frequencies in female). Broken line shows terminal region where no genes could be located till 1983. In the figure on right G bands, centromere and location of different genes are shown. Methods used for chromosome mapping are shown in parentheses (F = family linkage; C = cell hybrids; R = radiation induced loss; LD = linkage disequilibrium with another marker; H = in situ hybridization; D = deletion mapping (redrawn from Fincham-Genetics, 1983; current map will be much more extensive; see Table 24.4)"/>
          <p:cNvPicPr>
            <a:picLocks noChangeAspect="1" noChangeArrowheads="1"/>
          </p:cNvPicPr>
          <p:nvPr/>
        </p:nvPicPr>
        <p:blipFill>
          <a:blip r:embed="rId4" cstate="print"/>
          <a:srcRect/>
          <a:stretch>
            <a:fillRect/>
          </a:stretch>
        </p:blipFill>
        <p:spPr bwMode="auto">
          <a:xfrm>
            <a:off x="539750" y="549275"/>
            <a:ext cx="4608513" cy="5834063"/>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r>
              <a:rPr lang="en-US" dirty="0" smtClean="0"/>
              <a:t>Non-</a:t>
            </a:r>
            <a:r>
              <a:rPr lang="en-US" dirty="0" err="1" smtClean="0"/>
              <a:t>mendelian</a:t>
            </a:r>
            <a:r>
              <a:rPr lang="en-US" dirty="0" smtClean="0"/>
              <a:t> inheritance</a:t>
            </a:r>
            <a:endParaRPr lang="uk-UA" dirty="0"/>
          </a:p>
        </p:txBody>
      </p:sp>
      <p:pic>
        <p:nvPicPr>
          <p:cNvPr id="109571" name="Picture 2" descr="C:\Documents and Settings\ADMIN\Рабочий стол\Точечный рисунок.bmp"/>
          <p:cNvPicPr>
            <a:picLocks noGrp="1" noChangeAspect="1" noChangeArrowheads="1"/>
          </p:cNvPicPr>
          <p:nvPr>
            <p:ph idx="1"/>
          </p:nvPr>
        </p:nvPicPr>
        <p:blipFill>
          <a:blip r:embed="rId2" cstate="print"/>
          <a:srcRect/>
          <a:stretch>
            <a:fillRect/>
          </a:stretch>
        </p:blipFill>
        <p:spPr>
          <a:xfrm>
            <a:off x="1042988" y="1628775"/>
            <a:ext cx="3810000" cy="4525963"/>
          </a:xfrm>
          <a:noFill/>
        </p:spPr>
      </p:pic>
      <p:sp>
        <p:nvSpPr>
          <p:cNvPr id="109572" name="TextBox 3"/>
          <p:cNvSpPr txBox="1">
            <a:spLocks noChangeArrowheads="1"/>
          </p:cNvSpPr>
          <p:nvPr/>
        </p:nvSpPr>
        <p:spPr bwMode="auto">
          <a:xfrm>
            <a:off x="5364163" y="1700213"/>
            <a:ext cx="3168650" cy="3416300"/>
          </a:xfrm>
          <a:prstGeom prst="rect">
            <a:avLst/>
          </a:prstGeom>
          <a:noFill/>
          <a:ln w="9525">
            <a:noFill/>
            <a:miter lim="800000"/>
            <a:headEnd/>
            <a:tailEnd/>
          </a:ln>
        </p:spPr>
        <p:txBody>
          <a:bodyPr>
            <a:spAutoFit/>
          </a:bodyPr>
          <a:lstStyle/>
          <a:p>
            <a:pPr eaLnBrk="1" hangingPunct="1">
              <a:buClr>
                <a:srgbClr val="000000"/>
              </a:buClr>
              <a:buSzPct val="100000"/>
              <a:buFont typeface="Times New Roman" pitchFamily="18" charset="0"/>
              <a:buNone/>
            </a:pPr>
            <a:r>
              <a:rPr lang="en-US" altLang="ru-RU" sz="2400" b="1">
                <a:solidFill>
                  <a:srgbClr val="C00000"/>
                </a:solidFill>
              </a:rPr>
              <a:t>Genome imprinting - </a:t>
            </a:r>
            <a:r>
              <a:rPr lang="en-US" altLang="ru-RU" sz="2400">
                <a:solidFill>
                  <a:schemeClr val="tx1"/>
                </a:solidFill>
              </a:rPr>
              <a:t>mono-allele expression of some genes in a parent-of-origin dependent manner. </a:t>
            </a:r>
          </a:p>
          <a:p>
            <a:pPr eaLnBrk="1" hangingPunct="1">
              <a:buClr>
                <a:srgbClr val="000000"/>
              </a:buClr>
              <a:buSzPct val="100000"/>
              <a:buFont typeface="Times New Roman" pitchFamily="18" charset="0"/>
              <a:buNone/>
            </a:pPr>
            <a:endParaRPr lang="en-US" altLang="ru-RU" sz="2400">
              <a:solidFill>
                <a:schemeClr val="tx1"/>
              </a:solidFill>
            </a:endParaRPr>
          </a:p>
          <a:p>
            <a:pPr eaLnBrk="1" hangingPunct="1">
              <a:buClr>
                <a:srgbClr val="000000"/>
              </a:buClr>
              <a:buSzPct val="100000"/>
              <a:buFont typeface="Times New Roman" pitchFamily="18" charset="0"/>
              <a:buNone/>
            </a:pPr>
            <a:r>
              <a:rPr lang="en-US" altLang="ru-RU" sz="2400">
                <a:solidFill>
                  <a:schemeClr val="tx1"/>
                </a:solidFill>
              </a:rPr>
              <a:t>Inactive gene is termed imprinted</a:t>
            </a:r>
            <a:endParaRPr lang="uk-UA" altLang="ru-RU" sz="2400">
              <a:solidFill>
                <a:schemeClr val="tx1"/>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1128</Words>
  <Application>Microsoft Office PowerPoint</Application>
  <PresentationFormat>Экран (4:3)</PresentationFormat>
  <Paragraphs>288</Paragraphs>
  <Slides>46</Slides>
  <Notes>31</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Тема Office</vt:lpstr>
      <vt:lpstr>Gene interactions. Chromosomal theory of heredity</vt:lpstr>
      <vt:lpstr>GENES </vt:lpstr>
      <vt:lpstr>Слайд 3</vt:lpstr>
      <vt:lpstr>Complete dominance</vt:lpstr>
      <vt:lpstr>Слайд 5</vt:lpstr>
      <vt:lpstr>Слайд 6</vt:lpstr>
      <vt:lpstr>Слайд 7</vt:lpstr>
      <vt:lpstr>Слайд 8</vt:lpstr>
      <vt:lpstr> CODOMINANCE: </vt:lpstr>
      <vt:lpstr>Слайд 10</vt:lpstr>
      <vt:lpstr>Слайд 11</vt:lpstr>
      <vt:lpstr>Слайд 12</vt:lpstr>
      <vt:lpstr>может быть кареглазый ребенок:  </vt:lpstr>
      <vt:lpstr>Слайд 14</vt:lpstr>
      <vt:lpstr>Слайд 15</vt:lpstr>
      <vt:lpstr>Слайд 16</vt:lpstr>
      <vt:lpstr>Слайд 17</vt:lpstr>
      <vt:lpstr>Слайд 18</vt:lpstr>
      <vt:lpstr>Слайд 19</vt:lpstr>
      <vt:lpstr>Слайд 20</vt:lpstr>
      <vt:lpstr>Слайд 21</vt:lpstr>
      <vt:lpstr>PLEIOTROPY    One gene is responsible for the presence of       several signs [multiple gene action]. </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     Early human embryo has non-differentiated primary gonads and two primitive ducts that can give rise to either the male or the female reproductive tracts (Wolffian  or mesonephric and Mullerian or (paramesonephric ducts)</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Non-mendelian inheritance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 interactions. Chromosomal theory of heredity</dc:title>
  <dc:creator>e021263cmm</dc:creator>
  <cp:lastModifiedBy>e021263cmm</cp:lastModifiedBy>
  <cp:revision>1</cp:revision>
  <dcterms:created xsi:type="dcterms:W3CDTF">2022-12-19T08:50:16Z</dcterms:created>
  <dcterms:modified xsi:type="dcterms:W3CDTF">2022-12-19T08:53:34Z</dcterms:modified>
</cp:coreProperties>
</file>