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50"/>
  </p:notesMasterIdLst>
  <p:sldIdLst>
    <p:sldId id="256" r:id="rId2"/>
    <p:sldId id="383" r:id="rId3"/>
    <p:sldId id="367" r:id="rId4"/>
    <p:sldId id="368" r:id="rId5"/>
    <p:sldId id="413" r:id="rId6"/>
    <p:sldId id="369" r:id="rId7"/>
    <p:sldId id="370" r:id="rId8"/>
    <p:sldId id="371" r:id="rId9"/>
    <p:sldId id="372" r:id="rId10"/>
    <p:sldId id="373" r:id="rId11"/>
    <p:sldId id="258" r:id="rId12"/>
    <p:sldId id="384" r:id="rId13"/>
    <p:sldId id="366" r:id="rId14"/>
    <p:sldId id="385" r:id="rId15"/>
    <p:sldId id="386" r:id="rId16"/>
    <p:sldId id="388" r:id="rId17"/>
    <p:sldId id="389" r:id="rId18"/>
    <p:sldId id="390" r:id="rId19"/>
    <p:sldId id="404" r:id="rId20"/>
    <p:sldId id="405" r:id="rId21"/>
    <p:sldId id="308" r:id="rId22"/>
    <p:sldId id="375" r:id="rId23"/>
    <p:sldId id="376" r:id="rId24"/>
    <p:sldId id="313" r:id="rId25"/>
    <p:sldId id="314" r:id="rId26"/>
    <p:sldId id="394" r:id="rId27"/>
    <p:sldId id="396" r:id="rId28"/>
    <p:sldId id="316" r:id="rId29"/>
    <p:sldId id="317" r:id="rId30"/>
    <p:sldId id="318" r:id="rId31"/>
    <p:sldId id="406" r:id="rId32"/>
    <p:sldId id="378" r:id="rId33"/>
    <p:sldId id="407" r:id="rId34"/>
    <p:sldId id="321" r:id="rId35"/>
    <p:sldId id="322" r:id="rId36"/>
    <p:sldId id="408" r:id="rId37"/>
    <p:sldId id="332" r:id="rId38"/>
    <p:sldId id="410" r:id="rId39"/>
    <p:sldId id="333" r:id="rId40"/>
    <p:sldId id="334" r:id="rId41"/>
    <p:sldId id="411" r:id="rId42"/>
    <p:sldId id="409" r:id="rId43"/>
    <p:sldId id="335" r:id="rId44"/>
    <p:sldId id="340" r:id="rId45"/>
    <p:sldId id="402" r:id="rId46"/>
    <p:sldId id="341" r:id="rId47"/>
    <p:sldId id="342" r:id="rId48"/>
    <p:sldId id="403" r:id="rId49"/>
  </p:sldIdLst>
  <p:sldSz cx="9144000" cy="6858000" type="screen4x3"/>
  <p:notesSz cx="6858000" cy="9144000"/>
  <p:defaultTextStyle>
    <a:defPPr>
      <a:defRPr lang="ru-RU"/>
    </a:defPPr>
    <a:lvl1pPr algn="l" rtl="0" eaLnBrk="0" fontAlgn="base" hangingPunct="0">
      <a:spcBef>
        <a:spcPct val="0"/>
      </a:spcBef>
      <a:spcAft>
        <a:spcPct val="0"/>
      </a:spcAft>
      <a:defRPr sz="2400" kern="1200">
        <a:solidFill>
          <a:schemeClr val="tx1"/>
        </a:solidFill>
        <a:latin typeface="Arial" charset="0"/>
        <a:ea typeface="+mn-ea"/>
        <a:cs typeface="+mn-cs"/>
      </a:defRPr>
    </a:lvl1pPr>
    <a:lvl2pPr marL="457200" algn="l" rtl="0" eaLnBrk="0" fontAlgn="base" hangingPunct="0">
      <a:spcBef>
        <a:spcPct val="0"/>
      </a:spcBef>
      <a:spcAft>
        <a:spcPct val="0"/>
      </a:spcAft>
      <a:defRPr sz="2400" kern="1200">
        <a:solidFill>
          <a:schemeClr val="tx1"/>
        </a:solidFill>
        <a:latin typeface="Arial" charset="0"/>
        <a:ea typeface="+mn-ea"/>
        <a:cs typeface="+mn-cs"/>
      </a:defRPr>
    </a:lvl2pPr>
    <a:lvl3pPr marL="914400" algn="l" rtl="0" eaLnBrk="0" fontAlgn="base" hangingPunct="0">
      <a:spcBef>
        <a:spcPct val="0"/>
      </a:spcBef>
      <a:spcAft>
        <a:spcPct val="0"/>
      </a:spcAft>
      <a:defRPr sz="2400" kern="1200">
        <a:solidFill>
          <a:schemeClr val="tx1"/>
        </a:solidFill>
        <a:latin typeface="Arial" charset="0"/>
        <a:ea typeface="+mn-ea"/>
        <a:cs typeface="+mn-cs"/>
      </a:defRPr>
    </a:lvl3pPr>
    <a:lvl4pPr marL="1371600" algn="l" rtl="0" eaLnBrk="0" fontAlgn="base" hangingPunct="0">
      <a:spcBef>
        <a:spcPct val="0"/>
      </a:spcBef>
      <a:spcAft>
        <a:spcPct val="0"/>
      </a:spcAft>
      <a:defRPr sz="2400" kern="1200">
        <a:solidFill>
          <a:schemeClr val="tx1"/>
        </a:solidFill>
        <a:latin typeface="Arial" charset="0"/>
        <a:ea typeface="+mn-ea"/>
        <a:cs typeface="+mn-cs"/>
      </a:defRPr>
    </a:lvl4pPr>
    <a:lvl5pPr marL="1828800" algn="l"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33CCFF"/>
    <a:srgbClr val="FF6699"/>
    <a:srgbClr val="FFFF00"/>
    <a:srgbClr val="66FF33"/>
    <a:srgbClr val="CCFF66"/>
    <a:srgbClr val="99FFCC"/>
    <a:srgbClr val="FFCCFF"/>
    <a:srgbClr val="0066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37" autoAdjust="0"/>
    <p:restoredTop sz="92845" autoAdjust="0"/>
  </p:normalViewPr>
  <p:slideViewPr>
    <p:cSldViewPr>
      <p:cViewPr varScale="1">
        <p:scale>
          <a:sx n="68" d="100"/>
          <a:sy n="68" d="100"/>
        </p:scale>
        <p:origin x="-147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350046-22BD-4B6A-A22A-6B42AC69183E}"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uk-UA"/>
        </a:p>
      </dgm:t>
    </dgm:pt>
    <dgm:pt modelId="{DB77713A-2630-45FC-8611-EB35F8E5E99A}">
      <dgm:prSet phldrT="[Текст]"/>
      <dgm:spPr/>
      <dgm:t>
        <a:bodyPr/>
        <a:lstStyle/>
        <a:p>
          <a:r>
            <a:rPr lang="en-US" altLang="ru-RU" b="1" dirty="0" smtClean="0"/>
            <a:t>PHYSICAL</a:t>
          </a:r>
          <a:endParaRPr lang="uk-UA" dirty="0"/>
        </a:p>
      </dgm:t>
    </dgm:pt>
    <dgm:pt modelId="{95B495F3-A710-4F57-9951-4A8771A60621}" type="parTrans" cxnId="{774C0866-1E1C-4524-9805-278F27174494}">
      <dgm:prSet/>
      <dgm:spPr/>
      <dgm:t>
        <a:bodyPr/>
        <a:lstStyle/>
        <a:p>
          <a:endParaRPr lang="uk-UA"/>
        </a:p>
      </dgm:t>
    </dgm:pt>
    <dgm:pt modelId="{240A918A-7DCA-48C8-A38D-4C04E697E5C7}" type="sibTrans" cxnId="{774C0866-1E1C-4524-9805-278F27174494}">
      <dgm:prSet/>
      <dgm:spPr/>
      <dgm:t>
        <a:bodyPr/>
        <a:lstStyle/>
        <a:p>
          <a:endParaRPr lang="uk-UA"/>
        </a:p>
      </dgm:t>
    </dgm:pt>
    <dgm:pt modelId="{5996C3D5-448F-4A8D-91D7-8571C3219993}">
      <dgm:prSet phldrT="[Текст]" custT="1"/>
      <dgm:spPr/>
      <dgm:t>
        <a:bodyPr/>
        <a:lstStyle/>
        <a:p>
          <a:r>
            <a:rPr lang="en-US" altLang="ru-RU" sz="2000" b="1" dirty="0" smtClean="0"/>
            <a:t>Ionizing radiation</a:t>
          </a:r>
          <a:endParaRPr lang="uk-UA" sz="2000" dirty="0"/>
        </a:p>
      </dgm:t>
    </dgm:pt>
    <dgm:pt modelId="{951EFDEA-F0FB-4898-8DBE-28EA55110170}" type="parTrans" cxnId="{1783DD5D-3F2E-432E-9BD2-9F1BD57B7672}">
      <dgm:prSet/>
      <dgm:spPr/>
      <dgm:t>
        <a:bodyPr/>
        <a:lstStyle/>
        <a:p>
          <a:endParaRPr lang="uk-UA"/>
        </a:p>
      </dgm:t>
    </dgm:pt>
    <dgm:pt modelId="{84DCEE24-CA01-490A-8FFF-0F6AF4B0649E}" type="sibTrans" cxnId="{1783DD5D-3F2E-432E-9BD2-9F1BD57B7672}">
      <dgm:prSet/>
      <dgm:spPr/>
      <dgm:t>
        <a:bodyPr/>
        <a:lstStyle/>
        <a:p>
          <a:endParaRPr lang="uk-UA"/>
        </a:p>
      </dgm:t>
    </dgm:pt>
    <dgm:pt modelId="{03CCFCA7-2137-4CD6-ABD2-E5A2989983A4}">
      <dgm:prSet phldrT="[Текст]" custT="1"/>
      <dgm:spPr/>
      <dgm:t>
        <a:bodyPr/>
        <a:lstStyle/>
        <a:p>
          <a:r>
            <a:rPr lang="en-US" sz="2000" b="1" dirty="0" smtClean="0"/>
            <a:t>UV rays</a:t>
          </a:r>
          <a:endParaRPr lang="uk-UA" sz="2000" b="1" dirty="0"/>
        </a:p>
      </dgm:t>
    </dgm:pt>
    <dgm:pt modelId="{41EA87BE-C53E-4440-BD99-5333644FE265}" type="parTrans" cxnId="{0021D8E6-7937-47F5-AA63-DD9EA91E86D6}">
      <dgm:prSet/>
      <dgm:spPr/>
      <dgm:t>
        <a:bodyPr/>
        <a:lstStyle/>
        <a:p>
          <a:endParaRPr lang="uk-UA"/>
        </a:p>
      </dgm:t>
    </dgm:pt>
    <dgm:pt modelId="{B6655A47-54E3-4D9D-A494-64149C005644}" type="sibTrans" cxnId="{0021D8E6-7937-47F5-AA63-DD9EA91E86D6}">
      <dgm:prSet/>
      <dgm:spPr/>
      <dgm:t>
        <a:bodyPr/>
        <a:lstStyle/>
        <a:p>
          <a:endParaRPr lang="uk-UA"/>
        </a:p>
      </dgm:t>
    </dgm:pt>
    <dgm:pt modelId="{07C06141-A972-41F0-BC08-BE3E3F6A8AA1}">
      <dgm:prSet phldrT="[Текст]"/>
      <dgm:spPr/>
      <dgm:t>
        <a:bodyPr/>
        <a:lstStyle/>
        <a:p>
          <a:r>
            <a:rPr lang="en-US" altLang="ru-RU" b="1" dirty="0" smtClean="0"/>
            <a:t>CHEMICAL</a:t>
          </a:r>
          <a:endParaRPr lang="uk-UA" dirty="0"/>
        </a:p>
      </dgm:t>
    </dgm:pt>
    <dgm:pt modelId="{56A32E20-A0B9-43B0-A601-F22BC3F9B5C7}" type="parTrans" cxnId="{70752271-78D7-4561-BADF-E4B3CBB4AAD7}">
      <dgm:prSet/>
      <dgm:spPr/>
      <dgm:t>
        <a:bodyPr/>
        <a:lstStyle/>
        <a:p>
          <a:endParaRPr lang="uk-UA"/>
        </a:p>
      </dgm:t>
    </dgm:pt>
    <dgm:pt modelId="{90B1E805-2EE7-4C07-9D5C-32F98D1CF90D}" type="sibTrans" cxnId="{70752271-78D7-4561-BADF-E4B3CBB4AAD7}">
      <dgm:prSet/>
      <dgm:spPr/>
      <dgm:t>
        <a:bodyPr/>
        <a:lstStyle/>
        <a:p>
          <a:endParaRPr lang="uk-UA"/>
        </a:p>
      </dgm:t>
    </dgm:pt>
    <dgm:pt modelId="{7573035C-E935-4E1F-8337-6277B9E2DB5F}">
      <dgm:prSet phldrT="[Текст]" custT="1"/>
      <dgm:spPr/>
      <dgm:t>
        <a:bodyPr/>
        <a:lstStyle/>
        <a:p>
          <a:r>
            <a:rPr lang="en-US" sz="2000" b="1" dirty="0" smtClean="0"/>
            <a:t>Some drugs (cytostatics)</a:t>
          </a:r>
          <a:endParaRPr lang="uk-UA" sz="2000" b="1" dirty="0"/>
        </a:p>
      </dgm:t>
    </dgm:pt>
    <dgm:pt modelId="{8310C851-715A-42D9-98B7-D13D1BF7A7E1}" type="parTrans" cxnId="{772C0C94-4AAD-4DA3-9E30-961903B9AC07}">
      <dgm:prSet/>
      <dgm:spPr/>
      <dgm:t>
        <a:bodyPr/>
        <a:lstStyle/>
        <a:p>
          <a:endParaRPr lang="uk-UA"/>
        </a:p>
      </dgm:t>
    </dgm:pt>
    <dgm:pt modelId="{B3B27904-3BFD-4FAD-A4C1-3780F0FAB095}" type="sibTrans" cxnId="{772C0C94-4AAD-4DA3-9E30-961903B9AC07}">
      <dgm:prSet/>
      <dgm:spPr/>
      <dgm:t>
        <a:bodyPr/>
        <a:lstStyle/>
        <a:p>
          <a:endParaRPr lang="uk-UA"/>
        </a:p>
      </dgm:t>
    </dgm:pt>
    <dgm:pt modelId="{C4ACBDF1-BD14-4D17-854C-C54365639C26}">
      <dgm:prSet phldrT="[Текст]" custT="1"/>
      <dgm:spPr/>
      <dgm:t>
        <a:bodyPr/>
        <a:lstStyle/>
        <a:p>
          <a:r>
            <a:rPr lang="en-US" sz="2000" b="1" dirty="0" smtClean="0"/>
            <a:t>Cigarette smoke</a:t>
          </a:r>
          <a:endParaRPr lang="uk-UA" sz="2000" b="1" dirty="0"/>
        </a:p>
      </dgm:t>
    </dgm:pt>
    <dgm:pt modelId="{D18BC148-279B-43FF-8424-3DF21C875AA2}" type="parTrans" cxnId="{511AEE2F-9242-4BFB-A723-2F25577D6AFF}">
      <dgm:prSet/>
      <dgm:spPr/>
      <dgm:t>
        <a:bodyPr/>
        <a:lstStyle/>
        <a:p>
          <a:endParaRPr lang="uk-UA"/>
        </a:p>
      </dgm:t>
    </dgm:pt>
    <dgm:pt modelId="{2148EC59-A753-487E-A672-E3380C01F45F}" type="sibTrans" cxnId="{511AEE2F-9242-4BFB-A723-2F25577D6AFF}">
      <dgm:prSet/>
      <dgm:spPr/>
      <dgm:t>
        <a:bodyPr/>
        <a:lstStyle/>
        <a:p>
          <a:endParaRPr lang="uk-UA"/>
        </a:p>
      </dgm:t>
    </dgm:pt>
    <dgm:pt modelId="{C5BAD22B-1F8E-442F-8FE2-A736B6D2E2F9}">
      <dgm:prSet phldrT="[Текст]"/>
      <dgm:spPr/>
      <dgm:t>
        <a:bodyPr/>
        <a:lstStyle/>
        <a:p>
          <a:r>
            <a:rPr lang="en-US" altLang="ru-RU" b="1" dirty="0" smtClean="0"/>
            <a:t>BIOLOGICAL</a:t>
          </a:r>
          <a:endParaRPr lang="uk-UA" dirty="0"/>
        </a:p>
      </dgm:t>
    </dgm:pt>
    <dgm:pt modelId="{C19D93C1-3297-4C39-B023-29ECFA96CF4E}" type="parTrans" cxnId="{7BA1D9E6-914E-4EDE-8E29-CF96E8D8A82B}">
      <dgm:prSet/>
      <dgm:spPr/>
      <dgm:t>
        <a:bodyPr/>
        <a:lstStyle/>
        <a:p>
          <a:endParaRPr lang="uk-UA"/>
        </a:p>
      </dgm:t>
    </dgm:pt>
    <dgm:pt modelId="{9C606647-1AF7-4070-92F1-ADB377969C4F}" type="sibTrans" cxnId="{7BA1D9E6-914E-4EDE-8E29-CF96E8D8A82B}">
      <dgm:prSet/>
      <dgm:spPr/>
      <dgm:t>
        <a:bodyPr/>
        <a:lstStyle/>
        <a:p>
          <a:endParaRPr lang="uk-UA"/>
        </a:p>
      </dgm:t>
    </dgm:pt>
    <dgm:pt modelId="{BA3787DA-9E72-4AA2-9216-8062F4530C60}">
      <dgm:prSet phldrT="[Текст]" custT="1"/>
      <dgm:spPr/>
      <dgm:t>
        <a:bodyPr/>
        <a:lstStyle/>
        <a:p>
          <a:r>
            <a:rPr lang="en-US" sz="2000" b="1" dirty="0" smtClean="0"/>
            <a:t>Viruses</a:t>
          </a:r>
          <a:endParaRPr lang="uk-UA" sz="2000" b="1" dirty="0"/>
        </a:p>
      </dgm:t>
    </dgm:pt>
    <dgm:pt modelId="{5FEFC48F-DFF5-4A27-923A-E1EA9612175F}" type="parTrans" cxnId="{89D82253-C3F8-48A5-8391-E79B5A46D3AB}">
      <dgm:prSet/>
      <dgm:spPr/>
      <dgm:t>
        <a:bodyPr/>
        <a:lstStyle/>
        <a:p>
          <a:endParaRPr lang="uk-UA"/>
        </a:p>
      </dgm:t>
    </dgm:pt>
    <dgm:pt modelId="{8D717A1E-9E07-4A35-A954-5E77FD7539DD}" type="sibTrans" cxnId="{89D82253-C3F8-48A5-8391-E79B5A46D3AB}">
      <dgm:prSet/>
      <dgm:spPr/>
      <dgm:t>
        <a:bodyPr/>
        <a:lstStyle/>
        <a:p>
          <a:endParaRPr lang="uk-UA"/>
        </a:p>
      </dgm:t>
    </dgm:pt>
    <dgm:pt modelId="{DCD0559F-D20F-438A-B39D-A19DDB409470}">
      <dgm:prSet phldrT="[Текст]" custT="1"/>
      <dgm:spPr/>
      <dgm:t>
        <a:bodyPr/>
        <a:lstStyle/>
        <a:p>
          <a:r>
            <a:rPr lang="en-US" sz="2000" b="1" dirty="0" smtClean="0"/>
            <a:t>Aflatoxin (</a:t>
          </a:r>
          <a:r>
            <a:rPr lang="en-US" sz="2000" b="1" i="1" dirty="0" smtClean="0"/>
            <a:t>Aspergillus</a:t>
          </a:r>
          <a:r>
            <a:rPr lang="en-US" sz="2000" b="1" dirty="0" smtClean="0"/>
            <a:t>)</a:t>
          </a:r>
          <a:endParaRPr lang="uk-UA" sz="2000" b="1" dirty="0"/>
        </a:p>
      </dgm:t>
    </dgm:pt>
    <dgm:pt modelId="{427C490E-D62A-4841-87FE-94613BA926DE}" type="parTrans" cxnId="{6C52CB4B-CEA8-4C74-B6E1-DADAD7E783CD}">
      <dgm:prSet/>
      <dgm:spPr/>
      <dgm:t>
        <a:bodyPr/>
        <a:lstStyle/>
        <a:p>
          <a:endParaRPr lang="uk-UA"/>
        </a:p>
      </dgm:t>
    </dgm:pt>
    <dgm:pt modelId="{F2F0BE41-7435-4BC2-9FBA-4A1095F7ED51}" type="sibTrans" cxnId="{6C52CB4B-CEA8-4C74-B6E1-DADAD7E783CD}">
      <dgm:prSet/>
      <dgm:spPr/>
      <dgm:t>
        <a:bodyPr/>
        <a:lstStyle/>
        <a:p>
          <a:endParaRPr lang="uk-UA"/>
        </a:p>
      </dgm:t>
    </dgm:pt>
    <dgm:pt modelId="{B9FD80F3-0C86-422D-BB3C-31F80A88FACE}">
      <dgm:prSet phldrT="[Текст]" custT="1"/>
      <dgm:spPr/>
      <dgm:t>
        <a:bodyPr/>
        <a:lstStyle/>
        <a:p>
          <a:r>
            <a:rPr lang="en-US" sz="2000" b="1" dirty="0" smtClean="0"/>
            <a:t>High temperature</a:t>
          </a:r>
          <a:endParaRPr lang="uk-UA" sz="2000" b="1" dirty="0"/>
        </a:p>
      </dgm:t>
    </dgm:pt>
    <dgm:pt modelId="{069F6FA7-2215-4606-8C7C-87AC6A04FF8D}" type="parTrans" cxnId="{71653728-709E-49A6-A6BE-C8DA5AD87429}">
      <dgm:prSet/>
      <dgm:spPr/>
      <dgm:t>
        <a:bodyPr/>
        <a:lstStyle/>
        <a:p>
          <a:endParaRPr lang="uk-UA"/>
        </a:p>
      </dgm:t>
    </dgm:pt>
    <dgm:pt modelId="{460E724B-6F3A-49FF-88A0-0D8C36F3194E}" type="sibTrans" cxnId="{71653728-709E-49A6-A6BE-C8DA5AD87429}">
      <dgm:prSet/>
      <dgm:spPr/>
      <dgm:t>
        <a:bodyPr/>
        <a:lstStyle/>
        <a:p>
          <a:endParaRPr lang="uk-UA"/>
        </a:p>
      </dgm:t>
    </dgm:pt>
    <dgm:pt modelId="{D91A282E-DDE6-47ED-9AD5-BAF3BDEEF513}">
      <dgm:prSet phldrT="[Текст]" custT="1"/>
      <dgm:spPr/>
      <dgm:t>
        <a:bodyPr/>
        <a:lstStyle/>
        <a:p>
          <a:r>
            <a:rPr lang="en-US" sz="2000" b="1" dirty="0" smtClean="0"/>
            <a:t>Herbicides</a:t>
          </a:r>
          <a:endParaRPr lang="uk-UA" sz="2000" b="1" dirty="0"/>
        </a:p>
      </dgm:t>
    </dgm:pt>
    <dgm:pt modelId="{29AD3F05-1E75-4892-B4CC-F07253E152B6}" type="parTrans" cxnId="{021B8900-6599-4DFB-AF7B-052E82721468}">
      <dgm:prSet/>
      <dgm:spPr/>
      <dgm:t>
        <a:bodyPr/>
        <a:lstStyle/>
        <a:p>
          <a:endParaRPr lang="uk-UA"/>
        </a:p>
      </dgm:t>
    </dgm:pt>
    <dgm:pt modelId="{03C95085-6236-4ED4-9AEB-6E520BEB524E}" type="sibTrans" cxnId="{021B8900-6599-4DFB-AF7B-052E82721468}">
      <dgm:prSet/>
      <dgm:spPr/>
      <dgm:t>
        <a:bodyPr/>
        <a:lstStyle/>
        <a:p>
          <a:endParaRPr lang="uk-UA"/>
        </a:p>
      </dgm:t>
    </dgm:pt>
    <dgm:pt modelId="{B53B6F6C-5262-471E-A51C-2708BEB4F017}">
      <dgm:prSet phldrT="[Текст]" custT="1"/>
      <dgm:spPr/>
      <dgm:t>
        <a:bodyPr/>
        <a:lstStyle/>
        <a:p>
          <a:r>
            <a:rPr lang="en-US" sz="2000" b="1" dirty="0" smtClean="0"/>
            <a:t>Liver fluke</a:t>
          </a:r>
          <a:endParaRPr lang="uk-UA" sz="2000" b="1" dirty="0"/>
        </a:p>
      </dgm:t>
    </dgm:pt>
    <dgm:pt modelId="{C71CC309-4168-496F-952C-8D6AFA427063}" type="parTrans" cxnId="{8617C37F-3F5F-48FA-900D-25FAD4865A64}">
      <dgm:prSet/>
      <dgm:spPr/>
      <dgm:t>
        <a:bodyPr/>
        <a:lstStyle/>
        <a:p>
          <a:endParaRPr lang="uk-UA"/>
        </a:p>
      </dgm:t>
    </dgm:pt>
    <dgm:pt modelId="{CF3F8F84-1CF7-400B-820D-0323F36F599E}" type="sibTrans" cxnId="{8617C37F-3F5F-48FA-900D-25FAD4865A64}">
      <dgm:prSet/>
      <dgm:spPr/>
      <dgm:t>
        <a:bodyPr/>
        <a:lstStyle/>
        <a:p>
          <a:endParaRPr lang="uk-UA"/>
        </a:p>
      </dgm:t>
    </dgm:pt>
    <dgm:pt modelId="{7427215F-6C0C-44FD-8C96-66F2DCCDF831}" type="pres">
      <dgm:prSet presAssocID="{86350046-22BD-4B6A-A22A-6B42AC69183E}" presName="Name0" presStyleCnt="0">
        <dgm:presLayoutVars>
          <dgm:dir/>
          <dgm:animLvl val="lvl"/>
          <dgm:resizeHandles val="exact"/>
        </dgm:presLayoutVars>
      </dgm:prSet>
      <dgm:spPr/>
    </dgm:pt>
    <dgm:pt modelId="{8328B10B-05F7-44B5-833B-0AF71EA3FE34}" type="pres">
      <dgm:prSet presAssocID="{DB77713A-2630-45FC-8611-EB35F8E5E99A}" presName="linNode" presStyleCnt="0"/>
      <dgm:spPr/>
    </dgm:pt>
    <dgm:pt modelId="{EF38396A-0934-40F9-96D4-74B8E9A0F42D}" type="pres">
      <dgm:prSet presAssocID="{DB77713A-2630-45FC-8611-EB35F8E5E99A}" presName="parentText" presStyleLbl="node1" presStyleIdx="0" presStyleCnt="3" custLinFactNeighborY="-151">
        <dgm:presLayoutVars>
          <dgm:chMax val="1"/>
          <dgm:bulletEnabled val="1"/>
        </dgm:presLayoutVars>
      </dgm:prSet>
      <dgm:spPr/>
      <dgm:t>
        <a:bodyPr/>
        <a:lstStyle/>
        <a:p>
          <a:endParaRPr lang="uk-UA"/>
        </a:p>
      </dgm:t>
    </dgm:pt>
    <dgm:pt modelId="{2E38B233-CC60-43F9-AB30-16D78DAFDFD8}" type="pres">
      <dgm:prSet presAssocID="{DB77713A-2630-45FC-8611-EB35F8E5E99A}" presName="descendantText" presStyleLbl="alignAccFollowNode1" presStyleIdx="0" presStyleCnt="3">
        <dgm:presLayoutVars>
          <dgm:bulletEnabled val="1"/>
        </dgm:presLayoutVars>
      </dgm:prSet>
      <dgm:spPr/>
      <dgm:t>
        <a:bodyPr/>
        <a:lstStyle/>
        <a:p>
          <a:endParaRPr lang="uk-UA"/>
        </a:p>
      </dgm:t>
    </dgm:pt>
    <dgm:pt modelId="{96A7DD5D-015A-4824-9294-CD60D7E1E394}" type="pres">
      <dgm:prSet presAssocID="{240A918A-7DCA-48C8-A38D-4C04E697E5C7}" presName="sp" presStyleCnt="0"/>
      <dgm:spPr/>
    </dgm:pt>
    <dgm:pt modelId="{A3B31A7F-E5E9-4D42-9A21-959F2D23AF96}" type="pres">
      <dgm:prSet presAssocID="{07C06141-A972-41F0-BC08-BE3E3F6A8AA1}" presName="linNode" presStyleCnt="0"/>
      <dgm:spPr/>
    </dgm:pt>
    <dgm:pt modelId="{33A0EF0C-0409-47D3-8C2D-BA24D010B278}" type="pres">
      <dgm:prSet presAssocID="{07C06141-A972-41F0-BC08-BE3E3F6A8AA1}" presName="parentText" presStyleLbl="node1" presStyleIdx="1" presStyleCnt="3">
        <dgm:presLayoutVars>
          <dgm:chMax val="1"/>
          <dgm:bulletEnabled val="1"/>
        </dgm:presLayoutVars>
      </dgm:prSet>
      <dgm:spPr/>
      <dgm:t>
        <a:bodyPr/>
        <a:lstStyle/>
        <a:p>
          <a:endParaRPr lang="uk-UA"/>
        </a:p>
      </dgm:t>
    </dgm:pt>
    <dgm:pt modelId="{F02D64C6-D8C5-4874-8F36-F10BB2509E22}" type="pres">
      <dgm:prSet presAssocID="{07C06141-A972-41F0-BC08-BE3E3F6A8AA1}" presName="descendantText" presStyleLbl="alignAccFollowNode1" presStyleIdx="1" presStyleCnt="3">
        <dgm:presLayoutVars>
          <dgm:bulletEnabled val="1"/>
        </dgm:presLayoutVars>
      </dgm:prSet>
      <dgm:spPr/>
      <dgm:t>
        <a:bodyPr/>
        <a:lstStyle/>
        <a:p>
          <a:endParaRPr lang="uk-UA"/>
        </a:p>
      </dgm:t>
    </dgm:pt>
    <dgm:pt modelId="{FF9AA69E-C0EE-4236-BEBE-172D97A0F385}" type="pres">
      <dgm:prSet presAssocID="{90B1E805-2EE7-4C07-9D5C-32F98D1CF90D}" presName="sp" presStyleCnt="0"/>
      <dgm:spPr/>
    </dgm:pt>
    <dgm:pt modelId="{FD6EDCDA-9CB5-417A-B1F2-205EFC212A50}" type="pres">
      <dgm:prSet presAssocID="{C5BAD22B-1F8E-442F-8FE2-A736B6D2E2F9}" presName="linNode" presStyleCnt="0"/>
      <dgm:spPr/>
    </dgm:pt>
    <dgm:pt modelId="{B5DCFB5C-96D7-4CFF-917D-265F241AEC73}" type="pres">
      <dgm:prSet presAssocID="{C5BAD22B-1F8E-442F-8FE2-A736B6D2E2F9}" presName="parentText" presStyleLbl="node1" presStyleIdx="2" presStyleCnt="3">
        <dgm:presLayoutVars>
          <dgm:chMax val="1"/>
          <dgm:bulletEnabled val="1"/>
        </dgm:presLayoutVars>
      </dgm:prSet>
      <dgm:spPr/>
      <dgm:t>
        <a:bodyPr/>
        <a:lstStyle/>
        <a:p>
          <a:endParaRPr lang="uk-UA"/>
        </a:p>
      </dgm:t>
    </dgm:pt>
    <dgm:pt modelId="{2A61916E-2C54-4AB7-B11E-A770D35DC819}" type="pres">
      <dgm:prSet presAssocID="{C5BAD22B-1F8E-442F-8FE2-A736B6D2E2F9}" presName="descendantText" presStyleLbl="alignAccFollowNode1" presStyleIdx="2" presStyleCnt="3">
        <dgm:presLayoutVars>
          <dgm:bulletEnabled val="1"/>
        </dgm:presLayoutVars>
      </dgm:prSet>
      <dgm:spPr/>
    </dgm:pt>
  </dgm:ptLst>
  <dgm:cxnLst>
    <dgm:cxn modelId="{021B8900-6599-4DFB-AF7B-052E82721468}" srcId="{07C06141-A972-41F0-BC08-BE3E3F6A8AA1}" destId="{D91A282E-DDE6-47ED-9AD5-BAF3BDEEF513}" srcOrd="2" destOrd="0" parTransId="{29AD3F05-1E75-4892-B4CC-F07253E152B6}" sibTransId="{03C95085-6236-4ED4-9AEB-6E520BEB524E}"/>
    <dgm:cxn modelId="{8617C37F-3F5F-48FA-900D-25FAD4865A64}" srcId="{C5BAD22B-1F8E-442F-8FE2-A736B6D2E2F9}" destId="{B53B6F6C-5262-471E-A51C-2708BEB4F017}" srcOrd="2" destOrd="0" parTransId="{C71CC309-4168-496F-952C-8D6AFA427063}" sibTransId="{CF3F8F84-1CF7-400B-820D-0323F36F599E}"/>
    <dgm:cxn modelId="{AB2584A0-9382-4CA2-9B8A-36D30D2CE64C}" type="presOf" srcId="{DCD0559F-D20F-438A-B39D-A19DDB409470}" destId="{2A61916E-2C54-4AB7-B11E-A770D35DC819}" srcOrd="0" destOrd="1" presId="urn:microsoft.com/office/officeart/2005/8/layout/vList5"/>
    <dgm:cxn modelId="{34C37878-5811-4BDE-BD5A-7CA9082B77E4}" type="presOf" srcId="{5996C3D5-448F-4A8D-91D7-8571C3219993}" destId="{2E38B233-CC60-43F9-AB30-16D78DAFDFD8}" srcOrd="0" destOrd="0" presId="urn:microsoft.com/office/officeart/2005/8/layout/vList5"/>
    <dgm:cxn modelId="{70752271-78D7-4561-BADF-E4B3CBB4AAD7}" srcId="{86350046-22BD-4B6A-A22A-6B42AC69183E}" destId="{07C06141-A972-41F0-BC08-BE3E3F6A8AA1}" srcOrd="1" destOrd="0" parTransId="{56A32E20-A0B9-43B0-A601-F22BC3F9B5C7}" sibTransId="{90B1E805-2EE7-4C07-9D5C-32F98D1CF90D}"/>
    <dgm:cxn modelId="{511AEE2F-9242-4BFB-A723-2F25577D6AFF}" srcId="{07C06141-A972-41F0-BC08-BE3E3F6A8AA1}" destId="{C4ACBDF1-BD14-4D17-854C-C54365639C26}" srcOrd="1" destOrd="0" parTransId="{D18BC148-279B-43FF-8424-3DF21C875AA2}" sibTransId="{2148EC59-A753-487E-A672-E3380C01F45F}"/>
    <dgm:cxn modelId="{7BA1D9E6-914E-4EDE-8E29-CF96E8D8A82B}" srcId="{86350046-22BD-4B6A-A22A-6B42AC69183E}" destId="{C5BAD22B-1F8E-442F-8FE2-A736B6D2E2F9}" srcOrd="2" destOrd="0" parTransId="{C19D93C1-3297-4C39-B023-29ECFA96CF4E}" sibTransId="{9C606647-1AF7-4070-92F1-ADB377969C4F}"/>
    <dgm:cxn modelId="{774C0866-1E1C-4524-9805-278F27174494}" srcId="{86350046-22BD-4B6A-A22A-6B42AC69183E}" destId="{DB77713A-2630-45FC-8611-EB35F8E5E99A}" srcOrd="0" destOrd="0" parTransId="{95B495F3-A710-4F57-9951-4A8771A60621}" sibTransId="{240A918A-7DCA-48C8-A38D-4C04E697E5C7}"/>
    <dgm:cxn modelId="{772C0C94-4AAD-4DA3-9E30-961903B9AC07}" srcId="{07C06141-A972-41F0-BC08-BE3E3F6A8AA1}" destId="{7573035C-E935-4E1F-8337-6277B9E2DB5F}" srcOrd="0" destOrd="0" parTransId="{8310C851-715A-42D9-98B7-D13D1BF7A7E1}" sibTransId="{B3B27904-3BFD-4FAD-A4C1-3780F0FAB095}"/>
    <dgm:cxn modelId="{E286C8E4-2AF5-4B85-9124-BE6DA63B1D94}" type="presOf" srcId="{B9FD80F3-0C86-422D-BB3C-31F80A88FACE}" destId="{2E38B233-CC60-43F9-AB30-16D78DAFDFD8}" srcOrd="0" destOrd="2" presId="urn:microsoft.com/office/officeart/2005/8/layout/vList5"/>
    <dgm:cxn modelId="{26FF23CF-DF66-49AE-8522-93523304D0DC}" type="presOf" srcId="{D91A282E-DDE6-47ED-9AD5-BAF3BDEEF513}" destId="{F02D64C6-D8C5-4874-8F36-F10BB2509E22}" srcOrd="0" destOrd="2" presId="urn:microsoft.com/office/officeart/2005/8/layout/vList5"/>
    <dgm:cxn modelId="{6C52CB4B-CEA8-4C74-B6E1-DADAD7E783CD}" srcId="{C5BAD22B-1F8E-442F-8FE2-A736B6D2E2F9}" destId="{DCD0559F-D20F-438A-B39D-A19DDB409470}" srcOrd="1" destOrd="0" parTransId="{427C490E-D62A-4841-87FE-94613BA926DE}" sibTransId="{F2F0BE41-7435-4BC2-9FBA-4A1095F7ED51}"/>
    <dgm:cxn modelId="{09C7AB50-A51D-4ED0-B3A0-A42A23634366}" type="presOf" srcId="{7573035C-E935-4E1F-8337-6277B9E2DB5F}" destId="{F02D64C6-D8C5-4874-8F36-F10BB2509E22}" srcOrd="0" destOrd="0" presId="urn:microsoft.com/office/officeart/2005/8/layout/vList5"/>
    <dgm:cxn modelId="{8B54DBA4-98AD-4584-8B30-1B617273BB60}" type="presOf" srcId="{86350046-22BD-4B6A-A22A-6B42AC69183E}" destId="{7427215F-6C0C-44FD-8C96-66F2DCCDF831}" srcOrd="0" destOrd="0" presId="urn:microsoft.com/office/officeart/2005/8/layout/vList5"/>
    <dgm:cxn modelId="{AE1FBA1B-07B9-44F9-A1FA-E14215E71CC7}" type="presOf" srcId="{BA3787DA-9E72-4AA2-9216-8062F4530C60}" destId="{2A61916E-2C54-4AB7-B11E-A770D35DC819}" srcOrd="0" destOrd="0" presId="urn:microsoft.com/office/officeart/2005/8/layout/vList5"/>
    <dgm:cxn modelId="{62FCA165-6803-49EE-A65E-E4BCAF6132EA}" type="presOf" srcId="{07C06141-A972-41F0-BC08-BE3E3F6A8AA1}" destId="{33A0EF0C-0409-47D3-8C2D-BA24D010B278}" srcOrd="0" destOrd="0" presId="urn:microsoft.com/office/officeart/2005/8/layout/vList5"/>
    <dgm:cxn modelId="{89D82253-C3F8-48A5-8391-E79B5A46D3AB}" srcId="{C5BAD22B-1F8E-442F-8FE2-A736B6D2E2F9}" destId="{BA3787DA-9E72-4AA2-9216-8062F4530C60}" srcOrd="0" destOrd="0" parTransId="{5FEFC48F-DFF5-4A27-923A-E1EA9612175F}" sibTransId="{8D717A1E-9E07-4A35-A954-5E77FD7539DD}"/>
    <dgm:cxn modelId="{1783DD5D-3F2E-432E-9BD2-9F1BD57B7672}" srcId="{DB77713A-2630-45FC-8611-EB35F8E5E99A}" destId="{5996C3D5-448F-4A8D-91D7-8571C3219993}" srcOrd="0" destOrd="0" parTransId="{951EFDEA-F0FB-4898-8DBE-28EA55110170}" sibTransId="{84DCEE24-CA01-490A-8FFF-0F6AF4B0649E}"/>
    <dgm:cxn modelId="{66B20871-790E-436F-81A3-3F7516232172}" type="presOf" srcId="{DB77713A-2630-45FC-8611-EB35F8E5E99A}" destId="{EF38396A-0934-40F9-96D4-74B8E9A0F42D}" srcOrd="0" destOrd="0" presId="urn:microsoft.com/office/officeart/2005/8/layout/vList5"/>
    <dgm:cxn modelId="{8B94BC1A-A6D7-480E-9858-0834812CA9DD}" type="presOf" srcId="{03CCFCA7-2137-4CD6-ABD2-E5A2989983A4}" destId="{2E38B233-CC60-43F9-AB30-16D78DAFDFD8}" srcOrd="0" destOrd="1" presId="urn:microsoft.com/office/officeart/2005/8/layout/vList5"/>
    <dgm:cxn modelId="{0021D8E6-7937-47F5-AA63-DD9EA91E86D6}" srcId="{DB77713A-2630-45FC-8611-EB35F8E5E99A}" destId="{03CCFCA7-2137-4CD6-ABD2-E5A2989983A4}" srcOrd="1" destOrd="0" parTransId="{41EA87BE-C53E-4440-BD99-5333644FE265}" sibTransId="{B6655A47-54E3-4D9D-A494-64149C005644}"/>
    <dgm:cxn modelId="{D147C21F-2CC0-4D05-AD8E-F8712A1B50FE}" type="presOf" srcId="{C5BAD22B-1F8E-442F-8FE2-A736B6D2E2F9}" destId="{B5DCFB5C-96D7-4CFF-917D-265F241AEC73}" srcOrd="0" destOrd="0" presId="urn:microsoft.com/office/officeart/2005/8/layout/vList5"/>
    <dgm:cxn modelId="{A4BF4677-82AA-474F-9EFE-9A2873789011}" type="presOf" srcId="{C4ACBDF1-BD14-4D17-854C-C54365639C26}" destId="{F02D64C6-D8C5-4874-8F36-F10BB2509E22}" srcOrd="0" destOrd="1" presId="urn:microsoft.com/office/officeart/2005/8/layout/vList5"/>
    <dgm:cxn modelId="{F28A2EBC-2AA4-4152-9B42-EEA899D43207}" type="presOf" srcId="{B53B6F6C-5262-471E-A51C-2708BEB4F017}" destId="{2A61916E-2C54-4AB7-B11E-A770D35DC819}" srcOrd="0" destOrd="2" presId="urn:microsoft.com/office/officeart/2005/8/layout/vList5"/>
    <dgm:cxn modelId="{71653728-709E-49A6-A6BE-C8DA5AD87429}" srcId="{DB77713A-2630-45FC-8611-EB35F8E5E99A}" destId="{B9FD80F3-0C86-422D-BB3C-31F80A88FACE}" srcOrd="2" destOrd="0" parTransId="{069F6FA7-2215-4606-8C7C-87AC6A04FF8D}" sibTransId="{460E724B-6F3A-49FF-88A0-0D8C36F3194E}"/>
    <dgm:cxn modelId="{663F6227-D4FA-4438-A891-3AD510C54A9D}" type="presParOf" srcId="{7427215F-6C0C-44FD-8C96-66F2DCCDF831}" destId="{8328B10B-05F7-44B5-833B-0AF71EA3FE34}" srcOrd="0" destOrd="0" presId="urn:microsoft.com/office/officeart/2005/8/layout/vList5"/>
    <dgm:cxn modelId="{3D2EA622-D130-49A3-9E3F-38CD0693354B}" type="presParOf" srcId="{8328B10B-05F7-44B5-833B-0AF71EA3FE34}" destId="{EF38396A-0934-40F9-96D4-74B8E9A0F42D}" srcOrd="0" destOrd="0" presId="urn:microsoft.com/office/officeart/2005/8/layout/vList5"/>
    <dgm:cxn modelId="{7F0D675A-BE36-407F-85B8-E22BE49E1264}" type="presParOf" srcId="{8328B10B-05F7-44B5-833B-0AF71EA3FE34}" destId="{2E38B233-CC60-43F9-AB30-16D78DAFDFD8}" srcOrd="1" destOrd="0" presId="urn:microsoft.com/office/officeart/2005/8/layout/vList5"/>
    <dgm:cxn modelId="{421CD51B-B7CA-46CE-8683-40B716CC2170}" type="presParOf" srcId="{7427215F-6C0C-44FD-8C96-66F2DCCDF831}" destId="{96A7DD5D-015A-4824-9294-CD60D7E1E394}" srcOrd="1" destOrd="0" presId="urn:microsoft.com/office/officeart/2005/8/layout/vList5"/>
    <dgm:cxn modelId="{494527D4-59D3-4E34-805C-12F0C905200C}" type="presParOf" srcId="{7427215F-6C0C-44FD-8C96-66F2DCCDF831}" destId="{A3B31A7F-E5E9-4D42-9A21-959F2D23AF96}" srcOrd="2" destOrd="0" presId="urn:microsoft.com/office/officeart/2005/8/layout/vList5"/>
    <dgm:cxn modelId="{94094010-D429-4E85-A652-1ACD6FBE9815}" type="presParOf" srcId="{A3B31A7F-E5E9-4D42-9A21-959F2D23AF96}" destId="{33A0EF0C-0409-47D3-8C2D-BA24D010B278}" srcOrd="0" destOrd="0" presId="urn:microsoft.com/office/officeart/2005/8/layout/vList5"/>
    <dgm:cxn modelId="{8FC213B0-3541-4EA4-935E-61F2447EE84F}" type="presParOf" srcId="{A3B31A7F-E5E9-4D42-9A21-959F2D23AF96}" destId="{F02D64C6-D8C5-4874-8F36-F10BB2509E22}" srcOrd="1" destOrd="0" presId="urn:microsoft.com/office/officeart/2005/8/layout/vList5"/>
    <dgm:cxn modelId="{A7FB3A47-A888-480A-844E-5EF6DB9445E1}" type="presParOf" srcId="{7427215F-6C0C-44FD-8C96-66F2DCCDF831}" destId="{FF9AA69E-C0EE-4236-BEBE-172D97A0F385}" srcOrd="3" destOrd="0" presId="urn:microsoft.com/office/officeart/2005/8/layout/vList5"/>
    <dgm:cxn modelId="{EB4CF2DD-61DB-446D-B696-2EA78CD35157}" type="presParOf" srcId="{7427215F-6C0C-44FD-8C96-66F2DCCDF831}" destId="{FD6EDCDA-9CB5-417A-B1F2-205EFC212A50}" srcOrd="4" destOrd="0" presId="urn:microsoft.com/office/officeart/2005/8/layout/vList5"/>
    <dgm:cxn modelId="{83AD05C1-F49D-4FDD-A402-261EB6ED1CD2}" type="presParOf" srcId="{FD6EDCDA-9CB5-417A-B1F2-205EFC212A50}" destId="{B5DCFB5C-96D7-4CFF-917D-265F241AEC73}" srcOrd="0" destOrd="0" presId="urn:microsoft.com/office/officeart/2005/8/layout/vList5"/>
    <dgm:cxn modelId="{4EAE7055-8067-4467-AF5F-701ED002F6C7}" type="presParOf" srcId="{FD6EDCDA-9CB5-417A-B1F2-205EFC212A50}" destId="{2A61916E-2C54-4AB7-B11E-A770D35DC819}" srcOrd="1" destOrd="0" presId="urn:microsoft.com/office/officeart/2005/8/layout/vList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E38B233-CC60-43F9-AB30-16D78DAFDFD8}">
      <dsp:nvSpPr>
        <dsp:cNvPr id="0" name=""/>
        <dsp:cNvSpPr/>
      </dsp:nvSpPr>
      <dsp:spPr>
        <a:xfrm rot="5400000">
          <a:off x="4122622" y="-1475907"/>
          <a:ext cx="1185267" cy="4437888"/>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US" altLang="ru-RU" sz="2000" b="1" kern="1200" dirty="0" smtClean="0"/>
            <a:t>Ionizing radiation</a:t>
          </a:r>
          <a:endParaRPr lang="uk-UA" sz="2000" kern="1200" dirty="0"/>
        </a:p>
        <a:p>
          <a:pPr marL="228600" lvl="1" indent="-228600" algn="l" defTabSz="889000">
            <a:lnSpc>
              <a:spcPct val="90000"/>
            </a:lnSpc>
            <a:spcBef>
              <a:spcPct val="0"/>
            </a:spcBef>
            <a:spcAft>
              <a:spcPct val="15000"/>
            </a:spcAft>
            <a:buChar char="••"/>
          </a:pPr>
          <a:r>
            <a:rPr lang="en-US" sz="2000" b="1" kern="1200" dirty="0" smtClean="0"/>
            <a:t>UV rays</a:t>
          </a:r>
          <a:endParaRPr lang="uk-UA" sz="2000" b="1" kern="1200" dirty="0"/>
        </a:p>
        <a:p>
          <a:pPr marL="228600" lvl="1" indent="-228600" algn="l" defTabSz="889000">
            <a:lnSpc>
              <a:spcPct val="90000"/>
            </a:lnSpc>
            <a:spcBef>
              <a:spcPct val="0"/>
            </a:spcBef>
            <a:spcAft>
              <a:spcPct val="15000"/>
            </a:spcAft>
            <a:buChar char="••"/>
          </a:pPr>
          <a:r>
            <a:rPr lang="en-US" sz="2000" b="1" kern="1200" dirty="0" smtClean="0"/>
            <a:t>High temperature</a:t>
          </a:r>
          <a:endParaRPr lang="uk-UA" sz="2000" b="1" kern="1200" dirty="0"/>
        </a:p>
      </dsp:txBody>
      <dsp:txXfrm rot="5400000">
        <a:off x="4122622" y="-1475907"/>
        <a:ext cx="1185267" cy="4437888"/>
      </dsp:txXfrm>
    </dsp:sp>
    <dsp:sp modelId="{EF38396A-0934-40F9-96D4-74B8E9A0F42D}">
      <dsp:nvSpPr>
        <dsp:cNvPr id="0" name=""/>
        <dsp:cNvSpPr/>
      </dsp:nvSpPr>
      <dsp:spPr>
        <a:xfrm>
          <a:off x="0" y="7"/>
          <a:ext cx="2496312" cy="148158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en-US" altLang="ru-RU" sz="3100" b="1" kern="1200" dirty="0" smtClean="0"/>
            <a:t>PHYSICAL</a:t>
          </a:r>
          <a:endParaRPr lang="uk-UA" sz="3100" kern="1200" dirty="0"/>
        </a:p>
      </dsp:txBody>
      <dsp:txXfrm>
        <a:off x="0" y="7"/>
        <a:ext cx="2496312" cy="1481583"/>
      </dsp:txXfrm>
    </dsp:sp>
    <dsp:sp modelId="{F02D64C6-D8C5-4874-8F36-F10BB2509E22}">
      <dsp:nvSpPr>
        <dsp:cNvPr id="0" name=""/>
        <dsp:cNvSpPr/>
      </dsp:nvSpPr>
      <dsp:spPr>
        <a:xfrm rot="5400000">
          <a:off x="4122622" y="79756"/>
          <a:ext cx="1185267" cy="4437888"/>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US" sz="2000" b="1" kern="1200" dirty="0" smtClean="0"/>
            <a:t>Some drugs (cytostatics)</a:t>
          </a:r>
          <a:endParaRPr lang="uk-UA" sz="2000" b="1" kern="1200" dirty="0"/>
        </a:p>
        <a:p>
          <a:pPr marL="228600" lvl="1" indent="-228600" algn="l" defTabSz="889000">
            <a:lnSpc>
              <a:spcPct val="90000"/>
            </a:lnSpc>
            <a:spcBef>
              <a:spcPct val="0"/>
            </a:spcBef>
            <a:spcAft>
              <a:spcPct val="15000"/>
            </a:spcAft>
            <a:buChar char="••"/>
          </a:pPr>
          <a:r>
            <a:rPr lang="en-US" sz="2000" b="1" kern="1200" dirty="0" smtClean="0"/>
            <a:t>Cigarette smoke</a:t>
          </a:r>
          <a:endParaRPr lang="uk-UA" sz="2000" b="1" kern="1200" dirty="0"/>
        </a:p>
        <a:p>
          <a:pPr marL="228600" lvl="1" indent="-228600" algn="l" defTabSz="889000">
            <a:lnSpc>
              <a:spcPct val="90000"/>
            </a:lnSpc>
            <a:spcBef>
              <a:spcPct val="0"/>
            </a:spcBef>
            <a:spcAft>
              <a:spcPct val="15000"/>
            </a:spcAft>
            <a:buChar char="••"/>
          </a:pPr>
          <a:r>
            <a:rPr lang="en-US" sz="2000" b="1" kern="1200" dirty="0" smtClean="0"/>
            <a:t>Herbicides</a:t>
          </a:r>
          <a:endParaRPr lang="uk-UA" sz="2000" b="1" kern="1200" dirty="0"/>
        </a:p>
      </dsp:txBody>
      <dsp:txXfrm rot="5400000">
        <a:off x="4122622" y="79756"/>
        <a:ext cx="1185267" cy="4437888"/>
      </dsp:txXfrm>
    </dsp:sp>
    <dsp:sp modelId="{33A0EF0C-0409-47D3-8C2D-BA24D010B278}">
      <dsp:nvSpPr>
        <dsp:cNvPr id="0" name=""/>
        <dsp:cNvSpPr/>
      </dsp:nvSpPr>
      <dsp:spPr>
        <a:xfrm>
          <a:off x="0" y="1557908"/>
          <a:ext cx="2496312" cy="148158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en-US" altLang="ru-RU" sz="3100" b="1" kern="1200" dirty="0" smtClean="0"/>
            <a:t>CHEMICAL</a:t>
          </a:r>
          <a:endParaRPr lang="uk-UA" sz="3100" kern="1200" dirty="0"/>
        </a:p>
      </dsp:txBody>
      <dsp:txXfrm>
        <a:off x="0" y="1557908"/>
        <a:ext cx="2496312" cy="1481583"/>
      </dsp:txXfrm>
    </dsp:sp>
    <dsp:sp modelId="{2A61916E-2C54-4AB7-B11E-A770D35DC819}">
      <dsp:nvSpPr>
        <dsp:cNvPr id="0" name=""/>
        <dsp:cNvSpPr/>
      </dsp:nvSpPr>
      <dsp:spPr>
        <a:xfrm rot="5400000">
          <a:off x="4122622" y="1635419"/>
          <a:ext cx="1185267" cy="4437888"/>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US" sz="2000" b="1" kern="1200" dirty="0" smtClean="0"/>
            <a:t>Viruses</a:t>
          </a:r>
          <a:endParaRPr lang="uk-UA" sz="2000" b="1" kern="1200" dirty="0"/>
        </a:p>
        <a:p>
          <a:pPr marL="228600" lvl="1" indent="-228600" algn="l" defTabSz="889000">
            <a:lnSpc>
              <a:spcPct val="90000"/>
            </a:lnSpc>
            <a:spcBef>
              <a:spcPct val="0"/>
            </a:spcBef>
            <a:spcAft>
              <a:spcPct val="15000"/>
            </a:spcAft>
            <a:buChar char="••"/>
          </a:pPr>
          <a:r>
            <a:rPr lang="en-US" sz="2000" b="1" kern="1200" dirty="0" smtClean="0"/>
            <a:t>Aflatoxin (</a:t>
          </a:r>
          <a:r>
            <a:rPr lang="en-US" sz="2000" b="1" i="1" kern="1200" dirty="0" smtClean="0"/>
            <a:t>Aspergillus</a:t>
          </a:r>
          <a:r>
            <a:rPr lang="en-US" sz="2000" b="1" kern="1200" dirty="0" smtClean="0"/>
            <a:t>)</a:t>
          </a:r>
          <a:endParaRPr lang="uk-UA" sz="2000" b="1" kern="1200" dirty="0"/>
        </a:p>
        <a:p>
          <a:pPr marL="228600" lvl="1" indent="-228600" algn="l" defTabSz="889000">
            <a:lnSpc>
              <a:spcPct val="90000"/>
            </a:lnSpc>
            <a:spcBef>
              <a:spcPct val="0"/>
            </a:spcBef>
            <a:spcAft>
              <a:spcPct val="15000"/>
            </a:spcAft>
            <a:buChar char="••"/>
          </a:pPr>
          <a:r>
            <a:rPr lang="en-US" sz="2000" b="1" kern="1200" dirty="0" smtClean="0"/>
            <a:t>Liver fluke</a:t>
          </a:r>
          <a:endParaRPr lang="uk-UA" sz="2000" b="1" kern="1200" dirty="0"/>
        </a:p>
      </dsp:txBody>
      <dsp:txXfrm rot="5400000">
        <a:off x="4122622" y="1635419"/>
        <a:ext cx="1185267" cy="4437888"/>
      </dsp:txXfrm>
    </dsp:sp>
    <dsp:sp modelId="{B5DCFB5C-96D7-4CFF-917D-265F241AEC73}">
      <dsp:nvSpPr>
        <dsp:cNvPr id="0" name=""/>
        <dsp:cNvSpPr/>
      </dsp:nvSpPr>
      <dsp:spPr>
        <a:xfrm>
          <a:off x="0" y="3113571"/>
          <a:ext cx="2496312" cy="148158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en-US" altLang="ru-RU" sz="3100" b="1" kern="1200" dirty="0" smtClean="0"/>
            <a:t>BIOLOGICAL</a:t>
          </a:r>
          <a:endParaRPr lang="uk-UA" sz="3100" kern="1200" dirty="0"/>
        </a:p>
      </dsp:txBody>
      <dsp:txXfrm>
        <a:off x="0" y="3113571"/>
        <a:ext cx="2496312" cy="1481583"/>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defRPr>
            </a:lvl1pPr>
          </a:lstStyle>
          <a:p>
            <a:pPr>
              <a:defRPr/>
            </a:pPr>
            <a:endParaRPr lang="uk-UA"/>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defRPr>
            </a:lvl1pPr>
          </a:lstStyle>
          <a:p>
            <a:pPr>
              <a:defRPr/>
            </a:pPr>
            <a:fld id="{10F0F275-5EE8-4CB4-9DA5-C80293123729}" type="datetimeFigureOut">
              <a:rPr lang="uk-UA"/>
              <a:pPr>
                <a:defRPr/>
              </a:pPr>
              <a:t>19.12.2022</a:t>
            </a:fld>
            <a:endParaRPr lang="uk-UA"/>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uk-UA" noProof="0" smtClean="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uk-UA" noProof="0" smtClean="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defRPr>
            </a:lvl1pPr>
          </a:lstStyle>
          <a:p>
            <a:pPr>
              <a:defRPr/>
            </a:pPr>
            <a:endParaRPr lang="uk-UA"/>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25813B7B-B480-4164-937B-D000E60E4879}" type="slidenum">
              <a:rPr lang="uk-UA" altLang="ru-RU"/>
              <a:pPr/>
              <a:t>‹#›</a:t>
            </a:fld>
            <a:endParaRPr lang="uk-UA" alt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en.wikipedia.org/wiki/DbSNP"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s://en.wikipedia.org/wiki/Recessive" TargetMode="External"/><Relationship Id="rId3" Type="http://schemas.openxmlformats.org/officeDocument/2006/relationships/hyperlink" Target="https://en.wikipedia.org/wiki/ESCO2" TargetMode="External"/><Relationship Id="rId7" Type="http://schemas.openxmlformats.org/officeDocument/2006/relationships/hyperlink" Target="https://en.wikipedia.org/wiki/Autosomal" TargetMode="External"/><Relationship Id="rId12" Type="http://schemas.openxmlformats.org/officeDocument/2006/relationships/hyperlink" Target="https://en.wikipedia.org/wiki/Thalidomide" TargetMode="External"/><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s://en.wikipedia.org/wiki/Roberts_syndrome#cite_note-Gordillo2-3" TargetMode="External"/><Relationship Id="rId11" Type="http://schemas.openxmlformats.org/officeDocument/2006/relationships/hyperlink" Target="https://en.wikipedia.org/wiki/Roberts_syndrome#cite_note-Kugler-1" TargetMode="External"/><Relationship Id="rId5" Type="http://schemas.openxmlformats.org/officeDocument/2006/relationships/hyperlink" Target="https://en.wikipedia.org/wiki/Cytogenetics" TargetMode="External"/><Relationship Id="rId10" Type="http://schemas.openxmlformats.org/officeDocument/2006/relationships/hyperlink" Target="https://en.wikipedia.org/wiki/Centromere" TargetMode="External"/><Relationship Id="rId4" Type="http://schemas.openxmlformats.org/officeDocument/2006/relationships/hyperlink" Target="https://en.wikipedia.org/wiki/Chromosome_8_(human)" TargetMode="External"/><Relationship Id="rId9" Type="http://schemas.openxmlformats.org/officeDocument/2006/relationships/hyperlink" Target="https://en.wikipedia.org/wiki/Cell_division"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Образ слайда 1"/>
          <p:cNvSpPr>
            <a:spLocks noGrp="1" noRot="1" noChangeAspect="1" noTextEdit="1"/>
          </p:cNvSpPr>
          <p:nvPr>
            <p:ph type="sldImg"/>
          </p:nvPr>
        </p:nvSpPr>
        <p:spPr bwMode="auto">
          <a:noFill/>
          <a:ln>
            <a:solidFill>
              <a:srgbClr val="000000"/>
            </a:solidFill>
            <a:miter lim="800000"/>
            <a:headEnd/>
            <a:tailEnd/>
          </a:ln>
        </p:spPr>
      </p:sp>
      <p:sp>
        <p:nvSpPr>
          <p:cNvPr id="6147" name="Заметки 2"/>
          <p:cNvSpPr>
            <a:spLocks noGrp="1"/>
          </p:cNvSpPr>
          <p:nvPr>
            <p:ph type="body" idx="1"/>
          </p:nvPr>
        </p:nvSpPr>
        <p:spPr bwMode="auto">
          <a:noFill/>
        </p:spPr>
        <p:txBody>
          <a:bodyPr wrap="square" numCol="1" anchor="t" anchorCtr="0" compatLnSpc="1">
            <a:prstTxWarp prst="textNoShape">
              <a:avLst/>
            </a:prstTxWarp>
          </a:bodyPr>
          <a:lstStyle/>
          <a:p>
            <a:r>
              <a:rPr lang="en-US" altLang="ru-RU" smtClean="0"/>
              <a:t>The 1000 Genomes Project </a:t>
            </a:r>
            <a:r>
              <a:rPr lang="ru-RU" altLang="ru-RU" smtClean="0"/>
              <a:t>(2015) </a:t>
            </a:r>
            <a:r>
              <a:rPr lang="en-US" altLang="ru-RU" smtClean="0"/>
              <a:t>set out to provide a comprehensive description of common human genetic variation by applying whole-genome sequencing to a diverse set of individuals from multiple populations. completion of the project, having reconstructed the genomes of 2,504 individuals from 26 populations using a combination of low-coverage whole-genome sequencing, deep exome sequencing, and dense microarray genotyping. </a:t>
            </a:r>
            <a:r>
              <a:rPr lang="ru-RU" altLang="ru-RU" smtClean="0"/>
              <a:t> </a:t>
            </a:r>
            <a:r>
              <a:rPr lang="en-US" altLang="ru-RU" smtClean="0"/>
              <a:t>We find that a typical genome differs from the reference human genome at 4.1 million to 5.0 million sites . Although &gt;99.9% of variants consist of SNPs and short indels, structural variants affect more bases: the typical genome contains an estimated 2,100 to 2,500 structural variants (~1,000 large deletions, ~160 copy-number variants, ~915 Alu insertions, ~128 L1 insertions, ~51 SVA insertions, ~4 NUMTs, and ~10 inversions), affecting ~20 million bases of sequence.</a:t>
            </a:r>
            <a:endParaRPr lang="ru-RU" altLang="ru-RU" smtClean="0"/>
          </a:p>
          <a:p>
            <a:r>
              <a:rPr lang="en-US" altLang="ru-RU" b="1" smtClean="0"/>
              <a:t>NUMT</a:t>
            </a:r>
            <a:r>
              <a:rPr lang="en-US" altLang="ru-RU" smtClean="0"/>
              <a:t>, pronounced "new might,” is an acronym for “</a:t>
            </a:r>
            <a:r>
              <a:rPr lang="en-US" altLang="ru-RU" i="1" smtClean="0"/>
              <a:t>nu</a:t>
            </a:r>
            <a:r>
              <a:rPr lang="en-US" altLang="ru-RU" smtClean="0"/>
              <a:t>clear </a:t>
            </a:r>
            <a:r>
              <a:rPr lang="en-US" altLang="ru-RU" i="1" smtClean="0"/>
              <a:t>m</a:t>
            </a:r>
            <a:r>
              <a:rPr lang="en-US" altLang="ru-RU" smtClean="0"/>
              <a:t>i</a:t>
            </a:r>
            <a:r>
              <a:rPr lang="en-US" altLang="ru-RU" i="1" smtClean="0"/>
              <a:t>t</a:t>
            </a:r>
            <a:r>
              <a:rPr lang="en-US" altLang="ru-RU" smtClean="0"/>
              <a:t>ochondrial DNA segment” coined by molecular evolutionary biologist, Jose V. Lopez, which describes a transposition of any type of cytoplasmic mitochondrial DNA into the nuclear genome of the eukaryotic organisms</a:t>
            </a:r>
          </a:p>
          <a:p>
            <a:r>
              <a:rPr lang="en-US" altLang="ru-RU" smtClean="0"/>
              <a:t>As of 2017, the Single Nucleotide Polymorphism Database (</a:t>
            </a:r>
            <a:r>
              <a:rPr lang="en-US" altLang="ru-RU" smtClean="0">
                <a:hlinkClick r:id="rId3" tooltip="DbSNP"/>
              </a:rPr>
              <a:t>dbSNP</a:t>
            </a:r>
            <a:r>
              <a:rPr lang="en-US" altLang="ru-RU" smtClean="0"/>
              <a:t>), which lists SNP and other variants, listed 324 million variants found in sequenced human genomes</a:t>
            </a:r>
            <a:endParaRPr lang="ru-RU" altLang="ru-RU" smtClean="0"/>
          </a:p>
        </p:txBody>
      </p:sp>
      <p:sp>
        <p:nvSpPr>
          <p:cNvPr id="6148" name="Номер слайда 3"/>
          <p:cNvSpPr>
            <a:spLocks noGrp="1"/>
          </p:cNvSpPr>
          <p:nvPr>
            <p:ph type="sldNum" sz="quarter" idx="5"/>
          </p:nvPr>
        </p:nvSpPr>
        <p:spPr bwMode="auto">
          <a:noFill/>
          <a:ln>
            <a:miter lim="800000"/>
            <a:headEnd/>
            <a:tailEnd/>
          </a:ln>
        </p:spPr>
        <p:txBody>
          <a:bodyPr/>
          <a:lstStyle/>
          <a:p>
            <a:fld id="{54716CF7-DF72-403F-BBDB-4233648672B8}" type="slidenum">
              <a:rPr lang="uk-UA" altLang="ru-RU"/>
              <a:pPr/>
              <a:t>2</a:t>
            </a:fld>
            <a:endParaRPr lang="uk-UA" alt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Образ слайда 1"/>
          <p:cNvSpPr>
            <a:spLocks noGrp="1" noRot="1" noChangeAspect="1" noTextEdit="1"/>
          </p:cNvSpPr>
          <p:nvPr>
            <p:ph type="sldImg"/>
          </p:nvPr>
        </p:nvSpPr>
        <p:spPr bwMode="auto">
          <a:noFill/>
          <a:ln>
            <a:solidFill>
              <a:srgbClr val="000000"/>
            </a:solidFill>
            <a:miter lim="800000"/>
            <a:headEnd/>
            <a:tailEnd/>
          </a:ln>
        </p:spPr>
      </p:sp>
      <p:sp>
        <p:nvSpPr>
          <p:cNvPr id="8195" name="Заметки 2"/>
          <p:cNvSpPr>
            <a:spLocks noGrp="1"/>
          </p:cNvSpPr>
          <p:nvPr>
            <p:ph type="body" idx="1"/>
          </p:nvPr>
        </p:nvSpPr>
        <p:spPr bwMode="auto">
          <a:noFill/>
        </p:spPr>
        <p:txBody>
          <a:bodyPr wrap="square" numCol="1" anchor="t" anchorCtr="0" compatLnSpc="1">
            <a:prstTxWarp prst="textNoShape">
              <a:avLst/>
            </a:prstTxWarp>
          </a:bodyPr>
          <a:lstStyle/>
          <a:p>
            <a:endParaRPr lang="uk-UA" altLang="ru-RU" smtClean="0"/>
          </a:p>
        </p:txBody>
      </p:sp>
      <p:sp>
        <p:nvSpPr>
          <p:cNvPr id="8196" name="Номер слайда 3"/>
          <p:cNvSpPr>
            <a:spLocks noGrp="1"/>
          </p:cNvSpPr>
          <p:nvPr>
            <p:ph type="sldNum" sz="quarter" idx="5"/>
          </p:nvPr>
        </p:nvSpPr>
        <p:spPr bwMode="auto">
          <a:noFill/>
          <a:ln>
            <a:miter lim="800000"/>
            <a:headEnd/>
            <a:tailEnd/>
          </a:ln>
        </p:spPr>
        <p:txBody>
          <a:bodyPr/>
          <a:lstStyle/>
          <a:p>
            <a:fld id="{B514B1B9-31CA-4701-8691-D0C5404C942D}" type="slidenum">
              <a:rPr lang="uk-UA" altLang="ru-RU"/>
              <a:pPr/>
              <a:t>3</a:t>
            </a:fld>
            <a:endParaRPr lang="uk-UA" alt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uk-UA" dirty="0"/>
          </a:p>
        </p:txBody>
      </p:sp>
      <p:sp>
        <p:nvSpPr>
          <p:cNvPr id="4" name="Номер слайда 3"/>
          <p:cNvSpPr>
            <a:spLocks noGrp="1"/>
          </p:cNvSpPr>
          <p:nvPr>
            <p:ph type="sldNum" sz="quarter" idx="10"/>
          </p:nvPr>
        </p:nvSpPr>
        <p:spPr/>
        <p:txBody>
          <a:bodyPr/>
          <a:lstStyle/>
          <a:p>
            <a:fld id="{25813B7B-B480-4164-937B-D000E60E4879}" type="slidenum">
              <a:rPr lang="uk-UA" altLang="ru-RU" smtClean="0"/>
              <a:pPr/>
              <a:t>4</a:t>
            </a:fld>
            <a:endParaRPr lang="uk-UA" alt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Образ слайда 1"/>
          <p:cNvSpPr>
            <a:spLocks noGrp="1" noRot="1" noChangeAspect="1" noTextEdit="1"/>
          </p:cNvSpPr>
          <p:nvPr>
            <p:ph type="sldImg"/>
          </p:nvPr>
        </p:nvSpPr>
        <p:spPr bwMode="auto">
          <a:noFill/>
          <a:ln>
            <a:solidFill>
              <a:srgbClr val="000000"/>
            </a:solidFill>
            <a:miter lim="800000"/>
            <a:headEnd/>
            <a:tailEnd/>
          </a:ln>
        </p:spPr>
      </p:sp>
      <p:sp>
        <p:nvSpPr>
          <p:cNvPr id="1126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uk-UA" altLang="ru-RU" smtClean="0"/>
          </a:p>
        </p:txBody>
      </p:sp>
      <p:sp>
        <p:nvSpPr>
          <p:cNvPr id="11268" name="Номер слайда 3"/>
          <p:cNvSpPr>
            <a:spLocks noGrp="1"/>
          </p:cNvSpPr>
          <p:nvPr>
            <p:ph type="sldNum" sz="quarter" idx="5"/>
          </p:nvPr>
        </p:nvSpPr>
        <p:spPr bwMode="auto">
          <a:noFill/>
          <a:ln>
            <a:miter lim="800000"/>
            <a:headEnd/>
            <a:tailEnd/>
          </a:ln>
        </p:spPr>
        <p:txBody>
          <a:bodyPr/>
          <a:lstStyle/>
          <a:p>
            <a:fld id="{7F5D3FCB-3055-47FF-9661-4B6F775C1862}" type="slidenum">
              <a:rPr lang="uk-UA" altLang="ru-RU"/>
              <a:pPr/>
              <a:t>6</a:t>
            </a:fld>
            <a:endParaRPr lang="uk-UA" alt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Образ слайда 1"/>
          <p:cNvSpPr>
            <a:spLocks noGrp="1" noRot="1" noChangeAspect="1" noTextEdit="1"/>
          </p:cNvSpPr>
          <p:nvPr>
            <p:ph type="sldImg"/>
          </p:nvPr>
        </p:nvSpPr>
        <p:spPr bwMode="auto">
          <a:noFill/>
          <a:ln>
            <a:solidFill>
              <a:srgbClr val="000000"/>
            </a:solidFill>
            <a:miter lim="800000"/>
            <a:headEnd/>
            <a:tailEnd/>
          </a:ln>
        </p:spPr>
      </p:sp>
      <p:sp>
        <p:nvSpPr>
          <p:cNvPr id="1433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ru-RU" i="1" smtClean="0"/>
              <a:t>Network of interactions associated with immune response to smallpox vaccination from a genetic study of 136 volunteers that assayed 1536 SNPs.</a:t>
            </a:r>
            <a:endParaRPr lang="uk-UA" altLang="ru-RU" smtClean="0"/>
          </a:p>
        </p:txBody>
      </p:sp>
      <p:sp>
        <p:nvSpPr>
          <p:cNvPr id="14340" name="Номер слайда 3"/>
          <p:cNvSpPr>
            <a:spLocks noGrp="1"/>
          </p:cNvSpPr>
          <p:nvPr>
            <p:ph type="sldNum" sz="quarter" idx="5"/>
          </p:nvPr>
        </p:nvSpPr>
        <p:spPr bwMode="auto">
          <a:noFill/>
          <a:ln>
            <a:miter lim="800000"/>
            <a:headEnd/>
            <a:tailEnd/>
          </a:ln>
        </p:spPr>
        <p:txBody>
          <a:bodyPr/>
          <a:lstStyle/>
          <a:p>
            <a:fld id="{FB2800CD-0873-43D6-8884-A1216989DC2D}" type="slidenum">
              <a:rPr lang="uk-UA" altLang="ru-RU"/>
              <a:pPr/>
              <a:t>8</a:t>
            </a:fld>
            <a:endParaRPr lang="uk-UA" alt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Образ слайда 1"/>
          <p:cNvSpPr>
            <a:spLocks noGrp="1" noRot="1" noChangeAspect="1" noTextEdit="1"/>
          </p:cNvSpPr>
          <p:nvPr>
            <p:ph type="sldImg"/>
          </p:nvPr>
        </p:nvSpPr>
        <p:spPr bwMode="auto">
          <a:noFill/>
          <a:ln>
            <a:solidFill>
              <a:srgbClr val="000000"/>
            </a:solidFill>
            <a:miter lim="800000"/>
            <a:headEnd/>
            <a:tailEnd/>
          </a:ln>
        </p:spPr>
      </p:sp>
      <p:sp>
        <p:nvSpPr>
          <p:cNvPr id="23555" name="Заметки 2"/>
          <p:cNvSpPr>
            <a:spLocks noGrp="1"/>
          </p:cNvSpPr>
          <p:nvPr>
            <p:ph type="body" idx="1"/>
          </p:nvPr>
        </p:nvSpPr>
        <p:spPr bwMode="auto">
          <a:noFill/>
        </p:spPr>
        <p:txBody>
          <a:bodyPr wrap="square" numCol="1" anchor="t" anchorCtr="0" compatLnSpc="1">
            <a:prstTxWarp prst="textNoShape">
              <a:avLst/>
            </a:prstTxWarp>
          </a:bodyPr>
          <a:lstStyle/>
          <a:p>
            <a:endParaRPr lang="uk-UA" altLang="ru-RU" smtClean="0"/>
          </a:p>
        </p:txBody>
      </p:sp>
      <p:sp>
        <p:nvSpPr>
          <p:cNvPr id="23556" name="Номер слайда 3"/>
          <p:cNvSpPr>
            <a:spLocks noGrp="1"/>
          </p:cNvSpPr>
          <p:nvPr>
            <p:ph type="sldNum" sz="quarter" idx="5"/>
          </p:nvPr>
        </p:nvSpPr>
        <p:spPr bwMode="auto">
          <a:noFill/>
          <a:ln>
            <a:miter lim="800000"/>
            <a:headEnd/>
            <a:tailEnd/>
          </a:ln>
        </p:spPr>
        <p:txBody>
          <a:bodyPr/>
          <a:lstStyle/>
          <a:p>
            <a:fld id="{23F4F50A-7803-465F-A705-0E7E18169CDB}" type="slidenum">
              <a:rPr lang="uk-UA" altLang="ru-RU"/>
              <a:pPr/>
              <a:t>16</a:t>
            </a:fld>
            <a:endParaRPr lang="uk-UA" alt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Образ слайда 1"/>
          <p:cNvSpPr>
            <a:spLocks noGrp="1" noRot="1" noChangeAspect="1" noTextEdit="1"/>
          </p:cNvSpPr>
          <p:nvPr>
            <p:ph type="sldImg"/>
          </p:nvPr>
        </p:nvSpPr>
        <p:spPr bwMode="auto">
          <a:noFill/>
          <a:ln>
            <a:solidFill>
              <a:srgbClr val="000000"/>
            </a:solidFill>
            <a:miter lim="800000"/>
            <a:headEnd/>
            <a:tailEnd/>
          </a:ln>
        </p:spPr>
      </p:sp>
      <p:sp>
        <p:nvSpPr>
          <p:cNvPr id="3" name="Заметки 2"/>
          <p:cNvSpPr>
            <a:spLocks noGrp="1"/>
          </p:cNvSpPr>
          <p:nvPr>
            <p:ph type="body" idx="1"/>
          </p:nvPr>
        </p:nvSpPr>
        <p:spPr/>
        <p:txBody>
          <a:bodyPr>
            <a:normAutofit fontScale="92500" lnSpcReduction="20000"/>
          </a:bodyPr>
          <a:lstStyle/>
          <a:p>
            <a:pPr>
              <a:defRPr/>
            </a:pPr>
            <a:r>
              <a:rPr lang="en-US" dirty="0" smtClean="0"/>
              <a:t>Tetra-</a:t>
            </a:r>
            <a:r>
              <a:rPr lang="en-US" dirty="0" err="1" smtClean="0"/>
              <a:t>amelia</a:t>
            </a:r>
            <a:r>
              <a:rPr lang="en-US" dirty="0" smtClean="0"/>
              <a:t> is caused by mutation of </a:t>
            </a:r>
            <a:r>
              <a:rPr lang="en-US" i="1" dirty="0" smtClean="0"/>
              <a:t>WNTR3</a:t>
            </a:r>
            <a:r>
              <a:rPr lang="en-US" dirty="0" smtClean="0"/>
              <a:t> </a:t>
            </a:r>
            <a:r>
              <a:rPr lang="en-US" dirty="0" err="1" smtClean="0"/>
              <a:t>geneThe</a:t>
            </a:r>
            <a:r>
              <a:rPr lang="en-US" dirty="0" smtClean="0"/>
              <a:t> WNT3 protein also appears to play an important role in determining the anterior-posterior axis (the imaginary line that runs from head to tail in animals) during the earliest stages of embryonic development. Additionally, the effects of mutations in the human </a:t>
            </a:r>
            <a:r>
              <a:rPr lang="en-US" i="1" dirty="0" smtClean="0"/>
              <a:t>WNT3</a:t>
            </a:r>
            <a:r>
              <a:rPr lang="en-US" dirty="0" smtClean="0"/>
              <a:t> gene suggest that the protein may be involved in the normal formation of the facial features, head, heart, lungs, nervous system, skeleton, and genitalia.</a:t>
            </a:r>
            <a:endParaRPr lang="ru-RU" dirty="0" smtClean="0"/>
          </a:p>
          <a:p>
            <a:pPr>
              <a:defRPr/>
            </a:pPr>
            <a:r>
              <a:rPr lang="en-US" dirty="0" smtClean="0">
                <a:hlinkClick r:id="rId3" tooltip="ESCO2"/>
              </a:rPr>
              <a:t>ESCO2</a:t>
            </a:r>
            <a:r>
              <a:rPr lang="en-US" dirty="0" smtClean="0"/>
              <a:t>, located on human </a:t>
            </a:r>
            <a:r>
              <a:rPr lang="en-US" dirty="0" smtClean="0">
                <a:hlinkClick r:id="rId4" tooltip="Chromosome 8 (human)"/>
              </a:rPr>
              <a:t>chromosome 8</a:t>
            </a:r>
            <a:r>
              <a:rPr lang="en-US" dirty="0" smtClean="0"/>
              <a:t>, has been labeled as the gene responsible for Roberts syndrome. In fact, ESCO2 is the only known gene that has demonstrated RBS-causing mutations. Also, all individuals that have been </a:t>
            </a:r>
            <a:r>
              <a:rPr lang="en-US" dirty="0" smtClean="0">
                <a:hlinkClick r:id="rId5" tooltip="Cytogenetics"/>
              </a:rPr>
              <a:t>cytogenetically</a:t>
            </a:r>
            <a:r>
              <a:rPr lang="en-US" dirty="0" smtClean="0"/>
              <a:t> diagnosed with Roberts syndrome have also had mutations in the ESCO2 gene.</a:t>
            </a:r>
            <a:r>
              <a:rPr lang="en-US" baseline="30000" dirty="0" smtClean="0">
                <a:hlinkClick r:id="rId6"/>
              </a:rPr>
              <a:t>[3]</a:t>
            </a:r>
            <a:endParaRPr lang="en-US" dirty="0" smtClean="0"/>
          </a:p>
          <a:p>
            <a:pPr>
              <a:defRPr/>
            </a:pPr>
            <a:r>
              <a:rPr lang="en-US" dirty="0" smtClean="0"/>
              <a:t>In order to contract Roberts syndrome, a child must inherit the defective gene in an </a:t>
            </a:r>
            <a:r>
              <a:rPr lang="en-US" dirty="0" err="1" smtClean="0">
                <a:hlinkClick r:id="rId7" tooltip="Autosomal"/>
              </a:rPr>
              <a:t>autosomal</a:t>
            </a:r>
            <a:r>
              <a:rPr lang="en-US" dirty="0" smtClean="0"/>
              <a:t> </a:t>
            </a:r>
            <a:r>
              <a:rPr lang="en-US" dirty="0" smtClean="0">
                <a:hlinkClick r:id="rId8" tooltip="Recessive"/>
              </a:rPr>
              <a:t>recessive</a:t>
            </a:r>
            <a:r>
              <a:rPr lang="en-US" dirty="0" smtClean="0"/>
              <a:t> manner. In other words, the child must inherit two copies of the defective gene (one from each parent). The ESCO2 gene has a specific effect on </a:t>
            </a:r>
            <a:r>
              <a:rPr lang="en-US" dirty="0" smtClean="0">
                <a:hlinkClick r:id="rId9" tooltip="Cell division"/>
              </a:rPr>
              <a:t>cell division</a:t>
            </a:r>
            <a:r>
              <a:rPr lang="en-US" dirty="0" smtClean="0"/>
              <a:t> in Roberts syndrome patients. In normal cell division, each chromosome is copied and then attached to its newly formed copy at the </a:t>
            </a:r>
            <a:r>
              <a:rPr lang="en-US" dirty="0" err="1" smtClean="0">
                <a:hlinkClick r:id="rId10" tooltip="Centromere"/>
              </a:rPr>
              <a:t>centromere</a:t>
            </a:r>
            <a:r>
              <a:rPr lang="en-US" dirty="0" smtClean="0"/>
              <a:t> (the center portion of a chromosome). However, in Roberts syndrome cell division, the copies are frequently not attached at the </a:t>
            </a:r>
            <a:r>
              <a:rPr lang="en-US" dirty="0" err="1" smtClean="0"/>
              <a:t>centromere</a:t>
            </a:r>
            <a:r>
              <a:rPr lang="en-US" dirty="0" smtClean="0"/>
              <a:t>. As a result, the chromosomes do not get lined up properly, which causes the cell to divide very slowly or even to not divide at all. The new cells typically will have too many or too few chromosomes. The odd number of chromosomes causes the defective cells to die, which leads to the malformations associated with Roberts syndrome.</a:t>
            </a:r>
            <a:r>
              <a:rPr lang="en-US" baseline="30000" dirty="0" smtClean="0">
                <a:hlinkClick r:id="rId11"/>
              </a:rPr>
              <a:t>[1]</a:t>
            </a:r>
            <a:endParaRPr lang="en-US" dirty="0" smtClean="0"/>
          </a:p>
          <a:p>
            <a:pPr>
              <a:defRPr/>
            </a:pPr>
            <a:r>
              <a:rPr lang="en-US" dirty="0" smtClean="0"/>
              <a:t>Many of the physical malformations associated with Roberts syndrome are very similar to the malformations that occur in children whose mothers took </a:t>
            </a:r>
            <a:r>
              <a:rPr lang="en-US" dirty="0" smtClean="0">
                <a:hlinkClick r:id="rId12" tooltip="Thalidomide"/>
              </a:rPr>
              <a:t>thalidomide</a:t>
            </a:r>
            <a:r>
              <a:rPr lang="en-US" dirty="0" smtClean="0"/>
              <a:t> during pregnancy. The physical similarities suggest that there is a similar underlying biology between ESCO2 and thalidomide. As a result, it is speculated that thalidomide affects chromosomes and cell division in a similar manner to ESCO2. For this reason, Roberts syndrome is sometimes called Pseudothalidomide Syndrome.</a:t>
            </a:r>
          </a:p>
          <a:p>
            <a:pPr>
              <a:defRPr/>
            </a:pPr>
            <a:endParaRPr lang="ru-RU" dirty="0"/>
          </a:p>
        </p:txBody>
      </p:sp>
      <p:sp>
        <p:nvSpPr>
          <p:cNvPr id="25604" name="Номер слайда 3"/>
          <p:cNvSpPr>
            <a:spLocks noGrp="1"/>
          </p:cNvSpPr>
          <p:nvPr>
            <p:ph type="sldNum" sz="quarter" idx="5"/>
          </p:nvPr>
        </p:nvSpPr>
        <p:spPr bwMode="auto">
          <a:noFill/>
          <a:ln>
            <a:miter lim="800000"/>
            <a:headEnd/>
            <a:tailEnd/>
          </a:ln>
        </p:spPr>
        <p:txBody>
          <a:bodyPr/>
          <a:lstStyle/>
          <a:p>
            <a:fld id="{39E97211-26DB-4CCE-B489-F1CA0F74352C}" type="slidenum">
              <a:rPr lang="uk-UA" altLang="ru-RU"/>
              <a:pPr/>
              <a:t>17</a:t>
            </a:fld>
            <a:endParaRPr lang="uk-UA" alt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2"/>
          <p:cNvSpPr>
            <a:spLocks noChangeArrowheads="1" noTextEdit="1"/>
          </p:cNvSpPr>
          <p:nvPr>
            <p:ph type="sldImg"/>
          </p:nvPr>
        </p:nvSpPr>
        <p:spPr bwMode="auto">
          <a:xfrm>
            <a:off x="1588" y="0"/>
            <a:ext cx="1587" cy="1588"/>
          </a:xfrm>
          <a:noFill/>
          <a:ln>
            <a:solidFill>
              <a:srgbClr val="000000"/>
            </a:solidFill>
            <a:miter lim="800000"/>
            <a:headEnd/>
            <a:tailEnd/>
          </a:ln>
        </p:spPr>
      </p:sp>
      <p:sp>
        <p:nvSpPr>
          <p:cNvPr id="43011" name="Rectangle 3"/>
          <p:cNvSpPr>
            <a:spLocks noChangeArrowheads="1"/>
          </p:cNvSpPr>
          <p:nvPr>
            <p:ph type="body" idx="1"/>
          </p:nvPr>
        </p:nvSpPr>
        <p:spPr bwMode="auto">
          <a:xfrm>
            <a:off x="685800" y="4343400"/>
            <a:ext cx="5480050" cy="4108450"/>
          </a:xfrm>
          <a:noFill/>
        </p:spPr>
        <p:txBody>
          <a:bodyPr wrap="none" numCol="1" anchor="ctr" anchorCtr="0" compatLnSpc="1">
            <a:prstTxWarp prst="textNoShape">
              <a:avLst/>
            </a:prstTxWarp>
          </a:bodyPr>
          <a:lstStyle/>
          <a:p>
            <a:pPr eaLnBrk="1" hangingPunct="1">
              <a:spcBef>
                <a:spcPct val="0"/>
              </a:spcBef>
            </a:pPr>
            <a:endParaRPr lang="uk-UA" altLang="ru-RU" smtClean="0">
              <a:latin typeface="Times New Roman" pitchFamily="16"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Образ слайда 1"/>
          <p:cNvSpPr>
            <a:spLocks noGrp="1" noRot="1" noChangeAspect="1" noTextEdit="1"/>
          </p:cNvSpPr>
          <p:nvPr>
            <p:ph type="sldImg"/>
          </p:nvPr>
        </p:nvSpPr>
        <p:spPr bwMode="auto">
          <a:noFill/>
          <a:ln>
            <a:solidFill>
              <a:srgbClr val="000000"/>
            </a:solidFill>
            <a:miter lim="800000"/>
            <a:headEnd/>
            <a:tailEnd/>
          </a:ln>
        </p:spPr>
      </p:sp>
      <p:sp>
        <p:nvSpPr>
          <p:cNvPr id="56323" name="Заметки 2"/>
          <p:cNvSpPr>
            <a:spLocks noGrp="1"/>
          </p:cNvSpPr>
          <p:nvPr>
            <p:ph type="body" idx="1"/>
          </p:nvPr>
        </p:nvSpPr>
        <p:spPr bwMode="auto">
          <a:noFill/>
        </p:spPr>
        <p:txBody>
          <a:bodyPr wrap="square" numCol="1" anchor="t" anchorCtr="0" compatLnSpc="1">
            <a:prstTxWarp prst="textNoShape">
              <a:avLst/>
            </a:prstTxWarp>
          </a:bodyPr>
          <a:lstStyle/>
          <a:p>
            <a:endParaRPr lang="uk-UA" altLang="ru-RU" smtClean="0"/>
          </a:p>
        </p:txBody>
      </p:sp>
      <p:sp>
        <p:nvSpPr>
          <p:cNvPr id="56324" name="Номер слайда 3"/>
          <p:cNvSpPr>
            <a:spLocks noGrp="1"/>
          </p:cNvSpPr>
          <p:nvPr>
            <p:ph type="sldNum" sz="quarter" idx="5"/>
          </p:nvPr>
        </p:nvSpPr>
        <p:spPr bwMode="auto">
          <a:noFill/>
          <a:ln>
            <a:miter lim="800000"/>
            <a:headEnd/>
            <a:tailEnd/>
          </a:ln>
        </p:spPr>
        <p:txBody>
          <a:bodyPr/>
          <a:lstStyle/>
          <a:p>
            <a:fld id="{4B7414F1-28BC-45BE-9BA2-EDD07FF6D7A8}" type="slidenum">
              <a:rPr lang="uk-UA" altLang="ru-RU"/>
              <a:pPr/>
              <a:t>45</a:t>
            </a:fld>
            <a:endParaRPr lang="uk-UA" alt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fld id="{1A794DF2-7FD2-4F39-BDE3-BF2F036349AE}" type="slidenum">
              <a:rPr lang="ru-RU" altLang="ru-RU"/>
              <a:pPr/>
              <a:t>‹#›</a:t>
            </a:fld>
            <a:endParaRPr lang="ru-RU" alt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fld id="{F355E4F1-AA06-4C19-A9EC-77371263D73B}" type="slidenum">
              <a:rPr lang="ru-RU" altLang="ru-RU"/>
              <a:pPr/>
              <a:t>‹#›</a:t>
            </a:fld>
            <a:endParaRPr lang="ru-RU" alt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fld id="{A382E178-227C-4130-9FD7-040C48F0D029}" type="slidenum">
              <a:rPr lang="ru-RU" altLang="ru-RU"/>
              <a:pPr/>
              <a:t>‹#›</a:t>
            </a:fld>
            <a:endParaRPr lang="ru-RU" alt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fld id="{04738677-42DE-47BE-96DC-989E7CBF16D8}" type="slidenum">
              <a:rPr lang="ru-RU" altLang="ru-RU"/>
              <a:pPr/>
              <a:t>‹#›</a:t>
            </a:fld>
            <a:endParaRPr lang="ru-RU" alt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fld id="{30CBBA8F-07F1-4E5F-97EC-61D2CD5E866E}" type="slidenum">
              <a:rPr lang="ru-RU" altLang="ru-RU"/>
              <a:pPr/>
              <a:t>‹#›</a:t>
            </a:fld>
            <a:endParaRPr lang="ru-RU" alt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fld id="{B15D27AD-1B7E-4352-B960-705C5C3B6683}" type="slidenum">
              <a:rPr lang="ru-RU" altLang="ru-RU"/>
              <a:pPr/>
              <a:t>‹#›</a:t>
            </a:fld>
            <a:endParaRPr lang="ru-RU" alt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fld id="{A7C2E1F8-F0C5-44C8-977D-7AD64DF1CBA5}" type="slidenum">
              <a:rPr lang="ru-RU" altLang="ru-RU"/>
              <a:pPr/>
              <a:t>‹#›</a:t>
            </a:fld>
            <a:endParaRPr lang="ru-RU" alt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fld id="{F2D502C3-3315-426C-B53A-79A0CE9FFC73}" type="slidenum">
              <a:rPr lang="ru-RU" altLang="ru-RU"/>
              <a:pPr/>
              <a:t>‹#›</a:t>
            </a:fld>
            <a:endParaRPr lang="ru-RU" alt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fld id="{5C05B3E0-6124-47CB-BE44-AB1A83B754CC}" type="slidenum">
              <a:rPr lang="ru-RU" altLang="ru-RU"/>
              <a:pPr/>
              <a:t>‹#›</a:t>
            </a:fld>
            <a:endParaRPr lang="ru-RU" alt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fld id="{D6B6C77E-2DDA-49CE-9592-C108BED08F9E}" type="slidenum">
              <a:rPr lang="ru-RU" altLang="ru-RU"/>
              <a:pPr/>
              <a:t>‹#›</a:t>
            </a:fld>
            <a:endParaRPr lang="ru-RU" alt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fld id="{FA24991B-4016-4A21-A755-4EA67F211015}" type="slidenum">
              <a:rPr lang="ru-RU" altLang="ru-RU"/>
              <a:pPr/>
              <a:t>‹#›</a:t>
            </a:fld>
            <a:endParaRPr lang="ru-RU" alt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Пользовательский маке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90600" y="1905000"/>
            <a:ext cx="7764463" cy="2103438"/>
          </a:xfrm>
        </p:spPr>
        <p:txBody>
          <a:bodyPr/>
          <a:lstStyle/>
          <a:p>
            <a:r>
              <a:rPr lang="ru-RU" smtClean="0"/>
              <a:t>Образец заголовка</a:t>
            </a:r>
            <a:endParaRPr lang="ru-RU"/>
          </a:p>
        </p:txBody>
      </p:sp>
      <p:sp>
        <p:nvSpPr>
          <p:cNvPr id="3" name="Rectangle 9"/>
          <p:cNvSpPr>
            <a:spLocks noGrp="1" noChangeArrowheads="1"/>
          </p:cNvSpPr>
          <p:nvPr>
            <p:ph type="dt" idx="10"/>
          </p:nvPr>
        </p:nvSpPr>
        <p:spPr/>
        <p:txBody>
          <a:bodyPr/>
          <a:lstStyle>
            <a:lvl1pPr>
              <a:defRPr/>
            </a:lvl1pPr>
          </a:lstStyle>
          <a:p>
            <a:pPr>
              <a:defRPr/>
            </a:pPr>
            <a:endParaRPr lang="uk-UA"/>
          </a:p>
        </p:txBody>
      </p:sp>
      <p:sp>
        <p:nvSpPr>
          <p:cNvPr id="4" name="Rectangle 10"/>
          <p:cNvSpPr>
            <a:spLocks noGrp="1" noChangeArrowheads="1"/>
          </p:cNvSpPr>
          <p:nvPr>
            <p:ph type="ftr" idx="11"/>
          </p:nvPr>
        </p:nvSpPr>
        <p:spPr/>
        <p:txBody>
          <a:bodyPr/>
          <a:lstStyle>
            <a:lvl1pPr>
              <a:defRPr/>
            </a:lvl1pPr>
          </a:lstStyle>
          <a:p>
            <a:pPr>
              <a:defRPr/>
            </a:pPr>
            <a:endParaRPr lang="uk-UA"/>
          </a:p>
        </p:txBody>
      </p:sp>
      <p:sp>
        <p:nvSpPr>
          <p:cNvPr id="5" name="Rectangle 11"/>
          <p:cNvSpPr>
            <a:spLocks noGrp="1" noChangeArrowheads="1"/>
          </p:cNvSpPr>
          <p:nvPr>
            <p:ph type="sldNum" idx="12"/>
          </p:nvPr>
        </p:nvSpPr>
        <p:spPr/>
        <p:txBody>
          <a:bodyPr/>
          <a:lstStyle>
            <a:lvl1pPr>
              <a:defRPr/>
            </a:lvl1pPr>
          </a:lstStyle>
          <a:p>
            <a:fld id="{A93E0065-3FA5-4757-9FBB-99F7A49866FE}" type="slidenum">
              <a:rPr lang="uk-UA" altLang="ru-RU"/>
              <a:pPr/>
              <a:t>‹#›</a:t>
            </a:fld>
            <a:endParaRPr lang="uk-UA" alt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hangingPunct="1">
              <a:defRPr sz="1200">
                <a:solidFill>
                  <a:schemeClr val="tx1">
                    <a:tint val="75000"/>
                  </a:schemeClr>
                </a:solidFill>
                <a:latin typeface="Arial" charset="0"/>
              </a:defRPr>
            </a:lvl1pPr>
          </a:lstStyle>
          <a:p>
            <a:pPr>
              <a:defRPr/>
            </a:pPr>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Arial" charset="0"/>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21573452-75DE-4D9D-9CC2-90EFCFBCE866}" type="slidenum">
              <a:rPr lang="ru-RU" altLang="ru-RU"/>
              <a:pPr/>
              <a:t>‹#›</a:t>
            </a:fld>
            <a:endParaRPr lang="ru-RU" altLang="ru-RU"/>
          </a:p>
        </p:txBody>
      </p:sp>
    </p:spTree>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 id="2147483829"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28.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
          <p:cNvSpPr>
            <a:spLocks noGrp="1" noChangeArrowheads="1"/>
          </p:cNvSpPr>
          <p:nvPr>
            <p:ph type="subTitle" idx="1"/>
          </p:nvPr>
        </p:nvSpPr>
        <p:spPr>
          <a:xfrm>
            <a:off x="533400" y="2362200"/>
            <a:ext cx="8458200" cy="1981200"/>
          </a:xfrm>
        </p:spPr>
        <p:txBody>
          <a:bodyPr/>
          <a:lstStyle/>
          <a:p>
            <a:pPr eaLnBrk="1" hangingPunct="1"/>
            <a:r>
              <a:rPr lang="en-US" altLang="ru-RU" sz="4400" b="1" smtClean="0">
                <a:solidFill>
                  <a:schemeClr val="tx1"/>
                </a:solidFill>
                <a:latin typeface="Arial" charset="0"/>
              </a:rPr>
              <a:t>Variation in human </a:t>
            </a:r>
            <a:endParaRPr lang="ru-RU" altLang="ru-RU" sz="4400" b="1" smtClean="0">
              <a:solidFill>
                <a:schemeClr val="tx1"/>
              </a:solidFill>
              <a:latin typeface="Arial" charset="0"/>
            </a:endParaRPr>
          </a:p>
          <a:p>
            <a:pPr eaLnBrk="1" hangingPunct="1"/>
            <a:r>
              <a:rPr lang="en-US" altLang="ru-RU" sz="3600" b="1" smtClean="0">
                <a:solidFill>
                  <a:schemeClr val="tx1"/>
                </a:solidFill>
                <a:latin typeface="Arial" charset="0"/>
              </a:rPr>
              <a:t>as a peculiarity</a:t>
            </a:r>
          </a:p>
          <a:p>
            <a:pPr eaLnBrk="1" hangingPunct="1"/>
            <a:r>
              <a:rPr lang="en-US" altLang="ru-RU" sz="3600" b="1" smtClean="0">
                <a:solidFill>
                  <a:schemeClr val="tx1"/>
                </a:solidFill>
                <a:latin typeface="Arial" charset="0"/>
              </a:rPr>
              <a:t>of life and genetic phenomenon.</a:t>
            </a:r>
            <a:endParaRPr lang="ru-RU" altLang="ru-RU" sz="3600" b="1" smtClean="0">
              <a:solidFill>
                <a:schemeClr val="tx1"/>
              </a:solidFill>
              <a:latin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p:cNvSpPr>
            <a:spLocks noGrp="1"/>
          </p:cNvSpPr>
          <p:nvPr>
            <p:ph type="title"/>
          </p:nvPr>
        </p:nvSpPr>
        <p:spPr>
          <a:xfrm>
            <a:off x="457200" y="0"/>
            <a:ext cx="8229600" cy="1143000"/>
          </a:xfrm>
        </p:spPr>
        <p:txBody>
          <a:bodyPr/>
          <a:lstStyle/>
          <a:p>
            <a:r>
              <a:rPr lang="en-US" altLang="ru-RU" b="1" smtClean="0"/>
              <a:t>Human genetic variation</a:t>
            </a:r>
            <a:endParaRPr lang="ru-RU" altLang="ru-RU" smtClean="0"/>
          </a:p>
        </p:txBody>
      </p:sp>
      <p:sp>
        <p:nvSpPr>
          <p:cNvPr id="5123" name="Содержимое 2"/>
          <p:cNvSpPr>
            <a:spLocks noGrp="1"/>
          </p:cNvSpPr>
          <p:nvPr>
            <p:ph idx="1"/>
          </p:nvPr>
        </p:nvSpPr>
        <p:spPr>
          <a:xfrm>
            <a:off x="152400" y="1143000"/>
            <a:ext cx="8991600" cy="5334000"/>
          </a:xfrm>
        </p:spPr>
        <p:txBody>
          <a:bodyPr/>
          <a:lstStyle/>
          <a:p>
            <a:pPr>
              <a:spcBef>
                <a:spcPct val="0"/>
              </a:spcBef>
              <a:spcAft>
                <a:spcPts val="1800"/>
              </a:spcAft>
              <a:buFont typeface="Arial" charset="0"/>
              <a:buNone/>
            </a:pPr>
            <a:r>
              <a:rPr lang="en-US" altLang="ru-RU" sz="2800" smtClean="0"/>
              <a:t>is the genetic differences in and among populations. </a:t>
            </a:r>
          </a:p>
          <a:p>
            <a:pPr>
              <a:spcBef>
                <a:spcPct val="0"/>
              </a:spcBef>
              <a:spcAft>
                <a:spcPts val="1800"/>
              </a:spcAft>
              <a:buFont typeface="Arial" charset="0"/>
              <a:buNone/>
            </a:pPr>
            <a:r>
              <a:rPr lang="en-US" altLang="ru-RU" sz="2800" smtClean="0"/>
              <a:t>On average, in DNA sequence, each human is 99.5% similar to any other human</a:t>
            </a:r>
          </a:p>
          <a:p>
            <a:pPr>
              <a:spcBef>
                <a:spcPct val="0"/>
              </a:spcBef>
              <a:spcAft>
                <a:spcPts val="1800"/>
              </a:spcAft>
              <a:buFont typeface="Arial" charset="0"/>
              <a:buNone/>
            </a:pPr>
            <a:r>
              <a:rPr lang="en-US" altLang="ru-RU" sz="2800" b="1" smtClean="0">
                <a:solidFill>
                  <a:srgbClr val="C00000"/>
                </a:solidFill>
              </a:rPr>
              <a:t>A single nucleotide polymorphism</a:t>
            </a:r>
            <a:r>
              <a:rPr lang="en-US" altLang="ru-RU" sz="2800" smtClean="0"/>
              <a:t> (SNP) is a difference in a single nucleotide between members of one species that occurs in at least 1% of the population.</a:t>
            </a:r>
          </a:p>
          <a:p>
            <a:pPr>
              <a:spcBef>
                <a:spcPct val="0"/>
              </a:spcBef>
              <a:spcAft>
                <a:spcPts val="1800"/>
              </a:spcAft>
              <a:buFont typeface="Arial" charset="0"/>
              <a:buNone/>
            </a:pPr>
            <a:r>
              <a:rPr lang="en-US" altLang="ru-RU" sz="2800" b="1" smtClean="0">
                <a:solidFill>
                  <a:srgbClr val="C00000"/>
                </a:solidFill>
              </a:rPr>
              <a:t>An insertion/deletion polymorphism</a:t>
            </a:r>
            <a:r>
              <a:rPr lang="en-US" altLang="ru-RU" sz="2800" smtClean="0"/>
              <a:t>, “indel,” is a type of genetic variation in which a specific nucleotide sequence is present (insertion) or absent (deletion)</a:t>
            </a:r>
          </a:p>
          <a:p>
            <a:pPr>
              <a:buFont typeface="Arial" charset="0"/>
              <a:buNone/>
            </a:pPr>
            <a:r>
              <a:rPr lang="en-US" altLang="ru-RU" sz="1800" smtClean="0"/>
              <a:t>As of 2017, the Single Nucleotide Polymorphism Database which lists SNP and other variants, listed 324 million variants found in sequenced human genomes</a:t>
            </a:r>
            <a:endParaRPr lang="ru-RU" altLang="ru-RU" sz="1800" smtClean="0"/>
          </a:p>
          <a:p>
            <a:pPr>
              <a:buFont typeface="Arial" charset="0"/>
              <a:buNone/>
            </a:pPr>
            <a:endParaRPr lang="ru-RU" altLang="ru-RU"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Прямоугольник 2"/>
          <p:cNvSpPr>
            <a:spLocks noChangeArrowheads="1"/>
          </p:cNvSpPr>
          <p:nvPr/>
        </p:nvSpPr>
        <p:spPr bwMode="auto">
          <a:xfrm>
            <a:off x="685800" y="228600"/>
            <a:ext cx="8077200" cy="830263"/>
          </a:xfrm>
          <a:prstGeom prst="rect">
            <a:avLst/>
          </a:prstGeom>
          <a:noFill/>
          <a:ln w="9525">
            <a:noFill/>
            <a:miter lim="800000"/>
            <a:headEnd/>
            <a:tailEnd/>
          </a:ln>
        </p:spPr>
        <p:txBody>
          <a:bodyPr>
            <a:spAutoFit/>
          </a:bodyPr>
          <a:lstStyle/>
          <a:p>
            <a:pPr eaLnBrk="1" hangingPunct="1">
              <a:defRPr/>
            </a:pPr>
            <a:r>
              <a:rPr lang="en-US" b="1" dirty="0">
                <a:solidFill>
                  <a:srgbClr val="FF0000"/>
                </a:solidFill>
              </a:rPr>
              <a:t>Phenotype</a:t>
            </a:r>
            <a:r>
              <a:rPr lang="en-US" i="1" dirty="0">
                <a:solidFill>
                  <a:srgbClr val="FF0000"/>
                </a:solidFill>
              </a:rPr>
              <a:t> </a:t>
            </a:r>
            <a:r>
              <a:rPr lang="en-US" dirty="0">
                <a:solidFill>
                  <a:srgbClr val="FF0000"/>
                </a:solidFill>
              </a:rPr>
              <a:t> </a:t>
            </a:r>
            <a:r>
              <a:rPr lang="en-US" dirty="0">
                <a:solidFill>
                  <a:schemeClr val="bg2">
                    <a:lumMod val="10000"/>
                  </a:schemeClr>
                </a:solidFill>
              </a:rPr>
              <a:t>is the set of all individual traits of </a:t>
            </a:r>
            <a:r>
              <a:rPr lang="ru-RU" dirty="0">
                <a:solidFill>
                  <a:schemeClr val="bg2">
                    <a:lumMod val="10000"/>
                  </a:schemeClr>
                </a:solidFill>
              </a:rPr>
              <a:t> </a:t>
            </a:r>
            <a:r>
              <a:rPr lang="en-US" dirty="0">
                <a:solidFill>
                  <a:schemeClr val="bg2">
                    <a:lumMod val="10000"/>
                  </a:schemeClr>
                </a:solidFill>
              </a:rPr>
              <a:t>an organisms that are formed in ontogenesis. </a:t>
            </a:r>
            <a:endParaRPr lang="uk-UA" dirty="0">
              <a:solidFill>
                <a:schemeClr val="bg2">
                  <a:lumMod val="10000"/>
                </a:schemeClr>
              </a:solidFill>
            </a:endParaRPr>
          </a:p>
        </p:txBody>
      </p:sp>
      <p:pic>
        <p:nvPicPr>
          <p:cNvPr id="7171" name="Picture 4" descr="D:\Работа\DOCUMENTS кафедра\Англ Учебник Нов\gene interaction.png"/>
          <p:cNvPicPr>
            <a:picLocks noChangeAspect="1" noChangeArrowheads="1"/>
          </p:cNvPicPr>
          <p:nvPr/>
        </p:nvPicPr>
        <p:blipFill>
          <a:blip r:embed="rId3" cstate="print"/>
          <a:srcRect/>
          <a:stretch>
            <a:fillRect/>
          </a:stretch>
        </p:blipFill>
        <p:spPr bwMode="auto">
          <a:xfrm>
            <a:off x="838200" y="1143000"/>
            <a:ext cx="7461250" cy="5518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684213" y="188913"/>
            <a:ext cx="6630987" cy="5716587"/>
          </a:xfrm>
        </p:spPr>
        <p:txBody>
          <a:bodyPr/>
          <a:lstStyle/>
          <a:p>
            <a:pPr>
              <a:buFontTx/>
              <a:buNone/>
              <a:defRPr/>
            </a:pPr>
            <a:r>
              <a:rPr lang="ru-RU" dirty="0"/>
              <a:t>   </a:t>
            </a:r>
            <a:r>
              <a:rPr lang="en-US" b="1" dirty="0" smtClean="0">
                <a:solidFill>
                  <a:srgbClr val="FF0000"/>
                </a:solidFill>
              </a:rPr>
              <a:t>Phenotype is determined by many factors:</a:t>
            </a:r>
          </a:p>
          <a:p>
            <a:pPr marL="514350" indent="-514350">
              <a:buFontTx/>
              <a:buAutoNum type="arabicPeriod"/>
              <a:defRPr/>
            </a:pPr>
            <a:r>
              <a:rPr lang="en-US" b="1" dirty="0" smtClean="0">
                <a:solidFill>
                  <a:schemeClr val="bg2">
                    <a:lumMod val="10000"/>
                  </a:schemeClr>
                </a:solidFill>
              </a:rPr>
              <a:t>Presence of certain allele of gene</a:t>
            </a:r>
          </a:p>
          <a:p>
            <a:pPr marL="0" indent="0" algn="ctr">
              <a:buFont typeface="Arial" panose="020B0604020202020204" pitchFamily="34" charset="0"/>
              <a:buNone/>
              <a:defRPr/>
            </a:pPr>
            <a:r>
              <a:rPr lang="en-US" sz="2800" b="1" i="1" dirty="0" smtClean="0">
                <a:solidFill>
                  <a:schemeClr val="bg2">
                    <a:lumMod val="10000"/>
                  </a:schemeClr>
                </a:solidFill>
              </a:rPr>
              <a:t>SRY</a:t>
            </a:r>
            <a:r>
              <a:rPr lang="en-US" sz="2800" dirty="0" smtClean="0">
                <a:solidFill>
                  <a:schemeClr val="bg2">
                    <a:lumMod val="10000"/>
                  </a:schemeClr>
                </a:solidFill>
              </a:rPr>
              <a:t> gene</a:t>
            </a:r>
          </a:p>
          <a:p>
            <a:pPr>
              <a:buFont typeface="Arial" panose="020B0604020202020204" pitchFamily="34" charset="0"/>
              <a:buChar char="•"/>
              <a:defRPr/>
            </a:pPr>
            <a:r>
              <a:rPr lang="en-US" sz="2400" i="1" dirty="0"/>
              <a:t>SRY</a:t>
            </a:r>
            <a:r>
              <a:rPr lang="en-US" sz="2400" dirty="0"/>
              <a:t> deletion leads to infertile females with karyotype 46, XY;</a:t>
            </a:r>
            <a:endParaRPr lang="ru-RU" sz="2400" dirty="0"/>
          </a:p>
          <a:p>
            <a:pPr>
              <a:buFont typeface="Arial" panose="020B0604020202020204" pitchFamily="34" charset="0"/>
              <a:buChar char="•"/>
              <a:defRPr/>
            </a:pPr>
            <a:r>
              <a:rPr lang="en-US" sz="2400" dirty="0"/>
              <a:t>Translocation of </a:t>
            </a:r>
            <a:r>
              <a:rPr lang="en-US" sz="2400" i="1" dirty="0"/>
              <a:t>SRY</a:t>
            </a:r>
            <a:r>
              <a:rPr lang="en-US" sz="2400" dirty="0"/>
              <a:t> on X chromosome leads to infertile males with karyotype 46, XX</a:t>
            </a:r>
            <a:endParaRPr lang="en-US" sz="2400" b="1" dirty="0" smtClean="0">
              <a:solidFill>
                <a:schemeClr val="bg2">
                  <a:lumMod val="10000"/>
                </a:schemeClr>
              </a:solidFill>
            </a:endParaRPr>
          </a:p>
          <a:p>
            <a:pPr algn="ctr">
              <a:buNone/>
              <a:defRPr/>
            </a:pPr>
            <a:r>
              <a:rPr lang="en-US" sz="2400" b="1" i="1" dirty="0" smtClean="0">
                <a:solidFill>
                  <a:schemeClr val="bg2">
                    <a:lumMod val="10000"/>
                  </a:schemeClr>
                </a:solidFill>
              </a:rPr>
              <a:t>FGFR 3 </a:t>
            </a:r>
            <a:r>
              <a:rPr lang="en-US" sz="2400" dirty="0" smtClean="0">
                <a:solidFill>
                  <a:schemeClr val="bg2">
                    <a:lumMod val="10000"/>
                  </a:schemeClr>
                </a:solidFill>
              </a:rPr>
              <a:t>gene</a:t>
            </a:r>
            <a:endParaRPr lang="uk-UA" sz="2400" dirty="0" smtClean="0">
              <a:solidFill>
                <a:schemeClr val="bg2">
                  <a:lumMod val="10000"/>
                </a:schemeClr>
              </a:solidFill>
            </a:endParaRPr>
          </a:p>
          <a:p>
            <a:pPr algn="ctr">
              <a:spcBef>
                <a:spcPts val="0"/>
              </a:spcBef>
              <a:buNone/>
              <a:defRPr/>
            </a:pPr>
            <a:r>
              <a:rPr lang="uk-UA" sz="2400" dirty="0" smtClean="0">
                <a:solidFill>
                  <a:schemeClr val="bg2">
                    <a:lumMod val="10000"/>
                  </a:schemeClr>
                </a:solidFill>
              </a:rPr>
              <a:t>(</a:t>
            </a:r>
            <a:r>
              <a:rPr lang="en-US" sz="2400" dirty="0" smtClean="0">
                <a:solidFill>
                  <a:schemeClr val="bg2">
                    <a:lumMod val="10000"/>
                  </a:schemeClr>
                </a:solidFill>
              </a:rPr>
              <a:t>fibroblast growth factor receptor 3)</a:t>
            </a:r>
            <a:endParaRPr lang="uk-UA" sz="2400" dirty="0" smtClean="0">
              <a:solidFill>
                <a:schemeClr val="bg2">
                  <a:lumMod val="10000"/>
                </a:schemeClr>
              </a:solidFill>
            </a:endParaRPr>
          </a:p>
          <a:p>
            <a:pPr algn="just">
              <a:buFont typeface="Arial" pitchFamily="34" charset="0"/>
              <a:buChar char="•"/>
              <a:defRPr/>
            </a:pPr>
            <a:r>
              <a:rPr lang="en-US" sz="2400" dirty="0" smtClean="0">
                <a:solidFill>
                  <a:schemeClr val="bg2">
                    <a:lumMod val="10000"/>
                  </a:schemeClr>
                </a:solidFill>
              </a:rPr>
              <a:t>Variant</a:t>
            </a:r>
            <a:r>
              <a:rPr lang="uk-UA" sz="2400" dirty="0" smtClean="0">
                <a:solidFill>
                  <a:schemeClr val="bg2">
                    <a:lumMod val="10000"/>
                  </a:schemeClr>
                </a:solidFill>
              </a:rPr>
              <a:t> </a:t>
            </a:r>
            <a:r>
              <a:rPr lang="en-US" sz="2400" dirty="0" smtClean="0">
                <a:solidFill>
                  <a:schemeClr val="bg2">
                    <a:lumMod val="10000"/>
                  </a:schemeClr>
                </a:solidFill>
              </a:rPr>
              <a:t>G</a:t>
            </a:r>
            <a:r>
              <a:rPr lang="uk-UA" sz="2400" dirty="0" smtClean="0">
                <a:solidFill>
                  <a:schemeClr val="bg2">
                    <a:lumMod val="10000"/>
                  </a:schemeClr>
                </a:solidFill>
              </a:rPr>
              <a:t> </a:t>
            </a:r>
            <a:r>
              <a:rPr lang="en-US" sz="2400" dirty="0" smtClean="0">
                <a:solidFill>
                  <a:schemeClr val="bg2">
                    <a:lumMod val="10000"/>
                  </a:schemeClr>
                </a:solidFill>
              </a:rPr>
              <a:t>in</a:t>
            </a:r>
            <a:r>
              <a:rPr lang="uk-UA" sz="2400" dirty="0" smtClean="0">
                <a:solidFill>
                  <a:schemeClr val="bg2">
                    <a:lumMod val="10000"/>
                  </a:schemeClr>
                </a:solidFill>
              </a:rPr>
              <a:t>1138</a:t>
            </a:r>
            <a:r>
              <a:rPr lang="en-US" sz="2400" dirty="0" smtClean="0">
                <a:solidFill>
                  <a:schemeClr val="bg2">
                    <a:lumMod val="10000"/>
                  </a:schemeClr>
                </a:solidFill>
              </a:rPr>
              <a:t> position (Gly)</a:t>
            </a:r>
            <a:r>
              <a:rPr lang="uk-UA" sz="2400" dirty="0" smtClean="0">
                <a:solidFill>
                  <a:schemeClr val="bg2">
                    <a:lumMod val="10000"/>
                  </a:schemeClr>
                </a:solidFill>
              </a:rPr>
              <a:t>  </a:t>
            </a:r>
            <a:r>
              <a:rPr lang="uk-UA" sz="2400" dirty="0" smtClean="0">
                <a:solidFill>
                  <a:schemeClr val="bg2">
                    <a:lumMod val="10000"/>
                  </a:schemeClr>
                </a:solidFill>
              </a:rPr>
              <a:t>- </a:t>
            </a:r>
            <a:r>
              <a:rPr lang="en-US" sz="2400" dirty="0" smtClean="0">
                <a:solidFill>
                  <a:schemeClr val="bg2">
                    <a:lumMod val="10000"/>
                  </a:schemeClr>
                </a:solidFill>
              </a:rPr>
              <a:t>normal variant</a:t>
            </a:r>
            <a:endParaRPr lang="uk-UA" sz="2400" dirty="0" smtClean="0">
              <a:solidFill>
                <a:schemeClr val="bg2">
                  <a:lumMod val="10000"/>
                </a:schemeClr>
              </a:solidFill>
            </a:endParaRPr>
          </a:p>
          <a:p>
            <a:pPr algn="just">
              <a:buFont typeface="Arial" pitchFamily="34" charset="0"/>
              <a:buChar char="•"/>
              <a:defRPr/>
            </a:pPr>
            <a:r>
              <a:rPr lang="en-US" sz="2400" dirty="0" smtClean="0">
                <a:solidFill>
                  <a:schemeClr val="bg2">
                    <a:lumMod val="10000"/>
                  </a:schemeClr>
                </a:solidFill>
              </a:rPr>
              <a:t>Variant</a:t>
            </a:r>
            <a:r>
              <a:rPr lang="uk-UA" sz="2400" dirty="0" smtClean="0">
                <a:solidFill>
                  <a:schemeClr val="bg2">
                    <a:lumMod val="10000"/>
                  </a:schemeClr>
                </a:solidFill>
              </a:rPr>
              <a:t> </a:t>
            </a:r>
            <a:r>
              <a:rPr lang="en-US" sz="2400" dirty="0" smtClean="0">
                <a:solidFill>
                  <a:schemeClr val="bg2">
                    <a:lumMod val="10000"/>
                  </a:schemeClr>
                </a:solidFill>
              </a:rPr>
              <a:t> A</a:t>
            </a:r>
            <a:r>
              <a:rPr lang="uk-UA" sz="2400" dirty="0" smtClean="0">
                <a:solidFill>
                  <a:schemeClr val="bg2">
                    <a:lumMod val="10000"/>
                  </a:schemeClr>
                </a:solidFill>
              </a:rPr>
              <a:t> </a:t>
            </a:r>
            <a:r>
              <a:rPr lang="en-US" sz="2400" dirty="0" smtClean="0">
                <a:solidFill>
                  <a:schemeClr val="bg2">
                    <a:lumMod val="10000"/>
                  </a:schemeClr>
                </a:solidFill>
              </a:rPr>
              <a:t>or C (Arg)</a:t>
            </a:r>
            <a:r>
              <a:rPr lang="uk-UA" sz="2400" dirty="0" smtClean="0">
                <a:solidFill>
                  <a:schemeClr val="bg2">
                    <a:lumMod val="10000"/>
                  </a:schemeClr>
                </a:solidFill>
              </a:rPr>
              <a:t>- </a:t>
            </a:r>
            <a:r>
              <a:rPr lang="en-US" sz="2400" dirty="0" smtClean="0">
                <a:solidFill>
                  <a:schemeClr val="bg2">
                    <a:lumMod val="10000"/>
                  </a:schemeClr>
                </a:solidFill>
              </a:rPr>
              <a:t>dwarfism (achondroplasia)</a:t>
            </a:r>
            <a:endParaRPr lang="en-US" sz="2400" dirty="0" smtClean="0">
              <a:solidFill>
                <a:schemeClr val="bg2">
                  <a:lumMod val="10000"/>
                </a:schemeClr>
              </a:solidFill>
            </a:endParaRPr>
          </a:p>
          <a:p>
            <a:pPr>
              <a:buFontTx/>
              <a:buNone/>
              <a:defRPr/>
            </a:pPr>
            <a:endParaRPr lang="ru-RU" sz="2400" dirty="0"/>
          </a:p>
        </p:txBody>
      </p:sp>
      <p:pic>
        <p:nvPicPr>
          <p:cNvPr id="9219" name="Рисунок 1"/>
          <p:cNvPicPr>
            <a:picLocks noChangeAspect="1"/>
          </p:cNvPicPr>
          <p:nvPr/>
        </p:nvPicPr>
        <p:blipFill>
          <a:blip r:embed="rId3" cstate="print"/>
          <a:srcRect/>
          <a:stretch>
            <a:fillRect/>
          </a:stretch>
        </p:blipFill>
        <p:spPr bwMode="auto">
          <a:xfrm>
            <a:off x="7086600" y="1219200"/>
            <a:ext cx="1789113" cy="2765425"/>
          </a:xfrm>
          <a:prstGeom prst="rect">
            <a:avLst/>
          </a:prstGeom>
          <a:noFill/>
          <a:ln w="9525">
            <a:noFill/>
            <a:miter lim="800000"/>
            <a:headEnd/>
            <a:tailEnd/>
          </a:ln>
        </p:spPr>
      </p:pic>
      <p:pic>
        <p:nvPicPr>
          <p:cNvPr id="4" name="Picture 4" descr="ахондро"/>
          <p:cNvPicPr>
            <a:picLocks noChangeAspect="1" noChangeArrowheads="1"/>
          </p:cNvPicPr>
          <p:nvPr/>
        </p:nvPicPr>
        <p:blipFill>
          <a:blip r:embed="rId4" cstate="print"/>
          <a:srcRect/>
          <a:stretch>
            <a:fillRect/>
          </a:stretch>
        </p:blipFill>
        <p:spPr bwMode="auto">
          <a:xfrm>
            <a:off x="7239000" y="4038600"/>
            <a:ext cx="1493838" cy="2622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762000"/>
            <a:ext cx="8229600" cy="5364163"/>
          </a:xfrm>
        </p:spPr>
        <p:txBody>
          <a:bodyPr/>
          <a:lstStyle/>
          <a:p>
            <a:pPr>
              <a:buFontTx/>
              <a:buNone/>
              <a:defRPr/>
            </a:pPr>
            <a:r>
              <a:rPr lang="en-US" b="1" dirty="0" smtClean="0">
                <a:solidFill>
                  <a:schemeClr val="bg2">
                    <a:lumMod val="10000"/>
                  </a:schemeClr>
                </a:solidFill>
              </a:rPr>
              <a:t>2.</a:t>
            </a:r>
            <a:r>
              <a:rPr lang="ru-RU" b="1" dirty="0" smtClean="0">
                <a:solidFill>
                  <a:schemeClr val="bg2">
                    <a:lumMod val="10000"/>
                  </a:schemeClr>
                </a:solidFill>
              </a:rPr>
              <a:t> </a:t>
            </a:r>
            <a:r>
              <a:rPr lang="en-US" b="1" dirty="0" smtClean="0">
                <a:solidFill>
                  <a:schemeClr val="bg2">
                    <a:lumMod val="10000"/>
                  </a:schemeClr>
                </a:solidFill>
              </a:rPr>
              <a:t>Certain combination of alleles</a:t>
            </a:r>
            <a:r>
              <a:rPr lang="ru-RU" b="1" dirty="0" smtClean="0">
                <a:solidFill>
                  <a:schemeClr val="bg2">
                    <a:lumMod val="10000"/>
                  </a:schemeClr>
                </a:solidFill>
              </a:rPr>
              <a:t> </a:t>
            </a:r>
            <a:endParaRPr lang="en-US" b="1" dirty="0" smtClean="0">
              <a:solidFill>
                <a:schemeClr val="bg2">
                  <a:lumMod val="10000"/>
                </a:schemeClr>
              </a:solidFill>
            </a:endParaRPr>
          </a:p>
          <a:p>
            <a:pPr>
              <a:buFontTx/>
              <a:buNone/>
              <a:defRPr/>
            </a:pPr>
            <a:r>
              <a:rPr lang="en-US" sz="3600" dirty="0" smtClean="0">
                <a:solidFill>
                  <a:schemeClr val="bg2">
                    <a:lumMod val="10000"/>
                  </a:schemeClr>
                </a:solidFill>
              </a:rPr>
              <a:t>     </a:t>
            </a:r>
            <a:r>
              <a:rPr lang="en-US" dirty="0" smtClean="0">
                <a:solidFill>
                  <a:schemeClr val="bg2">
                    <a:lumMod val="10000"/>
                  </a:schemeClr>
                </a:solidFill>
              </a:rPr>
              <a:t>combination of ABO blood groups alleles </a:t>
            </a:r>
            <a:r>
              <a:rPr lang="en-US" b="1" i="1" dirty="0" smtClean="0">
                <a:solidFill>
                  <a:schemeClr val="bg2">
                    <a:lumMod val="10000"/>
                  </a:schemeClr>
                </a:solidFill>
              </a:rPr>
              <a:t>I</a:t>
            </a:r>
            <a:r>
              <a:rPr lang="en-US" b="1" i="1" baseline="30000" dirty="0" smtClean="0">
                <a:solidFill>
                  <a:schemeClr val="bg2">
                    <a:lumMod val="10000"/>
                  </a:schemeClr>
                </a:solidFill>
              </a:rPr>
              <a:t>A.</a:t>
            </a:r>
            <a:r>
              <a:rPr lang="en-US" b="1" i="1" dirty="0" smtClean="0">
                <a:solidFill>
                  <a:schemeClr val="bg2">
                    <a:lumMod val="10000"/>
                  </a:schemeClr>
                </a:solidFill>
              </a:rPr>
              <a:t>,I</a:t>
            </a:r>
            <a:r>
              <a:rPr lang="en-US" b="1" i="1" baseline="30000" dirty="0" smtClean="0">
                <a:solidFill>
                  <a:schemeClr val="bg2">
                    <a:lumMod val="10000"/>
                  </a:schemeClr>
                </a:solidFill>
              </a:rPr>
              <a:t>B</a:t>
            </a:r>
            <a:r>
              <a:rPr lang="en-US" b="1" i="1" dirty="0" smtClean="0">
                <a:solidFill>
                  <a:schemeClr val="bg2">
                    <a:lumMod val="10000"/>
                  </a:schemeClr>
                </a:solidFill>
              </a:rPr>
              <a:t>, i</a:t>
            </a:r>
            <a:r>
              <a:rPr lang="en-US" dirty="0" smtClean="0">
                <a:solidFill>
                  <a:schemeClr val="bg2">
                    <a:lumMod val="10000"/>
                  </a:schemeClr>
                </a:solidFill>
              </a:rPr>
              <a:t> </a:t>
            </a:r>
            <a:r>
              <a:rPr lang="ru-RU" dirty="0" smtClean="0">
                <a:solidFill>
                  <a:schemeClr val="bg2">
                    <a:lumMod val="10000"/>
                  </a:schemeClr>
                </a:solidFill>
              </a:rPr>
              <a:t>:</a:t>
            </a:r>
          </a:p>
          <a:p>
            <a:pPr>
              <a:buFontTx/>
              <a:buNone/>
              <a:defRPr/>
            </a:pPr>
            <a:r>
              <a:rPr lang="ru-RU" dirty="0" smtClean="0"/>
              <a:t>   </a:t>
            </a:r>
            <a:r>
              <a:rPr lang="ru-RU" dirty="0" smtClean="0"/>
              <a:t>		</a:t>
            </a:r>
            <a:r>
              <a:rPr lang="en-US" dirty="0" smtClean="0"/>
              <a:t>O(I)</a:t>
            </a:r>
            <a:r>
              <a:rPr lang="ru-RU" dirty="0" smtClean="0"/>
              <a:t> </a:t>
            </a:r>
            <a:r>
              <a:rPr lang="en-US" dirty="0" smtClean="0">
                <a:solidFill>
                  <a:schemeClr val="bg2">
                    <a:lumMod val="10000"/>
                  </a:schemeClr>
                </a:solidFill>
              </a:rPr>
              <a:t>blood </a:t>
            </a:r>
            <a:r>
              <a:rPr lang="en-US" dirty="0" smtClean="0">
                <a:solidFill>
                  <a:schemeClr val="bg2">
                    <a:lumMod val="10000"/>
                  </a:schemeClr>
                </a:solidFill>
              </a:rPr>
              <a:t>group </a:t>
            </a:r>
            <a:r>
              <a:rPr lang="ru-RU" dirty="0" smtClean="0"/>
              <a:t>(</a:t>
            </a:r>
            <a:r>
              <a:rPr lang="en-US" b="1" i="1" dirty="0" smtClean="0"/>
              <a:t>ii</a:t>
            </a:r>
            <a:r>
              <a:rPr lang="ru-RU" dirty="0" smtClean="0"/>
              <a:t>);</a:t>
            </a:r>
          </a:p>
          <a:p>
            <a:pPr>
              <a:buFontTx/>
              <a:buNone/>
              <a:defRPr/>
            </a:pPr>
            <a:r>
              <a:rPr lang="ru-RU" dirty="0" smtClean="0"/>
              <a:t>   		</a:t>
            </a:r>
            <a:r>
              <a:rPr lang="en-US" dirty="0" smtClean="0"/>
              <a:t>A (II)</a:t>
            </a:r>
            <a:r>
              <a:rPr lang="ru-RU" dirty="0" smtClean="0"/>
              <a:t> </a:t>
            </a:r>
            <a:r>
              <a:rPr lang="en-US" dirty="0" smtClean="0">
                <a:solidFill>
                  <a:schemeClr val="bg2">
                    <a:lumMod val="10000"/>
                  </a:schemeClr>
                </a:solidFill>
              </a:rPr>
              <a:t>blood </a:t>
            </a:r>
            <a:r>
              <a:rPr lang="en-US" dirty="0" smtClean="0">
                <a:solidFill>
                  <a:schemeClr val="bg2">
                    <a:lumMod val="10000"/>
                  </a:schemeClr>
                </a:solidFill>
              </a:rPr>
              <a:t>group </a:t>
            </a:r>
            <a:r>
              <a:rPr lang="ru-RU" dirty="0" smtClean="0"/>
              <a:t>(</a:t>
            </a:r>
            <a:r>
              <a:rPr lang="en-US" b="1" i="1" dirty="0" smtClean="0"/>
              <a:t>I</a:t>
            </a:r>
            <a:r>
              <a:rPr lang="en-US" b="1" i="1" baseline="30000" dirty="0" smtClean="0"/>
              <a:t>A</a:t>
            </a:r>
            <a:r>
              <a:rPr lang="en-US" b="1" i="1" dirty="0" smtClean="0"/>
              <a:t>I</a:t>
            </a:r>
            <a:r>
              <a:rPr lang="en-US" b="1" i="1" baseline="30000" dirty="0" smtClean="0"/>
              <a:t>A</a:t>
            </a:r>
            <a:r>
              <a:rPr lang="ru-RU" b="1" i="1" dirty="0" smtClean="0"/>
              <a:t> </a:t>
            </a:r>
            <a:r>
              <a:rPr lang="en-US" b="1" i="1" dirty="0" smtClean="0"/>
              <a:t>or</a:t>
            </a:r>
            <a:r>
              <a:rPr lang="ru-RU" b="1" i="1" dirty="0" smtClean="0"/>
              <a:t> </a:t>
            </a:r>
            <a:r>
              <a:rPr lang="en-US" b="1" i="1" dirty="0" smtClean="0"/>
              <a:t>I</a:t>
            </a:r>
            <a:r>
              <a:rPr lang="en-US" b="1" i="1" baseline="30000" dirty="0" smtClean="0"/>
              <a:t>A</a:t>
            </a:r>
            <a:r>
              <a:rPr lang="en-US" b="1" i="1" dirty="0" smtClean="0"/>
              <a:t>i</a:t>
            </a:r>
            <a:r>
              <a:rPr lang="en-US" dirty="0" smtClean="0"/>
              <a:t>)</a:t>
            </a:r>
            <a:r>
              <a:rPr lang="ru-RU" dirty="0" smtClean="0"/>
              <a:t>;</a:t>
            </a:r>
            <a:endParaRPr lang="uk-UA" dirty="0" smtClean="0"/>
          </a:p>
          <a:p>
            <a:pPr>
              <a:buFontTx/>
              <a:buNone/>
              <a:defRPr/>
            </a:pPr>
            <a:r>
              <a:rPr lang="ru-RU" dirty="0" smtClean="0"/>
              <a:t>   		</a:t>
            </a:r>
            <a:r>
              <a:rPr lang="en-US" dirty="0" smtClean="0"/>
              <a:t>B (III)</a:t>
            </a:r>
            <a:r>
              <a:rPr lang="ru-RU" dirty="0" smtClean="0"/>
              <a:t> </a:t>
            </a:r>
            <a:r>
              <a:rPr lang="en-US" dirty="0" smtClean="0">
                <a:solidFill>
                  <a:schemeClr val="bg2">
                    <a:lumMod val="10000"/>
                  </a:schemeClr>
                </a:solidFill>
              </a:rPr>
              <a:t>blood group</a:t>
            </a:r>
            <a:r>
              <a:rPr lang="ru-RU" dirty="0" smtClean="0"/>
              <a:t>(</a:t>
            </a:r>
            <a:r>
              <a:rPr lang="en-US" b="1" i="1" dirty="0" smtClean="0"/>
              <a:t>I</a:t>
            </a:r>
            <a:r>
              <a:rPr lang="en-US" b="1" i="1" baseline="30000" dirty="0" smtClean="0"/>
              <a:t>B</a:t>
            </a:r>
            <a:r>
              <a:rPr lang="en-US" b="1" i="1" dirty="0" smtClean="0"/>
              <a:t>I</a:t>
            </a:r>
            <a:r>
              <a:rPr lang="en-US" b="1" i="1" baseline="30000" dirty="0" smtClean="0"/>
              <a:t>B</a:t>
            </a:r>
            <a:r>
              <a:rPr lang="uk-UA" b="1" i="1" baseline="30000" dirty="0" smtClean="0"/>
              <a:t> </a:t>
            </a:r>
            <a:r>
              <a:rPr lang="ru-RU" b="1" i="1" dirty="0" smtClean="0"/>
              <a:t> </a:t>
            </a:r>
            <a:r>
              <a:rPr lang="en-US" b="1" i="1" dirty="0" smtClean="0"/>
              <a:t>or</a:t>
            </a:r>
            <a:r>
              <a:rPr lang="ru-RU" b="1" i="1" dirty="0" smtClean="0"/>
              <a:t> </a:t>
            </a:r>
            <a:r>
              <a:rPr lang="en-US" b="1" i="1" dirty="0" smtClean="0"/>
              <a:t>I</a:t>
            </a:r>
            <a:r>
              <a:rPr lang="en-US" b="1" i="1" baseline="30000" dirty="0" smtClean="0"/>
              <a:t>B</a:t>
            </a:r>
            <a:r>
              <a:rPr lang="en-US" b="1" i="1" dirty="0" smtClean="0"/>
              <a:t>i</a:t>
            </a:r>
            <a:r>
              <a:rPr lang="ru-RU" b="1" i="1" dirty="0" smtClean="0"/>
              <a:t>);</a:t>
            </a:r>
          </a:p>
          <a:p>
            <a:pPr>
              <a:buFontTx/>
              <a:buNone/>
              <a:defRPr/>
            </a:pPr>
            <a:r>
              <a:rPr lang="ru-RU" dirty="0" smtClean="0"/>
              <a:t>   		</a:t>
            </a:r>
            <a:r>
              <a:rPr lang="en-US" dirty="0" smtClean="0"/>
              <a:t>AB (IV) </a:t>
            </a:r>
            <a:r>
              <a:rPr lang="en-US" dirty="0" smtClean="0">
                <a:solidFill>
                  <a:schemeClr val="bg2">
                    <a:lumMod val="10000"/>
                  </a:schemeClr>
                </a:solidFill>
              </a:rPr>
              <a:t>blood </a:t>
            </a:r>
            <a:r>
              <a:rPr lang="en-US" dirty="0" smtClean="0">
                <a:solidFill>
                  <a:schemeClr val="bg2">
                    <a:lumMod val="10000"/>
                  </a:schemeClr>
                </a:solidFill>
              </a:rPr>
              <a:t>group </a:t>
            </a:r>
            <a:r>
              <a:rPr lang="ru-RU" b="1" i="1" dirty="0" smtClean="0"/>
              <a:t>(</a:t>
            </a:r>
            <a:r>
              <a:rPr lang="en-US" b="1" i="1" dirty="0" smtClean="0"/>
              <a:t>I</a:t>
            </a:r>
            <a:r>
              <a:rPr lang="en-US" b="1" i="1" baseline="30000" dirty="0" smtClean="0"/>
              <a:t>A</a:t>
            </a:r>
            <a:r>
              <a:rPr lang="en-US" b="1" i="1" dirty="0" smtClean="0"/>
              <a:t>I</a:t>
            </a:r>
            <a:r>
              <a:rPr lang="en-US" b="1" i="1" baseline="30000" dirty="0" smtClean="0"/>
              <a:t>B</a:t>
            </a:r>
            <a:r>
              <a:rPr lang="ru-RU" b="1" i="1" dirty="0" smtClean="0"/>
              <a:t>).</a:t>
            </a:r>
          </a:p>
          <a:p>
            <a:pPr>
              <a:defRPr/>
            </a:pPr>
            <a:endParaRPr lang="uk-U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body" idx="1"/>
          </p:nvPr>
        </p:nvSpPr>
        <p:spPr>
          <a:xfrm>
            <a:off x="533400" y="304800"/>
            <a:ext cx="8229600" cy="4525963"/>
          </a:xfrm>
        </p:spPr>
        <p:txBody>
          <a:bodyPr/>
          <a:lstStyle/>
          <a:p>
            <a:pPr>
              <a:buFontTx/>
              <a:buNone/>
              <a:defRPr/>
            </a:pPr>
            <a:r>
              <a:rPr lang="ru-RU" b="1" dirty="0" smtClean="0">
                <a:solidFill>
                  <a:schemeClr val="bg2">
                    <a:lumMod val="10000"/>
                  </a:schemeClr>
                </a:solidFill>
              </a:rPr>
              <a:t>  3.</a:t>
            </a:r>
            <a:r>
              <a:rPr lang="en-US" b="1" dirty="0" smtClean="0">
                <a:solidFill>
                  <a:schemeClr val="bg2">
                    <a:lumMod val="10000"/>
                  </a:schemeClr>
                </a:solidFill>
              </a:rPr>
              <a:t>Certain combinations and interactions of non-allele genes</a:t>
            </a:r>
          </a:p>
          <a:p>
            <a:pPr>
              <a:buFontTx/>
              <a:buNone/>
              <a:defRPr/>
            </a:pPr>
            <a:r>
              <a:rPr lang="en-US" sz="2800" dirty="0" smtClean="0">
                <a:solidFill>
                  <a:schemeClr val="bg2">
                    <a:lumMod val="10000"/>
                  </a:schemeClr>
                </a:solidFill>
              </a:rPr>
              <a:t>For instance, polymeric gene interaction, controlling skin color and eye color</a:t>
            </a:r>
          </a:p>
          <a:p>
            <a:pPr>
              <a:buFontTx/>
              <a:buNone/>
              <a:defRPr/>
            </a:pPr>
            <a:endParaRPr lang="ru-RU" dirty="0" smtClean="0"/>
          </a:p>
        </p:txBody>
      </p:sp>
      <p:pic>
        <p:nvPicPr>
          <p:cNvPr id="10243" name="Рисунок 4" descr="Картинки по запросу polygenic inheritance"/>
          <p:cNvPicPr>
            <a:picLocks noChangeAspect="1" noChangeArrowheads="1"/>
          </p:cNvPicPr>
          <p:nvPr/>
        </p:nvPicPr>
        <p:blipFill>
          <a:blip r:embed="rId3" cstate="print"/>
          <a:srcRect b="16917"/>
          <a:stretch>
            <a:fillRect/>
          </a:stretch>
        </p:blipFill>
        <p:spPr bwMode="auto">
          <a:xfrm>
            <a:off x="381000" y="2362200"/>
            <a:ext cx="6121400" cy="2971800"/>
          </a:xfrm>
          <a:prstGeom prst="rect">
            <a:avLst/>
          </a:prstGeom>
          <a:noFill/>
          <a:ln w="9525">
            <a:noFill/>
            <a:miter lim="800000"/>
            <a:headEnd/>
            <a:tailEnd/>
          </a:ln>
        </p:spPr>
      </p:pic>
      <p:pic>
        <p:nvPicPr>
          <p:cNvPr id="10244" name="Picture 2" descr="Картинки по запросу polygenic inheritance"/>
          <p:cNvPicPr>
            <a:picLocks noChangeAspect="1" noChangeArrowheads="1"/>
          </p:cNvPicPr>
          <p:nvPr/>
        </p:nvPicPr>
        <p:blipFill>
          <a:blip r:embed="rId4" cstate="print"/>
          <a:srcRect/>
          <a:stretch>
            <a:fillRect/>
          </a:stretch>
        </p:blipFill>
        <p:spPr bwMode="auto">
          <a:xfrm>
            <a:off x="6324600" y="5105400"/>
            <a:ext cx="2486025" cy="1600200"/>
          </a:xfrm>
          <a:prstGeom prst="rect">
            <a:avLst/>
          </a:prstGeom>
          <a:noFill/>
          <a:ln w="9525">
            <a:noFill/>
            <a:miter lim="800000"/>
            <a:headEnd/>
            <a:tailEnd/>
          </a:ln>
        </p:spPr>
      </p:pic>
      <p:sp>
        <p:nvSpPr>
          <p:cNvPr id="6149" name="TextBox 6"/>
          <p:cNvSpPr txBox="1">
            <a:spLocks noChangeArrowheads="1"/>
          </p:cNvSpPr>
          <p:nvPr/>
        </p:nvSpPr>
        <p:spPr bwMode="auto">
          <a:xfrm>
            <a:off x="533400" y="5486400"/>
            <a:ext cx="5562600" cy="1016000"/>
          </a:xfrm>
          <a:prstGeom prst="rect">
            <a:avLst/>
          </a:prstGeom>
          <a:noFill/>
          <a:ln w="9525">
            <a:noFill/>
            <a:miter lim="800000"/>
            <a:headEnd/>
            <a:tailEnd/>
          </a:ln>
        </p:spPr>
        <p:txBody>
          <a:bodyPr>
            <a:spAutoFit/>
          </a:bodyPr>
          <a:lstStyle/>
          <a:p>
            <a:pPr eaLnBrk="1" hangingPunct="1">
              <a:defRPr/>
            </a:pPr>
            <a:r>
              <a:rPr lang="en-US" sz="2000" dirty="0">
                <a:solidFill>
                  <a:schemeClr val="bg2">
                    <a:lumMod val="10000"/>
                  </a:schemeClr>
                </a:solidFill>
              </a:rPr>
              <a:t>Eye color is determined by level of pigmentation  and scattering of light by the stroma of iris; 16 genes are identified</a:t>
            </a:r>
            <a:endParaRPr lang="uk-UA" sz="2000" dirty="0">
              <a:solidFill>
                <a:schemeClr val="bg2">
                  <a:lumMod val="10000"/>
                </a:schemeClr>
              </a:solidFill>
            </a:endParaRPr>
          </a:p>
        </p:txBody>
      </p:sp>
      <p:sp>
        <p:nvSpPr>
          <p:cNvPr id="6150" name="TextBox 7"/>
          <p:cNvSpPr txBox="1">
            <a:spLocks noChangeArrowheads="1"/>
          </p:cNvSpPr>
          <p:nvPr/>
        </p:nvSpPr>
        <p:spPr bwMode="auto">
          <a:xfrm>
            <a:off x="6324600" y="2362200"/>
            <a:ext cx="2286000" cy="2554288"/>
          </a:xfrm>
          <a:prstGeom prst="rect">
            <a:avLst/>
          </a:prstGeom>
          <a:noFill/>
          <a:ln w="9525">
            <a:noFill/>
            <a:miter lim="800000"/>
            <a:headEnd/>
            <a:tailEnd/>
          </a:ln>
        </p:spPr>
        <p:txBody>
          <a:bodyPr>
            <a:spAutoFit/>
          </a:bodyPr>
          <a:lstStyle/>
          <a:p>
            <a:pPr eaLnBrk="1" hangingPunct="1">
              <a:defRPr/>
            </a:pPr>
            <a:r>
              <a:rPr lang="en-US" sz="2000" dirty="0">
                <a:solidFill>
                  <a:schemeClr val="bg2">
                    <a:lumMod val="10000"/>
                  </a:schemeClr>
                </a:solidFill>
              </a:rPr>
              <a:t>skin color depends on type, amount, and packaging of melanin in the skin cells(more than twenty genes involved)</a:t>
            </a:r>
            <a:endParaRPr lang="uk-UA" sz="2000" dirty="0">
              <a:solidFill>
                <a:schemeClr val="bg2">
                  <a:lumMod val="10000"/>
                </a:schemeClr>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Содержимое 2"/>
          <p:cNvSpPr>
            <a:spLocks noGrp="1"/>
          </p:cNvSpPr>
          <p:nvPr>
            <p:ph idx="1"/>
          </p:nvPr>
        </p:nvSpPr>
        <p:spPr>
          <a:xfrm>
            <a:off x="457200" y="457200"/>
            <a:ext cx="8229600" cy="5287963"/>
          </a:xfrm>
        </p:spPr>
        <p:txBody>
          <a:bodyPr/>
          <a:lstStyle/>
          <a:p>
            <a:pPr>
              <a:buFont typeface="Arial" charset="0"/>
              <a:buNone/>
              <a:defRPr/>
            </a:pPr>
            <a:r>
              <a:rPr lang="en-US" b="1" dirty="0" smtClean="0">
                <a:solidFill>
                  <a:schemeClr val="bg2">
                    <a:lumMod val="10000"/>
                  </a:schemeClr>
                </a:solidFill>
              </a:rPr>
              <a:t>4. Dosage effect</a:t>
            </a:r>
          </a:p>
          <a:p>
            <a:pPr>
              <a:buFont typeface="Arial" charset="0"/>
              <a:buNone/>
              <a:defRPr/>
            </a:pPr>
            <a:r>
              <a:rPr lang="en-US" sz="2800" dirty="0" smtClean="0">
                <a:solidFill>
                  <a:schemeClr val="bg2">
                    <a:lumMod val="10000"/>
                  </a:schemeClr>
                </a:solidFill>
              </a:rPr>
              <a:t>extra chromosome 21 brings about 1% of extra genes but it manifests as Down syndrome.</a:t>
            </a:r>
          </a:p>
          <a:p>
            <a:pPr>
              <a:buFont typeface="Arial" charset="0"/>
              <a:buNone/>
              <a:defRPr/>
            </a:pPr>
            <a:r>
              <a:rPr lang="en-US" sz="2800" dirty="0" smtClean="0">
                <a:solidFill>
                  <a:schemeClr val="bg2">
                    <a:lumMod val="10000"/>
                  </a:schemeClr>
                </a:solidFill>
              </a:rPr>
              <a:t>Dosage compensation in females is inactivation of one of the X chromosomes . Process is random, so monozygotic female twins some times differ in X-linked characteristics</a:t>
            </a:r>
          </a:p>
          <a:p>
            <a:pPr>
              <a:buFont typeface="Arial" charset="0"/>
              <a:buNone/>
              <a:defRPr/>
            </a:pPr>
            <a:endParaRPr lang="uk-UA" dirty="0" smtClean="0"/>
          </a:p>
          <a:p>
            <a:pPr>
              <a:defRPr/>
            </a:pPr>
            <a:endParaRPr lang="en-US" dirty="0" smtClean="0"/>
          </a:p>
        </p:txBody>
      </p:sp>
      <p:pic>
        <p:nvPicPr>
          <p:cNvPr id="12291" name="Рисунок 3" descr="https://bio.libretexts.org/@api/deki/files/3149/img006.gif?revision=3&amp;size=bestfit&amp;width=263&amp;height=282"/>
          <p:cNvPicPr>
            <a:picLocks noChangeAspect="1" noChangeArrowheads="1"/>
          </p:cNvPicPr>
          <p:nvPr/>
        </p:nvPicPr>
        <p:blipFill>
          <a:blip r:embed="rId2" cstate="print"/>
          <a:srcRect/>
          <a:stretch>
            <a:fillRect/>
          </a:stretch>
        </p:blipFill>
        <p:spPr bwMode="auto">
          <a:xfrm>
            <a:off x="5257800" y="3657600"/>
            <a:ext cx="2514600" cy="2320925"/>
          </a:xfrm>
          <a:prstGeom prst="rect">
            <a:avLst/>
          </a:prstGeom>
          <a:noFill/>
          <a:ln w="9525">
            <a:noFill/>
            <a:miter lim="800000"/>
            <a:headEnd/>
            <a:tailEnd/>
          </a:ln>
        </p:spPr>
      </p:pic>
      <p:pic>
        <p:nvPicPr>
          <p:cNvPr id="12292" name="Picture 4" descr="тельца Барра"/>
          <p:cNvPicPr>
            <a:picLocks noChangeAspect="1" noChangeArrowheads="1"/>
          </p:cNvPicPr>
          <p:nvPr/>
        </p:nvPicPr>
        <p:blipFill>
          <a:blip r:embed="rId3" cstate="print"/>
          <a:srcRect l="17778"/>
          <a:stretch>
            <a:fillRect/>
          </a:stretch>
        </p:blipFill>
        <p:spPr bwMode="auto">
          <a:xfrm>
            <a:off x="1758950" y="4038600"/>
            <a:ext cx="2362200" cy="18272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type="body" idx="1"/>
          </p:nvPr>
        </p:nvSpPr>
        <p:spPr>
          <a:xfrm>
            <a:off x="457200" y="381000"/>
            <a:ext cx="8229600" cy="5745163"/>
          </a:xfrm>
        </p:spPr>
        <p:txBody>
          <a:bodyPr/>
          <a:lstStyle/>
          <a:p>
            <a:pPr>
              <a:lnSpc>
                <a:spcPct val="90000"/>
              </a:lnSpc>
              <a:buFontTx/>
              <a:buNone/>
              <a:defRPr/>
            </a:pPr>
            <a:r>
              <a:rPr lang="ru-RU" sz="2800" b="1" dirty="0" smtClean="0">
                <a:solidFill>
                  <a:schemeClr val="bg2">
                    <a:lumMod val="10000"/>
                  </a:schemeClr>
                </a:solidFill>
              </a:rPr>
              <a:t>  </a:t>
            </a:r>
            <a:r>
              <a:rPr lang="en-US" sz="2800" b="1" dirty="0" smtClean="0">
                <a:solidFill>
                  <a:schemeClr val="bg2">
                    <a:lumMod val="10000"/>
                  </a:schemeClr>
                </a:solidFill>
              </a:rPr>
              <a:t>5. Influences of other genes in the gene network (interaction and regulatory).</a:t>
            </a:r>
          </a:p>
          <a:p>
            <a:pPr>
              <a:lnSpc>
                <a:spcPct val="90000"/>
              </a:lnSpc>
              <a:buFontTx/>
              <a:buNone/>
              <a:defRPr/>
            </a:pPr>
            <a:endParaRPr lang="en-US" sz="2800" dirty="0" smtClean="0"/>
          </a:p>
          <a:p>
            <a:pPr>
              <a:lnSpc>
                <a:spcPct val="90000"/>
              </a:lnSpc>
              <a:buFontTx/>
              <a:buNone/>
              <a:defRPr/>
            </a:pPr>
            <a:endParaRPr lang="en-US" sz="2800" dirty="0" smtClean="0"/>
          </a:p>
          <a:p>
            <a:pPr>
              <a:lnSpc>
                <a:spcPct val="90000"/>
              </a:lnSpc>
              <a:buFontTx/>
              <a:buNone/>
              <a:defRPr/>
            </a:pPr>
            <a:endParaRPr lang="en-US" sz="2800" dirty="0" smtClean="0"/>
          </a:p>
          <a:p>
            <a:pPr>
              <a:lnSpc>
                <a:spcPct val="90000"/>
              </a:lnSpc>
              <a:buFontTx/>
              <a:buNone/>
              <a:defRPr/>
            </a:pPr>
            <a:endParaRPr lang="en-US" sz="2800" dirty="0" smtClean="0"/>
          </a:p>
          <a:p>
            <a:pPr>
              <a:lnSpc>
                <a:spcPct val="90000"/>
              </a:lnSpc>
              <a:buFontTx/>
              <a:buNone/>
              <a:defRPr/>
            </a:pPr>
            <a:endParaRPr lang="en-US" sz="2800" dirty="0" smtClean="0"/>
          </a:p>
          <a:p>
            <a:pPr>
              <a:lnSpc>
                <a:spcPct val="90000"/>
              </a:lnSpc>
              <a:buFontTx/>
              <a:buNone/>
              <a:defRPr/>
            </a:pPr>
            <a:endParaRPr lang="en-US" sz="2800" dirty="0" smtClean="0"/>
          </a:p>
          <a:p>
            <a:pPr>
              <a:lnSpc>
                <a:spcPct val="90000"/>
              </a:lnSpc>
              <a:buFontTx/>
              <a:buNone/>
              <a:defRPr/>
            </a:pPr>
            <a:endParaRPr lang="en-US" sz="2800" dirty="0" smtClean="0"/>
          </a:p>
          <a:p>
            <a:pPr>
              <a:lnSpc>
                <a:spcPct val="90000"/>
              </a:lnSpc>
              <a:buFontTx/>
              <a:buNone/>
              <a:defRPr/>
            </a:pPr>
            <a:r>
              <a:rPr lang="uk-UA" sz="2800" dirty="0" smtClean="0"/>
              <a:t>.</a:t>
            </a:r>
            <a:r>
              <a:rPr lang="ru-RU" sz="2800" dirty="0" smtClean="0"/>
              <a:t> </a:t>
            </a:r>
          </a:p>
        </p:txBody>
      </p:sp>
      <p:pic>
        <p:nvPicPr>
          <p:cNvPr id="13315" name="Рисунок 3" descr="https://upload.wikimedia.org/wikipedia/commons/thumb/c/c4/Gene_Regulatory_Network.jpg/360px-Gene_Regulatory_Network.jpg"/>
          <p:cNvPicPr>
            <a:picLocks noChangeAspect="1" noChangeArrowheads="1"/>
          </p:cNvPicPr>
          <p:nvPr/>
        </p:nvPicPr>
        <p:blipFill>
          <a:blip r:embed="rId3" cstate="print"/>
          <a:srcRect/>
          <a:stretch>
            <a:fillRect/>
          </a:stretch>
        </p:blipFill>
        <p:spPr bwMode="auto">
          <a:xfrm>
            <a:off x="1897063" y="1408113"/>
            <a:ext cx="5078412" cy="2636837"/>
          </a:xfrm>
          <a:prstGeom prst="rect">
            <a:avLst/>
          </a:prstGeom>
          <a:noFill/>
          <a:ln w="9525">
            <a:noFill/>
            <a:miter lim="800000"/>
            <a:headEnd/>
            <a:tailEnd/>
          </a:ln>
        </p:spPr>
      </p:pic>
      <p:pic>
        <p:nvPicPr>
          <p:cNvPr id="13316" name="Рисунок 4" descr="Parkinson's disease regulatory network. The genes and miRNAs implicated in PD pathology are highlighted in green and the genes of potential interest are highlighted in blue. Genes that code for transcription factors (TFs) are highlighted in yellow. MicroRNA-mRNA target interactions are represented using solid orange lines."/>
          <p:cNvPicPr>
            <a:picLocks noChangeAspect="1" noChangeArrowheads="1"/>
          </p:cNvPicPr>
          <p:nvPr/>
        </p:nvPicPr>
        <p:blipFill>
          <a:blip r:embed="rId4" cstate="print"/>
          <a:srcRect/>
          <a:stretch>
            <a:fillRect/>
          </a:stretch>
        </p:blipFill>
        <p:spPr bwMode="auto">
          <a:xfrm>
            <a:off x="5668963" y="4117975"/>
            <a:ext cx="2601912" cy="1974850"/>
          </a:xfrm>
          <a:prstGeom prst="rect">
            <a:avLst/>
          </a:prstGeom>
          <a:noFill/>
          <a:ln w="9525">
            <a:noFill/>
            <a:miter lim="800000"/>
            <a:headEnd/>
            <a:tailEnd/>
          </a:ln>
        </p:spPr>
      </p:pic>
      <p:sp>
        <p:nvSpPr>
          <p:cNvPr id="8197" name="TextBox 6"/>
          <p:cNvSpPr txBox="1">
            <a:spLocks noChangeArrowheads="1"/>
          </p:cNvSpPr>
          <p:nvPr/>
        </p:nvSpPr>
        <p:spPr bwMode="auto">
          <a:xfrm>
            <a:off x="219075" y="6019800"/>
            <a:ext cx="5181600" cy="646113"/>
          </a:xfrm>
          <a:prstGeom prst="rect">
            <a:avLst/>
          </a:prstGeom>
          <a:noFill/>
          <a:ln w="9525">
            <a:noFill/>
            <a:miter lim="800000"/>
            <a:headEnd/>
            <a:tailEnd/>
          </a:ln>
        </p:spPr>
        <p:txBody>
          <a:bodyPr>
            <a:spAutoFit/>
          </a:bodyPr>
          <a:lstStyle/>
          <a:p>
            <a:pPr eaLnBrk="1" hangingPunct="1">
              <a:defRPr/>
            </a:pPr>
            <a:r>
              <a:rPr lang="en-US" sz="1800" i="1" dirty="0">
                <a:solidFill>
                  <a:schemeClr val="bg2">
                    <a:lumMod val="10000"/>
                  </a:schemeClr>
                </a:solidFill>
              </a:rPr>
              <a:t>Network of interactions associated with immune response to smallpox vaccination</a:t>
            </a:r>
            <a:endParaRPr lang="uk-UA" sz="1800" dirty="0">
              <a:solidFill>
                <a:schemeClr val="bg2">
                  <a:lumMod val="10000"/>
                </a:schemeClr>
              </a:solidFill>
            </a:endParaRPr>
          </a:p>
        </p:txBody>
      </p:sp>
      <p:pic>
        <p:nvPicPr>
          <p:cNvPr id="13318" name="Рисунок 7" descr="Картинки по запросу gene interaction network"/>
          <p:cNvPicPr>
            <a:picLocks noChangeAspect="1" noChangeArrowheads="1"/>
          </p:cNvPicPr>
          <p:nvPr/>
        </p:nvPicPr>
        <p:blipFill>
          <a:blip r:embed="rId5" cstate="print"/>
          <a:srcRect/>
          <a:stretch>
            <a:fillRect/>
          </a:stretch>
        </p:blipFill>
        <p:spPr bwMode="auto">
          <a:xfrm>
            <a:off x="739775" y="4191000"/>
            <a:ext cx="2827338" cy="1828800"/>
          </a:xfrm>
          <a:prstGeom prst="rect">
            <a:avLst/>
          </a:prstGeom>
          <a:noFill/>
          <a:ln w="9525">
            <a:noFill/>
            <a:miter lim="800000"/>
            <a:headEnd/>
            <a:tailEnd/>
          </a:ln>
        </p:spPr>
      </p:pic>
      <p:sp>
        <p:nvSpPr>
          <p:cNvPr id="8199" name="TextBox 8"/>
          <p:cNvSpPr txBox="1">
            <a:spLocks noChangeArrowheads="1"/>
          </p:cNvSpPr>
          <p:nvPr/>
        </p:nvSpPr>
        <p:spPr bwMode="auto">
          <a:xfrm>
            <a:off x="5257800" y="6019800"/>
            <a:ext cx="3886200" cy="646113"/>
          </a:xfrm>
          <a:prstGeom prst="rect">
            <a:avLst/>
          </a:prstGeom>
          <a:noFill/>
          <a:ln w="9525">
            <a:noFill/>
            <a:miter lim="800000"/>
            <a:headEnd/>
            <a:tailEnd/>
          </a:ln>
        </p:spPr>
        <p:txBody>
          <a:bodyPr>
            <a:spAutoFit/>
          </a:bodyPr>
          <a:lstStyle/>
          <a:p>
            <a:pPr eaLnBrk="1" hangingPunct="1">
              <a:defRPr/>
            </a:pPr>
            <a:r>
              <a:rPr lang="en-US" sz="1800" i="1" dirty="0">
                <a:solidFill>
                  <a:schemeClr val="bg2">
                    <a:lumMod val="10000"/>
                  </a:schemeClr>
                </a:solidFill>
              </a:rPr>
              <a:t>Regulatory network in Parkinson disease</a:t>
            </a:r>
            <a:endParaRPr lang="uk-UA" sz="1800" i="1" dirty="0">
              <a:solidFill>
                <a:schemeClr val="bg2">
                  <a:lumMod val="10000"/>
                </a:schemeClr>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Содержимое 2"/>
          <p:cNvSpPr>
            <a:spLocks noGrp="1"/>
          </p:cNvSpPr>
          <p:nvPr>
            <p:ph idx="1"/>
          </p:nvPr>
        </p:nvSpPr>
        <p:spPr>
          <a:xfrm>
            <a:off x="457200" y="685800"/>
            <a:ext cx="8229600" cy="5440363"/>
          </a:xfrm>
        </p:spPr>
        <p:txBody>
          <a:bodyPr/>
          <a:lstStyle/>
          <a:p>
            <a:pPr>
              <a:buFont typeface="Arial" charset="0"/>
              <a:buNone/>
              <a:defRPr/>
            </a:pPr>
            <a:r>
              <a:rPr lang="en-US" b="1" dirty="0" smtClean="0">
                <a:solidFill>
                  <a:schemeClr val="bg2">
                    <a:lumMod val="10000"/>
                  </a:schemeClr>
                </a:solidFill>
              </a:rPr>
              <a:t>6.Environmental factors that influence gene expression</a:t>
            </a:r>
          </a:p>
          <a:p>
            <a:pPr>
              <a:buFont typeface="Arial" charset="0"/>
              <a:buNone/>
              <a:defRPr/>
            </a:pPr>
            <a:r>
              <a:rPr lang="en-US" i="1" dirty="0" smtClean="0">
                <a:solidFill>
                  <a:srgbClr val="FF0000"/>
                </a:solidFill>
              </a:rPr>
              <a:t>Epigenetic regulation </a:t>
            </a:r>
            <a:r>
              <a:rPr lang="en-US" dirty="0" smtClean="0"/>
              <a:t>- any mechanism that provides regulatory information to a genome without altering its primary nucleotide sequence  (modification of </a:t>
            </a:r>
            <a:r>
              <a:rPr lang="en-US" dirty="0" err="1" smtClean="0"/>
              <a:t>histone</a:t>
            </a:r>
            <a:r>
              <a:rPr lang="en-US" dirty="0" smtClean="0"/>
              <a:t> proteins, DNA </a:t>
            </a:r>
            <a:r>
              <a:rPr lang="en-US" dirty="0" err="1" smtClean="0"/>
              <a:t>methylation</a:t>
            </a:r>
            <a:r>
              <a:rPr lang="en-US" dirty="0" smtClean="0"/>
              <a:t>)</a:t>
            </a:r>
          </a:p>
          <a:p>
            <a:pPr algn="ctr">
              <a:buFont typeface="Arial" charset="0"/>
              <a:buNone/>
              <a:defRPr/>
            </a:pPr>
            <a:endParaRPr lang="en-US" sz="3600" b="1" dirty="0" smtClean="0">
              <a:solidFill>
                <a:srgbClr val="FF0000"/>
              </a:solidFill>
            </a:endParaRPr>
          </a:p>
          <a:p>
            <a:pPr algn="ctr">
              <a:buFont typeface="Arial" charset="0"/>
              <a:buNone/>
              <a:defRPr/>
            </a:pPr>
            <a:r>
              <a:rPr lang="en-US" sz="3600" b="1" dirty="0" smtClean="0">
                <a:solidFill>
                  <a:srgbClr val="FF0000"/>
                </a:solidFill>
              </a:rPr>
              <a:t>Incomplete (reduced) </a:t>
            </a:r>
            <a:r>
              <a:rPr lang="en-US" sz="3600" b="1" dirty="0" err="1" smtClean="0">
                <a:solidFill>
                  <a:srgbClr val="FF0000"/>
                </a:solidFill>
              </a:rPr>
              <a:t>penetrance</a:t>
            </a:r>
            <a:endParaRPr lang="en-US" sz="3600" b="1" dirty="0" smtClean="0">
              <a:solidFill>
                <a:srgbClr val="FF0000"/>
              </a:solidFill>
            </a:endParaRPr>
          </a:p>
          <a:p>
            <a:pPr algn="ctr">
              <a:buFont typeface="Arial" charset="0"/>
              <a:buNone/>
              <a:defRPr/>
            </a:pPr>
            <a:r>
              <a:rPr lang="en-US" sz="3600" b="1" dirty="0" smtClean="0">
                <a:solidFill>
                  <a:srgbClr val="FF0000"/>
                </a:solidFill>
              </a:rPr>
              <a:t>Variable expressivity</a:t>
            </a:r>
          </a:p>
          <a:p>
            <a:pPr>
              <a:buFont typeface="Arial" charset="0"/>
              <a:buNone/>
              <a:defRPr/>
            </a:pPr>
            <a:endParaRPr lang="en-US" dirty="0" smtClean="0"/>
          </a:p>
          <a:p>
            <a:pPr>
              <a:defRPr/>
            </a:pPr>
            <a:endParaRPr lang="uk-UA" dirty="0" smtClean="0"/>
          </a:p>
        </p:txBody>
      </p:sp>
      <p:sp>
        <p:nvSpPr>
          <p:cNvPr id="4" name="Стрелка вниз 3"/>
          <p:cNvSpPr/>
          <p:nvPr/>
        </p:nvSpPr>
        <p:spPr>
          <a:xfrm>
            <a:off x="4343400" y="4267200"/>
            <a:ext cx="457200" cy="762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uk-U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Содержимое 2"/>
          <p:cNvSpPr>
            <a:spLocks noGrp="1"/>
          </p:cNvSpPr>
          <p:nvPr>
            <p:ph idx="1"/>
          </p:nvPr>
        </p:nvSpPr>
        <p:spPr>
          <a:xfrm>
            <a:off x="457200" y="609600"/>
            <a:ext cx="8229600" cy="5516563"/>
          </a:xfrm>
        </p:spPr>
        <p:txBody>
          <a:bodyPr/>
          <a:lstStyle/>
          <a:p>
            <a:pPr>
              <a:buFont typeface="Arial" charset="0"/>
              <a:buNone/>
              <a:defRPr/>
            </a:pPr>
            <a:r>
              <a:rPr lang="en-US" b="1" dirty="0" err="1" smtClean="0">
                <a:solidFill>
                  <a:srgbClr val="FF0000"/>
                </a:solidFill>
              </a:rPr>
              <a:t>Penetrance</a:t>
            </a:r>
            <a:r>
              <a:rPr lang="en-US" dirty="0" smtClean="0"/>
              <a:t> </a:t>
            </a:r>
            <a:r>
              <a:rPr lang="en-US" dirty="0" smtClean="0">
                <a:solidFill>
                  <a:schemeClr val="bg2">
                    <a:lumMod val="10000"/>
                  </a:schemeClr>
                </a:solidFill>
              </a:rPr>
              <a:t>is the proportion of people with a particular genotype who exhibit signs associated with this genotype. </a:t>
            </a:r>
          </a:p>
          <a:p>
            <a:pPr>
              <a:buFont typeface="Arial" charset="0"/>
              <a:buNone/>
              <a:defRPr/>
            </a:pPr>
            <a:r>
              <a:rPr lang="en-US" dirty="0" smtClean="0">
                <a:solidFill>
                  <a:schemeClr val="bg2">
                    <a:lumMod val="10000"/>
                  </a:schemeClr>
                </a:solidFill>
              </a:rPr>
              <a:t>If some people with this genotype do not develop traits depending on it, the condition is said to have incomplete (or reduced) </a:t>
            </a:r>
            <a:r>
              <a:rPr lang="en-US" dirty="0" err="1" smtClean="0">
                <a:solidFill>
                  <a:schemeClr val="bg2">
                    <a:lumMod val="10000"/>
                  </a:schemeClr>
                </a:solidFill>
              </a:rPr>
              <a:t>penetrance</a:t>
            </a:r>
            <a:r>
              <a:rPr lang="en-US" dirty="0" smtClean="0">
                <a:solidFill>
                  <a:schemeClr val="bg2">
                    <a:lumMod val="10000"/>
                  </a:schemeClr>
                </a:solidFill>
              </a:rPr>
              <a:t>.</a:t>
            </a:r>
          </a:p>
          <a:p>
            <a:pPr>
              <a:buFont typeface="Arial" charset="0"/>
              <a:buNone/>
              <a:defRPr/>
            </a:pPr>
            <a:r>
              <a:rPr lang="en-US" b="1" dirty="0" smtClean="0">
                <a:solidFill>
                  <a:srgbClr val="FF0000"/>
                </a:solidFill>
              </a:rPr>
              <a:t>Variable expressivity </a:t>
            </a:r>
            <a:r>
              <a:rPr lang="en-US" dirty="0" smtClean="0">
                <a:solidFill>
                  <a:schemeClr val="bg2">
                    <a:lumMod val="10000"/>
                  </a:schemeClr>
                </a:solidFill>
              </a:rPr>
              <a:t>refers to the range of signs that can occur in different people with the same genetic condition</a:t>
            </a:r>
            <a:endParaRPr lang="uk-UA" dirty="0" smtClean="0">
              <a:solidFill>
                <a:schemeClr val="bg2">
                  <a:lumMod val="10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idx="1"/>
          </p:nvPr>
        </p:nvSpPr>
        <p:spPr>
          <a:xfrm>
            <a:off x="0" y="152400"/>
            <a:ext cx="9144000" cy="6705600"/>
          </a:xfrm>
        </p:spPr>
        <p:txBody>
          <a:bodyPr/>
          <a:lstStyle/>
          <a:p>
            <a:pPr marL="2244725" indent="-2244725" eaLnBrk="1" hangingPunct="1">
              <a:buFont typeface="Wingdings" pitchFamily="2" charset="2"/>
              <a:buNone/>
              <a:defRPr/>
            </a:pPr>
            <a:r>
              <a:rPr lang="en-US" sz="3600" b="1" dirty="0" smtClean="0">
                <a:solidFill>
                  <a:schemeClr val="accent2">
                    <a:lumMod val="75000"/>
                  </a:schemeClr>
                </a:solidFill>
              </a:rPr>
              <a:t>VARIATION</a:t>
            </a:r>
            <a:r>
              <a:rPr lang="en-US" sz="3600" dirty="0" smtClean="0"/>
              <a:t> is an ability of organisms to change their</a:t>
            </a:r>
            <a:r>
              <a:rPr lang="ru-RU" sz="3600" dirty="0" smtClean="0"/>
              <a:t> </a:t>
            </a:r>
            <a:r>
              <a:rPr lang="en-US" sz="3600" dirty="0" smtClean="0"/>
              <a:t>features and properties.</a:t>
            </a:r>
            <a:endParaRPr lang="ru-RU" sz="3600" dirty="0" smtClean="0"/>
          </a:p>
          <a:p>
            <a:pPr eaLnBrk="1" hangingPunct="1">
              <a:buFont typeface="Wingdings" pitchFamily="2" charset="2"/>
              <a:buNone/>
              <a:defRPr/>
            </a:pPr>
            <a:endParaRPr lang="en-US" sz="2800" b="1" dirty="0" smtClean="0"/>
          </a:p>
          <a:p>
            <a:pPr eaLnBrk="1" hangingPunct="1">
              <a:buFont typeface="Wingdings" pitchFamily="2" charset="2"/>
              <a:buNone/>
              <a:defRPr/>
            </a:pPr>
            <a:r>
              <a:rPr lang="en-US" sz="2800" b="1" dirty="0" smtClean="0"/>
              <a:t>Variation</a:t>
            </a:r>
            <a:r>
              <a:rPr lang="en-US" sz="2800" dirty="0" smtClean="0"/>
              <a:t> is a common property of all living systems. It is one of the most important</a:t>
            </a:r>
            <a:r>
              <a:rPr lang="ru-RU" sz="2800" dirty="0" smtClean="0"/>
              <a:t> </a:t>
            </a:r>
            <a:r>
              <a:rPr lang="en-US" sz="2800" dirty="0" smtClean="0"/>
              <a:t>properties which are influenced by environment.   </a:t>
            </a:r>
          </a:p>
          <a:p>
            <a:pPr eaLnBrk="1" hangingPunct="1">
              <a:buFont typeface="Wingdings" pitchFamily="2" charset="2"/>
              <a:buNone/>
              <a:defRPr/>
            </a:pPr>
            <a:r>
              <a:rPr lang="en-US" sz="2800" dirty="0" smtClean="0"/>
              <a:t>    </a:t>
            </a:r>
            <a:endParaRPr lang="ru-RU" sz="2800" dirty="0" smtClean="0"/>
          </a:p>
          <a:p>
            <a:pPr eaLnBrk="1" hangingPunct="1">
              <a:buFont typeface="Wingdings" pitchFamily="2" charset="2"/>
              <a:buNone/>
              <a:defRPr/>
            </a:pPr>
            <a:r>
              <a:rPr lang="en-US" sz="2800" b="1" dirty="0" smtClean="0"/>
              <a:t>Variation is an  event contrary to heredity</a:t>
            </a:r>
            <a:r>
              <a:rPr lang="en-US" sz="2800" dirty="0" smtClean="0"/>
              <a:t> and</a:t>
            </a:r>
            <a:r>
              <a:rPr lang="ru-RU" sz="2800" dirty="0" smtClean="0"/>
              <a:t>  </a:t>
            </a:r>
            <a:r>
              <a:rPr lang="en-US" sz="2800" dirty="0" smtClean="0"/>
              <a:t>provides the </a:t>
            </a:r>
            <a:r>
              <a:rPr lang="en-US" sz="2800" b="1" dirty="0" smtClean="0"/>
              <a:t>variety of organisms.</a:t>
            </a:r>
          </a:p>
          <a:p>
            <a:pPr eaLnBrk="1" hangingPunct="1">
              <a:buFont typeface="Wingdings" pitchFamily="2" charset="2"/>
              <a:buNone/>
              <a:defRPr/>
            </a:pPr>
            <a:r>
              <a:rPr lang="en-US" sz="2800" dirty="0" smtClean="0"/>
              <a:t>          </a:t>
            </a:r>
            <a:endParaRPr lang="ru-RU" sz="2800" dirty="0" smtClean="0"/>
          </a:p>
          <a:p>
            <a:pPr eaLnBrk="1" hangingPunct="1">
              <a:buFont typeface="Wingdings" pitchFamily="2" charset="2"/>
              <a:buNone/>
              <a:defRPr/>
            </a:pPr>
            <a:r>
              <a:rPr lang="en-US" sz="2800" dirty="0" smtClean="0"/>
              <a:t> It may concern </a:t>
            </a:r>
            <a:r>
              <a:rPr lang="en-US" sz="2800" b="1" dirty="0" smtClean="0"/>
              <a:t>PHENOTYPE and GENOTYPE</a:t>
            </a:r>
            <a:r>
              <a:rPr lang="en-US" sz="2800" dirty="0" smtClean="0"/>
              <a:t> and </a:t>
            </a:r>
          </a:p>
          <a:p>
            <a:pPr eaLnBrk="1" hangingPunct="1">
              <a:buFont typeface="Wingdings" pitchFamily="2" charset="2"/>
              <a:buNone/>
              <a:defRPr/>
            </a:pPr>
            <a:r>
              <a:rPr lang="en-US" sz="2800" dirty="0" smtClean="0"/>
              <a:t>            </a:t>
            </a:r>
            <a:r>
              <a:rPr lang="en-US" sz="2800" i="1" dirty="0" smtClean="0"/>
              <a:t>always manifests itself by </a:t>
            </a:r>
            <a:r>
              <a:rPr lang="en-US" sz="2800" i="1" u="sng" dirty="0" smtClean="0"/>
              <a:t>phenotypic changes</a:t>
            </a:r>
            <a:r>
              <a:rPr lang="en-US" sz="2800" dirty="0" smtClean="0"/>
              <a:t>.</a:t>
            </a:r>
          </a:p>
          <a:p>
            <a:pPr eaLnBrk="1" hangingPunct="1">
              <a:buFont typeface="Wingdings" pitchFamily="2" charset="2"/>
              <a:buNone/>
              <a:defRPr/>
            </a:pPr>
            <a:r>
              <a:rPr lang="en-US" sz="2800" dirty="0" smtClean="0"/>
              <a:t>                  </a:t>
            </a:r>
            <a:endParaRPr lang="en-US" sz="2800" b="1" dirty="0" smtClean="0">
              <a:solidFill>
                <a:srgbClr val="6666FF"/>
              </a:solidFill>
            </a:endParaRPr>
          </a:p>
          <a:p>
            <a:pPr eaLnBrk="1" hangingPunct="1">
              <a:buFont typeface="Wingdings" pitchFamily="2" charset="2"/>
              <a:buNone/>
              <a:defRPr/>
            </a:pPr>
            <a:r>
              <a:rPr lang="en-US" sz="2800" dirty="0" smtClean="0">
                <a:solidFill>
                  <a:srgbClr val="6666FF"/>
                </a:solidFill>
              </a:rPr>
              <a:t>    </a:t>
            </a:r>
            <a:endParaRPr lang="ru-RU" sz="2800" dirty="0" smtClean="0">
              <a:solidFill>
                <a:srgbClr val="6666FF"/>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Заголовок 1"/>
          <p:cNvSpPr>
            <a:spLocks noGrp="1"/>
          </p:cNvSpPr>
          <p:nvPr>
            <p:ph type="title"/>
          </p:nvPr>
        </p:nvSpPr>
        <p:spPr/>
        <p:txBody>
          <a:bodyPr/>
          <a:lstStyle/>
          <a:p>
            <a:r>
              <a:rPr lang="en-US" altLang="ru-RU" b="1" smtClean="0">
                <a:solidFill>
                  <a:srgbClr val="C00000"/>
                </a:solidFill>
              </a:rPr>
              <a:t>VARIATION</a:t>
            </a:r>
            <a:endParaRPr lang="ru-RU" altLang="ru-RU" b="1" smtClean="0">
              <a:solidFill>
                <a:srgbClr val="C00000"/>
              </a:solidFill>
            </a:endParaRPr>
          </a:p>
        </p:txBody>
      </p:sp>
      <p:sp>
        <p:nvSpPr>
          <p:cNvPr id="18435" name="Содержимое 2"/>
          <p:cNvSpPr>
            <a:spLocks noGrp="1"/>
          </p:cNvSpPr>
          <p:nvPr>
            <p:ph idx="1"/>
          </p:nvPr>
        </p:nvSpPr>
        <p:spPr>
          <a:xfrm>
            <a:off x="152400" y="1600200"/>
            <a:ext cx="3886200" cy="1295400"/>
          </a:xfrm>
        </p:spPr>
        <p:txBody>
          <a:bodyPr/>
          <a:lstStyle/>
          <a:p>
            <a:pPr algn="just">
              <a:buFont typeface="Arial" charset="0"/>
              <a:buNone/>
            </a:pPr>
            <a:r>
              <a:rPr lang="en-US" altLang="ru-RU" smtClean="0"/>
              <a:t>Phenotypic variation</a:t>
            </a:r>
          </a:p>
          <a:p>
            <a:pPr algn="ctr">
              <a:buFont typeface="Arial" charset="0"/>
              <a:buNone/>
            </a:pPr>
            <a:r>
              <a:rPr lang="en-US" altLang="ru-RU" smtClean="0"/>
              <a:t>(modifications)</a:t>
            </a:r>
          </a:p>
        </p:txBody>
      </p:sp>
      <p:sp>
        <p:nvSpPr>
          <p:cNvPr id="5" name="TextBox 4"/>
          <p:cNvSpPr txBox="1"/>
          <p:nvPr/>
        </p:nvSpPr>
        <p:spPr>
          <a:xfrm>
            <a:off x="5029200" y="1600200"/>
            <a:ext cx="3352800" cy="584200"/>
          </a:xfrm>
          <a:prstGeom prst="rect">
            <a:avLst/>
          </a:prstGeom>
          <a:noFill/>
        </p:spPr>
        <p:txBody>
          <a:bodyPr>
            <a:spAutoFit/>
          </a:bodyPr>
          <a:lstStyle/>
          <a:p>
            <a:pPr eaLnBrk="1" hangingPunct="1">
              <a:defRPr/>
            </a:pPr>
            <a:r>
              <a:rPr lang="en-US" sz="3200" dirty="0">
                <a:latin typeface="+mn-lt"/>
              </a:rPr>
              <a:t>Genetic</a:t>
            </a:r>
            <a:r>
              <a:rPr lang="en-US" dirty="0"/>
              <a:t> </a:t>
            </a:r>
            <a:r>
              <a:rPr lang="en-US" sz="3200" dirty="0">
                <a:latin typeface="+mn-lt"/>
              </a:rPr>
              <a:t>variation</a:t>
            </a:r>
            <a:endParaRPr lang="ru-RU" sz="3200" dirty="0">
              <a:latin typeface="+mn-lt"/>
            </a:endParaRPr>
          </a:p>
        </p:txBody>
      </p:sp>
      <p:cxnSp>
        <p:nvCxnSpPr>
          <p:cNvPr id="8" name="Прямая со стрелкой 7"/>
          <p:cNvCxnSpPr/>
          <p:nvPr/>
        </p:nvCxnSpPr>
        <p:spPr>
          <a:xfrm>
            <a:off x="7086600" y="3657600"/>
            <a:ext cx="0" cy="6096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p:nvPr/>
        </p:nvCxnSpPr>
        <p:spPr>
          <a:xfrm>
            <a:off x="6781800" y="2362200"/>
            <a:ext cx="609600" cy="5334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1" name="Прямая со стрелкой 10"/>
          <p:cNvCxnSpPr/>
          <p:nvPr/>
        </p:nvCxnSpPr>
        <p:spPr>
          <a:xfrm flipH="1">
            <a:off x="4876800" y="2362200"/>
            <a:ext cx="685800" cy="5334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8440" name="TextBox 16"/>
          <p:cNvSpPr txBox="1">
            <a:spLocks noChangeArrowheads="1"/>
          </p:cNvSpPr>
          <p:nvPr/>
        </p:nvSpPr>
        <p:spPr bwMode="auto">
          <a:xfrm>
            <a:off x="3200400" y="3124200"/>
            <a:ext cx="2362200" cy="461963"/>
          </a:xfrm>
          <a:prstGeom prst="rect">
            <a:avLst/>
          </a:prstGeom>
          <a:noFill/>
          <a:ln w="9525">
            <a:noFill/>
            <a:miter lim="800000"/>
            <a:headEnd/>
            <a:tailEnd/>
          </a:ln>
        </p:spPr>
        <p:txBody>
          <a:bodyPr>
            <a:spAutoFit/>
          </a:bodyPr>
          <a:lstStyle/>
          <a:p>
            <a:pPr eaLnBrk="1" hangingPunct="1"/>
            <a:r>
              <a:rPr lang="en-US" altLang="ru-RU"/>
              <a:t>Recombination</a:t>
            </a:r>
            <a:endParaRPr lang="ru-RU" altLang="ru-RU"/>
          </a:p>
        </p:txBody>
      </p:sp>
      <p:sp>
        <p:nvSpPr>
          <p:cNvPr id="18441" name="TextBox 17"/>
          <p:cNvSpPr txBox="1">
            <a:spLocks noChangeArrowheads="1"/>
          </p:cNvSpPr>
          <p:nvPr/>
        </p:nvSpPr>
        <p:spPr bwMode="auto">
          <a:xfrm>
            <a:off x="6477000" y="3124200"/>
            <a:ext cx="2057400" cy="461963"/>
          </a:xfrm>
          <a:prstGeom prst="rect">
            <a:avLst/>
          </a:prstGeom>
          <a:noFill/>
          <a:ln w="9525">
            <a:noFill/>
            <a:miter lim="800000"/>
            <a:headEnd/>
            <a:tailEnd/>
          </a:ln>
        </p:spPr>
        <p:txBody>
          <a:bodyPr>
            <a:spAutoFit/>
          </a:bodyPr>
          <a:lstStyle/>
          <a:p>
            <a:pPr eaLnBrk="1" hangingPunct="1"/>
            <a:r>
              <a:rPr lang="en-US" altLang="ru-RU"/>
              <a:t>Mutations</a:t>
            </a:r>
            <a:endParaRPr lang="ru-RU" altLang="ru-RU"/>
          </a:p>
        </p:txBody>
      </p:sp>
      <p:sp>
        <p:nvSpPr>
          <p:cNvPr id="18442" name="TextBox 23"/>
          <p:cNvSpPr txBox="1">
            <a:spLocks noChangeArrowheads="1"/>
          </p:cNvSpPr>
          <p:nvPr/>
        </p:nvSpPr>
        <p:spPr bwMode="auto">
          <a:xfrm>
            <a:off x="4876800" y="4419600"/>
            <a:ext cx="4267200" cy="1200150"/>
          </a:xfrm>
          <a:prstGeom prst="rect">
            <a:avLst/>
          </a:prstGeom>
          <a:noFill/>
          <a:ln w="9525">
            <a:noFill/>
            <a:miter lim="800000"/>
            <a:headEnd/>
            <a:tailEnd/>
          </a:ln>
        </p:spPr>
        <p:txBody>
          <a:bodyPr>
            <a:spAutoFit/>
          </a:bodyPr>
          <a:lstStyle/>
          <a:p>
            <a:pPr eaLnBrk="1" hangingPunct="1">
              <a:buFont typeface="Wingdings" charset="2"/>
              <a:buChar char="§"/>
            </a:pPr>
            <a:r>
              <a:rPr lang="en-US" altLang="ru-RU"/>
              <a:t> Genome mutations</a:t>
            </a:r>
          </a:p>
          <a:p>
            <a:pPr eaLnBrk="1" hangingPunct="1">
              <a:buFont typeface="Wingdings" charset="2"/>
              <a:buChar char="§"/>
            </a:pPr>
            <a:r>
              <a:rPr lang="en-US" altLang="ru-RU"/>
              <a:t> Chromosomal aberrations</a:t>
            </a:r>
          </a:p>
          <a:p>
            <a:pPr eaLnBrk="1" hangingPunct="1">
              <a:buFont typeface="Wingdings" charset="2"/>
              <a:buChar char="§"/>
            </a:pPr>
            <a:r>
              <a:rPr lang="en-US" altLang="ru-RU"/>
              <a:t> Gene mutations</a:t>
            </a:r>
            <a:endParaRPr lang="ru-RU" altLang="ru-RU"/>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Заголовок 3"/>
          <p:cNvSpPr>
            <a:spLocks noGrp="1"/>
          </p:cNvSpPr>
          <p:nvPr>
            <p:ph type="title"/>
          </p:nvPr>
        </p:nvSpPr>
        <p:spPr>
          <a:xfrm>
            <a:off x="358775" y="228600"/>
            <a:ext cx="8763000" cy="609600"/>
          </a:xfrm>
        </p:spPr>
        <p:txBody>
          <a:bodyPr/>
          <a:lstStyle/>
          <a:p>
            <a:pPr eaLnBrk="1" hangingPunct="1"/>
            <a:r>
              <a:rPr lang="en-US" altLang="ru-RU" sz="4000" smtClean="0"/>
              <a:t/>
            </a:r>
            <a:br>
              <a:rPr lang="en-US" altLang="ru-RU" sz="4000" smtClean="0"/>
            </a:br>
            <a:r>
              <a:rPr lang="en-US" altLang="ru-RU" sz="4000" smtClean="0"/>
              <a:t/>
            </a:r>
            <a:br>
              <a:rPr lang="en-US" altLang="ru-RU" sz="4000" smtClean="0"/>
            </a:br>
            <a:r>
              <a:rPr lang="en-US" altLang="ru-RU" sz="4000" smtClean="0"/>
              <a:t/>
            </a:r>
            <a:br>
              <a:rPr lang="en-US" altLang="ru-RU" sz="4000" smtClean="0"/>
            </a:br>
            <a:r>
              <a:rPr lang="en-US" altLang="ru-RU" sz="4000" smtClean="0"/>
              <a:t> </a:t>
            </a:r>
            <a:br>
              <a:rPr lang="en-US" altLang="ru-RU" sz="4000" smtClean="0"/>
            </a:br>
            <a:r>
              <a:rPr lang="en-US" altLang="ru-RU" sz="4000" smtClean="0"/>
              <a:t/>
            </a:r>
            <a:br>
              <a:rPr lang="en-US" altLang="ru-RU" sz="4000" smtClean="0"/>
            </a:br>
            <a:r>
              <a:rPr lang="en-US" altLang="ru-RU" sz="4000" b="1" smtClean="0"/>
              <a:t>Phenotypic Variation or Modifications </a:t>
            </a:r>
            <a:br>
              <a:rPr lang="en-US" altLang="ru-RU" sz="4000" b="1" smtClean="0"/>
            </a:br>
            <a:r>
              <a:rPr lang="en-US" altLang="ru-RU" sz="2400" smtClean="0"/>
              <a:t>The acquisition of new characters and properties under the influence of environmental factors that do not change genotype is called </a:t>
            </a:r>
            <a:r>
              <a:rPr lang="en-US" altLang="ru-RU" sz="2400" smtClean="0">
                <a:solidFill>
                  <a:srgbClr val="FF0000"/>
                </a:solidFill>
              </a:rPr>
              <a:t> </a:t>
            </a:r>
            <a:r>
              <a:rPr lang="en-US" altLang="ru-RU" sz="2400" b="1" smtClean="0">
                <a:solidFill>
                  <a:srgbClr val="FF0000"/>
                </a:solidFill>
              </a:rPr>
              <a:t>PHENOTYPIC   VARIATION.</a:t>
            </a:r>
            <a:r>
              <a:rPr lang="en-US" altLang="ru-RU" sz="4000" smtClean="0"/>
              <a:t/>
            </a:r>
            <a:br>
              <a:rPr lang="en-US" altLang="ru-RU" sz="4000" smtClean="0"/>
            </a:br>
            <a:r>
              <a:rPr lang="en-US" altLang="ru-RU" sz="2400" smtClean="0"/>
              <a:t>Examples of </a:t>
            </a:r>
            <a:r>
              <a:rPr lang="en-US" altLang="ru-RU" sz="2400" b="1" smtClean="0"/>
              <a:t>modifications </a:t>
            </a:r>
            <a:r>
              <a:rPr lang="en-US" altLang="ru-RU" sz="2400" smtClean="0"/>
              <a:t>in humans </a:t>
            </a:r>
            <a:br>
              <a:rPr lang="en-US" altLang="ru-RU" sz="2400" smtClean="0"/>
            </a:br>
            <a:r>
              <a:rPr lang="en-US" altLang="ru-RU" sz="2400" smtClean="0"/>
              <a:t>- suntan</a:t>
            </a:r>
            <a:br>
              <a:rPr lang="en-US" altLang="ru-RU" sz="2400" smtClean="0"/>
            </a:br>
            <a:r>
              <a:rPr lang="en-US" altLang="ru-RU" sz="2400" smtClean="0"/>
              <a:t>- increase of the muscle volume after the high physical exertions.</a:t>
            </a:r>
            <a:r>
              <a:rPr lang="en-US" altLang="ru-RU" sz="3200" b="1" smtClean="0"/>
              <a:t/>
            </a:r>
            <a:br>
              <a:rPr lang="en-US" altLang="ru-RU" sz="3200" b="1" smtClean="0"/>
            </a:br>
            <a:endParaRPr lang="ru-RU" altLang="ru-RU" sz="3200" smtClean="0"/>
          </a:p>
        </p:txBody>
      </p:sp>
      <p:pic>
        <p:nvPicPr>
          <p:cNvPr id="19459" name="Содержимое 6" descr="а.jpg"/>
          <p:cNvPicPr>
            <a:picLocks noGrp="1" noChangeAspect="1"/>
          </p:cNvPicPr>
          <p:nvPr>
            <p:ph sz="half" idx="1"/>
          </p:nvPr>
        </p:nvPicPr>
        <p:blipFill>
          <a:blip r:embed="rId2" cstate="print"/>
          <a:srcRect/>
          <a:stretch>
            <a:fillRect/>
          </a:stretch>
        </p:blipFill>
        <p:spPr>
          <a:xfrm>
            <a:off x="1295400" y="3670300"/>
            <a:ext cx="3048000" cy="2667000"/>
          </a:xfrm>
        </p:spPr>
      </p:pic>
      <p:pic>
        <p:nvPicPr>
          <p:cNvPr id="19460" name="Содержимое 7" descr="а.jpg"/>
          <p:cNvPicPr>
            <a:picLocks noGrp="1" noChangeAspect="1"/>
          </p:cNvPicPr>
          <p:nvPr>
            <p:ph sz="half" idx="2"/>
          </p:nvPr>
        </p:nvPicPr>
        <p:blipFill>
          <a:blip r:embed="rId3" cstate="print"/>
          <a:srcRect/>
          <a:stretch>
            <a:fillRect/>
          </a:stretch>
        </p:blipFill>
        <p:spPr>
          <a:xfrm>
            <a:off x="6096000" y="3498850"/>
            <a:ext cx="2209800" cy="3009900"/>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Grp="1" noChangeArrowheads="1"/>
          </p:cNvSpPr>
          <p:nvPr>
            <p:ph idx="1"/>
          </p:nvPr>
        </p:nvSpPr>
        <p:spPr>
          <a:xfrm>
            <a:off x="609600" y="152400"/>
            <a:ext cx="8382000" cy="6553200"/>
          </a:xfrm>
        </p:spPr>
        <p:txBody>
          <a:bodyPr/>
          <a:lstStyle/>
          <a:p>
            <a:pPr algn="ctr" eaLnBrk="1" hangingPunct="1">
              <a:buFont typeface="Wingdings" charset="2"/>
              <a:buNone/>
            </a:pPr>
            <a:r>
              <a:rPr lang="en-US" altLang="ru-RU" sz="2800" b="1" smtClean="0">
                <a:solidFill>
                  <a:srgbClr val="C00000"/>
                </a:solidFill>
              </a:rPr>
              <a:t>Modifications share several characteristics</a:t>
            </a:r>
            <a:r>
              <a:rPr lang="en-US" altLang="ru-RU" sz="2800" i="1" u="sng" smtClean="0"/>
              <a:t>:</a:t>
            </a:r>
            <a:endParaRPr lang="uk-UA" altLang="ru-RU" sz="2800" i="1" u="sng" smtClean="0"/>
          </a:p>
          <a:p>
            <a:r>
              <a:rPr lang="en-US" altLang="ru-RU" smtClean="0"/>
              <a:t>modifications are not inheritable as do not change genotype.</a:t>
            </a:r>
            <a:endParaRPr lang="uk-UA" altLang="ru-RU" smtClean="0"/>
          </a:p>
          <a:p>
            <a:r>
              <a:rPr lang="en-US" altLang="ru-RU" smtClean="0"/>
              <a:t>modifications are adaptive.</a:t>
            </a:r>
          </a:p>
          <a:p>
            <a:pPr>
              <a:buFont typeface="Arial" charset="0"/>
              <a:buNone/>
            </a:pPr>
            <a:r>
              <a:rPr lang="en-US" altLang="ru-RU" sz="2800" smtClean="0"/>
              <a:t> </a:t>
            </a:r>
            <a:r>
              <a:rPr lang="en-US" altLang="ru-RU" sz="2400" smtClean="0"/>
              <a:t>For example, increasing of erythrocytes number and amount of hemoglobin in the highland adapt to low oxygen pressure; rising of temperature and increasing of leukocytes are defense mechanisms.</a:t>
            </a:r>
          </a:p>
          <a:p>
            <a:r>
              <a:rPr lang="en-US" altLang="ru-RU" smtClean="0"/>
              <a:t>modifications are single-vectored, which means that the same factors of environment cause the similar changes of the phenotype in organisms of a certain genotype. </a:t>
            </a:r>
          </a:p>
          <a:p>
            <a:pPr>
              <a:buFont typeface="Arial" charset="0"/>
              <a:buNone/>
            </a:pPr>
            <a:r>
              <a:rPr lang="en-US" altLang="ru-RU" sz="2000" smtClean="0"/>
              <a:t>For example, in summer all Caucasians get suntan under the action of UV rays</a:t>
            </a:r>
            <a:endParaRPr lang="uk-UA" altLang="ru-RU" sz="240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Содержимое 2"/>
          <p:cNvSpPr>
            <a:spLocks noGrp="1"/>
          </p:cNvSpPr>
          <p:nvPr>
            <p:ph idx="1"/>
          </p:nvPr>
        </p:nvSpPr>
        <p:spPr>
          <a:xfrm>
            <a:off x="228600" y="381000"/>
            <a:ext cx="8458200" cy="4678363"/>
          </a:xfrm>
        </p:spPr>
        <p:txBody>
          <a:bodyPr/>
          <a:lstStyle/>
          <a:p>
            <a:r>
              <a:rPr lang="en-US" altLang="ru-RU" sz="3000" smtClean="0"/>
              <a:t>Modifications occur in a mass character — similar changes occur in all individuals of the species. </a:t>
            </a:r>
            <a:endParaRPr lang="uk-UA" altLang="ru-RU" sz="3000" smtClean="0"/>
          </a:p>
          <a:p>
            <a:r>
              <a:rPr lang="en-US" altLang="ru-RU" sz="3000" smtClean="0"/>
              <a:t>level of expression of variation depends on the intensity and duration of its action.</a:t>
            </a:r>
            <a:endParaRPr lang="uk-UA" altLang="ru-RU" sz="3000" smtClean="0"/>
          </a:p>
          <a:p>
            <a:pPr>
              <a:spcBef>
                <a:spcPct val="0"/>
              </a:spcBef>
              <a:spcAft>
                <a:spcPts val="1200"/>
              </a:spcAft>
            </a:pPr>
            <a:r>
              <a:rPr lang="en-US" altLang="ru-RU" sz="3000" smtClean="0"/>
              <a:t>As a rule, modifications are reversible</a:t>
            </a:r>
          </a:p>
          <a:p>
            <a:pPr eaLnBrk="1" hangingPunct="1">
              <a:lnSpc>
                <a:spcPct val="90000"/>
              </a:lnSpc>
              <a:spcBef>
                <a:spcPct val="0"/>
              </a:spcBef>
              <a:spcAft>
                <a:spcPts val="1200"/>
              </a:spcAft>
              <a:buFont typeface="Wingdings" charset="2"/>
              <a:buNone/>
            </a:pPr>
            <a:r>
              <a:rPr lang="en-US" altLang="ru-RU" sz="3000" smtClean="0"/>
              <a:t>If dangerous environmental factors act for a long time during the period of development, the changes are </a:t>
            </a:r>
            <a:r>
              <a:rPr lang="en-US" altLang="ru-RU" sz="3000" b="1" smtClean="0"/>
              <a:t>irreversible</a:t>
            </a:r>
            <a:r>
              <a:rPr lang="en-US" altLang="ru-RU" sz="3000" smtClean="0"/>
              <a:t>  </a:t>
            </a:r>
            <a:r>
              <a:rPr lang="en-US" altLang="ru-RU" smtClean="0"/>
              <a:t>(</a:t>
            </a:r>
            <a:r>
              <a:rPr lang="en-US" altLang="ru-RU" sz="2400" smtClean="0"/>
              <a:t>for example, skeleton deformation due to Vit D deficient rickets</a:t>
            </a:r>
            <a:r>
              <a:rPr lang="ru-RU" altLang="ru-RU" sz="2400" smtClean="0"/>
              <a:t> </a:t>
            </a:r>
            <a:r>
              <a:rPr lang="en-US" altLang="ru-RU" sz="2400" smtClean="0"/>
              <a:t>if not treated)</a:t>
            </a:r>
            <a:r>
              <a:rPr lang="en-US" altLang="ru-RU" smtClean="0"/>
              <a:t>.  </a:t>
            </a:r>
            <a:endParaRPr lang="ru-RU" altLang="ru-RU" smtClean="0"/>
          </a:p>
          <a:p>
            <a:pPr eaLnBrk="1" hangingPunct="1">
              <a:lnSpc>
                <a:spcPct val="90000"/>
              </a:lnSpc>
              <a:spcBef>
                <a:spcPct val="0"/>
              </a:spcBef>
              <a:spcAft>
                <a:spcPts val="1200"/>
              </a:spcAft>
              <a:buFont typeface="Wingdings" charset="2"/>
              <a:buNone/>
            </a:pPr>
            <a:r>
              <a:rPr lang="ru-RU" altLang="ru-RU" smtClean="0"/>
              <a:t>      </a:t>
            </a:r>
            <a:r>
              <a:rPr lang="en-US" altLang="ru-RU" smtClean="0"/>
              <a:t>Such changes in phenotype are called </a:t>
            </a:r>
            <a:r>
              <a:rPr lang="en-US" altLang="ru-RU" b="1" smtClean="0"/>
              <a:t>morphosis</a:t>
            </a:r>
            <a:r>
              <a:rPr lang="en-US" altLang="ru-RU" smtClean="0"/>
              <a:t>.</a:t>
            </a:r>
          </a:p>
          <a:p>
            <a:pPr eaLnBrk="1" hangingPunct="1">
              <a:lnSpc>
                <a:spcPct val="90000"/>
              </a:lnSpc>
              <a:buFont typeface="Wingdings" charset="2"/>
              <a:buNone/>
            </a:pPr>
            <a:endParaRPr lang="en-US" altLang="ru-RU" smtClean="0"/>
          </a:p>
          <a:p>
            <a:endParaRPr lang="ru-RU" altLang="ru-RU" smtClean="0"/>
          </a:p>
          <a:p>
            <a:endParaRPr lang="uk-UA" altLang="ru-RU"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Содержимое 2"/>
          <p:cNvSpPr>
            <a:spLocks noGrp="1"/>
          </p:cNvSpPr>
          <p:nvPr>
            <p:ph idx="1"/>
          </p:nvPr>
        </p:nvSpPr>
        <p:spPr>
          <a:xfrm>
            <a:off x="457200" y="152400"/>
            <a:ext cx="8686800" cy="6324600"/>
          </a:xfrm>
        </p:spPr>
        <p:txBody>
          <a:bodyPr/>
          <a:lstStyle/>
          <a:p>
            <a:pPr marL="0" indent="0" algn="ctr">
              <a:spcBef>
                <a:spcPts val="0"/>
              </a:spcBef>
              <a:buFont typeface="Arial" charset="0"/>
              <a:buNone/>
              <a:defRPr/>
            </a:pPr>
            <a:r>
              <a:rPr lang="en-US" sz="2800" dirty="0" smtClean="0"/>
              <a:t>A condition of environmental etiology that  </a:t>
            </a:r>
            <a:r>
              <a:rPr lang="en-US" sz="2800" i="1" dirty="0" smtClean="0"/>
              <a:t>mimics</a:t>
            </a:r>
            <a:r>
              <a:rPr lang="en-US" sz="2800" dirty="0" smtClean="0"/>
              <a:t> a condition usually of genetic etiology is termed </a:t>
            </a:r>
            <a:r>
              <a:rPr lang="en-US" sz="2800" b="1" dirty="0" smtClean="0">
                <a:solidFill>
                  <a:schemeClr val="accent2">
                    <a:lumMod val="75000"/>
                  </a:schemeClr>
                </a:solidFill>
              </a:rPr>
              <a:t>PHENOCOPY</a:t>
            </a:r>
            <a:r>
              <a:rPr lang="en-US" sz="2800" b="1" dirty="0" smtClean="0"/>
              <a:t>.</a:t>
            </a:r>
          </a:p>
          <a:p>
            <a:pPr marL="0" indent="0">
              <a:spcBef>
                <a:spcPts val="0"/>
              </a:spcBef>
              <a:buFont typeface="Arial" charset="0"/>
              <a:buNone/>
              <a:defRPr/>
            </a:pPr>
            <a:r>
              <a:rPr lang="en-US" sz="2400" dirty="0" smtClean="0"/>
              <a:t>        Vitamin D- deficient rickets caused by low </a:t>
            </a:r>
            <a:r>
              <a:rPr lang="en-US" sz="2400" dirty="0" err="1" smtClean="0"/>
              <a:t>Vit</a:t>
            </a:r>
            <a:r>
              <a:rPr lang="en-US" sz="2400" dirty="0" smtClean="0"/>
              <a:t> D in diet is a </a:t>
            </a:r>
            <a:r>
              <a:rPr lang="en-US" sz="2400" dirty="0" err="1" smtClean="0"/>
              <a:t>phenocopy</a:t>
            </a:r>
            <a:r>
              <a:rPr lang="en-US" sz="2400" dirty="0" smtClean="0"/>
              <a:t> of </a:t>
            </a:r>
          </a:p>
          <a:p>
            <a:pPr marL="0" indent="0">
              <a:spcBef>
                <a:spcPts val="0"/>
              </a:spcBef>
              <a:buFont typeface="Arial" charset="0"/>
              <a:buNone/>
              <a:defRPr/>
            </a:pPr>
            <a:r>
              <a:rPr lang="en-US" sz="2400" dirty="0" smtClean="0"/>
              <a:t>        Vitamin D-resistant rickets caused by mutation of VDR gene  (abnormal receptor for </a:t>
            </a:r>
            <a:r>
              <a:rPr lang="en-US" sz="2400" dirty="0" err="1" smtClean="0"/>
              <a:t>Vit</a:t>
            </a:r>
            <a:r>
              <a:rPr lang="en-US" sz="2400" dirty="0" smtClean="0"/>
              <a:t> D)</a:t>
            </a:r>
          </a:p>
          <a:p>
            <a:pPr marL="0" indent="0">
              <a:spcBef>
                <a:spcPts val="0"/>
              </a:spcBef>
              <a:buFont typeface="Arial" charset="0"/>
              <a:buNone/>
              <a:defRPr/>
            </a:pPr>
            <a:endParaRPr lang="en-US" sz="2800" dirty="0" smtClean="0"/>
          </a:p>
          <a:p>
            <a:pPr marL="0" indent="0">
              <a:spcBef>
                <a:spcPts val="0"/>
              </a:spcBef>
              <a:buFont typeface="Arial" charset="0"/>
              <a:buNone/>
              <a:defRPr/>
            </a:pPr>
            <a:endParaRPr lang="en-US" sz="2800" dirty="0" smtClean="0"/>
          </a:p>
          <a:p>
            <a:pPr marL="0" indent="0">
              <a:spcBef>
                <a:spcPts val="0"/>
              </a:spcBef>
              <a:buFont typeface="Arial" charset="0"/>
              <a:buNone/>
              <a:defRPr/>
            </a:pPr>
            <a:endParaRPr lang="en-US" sz="2800" dirty="0" smtClean="0"/>
          </a:p>
          <a:p>
            <a:pPr marL="0" indent="0">
              <a:spcBef>
                <a:spcPts val="0"/>
              </a:spcBef>
              <a:buFont typeface="Arial" charset="0"/>
              <a:buNone/>
              <a:defRPr/>
            </a:pPr>
            <a:r>
              <a:rPr lang="en-US" sz="2800" dirty="0" smtClean="0"/>
              <a:t>. </a:t>
            </a:r>
          </a:p>
          <a:p>
            <a:pPr>
              <a:defRPr/>
            </a:pPr>
            <a:endParaRPr lang="uk-UA" dirty="0" smtClean="0"/>
          </a:p>
        </p:txBody>
      </p:sp>
      <p:pic>
        <p:nvPicPr>
          <p:cNvPr id="22531" name="Picture 2"/>
          <p:cNvPicPr>
            <a:picLocks noChangeAspect="1" noChangeArrowheads="1"/>
          </p:cNvPicPr>
          <p:nvPr/>
        </p:nvPicPr>
        <p:blipFill>
          <a:blip r:embed="rId3" cstate="print"/>
          <a:srcRect/>
          <a:stretch>
            <a:fillRect/>
          </a:stretch>
        </p:blipFill>
        <p:spPr bwMode="auto">
          <a:xfrm>
            <a:off x="990600" y="3227388"/>
            <a:ext cx="3200400" cy="3219450"/>
          </a:xfrm>
          <a:prstGeom prst="rect">
            <a:avLst/>
          </a:prstGeom>
          <a:noFill/>
          <a:ln w="9525">
            <a:noFill/>
            <a:miter lim="800000"/>
            <a:headEnd/>
            <a:tailEnd/>
          </a:ln>
        </p:spPr>
      </p:pic>
      <p:pic>
        <p:nvPicPr>
          <p:cNvPr id="22532" name="Picture 7"/>
          <p:cNvPicPr>
            <a:picLocks noChangeAspect="1" noChangeArrowheads="1"/>
          </p:cNvPicPr>
          <p:nvPr/>
        </p:nvPicPr>
        <p:blipFill>
          <a:blip r:embed="rId4" cstate="print"/>
          <a:srcRect/>
          <a:stretch>
            <a:fillRect/>
          </a:stretch>
        </p:blipFill>
        <p:spPr bwMode="auto">
          <a:xfrm>
            <a:off x="5029200" y="3124200"/>
            <a:ext cx="3521075" cy="32496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57200"/>
            <a:ext cx="8229600" cy="5668963"/>
          </a:xfrm>
        </p:spPr>
        <p:txBody>
          <a:bodyPr/>
          <a:lstStyle/>
          <a:p>
            <a:pPr marL="514350" indent="-514350">
              <a:spcBef>
                <a:spcPts val="0"/>
              </a:spcBef>
              <a:buFont typeface="Arial" charset="0"/>
              <a:buNone/>
              <a:defRPr/>
            </a:pPr>
            <a:r>
              <a:rPr lang="en-US" sz="2800" dirty="0" smtClean="0"/>
              <a:t>Absence of limbs (</a:t>
            </a:r>
            <a:r>
              <a:rPr lang="en-US" sz="2800" dirty="0" err="1" smtClean="0"/>
              <a:t>amelia</a:t>
            </a:r>
            <a:r>
              <a:rPr lang="en-US" sz="2800" dirty="0" smtClean="0"/>
              <a:t>) or malformed limbs (</a:t>
            </a:r>
            <a:r>
              <a:rPr lang="en-US" sz="2800" dirty="0" err="1" smtClean="0"/>
              <a:t>phocomelia</a:t>
            </a:r>
            <a:r>
              <a:rPr lang="en-US" sz="2800" dirty="0" smtClean="0"/>
              <a:t>) </a:t>
            </a:r>
            <a:r>
              <a:rPr lang="en-US" sz="2400" dirty="0" smtClean="0"/>
              <a:t>in children was caused when pregnant women used thalidomide. Throughout the world, about 10,000 cases were reported of infants with </a:t>
            </a:r>
            <a:r>
              <a:rPr lang="en-US" sz="2400" dirty="0" err="1" smtClean="0"/>
              <a:t>phocomelia</a:t>
            </a:r>
            <a:r>
              <a:rPr lang="en-US" sz="2400" dirty="0" smtClean="0"/>
              <a:t> due to thalidomide </a:t>
            </a:r>
          </a:p>
          <a:p>
            <a:pPr marL="514350" indent="-514350">
              <a:spcBef>
                <a:spcPts val="0"/>
              </a:spcBef>
              <a:buFont typeface="Arial" charset="0"/>
              <a:buNone/>
              <a:defRPr/>
            </a:pPr>
            <a:r>
              <a:rPr lang="en-US" sz="2800" dirty="0" smtClean="0"/>
              <a:t>Tetra-</a:t>
            </a:r>
            <a:r>
              <a:rPr lang="en-US" sz="2800" dirty="0" err="1" smtClean="0"/>
              <a:t>amelia</a:t>
            </a:r>
            <a:r>
              <a:rPr lang="en-US" sz="2800" dirty="0" smtClean="0"/>
              <a:t> and </a:t>
            </a:r>
            <a:r>
              <a:rPr lang="en-US" sz="2800" dirty="0" err="1" smtClean="0"/>
              <a:t>phocomelia</a:t>
            </a:r>
            <a:r>
              <a:rPr lang="en-US" sz="2800" dirty="0" smtClean="0"/>
              <a:t> (Roberts syndrome) </a:t>
            </a:r>
            <a:r>
              <a:rPr lang="en-US" sz="2400" dirty="0" smtClean="0"/>
              <a:t>is rare autosomal-recessive genetic disorders (</a:t>
            </a:r>
            <a:r>
              <a:rPr lang="en-US" sz="2400" dirty="0"/>
              <a:t>Pseudothalidomide </a:t>
            </a:r>
            <a:r>
              <a:rPr lang="en-US" sz="2400" dirty="0" smtClean="0"/>
              <a:t>Syndrome)</a:t>
            </a:r>
          </a:p>
          <a:p>
            <a:pPr>
              <a:spcBef>
                <a:spcPts val="0"/>
              </a:spcBef>
              <a:buFont typeface="Arial" charset="0"/>
              <a:buNone/>
              <a:defRPr/>
            </a:pPr>
            <a:endParaRPr lang="en-US" sz="2800" dirty="0" smtClean="0"/>
          </a:p>
        </p:txBody>
      </p:sp>
      <p:pic>
        <p:nvPicPr>
          <p:cNvPr id="24579" name="Picture 2"/>
          <p:cNvPicPr>
            <a:picLocks noChangeAspect="1" noChangeArrowheads="1"/>
          </p:cNvPicPr>
          <p:nvPr/>
        </p:nvPicPr>
        <p:blipFill>
          <a:blip r:embed="rId3" cstate="print"/>
          <a:srcRect/>
          <a:stretch>
            <a:fillRect/>
          </a:stretch>
        </p:blipFill>
        <p:spPr bwMode="auto">
          <a:xfrm>
            <a:off x="762000" y="3646488"/>
            <a:ext cx="4572000" cy="2911475"/>
          </a:xfrm>
          <a:prstGeom prst="rect">
            <a:avLst/>
          </a:prstGeom>
          <a:noFill/>
          <a:ln w="9525">
            <a:noFill/>
            <a:miter lim="800000"/>
            <a:headEnd/>
            <a:tailEnd/>
          </a:ln>
        </p:spPr>
      </p:pic>
      <p:pic>
        <p:nvPicPr>
          <p:cNvPr id="24580" name="Picture 5"/>
          <p:cNvPicPr>
            <a:picLocks noChangeAspect="1" noChangeArrowheads="1"/>
          </p:cNvPicPr>
          <p:nvPr/>
        </p:nvPicPr>
        <p:blipFill>
          <a:blip r:embed="rId4" cstate="print"/>
          <a:srcRect/>
          <a:stretch>
            <a:fillRect/>
          </a:stretch>
        </p:blipFill>
        <p:spPr bwMode="auto">
          <a:xfrm>
            <a:off x="6629400" y="3733800"/>
            <a:ext cx="1096963" cy="28114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Содержимое 2"/>
          <p:cNvSpPr>
            <a:spLocks noGrp="1"/>
          </p:cNvSpPr>
          <p:nvPr>
            <p:ph idx="1"/>
          </p:nvPr>
        </p:nvSpPr>
        <p:spPr>
          <a:xfrm>
            <a:off x="533400" y="381000"/>
            <a:ext cx="8382000" cy="4678363"/>
          </a:xfrm>
        </p:spPr>
        <p:txBody>
          <a:bodyPr/>
          <a:lstStyle/>
          <a:p>
            <a:pPr>
              <a:spcBef>
                <a:spcPct val="0"/>
              </a:spcBef>
              <a:buFont typeface="Arial" charset="0"/>
              <a:buNone/>
            </a:pPr>
            <a:r>
              <a:rPr lang="en-US" altLang="ru-RU" smtClean="0"/>
              <a:t>Cataract and microphthalmia in children occurs in congenital rubella syndrome, </a:t>
            </a:r>
          </a:p>
          <a:p>
            <a:pPr>
              <a:buFont typeface="Arial" charset="0"/>
              <a:buNone/>
            </a:pPr>
            <a:r>
              <a:rPr lang="en-US" altLang="ru-RU" smtClean="0"/>
              <a:t>It is a phenocopy of hereditary cataract (</a:t>
            </a:r>
            <a:r>
              <a:rPr lang="en-US" altLang="ru-RU" sz="2400" smtClean="0"/>
              <a:t>most frequently autosomal dominant, but can also be autosomal recessive or X-linked)</a:t>
            </a:r>
            <a:r>
              <a:rPr lang="en-US" altLang="ru-RU" smtClean="0"/>
              <a:t> and microphthalmia </a:t>
            </a:r>
            <a:r>
              <a:rPr lang="en-US" altLang="ru-RU" sz="2400" smtClean="0"/>
              <a:t>(autosomal recessive)</a:t>
            </a:r>
            <a:endParaRPr lang="ru-RU" altLang="ru-RU" sz="2400" smtClean="0"/>
          </a:p>
        </p:txBody>
      </p:sp>
      <p:pic>
        <p:nvPicPr>
          <p:cNvPr id="26627" name="Содержимое 7" descr="а.jpg"/>
          <p:cNvPicPr>
            <a:picLocks noChangeAspect="1"/>
          </p:cNvPicPr>
          <p:nvPr/>
        </p:nvPicPr>
        <p:blipFill>
          <a:blip r:embed="rId2" cstate="print"/>
          <a:srcRect/>
          <a:stretch>
            <a:fillRect/>
          </a:stretch>
        </p:blipFill>
        <p:spPr bwMode="auto">
          <a:xfrm>
            <a:off x="2743200" y="3276600"/>
            <a:ext cx="3352800" cy="2682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Содержимое 2"/>
          <p:cNvSpPr>
            <a:spLocks noGrp="1"/>
          </p:cNvSpPr>
          <p:nvPr>
            <p:ph idx="1"/>
          </p:nvPr>
        </p:nvSpPr>
        <p:spPr>
          <a:xfrm>
            <a:off x="381000" y="931863"/>
            <a:ext cx="8763000" cy="5621337"/>
          </a:xfrm>
        </p:spPr>
        <p:txBody>
          <a:bodyPr/>
          <a:lstStyle/>
          <a:p>
            <a:pPr marL="1524000" indent="-1524000" eaLnBrk="1" hangingPunct="1">
              <a:buFont typeface="Wingdings" pitchFamily="2" charset="2"/>
              <a:buNone/>
              <a:defRPr/>
            </a:pPr>
            <a:r>
              <a:rPr lang="en-US" sz="2400" b="1" dirty="0" smtClean="0">
                <a:solidFill>
                  <a:schemeClr val="accent2">
                    <a:lumMod val="75000"/>
                  </a:schemeClr>
                </a:solidFill>
              </a:rPr>
              <a:t>Norm of reaction</a:t>
            </a:r>
            <a:r>
              <a:rPr lang="en-US" sz="2400" dirty="0" smtClean="0">
                <a:solidFill>
                  <a:schemeClr val="accent2">
                    <a:lumMod val="75000"/>
                  </a:schemeClr>
                </a:solidFill>
              </a:rPr>
              <a:t>  </a:t>
            </a:r>
            <a:r>
              <a:rPr lang="ru-RU" sz="2400" dirty="0" smtClean="0"/>
              <a:t>- </a:t>
            </a:r>
            <a:r>
              <a:rPr lang="en-US" sz="2400" dirty="0" smtClean="0"/>
              <a:t>is </a:t>
            </a:r>
            <a:r>
              <a:rPr lang="en-US" sz="2400" u="sng" dirty="0" smtClean="0"/>
              <a:t>genetically determined limits </a:t>
            </a:r>
            <a:r>
              <a:rPr lang="en-US" sz="2400" dirty="0" smtClean="0"/>
              <a:t>of the character  varieties under the action of different external conditions.    </a:t>
            </a:r>
          </a:p>
          <a:p>
            <a:pPr algn="ctr" eaLnBrk="1" hangingPunct="1">
              <a:buFont typeface="Wingdings" pitchFamily="2" charset="2"/>
              <a:buNone/>
              <a:defRPr/>
            </a:pPr>
            <a:r>
              <a:rPr lang="en-US" sz="2400" dirty="0" smtClean="0"/>
              <a:t>The </a:t>
            </a:r>
            <a:r>
              <a:rPr lang="en-US" sz="2400" i="1" dirty="0" smtClean="0"/>
              <a:t>norm of reaction </a:t>
            </a:r>
            <a:r>
              <a:rPr lang="en-US" sz="2400" dirty="0" smtClean="0"/>
              <a:t>is</a:t>
            </a:r>
          </a:p>
          <a:p>
            <a:pPr indent="377825" eaLnBrk="1" hangingPunct="1">
              <a:spcBef>
                <a:spcPts val="0"/>
              </a:spcBef>
              <a:buFont typeface="Wingdings" pitchFamily="2" charset="2"/>
              <a:buNone/>
              <a:defRPr/>
            </a:pPr>
            <a:r>
              <a:rPr lang="en-US" sz="2400" b="1" i="1" dirty="0" smtClean="0"/>
              <a:t>    Zero                           Narrow                            Wide</a:t>
            </a:r>
          </a:p>
          <a:p>
            <a:pPr indent="12700" eaLnBrk="1" hangingPunct="1">
              <a:spcBef>
                <a:spcPts val="0"/>
              </a:spcBef>
              <a:buFont typeface="Wingdings" pitchFamily="2" charset="2"/>
              <a:buNone/>
              <a:defRPr/>
            </a:pPr>
            <a:r>
              <a:rPr lang="en-US" sz="2400" i="1" dirty="0" smtClean="0"/>
              <a:t>norm of reaction          norm of reaction          norm of reaction</a:t>
            </a:r>
          </a:p>
          <a:p>
            <a:pPr indent="377825" eaLnBrk="1" hangingPunct="1">
              <a:spcBef>
                <a:spcPts val="0"/>
              </a:spcBef>
              <a:buFont typeface="Wingdings" pitchFamily="2" charset="2"/>
              <a:buNone/>
              <a:defRPr/>
            </a:pPr>
            <a:endParaRPr lang="en-US" sz="2400" dirty="0" smtClean="0"/>
          </a:p>
          <a:p>
            <a:pPr indent="12700" eaLnBrk="1" hangingPunct="1">
              <a:spcBef>
                <a:spcPts val="0"/>
              </a:spcBef>
              <a:buFont typeface="Wingdings" pitchFamily="2" charset="2"/>
              <a:buNone/>
              <a:defRPr/>
            </a:pPr>
            <a:r>
              <a:rPr lang="en-US" sz="2000" dirty="0" smtClean="0"/>
              <a:t>ABO blood groups                         Height                                 Body weight,</a:t>
            </a:r>
          </a:p>
          <a:p>
            <a:pPr indent="104775" eaLnBrk="1" hangingPunct="1">
              <a:spcBef>
                <a:spcPts val="0"/>
              </a:spcBef>
              <a:buFont typeface="Wingdings" pitchFamily="2" charset="2"/>
              <a:buNone/>
              <a:defRPr/>
            </a:pPr>
            <a:r>
              <a:rPr lang="en-US" sz="2000" dirty="0" smtClean="0"/>
              <a:t>                                                                                             number of RBC, WBC</a:t>
            </a:r>
          </a:p>
          <a:p>
            <a:pPr algn="ctr" eaLnBrk="1" hangingPunct="1">
              <a:spcBef>
                <a:spcPts val="0"/>
              </a:spcBef>
              <a:buFont typeface="Wingdings" pitchFamily="2" charset="2"/>
              <a:buNone/>
              <a:defRPr/>
            </a:pPr>
            <a:r>
              <a:rPr lang="en-US" sz="2000" dirty="0" smtClean="0">
                <a:solidFill>
                  <a:schemeClr val="accent2">
                    <a:lumMod val="75000"/>
                  </a:schemeClr>
                </a:solidFill>
              </a:rPr>
              <a:t>The wider is norm of reaction the greater is the influence of the environment and the less the influence of the genotype during ontogenesis.</a:t>
            </a:r>
          </a:p>
          <a:p>
            <a:pPr indent="377825" eaLnBrk="1" hangingPunct="1">
              <a:spcBef>
                <a:spcPts val="0"/>
              </a:spcBef>
              <a:buFont typeface="Wingdings" pitchFamily="2" charset="2"/>
              <a:buNone/>
              <a:defRPr/>
            </a:pPr>
            <a:endParaRPr lang="en-US" sz="2400" dirty="0" smtClean="0"/>
          </a:p>
          <a:p>
            <a:pPr marL="0" indent="0" eaLnBrk="1" hangingPunct="1">
              <a:spcBef>
                <a:spcPts val="0"/>
              </a:spcBef>
              <a:buFont typeface="Wingdings" pitchFamily="2" charset="2"/>
              <a:buNone/>
              <a:defRPr/>
            </a:pPr>
            <a:r>
              <a:rPr lang="en-US" sz="2400" dirty="0" smtClean="0"/>
              <a:t>   Traits with wide norm are not qualitative but </a:t>
            </a:r>
            <a:r>
              <a:rPr lang="en-US" sz="2400" i="1" dirty="0" err="1" smtClean="0"/>
              <a:t>quantitive</a:t>
            </a:r>
            <a:r>
              <a:rPr lang="en-US" sz="2400" dirty="0" smtClean="0"/>
              <a:t>. They     depend on a great number of genes and </a:t>
            </a:r>
            <a:r>
              <a:rPr lang="en-US" sz="2400" b="1" dirty="0" smtClean="0"/>
              <a:t>are not</a:t>
            </a:r>
            <a:r>
              <a:rPr lang="en-US" sz="2400" dirty="0" smtClean="0"/>
              <a:t>  inherited as </a:t>
            </a:r>
            <a:r>
              <a:rPr lang="en-US" sz="2400" dirty="0" err="1" smtClean="0"/>
              <a:t>Mendelian</a:t>
            </a:r>
            <a:r>
              <a:rPr lang="en-US" sz="2400" dirty="0" smtClean="0"/>
              <a:t> traits.</a:t>
            </a:r>
          </a:p>
          <a:p>
            <a:pPr eaLnBrk="1" hangingPunct="1">
              <a:buFont typeface="Wingdings" pitchFamily="2" charset="2"/>
              <a:buNone/>
              <a:defRPr/>
            </a:pPr>
            <a:endParaRPr lang="ru-RU" sz="2400" dirty="0" smtClean="0"/>
          </a:p>
        </p:txBody>
      </p:sp>
      <p:cxnSp>
        <p:nvCxnSpPr>
          <p:cNvPr id="4" name="Прямая со стрелкой 3"/>
          <p:cNvCxnSpPr/>
          <p:nvPr/>
        </p:nvCxnSpPr>
        <p:spPr>
          <a:xfrm flipH="1">
            <a:off x="2362200" y="2333625"/>
            <a:ext cx="762000" cy="192088"/>
          </a:xfrm>
          <a:prstGeom prst="straightConnector1">
            <a:avLst/>
          </a:prstGeom>
          <a:ln w="12700">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 name="Прямая со стрелкой 4"/>
          <p:cNvCxnSpPr/>
          <p:nvPr/>
        </p:nvCxnSpPr>
        <p:spPr>
          <a:xfrm>
            <a:off x="4419600" y="2447925"/>
            <a:ext cx="0" cy="192088"/>
          </a:xfrm>
          <a:prstGeom prst="straightConnector1">
            <a:avLst/>
          </a:prstGeom>
          <a:ln w="12700">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 name="Прямая со стрелкой 5"/>
          <p:cNvCxnSpPr/>
          <p:nvPr/>
        </p:nvCxnSpPr>
        <p:spPr>
          <a:xfrm>
            <a:off x="6248400" y="2295525"/>
            <a:ext cx="609600" cy="228600"/>
          </a:xfrm>
          <a:prstGeom prst="straightConnector1">
            <a:avLst/>
          </a:prstGeom>
          <a:ln w="12700">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sp>
        <p:nvSpPr>
          <p:cNvPr id="27654" name="TextBox 1"/>
          <p:cNvSpPr txBox="1">
            <a:spLocks noChangeArrowheads="1"/>
          </p:cNvSpPr>
          <p:nvPr/>
        </p:nvSpPr>
        <p:spPr bwMode="auto">
          <a:xfrm>
            <a:off x="381000" y="304800"/>
            <a:ext cx="8577263" cy="461963"/>
          </a:xfrm>
          <a:prstGeom prst="rect">
            <a:avLst/>
          </a:prstGeom>
          <a:noFill/>
          <a:ln w="9525">
            <a:noFill/>
            <a:miter lim="800000"/>
            <a:headEnd/>
            <a:tailEnd/>
          </a:ln>
        </p:spPr>
        <p:txBody>
          <a:bodyPr wrap="none">
            <a:spAutoFit/>
          </a:bodyPr>
          <a:lstStyle/>
          <a:p>
            <a:r>
              <a:rPr lang="en-US" altLang="ru-RU" b="1"/>
              <a:t>Phenotypic variation is characterized by norm of reaction</a:t>
            </a:r>
            <a:endParaRPr lang="ru-RU" altLang="ru-RU" b="1"/>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5"/>
          <p:cNvSpPr txBox="1">
            <a:spLocks noChangeArrowheads="1"/>
          </p:cNvSpPr>
          <p:nvPr/>
        </p:nvSpPr>
        <p:spPr bwMode="auto">
          <a:xfrm>
            <a:off x="0" y="5715000"/>
            <a:ext cx="9144000" cy="830263"/>
          </a:xfrm>
          <a:prstGeom prst="rect">
            <a:avLst/>
          </a:prstGeom>
          <a:noFill/>
          <a:ln w="9525">
            <a:noFill/>
            <a:miter lim="800000"/>
            <a:headEnd/>
            <a:tailEnd/>
          </a:ln>
        </p:spPr>
        <p:txBody>
          <a:bodyPr>
            <a:spAutoFit/>
          </a:bodyPr>
          <a:lstStyle/>
          <a:p>
            <a:pPr eaLnBrk="1" hangingPunct="1"/>
            <a:r>
              <a:rPr lang="en-US" altLang="ru-RU" b="1"/>
              <a:t>Narrow  norm   of   reaction                 Wide norm   of   reaction</a:t>
            </a:r>
            <a:endParaRPr lang="ru-RU" altLang="ru-RU" b="1"/>
          </a:p>
          <a:p>
            <a:pPr eaLnBrk="1" hangingPunct="1"/>
            <a:endParaRPr lang="ru-RU" altLang="ru-RU" b="1"/>
          </a:p>
        </p:txBody>
      </p:sp>
      <p:pic>
        <p:nvPicPr>
          <p:cNvPr id="28675" name="Picture 5" descr="http://cf.ppt-online.org/files/slide/3/3UAHc7pWSahYjm1ENouyzs2fbxBMeVQZ06LvrT/slide-13.jpg"/>
          <p:cNvPicPr>
            <a:picLocks noChangeAspect="1" noChangeArrowheads="1"/>
          </p:cNvPicPr>
          <p:nvPr/>
        </p:nvPicPr>
        <p:blipFill>
          <a:blip r:embed="rId2" cstate="print"/>
          <a:srcRect t="22917" b="3125"/>
          <a:stretch>
            <a:fillRect/>
          </a:stretch>
        </p:blipFill>
        <p:spPr bwMode="auto">
          <a:xfrm>
            <a:off x="0" y="1371600"/>
            <a:ext cx="9144000" cy="4038600"/>
          </a:xfrm>
          <a:prstGeom prst="rect">
            <a:avLst/>
          </a:prstGeom>
          <a:noFill/>
          <a:ln w="9525">
            <a:noFill/>
            <a:miter lim="800000"/>
            <a:headEnd/>
            <a:tailEnd/>
          </a:ln>
        </p:spPr>
      </p:pic>
      <p:sp>
        <p:nvSpPr>
          <p:cNvPr id="28676" name="TextBox 5"/>
          <p:cNvSpPr txBox="1">
            <a:spLocks noChangeArrowheads="1"/>
          </p:cNvSpPr>
          <p:nvPr/>
        </p:nvSpPr>
        <p:spPr bwMode="auto">
          <a:xfrm>
            <a:off x="2667000" y="228600"/>
            <a:ext cx="4648200" cy="457200"/>
          </a:xfrm>
          <a:prstGeom prst="rect">
            <a:avLst/>
          </a:prstGeom>
          <a:noFill/>
          <a:ln w="9525">
            <a:noFill/>
            <a:miter lim="800000"/>
            <a:headEnd/>
            <a:tailEnd/>
          </a:ln>
        </p:spPr>
        <p:txBody>
          <a:bodyPr>
            <a:spAutoFit/>
          </a:bodyPr>
          <a:lstStyle/>
          <a:p>
            <a:pPr eaLnBrk="1" hangingPunct="1"/>
            <a:r>
              <a:rPr lang="en-US" altLang="ru-RU"/>
              <a:t>NORM OF REACTION</a:t>
            </a:r>
            <a:endParaRPr lang="uk-UA" altLang="ru-RU"/>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idx="1"/>
          </p:nvPr>
        </p:nvSpPr>
        <p:spPr>
          <a:xfrm>
            <a:off x="0" y="0"/>
            <a:ext cx="9144000" cy="6858000"/>
          </a:xfrm>
        </p:spPr>
        <p:txBody>
          <a:bodyPr/>
          <a:lstStyle/>
          <a:p>
            <a:pPr algn="ctr" eaLnBrk="1" hangingPunct="1">
              <a:buFont typeface="Wingdings" charset="2"/>
              <a:buNone/>
            </a:pPr>
            <a:r>
              <a:rPr lang="en-US" altLang="ru-RU" smtClean="0"/>
              <a:t>           </a:t>
            </a:r>
            <a:r>
              <a:rPr lang="en-US" altLang="ru-RU" b="1" smtClean="0">
                <a:solidFill>
                  <a:srgbClr val="C00000"/>
                </a:solidFill>
              </a:rPr>
              <a:t>GENETIC   VARIATION.</a:t>
            </a:r>
          </a:p>
          <a:p>
            <a:pPr eaLnBrk="1" hangingPunct="1">
              <a:buFont typeface="Wingdings" charset="2"/>
              <a:buNone/>
            </a:pPr>
            <a:r>
              <a:rPr lang="en-US" altLang="ru-RU" smtClean="0"/>
              <a:t>    </a:t>
            </a:r>
            <a:r>
              <a:rPr lang="en-US" altLang="ru-RU" sz="2800" smtClean="0"/>
              <a:t>Genetic variation is a variation concerning </a:t>
            </a:r>
            <a:r>
              <a:rPr lang="en-US" altLang="ru-RU" sz="2800" b="1" smtClean="0"/>
              <a:t>the genotype</a:t>
            </a:r>
            <a:r>
              <a:rPr lang="en-US" altLang="ru-RU" sz="2800" smtClean="0"/>
              <a:t>.</a:t>
            </a:r>
          </a:p>
          <a:p>
            <a:pPr eaLnBrk="1" hangingPunct="1">
              <a:buFont typeface="Wingdings" charset="2"/>
              <a:buNone/>
            </a:pPr>
            <a:r>
              <a:rPr lang="en-US" altLang="ru-RU" sz="2800" smtClean="0"/>
              <a:t>              There are </a:t>
            </a:r>
            <a:r>
              <a:rPr lang="en-US" altLang="ru-RU" sz="2800" b="1" smtClean="0"/>
              <a:t>two types</a:t>
            </a:r>
            <a:r>
              <a:rPr lang="en-US" altLang="ru-RU" sz="2800" smtClean="0"/>
              <a:t> of genetic variation:</a:t>
            </a:r>
          </a:p>
          <a:p>
            <a:pPr eaLnBrk="1" hangingPunct="1">
              <a:buFont typeface="Wingdings" charset="2"/>
              <a:buNone/>
            </a:pPr>
            <a:r>
              <a:rPr lang="en-US" altLang="ru-RU" sz="2800" smtClean="0"/>
              <a:t> </a:t>
            </a:r>
          </a:p>
          <a:p>
            <a:pPr eaLnBrk="1" hangingPunct="1">
              <a:buFont typeface="Wingdings" charset="2"/>
              <a:buNone/>
            </a:pPr>
            <a:r>
              <a:rPr lang="en-US" altLang="ru-RU" sz="2800" smtClean="0"/>
              <a:t>                    </a:t>
            </a:r>
            <a:r>
              <a:rPr lang="en-US" altLang="ru-RU" sz="2800" b="1" smtClean="0"/>
              <a:t>Recombination                        Mutations</a:t>
            </a:r>
          </a:p>
          <a:p>
            <a:pPr algn="ctr" eaLnBrk="1" hangingPunct="1">
              <a:buFont typeface="Wingdings" charset="2"/>
              <a:buNone/>
            </a:pPr>
            <a:r>
              <a:rPr lang="en-US" altLang="ru-RU" sz="2700" b="1" smtClean="0"/>
              <a:t>  </a:t>
            </a:r>
          </a:p>
          <a:p>
            <a:pPr algn="ctr" eaLnBrk="1" hangingPunct="1">
              <a:buFont typeface="Wingdings" charset="2"/>
              <a:buNone/>
            </a:pPr>
            <a:r>
              <a:rPr lang="en-US" altLang="ru-RU" sz="2700" b="1" smtClean="0">
                <a:solidFill>
                  <a:srgbClr val="C00000"/>
                </a:solidFill>
              </a:rPr>
              <a:t>  Recombination</a:t>
            </a:r>
            <a:r>
              <a:rPr lang="en-US" altLang="ru-RU" sz="2700" smtClean="0">
                <a:solidFill>
                  <a:srgbClr val="C00000"/>
                </a:solidFill>
              </a:rPr>
              <a:t> </a:t>
            </a:r>
            <a:r>
              <a:rPr lang="en-US" altLang="ru-RU" sz="2700" smtClean="0"/>
              <a:t> is a process which makes </a:t>
            </a:r>
            <a:r>
              <a:rPr lang="en-US" altLang="ru-RU" sz="2700" b="1" smtClean="0"/>
              <a:t>new </a:t>
            </a:r>
            <a:r>
              <a:rPr lang="ru-RU" altLang="ru-RU" sz="2700" b="1" smtClean="0"/>
              <a:t> </a:t>
            </a:r>
            <a:r>
              <a:rPr lang="en-US" altLang="ru-RU" sz="2700" b="1" smtClean="0"/>
              <a:t>combinations</a:t>
            </a:r>
            <a:r>
              <a:rPr lang="en-US" altLang="ru-RU" sz="2700" smtClean="0"/>
              <a:t> of genetic information.</a:t>
            </a:r>
          </a:p>
          <a:p>
            <a:pPr eaLnBrk="1" hangingPunct="1">
              <a:lnSpc>
                <a:spcPct val="150000"/>
              </a:lnSpc>
              <a:buFont typeface="Wingdings" charset="2"/>
              <a:buNone/>
            </a:pPr>
            <a:r>
              <a:rPr lang="en-US" altLang="ru-RU" sz="2800" smtClean="0"/>
              <a:t>  </a:t>
            </a:r>
            <a:r>
              <a:rPr lang="en-US" altLang="ru-RU" sz="2400" smtClean="0"/>
              <a:t>The organisms which express characters of both the parents are known as  </a:t>
            </a:r>
            <a:r>
              <a:rPr lang="en-US" altLang="ru-RU" sz="2400" b="1" smtClean="0"/>
              <a:t>recombinants</a:t>
            </a:r>
            <a:r>
              <a:rPr lang="en-US" altLang="ru-RU" sz="2400" smtClean="0"/>
              <a:t> and the events responsible for mixing  maternal and paternal characters in </a:t>
            </a:r>
            <a:r>
              <a:rPr lang="en-US" altLang="ru-RU" sz="2400" b="1" smtClean="0"/>
              <a:t>sexually reproducing </a:t>
            </a:r>
            <a:r>
              <a:rPr lang="en-US" altLang="ru-RU" sz="2400" smtClean="0"/>
              <a:t>organisms are called </a:t>
            </a:r>
            <a:r>
              <a:rPr lang="en-US" altLang="ru-RU" sz="2400" b="1" smtClean="0"/>
              <a:t>recombinations.</a:t>
            </a:r>
            <a:endParaRPr lang="ru-RU" altLang="ru-RU" sz="2400" b="1" smtClean="0"/>
          </a:p>
        </p:txBody>
      </p:sp>
      <p:sp>
        <p:nvSpPr>
          <p:cNvPr id="4" name="Стрелка вниз 3"/>
          <p:cNvSpPr/>
          <p:nvPr/>
        </p:nvSpPr>
        <p:spPr>
          <a:xfrm flipH="1">
            <a:off x="2667000" y="1676400"/>
            <a:ext cx="762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 name="Стрелка вниз 5"/>
          <p:cNvSpPr/>
          <p:nvPr/>
        </p:nvSpPr>
        <p:spPr>
          <a:xfrm flipH="1">
            <a:off x="6553200" y="1674813"/>
            <a:ext cx="762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idx="1"/>
          </p:nvPr>
        </p:nvSpPr>
        <p:spPr>
          <a:xfrm>
            <a:off x="381000" y="228600"/>
            <a:ext cx="8763000" cy="6629400"/>
          </a:xfrm>
        </p:spPr>
        <p:txBody>
          <a:bodyPr/>
          <a:lstStyle/>
          <a:p>
            <a:pPr eaLnBrk="1" hangingPunct="1">
              <a:lnSpc>
                <a:spcPct val="90000"/>
              </a:lnSpc>
              <a:buFont typeface="Wingdings" charset="2"/>
              <a:buNone/>
            </a:pPr>
            <a:r>
              <a:rPr lang="en-US" altLang="ru-RU" smtClean="0">
                <a:solidFill>
                  <a:srgbClr val="FF0000"/>
                </a:solidFill>
              </a:rPr>
              <a:t>     </a:t>
            </a:r>
            <a:r>
              <a:rPr lang="en-US" altLang="ru-RU" b="1" smtClean="0">
                <a:solidFill>
                  <a:srgbClr val="FF0000"/>
                </a:solidFill>
              </a:rPr>
              <a:t>New combinations appear by the following ways:</a:t>
            </a:r>
          </a:p>
          <a:p>
            <a:pPr eaLnBrk="1" hangingPunct="1">
              <a:lnSpc>
                <a:spcPct val="90000"/>
              </a:lnSpc>
              <a:buFont typeface="Wingdings" charset="2"/>
              <a:buNone/>
            </a:pPr>
            <a:r>
              <a:rPr lang="en-US" altLang="ru-RU" sz="2800" smtClean="0"/>
              <a:t>- </a:t>
            </a:r>
            <a:r>
              <a:rPr lang="en-US" altLang="ru-RU" sz="2400" smtClean="0"/>
              <a:t> reciprocal recombination of linked genes in chromosomes  by crossing over in Prophase I of meiosis;</a:t>
            </a:r>
          </a:p>
          <a:p>
            <a:pPr eaLnBrk="1" hangingPunct="1">
              <a:lnSpc>
                <a:spcPct val="90000"/>
              </a:lnSpc>
              <a:buFont typeface="Wingdings" charset="2"/>
              <a:buNone/>
            </a:pPr>
            <a:r>
              <a:rPr lang="en-US" altLang="ru-RU" sz="2400" smtClean="0"/>
              <a:t>  - independent assortment of chromosomes in </a:t>
            </a:r>
            <a:r>
              <a:rPr lang="ru-RU" altLang="ru-RU" sz="2400" smtClean="0"/>
              <a:t>А</a:t>
            </a:r>
            <a:r>
              <a:rPr lang="en-US" altLang="ru-RU" sz="2400" smtClean="0"/>
              <a:t>naphase I of meiosis;</a:t>
            </a:r>
          </a:p>
          <a:p>
            <a:pPr eaLnBrk="1" hangingPunct="1">
              <a:lnSpc>
                <a:spcPct val="90000"/>
              </a:lnSpc>
              <a:buFont typeface="Wingdings" charset="2"/>
              <a:buNone/>
            </a:pPr>
            <a:endParaRPr lang="en-US" altLang="ru-RU" sz="2800" smtClean="0"/>
          </a:p>
          <a:p>
            <a:pPr eaLnBrk="1" hangingPunct="1">
              <a:lnSpc>
                <a:spcPct val="90000"/>
              </a:lnSpc>
              <a:buFont typeface="Wingdings" charset="2"/>
              <a:buNone/>
            </a:pPr>
            <a:r>
              <a:rPr lang="en-US" altLang="ru-RU" sz="2800" smtClean="0"/>
              <a:t>   </a:t>
            </a:r>
          </a:p>
          <a:p>
            <a:pPr eaLnBrk="1" hangingPunct="1">
              <a:lnSpc>
                <a:spcPct val="90000"/>
              </a:lnSpc>
              <a:buFont typeface="Wingdings" charset="2"/>
              <a:buNone/>
            </a:pPr>
            <a:r>
              <a:rPr lang="en-US" altLang="ru-RU" sz="2800" smtClean="0"/>
              <a:t>       </a:t>
            </a:r>
            <a:endParaRPr lang="ru-RU" altLang="ru-RU" sz="2800" smtClean="0"/>
          </a:p>
        </p:txBody>
      </p:sp>
      <p:pic>
        <p:nvPicPr>
          <p:cNvPr id="30723" name="Picture 5" descr="802w"/>
          <p:cNvPicPr>
            <a:picLocks noChangeAspect="1" noChangeArrowheads="1"/>
          </p:cNvPicPr>
          <p:nvPr/>
        </p:nvPicPr>
        <p:blipFill>
          <a:blip r:embed="rId2" cstate="print"/>
          <a:srcRect/>
          <a:stretch>
            <a:fillRect/>
          </a:stretch>
        </p:blipFill>
        <p:spPr bwMode="auto">
          <a:xfrm>
            <a:off x="1981200" y="2590800"/>
            <a:ext cx="6275388" cy="37480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Содержимое 4" descr="а.jpg"/>
          <p:cNvPicPr>
            <a:picLocks noGrp="1" noChangeAspect="1"/>
          </p:cNvPicPr>
          <p:nvPr>
            <p:ph sz="half" idx="2"/>
          </p:nvPr>
        </p:nvPicPr>
        <p:blipFill>
          <a:blip r:embed="rId2" cstate="print"/>
          <a:srcRect/>
          <a:stretch>
            <a:fillRect/>
          </a:stretch>
        </p:blipFill>
        <p:spPr>
          <a:xfrm>
            <a:off x="5757863" y="2971800"/>
            <a:ext cx="2962275" cy="2552700"/>
          </a:xfrm>
        </p:spPr>
      </p:pic>
      <p:pic>
        <p:nvPicPr>
          <p:cNvPr id="31747" name="Содержимое 7" descr="а.jpg"/>
          <p:cNvPicPr>
            <a:picLocks noGrp="1" noChangeAspect="1"/>
          </p:cNvPicPr>
          <p:nvPr>
            <p:ph sz="half" idx="1"/>
          </p:nvPr>
        </p:nvPicPr>
        <p:blipFill>
          <a:blip r:embed="rId3" cstate="print"/>
          <a:srcRect/>
          <a:stretch>
            <a:fillRect/>
          </a:stretch>
        </p:blipFill>
        <p:spPr>
          <a:xfrm>
            <a:off x="6019800" y="352425"/>
            <a:ext cx="2438400" cy="2108200"/>
          </a:xfrm>
        </p:spPr>
      </p:pic>
      <p:sp>
        <p:nvSpPr>
          <p:cNvPr id="31748" name="Прямоугольник 5"/>
          <p:cNvSpPr>
            <a:spLocks noChangeArrowheads="1"/>
          </p:cNvSpPr>
          <p:nvPr/>
        </p:nvSpPr>
        <p:spPr bwMode="auto">
          <a:xfrm>
            <a:off x="1219200" y="152400"/>
            <a:ext cx="4953000" cy="2308225"/>
          </a:xfrm>
          <a:prstGeom prst="rect">
            <a:avLst/>
          </a:prstGeom>
          <a:noFill/>
          <a:ln w="9525">
            <a:noFill/>
            <a:miter lim="800000"/>
            <a:headEnd/>
            <a:tailEnd/>
          </a:ln>
        </p:spPr>
        <p:txBody>
          <a:bodyPr>
            <a:spAutoFit/>
          </a:bodyPr>
          <a:lstStyle/>
          <a:p>
            <a:pPr eaLnBrk="1" hangingPunct="1">
              <a:lnSpc>
                <a:spcPct val="150000"/>
              </a:lnSpc>
            </a:pPr>
            <a:r>
              <a:rPr lang="en-US" altLang="ru-RU"/>
              <a:t> -  </a:t>
            </a:r>
            <a:r>
              <a:rPr lang="en-US" altLang="ru-RU" sz="3200"/>
              <a:t>random fertilization;</a:t>
            </a:r>
          </a:p>
          <a:p>
            <a:pPr eaLnBrk="1" hangingPunct="1">
              <a:lnSpc>
                <a:spcPct val="150000"/>
              </a:lnSpc>
              <a:buFontTx/>
              <a:buChar char="-"/>
            </a:pPr>
            <a:r>
              <a:rPr lang="en-US" altLang="ru-RU" sz="3200"/>
              <a:t>  chance of marriage;     </a:t>
            </a:r>
          </a:p>
          <a:p>
            <a:pPr eaLnBrk="1" hangingPunct="1">
              <a:lnSpc>
                <a:spcPct val="150000"/>
              </a:lnSpc>
              <a:buFontTx/>
              <a:buChar char="-"/>
            </a:pPr>
            <a:r>
              <a:rPr lang="en-US" altLang="ru-RU" sz="3200"/>
              <a:t>  multiple alleles.</a:t>
            </a:r>
            <a:endParaRPr lang="uk-UA" altLang="ru-RU" sz="3200"/>
          </a:p>
        </p:txBody>
      </p:sp>
      <p:sp>
        <p:nvSpPr>
          <p:cNvPr id="31749" name="Прямоугольник 1"/>
          <p:cNvSpPr>
            <a:spLocks noChangeArrowheads="1"/>
          </p:cNvSpPr>
          <p:nvPr/>
        </p:nvSpPr>
        <p:spPr bwMode="auto">
          <a:xfrm>
            <a:off x="838200" y="3581400"/>
            <a:ext cx="4572000" cy="2308225"/>
          </a:xfrm>
          <a:prstGeom prst="rect">
            <a:avLst/>
          </a:prstGeom>
          <a:noFill/>
          <a:ln w="9525">
            <a:noFill/>
            <a:miter lim="800000"/>
            <a:headEnd/>
            <a:tailEnd/>
          </a:ln>
        </p:spPr>
        <p:txBody>
          <a:bodyPr>
            <a:spAutoFit/>
          </a:bodyPr>
          <a:lstStyle/>
          <a:p>
            <a:pPr eaLnBrk="1" hangingPunct="1">
              <a:lnSpc>
                <a:spcPct val="90000"/>
              </a:lnSpc>
              <a:buFont typeface="Wingdings" charset="2"/>
              <a:buNone/>
            </a:pPr>
            <a:r>
              <a:rPr lang="en-US" altLang="ru-RU" sz="2000"/>
              <a:t>Recombination leads to re-distribution of </a:t>
            </a:r>
            <a:r>
              <a:rPr lang="en-US" altLang="ru-RU" sz="2000" b="1"/>
              <a:t>already existing </a:t>
            </a:r>
            <a:r>
              <a:rPr lang="en-US" altLang="ru-RU" sz="2000"/>
              <a:t>genes </a:t>
            </a:r>
            <a:r>
              <a:rPr lang="en-US" altLang="ru-RU" sz="2000" b="1"/>
              <a:t>in  population. </a:t>
            </a:r>
          </a:p>
          <a:p>
            <a:pPr eaLnBrk="1" hangingPunct="1">
              <a:lnSpc>
                <a:spcPct val="90000"/>
              </a:lnSpc>
              <a:buFont typeface="Wingdings" charset="2"/>
              <a:buNone/>
            </a:pPr>
            <a:r>
              <a:rPr lang="en-US" altLang="ru-RU" sz="2000"/>
              <a:t>      </a:t>
            </a:r>
          </a:p>
          <a:p>
            <a:pPr eaLnBrk="1" hangingPunct="1">
              <a:lnSpc>
                <a:spcPct val="90000"/>
              </a:lnSpc>
              <a:buFont typeface="Wingdings" charset="2"/>
              <a:buNone/>
            </a:pPr>
            <a:r>
              <a:rPr lang="en-US" altLang="ru-RU" sz="2000"/>
              <a:t>It brings diversity in genotype and  phenotype of different organisms but gene pool in </a:t>
            </a:r>
            <a:r>
              <a:rPr lang="en-US" altLang="ru-RU" sz="2000" b="1"/>
              <a:t>a population remains unchanged</a:t>
            </a:r>
            <a:r>
              <a:rPr lang="en-US" altLang="ru-RU" sz="2000"/>
              <a:t>.</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idx="1"/>
          </p:nvPr>
        </p:nvSpPr>
        <p:spPr>
          <a:xfrm>
            <a:off x="228600" y="152400"/>
            <a:ext cx="8915400" cy="6705600"/>
          </a:xfrm>
        </p:spPr>
        <p:txBody>
          <a:bodyPr/>
          <a:lstStyle/>
          <a:p>
            <a:pPr algn="ctr" eaLnBrk="1" hangingPunct="1">
              <a:lnSpc>
                <a:spcPct val="90000"/>
              </a:lnSpc>
              <a:buFont typeface="Wingdings" charset="2"/>
              <a:buNone/>
            </a:pPr>
            <a:r>
              <a:rPr lang="en-US" altLang="ru-RU" smtClean="0"/>
              <a:t> </a:t>
            </a:r>
            <a:r>
              <a:rPr lang="en-US" altLang="ru-RU" b="1" smtClean="0">
                <a:solidFill>
                  <a:srgbClr val="C00000"/>
                </a:solidFill>
              </a:rPr>
              <a:t>MUTATIONS</a:t>
            </a:r>
          </a:p>
          <a:p>
            <a:pPr eaLnBrk="1" hangingPunct="1">
              <a:lnSpc>
                <a:spcPct val="90000"/>
              </a:lnSpc>
              <a:spcBef>
                <a:spcPct val="0"/>
              </a:spcBef>
              <a:spcAft>
                <a:spcPts val="1200"/>
              </a:spcAft>
              <a:buFont typeface="Wingdings" charset="2"/>
              <a:buNone/>
            </a:pPr>
            <a:r>
              <a:rPr lang="en-US" altLang="ru-RU" b="1" smtClean="0"/>
              <a:t>       </a:t>
            </a:r>
            <a:r>
              <a:rPr lang="en-US" altLang="ru-RU" sz="2800" smtClean="0"/>
              <a:t>are sudden changes of hereditary information</a:t>
            </a:r>
          </a:p>
          <a:p>
            <a:pPr eaLnBrk="1" hangingPunct="1">
              <a:lnSpc>
                <a:spcPct val="90000"/>
              </a:lnSpc>
              <a:spcBef>
                <a:spcPct val="0"/>
              </a:spcBef>
              <a:spcAft>
                <a:spcPts val="1200"/>
              </a:spcAft>
              <a:buFont typeface="Wingdings" charset="2"/>
              <a:buNone/>
            </a:pPr>
            <a:r>
              <a:rPr lang="en-US" altLang="ru-RU" sz="2800" smtClean="0"/>
              <a:t>   </a:t>
            </a:r>
            <a:r>
              <a:rPr lang="en-US" altLang="ru-RU" sz="2400" smtClean="0"/>
              <a:t>The term “</a:t>
            </a:r>
            <a:r>
              <a:rPr lang="en-US" altLang="ru-RU" sz="2400" i="1" smtClean="0"/>
              <a:t>mutation</a:t>
            </a:r>
            <a:r>
              <a:rPr lang="en-US" altLang="ru-RU" sz="2400" smtClean="0"/>
              <a:t>” was coined by Hugo de Vries (1901).</a:t>
            </a:r>
          </a:p>
          <a:p>
            <a:pPr eaLnBrk="1" hangingPunct="1">
              <a:lnSpc>
                <a:spcPct val="90000"/>
              </a:lnSpc>
              <a:spcBef>
                <a:spcPct val="0"/>
              </a:spcBef>
              <a:spcAft>
                <a:spcPts val="1800"/>
              </a:spcAft>
              <a:buFont typeface="Wingdings" charset="2"/>
              <a:buNone/>
            </a:pPr>
            <a:r>
              <a:rPr lang="en-US" altLang="ru-RU" sz="2800" b="1" smtClean="0"/>
              <a:t>The typical properties of mutations:</a:t>
            </a:r>
          </a:p>
          <a:p>
            <a:pPr eaLnBrk="1" hangingPunct="1">
              <a:lnSpc>
                <a:spcPct val="90000"/>
              </a:lnSpc>
              <a:spcBef>
                <a:spcPct val="0"/>
              </a:spcBef>
              <a:spcAft>
                <a:spcPts val="1800"/>
              </a:spcAft>
              <a:buFont typeface="Wingdings" charset="2"/>
              <a:buChar char="§"/>
            </a:pPr>
            <a:r>
              <a:rPr lang="en-US" altLang="ru-RU" sz="2800" smtClean="0"/>
              <a:t>Are inherited by next generations</a:t>
            </a:r>
          </a:p>
          <a:p>
            <a:pPr eaLnBrk="1" hangingPunct="1">
              <a:lnSpc>
                <a:spcPct val="90000"/>
              </a:lnSpc>
              <a:spcBef>
                <a:spcPct val="0"/>
              </a:spcBef>
              <a:spcAft>
                <a:spcPts val="1800"/>
              </a:spcAft>
              <a:buFont typeface="Wingdings" charset="2"/>
              <a:buChar char="§"/>
            </a:pPr>
            <a:r>
              <a:rPr lang="en-US" altLang="ru-RU" sz="2800" smtClean="0"/>
              <a:t>occur </a:t>
            </a:r>
            <a:r>
              <a:rPr lang="en-US" altLang="ru-RU" sz="2800" b="1" smtClean="0"/>
              <a:t>suddenly</a:t>
            </a:r>
            <a:r>
              <a:rPr lang="en-US" altLang="ru-RU" sz="2800" smtClean="0"/>
              <a:t> in single individuals. </a:t>
            </a:r>
            <a:r>
              <a:rPr lang="en-US" altLang="ru-RU" sz="2400" smtClean="0"/>
              <a:t>It is impossible to predict in what individual, when and what kind of mutation will appear;</a:t>
            </a:r>
          </a:p>
          <a:p>
            <a:pPr eaLnBrk="1" hangingPunct="1">
              <a:lnSpc>
                <a:spcPct val="90000"/>
              </a:lnSpc>
              <a:buFont typeface="Wingdings" charset="2"/>
              <a:buChar char="§"/>
            </a:pPr>
            <a:r>
              <a:rPr lang="en-US" altLang="ru-RU" sz="2800" b="1" smtClean="0"/>
              <a:t>non</a:t>
            </a:r>
            <a:r>
              <a:rPr lang="ru-RU" altLang="ru-RU" sz="2800" b="1" smtClean="0"/>
              <a:t> </a:t>
            </a:r>
            <a:r>
              <a:rPr lang="en-US" altLang="ru-RU" sz="2800" b="1" smtClean="0"/>
              <a:t>adaptive as a rule</a:t>
            </a:r>
            <a:r>
              <a:rPr lang="en-US" altLang="ru-RU" sz="2800" smtClean="0"/>
              <a:t> / seldom have an adequate and, consequently, useful character. More often they decrease the organism </a:t>
            </a:r>
            <a:r>
              <a:rPr lang="en-US" altLang="ru-RU" sz="2800" b="1" smtClean="0"/>
              <a:t>viability</a:t>
            </a:r>
            <a:r>
              <a:rPr lang="en-US" altLang="ru-RU" sz="2800" smtClean="0"/>
              <a:t>/   </a:t>
            </a:r>
          </a:p>
          <a:p>
            <a:pPr eaLnBrk="1" hangingPunct="1">
              <a:lnSpc>
                <a:spcPct val="90000"/>
              </a:lnSpc>
              <a:buFont typeface="Wingdings" charset="2"/>
              <a:buChar char="§"/>
            </a:pPr>
            <a:r>
              <a:rPr lang="en-US" altLang="ru-RU" sz="2800" b="1" smtClean="0"/>
              <a:t>appear spontaneously.</a:t>
            </a:r>
          </a:p>
          <a:p>
            <a:pPr eaLnBrk="1" hangingPunct="1">
              <a:lnSpc>
                <a:spcPct val="90000"/>
              </a:lnSpc>
              <a:buFont typeface="Wingdings" charset="2"/>
              <a:buNone/>
            </a:pPr>
            <a:r>
              <a:rPr lang="en-US" altLang="ru-RU" sz="2800" b="1" smtClean="0">
                <a:solidFill>
                  <a:srgbClr val="FF9999"/>
                </a:solidFill>
              </a:rPr>
              <a:t>  </a:t>
            </a:r>
          </a:p>
          <a:p>
            <a:pPr eaLnBrk="1" hangingPunct="1">
              <a:lnSpc>
                <a:spcPct val="90000"/>
              </a:lnSpc>
              <a:buFont typeface="Wingdings" charset="2"/>
              <a:buNone/>
            </a:pPr>
            <a:endParaRPr lang="ru-RU" altLang="ru-RU" b="1" smtClean="0">
              <a:solidFill>
                <a:srgbClr val="FF9999"/>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idx="1"/>
          </p:nvPr>
        </p:nvSpPr>
        <p:spPr>
          <a:xfrm>
            <a:off x="152400" y="304800"/>
            <a:ext cx="8991600" cy="6324600"/>
          </a:xfrm>
        </p:spPr>
        <p:txBody>
          <a:bodyPr/>
          <a:lstStyle/>
          <a:p>
            <a:pPr eaLnBrk="1" hangingPunct="1">
              <a:buFont typeface="Wingdings" charset="2"/>
              <a:buChar char="§"/>
            </a:pPr>
            <a:r>
              <a:rPr lang="en-US" altLang="ru-RU" sz="2800" smtClean="0"/>
              <a:t>are </a:t>
            </a:r>
            <a:r>
              <a:rPr lang="en-US" altLang="ru-RU" sz="2800" b="1" smtClean="0"/>
              <a:t>irreversible</a:t>
            </a:r>
            <a:r>
              <a:rPr lang="en-US" altLang="ru-RU" sz="2800" smtClean="0"/>
              <a:t> and – </a:t>
            </a:r>
          </a:p>
          <a:p>
            <a:pPr eaLnBrk="1" hangingPunct="1">
              <a:buFont typeface="Wingdings" charset="2"/>
              <a:buChar char="§"/>
            </a:pPr>
            <a:r>
              <a:rPr lang="en-US" altLang="ru-RU" sz="2800" b="1" smtClean="0"/>
              <a:t>non adequate</a:t>
            </a:r>
            <a:r>
              <a:rPr lang="en-US" altLang="ru-RU" sz="2800" smtClean="0"/>
              <a:t> to the acting factor;</a:t>
            </a:r>
          </a:p>
          <a:p>
            <a:pPr eaLnBrk="1" hangingPunct="1">
              <a:buFont typeface="Wingdings" charset="2"/>
              <a:buNone/>
            </a:pPr>
            <a:r>
              <a:rPr lang="en-US" altLang="ru-RU" sz="2800" smtClean="0"/>
              <a:t>    The same external factor may cause different mutations and, vice versa, the same mutations are sometimes caused by different factors.</a:t>
            </a:r>
          </a:p>
          <a:p>
            <a:pPr eaLnBrk="1" hangingPunct="1">
              <a:buFont typeface="Wingdings" charset="2"/>
              <a:buNone/>
            </a:pPr>
            <a:endParaRPr lang="en-US" altLang="ru-RU" sz="2800" smtClean="0"/>
          </a:p>
          <a:p>
            <a:pPr eaLnBrk="1" hangingPunct="1">
              <a:buFont typeface="Wingdings" charset="2"/>
              <a:buNone/>
            </a:pPr>
            <a:r>
              <a:rPr lang="en-US" altLang="ru-RU" sz="2800" smtClean="0"/>
              <a:t> </a:t>
            </a:r>
            <a:r>
              <a:rPr lang="en-US" altLang="ru-RU" sz="2800" b="1" smtClean="0"/>
              <a:t>Biological significance of mutations is great</a:t>
            </a:r>
            <a:r>
              <a:rPr lang="en-US" altLang="ru-RU" sz="2800" smtClean="0"/>
              <a:t>. As they are inherited they are </a:t>
            </a:r>
            <a:r>
              <a:rPr lang="en-US" altLang="ru-RU" sz="2800" b="1" smtClean="0"/>
              <a:t>an elementary material of evolution.</a:t>
            </a:r>
            <a:r>
              <a:rPr lang="en-US" altLang="ru-RU" sz="2800" smtClean="0"/>
              <a:t> </a:t>
            </a:r>
          </a:p>
          <a:p>
            <a:pPr eaLnBrk="1" hangingPunct="1">
              <a:buFont typeface="Wingdings" charset="2"/>
              <a:buNone/>
            </a:pPr>
            <a:r>
              <a:rPr lang="en-US" altLang="ru-RU" sz="2800" smtClean="0"/>
              <a:t>The product of mutations is called </a:t>
            </a:r>
            <a:r>
              <a:rPr lang="en-US" altLang="ru-RU" sz="2800" b="1" smtClean="0"/>
              <a:t>mutant.</a:t>
            </a:r>
            <a:endParaRPr lang="ru-RU" altLang="ru-RU" sz="2800" b="1"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Заголовок 1"/>
          <p:cNvSpPr>
            <a:spLocks noGrp="1"/>
          </p:cNvSpPr>
          <p:nvPr>
            <p:ph type="title"/>
          </p:nvPr>
        </p:nvSpPr>
        <p:spPr>
          <a:xfrm>
            <a:off x="457200" y="274638"/>
            <a:ext cx="8229600" cy="868362"/>
          </a:xfrm>
        </p:spPr>
        <p:txBody>
          <a:bodyPr/>
          <a:lstStyle/>
          <a:p>
            <a:r>
              <a:rPr lang="en-US" altLang="ru-RU" sz="3600" smtClean="0">
                <a:solidFill>
                  <a:srgbClr val="C00000"/>
                </a:solidFill>
              </a:rPr>
              <a:t>According to the type of cells </a:t>
            </a:r>
            <a:endParaRPr lang="ru-RU" altLang="ru-RU" sz="3600" smtClean="0">
              <a:solidFill>
                <a:srgbClr val="C00000"/>
              </a:solidFill>
            </a:endParaRPr>
          </a:p>
        </p:txBody>
      </p:sp>
      <p:sp>
        <p:nvSpPr>
          <p:cNvPr id="34819" name="Содержимое 2"/>
          <p:cNvSpPr>
            <a:spLocks noGrp="1"/>
          </p:cNvSpPr>
          <p:nvPr>
            <p:ph idx="1"/>
          </p:nvPr>
        </p:nvSpPr>
        <p:spPr>
          <a:xfrm>
            <a:off x="533400" y="1219200"/>
            <a:ext cx="8229600" cy="4525963"/>
          </a:xfrm>
        </p:spPr>
        <p:txBody>
          <a:bodyPr/>
          <a:lstStyle/>
          <a:p>
            <a:pPr algn="ctr" eaLnBrk="1" hangingPunct="1">
              <a:lnSpc>
                <a:spcPct val="80000"/>
              </a:lnSpc>
              <a:buFont typeface="Wingdings" charset="2"/>
              <a:buNone/>
            </a:pPr>
            <a:r>
              <a:rPr lang="en-US" altLang="ru-RU" b="1" smtClean="0"/>
              <a:t>Mutations</a:t>
            </a:r>
          </a:p>
          <a:p>
            <a:pPr eaLnBrk="1" hangingPunct="1">
              <a:lnSpc>
                <a:spcPct val="80000"/>
              </a:lnSpc>
              <a:buFont typeface="Wingdings" charset="2"/>
              <a:buNone/>
            </a:pPr>
            <a:endParaRPr lang="en-US" altLang="ru-RU" sz="2800" b="1" smtClean="0"/>
          </a:p>
          <a:p>
            <a:pPr eaLnBrk="1" hangingPunct="1">
              <a:lnSpc>
                <a:spcPct val="80000"/>
              </a:lnSpc>
              <a:buFont typeface="Wingdings" charset="2"/>
              <a:buNone/>
            </a:pPr>
            <a:r>
              <a:rPr lang="en-US" altLang="ru-RU" sz="2800" smtClean="0"/>
              <a:t> </a:t>
            </a:r>
          </a:p>
          <a:p>
            <a:pPr eaLnBrk="1" hangingPunct="1">
              <a:lnSpc>
                <a:spcPct val="80000"/>
              </a:lnSpc>
              <a:buFont typeface="Wingdings" charset="2"/>
              <a:buNone/>
            </a:pPr>
            <a:endParaRPr lang="en-US" altLang="ru-RU" sz="2800" smtClean="0"/>
          </a:p>
          <a:p>
            <a:pPr eaLnBrk="1" hangingPunct="1">
              <a:lnSpc>
                <a:spcPct val="80000"/>
              </a:lnSpc>
              <a:buFont typeface="Wingdings" charset="2"/>
              <a:buNone/>
            </a:pPr>
            <a:endParaRPr lang="en-US" altLang="ru-RU" sz="2800" smtClean="0"/>
          </a:p>
        </p:txBody>
      </p:sp>
      <p:sp>
        <p:nvSpPr>
          <p:cNvPr id="34820" name="TextBox 4"/>
          <p:cNvSpPr txBox="1">
            <a:spLocks noChangeArrowheads="1"/>
          </p:cNvSpPr>
          <p:nvPr/>
        </p:nvSpPr>
        <p:spPr bwMode="auto">
          <a:xfrm>
            <a:off x="1066800" y="1752600"/>
            <a:ext cx="1828800" cy="461963"/>
          </a:xfrm>
          <a:prstGeom prst="rect">
            <a:avLst/>
          </a:prstGeom>
          <a:noFill/>
          <a:ln w="9525">
            <a:noFill/>
            <a:miter lim="800000"/>
            <a:headEnd/>
            <a:tailEnd/>
          </a:ln>
        </p:spPr>
        <p:txBody>
          <a:bodyPr>
            <a:spAutoFit/>
          </a:bodyPr>
          <a:lstStyle/>
          <a:p>
            <a:pPr eaLnBrk="1" hangingPunct="1"/>
            <a:r>
              <a:rPr lang="en-US" altLang="ru-RU"/>
              <a:t> </a:t>
            </a:r>
            <a:r>
              <a:rPr lang="en-US" altLang="ru-RU" b="1"/>
              <a:t>Somatic: </a:t>
            </a:r>
            <a:endParaRPr lang="ru-RU" altLang="ru-RU"/>
          </a:p>
        </p:txBody>
      </p:sp>
      <p:sp>
        <p:nvSpPr>
          <p:cNvPr id="34821" name="TextBox 5"/>
          <p:cNvSpPr txBox="1">
            <a:spLocks noChangeArrowheads="1"/>
          </p:cNvSpPr>
          <p:nvPr/>
        </p:nvSpPr>
        <p:spPr bwMode="auto">
          <a:xfrm>
            <a:off x="5943600" y="1676400"/>
            <a:ext cx="1828800" cy="461963"/>
          </a:xfrm>
          <a:prstGeom prst="rect">
            <a:avLst/>
          </a:prstGeom>
          <a:noFill/>
          <a:ln w="9525">
            <a:noFill/>
            <a:miter lim="800000"/>
            <a:headEnd/>
            <a:tailEnd/>
          </a:ln>
        </p:spPr>
        <p:txBody>
          <a:bodyPr>
            <a:spAutoFit/>
          </a:bodyPr>
          <a:lstStyle/>
          <a:p>
            <a:pPr eaLnBrk="1" hangingPunct="1"/>
            <a:r>
              <a:rPr lang="en-US" altLang="ru-RU"/>
              <a:t> </a:t>
            </a:r>
            <a:r>
              <a:rPr lang="en-US" altLang="ru-RU" b="1"/>
              <a:t>Germinal:  </a:t>
            </a:r>
            <a:endParaRPr lang="ru-RU" altLang="ru-RU"/>
          </a:p>
        </p:txBody>
      </p:sp>
      <p:sp>
        <p:nvSpPr>
          <p:cNvPr id="34822" name="TextBox 7"/>
          <p:cNvSpPr txBox="1">
            <a:spLocks noChangeArrowheads="1"/>
          </p:cNvSpPr>
          <p:nvPr/>
        </p:nvSpPr>
        <p:spPr bwMode="auto">
          <a:xfrm>
            <a:off x="533400" y="2133600"/>
            <a:ext cx="3810000" cy="3194050"/>
          </a:xfrm>
          <a:prstGeom prst="rect">
            <a:avLst/>
          </a:prstGeom>
          <a:noFill/>
          <a:ln w="9525">
            <a:noFill/>
            <a:miter lim="800000"/>
            <a:headEnd/>
            <a:tailEnd/>
          </a:ln>
        </p:spPr>
        <p:txBody>
          <a:bodyPr>
            <a:spAutoFit/>
          </a:bodyPr>
          <a:lstStyle/>
          <a:p>
            <a:pPr eaLnBrk="1" hangingPunct="1"/>
            <a:r>
              <a:rPr lang="en-US" altLang="ru-RU" b="1"/>
              <a:t>not</a:t>
            </a:r>
            <a:r>
              <a:rPr lang="en-US" altLang="ru-RU"/>
              <a:t> </a:t>
            </a:r>
            <a:r>
              <a:rPr lang="en-US" altLang="ru-RU" b="1"/>
              <a:t>inherited </a:t>
            </a:r>
            <a:r>
              <a:rPr lang="en-US" altLang="ru-RU"/>
              <a:t>during</a:t>
            </a:r>
            <a:r>
              <a:rPr lang="ru-RU" altLang="ru-RU"/>
              <a:t> </a:t>
            </a:r>
            <a:r>
              <a:rPr lang="en-US" altLang="ru-RU"/>
              <a:t>the sexual reproduction</a:t>
            </a:r>
          </a:p>
          <a:p>
            <a:pPr eaLnBrk="1" hangingPunct="1"/>
            <a:endParaRPr lang="en-US" altLang="ru-RU"/>
          </a:p>
          <a:p>
            <a:pPr eaLnBrk="1" hangingPunct="1"/>
            <a:r>
              <a:rPr lang="en-US" altLang="ru-RU"/>
              <a:t>Cause formation of tumors</a:t>
            </a:r>
          </a:p>
          <a:p>
            <a:pPr eaLnBrk="1" hangingPunct="1"/>
            <a:endParaRPr lang="en-US" altLang="ru-RU"/>
          </a:p>
          <a:p>
            <a:pPr eaLnBrk="1" hangingPunct="1">
              <a:lnSpc>
                <a:spcPct val="80000"/>
              </a:lnSpc>
              <a:buFont typeface="Wingdings" charset="2"/>
              <a:buNone/>
            </a:pPr>
            <a:r>
              <a:rPr lang="en-US" altLang="ru-RU"/>
              <a:t>May cause changes of cell antigens that leads to autoimmune aggression</a:t>
            </a:r>
          </a:p>
          <a:p>
            <a:pPr eaLnBrk="1" hangingPunct="1"/>
            <a:endParaRPr lang="ru-RU" altLang="ru-RU"/>
          </a:p>
        </p:txBody>
      </p:sp>
      <p:sp>
        <p:nvSpPr>
          <p:cNvPr id="34823" name="TextBox 8"/>
          <p:cNvSpPr txBox="1">
            <a:spLocks noChangeArrowheads="1"/>
          </p:cNvSpPr>
          <p:nvPr/>
        </p:nvSpPr>
        <p:spPr bwMode="auto">
          <a:xfrm>
            <a:off x="5029200" y="2209800"/>
            <a:ext cx="3733800" cy="3416300"/>
          </a:xfrm>
          <a:prstGeom prst="rect">
            <a:avLst/>
          </a:prstGeom>
          <a:noFill/>
          <a:ln w="9525">
            <a:noFill/>
            <a:miter lim="800000"/>
            <a:headEnd/>
            <a:tailEnd/>
          </a:ln>
        </p:spPr>
        <p:txBody>
          <a:bodyPr>
            <a:spAutoFit/>
          </a:bodyPr>
          <a:lstStyle/>
          <a:p>
            <a:pPr eaLnBrk="1" hangingPunct="1"/>
            <a:r>
              <a:rPr lang="en-US" altLang="ru-RU"/>
              <a:t> </a:t>
            </a:r>
            <a:r>
              <a:rPr lang="en-US" altLang="ru-RU" b="1"/>
              <a:t>inherited </a:t>
            </a:r>
            <a:r>
              <a:rPr lang="en-US" altLang="ru-RU"/>
              <a:t>during</a:t>
            </a:r>
            <a:r>
              <a:rPr lang="ru-RU" altLang="ru-RU"/>
              <a:t> </a:t>
            </a:r>
            <a:r>
              <a:rPr lang="en-US" altLang="ru-RU"/>
              <a:t>the sexual reproduction</a:t>
            </a:r>
          </a:p>
          <a:p>
            <a:pPr eaLnBrk="1" hangingPunct="1"/>
            <a:endParaRPr lang="en-US" altLang="ru-RU"/>
          </a:p>
          <a:p>
            <a:pPr eaLnBrk="1" hangingPunct="1"/>
            <a:r>
              <a:rPr lang="en-US" altLang="ru-RU"/>
              <a:t>Give material for natural selection </a:t>
            </a:r>
          </a:p>
          <a:p>
            <a:pPr eaLnBrk="1" hangingPunct="1"/>
            <a:endParaRPr lang="en-US" altLang="ru-RU"/>
          </a:p>
          <a:p>
            <a:pPr eaLnBrk="1" hangingPunct="1"/>
            <a:r>
              <a:rPr lang="en-US" altLang="ru-RU"/>
              <a:t>Cause birth of children with hereditary disorders</a:t>
            </a:r>
          </a:p>
          <a:p>
            <a:pPr eaLnBrk="1" hangingPunct="1"/>
            <a:r>
              <a:rPr lang="en-US" altLang="ru-RU"/>
              <a:t> </a:t>
            </a:r>
            <a:endParaRPr lang="ru-RU" altLang="ru-RU"/>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Содержимое 2"/>
          <p:cNvSpPr>
            <a:spLocks noGrp="1"/>
          </p:cNvSpPr>
          <p:nvPr>
            <p:ph idx="1"/>
          </p:nvPr>
        </p:nvSpPr>
        <p:spPr>
          <a:xfrm>
            <a:off x="457200" y="609600"/>
            <a:ext cx="8229600" cy="5516563"/>
          </a:xfrm>
        </p:spPr>
        <p:txBody>
          <a:bodyPr/>
          <a:lstStyle/>
          <a:p>
            <a:r>
              <a:rPr lang="en-US" altLang="ru-RU" sz="2800" smtClean="0"/>
              <a:t>If a somatic mutation takes place during the embryonic development, an adult organism may have both the normal and mutant somatic cells.</a:t>
            </a:r>
            <a:br>
              <a:rPr lang="en-US" altLang="ru-RU" sz="2800" smtClean="0"/>
            </a:br>
            <a:r>
              <a:rPr lang="en-US" altLang="ru-RU" sz="2800" smtClean="0"/>
              <a:t>Such an organism is termed </a:t>
            </a:r>
            <a:r>
              <a:rPr lang="en-US" altLang="ru-RU" sz="2800" b="1" smtClean="0"/>
              <a:t>MOSAIC</a:t>
            </a:r>
          </a:p>
          <a:p>
            <a:pPr>
              <a:buFont typeface="Arial" charset="0"/>
              <a:buNone/>
            </a:pPr>
            <a:r>
              <a:rPr lang="en-US" altLang="ru-RU" sz="2400" smtClean="0"/>
              <a:t>Example is eyes of  different color						</a:t>
            </a:r>
            <a:endParaRPr lang="ru-RU" altLang="ru-RU" sz="2800" smtClean="0"/>
          </a:p>
        </p:txBody>
      </p:sp>
      <p:sp>
        <p:nvSpPr>
          <p:cNvPr id="35843" name="AutoShape 2" descr="Картинки по запросу mosaicism development"/>
          <p:cNvSpPr>
            <a:spLocks noChangeAspect="1" noChangeArrowheads="1"/>
          </p:cNvSpPr>
          <p:nvPr/>
        </p:nvSpPr>
        <p:spPr bwMode="auto">
          <a:xfrm>
            <a:off x="176213" y="-182563"/>
            <a:ext cx="304800" cy="304801"/>
          </a:xfrm>
          <a:prstGeom prst="rect">
            <a:avLst/>
          </a:prstGeom>
          <a:noFill/>
          <a:ln w="9525">
            <a:noFill/>
            <a:miter lim="800000"/>
            <a:headEnd/>
            <a:tailEnd/>
          </a:ln>
        </p:spPr>
        <p:txBody>
          <a:bodyPr/>
          <a:lstStyle/>
          <a:p>
            <a:pPr eaLnBrk="1" hangingPunct="1"/>
            <a:endParaRPr lang="uk-UA" altLang="ru-RU"/>
          </a:p>
        </p:txBody>
      </p:sp>
      <p:pic>
        <p:nvPicPr>
          <p:cNvPr id="35844" name="Picture 4"/>
          <p:cNvPicPr>
            <a:picLocks noChangeAspect="1" noChangeArrowheads="1"/>
          </p:cNvPicPr>
          <p:nvPr/>
        </p:nvPicPr>
        <p:blipFill>
          <a:blip r:embed="rId2" cstate="print"/>
          <a:srcRect b="13788"/>
          <a:stretch>
            <a:fillRect/>
          </a:stretch>
        </p:blipFill>
        <p:spPr bwMode="auto">
          <a:xfrm>
            <a:off x="685800" y="2971800"/>
            <a:ext cx="4114800" cy="3246438"/>
          </a:xfrm>
          <a:prstGeom prst="rect">
            <a:avLst/>
          </a:prstGeom>
          <a:noFill/>
          <a:ln w="9525">
            <a:noFill/>
            <a:miter lim="800000"/>
            <a:headEnd/>
            <a:tailEnd/>
          </a:ln>
        </p:spPr>
      </p:pic>
      <p:pic>
        <p:nvPicPr>
          <p:cNvPr id="35845" name="Picture 5"/>
          <p:cNvPicPr>
            <a:picLocks noChangeAspect="1" noChangeArrowheads="1"/>
          </p:cNvPicPr>
          <p:nvPr/>
        </p:nvPicPr>
        <p:blipFill>
          <a:blip r:embed="rId3" cstate="print"/>
          <a:srcRect/>
          <a:stretch>
            <a:fillRect/>
          </a:stretch>
        </p:blipFill>
        <p:spPr bwMode="auto">
          <a:xfrm>
            <a:off x="5105400" y="3200400"/>
            <a:ext cx="3305175" cy="2971800"/>
          </a:xfrm>
          <a:prstGeom prst="rect">
            <a:avLst/>
          </a:prstGeom>
          <a:noFill/>
          <a:ln w="9525">
            <a:noFill/>
            <a:round/>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Grp="1" noChangeArrowheads="1"/>
          </p:cNvSpPr>
          <p:nvPr>
            <p:ph idx="1"/>
          </p:nvPr>
        </p:nvSpPr>
        <p:spPr>
          <a:xfrm>
            <a:off x="152400" y="228600"/>
            <a:ext cx="8763000" cy="6477000"/>
          </a:xfrm>
        </p:spPr>
        <p:txBody>
          <a:bodyPr/>
          <a:lstStyle/>
          <a:p>
            <a:pPr eaLnBrk="1" hangingPunct="1">
              <a:lnSpc>
                <a:spcPct val="80000"/>
              </a:lnSpc>
              <a:buFont typeface="Wingdings" charset="2"/>
              <a:buNone/>
            </a:pPr>
            <a:r>
              <a:rPr lang="en-US" altLang="ru-RU" smtClean="0"/>
              <a:t>According to the </a:t>
            </a:r>
            <a:r>
              <a:rPr lang="en-US" altLang="ru-RU" b="1" smtClean="0"/>
              <a:t>phenotypic manifestation</a:t>
            </a:r>
            <a:r>
              <a:rPr lang="en-US" altLang="ru-RU" smtClean="0"/>
              <a:t>    	                    mutations are:</a:t>
            </a:r>
          </a:p>
          <a:p>
            <a:pPr eaLnBrk="1" hangingPunct="1">
              <a:lnSpc>
                <a:spcPct val="80000"/>
              </a:lnSpc>
              <a:buFont typeface="Wingdings" charset="2"/>
              <a:buNone/>
            </a:pPr>
            <a:r>
              <a:rPr lang="en-US" altLang="ru-RU" smtClean="0"/>
              <a:t> </a:t>
            </a:r>
            <a:r>
              <a:rPr lang="en-US" altLang="ru-RU" b="1" smtClean="0"/>
              <a:t>- dominant</a:t>
            </a:r>
            <a:r>
              <a:rPr lang="en-US" altLang="ru-RU" smtClean="0"/>
              <a:t> (appear in mutants); are haploinsuffient</a:t>
            </a:r>
          </a:p>
          <a:p>
            <a:pPr eaLnBrk="1" hangingPunct="1">
              <a:lnSpc>
                <a:spcPct val="80000"/>
              </a:lnSpc>
              <a:buFont typeface="Wingdings" charset="2"/>
              <a:buNone/>
            </a:pPr>
            <a:r>
              <a:rPr lang="en-US" altLang="ru-RU" smtClean="0"/>
              <a:t> </a:t>
            </a:r>
            <a:r>
              <a:rPr lang="en-US" altLang="ru-RU" b="1" smtClean="0"/>
              <a:t>- recessive</a:t>
            </a:r>
            <a:r>
              <a:rPr lang="en-US" altLang="ru-RU" smtClean="0"/>
              <a:t> (are not expressed in heterozygotes); are haplosufficient</a:t>
            </a:r>
          </a:p>
          <a:p>
            <a:pPr eaLnBrk="1" hangingPunct="1">
              <a:lnSpc>
                <a:spcPct val="80000"/>
              </a:lnSpc>
              <a:buFont typeface="Wingdings" charset="2"/>
              <a:buNone/>
            </a:pPr>
            <a:r>
              <a:rPr lang="en-US" altLang="ru-RU" smtClean="0"/>
              <a:t>   					</a:t>
            </a:r>
          </a:p>
          <a:p>
            <a:pPr eaLnBrk="1" hangingPunct="1">
              <a:lnSpc>
                <a:spcPct val="80000"/>
              </a:lnSpc>
              <a:buFont typeface="Wingdings" charset="2"/>
              <a:buNone/>
            </a:pPr>
            <a:r>
              <a:rPr lang="en-US" altLang="ru-RU" smtClean="0"/>
              <a:t> </a:t>
            </a:r>
            <a:r>
              <a:rPr lang="en-US" altLang="ru-RU" b="1" smtClean="0"/>
              <a:t>- neutral;     - harmful;      - useful </a:t>
            </a:r>
            <a:r>
              <a:rPr lang="en-US" altLang="ru-RU" smtClean="0"/>
              <a:t>(seldom).</a:t>
            </a:r>
          </a:p>
          <a:p>
            <a:pPr eaLnBrk="1" hangingPunct="1">
              <a:lnSpc>
                <a:spcPct val="80000"/>
              </a:lnSpc>
              <a:buFont typeface="Wingdings" charset="2"/>
              <a:buNone/>
            </a:pPr>
            <a:r>
              <a:rPr lang="en-US" altLang="ru-RU" smtClean="0"/>
              <a:t>    Harmful mutations cause </a:t>
            </a:r>
            <a:r>
              <a:rPr lang="en-US" altLang="ru-RU" b="1" smtClean="0"/>
              <a:t>hereditary disorder</a:t>
            </a:r>
            <a:r>
              <a:rPr lang="en-US" altLang="ru-RU" smtClean="0"/>
              <a:t> or are </a:t>
            </a:r>
            <a:r>
              <a:rPr lang="en-US" altLang="ru-RU" b="1" smtClean="0"/>
              <a:t>lethal </a:t>
            </a:r>
            <a:r>
              <a:rPr lang="en-US" altLang="ru-RU" smtClean="0"/>
              <a:t>(result in the death of the organism). </a:t>
            </a:r>
            <a:endParaRPr lang="ru-RU" altLang="ru-RU"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idx="1"/>
          </p:nvPr>
        </p:nvSpPr>
        <p:spPr>
          <a:xfrm>
            <a:off x="0" y="228600"/>
            <a:ext cx="9144000" cy="6629400"/>
          </a:xfrm>
        </p:spPr>
        <p:txBody>
          <a:bodyPr/>
          <a:lstStyle/>
          <a:p>
            <a:pPr eaLnBrk="1" hangingPunct="1">
              <a:buFont typeface="Wingdings" charset="2"/>
              <a:buNone/>
            </a:pPr>
            <a:r>
              <a:rPr lang="en-US" altLang="ru-RU" smtClean="0"/>
              <a:t>   </a:t>
            </a:r>
            <a:r>
              <a:rPr lang="en-US" altLang="ru-RU" sz="2800" smtClean="0">
                <a:solidFill>
                  <a:srgbClr val="C00000"/>
                </a:solidFill>
              </a:rPr>
              <a:t>Depending</a:t>
            </a:r>
            <a:r>
              <a:rPr lang="ru-RU" altLang="ru-RU" sz="2800" smtClean="0">
                <a:solidFill>
                  <a:srgbClr val="C00000"/>
                </a:solidFill>
              </a:rPr>
              <a:t>  </a:t>
            </a:r>
            <a:r>
              <a:rPr lang="en-US" altLang="ru-RU" sz="2800" smtClean="0">
                <a:solidFill>
                  <a:srgbClr val="C00000"/>
                </a:solidFill>
              </a:rPr>
              <a:t>on the </a:t>
            </a:r>
            <a:r>
              <a:rPr lang="en-US" altLang="ru-RU" sz="2800" b="1" smtClean="0">
                <a:solidFill>
                  <a:srgbClr val="C00000"/>
                </a:solidFill>
              </a:rPr>
              <a:t>impairment of genetic material</a:t>
            </a:r>
          </a:p>
          <a:p>
            <a:pPr eaLnBrk="1" hangingPunct="1">
              <a:buFont typeface="Wingdings" charset="2"/>
              <a:buNone/>
            </a:pPr>
            <a:r>
              <a:rPr lang="en-US" altLang="ru-RU" sz="2800" smtClean="0"/>
              <a:t>                  mutations are subdivided into:</a:t>
            </a:r>
          </a:p>
          <a:p>
            <a:pPr eaLnBrk="1" hangingPunct="1">
              <a:buFont typeface="Wingdings" charset="2"/>
              <a:buNone/>
            </a:pPr>
            <a:r>
              <a:rPr lang="en-US" altLang="ru-RU" sz="2800" smtClean="0"/>
              <a:t> </a:t>
            </a:r>
            <a:r>
              <a:rPr lang="ru-RU" altLang="ru-RU" sz="2800" smtClean="0"/>
              <a:t>      </a:t>
            </a:r>
            <a:r>
              <a:rPr lang="en-US" altLang="ru-RU" sz="2800" smtClean="0"/>
              <a:t> </a:t>
            </a:r>
            <a:r>
              <a:rPr lang="en-US" altLang="ru-RU" sz="2800" b="1" smtClean="0"/>
              <a:t>- genome</a:t>
            </a:r>
            <a:r>
              <a:rPr lang="en-US" altLang="ru-RU" sz="2800" smtClean="0"/>
              <a:t> ( numerical chromosomal aberrations);</a:t>
            </a:r>
          </a:p>
          <a:p>
            <a:pPr eaLnBrk="1" hangingPunct="1">
              <a:buFont typeface="Wingdings" charset="2"/>
              <a:buNone/>
            </a:pPr>
            <a:r>
              <a:rPr lang="en-US" altLang="ru-RU" sz="2800" smtClean="0"/>
              <a:t> </a:t>
            </a:r>
            <a:r>
              <a:rPr lang="ru-RU" altLang="ru-RU" sz="2800" smtClean="0"/>
              <a:t>      </a:t>
            </a:r>
            <a:r>
              <a:rPr lang="en-US" altLang="ru-RU" sz="2800" smtClean="0"/>
              <a:t> </a:t>
            </a:r>
            <a:r>
              <a:rPr lang="en-US" altLang="ru-RU" sz="2800" b="1" smtClean="0"/>
              <a:t>- chromosomal</a:t>
            </a:r>
            <a:r>
              <a:rPr lang="en-US" altLang="ru-RU" sz="2800" smtClean="0"/>
              <a:t> ( structural chromosomal aberrations);</a:t>
            </a:r>
          </a:p>
          <a:p>
            <a:pPr eaLnBrk="1" hangingPunct="1">
              <a:buFont typeface="Wingdings" charset="2"/>
              <a:buNone/>
            </a:pPr>
            <a:r>
              <a:rPr lang="en-US" altLang="ru-RU" sz="2800" smtClean="0"/>
              <a:t>  </a:t>
            </a:r>
            <a:r>
              <a:rPr lang="ru-RU" altLang="ru-RU" sz="2800" smtClean="0"/>
              <a:t>      </a:t>
            </a:r>
            <a:r>
              <a:rPr lang="en-US" altLang="ru-RU" sz="2800" b="1" smtClean="0"/>
              <a:t>- gene</a:t>
            </a:r>
            <a:r>
              <a:rPr lang="en-US" altLang="ru-RU" sz="2800" smtClean="0"/>
              <a:t> (point).</a:t>
            </a:r>
          </a:p>
          <a:p>
            <a:pPr algn="ctr" eaLnBrk="1" hangingPunct="1">
              <a:buFont typeface="Wingdings" charset="2"/>
              <a:buNone/>
            </a:pPr>
            <a:r>
              <a:rPr lang="en-US" altLang="ru-RU" sz="2800" smtClean="0"/>
              <a:t>  </a:t>
            </a:r>
            <a:r>
              <a:rPr lang="en-US" altLang="ru-RU" sz="2800" b="1" smtClean="0">
                <a:solidFill>
                  <a:srgbClr val="C00000"/>
                </a:solidFill>
              </a:rPr>
              <a:t>GENOME MUTATIONS </a:t>
            </a:r>
          </a:p>
          <a:p>
            <a:pPr eaLnBrk="1" hangingPunct="1">
              <a:buFont typeface="Wingdings" charset="2"/>
              <a:buNone/>
            </a:pPr>
            <a:r>
              <a:rPr lang="en-US" altLang="ru-RU" sz="2800" smtClean="0"/>
              <a:t>  Variation in the normal diploid (2n) chromosome number is termed </a:t>
            </a:r>
            <a:r>
              <a:rPr lang="en-US" altLang="ru-RU" sz="2800" b="1" smtClean="0"/>
              <a:t>PLOIDY</a:t>
            </a:r>
            <a:r>
              <a:rPr lang="en-US" altLang="ru-RU" sz="2800" smtClean="0"/>
              <a:t>. There are 3 types:</a:t>
            </a:r>
          </a:p>
          <a:p>
            <a:pPr eaLnBrk="1" hangingPunct="1">
              <a:buFont typeface="Wingdings" charset="2"/>
              <a:buNone/>
            </a:pPr>
            <a:endParaRPr lang="en-US" altLang="ru-RU" sz="2800" smtClean="0"/>
          </a:p>
          <a:p>
            <a:pPr eaLnBrk="1" hangingPunct="1">
              <a:buFont typeface="Wingdings" charset="2"/>
              <a:buNone/>
            </a:pPr>
            <a:r>
              <a:rPr lang="en-US" altLang="ru-RU" sz="2800" smtClean="0"/>
              <a:t>  </a:t>
            </a:r>
            <a:r>
              <a:rPr lang="en-US" altLang="ru-RU" sz="2800" b="1" smtClean="0"/>
              <a:t>Polyploidy              Aneuploidy              Haploidy</a:t>
            </a:r>
          </a:p>
          <a:p>
            <a:pPr eaLnBrk="1" hangingPunct="1">
              <a:buFont typeface="Wingdings" charset="2"/>
              <a:buNone/>
            </a:pPr>
            <a:r>
              <a:rPr lang="en-US" altLang="ru-RU" sz="2800" b="1" smtClean="0"/>
              <a:t>  (euploidy)               (heteroploidy)        (monoploidy)</a:t>
            </a:r>
            <a:endParaRPr lang="ru-RU" altLang="ru-RU" sz="2800" b="1" smtClean="0"/>
          </a:p>
        </p:txBody>
      </p:sp>
      <p:cxnSp>
        <p:nvCxnSpPr>
          <p:cNvPr id="7" name="Прямая со стрелкой 6"/>
          <p:cNvCxnSpPr/>
          <p:nvPr/>
        </p:nvCxnSpPr>
        <p:spPr>
          <a:xfrm flipH="1">
            <a:off x="1676400" y="4267200"/>
            <a:ext cx="1295400" cy="5334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p:nvPr/>
        </p:nvCxnSpPr>
        <p:spPr>
          <a:xfrm>
            <a:off x="3886200" y="4343400"/>
            <a:ext cx="0" cy="5334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p:nvPr/>
        </p:nvCxnSpPr>
        <p:spPr>
          <a:xfrm>
            <a:off x="5638800" y="4267200"/>
            <a:ext cx="1066800" cy="6096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idx="1"/>
          </p:nvPr>
        </p:nvSpPr>
        <p:spPr>
          <a:xfrm>
            <a:off x="457200" y="228600"/>
            <a:ext cx="8686800" cy="6435725"/>
          </a:xfrm>
        </p:spPr>
        <p:txBody>
          <a:bodyPr/>
          <a:lstStyle/>
          <a:p>
            <a:pPr eaLnBrk="1" hangingPunct="1">
              <a:buFont typeface="Wingdings" charset="2"/>
              <a:buNone/>
            </a:pPr>
            <a:r>
              <a:rPr lang="en-US" altLang="ru-RU" smtClean="0"/>
              <a:t> </a:t>
            </a:r>
            <a:r>
              <a:rPr lang="en-US" altLang="ru-RU" b="1" smtClean="0"/>
              <a:t> </a:t>
            </a:r>
            <a:r>
              <a:rPr lang="en-US" altLang="ru-RU" sz="2800" b="1" smtClean="0">
                <a:solidFill>
                  <a:srgbClr val="C00000"/>
                </a:solidFill>
              </a:rPr>
              <a:t>HAPLOIDY</a:t>
            </a:r>
            <a:r>
              <a:rPr lang="en-US" altLang="ru-RU" b="1" smtClean="0"/>
              <a:t> </a:t>
            </a:r>
            <a:r>
              <a:rPr lang="en-US" altLang="ru-RU" smtClean="0"/>
              <a:t>is the state of having the </a:t>
            </a:r>
            <a:r>
              <a:rPr lang="en-US" altLang="ru-RU" b="1" smtClean="0"/>
              <a:t>haploid (n) set</a:t>
            </a:r>
            <a:r>
              <a:rPr lang="en-US" altLang="ru-RU" smtClean="0"/>
              <a:t> of chromosomes. In the majority of animals haploidy is </a:t>
            </a:r>
            <a:r>
              <a:rPr lang="en-US" altLang="ru-RU" b="1" smtClean="0"/>
              <a:t>lethal.</a:t>
            </a:r>
          </a:p>
          <a:p>
            <a:pPr eaLnBrk="1" hangingPunct="1">
              <a:lnSpc>
                <a:spcPct val="90000"/>
              </a:lnSpc>
              <a:buFont typeface="Arial" charset="0"/>
              <a:buNone/>
            </a:pPr>
            <a:endParaRPr lang="en-US" altLang="ru-RU" sz="2800" b="1" smtClean="0"/>
          </a:p>
          <a:p>
            <a:pPr eaLnBrk="1" hangingPunct="1">
              <a:lnSpc>
                <a:spcPct val="90000"/>
              </a:lnSpc>
              <a:buFont typeface="Arial" charset="0"/>
              <a:buNone/>
            </a:pPr>
            <a:r>
              <a:rPr lang="en-US" altLang="ru-RU" sz="2800" b="1" smtClean="0"/>
              <a:t>  </a:t>
            </a:r>
            <a:r>
              <a:rPr lang="en-US" altLang="ru-RU" sz="2800" b="1" smtClean="0">
                <a:solidFill>
                  <a:srgbClr val="C00000"/>
                </a:solidFill>
              </a:rPr>
              <a:t>POLYPLOIDY</a:t>
            </a:r>
            <a:r>
              <a:rPr lang="en-US" altLang="ru-RU" sz="2800" smtClean="0"/>
              <a:t> is phenomenon of having </a:t>
            </a:r>
            <a:r>
              <a:rPr lang="en-US" altLang="ru-RU" sz="2800" b="1" smtClean="0"/>
              <a:t>more than two sets</a:t>
            </a:r>
            <a:r>
              <a:rPr lang="en-US" altLang="ru-RU" sz="2800" smtClean="0"/>
              <a:t> of  chromosomes /diploid number or 2n / or </a:t>
            </a:r>
            <a:r>
              <a:rPr lang="en-US" altLang="ru-RU" sz="2800" b="1" smtClean="0"/>
              <a:t>genomes.</a:t>
            </a:r>
          </a:p>
          <a:p>
            <a:pPr eaLnBrk="1" hangingPunct="1">
              <a:lnSpc>
                <a:spcPct val="90000"/>
              </a:lnSpc>
              <a:buFont typeface="Wingdings" charset="2"/>
              <a:buNone/>
            </a:pPr>
            <a:endParaRPr lang="en-US" altLang="ru-RU" sz="2800" smtClean="0"/>
          </a:p>
          <a:p>
            <a:pPr eaLnBrk="1" hangingPunct="1">
              <a:lnSpc>
                <a:spcPct val="90000"/>
              </a:lnSpc>
              <a:buFont typeface="Wingdings" charset="2"/>
              <a:buNone/>
            </a:pPr>
            <a:r>
              <a:rPr lang="en-US" altLang="ru-RU" sz="2800" smtClean="0"/>
              <a:t>An organism having more than two genomes is called</a:t>
            </a:r>
          </a:p>
          <a:p>
            <a:pPr eaLnBrk="1" hangingPunct="1">
              <a:lnSpc>
                <a:spcPct val="90000"/>
              </a:lnSpc>
              <a:buFont typeface="Wingdings" charset="2"/>
              <a:buNone/>
            </a:pPr>
            <a:r>
              <a:rPr lang="en-US" altLang="ru-RU" sz="2800" smtClean="0"/>
              <a:t>                                             </a:t>
            </a:r>
            <a:r>
              <a:rPr lang="en-US" altLang="ru-RU" sz="2800" b="1" smtClean="0"/>
              <a:t>POLYPLOID</a:t>
            </a:r>
          </a:p>
          <a:p>
            <a:pPr eaLnBrk="1" hangingPunct="1">
              <a:lnSpc>
                <a:spcPct val="90000"/>
              </a:lnSpc>
              <a:buFont typeface="Wingdings" charset="2"/>
              <a:buNone/>
            </a:pPr>
            <a:r>
              <a:rPr lang="en-US" altLang="ru-RU" sz="2800" smtClean="0"/>
              <a:t>  triploid       tetraploid       pentaploid     hexaploid  so on</a:t>
            </a:r>
          </a:p>
          <a:p>
            <a:pPr eaLnBrk="1" hangingPunct="1">
              <a:lnSpc>
                <a:spcPct val="90000"/>
              </a:lnSpc>
              <a:buFont typeface="Wingdings" charset="2"/>
              <a:buNone/>
            </a:pPr>
            <a:r>
              <a:rPr lang="en-US" altLang="ru-RU" sz="2800" smtClean="0"/>
              <a:t>    </a:t>
            </a:r>
            <a:r>
              <a:rPr lang="en-US" altLang="ru-RU" sz="2800" b="1" smtClean="0"/>
              <a:t>3n                 4n                   5n                 6n     7n, 8n.</a:t>
            </a:r>
          </a:p>
          <a:p>
            <a:pPr eaLnBrk="1" hangingPunct="1">
              <a:lnSpc>
                <a:spcPct val="90000"/>
              </a:lnSpc>
              <a:buFont typeface="Wingdings" charset="2"/>
              <a:buNone/>
            </a:pPr>
            <a:endParaRPr lang="en-US" altLang="ru-RU" sz="2800" b="1" smtClean="0"/>
          </a:p>
          <a:p>
            <a:pPr eaLnBrk="1" hangingPunct="1">
              <a:lnSpc>
                <a:spcPct val="90000"/>
              </a:lnSpc>
              <a:buFont typeface="Wingdings" charset="2"/>
              <a:buNone/>
            </a:pPr>
            <a:endParaRPr lang="ru-RU" altLang="ru-RU" sz="2800" b="1"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idx="1"/>
          </p:nvPr>
        </p:nvSpPr>
        <p:spPr>
          <a:xfrm>
            <a:off x="0" y="228600"/>
            <a:ext cx="9144000" cy="6629400"/>
          </a:xfrm>
        </p:spPr>
        <p:txBody>
          <a:bodyPr/>
          <a:lstStyle/>
          <a:p>
            <a:pPr eaLnBrk="1" hangingPunct="1">
              <a:lnSpc>
                <a:spcPct val="90000"/>
              </a:lnSpc>
              <a:buFont typeface="Wingdings" charset="2"/>
              <a:buNone/>
            </a:pPr>
            <a:r>
              <a:rPr lang="en-US" altLang="ru-RU" smtClean="0"/>
              <a:t>    </a:t>
            </a:r>
            <a:r>
              <a:rPr lang="en-US" altLang="ru-RU" sz="2800" smtClean="0"/>
              <a:t>Polyploids with odd number of genomes (3n, 5n)  are</a:t>
            </a:r>
          </a:p>
          <a:p>
            <a:pPr eaLnBrk="1" hangingPunct="1">
              <a:lnSpc>
                <a:spcPct val="90000"/>
              </a:lnSpc>
              <a:buFont typeface="Wingdings" charset="2"/>
              <a:buNone/>
            </a:pPr>
            <a:r>
              <a:rPr lang="en-US" altLang="ru-RU" sz="2800" smtClean="0"/>
              <a:t>  sexually </a:t>
            </a:r>
            <a:r>
              <a:rPr lang="en-US" altLang="ru-RU" sz="2800" b="1" smtClean="0"/>
              <a:t>sterile</a:t>
            </a:r>
            <a:r>
              <a:rPr lang="en-US" altLang="ru-RU" sz="2800" smtClean="0"/>
              <a:t> because the odd chromosomes do not form synapsis. They are, therefore, </a:t>
            </a:r>
            <a:r>
              <a:rPr lang="en-US" altLang="ru-RU" sz="2800" b="1" smtClean="0"/>
              <a:t>propagated vegetatively.</a:t>
            </a:r>
          </a:p>
          <a:p>
            <a:pPr eaLnBrk="1" hangingPunct="1">
              <a:lnSpc>
                <a:spcPct val="90000"/>
              </a:lnSpc>
              <a:buFont typeface="Wingdings" charset="2"/>
              <a:buNone/>
            </a:pPr>
            <a:r>
              <a:rPr lang="en-US" altLang="ru-RU" sz="2800" smtClean="0"/>
              <a:t>     Polyploids also do not cross-breed freely with diploids.</a:t>
            </a:r>
          </a:p>
          <a:p>
            <a:pPr eaLnBrk="1" hangingPunct="1">
              <a:lnSpc>
                <a:spcPct val="90000"/>
              </a:lnSpc>
              <a:buFont typeface="Wingdings" charset="2"/>
              <a:buNone/>
            </a:pPr>
            <a:r>
              <a:rPr lang="en-US" altLang="ru-RU" sz="2800" smtClean="0"/>
              <a:t>   They generally have a prmoting effect at both morphological and biochemical levels due to increase in frequency of dominant alleles.</a:t>
            </a:r>
          </a:p>
          <a:p>
            <a:pPr algn="ctr" eaLnBrk="1" hangingPunct="1">
              <a:lnSpc>
                <a:spcPct val="90000"/>
              </a:lnSpc>
              <a:buFont typeface="Wingdings" charset="2"/>
              <a:buNone/>
            </a:pPr>
            <a:r>
              <a:rPr lang="en-US" altLang="ru-RU" sz="2800" smtClean="0"/>
              <a:t>  </a:t>
            </a:r>
            <a:r>
              <a:rPr lang="en-US" altLang="ru-RU" sz="2800" b="1" smtClean="0"/>
              <a:t>Polyploidy is of 3 types:</a:t>
            </a:r>
          </a:p>
          <a:p>
            <a:pPr eaLnBrk="1" hangingPunct="1">
              <a:lnSpc>
                <a:spcPct val="90000"/>
              </a:lnSpc>
              <a:buFont typeface="Wingdings" charset="2"/>
              <a:buNone/>
            </a:pPr>
            <a:r>
              <a:rPr lang="en-US" altLang="ru-RU" sz="2800" smtClean="0"/>
              <a:t> </a:t>
            </a:r>
            <a:r>
              <a:rPr lang="en-US" altLang="ru-RU" sz="2400" smtClean="0"/>
              <a:t>- autopolyploidy:  a numerical increase of the same genome.</a:t>
            </a:r>
          </a:p>
          <a:p>
            <a:pPr eaLnBrk="1" hangingPunct="1">
              <a:lnSpc>
                <a:spcPct val="90000"/>
              </a:lnSpc>
              <a:buFont typeface="Wingdings" charset="2"/>
              <a:buNone/>
            </a:pPr>
            <a:r>
              <a:rPr lang="en-US" altLang="ru-RU" sz="2400" smtClean="0"/>
              <a:t> - allopolyploidy: contain 2 or more different types of genomes</a:t>
            </a:r>
          </a:p>
          <a:p>
            <a:pPr eaLnBrk="1" hangingPunct="1">
              <a:lnSpc>
                <a:spcPct val="90000"/>
              </a:lnSpc>
              <a:buFont typeface="Wingdings" charset="2"/>
              <a:buNone/>
            </a:pPr>
            <a:r>
              <a:rPr lang="en-US" altLang="ru-RU" sz="2400" smtClean="0"/>
              <a:t> - autoallopolyploidy: the individual possess two types of</a:t>
            </a:r>
          </a:p>
          <a:p>
            <a:pPr eaLnBrk="1" hangingPunct="1">
              <a:lnSpc>
                <a:spcPct val="90000"/>
              </a:lnSpc>
              <a:buFont typeface="Wingdings" charset="2"/>
              <a:buNone/>
            </a:pPr>
            <a:r>
              <a:rPr lang="en-US" altLang="ru-RU" sz="2400" smtClean="0"/>
              <a:t>     genomes but one genomes is repeated for many times</a:t>
            </a:r>
          </a:p>
          <a:p>
            <a:pPr eaLnBrk="1" hangingPunct="1">
              <a:lnSpc>
                <a:spcPct val="90000"/>
              </a:lnSpc>
              <a:buFont typeface="Wingdings" charset="2"/>
              <a:buNone/>
            </a:pPr>
            <a:r>
              <a:rPr lang="en-US" altLang="ru-RU" sz="2400" smtClean="0"/>
              <a:t>                                                                 (AAAABB).</a:t>
            </a:r>
          </a:p>
          <a:p>
            <a:pPr eaLnBrk="1" hangingPunct="1">
              <a:lnSpc>
                <a:spcPct val="90000"/>
              </a:lnSpc>
              <a:buFont typeface="Wingdings" charset="2"/>
              <a:buNone/>
            </a:pPr>
            <a:endParaRPr lang="ru-RU" altLang="ru-RU" sz="2800" smtClean="0">
              <a:solidFill>
                <a:srgbClr val="CCFF99"/>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4" descr="49247384"/>
          <p:cNvPicPr>
            <a:picLocks noChangeAspect="1" noChangeArrowheads="1"/>
          </p:cNvPicPr>
          <p:nvPr/>
        </p:nvPicPr>
        <p:blipFill>
          <a:blip r:embed="rId2" cstate="print"/>
          <a:srcRect/>
          <a:stretch>
            <a:fillRect/>
          </a:stretch>
        </p:blipFill>
        <p:spPr bwMode="auto">
          <a:xfrm>
            <a:off x="381000" y="2133600"/>
            <a:ext cx="2895600" cy="3011488"/>
          </a:xfrm>
          <a:prstGeom prst="rect">
            <a:avLst/>
          </a:prstGeom>
          <a:noFill/>
          <a:ln w="9525">
            <a:noFill/>
            <a:miter lim="800000"/>
            <a:headEnd/>
            <a:tailEnd/>
          </a:ln>
        </p:spPr>
      </p:pic>
      <p:pic>
        <p:nvPicPr>
          <p:cNvPr id="40963" name="Picture 4"/>
          <p:cNvPicPr>
            <a:picLocks noChangeAspect="1" noChangeArrowheads="1"/>
          </p:cNvPicPr>
          <p:nvPr/>
        </p:nvPicPr>
        <p:blipFill>
          <a:blip r:embed="rId3" cstate="print"/>
          <a:srcRect/>
          <a:stretch>
            <a:fillRect/>
          </a:stretch>
        </p:blipFill>
        <p:spPr bwMode="auto">
          <a:xfrm>
            <a:off x="5791200" y="1752600"/>
            <a:ext cx="2906713" cy="3090863"/>
          </a:xfrm>
          <a:prstGeom prst="rect">
            <a:avLst/>
          </a:prstGeom>
          <a:noFill/>
          <a:ln w="9525">
            <a:noFill/>
            <a:round/>
            <a:headEnd/>
            <a:tailEnd/>
          </a:ln>
        </p:spPr>
      </p:pic>
      <p:pic>
        <p:nvPicPr>
          <p:cNvPr id="40964" name="Picture 5"/>
          <p:cNvPicPr>
            <a:picLocks noChangeAspect="1" noChangeArrowheads="1"/>
          </p:cNvPicPr>
          <p:nvPr/>
        </p:nvPicPr>
        <p:blipFill>
          <a:blip r:embed="rId4" cstate="print"/>
          <a:srcRect/>
          <a:stretch>
            <a:fillRect/>
          </a:stretch>
        </p:blipFill>
        <p:spPr bwMode="auto">
          <a:xfrm>
            <a:off x="2743200" y="2667000"/>
            <a:ext cx="2852738" cy="3949700"/>
          </a:xfrm>
          <a:prstGeom prst="rect">
            <a:avLst/>
          </a:prstGeom>
          <a:noFill/>
          <a:ln w="9525">
            <a:noFill/>
            <a:round/>
            <a:headEnd/>
            <a:tailEnd/>
          </a:ln>
        </p:spPr>
      </p:pic>
      <p:sp>
        <p:nvSpPr>
          <p:cNvPr id="40965" name="Прямоугольник 4"/>
          <p:cNvSpPr>
            <a:spLocks noChangeArrowheads="1"/>
          </p:cNvSpPr>
          <p:nvPr/>
        </p:nvSpPr>
        <p:spPr bwMode="auto">
          <a:xfrm>
            <a:off x="533400" y="533400"/>
            <a:ext cx="7848600" cy="1200150"/>
          </a:xfrm>
          <a:prstGeom prst="rect">
            <a:avLst/>
          </a:prstGeom>
          <a:noFill/>
          <a:ln w="9525">
            <a:noFill/>
            <a:miter lim="800000"/>
            <a:headEnd/>
            <a:tailEnd/>
          </a:ln>
        </p:spPr>
        <p:txBody>
          <a:bodyPr>
            <a:spAutoFit/>
          </a:bodyPr>
          <a:lstStyle/>
          <a:p>
            <a:pPr eaLnBrk="1" hangingPunct="1">
              <a:buFont typeface="Wingdings" charset="2"/>
              <a:buNone/>
            </a:pPr>
            <a:r>
              <a:rPr lang="en-US" altLang="ru-RU"/>
              <a:t>Polyploidy is beneficial in plants and a rare harmful state  in animals. In humans triploidy (69 chromosomes)  causes severe congenital defects and death</a:t>
            </a:r>
            <a:endParaRPr lang="ru-RU" altLang="ru-RU"/>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990600" y="1903413"/>
            <a:ext cx="7772400" cy="2108200"/>
          </a:xfrm>
        </p:spPr>
        <p:txBody>
          <a:bodyPr/>
          <a:lstStyle/>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ru-RU" smtClean="0"/>
              <a:t/>
            </a:r>
            <a:br>
              <a:rPr lang="en-US" altLang="ru-RU" smtClean="0"/>
            </a:br>
            <a:endParaRPr lang="en-US" altLang="ru-RU" smtClean="0"/>
          </a:p>
        </p:txBody>
      </p:sp>
      <p:sp>
        <p:nvSpPr>
          <p:cNvPr id="41987" name="Rectangle 3"/>
          <p:cNvSpPr>
            <a:spLocks noGrp="1" noChangeArrowheads="1"/>
          </p:cNvSpPr>
          <p:nvPr>
            <p:ph type="subTitle" idx="4294967295"/>
          </p:nvPr>
        </p:nvSpPr>
        <p:spPr>
          <a:xfrm>
            <a:off x="457200" y="1827213"/>
            <a:ext cx="8229600" cy="4437062"/>
          </a:xfrm>
        </p:spPr>
        <p:txBody>
          <a:bodyPr anchor="ctr"/>
          <a:lstStyle/>
          <a:p>
            <a:pPr eaLnBrk="1" hangingPunct="1">
              <a:buFont typeface="Times New Roman" pitchFamily="16" charset="0"/>
              <a:buNone/>
            </a:pPr>
            <a:endParaRPr lang="uk-UA" altLang="ru-RU" smtClean="0"/>
          </a:p>
        </p:txBody>
      </p:sp>
      <p:pic>
        <p:nvPicPr>
          <p:cNvPr id="41988" name="Picture 9"/>
          <p:cNvPicPr>
            <a:picLocks noChangeAspect="1" noChangeArrowheads="1"/>
          </p:cNvPicPr>
          <p:nvPr/>
        </p:nvPicPr>
        <p:blipFill>
          <a:blip r:embed="rId3" cstate="print">
            <a:lum bright="-12000" contrast="18000"/>
          </a:blip>
          <a:srcRect t="11929" b="53226"/>
          <a:stretch>
            <a:fillRect/>
          </a:stretch>
        </p:blipFill>
        <p:spPr bwMode="auto">
          <a:xfrm>
            <a:off x="838200" y="4724400"/>
            <a:ext cx="7273925" cy="1728788"/>
          </a:xfrm>
          <a:prstGeom prst="rect">
            <a:avLst/>
          </a:prstGeom>
          <a:noFill/>
          <a:ln w="9525">
            <a:noFill/>
            <a:round/>
            <a:headEnd/>
            <a:tailEnd/>
          </a:ln>
        </p:spPr>
      </p:pic>
      <p:sp>
        <p:nvSpPr>
          <p:cNvPr id="41989" name="Text Box 10"/>
          <p:cNvSpPr txBox="1">
            <a:spLocks noChangeArrowheads="1"/>
          </p:cNvSpPr>
          <p:nvPr/>
        </p:nvSpPr>
        <p:spPr bwMode="auto">
          <a:xfrm>
            <a:off x="684213" y="4149725"/>
            <a:ext cx="3095625" cy="396875"/>
          </a:xfrm>
          <a:prstGeom prst="rect">
            <a:avLst/>
          </a:prstGeom>
          <a:noFill/>
          <a:ln w="9525">
            <a:noFill/>
            <a:miter lim="800000"/>
            <a:headEnd/>
            <a:tailEnd/>
          </a:ln>
        </p:spPr>
        <p:txBody>
          <a:bodyPr>
            <a:spAutoFit/>
          </a:bodyPr>
          <a:lstStyle/>
          <a:p>
            <a:pPr eaLnBrk="1" hangingPunct="1">
              <a:spcBef>
                <a:spcPct val="50000"/>
              </a:spcBef>
            </a:pPr>
            <a:r>
              <a:rPr lang="ru-RU" altLang="ru-RU" sz="2000"/>
              <a:t>Тетраплоидия (4</a:t>
            </a:r>
            <a:r>
              <a:rPr lang="en-US" altLang="ru-RU" sz="2000"/>
              <a:t>n</a:t>
            </a:r>
            <a:r>
              <a:rPr lang="uk-UA" altLang="ru-RU" sz="2000"/>
              <a:t>)</a:t>
            </a:r>
            <a:endParaRPr lang="ru-RU" altLang="ru-RU" sz="2000"/>
          </a:p>
        </p:txBody>
      </p:sp>
      <p:pic>
        <p:nvPicPr>
          <p:cNvPr id="41990" name="Picture 4"/>
          <p:cNvPicPr>
            <a:picLocks noChangeAspect="1" noChangeArrowheads="1"/>
          </p:cNvPicPr>
          <p:nvPr/>
        </p:nvPicPr>
        <p:blipFill>
          <a:blip r:embed="rId3" cstate="print">
            <a:lum bright="-12000" contrast="18000"/>
          </a:blip>
          <a:srcRect t="46458" b="104"/>
          <a:stretch>
            <a:fillRect/>
          </a:stretch>
        </p:blipFill>
        <p:spPr bwMode="auto">
          <a:xfrm>
            <a:off x="838200" y="762000"/>
            <a:ext cx="7315200" cy="2667000"/>
          </a:xfrm>
          <a:prstGeom prst="rect">
            <a:avLst/>
          </a:prstGeom>
          <a:noFill/>
          <a:ln w="9525">
            <a:noFill/>
            <a:round/>
            <a:headEnd/>
            <a:tailEnd/>
          </a:ln>
        </p:spPr>
      </p:pic>
      <p:pic>
        <p:nvPicPr>
          <p:cNvPr id="41991" name="Picture 9"/>
          <p:cNvPicPr>
            <a:picLocks noChangeAspect="1" noChangeArrowheads="1"/>
          </p:cNvPicPr>
          <p:nvPr/>
        </p:nvPicPr>
        <p:blipFill>
          <a:blip r:embed="rId4" cstate="print"/>
          <a:srcRect/>
          <a:stretch>
            <a:fillRect/>
          </a:stretch>
        </p:blipFill>
        <p:spPr bwMode="auto">
          <a:xfrm>
            <a:off x="838200" y="2895600"/>
            <a:ext cx="4191000" cy="1879600"/>
          </a:xfrm>
          <a:prstGeom prst="rect">
            <a:avLst/>
          </a:prstGeom>
          <a:noFill/>
          <a:ln w="9525">
            <a:noFill/>
            <a:round/>
            <a:headEnd/>
            <a:tailEnd/>
          </a:ln>
        </p:spPr>
      </p:pic>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Grp="1" noChangeArrowheads="1"/>
          </p:cNvSpPr>
          <p:nvPr>
            <p:ph idx="1"/>
          </p:nvPr>
        </p:nvSpPr>
        <p:spPr>
          <a:xfrm>
            <a:off x="0" y="0"/>
            <a:ext cx="8991600" cy="6858000"/>
          </a:xfrm>
        </p:spPr>
        <p:txBody>
          <a:bodyPr/>
          <a:lstStyle/>
          <a:p>
            <a:pPr eaLnBrk="1" hangingPunct="1">
              <a:buFont typeface="Wingdings" charset="2"/>
              <a:buNone/>
            </a:pPr>
            <a:r>
              <a:rPr lang="en-US" altLang="ru-RU" smtClean="0"/>
              <a:t>                             </a:t>
            </a:r>
            <a:r>
              <a:rPr lang="en-US" altLang="ru-RU" b="1" smtClean="0">
                <a:solidFill>
                  <a:srgbClr val="C00000"/>
                </a:solidFill>
              </a:rPr>
              <a:t>ANEUPLOIDY</a:t>
            </a:r>
            <a:endParaRPr lang="en-US" altLang="ru-RU" b="1" smtClean="0">
              <a:solidFill>
                <a:srgbClr val="00CCFF"/>
              </a:solidFill>
            </a:endParaRPr>
          </a:p>
          <a:p>
            <a:pPr eaLnBrk="1" hangingPunct="1">
              <a:buFont typeface="Wingdings" charset="2"/>
              <a:buNone/>
            </a:pPr>
            <a:r>
              <a:rPr lang="en-US" altLang="ru-RU" b="1" smtClean="0">
                <a:solidFill>
                  <a:srgbClr val="00CCFF"/>
                </a:solidFill>
              </a:rPr>
              <a:t>   </a:t>
            </a:r>
            <a:r>
              <a:rPr lang="en-US" altLang="ru-RU" sz="2800" smtClean="0"/>
              <a:t>change in chromosome number unequal to haploid set.</a:t>
            </a:r>
          </a:p>
          <a:p>
            <a:pPr eaLnBrk="1" hangingPunct="1">
              <a:buFont typeface="Wingdings" charset="2"/>
              <a:buNone/>
            </a:pPr>
            <a:r>
              <a:rPr lang="en-US" altLang="ru-RU" sz="2800" smtClean="0"/>
              <a:t>     This generally occurs due to the non disjunction of the</a:t>
            </a:r>
          </a:p>
          <a:p>
            <a:pPr eaLnBrk="1" hangingPunct="1">
              <a:buFont typeface="Wingdings" charset="2"/>
              <a:buNone/>
            </a:pPr>
            <a:r>
              <a:rPr lang="en-US" altLang="ru-RU" sz="2800" smtClean="0"/>
              <a:t>  chromosomes during anaphase of the cell division.</a:t>
            </a:r>
          </a:p>
          <a:p>
            <a:pPr eaLnBrk="1" hangingPunct="1">
              <a:buFont typeface="Wingdings" charset="2"/>
              <a:buNone/>
            </a:pPr>
            <a:r>
              <a:rPr lang="en-US" altLang="ru-RU" sz="2800" smtClean="0"/>
              <a:t>                                         </a:t>
            </a:r>
            <a:r>
              <a:rPr lang="en-US" altLang="ru-RU" sz="2800" b="1" smtClean="0"/>
              <a:t>Polysomy</a:t>
            </a:r>
            <a:r>
              <a:rPr lang="en-US" altLang="ru-RU" sz="2800" smtClean="0"/>
              <a:t>:</a:t>
            </a:r>
          </a:p>
          <a:p>
            <a:pPr eaLnBrk="1" hangingPunct="1">
              <a:buFont typeface="Wingdings" charset="2"/>
              <a:buNone/>
            </a:pPr>
            <a:r>
              <a:rPr lang="en-US" altLang="ru-RU" sz="2800" smtClean="0"/>
              <a:t>   - trisomy – 2n+1. In such cases one of the chromosomes</a:t>
            </a:r>
          </a:p>
          <a:p>
            <a:pPr eaLnBrk="1" hangingPunct="1">
              <a:buFont typeface="Wingdings" charset="2"/>
              <a:buNone/>
            </a:pPr>
            <a:r>
              <a:rPr lang="en-US" altLang="ru-RU" sz="2800" smtClean="0"/>
              <a:t>                       is present in three copies; </a:t>
            </a:r>
          </a:p>
          <a:p>
            <a:pPr eaLnBrk="1" hangingPunct="1">
              <a:buFont typeface="Wingdings" charset="2"/>
              <a:buNone/>
            </a:pPr>
            <a:r>
              <a:rPr lang="en-US" altLang="ru-RU" sz="2800" smtClean="0"/>
              <a:t>   - tetrasomy – 2n+2;</a:t>
            </a:r>
          </a:p>
          <a:p>
            <a:pPr eaLnBrk="1" hangingPunct="1">
              <a:buFont typeface="Wingdings" charset="2"/>
              <a:buNone/>
            </a:pPr>
            <a:r>
              <a:rPr lang="en-US" altLang="ru-RU" sz="2800" smtClean="0"/>
              <a:t>   - pentasomy – 2n +3.</a:t>
            </a:r>
          </a:p>
          <a:p>
            <a:pPr eaLnBrk="1" hangingPunct="1">
              <a:buFont typeface="Wingdings" charset="2"/>
              <a:buNone/>
            </a:pPr>
            <a:r>
              <a:rPr lang="en-US" altLang="ru-RU" sz="2800" smtClean="0"/>
              <a:t>                                      </a:t>
            </a:r>
            <a:r>
              <a:rPr lang="en-US" altLang="ru-RU" sz="2800" b="1" smtClean="0"/>
              <a:t>Monosomy</a:t>
            </a:r>
            <a:r>
              <a:rPr lang="en-US" altLang="ru-RU" sz="2800" smtClean="0"/>
              <a:t> – 2n-1; In humans it is lethal, except the Turner</a:t>
            </a:r>
            <a:r>
              <a:rPr lang="en-US" altLang="ru-RU" sz="2800" smtClean="0">
                <a:cs typeface="Times New Roman" pitchFamily="16" charset="0"/>
              </a:rPr>
              <a:t>‘s syndrome/45,X0/.</a:t>
            </a:r>
          </a:p>
          <a:p>
            <a:pPr eaLnBrk="1" hangingPunct="1">
              <a:buFont typeface="Arial" charset="0"/>
              <a:buNone/>
            </a:pPr>
            <a:r>
              <a:rPr lang="en-US" altLang="ru-RU" sz="2800" smtClean="0"/>
              <a:t>                                      </a:t>
            </a:r>
            <a:r>
              <a:rPr lang="en-US" altLang="ru-RU" sz="2800" b="1" smtClean="0"/>
              <a:t>Nullisomy</a:t>
            </a:r>
            <a:r>
              <a:rPr lang="en-US" altLang="ru-RU" sz="2800" smtClean="0"/>
              <a:t> – 2n-2.</a:t>
            </a:r>
          </a:p>
          <a:p>
            <a:pPr eaLnBrk="1" hangingPunct="1">
              <a:buFont typeface="Wingdings" charset="2"/>
              <a:buNone/>
            </a:pPr>
            <a:endParaRPr lang="en-US" altLang="ru-RU" sz="2800" smtClean="0">
              <a:cs typeface="Times New Roman" pitchFamily="16"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idx="1"/>
          </p:nvPr>
        </p:nvSpPr>
        <p:spPr>
          <a:xfrm>
            <a:off x="0" y="0"/>
            <a:ext cx="8991600" cy="6858000"/>
          </a:xfrm>
        </p:spPr>
        <p:txBody>
          <a:bodyPr/>
          <a:lstStyle/>
          <a:p>
            <a:pPr eaLnBrk="1" hangingPunct="1">
              <a:buFont typeface="Wingdings" charset="2"/>
              <a:buNone/>
            </a:pPr>
            <a:r>
              <a:rPr lang="en-US" altLang="ru-RU" smtClean="0"/>
              <a:t>   </a:t>
            </a:r>
            <a:endParaRPr lang="en-US" altLang="ru-RU" sz="2800" smtClean="0"/>
          </a:p>
          <a:p>
            <a:pPr eaLnBrk="1" hangingPunct="1">
              <a:buFont typeface="Wingdings" charset="2"/>
              <a:buNone/>
            </a:pPr>
            <a:r>
              <a:rPr lang="en-US" altLang="ru-RU" sz="2800" smtClean="0"/>
              <a:t>           </a:t>
            </a:r>
            <a:r>
              <a:rPr lang="en-US" altLang="ru-RU" sz="2800" b="1" smtClean="0"/>
              <a:t>Various types of syndromes in human being.</a:t>
            </a:r>
          </a:p>
          <a:p>
            <a:pPr eaLnBrk="1" hangingPunct="1">
              <a:buFont typeface="Wingdings" charset="2"/>
              <a:buNone/>
            </a:pPr>
            <a:r>
              <a:rPr lang="en-US" altLang="ru-RU" sz="2800" smtClean="0"/>
              <a:t>   Down</a:t>
            </a:r>
            <a:r>
              <a:rPr lang="en-US" altLang="ru-RU" sz="2800" smtClean="0">
                <a:cs typeface="Times New Roman" pitchFamily="16" charset="0"/>
              </a:rPr>
              <a:t> syndrome                   Trisomy of 21</a:t>
            </a:r>
            <a:r>
              <a:rPr lang="en-US" altLang="ru-RU" sz="2800" baseline="30000" smtClean="0">
                <a:cs typeface="Times New Roman" pitchFamily="16" charset="0"/>
              </a:rPr>
              <a:t>st</a:t>
            </a:r>
            <a:r>
              <a:rPr lang="en-US" altLang="ru-RU" sz="2800" smtClean="0">
                <a:cs typeface="Times New Roman" pitchFamily="16" charset="0"/>
              </a:rPr>
              <a:t> pair</a:t>
            </a:r>
          </a:p>
          <a:p>
            <a:pPr eaLnBrk="1" hangingPunct="1">
              <a:buFont typeface="Wingdings" charset="2"/>
              <a:buNone/>
            </a:pPr>
            <a:r>
              <a:rPr lang="en-US" altLang="ru-RU" sz="2800" smtClean="0">
                <a:cs typeface="Times New Roman" pitchFamily="16" charset="0"/>
              </a:rPr>
              <a:t>   Edwards syndrome                 Trisomy of 18</a:t>
            </a:r>
            <a:r>
              <a:rPr lang="en-US" altLang="ru-RU" sz="2800" baseline="30000" smtClean="0">
                <a:cs typeface="Times New Roman" pitchFamily="16" charset="0"/>
              </a:rPr>
              <a:t>st</a:t>
            </a:r>
            <a:r>
              <a:rPr lang="en-US" altLang="ru-RU" sz="2800" smtClean="0">
                <a:cs typeface="Times New Roman" pitchFamily="16" charset="0"/>
              </a:rPr>
              <a:t> pair</a:t>
            </a:r>
          </a:p>
          <a:p>
            <a:pPr eaLnBrk="1" hangingPunct="1">
              <a:buFont typeface="Wingdings" charset="2"/>
              <a:buNone/>
            </a:pPr>
            <a:r>
              <a:rPr lang="en-US" altLang="ru-RU" sz="2800" smtClean="0">
                <a:cs typeface="Times New Roman" pitchFamily="16" charset="0"/>
              </a:rPr>
              <a:t>   Patau syndrome                     Trisomy of 13</a:t>
            </a:r>
            <a:r>
              <a:rPr lang="en-US" altLang="ru-RU" sz="2800" baseline="30000" smtClean="0">
                <a:cs typeface="Times New Roman" pitchFamily="16" charset="0"/>
              </a:rPr>
              <a:t>st</a:t>
            </a:r>
            <a:r>
              <a:rPr lang="en-US" altLang="ru-RU" sz="2800" smtClean="0">
                <a:cs typeface="Times New Roman" pitchFamily="16" charset="0"/>
              </a:rPr>
              <a:t> pair</a:t>
            </a:r>
          </a:p>
          <a:p>
            <a:pPr eaLnBrk="1" hangingPunct="1">
              <a:buFont typeface="Wingdings" charset="2"/>
              <a:buNone/>
            </a:pPr>
            <a:endParaRPr lang="en-US" altLang="ru-RU" sz="2800" smtClean="0">
              <a:cs typeface="Times New Roman" pitchFamily="16" charset="0"/>
            </a:endParaRPr>
          </a:p>
          <a:p>
            <a:pPr eaLnBrk="1" hangingPunct="1">
              <a:buFont typeface="Wingdings" charset="2"/>
              <a:buNone/>
            </a:pPr>
            <a:r>
              <a:rPr lang="en-US" altLang="ru-RU" sz="2800" smtClean="0">
                <a:cs typeface="Times New Roman" pitchFamily="16" charset="0"/>
              </a:rPr>
              <a:t>   Klinefelter             X chrom. is extra in ♂ (47,XXY)</a:t>
            </a:r>
          </a:p>
          <a:p>
            <a:pPr eaLnBrk="1" hangingPunct="1">
              <a:buFont typeface="Wingdings" charset="2"/>
              <a:buNone/>
            </a:pPr>
            <a:r>
              <a:rPr lang="en-US" altLang="ru-RU" sz="2800" smtClean="0">
                <a:cs typeface="Times New Roman" pitchFamily="16" charset="0"/>
              </a:rPr>
              <a:t>   Turner                    X chrom. is lost in ♀ (45,X)</a:t>
            </a:r>
          </a:p>
          <a:p>
            <a:pPr eaLnBrk="1" hangingPunct="1">
              <a:buFont typeface="Wingdings" charset="2"/>
              <a:buNone/>
            </a:pPr>
            <a:r>
              <a:rPr lang="en-US" altLang="ru-RU" sz="2800" smtClean="0">
                <a:cs typeface="Times New Roman" pitchFamily="16" charset="0"/>
              </a:rPr>
              <a:t>   Superfemale         X chrom. extra in ♀ (47,XXX)</a:t>
            </a:r>
          </a:p>
          <a:p>
            <a:pPr eaLnBrk="1" hangingPunct="1">
              <a:buFont typeface="Wingdings" charset="2"/>
              <a:buNone/>
            </a:pPr>
            <a:r>
              <a:rPr lang="en-US" altLang="ru-RU" sz="2800" smtClean="0">
                <a:cs typeface="Times New Roman" pitchFamily="16" charset="0"/>
              </a:rPr>
              <a:t>   Supermale        Y chromosome is extra in ♂(47,XYY).</a:t>
            </a:r>
          </a:p>
          <a:p>
            <a:pPr eaLnBrk="1" hangingPunct="1">
              <a:buFont typeface="Wingdings" charset="2"/>
              <a:buNone/>
            </a:pPr>
            <a:r>
              <a:rPr lang="en-US" altLang="ru-RU" sz="2800" smtClean="0">
                <a:cs typeface="Times New Roman" pitchFamily="16" charset="0"/>
              </a:rPr>
              <a:t>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4" descr="daun"/>
          <p:cNvPicPr>
            <a:picLocks noChangeAspect="1" noChangeArrowheads="1"/>
          </p:cNvPicPr>
          <p:nvPr/>
        </p:nvPicPr>
        <p:blipFill>
          <a:blip r:embed="rId2" cstate="print"/>
          <a:srcRect/>
          <a:stretch>
            <a:fillRect/>
          </a:stretch>
        </p:blipFill>
        <p:spPr bwMode="auto">
          <a:xfrm>
            <a:off x="228600" y="193675"/>
            <a:ext cx="8686800" cy="64722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p:cNvSpPr>
            <a:spLocks noGrp="1" noChangeArrowheads="1"/>
          </p:cNvSpPr>
          <p:nvPr>
            <p:ph idx="1"/>
          </p:nvPr>
        </p:nvSpPr>
        <p:spPr>
          <a:xfrm>
            <a:off x="0" y="228600"/>
            <a:ext cx="9144000" cy="6629400"/>
          </a:xfrm>
        </p:spPr>
        <p:txBody>
          <a:bodyPr/>
          <a:lstStyle/>
          <a:p>
            <a:pPr eaLnBrk="1" hangingPunct="1">
              <a:lnSpc>
                <a:spcPct val="90000"/>
              </a:lnSpc>
              <a:buFont typeface="Wingdings" charset="2"/>
              <a:buNone/>
            </a:pPr>
            <a:r>
              <a:rPr lang="en-US" altLang="ru-RU" smtClean="0"/>
              <a:t>  </a:t>
            </a:r>
            <a:r>
              <a:rPr lang="en-US" altLang="ru-RU" b="1" smtClean="0"/>
              <a:t>Chromosomal aberrations</a:t>
            </a:r>
            <a:r>
              <a:rPr lang="en-US" altLang="ru-RU" smtClean="0"/>
              <a:t> (structural chromosomal aberrations)</a:t>
            </a:r>
            <a:r>
              <a:rPr lang="ru-RU" altLang="ru-RU" sz="2800" smtClean="0"/>
              <a:t> </a:t>
            </a:r>
            <a:r>
              <a:rPr lang="en-US" altLang="ru-RU" sz="2800" smtClean="0"/>
              <a:t>are characterized by  </a:t>
            </a:r>
            <a:r>
              <a:rPr lang="en-US" altLang="ru-RU" sz="2800" b="1" smtClean="0"/>
              <a:t>the change</a:t>
            </a:r>
            <a:r>
              <a:rPr lang="en-US" altLang="ru-RU" sz="2800" smtClean="0"/>
              <a:t> </a:t>
            </a:r>
            <a:r>
              <a:rPr lang="en-US" altLang="ru-RU" sz="2800" b="1" smtClean="0"/>
              <a:t>of  </a:t>
            </a:r>
            <a:r>
              <a:rPr lang="en-US" altLang="ru-RU" sz="2800" smtClean="0"/>
              <a:t>  </a:t>
            </a:r>
            <a:r>
              <a:rPr lang="en-US" altLang="ru-RU" sz="2800" b="1" smtClean="0"/>
              <a:t>chromosome</a:t>
            </a:r>
            <a:r>
              <a:rPr lang="en-US" altLang="ru-RU" sz="2800" b="1" smtClean="0">
                <a:cs typeface="Times New Roman" pitchFamily="16" charset="0"/>
              </a:rPr>
              <a:t>'</a:t>
            </a:r>
            <a:r>
              <a:rPr lang="en-US" altLang="ru-RU" sz="2800" b="1" smtClean="0"/>
              <a:t> s structure.</a:t>
            </a:r>
          </a:p>
          <a:p>
            <a:pPr eaLnBrk="1" hangingPunct="1">
              <a:lnSpc>
                <a:spcPct val="90000"/>
              </a:lnSpc>
              <a:buFont typeface="Wingdings" charset="2"/>
              <a:buNone/>
            </a:pPr>
            <a:endParaRPr lang="en-US" altLang="ru-RU" sz="2800" smtClean="0"/>
          </a:p>
          <a:p>
            <a:pPr eaLnBrk="1" hangingPunct="1">
              <a:lnSpc>
                <a:spcPct val="90000"/>
              </a:lnSpc>
              <a:buFont typeface="Wingdings" charset="2"/>
              <a:buNone/>
            </a:pPr>
            <a:r>
              <a:rPr lang="en-US" altLang="ru-RU" sz="2800" b="1" smtClean="0"/>
              <a:t>                     DELETION.</a:t>
            </a:r>
            <a:r>
              <a:rPr lang="en-US" altLang="ru-RU" sz="2800" smtClean="0"/>
              <a:t> It is the lost of an segment of a</a:t>
            </a:r>
          </a:p>
          <a:p>
            <a:pPr eaLnBrk="1" hangingPunct="1">
              <a:lnSpc>
                <a:spcPct val="90000"/>
              </a:lnSpc>
              <a:buFont typeface="Wingdings" charset="2"/>
              <a:buNone/>
            </a:pPr>
            <a:r>
              <a:rPr lang="en-US" altLang="ru-RU" sz="2800" smtClean="0"/>
              <a:t>   chromosome: </a:t>
            </a:r>
          </a:p>
          <a:p>
            <a:pPr eaLnBrk="1" hangingPunct="1">
              <a:lnSpc>
                <a:spcPct val="90000"/>
              </a:lnSpc>
              <a:buFont typeface="Wingdings" charset="2"/>
              <a:buNone/>
            </a:pPr>
            <a:endParaRPr lang="en-US" altLang="ru-RU" sz="2800" b="1" smtClean="0"/>
          </a:p>
          <a:p>
            <a:pPr eaLnBrk="1" hangingPunct="1">
              <a:lnSpc>
                <a:spcPct val="90000"/>
              </a:lnSpc>
              <a:buFont typeface="Wingdings" charset="2"/>
              <a:buNone/>
            </a:pPr>
            <a:endParaRPr lang="en-US" altLang="ru-RU" sz="2800" b="1" smtClean="0"/>
          </a:p>
          <a:p>
            <a:pPr eaLnBrk="1" hangingPunct="1">
              <a:lnSpc>
                <a:spcPct val="90000"/>
              </a:lnSpc>
              <a:buFont typeface="Wingdings" charset="2"/>
              <a:buNone/>
            </a:pPr>
            <a:r>
              <a:rPr lang="en-US" altLang="ru-RU" sz="2800" b="1" smtClean="0"/>
              <a:t>                      DUPLICATION.</a:t>
            </a:r>
            <a:r>
              <a:rPr lang="en-US" altLang="ru-RU" sz="2800" smtClean="0"/>
              <a:t> A section of a chromosome duplicates.</a:t>
            </a:r>
          </a:p>
          <a:p>
            <a:pPr eaLnBrk="1" hangingPunct="1">
              <a:lnSpc>
                <a:spcPct val="90000"/>
              </a:lnSpc>
              <a:buFont typeface="Wingdings" charset="2"/>
              <a:buNone/>
            </a:pPr>
            <a:r>
              <a:rPr lang="en-US" altLang="ru-RU" sz="2800" b="1" smtClean="0">
                <a:solidFill>
                  <a:srgbClr val="FFFF00"/>
                </a:solidFill>
              </a:rPr>
              <a:t>    </a:t>
            </a:r>
            <a:endParaRPr lang="ru-RU" altLang="ru-RU" sz="2800" b="1" smtClean="0">
              <a:solidFill>
                <a:srgbClr val="FFFF00"/>
              </a:solidFill>
            </a:endParaRPr>
          </a:p>
        </p:txBody>
      </p:sp>
      <p:pic>
        <p:nvPicPr>
          <p:cNvPr id="47107" name="Picture 2" descr="D:\Работа\DOCUMENTS кафедра\Англ Учебник Нов\chrom mut 1.png"/>
          <p:cNvPicPr>
            <a:picLocks noChangeAspect="1" noChangeArrowheads="1"/>
          </p:cNvPicPr>
          <p:nvPr/>
        </p:nvPicPr>
        <p:blipFill>
          <a:blip r:embed="rId2" cstate="print"/>
          <a:srcRect b="69695"/>
          <a:stretch>
            <a:fillRect/>
          </a:stretch>
        </p:blipFill>
        <p:spPr bwMode="auto">
          <a:xfrm>
            <a:off x="2667000" y="2438400"/>
            <a:ext cx="4821238" cy="1371600"/>
          </a:xfrm>
          <a:prstGeom prst="rect">
            <a:avLst/>
          </a:prstGeom>
          <a:noFill/>
          <a:ln w="9525">
            <a:noFill/>
            <a:miter lim="800000"/>
            <a:headEnd/>
            <a:tailEnd/>
          </a:ln>
        </p:spPr>
      </p:pic>
      <p:pic>
        <p:nvPicPr>
          <p:cNvPr id="47108" name="Picture 2" descr="D:\Работа\DOCUMENTS кафедра\Англ Учебник Нов\chrom mut 1.png"/>
          <p:cNvPicPr>
            <a:picLocks noChangeAspect="1" noChangeArrowheads="1"/>
          </p:cNvPicPr>
          <p:nvPr/>
        </p:nvPicPr>
        <p:blipFill>
          <a:blip r:embed="rId2" cstate="print"/>
          <a:srcRect t="30305" b="51175"/>
          <a:stretch>
            <a:fillRect/>
          </a:stretch>
        </p:blipFill>
        <p:spPr bwMode="auto">
          <a:xfrm>
            <a:off x="2438400" y="4914900"/>
            <a:ext cx="4821238" cy="83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4" descr="кошачий крик"/>
          <p:cNvPicPr>
            <a:picLocks noChangeAspect="1" noChangeArrowheads="1"/>
          </p:cNvPicPr>
          <p:nvPr/>
        </p:nvPicPr>
        <p:blipFill>
          <a:blip r:embed="rId2" cstate="print"/>
          <a:srcRect/>
          <a:stretch>
            <a:fillRect/>
          </a:stretch>
        </p:blipFill>
        <p:spPr bwMode="auto">
          <a:xfrm>
            <a:off x="2057400" y="1143000"/>
            <a:ext cx="4876800" cy="4876800"/>
          </a:xfrm>
          <a:prstGeom prst="rect">
            <a:avLst/>
          </a:prstGeom>
          <a:noFill/>
          <a:ln w="9525">
            <a:noFill/>
            <a:miter lim="800000"/>
            <a:headEnd/>
            <a:tailEnd/>
          </a:ln>
        </p:spPr>
      </p:pic>
      <p:sp>
        <p:nvSpPr>
          <p:cNvPr id="48131" name="Прямоугольник 1"/>
          <p:cNvSpPr>
            <a:spLocks noChangeArrowheads="1"/>
          </p:cNvSpPr>
          <p:nvPr/>
        </p:nvSpPr>
        <p:spPr bwMode="auto">
          <a:xfrm>
            <a:off x="533400" y="258763"/>
            <a:ext cx="8153400" cy="708025"/>
          </a:xfrm>
          <a:prstGeom prst="rect">
            <a:avLst/>
          </a:prstGeom>
          <a:noFill/>
          <a:ln w="9525">
            <a:noFill/>
            <a:miter lim="800000"/>
            <a:headEnd/>
            <a:tailEnd/>
          </a:ln>
        </p:spPr>
        <p:txBody>
          <a:bodyPr>
            <a:spAutoFit/>
          </a:bodyPr>
          <a:lstStyle/>
          <a:p>
            <a:pPr eaLnBrk="1" hangingPunct="1">
              <a:buFont typeface="Wingdings" charset="2"/>
              <a:buNone/>
            </a:pPr>
            <a:r>
              <a:rPr lang="en-US" altLang="ru-RU" sz="2000" b="1">
                <a:cs typeface="Times New Roman" pitchFamily="16" charset="0"/>
              </a:rPr>
              <a:t>“Cat cry syndrome”</a:t>
            </a:r>
            <a:r>
              <a:rPr lang="en-US" altLang="ru-RU" sz="2000">
                <a:cs typeface="Times New Roman" pitchFamily="16" charset="0"/>
              </a:rPr>
              <a:t> – deletion of the short arm of the chromosome 5 (46,XX or XY del5p).</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Grp="1" noChangeArrowheads="1"/>
          </p:cNvSpPr>
          <p:nvPr>
            <p:ph idx="1"/>
          </p:nvPr>
        </p:nvSpPr>
        <p:spPr>
          <a:xfrm>
            <a:off x="152400" y="152400"/>
            <a:ext cx="8763000" cy="6553200"/>
          </a:xfrm>
        </p:spPr>
        <p:txBody>
          <a:bodyPr/>
          <a:lstStyle/>
          <a:p>
            <a:pPr eaLnBrk="1" hangingPunct="1">
              <a:lnSpc>
                <a:spcPct val="90000"/>
              </a:lnSpc>
              <a:buFont typeface="Wingdings" charset="2"/>
              <a:buNone/>
            </a:pPr>
            <a:r>
              <a:rPr lang="en-US" altLang="ru-RU" smtClean="0"/>
              <a:t> </a:t>
            </a:r>
            <a:r>
              <a:rPr lang="ru-RU" altLang="ru-RU" smtClean="0"/>
              <a:t>          </a:t>
            </a:r>
            <a:r>
              <a:rPr lang="en-US" altLang="ru-RU" sz="2800" b="1" smtClean="0"/>
              <a:t>INVERSION. </a:t>
            </a:r>
            <a:r>
              <a:rPr lang="en-US" altLang="ru-RU" sz="2800" smtClean="0"/>
              <a:t>A portion of a chromosome breaks off,</a:t>
            </a:r>
          </a:p>
          <a:p>
            <a:pPr eaLnBrk="1" hangingPunct="1">
              <a:lnSpc>
                <a:spcPct val="90000"/>
              </a:lnSpc>
              <a:buFont typeface="Wingdings" charset="2"/>
              <a:buNone/>
            </a:pPr>
            <a:r>
              <a:rPr lang="en-US" altLang="ru-RU" sz="2800" smtClean="0"/>
              <a:t>              turns around and joins in opposite direction.</a:t>
            </a:r>
            <a:endParaRPr lang="ru-RU" altLang="ru-RU" sz="2800" smtClean="0"/>
          </a:p>
          <a:p>
            <a:pPr eaLnBrk="1" hangingPunct="1">
              <a:lnSpc>
                <a:spcPct val="90000"/>
              </a:lnSpc>
              <a:buFont typeface="Wingdings" charset="2"/>
              <a:buNone/>
            </a:pPr>
            <a:endParaRPr lang="en-US" altLang="ru-RU" sz="2800" smtClean="0"/>
          </a:p>
          <a:p>
            <a:pPr eaLnBrk="1" hangingPunct="1">
              <a:lnSpc>
                <a:spcPct val="90000"/>
              </a:lnSpc>
              <a:buFont typeface="Wingdings" charset="2"/>
              <a:buNone/>
            </a:pPr>
            <a:endParaRPr lang="en-US" altLang="ru-RU" sz="2800" b="1" smtClean="0"/>
          </a:p>
          <a:p>
            <a:pPr eaLnBrk="1" hangingPunct="1">
              <a:lnSpc>
                <a:spcPct val="90000"/>
              </a:lnSpc>
              <a:buFont typeface="Wingdings" charset="2"/>
              <a:buNone/>
            </a:pPr>
            <a:endParaRPr lang="ru-RU" altLang="ru-RU" sz="2800" b="1" smtClean="0"/>
          </a:p>
          <a:p>
            <a:pPr eaLnBrk="1" hangingPunct="1">
              <a:lnSpc>
                <a:spcPct val="90000"/>
              </a:lnSpc>
              <a:buFont typeface="Wingdings" charset="2"/>
              <a:buNone/>
            </a:pPr>
            <a:r>
              <a:rPr lang="en-US" altLang="ru-RU" sz="2800" b="1" smtClean="0"/>
              <a:t>         TRANSLOCATION. </a:t>
            </a:r>
            <a:r>
              <a:rPr lang="en-US" altLang="ru-RU" sz="2800" smtClean="0"/>
              <a:t>A section of a chromosome breaks</a:t>
            </a:r>
          </a:p>
          <a:p>
            <a:pPr eaLnBrk="1" hangingPunct="1">
              <a:lnSpc>
                <a:spcPct val="90000"/>
              </a:lnSpc>
              <a:buFont typeface="Wingdings" charset="2"/>
              <a:buNone/>
            </a:pPr>
            <a:r>
              <a:rPr lang="en-US" altLang="ru-RU" sz="2800" smtClean="0"/>
              <a:t>   up and joins to another non-homologous chromosome.</a:t>
            </a:r>
          </a:p>
          <a:p>
            <a:pPr eaLnBrk="1" hangingPunct="1">
              <a:lnSpc>
                <a:spcPct val="90000"/>
              </a:lnSpc>
              <a:buFont typeface="Wingdings" charset="2"/>
              <a:buNone/>
            </a:pPr>
            <a:r>
              <a:rPr lang="en-US" altLang="ru-RU" sz="2800" b="1" smtClean="0"/>
              <a:t>           </a:t>
            </a:r>
            <a:r>
              <a:rPr lang="en-US" altLang="ru-RU" sz="2400" b="1" smtClean="0"/>
              <a:t>Simple translocation (insertion) – </a:t>
            </a:r>
            <a:r>
              <a:rPr lang="en-US" altLang="ru-RU" sz="2400" smtClean="0"/>
              <a:t>a segment of one chromosome breaks and is transferred to another non-homologous chromosome. </a:t>
            </a:r>
            <a:endParaRPr lang="ru-RU" altLang="ru-RU" sz="2400" smtClean="0"/>
          </a:p>
        </p:txBody>
      </p:sp>
      <p:pic>
        <p:nvPicPr>
          <p:cNvPr id="49155" name="Picture 2" descr="D:\Работа\DOCUMENTS кафедра\Англ Учебник Нов\chrom mut 1.png"/>
          <p:cNvPicPr>
            <a:picLocks noChangeAspect="1" noChangeArrowheads="1"/>
          </p:cNvPicPr>
          <p:nvPr/>
        </p:nvPicPr>
        <p:blipFill>
          <a:blip r:embed="rId2" cstate="print"/>
          <a:srcRect t="47711" b="32317"/>
          <a:stretch>
            <a:fillRect/>
          </a:stretch>
        </p:blipFill>
        <p:spPr bwMode="auto">
          <a:xfrm>
            <a:off x="1295400" y="1143000"/>
            <a:ext cx="7315200" cy="1371600"/>
          </a:xfrm>
          <a:prstGeom prst="rect">
            <a:avLst/>
          </a:prstGeom>
          <a:noFill/>
          <a:ln w="9525">
            <a:noFill/>
            <a:miter lim="800000"/>
            <a:headEnd/>
            <a:tailEnd/>
          </a:ln>
        </p:spPr>
      </p:pic>
      <p:pic>
        <p:nvPicPr>
          <p:cNvPr id="49156" name="Picture 1"/>
          <p:cNvPicPr>
            <a:picLocks noChangeAspect="1" noChangeArrowheads="1"/>
          </p:cNvPicPr>
          <p:nvPr/>
        </p:nvPicPr>
        <p:blipFill>
          <a:blip r:embed="rId3" cstate="print"/>
          <a:srcRect t="36667" b="31111"/>
          <a:stretch>
            <a:fillRect/>
          </a:stretch>
        </p:blipFill>
        <p:spPr bwMode="auto">
          <a:xfrm>
            <a:off x="5046663" y="4419600"/>
            <a:ext cx="3563937" cy="2209800"/>
          </a:xfrm>
          <a:prstGeom prst="rect">
            <a:avLst/>
          </a:prstGeom>
          <a:noFill/>
          <a:ln w="9525">
            <a:noFill/>
            <a:round/>
            <a:headEnd/>
            <a:tailEnd/>
          </a:ln>
        </p:spPr>
      </p:pic>
      <p:sp>
        <p:nvSpPr>
          <p:cNvPr id="49157" name="TextBox 1"/>
          <p:cNvSpPr txBox="1">
            <a:spLocks noChangeArrowheads="1"/>
          </p:cNvSpPr>
          <p:nvPr/>
        </p:nvSpPr>
        <p:spPr bwMode="auto">
          <a:xfrm>
            <a:off x="609600" y="4876800"/>
            <a:ext cx="4800600" cy="1570038"/>
          </a:xfrm>
          <a:prstGeom prst="rect">
            <a:avLst/>
          </a:prstGeom>
          <a:noFill/>
          <a:ln w="9525">
            <a:noFill/>
            <a:miter lim="800000"/>
            <a:headEnd/>
            <a:tailEnd/>
          </a:ln>
        </p:spPr>
        <p:txBody>
          <a:bodyPr>
            <a:spAutoFit/>
          </a:bodyPr>
          <a:lstStyle/>
          <a:p>
            <a:r>
              <a:rPr lang="en-US" altLang="ru-RU"/>
              <a:t>As a result one chromosome represents deletion, while other has an additional segment.</a:t>
            </a:r>
            <a:endParaRPr lang="ru-RU" altLang="ru-RU"/>
          </a:p>
          <a:p>
            <a:endParaRPr lang="ru-RU" altLang="ru-RU"/>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Grp="1" noChangeArrowheads="1"/>
          </p:cNvSpPr>
          <p:nvPr>
            <p:ph idx="1"/>
          </p:nvPr>
        </p:nvSpPr>
        <p:spPr>
          <a:xfrm>
            <a:off x="457200" y="152400"/>
            <a:ext cx="8686800" cy="6553200"/>
          </a:xfrm>
        </p:spPr>
        <p:txBody>
          <a:bodyPr/>
          <a:lstStyle/>
          <a:p>
            <a:pPr eaLnBrk="1" hangingPunct="1">
              <a:buFont typeface="Wingdings" charset="2"/>
              <a:buNone/>
            </a:pPr>
            <a:r>
              <a:rPr lang="en-US" altLang="ru-RU" sz="2800" b="1" smtClean="0"/>
              <a:t>Reciprocal translocation</a:t>
            </a:r>
            <a:r>
              <a:rPr lang="en-US" altLang="ru-RU" sz="2800" smtClean="0"/>
              <a:t> – a mutual exchange of parts between two non-homologous chromosomes.</a:t>
            </a:r>
          </a:p>
          <a:p>
            <a:pPr eaLnBrk="1" hangingPunct="1">
              <a:buFont typeface="Wingdings" charset="2"/>
              <a:buNone/>
            </a:pPr>
            <a:endParaRPr lang="en-US" altLang="ru-RU" sz="2800" smtClean="0"/>
          </a:p>
          <a:p>
            <a:pPr eaLnBrk="1" hangingPunct="1">
              <a:buFont typeface="Wingdings" charset="2"/>
              <a:buNone/>
            </a:pPr>
            <a:endParaRPr lang="en-US" altLang="ru-RU" sz="2800" smtClean="0"/>
          </a:p>
          <a:p>
            <a:pPr eaLnBrk="1" hangingPunct="1">
              <a:buFont typeface="Wingdings" charset="2"/>
              <a:buNone/>
            </a:pPr>
            <a:endParaRPr lang="en-US" altLang="ru-RU" sz="2800" smtClean="0"/>
          </a:p>
          <a:p>
            <a:pPr eaLnBrk="1" hangingPunct="1">
              <a:buFont typeface="Wingdings" charset="2"/>
              <a:buNone/>
            </a:pPr>
            <a:endParaRPr lang="en-US" altLang="ru-RU" sz="2800" smtClean="0"/>
          </a:p>
          <a:p>
            <a:pPr eaLnBrk="1" hangingPunct="1">
              <a:buFont typeface="Wingdings" charset="2"/>
              <a:buNone/>
            </a:pPr>
            <a:endParaRPr lang="en-US" altLang="ru-RU" sz="2800" smtClean="0"/>
          </a:p>
          <a:p>
            <a:pPr eaLnBrk="1" hangingPunct="1">
              <a:buFont typeface="Wingdings" charset="2"/>
              <a:buNone/>
            </a:pPr>
            <a:r>
              <a:rPr lang="en-US" altLang="ru-RU" sz="2800" b="1" smtClean="0"/>
              <a:t>Robertsonian translocation </a:t>
            </a:r>
            <a:r>
              <a:rPr lang="en-US" altLang="ru-RU" sz="2800" smtClean="0"/>
              <a:t>– fusion of long arms of acrocentric chromosomes</a:t>
            </a:r>
            <a:endParaRPr lang="ru-RU" altLang="ru-RU" sz="2800" smtClean="0"/>
          </a:p>
          <a:p>
            <a:pPr eaLnBrk="1" hangingPunct="1">
              <a:buFont typeface="Wingdings" charset="2"/>
              <a:buNone/>
            </a:pPr>
            <a:r>
              <a:rPr lang="en-US" altLang="ru-RU" sz="2800" smtClean="0"/>
              <a:t> </a:t>
            </a:r>
          </a:p>
          <a:p>
            <a:pPr eaLnBrk="1" hangingPunct="1">
              <a:buFont typeface="Wingdings" charset="2"/>
              <a:buNone/>
            </a:pPr>
            <a:endParaRPr lang="ru-RU" altLang="ru-RU" sz="2800" smtClean="0"/>
          </a:p>
        </p:txBody>
      </p:sp>
      <p:pic>
        <p:nvPicPr>
          <p:cNvPr id="50179" name="Picture 4" descr="250px-Translocation-4-20"/>
          <p:cNvPicPr>
            <a:picLocks noChangeAspect="1" noChangeArrowheads="1"/>
          </p:cNvPicPr>
          <p:nvPr/>
        </p:nvPicPr>
        <p:blipFill>
          <a:blip r:embed="rId2" cstate="print"/>
          <a:srcRect l="-10541" t="16216" r="10541" b="-5405"/>
          <a:stretch>
            <a:fillRect/>
          </a:stretch>
        </p:blipFill>
        <p:spPr bwMode="auto">
          <a:xfrm>
            <a:off x="2286000" y="1219200"/>
            <a:ext cx="3429000" cy="2386013"/>
          </a:xfrm>
          <a:prstGeom prst="rect">
            <a:avLst/>
          </a:prstGeom>
          <a:noFill/>
          <a:ln w="9525">
            <a:noFill/>
            <a:miter lim="800000"/>
            <a:headEnd/>
            <a:tailEnd/>
          </a:ln>
        </p:spPr>
      </p:pic>
      <p:pic>
        <p:nvPicPr>
          <p:cNvPr id="50180" name="Picture 2" descr="ÐÐ°ÑÑÐ¸Ð½ÐºÐ¸ Ð¿Ð¾ Ð·Ð°Ð¿ÑÐ¾ÑÑ Robertsonian translocation"/>
          <p:cNvPicPr>
            <a:picLocks noChangeAspect="1" noChangeArrowheads="1"/>
          </p:cNvPicPr>
          <p:nvPr/>
        </p:nvPicPr>
        <p:blipFill>
          <a:blip r:embed="rId3" cstate="print"/>
          <a:srcRect/>
          <a:stretch>
            <a:fillRect/>
          </a:stretch>
        </p:blipFill>
        <p:spPr bwMode="auto">
          <a:xfrm>
            <a:off x="3048000" y="4572000"/>
            <a:ext cx="2919413" cy="203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Заголовок 1"/>
          <p:cNvSpPr>
            <a:spLocks noGrp="1"/>
          </p:cNvSpPr>
          <p:nvPr>
            <p:ph type="title"/>
          </p:nvPr>
        </p:nvSpPr>
        <p:spPr/>
        <p:txBody>
          <a:bodyPr/>
          <a:lstStyle/>
          <a:p>
            <a:r>
              <a:rPr lang="en-US" altLang="ru-RU" sz="2400" smtClean="0"/>
              <a:t>Robertsonian translocations can cause Down syndrome</a:t>
            </a:r>
            <a:endParaRPr lang="ru-RU" altLang="ru-RU" sz="2400" smtClean="0"/>
          </a:p>
        </p:txBody>
      </p:sp>
      <p:pic>
        <p:nvPicPr>
          <p:cNvPr id="51203" name="Picture 2" descr="http://www.leedsth-test.nhs.uk/sites/fetal_medicine_unit/images/RobertsonianTranslocation_000.jpg"/>
          <p:cNvPicPr>
            <a:picLocks noGrp="1" noChangeAspect="1" noChangeArrowheads="1"/>
          </p:cNvPicPr>
          <p:nvPr>
            <p:ph idx="1"/>
          </p:nvPr>
        </p:nvPicPr>
        <p:blipFill>
          <a:blip r:embed="rId2" cstate="print"/>
          <a:srcRect/>
          <a:stretch>
            <a:fillRect/>
          </a:stretch>
        </p:blipFill>
        <p:spPr>
          <a:xfrm>
            <a:off x="4724400" y="1570038"/>
            <a:ext cx="3810000" cy="4184650"/>
          </a:xfrm>
          <a:noFill/>
        </p:spPr>
      </p:pic>
      <p:pic>
        <p:nvPicPr>
          <p:cNvPr id="51204" name="Picture 4" descr="ÐÐ°ÑÑÐ¸Ð½ÐºÐ¸ Ð¿Ð¾ Ð·Ð°Ð¿ÑÐ¾ÑÑ balanced Robertsonian translocation"/>
          <p:cNvPicPr>
            <a:picLocks noChangeAspect="1" noChangeArrowheads="1"/>
          </p:cNvPicPr>
          <p:nvPr/>
        </p:nvPicPr>
        <p:blipFill>
          <a:blip r:embed="rId3" cstate="print"/>
          <a:srcRect/>
          <a:stretch>
            <a:fillRect/>
          </a:stretch>
        </p:blipFill>
        <p:spPr bwMode="auto">
          <a:xfrm>
            <a:off x="107950" y="1981200"/>
            <a:ext cx="4464050" cy="3654425"/>
          </a:xfrm>
          <a:prstGeom prst="rect">
            <a:avLst/>
          </a:prstGeom>
          <a:noFill/>
          <a:ln w="9525">
            <a:noFill/>
            <a:miter lim="800000"/>
            <a:headEnd/>
            <a:tailEnd/>
          </a:ln>
        </p:spPr>
      </p:pic>
      <p:sp>
        <p:nvSpPr>
          <p:cNvPr id="51205" name="TextBox 1"/>
          <p:cNvSpPr txBox="1">
            <a:spLocks noChangeArrowheads="1"/>
          </p:cNvSpPr>
          <p:nvPr/>
        </p:nvSpPr>
        <p:spPr bwMode="auto">
          <a:xfrm>
            <a:off x="688975" y="1370013"/>
            <a:ext cx="2779713" cy="400050"/>
          </a:xfrm>
          <a:prstGeom prst="rect">
            <a:avLst/>
          </a:prstGeom>
          <a:noFill/>
          <a:ln w="9525">
            <a:noFill/>
            <a:miter lim="800000"/>
            <a:headEnd/>
            <a:tailEnd/>
          </a:ln>
        </p:spPr>
        <p:txBody>
          <a:bodyPr wrap="none">
            <a:spAutoFit/>
          </a:bodyPr>
          <a:lstStyle/>
          <a:p>
            <a:r>
              <a:rPr lang="en-US" altLang="ru-RU" sz="2000"/>
              <a:t>Balanced translocation</a:t>
            </a:r>
            <a:endParaRPr lang="ru-RU" altLang="ru-RU" sz="2000"/>
          </a:p>
        </p:txBody>
      </p:sp>
      <p:sp>
        <p:nvSpPr>
          <p:cNvPr id="51206" name="TextBox 5"/>
          <p:cNvSpPr txBox="1">
            <a:spLocks noChangeArrowheads="1"/>
          </p:cNvSpPr>
          <p:nvPr/>
        </p:nvSpPr>
        <p:spPr bwMode="auto">
          <a:xfrm>
            <a:off x="4876800" y="1370013"/>
            <a:ext cx="3079750" cy="400050"/>
          </a:xfrm>
          <a:prstGeom prst="rect">
            <a:avLst/>
          </a:prstGeom>
          <a:noFill/>
          <a:ln w="9525">
            <a:noFill/>
            <a:miter lim="800000"/>
            <a:headEnd/>
            <a:tailEnd/>
          </a:ln>
        </p:spPr>
        <p:txBody>
          <a:bodyPr wrap="none">
            <a:spAutoFit/>
          </a:bodyPr>
          <a:lstStyle/>
          <a:p>
            <a:r>
              <a:rPr lang="en-US" altLang="ru-RU" sz="2000"/>
              <a:t>Unbalanced translocation</a:t>
            </a:r>
            <a:endParaRPr lang="ru-RU" altLang="ru-RU" sz="2000"/>
          </a:p>
        </p:txBody>
      </p:sp>
      <p:cxnSp>
        <p:nvCxnSpPr>
          <p:cNvPr id="4" name="Прямая со стрелкой 3"/>
          <p:cNvCxnSpPr/>
          <p:nvPr/>
        </p:nvCxnSpPr>
        <p:spPr>
          <a:xfrm flipH="1">
            <a:off x="1295400" y="4419600"/>
            <a:ext cx="228600" cy="7620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7" descr="nondisjunction"/>
          <p:cNvPicPr>
            <a:picLocks noChangeAspect="1" noChangeArrowheads="1"/>
          </p:cNvPicPr>
          <p:nvPr/>
        </p:nvPicPr>
        <p:blipFill>
          <a:blip r:embed="rId2" cstate="print"/>
          <a:srcRect/>
          <a:stretch>
            <a:fillRect/>
          </a:stretch>
        </p:blipFill>
        <p:spPr bwMode="auto">
          <a:xfrm>
            <a:off x="5219700" y="1125538"/>
            <a:ext cx="3452813" cy="4264025"/>
          </a:xfrm>
          <a:prstGeom prst="rect">
            <a:avLst/>
          </a:prstGeom>
          <a:noFill/>
          <a:ln w="9525">
            <a:noFill/>
            <a:miter lim="800000"/>
            <a:headEnd/>
            <a:tailEnd/>
          </a:ln>
        </p:spPr>
      </p:pic>
      <p:sp>
        <p:nvSpPr>
          <p:cNvPr id="52227" name="Rectangle 8"/>
          <p:cNvSpPr>
            <a:spLocks noChangeArrowheads="1"/>
          </p:cNvSpPr>
          <p:nvPr/>
        </p:nvSpPr>
        <p:spPr bwMode="auto">
          <a:xfrm>
            <a:off x="468313" y="609600"/>
            <a:ext cx="4248150" cy="4535488"/>
          </a:xfrm>
          <a:prstGeom prst="rect">
            <a:avLst/>
          </a:prstGeom>
          <a:noFill/>
          <a:ln w="9525">
            <a:noFill/>
            <a:miter lim="800000"/>
            <a:headEnd/>
            <a:tailEnd/>
          </a:ln>
        </p:spPr>
        <p:txBody>
          <a:bodyPr/>
          <a:lstStyle/>
          <a:p>
            <a:pPr marL="342900" indent="-342900" eaLnBrk="1" hangingPunct="1">
              <a:lnSpc>
                <a:spcPct val="75000"/>
              </a:lnSpc>
              <a:buClr>
                <a:schemeClr val="bg2"/>
              </a:buClr>
              <a:buSzPct val="75000"/>
              <a:buFont typeface="Wingdings" charset="2"/>
              <a:buChar char="n"/>
            </a:pPr>
            <a:r>
              <a:rPr lang="ru-RU" altLang="ru-RU" i="1"/>
              <a:t>Non-disjunction</a:t>
            </a:r>
            <a:r>
              <a:rPr lang="ru-RU" altLang="ru-RU"/>
              <a:t>, of chromosome in meiosis result in aneuploidy, (numerical chromosomal aberration) </a:t>
            </a:r>
            <a:r>
              <a:rPr lang="ru-RU" altLang="ru-RU" sz="3600"/>
              <a:t> </a:t>
            </a:r>
          </a:p>
          <a:p>
            <a:pPr marL="342900" indent="-342900" eaLnBrk="1" hangingPunct="1">
              <a:lnSpc>
                <a:spcPct val="75000"/>
              </a:lnSpc>
              <a:buClr>
                <a:schemeClr val="bg2"/>
              </a:buClr>
              <a:buSzPct val="75000"/>
              <a:buFont typeface="Wingdings" charset="2"/>
              <a:buChar char="n"/>
            </a:pPr>
            <a:r>
              <a:rPr lang="ru-RU" altLang="ru-RU"/>
              <a:t>Unequal crossingover results in structural cromosomal aberration </a:t>
            </a:r>
            <a:endParaRPr lang="ru-RU" altLang="ru-RU" sz="3600"/>
          </a:p>
          <a:p>
            <a:pPr marL="342900" indent="-342900" eaLnBrk="1" hangingPunct="1">
              <a:lnSpc>
                <a:spcPct val="80000"/>
              </a:lnSpc>
              <a:spcBef>
                <a:spcPct val="20000"/>
              </a:spcBef>
              <a:buClr>
                <a:schemeClr val="bg2"/>
              </a:buClr>
              <a:buSzPct val="75000"/>
              <a:buFont typeface="Wingdings" charset="2"/>
              <a:buChar char="n"/>
            </a:pPr>
            <a:r>
              <a:rPr lang="ru-RU" altLang="ru-RU"/>
              <a:t>These conditions are associated with chromosomal disorders in children</a:t>
            </a:r>
            <a:endParaRPr lang="ru-RU" altLang="ru-RU" sz="2800"/>
          </a:p>
        </p:txBody>
      </p:sp>
      <p:pic>
        <p:nvPicPr>
          <p:cNvPr id="52228" name="Picture 10" descr="08_17-unequal_crossing_over"/>
          <p:cNvPicPr>
            <a:picLocks noChangeAspect="1" noChangeArrowheads="1"/>
          </p:cNvPicPr>
          <p:nvPr/>
        </p:nvPicPr>
        <p:blipFill>
          <a:blip r:embed="rId3" cstate="print"/>
          <a:srcRect/>
          <a:stretch>
            <a:fillRect/>
          </a:stretch>
        </p:blipFill>
        <p:spPr bwMode="auto">
          <a:xfrm>
            <a:off x="1676400" y="4648200"/>
            <a:ext cx="2592388" cy="1736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3"/>
          <p:cNvSpPr>
            <a:spLocks noGrp="1" noChangeArrowheads="1"/>
          </p:cNvSpPr>
          <p:nvPr>
            <p:ph idx="1"/>
          </p:nvPr>
        </p:nvSpPr>
        <p:spPr>
          <a:xfrm>
            <a:off x="0" y="228600"/>
            <a:ext cx="9144000" cy="6400800"/>
          </a:xfrm>
        </p:spPr>
        <p:txBody>
          <a:bodyPr/>
          <a:lstStyle/>
          <a:p>
            <a:pPr algn="ctr" eaLnBrk="1" hangingPunct="1">
              <a:lnSpc>
                <a:spcPct val="90000"/>
              </a:lnSpc>
              <a:buFont typeface="Wingdings" charset="2"/>
              <a:buNone/>
            </a:pPr>
            <a:r>
              <a:rPr lang="en-US" altLang="ru-RU" smtClean="0"/>
              <a:t>    </a:t>
            </a:r>
            <a:r>
              <a:rPr lang="en-US" altLang="ru-RU" b="1" smtClean="0">
                <a:solidFill>
                  <a:srgbClr val="C00000"/>
                </a:solidFill>
              </a:rPr>
              <a:t>GENE  MUTATIONS</a:t>
            </a:r>
          </a:p>
          <a:p>
            <a:pPr eaLnBrk="1" hangingPunct="1">
              <a:lnSpc>
                <a:spcPct val="90000"/>
              </a:lnSpc>
              <a:buFont typeface="Wingdings" charset="2"/>
              <a:buNone/>
            </a:pPr>
            <a:r>
              <a:rPr lang="en-US" altLang="ru-RU" b="1" smtClean="0"/>
              <a:t>    </a:t>
            </a:r>
            <a:r>
              <a:rPr lang="en-US" altLang="ru-RU" sz="2800" smtClean="0"/>
              <a:t>are characterized by changes of the nucleotides normal sequence of gene (DNA) structure; </a:t>
            </a:r>
          </a:p>
          <a:p>
            <a:pPr eaLnBrk="1" hangingPunct="1">
              <a:lnSpc>
                <a:spcPct val="90000"/>
              </a:lnSpc>
              <a:buFont typeface="Wingdings" charset="2"/>
              <a:buNone/>
            </a:pPr>
            <a:r>
              <a:rPr lang="en-US" altLang="ru-RU" b="1" smtClean="0"/>
              <a:t>   Types of gene mutations:</a:t>
            </a:r>
          </a:p>
          <a:p>
            <a:pPr eaLnBrk="1" hangingPunct="1">
              <a:lnSpc>
                <a:spcPct val="90000"/>
              </a:lnSpc>
              <a:buFont typeface="Wingdings" charset="2"/>
              <a:buNone/>
            </a:pPr>
            <a:r>
              <a:rPr lang="en-US" altLang="ru-RU" b="1" smtClean="0"/>
              <a:t>   I. Substitutions – </a:t>
            </a:r>
            <a:r>
              <a:rPr lang="en-US" altLang="ru-RU" sz="2800" smtClean="0"/>
              <a:t>one or more base pairs are substituted</a:t>
            </a:r>
            <a:r>
              <a:rPr lang="ru-RU" altLang="ru-RU" sz="2800" smtClean="0"/>
              <a:t> </a:t>
            </a:r>
            <a:r>
              <a:rPr lang="en-US" altLang="ru-RU" sz="2800" smtClean="0"/>
              <a:t> by others.</a:t>
            </a:r>
          </a:p>
          <a:p>
            <a:pPr eaLnBrk="1" hangingPunct="1">
              <a:lnSpc>
                <a:spcPct val="90000"/>
              </a:lnSpc>
              <a:buFont typeface="Wingdings" charset="2"/>
              <a:buNone/>
            </a:pPr>
            <a:r>
              <a:rPr lang="en-US" altLang="ru-RU" sz="2800" smtClean="0"/>
              <a:t>                                                                 </a:t>
            </a:r>
          </a:p>
          <a:p>
            <a:pPr eaLnBrk="1" hangingPunct="1">
              <a:lnSpc>
                <a:spcPct val="90000"/>
              </a:lnSpc>
              <a:buFont typeface="Wingdings" charset="2"/>
              <a:buNone/>
            </a:pPr>
            <a:r>
              <a:rPr lang="en-US" altLang="ru-RU" sz="2800" smtClean="0"/>
              <a:t>       </a:t>
            </a:r>
            <a:r>
              <a:rPr lang="en-US" altLang="ru-RU" sz="2800" b="1" smtClean="0"/>
              <a:t>Transitions:                                Transversions:</a:t>
            </a:r>
          </a:p>
          <a:p>
            <a:pPr eaLnBrk="1" hangingPunct="1">
              <a:lnSpc>
                <a:spcPct val="90000"/>
              </a:lnSpc>
              <a:buFont typeface="Wingdings" charset="2"/>
              <a:buNone/>
            </a:pPr>
            <a:r>
              <a:rPr lang="en-US" altLang="ru-RU" sz="2800" smtClean="0"/>
              <a:t>  one purine is replaced by            a purine is replaced by another purine or one             pyrimidine or vice versa.</a:t>
            </a:r>
          </a:p>
          <a:p>
            <a:pPr eaLnBrk="1" hangingPunct="1">
              <a:lnSpc>
                <a:spcPct val="90000"/>
              </a:lnSpc>
              <a:buFont typeface="Wingdings" charset="2"/>
              <a:buNone/>
            </a:pPr>
            <a:r>
              <a:rPr lang="en-US" altLang="ru-RU" sz="2800" b="1" smtClean="0"/>
              <a:t>  </a:t>
            </a:r>
            <a:r>
              <a:rPr lang="en-US" altLang="ru-RU" sz="2800" smtClean="0"/>
              <a:t>pyrimidine is replaced by</a:t>
            </a:r>
            <a:r>
              <a:rPr lang="en-US" altLang="ru-RU" smtClean="0"/>
              <a:t> </a:t>
            </a:r>
            <a:r>
              <a:rPr lang="en-US" altLang="ru-RU" sz="2800" smtClean="0"/>
              <a:t>   </a:t>
            </a:r>
            <a:r>
              <a:rPr lang="en-US" altLang="ru-RU" smtClean="0"/>
              <a:t> </a:t>
            </a:r>
            <a:r>
              <a:rPr lang="en-US" altLang="ru-RU" b="1" smtClean="0"/>
              <a:t>  </a:t>
            </a:r>
          </a:p>
          <a:p>
            <a:pPr eaLnBrk="1" hangingPunct="1">
              <a:lnSpc>
                <a:spcPct val="90000"/>
              </a:lnSpc>
              <a:buFont typeface="Wingdings" charset="2"/>
              <a:buNone/>
            </a:pPr>
            <a:r>
              <a:rPr lang="en-US" altLang="ru-RU" b="1" smtClean="0"/>
              <a:t>  </a:t>
            </a:r>
            <a:r>
              <a:rPr lang="en-US" altLang="ru-RU" sz="2800" smtClean="0"/>
              <a:t>another</a:t>
            </a:r>
            <a:r>
              <a:rPr lang="en-US" altLang="ru-RU" b="1" smtClean="0"/>
              <a:t> </a:t>
            </a:r>
            <a:r>
              <a:rPr lang="en-US" altLang="ru-RU" sz="2800" smtClean="0"/>
              <a:t>pyrimidine.</a:t>
            </a:r>
            <a:endParaRPr lang="ru-RU" altLang="ru-RU" b="1" smtClean="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3"/>
          <p:cNvSpPr>
            <a:spLocks noGrp="1" noChangeArrowheads="1"/>
          </p:cNvSpPr>
          <p:nvPr>
            <p:ph idx="1"/>
          </p:nvPr>
        </p:nvSpPr>
        <p:spPr>
          <a:xfrm>
            <a:off x="152400" y="152400"/>
            <a:ext cx="8991600" cy="6477000"/>
          </a:xfrm>
        </p:spPr>
        <p:txBody>
          <a:bodyPr/>
          <a:lstStyle/>
          <a:p>
            <a:pPr eaLnBrk="1" hangingPunct="1">
              <a:buFont typeface="Wingdings" charset="2"/>
              <a:buNone/>
            </a:pPr>
            <a:r>
              <a:rPr lang="en-US" altLang="ru-RU" dirty="0" smtClean="0"/>
              <a:t>     </a:t>
            </a:r>
            <a:endParaRPr lang="ru-RU" altLang="ru-RU" dirty="0" smtClean="0"/>
          </a:p>
          <a:p>
            <a:pPr eaLnBrk="1" hangingPunct="1">
              <a:buFont typeface="Wingdings" charset="2"/>
              <a:buNone/>
            </a:pPr>
            <a:r>
              <a:rPr lang="ru-RU" altLang="ru-RU" dirty="0" smtClean="0"/>
              <a:t>     </a:t>
            </a:r>
            <a:r>
              <a:rPr lang="en-US" altLang="ru-RU" dirty="0" smtClean="0"/>
              <a:t>Substitutions lead to </a:t>
            </a:r>
            <a:r>
              <a:rPr lang="en-US" altLang="ru-RU" b="1" dirty="0" smtClean="0"/>
              <a:t>silence</a:t>
            </a:r>
            <a:r>
              <a:rPr lang="en-US" altLang="ru-RU" dirty="0" smtClean="0"/>
              <a:t>, </a:t>
            </a:r>
            <a:r>
              <a:rPr lang="en-US" altLang="ru-RU" b="1" dirty="0" smtClean="0"/>
              <a:t>missense</a:t>
            </a:r>
            <a:r>
              <a:rPr lang="en-US" altLang="ru-RU" dirty="0" smtClean="0"/>
              <a:t> or </a:t>
            </a:r>
            <a:r>
              <a:rPr lang="en-US" altLang="ru-RU" b="1" dirty="0" smtClean="0"/>
              <a:t>non-sense</a:t>
            </a:r>
            <a:r>
              <a:rPr lang="en-US" altLang="ru-RU" dirty="0" smtClean="0"/>
              <a:t> mutations </a:t>
            </a:r>
            <a:endParaRPr lang="en-US" altLang="ru-RU" sz="2800" dirty="0" smtClean="0"/>
          </a:p>
          <a:p>
            <a:pPr eaLnBrk="1" hangingPunct="1">
              <a:buFont typeface="Wingdings" charset="2"/>
              <a:buNone/>
            </a:pPr>
            <a:endParaRPr lang="en-US" altLang="ru-RU" sz="2800" dirty="0" smtClean="0"/>
          </a:p>
          <a:p>
            <a:pPr eaLnBrk="1" hangingPunct="1">
              <a:buFont typeface="Wingdings" charset="2"/>
              <a:buNone/>
            </a:pPr>
            <a:r>
              <a:rPr lang="en-US" altLang="ru-RU" sz="2800" dirty="0" smtClean="0"/>
              <a:t>    </a:t>
            </a:r>
            <a:r>
              <a:rPr lang="en-US" altLang="ru-RU" sz="2800" b="1" dirty="0" smtClean="0"/>
              <a:t>- INSERTIONS</a:t>
            </a:r>
            <a:r>
              <a:rPr lang="en-US" altLang="ru-RU" sz="2800" dirty="0" smtClean="0"/>
              <a:t> – one or more additional bases (nucleotides) are inserted (incorporated) into the DNA</a:t>
            </a:r>
          </a:p>
          <a:p>
            <a:pPr eaLnBrk="1" hangingPunct="1">
              <a:buFont typeface="Wingdings" charset="2"/>
              <a:buNone/>
            </a:pPr>
            <a:r>
              <a:rPr lang="en-US" altLang="ru-RU" sz="2800" dirty="0" smtClean="0"/>
              <a:t>    molecule, so that the frame of genetic information</a:t>
            </a:r>
          </a:p>
          <a:p>
            <a:pPr eaLnBrk="1" hangingPunct="1">
              <a:buFont typeface="Wingdings" charset="2"/>
              <a:buNone/>
            </a:pPr>
            <a:r>
              <a:rPr lang="en-US" altLang="ru-RU" sz="2800" dirty="0" smtClean="0"/>
              <a:t>     becomes changes.</a:t>
            </a:r>
          </a:p>
          <a:p>
            <a:pPr eaLnBrk="1" hangingPunct="1">
              <a:buFont typeface="Wingdings" charset="2"/>
              <a:buNone/>
            </a:pPr>
            <a:r>
              <a:rPr lang="en-US" altLang="ru-RU" sz="2800" dirty="0" smtClean="0"/>
              <a:t>        </a:t>
            </a:r>
            <a:r>
              <a:rPr lang="en-US" altLang="ru-RU" sz="2800" b="1" dirty="0" smtClean="0"/>
              <a:t>- DELETIONS</a:t>
            </a:r>
            <a:r>
              <a:rPr lang="en-US" altLang="ru-RU" sz="2800" dirty="0" smtClean="0"/>
              <a:t> – one or more bases (nucleotides)</a:t>
            </a:r>
          </a:p>
          <a:p>
            <a:pPr eaLnBrk="1" hangingPunct="1">
              <a:buFont typeface="Wingdings" charset="2"/>
              <a:buNone/>
            </a:pPr>
            <a:r>
              <a:rPr lang="en-US" altLang="ru-RU" sz="2800" dirty="0" smtClean="0"/>
              <a:t>       are lost from the DNA molecule.</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Заголовок 1"/>
          <p:cNvSpPr>
            <a:spLocks noGrp="1"/>
          </p:cNvSpPr>
          <p:nvPr>
            <p:ph type="title"/>
          </p:nvPr>
        </p:nvSpPr>
        <p:spPr>
          <a:xfrm>
            <a:off x="457200" y="0"/>
            <a:ext cx="8229600" cy="1143000"/>
          </a:xfrm>
        </p:spPr>
        <p:txBody>
          <a:bodyPr/>
          <a:lstStyle/>
          <a:p>
            <a:r>
              <a:rPr lang="en-US" altLang="ru-RU" sz="2800" b="1" smtClean="0">
                <a:solidFill>
                  <a:srgbClr val="C00000"/>
                </a:solidFill>
              </a:rPr>
              <a:t>FRAMESHIFT MUTATIONS </a:t>
            </a:r>
            <a:endParaRPr lang="ru-RU" altLang="ru-RU" sz="2800" smtClean="0">
              <a:solidFill>
                <a:srgbClr val="C00000"/>
              </a:solidFill>
            </a:endParaRPr>
          </a:p>
        </p:txBody>
      </p:sp>
      <p:sp>
        <p:nvSpPr>
          <p:cNvPr id="55299" name="Содержимое 2"/>
          <p:cNvSpPr>
            <a:spLocks noGrp="1"/>
          </p:cNvSpPr>
          <p:nvPr>
            <p:ph idx="1"/>
          </p:nvPr>
        </p:nvSpPr>
        <p:spPr>
          <a:xfrm>
            <a:off x="457200" y="685800"/>
            <a:ext cx="8229600" cy="5440363"/>
          </a:xfrm>
        </p:spPr>
        <p:txBody>
          <a:bodyPr/>
          <a:lstStyle/>
          <a:p>
            <a:pPr eaLnBrk="1" hangingPunct="1">
              <a:buFont typeface="Wingdings" charset="2"/>
              <a:buNone/>
            </a:pPr>
            <a:r>
              <a:rPr lang="en-US" altLang="ru-RU" smtClean="0"/>
              <a:t> </a:t>
            </a:r>
            <a:r>
              <a:rPr lang="en-US" altLang="ru-RU" sz="2400" smtClean="0"/>
              <a:t>a nucleotides not multiple three are either </a:t>
            </a:r>
            <a:r>
              <a:rPr lang="en-US" altLang="ru-RU" sz="2400" i="1" smtClean="0"/>
              <a:t>deleted or added</a:t>
            </a:r>
            <a:r>
              <a:rPr lang="en-US" altLang="ru-RU" sz="2400" smtClean="0"/>
              <a:t> to DNA (gene)</a:t>
            </a:r>
          </a:p>
          <a:p>
            <a:pPr eaLnBrk="1" hangingPunct="1">
              <a:buFont typeface="Wingdings" charset="2"/>
              <a:buNone/>
            </a:pPr>
            <a:endParaRPr lang="en-US" altLang="ru-RU" sz="2800" smtClean="0"/>
          </a:p>
          <a:p>
            <a:pPr eaLnBrk="1" hangingPunct="1">
              <a:buFont typeface="Wingdings" charset="2"/>
              <a:buNone/>
            </a:pPr>
            <a:endParaRPr lang="en-US" altLang="ru-RU" sz="2800" smtClean="0"/>
          </a:p>
          <a:p>
            <a:pPr eaLnBrk="1" hangingPunct="1">
              <a:buFont typeface="Wingdings" charset="2"/>
              <a:buNone/>
            </a:pPr>
            <a:endParaRPr lang="en-US" altLang="ru-RU" sz="2800" smtClean="0"/>
          </a:p>
          <a:p>
            <a:pPr eaLnBrk="1" hangingPunct="1">
              <a:buFont typeface="Wingdings" charset="2"/>
              <a:buNone/>
            </a:pPr>
            <a:endParaRPr lang="en-US" altLang="ru-RU" sz="2800" smtClean="0"/>
          </a:p>
          <a:p>
            <a:pPr eaLnBrk="1" hangingPunct="1">
              <a:buFont typeface="Wingdings" charset="2"/>
              <a:buNone/>
            </a:pPr>
            <a:endParaRPr lang="en-US" altLang="ru-RU" sz="2800" smtClean="0"/>
          </a:p>
          <a:p>
            <a:pPr eaLnBrk="1" hangingPunct="1">
              <a:buFont typeface="Wingdings" charset="2"/>
              <a:buNone/>
            </a:pPr>
            <a:endParaRPr lang="en-US" altLang="ru-RU" sz="2800" smtClean="0"/>
          </a:p>
          <a:p>
            <a:pPr eaLnBrk="1" hangingPunct="1">
              <a:buFont typeface="Wingdings" charset="2"/>
              <a:buNone/>
            </a:pPr>
            <a:endParaRPr lang="en-US" altLang="ru-RU" sz="2800" smtClean="0"/>
          </a:p>
          <a:p>
            <a:pPr algn="just" eaLnBrk="1" hangingPunct="1">
              <a:buFont typeface="Wingdings" charset="2"/>
              <a:buNone/>
            </a:pPr>
            <a:r>
              <a:rPr lang="en-US" altLang="ru-RU" sz="2000" smtClean="0"/>
              <a:t>Due to these mutations, entire </a:t>
            </a:r>
            <a:r>
              <a:rPr lang="en-US" altLang="ru-RU" sz="2000" b="1" smtClean="0"/>
              <a:t>frame of the genetic information</a:t>
            </a:r>
            <a:r>
              <a:rPr lang="en-US" altLang="ru-RU" sz="2000" smtClean="0"/>
              <a:t> ( of gene) becomes out of order (since genetic code is comma-less). These are very </a:t>
            </a:r>
            <a:r>
              <a:rPr lang="en-US" altLang="ru-RU" sz="2000" b="1" smtClean="0"/>
              <a:t>harmful</a:t>
            </a:r>
            <a:r>
              <a:rPr lang="en-US" altLang="ru-RU" sz="2000" smtClean="0"/>
              <a:t> mutation as the expression of gene gets completely changes.</a:t>
            </a:r>
            <a:endParaRPr lang="ru-RU" altLang="ru-RU" sz="2000" smtClean="0"/>
          </a:p>
          <a:p>
            <a:endParaRPr lang="ru-RU" altLang="ru-RU" sz="2800" smtClean="0"/>
          </a:p>
          <a:p>
            <a:pPr eaLnBrk="1" hangingPunct="1">
              <a:buFont typeface="Wingdings" charset="2"/>
              <a:buNone/>
            </a:pPr>
            <a:endParaRPr lang="ru-RU" altLang="ru-RU" sz="2800" smtClean="0"/>
          </a:p>
        </p:txBody>
      </p:sp>
      <p:pic>
        <p:nvPicPr>
          <p:cNvPr id="55300" name="Picture 3"/>
          <p:cNvPicPr>
            <a:picLocks noChangeAspect="1" noChangeArrowheads="1"/>
          </p:cNvPicPr>
          <p:nvPr/>
        </p:nvPicPr>
        <p:blipFill>
          <a:blip r:embed="rId3" cstate="print"/>
          <a:srcRect t="9180"/>
          <a:stretch>
            <a:fillRect/>
          </a:stretch>
        </p:blipFill>
        <p:spPr bwMode="auto">
          <a:xfrm>
            <a:off x="1600200" y="1752600"/>
            <a:ext cx="6096000" cy="3506788"/>
          </a:xfrm>
          <a:prstGeom prst="rect">
            <a:avLst/>
          </a:prstGeom>
          <a:noFill/>
          <a:ln w="9525">
            <a:noFill/>
            <a:round/>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3"/>
          <p:cNvSpPr>
            <a:spLocks noGrp="1" noChangeArrowheads="1"/>
          </p:cNvSpPr>
          <p:nvPr>
            <p:ph idx="1"/>
          </p:nvPr>
        </p:nvSpPr>
        <p:spPr>
          <a:xfrm>
            <a:off x="152400" y="228600"/>
            <a:ext cx="8763000" cy="6400800"/>
          </a:xfrm>
        </p:spPr>
        <p:txBody>
          <a:bodyPr/>
          <a:lstStyle/>
          <a:p>
            <a:pPr eaLnBrk="1" hangingPunct="1">
              <a:buFont typeface="Wingdings" charset="2"/>
              <a:buNone/>
            </a:pPr>
            <a:r>
              <a:rPr lang="en-US" altLang="ru-RU" dirty="0" smtClean="0"/>
              <a:t>   </a:t>
            </a:r>
            <a:r>
              <a:rPr lang="ru-RU" altLang="ru-RU" dirty="0" smtClean="0"/>
              <a:t>  </a:t>
            </a:r>
            <a:r>
              <a:rPr lang="en-US" altLang="ru-RU" sz="2800" dirty="0" smtClean="0"/>
              <a:t> Gene mutations result in single gene disorders like </a:t>
            </a:r>
            <a:r>
              <a:rPr lang="en-US" altLang="ru-RU" sz="2800" b="1" dirty="0" smtClean="0"/>
              <a:t>hemophilia,  sickle cell anemia, phenylketonuria, etc.</a:t>
            </a:r>
            <a:endParaRPr lang="ru-RU" altLang="ru-RU" sz="2800" b="1" dirty="0" smtClean="0"/>
          </a:p>
          <a:p>
            <a:pPr eaLnBrk="1" hangingPunct="1">
              <a:buFont typeface="Wingdings" charset="2"/>
              <a:buNone/>
            </a:pPr>
            <a:r>
              <a:rPr lang="ru-RU" altLang="ru-RU" sz="2800" dirty="0" smtClean="0"/>
              <a:t>    </a:t>
            </a:r>
            <a:r>
              <a:rPr lang="en-US" altLang="ru-RU" sz="2800" dirty="0" smtClean="0"/>
              <a:t>The process of genetic material change is called</a:t>
            </a:r>
          </a:p>
          <a:p>
            <a:pPr eaLnBrk="1" hangingPunct="1">
              <a:buFont typeface="Wingdings" charset="2"/>
              <a:buNone/>
            </a:pPr>
            <a:r>
              <a:rPr lang="en-US" altLang="ru-RU" sz="2800" dirty="0" smtClean="0"/>
              <a:t>                               </a:t>
            </a:r>
            <a:r>
              <a:rPr lang="en-US" altLang="ru-RU" sz="2800" b="1" dirty="0" smtClean="0"/>
              <a:t>MUTAGENESIS.</a:t>
            </a:r>
          </a:p>
          <a:p>
            <a:pPr algn="ctr" eaLnBrk="1" hangingPunct="1">
              <a:buFont typeface="Wingdings" charset="2"/>
              <a:buNone/>
            </a:pPr>
            <a:r>
              <a:rPr lang="en-US" altLang="ru-RU" sz="2800" b="1" dirty="0" smtClean="0">
                <a:solidFill>
                  <a:srgbClr val="C00000"/>
                </a:solidFill>
              </a:rPr>
              <a:t>According to the cause mutations are</a:t>
            </a:r>
          </a:p>
          <a:p>
            <a:pPr eaLnBrk="1" hangingPunct="1">
              <a:buFont typeface="Wingdings" charset="2"/>
              <a:buNone/>
            </a:pPr>
            <a:r>
              <a:rPr lang="en-US" altLang="ru-RU" sz="2800" dirty="0" smtClean="0"/>
              <a:t>  </a:t>
            </a:r>
            <a:r>
              <a:rPr lang="en-US" altLang="ru-RU" sz="2800" b="1" dirty="0" smtClean="0"/>
              <a:t>Spontaneous                                        Induced</a:t>
            </a:r>
            <a:endParaRPr lang="en-US" altLang="ru-RU" sz="2800" dirty="0" smtClean="0"/>
          </a:p>
          <a:p>
            <a:pPr eaLnBrk="1" hangingPunct="1">
              <a:buFont typeface="Wingdings" charset="2"/>
              <a:buNone/>
            </a:pPr>
            <a:r>
              <a:rPr lang="en-US" altLang="ru-RU" sz="2800" dirty="0" smtClean="0"/>
              <a:t>Occur due to natural reasons           induced artificially</a:t>
            </a:r>
          </a:p>
          <a:p>
            <a:pPr eaLnBrk="1" hangingPunct="1">
              <a:buFont typeface="Wingdings" charset="2"/>
              <a:buNone/>
            </a:pPr>
            <a:r>
              <a:rPr lang="en-US" altLang="ru-RU" sz="2800" dirty="0" smtClean="0"/>
              <a:t> as a result of replication             by mutagenic agents.             and repair errors,</a:t>
            </a:r>
          </a:p>
          <a:p>
            <a:pPr eaLnBrk="1" hangingPunct="1">
              <a:buFont typeface="Wingdings" charset="2"/>
              <a:buNone/>
            </a:pPr>
            <a:r>
              <a:rPr lang="en-US" altLang="ru-RU" sz="2800" dirty="0" smtClean="0"/>
              <a:t>Modification of nitrogenous </a:t>
            </a:r>
          </a:p>
          <a:p>
            <a:pPr eaLnBrk="1" hangingPunct="1">
              <a:buFont typeface="Wingdings" charset="2"/>
              <a:buNone/>
            </a:pPr>
            <a:r>
              <a:rPr lang="en-US" altLang="ru-RU" sz="2800" dirty="0" smtClean="0"/>
              <a:t>      bases etc.</a:t>
            </a:r>
            <a:endParaRPr lang="ru-RU" altLang="ru-RU" sz="2800" dirty="0" smtClean="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Схема 11"/>
          <p:cNvGraphicFramePr/>
          <p:nvPr/>
        </p:nvGraphicFramePr>
        <p:xfrm>
          <a:off x="1295400" y="1371600"/>
          <a:ext cx="6934200" cy="4597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 name="TextBox 15"/>
          <p:cNvSpPr txBox="1"/>
          <p:nvPr/>
        </p:nvSpPr>
        <p:spPr>
          <a:xfrm>
            <a:off x="3048000" y="381000"/>
            <a:ext cx="3576107" cy="461665"/>
          </a:xfrm>
          <a:prstGeom prst="rect">
            <a:avLst/>
          </a:prstGeom>
          <a:noFill/>
        </p:spPr>
        <p:txBody>
          <a:bodyPr wrap="none" rtlCol="0">
            <a:spAutoFit/>
          </a:bodyPr>
          <a:lstStyle/>
          <a:p>
            <a:r>
              <a:rPr lang="en-US" b="1" dirty="0" smtClean="0"/>
              <a:t>MUTAGENIC FACTORS</a:t>
            </a:r>
            <a:endParaRPr lang="uk-UA" b="1"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Заголовок 1"/>
          <p:cNvSpPr>
            <a:spLocks noGrp="1"/>
          </p:cNvSpPr>
          <p:nvPr>
            <p:ph type="title"/>
          </p:nvPr>
        </p:nvSpPr>
        <p:spPr>
          <a:xfrm>
            <a:off x="381000" y="0"/>
            <a:ext cx="8229600" cy="1143000"/>
          </a:xfrm>
        </p:spPr>
        <p:txBody>
          <a:bodyPr/>
          <a:lstStyle/>
          <a:p>
            <a:r>
              <a:rPr lang="en-US" altLang="ru-RU" sz="4000" b="1" smtClean="0">
                <a:solidFill>
                  <a:srgbClr val="FF0000"/>
                </a:solidFill>
              </a:rPr>
              <a:t>Antimutagenic mechanisms</a:t>
            </a:r>
            <a:r>
              <a:rPr lang="ru-RU" altLang="ru-RU" sz="4000" smtClean="0">
                <a:solidFill>
                  <a:srgbClr val="0070C0"/>
                </a:solidFill>
              </a:rPr>
              <a:t>:</a:t>
            </a:r>
          </a:p>
        </p:txBody>
      </p:sp>
      <p:sp>
        <p:nvSpPr>
          <p:cNvPr id="3" name="Содержимое 2"/>
          <p:cNvSpPr>
            <a:spLocks noGrp="1"/>
          </p:cNvSpPr>
          <p:nvPr>
            <p:ph idx="1"/>
          </p:nvPr>
        </p:nvSpPr>
        <p:spPr>
          <a:xfrm>
            <a:off x="0" y="1066800"/>
            <a:ext cx="9144000" cy="5791200"/>
          </a:xfrm>
        </p:spPr>
        <p:txBody>
          <a:bodyPr/>
          <a:lstStyle/>
          <a:p>
            <a:pPr marL="514350" indent="-514350" algn="just">
              <a:buFont typeface="Wingdings" pitchFamily="2" charset="2"/>
              <a:buAutoNum type="arabicPeriod"/>
              <a:defRPr/>
            </a:pPr>
            <a:r>
              <a:rPr lang="en-US" dirty="0" smtClean="0"/>
              <a:t>Proofreading in replication</a:t>
            </a:r>
            <a:r>
              <a:rPr lang="ru-RU" dirty="0" smtClean="0"/>
              <a:t>.</a:t>
            </a:r>
            <a:endParaRPr lang="en-US" dirty="0" smtClean="0"/>
          </a:p>
          <a:p>
            <a:pPr marL="514350" indent="-514350" algn="just">
              <a:buFont typeface="Wingdings" pitchFamily="2" charset="2"/>
              <a:buAutoNum type="arabicPeriod"/>
              <a:defRPr/>
            </a:pPr>
            <a:r>
              <a:rPr lang="en-US" dirty="0" smtClean="0"/>
              <a:t>DNA repair mechanisms</a:t>
            </a:r>
            <a:endParaRPr lang="ru-RU" dirty="0" smtClean="0"/>
          </a:p>
          <a:p>
            <a:pPr algn="just">
              <a:buFont typeface="Wingdings" pitchFamily="2" charset="2"/>
              <a:buNone/>
              <a:defRPr/>
            </a:pPr>
            <a:r>
              <a:rPr lang="en-US" dirty="0" smtClean="0"/>
              <a:t>3</a:t>
            </a:r>
            <a:r>
              <a:rPr lang="ru-RU" dirty="0" smtClean="0"/>
              <a:t>. </a:t>
            </a:r>
            <a:r>
              <a:rPr lang="en-US" dirty="0" smtClean="0"/>
              <a:t>Degeneracy of genetic code (silence mutations)</a:t>
            </a:r>
          </a:p>
          <a:p>
            <a:pPr algn="just">
              <a:buFont typeface="Wingdings" pitchFamily="2" charset="2"/>
              <a:buNone/>
              <a:defRPr/>
            </a:pPr>
            <a:r>
              <a:rPr lang="en-US" dirty="0" smtClean="0"/>
              <a:t>4. Substitution of amino acids some times don't shift protein activity</a:t>
            </a:r>
            <a:endParaRPr lang="ru-RU" dirty="0" smtClean="0"/>
          </a:p>
          <a:p>
            <a:pPr algn="just">
              <a:buFont typeface="Wingdings" pitchFamily="2" charset="2"/>
              <a:buNone/>
              <a:defRPr/>
            </a:pPr>
            <a:r>
              <a:rPr lang="en-US" dirty="0" smtClean="0"/>
              <a:t>5</a:t>
            </a:r>
            <a:r>
              <a:rPr lang="ru-RU" dirty="0" smtClean="0"/>
              <a:t>. </a:t>
            </a:r>
            <a:r>
              <a:rPr lang="en-US" dirty="0" smtClean="0"/>
              <a:t>Gene amplification </a:t>
            </a:r>
            <a:endParaRPr lang="ru-RU" dirty="0" smtClean="0"/>
          </a:p>
          <a:p>
            <a:pPr algn="just">
              <a:buFont typeface="Wingdings" pitchFamily="2" charset="2"/>
              <a:buNone/>
              <a:defRPr/>
            </a:pPr>
            <a:r>
              <a:rPr lang="en-US" dirty="0" smtClean="0"/>
              <a:t>6</a:t>
            </a:r>
            <a:r>
              <a:rPr lang="ru-RU" dirty="0" smtClean="0"/>
              <a:t>. </a:t>
            </a:r>
            <a:r>
              <a:rPr lang="en-US" dirty="0" smtClean="0"/>
              <a:t>Diploid set of chromosomes</a:t>
            </a:r>
            <a:endParaRPr lang="ru-RU" dirty="0" smtClean="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4141</TotalTime>
  <Words>2443</Words>
  <Application>Microsoft Office PowerPoint</Application>
  <PresentationFormat>Экран (4:3)</PresentationFormat>
  <Paragraphs>324</Paragraphs>
  <Slides>48</Slides>
  <Notes>9</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48</vt:i4>
      </vt:variant>
    </vt:vector>
  </HeadingPairs>
  <TitlesOfParts>
    <vt:vector size="53" baseType="lpstr">
      <vt:lpstr>Arial</vt:lpstr>
      <vt:lpstr>Calibri</vt:lpstr>
      <vt:lpstr>Wingdings</vt:lpstr>
      <vt:lpstr>Times New Roman</vt:lpstr>
      <vt:lpstr>Тема Office</vt:lpstr>
      <vt:lpstr>Слайд 1</vt:lpstr>
      <vt:lpstr>Human genetic variation</vt:lpstr>
      <vt:lpstr>Слайд 3</vt:lpstr>
      <vt:lpstr>Слайд 4</vt:lpstr>
      <vt:lpstr>Слайд 5</vt:lpstr>
      <vt:lpstr>Слайд 6</vt:lpstr>
      <vt:lpstr>Слайд 7</vt:lpstr>
      <vt:lpstr>Слайд 8</vt:lpstr>
      <vt:lpstr>Слайд 9</vt:lpstr>
      <vt:lpstr>Слайд 10</vt:lpstr>
      <vt:lpstr>Слайд 11</vt:lpstr>
      <vt:lpstr>VARIATION</vt:lpstr>
      <vt:lpstr>      Phenotypic Variation or Modifications  The acquisition of new characters and properties under the influence of environmental factors that do not change genotype is called  PHENOTYPIC   VARIATION. Examples of modifications in humans  - suntan - increase of the muscle volume after the high physical exertions. </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According to the type of cells </vt:lpstr>
      <vt:lpstr>Слайд 27</vt:lpstr>
      <vt:lpstr>Слайд 28</vt:lpstr>
      <vt:lpstr>Слайд 29</vt:lpstr>
      <vt:lpstr>Слайд 30</vt:lpstr>
      <vt:lpstr>Слайд 31</vt:lpstr>
      <vt:lpstr>Слайд 32</vt:lpstr>
      <vt:lpstr> </vt:lpstr>
      <vt:lpstr>Слайд 34</vt:lpstr>
      <vt:lpstr>Слайд 35</vt:lpstr>
      <vt:lpstr>Слайд 36</vt:lpstr>
      <vt:lpstr>Слайд 37</vt:lpstr>
      <vt:lpstr>Слайд 38</vt:lpstr>
      <vt:lpstr>Слайд 39</vt:lpstr>
      <vt:lpstr>Слайд 40</vt:lpstr>
      <vt:lpstr>Robertsonian translocations can cause Down syndrome</vt:lpstr>
      <vt:lpstr>Слайд 42</vt:lpstr>
      <vt:lpstr>Слайд 43</vt:lpstr>
      <vt:lpstr>Слайд 44</vt:lpstr>
      <vt:lpstr>FRAMESHIFT MUTATIONS </vt:lpstr>
      <vt:lpstr>Слайд 46</vt:lpstr>
      <vt:lpstr>Слайд 47</vt:lpstr>
      <vt:lpstr>Antimutagenic mechanisms: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Лена</dc:creator>
  <cp:lastModifiedBy>e021263cmm</cp:lastModifiedBy>
  <cp:revision>173</cp:revision>
  <cp:lastPrinted>1601-01-01T00:00:00Z</cp:lastPrinted>
  <dcterms:created xsi:type="dcterms:W3CDTF">1601-01-01T00:00:00Z</dcterms:created>
  <dcterms:modified xsi:type="dcterms:W3CDTF">2022-12-19T09:39:29Z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