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319" r:id="rId3"/>
    <p:sldId id="320" r:id="rId4"/>
    <p:sldId id="394" r:id="rId5"/>
    <p:sldId id="395" r:id="rId6"/>
    <p:sldId id="399" r:id="rId7"/>
    <p:sldId id="401" r:id="rId8"/>
    <p:sldId id="440" r:id="rId9"/>
    <p:sldId id="438" r:id="rId10"/>
    <p:sldId id="402" r:id="rId11"/>
    <p:sldId id="403" r:id="rId12"/>
    <p:sldId id="441" r:id="rId13"/>
    <p:sldId id="442" r:id="rId14"/>
    <p:sldId id="431" r:id="rId15"/>
    <p:sldId id="419" r:id="rId16"/>
    <p:sldId id="400" r:id="rId17"/>
    <p:sldId id="396" r:id="rId18"/>
    <p:sldId id="439" r:id="rId19"/>
    <p:sldId id="437" r:id="rId20"/>
    <p:sldId id="444" r:id="rId21"/>
    <p:sldId id="445" r:id="rId22"/>
    <p:sldId id="420" r:id="rId23"/>
    <p:sldId id="435" r:id="rId24"/>
    <p:sldId id="421" r:id="rId25"/>
    <p:sldId id="423" r:id="rId26"/>
    <p:sldId id="324" r:id="rId27"/>
    <p:sldId id="433" r:id="rId28"/>
    <p:sldId id="424" r:id="rId29"/>
    <p:sldId id="425" r:id="rId30"/>
    <p:sldId id="426" r:id="rId31"/>
    <p:sldId id="427" r:id="rId32"/>
    <p:sldId id="432" r:id="rId33"/>
    <p:sldId id="422" r:id="rId34"/>
    <p:sldId id="436" r:id="rId35"/>
    <p:sldId id="428" r:id="rId36"/>
    <p:sldId id="434" r:id="rId37"/>
    <p:sldId id="443" r:id="rId38"/>
    <p:sldId id="326" r:id="rId39"/>
    <p:sldId id="429" r:id="rId40"/>
    <p:sldId id="416" r:id="rId41"/>
    <p:sldId id="415" r:id="rId42"/>
    <p:sldId id="414" r:id="rId43"/>
    <p:sldId id="411" r:id="rId44"/>
    <p:sldId id="406" r:id="rId45"/>
    <p:sldId id="407" r:id="rId46"/>
    <p:sldId id="408" r:id="rId47"/>
    <p:sldId id="409" r:id="rId48"/>
    <p:sldId id="412" r:id="rId49"/>
    <p:sldId id="413" r:id="rId50"/>
    <p:sldId id="417" r:id="rId51"/>
    <p:sldId id="418" r:id="rId52"/>
    <p:sldId id="390" r:id="rId53"/>
    <p:sldId id="391" r:id="rId54"/>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18"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36143DC0-A4F5-4E92-ABF6-82731DD9EDF5}" type="datetimeFigureOut">
              <a:rPr lang="ru-RU"/>
              <a:pPr>
                <a:defRPr/>
              </a:pPr>
              <a:t>04.11.2022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0053DDE-DB35-4ABB-A0C8-07527EF55CE6}" type="slidenum">
              <a:rPr lang="ru-RU"/>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The world’s worst industrial disaster,  carbamate pesticides prodsuction</a:t>
            </a:r>
            <a:endParaRPr lang="uk-UA" dirty="0"/>
          </a:p>
        </p:txBody>
      </p:sp>
      <p:sp>
        <p:nvSpPr>
          <p:cNvPr id="4" name="Номер слайда 3"/>
          <p:cNvSpPr>
            <a:spLocks noGrp="1"/>
          </p:cNvSpPr>
          <p:nvPr>
            <p:ph type="sldNum" sz="quarter" idx="10"/>
          </p:nvPr>
        </p:nvSpPr>
        <p:spPr/>
        <p:txBody>
          <a:bodyPr/>
          <a:lstStyle/>
          <a:p>
            <a:fld id="{A0053DDE-DB35-4ABB-A0C8-07527EF55CE6}" type="slidenum">
              <a:rPr lang="ru-RU" smtClean="0"/>
              <a:pPr/>
              <a:t>20</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noFill/>
          <a:ln>
            <a:solidFill>
              <a:srgbClr val="000000"/>
            </a:solidFill>
            <a:miter lim="800000"/>
            <a:headEnd/>
            <a:tailEnd/>
          </a:ln>
        </p:spPr>
      </p:sp>
      <p:sp>
        <p:nvSpPr>
          <p:cNvPr id="471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47108" name="Номер слайда 3"/>
          <p:cNvSpPr>
            <a:spLocks noGrp="1"/>
          </p:cNvSpPr>
          <p:nvPr>
            <p:ph type="sldNum" sz="quarter" idx="5"/>
          </p:nvPr>
        </p:nvSpPr>
        <p:spPr bwMode="auto">
          <a:noFill/>
          <a:ln>
            <a:miter lim="800000"/>
            <a:headEnd/>
            <a:tailEnd/>
          </a:ln>
        </p:spPr>
        <p:txBody>
          <a:bodyPr/>
          <a:lstStyle/>
          <a:p>
            <a:fld id="{02EECA80-EA27-40C6-99AB-E8176A448146}" type="slidenum">
              <a:rPr lang="ru-RU" altLang="ru-RU">
                <a:latin typeface="Calibri" pitchFamily="34" charset="0"/>
              </a:rPr>
              <a:pPr/>
              <a:t>46</a:t>
            </a:fld>
            <a:endParaRPr lang="ru-RU" altLang="ru-RU">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fld id="{C0F2788C-8680-4EEA-8D68-AA46B9738DC3}" type="slidenum">
              <a:rPr lang="ru-RU" altLang="ru-RU"/>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2A422FAF-8780-43EE-9BA0-72D7DC82860C}" type="slidenum">
              <a:rPr lang="ru-RU" altLang="ru-RU"/>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fld id="{EB2954D8-8BCA-4D57-9386-AD0AAC88CCF6}" type="slidenum">
              <a:rPr lang="ru-RU" altLang="ru-RU"/>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842AA560-A689-4C86-AE19-1000ADC1FCBB}" type="slidenum">
              <a:rPr lang="ru-RU" altLang="ru-RU"/>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fld id="{D80D5167-724E-4B2F-841C-E53657F15D8D}" type="slidenum">
              <a:rPr lang="ru-RU" altLang="ru-RU"/>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fld id="{7FE9CB12-A526-4E5F-9ED3-D77EB5E6A690}" type="slidenum">
              <a:rPr lang="ru-RU" altLang="ru-RU"/>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69E79A63-71AE-494D-8D21-596D7CAD114A}" type="slidenum">
              <a:rPr lang="ru-RU" altLang="ru-RU"/>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6F10C45A-9C5C-48E2-A7A6-FC0F03165147}" type="slidenum">
              <a:rPr lang="ru-RU" altLang="ru-RU"/>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fld id="{58C74004-550F-4D7B-80E9-D3FDFA14567F}" type="slidenum">
              <a:rPr lang="ru-RU" altLang="ru-RU"/>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3BDC9073-F621-42B7-B9DA-76BBCD36960E}" type="slidenum">
              <a:rPr lang="ru-RU" altLang="ru-RU"/>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1275C9E4-C6F3-4DBC-AEB7-92F8C5C2D6FF}" type="slidenum">
              <a:rPr lang="ru-RU" altLang="ru-RU"/>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anose="020B0604020202020204" pitchFamily="34" charset="0"/>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fld id="{365962FE-350F-44E6-ABBC-A5FECA436BDC}" type="slidenum">
              <a:rPr lang="ru-RU" altLang="ru-RU"/>
              <a:pPr/>
              <a:t>‹#›</a:t>
            </a:fld>
            <a:endParaRPr lang="ru-RU" alt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767" r:id="rId1"/>
    <p:sldLayoutId id="2147483759" r:id="rId2"/>
    <p:sldLayoutId id="2147483768" r:id="rId3"/>
    <p:sldLayoutId id="2147483760" r:id="rId4"/>
    <p:sldLayoutId id="2147483761" r:id="rId5"/>
    <p:sldLayoutId id="2147483762" r:id="rId6"/>
    <p:sldLayoutId id="2147483763" r:id="rId7"/>
    <p:sldLayoutId id="2147483764" r:id="rId8"/>
    <p:sldLayoutId id="2147483769" r:id="rId9"/>
    <p:sldLayoutId id="2147483765" r:id="rId10"/>
    <p:sldLayoutId id="214748376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fontAlgn="auto" hangingPunct="1">
              <a:spcAft>
                <a:spcPts val="0"/>
              </a:spcAft>
              <a:defRPr/>
            </a:pPr>
            <a:r>
              <a:rPr lang="en-US" sz="6000" dirty="0" smtClean="0"/>
              <a:t>Ecology</a:t>
            </a:r>
            <a:endParaRPr lang="ru-RU" sz="6000" dirty="0" smtClean="0"/>
          </a:p>
        </p:txBody>
      </p:sp>
      <p:sp>
        <p:nvSpPr>
          <p:cNvPr id="6147" name="Rectangle 3"/>
          <p:cNvSpPr>
            <a:spLocks noGrp="1" noChangeArrowheads="1"/>
          </p:cNvSpPr>
          <p:nvPr>
            <p:ph type="subTitle" idx="1"/>
          </p:nvPr>
        </p:nvSpPr>
        <p:spPr>
          <a:xfrm>
            <a:off x="533400" y="3228975"/>
            <a:ext cx="7854950" cy="1752600"/>
          </a:xfrm>
        </p:spPr>
        <p:txBody>
          <a:bodyPr/>
          <a:lstStyle/>
          <a:p>
            <a:pPr marR="0" eaLnBrk="1" hangingPunct="1"/>
            <a:endParaRPr lang="ru-RU" altLang="ru-RU"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196975"/>
            <a:ext cx="8229600" cy="1143000"/>
          </a:xfrm>
        </p:spPr>
        <p:txBody>
          <a:bodyPr>
            <a:normAutofit fontScale="90000"/>
          </a:bodyPr>
          <a:lstStyle/>
          <a:p>
            <a:pPr eaLnBrk="1" fontAlgn="auto" hangingPunct="1">
              <a:spcAft>
                <a:spcPts val="0"/>
              </a:spcAft>
              <a:defRPr/>
            </a:pPr>
            <a:r>
              <a:rPr lang="en-US" sz="4000" dirty="0" smtClean="0"/>
              <a:t/>
            </a:r>
            <a:br>
              <a:rPr lang="en-US" sz="4000" dirty="0" smtClean="0"/>
            </a:br>
            <a:r>
              <a:rPr lang="en-US" sz="4000" dirty="0"/>
              <a:t/>
            </a:r>
            <a:br>
              <a:rPr lang="en-US" sz="4000" dirty="0"/>
            </a:br>
            <a:r>
              <a:rPr lang="en-US" sz="4000" dirty="0" smtClean="0"/>
              <a:t/>
            </a:r>
            <a:br>
              <a:rPr lang="en-US" sz="4000" dirty="0" smtClean="0"/>
            </a:br>
            <a:r>
              <a:rPr lang="en-US" sz="4000" dirty="0" smtClean="0"/>
              <a:t>The term “ecology</a:t>
            </a:r>
            <a:r>
              <a:rPr lang="en-US" sz="2200" dirty="0" smtClean="0"/>
              <a:t>” </a:t>
            </a:r>
            <a:r>
              <a:rPr lang="en-US" sz="2200" dirty="0"/>
              <a:t>(from Greek </a:t>
            </a:r>
            <a:r>
              <a:rPr lang="en-US" sz="2200" i="1" dirty="0" err="1"/>
              <a:t>eikos</a:t>
            </a:r>
            <a:r>
              <a:rPr lang="en-US" sz="2200" i="1" dirty="0"/>
              <a:t> </a:t>
            </a:r>
            <a:r>
              <a:rPr lang="en-US" sz="2200" dirty="0"/>
              <a:t>– house or dwelling and </a:t>
            </a:r>
            <a:r>
              <a:rPr lang="en-US" sz="2200" i="1" dirty="0"/>
              <a:t>logos </a:t>
            </a:r>
            <a:r>
              <a:rPr lang="en-US" sz="2200" dirty="0"/>
              <a:t>– science) </a:t>
            </a:r>
            <a:r>
              <a:rPr lang="en-US" sz="4000" dirty="0" smtClean="0"/>
              <a:t>was introduced by Ernst </a:t>
            </a:r>
            <a:r>
              <a:rPr lang="en-US" sz="4000" dirty="0" err="1" smtClean="0"/>
              <a:t>Haekel</a:t>
            </a:r>
            <a:r>
              <a:rPr lang="en-US" sz="4000" dirty="0" smtClean="0"/>
              <a:t> in1869</a:t>
            </a:r>
            <a:endParaRPr lang="ru-RU" sz="4000" dirty="0" smtClean="0"/>
          </a:p>
        </p:txBody>
      </p:sp>
      <p:sp>
        <p:nvSpPr>
          <p:cNvPr id="7171" name="Rectangle 3"/>
          <p:cNvSpPr>
            <a:spLocks noGrp="1" noChangeArrowheads="1"/>
          </p:cNvSpPr>
          <p:nvPr>
            <p:ph idx="1"/>
          </p:nvPr>
        </p:nvSpPr>
        <p:spPr>
          <a:xfrm>
            <a:off x="457200" y="2205038"/>
            <a:ext cx="4475163" cy="4389437"/>
          </a:xfrm>
        </p:spPr>
        <p:txBody>
          <a:bodyPr/>
          <a:lstStyle/>
          <a:p>
            <a:pPr eaLnBrk="1" hangingPunct="1">
              <a:buFont typeface="Wingdings 2" pitchFamily="18" charset="2"/>
              <a:buNone/>
            </a:pPr>
            <a:endParaRPr lang="en-US" altLang="ru-RU" b="1" smtClean="0"/>
          </a:p>
          <a:p>
            <a:pPr eaLnBrk="1" hangingPunct="1">
              <a:buFont typeface="Wingdings 2" pitchFamily="18" charset="2"/>
              <a:buNone/>
            </a:pPr>
            <a:r>
              <a:rPr lang="en-US" altLang="ru-RU" b="1" smtClean="0"/>
              <a:t>Ecology </a:t>
            </a:r>
            <a:r>
              <a:rPr lang="en-US" altLang="ru-RU" smtClean="0"/>
              <a:t>studies </a:t>
            </a:r>
            <a:r>
              <a:rPr lang="en-US" altLang="ru-RU" b="1" smtClean="0"/>
              <a:t>relations and interactions between organisms, populations and communities</a:t>
            </a:r>
            <a:br>
              <a:rPr lang="en-US" altLang="ru-RU" b="1" smtClean="0"/>
            </a:br>
            <a:r>
              <a:rPr lang="en-US" altLang="ru-RU" b="1" smtClean="0"/>
              <a:t>and their environment including other organisms</a:t>
            </a:r>
            <a:r>
              <a:rPr lang="en-US" altLang="ru-RU" smtClean="0"/>
              <a:t> </a:t>
            </a:r>
            <a:br>
              <a:rPr lang="en-US" altLang="ru-RU" smtClean="0"/>
            </a:br>
            <a:endParaRPr lang="en-US" altLang="ru-RU" b="1" smtClean="0"/>
          </a:p>
          <a:p>
            <a:pPr eaLnBrk="1" hangingPunct="1">
              <a:buFont typeface="Wingdings 2" pitchFamily="18" charset="2"/>
              <a:buNone/>
            </a:pPr>
            <a:endParaRPr lang="en-US" altLang="ru-RU" b="1" smtClean="0"/>
          </a:p>
          <a:p>
            <a:pPr eaLnBrk="1" hangingPunct="1">
              <a:buFont typeface="Wingdings 2" pitchFamily="18" charset="2"/>
              <a:buNone/>
            </a:pPr>
            <a:endParaRPr lang="en-US" altLang="ru-RU" b="1" smtClean="0"/>
          </a:p>
        </p:txBody>
      </p:sp>
      <p:pic>
        <p:nvPicPr>
          <p:cNvPr id="7172" name="Picture 2" descr="Картинки по запросу геккель"/>
          <p:cNvPicPr>
            <a:picLocks noChangeAspect="1" noChangeArrowheads="1"/>
          </p:cNvPicPr>
          <p:nvPr/>
        </p:nvPicPr>
        <p:blipFill>
          <a:blip r:embed="rId2" cstate="print"/>
          <a:srcRect/>
          <a:stretch>
            <a:fillRect/>
          </a:stretch>
        </p:blipFill>
        <p:spPr bwMode="auto">
          <a:xfrm>
            <a:off x="5364163" y="2133600"/>
            <a:ext cx="3167062" cy="42195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457200" y="115888"/>
            <a:ext cx="8229600" cy="6010275"/>
          </a:xfrm>
        </p:spPr>
        <p:txBody>
          <a:bodyPr/>
          <a:lstStyle/>
          <a:p>
            <a:pPr eaLnBrk="1" hangingPunct="1">
              <a:buFont typeface="Wingdings 2" pitchFamily="18" charset="2"/>
              <a:buNone/>
            </a:pPr>
            <a:endParaRPr lang="en-US" altLang="ru-RU" smtClean="0"/>
          </a:p>
          <a:p>
            <a:pPr eaLnBrk="1" hangingPunct="1">
              <a:buFont typeface="Wingdings 2" pitchFamily="18" charset="2"/>
              <a:buNone/>
            </a:pPr>
            <a:r>
              <a:rPr lang="en-US" altLang="ru-RU" b="1" smtClean="0"/>
              <a:t>Autoecology </a:t>
            </a:r>
            <a:r>
              <a:rPr lang="en-US" altLang="ru-RU" smtClean="0"/>
              <a:t>focuses on the biological relationship between an individual organism or an individual species and its environment. </a:t>
            </a:r>
          </a:p>
          <a:p>
            <a:pPr eaLnBrk="1" hangingPunct="1">
              <a:buFont typeface="Wingdings 2" pitchFamily="18" charset="2"/>
              <a:buNone/>
            </a:pPr>
            <a:r>
              <a:rPr lang="en-US" altLang="ru-RU" b="1" smtClean="0"/>
              <a:t>Synecology </a:t>
            </a:r>
            <a:r>
              <a:rPr lang="en-US" altLang="ru-RU" smtClean="0"/>
              <a:t>studies the relations between groups of organisms of coexisting biological communities. </a:t>
            </a:r>
            <a:br>
              <a:rPr lang="en-US" altLang="ru-RU" smtClean="0"/>
            </a:br>
            <a:endParaRPr lang="ru-RU" altLang="ru-RU" b="1" smtClean="0"/>
          </a:p>
        </p:txBody>
      </p:sp>
      <p:pic>
        <p:nvPicPr>
          <p:cNvPr id="8195" name="Picture 4"/>
          <p:cNvPicPr>
            <a:picLocks noChangeAspect="1" noChangeArrowheads="1"/>
          </p:cNvPicPr>
          <p:nvPr/>
        </p:nvPicPr>
        <p:blipFill>
          <a:blip r:embed="rId2" cstate="print"/>
          <a:srcRect/>
          <a:stretch>
            <a:fillRect/>
          </a:stretch>
        </p:blipFill>
        <p:spPr bwMode="auto">
          <a:xfrm>
            <a:off x="684213" y="3357563"/>
            <a:ext cx="3632200" cy="2660650"/>
          </a:xfrm>
          <a:prstGeom prst="rect">
            <a:avLst/>
          </a:prstGeom>
          <a:noFill/>
          <a:ln w="9525">
            <a:noFill/>
            <a:miter lim="800000"/>
            <a:headEnd/>
            <a:tailEnd/>
          </a:ln>
        </p:spPr>
      </p:pic>
      <p:pic>
        <p:nvPicPr>
          <p:cNvPr id="8196" name="Picture 4"/>
          <p:cNvPicPr>
            <a:picLocks noChangeAspect="1" noChangeArrowheads="1"/>
          </p:cNvPicPr>
          <p:nvPr/>
        </p:nvPicPr>
        <p:blipFill>
          <a:blip r:embed="rId3" cstate="print"/>
          <a:srcRect/>
          <a:stretch>
            <a:fillRect/>
          </a:stretch>
        </p:blipFill>
        <p:spPr bwMode="auto">
          <a:xfrm>
            <a:off x="4932363" y="3284538"/>
            <a:ext cx="3673475" cy="275113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p:cNvSpPr>
            <a:spLocks noGrp="1"/>
          </p:cNvSpPr>
          <p:nvPr>
            <p:ph idx="1"/>
          </p:nvPr>
        </p:nvSpPr>
        <p:spPr>
          <a:xfrm>
            <a:off x="457200" y="836613"/>
            <a:ext cx="8229600" cy="5487987"/>
          </a:xfrm>
        </p:spPr>
        <p:txBody>
          <a:bodyPr/>
          <a:lstStyle/>
          <a:p>
            <a:pPr eaLnBrk="1" hangingPunct="1">
              <a:buFont typeface="Wingdings 2" pitchFamily="18" charset="2"/>
              <a:buNone/>
            </a:pPr>
            <a:r>
              <a:rPr lang="en-US" altLang="ru-RU" b="1" dirty="0" smtClean="0"/>
              <a:t>The environment </a:t>
            </a:r>
            <a:r>
              <a:rPr lang="en-US" altLang="ru-RU" dirty="0" smtClean="0"/>
              <a:t>is a set of factors that can directly or indirectly influence the living organisms. </a:t>
            </a:r>
          </a:p>
          <a:p>
            <a:pPr eaLnBrk="1" hangingPunct="1">
              <a:buFont typeface="Wingdings 2" pitchFamily="18" charset="2"/>
              <a:buNone/>
            </a:pPr>
            <a:r>
              <a:rPr lang="en-US" altLang="ru-RU" dirty="0" smtClean="0"/>
              <a:t>Any factor that influences living organism is termed as </a:t>
            </a:r>
            <a:r>
              <a:rPr lang="en-US" altLang="ru-RU" b="1" dirty="0" smtClean="0"/>
              <a:t>ecological factor. </a:t>
            </a:r>
          </a:p>
          <a:p>
            <a:pPr eaLnBrk="1" hangingPunct="1">
              <a:buFont typeface="Wingdings 2" pitchFamily="18" charset="2"/>
              <a:buNone/>
            </a:pPr>
            <a:endParaRPr lang="en-US" altLang="ru-RU" b="1" dirty="0" smtClean="0"/>
          </a:p>
          <a:p>
            <a:pPr algn="ctr" eaLnBrk="1" hangingPunct="1">
              <a:buFont typeface="Wingdings 2" pitchFamily="18" charset="2"/>
              <a:buNone/>
            </a:pPr>
            <a:r>
              <a:rPr lang="en-US" altLang="ru-RU" sz="2800" b="1" dirty="0" smtClean="0">
                <a:solidFill>
                  <a:srgbClr val="FF0000"/>
                </a:solidFill>
              </a:rPr>
              <a:t>Ecological factors are</a:t>
            </a:r>
            <a:endParaRPr lang="uk-UA" altLang="ru-RU" sz="2800" b="1" dirty="0" smtClean="0">
              <a:solidFill>
                <a:srgbClr val="FF0000"/>
              </a:solidFill>
            </a:endParaRPr>
          </a:p>
          <a:p>
            <a:pPr algn="ctr" eaLnBrk="1" hangingPunct="1">
              <a:buFont typeface="Wingdings 2" pitchFamily="18" charset="2"/>
              <a:buNone/>
            </a:pPr>
            <a:endParaRPr lang="en-US" altLang="ru-RU" sz="2800" b="1" dirty="0" smtClean="0">
              <a:solidFill>
                <a:srgbClr val="FF0000"/>
              </a:solidFill>
            </a:endParaRPr>
          </a:p>
          <a:p>
            <a:pPr eaLnBrk="1" hangingPunct="1">
              <a:buFont typeface="Wingdings" pitchFamily="2" charset="2"/>
              <a:buChar char="§"/>
            </a:pPr>
            <a:r>
              <a:rPr lang="en-US" altLang="ru-RU" b="1" dirty="0" smtClean="0"/>
              <a:t>Biotic</a:t>
            </a:r>
          </a:p>
          <a:p>
            <a:pPr eaLnBrk="1" hangingPunct="1">
              <a:buFont typeface="Wingdings" pitchFamily="2" charset="2"/>
              <a:buChar char="§"/>
            </a:pPr>
            <a:r>
              <a:rPr lang="en-US" altLang="ru-RU" b="1" dirty="0" smtClean="0"/>
              <a:t>Abiotic </a:t>
            </a:r>
          </a:p>
          <a:p>
            <a:pPr eaLnBrk="1" hangingPunct="1">
              <a:buFont typeface="Wingdings" pitchFamily="2" charset="2"/>
              <a:buChar char="§"/>
            </a:pPr>
            <a:r>
              <a:rPr lang="en-US" altLang="ru-RU" b="1" dirty="0" smtClean="0"/>
              <a:t>Anthropogenic</a:t>
            </a:r>
          </a:p>
          <a:p>
            <a:pPr eaLnBrk="1" hangingPunct="1">
              <a:buFont typeface="Wingdings 2" pitchFamily="18" charset="2"/>
              <a:buNone/>
            </a:pPr>
            <a:endParaRPr lang="ru-RU" altLang="ru-RU"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ru-RU" altLang="ru-RU" smtClean="0"/>
          </a:p>
        </p:txBody>
      </p:sp>
      <p:sp>
        <p:nvSpPr>
          <p:cNvPr id="10243" name="Прямоугольник 1"/>
          <p:cNvSpPr>
            <a:spLocks noChangeArrowheads="1"/>
          </p:cNvSpPr>
          <p:nvPr/>
        </p:nvSpPr>
        <p:spPr bwMode="auto">
          <a:xfrm>
            <a:off x="622300" y="5589588"/>
            <a:ext cx="8064500" cy="923925"/>
          </a:xfrm>
          <a:prstGeom prst="rect">
            <a:avLst/>
          </a:prstGeom>
          <a:noFill/>
          <a:ln w="9525">
            <a:noFill/>
            <a:miter lim="800000"/>
            <a:headEnd/>
            <a:tailEnd/>
          </a:ln>
        </p:spPr>
        <p:txBody>
          <a:bodyPr>
            <a:spAutoFit/>
          </a:bodyPr>
          <a:lstStyle/>
          <a:p>
            <a:pPr eaLnBrk="1" hangingPunct="1"/>
            <a:r>
              <a:rPr lang="en-US" altLang="ru-RU" b="1">
                <a:solidFill>
                  <a:srgbClr val="222222"/>
                </a:solidFill>
              </a:rPr>
              <a:t>          Allelopathy</a:t>
            </a:r>
            <a:r>
              <a:rPr lang="en-US" altLang="ru-RU">
                <a:solidFill>
                  <a:srgbClr val="222222"/>
                </a:solidFill>
              </a:rPr>
              <a:t> is a biological phenomenon by which an organism produces one or more biochemicals that influence the germination, growth, survival, and reproduction of other organisms.</a:t>
            </a:r>
            <a:endParaRPr lang="ru-RU" altLang="ru-RU"/>
          </a:p>
        </p:txBody>
      </p:sp>
      <p:sp>
        <p:nvSpPr>
          <p:cNvPr id="10244" name="Объект 4"/>
          <p:cNvSpPr>
            <a:spLocks noGrp="1"/>
          </p:cNvSpPr>
          <p:nvPr>
            <p:ph idx="1"/>
          </p:nvPr>
        </p:nvSpPr>
        <p:spPr/>
        <p:txBody>
          <a:bodyPr/>
          <a:lstStyle/>
          <a:p>
            <a:pPr eaLnBrk="1" hangingPunct="1"/>
            <a:endParaRPr lang="ru-RU" altLang="ru-RU" smtClean="0"/>
          </a:p>
        </p:txBody>
      </p:sp>
      <p:pic>
        <p:nvPicPr>
          <p:cNvPr id="10245" name="Рисунок 5"/>
          <p:cNvPicPr>
            <a:picLocks noChangeAspect="1"/>
          </p:cNvPicPr>
          <p:nvPr/>
        </p:nvPicPr>
        <p:blipFill>
          <a:blip r:embed="rId2" cstate="print"/>
          <a:srcRect/>
          <a:stretch>
            <a:fillRect/>
          </a:stretch>
        </p:blipFill>
        <p:spPr bwMode="auto">
          <a:xfrm>
            <a:off x="766763" y="225425"/>
            <a:ext cx="7610475" cy="53641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2"/>
          <p:cNvSpPr>
            <a:spLocks noGrp="1"/>
          </p:cNvSpPr>
          <p:nvPr>
            <p:ph idx="1"/>
          </p:nvPr>
        </p:nvSpPr>
        <p:spPr>
          <a:xfrm>
            <a:off x="457200" y="549275"/>
            <a:ext cx="8229600" cy="5775325"/>
          </a:xfrm>
        </p:spPr>
        <p:txBody>
          <a:bodyPr/>
          <a:lstStyle/>
          <a:p>
            <a:pPr eaLnBrk="1" hangingPunct="1"/>
            <a:r>
              <a:rPr lang="en-US" altLang="ru-RU" b="1" smtClean="0"/>
              <a:t>Temperature: </a:t>
            </a:r>
            <a:r>
              <a:rPr lang="en-US" altLang="ru-RU" smtClean="0"/>
              <a:t>all animals are divided into </a:t>
            </a:r>
            <a:r>
              <a:rPr lang="en-US" altLang="ru-RU" b="1" i="1" smtClean="0"/>
              <a:t>poikilothermic </a:t>
            </a:r>
            <a:r>
              <a:rPr lang="en-US" altLang="ru-RU" smtClean="0"/>
              <a:t>(cool-blooded) and </a:t>
            </a:r>
            <a:r>
              <a:rPr lang="en-US" altLang="ru-RU" b="1" i="1" smtClean="0"/>
              <a:t>homeothermic </a:t>
            </a:r>
            <a:r>
              <a:rPr lang="en-US" altLang="ru-RU" smtClean="0"/>
              <a:t>(warm-blooded) </a:t>
            </a:r>
            <a:br>
              <a:rPr lang="en-US" altLang="ru-RU" smtClean="0"/>
            </a:br>
            <a:r>
              <a:rPr lang="ru-RU" altLang="ru-RU" smtClean="0"/>
              <a:t>      </a:t>
            </a:r>
            <a:r>
              <a:rPr lang="en-US" altLang="ru-RU" sz="2000" b="1" smtClean="0"/>
              <a:t>Bergman’s rule </a:t>
            </a:r>
            <a:r>
              <a:rPr lang="en-US" altLang="ru-RU" sz="2000" smtClean="0"/>
              <a:t>states that warm-blooded animals</a:t>
            </a:r>
            <a:r>
              <a:rPr lang="ru-RU" altLang="ru-RU" sz="2000" smtClean="0"/>
              <a:t> </a:t>
            </a:r>
            <a:r>
              <a:rPr lang="en-US" altLang="ru-RU" sz="2000" smtClean="0"/>
              <a:t>tend to have larger size and greater body mass with the increasing latitude (towards the poles) and decreasing average temperatures. </a:t>
            </a:r>
            <a:br>
              <a:rPr lang="en-US" altLang="ru-RU" sz="2000" smtClean="0"/>
            </a:br>
            <a:r>
              <a:rPr lang="en-US" altLang="ru-RU" sz="2000" smtClean="0"/>
              <a:t>       </a:t>
            </a:r>
            <a:r>
              <a:rPr lang="en-US" altLang="ru-RU" sz="2000" b="1" smtClean="0"/>
              <a:t>Allen’s rule </a:t>
            </a:r>
            <a:r>
              <a:rPr lang="en-US" altLang="ru-RU" sz="2000" smtClean="0"/>
              <a:t>that warm-blooded animals tend to have protruding body parts(limbs, ears, tails) longer in hot climate and more compact body shape in cold climate. </a:t>
            </a:r>
            <a:endParaRPr lang="en-US" altLang="ru-RU" smtClean="0"/>
          </a:p>
        </p:txBody>
      </p:sp>
      <p:pic>
        <p:nvPicPr>
          <p:cNvPr id="11267" name="Picture 2" descr="https://ka-perseus-images.s3.amazonaws.com/96f42e2206faa324ba6fc2ad517def94d0ed0b0f.jpeg"/>
          <p:cNvPicPr>
            <a:picLocks noChangeAspect="1" noChangeArrowheads="1"/>
          </p:cNvPicPr>
          <p:nvPr/>
        </p:nvPicPr>
        <p:blipFill>
          <a:blip r:embed="rId2" cstate="print"/>
          <a:srcRect/>
          <a:stretch>
            <a:fillRect/>
          </a:stretch>
        </p:blipFill>
        <p:spPr bwMode="auto">
          <a:xfrm>
            <a:off x="915988" y="3875088"/>
            <a:ext cx="3671887" cy="2449512"/>
          </a:xfrm>
          <a:prstGeom prst="rect">
            <a:avLst/>
          </a:prstGeom>
          <a:noFill/>
          <a:ln w="9525">
            <a:noFill/>
            <a:miter lim="800000"/>
            <a:headEnd/>
            <a:tailEnd/>
          </a:ln>
        </p:spPr>
      </p:pic>
      <p:pic>
        <p:nvPicPr>
          <p:cNvPr id="11268" name="Picture 2" descr="https://ka-perseus-images.s3.amazonaws.com/92832b60b87c2450d84f19f9be259115d6954986.jpeg"/>
          <p:cNvPicPr>
            <a:picLocks noChangeAspect="1" noChangeArrowheads="1"/>
          </p:cNvPicPr>
          <p:nvPr/>
        </p:nvPicPr>
        <p:blipFill>
          <a:blip r:embed="rId3" cstate="print"/>
          <a:srcRect/>
          <a:stretch>
            <a:fillRect/>
          </a:stretch>
        </p:blipFill>
        <p:spPr bwMode="auto">
          <a:xfrm>
            <a:off x="5046663" y="3836988"/>
            <a:ext cx="3270250" cy="245268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332656"/>
            <a:ext cx="8229600" cy="5775325"/>
          </a:xfrm>
        </p:spPr>
        <p:txBody>
          <a:bodyPr/>
          <a:lstStyle/>
          <a:p>
            <a:pPr marL="274320" indent="-274320" eaLnBrk="1" fontAlgn="auto" hangingPunct="1">
              <a:spcAft>
                <a:spcPts val="0"/>
              </a:spcAft>
              <a:buClr>
                <a:schemeClr val="accent3"/>
              </a:buClr>
              <a:buFont typeface="Wingdings 2"/>
              <a:buNone/>
              <a:defRPr/>
            </a:pPr>
            <a:r>
              <a:rPr lang="en-US" sz="2800" b="1" dirty="0"/>
              <a:t>Light: </a:t>
            </a:r>
            <a:r>
              <a:rPr lang="en-US" sz="2400" dirty="0" smtClean="0"/>
              <a:t>UV (10%), wavelength up to 0.4 microns</a:t>
            </a:r>
          </a:p>
          <a:p>
            <a:pPr marL="274320" indent="-274320" eaLnBrk="1" fontAlgn="auto" hangingPunct="1">
              <a:spcAft>
                <a:spcPts val="0"/>
              </a:spcAft>
              <a:buClr>
                <a:schemeClr val="accent3"/>
              </a:buClr>
              <a:buFont typeface="Wingdings 2"/>
              <a:buNone/>
              <a:defRPr/>
            </a:pPr>
            <a:r>
              <a:rPr lang="en-US" sz="2400" dirty="0" smtClean="0"/>
              <a:t>   </a:t>
            </a:r>
            <a:r>
              <a:rPr lang="uk-UA" sz="2400" dirty="0" smtClean="0"/>
              <a:t>           </a:t>
            </a:r>
            <a:r>
              <a:rPr lang="en-US" sz="2400" dirty="0" smtClean="0"/>
              <a:t>up to 0.29 microns - destructive for</a:t>
            </a:r>
            <a:r>
              <a:rPr lang="uk-UA" sz="2400" dirty="0" smtClean="0"/>
              <a:t> </a:t>
            </a:r>
            <a:r>
              <a:rPr lang="en-US" sz="2400" dirty="0" smtClean="0"/>
              <a:t> all living organisms (the ozone screen protects), 0.29-0.4 microns - </a:t>
            </a:r>
            <a:r>
              <a:rPr lang="en-US" sz="2400" dirty="0"/>
              <a:t>chemically </a:t>
            </a:r>
            <a:r>
              <a:rPr lang="en-US" sz="2400" dirty="0" smtClean="0"/>
              <a:t>active</a:t>
            </a:r>
            <a:endParaRPr lang="en-US" sz="2400" dirty="0"/>
          </a:p>
          <a:p>
            <a:pPr marL="274320" indent="-274320" eaLnBrk="1" fontAlgn="auto" hangingPunct="1">
              <a:spcAft>
                <a:spcPts val="0"/>
              </a:spcAft>
              <a:buClr>
                <a:schemeClr val="accent3"/>
              </a:buClr>
              <a:buFont typeface="Wingdings 2"/>
              <a:buNone/>
              <a:defRPr/>
            </a:pPr>
            <a:r>
              <a:rPr lang="en-US" sz="2400" dirty="0" smtClean="0"/>
              <a:t>               Visible </a:t>
            </a:r>
            <a:r>
              <a:rPr lang="en-US" sz="2400" dirty="0"/>
              <a:t>rays (45%) wavelength 0.41-0, 74 microns</a:t>
            </a:r>
          </a:p>
          <a:p>
            <a:pPr marL="274320" indent="-274320" eaLnBrk="1" fontAlgn="auto" hangingPunct="1">
              <a:spcAft>
                <a:spcPts val="0"/>
              </a:spcAft>
              <a:buClr>
                <a:schemeClr val="accent3"/>
              </a:buClr>
              <a:buFont typeface="Wingdings 2"/>
              <a:buNone/>
              <a:defRPr/>
            </a:pPr>
            <a:r>
              <a:rPr lang="en-US" sz="2400" dirty="0" smtClean="0"/>
              <a:t>    photosynthesis </a:t>
            </a:r>
            <a:r>
              <a:rPr lang="en-US" sz="2400" dirty="0"/>
              <a:t>energy </a:t>
            </a:r>
            <a:r>
              <a:rPr lang="en-US" sz="2400" dirty="0" smtClean="0"/>
              <a:t>source; perceived </a:t>
            </a:r>
            <a:r>
              <a:rPr lang="en-US" sz="2400" dirty="0"/>
              <a:t>by the organ </a:t>
            </a:r>
            <a:r>
              <a:rPr lang="en-US" sz="2400" dirty="0" smtClean="0"/>
              <a:t>of vision</a:t>
            </a:r>
            <a:r>
              <a:rPr lang="en-US" sz="2400" dirty="0"/>
              <a:t>, promotes orientation in the </a:t>
            </a:r>
            <a:r>
              <a:rPr lang="en-US" sz="2400" dirty="0" smtClean="0"/>
              <a:t>spaces; regulation </a:t>
            </a:r>
            <a:r>
              <a:rPr lang="en-US" sz="2400" dirty="0"/>
              <a:t>of daily </a:t>
            </a:r>
            <a:r>
              <a:rPr lang="en-US" sz="2400" dirty="0" smtClean="0"/>
              <a:t>activity</a:t>
            </a:r>
          </a:p>
          <a:p>
            <a:pPr marL="274320" indent="-274320" eaLnBrk="1" fontAlgn="auto" hangingPunct="1">
              <a:spcAft>
                <a:spcPts val="0"/>
              </a:spcAft>
              <a:buClr>
                <a:schemeClr val="accent3"/>
              </a:buClr>
              <a:buFont typeface="Wingdings 2"/>
              <a:buNone/>
              <a:defRPr/>
            </a:pPr>
            <a:r>
              <a:rPr lang="en-US" sz="2400" dirty="0"/>
              <a:t> </a:t>
            </a:r>
            <a:r>
              <a:rPr lang="en-US" sz="2400" dirty="0" smtClean="0"/>
              <a:t>                Infrared </a:t>
            </a:r>
            <a:r>
              <a:rPr lang="en-US" sz="2400" dirty="0"/>
              <a:t>rays (45%), length 0.75 microns or more - heat rays, heating the Earth</a:t>
            </a:r>
            <a:endParaRPr lang="en-US" sz="2400" dirty="0" smtClean="0"/>
          </a:p>
          <a:p>
            <a:pPr marL="274320" indent="-274320" eaLnBrk="1" fontAlgn="auto" hangingPunct="1">
              <a:spcAft>
                <a:spcPts val="0"/>
              </a:spcAft>
              <a:buClr>
                <a:schemeClr val="accent3"/>
              </a:buClr>
              <a:buFont typeface="Wingdings 2" pitchFamily="18" charset="2"/>
              <a:buNone/>
              <a:defRPr/>
            </a:pPr>
            <a:r>
              <a:rPr lang="en-US" dirty="0"/>
              <a:t/>
            </a:r>
            <a:br>
              <a:rPr lang="en-US" dirty="0"/>
            </a:br>
            <a:endParaRPr lang="en-US" b="1" dirty="0"/>
          </a:p>
          <a:p>
            <a:pPr marL="274320" indent="-274320" eaLnBrk="1" fontAlgn="auto" hangingPunct="1">
              <a:spcAft>
                <a:spcPts val="0"/>
              </a:spcAft>
              <a:buClr>
                <a:schemeClr val="accent3"/>
              </a:buClr>
              <a:buFont typeface="Wingdings 2"/>
              <a:buNone/>
              <a:defRPr/>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050"/>
            <a:ext cx="8229600" cy="5416550"/>
          </a:xfrm>
        </p:spPr>
        <p:txBody>
          <a:bodyPr/>
          <a:lstStyle/>
          <a:p>
            <a:pPr marL="274320" indent="-274320" eaLnBrk="1" fontAlgn="auto" hangingPunct="1">
              <a:spcAft>
                <a:spcPts val="0"/>
              </a:spcAft>
              <a:buClr>
                <a:schemeClr val="accent3"/>
              </a:buClr>
              <a:buNone/>
              <a:defRPr/>
            </a:pPr>
            <a:r>
              <a:rPr lang="en-US" sz="2400" dirty="0" smtClean="0"/>
              <a:t>Periodic changes of day and night cause </a:t>
            </a:r>
            <a:r>
              <a:rPr lang="en-US" sz="2400" b="1" dirty="0" smtClean="0"/>
              <a:t>diurnal biological rhythms</a:t>
            </a:r>
            <a:r>
              <a:rPr lang="en-US" sz="2400" dirty="0" smtClean="0"/>
              <a:t>. </a:t>
            </a:r>
            <a:endParaRPr lang="ru-RU" sz="2400" dirty="0" smtClean="0"/>
          </a:p>
          <a:p>
            <a:pPr marL="274320" indent="-274320" eaLnBrk="1" fontAlgn="auto" hangingPunct="1">
              <a:spcAft>
                <a:spcPts val="0"/>
              </a:spcAft>
              <a:buClr>
                <a:schemeClr val="accent3"/>
              </a:buClr>
              <a:buNone/>
              <a:defRPr/>
            </a:pPr>
            <a:r>
              <a:rPr lang="en-US" sz="2400" dirty="0" smtClean="0"/>
              <a:t>Physiological reactions of the organism to season changes of the length of day or night are termed as </a:t>
            </a:r>
            <a:r>
              <a:rPr lang="en-US" sz="2400" b="1" dirty="0" smtClean="0"/>
              <a:t>photoperiodism</a:t>
            </a:r>
            <a:endParaRPr lang="uk-UA" dirty="0"/>
          </a:p>
        </p:txBody>
      </p:sp>
      <p:pic>
        <p:nvPicPr>
          <p:cNvPr id="11267" name="Picture 6" descr="ÐÐ°ÑÑÐ¸Ð½ÐºÐ¸ Ð¿Ð¾ Ð·Ð°Ð¿ÑÐ¾ÑÑ diurnal biological rhythms"/>
          <p:cNvPicPr>
            <a:picLocks noChangeAspect="1" noChangeArrowheads="1"/>
          </p:cNvPicPr>
          <p:nvPr/>
        </p:nvPicPr>
        <p:blipFill>
          <a:blip r:embed="rId2" cstate="print"/>
          <a:srcRect/>
          <a:stretch>
            <a:fillRect/>
          </a:stretch>
        </p:blipFill>
        <p:spPr bwMode="auto">
          <a:xfrm>
            <a:off x="539750" y="2636838"/>
            <a:ext cx="5729288" cy="3641725"/>
          </a:xfrm>
          <a:prstGeom prst="rect">
            <a:avLst/>
          </a:prstGeom>
          <a:noFill/>
          <a:ln w="9525">
            <a:noFill/>
            <a:miter lim="800000"/>
            <a:headEnd/>
            <a:tailEnd/>
          </a:ln>
        </p:spPr>
      </p:pic>
      <p:pic>
        <p:nvPicPr>
          <p:cNvPr id="11268" name="Picture 4" descr="ÐÐ¾ÑÐ¾Ð¶ÐµÐµ Ð¸Ð·Ð¾Ð±ÑÐ°Ð¶ÐµÐ½Ð¸Ðµ"/>
          <p:cNvPicPr>
            <a:picLocks noChangeAspect="1" noChangeArrowheads="1"/>
          </p:cNvPicPr>
          <p:nvPr/>
        </p:nvPicPr>
        <p:blipFill>
          <a:blip r:embed="rId3" cstate="print"/>
          <a:srcRect/>
          <a:stretch>
            <a:fillRect/>
          </a:stretch>
        </p:blipFill>
        <p:spPr bwMode="auto">
          <a:xfrm>
            <a:off x="5580063" y="4365625"/>
            <a:ext cx="3233737" cy="221773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ÐÐ°ÑÑÐ¸Ð½ÐºÐ¸ Ð¿Ð¾ Ð·Ð°Ð¿ÑÐ¾ÑÑ diurnal biological rhythms"/>
          <p:cNvPicPr>
            <a:picLocks noGrp="1" noChangeAspect="1" noChangeArrowheads="1"/>
          </p:cNvPicPr>
          <p:nvPr>
            <p:ph idx="1"/>
          </p:nvPr>
        </p:nvPicPr>
        <p:blipFill>
          <a:blip r:embed="rId2" cstate="print"/>
          <a:srcRect/>
          <a:stretch>
            <a:fillRect/>
          </a:stretch>
        </p:blipFill>
        <p:spPr>
          <a:xfrm>
            <a:off x="539552" y="620688"/>
            <a:ext cx="7920880" cy="5963398"/>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pPr eaLnBrk="1" hangingPunct="1"/>
            <a:endParaRPr lang="ru-RU" altLang="ru-RU" smtClean="0"/>
          </a:p>
        </p:txBody>
      </p:sp>
      <p:pic>
        <p:nvPicPr>
          <p:cNvPr id="14339" name="Объект 3"/>
          <p:cNvPicPr>
            <a:picLocks noGrp="1" noChangeAspect="1"/>
          </p:cNvPicPr>
          <p:nvPr>
            <p:ph idx="1"/>
          </p:nvPr>
        </p:nvPicPr>
        <p:blipFill>
          <a:blip r:embed="rId2" cstate="print"/>
          <a:srcRect/>
          <a:stretch>
            <a:fillRect/>
          </a:stretch>
        </p:blipFill>
        <p:spPr>
          <a:xfrm>
            <a:off x="684213" y="904875"/>
            <a:ext cx="7635875" cy="596741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2"/>
          <p:cNvSpPr>
            <a:spLocks noGrp="1"/>
          </p:cNvSpPr>
          <p:nvPr>
            <p:ph idx="1"/>
          </p:nvPr>
        </p:nvSpPr>
        <p:spPr>
          <a:xfrm>
            <a:off x="395536" y="836712"/>
            <a:ext cx="8229600" cy="3168353"/>
          </a:xfrm>
        </p:spPr>
        <p:txBody>
          <a:bodyPr/>
          <a:lstStyle/>
          <a:p>
            <a:pPr eaLnBrk="1" hangingPunct="1"/>
            <a:r>
              <a:rPr lang="en-US" altLang="ru-RU" b="1" dirty="0" smtClean="0"/>
              <a:t>The Liebig’s law of minimum </a:t>
            </a:r>
            <a:r>
              <a:rPr lang="en-US" altLang="ru-RU" dirty="0" smtClean="0"/>
              <a:t>(proposed by German chemist Justus Liebig, 1840) states that if the factor is depleted below the critical minimum level the organism will fail to grow or will grow abnormally. (success of an organism is determined by crucial ingredient that is in short supply).</a:t>
            </a:r>
            <a:endParaRPr lang="uk-UA" altLang="ru-RU" dirty="0" smtClean="0"/>
          </a:p>
          <a:p>
            <a:pPr eaLnBrk="1" hangingPunct="1"/>
            <a:r>
              <a:rPr lang="en-US" altLang="ru-RU" dirty="0" smtClean="0"/>
              <a:t/>
            </a:r>
            <a:br>
              <a:rPr lang="en-US" altLang="ru-RU" dirty="0" smtClean="0"/>
            </a:br>
            <a:endParaRPr lang="ru-RU" altLang="ru-RU" dirty="0" smtClean="0"/>
          </a:p>
        </p:txBody>
      </p:sp>
      <p:pic>
        <p:nvPicPr>
          <p:cNvPr id="3" name="Picture 2" descr="https://upload.wikimedia.org/wikipedia/commons/thumb/1/1c/Minimum-Tonne.svg/800px-Minimum-Tonne.svg.png"/>
          <p:cNvPicPr>
            <a:picLocks noChangeAspect="1" noChangeArrowheads="1"/>
          </p:cNvPicPr>
          <p:nvPr/>
        </p:nvPicPr>
        <p:blipFill>
          <a:blip r:embed="rId2" cstate="print"/>
          <a:srcRect/>
          <a:stretch>
            <a:fillRect/>
          </a:stretch>
        </p:blipFill>
        <p:spPr bwMode="auto">
          <a:xfrm>
            <a:off x="5364088" y="3717032"/>
            <a:ext cx="3095625" cy="2828925"/>
          </a:xfrm>
          <a:prstGeom prst="rect">
            <a:avLst/>
          </a:prstGeom>
          <a:noFill/>
          <a:ln w="9525">
            <a:noFill/>
            <a:miter lim="800000"/>
            <a:headEnd/>
            <a:tailEnd/>
          </a:ln>
        </p:spPr>
      </p:pic>
      <p:sp>
        <p:nvSpPr>
          <p:cNvPr id="6" name="Прямоугольник 5"/>
          <p:cNvSpPr/>
          <p:nvPr/>
        </p:nvSpPr>
        <p:spPr>
          <a:xfrm>
            <a:off x="683568" y="4005064"/>
            <a:ext cx="4572000" cy="2031325"/>
          </a:xfrm>
          <a:prstGeom prst="rect">
            <a:avLst/>
          </a:prstGeom>
        </p:spPr>
        <p:txBody>
          <a:bodyPr>
            <a:spAutoFit/>
          </a:bodyPr>
          <a:lstStyle/>
          <a:p>
            <a:r>
              <a:rPr lang="en-US" dirty="0" smtClean="0"/>
              <a:t>A figurative representation of this law is named after the scientist - the so-called "Liebig barrel". The essence of the model is that when the barrel is filled, water begins to overflow through the smallest board in the barrel, and the length of the other boards does not matter anymore.</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68761"/>
            <a:ext cx="8229600" cy="5055840"/>
          </a:xfrm>
        </p:spPr>
        <p:txBody>
          <a:bodyPr/>
          <a:lstStyle/>
          <a:p>
            <a:pPr eaLnBrk="1" hangingPunct="1"/>
            <a:r>
              <a:rPr lang="en-US" altLang="ru-RU" sz="2800" b="1" dirty="0" smtClean="0"/>
              <a:t>Shelford’s law of tolerance </a:t>
            </a:r>
            <a:r>
              <a:rPr lang="en-US" altLang="ru-RU" sz="2800" dirty="0" smtClean="0"/>
              <a:t>(proposed by American zoologist Victor Shelford, 1911) states that</a:t>
            </a:r>
            <a:r>
              <a:rPr lang="ru-RU" altLang="ru-RU" sz="2800" dirty="0" smtClean="0"/>
              <a:t> </a:t>
            </a:r>
            <a:r>
              <a:rPr lang="en-US" altLang="ru-RU" sz="2800" dirty="0" smtClean="0"/>
              <a:t>not only less but also the excess amount of the same factor can be limiting. </a:t>
            </a:r>
            <a:endParaRPr lang="uk-UA" altLang="ru-RU" sz="2800" dirty="0" smtClean="0"/>
          </a:p>
          <a:p>
            <a:pPr eaLnBrk="1" hangingPunct="1"/>
            <a:endParaRPr lang="en-US" altLang="ru-RU" sz="2800" dirty="0" smtClean="0"/>
          </a:p>
          <a:p>
            <a:pPr eaLnBrk="1" hangingPunct="1"/>
            <a:r>
              <a:rPr lang="en-US" altLang="ru-RU" sz="2800" b="1" dirty="0" smtClean="0"/>
              <a:t>Blackman’s law of limiting factor </a:t>
            </a:r>
            <a:r>
              <a:rPr lang="en-US" altLang="ru-RU" sz="2800" dirty="0" smtClean="0"/>
              <a:t>(proposed by British plant physiologist Frederick Blackman, 1909) states that any organism is under the action of number of ecological factors and deficiency of any of them will aﬀect an organism.</a:t>
            </a:r>
            <a:endParaRPr lang="uk-UA"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9"/>
            <a:ext cx="8229600" cy="5703912"/>
          </a:xfrm>
        </p:spPr>
        <p:txBody>
          <a:bodyPr/>
          <a:lstStyle/>
          <a:p>
            <a:r>
              <a:rPr lang="en-US" b="1" dirty="0" smtClean="0"/>
              <a:t>Eugene Odum </a:t>
            </a:r>
            <a:r>
              <a:rPr lang="en-US" dirty="0" smtClean="0"/>
              <a:t>(1975) introduced an addition to the law: </a:t>
            </a:r>
            <a:endParaRPr lang="uk-UA" dirty="0" smtClean="0"/>
          </a:p>
          <a:p>
            <a:r>
              <a:rPr lang="en-US" dirty="0" smtClean="0"/>
              <a:t>1) organisms have both a wide range of tolerance to one factor and a narrow range to another </a:t>
            </a:r>
            <a:endParaRPr lang="uk-UA" dirty="0" smtClean="0"/>
          </a:p>
          <a:p>
            <a:r>
              <a:rPr lang="en-US" dirty="0" smtClean="0"/>
              <a:t>2) organisms with a larger range of tolerance are usually widespread</a:t>
            </a:r>
            <a:endParaRPr lang="uk-UA" dirty="0" smtClean="0"/>
          </a:p>
          <a:p>
            <a:r>
              <a:rPr lang="en-US" dirty="0" smtClean="0"/>
              <a:t>3) if the conditions of existence determined by one environmental factor , change beyond the optimum, then the range of tolerance to other environmental factors also changes</a:t>
            </a:r>
            <a:endParaRPr lang="uk-UA" dirty="0" smtClean="0"/>
          </a:p>
          <a:p>
            <a:r>
              <a:rPr lang="en-US" dirty="0" smtClean="0"/>
              <a:t> 4) the period of reproduction, growth, as a rule, is critical, the limits of tolerance of the organism at this time are much narrower than that of an adult.</a:t>
            </a: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73075" y="908050"/>
            <a:ext cx="8229600" cy="5330825"/>
          </a:xfrm>
        </p:spPr>
        <p:txBody>
          <a:bodyPr/>
          <a:lstStyle/>
          <a:p>
            <a:pPr marL="0" indent="0" algn="ctr" eaLnBrk="1" hangingPunct="1">
              <a:buFont typeface="Wingdings 2" pitchFamily="18" charset="2"/>
              <a:buNone/>
              <a:defRPr/>
            </a:pPr>
            <a:r>
              <a:rPr lang="en-US" altLang="ru-RU" sz="3200" dirty="0" smtClean="0"/>
              <a:t>A range of gradient  between maximum and minimum makes  </a:t>
            </a:r>
            <a:r>
              <a:rPr lang="en-US" altLang="ru-RU" sz="3200" b="1" i="1" dirty="0" smtClean="0"/>
              <a:t>limits of tolerance</a:t>
            </a:r>
          </a:p>
          <a:p>
            <a:pPr marL="0" indent="0" eaLnBrk="1" hangingPunct="1">
              <a:buFont typeface="Wingdings 2" pitchFamily="18" charset="2"/>
              <a:buNone/>
              <a:defRPr/>
            </a:pPr>
            <a:endParaRPr lang="en-US" altLang="ru-RU" sz="2800" dirty="0"/>
          </a:p>
          <a:p>
            <a:pPr marL="0" indent="0" eaLnBrk="1" hangingPunct="1">
              <a:buFont typeface="Wingdings 2" pitchFamily="18" charset="2"/>
              <a:buNone/>
              <a:defRPr/>
            </a:pPr>
            <a:r>
              <a:rPr lang="en-US" altLang="ru-RU" sz="2800" dirty="0" smtClean="0"/>
              <a:t>The range of tolerance varies greatly in different species, some of them have narrow range of tolerance, while others survive within wider limits.</a:t>
            </a:r>
          </a:p>
          <a:p>
            <a:pPr eaLnBrk="1" hangingPunct="1">
              <a:defRPr/>
            </a:pPr>
            <a:r>
              <a:rPr lang="en-US" altLang="ru-RU" sz="2800" dirty="0" smtClean="0"/>
              <a:t>Organisms with narrow range of tolerance are </a:t>
            </a:r>
            <a:r>
              <a:rPr lang="en-US" altLang="ru-RU" sz="2800" b="1" i="1" dirty="0" smtClean="0"/>
              <a:t>specialist species </a:t>
            </a:r>
            <a:r>
              <a:rPr lang="en-US" altLang="ru-RU" sz="2800" dirty="0" smtClean="0"/>
              <a:t>(</a:t>
            </a:r>
            <a:r>
              <a:rPr lang="en-US" altLang="ru-RU" sz="2800" dirty="0" err="1" smtClean="0"/>
              <a:t>stenobiotics</a:t>
            </a:r>
            <a:r>
              <a:rPr lang="en-US" altLang="ru-RU" sz="2800" dirty="0" smtClean="0"/>
              <a:t>)</a:t>
            </a:r>
          </a:p>
          <a:p>
            <a:pPr eaLnBrk="1" hangingPunct="1">
              <a:defRPr/>
            </a:pPr>
            <a:r>
              <a:rPr lang="en-US" altLang="ru-RU" sz="2800" dirty="0" smtClean="0"/>
              <a:t>Organisms with wide ranges of tolerance are</a:t>
            </a:r>
            <a:r>
              <a:rPr lang="en-US" altLang="ru-RU" sz="2800" u="sng" dirty="0" smtClean="0"/>
              <a:t> </a:t>
            </a:r>
            <a:r>
              <a:rPr lang="en-US" altLang="ru-RU" sz="2800" b="1" i="1" dirty="0" smtClean="0"/>
              <a:t>generalist species </a:t>
            </a:r>
            <a:r>
              <a:rPr lang="en-US" altLang="ru-RU" sz="2800" dirty="0" smtClean="0"/>
              <a:t>(</a:t>
            </a:r>
            <a:r>
              <a:rPr lang="en-US" altLang="ru-RU" sz="2800" dirty="0" err="1" smtClean="0"/>
              <a:t>eurybiotics</a:t>
            </a:r>
            <a:r>
              <a:rPr lang="en-US" altLang="ru-RU" sz="2800" dirty="0" smtClean="0"/>
              <a:t>)</a:t>
            </a:r>
            <a:endParaRPr lang="ru-RU" altLang="ru-RU" sz="2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Прямоугольник 4"/>
          <p:cNvSpPr>
            <a:spLocks noGrp="1" noChangeArrowheads="1"/>
          </p:cNvSpPr>
          <p:nvPr>
            <p:ph type="title"/>
          </p:nvPr>
        </p:nvSpPr>
        <p:spPr>
          <a:xfrm>
            <a:off x="539750" y="809625"/>
            <a:ext cx="8229600" cy="377825"/>
          </a:xfrm>
          <a:noFill/>
        </p:spPr>
        <p:txBody>
          <a:bodyPr>
            <a:spAutoFit/>
          </a:bodyPr>
          <a:lstStyle/>
          <a:p>
            <a:pPr algn="ctr" eaLnBrk="1" hangingPunct="1">
              <a:lnSpc>
                <a:spcPct val="90000"/>
              </a:lnSpc>
            </a:pPr>
            <a:endParaRPr lang="ru-RU" altLang="ru-RU" sz="2400" u="sng" smtClean="0">
              <a:solidFill>
                <a:schemeClr val="tx1"/>
              </a:solidFill>
              <a:latin typeface="Arial" charset="0"/>
            </a:endParaRPr>
          </a:p>
        </p:txBody>
      </p:sp>
      <p:pic>
        <p:nvPicPr>
          <p:cNvPr id="17411" name="Объект 1"/>
          <p:cNvPicPr>
            <a:picLocks noGrp="1" noChangeAspect="1"/>
          </p:cNvPicPr>
          <p:nvPr>
            <p:ph idx="1"/>
          </p:nvPr>
        </p:nvPicPr>
        <p:blipFill>
          <a:blip r:embed="rId2" cstate="print"/>
          <a:srcRect/>
          <a:stretch>
            <a:fillRect/>
          </a:stretch>
        </p:blipFill>
        <p:spPr>
          <a:xfrm>
            <a:off x="611188" y="387350"/>
            <a:ext cx="7788275" cy="4687888"/>
          </a:xfrm>
        </p:spPr>
      </p:pic>
      <p:pic>
        <p:nvPicPr>
          <p:cNvPr id="17412" name="Picture 3"/>
          <p:cNvPicPr>
            <a:picLocks noChangeAspect="1" noChangeArrowheads="1"/>
          </p:cNvPicPr>
          <p:nvPr/>
        </p:nvPicPr>
        <p:blipFill>
          <a:blip r:embed="rId3" cstate="print"/>
          <a:srcRect/>
          <a:stretch>
            <a:fillRect/>
          </a:stretch>
        </p:blipFill>
        <p:spPr bwMode="auto">
          <a:xfrm>
            <a:off x="6156325" y="5043488"/>
            <a:ext cx="2032000" cy="1679575"/>
          </a:xfrm>
          <a:prstGeom prst="rect">
            <a:avLst/>
          </a:prstGeom>
          <a:noFill/>
          <a:ln w="9525">
            <a:noFill/>
            <a:miter lim="800000"/>
            <a:headEnd/>
            <a:tailEnd/>
          </a:ln>
        </p:spPr>
      </p:pic>
      <p:pic>
        <p:nvPicPr>
          <p:cNvPr id="17413" name="Picture 3"/>
          <p:cNvPicPr>
            <a:picLocks noChangeAspect="1" noChangeArrowheads="1"/>
          </p:cNvPicPr>
          <p:nvPr/>
        </p:nvPicPr>
        <p:blipFill>
          <a:blip r:embed="rId4" cstate="print"/>
          <a:srcRect l="52460" t="24190" r="6952" b="36440"/>
          <a:stretch>
            <a:fillRect/>
          </a:stretch>
        </p:blipFill>
        <p:spPr bwMode="auto">
          <a:xfrm>
            <a:off x="763588" y="5054600"/>
            <a:ext cx="2295525" cy="1668463"/>
          </a:xfrm>
          <a:prstGeom prst="rect">
            <a:avLst/>
          </a:prstGeom>
          <a:noFill/>
          <a:ln w="9525">
            <a:noFill/>
            <a:miter lim="800000"/>
            <a:headEnd/>
            <a:tailEnd/>
          </a:ln>
        </p:spPr>
      </p:pic>
      <p:sp>
        <p:nvSpPr>
          <p:cNvPr id="17414" name="TextBox 2"/>
          <p:cNvSpPr txBox="1">
            <a:spLocks noChangeArrowheads="1"/>
          </p:cNvSpPr>
          <p:nvPr/>
        </p:nvSpPr>
        <p:spPr bwMode="auto">
          <a:xfrm>
            <a:off x="3575050" y="5421313"/>
            <a:ext cx="2043113" cy="923925"/>
          </a:xfrm>
          <a:prstGeom prst="rect">
            <a:avLst/>
          </a:prstGeom>
          <a:noFill/>
          <a:ln w="9525">
            <a:noFill/>
            <a:miter lim="800000"/>
            <a:headEnd/>
            <a:tailEnd/>
          </a:ln>
        </p:spPr>
        <p:txBody>
          <a:bodyPr wrap="none">
            <a:spAutoFit/>
          </a:bodyPr>
          <a:lstStyle/>
          <a:p>
            <a:r>
              <a:rPr lang="en-US" altLang="ru-RU"/>
              <a:t>generalist species</a:t>
            </a:r>
          </a:p>
          <a:p>
            <a:endParaRPr lang="en-US" altLang="ru-RU"/>
          </a:p>
          <a:p>
            <a:r>
              <a:rPr lang="en-US" altLang="ru-RU"/>
              <a:t>specialist  species</a:t>
            </a:r>
            <a:endParaRPr lang="ru-RU" altLang="ru-RU"/>
          </a:p>
        </p:txBody>
      </p:sp>
      <p:sp>
        <p:nvSpPr>
          <p:cNvPr id="4" name="Стрелка вправо 3"/>
          <p:cNvSpPr/>
          <p:nvPr/>
        </p:nvSpPr>
        <p:spPr>
          <a:xfrm>
            <a:off x="5618163" y="6165850"/>
            <a:ext cx="393700" cy="44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Стрелка вправо 9"/>
          <p:cNvSpPr/>
          <p:nvPr/>
        </p:nvSpPr>
        <p:spPr>
          <a:xfrm rot="10800000">
            <a:off x="3159125" y="5597525"/>
            <a:ext cx="392113"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050"/>
            <a:ext cx="8229600" cy="5416550"/>
          </a:xfrm>
        </p:spPr>
        <p:txBody>
          <a:bodyPr/>
          <a:lstStyle/>
          <a:p>
            <a:pPr eaLnBrk="1" hangingPunct="1">
              <a:defRPr/>
            </a:pPr>
            <a:r>
              <a:rPr lang="en-US" b="1" dirty="0" smtClean="0"/>
              <a:t>Anthropogenic factors </a:t>
            </a:r>
            <a:r>
              <a:rPr lang="en-US" dirty="0" smtClean="0"/>
              <a:t>are caused by human activities. </a:t>
            </a:r>
            <a:endParaRPr lang="ru-RU" dirty="0" smtClean="0"/>
          </a:p>
          <a:p>
            <a:pPr marL="0" indent="0" eaLnBrk="1" hangingPunct="1">
              <a:buFont typeface="Wingdings 2" pitchFamily="18" charset="2"/>
              <a:buNone/>
              <a:defRPr/>
            </a:pPr>
            <a:r>
              <a:rPr lang="en-US" dirty="0" smtClean="0"/>
              <a:t>According to its nature  are chemical</a:t>
            </a:r>
            <a:r>
              <a:rPr lang="en-US" dirty="0"/>
              <a:t>, physical and combined (climatic, relief-forming). </a:t>
            </a:r>
            <a:endParaRPr lang="en-US" dirty="0" smtClean="0"/>
          </a:p>
          <a:p>
            <a:pPr marL="514350" indent="-514350" eaLnBrk="1" fontAlgn="auto" hangingPunct="1">
              <a:spcAft>
                <a:spcPts val="0"/>
              </a:spcAft>
              <a:buClr>
                <a:schemeClr val="accent3"/>
              </a:buClr>
              <a:buFont typeface="Arial" pitchFamily="34" charset="0"/>
              <a:buNone/>
              <a:defRPr/>
            </a:pPr>
            <a:r>
              <a:rPr lang="ru-RU" sz="2000" dirty="0"/>
              <a:t>1830 </a:t>
            </a:r>
            <a:r>
              <a:rPr lang="en-US" sz="2000" dirty="0" smtClean="0"/>
              <a:t>year </a:t>
            </a:r>
            <a:r>
              <a:rPr lang="ru-RU" sz="2000" dirty="0" smtClean="0"/>
              <a:t>– </a:t>
            </a:r>
            <a:r>
              <a:rPr lang="ru-RU" sz="2000" dirty="0"/>
              <a:t>1 </a:t>
            </a:r>
            <a:r>
              <a:rPr lang="en-US" sz="2000" dirty="0" smtClean="0"/>
              <a:t>milliard people</a:t>
            </a:r>
            <a:endParaRPr lang="ru-RU" sz="2000" dirty="0"/>
          </a:p>
          <a:p>
            <a:pPr marL="514350" indent="-514350" eaLnBrk="1" fontAlgn="auto" hangingPunct="1">
              <a:spcAft>
                <a:spcPts val="0"/>
              </a:spcAft>
              <a:buClr>
                <a:schemeClr val="accent3"/>
              </a:buClr>
              <a:buFont typeface="Arial" pitchFamily="34" charset="0"/>
              <a:buNone/>
              <a:defRPr/>
            </a:pPr>
            <a:r>
              <a:rPr lang="ru-RU" sz="2000" dirty="0"/>
              <a:t>1930 </a:t>
            </a:r>
            <a:r>
              <a:rPr lang="ru-RU" sz="2000" dirty="0" smtClean="0"/>
              <a:t> </a:t>
            </a:r>
            <a:r>
              <a:rPr lang="ru-RU" sz="2000" dirty="0"/>
              <a:t>– 2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ru-RU" sz="2000" dirty="0" smtClean="0"/>
              <a:t>1960  </a:t>
            </a:r>
            <a:r>
              <a:rPr lang="ru-RU" sz="2000" dirty="0"/>
              <a:t>– 3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ru-RU" sz="2000" dirty="0" smtClean="0"/>
              <a:t>1975  </a:t>
            </a:r>
            <a:r>
              <a:rPr lang="ru-RU" sz="2000" dirty="0"/>
              <a:t>– 4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ru-RU" sz="2000" dirty="0" smtClean="0"/>
              <a:t>1987  </a:t>
            </a:r>
            <a:r>
              <a:rPr lang="ru-RU" sz="2000" dirty="0"/>
              <a:t>– 5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ru-RU" sz="2000" dirty="0" smtClean="0"/>
              <a:t>12.10.1999  </a:t>
            </a:r>
            <a:r>
              <a:rPr lang="ru-RU" sz="2000" dirty="0"/>
              <a:t>– 6 </a:t>
            </a:r>
            <a:r>
              <a:rPr lang="en-US" sz="2000" dirty="0"/>
              <a:t>milliard</a:t>
            </a:r>
            <a:endParaRPr lang="ru-RU" sz="2000" dirty="0"/>
          </a:p>
          <a:p>
            <a:pPr marL="514350" indent="-514350" eaLnBrk="1" fontAlgn="auto" hangingPunct="1">
              <a:spcAft>
                <a:spcPts val="0"/>
              </a:spcAft>
              <a:buClr>
                <a:schemeClr val="accent3"/>
              </a:buClr>
              <a:buFont typeface="Arial" pitchFamily="34" charset="0"/>
              <a:buNone/>
              <a:defRPr/>
            </a:pPr>
            <a:r>
              <a:rPr lang="ru-RU" sz="2000" dirty="0"/>
              <a:t>31.10.2011 </a:t>
            </a:r>
            <a:r>
              <a:rPr lang="ru-RU" sz="2000" dirty="0" smtClean="0"/>
              <a:t> </a:t>
            </a:r>
            <a:r>
              <a:rPr lang="ru-RU" sz="2000" dirty="0"/>
              <a:t>– 7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ru-RU" sz="2000" dirty="0" smtClean="0"/>
              <a:t>2030 </a:t>
            </a:r>
            <a:r>
              <a:rPr lang="ru-RU" sz="2000" dirty="0"/>
              <a:t>– </a:t>
            </a:r>
            <a:r>
              <a:rPr lang="en-US" sz="2000" dirty="0" smtClean="0"/>
              <a:t>expected </a:t>
            </a:r>
            <a:r>
              <a:rPr lang="ru-RU" sz="2000" dirty="0" smtClean="0"/>
              <a:t>9 </a:t>
            </a:r>
            <a:r>
              <a:rPr lang="en-US" sz="2000" dirty="0"/>
              <a:t>milliard </a:t>
            </a:r>
            <a:endParaRPr lang="en-US" sz="2000" dirty="0" smtClean="0"/>
          </a:p>
          <a:p>
            <a:pPr marL="514350" indent="-514350" eaLnBrk="1" fontAlgn="auto" hangingPunct="1">
              <a:spcAft>
                <a:spcPts val="0"/>
              </a:spcAft>
              <a:buClr>
                <a:schemeClr val="accent3"/>
              </a:buClr>
              <a:buFont typeface="Arial" pitchFamily="34" charset="0"/>
              <a:buNone/>
              <a:defRPr/>
            </a:pPr>
            <a:r>
              <a:rPr lang="en-US" sz="2000" b="1" dirty="0" smtClean="0">
                <a:solidFill>
                  <a:schemeClr val="tx1">
                    <a:lumMod val="85000"/>
                    <a:lumOff val="15000"/>
                  </a:schemeClr>
                </a:solidFill>
              </a:rPr>
              <a:t>Urbanization</a:t>
            </a:r>
            <a:r>
              <a:rPr lang="en-US" sz="2000" dirty="0" smtClean="0">
                <a:solidFill>
                  <a:schemeClr val="tx1">
                    <a:lumMod val="85000"/>
                    <a:lumOff val="15000"/>
                  </a:schemeClr>
                </a:solidFill>
              </a:rPr>
              <a:t> – cities </a:t>
            </a:r>
            <a:r>
              <a:rPr lang="en-US" sz="2000" dirty="0">
                <a:solidFill>
                  <a:schemeClr val="tx1">
                    <a:lumMod val="85000"/>
                    <a:lumOff val="15000"/>
                  </a:schemeClr>
                </a:solidFill>
              </a:rPr>
              <a:t>occupy 0.5% of the area of the planet, home to 40% of the population.</a:t>
            </a:r>
            <a:endParaRPr lang="ru-RU" sz="2000" dirty="0" smtClean="0">
              <a:solidFill>
                <a:schemeClr val="tx1">
                  <a:lumMod val="85000"/>
                  <a:lumOff val="15000"/>
                </a:schemeClr>
              </a:solidFill>
            </a:endParaRPr>
          </a:p>
          <a:p>
            <a:pPr marL="0" indent="0" eaLnBrk="1" hangingPunct="1">
              <a:buFont typeface="Wingdings 2" pitchFamily="18" charset="2"/>
              <a:buNone/>
              <a:defRPr/>
            </a:pPr>
            <a:r>
              <a:rPr lang="en-US" sz="2000" dirty="0" smtClean="0"/>
              <a:t/>
            </a:r>
            <a:br>
              <a:rPr lang="en-US" sz="2000" dirty="0" smtClean="0"/>
            </a:br>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Grp="1" noChangeAspect="1" noChangeArrowheads="1"/>
          </p:cNvPicPr>
          <p:nvPr>
            <p:ph idx="1"/>
          </p:nvPr>
        </p:nvPicPr>
        <p:blipFill>
          <a:blip r:embed="rId2" cstate="print"/>
          <a:srcRect/>
          <a:stretch>
            <a:fillRect/>
          </a:stretch>
        </p:blipFill>
        <p:spPr>
          <a:xfrm>
            <a:off x="468313" y="3573463"/>
            <a:ext cx="3887787" cy="2609850"/>
          </a:xfrm>
        </p:spPr>
      </p:pic>
      <p:pic>
        <p:nvPicPr>
          <p:cNvPr id="19459" name="Picture 3"/>
          <p:cNvPicPr>
            <a:picLocks noChangeAspect="1" noChangeArrowheads="1"/>
          </p:cNvPicPr>
          <p:nvPr/>
        </p:nvPicPr>
        <p:blipFill>
          <a:blip r:embed="rId3" cstate="print"/>
          <a:srcRect/>
          <a:stretch>
            <a:fillRect/>
          </a:stretch>
        </p:blipFill>
        <p:spPr bwMode="auto">
          <a:xfrm>
            <a:off x="4716463" y="3500438"/>
            <a:ext cx="3730625" cy="2574925"/>
          </a:xfrm>
          <a:prstGeom prst="rect">
            <a:avLst/>
          </a:prstGeom>
          <a:noFill/>
          <a:ln w="9525">
            <a:noFill/>
            <a:miter lim="800000"/>
            <a:headEnd/>
            <a:tailEnd/>
          </a:ln>
        </p:spPr>
      </p:pic>
      <p:sp>
        <p:nvSpPr>
          <p:cNvPr id="17413" name="Прямоугольник 5"/>
          <p:cNvSpPr>
            <a:spLocks noChangeArrowheads="1"/>
          </p:cNvSpPr>
          <p:nvPr/>
        </p:nvSpPr>
        <p:spPr bwMode="auto">
          <a:xfrm>
            <a:off x="395288" y="549275"/>
            <a:ext cx="8207375" cy="2954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ru-RU" sz="2400" dirty="0" smtClean="0">
                <a:latin typeface="+mn-lt"/>
              </a:rPr>
              <a:t>Examples of anthropogenic influence are</a:t>
            </a:r>
          </a:p>
          <a:p>
            <a:pPr lvl="1" eaLnBrk="1" hangingPunct="1">
              <a:buFont typeface="Wingdings" panose="05000000000000000000" pitchFamily="2" charset="2"/>
              <a:buChar char="§"/>
              <a:defRPr/>
            </a:pPr>
            <a:r>
              <a:rPr lang="en-US" altLang="ru-RU" sz="2400" dirty="0" smtClean="0">
                <a:latin typeface="+mn-lt"/>
              </a:rPr>
              <a:t>Air and water pollution (</a:t>
            </a:r>
            <a:r>
              <a:rPr lang="en-IN" dirty="0" smtClean="0"/>
              <a:t>non-degradable and biodegradable pollutants)</a:t>
            </a:r>
            <a:endParaRPr lang="en-US" altLang="ru-RU" sz="2400" dirty="0" smtClean="0">
              <a:latin typeface="+mn-lt"/>
            </a:endParaRPr>
          </a:p>
          <a:p>
            <a:pPr lvl="1" eaLnBrk="1" hangingPunct="1">
              <a:buFont typeface="Wingdings" panose="05000000000000000000" pitchFamily="2" charset="2"/>
              <a:buChar char="§"/>
              <a:defRPr/>
            </a:pPr>
            <a:r>
              <a:rPr lang="en-IN" sz="2400" dirty="0" smtClean="0">
                <a:latin typeface="+mn-lt"/>
              </a:rPr>
              <a:t>Acid rains </a:t>
            </a:r>
            <a:r>
              <a:rPr lang="en-IN" dirty="0" smtClean="0"/>
              <a:t>(sulphur dioxide and nitrogen oxides in air).</a:t>
            </a:r>
            <a:endParaRPr lang="en-US" altLang="ru-RU" sz="2400" dirty="0" smtClean="0">
              <a:latin typeface="+mn-lt"/>
            </a:endParaRPr>
          </a:p>
          <a:p>
            <a:pPr lvl="1" eaLnBrk="1" hangingPunct="1">
              <a:buFont typeface="Wingdings" panose="05000000000000000000" pitchFamily="2" charset="2"/>
              <a:buChar char="§"/>
              <a:defRPr/>
            </a:pPr>
            <a:r>
              <a:rPr lang="en-US" altLang="ru-RU" sz="2400" dirty="0" smtClean="0">
                <a:latin typeface="+mn-lt"/>
              </a:rPr>
              <a:t>Greenhouse effect (</a:t>
            </a:r>
            <a:r>
              <a:rPr lang="en-IN" dirty="0" smtClean="0"/>
              <a:t>increase in atmospheric carbon dioxide)</a:t>
            </a:r>
            <a:endParaRPr lang="en-US" altLang="ru-RU" sz="2400" dirty="0" smtClean="0">
              <a:latin typeface="+mn-lt"/>
            </a:endParaRPr>
          </a:p>
          <a:p>
            <a:pPr lvl="1" eaLnBrk="1" hangingPunct="1">
              <a:buFont typeface="Wingdings" panose="05000000000000000000" pitchFamily="2" charset="2"/>
              <a:buChar char="§"/>
              <a:defRPr/>
            </a:pPr>
            <a:r>
              <a:rPr lang="en-US" altLang="ru-RU" sz="2400" dirty="0" smtClean="0">
                <a:latin typeface="+mn-lt"/>
              </a:rPr>
              <a:t>Ozone depletion (</a:t>
            </a:r>
            <a:r>
              <a:rPr lang="en-IN" dirty="0" err="1" smtClean="0"/>
              <a:t>chloroflurocarbons</a:t>
            </a:r>
            <a:r>
              <a:rPr lang="en-IN" dirty="0" smtClean="0"/>
              <a:t> (CFCs) that were used in aerosol cans and as refrigerants)</a:t>
            </a:r>
            <a:endParaRPr lang="en-US" altLang="ru-RU" sz="2400" dirty="0" smtClean="0">
              <a:latin typeface="+mn-lt"/>
            </a:endParaRPr>
          </a:p>
          <a:p>
            <a:pPr eaLnBrk="1" hangingPunct="1">
              <a:defRPr/>
            </a:pPr>
            <a:endParaRPr lang="ru-RU" altLang="ru-RU"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endParaRPr lang="ru-RU" altLang="ru-RU" smtClean="0"/>
          </a:p>
        </p:txBody>
      </p:sp>
      <p:pic>
        <p:nvPicPr>
          <p:cNvPr id="20483" name="Picture 3"/>
          <p:cNvPicPr>
            <a:picLocks noGrp="1" noChangeAspect="1" noChangeArrowheads="1"/>
          </p:cNvPicPr>
          <p:nvPr>
            <p:ph type="body" idx="1"/>
          </p:nvPr>
        </p:nvPicPr>
        <p:blipFill>
          <a:blip r:embed="rId2" cstate="print"/>
          <a:srcRect/>
          <a:stretch>
            <a:fillRect/>
          </a:stretch>
        </p:blipFill>
        <p:spPr>
          <a:xfrm>
            <a:off x="539750" y="1196975"/>
            <a:ext cx="8229600" cy="438943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endParaRPr lang="ru-RU" altLang="ru-RU" smtClean="0"/>
          </a:p>
        </p:txBody>
      </p:sp>
      <p:pic>
        <p:nvPicPr>
          <p:cNvPr id="21507" name="Picture 2" descr="ÐÐ°ÑÑÐ¸Ð½ÐºÐ¸ Ð¿Ð¾ Ð·Ð°Ð¿ÑÐ¾ÑÑ the greenhouse effect"/>
          <p:cNvPicPr>
            <a:picLocks noGrp="1" noChangeAspect="1" noChangeArrowheads="1"/>
          </p:cNvPicPr>
          <p:nvPr>
            <p:ph idx="1"/>
          </p:nvPr>
        </p:nvPicPr>
        <p:blipFill>
          <a:blip r:embed="rId2" cstate="print"/>
          <a:srcRect/>
          <a:stretch>
            <a:fillRect/>
          </a:stretch>
        </p:blipFill>
        <p:spPr>
          <a:xfrm>
            <a:off x="457200" y="1276350"/>
            <a:ext cx="8172450" cy="4814888"/>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lstStyle/>
          <a:p>
            <a:pPr algn="ctr"/>
            <a:r>
              <a:rPr lang="en-US" b="1" dirty="0" smtClean="0"/>
              <a:t>Bhopal gas tragedy</a:t>
            </a:r>
            <a:endParaRPr lang="uk-UA" dirty="0"/>
          </a:p>
        </p:txBody>
      </p:sp>
      <p:sp>
        <p:nvSpPr>
          <p:cNvPr id="3" name="Содержимое 2"/>
          <p:cNvSpPr>
            <a:spLocks noGrp="1"/>
          </p:cNvSpPr>
          <p:nvPr>
            <p:ph idx="1"/>
          </p:nvPr>
        </p:nvSpPr>
        <p:spPr>
          <a:xfrm>
            <a:off x="539552" y="1556792"/>
            <a:ext cx="8229600" cy="4533453"/>
          </a:xfrm>
        </p:spPr>
        <p:txBody>
          <a:bodyPr/>
          <a:lstStyle/>
          <a:p>
            <a:r>
              <a:rPr lang="en-US" dirty="0" smtClean="0"/>
              <a:t>C</a:t>
            </a:r>
            <a:r>
              <a:rPr lang="en-US" dirty="0" smtClean="0"/>
              <a:t>hemical accident on </a:t>
            </a:r>
            <a:r>
              <a:rPr lang="en-US" dirty="0" smtClean="0"/>
              <a:t>the night of 2–3 December 1984 at the  </a:t>
            </a:r>
            <a:r>
              <a:rPr lang="en-US" dirty="0" smtClean="0"/>
              <a:t>Union Carbid India Limited (UCIL</a:t>
            </a:r>
            <a:r>
              <a:rPr lang="en-US" dirty="0" smtClean="0"/>
              <a:t>) pesticide plant in </a:t>
            </a:r>
            <a:r>
              <a:rPr lang="en-US" dirty="0" smtClean="0"/>
              <a:t>Bhopal</a:t>
            </a:r>
          </a:p>
          <a:p>
            <a:r>
              <a:rPr lang="en-US" dirty="0" smtClean="0"/>
              <a:t>Over 500,000 people were exposed to </a:t>
            </a:r>
            <a:r>
              <a:rPr lang="en-US" b="1" dirty="0" smtClean="0"/>
              <a:t>methyl </a:t>
            </a:r>
            <a:r>
              <a:rPr lang="en-US" b="1" dirty="0" smtClean="0"/>
              <a:t>isocyanate</a:t>
            </a:r>
            <a:r>
              <a:rPr lang="en-US" dirty="0" smtClean="0"/>
              <a:t> gas (the </a:t>
            </a:r>
            <a:r>
              <a:rPr lang="en-US" dirty="0" smtClean="0"/>
              <a:t>highly toxic </a:t>
            </a:r>
            <a:r>
              <a:rPr lang="en-US" dirty="0" smtClean="0"/>
              <a:t>substance) The </a:t>
            </a:r>
            <a:r>
              <a:rPr lang="en-US" dirty="0" smtClean="0"/>
              <a:t>small towns located near the </a:t>
            </a:r>
            <a:r>
              <a:rPr lang="en-US" dirty="0" smtClean="0"/>
              <a:t>plant were affected</a:t>
            </a:r>
          </a:p>
          <a:p>
            <a:r>
              <a:rPr lang="en-US" dirty="0" smtClean="0"/>
              <a:t>O</a:t>
            </a:r>
            <a:r>
              <a:rPr lang="en-US" dirty="0" smtClean="0"/>
              <a:t>fficial </a:t>
            </a:r>
            <a:r>
              <a:rPr lang="en-US" dirty="0" smtClean="0"/>
              <a:t>number of immediate deaths being 2,259. In 2008, the Government of Madhya Pradesh had paid compensation to the family members of 3,787 victims killed in the gas release, and to 574,366 injured victims.</a:t>
            </a: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026" name="Picture 2" descr="Bhopal: The World's Worst Industrial Disaster, 30 Years Later - The Atlantic"/>
          <p:cNvPicPr>
            <a:picLocks noChangeAspect="1" noChangeArrowheads="1"/>
          </p:cNvPicPr>
          <p:nvPr/>
        </p:nvPicPr>
        <p:blipFill>
          <a:blip r:embed="rId2" cstate="print"/>
          <a:srcRect/>
          <a:stretch>
            <a:fillRect/>
          </a:stretch>
        </p:blipFill>
        <p:spPr bwMode="auto">
          <a:xfrm>
            <a:off x="179512" y="692696"/>
            <a:ext cx="8628028" cy="578796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323850" y="153988"/>
            <a:ext cx="8229600" cy="1143000"/>
          </a:xfrm>
        </p:spPr>
        <p:txBody>
          <a:bodyPr/>
          <a:lstStyle/>
          <a:p>
            <a:pPr algn="ctr"/>
            <a:r>
              <a:rPr lang="en-US" altLang="ru-RU" smtClean="0"/>
              <a:t>Extinct species</a:t>
            </a:r>
            <a:endParaRPr lang="ru-RU" altLang="ru-RU" smtClean="0"/>
          </a:p>
        </p:txBody>
      </p:sp>
      <p:pic>
        <p:nvPicPr>
          <p:cNvPr id="22531" name="Picture 2" descr="Side view of a brown-green dugong: It is similar to a manatee in that the head is pointed downwards, the eyes are small, and the body is stocky. The arms are perpendicular to the body and bend backwards toward the tail. There are no fingernails. The tail is knotched, much like a dolphin tail."/>
          <p:cNvPicPr>
            <a:picLocks noChangeAspect="1" noChangeArrowheads="1"/>
          </p:cNvPicPr>
          <p:nvPr/>
        </p:nvPicPr>
        <p:blipFill>
          <a:blip r:embed="rId2" cstate="print"/>
          <a:srcRect/>
          <a:stretch>
            <a:fillRect/>
          </a:stretch>
        </p:blipFill>
        <p:spPr bwMode="auto">
          <a:xfrm>
            <a:off x="539750" y="1296988"/>
            <a:ext cx="3151188" cy="1933575"/>
          </a:xfrm>
          <a:prstGeom prst="rect">
            <a:avLst/>
          </a:prstGeom>
          <a:noFill/>
          <a:ln w="9525">
            <a:noFill/>
            <a:miter lim="800000"/>
            <a:headEnd/>
            <a:tailEnd/>
          </a:ln>
        </p:spPr>
      </p:pic>
      <p:sp>
        <p:nvSpPr>
          <p:cNvPr id="22532" name="TextBox 4"/>
          <p:cNvSpPr txBox="1">
            <a:spLocks noChangeArrowheads="1"/>
          </p:cNvSpPr>
          <p:nvPr/>
        </p:nvSpPr>
        <p:spPr bwMode="auto">
          <a:xfrm>
            <a:off x="1155700" y="3249613"/>
            <a:ext cx="1919288" cy="369887"/>
          </a:xfrm>
          <a:prstGeom prst="rect">
            <a:avLst/>
          </a:prstGeom>
          <a:noFill/>
          <a:ln w="9525">
            <a:noFill/>
            <a:miter lim="800000"/>
            <a:headEnd/>
            <a:tailEnd/>
          </a:ln>
        </p:spPr>
        <p:txBody>
          <a:bodyPr wrap="none">
            <a:spAutoFit/>
          </a:bodyPr>
          <a:lstStyle/>
          <a:p>
            <a:r>
              <a:rPr lang="en-US" altLang="ru-RU"/>
              <a:t>Steller’s sea cow</a:t>
            </a:r>
            <a:endParaRPr lang="ru-RU" altLang="ru-RU"/>
          </a:p>
        </p:txBody>
      </p:sp>
      <p:pic>
        <p:nvPicPr>
          <p:cNvPr id="22533" name="Picture 4" descr="Quagga photo.jpg"/>
          <p:cNvPicPr>
            <a:picLocks noGrp="1" noChangeAspect="1" noChangeArrowheads="1"/>
          </p:cNvPicPr>
          <p:nvPr>
            <p:ph idx="1"/>
          </p:nvPr>
        </p:nvPicPr>
        <p:blipFill>
          <a:blip r:embed="rId3" cstate="print"/>
          <a:srcRect/>
          <a:stretch>
            <a:fillRect/>
          </a:stretch>
        </p:blipFill>
        <p:spPr>
          <a:xfrm>
            <a:off x="4643438" y="1296988"/>
            <a:ext cx="2751137" cy="1933575"/>
          </a:xfrm>
          <a:noFill/>
        </p:spPr>
      </p:pic>
      <p:sp>
        <p:nvSpPr>
          <p:cNvPr id="22534" name="TextBox 5"/>
          <p:cNvSpPr txBox="1">
            <a:spLocks noChangeArrowheads="1"/>
          </p:cNvSpPr>
          <p:nvPr/>
        </p:nvSpPr>
        <p:spPr bwMode="auto">
          <a:xfrm>
            <a:off x="5580063" y="3255963"/>
            <a:ext cx="1004887" cy="369887"/>
          </a:xfrm>
          <a:prstGeom prst="rect">
            <a:avLst/>
          </a:prstGeom>
          <a:noFill/>
          <a:ln w="9525">
            <a:noFill/>
            <a:miter lim="800000"/>
            <a:headEnd/>
            <a:tailEnd/>
          </a:ln>
        </p:spPr>
        <p:txBody>
          <a:bodyPr wrap="none">
            <a:spAutoFit/>
          </a:bodyPr>
          <a:lstStyle/>
          <a:p>
            <a:r>
              <a:rPr lang="en-US" altLang="ru-RU"/>
              <a:t>Quagga</a:t>
            </a:r>
            <a:endParaRPr lang="ru-RU" altLang="ru-RU"/>
          </a:p>
        </p:txBody>
      </p:sp>
      <p:pic>
        <p:nvPicPr>
          <p:cNvPr id="22535" name="Picture 6" descr="Bird lore (1913) (14562557107).jpg"/>
          <p:cNvPicPr>
            <a:picLocks noChangeAspect="1" noChangeArrowheads="1"/>
          </p:cNvPicPr>
          <p:nvPr/>
        </p:nvPicPr>
        <p:blipFill>
          <a:blip r:embed="rId4" cstate="print"/>
          <a:srcRect/>
          <a:stretch>
            <a:fillRect/>
          </a:stretch>
        </p:blipFill>
        <p:spPr bwMode="auto">
          <a:xfrm>
            <a:off x="827088" y="3843338"/>
            <a:ext cx="1655762" cy="2203450"/>
          </a:xfrm>
          <a:prstGeom prst="rect">
            <a:avLst/>
          </a:prstGeom>
          <a:noFill/>
          <a:ln w="9525">
            <a:noFill/>
            <a:miter lim="800000"/>
            <a:headEnd/>
            <a:tailEnd/>
          </a:ln>
        </p:spPr>
      </p:pic>
      <p:sp>
        <p:nvSpPr>
          <p:cNvPr id="22536" name="TextBox 6"/>
          <p:cNvSpPr txBox="1">
            <a:spLocks noChangeArrowheads="1"/>
          </p:cNvSpPr>
          <p:nvPr/>
        </p:nvSpPr>
        <p:spPr bwMode="auto">
          <a:xfrm>
            <a:off x="633413" y="6102350"/>
            <a:ext cx="2044700" cy="368300"/>
          </a:xfrm>
          <a:prstGeom prst="rect">
            <a:avLst/>
          </a:prstGeom>
          <a:noFill/>
          <a:ln w="9525">
            <a:noFill/>
            <a:miter lim="800000"/>
            <a:headEnd/>
            <a:tailEnd/>
          </a:ln>
        </p:spPr>
        <p:txBody>
          <a:bodyPr wrap="none">
            <a:spAutoFit/>
          </a:bodyPr>
          <a:lstStyle/>
          <a:p>
            <a:r>
              <a:rPr lang="en-US" altLang="ru-RU"/>
              <a:t>Passenger pigeon</a:t>
            </a:r>
            <a:endParaRPr lang="ru-RU" altLang="ru-RU"/>
          </a:p>
        </p:txBody>
      </p:sp>
      <p:pic>
        <p:nvPicPr>
          <p:cNvPr id="22537" name="Picture 8" descr="Kherson tarpan.jpg"/>
          <p:cNvPicPr>
            <a:picLocks noChangeAspect="1" noChangeArrowheads="1"/>
          </p:cNvPicPr>
          <p:nvPr/>
        </p:nvPicPr>
        <p:blipFill>
          <a:blip r:embed="rId5" cstate="print"/>
          <a:srcRect/>
          <a:stretch>
            <a:fillRect/>
          </a:stretch>
        </p:blipFill>
        <p:spPr bwMode="auto">
          <a:xfrm>
            <a:off x="3032125" y="3833813"/>
            <a:ext cx="3024188" cy="2103437"/>
          </a:xfrm>
          <a:prstGeom prst="rect">
            <a:avLst/>
          </a:prstGeom>
          <a:noFill/>
          <a:ln w="9525">
            <a:noFill/>
            <a:miter lim="800000"/>
            <a:headEnd/>
            <a:tailEnd/>
          </a:ln>
        </p:spPr>
      </p:pic>
      <p:sp>
        <p:nvSpPr>
          <p:cNvPr id="22538" name="TextBox 7"/>
          <p:cNvSpPr txBox="1">
            <a:spLocks noChangeArrowheads="1"/>
          </p:cNvSpPr>
          <p:nvPr/>
        </p:nvSpPr>
        <p:spPr bwMode="auto">
          <a:xfrm>
            <a:off x="4284663" y="6046788"/>
            <a:ext cx="889000" cy="369887"/>
          </a:xfrm>
          <a:prstGeom prst="rect">
            <a:avLst/>
          </a:prstGeom>
          <a:noFill/>
          <a:ln w="9525">
            <a:noFill/>
            <a:miter lim="800000"/>
            <a:headEnd/>
            <a:tailEnd/>
          </a:ln>
        </p:spPr>
        <p:txBody>
          <a:bodyPr wrap="none">
            <a:spAutoFit/>
          </a:bodyPr>
          <a:lstStyle/>
          <a:p>
            <a:r>
              <a:rPr lang="en-US" altLang="ru-RU"/>
              <a:t>Tarpan</a:t>
            </a:r>
            <a:endParaRPr lang="ru-RU" altLang="ru-RU"/>
          </a:p>
        </p:txBody>
      </p:sp>
      <p:pic>
        <p:nvPicPr>
          <p:cNvPr id="22539" name="Picture 10" descr="Skeleton and model of a dodo"/>
          <p:cNvPicPr>
            <a:picLocks noChangeAspect="1" noChangeArrowheads="1"/>
          </p:cNvPicPr>
          <p:nvPr/>
        </p:nvPicPr>
        <p:blipFill>
          <a:blip r:embed="rId6" cstate="print"/>
          <a:srcRect/>
          <a:stretch>
            <a:fillRect/>
          </a:stretch>
        </p:blipFill>
        <p:spPr bwMode="auto">
          <a:xfrm>
            <a:off x="6443663" y="3867150"/>
            <a:ext cx="2286000" cy="1514475"/>
          </a:xfrm>
          <a:prstGeom prst="rect">
            <a:avLst/>
          </a:prstGeom>
          <a:noFill/>
          <a:ln w="9525">
            <a:noFill/>
            <a:miter lim="800000"/>
            <a:headEnd/>
            <a:tailEnd/>
          </a:ln>
        </p:spPr>
      </p:pic>
      <p:sp>
        <p:nvSpPr>
          <p:cNvPr id="22540" name="TextBox 8"/>
          <p:cNvSpPr txBox="1">
            <a:spLocks noChangeArrowheads="1"/>
          </p:cNvSpPr>
          <p:nvPr/>
        </p:nvSpPr>
        <p:spPr bwMode="auto">
          <a:xfrm>
            <a:off x="7339013" y="5454650"/>
            <a:ext cx="736600" cy="368300"/>
          </a:xfrm>
          <a:prstGeom prst="rect">
            <a:avLst/>
          </a:prstGeom>
          <a:noFill/>
          <a:ln w="9525">
            <a:noFill/>
            <a:miter lim="800000"/>
            <a:headEnd/>
            <a:tailEnd/>
          </a:ln>
        </p:spPr>
        <p:txBody>
          <a:bodyPr wrap="none">
            <a:spAutoFit/>
          </a:bodyPr>
          <a:lstStyle/>
          <a:p>
            <a:r>
              <a:rPr lang="en-US" altLang="ru-RU"/>
              <a:t>Dodo</a:t>
            </a:r>
            <a:endParaRPr lang="ru-RU" alt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457200" y="981075"/>
            <a:ext cx="8229600" cy="1143000"/>
          </a:xfrm>
        </p:spPr>
        <p:txBody>
          <a:bodyPr/>
          <a:lstStyle/>
          <a:p>
            <a:pPr algn="ctr"/>
            <a:r>
              <a:rPr lang="en-ZA" altLang="ru-RU" sz="2800" smtClean="0"/>
              <a:t>Ecological systems can be arranged in progressively increasing levels of organizational complexity.</a:t>
            </a:r>
            <a:r>
              <a:rPr lang="ru-RU" altLang="ru-RU" sz="2800" smtClean="0"/>
              <a:t/>
            </a:r>
            <a:br>
              <a:rPr lang="ru-RU" altLang="ru-RU" sz="2800" smtClean="0"/>
            </a:br>
            <a:endParaRPr lang="ru-RU" altLang="ru-RU" sz="2800" smtClean="0"/>
          </a:p>
        </p:txBody>
      </p:sp>
      <p:sp>
        <p:nvSpPr>
          <p:cNvPr id="23555" name="Объект 5"/>
          <p:cNvSpPr>
            <a:spLocks noGrp="1"/>
          </p:cNvSpPr>
          <p:nvPr>
            <p:ph idx="1"/>
          </p:nvPr>
        </p:nvSpPr>
        <p:spPr/>
        <p:txBody>
          <a:bodyPr/>
          <a:lstStyle/>
          <a:p>
            <a:endParaRPr lang="ru-RU" altLang="ru-RU" smtClean="0"/>
          </a:p>
        </p:txBody>
      </p:sp>
      <p:pic>
        <p:nvPicPr>
          <p:cNvPr id="23556" name="Picture 3"/>
          <p:cNvPicPr>
            <a:picLocks noChangeAspect="1" noChangeArrowheads="1"/>
          </p:cNvPicPr>
          <p:nvPr/>
        </p:nvPicPr>
        <p:blipFill>
          <a:blip r:embed="rId2" cstate="print"/>
          <a:srcRect/>
          <a:stretch>
            <a:fillRect/>
          </a:stretch>
        </p:blipFill>
        <p:spPr bwMode="auto">
          <a:xfrm>
            <a:off x="1403350" y="1844675"/>
            <a:ext cx="6338888" cy="45751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ъект 2"/>
          <p:cNvSpPr>
            <a:spLocks noGrp="1"/>
          </p:cNvSpPr>
          <p:nvPr>
            <p:ph idx="1"/>
          </p:nvPr>
        </p:nvSpPr>
        <p:spPr>
          <a:xfrm>
            <a:off x="827088" y="981075"/>
            <a:ext cx="7859712" cy="5199063"/>
          </a:xfrm>
        </p:spPr>
        <p:txBody>
          <a:bodyPr/>
          <a:lstStyle/>
          <a:p>
            <a:pPr marL="0" indent="0">
              <a:buFont typeface="Wingdings 2" pitchFamily="18" charset="2"/>
              <a:buNone/>
            </a:pPr>
            <a:r>
              <a:rPr lang="en-ZA" altLang="ru-RU" smtClean="0"/>
              <a:t>A natural association of the interdependent populations of different species inhabiting a common environment is called </a:t>
            </a:r>
            <a:r>
              <a:rPr lang="en-ZA" altLang="ru-RU" b="1" i="1" smtClean="0"/>
              <a:t>biocenosis</a:t>
            </a:r>
            <a:r>
              <a:rPr lang="en-ZA" altLang="ru-RU" smtClean="0"/>
              <a:t> (biotic </a:t>
            </a:r>
            <a:r>
              <a:rPr lang="en-ZA" altLang="ru-RU" b="1" i="1" smtClean="0"/>
              <a:t>community</a:t>
            </a:r>
            <a:r>
              <a:rPr lang="en-ZA" altLang="ru-RU" smtClean="0"/>
              <a:t>):</a:t>
            </a:r>
          </a:p>
          <a:p>
            <a:pPr lvl="2"/>
            <a:r>
              <a:rPr lang="en-ZA" altLang="ru-RU" smtClean="0"/>
              <a:t>zoocenosis (faunal community), </a:t>
            </a:r>
          </a:p>
          <a:p>
            <a:pPr lvl="2"/>
            <a:r>
              <a:rPr lang="en-ZA" altLang="ru-RU" smtClean="0"/>
              <a:t>phytocenosis (flora community)</a:t>
            </a:r>
          </a:p>
          <a:p>
            <a:pPr lvl="2"/>
            <a:r>
              <a:rPr lang="en-ZA" altLang="ru-RU" smtClean="0"/>
              <a:t>microbiocenosis (microbial community)</a:t>
            </a:r>
          </a:p>
          <a:p>
            <a:pPr marL="0" indent="0">
              <a:buFont typeface="Wingdings 2" pitchFamily="18" charset="2"/>
              <a:buNone/>
            </a:pPr>
            <a:endParaRPr lang="en-ZA" altLang="ru-RU" smtClean="0"/>
          </a:p>
          <a:p>
            <a:pPr marL="0" indent="0">
              <a:buFont typeface="Wingdings 2" pitchFamily="18" charset="2"/>
              <a:buNone/>
            </a:pPr>
            <a:r>
              <a:rPr lang="en-ZA" altLang="ru-RU" smtClean="0"/>
              <a:t>A geographic area of uniform environmental conditions providing a living place to certain biotic community is called </a:t>
            </a:r>
            <a:r>
              <a:rPr lang="en-ZA" altLang="ru-RU" b="1" i="1" smtClean="0"/>
              <a:t>biotope</a:t>
            </a:r>
            <a:r>
              <a:rPr lang="en-ZA" altLang="ru-RU" smtClean="0"/>
              <a:t>.</a:t>
            </a:r>
            <a:endParaRPr lang="ru-RU" altLang="ru-RU"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449263" y="260350"/>
            <a:ext cx="8010525" cy="1081088"/>
          </a:xfrm>
        </p:spPr>
        <p:txBody>
          <a:bodyPr/>
          <a:lstStyle/>
          <a:p>
            <a:pPr algn="ctr"/>
            <a:endParaRPr lang="ru-RU" altLang="ru-RU" sz="3200" b="1" i="1" smtClean="0"/>
          </a:p>
        </p:txBody>
      </p:sp>
      <p:pic>
        <p:nvPicPr>
          <p:cNvPr id="25603" name="Объект 3"/>
          <p:cNvPicPr>
            <a:picLocks noGrp="1" noChangeAspect="1"/>
          </p:cNvPicPr>
          <p:nvPr>
            <p:ph idx="1"/>
          </p:nvPr>
        </p:nvPicPr>
        <p:blipFill>
          <a:blip r:embed="rId2" cstate="print"/>
          <a:srcRect/>
          <a:stretch>
            <a:fillRect/>
          </a:stretch>
        </p:blipFill>
        <p:spPr>
          <a:xfrm>
            <a:off x="3276600" y="549275"/>
            <a:ext cx="5651500" cy="5503863"/>
          </a:xfrm>
        </p:spPr>
      </p:pic>
      <p:sp>
        <p:nvSpPr>
          <p:cNvPr id="5" name="TextBox 4"/>
          <p:cNvSpPr txBox="1"/>
          <p:nvPr/>
        </p:nvSpPr>
        <p:spPr>
          <a:xfrm>
            <a:off x="250825" y="549275"/>
            <a:ext cx="2935288" cy="5694363"/>
          </a:xfrm>
          <a:prstGeom prst="rect">
            <a:avLst/>
          </a:prstGeom>
          <a:noFill/>
        </p:spPr>
        <p:txBody>
          <a:bodyPr>
            <a:spAutoFit/>
          </a:bodyPr>
          <a:lstStyle/>
          <a:p>
            <a:pPr>
              <a:defRPr/>
            </a:pPr>
            <a:r>
              <a:rPr lang="en-ZA" sz="2800" dirty="0">
                <a:latin typeface="+mn-lt"/>
              </a:rPr>
              <a:t>Biotope with inhabiting it </a:t>
            </a:r>
            <a:r>
              <a:rPr lang="en-ZA" sz="2800" dirty="0" err="1">
                <a:latin typeface="+mn-lt"/>
              </a:rPr>
              <a:t>biocenosis</a:t>
            </a:r>
            <a:r>
              <a:rPr lang="en-ZA" sz="2800" dirty="0">
                <a:latin typeface="+mn-lt"/>
              </a:rPr>
              <a:t> form </a:t>
            </a:r>
            <a:r>
              <a:rPr lang="en-ZA" sz="2800" b="1" i="1" dirty="0">
                <a:solidFill>
                  <a:srgbClr val="C00000"/>
                </a:solidFill>
                <a:latin typeface="+mn-lt"/>
              </a:rPr>
              <a:t>ecosystem</a:t>
            </a:r>
            <a:r>
              <a:rPr lang="en-ZA" sz="2800" dirty="0">
                <a:latin typeface="+mn-lt"/>
              </a:rPr>
              <a:t> (</a:t>
            </a:r>
            <a:r>
              <a:rPr lang="en-ZA" sz="2800" b="1" i="1" dirty="0" err="1">
                <a:latin typeface="+mn-lt"/>
              </a:rPr>
              <a:t>biogeocenosis</a:t>
            </a:r>
            <a:r>
              <a:rPr lang="en-ZA" sz="2800" b="1" i="1" dirty="0">
                <a:latin typeface="+mn-lt"/>
              </a:rPr>
              <a:t>)</a:t>
            </a:r>
          </a:p>
          <a:p>
            <a:pPr>
              <a:defRPr/>
            </a:pPr>
            <a:endParaRPr lang="en-US" altLang="ru-RU" sz="2800" dirty="0">
              <a:latin typeface="+mn-lt"/>
            </a:endParaRPr>
          </a:p>
          <a:p>
            <a:pPr>
              <a:defRPr/>
            </a:pPr>
            <a:r>
              <a:rPr lang="en-US" altLang="ru-RU" sz="2400" b="1" i="1" dirty="0">
                <a:latin typeface="+mn-lt"/>
              </a:rPr>
              <a:t>Ecosystem</a:t>
            </a:r>
            <a:r>
              <a:rPr lang="en-US" altLang="ru-RU" sz="2400" dirty="0">
                <a:latin typeface="+mn-lt"/>
              </a:rPr>
              <a:t> is a community of organisms and their physical environment interacting as an ecological unit</a:t>
            </a:r>
          </a:p>
          <a:p>
            <a:pPr>
              <a:defRPr/>
            </a:pPr>
            <a:endParaRPr lang="ru-RU" sz="2800" dirty="0">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395288" y="115888"/>
            <a:ext cx="8229600" cy="5921375"/>
          </a:xfrm>
        </p:spPr>
        <p:txBody>
          <a:bodyPr/>
          <a:lstStyle/>
          <a:p>
            <a:pPr eaLnBrk="1" hangingPunct="1">
              <a:buFont typeface="Wingdings 2" pitchFamily="18" charset="2"/>
              <a:buNone/>
            </a:pPr>
            <a:r>
              <a:rPr lang="en-ZA" altLang="ru-RU" b="1" i="1" smtClean="0"/>
              <a:t>Ecosystem exists as a stable open self-regulating system</a:t>
            </a:r>
            <a:r>
              <a:rPr lang="en-ZA" altLang="ru-RU" smtClean="0"/>
              <a:t> with certain spatial boundaries, energy flow and matter recycling. </a:t>
            </a:r>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endParaRPr lang="en-ZA" altLang="ru-RU" smtClean="0"/>
          </a:p>
          <a:p>
            <a:pPr eaLnBrk="1" hangingPunct="1">
              <a:buFont typeface="Wingdings 2" pitchFamily="18" charset="2"/>
              <a:buNone/>
            </a:pPr>
            <a:r>
              <a:rPr lang="en-ZA" altLang="ru-RU" smtClean="0"/>
              <a:t>Based on the biotope peculiarities ecosystems are </a:t>
            </a:r>
            <a:r>
              <a:rPr lang="en-ZA" altLang="ru-RU" i="1" smtClean="0"/>
              <a:t>fresh-water</a:t>
            </a:r>
            <a:r>
              <a:rPr lang="en-ZA" altLang="ru-RU" smtClean="0"/>
              <a:t>, </a:t>
            </a:r>
            <a:r>
              <a:rPr lang="en-ZA" altLang="ru-RU" i="1" smtClean="0"/>
              <a:t>marine</a:t>
            </a:r>
            <a:r>
              <a:rPr lang="en-ZA" altLang="ru-RU" smtClean="0"/>
              <a:t> or </a:t>
            </a:r>
            <a:r>
              <a:rPr lang="en-ZA" altLang="ru-RU" i="1" smtClean="0"/>
              <a:t>terrestrial</a:t>
            </a:r>
            <a:r>
              <a:rPr lang="en-ZA" altLang="ru-RU" smtClean="0"/>
              <a:t>. </a:t>
            </a:r>
            <a:endParaRPr lang="ru-RU" altLang="ru-RU" smtClean="0"/>
          </a:p>
          <a:p>
            <a:pPr eaLnBrk="1" hangingPunct="1">
              <a:buFont typeface="Wingdings 2" pitchFamily="18" charset="2"/>
              <a:buNone/>
            </a:pPr>
            <a:endParaRPr lang="ru-RU" altLang="ru-RU" smtClean="0"/>
          </a:p>
        </p:txBody>
      </p:sp>
      <p:pic>
        <p:nvPicPr>
          <p:cNvPr id="26627" name="Picture 3"/>
          <p:cNvPicPr>
            <a:picLocks noChangeAspect="1" noChangeArrowheads="1"/>
          </p:cNvPicPr>
          <p:nvPr/>
        </p:nvPicPr>
        <p:blipFill>
          <a:blip r:embed="rId2" cstate="print"/>
          <a:srcRect/>
          <a:stretch>
            <a:fillRect/>
          </a:stretch>
        </p:blipFill>
        <p:spPr bwMode="auto">
          <a:xfrm>
            <a:off x="1979613" y="1412875"/>
            <a:ext cx="5256212" cy="397827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pPr eaLnBrk="1" fontAlgn="auto" hangingPunct="1">
              <a:spcAft>
                <a:spcPts val="0"/>
              </a:spcAft>
              <a:defRPr/>
            </a:pP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endParaRPr lang="ru-RU" sz="3200" u="sng" dirty="0" smtClean="0">
              <a:latin typeface="+mn-lt"/>
            </a:endParaRPr>
          </a:p>
        </p:txBody>
      </p:sp>
      <p:sp>
        <p:nvSpPr>
          <p:cNvPr id="27651" name="Rectangle 3"/>
          <p:cNvSpPr>
            <a:spLocks noGrp="1" noChangeArrowheads="1"/>
          </p:cNvSpPr>
          <p:nvPr>
            <p:ph idx="1"/>
          </p:nvPr>
        </p:nvSpPr>
        <p:spPr>
          <a:xfrm>
            <a:off x="457200" y="620713"/>
            <a:ext cx="8229600" cy="5703887"/>
          </a:xfrm>
        </p:spPr>
        <p:txBody>
          <a:bodyPr/>
          <a:lstStyle/>
          <a:p>
            <a:pPr marL="0" indent="0" eaLnBrk="1" hangingPunct="1">
              <a:buFont typeface="Wingdings 2" pitchFamily="18" charset="2"/>
              <a:buNone/>
            </a:pPr>
            <a:r>
              <a:rPr lang="en-US" altLang="ru-RU" sz="2800" smtClean="0"/>
              <a:t>      Each organism has it’s own role within   the structure and function of a community – </a:t>
            </a:r>
            <a:r>
              <a:rPr lang="en-US" altLang="ru-RU" sz="2800" b="1" i="1" smtClean="0"/>
              <a:t>ecological niche.</a:t>
            </a:r>
          </a:p>
          <a:p>
            <a:pPr marL="0" indent="0" eaLnBrk="1" hangingPunct="1">
              <a:buFont typeface="Wingdings 2" pitchFamily="18" charset="2"/>
              <a:buNone/>
            </a:pPr>
            <a:r>
              <a:rPr lang="en-US" altLang="ru-RU" smtClean="0"/>
              <a:t>      It’s a totality of an organisms adaptations, use of resources and lifestyle to which it is fitted</a:t>
            </a:r>
            <a:endParaRPr lang="ru-RU" altLang="ru-RU" smtClean="0"/>
          </a:p>
        </p:txBody>
      </p:sp>
      <p:pic>
        <p:nvPicPr>
          <p:cNvPr id="27652" name="Picture 3"/>
          <p:cNvPicPr>
            <a:picLocks noChangeAspect="1" noChangeArrowheads="1"/>
          </p:cNvPicPr>
          <p:nvPr/>
        </p:nvPicPr>
        <p:blipFill>
          <a:blip r:embed="rId2" cstate="print"/>
          <a:srcRect b="9328"/>
          <a:stretch>
            <a:fillRect/>
          </a:stretch>
        </p:blipFill>
        <p:spPr bwMode="auto">
          <a:xfrm>
            <a:off x="1979613" y="3068638"/>
            <a:ext cx="5187950" cy="3529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ъект 2"/>
          <p:cNvSpPr>
            <a:spLocks noGrp="1"/>
          </p:cNvSpPr>
          <p:nvPr>
            <p:ph idx="1"/>
          </p:nvPr>
        </p:nvSpPr>
        <p:spPr>
          <a:xfrm>
            <a:off x="684213" y="1017588"/>
            <a:ext cx="3671887" cy="5500687"/>
          </a:xfrm>
        </p:spPr>
        <p:txBody>
          <a:bodyPr/>
          <a:lstStyle/>
          <a:p>
            <a:pPr marL="0" indent="0">
              <a:buFont typeface="Wingdings 2" pitchFamily="18" charset="2"/>
              <a:buNone/>
            </a:pPr>
            <a:r>
              <a:rPr lang="en-US" altLang="ru-RU" smtClean="0"/>
              <a:t>Any ecosystem is characterized by certain set of species linked through the </a:t>
            </a:r>
            <a:r>
              <a:rPr lang="en-US" altLang="ru-RU" b="1" smtClean="0"/>
              <a:t>food chains.</a:t>
            </a:r>
          </a:p>
          <a:p>
            <a:pPr marL="0" indent="0">
              <a:buFont typeface="Wingdings 2" pitchFamily="18" charset="2"/>
              <a:buNone/>
            </a:pPr>
            <a:endParaRPr lang="en-US" altLang="ru-RU" smtClean="0"/>
          </a:p>
          <a:p>
            <a:pPr marL="0" indent="0">
              <a:buFont typeface="Wingdings 2" pitchFamily="18" charset="2"/>
              <a:buNone/>
            </a:pPr>
            <a:r>
              <a:rPr lang="en-US" altLang="ru-RU" smtClean="0"/>
              <a:t>Most animals consume a varied diet and in turn, provide food for many organisms forming a</a:t>
            </a:r>
            <a:r>
              <a:rPr lang="en-US" altLang="ru-RU" b="1" smtClean="0"/>
              <a:t> </a:t>
            </a:r>
            <a:r>
              <a:rPr lang="en-US" altLang="ru-RU" smtClean="0"/>
              <a:t>network of food  chains</a:t>
            </a:r>
            <a:r>
              <a:rPr lang="en-US" altLang="ru-RU" b="1" smtClean="0"/>
              <a:t> – food webs</a:t>
            </a:r>
            <a:br>
              <a:rPr lang="en-US" altLang="ru-RU" b="1" smtClean="0"/>
            </a:br>
            <a:r>
              <a:rPr lang="en-US" altLang="ru-RU" smtClean="0"/>
              <a:t> </a:t>
            </a:r>
            <a:endParaRPr lang="ru-RU" altLang="ru-RU" smtClean="0"/>
          </a:p>
        </p:txBody>
      </p:sp>
      <p:pic>
        <p:nvPicPr>
          <p:cNvPr id="28675" name="Picture 3"/>
          <p:cNvPicPr>
            <a:picLocks noChangeAspect="1" noChangeArrowheads="1"/>
          </p:cNvPicPr>
          <p:nvPr/>
        </p:nvPicPr>
        <p:blipFill>
          <a:blip r:embed="rId2" cstate="print"/>
          <a:srcRect/>
          <a:stretch>
            <a:fillRect/>
          </a:stretch>
        </p:blipFill>
        <p:spPr bwMode="auto">
          <a:xfrm>
            <a:off x="4787900" y="1014413"/>
            <a:ext cx="3671888" cy="2163762"/>
          </a:xfrm>
          <a:prstGeom prst="rect">
            <a:avLst/>
          </a:prstGeom>
          <a:noFill/>
          <a:ln w="9525">
            <a:noFill/>
            <a:miter lim="800000"/>
            <a:headEnd/>
            <a:tailEnd/>
          </a:ln>
        </p:spPr>
      </p:pic>
      <p:pic>
        <p:nvPicPr>
          <p:cNvPr id="28676" name="Picture 3"/>
          <p:cNvPicPr>
            <a:picLocks noChangeAspect="1" noChangeArrowheads="1"/>
          </p:cNvPicPr>
          <p:nvPr/>
        </p:nvPicPr>
        <p:blipFill>
          <a:blip r:embed="rId3" cstate="print"/>
          <a:srcRect/>
          <a:stretch>
            <a:fillRect/>
          </a:stretch>
        </p:blipFill>
        <p:spPr bwMode="auto">
          <a:xfrm>
            <a:off x="5076825" y="3573463"/>
            <a:ext cx="3095625" cy="294481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Grp="1" noChangeAspect="1" noChangeArrowheads="1"/>
          </p:cNvPicPr>
          <p:nvPr>
            <p:ph idx="1"/>
          </p:nvPr>
        </p:nvPicPr>
        <p:blipFill>
          <a:blip r:embed="rId2" cstate="print"/>
          <a:srcRect/>
          <a:stretch>
            <a:fillRect/>
          </a:stretch>
        </p:blipFill>
        <p:spPr>
          <a:xfrm>
            <a:off x="3708400" y="1160463"/>
            <a:ext cx="5049838" cy="4737100"/>
          </a:xfrm>
          <a:noFill/>
        </p:spPr>
      </p:pic>
      <p:sp>
        <p:nvSpPr>
          <p:cNvPr id="5" name="Прямоугольник 4"/>
          <p:cNvSpPr/>
          <p:nvPr/>
        </p:nvSpPr>
        <p:spPr>
          <a:xfrm>
            <a:off x="323850" y="620713"/>
            <a:ext cx="3527425" cy="5816600"/>
          </a:xfrm>
          <a:prstGeom prst="rect">
            <a:avLst/>
          </a:prstGeom>
        </p:spPr>
        <p:txBody>
          <a:bodyPr>
            <a:spAutoFit/>
          </a:bodyPr>
          <a:lstStyle/>
          <a:p>
            <a:pPr>
              <a:defRPr/>
            </a:pPr>
            <a:r>
              <a:rPr lang="en-US" sz="2400" dirty="0">
                <a:latin typeface="+mn-lt"/>
                <a:ea typeface="Courier New" panose="02070309020205020404" pitchFamily="49" charset="0"/>
              </a:rPr>
              <a:t>     The structure of feeding relationship in ecosystem is called trophic structure</a:t>
            </a:r>
          </a:p>
          <a:p>
            <a:pPr>
              <a:defRPr/>
            </a:pPr>
            <a:endParaRPr lang="en-US" sz="2400" b="1" i="1" dirty="0">
              <a:latin typeface="+mn-lt"/>
            </a:endParaRPr>
          </a:p>
          <a:p>
            <a:pPr>
              <a:defRPr/>
            </a:pPr>
            <a:r>
              <a:rPr lang="en-US" b="1" i="1" dirty="0">
                <a:latin typeface="+mn-lt"/>
              </a:rPr>
              <a:t>    Producers - </a:t>
            </a:r>
            <a:r>
              <a:rPr lang="en-US" dirty="0">
                <a:latin typeface="+mn-lt"/>
              </a:rPr>
              <a:t>plants producing organic matter) through photosynthesis</a:t>
            </a:r>
          </a:p>
          <a:p>
            <a:pPr>
              <a:defRPr/>
            </a:pPr>
            <a:r>
              <a:rPr lang="en-US" b="1" i="1" dirty="0">
                <a:latin typeface="+mn-lt"/>
              </a:rPr>
              <a:t>     primary consumers </a:t>
            </a:r>
            <a:r>
              <a:rPr lang="en-US" dirty="0">
                <a:latin typeface="+mn-lt"/>
              </a:rPr>
              <a:t>– herbivorous animals </a:t>
            </a:r>
          </a:p>
          <a:p>
            <a:pPr>
              <a:defRPr/>
            </a:pPr>
            <a:r>
              <a:rPr lang="en-US" b="1" i="1" dirty="0">
                <a:latin typeface="+mn-lt"/>
              </a:rPr>
              <a:t>     secondary consumers -</a:t>
            </a:r>
            <a:r>
              <a:rPr lang="en-US" dirty="0">
                <a:latin typeface="+mn-lt"/>
              </a:rPr>
              <a:t>carnivorous that feed on herbivorous</a:t>
            </a:r>
            <a:r>
              <a:rPr lang="en-US" b="1" i="1" dirty="0">
                <a:latin typeface="+mn-lt"/>
              </a:rPr>
              <a:t>.</a:t>
            </a:r>
            <a:r>
              <a:rPr lang="en-US" b="1" dirty="0">
                <a:latin typeface="+mn-lt"/>
              </a:rPr>
              <a:t> </a:t>
            </a:r>
          </a:p>
          <a:p>
            <a:pPr>
              <a:defRPr/>
            </a:pPr>
            <a:r>
              <a:rPr lang="en-US" b="1" i="1" dirty="0">
                <a:latin typeface="+mn-lt"/>
              </a:rPr>
              <a:t>     tertiary consumers</a:t>
            </a:r>
            <a:r>
              <a:rPr lang="en-US" dirty="0">
                <a:latin typeface="+mn-lt"/>
              </a:rPr>
              <a:t> eat secondary consumers       </a:t>
            </a:r>
          </a:p>
          <a:p>
            <a:pPr>
              <a:defRPr/>
            </a:pPr>
            <a:endParaRPr lang="en-US" b="1" i="1" dirty="0">
              <a:latin typeface="+mn-lt"/>
            </a:endParaRPr>
          </a:p>
          <a:p>
            <a:pPr>
              <a:defRPr/>
            </a:pPr>
            <a:r>
              <a:rPr lang="en-US" b="1" i="1" dirty="0">
                <a:latin typeface="+mn-lt"/>
              </a:rPr>
              <a:t>     decomposers</a:t>
            </a:r>
            <a:r>
              <a:rPr lang="en-US" dirty="0">
                <a:latin typeface="+mn-lt"/>
              </a:rPr>
              <a:t> break down biomass in a form of dead organism and fecal matter </a:t>
            </a:r>
            <a:endParaRPr lang="ru-RU"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ъект 2"/>
          <p:cNvSpPr>
            <a:spLocks noGrp="1"/>
          </p:cNvSpPr>
          <p:nvPr>
            <p:ph idx="1"/>
          </p:nvPr>
        </p:nvSpPr>
        <p:spPr>
          <a:xfrm>
            <a:off x="457200" y="836613"/>
            <a:ext cx="8229600" cy="5487987"/>
          </a:xfrm>
        </p:spPr>
        <p:txBody>
          <a:bodyPr/>
          <a:lstStyle/>
          <a:p>
            <a:pPr marL="0" indent="0" algn="ctr">
              <a:buFont typeface="Wingdings 2" pitchFamily="18" charset="2"/>
              <a:buNone/>
            </a:pPr>
            <a:r>
              <a:rPr lang="en-US" altLang="ru-RU" b="1" smtClean="0">
                <a:solidFill>
                  <a:srgbClr val="C00000"/>
                </a:solidFill>
              </a:rPr>
              <a:t>      RULE OF ECOLOGICAL PYRAMID</a:t>
            </a:r>
            <a:endParaRPr lang="en-US" altLang="ru-RU" b="1" smtClean="0"/>
          </a:p>
          <a:p>
            <a:pPr marL="0" indent="0">
              <a:buFont typeface="Wingdings 2" pitchFamily="18" charset="2"/>
              <a:buNone/>
            </a:pPr>
            <a:r>
              <a:rPr lang="en-US" altLang="ru-RU" b="1" smtClean="0"/>
              <a:t>Only about </a:t>
            </a:r>
            <a:r>
              <a:rPr lang="en-US" altLang="ru-RU" b="1" smtClean="0">
                <a:solidFill>
                  <a:srgbClr val="C00000"/>
                </a:solidFill>
              </a:rPr>
              <a:t>10% </a:t>
            </a:r>
            <a:r>
              <a:rPr lang="en-US" altLang="ru-RU" b="1" smtClean="0"/>
              <a:t>of biomass and chemical energy at one trophic level is converted into biomass and energy at the next trophic level. </a:t>
            </a:r>
          </a:p>
        </p:txBody>
      </p:sp>
      <p:pic>
        <p:nvPicPr>
          <p:cNvPr id="30723" name="Объект 3"/>
          <p:cNvPicPr>
            <a:picLocks/>
          </p:cNvPicPr>
          <p:nvPr/>
        </p:nvPicPr>
        <p:blipFill>
          <a:blip r:embed="rId2" cstate="print"/>
          <a:srcRect/>
          <a:stretch>
            <a:fillRect/>
          </a:stretch>
        </p:blipFill>
        <p:spPr bwMode="auto">
          <a:xfrm>
            <a:off x="684213" y="2781300"/>
            <a:ext cx="7416800" cy="336708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0238" y="485775"/>
            <a:ext cx="8229600" cy="5848350"/>
          </a:xfrm>
        </p:spPr>
        <p:txBody>
          <a:bodyPr/>
          <a:lstStyle/>
          <a:p>
            <a:pPr marL="0" indent="0">
              <a:buFont typeface="Wingdings 2" pitchFamily="18" charset="2"/>
              <a:buNone/>
              <a:defRPr/>
            </a:pPr>
            <a:r>
              <a:rPr lang="en-US" dirty="0" smtClean="0"/>
              <a:t>The are </a:t>
            </a:r>
            <a:r>
              <a:rPr lang="en-US" b="1" i="1" dirty="0" smtClean="0"/>
              <a:t>pyramid of energy</a:t>
            </a:r>
            <a:r>
              <a:rPr lang="ru-RU" b="1" i="1" dirty="0" smtClean="0"/>
              <a:t> (</a:t>
            </a:r>
            <a:r>
              <a:rPr lang="en-US" b="1" dirty="0" smtClean="0">
                <a:solidFill>
                  <a:srgbClr val="FF0000"/>
                </a:solidFill>
              </a:rPr>
              <a:t>always upward</a:t>
            </a:r>
            <a:r>
              <a:rPr lang="ru-RU" dirty="0" smtClean="0"/>
              <a:t>)</a:t>
            </a:r>
            <a:r>
              <a:rPr lang="en-US" b="1" i="1" dirty="0" smtClean="0"/>
              <a:t>, </a:t>
            </a:r>
            <a:r>
              <a:rPr lang="en-US" b="1" i="1" dirty="0"/>
              <a:t>pyramid of </a:t>
            </a:r>
            <a:r>
              <a:rPr lang="en-US" b="1" i="1" dirty="0" smtClean="0"/>
              <a:t>biomass</a:t>
            </a:r>
            <a:r>
              <a:rPr lang="ru-RU" b="1" i="1" dirty="0" smtClean="0"/>
              <a:t> (</a:t>
            </a:r>
            <a:r>
              <a:rPr lang="en-US" dirty="0"/>
              <a:t>almost always </a:t>
            </a:r>
            <a:r>
              <a:rPr lang="en-US" dirty="0" smtClean="0"/>
              <a:t>upward; exclusion occurs in </a:t>
            </a:r>
            <a:r>
              <a:rPr lang="en-US" dirty="0"/>
              <a:t>some aquatic </a:t>
            </a:r>
            <a:r>
              <a:rPr lang="en-US" dirty="0" smtClean="0"/>
              <a:t>systems) and </a:t>
            </a:r>
            <a:r>
              <a:rPr lang="en-US" b="1" i="1" dirty="0"/>
              <a:t>pyramid of </a:t>
            </a:r>
            <a:r>
              <a:rPr lang="en-US" b="1" i="1" dirty="0" smtClean="0"/>
              <a:t>numbers (</a:t>
            </a:r>
            <a:r>
              <a:rPr lang="en-US" dirty="0"/>
              <a:t>be </a:t>
            </a:r>
            <a:r>
              <a:rPr lang="en-US" dirty="0" smtClean="0"/>
              <a:t>upward, </a:t>
            </a:r>
            <a:r>
              <a:rPr lang="en-US" dirty="0"/>
              <a:t>inverted or spindle-shaped depending on size of the </a:t>
            </a:r>
            <a:r>
              <a:rPr lang="en-US" dirty="0" smtClean="0"/>
              <a:t>organism)</a:t>
            </a:r>
            <a:r>
              <a:rPr lang="en-US" dirty="0"/>
              <a:t/>
            </a:r>
            <a:br>
              <a:rPr lang="en-US" dirty="0"/>
            </a:br>
            <a:r>
              <a:rPr lang="en-US" dirty="0"/>
              <a:t/>
            </a:r>
            <a:br>
              <a:rPr lang="en-US" dirty="0"/>
            </a:br>
            <a:r>
              <a:rPr lang="en-US" dirty="0"/>
              <a:t> </a:t>
            </a:r>
            <a:endParaRPr lang="ru-RU" b="1" dirty="0" smtClean="0"/>
          </a:p>
          <a:p>
            <a:pPr>
              <a:defRPr/>
            </a:pPr>
            <a:endParaRPr lang="ru-RU" dirty="0"/>
          </a:p>
        </p:txBody>
      </p:sp>
      <p:pic>
        <p:nvPicPr>
          <p:cNvPr id="31747" name="Picture 10" descr="Картинки по запросу правило экологической пирамиды"/>
          <p:cNvPicPr>
            <a:picLocks noChangeAspect="1" noChangeArrowheads="1"/>
          </p:cNvPicPr>
          <p:nvPr/>
        </p:nvPicPr>
        <p:blipFill>
          <a:blip r:embed="rId2" cstate="print"/>
          <a:srcRect/>
          <a:stretch>
            <a:fillRect/>
          </a:stretch>
        </p:blipFill>
        <p:spPr bwMode="auto">
          <a:xfrm>
            <a:off x="1190625" y="2511425"/>
            <a:ext cx="2444750" cy="1812925"/>
          </a:xfrm>
          <a:prstGeom prst="rect">
            <a:avLst/>
          </a:prstGeom>
          <a:noFill/>
          <a:ln w="9525">
            <a:noFill/>
            <a:miter lim="800000"/>
            <a:headEnd/>
            <a:tailEnd/>
          </a:ln>
        </p:spPr>
      </p:pic>
      <p:pic>
        <p:nvPicPr>
          <p:cNvPr id="31748" name="Picture 6" descr="ÐÐ°ÑÑÐ¸Ð½ÐºÐ¸ Ð¿Ð¾ Ð·Ð°Ð¿ÑÐ¾ÑÑ ecological pyramid of biomass"/>
          <p:cNvPicPr>
            <a:picLocks noChangeAspect="1" noChangeArrowheads="1"/>
          </p:cNvPicPr>
          <p:nvPr/>
        </p:nvPicPr>
        <p:blipFill>
          <a:blip r:embed="rId3" cstate="print"/>
          <a:srcRect/>
          <a:stretch>
            <a:fillRect/>
          </a:stretch>
        </p:blipFill>
        <p:spPr bwMode="auto">
          <a:xfrm>
            <a:off x="4284663" y="3208338"/>
            <a:ext cx="4149725" cy="2541587"/>
          </a:xfrm>
          <a:prstGeom prst="rect">
            <a:avLst/>
          </a:prstGeom>
          <a:noFill/>
          <a:ln w="9525">
            <a:noFill/>
            <a:miter lim="800000"/>
            <a:headEnd/>
            <a:tailEnd/>
          </a:ln>
        </p:spPr>
      </p:pic>
      <p:pic>
        <p:nvPicPr>
          <p:cNvPr id="31749" name="Picture 8" descr="ÐÐ°ÑÑÐ¸Ð½ÐºÐ¸ Ð¿Ð¾ Ð·Ð°Ð¿ÑÐ¾ÑÑ ecological pyramid of biomass"/>
          <p:cNvPicPr>
            <a:picLocks noChangeAspect="1" noChangeArrowheads="1"/>
          </p:cNvPicPr>
          <p:nvPr/>
        </p:nvPicPr>
        <p:blipFill>
          <a:blip r:embed="rId4" cstate="print"/>
          <a:srcRect/>
          <a:stretch>
            <a:fillRect/>
          </a:stretch>
        </p:blipFill>
        <p:spPr bwMode="auto">
          <a:xfrm>
            <a:off x="1042988" y="4479925"/>
            <a:ext cx="2439987" cy="219392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ÐÐ°ÑÑÐ¸Ð½ÐºÐ¸ Ð¿Ð¾ Ð·Ð°Ð¿ÑÐ¾ÑÑ ecological pyramid of biomass"/>
          <p:cNvPicPr>
            <a:picLocks noGrp="1" noChangeAspect="1" noChangeArrowheads="1"/>
          </p:cNvPicPr>
          <p:nvPr>
            <p:ph idx="1"/>
          </p:nvPr>
        </p:nvPicPr>
        <p:blipFill>
          <a:blip r:embed="rId2" cstate="print"/>
          <a:srcRect/>
          <a:stretch>
            <a:fillRect/>
          </a:stretch>
        </p:blipFill>
        <p:spPr>
          <a:xfrm>
            <a:off x="107950" y="1125538"/>
            <a:ext cx="8674100" cy="4805362"/>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ъект 2"/>
          <p:cNvSpPr>
            <a:spLocks noGrp="1"/>
          </p:cNvSpPr>
          <p:nvPr>
            <p:ph idx="1"/>
          </p:nvPr>
        </p:nvSpPr>
        <p:spPr>
          <a:xfrm>
            <a:off x="250825" y="476250"/>
            <a:ext cx="8497888" cy="1900238"/>
          </a:xfrm>
        </p:spPr>
        <p:txBody>
          <a:bodyPr/>
          <a:lstStyle/>
          <a:p>
            <a:pPr marL="0" indent="0">
              <a:buFont typeface="Wingdings 2" pitchFamily="18" charset="2"/>
              <a:buNone/>
            </a:pPr>
            <a:r>
              <a:rPr lang="en-ZA" altLang="ru-RU" smtClean="0"/>
              <a:t>The totality of ecosystems of same climate zone is called </a:t>
            </a:r>
            <a:r>
              <a:rPr lang="en-ZA" altLang="ru-RU" b="1" i="1" smtClean="0"/>
              <a:t>biome</a:t>
            </a:r>
            <a:r>
              <a:rPr lang="en-ZA" altLang="ru-RU" smtClean="0"/>
              <a:t>. Each biome has unique weather and temperature patterns, plant and animal communities</a:t>
            </a:r>
            <a:r>
              <a:rPr lang="en-US" altLang="ru-RU" smtClean="0"/>
              <a:t> (</a:t>
            </a:r>
            <a:r>
              <a:rPr lang="en-US" altLang="ru-RU" sz="1800" smtClean="0"/>
              <a:t>tundra, forest (tropical rain forest, temperate deciduous forest, taiga), grassland and desert. Aquatic biomes include fresh-water, ocean and coral reef biomes). </a:t>
            </a:r>
            <a:br>
              <a:rPr lang="en-US" altLang="ru-RU" sz="1800" smtClean="0"/>
            </a:br>
            <a:r>
              <a:rPr lang="en-ZA" altLang="ru-RU" smtClean="0"/>
              <a:t>.</a:t>
            </a:r>
            <a:endParaRPr lang="ru-RU" altLang="ru-RU" smtClean="0"/>
          </a:p>
        </p:txBody>
      </p:sp>
      <p:pic>
        <p:nvPicPr>
          <p:cNvPr id="33795" name="Picture 4" descr="Картинки по запросу тайга"/>
          <p:cNvPicPr>
            <a:picLocks noChangeAspect="1" noChangeArrowheads="1"/>
          </p:cNvPicPr>
          <p:nvPr/>
        </p:nvPicPr>
        <p:blipFill>
          <a:blip r:embed="rId2" cstate="print"/>
          <a:srcRect/>
          <a:stretch>
            <a:fillRect/>
          </a:stretch>
        </p:blipFill>
        <p:spPr bwMode="auto">
          <a:xfrm>
            <a:off x="5724525" y="2220913"/>
            <a:ext cx="3167063" cy="2109787"/>
          </a:xfrm>
          <a:prstGeom prst="rect">
            <a:avLst/>
          </a:prstGeom>
          <a:noFill/>
          <a:ln w="9525">
            <a:noFill/>
            <a:miter lim="800000"/>
            <a:headEnd/>
            <a:tailEnd/>
          </a:ln>
        </p:spPr>
      </p:pic>
      <p:pic>
        <p:nvPicPr>
          <p:cNvPr id="33796" name="Picture 2" descr="ÐÐ°ÑÑÐ¸Ð½ÐºÐ¸ Ð¿Ð¾ Ð·Ð°Ð¿ÑÐ¾ÑÑ tundra"/>
          <p:cNvPicPr>
            <a:picLocks noChangeAspect="1" noChangeArrowheads="1"/>
          </p:cNvPicPr>
          <p:nvPr/>
        </p:nvPicPr>
        <p:blipFill>
          <a:blip r:embed="rId3" cstate="print"/>
          <a:srcRect/>
          <a:stretch>
            <a:fillRect/>
          </a:stretch>
        </p:blipFill>
        <p:spPr bwMode="auto">
          <a:xfrm>
            <a:off x="900113" y="2220913"/>
            <a:ext cx="3313112" cy="2182812"/>
          </a:xfrm>
          <a:prstGeom prst="rect">
            <a:avLst/>
          </a:prstGeom>
          <a:noFill/>
          <a:ln w="9525">
            <a:noFill/>
            <a:miter lim="800000"/>
            <a:headEnd/>
            <a:tailEnd/>
          </a:ln>
        </p:spPr>
      </p:pic>
      <p:pic>
        <p:nvPicPr>
          <p:cNvPr id="33797" name="Picture 6" descr="Похожее изображение"/>
          <p:cNvPicPr>
            <a:picLocks noChangeAspect="1" noChangeArrowheads="1"/>
          </p:cNvPicPr>
          <p:nvPr/>
        </p:nvPicPr>
        <p:blipFill>
          <a:blip r:embed="rId4" cstate="print"/>
          <a:srcRect/>
          <a:stretch>
            <a:fillRect/>
          </a:stretch>
        </p:blipFill>
        <p:spPr bwMode="auto">
          <a:xfrm>
            <a:off x="1322388" y="4611688"/>
            <a:ext cx="2890837" cy="2165350"/>
          </a:xfrm>
          <a:prstGeom prst="rect">
            <a:avLst/>
          </a:prstGeom>
          <a:noFill/>
          <a:ln w="9525">
            <a:noFill/>
            <a:miter lim="800000"/>
            <a:headEnd/>
            <a:tailEnd/>
          </a:ln>
        </p:spPr>
      </p:pic>
      <p:pic>
        <p:nvPicPr>
          <p:cNvPr id="33798" name="Picture 4" descr="ÐÐ°ÑÑÐ¸Ð½ÐºÐ¸ Ð¿Ð¾ Ð·Ð°Ð¿ÑÐ¾ÑÑ desert"/>
          <p:cNvPicPr>
            <a:picLocks noChangeAspect="1" noChangeArrowheads="1"/>
          </p:cNvPicPr>
          <p:nvPr/>
        </p:nvPicPr>
        <p:blipFill>
          <a:blip r:embed="rId5" cstate="print"/>
          <a:srcRect/>
          <a:stretch>
            <a:fillRect/>
          </a:stretch>
        </p:blipFill>
        <p:spPr bwMode="auto">
          <a:xfrm>
            <a:off x="4837113" y="4581525"/>
            <a:ext cx="3384550" cy="2112963"/>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5175"/>
            <a:ext cx="8229600" cy="638175"/>
          </a:xfrm>
        </p:spPr>
        <p:txBody>
          <a:bodyPr/>
          <a:lstStyle/>
          <a:p>
            <a:pPr algn="ctr" eaLnBrk="1" hangingPunct="1"/>
            <a:r>
              <a:rPr lang="en-US" altLang="ru-RU" sz="4000" smtClean="0"/>
              <a:t>Biome a basic unit of biosphere</a:t>
            </a:r>
            <a:endParaRPr lang="ru-RU" altLang="ru-RU" sz="4000" smtClean="0"/>
          </a:p>
        </p:txBody>
      </p:sp>
      <p:pic>
        <p:nvPicPr>
          <p:cNvPr id="34819" name="Picture 3"/>
          <p:cNvPicPr>
            <a:picLocks noGrp="1" noChangeAspect="1" noChangeArrowheads="1"/>
          </p:cNvPicPr>
          <p:nvPr>
            <p:ph idx="1"/>
          </p:nvPr>
        </p:nvPicPr>
        <p:blipFill>
          <a:blip r:embed="rId2" cstate="print"/>
          <a:srcRect/>
          <a:stretch>
            <a:fillRect/>
          </a:stretch>
        </p:blipFill>
        <p:spPr>
          <a:xfrm>
            <a:off x="1387475" y="1557338"/>
            <a:ext cx="6369050" cy="4795837"/>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2276475"/>
            <a:ext cx="8229600" cy="1000125"/>
          </a:xfrm>
        </p:spPr>
        <p:txBody>
          <a:bodyPr rtlCol="0">
            <a:normAutofit fontScale="90000"/>
          </a:bodyPr>
          <a:lstStyle/>
          <a:p>
            <a:pPr eaLnBrk="1" fontAlgn="auto" hangingPunct="1">
              <a:spcAft>
                <a:spcPts val="0"/>
              </a:spcAft>
              <a:defRPr/>
            </a:pPr>
            <a:r>
              <a:rPr lang="en-ZA" sz="3100" dirty="0" smtClean="0"/>
              <a:t>.</a:t>
            </a:r>
            <a:r>
              <a:rPr lang="ru-RU" sz="2200" b="1" dirty="0">
                <a:solidFill>
                  <a:srgbClr val="FF0000"/>
                </a:solidFill>
              </a:rPr>
              <a:t/>
            </a:r>
            <a:br>
              <a:rPr lang="ru-RU" sz="2200" b="1" dirty="0">
                <a:solidFill>
                  <a:srgbClr val="FF0000"/>
                </a:solidFill>
              </a:rPr>
            </a:br>
            <a:r>
              <a:rPr lang="ru-RU" sz="3200" b="1" dirty="0" smtClean="0"/>
              <a:t>- </a:t>
            </a:r>
            <a:endParaRPr lang="ru-RU" sz="3200" b="1" dirty="0"/>
          </a:p>
        </p:txBody>
      </p:sp>
      <p:sp>
        <p:nvSpPr>
          <p:cNvPr id="35843" name="TextBox 2"/>
          <p:cNvSpPr txBox="1">
            <a:spLocks noChangeArrowheads="1"/>
          </p:cNvSpPr>
          <p:nvPr/>
        </p:nvSpPr>
        <p:spPr bwMode="auto">
          <a:xfrm>
            <a:off x="5837238" y="2709863"/>
            <a:ext cx="2378075" cy="2308225"/>
          </a:xfrm>
          <a:prstGeom prst="rect">
            <a:avLst/>
          </a:prstGeom>
          <a:noFill/>
          <a:ln w="9525">
            <a:noFill/>
            <a:miter lim="800000"/>
            <a:headEnd/>
            <a:tailEnd/>
          </a:ln>
        </p:spPr>
        <p:txBody>
          <a:bodyPr wrap="none">
            <a:spAutoFit/>
          </a:bodyPr>
          <a:lstStyle/>
          <a:p>
            <a:r>
              <a:rPr lang="en-US" altLang="ru-RU"/>
              <a:t>Limits of biosphere:</a:t>
            </a:r>
          </a:p>
          <a:p>
            <a:endParaRPr lang="en-US" altLang="ru-RU"/>
          </a:p>
          <a:p>
            <a:r>
              <a:rPr lang="en-US" altLang="ru-RU"/>
              <a:t>Entire </a:t>
            </a:r>
            <a:r>
              <a:rPr lang="en-US" altLang="ru-RU" b="1" i="1"/>
              <a:t>hydrosphere</a:t>
            </a:r>
          </a:p>
          <a:p>
            <a:endParaRPr lang="en-US" altLang="ru-RU"/>
          </a:p>
          <a:p>
            <a:r>
              <a:rPr lang="en-US" altLang="ru-RU"/>
              <a:t>22 km – </a:t>
            </a:r>
            <a:r>
              <a:rPr lang="en-US" altLang="ru-RU" b="1" i="1"/>
              <a:t>atmosphere</a:t>
            </a:r>
          </a:p>
          <a:p>
            <a:endParaRPr lang="en-US" altLang="ru-RU"/>
          </a:p>
          <a:p>
            <a:r>
              <a:rPr lang="en-US" altLang="ru-RU"/>
              <a:t>4-5 km – </a:t>
            </a:r>
            <a:r>
              <a:rPr lang="en-US" altLang="ru-RU" b="1" i="1"/>
              <a:t>lithosphere</a:t>
            </a:r>
          </a:p>
          <a:p>
            <a:r>
              <a:rPr lang="en-US" altLang="ru-RU"/>
              <a:t> </a:t>
            </a:r>
            <a:endParaRPr lang="ru-RU" altLang="ru-RU"/>
          </a:p>
        </p:txBody>
      </p:sp>
      <p:sp>
        <p:nvSpPr>
          <p:cNvPr id="3" name="Прямоугольник 2"/>
          <p:cNvSpPr/>
          <p:nvPr/>
        </p:nvSpPr>
        <p:spPr>
          <a:xfrm>
            <a:off x="406400" y="454025"/>
            <a:ext cx="8496300" cy="1200150"/>
          </a:xfrm>
          <a:prstGeom prst="rect">
            <a:avLst/>
          </a:prstGeom>
        </p:spPr>
        <p:txBody>
          <a:bodyPr>
            <a:spAutoFit/>
          </a:bodyPr>
          <a:lstStyle/>
          <a:p>
            <a:pPr>
              <a:defRPr/>
            </a:pPr>
            <a:r>
              <a:rPr lang="en-ZA" sz="2400" dirty="0">
                <a:latin typeface="+mn-lt"/>
              </a:rPr>
              <a:t>Sum of biomes make up a biosphere. </a:t>
            </a:r>
            <a:r>
              <a:rPr lang="en-ZA" sz="2400" b="1" i="1" dirty="0">
                <a:latin typeface="+mn-lt"/>
              </a:rPr>
              <a:t>Biosphere</a:t>
            </a:r>
            <a:r>
              <a:rPr lang="en-ZA" sz="2400" dirty="0">
                <a:latin typeface="+mn-lt"/>
              </a:rPr>
              <a:t> is the part of our planet in which life exists and it is the largest scale of ecological organisation</a:t>
            </a:r>
            <a:endParaRPr lang="ru-RU" sz="2400" dirty="0">
              <a:latin typeface="+mn-lt"/>
            </a:endParaRPr>
          </a:p>
        </p:txBody>
      </p:sp>
      <p:pic>
        <p:nvPicPr>
          <p:cNvPr id="35845" name="Рисунок 4"/>
          <p:cNvPicPr>
            <a:picLocks noChangeAspect="1"/>
          </p:cNvPicPr>
          <p:nvPr/>
        </p:nvPicPr>
        <p:blipFill>
          <a:blip r:embed="rId2" cstate="print"/>
          <a:srcRect/>
          <a:stretch>
            <a:fillRect/>
          </a:stretch>
        </p:blipFill>
        <p:spPr bwMode="auto">
          <a:xfrm>
            <a:off x="900113" y="1654175"/>
            <a:ext cx="4425950" cy="51054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ъект 2"/>
          <p:cNvSpPr>
            <a:spLocks noGrp="1"/>
          </p:cNvSpPr>
          <p:nvPr>
            <p:ph idx="1"/>
          </p:nvPr>
        </p:nvSpPr>
        <p:spPr>
          <a:xfrm>
            <a:off x="684213" y="765175"/>
            <a:ext cx="8229600" cy="1295400"/>
          </a:xfrm>
        </p:spPr>
        <p:txBody>
          <a:bodyPr/>
          <a:lstStyle/>
          <a:p>
            <a:pPr marL="0" indent="0">
              <a:buFont typeface="Wingdings 2" pitchFamily="18" charset="2"/>
              <a:buNone/>
            </a:pPr>
            <a:r>
              <a:rPr lang="en-US" altLang="ru-RU" smtClean="0"/>
              <a:t>Modern state of biosphere is termed as </a:t>
            </a:r>
            <a:r>
              <a:rPr lang="en-US" altLang="ru-RU" b="1" i="1" smtClean="0"/>
              <a:t>noospher </a:t>
            </a:r>
            <a:r>
              <a:rPr lang="en-US" altLang="ru-RU" smtClean="0"/>
              <a:t>(From Greek </a:t>
            </a:r>
            <a:r>
              <a:rPr lang="en-US" altLang="ru-RU" i="1" smtClean="0"/>
              <a:t>noos </a:t>
            </a:r>
            <a:r>
              <a:rPr lang="en-US" altLang="ru-RU" smtClean="0"/>
              <a:t>– mind and </a:t>
            </a:r>
            <a:r>
              <a:rPr lang="en-US" altLang="ru-RU" i="1" smtClean="0"/>
              <a:t>sphaira </a:t>
            </a:r>
            <a:r>
              <a:rPr lang="en-US" altLang="ru-RU" smtClean="0"/>
              <a:t>–sphere). Concept of nooshere was introduced by V. Vernadsky. </a:t>
            </a:r>
            <a:br>
              <a:rPr lang="en-US" altLang="ru-RU" smtClean="0"/>
            </a:br>
            <a:endParaRPr lang="ru-RU" altLang="ru-RU" smtClean="0"/>
          </a:p>
        </p:txBody>
      </p:sp>
      <p:pic>
        <p:nvPicPr>
          <p:cNvPr id="36867" name="Picture 2" descr="ÐÐ¾ÑÐ¾Ð¶ÐµÐµ Ð¸Ð·Ð¾Ð±ÑÐ°Ð¶ÐµÐ½Ð¸Ðµ"/>
          <p:cNvPicPr>
            <a:picLocks noChangeAspect="1" noChangeArrowheads="1"/>
          </p:cNvPicPr>
          <p:nvPr/>
        </p:nvPicPr>
        <p:blipFill>
          <a:blip r:embed="rId2" cstate="print"/>
          <a:srcRect/>
          <a:stretch>
            <a:fillRect/>
          </a:stretch>
        </p:blipFill>
        <p:spPr bwMode="auto">
          <a:xfrm>
            <a:off x="5508625" y="2276475"/>
            <a:ext cx="3092450" cy="4056063"/>
          </a:xfrm>
          <a:prstGeom prst="rect">
            <a:avLst/>
          </a:prstGeom>
          <a:noFill/>
          <a:ln w="9525">
            <a:noFill/>
            <a:miter lim="800000"/>
            <a:headEnd/>
            <a:tailEnd/>
          </a:ln>
        </p:spPr>
      </p:pic>
      <p:sp>
        <p:nvSpPr>
          <p:cNvPr id="4" name="Прямоугольник 3"/>
          <p:cNvSpPr/>
          <p:nvPr/>
        </p:nvSpPr>
        <p:spPr>
          <a:xfrm>
            <a:off x="468313" y="2611438"/>
            <a:ext cx="4381500" cy="3386137"/>
          </a:xfrm>
          <a:prstGeom prst="rect">
            <a:avLst/>
          </a:prstGeom>
        </p:spPr>
        <p:txBody>
          <a:bodyPr>
            <a:spAutoFit/>
          </a:bodyPr>
          <a:lstStyle/>
          <a:p>
            <a:pPr>
              <a:defRPr/>
            </a:pPr>
            <a:r>
              <a:rPr lang="en-US" sz="2800" b="1" i="1" dirty="0" err="1">
                <a:solidFill>
                  <a:srgbClr val="231F20"/>
                </a:solidFill>
                <a:latin typeface="+mn-lt"/>
              </a:rPr>
              <a:t>Nooshere</a:t>
            </a:r>
            <a:r>
              <a:rPr lang="en-US" sz="2800" dirty="0">
                <a:solidFill>
                  <a:srgbClr val="231F20"/>
                </a:solidFill>
                <a:latin typeface="+mn-lt"/>
              </a:rPr>
              <a:t> is a sphere of interaction between society and nature, within the limits of which reasonable</a:t>
            </a:r>
            <a:br>
              <a:rPr lang="en-US" sz="2800" dirty="0">
                <a:solidFill>
                  <a:srgbClr val="231F20"/>
                </a:solidFill>
                <a:latin typeface="+mn-lt"/>
              </a:rPr>
            </a:br>
            <a:r>
              <a:rPr lang="en-US" sz="2800" dirty="0">
                <a:solidFill>
                  <a:srgbClr val="231F20"/>
                </a:solidFill>
                <a:latin typeface="+mn-lt"/>
              </a:rPr>
              <a:t>human activity becomes the determining factor of development</a:t>
            </a:r>
            <a:r>
              <a:rPr lang="en-US" sz="2800" dirty="0">
                <a:latin typeface="+mn-lt"/>
              </a:rPr>
              <a:t> </a:t>
            </a:r>
            <a:r>
              <a:rPr lang="en-US" dirty="0">
                <a:latin typeface="Arial" panose="020B0604020202020204" pitchFamily="34" charset="0"/>
              </a:rPr>
              <a:t/>
            </a:r>
            <a:br>
              <a:rPr lang="en-US" dirty="0">
                <a:latin typeface="Arial" panose="020B0604020202020204" pitchFamily="34" charset="0"/>
              </a:rPr>
            </a:br>
            <a:endParaRPr lang="ru-RU" dirty="0">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What are the advantages of biosphere reserve?"/>
          <p:cNvPicPr>
            <a:picLocks noChangeAspect="1" noChangeArrowheads="1"/>
          </p:cNvPicPr>
          <p:nvPr/>
        </p:nvPicPr>
        <p:blipFill>
          <a:blip r:embed="rId2" cstate="print"/>
          <a:srcRect/>
          <a:stretch>
            <a:fillRect/>
          </a:stretch>
        </p:blipFill>
        <p:spPr bwMode="auto">
          <a:xfrm>
            <a:off x="0" y="1340768"/>
            <a:ext cx="9035752" cy="468052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ZA" altLang="ru-RU" sz="2800" b="1" i="1" smtClean="0"/>
              <a:t>Human ecology</a:t>
            </a:r>
            <a:r>
              <a:rPr lang="en-ZA" altLang="ru-RU" sz="2800" b="1" smtClean="0"/>
              <a:t> </a:t>
            </a:r>
            <a:r>
              <a:rPr lang="en-ZA" altLang="ru-RU" sz="2800" smtClean="0">
                <a:solidFill>
                  <a:schemeClr val="tx1"/>
                </a:solidFill>
              </a:rPr>
              <a:t>is the study of the mutual relationships, interactions or interconnections between people and their environments</a:t>
            </a:r>
            <a:endParaRPr lang="ru-RU" altLang="ru-RU" sz="2800" smtClean="0">
              <a:solidFill>
                <a:schemeClr val="tx1"/>
              </a:solidFill>
            </a:endParaRPr>
          </a:p>
        </p:txBody>
      </p:sp>
      <p:sp>
        <p:nvSpPr>
          <p:cNvPr id="37891" name="Rectangle 3"/>
          <p:cNvSpPr>
            <a:spLocks noGrp="1" noChangeArrowheads="1"/>
          </p:cNvSpPr>
          <p:nvPr>
            <p:ph idx="1"/>
          </p:nvPr>
        </p:nvSpPr>
        <p:spPr/>
        <p:txBody>
          <a:bodyPr/>
          <a:lstStyle/>
          <a:p>
            <a:r>
              <a:rPr lang="en-US" altLang="ru-RU" smtClean="0"/>
              <a:t>natural habitat – natural ecosystems, inhabited by certain human populations. This environment directly or indirectly affects the human species and, in turn, is affected by human activities.</a:t>
            </a:r>
            <a:endParaRPr lang="ru-RU" altLang="ru-RU" smtClean="0"/>
          </a:p>
          <a:p>
            <a:r>
              <a:rPr lang="en-US" altLang="ru-RU" smtClean="0"/>
              <a:t>agroecosystems – natural ecosystems that have been modified by humans for the production of food.</a:t>
            </a:r>
            <a:endParaRPr lang="ru-RU" altLang="ru-RU" smtClean="0"/>
          </a:p>
        </p:txBody>
      </p:sp>
      <p:pic>
        <p:nvPicPr>
          <p:cNvPr id="37892" name="Picture 4"/>
          <p:cNvPicPr>
            <a:picLocks noChangeAspect="1" noChangeArrowheads="1"/>
          </p:cNvPicPr>
          <p:nvPr/>
        </p:nvPicPr>
        <p:blipFill>
          <a:blip r:embed="rId2" cstate="print"/>
          <a:srcRect/>
          <a:stretch>
            <a:fillRect/>
          </a:stretch>
        </p:blipFill>
        <p:spPr bwMode="auto">
          <a:xfrm>
            <a:off x="1258888" y="4797425"/>
            <a:ext cx="2619375" cy="1743075"/>
          </a:xfrm>
          <a:prstGeom prst="rect">
            <a:avLst/>
          </a:prstGeom>
          <a:noFill/>
          <a:ln w="9525">
            <a:noFill/>
            <a:miter lim="800000"/>
            <a:headEnd/>
            <a:tailEnd/>
          </a:ln>
        </p:spPr>
      </p:pic>
      <p:pic>
        <p:nvPicPr>
          <p:cNvPr id="37893" name="Picture 5"/>
          <p:cNvPicPr>
            <a:picLocks noChangeAspect="1" noChangeArrowheads="1"/>
          </p:cNvPicPr>
          <p:nvPr/>
        </p:nvPicPr>
        <p:blipFill>
          <a:blip r:embed="rId3" cstate="print"/>
          <a:srcRect/>
          <a:stretch>
            <a:fillRect/>
          </a:stretch>
        </p:blipFill>
        <p:spPr bwMode="auto">
          <a:xfrm>
            <a:off x="5219700" y="4689475"/>
            <a:ext cx="2619375" cy="174307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Содержимое 3" descr="а.jpg"/>
          <p:cNvPicPr>
            <a:picLocks noGrp="1" noChangeAspect="1"/>
          </p:cNvPicPr>
          <p:nvPr>
            <p:ph idx="1"/>
          </p:nvPr>
        </p:nvPicPr>
        <p:blipFill>
          <a:blip r:embed="rId2" cstate="print"/>
          <a:srcRect/>
          <a:stretch>
            <a:fillRect/>
          </a:stretch>
        </p:blipFill>
        <p:spPr>
          <a:xfrm>
            <a:off x="5191125" y="2420938"/>
            <a:ext cx="3702050" cy="2428875"/>
          </a:xfrm>
        </p:spPr>
      </p:pic>
      <p:sp>
        <p:nvSpPr>
          <p:cNvPr id="7" name="Прямоугольник 6"/>
          <p:cNvSpPr/>
          <p:nvPr/>
        </p:nvSpPr>
        <p:spPr>
          <a:xfrm>
            <a:off x="539750" y="692150"/>
            <a:ext cx="8353425" cy="1200150"/>
          </a:xfrm>
          <a:prstGeom prst="rect">
            <a:avLst/>
          </a:prstGeom>
        </p:spPr>
        <p:txBody>
          <a:bodyPr>
            <a:spAutoFit/>
          </a:bodyPr>
          <a:lstStyle/>
          <a:p>
            <a:pPr marL="342900" indent="-342900">
              <a:buFont typeface="Arial" panose="020B0604020202020204" pitchFamily="34" charset="0"/>
              <a:buChar char="•"/>
              <a:defRPr/>
            </a:pPr>
            <a:r>
              <a:rPr lang="en-US" sz="2400" dirty="0">
                <a:latin typeface="+mn-lt"/>
                <a:ea typeface="Calibri" panose="020F0502020204030204" pitchFamily="34" charset="0"/>
              </a:rPr>
              <a:t>built environment (built world) is the man made surrounding  that provide people with living, working and recreational space.</a:t>
            </a:r>
            <a:endParaRPr lang="ru-RU" sz="2400" dirty="0">
              <a:latin typeface="+mn-lt"/>
            </a:endParaRPr>
          </a:p>
        </p:txBody>
      </p:sp>
      <p:sp>
        <p:nvSpPr>
          <p:cNvPr id="8" name="Прямоугольник 7"/>
          <p:cNvSpPr/>
          <p:nvPr/>
        </p:nvSpPr>
        <p:spPr>
          <a:xfrm>
            <a:off x="539750" y="1892300"/>
            <a:ext cx="4572000" cy="4524375"/>
          </a:xfrm>
          <a:prstGeom prst="rect">
            <a:avLst/>
          </a:prstGeom>
        </p:spPr>
        <p:txBody>
          <a:bodyPr>
            <a:spAutoFit/>
          </a:bodyPr>
          <a:lstStyle/>
          <a:p>
            <a:pPr>
              <a:defRPr/>
            </a:pPr>
            <a:r>
              <a:rPr lang="en-ZA" b="1" dirty="0">
                <a:solidFill>
                  <a:srgbClr val="231F20"/>
                </a:solidFill>
                <a:latin typeface="Times New Roman" panose="02020603050405020304" pitchFamily="18" charset="0"/>
                <a:ea typeface="Courier New" panose="02070309020205020404" pitchFamily="49" charset="0"/>
              </a:rPr>
              <a:t>Urban ecosystems </a:t>
            </a:r>
          </a:p>
          <a:p>
            <a:pPr marL="285750" indent="-285750">
              <a:buFont typeface="Arial" panose="020B0604020202020204" pitchFamily="34" charset="0"/>
              <a:buChar char="•"/>
              <a:defRPr/>
            </a:pPr>
            <a:r>
              <a:rPr lang="en-ZA" dirty="0">
                <a:solidFill>
                  <a:srgbClr val="231F20"/>
                </a:solidFill>
                <a:latin typeface="Times New Roman" panose="02020603050405020304" pitchFamily="18" charset="0"/>
                <a:ea typeface="Courier New" panose="02070309020205020404" pitchFamily="49" charset="0"/>
              </a:rPr>
              <a:t>Completely or partially lack producers, so are strongly dependent from energy and matter input (heterotrophic ecosystem). </a:t>
            </a:r>
          </a:p>
          <a:p>
            <a:pPr marL="285750" indent="-285750">
              <a:buFont typeface="Arial" panose="020B0604020202020204" pitchFamily="34" charset="0"/>
              <a:buChar char="•"/>
              <a:defRPr/>
            </a:pPr>
            <a:r>
              <a:rPr lang="en-ZA" dirty="0">
                <a:solidFill>
                  <a:srgbClr val="231F20"/>
                </a:solidFill>
                <a:latin typeface="Times New Roman" panose="02020603050405020304" pitchFamily="18" charset="0"/>
                <a:ea typeface="Courier New" panose="02070309020205020404" pitchFamily="49" charset="0"/>
              </a:rPr>
              <a:t>More active energy flow with usage of electricity and fuel energy and produced excess heat. Rainwater infiltration into the local soil is less.</a:t>
            </a:r>
          </a:p>
          <a:p>
            <a:pPr marL="285750" indent="-285750">
              <a:buFont typeface="Arial" panose="020B0604020202020204" pitchFamily="34" charset="0"/>
              <a:buChar char="•"/>
              <a:defRPr/>
            </a:pPr>
            <a:r>
              <a:rPr lang="en-ZA" dirty="0">
                <a:solidFill>
                  <a:srgbClr val="231F20"/>
                </a:solidFill>
                <a:latin typeface="Times New Roman" panose="02020603050405020304" pitchFamily="18" charset="0"/>
                <a:ea typeface="Courier New" panose="02070309020205020404" pitchFamily="49" charset="0"/>
              </a:rPr>
              <a:t> Air and soil is polluted with heavy metals, dust, different toxins, and waste materials.</a:t>
            </a:r>
          </a:p>
          <a:p>
            <a:pPr marL="285750" indent="-285750">
              <a:buFont typeface="Arial" panose="020B0604020202020204" pitchFamily="34" charset="0"/>
              <a:buChar char="•"/>
              <a:defRPr/>
            </a:pPr>
            <a:r>
              <a:rPr lang="en-ZA" dirty="0">
                <a:solidFill>
                  <a:srgbClr val="231F20"/>
                </a:solidFill>
                <a:latin typeface="Times New Roman" panose="02020603050405020304" pitchFamily="18" charset="0"/>
                <a:ea typeface="Courier New" panose="02070309020205020404" pitchFamily="49" charset="0"/>
              </a:rPr>
              <a:t>Diversity of animal and plant species is restricted to those become adapted to urban conditions.  </a:t>
            </a:r>
          </a:p>
          <a:p>
            <a:pPr marL="285750" indent="-285750">
              <a:buFont typeface="Arial" panose="020B0604020202020204" pitchFamily="34" charset="0"/>
              <a:buChar char="•"/>
              <a:defRPr/>
            </a:pPr>
            <a:r>
              <a:rPr lang="en-ZA" dirty="0">
                <a:solidFill>
                  <a:srgbClr val="231F20"/>
                </a:solidFill>
                <a:latin typeface="Times New Roman" panose="02020603050405020304" pitchFamily="18" charset="0"/>
                <a:ea typeface="Courier New" panose="02070309020205020404" pitchFamily="49" charset="0"/>
              </a:rPr>
              <a:t>High density of human population </a:t>
            </a:r>
            <a:r>
              <a:rPr lang="en-US" dirty="0">
                <a:solidFill>
                  <a:srgbClr val="231F20"/>
                </a:solidFill>
                <a:latin typeface="Times New Roman" panose="02020603050405020304" pitchFamily="18" charset="0"/>
                <a:ea typeface="Courier New" panose="02070309020205020404" pitchFamily="49" charset="0"/>
              </a:rPr>
              <a:t>promotes circulation of infectious and parasitic disorder</a:t>
            </a:r>
            <a:endParaRPr lang="ru-RU" dirty="0">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p:nvPr>
        </p:nvSpPr>
        <p:spPr>
          <a:xfrm>
            <a:off x="482600" y="44450"/>
            <a:ext cx="8229600" cy="833438"/>
          </a:xfrm>
        </p:spPr>
        <p:txBody>
          <a:bodyPr/>
          <a:lstStyle/>
          <a:p>
            <a:pPr algn="ctr"/>
            <a:r>
              <a:rPr lang="en-US" altLang="ru-RU" smtClean="0"/>
              <a:t>HUMAN RACES</a:t>
            </a:r>
            <a:endParaRPr lang="ru-RU" altLang="ru-RU" smtClean="0"/>
          </a:p>
        </p:txBody>
      </p:sp>
      <p:sp>
        <p:nvSpPr>
          <p:cNvPr id="39939" name="Объект 2"/>
          <p:cNvSpPr>
            <a:spLocks noGrp="1"/>
          </p:cNvSpPr>
          <p:nvPr>
            <p:ph idx="1"/>
          </p:nvPr>
        </p:nvSpPr>
        <p:spPr>
          <a:xfrm>
            <a:off x="457200" y="877888"/>
            <a:ext cx="8229600" cy="5375275"/>
          </a:xfrm>
        </p:spPr>
        <p:txBody>
          <a:bodyPr/>
          <a:lstStyle/>
          <a:p>
            <a:r>
              <a:rPr lang="en-US" altLang="ru-RU" b="1" smtClean="0"/>
              <a:t>Race</a:t>
            </a:r>
            <a:r>
              <a:rPr lang="en-US" altLang="ru-RU" smtClean="0"/>
              <a:t> is large human population that has common origin, stable set of morpho-physiological traits and reflects adaptation to certain environment. </a:t>
            </a:r>
          </a:p>
          <a:p>
            <a:r>
              <a:rPr lang="en-US" altLang="ru-RU" smtClean="0"/>
              <a:t>Races can be defined as distinct evolutionary lineage within a same species. Most anthropologists recognize three main races: </a:t>
            </a:r>
            <a:r>
              <a:rPr lang="en-US" altLang="ru-RU" b="1" i="1" smtClean="0"/>
              <a:t>Caucasian (or Europid), Mongoloid and Australo-Negroid. </a:t>
            </a:r>
            <a:endParaRPr lang="ru-RU" altLang="ru-RU" b="1" i="1" smtClean="0"/>
          </a:p>
          <a:p>
            <a:endParaRPr lang="ru-RU" altLang="ru-RU" smtClean="0"/>
          </a:p>
        </p:txBody>
      </p:sp>
      <p:pic>
        <p:nvPicPr>
          <p:cNvPr id="39940" name="Рисунок 3" descr="D:\!!\Англ Учебник Нов\races.jpg"/>
          <p:cNvPicPr>
            <a:picLocks noChangeAspect="1" noChangeArrowheads="1"/>
          </p:cNvPicPr>
          <p:nvPr/>
        </p:nvPicPr>
        <p:blipFill>
          <a:blip r:embed="rId2" cstate="print"/>
          <a:srcRect t="3064"/>
          <a:stretch>
            <a:fillRect/>
          </a:stretch>
        </p:blipFill>
        <p:spPr bwMode="auto">
          <a:xfrm>
            <a:off x="1803400" y="3789363"/>
            <a:ext cx="5588000" cy="3024187"/>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ъект 2"/>
          <p:cNvSpPr>
            <a:spLocks noGrp="1"/>
          </p:cNvSpPr>
          <p:nvPr>
            <p:ph idx="1"/>
          </p:nvPr>
        </p:nvSpPr>
        <p:spPr>
          <a:xfrm>
            <a:off x="457200" y="836613"/>
            <a:ext cx="8229600" cy="5487987"/>
          </a:xfrm>
        </p:spPr>
        <p:txBody>
          <a:bodyPr/>
          <a:lstStyle/>
          <a:p>
            <a:r>
              <a:rPr lang="en-US" altLang="ru-RU" b="1" smtClean="0"/>
              <a:t>Australo-Negroid</a:t>
            </a:r>
            <a:r>
              <a:rPr lang="en-US" altLang="ru-RU" smtClean="0"/>
              <a:t> populations inhabit </a:t>
            </a:r>
            <a:r>
              <a:rPr lang="en-US" altLang="ru-RU" i="1" smtClean="0"/>
              <a:t>Africa, Australia, South Asia</a:t>
            </a:r>
            <a:r>
              <a:rPr lang="en-US" altLang="ru-RU" smtClean="0"/>
              <a:t>. The typical features are dark skin color (adaptive in high UV radiation in order to protect from mutations), dark curly hair, large dark eyes, broad nose, thick lips, and increased perspiration. </a:t>
            </a:r>
          </a:p>
          <a:p>
            <a:r>
              <a:rPr lang="en-US" altLang="ru-RU" b="1" smtClean="0"/>
              <a:t>Mongoloid</a:t>
            </a:r>
            <a:r>
              <a:rPr lang="en-US" altLang="ru-RU" smtClean="0"/>
              <a:t> race populations inhabit </a:t>
            </a:r>
            <a:r>
              <a:rPr lang="en-US" altLang="ru-RU" i="1" smtClean="0"/>
              <a:t>Asia, North and South America, Arctic, and the Pacific Islands</a:t>
            </a:r>
            <a:r>
              <a:rPr lang="en-US" altLang="ru-RU" smtClean="0"/>
              <a:t>. Individuals within these populations have light or dark skin, straight dark hair, narrow eyes with epicanthal folds (skin fold in the inner eye corner, protects eyes from wind carrying dust and sand), broad nose, thin lips.  </a:t>
            </a:r>
            <a:endParaRPr lang="ru-RU" altLang="ru-RU" smtClean="0"/>
          </a:p>
          <a:p>
            <a:endParaRPr lang="ru-RU" altLang="ru-RU" smtClean="0"/>
          </a:p>
          <a:p>
            <a:endParaRPr lang="ru-RU" altLang="ru-RU"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750" y="765175"/>
            <a:ext cx="8229600" cy="6207125"/>
          </a:xfrm>
        </p:spPr>
        <p:txBody>
          <a:bodyPr/>
          <a:lstStyle/>
          <a:p>
            <a:pPr>
              <a:defRPr/>
            </a:pPr>
            <a:r>
              <a:rPr lang="en-US" b="1" dirty="0"/>
              <a:t>Caucasian</a:t>
            </a:r>
            <a:r>
              <a:rPr lang="en-US" dirty="0"/>
              <a:t> race </a:t>
            </a:r>
            <a:r>
              <a:rPr lang="en-US" dirty="0" smtClean="0"/>
              <a:t>includes </a:t>
            </a:r>
            <a:r>
              <a:rPr lang="en-US" dirty="0"/>
              <a:t>population of </a:t>
            </a:r>
            <a:r>
              <a:rPr lang="en-US" i="1" dirty="0"/>
              <a:t>Europe, the Caucasus, North Africa, North India, Asia Minor. </a:t>
            </a:r>
            <a:r>
              <a:rPr lang="en-US" dirty="0" err="1"/>
              <a:t>Caucasoids</a:t>
            </a:r>
            <a:r>
              <a:rPr lang="en-US" dirty="0"/>
              <a:t> have light or swarthy skin (adaptive in low UV radiation in order to make sufficient vitamin D), straight or wavy light hair, large eyes of gray or blue color, narrow long nose (heating of air), thin lips. Blood cholesterol level is higher than in individuals of other races</a:t>
            </a:r>
            <a:r>
              <a:rPr lang="en-US" dirty="0" smtClean="0"/>
              <a:t>.</a:t>
            </a:r>
          </a:p>
          <a:p>
            <a:pPr marL="0" indent="0">
              <a:buFont typeface="Wingdings 2" pitchFamily="18" charset="2"/>
              <a:buNone/>
              <a:defRPr/>
            </a:pPr>
            <a:endParaRPr lang="ru-RU" dirty="0"/>
          </a:p>
          <a:p>
            <a:pPr marL="0" indent="0">
              <a:buFont typeface="Wingdings 2" pitchFamily="18" charset="2"/>
              <a:buNone/>
              <a:defRPr/>
            </a:pPr>
            <a:r>
              <a:rPr lang="en-US" dirty="0" smtClean="0"/>
              <a:t>Each </a:t>
            </a:r>
            <a:r>
              <a:rPr lang="en-US" dirty="0"/>
              <a:t>major race is subdivided into distinct anthropologic types called minor races (totally 22), the latter, in turn, include ethnic groups. </a:t>
            </a:r>
            <a:endParaRPr lang="ru-RU" dirty="0"/>
          </a:p>
          <a:p>
            <a:pPr>
              <a:defRPr/>
            </a:pP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ъект 2"/>
          <p:cNvSpPr>
            <a:spLocks noGrp="1"/>
          </p:cNvSpPr>
          <p:nvPr>
            <p:ph idx="1"/>
          </p:nvPr>
        </p:nvSpPr>
        <p:spPr>
          <a:xfrm>
            <a:off x="457200" y="476250"/>
            <a:ext cx="8229600" cy="5848350"/>
          </a:xfrm>
        </p:spPr>
        <p:txBody>
          <a:bodyPr/>
          <a:lstStyle/>
          <a:p>
            <a:r>
              <a:rPr lang="en-US" altLang="ru-RU" smtClean="0"/>
              <a:t>Adaptation mechanisms to same specific environment are similar in humans even of different races. A population of organisms that share one or more adaptation (morphological, physiological, biochemical) to certain habitat is called </a:t>
            </a:r>
            <a:r>
              <a:rPr lang="en-US" altLang="ru-RU" b="1" i="1" smtClean="0"/>
              <a:t>adaptive type</a:t>
            </a:r>
            <a:r>
              <a:rPr lang="en-US" altLang="ru-RU" smtClean="0"/>
              <a:t> or </a:t>
            </a:r>
            <a:r>
              <a:rPr lang="en-US" altLang="ru-RU" b="1" i="1" smtClean="0"/>
              <a:t>ecotype</a:t>
            </a:r>
            <a:r>
              <a:rPr lang="en-US" altLang="ru-RU" smtClean="0"/>
              <a:t>. The main adaptive ecotypes in humans are:</a:t>
            </a:r>
            <a:endParaRPr lang="ru-RU" altLang="ru-RU" smtClean="0"/>
          </a:p>
          <a:p>
            <a:r>
              <a:rPr lang="en-ZA" altLang="ru-RU" smtClean="0"/>
              <a:t>arctic ecotype,</a:t>
            </a:r>
            <a:endParaRPr lang="ru-RU" altLang="ru-RU" smtClean="0"/>
          </a:p>
          <a:p>
            <a:r>
              <a:rPr lang="en-ZA" altLang="ru-RU" smtClean="0"/>
              <a:t>mounting ecotype,</a:t>
            </a:r>
            <a:endParaRPr lang="ru-RU" altLang="ru-RU" smtClean="0"/>
          </a:p>
          <a:p>
            <a:r>
              <a:rPr lang="en-ZA" altLang="ru-RU" smtClean="0"/>
              <a:t>tropical ecotype, </a:t>
            </a:r>
            <a:endParaRPr lang="ru-RU" altLang="ru-RU" smtClean="0"/>
          </a:p>
          <a:p>
            <a:r>
              <a:rPr lang="en-ZA" altLang="ru-RU" smtClean="0"/>
              <a:t>arid ecotype,</a:t>
            </a:r>
            <a:endParaRPr lang="ru-RU" altLang="ru-RU" smtClean="0"/>
          </a:p>
          <a:p>
            <a:r>
              <a:rPr lang="en-ZA" altLang="ru-RU" smtClean="0"/>
              <a:t>ecotype of temperate climate.</a:t>
            </a:r>
            <a:endParaRPr lang="ru-RU" altLang="ru-RU" smtClean="0"/>
          </a:p>
          <a:p>
            <a:endParaRPr lang="ru-RU" altLang="ru-RU"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3"/>
          <p:cNvSpPr>
            <a:spLocks noGrp="1"/>
          </p:cNvSpPr>
          <p:nvPr>
            <p:ph type="title"/>
          </p:nvPr>
        </p:nvSpPr>
        <p:spPr>
          <a:xfrm>
            <a:off x="457200" y="0"/>
            <a:ext cx="8229600" cy="908050"/>
          </a:xfrm>
        </p:spPr>
        <p:txBody>
          <a:bodyPr/>
          <a:lstStyle/>
          <a:p>
            <a:pPr algn="ctr" eaLnBrk="1" hangingPunct="1"/>
            <a:r>
              <a:rPr lang="en-US" altLang="ru-RU" b="1" smtClean="0"/>
              <a:t>ARCTIC ADAPTIVE TYPE</a:t>
            </a:r>
            <a:endParaRPr lang="ru-RU" altLang="ru-RU" b="1" smtClean="0"/>
          </a:p>
        </p:txBody>
      </p:sp>
      <p:sp>
        <p:nvSpPr>
          <p:cNvPr id="5" name="Содержимое 4"/>
          <p:cNvSpPr>
            <a:spLocks noGrp="1"/>
          </p:cNvSpPr>
          <p:nvPr>
            <p:ph sz="half" idx="1"/>
          </p:nvPr>
        </p:nvSpPr>
        <p:spPr>
          <a:xfrm>
            <a:off x="323850" y="1052513"/>
            <a:ext cx="5903913" cy="5318125"/>
          </a:xfrm>
        </p:spPr>
        <p:txBody>
          <a:bodyPr>
            <a:normAutofit fontScale="70000" lnSpcReduction="20000"/>
          </a:bodyPr>
          <a:lstStyle/>
          <a:p>
            <a:pPr marL="274320" indent="-274320" algn="just" eaLnBrk="1" fontAlgn="auto" hangingPunct="1">
              <a:spcAft>
                <a:spcPts val="0"/>
              </a:spcAft>
              <a:buClr>
                <a:schemeClr val="accent3"/>
              </a:buClr>
              <a:buFont typeface="Wingdings 2"/>
              <a:buNone/>
              <a:defRPr/>
            </a:pPr>
            <a:r>
              <a:rPr lang="en-US" dirty="0"/>
              <a:t>Arctic ecotype demonstrates adaptation to cold moist climate. </a:t>
            </a:r>
            <a:endParaRPr lang="en-US" dirty="0" smtClean="0"/>
          </a:p>
          <a:p>
            <a:pPr marL="274320" indent="-274320" algn="just" eaLnBrk="1" fontAlgn="auto" hangingPunct="1">
              <a:spcAft>
                <a:spcPts val="0"/>
              </a:spcAft>
              <a:buClr>
                <a:schemeClr val="accent3"/>
              </a:buClr>
              <a:buFont typeface="Wingdings 2"/>
              <a:buNone/>
              <a:defRPr/>
            </a:pPr>
            <a:endParaRPr lang="en-US" dirty="0" smtClean="0"/>
          </a:p>
          <a:p>
            <a:pPr marL="274320" indent="-274320" algn="just" eaLnBrk="1" fontAlgn="auto" hangingPunct="1">
              <a:spcAft>
                <a:spcPts val="0"/>
              </a:spcAft>
              <a:buClr>
                <a:schemeClr val="accent3"/>
              </a:buClr>
              <a:buFont typeface="Wingdings 2"/>
              <a:buNone/>
              <a:defRPr/>
            </a:pPr>
            <a:r>
              <a:rPr lang="en-US" dirty="0" smtClean="0"/>
              <a:t>People </a:t>
            </a:r>
            <a:r>
              <a:rPr lang="en-US" dirty="0"/>
              <a:t>are short with comparatively large trunk and short </a:t>
            </a:r>
            <a:r>
              <a:rPr lang="en-US" dirty="0" smtClean="0"/>
              <a:t>limbs (illustration </a:t>
            </a:r>
            <a:r>
              <a:rPr lang="en-US" dirty="0"/>
              <a:t>of the Bergman’s and Allen’s rules) </a:t>
            </a:r>
            <a:br>
              <a:rPr lang="en-US" dirty="0"/>
            </a:br>
            <a:r>
              <a:rPr lang="en-US" dirty="0" smtClean="0"/>
              <a:t>Musculoskeletal </a:t>
            </a:r>
            <a:r>
              <a:rPr lang="en-US" dirty="0"/>
              <a:t>system is well </a:t>
            </a:r>
            <a:r>
              <a:rPr lang="en-US" dirty="0" smtClean="0"/>
              <a:t>developed, bone mineralization and red bone marrow content </a:t>
            </a:r>
            <a:r>
              <a:rPr lang="en-US" dirty="0"/>
              <a:t>is </a:t>
            </a:r>
            <a:r>
              <a:rPr lang="en-US" dirty="0" smtClean="0"/>
              <a:t>high</a:t>
            </a:r>
          </a:p>
          <a:p>
            <a:pPr marL="274320" indent="-274320" algn="just" eaLnBrk="1" fontAlgn="auto" hangingPunct="1">
              <a:spcAft>
                <a:spcPts val="0"/>
              </a:spcAft>
              <a:buClr>
                <a:schemeClr val="accent3"/>
              </a:buClr>
              <a:buFont typeface="Wingdings 2"/>
              <a:buNone/>
              <a:defRPr/>
            </a:pPr>
            <a:endParaRPr lang="en-US" dirty="0" smtClean="0"/>
          </a:p>
          <a:p>
            <a:pPr marL="274320" indent="-274320" algn="just" eaLnBrk="1" fontAlgn="auto" hangingPunct="1">
              <a:spcAft>
                <a:spcPts val="0"/>
              </a:spcAft>
              <a:buClr>
                <a:schemeClr val="accent3"/>
              </a:buClr>
              <a:buFont typeface="Wingdings 2"/>
              <a:buNone/>
              <a:defRPr/>
            </a:pPr>
            <a:r>
              <a:rPr lang="en-US" dirty="0" smtClean="0"/>
              <a:t>level </a:t>
            </a:r>
            <a:r>
              <a:rPr lang="en-US" dirty="0"/>
              <a:t>of hemoglobin, proteins and cholesterol in blood is elevated. Important morphological adaptation is fat insulation of vital organs </a:t>
            </a:r>
            <a:endParaRPr lang="en-US" dirty="0" smtClean="0"/>
          </a:p>
          <a:p>
            <a:pPr marL="274320" indent="-274320" algn="just" eaLnBrk="1" fontAlgn="auto" hangingPunct="1">
              <a:spcAft>
                <a:spcPts val="0"/>
              </a:spcAft>
              <a:buClr>
                <a:schemeClr val="accent3"/>
              </a:buClr>
              <a:buFont typeface="Wingdings 2"/>
              <a:buNone/>
              <a:defRPr/>
            </a:pPr>
            <a:endParaRPr lang="en-US" dirty="0" smtClean="0"/>
          </a:p>
          <a:p>
            <a:pPr marL="274320" indent="-274320" algn="just" eaLnBrk="1" fontAlgn="auto" hangingPunct="1">
              <a:spcAft>
                <a:spcPts val="0"/>
              </a:spcAft>
              <a:buClr>
                <a:schemeClr val="accent3"/>
              </a:buClr>
              <a:buFont typeface="Wingdings 2"/>
              <a:buNone/>
              <a:defRPr/>
            </a:pPr>
            <a:r>
              <a:rPr lang="en-US" dirty="0" smtClean="0"/>
              <a:t>High </a:t>
            </a:r>
            <a:r>
              <a:rPr lang="en-US" dirty="0"/>
              <a:t>fat content in food and blood serum </a:t>
            </a:r>
            <a:r>
              <a:rPr lang="en-US" dirty="0" smtClean="0"/>
              <a:t>and increased </a:t>
            </a:r>
            <a:r>
              <a:rPr lang="en-US" dirty="0"/>
              <a:t>ability for its utilization  </a:t>
            </a:r>
            <a:r>
              <a:rPr lang="en-US" dirty="0" smtClean="0"/>
              <a:t>      high </a:t>
            </a:r>
            <a:r>
              <a:rPr lang="en-US" dirty="0"/>
              <a:t>metabolic rate and</a:t>
            </a:r>
            <a:br>
              <a:rPr lang="en-US" dirty="0"/>
            </a:br>
            <a:r>
              <a:rPr lang="en-US" dirty="0"/>
              <a:t>increased heat </a:t>
            </a:r>
            <a:r>
              <a:rPr lang="en-US" dirty="0" smtClean="0"/>
              <a:t>production; an </a:t>
            </a:r>
            <a:r>
              <a:rPr lang="en-US" dirty="0"/>
              <a:t>average </a:t>
            </a:r>
            <a:r>
              <a:rPr lang="en-US" dirty="0" smtClean="0"/>
              <a:t>basic </a:t>
            </a:r>
            <a:r>
              <a:rPr lang="en-US" dirty="0"/>
              <a:t>metabolic </a:t>
            </a:r>
            <a:r>
              <a:rPr lang="en-US" dirty="0" smtClean="0"/>
              <a:t>rate</a:t>
            </a:r>
            <a:r>
              <a:rPr lang="en-US" dirty="0"/>
              <a:t> </a:t>
            </a:r>
            <a:r>
              <a:rPr lang="en-US" dirty="0" smtClean="0"/>
              <a:t>is 13–16 </a:t>
            </a:r>
            <a:r>
              <a:rPr lang="en-US" dirty="0"/>
              <a:t>% more intensive than </a:t>
            </a:r>
            <a:r>
              <a:rPr lang="en-US" dirty="0" smtClean="0"/>
              <a:t>in strangers </a:t>
            </a:r>
            <a:r>
              <a:rPr lang="en-US" dirty="0"/>
              <a:t/>
            </a:r>
            <a:br>
              <a:rPr lang="en-US" dirty="0"/>
            </a:br>
            <a:endParaRPr lang="ru-RU" b="1" dirty="0" smtClean="0"/>
          </a:p>
          <a:p>
            <a:pPr eaLnBrk="1" hangingPunct="1">
              <a:buFont typeface="Wingdings 2" pitchFamily="18" charset="2"/>
              <a:buNone/>
              <a:defRPr/>
            </a:pPr>
            <a:r>
              <a:rPr lang="en-US" dirty="0" smtClean="0"/>
              <a:t>Air </a:t>
            </a:r>
            <a:r>
              <a:rPr lang="en-US" dirty="0"/>
              <a:t>and soil contains small number of microorganisms, eggs </a:t>
            </a:r>
            <a:r>
              <a:rPr lang="en-US" dirty="0" smtClean="0"/>
              <a:t>of helminthes and cysts of </a:t>
            </a:r>
            <a:r>
              <a:rPr lang="en-US" dirty="0" err="1" smtClean="0"/>
              <a:t>protists</a:t>
            </a:r>
            <a:r>
              <a:rPr lang="en-US" dirty="0"/>
              <a:t>,</a:t>
            </a:r>
            <a:r>
              <a:rPr lang="en-US" dirty="0" smtClean="0"/>
              <a:t> so  people of Arctic type have relatively low immunity</a:t>
            </a:r>
            <a:r>
              <a:rPr lang="en-US" dirty="0"/>
              <a:t/>
            </a:r>
            <a:br>
              <a:rPr lang="en-US" dirty="0"/>
            </a:br>
            <a:endParaRPr lang="ru-RU" b="1" dirty="0"/>
          </a:p>
        </p:txBody>
      </p:sp>
      <p:pic>
        <p:nvPicPr>
          <p:cNvPr id="44036" name="Содержимое 7" descr="а.jpg"/>
          <p:cNvPicPr>
            <a:picLocks noGrp="1" noChangeAspect="1"/>
          </p:cNvPicPr>
          <p:nvPr>
            <p:ph sz="half" idx="2"/>
          </p:nvPr>
        </p:nvPicPr>
        <p:blipFill>
          <a:blip r:embed="rId2" cstate="print"/>
          <a:srcRect/>
          <a:stretch>
            <a:fillRect/>
          </a:stretch>
        </p:blipFill>
        <p:spPr>
          <a:xfrm>
            <a:off x="6516688" y="3141663"/>
            <a:ext cx="2381250" cy="1828800"/>
          </a:xfrm>
        </p:spPr>
      </p:pic>
      <p:sp>
        <p:nvSpPr>
          <p:cNvPr id="2" name="Стрелка вправо 1"/>
          <p:cNvSpPr/>
          <p:nvPr/>
        </p:nvSpPr>
        <p:spPr>
          <a:xfrm>
            <a:off x="3203575" y="4365625"/>
            <a:ext cx="431800" cy="44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3"/>
          <p:cNvSpPr>
            <a:spLocks noGrp="1"/>
          </p:cNvSpPr>
          <p:nvPr>
            <p:ph type="title"/>
          </p:nvPr>
        </p:nvSpPr>
        <p:spPr>
          <a:xfrm>
            <a:off x="457200" y="0"/>
            <a:ext cx="8229600" cy="908050"/>
          </a:xfrm>
        </p:spPr>
        <p:txBody>
          <a:bodyPr/>
          <a:lstStyle/>
          <a:p>
            <a:pPr algn="ctr" eaLnBrk="1" hangingPunct="1"/>
            <a:r>
              <a:rPr lang="en-US" altLang="ru-RU" b="1" smtClean="0"/>
              <a:t>TROPICAL ECOTYPE</a:t>
            </a:r>
            <a:endParaRPr lang="ru-RU" altLang="ru-RU" b="1" smtClean="0"/>
          </a:p>
        </p:txBody>
      </p:sp>
      <p:pic>
        <p:nvPicPr>
          <p:cNvPr id="45059" name="Содержимое 6" descr="а.jpg"/>
          <p:cNvPicPr>
            <a:picLocks noGrp="1" noChangeAspect="1"/>
          </p:cNvPicPr>
          <p:nvPr>
            <p:ph sz="half" idx="1"/>
          </p:nvPr>
        </p:nvPicPr>
        <p:blipFill>
          <a:blip r:embed="rId2" cstate="print"/>
          <a:srcRect/>
          <a:stretch>
            <a:fillRect/>
          </a:stretch>
        </p:blipFill>
        <p:spPr>
          <a:xfrm>
            <a:off x="395288" y="2060575"/>
            <a:ext cx="3060700" cy="3073400"/>
          </a:xfrm>
        </p:spPr>
      </p:pic>
      <p:sp>
        <p:nvSpPr>
          <p:cNvPr id="5" name="Содержимое 4"/>
          <p:cNvSpPr>
            <a:spLocks noGrp="1"/>
          </p:cNvSpPr>
          <p:nvPr>
            <p:ph sz="half" idx="2"/>
          </p:nvPr>
        </p:nvSpPr>
        <p:spPr>
          <a:xfrm>
            <a:off x="3779838" y="836613"/>
            <a:ext cx="5113337" cy="5905500"/>
          </a:xfrm>
        </p:spPr>
        <p:txBody>
          <a:bodyPr>
            <a:normAutofit fontScale="55000" lnSpcReduction="20000"/>
          </a:bodyPr>
          <a:lstStyle/>
          <a:p>
            <a:pPr marL="274320" indent="-274320" eaLnBrk="1" fontAlgn="auto" hangingPunct="1">
              <a:spcAft>
                <a:spcPts val="0"/>
              </a:spcAft>
              <a:buClr>
                <a:schemeClr val="accent3"/>
              </a:buClr>
              <a:buFont typeface="Wingdings 2"/>
              <a:buNone/>
              <a:defRPr/>
            </a:pPr>
            <a:endParaRPr lang="ru-RU" b="1" dirty="0" smtClean="0"/>
          </a:p>
          <a:p>
            <a:pPr>
              <a:defRPr/>
            </a:pPr>
            <a:r>
              <a:rPr lang="en-ZA" sz="3200" dirty="0" smtClean="0"/>
              <a:t>The </a:t>
            </a:r>
            <a:r>
              <a:rPr lang="en-ZA" sz="3200" dirty="0"/>
              <a:t>main ecological factors here are high temperature with high humidity that makes loosing the excess body heat hard.  Vegetative food with low protein is prevalent. </a:t>
            </a:r>
            <a:endParaRPr lang="en-ZA" sz="3200" dirty="0" smtClean="0"/>
          </a:p>
          <a:p>
            <a:pPr marL="0" indent="0">
              <a:buFont typeface="Wingdings 2" pitchFamily="18" charset="2"/>
              <a:buNone/>
              <a:defRPr/>
            </a:pPr>
            <a:endParaRPr lang="en-ZA" sz="3200" dirty="0" smtClean="0"/>
          </a:p>
          <a:p>
            <a:pPr>
              <a:defRPr/>
            </a:pPr>
            <a:r>
              <a:rPr lang="en-US" sz="3200" dirty="0" smtClean="0"/>
              <a:t>Air</a:t>
            </a:r>
            <a:r>
              <a:rPr lang="en-US" sz="3200" dirty="0"/>
              <a:t>, soil and water contain a lot of bacteria, environmental conditions favor circulation of parasitic disorders.  </a:t>
            </a:r>
            <a:endParaRPr lang="en-US" sz="3200" dirty="0" smtClean="0"/>
          </a:p>
          <a:p>
            <a:pPr>
              <a:defRPr/>
            </a:pPr>
            <a:endParaRPr lang="ru-RU" sz="3200" dirty="0"/>
          </a:p>
          <a:p>
            <a:pPr>
              <a:defRPr/>
            </a:pPr>
            <a:r>
              <a:rPr lang="en-US" sz="3200" dirty="0"/>
              <a:t>People of tropical adaptive type usually are tall and thin with comparatively short trunk and long extremities (illustration of the Bergman’s and Allen’s rules), narrow chest, decreased muscle mass and little body fat</a:t>
            </a:r>
            <a:r>
              <a:rPr lang="en-US" sz="3200" dirty="0" smtClean="0"/>
              <a:t>.</a:t>
            </a:r>
          </a:p>
          <a:p>
            <a:pPr>
              <a:defRPr/>
            </a:pPr>
            <a:endParaRPr lang="en-US" sz="3200" dirty="0" smtClean="0"/>
          </a:p>
          <a:p>
            <a:pPr>
              <a:defRPr/>
            </a:pPr>
            <a:r>
              <a:rPr lang="en-US" sz="3200" dirty="0" smtClean="0"/>
              <a:t> </a:t>
            </a:r>
            <a:r>
              <a:rPr lang="en-US" sz="3200" dirty="0"/>
              <a:t>Number of sweat gland per 1 cm</a:t>
            </a:r>
            <a:r>
              <a:rPr lang="en-US" sz="3200" baseline="30000" dirty="0"/>
              <a:t>2</a:t>
            </a:r>
            <a:r>
              <a:rPr lang="en-US" sz="3200" dirty="0"/>
              <a:t> of skin is increased, perspiration is more active (however, inhabitants of tropical rain forests sweat less as sweat cannot evaporate). </a:t>
            </a:r>
            <a:endParaRPr lang="en-US" sz="3200" dirty="0" smtClean="0"/>
          </a:p>
          <a:p>
            <a:pPr marL="0" indent="0">
              <a:buFont typeface="Wingdings 2" pitchFamily="18" charset="2"/>
              <a:buNone/>
              <a:defRPr/>
            </a:pPr>
            <a:endParaRPr lang="en-US" sz="3200" dirty="0" smtClean="0"/>
          </a:p>
          <a:p>
            <a:pPr>
              <a:defRPr/>
            </a:pPr>
            <a:r>
              <a:rPr lang="en-US" sz="3200" dirty="0" smtClean="0"/>
              <a:t>Basic </a:t>
            </a:r>
            <a:r>
              <a:rPr lang="en-US" sz="3200" dirty="0"/>
              <a:t>metabolic rate and blood cholesterol is low; </a:t>
            </a:r>
            <a:r>
              <a:rPr lang="en-US" sz="3200" dirty="0" smtClean="0"/>
              <a:t>specific regulation </a:t>
            </a:r>
            <a:r>
              <a:rPr lang="en-US" sz="3200" dirty="0"/>
              <a:t>of water-salt balance </a:t>
            </a:r>
            <a:r>
              <a:rPr lang="en-US" dirty="0" smtClean="0"/>
              <a:t>.</a:t>
            </a:r>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a:xfrm>
            <a:off x="468313" y="620713"/>
            <a:ext cx="8229600" cy="723900"/>
          </a:xfrm>
        </p:spPr>
        <p:txBody>
          <a:bodyPr/>
          <a:lstStyle/>
          <a:p>
            <a:pPr algn="ctr" eaLnBrk="1" hangingPunct="1"/>
            <a:r>
              <a:rPr lang="en-US" altLang="ru-RU" sz="3600" b="1" smtClean="0"/>
              <a:t>ARID ECOTYPE</a:t>
            </a:r>
            <a:endParaRPr lang="ru-RU" altLang="ru-RU" sz="3600" b="1" smtClean="0"/>
          </a:p>
        </p:txBody>
      </p:sp>
      <p:sp>
        <p:nvSpPr>
          <p:cNvPr id="46083" name="Содержимое 2"/>
          <p:cNvSpPr>
            <a:spLocks noGrp="1"/>
          </p:cNvSpPr>
          <p:nvPr>
            <p:ph sz="half" idx="1"/>
          </p:nvPr>
        </p:nvSpPr>
        <p:spPr>
          <a:xfrm>
            <a:off x="142875" y="1344613"/>
            <a:ext cx="5076825" cy="5010150"/>
          </a:xfrm>
        </p:spPr>
        <p:txBody>
          <a:bodyPr/>
          <a:lstStyle/>
          <a:p>
            <a:r>
              <a:rPr lang="en-US" altLang="ru-RU" sz="2000" smtClean="0"/>
              <a:t>adapted to the hot dry air and large diurnal temperature fluctuations. </a:t>
            </a:r>
          </a:p>
          <a:p>
            <a:r>
              <a:rPr lang="en-US" altLang="ru-RU" sz="2000" smtClean="0"/>
              <a:t>long bodied morphological types are more common, the muscular and fatty components develop poorly (as in the tropics). However, the total body size of the inhabitants of the deserts is greater (reaction to lower environmental temperatures). </a:t>
            </a:r>
          </a:p>
          <a:p>
            <a:r>
              <a:rPr lang="en-US" altLang="ru-RU" sz="2000" smtClean="0"/>
              <a:t>The level of basal metabolism, blood cholesterol, mineralization of the skeleton is low. </a:t>
            </a:r>
          </a:p>
          <a:p>
            <a:r>
              <a:rPr lang="en-US" altLang="ru-RU" sz="2000" smtClean="0"/>
              <a:t>vascular regulation of heat loss is more effective.</a:t>
            </a:r>
            <a:endParaRPr lang="ru-RU" altLang="ru-RU" sz="2000" smtClean="0"/>
          </a:p>
        </p:txBody>
      </p:sp>
      <p:pic>
        <p:nvPicPr>
          <p:cNvPr id="46084" name="Picture 2" descr="Похожее изображение"/>
          <p:cNvPicPr>
            <a:picLocks noChangeAspect="1" noChangeArrowheads="1"/>
          </p:cNvPicPr>
          <p:nvPr/>
        </p:nvPicPr>
        <p:blipFill>
          <a:blip r:embed="rId3" cstate="print"/>
          <a:srcRect/>
          <a:stretch>
            <a:fillRect/>
          </a:stretch>
        </p:blipFill>
        <p:spPr bwMode="auto">
          <a:xfrm>
            <a:off x="5429250" y="2205038"/>
            <a:ext cx="3714750" cy="2784475"/>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3"/>
          <p:cNvSpPr>
            <a:spLocks noGrp="1"/>
          </p:cNvSpPr>
          <p:nvPr>
            <p:ph type="title"/>
          </p:nvPr>
        </p:nvSpPr>
        <p:spPr>
          <a:xfrm>
            <a:off x="457200" y="0"/>
            <a:ext cx="8229600" cy="1214438"/>
          </a:xfrm>
        </p:spPr>
        <p:txBody>
          <a:bodyPr/>
          <a:lstStyle/>
          <a:p>
            <a:pPr algn="ctr" eaLnBrk="1" hangingPunct="1"/>
            <a:r>
              <a:rPr lang="en-US" altLang="ru-RU" b="1" smtClean="0"/>
              <a:t>MOUNTING ECOTYPE</a:t>
            </a:r>
            <a:endParaRPr lang="ru-RU" altLang="ru-RU" b="1" smtClean="0"/>
          </a:p>
        </p:txBody>
      </p:sp>
      <p:sp>
        <p:nvSpPr>
          <p:cNvPr id="5" name="Содержимое 4"/>
          <p:cNvSpPr>
            <a:spLocks noGrp="1"/>
          </p:cNvSpPr>
          <p:nvPr>
            <p:ph sz="half" idx="1"/>
          </p:nvPr>
        </p:nvSpPr>
        <p:spPr>
          <a:xfrm>
            <a:off x="214313" y="1357313"/>
            <a:ext cx="4357687" cy="5024437"/>
          </a:xfrm>
        </p:spPr>
        <p:txBody>
          <a:bodyPr>
            <a:normAutofit fontScale="85000" lnSpcReduction="20000"/>
          </a:bodyPr>
          <a:lstStyle/>
          <a:p>
            <a:pPr>
              <a:defRPr/>
            </a:pPr>
            <a:r>
              <a:rPr lang="en-US" dirty="0" smtClean="0"/>
              <a:t>adaptation </a:t>
            </a:r>
            <a:r>
              <a:rPr lang="en-US" dirty="0"/>
              <a:t>to high altitudes with low partial oxygen pressure and hypoxia. </a:t>
            </a:r>
            <a:endParaRPr lang="en-US" dirty="0" smtClean="0"/>
          </a:p>
          <a:p>
            <a:pPr>
              <a:defRPr/>
            </a:pPr>
            <a:r>
              <a:rPr lang="en-US" dirty="0" smtClean="0"/>
              <a:t>enlarged </a:t>
            </a:r>
            <a:r>
              <a:rPr lang="en-US" dirty="0"/>
              <a:t>lung volumes and breath more rapidly. </a:t>
            </a:r>
            <a:endParaRPr lang="en-US" dirty="0" smtClean="0"/>
          </a:p>
          <a:p>
            <a:pPr>
              <a:defRPr/>
            </a:pPr>
            <a:r>
              <a:rPr lang="en-US" dirty="0" smtClean="0"/>
              <a:t>Better </a:t>
            </a:r>
            <a:r>
              <a:rPr lang="en-US" dirty="0"/>
              <a:t>oxygenation is reached by high hemoglobin concentration (in Andeans) and high oxygen saturation, increased net of capillaries. Level of myoglobin is elevated also. </a:t>
            </a:r>
            <a:endParaRPr lang="en-US" dirty="0" smtClean="0"/>
          </a:p>
          <a:p>
            <a:pPr>
              <a:defRPr/>
            </a:pPr>
            <a:r>
              <a:rPr lang="en-US" dirty="0" smtClean="0"/>
              <a:t>Intensive </a:t>
            </a:r>
            <a:r>
              <a:rPr lang="en-US" dirty="0"/>
              <a:t>oxygen delivery, including cerebral flow, is provided by high level of nitric oxide in blood (nitric oxide dilates blood vessels). </a:t>
            </a:r>
            <a:endParaRPr lang="ru-RU" dirty="0"/>
          </a:p>
        </p:txBody>
      </p:sp>
      <p:pic>
        <p:nvPicPr>
          <p:cNvPr id="48132" name="Picture 6" descr="Картинки по запросу жители высокогорья"/>
          <p:cNvPicPr>
            <a:picLocks noChangeAspect="1" noChangeArrowheads="1"/>
          </p:cNvPicPr>
          <p:nvPr/>
        </p:nvPicPr>
        <p:blipFill>
          <a:blip r:embed="rId2" cstate="print"/>
          <a:srcRect/>
          <a:stretch>
            <a:fillRect/>
          </a:stretch>
        </p:blipFill>
        <p:spPr bwMode="auto">
          <a:xfrm>
            <a:off x="4572000" y="2492375"/>
            <a:ext cx="4429125" cy="24892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3"/>
          <p:cNvSpPr>
            <a:spLocks noGrp="1"/>
          </p:cNvSpPr>
          <p:nvPr>
            <p:ph type="title"/>
          </p:nvPr>
        </p:nvSpPr>
        <p:spPr>
          <a:xfrm>
            <a:off x="457200" y="260350"/>
            <a:ext cx="8229600" cy="1339850"/>
          </a:xfrm>
        </p:spPr>
        <p:txBody>
          <a:bodyPr>
            <a:normAutofit fontScale="90000"/>
          </a:bodyPr>
          <a:lstStyle/>
          <a:p>
            <a:pPr algn="ctr" eaLnBrk="1" fontAlgn="auto" hangingPunct="1">
              <a:spcAft>
                <a:spcPts val="0"/>
              </a:spcAft>
              <a:defRPr/>
            </a:pPr>
            <a:r>
              <a:rPr lang="en-US" b="1" dirty="0" smtClean="0"/>
              <a:t>ADAPTIVE TYPE OF TEMPERATE CLIMATE</a:t>
            </a:r>
            <a:endParaRPr lang="ru-RU" b="1" dirty="0" smtClean="0"/>
          </a:p>
        </p:txBody>
      </p:sp>
      <p:pic>
        <p:nvPicPr>
          <p:cNvPr id="49155" name="Содержимое 8" descr="а.jpg"/>
          <p:cNvPicPr>
            <a:picLocks noGrp="1" noChangeAspect="1"/>
          </p:cNvPicPr>
          <p:nvPr>
            <p:ph sz="half" idx="1"/>
          </p:nvPr>
        </p:nvPicPr>
        <p:blipFill>
          <a:blip r:embed="rId2" cstate="print"/>
          <a:srcRect/>
          <a:stretch>
            <a:fillRect/>
          </a:stretch>
        </p:blipFill>
        <p:spPr>
          <a:xfrm>
            <a:off x="107950" y="2205038"/>
            <a:ext cx="3795713" cy="2720975"/>
          </a:xfrm>
        </p:spPr>
      </p:pic>
      <p:sp>
        <p:nvSpPr>
          <p:cNvPr id="49156" name="Содержимое 4"/>
          <p:cNvSpPr>
            <a:spLocks noGrp="1"/>
          </p:cNvSpPr>
          <p:nvPr>
            <p:ph sz="half" idx="2"/>
          </p:nvPr>
        </p:nvSpPr>
        <p:spPr>
          <a:xfrm>
            <a:off x="4067175" y="1600200"/>
            <a:ext cx="4619625" cy="4525963"/>
          </a:xfrm>
        </p:spPr>
        <p:txBody>
          <a:bodyPr/>
          <a:lstStyle/>
          <a:p>
            <a:r>
              <a:rPr lang="en-ZA" altLang="ru-RU" smtClean="0"/>
              <a:t>temperature and humidity doesn’t reach critical values, climatic changes are seasonal, external conditions vary </a:t>
            </a:r>
          </a:p>
          <a:p>
            <a:r>
              <a:rPr lang="en-US" altLang="ru-RU" smtClean="0"/>
              <a:t>People demonstrate intermediate morphological </a:t>
            </a:r>
            <a:r>
              <a:rPr lang="en-ZA" altLang="ru-RU" smtClean="0"/>
              <a:t>features and metabolic rate between Arctic and tropic adaptive types.</a:t>
            </a:r>
            <a:endParaRPr lang="ru-RU" altLang="ru-RU"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a:xfrm>
            <a:off x="457200" y="260350"/>
            <a:ext cx="8229600" cy="792163"/>
          </a:xfrm>
        </p:spPr>
        <p:txBody>
          <a:bodyPr/>
          <a:lstStyle/>
          <a:p>
            <a:pPr algn="ctr"/>
            <a:r>
              <a:rPr lang="en-US" altLang="ru-RU" b="1" smtClean="0"/>
              <a:t>URBAN</a:t>
            </a:r>
            <a:r>
              <a:rPr lang="en-US" altLang="ru-RU" smtClean="0"/>
              <a:t> </a:t>
            </a:r>
            <a:r>
              <a:rPr lang="en-US" altLang="ru-RU" b="1" smtClean="0"/>
              <a:t>ECOTYPE</a:t>
            </a:r>
            <a:endParaRPr lang="ru-RU" altLang="ru-RU" b="1" smtClean="0"/>
          </a:p>
        </p:txBody>
      </p:sp>
      <p:sp>
        <p:nvSpPr>
          <p:cNvPr id="50179" name="Объект 2"/>
          <p:cNvSpPr>
            <a:spLocks noGrp="1"/>
          </p:cNvSpPr>
          <p:nvPr>
            <p:ph sz="half" idx="1"/>
          </p:nvPr>
        </p:nvSpPr>
        <p:spPr>
          <a:xfrm>
            <a:off x="323850" y="1052513"/>
            <a:ext cx="5761038" cy="5302250"/>
          </a:xfrm>
        </p:spPr>
        <p:txBody>
          <a:bodyPr/>
          <a:lstStyle/>
          <a:p>
            <a:r>
              <a:rPr lang="en-ZA" altLang="ru-RU" sz="2000" smtClean="0"/>
              <a:t>is characterized by the lability of mental reactions, which allows experiencing a state of constant stress and high rate of life.</a:t>
            </a:r>
          </a:p>
          <a:p>
            <a:endParaRPr lang="en-ZA" altLang="ru-RU" sz="2000" smtClean="0"/>
          </a:p>
          <a:p>
            <a:r>
              <a:rPr lang="en-ZA" altLang="ru-RU" sz="2000" smtClean="0"/>
              <a:t>Accumulation of environmental pollution, overcrowding, increase in cigarette smoking, alcohol and fat consumption in urban populations result in increased incidence and prevalence of </a:t>
            </a:r>
            <a:r>
              <a:rPr lang="en-ZA" altLang="ru-RU" sz="2000" b="1" i="1" smtClean="0"/>
              <a:t>“diseases of civilization”. </a:t>
            </a:r>
            <a:r>
              <a:rPr lang="en-ZA" altLang="ru-RU" sz="2000" smtClean="0"/>
              <a:t>These are chronic disorders that become a dominant health problem in industrialized countries: cancer, disorders of cardiovascular system, bronchial asthma and other disorders with allergic component, metabolic disorders (obesity, diabetes).</a:t>
            </a:r>
            <a:endParaRPr lang="ru-RU" altLang="ru-RU" sz="2000" smtClean="0"/>
          </a:p>
          <a:p>
            <a:endParaRPr lang="ru-RU" altLang="ru-RU" smtClean="0"/>
          </a:p>
        </p:txBody>
      </p:sp>
      <p:pic>
        <p:nvPicPr>
          <p:cNvPr id="50180" name="Содержимое 6" descr="а.jpg"/>
          <p:cNvPicPr>
            <a:picLocks noGrp="1" noChangeAspect="1"/>
          </p:cNvPicPr>
          <p:nvPr>
            <p:ph sz="half" idx="2"/>
          </p:nvPr>
        </p:nvPicPr>
        <p:blipFill>
          <a:blip r:embed="rId2" cstate="print"/>
          <a:srcRect/>
          <a:stretch>
            <a:fillRect/>
          </a:stretch>
        </p:blipFill>
        <p:spPr>
          <a:xfrm>
            <a:off x="5943600" y="2781300"/>
            <a:ext cx="2743200" cy="21082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692150"/>
            <a:ext cx="8291513" cy="5662613"/>
          </a:xfrm>
        </p:spPr>
        <p:txBody>
          <a:bodyPr/>
          <a:lstStyle/>
          <a:p>
            <a:pPr>
              <a:defRPr/>
            </a:pPr>
            <a:r>
              <a:rPr lang="en-US" dirty="0"/>
              <a:t>Non-hereditary short-term changes in which an individual organism adjusts to it environment </a:t>
            </a:r>
            <a:r>
              <a:rPr lang="en-US" dirty="0" smtClean="0"/>
              <a:t>             (</a:t>
            </a:r>
            <a:r>
              <a:rPr lang="en-US" dirty="0"/>
              <a:t>a change in altitude, temperature, humidity) within the lifetime is called </a:t>
            </a:r>
            <a:r>
              <a:rPr lang="en-US" b="1" i="1" dirty="0"/>
              <a:t>acclimatization</a:t>
            </a:r>
            <a:r>
              <a:rPr lang="en-US" dirty="0"/>
              <a:t>. </a:t>
            </a:r>
            <a:endParaRPr lang="en-US" dirty="0" smtClean="0"/>
          </a:p>
          <a:p>
            <a:pPr>
              <a:defRPr/>
            </a:pPr>
            <a:endParaRPr lang="en-US" dirty="0"/>
          </a:p>
          <a:p>
            <a:pPr>
              <a:defRPr/>
            </a:pPr>
            <a:r>
              <a:rPr lang="en-IN" dirty="0"/>
              <a:t>If acclimatization occurs during organism’s growth and development it can cause irreversible changes, known as </a:t>
            </a:r>
            <a:r>
              <a:rPr lang="en-IN" b="1" i="1" dirty="0"/>
              <a:t>developmental adjustment </a:t>
            </a:r>
            <a:r>
              <a:rPr lang="en-IN" dirty="0"/>
              <a:t>or </a:t>
            </a:r>
            <a:r>
              <a:rPr lang="en-IN" b="1" i="1" dirty="0"/>
              <a:t>developmental acclimatization</a:t>
            </a:r>
            <a:r>
              <a:rPr lang="en-IN" b="1" i="1" dirty="0" smtClean="0"/>
              <a:t>.</a:t>
            </a:r>
          </a:p>
          <a:p>
            <a:pPr marL="0" indent="0">
              <a:buFont typeface="Wingdings 2" pitchFamily="18" charset="2"/>
              <a:buNone/>
              <a:defRPr/>
            </a:pPr>
            <a:r>
              <a:rPr lang="en-IN" sz="2000" dirty="0" smtClean="0"/>
              <a:t>    </a:t>
            </a:r>
          </a:p>
          <a:p>
            <a:pPr marL="0" indent="0">
              <a:buFont typeface="Wingdings 2" pitchFamily="18" charset="2"/>
              <a:buNone/>
              <a:defRPr/>
            </a:pPr>
            <a:r>
              <a:rPr lang="en-IN" sz="2000" dirty="0" smtClean="0"/>
              <a:t>    Both </a:t>
            </a:r>
            <a:r>
              <a:rPr lang="en-IN" sz="2000" dirty="0"/>
              <a:t>short-term and developmental acclimatization are modifications </a:t>
            </a:r>
            <a:endParaRPr lang="en-IN" sz="2000" dirty="0" smtClean="0"/>
          </a:p>
          <a:p>
            <a:pPr marL="0" indent="0">
              <a:buFont typeface="Wingdings 2" pitchFamily="18" charset="2"/>
              <a:buNone/>
              <a:defRPr/>
            </a:pPr>
            <a:r>
              <a:rPr lang="en-IN" dirty="0" smtClean="0"/>
              <a:t>   </a:t>
            </a:r>
            <a:r>
              <a:rPr lang="en-IN" sz="2000" dirty="0" smtClean="0"/>
              <a:t>Successfulness </a:t>
            </a:r>
            <a:r>
              <a:rPr lang="en-IN" sz="2000" dirty="0"/>
              <a:t>and rate of acclimatization is influenced by genetic polymorphism.</a:t>
            </a:r>
            <a:endParaRPr lang="ru-RU" sz="2000" b="1" i="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a:xfrm>
            <a:off x="488950" y="333375"/>
            <a:ext cx="8229600" cy="1143000"/>
          </a:xfrm>
        </p:spPr>
        <p:txBody>
          <a:bodyPr/>
          <a:lstStyle/>
          <a:p>
            <a:pPr algn="ctr"/>
            <a:r>
              <a:rPr lang="en-IN" altLang="ru-RU" sz="3600" b="1" smtClean="0"/>
              <a:t>Types of human constitution according to reaction towards new extreme conditions</a:t>
            </a:r>
            <a:endParaRPr lang="ru-RU" altLang="ru-RU" sz="3600" b="1" smtClean="0"/>
          </a:p>
        </p:txBody>
      </p:sp>
      <p:sp>
        <p:nvSpPr>
          <p:cNvPr id="3" name="Объект 2"/>
          <p:cNvSpPr>
            <a:spLocks noGrp="1"/>
          </p:cNvSpPr>
          <p:nvPr>
            <p:ph sz="half" idx="1"/>
          </p:nvPr>
        </p:nvSpPr>
        <p:spPr>
          <a:xfrm>
            <a:off x="250825" y="1557338"/>
            <a:ext cx="8467725" cy="4797425"/>
          </a:xfrm>
        </p:spPr>
        <p:txBody>
          <a:bodyPr/>
          <a:lstStyle/>
          <a:p>
            <a:pPr>
              <a:defRPr/>
            </a:pPr>
            <a:r>
              <a:rPr lang="en-IN" dirty="0" smtClean="0"/>
              <a:t>”</a:t>
            </a:r>
            <a:r>
              <a:rPr lang="en-IN" dirty="0"/>
              <a:t>sprinter”, </a:t>
            </a:r>
            <a:r>
              <a:rPr lang="en-US" sz="2000" dirty="0"/>
              <a:t>develop</a:t>
            </a:r>
            <a:r>
              <a:rPr lang="en-IN" sz="2000" dirty="0"/>
              <a:t> powerful physiological responses to the violent short-term effects of extreme </a:t>
            </a:r>
            <a:r>
              <a:rPr lang="en-IN" sz="2000" dirty="0" smtClean="0"/>
              <a:t>environment, </a:t>
            </a:r>
            <a:r>
              <a:rPr lang="en-US" sz="2000" dirty="0" smtClean="0"/>
              <a:t>explained </a:t>
            </a:r>
            <a:r>
              <a:rPr lang="en-US" sz="2000" dirty="0"/>
              <a:t>by large reserve of regulating and life support systems and a high capacity for their rapid mobilization. T</a:t>
            </a:r>
            <a:r>
              <a:rPr lang="en-US" sz="2000" dirty="0" smtClean="0"/>
              <a:t>he </a:t>
            </a:r>
            <a:r>
              <a:rPr lang="en-US" sz="2000" dirty="0"/>
              <a:t>restoration processes </a:t>
            </a:r>
            <a:r>
              <a:rPr lang="en-US" sz="2000" dirty="0" smtClean="0"/>
              <a:t>are slow, </a:t>
            </a:r>
            <a:r>
              <a:rPr lang="en-US" sz="2000" dirty="0"/>
              <a:t>so </a:t>
            </a:r>
            <a:r>
              <a:rPr lang="en-IN" sz="2000" dirty="0"/>
              <a:t>long-term action of unfavourable </a:t>
            </a:r>
            <a:r>
              <a:rPr lang="en-IN" sz="2000" dirty="0" smtClean="0"/>
              <a:t>factors is </a:t>
            </a:r>
            <a:r>
              <a:rPr lang="en-IN" sz="2000" dirty="0"/>
              <a:t>poorly </a:t>
            </a:r>
            <a:r>
              <a:rPr lang="en-IN" sz="2000" dirty="0" smtClean="0"/>
              <a:t>tolerated</a:t>
            </a:r>
          </a:p>
          <a:p>
            <a:pPr marL="0" indent="0">
              <a:buFont typeface="Wingdings 2" pitchFamily="18" charset="2"/>
              <a:buNone/>
              <a:defRPr/>
            </a:pPr>
            <a:endParaRPr lang="en-IN" sz="2000" dirty="0" smtClean="0"/>
          </a:p>
          <a:p>
            <a:pPr>
              <a:defRPr/>
            </a:pPr>
            <a:r>
              <a:rPr lang="en-IN" dirty="0" smtClean="0"/>
              <a:t>“</a:t>
            </a:r>
            <a:r>
              <a:rPr lang="en-IN" dirty="0"/>
              <a:t>stayer” </a:t>
            </a:r>
            <a:r>
              <a:rPr lang="en-US" sz="2000" dirty="0"/>
              <a:t>are poorly adapted to the powerful short-term environmental stress, as their backup capacity and ability of rapid mobilization are low.  However, after a short-term adjustment, they are able to tolerate long, monotonous influence of environmental stressors. Working loads in “stayers” are accompanied by optimal restoration processes.</a:t>
            </a:r>
            <a:r>
              <a:rPr lang="en-IN" sz="2000" dirty="0" smtClean="0"/>
              <a:t> </a:t>
            </a:r>
          </a:p>
          <a:p>
            <a:pPr marL="0" indent="0">
              <a:buFont typeface="Wingdings 2" pitchFamily="18" charset="2"/>
              <a:buNone/>
              <a:defRPr/>
            </a:pPr>
            <a:endParaRPr lang="en-IN" sz="2000" dirty="0" smtClean="0"/>
          </a:p>
          <a:p>
            <a:pPr>
              <a:defRPr/>
            </a:pPr>
            <a:r>
              <a:rPr lang="en-IN" dirty="0" smtClean="0"/>
              <a:t>“</a:t>
            </a:r>
            <a:r>
              <a:rPr lang="en-IN" dirty="0"/>
              <a:t>mixt</a:t>
            </a:r>
            <a:r>
              <a:rPr lang="en-IN" dirty="0" smtClean="0"/>
              <a:t>” </a:t>
            </a:r>
            <a:r>
              <a:rPr lang="en-US" sz="2000" dirty="0"/>
              <a:t>is characterized by intermediate abilities to adaptation</a:t>
            </a:r>
            <a:r>
              <a:rPr lang="en-US" dirty="0"/>
              <a:t>. </a:t>
            </a: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endParaRPr lang="ru-RU" altLang="ru-RU" smtClean="0"/>
          </a:p>
        </p:txBody>
      </p:sp>
      <p:pic>
        <p:nvPicPr>
          <p:cNvPr id="53251" name="Picture 4"/>
          <p:cNvPicPr>
            <a:picLocks noGrp="1" noChangeAspect="1" noChangeArrowheads="1"/>
          </p:cNvPicPr>
          <p:nvPr>
            <p:ph idx="1"/>
          </p:nvPr>
        </p:nvPicPr>
        <p:blipFill>
          <a:blip r:embed="rId2" cstate="print"/>
          <a:srcRect/>
          <a:stretch>
            <a:fillRect/>
          </a:stretch>
        </p:blipFill>
        <p:spPr>
          <a:xfrm>
            <a:off x="2411413" y="1989138"/>
            <a:ext cx="4095750" cy="3421062"/>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endParaRPr lang="ru-RU" altLang="ru-RU" smtClean="0"/>
          </a:p>
        </p:txBody>
      </p:sp>
      <p:pic>
        <p:nvPicPr>
          <p:cNvPr id="54275" name="Picture 3"/>
          <p:cNvPicPr>
            <a:picLocks noGrp="1" noChangeAspect="1" noChangeArrowheads="1"/>
          </p:cNvPicPr>
          <p:nvPr>
            <p:ph idx="1"/>
          </p:nvPr>
        </p:nvPicPr>
        <p:blipFill>
          <a:blip r:embed="rId2" cstate="print"/>
          <a:srcRect/>
          <a:stretch>
            <a:fillRect/>
          </a:stretch>
        </p:blipFill>
        <p:spPr>
          <a:xfrm>
            <a:off x="3143250" y="2420938"/>
            <a:ext cx="2857500" cy="2859087"/>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2515</TotalTime>
  <Words>2306</Words>
  <Application>Microsoft Office PowerPoint</Application>
  <PresentationFormat>Экран (4:3)</PresentationFormat>
  <Paragraphs>199</Paragraphs>
  <Slides>53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Поток</vt:lpstr>
      <vt:lpstr>Ecology</vt:lpstr>
      <vt:lpstr>   The term “ecology” (from Greek eikos – house or dwelling and logos – science) was introduced by Ernst Haekel in1869</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Bhopal gas tragedy</vt:lpstr>
      <vt:lpstr>Слайд 21</vt:lpstr>
      <vt:lpstr>Extinct species</vt:lpstr>
      <vt:lpstr>Ecological systems can be arranged in progressively increasing levels of organizational complexity. </vt:lpstr>
      <vt:lpstr>Слайд 24</vt:lpstr>
      <vt:lpstr>Слайд 25</vt:lpstr>
      <vt:lpstr>Слайд 26</vt:lpstr>
      <vt:lpstr>    </vt:lpstr>
      <vt:lpstr>Слайд 28</vt:lpstr>
      <vt:lpstr>Слайд 29</vt:lpstr>
      <vt:lpstr>Слайд 30</vt:lpstr>
      <vt:lpstr>Слайд 31</vt:lpstr>
      <vt:lpstr>Слайд 32</vt:lpstr>
      <vt:lpstr>Слайд 33</vt:lpstr>
      <vt:lpstr>Biome a basic unit of biosphere</vt:lpstr>
      <vt:lpstr>. - </vt:lpstr>
      <vt:lpstr>Слайд 36</vt:lpstr>
      <vt:lpstr>Слайд 37</vt:lpstr>
      <vt:lpstr>Human ecology is the study of the mutual relationships, interactions or interconnections between people and their environments</vt:lpstr>
      <vt:lpstr>Слайд 39</vt:lpstr>
      <vt:lpstr>HUMAN RACES</vt:lpstr>
      <vt:lpstr>Слайд 41</vt:lpstr>
      <vt:lpstr>Слайд 42</vt:lpstr>
      <vt:lpstr>Слайд 43</vt:lpstr>
      <vt:lpstr>ARCTIC ADAPTIVE TYPE</vt:lpstr>
      <vt:lpstr>TROPICAL ECOTYPE</vt:lpstr>
      <vt:lpstr>ARID ECOTYPE</vt:lpstr>
      <vt:lpstr>MOUNTING ECOTYPE</vt:lpstr>
      <vt:lpstr>ADAPTIVE TYPE OF TEMPERATE CLIMATE</vt:lpstr>
      <vt:lpstr>URBAN ECOTYPE</vt:lpstr>
      <vt:lpstr>Слайд 50</vt:lpstr>
      <vt:lpstr>Types of human constitution according to reaction towards new extreme conditions</vt:lpstr>
      <vt:lpstr>Слайд 52</vt:lpstr>
      <vt:lpstr>Слайд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User2</dc:creator>
  <cp:lastModifiedBy>e021263cmm</cp:lastModifiedBy>
  <cp:revision>131</cp:revision>
  <dcterms:created xsi:type="dcterms:W3CDTF">2013-04-14T18:19:43Z</dcterms:created>
  <dcterms:modified xsi:type="dcterms:W3CDTF">2022-11-04T08:01:52Z</dcterms:modified>
</cp:coreProperties>
</file>