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3"/>
  </p:sldMasterIdLst>
  <p:sldIdLst>
    <p:sldId id="256" r:id="rId4"/>
    <p:sldId id="259" r:id="rId5"/>
    <p:sldId id="257" r:id="rId6"/>
    <p:sldId id="266" r:id="rId7"/>
    <p:sldId id="258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E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3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AF89F-10DD-497A-BAB1-FCDC065C671F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F48B741-1A2E-4FE5-8CBA-C8D612CEE6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172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AF89F-10DD-497A-BAB1-FCDC065C671F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B741-1A2E-4FE5-8CBA-C8D612CEE6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793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AF89F-10DD-497A-BAB1-FCDC065C671F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F48B741-1A2E-4FE5-8CBA-C8D612CEE6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135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AF89F-10DD-497A-BAB1-FCDC065C671F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F48B741-1A2E-4FE5-8CBA-C8D612CEE6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630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AF89F-10DD-497A-BAB1-FCDC065C671F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F48B741-1A2E-4FE5-8CBA-C8D612CEE6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036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AF89F-10DD-497A-BAB1-FCDC065C671F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B741-1A2E-4FE5-8CBA-C8D612CEE6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AF89F-10DD-497A-BAB1-FCDC065C671F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B741-1A2E-4FE5-8CBA-C8D612CEE6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446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AF89F-10DD-497A-BAB1-FCDC065C671F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B741-1A2E-4FE5-8CBA-C8D612CEE6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384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AF89F-10DD-497A-BAB1-FCDC065C671F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F48B741-1A2E-4FE5-8CBA-C8D612CEE6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189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AF89F-10DD-497A-BAB1-FCDC065C671F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F48B741-1A2E-4FE5-8CBA-C8D612CEE6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744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AF89F-10DD-497A-BAB1-FCDC065C671F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F48B741-1A2E-4FE5-8CBA-C8D612CEE67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3762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AF89F-10DD-497A-BAB1-FCDC065C671F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F48B741-1A2E-4FE5-8CBA-C8D612CEE6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8623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AF89F-10DD-497A-BAB1-FCDC065C671F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F48B741-1A2E-4FE5-8CBA-C8D612CEE67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379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AF89F-10DD-497A-BAB1-FCDC065C671F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F48B741-1A2E-4FE5-8CBA-C8D612CEE6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5747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AF89F-10DD-497A-BAB1-FCDC065C671F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B741-1A2E-4FE5-8CBA-C8D612CEE6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074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AF89F-10DD-497A-BAB1-FCDC065C671F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B741-1A2E-4FE5-8CBA-C8D612CEE6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020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0000"/>
                <a:lumMod val="120000"/>
              </a:schemeClr>
            </a:gs>
            <a:gs pos="79000">
              <a:schemeClr val="tx2">
                <a:lumMod val="40000"/>
                <a:lumOff val="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AF89F-10DD-497A-BAB1-FCDC065C671F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F48B741-1A2E-4FE5-8CBA-C8D612CEE6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664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654808" y="262051"/>
            <a:ext cx="71201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Теоретичні моделі посттравматичного стресового розладу </a:t>
            </a:r>
            <a:endParaRPr lang="ru-RU" sz="4800" dirty="0">
              <a:latin typeface="+mj-lt"/>
            </a:endParaRPr>
          </a:p>
        </p:txBody>
      </p:sp>
      <p:pic>
        <p:nvPicPr>
          <p:cNvPr id="10" name="Picture 2" descr="ПТСР - посттравматичний синдром у військовослужбовців і комбатанті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439" y="2767864"/>
            <a:ext cx="4850329" cy="309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910840" y="6211669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1400" dirty="0" smtClean="0">
                <a:solidFill>
                  <a:srgbClr val="002060"/>
                </a:solidFill>
              </a:rPr>
              <a:t>Кафедра психіатрії та </a:t>
            </a:r>
            <a:r>
              <a:rPr lang="uk-UA" sz="1600" dirty="0" smtClean="0">
                <a:solidFill>
                  <a:srgbClr val="002060"/>
                </a:solidFill>
              </a:rPr>
              <a:t>наркології</a:t>
            </a:r>
            <a:r>
              <a:rPr lang="uk-UA" sz="1400" dirty="0" smtClean="0">
                <a:solidFill>
                  <a:srgbClr val="002060"/>
                </a:solidFill>
              </a:rPr>
              <a:t> </a:t>
            </a:r>
            <a:r>
              <a:rPr lang="uk-UA" sz="1400" dirty="0" err="1" smtClean="0">
                <a:solidFill>
                  <a:srgbClr val="002060"/>
                </a:solidFill>
              </a:rPr>
              <a:t>ОНМедУ</a:t>
            </a:r>
            <a:endParaRPr lang="uk-UA" sz="1400" dirty="0" smtClean="0">
              <a:solidFill>
                <a:srgbClr val="002060"/>
              </a:solidFill>
            </a:endParaRPr>
          </a:p>
          <a:p>
            <a:pPr algn="ctr"/>
            <a:r>
              <a:rPr lang="uk-UA" sz="1400" dirty="0" smtClean="0">
                <a:solidFill>
                  <a:srgbClr val="002060"/>
                </a:solidFill>
              </a:rPr>
              <a:t>Одеса, 2022</a:t>
            </a:r>
            <a:endParaRPr lang="ru-RU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244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1848" y="495776"/>
            <a:ext cx="47518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ПТСР </a:t>
            </a:r>
            <a:r>
              <a:rPr lang="uk-UA" dirty="0" smtClean="0">
                <a:solidFill>
                  <a:srgbClr val="002060"/>
                </a:solidFill>
              </a:rPr>
              <a:t>– психічний розлад, що виникає внаслідок </a:t>
            </a:r>
            <a:r>
              <a:rPr lang="ru-RU" dirty="0" err="1" smtClean="0">
                <a:solidFill>
                  <a:srgbClr val="002060"/>
                </a:solidFill>
              </a:rPr>
              <a:t>переживання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однієї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чи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кількох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подій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що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травмують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психіку</a:t>
            </a:r>
            <a:r>
              <a:rPr lang="ru-RU" dirty="0" smtClean="0">
                <a:solidFill>
                  <a:srgbClr val="002060"/>
                </a:solidFill>
              </a:rPr>
              <a:t> та </a:t>
            </a:r>
            <a:r>
              <a:rPr lang="ru-RU" dirty="0" err="1" smtClean="0">
                <a:solidFill>
                  <a:srgbClr val="002060"/>
                </a:solidFill>
              </a:rPr>
              <a:t>характеризується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нав'язливими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повторюваними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спогадами</a:t>
            </a:r>
            <a:r>
              <a:rPr lang="ru-RU" dirty="0" smtClean="0">
                <a:solidFill>
                  <a:srgbClr val="002060"/>
                </a:solidFill>
              </a:rPr>
              <a:t>, про </a:t>
            </a:r>
            <a:r>
              <a:rPr lang="ru-RU" dirty="0" err="1" smtClean="0">
                <a:solidFill>
                  <a:srgbClr val="002060"/>
                </a:solidFill>
              </a:rPr>
              <a:t>шокуючу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травматичну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подію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Picture 2" descr="Посттравматичний стресовий розлад – PSYCHOLOGI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152" y="495776"/>
            <a:ext cx="4773168" cy="2830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1" y="2788921"/>
            <a:ext cx="5499909" cy="366431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931152" y="3749701"/>
            <a:ext cx="48920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Найпоширеніші </a:t>
            </a:r>
            <a:r>
              <a:rPr lang="uk-UA" b="1" dirty="0" err="1" smtClean="0">
                <a:solidFill>
                  <a:srgbClr val="002060"/>
                </a:solidFill>
              </a:rPr>
              <a:t>психотравмуючі</a:t>
            </a:r>
            <a:r>
              <a:rPr lang="uk-UA" b="1" dirty="0" smtClean="0">
                <a:solidFill>
                  <a:srgbClr val="002060"/>
                </a:solidFill>
              </a:rPr>
              <a:t> ситуації: </a:t>
            </a:r>
          </a:p>
          <a:p>
            <a:pPr marL="285750" indent="-285750">
              <a:buFontTx/>
              <a:buChar char="-"/>
            </a:pPr>
            <a:r>
              <a:rPr lang="uk-UA" dirty="0" smtClean="0">
                <a:solidFill>
                  <a:srgbClr val="002060"/>
                </a:solidFill>
              </a:rPr>
              <a:t>загрозливі життю нещасні випадки</a:t>
            </a:r>
          </a:p>
          <a:p>
            <a:pPr marL="285750" indent="-285750">
              <a:buFontTx/>
              <a:buChar char="-"/>
            </a:pPr>
            <a:r>
              <a:rPr lang="uk-UA" dirty="0" smtClean="0">
                <a:solidFill>
                  <a:srgbClr val="002060"/>
                </a:solidFill>
              </a:rPr>
              <a:t>природні катаклізми </a:t>
            </a:r>
          </a:p>
          <a:p>
            <a:pPr marL="285750" indent="-285750">
              <a:buFontTx/>
              <a:buChar char="-"/>
            </a:pPr>
            <a:r>
              <a:rPr lang="uk-UA" dirty="0" err="1" smtClean="0">
                <a:solidFill>
                  <a:srgbClr val="002060"/>
                </a:solidFill>
              </a:rPr>
              <a:t>насильницвто</a:t>
            </a:r>
            <a:r>
              <a:rPr lang="uk-UA" dirty="0" smtClean="0">
                <a:solidFill>
                  <a:srgbClr val="002060"/>
                </a:solidFill>
              </a:rPr>
              <a:t> у будь-яких проявах</a:t>
            </a:r>
          </a:p>
          <a:p>
            <a:pPr marL="285750" indent="-285750">
              <a:buFontTx/>
              <a:buChar char="-"/>
            </a:pPr>
            <a:r>
              <a:rPr lang="uk-UA" dirty="0" smtClean="0">
                <a:solidFill>
                  <a:srgbClr val="002060"/>
                </a:solidFill>
              </a:rPr>
              <a:t>участь у військових подіях</a:t>
            </a:r>
          </a:p>
          <a:p>
            <a:pPr marL="285750" indent="-285750">
              <a:buFontTx/>
              <a:buChar char="-"/>
            </a:pPr>
            <a:r>
              <a:rPr lang="uk-UA" dirty="0" err="1" smtClean="0">
                <a:solidFill>
                  <a:srgbClr val="002060"/>
                </a:solidFill>
              </a:rPr>
              <a:t>кіднеппінг</a:t>
            </a:r>
            <a:r>
              <a:rPr lang="uk-UA" dirty="0" smtClean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7780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7829" y="258350"/>
            <a:ext cx="5865275" cy="710914"/>
          </a:xfrm>
        </p:spPr>
        <p:txBody>
          <a:bodyPr/>
          <a:lstStyle/>
          <a:p>
            <a:r>
              <a:rPr lang="uk-UA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Теоретичні моделі ПТСР </a:t>
            </a:r>
            <a:endParaRPr lang="ru-RU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9556" y="1411224"/>
            <a:ext cx="10633012" cy="5190744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 </a:t>
            </a:r>
            <a:r>
              <a:rPr lang="ru-RU" dirty="0" err="1">
                <a:solidFill>
                  <a:srgbClr val="002060"/>
                </a:solidFill>
              </a:rPr>
              <a:t>даний</a:t>
            </a:r>
            <a:r>
              <a:rPr lang="ru-RU" dirty="0">
                <a:solidFill>
                  <a:srgbClr val="002060"/>
                </a:solidFill>
              </a:rPr>
              <a:t> час не </a:t>
            </a:r>
            <a:r>
              <a:rPr lang="ru-RU" dirty="0" err="1">
                <a:solidFill>
                  <a:srgbClr val="002060"/>
                </a:solidFill>
              </a:rPr>
              <a:t>існує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єдиної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загальноприйнятої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теоретичної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концепції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що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пояснює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етіологію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ru-RU" dirty="0" err="1">
                <a:solidFill>
                  <a:srgbClr val="002060"/>
                </a:solidFill>
              </a:rPr>
              <a:t>механізми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виникнення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ru-RU" dirty="0" err="1">
                <a:solidFill>
                  <a:srgbClr val="002060"/>
                </a:solidFill>
              </a:rPr>
              <a:t>розвитку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ПТСР. </a:t>
            </a:r>
          </a:p>
          <a:p>
            <a:pPr marL="0" indent="0">
              <a:buNone/>
            </a:pPr>
            <a:endParaRPr lang="uk-UA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uk-UA" u="sng" dirty="0" smtClean="0">
                <a:solidFill>
                  <a:srgbClr val="002060"/>
                </a:solidFill>
              </a:rPr>
              <a:t>Існує декілька теоретичних моделей ПТСР, серед яких виділяють наступні концепції: </a:t>
            </a:r>
          </a:p>
          <a:p>
            <a:r>
              <a:rPr lang="uk-UA" dirty="0" err="1" smtClean="0">
                <a:solidFill>
                  <a:srgbClr val="002060"/>
                </a:solidFill>
              </a:rPr>
              <a:t>Психодинамічна</a:t>
            </a:r>
            <a:endParaRPr lang="uk-UA" dirty="0" smtClean="0">
              <a:solidFill>
                <a:srgbClr val="002060"/>
              </a:solidFill>
            </a:endParaRPr>
          </a:p>
          <a:p>
            <a:r>
              <a:rPr lang="uk-UA" dirty="0" smtClean="0">
                <a:solidFill>
                  <a:srgbClr val="002060"/>
                </a:solidFill>
              </a:rPr>
              <a:t>Когнітивна</a:t>
            </a:r>
          </a:p>
          <a:p>
            <a:r>
              <a:rPr lang="uk-UA" dirty="0" smtClean="0">
                <a:solidFill>
                  <a:srgbClr val="002060"/>
                </a:solidFill>
              </a:rPr>
              <a:t>Психосоціальна</a:t>
            </a:r>
          </a:p>
          <a:p>
            <a:r>
              <a:rPr lang="uk-UA" dirty="0" err="1">
                <a:solidFill>
                  <a:srgbClr val="002060"/>
                </a:solidFill>
              </a:rPr>
              <a:t>Мультифакторіальна</a:t>
            </a:r>
            <a:r>
              <a:rPr lang="uk-UA" dirty="0">
                <a:solidFill>
                  <a:srgbClr val="002060"/>
                </a:solidFill>
              </a:rPr>
              <a:t> </a:t>
            </a:r>
            <a:endParaRPr lang="uk-UA" dirty="0" smtClean="0">
              <a:solidFill>
                <a:srgbClr val="002060"/>
              </a:solidFill>
            </a:endParaRPr>
          </a:p>
          <a:p>
            <a:r>
              <a:rPr lang="uk-UA" dirty="0" err="1" smtClean="0">
                <a:solidFill>
                  <a:srgbClr val="002060"/>
                </a:solidFill>
              </a:rPr>
              <a:t>Двухфакторна</a:t>
            </a:r>
            <a:r>
              <a:rPr lang="uk-UA" dirty="0" smtClean="0">
                <a:solidFill>
                  <a:srgbClr val="002060"/>
                </a:solidFill>
              </a:rPr>
              <a:t> теорія </a:t>
            </a:r>
          </a:p>
          <a:p>
            <a:r>
              <a:rPr lang="uk-UA" dirty="0" smtClean="0">
                <a:solidFill>
                  <a:srgbClr val="002060"/>
                </a:solidFill>
              </a:rPr>
              <a:t>Теорія патологічних асоціативних емоційних зв</a:t>
            </a:r>
            <a:r>
              <a:rPr lang="ru-RU" dirty="0">
                <a:solidFill>
                  <a:srgbClr val="002060"/>
                </a:solidFill>
              </a:rPr>
              <a:t>’</a:t>
            </a:r>
            <a:r>
              <a:rPr lang="ru-RU" dirty="0" smtClean="0">
                <a:solidFill>
                  <a:srgbClr val="002060"/>
                </a:solidFill>
              </a:rPr>
              <a:t>‎</a:t>
            </a:r>
            <a:r>
              <a:rPr lang="ru-RU" dirty="0" err="1" smtClean="0">
                <a:solidFill>
                  <a:srgbClr val="002060"/>
                </a:solidFill>
              </a:rPr>
              <a:t>язків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5784" y="3099815"/>
            <a:ext cx="4453128" cy="318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535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8236" y="633596"/>
            <a:ext cx="10450132" cy="3777622"/>
          </a:xfrm>
        </p:spPr>
        <p:txBody>
          <a:bodyPr>
            <a:normAutofit lnSpcReduction="10000"/>
          </a:bodyPr>
          <a:lstStyle/>
          <a:p>
            <a:r>
              <a:rPr lang="ru-RU" b="1" u="sng" dirty="0" err="1">
                <a:solidFill>
                  <a:srgbClr val="002060"/>
                </a:solidFill>
              </a:rPr>
              <a:t>Психодинамічн</a:t>
            </a:r>
            <a:r>
              <a:rPr lang="ru-RU" b="1" dirty="0" err="1">
                <a:solidFill>
                  <a:srgbClr val="002060"/>
                </a:solidFill>
              </a:rPr>
              <a:t>і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b="1" u="sng" dirty="0" err="1">
                <a:solidFill>
                  <a:srgbClr val="002060"/>
                </a:solidFill>
              </a:rPr>
              <a:t>когнітивні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ru-RU" b="1" u="sng" dirty="0" err="1">
                <a:solidFill>
                  <a:srgbClr val="002060"/>
                </a:solidFill>
              </a:rPr>
              <a:t>психосоціальні</a:t>
            </a:r>
            <a:r>
              <a:rPr lang="ru-RU" b="1" u="sng" dirty="0">
                <a:solidFill>
                  <a:srgbClr val="002060"/>
                </a:solidFill>
              </a:rPr>
              <a:t> </a:t>
            </a:r>
            <a:r>
              <a:rPr lang="ru-RU" b="1" u="sng" dirty="0" err="1">
                <a:solidFill>
                  <a:srgbClr val="002060"/>
                </a:solidFill>
              </a:rPr>
              <a:t>моделі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відносяться</a:t>
            </a:r>
            <a:r>
              <a:rPr lang="ru-RU" dirty="0">
                <a:solidFill>
                  <a:srgbClr val="002060"/>
                </a:solidFill>
              </a:rPr>
              <a:t> до </a:t>
            </a:r>
            <a:r>
              <a:rPr lang="ru-RU" b="1" u="sng" dirty="0" err="1">
                <a:solidFill>
                  <a:srgbClr val="002060"/>
                </a:solidFill>
              </a:rPr>
              <a:t>психологічних</a:t>
            </a:r>
            <a:r>
              <a:rPr lang="ru-RU" b="1" u="sng" dirty="0">
                <a:solidFill>
                  <a:srgbClr val="002060"/>
                </a:solidFill>
              </a:rPr>
              <a:t> моделей. </a:t>
            </a:r>
            <a:endParaRPr lang="ru-RU" b="1" u="sng" dirty="0" smtClean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>
                <a:solidFill>
                  <a:srgbClr val="002060"/>
                </a:solidFill>
              </a:rPr>
              <a:t>Вони </a:t>
            </a:r>
            <a:r>
              <a:rPr lang="ru-RU" dirty="0" err="1">
                <a:solidFill>
                  <a:srgbClr val="002060"/>
                </a:solidFill>
              </a:rPr>
              <a:t>були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розроблені</a:t>
            </a:r>
            <a:r>
              <a:rPr lang="ru-RU" dirty="0">
                <a:solidFill>
                  <a:srgbClr val="002060"/>
                </a:solidFill>
              </a:rPr>
              <a:t> в </a:t>
            </a:r>
            <a:r>
              <a:rPr lang="ru-RU" dirty="0" err="1">
                <a:solidFill>
                  <a:srgbClr val="002060"/>
                </a:solidFill>
              </a:rPr>
              <a:t>ході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аналізу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основних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закономірностей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процесу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адаптації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жертв </a:t>
            </a:r>
            <a:r>
              <a:rPr lang="ru-RU" dirty="0" err="1" smtClean="0">
                <a:solidFill>
                  <a:srgbClr val="002060"/>
                </a:solidFill>
              </a:rPr>
              <a:t>травматичних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подій</a:t>
            </a:r>
            <a:r>
              <a:rPr lang="ru-RU" dirty="0" smtClean="0">
                <a:solidFill>
                  <a:srgbClr val="002060"/>
                </a:solidFill>
              </a:rPr>
              <a:t> до </a:t>
            </a:r>
            <a:r>
              <a:rPr lang="ru-RU" dirty="0">
                <a:solidFill>
                  <a:srgbClr val="002060"/>
                </a:solidFill>
              </a:rPr>
              <a:t>нормального </a:t>
            </a:r>
            <a:r>
              <a:rPr lang="ru-RU" dirty="0" err="1" smtClean="0">
                <a:solidFill>
                  <a:srgbClr val="002060"/>
                </a:solidFill>
              </a:rPr>
              <a:t>життя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ru-RU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</a:pPr>
            <a:r>
              <a:rPr lang="ru-RU" u="sng" dirty="0" err="1">
                <a:solidFill>
                  <a:srgbClr val="002060"/>
                </a:solidFill>
              </a:rPr>
              <a:t>Було</a:t>
            </a:r>
            <a:r>
              <a:rPr lang="ru-RU" u="sng" dirty="0">
                <a:solidFill>
                  <a:srgbClr val="002060"/>
                </a:solidFill>
              </a:rPr>
              <a:t> </a:t>
            </a:r>
            <a:r>
              <a:rPr lang="ru-RU" u="sng" dirty="0" err="1">
                <a:solidFill>
                  <a:srgbClr val="002060"/>
                </a:solidFill>
              </a:rPr>
              <a:t>встановлено</a:t>
            </a:r>
            <a:r>
              <a:rPr lang="ru-RU" u="sng" dirty="0">
                <a:solidFill>
                  <a:srgbClr val="002060"/>
                </a:solidFill>
              </a:rPr>
              <a:t>, </a:t>
            </a:r>
            <a:r>
              <a:rPr lang="ru-RU" u="sng" dirty="0" err="1">
                <a:solidFill>
                  <a:srgbClr val="002060"/>
                </a:solidFill>
              </a:rPr>
              <a:t>що</a:t>
            </a:r>
            <a:r>
              <a:rPr lang="ru-RU" u="sng" dirty="0">
                <a:solidFill>
                  <a:srgbClr val="002060"/>
                </a:solidFill>
              </a:rPr>
              <a:t> </a:t>
            </a:r>
            <a:r>
              <a:rPr lang="ru-RU" u="sng" dirty="0" err="1">
                <a:solidFill>
                  <a:srgbClr val="002060"/>
                </a:solidFill>
              </a:rPr>
              <a:t>найбільш</a:t>
            </a:r>
            <a:r>
              <a:rPr lang="ru-RU" u="sng" dirty="0">
                <a:solidFill>
                  <a:srgbClr val="002060"/>
                </a:solidFill>
              </a:rPr>
              <a:t> </a:t>
            </a:r>
            <a:r>
              <a:rPr lang="ru-RU" u="sng" dirty="0" err="1">
                <a:solidFill>
                  <a:srgbClr val="002060"/>
                </a:solidFill>
              </a:rPr>
              <a:t>ефективними</a:t>
            </a:r>
            <a:r>
              <a:rPr lang="ru-RU" u="sng" dirty="0">
                <a:solidFill>
                  <a:srgbClr val="002060"/>
                </a:solidFill>
              </a:rPr>
              <a:t> є способами </a:t>
            </a:r>
            <a:r>
              <a:rPr lang="ru-RU" u="sng" dirty="0" err="1">
                <a:solidFill>
                  <a:srgbClr val="002060"/>
                </a:solidFill>
              </a:rPr>
              <a:t>виходу</a:t>
            </a:r>
            <a:r>
              <a:rPr lang="ru-RU" u="sng" dirty="0">
                <a:solidFill>
                  <a:srgbClr val="002060"/>
                </a:solidFill>
              </a:rPr>
              <a:t> </a:t>
            </a:r>
            <a:r>
              <a:rPr lang="ru-RU" u="sng" dirty="0" err="1">
                <a:solidFill>
                  <a:srgbClr val="002060"/>
                </a:solidFill>
              </a:rPr>
              <a:t>дві</a:t>
            </a:r>
            <a:r>
              <a:rPr lang="ru-RU" u="sng" dirty="0">
                <a:solidFill>
                  <a:srgbClr val="002060"/>
                </a:solidFill>
              </a:rPr>
              <a:t> </a:t>
            </a:r>
            <a:r>
              <a:rPr lang="ru-RU" u="sng" dirty="0" err="1" smtClean="0">
                <a:solidFill>
                  <a:srgbClr val="002060"/>
                </a:solidFill>
              </a:rPr>
              <a:t>стратегії</a:t>
            </a:r>
            <a:r>
              <a:rPr lang="ru-RU" u="sng" dirty="0" smtClean="0">
                <a:solidFill>
                  <a:srgbClr val="002060"/>
                </a:solidFill>
              </a:rPr>
              <a:t>:</a:t>
            </a:r>
          </a:p>
          <a:p>
            <a:pPr>
              <a:spcBef>
                <a:spcPts val="0"/>
              </a:spcBef>
              <a:spcAft>
                <a:spcPts val="500"/>
              </a:spcAft>
              <a:buFontTx/>
              <a:buChar char="-"/>
            </a:pPr>
            <a:r>
              <a:rPr lang="ru-RU" dirty="0" err="1" smtClean="0">
                <a:solidFill>
                  <a:srgbClr val="002060"/>
                </a:solidFill>
              </a:rPr>
              <a:t>цілеспрямоване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повернення</a:t>
            </a:r>
            <a:r>
              <a:rPr lang="ru-RU" dirty="0">
                <a:solidFill>
                  <a:srgbClr val="002060"/>
                </a:solidFill>
              </a:rPr>
              <a:t> до </a:t>
            </a:r>
            <a:r>
              <a:rPr lang="ru-RU" dirty="0" err="1">
                <a:solidFill>
                  <a:srgbClr val="002060"/>
                </a:solidFill>
              </a:rPr>
              <a:t>спогадів</a:t>
            </a:r>
            <a:r>
              <a:rPr lang="ru-RU" dirty="0">
                <a:solidFill>
                  <a:srgbClr val="002060"/>
                </a:solidFill>
              </a:rPr>
              <a:t> про </a:t>
            </a:r>
            <a:r>
              <a:rPr lang="ru-RU" dirty="0" err="1">
                <a:solidFill>
                  <a:srgbClr val="002060"/>
                </a:solidFill>
              </a:rPr>
              <a:t>травмуючу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подію</a:t>
            </a:r>
            <a:r>
              <a:rPr lang="ru-RU" dirty="0">
                <a:solidFill>
                  <a:srgbClr val="002060"/>
                </a:solidFill>
              </a:rPr>
              <a:t> з метою </a:t>
            </a:r>
            <a:r>
              <a:rPr lang="ru-RU" dirty="0" err="1">
                <a:solidFill>
                  <a:srgbClr val="002060"/>
                </a:solidFill>
              </a:rPr>
              <a:t>її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аналізу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ru-RU" dirty="0" err="1">
                <a:solidFill>
                  <a:srgbClr val="002060"/>
                </a:solidFill>
              </a:rPr>
              <a:t>повного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усвідомлення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всіх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обставин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травми</a:t>
            </a:r>
            <a:endParaRPr lang="ru-RU" dirty="0" smtClean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buFontTx/>
              <a:buChar char="-"/>
            </a:pPr>
            <a:r>
              <a:rPr lang="ru-RU" dirty="0" err="1" smtClean="0">
                <a:solidFill>
                  <a:srgbClr val="002060"/>
                </a:solidFill>
              </a:rPr>
              <a:t>усвідомлення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носієм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травматичного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досвіду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значення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травматичної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події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dirty="0">
                <a:solidFill>
                  <a:srgbClr val="002060"/>
                </a:solidFill>
              </a:rPr>
              <a:t>Перша з </a:t>
            </a:r>
            <a:r>
              <a:rPr lang="ru-RU" dirty="0" err="1">
                <a:solidFill>
                  <a:srgbClr val="002060"/>
                </a:solidFill>
              </a:rPr>
              <a:t>цих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стратегій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була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використана</a:t>
            </a:r>
            <a:r>
              <a:rPr lang="ru-RU" dirty="0">
                <a:solidFill>
                  <a:srgbClr val="002060"/>
                </a:solidFill>
              </a:rPr>
              <a:t> при </a:t>
            </a:r>
            <a:r>
              <a:rPr lang="ru-RU" dirty="0" err="1">
                <a:solidFill>
                  <a:srgbClr val="002060"/>
                </a:solidFill>
              </a:rPr>
              <a:t>розробці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психодинамічних</a:t>
            </a:r>
            <a:r>
              <a:rPr lang="ru-RU" dirty="0">
                <a:solidFill>
                  <a:srgbClr val="002060"/>
                </a:solidFill>
              </a:rPr>
              <a:t> моделей, </a:t>
            </a:r>
            <a:r>
              <a:rPr lang="ru-RU" dirty="0" err="1">
                <a:solidFill>
                  <a:srgbClr val="002060"/>
                </a:solidFill>
              </a:rPr>
              <a:t>що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описують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процес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розвитку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ПТСР-синдрому </a:t>
            </a:r>
            <a:r>
              <a:rPr lang="ru-RU" dirty="0">
                <a:solidFill>
                  <a:srgbClr val="002060"/>
                </a:solidFill>
              </a:rPr>
              <a:t>і </a:t>
            </a:r>
            <a:r>
              <a:rPr lang="ru-RU" dirty="0" err="1">
                <a:solidFill>
                  <a:srgbClr val="002060"/>
                </a:solidFill>
              </a:rPr>
              <a:t>виходу</a:t>
            </a:r>
            <a:r>
              <a:rPr lang="ru-RU" dirty="0">
                <a:solidFill>
                  <a:srgbClr val="002060"/>
                </a:solidFill>
              </a:rPr>
              <a:t> з </a:t>
            </a:r>
            <a:r>
              <a:rPr lang="ru-RU" dirty="0" err="1" smtClean="0">
                <a:solidFill>
                  <a:srgbClr val="002060"/>
                </a:solidFill>
              </a:rPr>
              <a:t>нього</a:t>
            </a:r>
            <a:r>
              <a:rPr lang="ru-RU" dirty="0" smtClean="0">
                <a:solidFill>
                  <a:srgbClr val="002060"/>
                </a:solidFill>
              </a:rPr>
              <a:t>, як </a:t>
            </a:r>
            <a:r>
              <a:rPr lang="ru-RU" dirty="0" err="1">
                <a:solidFill>
                  <a:srgbClr val="002060"/>
                </a:solidFill>
              </a:rPr>
              <a:t>пошук</a:t>
            </a:r>
            <a:r>
              <a:rPr lang="ru-RU" dirty="0">
                <a:solidFill>
                  <a:srgbClr val="002060"/>
                </a:solidFill>
              </a:rPr>
              <a:t> оптимального </a:t>
            </a:r>
            <a:r>
              <a:rPr lang="ru-RU" dirty="0" err="1">
                <a:solidFill>
                  <a:srgbClr val="002060"/>
                </a:solidFill>
              </a:rPr>
              <a:t>співвідношення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між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патологічною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фіксацією</a:t>
            </a:r>
            <a:r>
              <a:rPr lang="ru-RU" dirty="0">
                <a:solidFill>
                  <a:srgbClr val="002060"/>
                </a:solidFill>
              </a:rPr>
              <a:t> на </a:t>
            </a:r>
            <a:r>
              <a:rPr lang="ru-RU" dirty="0" err="1">
                <a:solidFill>
                  <a:srgbClr val="002060"/>
                </a:solidFill>
              </a:rPr>
              <a:t>ситуації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що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травмує</a:t>
            </a:r>
            <a:r>
              <a:rPr lang="ru-RU" dirty="0">
                <a:solidFill>
                  <a:srgbClr val="002060"/>
                </a:solidFill>
              </a:rPr>
              <a:t>, і </a:t>
            </a:r>
            <a:r>
              <a:rPr lang="ru-RU" dirty="0" err="1">
                <a:solidFill>
                  <a:srgbClr val="002060"/>
                </a:solidFill>
              </a:rPr>
              <a:t>її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повним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витісненням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свідомості</a:t>
            </a:r>
            <a:endParaRPr lang="ru-RU" dirty="0" smtClean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1387" y="4411218"/>
            <a:ext cx="5900922" cy="180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09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6389" y="322358"/>
            <a:ext cx="6432203" cy="86636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uk-UA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Психодинамічна</a:t>
            </a:r>
            <a:r>
              <a:rPr lang="uk-UA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концепція 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7626" y="1188720"/>
            <a:ext cx="11170158" cy="5038344"/>
          </a:xfrm>
        </p:spPr>
        <p:txBody>
          <a:bodyPr/>
          <a:lstStyle/>
          <a:p>
            <a:pPr marL="0" indent="0">
              <a:buNone/>
            </a:pPr>
            <a:r>
              <a:rPr lang="uk-UA" u="sng" dirty="0">
                <a:solidFill>
                  <a:srgbClr val="002060"/>
                </a:solidFill>
              </a:rPr>
              <a:t>Згідно з теорією Фрейда: «</a:t>
            </a:r>
            <a:r>
              <a:rPr lang="uk-UA" u="sng" dirty="0" err="1">
                <a:solidFill>
                  <a:srgbClr val="002060"/>
                </a:solidFill>
              </a:rPr>
              <a:t>психотравма</a:t>
            </a:r>
            <a:r>
              <a:rPr lang="uk-UA" u="sng" dirty="0">
                <a:solidFill>
                  <a:srgbClr val="002060"/>
                </a:solidFill>
              </a:rPr>
              <a:t> виникає в тому випадку, коли надмірний стимул </a:t>
            </a:r>
            <a:r>
              <a:rPr lang="ru-RU" u="sng" dirty="0">
                <a:solidFill>
                  <a:srgbClr val="002060"/>
                </a:solidFill>
              </a:rPr>
              <a:t>проходить через "</a:t>
            </a:r>
            <a:r>
              <a:rPr lang="ru-RU" u="sng" dirty="0" err="1">
                <a:solidFill>
                  <a:srgbClr val="002060"/>
                </a:solidFill>
              </a:rPr>
              <a:t>стимульний</a:t>
            </a:r>
            <a:r>
              <a:rPr lang="ru-RU" u="sng" dirty="0">
                <a:solidFill>
                  <a:srgbClr val="002060"/>
                </a:solidFill>
              </a:rPr>
              <a:t> </a:t>
            </a:r>
            <a:r>
              <a:rPr lang="ru-RU" u="sng" dirty="0" err="1">
                <a:solidFill>
                  <a:srgbClr val="002060"/>
                </a:solidFill>
              </a:rPr>
              <a:t>бар'єр</a:t>
            </a:r>
            <a:r>
              <a:rPr lang="ru-RU" u="sng" dirty="0">
                <a:solidFill>
                  <a:srgbClr val="002060"/>
                </a:solidFill>
              </a:rPr>
              <a:t>» ("щит"). </a:t>
            </a:r>
            <a:endParaRPr lang="ru-RU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 err="1" smtClean="0">
                <a:solidFill>
                  <a:srgbClr val="002060"/>
                </a:solidFill>
              </a:rPr>
              <a:t>Тобто</a:t>
            </a:r>
            <a:r>
              <a:rPr lang="ru-RU" dirty="0" smtClean="0">
                <a:solidFill>
                  <a:srgbClr val="002060"/>
                </a:solidFill>
              </a:rPr>
              <a:t>, основою </a:t>
            </a:r>
            <a:r>
              <a:rPr lang="ru-RU" dirty="0" err="1" smtClean="0">
                <a:solidFill>
                  <a:srgbClr val="002060"/>
                </a:solidFill>
              </a:rPr>
              <a:t>психодимацічної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концепції</a:t>
            </a:r>
            <a:r>
              <a:rPr lang="ru-RU" dirty="0" smtClean="0">
                <a:solidFill>
                  <a:srgbClr val="002060"/>
                </a:solidFill>
              </a:rPr>
              <a:t> є те, </a:t>
            </a:r>
            <a:r>
              <a:rPr lang="ru-RU" dirty="0" err="1" smtClean="0">
                <a:solidFill>
                  <a:srgbClr val="002060"/>
                </a:solidFill>
              </a:rPr>
              <a:t>що</a:t>
            </a:r>
            <a:r>
              <a:rPr lang="ru-RU" dirty="0" smtClean="0">
                <a:solidFill>
                  <a:srgbClr val="002060"/>
                </a:solidFill>
              </a:rPr>
              <a:t>: 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</a:rPr>
              <a:t>травма </a:t>
            </a:r>
            <a:r>
              <a:rPr lang="ru-RU" dirty="0" err="1">
                <a:solidFill>
                  <a:srgbClr val="002060"/>
                </a:solidFill>
              </a:rPr>
              <a:t>призводить</a:t>
            </a:r>
            <a:r>
              <a:rPr lang="ru-RU" dirty="0">
                <a:solidFill>
                  <a:srgbClr val="002060"/>
                </a:solidFill>
              </a:rPr>
              <a:t> до </a:t>
            </a:r>
            <a:r>
              <a:rPr lang="ru-RU" dirty="0" err="1">
                <a:solidFill>
                  <a:srgbClr val="002060"/>
                </a:solidFill>
              </a:rPr>
              <a:t>порушення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процесу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символізації</a:t>
            </a:r>
            <a:r>
              <a:rPr lang="ru-RU" dirty="0" smtClean="0">
                <a:solidFill>
                  <a:srgbClr val="002060"/>
                </a:solidFill>
              </a:rPr>
              <a:t> (</a:t>
            </a:r>
            <a:r>
              <a:rPr lang="ru-RU" dirty="0" err="1" smtClean="0">
                <a:solidFill>
                  <a:srgbClr val="002060"/>
                </a:solidFill>
              </a:rPr>
              <a:t>тобто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травматична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подія</a:t>
            </a:r>
            <a:r>
              <a:rPr lang="ru-RU" dirty="0" smtClean="0">
                <a:solidFill>
                  <a:srgbClr val="002060"/>
                </a:solidFill>
              </a:rPr>
              <a:t> на </a:t>
            </a:r>
            <a:r>
              <a:rPr lang="ru-RU" dirty="0" err="1" smtClean="0">
                <a:solidFill>
                  <a:srgbClr val="002060"/>
                </a:solidFill>
              </a:rPr>
              <a:t>рівні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загальної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свідомості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стає</a:t>
            </a:r>
            <a:r>
              <a:rPr lang="ru-RU" dirty="0">
                <a:solidFill>
                  <a:srgbClr val="002060"/>
                </a:solidFill>
              </a:rPr>
              <a:t> «</a:t>
            </a:r>
            <a:r>
              <a:rPr lang="ru-RU" dirty="0" err="1" smtClean="0">
                <a:solidFill>
                  <a:srgbClr val="002060"/>
                </a:solidFill>
              </a:rPr>
              <a:t>надважливою</a:t>
            </a:r>
            <a:r>
              <a:rPr lang="ru-RU" dirty="0" smtClean="0">
                <a:solidFill>
                  <a:srgbClr val="002060"/>
                </a:solidFill>
              </a:rPr>
              <a:t>», </a:t>
            </a:r>
            <a:r>
              <a:rPr lang="ru-RU" dirty="0" err="1" smtClean="0">
                <a:solidFill>
                  <a:srgbClr val="002060"/>
                </a:solidFill>
              </a:rPr>
              <a:t>навіть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якщо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людина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прагне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уникнути</a:t>
            </a:r>
            <a:r>
              <a:rPr lang="ru-RU" dirty="0" smtClean="0">
                <a:solidFill>
                  <a:srgbClr val="002060"/>
                </a:solidFill>
              </a:rPr>
              <a:t> думок про </a:t>
            </a:r>
            <a:r>
              <a:rPr lang="ru-RU" dirty="0" err="1" smtClean="0">
                <a:solidFill>
                  <a:srgbClr val="002060"/>
                </a:solidFill>
              </a:rPr>
              <a:t>подію</a:t>
            </a:r>
            <a:r>
              <a:rPr lang="ru-RU" dirty="0" smtClean="0">
                <a:solidFill>
                  <a:srgbClr val="002060"/>
                </a:solidFill>
              </a:rPr>
              <a:t>)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=</a:t>
            </a:r>
            <a:r>
              <a:rPr lang="en-US" dirty="0" smtClean="0">
                <a:solidFill>
                  <a:srgbClr val="002060"/>
                </a:solidFill>
              </a:rPr>
              <a:t>&gt; </a:t>
            </a:r>
            <a:r>
              <a:rPr lang="uk-UA" dirty="0" smtClean="0">
                <a:solidFill>
                  <a:srgbClr val="002060"/>
                </a:solidFill>
              </a:rPr>
              <a:t>в</a:t>
            </a:r>
            <a:r>
              <a:rPr lang="ru-RU" dirty="0" err="1" smtClean="0">
                <a:solidFill>
                  <a:srgbClr val="002060"/>
                </a:solidFill>
              </a:rPr>
              <a:t>наслідок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інтенсивної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або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тривалої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травматичної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події</a:t>
            </a:r>
            <a:r>
              <a:rPr lang="ru-RU" dirty="0" smtClean="0">
                <a:solidFill>
                  <a:srgbClr val="002060"/>
                </a:solidFill>
              </a:rPr>
              <a:t> на </a:t>
            </a:r>
            <a:r>
              <a:rPr lang="ru-RU" dirty="0" err="1" smtClean="0">
                <a:solidFill>
                  <a:srgbClr val="002060"/>
                </a:solidFill>
              </a:rPr>
              <a:t>психіку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бар'єр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руйнується</a:t>
            </a:r>
            <a:r>
              <a:rPr lang="ru-RU" dirty="0" smtClean="0">
                <a:solidFill>
                  <a:srgbClr val="002060"/>
                </a:solidFill>
              </a:rPr>
              <a:t> та </a:t>
            </a:r>
            <a:r>
              <a:rPr lang="ru-RU" dirty="0" err="1" smtClean="0">
                <a:solidFill>
                  <a:srgbClr val="002060"/>
                </a:solidFill>
              </a:rPr>
              <a:t>починається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фіксація</a:t>
            </a:r>
            <a:r>
              <a:rPr lang="ru-RU" dirty="0" smtClean="0">
                <a:solidFill>
                  <a:srgbClr val="002060"/>
                </a:solidFill>
              </a:rPr>
              <a:t> на </a:t>
            </a:r>
            <a:r>
              <a:rPr lang="ru-RU" dirty="0" err="1" smtClean="0">
                <a:solidFill>
                  <a:srgbClr val="002060"/>
                </a:solidFill>
              </a:rPr>
              <a:t>травмі</a:t>
            </a:r>
            <a:r>
              <a:rPr lang="ru-RU" dirty="0" smtClean="0">
                <a:solidFill>
                  <a:srgbClr val="002060"/>
                </a:solidFill>
              </a:rPr>
              <a:t>, а сама </a:t>
            </a:r>
            <a:r>
              <a:rPr lang="ru-RU" dirty="0" err="1" smtClean="0">
                <a:solidFill>
                  <a:srgbClr val="002060"/>
                </a:solidFill>
              </a:rPr>
              <a:t>фіксація</a:t>
            </a:r>
            <a:r>
              <a:rPr lang="ru-RU" dirty="0" smtClean="0">
                <a:solidFill>
                  <a:srgbClr val="002060"/>
                </a:solidFill>
              </a:rPr>
              <a:t> на </a:t>
            </a:r>
            <a:r>
              <a:rPr lang="ru-RU" dirty="0" err="1" smtClean="0">
                <a:solidFill>
                  <a:srgbClr val="002060"/>
                </a:solidFill>
              </a:rPr>
              <a:t>травмі</a:t>
            </a:r>
            <a:r>
              <a:rPr lang="ru-RU" dirty="0" smtClean="0">
                <a:solidFill>
                  <a:srgbClr val="002060"/>
                </a:solidFill>
              </a:rPr>
              <a:t> є </a:t>
            </a:r>
            <a:r>
              <a:rPr lang="ru-RU" dirty="0" err="1" smtClean="0">
                <a:solidFill>
                  <a:srgbClr val="002060"/>
                </a:solidFill>
              </a:rPr>
              <a:t>спроба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її</a:t>
            </a:r>
            <a:r>
              <a:rPr lang="ru-RU" dirty="0" smtClean="0">
                <a:solidFill>
                  <a:srgbClr val="002060"/>
                </a:solidFill>
              </a:rPr>
              <a:t> контролю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626" y="4025881"/>
            <a:ext cx="4613910" cy="25837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2705" y="4025881"/>
            <a:ext cx="4668774" cy="258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993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1021" y="230918"/>
            <a:ext cx="5865275" cy="957802"/>
          </a:xfrm>
        </p:spPr>
        <p:txBody>
          <a:bodyPr/>
          <a:lstStyle/>
          <a:p>
            <a:r>
              <a:rPr lang="uk-UA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Когнітивна концепція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5588" y="1188720"/>
            <a:ext cx="11300524" cy="5410200"/>
          </a:xfrm>
        </p:spPr>
        <p:txBody>
          <a:bodyPr/>
          <a:lstStyle/>
          <a:p>
            <a:pPr marL="0" indent="0">
              <a:buNone/>
            </a:pPr>
            <a:r>
              <a:rPr lang="uk-UA" u="sng" dirty="0" smtClean="0">
                <a:solidFill>
                  <a:srgbClr val="002060"/>
                </a:solidFill>
              </a:rPr>
              <a:t>Автори цієї концепції вважають, що: </a:t>
            </a:r>
          </a:p>
          <a:p>
            <a:r>
              <a:rPr lang="uk-UA" dirty="0" smtClean="0">
                <a:solidFill>
                  <a:srgbClr val="002060"/>
                </a:solidFill>
              </a:rPr>
              <a:t>Первинна когнітивна оцінка – оцінка стресової ситуації, вторинна – оцінка власних ресурсів у визнанні з даною ситуацією. (Р. </a:t>
            </a:r>
            <a:r>
              <a:rPr lang="uk-UA" dirty="0" err="1" smtClean="0">
                <a:solidFill>
                  <a:srgbClr val="002060"/>
                </a:solidFill>
              </a:rPr>
              <a:t>Лазарус</a:t>
            </a:r>
            <a:r>
              <a:rPr lang="uk-UA" dirty="0" smtClean="0">
                <a:solidFill>
                  <a:srgbClr val="002060"/>
                </a:solidFill>
              </a:rPr>
              <a:t>, 1966, 1984) </a:t>
            </a:r>
          </a:p>
          <a:p>
            <a:pPr marL="0" indent="0">
              <a:buNone/>
            </a:pPr>
            <a:r>
              <a:rPr lang="uk-UA" dirty="0">
                <a:solidFill>
                  <a:srgbClr val="002060"/>
                </a:solidFill>
              </a:rPr>
              <a:t>«</a:t>
            </a:r>
            <a:r>
              <a:rPr lang="ru-RU" dirty="0" err="1">
                <a:solidFill>
                  <a:srgbClr val="002060"/>
                </a:solidFill>
              </a:rPr>
              <a:t>Когнітивна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оцінка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травмуючої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ситуації</a:t>
            </a:r>
            <a:r>
              <a:rPr lang="ru-RU" dirty="0">
                <a:solidFill>
                  <a:srgbClr val="002060"/>
                </a:solidFill>
              </a:rPr>
              <a:t>, будучи </a:t>
            </a:r>
            <a:r>
              <a:rPr lang="ru-RU" dirty="0" err="1">
                <a:solidFill>
                  <a:srgbClr val="002060"/>
                </a:solidFill>
              </a:rPr>
              <a:t>основним</a:t>
            </a:r>
            <a:r>
              <a:rPr lang="ru-RU" dirty="0">
                <a:solidFill>
                  <a:srgbClr val="002060"/>
                </a:solidFill>
              </a:rPr>
              <a:t> фактором </a:t>
            </a:r>
            <a:r>
              <a:rPr lang="ru-RU" dirty="0" err="1">
                <a:solidFill>
                  <a:srgbClr val="002060"/>
                </a:solidFill>
              </a:rPr>
              <a:t>адаптації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після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травми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найбільше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сприятиме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подоланню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її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наслідків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якщо</a:t>
            </a:r>
            <a:r>
              <a:rPr lang="ru-RU" dirty="0">
                <a:solidFill>
                  <a:srgbClr val="002060"/>
                </a:solidFill>
              </a:rPr>
              <a:t> причина </a:t>
            </a:r>
            <a:r>
              <a:rPr lang="ru-RU" dirty="0" err="1">
                <a:solidFill>
                  <a:srgbClr val="002060"/>
                </a:solidFill>
              </a:rPr>
              <a:t>травми</a:t>
            </a:r>
            <a:r>
              <a:rPr lang="ru-RU" dirty="0">
                <a:solidFill>
                  <a:srgbClr val="002060"/>
                </a:solidFill>
              </a:rPr>
              <a:t> у </a:t>
            </a:r>
            <a:r>
              <a:rPr lang="ru-RU" dirty="0" err="1">
                <a:solidFill>
                  <a:srgbClr val="002060"/>
                </a:solidFill>
              </a:rPr>
              <a:t>свідомості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її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жертви</a:t>
            </a:r>
            <a:r>
              <a:rPr lang="ru-RU" dirty="0">
                <a:solidFill>
                  <a:srgbClr val="002060"/>
                </a:solidFill>
              </a:rPr>
              <a:t>, яка </a:t>
            </a:r>
            <a:r>
              <a:rPr lang="ru-RU" dirty="0" err="1">
                <a:solidFill>
                  <a:srgbClr val="002060"/>
                </a:solidFill>
              </a:rPr>
              <a:t>страждає</a:t>
            </a:r>
            <a:r>
              <a:rPr lang="ru-RU" dirty="0">
                <a:solidFill>
                  <a:srgbClr val="002060"/>
                </a:solidFill>
              </a:rPr>
              <a:t> на ПТСР, </a:t>
            </a:r>
            <a:r>
              <a:rPr lang="ru-RU" dirty="0" err="1">
                <a:solidFill>
                  <a:srgbClr val="002060"/>
                </a:solidFill>
              </a:rPr>
              <a:t>набуде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екстернального</a:t>
            </a:r>
            <a:r>
              <a:rPr lang="ru-RU" dirty="0">
                <a:solidFill>
                  <a:srgbClr val="002060"/>
                </a:solidFill>
              </a:rPr>
              <a:t> характеру і </a:t>
            </a:r>
            <a:r>
              <a:rPr lang="ru-RU" dirty="0" err="1">
                <a:solidFill>
                  <a:srgbClr val="002060"/>
                </a:solidFill>
              </a:rPr>
              <a:t>лежатиме</a:t>
            </a:r>
            <a:r>
              <a:rPr lang="ru-RU" dirty="0">
                <a:solidFill>
                  <a:srgbClr val="002060"/>
                </a:solidFill>
              </a:rPr>
              <a:t> поза </a:t>
            </a:r>
            <a:r>
              <a:rPr lang="ru-RU" dirty="0" err="1">
                <a:solidFill>
                  <a:srgbClr val="002060"/>
                </a:solidFill>
              </a:rPr>
              <a:t>особистісними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особливостями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людини</a:t>
            </a:r>
            <a:r>
              <a:rPr lang="ru-RU" dirty="0">
                <a:solidFill>
                  <a:srgbClr val="002060"/>
                </a:solidFill>
              </a:rPr>
              <a:t>» </a:t>
            </a:r>
            <a:endParaRPr lang="ru-RU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 err="1" smtClean="0">
                <a:solidFill>
                  <a:srgbClr val="002060"/>
                </a:solidFill>
              </a:rPr>
              <a:t>Тобто</a:t>
            </a:r>
            <a:r>
              <a:rPr lang="ru-RU" dirty="0" smtClean="0">
                <a:solidFill>
                  <a:srgbClr val="002060"/>
                </a:solidFill>
              </a:rPr>
              <a:t>, широко </a:t>
            </a:r>
            <a:r>
              <a:rPr lang="ru-RU" dirty="0" err="1">
                <a:solidFill>
                  <a:srgbClr val="002060"/>
                </a:solidFill>
              </a:rPr>
              <a:t>відомий</a:t>
            </a:r>
            <a:r>
              <a:rPr lang="ru-RU" dirty="0">
                <a:solidFill>
                  <a:srgbClr val="002060"/>
                </a:solidFill>
              </a:rPr>
              <a:t> принцип: не «я </a:t>
            </a:r>
            <a:r>
              <a:rPr lang="ru-RU" dirty="0" err="1">
                <a:solidFill>
                  <a:srgbClr val="002060"/>
                </a:solidFill>
              </a:rPr>
              <a:t>поганий</a:t>
            </a:r>
            <a:r>
              <a:rPr lang="ru-RU" dirty="0">
                <a:solidFill>
                  <a:srgbClr val="002060"/>
                </a:solidFill>
              </a:rPr>
              <a:t>», а «я </a:t>
            </a:r>
            <a:r>
              <a:rPr lang="ru-RU" dirty="0" err="1">
                <a:solidFill>
                  <a:srgbClr val="002060"/>
                </a:solidFill>
              </a:rPr>
              <a:t>зробив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поганий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вчинок</a:t>
            </a:r>
            <a:r>
              <a:rPr lang="ru-RU" dirty="0" smtClean="0">
                <a:solidFill>
                  <a:srgbClr val="002060"/>
                </a:solidFill>
              </a:rPr>
              <a:t>»).</a:t>
            </a:r>
          </a:p>
          <a:p>
            <a:pPr marL="0" indent="0">
              <a:buNone/>
            </a:pPr>
            <a:r>
              <a:rPr lang="uk-UA" u="sng" dirty="0" smtClean="0">
                <a:solidFill>
                  <a:srgbClr val="002060"/>
                </a:solidFill>
              </a:rPr>
              <a:t>А також: </a:t>
            </a:r>
          </a:p>
          <a:p>
            <a:r>
              <a:rPr lang="uk-UA" dirty="0" smtClean="0">
                <a:solidFill>
                  <a:srgbClr val="002060"/>
                </a:solidFill>
              </a:rPr>
              <a:t>Психічна травма являє собою зміну базисних переконань особистості у доброзичливості чи ворожості навколишнього світу. Процес подолання травми полягає у відновленні базисних переконань. (Р. </a:t>
            </a:r>
            <a:r>
              <a:rPr lang="uk-UA" dirty="0" err="1" smtClean="0">
                <a:solidFill>
                  <a:srgbClr val="002060"/>
                </a:solidFill>
              </a:rPr>
              <a:t>Янов-Бульман</a:t>
            </a:r>
            <a:r>
              <a:rPr lang="uk-UA" dirty="0" smtClean="0">
                <a:solidFill>
                  <a:srgbClr val="002060"/>
                </a:solidFill>
              </a:rPr>
              <a:t>, 1998)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258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1236" y="294926"/>
            <a:ext cx="7355747" cy="912082"/>
          </a:xfrm>
        </p:spPr>
        <p:txBody>
          <a:bodyPr/>
          <a:lstStyle/>
          <a:p>
            <a:r>
              <a:rPr lang="uk-UA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Психосоціальна концепція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3372" y="987552"/>
            <a:ext cx="10413556" cy="5455920"/>
          </a:xfrm>
        </p:spPr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Виділення </a:t>
            </a:r>
            <a:r>
              <a:rPr lang="ru-RU" dirty="0" smtClean="0">
                <a:solidFill>
                  <a:srgbClr val="002060"/>
                </a:solidFill>
              </a:rPr>
              <a:t>со</a:t>
            </a:r>
            <a:r>
              <a:rPr lang="uk-UA" dirty="0" err="1" smtClean="0">
                <a:solidFill>
                  <a:srgbClr val="002060"/>
                </a:solidFill>
              </a:rPr>
              <a:t>ціальних</a:t>
            </a:r>
            <a:r>
              <a:rPr lang="uk-UA" dirty="0" smtClean="0">
                <a:solidFill>
                  <a:srgbClr val="002060"/>
                </a:solidFill>
              </a:rPr>
              <a:t> факторів, що впливають на успішність адаптації жертв </a:t>
            </a:r>
            <a:r>
              <a:rPr lang="uk-UA" dirty="0" err="1" smtClean="0">
                <a:solidFill>
                  <a:srgbClr val="002060"/>
                </a:solidFill>
              </a:rPr>
              <a:t>психотравми</a:t>
            </a:r>
            <a:r>
              <a:rPr lang="uk-UA" dirty="0" smtClean="0">
                <a:solidFill>
                  <a:srgbClr val="002060"/>
                </a:solidFill>
              </a:rPr>
              <a:t>: </a:t>
            </a:r>
          </a:p>
          <a:p>
            <a:pPr>
              <a:buAutoNum type="arabicPeriod"/>
            </a:pPr>
            <a:r>
              <a:rPr lang="uk-UA" dirty="0" smtClean="0">
                <a:solidFill>
                  <a:srgbClr val="002060"/>
                </a:solidFill>
              </a:rPr>
              <a:t>Відсутність фізичних наслідків </a:t>
            </a:r>
          </a:p>
          <a:p>
            <a:pPr>
              <a:buAutoNum type="arabicPeriod"/>
            </a:pPr>
            <a:r>
              <a:rPr lang="uk-UA" dirty="0" smtClean="0">
                <a:solidFill>
                  <a:srgbClr val="002060"/>
                </a:solidFill>
              </a:rPr>
              <a:t>Міцний фінансовий стан </a:t>
            </a:r>
          </a:p>
          <a:p>
            <a:pPr>
              <a:buAutoNum type="arabicPeriod"/>
            </a:pPr>
            <a:r>
              <a:rPr lang="uk-UA" dirty="0" smtClean="0">
                <a:solidFill>
                  <a:srgbClr val="002060"/>
                </a:solidFill>
              </a:rPr>
              <a:t>Збереження колишнього соціального статусу </a:t>
            </a:r>
          </a:p>
          <a:p>
            <a:pPr>
              <a:buAutoNum type="arabicPeriod"/>
            </a:pPr>
            <a:r>
              <a:rPr lang="uk-UA" dirty="0" smtClean="0">
                <a:solidFill>
                  <a:srgbClr val="002060"/>
                </a:solidFill>
              </a:rPr>
              <a:t>Наявність соціальної підтримки з боку суспільства та особливо близьких людей </a:t>
            </a:r>
          </a:p>
          <a:p>
            <a:r>
              <a:rPr lang="uk-UA" dirty="0" err="1" smtClean="0">
                <a:solidFill>
                  <a:srgbClr val="002060"/>
                </a:solidFill>
              </a:rPr>
              <a:t>Компульсивне</a:t>
            </a:r>
            <a:r>
              <a:rPr lang="uk-UA" dirty="0" smtClean="0">
                <a:solidFill>
                  <a:srgbClr val="002060"/>
                </a:solidFill>
              </a:rPr>
              <a:t> повторення проживання травматичних ситуацій: особа  </a:t>
            </a:r>
            <a:r>
              <a:rPr lang="uk-UA" dirty="0" err="1" smtClean="0">
                <a:solidFill>
                  <a:srgbClr val="002060"/>
                </a:solidFill>
              </a:rPr>
              <a:t>неусвідомлено</a:t>
            </a:r>
            <a:r>
              <a:rPr lang="uk-UA" dirty="0" smtClean="0">
                <a:solidFill>
                  <a:srgbClr val="002060"/>
                </a:solidFill>
              </a:rPr>
              <a:t> прагне до участі в ситуаціях, подібних до початкової травматичної події в цілому або з якихось її аспектів (насилля, </a:t>
            </a:r>
            <a:r>
              <a:rPr lang="uk-UA" dirty="0" err="1" smtClean="0">
                <a:solidFill>
                  <a:srgbClr val="002060"/>
                </a:solidFill>
              </a:rPr>
              <a:t>аутодеструкція</a:t>
            </a:r>
            <a:r>
              <a:rPr lang="uk-UA" dirty="0" smtClean="0">
                <a:solidFill>
                  <a:srgbClr val="002060"/>
                </a:solidFill>
              </a:rPr>
              <a:t>)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93" y="4539710"/>
            <a:ext cx="3172902" cy="22225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057" y="4543996"/>
            <a:ext cx="3589592" cy="22225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4643" r="8498"/>
          <a:stretch/>
        </p:blipFill>
        <p:spPr>
          <a:xfrm>
            <a:off x="8549640" y="4539710"/>
            <a:ext cx="3447288" cy="222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449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0317" y="313214"/>
            <a:ext cx="8911687" cy="1280890"/>
          </a:xfrm>
        </p:spPr>
        <p:txBody>
          <a:bodyPr/>
          <a:lstStyle/>
          <a:p>
            <a:r>
              <a:rPr lang="uk-UA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uk-UA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Мультифакторіальна</a:t>
            </a:r>
            <a:r>
              <a:rPr lang="uk-UA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концепція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1748" y="1322832"/>
            <a:ext cx="11160252" cy="5535168"/>
          </a:xfrm>
        </p:spPr>
        <p:txBody>
          <a:bodyPr/>
          <a:lstStyle/>
          <a:p>
            <a:pPr marL="0" indent="0">
              <a:spcAft>
                <a:spcPts val="500"/>
              </a:spcAft>
              <a:buNone/>
            </a:pPr>
            <a:r>
              <a:rPr lang="ru-RU" b="1" u="sng" dirty="0" err="1" smtClean="0">
                <a:solidFill>
                  <a:srgbClr val="002060"/>
                </a:solidFill>
              </a:rPr>
              <a:t>Опис</a:t>
            </a:r>
            <a:r>
              <a:rPr lang="ru-RU" b="1" u="sng" dirty="0" smtClean="0">
                <a:solidFill>
                  <a:srgbClr val="002060"/>
                </a:solidFill>
              </a:rPr>
              <a:t> 3 </a:t>
            </a:r>
            <a:r>
              <a:rPr lang="ru-RU" b="1" u="sng" dirty="0" err="1" smtClean="0">
                <a:solidFill>
                  <a:srgbClr val="002060"/>
                </a:solidFill>
              </a:rPr>
              <a:t>груп</a:t>
            </a:r>
            <a:r>
              <a:rPr lang="ru-RU" b="1" u="sng" dirty="0" smtClean="0">
                <a:solidFill>
                  <a:srgbClr val="002060"/>
                </a:solidFill>
              </a:rPr>
              <a:t> фактор</a:t>
            </a:r>
            <a:r>
              <a:rPr lang="uk-UA" b="1" u="sng" dirty="0" err="1" smtClean="0">
                <a:solidFill>
                  <a:srgbClr val="002060"/>
                </a:solidFill>
              </a:rPr>
              <a:t>ів</a:t>
            </a:r>
            <a:r>
              <a:rPr lang="uk-UA" b="1" u="sng" dirty="0" smtClean="0">
                <a:solidFill>
                  <a:srgbClr val="002060"/>
                </a:solidFill>
              </a:rPr>
              <a:t>, поєднання яких призводить до виникнення ПТСР: </a:t>
            </a:r>
          </a:p>
          <a:p>
            <a:pPr marL="0" indent="0">
              <a:spcBef>
                <a:spcPts val="0"/>
              </a:spcBef>
              <a:spcAft>
                <a:spcPts val="500"/>
              </a:spcAft>
              <a:buNone/>
            </a:pPr>
            <a:r>
              <a:rPr lang="uk-UA" b="1" dirty="0" smtClean="0">
                <a:solidFill>
                  <a:srgbClr val="002060"/>
                </a:solidFill>
              </a:rPr>
              <a:t>1. Фактори, </a:t>
            </a:r>
            <a:r>
              <a:rPr lang="uk-UA" b="1" dirty="0" err="1" smtClean="0">
                <a:solidFill>
                  <a:srgbClr val="002060"/>
                </a:solidFill>
              </a:rPr>
              <a:t>пов</a:t>
            </a:r>
            <a:r>
              <a:rPr lang="ru-RU" b="1" dirty="0">
                <a:solidFill>
                  <a:srgbClr val="002060"/>
                </a:solidFill>
              </a:rPr>
              <a:t>’</a:t>
            </a:r>
            <a:r>
              <a:rPr lang="ru-RU" b="1" dirty="0" smtClean="0">
                <a:solidFill>
                  <a:srgbClr val="002060"/>
                </a:solidFill>
              </a:rPr>
              <a:t>‎</a:t>
            </a:r>
            <a:r>
              <a:rPr lang="ru-RU" b="1" dirty="0" err="1" smtClean="0">
                <a:solidFill>
                  <a:srgbClr val="002060"/>
                </a:solidFill>
              </a:rPr>
              <a:t>язані</a:t>
            </a:r>
            <a:r>
              <a:rPr lang="ru-RU" b="1" dirty="0" smtClean="0">
                <a:solidFill>
                  <a:srgbClr val="002060"/>
                </a:solidFill>
              </a:rPr>
              <a:t> з </a:t>
            </a:r>
            <a:r>
              <a:rPr lang="ru-RU" b="1" dirty="0" err="1" smtClean="0">
                <a:solidFill>
                  <a:srgbClr val="002060"/>
                </a:solidFill>
              </a:rPr>
              <a:t>травматичними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подіями</a:t>
            </a:r>
            <a:r>
              <a:rPr lang="ru-RU" b="1" dirty="0" smtClean="0">
                <a:solidFill>
                  <a:srgbClr val="002060"/>
                </a:solidFill>
              </a:rPr>
              <a:t>: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</a:rPr>
              <a:t>ступень </a:t>
            </a:r>
            <a:r>
              <a:rPr lang="ru-RU" dirty="0" err="1" smtClean="0">
                <a:solidFill>
                  <a:srgbClr val="002060"/>
                </a:solidFill>
              </a:rPr>
              <a:t>важкості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травми</a:t>
            </a:r>
            <a:endParaRPr lang="ru-RU" dirty="0" smtClean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buFontTx/>
              <a:buChar char="-"/>
            </a:pPr>
            <a:r>
              <a:rPr lang="ru-RU" dirty="0" err="1" smtClean="0">
                <a:solidFill>
                  <a:srgbClr val="002060"/>
                </a:solidFill>
              </a:rPr>
              <a:t>неконтрольованість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травми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pPr>
              <a:spcBef>
                <a:spcPts val="0"/>
              </a:spcBef>
              <a:spcAft>
                <a:spcPts val="500"/>
              </a:spcAft>
              <a:buFontTx/>
              <a:buChar char="-"/>
            </a:pPr>
            <a:r>
              <a:rPr lang="ru-RU" dirty="0" err="1" smtClean="0">
                <a:solidFill>
                  <a:srgbClr val="002060"/>
                </a:solidFill>
              </a:rPr>
              <a:t>несподіваність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травми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pPr marL="0" indent="0">
              <a:spcBef>
                <a:spcPts val="0"/>
              </a:spcBef>
              <a:spcAft>
                <a:spcPts val="500"/>
              </a:spcAft>
              <a:buNone/>
            </a:pPr>
            <a:r>
              <a:rPr lang="uk-UA" b="1" dirty="0" smtClean="0">
                <a:solidFill>
                  <a:srgbClr val="002060"/>
                </a:solidFill>
              </a:rPr>
              <a:t>2. Захисні фактори: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uk-UA" dirty="0">
                <a:solidFill>
                  <a:srgbClr val="002060"/>
                </a:solidFill>
              </a:rPr>
              <a:t>з</a:t>
            </a:r>
            <a:r>
              <a:rPr lang="uk-UA" dirty="0" smtClean="0">
                <a:solidFill>
                  <a:srgbClr val="002060"/>
                </a:solidFill>
              </a:rPr>
              <a:t>датність до осмислення події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uk-UA" dirty="0">
                <a:solidFill>
                  <a:srgbClr val="002060"/>
                </a:solidFill>
              </a:rPr>
              <a:t>н</a:t>
            </a:r>
            <a:r>
              <a:rPr lang="uk-UA" dirty="0" smtClean="0">
                <a:solidFill>
                  <a:srgbClr val="002060"/>
                </a:solidFill>
              </a:rPr>
              <a:t>аявність соціальної підтримки </a:t>
            </a:r>
          </a:p>
          <a:p>
            <a:pPr>
              <a:spcBef>
                <a:spcPts val="0"/>
              </a:spcBef>
              <a:spcAft>
                <a:spcPts val="500"/>
              </a:spcAft>
              <a:buFontTx/>
              <a:buChar char="-"/>
            </a:pPr>
            <a:r>
              <a:rPr lang="uk-UA" dirty="0">
                <a:solidFill>
                  <a:srgbClr val="002060"/>
                </a:solidFill>
              </a:rPr>
              <a:t>м</a:t>
            </a:r>
            <a:r>
              <a:rPr lang="uk-UA" dirty="0" smtClean="0">
                <a:solidFill>
                  <a:srgbClr val="002060"/>
                </a:solidFill>
              </a:rPr>
              <a:t>еханізми подолання </a:t>
            </a:r>
          </a:p>
          <a:p>
            <a:pPr marL="0" indent="0">
              <a:spcBef>
                <a:spcPts val="0"/>
              </a:spcBef>
              <a:spcAft>
                <a:spcPts val="500"/>
              </a:spcAft>
              <a:buNone/>
            </a:pPr>
            <a:r>
              <a:rPr lang="uk-UA" b="1" dirty="0" smtClean="0">
                <a:solidFill>
                  <a:srgbClr val="002060"/>
                </a:solidFill>
              </a:rPr>
              <a:t>3. Фактори ризику: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uk-UA" dirty="0" smtClean="0">
                <a:solidFill>
                  <a:srgbClr val="002060"/>
                </a:solidFill>
              </a:rPr>
              <a:t>Вік на момент травматизації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uk-UA" dirty="0" smtClean="0">
                <a:solidFill>
                  <a:srgbClr val="002060"/>
                </a:solidFill>
              </a:rPr>
              <a:t>Негативний минулий досвід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uk-UA" dirty="0" smtClean="0">
                <a:solidFill>
                  <a:srgbClr val="002060"/>
                </a:solidFill>
              </a:rPr>
              <a:t>Психічні розлади в анамнезі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uk-UA" dirty="0" smtClean="0">
                <a:solidFill>
                  <a:srgbClr val="002060"/>
                </a:solidFill>
              </a:rPr>
              <a:t>Низький соціально-економічний рівень </a:t>
            </a:r>
            <a:endParaRPr lang="ru-RU" dirty="0" smtClean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645" y="2320290"/>
            <a:ext cx="2708910" cy="27089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4068" y="1891599"/>
            <a:ext cx="2520417" cy="16802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39606"/>
          <a:stretch/>
        </p:blipFill>
        <p:spPr>
          <a:xfrm>
            <a:off x="9143688" y="4176775"/>
            <a:ext cx="2560797" cy="227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85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59853" y="185198"/>
            <a:ext cx="5965859" cy="884650"/>
          </a:xfrm>
        </p:spPr>
        <p:txBody>
          <a:bodyPr/>
          <a:lstStyle/>
          <a:p>
            <a:r>
              <a:rPr lang="uk-UA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uk-UA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Двухфакторна</a:t>
            </a:r>
            <a:r>
              <a:rPr lang="uk-UA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теорія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1402080"/>
            <a:ext cx="7955280" cy="2813304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b="1" u="sng" dirty="0" smtClean="0">
                <a:solidFill>
                  <a:schemeClr val="accent6">
                    <a:lumMod val="75000"/>
                  </a:schemeClr>
                </a:solidFill>
              </a:rPr>
              <a:t>Перший фактор: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b="1" dirty="0" smtClean="0">
                <a:solidFill>
                  <a:srgbClr val="002060"/>
                </a:solidFill>
              </a:rPr>
              <a:t>Принцип умовно рефлекторної обумовленості ПТСР (за І.П. Павловим)</a:t>
            </a:r>
            <a:r>
              <a:rPr lang="uk-UA" b="1" dirty="0" smtClean="0"/>
              <a:t>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dirty="0" smtClean="0">
                <a:solidFill>
                  <a:srgbClr val="002060"/>
                </a:solidFill>
              </a:rPr>
              <a:t>В </a:t>
            </a:r>
            <a:r>
              <a:rPr lang="uk-UA" dirty="0">
                <a:solidFill>
                  <a:srgbClr val="002060"/>
                </a:solidFill>
              </a:rPr>
              <a:t>основі формування </a:t>
            </a:r>
            <a:r>
              <a:rPr lang="uk-UA" dirty="0" smtClean="0">
                <a:solidFill>
                  <a:srgbClr val="002060"/>
                </a:solidFill>
              </a:rPr>
              <a:t>синдрому, основна </a:t>
            </a:r>
            <a:r>
              <a:rPr lang="uk-UA" dirty="0">
                <a:solidFill>
                  <a:srgbClr val="002060"/>
                </a:solidFill>
              </a:rPr>
              <a:t>роль відводиться </a:t>
            </a:r>
            <a:r>
              <a:rPr lang="uk-UA" dirty="0" err="1">
                <a:solidFill>
                  <a:srgbClr val="002060"/>
                </a:solidFill>
              </a:rPr>
              <a:t>травмуючі</a:t>
            </a:r>
            <a:r>
              <a:rPr lang="uk-UA" dirty="0">
                <a:solidFill>
                  <a:srgbClr val="002060"/>
                </a:solidFill>
              </a:rPr>
              <a:t> події, яка виступає </a:t>
            </a:r>
            <a:r>
              <a:rPr lang="uk-UA" dirty="0" smtClean="0">
                <a:solidFill>
                  <a:srgbClr val="002060"/>
                </a:solidFill>
              </a:rPr>
              <a:t>безумовним стимулом, </a:t>
            </a:r>
            <a:r>
              <a:rPr lang="uk-UA" dirty="0">
                <a:solidFill>
                  <a:srgbClr val="002060"/>
                </a:solidFill>
              </a:rPr>
              <a:t>що </a:t>
            </a:r>
            <a:r>
              <a:rPr lang="uk-UA" dirty="0" smtClean="0">
                <a:solidFill>
                  <a:srgbClr val="002060"/>
                </a:solidFill>
              </a:rPr>
              <a:t>викликає у </a:t>
            </a:r>
            <a:r>
              <a:rPr lang="uk-UA" dirty="0">
                <a:solidFill>
                  <a:srgbClr val="002060"/>
                </a:solidFill>
              </a:rPr>
              <a:t>людини </a:t>
            </a:r>
            <a:r>
              <a:rPr lang="uk-UA" dirty="0" smtClean="0">
                <a:solidFill>
                  <a:srgbClr val="002060"/>
                </a:solidFill>
              </a:rPr>
              <a:t>безумовно-рефлекторну стресову реакцію</a:t>
            </a:r>
            <a:r>
              <a:rPr lang="uk-UA" dirty="0">
                <a:solidFill>
                  <a:srgbClr val="002060"/>
                </a:solidFill>
              </a:rPr>
              <a:t>.  </a:t>
            </a:r>
            <a:endParaRPr lang="uk-UA" dirty="0" smtClean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spcAft>
                <a:spcPts val="700"/>
              </a:spcAft>
              <a:buNone/>
            </a:pPr>
            <a:r>
              <a:rPr lang="uk-UA" dirty="0">
                <a:solidFill>
                  <a:srgbClr val="002060"/>
                </a:solidFill>
              </a:rPr>
              <a:t>С</a:t>
            </a:r>
            <a:r>
              <a:rPr lang="uk-UA" dirty="0" smtClean="0">
                <a:solidFill>
                  <a:srgbClr val="002060"/>
                </a:solidFill>
              </a:rPr>
              <a:t>трес - це </a:t>
            </a:r>
            <a:r>
              <a:rPr lang="uk-UA" dirty="0">
                <a:solidFill>
                  <a:srgbClr val="002060"/>
                </a:solidFill>
              </a:rPr>
              <a:t>безумовний стимул, який </a:t>
            </a:r>
            <a:r>
              <a:rPr lang="uk-UA" dirty="0" err="1">
                <a:solidFill>
                  <a:srgbClr val="002060"/>
                </a:solidFill>
              </a:rPr>
              <a:t>викличе</a:t>
            </a:r>
            <a:r>
              <a:rPr lang="uk-UA" dirty="0">
                <a:solidFill>
                  <a:srgbClr val="002060"/>
                </a:solidFill>
              </a:rPr>
              <a:t> реакцію, </a:t>
            </a:r>
            <a:r>
              <a:rPr lang="uk-UA" dirty="0" smtClean="0">
                <a:solidFill>
                  <a:srgbClr val="002060"/>
                </a:solidFill>
              </a:rPr>
              <a:t>отже інші </a:t>
            </a:r>
            <a:r>
              <a:rPr lang="uk-UA" dirty="0">
                <a:solidFill>
                  <a:srgbClr val="002060"/>
                </a:solidFill>
              </a:rPr>
              <a:t>події, що нагадують цей стимул, можуть викликати подібну реакцію</a:t>
            </a:r>
            <a:r>
              <a:rPr lang="uk-UA" dirty="0" smtClean="0">
                <a:solidFill>
                  <a:srgbClr val="002060"/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ru-RU" dirty="0" smtClean="0">
                <a:solidFill>
                  <a:srgbClr val="002060"/>
                </a:solidFill>
              </a:rPr>
              <a:t>Тому, </a:t>
            </a:r>
            <a:r>
              <a:rPr lang="ru-RU" dirty="0" err="1">
                <a:solidFill>
                  <a:srgbClr val="002060"/>
                </a:solidFill>
              </a:rPr>
              <a:t>згідно</a:t>
            </a:r>
            <a:r>
              <a:rPr lang="ru-RU" dirty="0">
                <a:solidFill>
                  <a:srgbClr val="002060"/>
                </a:solidFill>
              </a:rPr>
              <a:t> з </a:t>
            </a:r>
            <a:r>
              <a:rPr lang="ru-RU" dirty="0" err="1">
                <a:solidFill>
                  <a:srgbClr val="002060"/>
                </a:solidFill>
              </a:rPr>
              <a:t>цією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теорією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події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або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обставини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які</a:t>
            </a:r>
            <a:r>
              <a:rPr lang="ru-RU" dirty="0">
                <a:solidFill>
                  <a:srgbClr val="002060"/>
                </a:solidFill>
              </a:rPr>
              <a:t> могли бути </a:t>
            </a:r>
            <a:r>
              <a:rPr lang="ru-RU" dirty="0" err="1">
                <a:solidFill>
                  <a:srgbClr val="002060"/>
                </a:solidFill>
              </a:rPr>
              <a:t>самі</a:t>
            </a:r>
            <a:r>
              <a:rPr lang="ru-RU" dirty="0">
                <a:solidFill>
                  <a:srgbClr val="002060"/>
                </a:solidFill>
              </a:rPr>
              <a:t> по </a:t>
            </a:r>
            <a:r>
              <a:rPr lang="ru-RU" dirty="0" err="1">
                <a:solidFill>
                  <a:srgbClr val="002060"/>
                </a:solidFill>
              </a:rPr>
              <a:t>собі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нейтральними</a:t>
            </a:r>
            <a:r>
              <a:rPr lang="ru-RU" dirty="0" smtClean="0">
                <a:solidFill>
                  <a:srgbClr val="002060"/>
                </a:solidFill>
              </a:rPr>
              <a:t>, але будь-</a:t>
            </a:r>
            <a:r>
              <a:rPr lang="ru-RU" dirty="0" err="1" smtClean="0">
                <a:solidFill>
                  <a:srgbClr val="002060"/>
                </a:solidFill>
              </a:rPr>
              <a:t>яким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чином </a:t>
            </a:r>
            <a:r>
              <a:rPr lang="ru-RU" dirty="0" err="1">
                <a:solidFill>
                  <a:srgbClr val="002060"/>
                </a:solidFill>
              </a:rPr>
              <a:t>пов'язані</a:t>
            </a:r>
            <a:r>
              <a:rPr lang="ru-RU" dirty="0">
                <a:solidFill>
                  <a:srgbClr val="002060"/>
                </a:solidFill>
              </a:rPr>
              <a:t> з </a:t>
            </a:r>
            <a:r>
              <a:rPr lang="ru-RU" dirty="0" err="1" smtClean="0">
                <a:solidFill>
                  <a:srgbClr val="002060"/>
                </a:solidFill>
              </a:rPr>
              <a:t>травматичною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подією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можуть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послужити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умовно-рефлекторним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подразником</a:t>
            </a:r>
            <a:r>
              <a:rPr lang="ru-RU" dirty="0">
                <a:solidFill>
                  <a:srgbClr val="002060"/>
                </a:solidFill>
              </a:rPr>
              <a:t>.</a:t>
            </a:r>
            <a:endParaRPr lang="uk-UA" dirty="0" smtClean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uk-UA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520440" y="4379976"/>
            <a:ext cx="84216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u="sng" dirty="0" smtClean="0">
                <a:solidFill>
                  <a:schemeClr val="accent6">
                    <a:lumMod val="75000"/>
                  </a:schemeClr>
                </a:solidFill>
              </a:rPr>
              <a:t>Другий фактор:</a:t>
            </a:r>
          </a:p>
          <a:p>
            <a:r>
              <a:rPr lang="uk-UA" b="1" dirty="0" smtClean="0">
                <a:solidFill>
                  <a:srgbClr val="002060"/>
                </a:solidFill>
              </a:rPr>
              <a:t>Теорія </a:t>
            </a:r>
            <a:r>
              <a:rPr lang="ru-RU" b="1" dirty="0" err="1" smtClean="0">
                <a:solidFill>
                  <a:srgbClr val="002060"/>
                </a:solidFill>
              </a:rPr>
              <a:t>поведінкової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оперантної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зумовленості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розвитку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синдрому</a:t>
            </a:r>
            <a:r>
              <a:rPr lang="ru-RU" dirty="0" smtClean="0">
                <a:solidFill>
                  <a:srgbClr val="002060"/>
                </a:solidFill>
              </a:rPr>
              <a:t>:</a:t>
            </a:r>
          </a:p>
          <a:p>
            <a:r>
              <a:rPr lang="ru-RU" dirty="0" err="1">
                <a:solidFill>
                  <a:srgbClr val="002060"/>
                </a:solidFill>
              </a:rPr>
              <a:t>Якщо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вплив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подій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smtClean="0">
                <a:solidFill>
                  <a:srgbClr val="002060"/>
                </a:solidFill>
              </a:rPr>
              <a:t>схожих з </a:t>
            </a:r>
            <a:r>
              <a:rPr lang="ru-RU" dirty="0" err="1">
                <a:solidFill>
                  <a:srgbClr val="002060"/>
                </a:solidFill>
              </a:rPr>
              <a:t>основним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травмуючим</a:t>
            </a:r>
            <a:r>
              <a:rPr lang="ru-RU" dirty="0">
                <a:solidFill>
                  <a:srgbClr val="002060"/>
                </a:solidFill>
              </a:rPr>
              <a:t> стимулом, </a:t>
            </a:r>
            <a:r>
              <a:rPr lang="ru-RU" dirty="0" err="1">
                <a:solidFill>
                  <a:srgbClr val="002060"/>
                </a:solidFill>
              </a:rPr>
              <a:t>веде</a:t>
            </a:r>
            <a:r>
              <a:rPr lang="ru-RU" dirty="0">
                <a:solidFill>
                  <a:srgbClr val="002060"/>
                </a:solidFill>
              </a:rPr>
              <a:t> до </a:t>
            </a:r>
            <a:r>
              <a:rPr lang="ru-RU" dirty="0" err="1">
                <a:solidFill>
                  <a:srgbClr val="002060"/>
                </a:solidFill>
              </a:rPr>
              <a:t>розвитку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емоційного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дистресу</a:t>
            </a:r>
            <a:r>
              <a:rPr lang="ru-RU" dirty="0">
                <a:solidFill>
                  <a:srgbClr val="002060"/>
                </a:solidFill>
              </a:rPr>
              <a:t>, то </a:t>
            </a:r>
            <a:r>
              <a:rPr lang="ru-RU" dirty="0" err="1">
                <a:solidFill>
                  <a:srgbClr val="002060"/>
                </a:solidFill>
              </a:rPr>
              <a:t>людина</a:t>
            </a:r>
            <a:r>
              <a:rPr lang="ru-RU" dirty="0">
                <a:solidFill>
                  <a:srgbClr val="002060"/>
                </a:solidFill>
              </a:rPr>
              <a:t> весь час </a:t>
            </a:r>
            <a:r>
              <a:rPr lang="ru-RU" dirty="0" err="1">
                <a:solidFill>
                  <a:srgbClr val="002060"/>
                </a:solidFill>
              </a:rPr>
              <a:t>прагне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уникати</a:t>
            </a:r>
            <a:r>
              <a:rPr lang="ru-RU" dirty="0">
                <a:solidFill>
                  <a:srgbClr val="002060"/>
                </a:solidFill>
              </a:rPr>
              <a:t> такого </a:t>
            </a:r>
            <a:r>
              <a:rPr lang="ru-RU" dirty="0" err="1" smtClean="0">
                <a:solidFill>
                  <a:srgbClr val="002060"/>
                </a:solidFill>
              </a:rPr>
              <a:t>впливу</a:t>
            </a:r>
            <a:r>
              <a:rPr lang="ru-RU" dirty="0" smtClean="0">
                <a:solidFill>
                  <a:srgbClr val="002060"/>
                </a:solidFill>
              </a:rPr>
              <a:t> (</a:t>
            </a:r>
            <a:r>
              <a:rPr lang="ru-RU" dirty="0" err="1" smtClean="0">
                <a:solidFill>
                  <a:srgbClr val="002060"/>
                </a:solidFill>
              </a:rPr>
              <a:t>що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власне</a:t>
            </a:r>
            <a:r>
              <a:rPr lang="ru-RU" dirty="0">
                <a:solidFill>
                  <a:srgbClr val="002060"/>
                </a:solidFill>
              </a:rPr>
              <a:t> і </a:t>
            </a:r>
            <a:r>
              <a:rPr lang="ru-RU" dirty="0" err="1">
                <a:solidFill>
                  <a:srgbClr val="002060"/>
                </a:solidFill>
              </a:rPr>
              <a:t>лежатиме</a:t>
            </a:r>
            <a:r>
              <a:rPr lang="ru-RU" dirty="0">
                <a:solidFill>
                  <a:srgbClr val="002060"/>
                </a:solidFill>
              </a:rPr>
              <a:t> в </a:t>
            </a:r>
            <a:r>
              <a:rPr lang="ru-RU" dirty="0" err="1">
                <a:solidFill>
                  <a:srgbClr val="002060"/>
                </a:solidFill>
              </a:rPr>
              <a:t>основі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психодинамічних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концепцій</a:t>
            </a:r>
            <a:r>
              <a:rPr lang="ru-RU" dirty="0" smtClean="0">
                <a:solidFill>
                  <a:srgbClr val="002060"/>
                </a:solidFill>
              </a:rPr>
              <a:t> ПТСР) </a:t>
            </a:r>
            <a:endParaRPr lang="uk-UA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379976"/>
            <a:ext cx="2836291" cy="21272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240" y="1479423"/>
            <a:ext cx="3544824" cy="265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111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6037" y="285782"/>
            <a:ext cx="8911687" cy="1280890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Теорія патологічних асоціативних емоційних зв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‎</a:t>
            </a:r>
            <a:r>
              <a:rPr 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язків</a:t>
            </a:r>
            <a:r>
              <a:rPr lang="uk-UA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(Pitman, 1988)</a:t>
            </a:r>
            <a:r>
              <a:rPr lang="uk-UA" sz="1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5044" y="1566672"/>
            <a:ext cx="8429308" cy="3261360"/>
          </a:xfrm>
        </p:spPr>
        <p:txBody>
          <a:bodyPr>
            <a:normAutofit lnSpcReduction="10000"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У </a:t>
            </a:r>
            <a:r>
              <a:rPr lang="uk-UA" dirty="0" err="1" smtClean="0">
                <a:solidFill>
                  <a:srgbClr val="002060"/>
                </a:solidFill>
              </a:rPr>
              <a:t>пам</a:t>
            </a:r>
            <a:r>
              <a:rPr lang="ru-RU" dirty="0" smtClean="0">
                <a:solidFill>
                  <a:srgbClr val="002060"/>
                </a:solidFill>
              </a:rPr>
              <a:t>’</a:t>
            </a:r>
            <a:r>
              <a:rPr lang="ru-RU" dirty="0" err="1" smtClean="0">
                <a:solidFill>
                  <a:srgbClr val="002060"/>
                </a:solidFill>
              </a:rPr>
              <a:t>яті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людини</a:t>
            </a:r>
            <a:r>
              <a:rPr lang="ru-RU" dirty="0" smtClean="0">
                <a:solidFill>
                  <a:srgbClr val="002060"/>
                </a:solidFill>
              </a:rPr>
              <a:t> є </a:t>
            </a:r>
            <a:r>
              <a:rPr lang="ru-RU" dirty="0" err="1" smtClean="0">
                <a:solidFill>
                  <a:srgbClr val="002060"/>
                </a:solidFill>
              </a:rPr>
              <a:t>специфічна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інформаційна</a:t>
            </a:r>
            <a:r>
              <a:rPr lang="ru-RU" dirty="0" smtClean="0">
                <a:solidFill>
                  <a:srgbClr val="002060"/>
                </a:solidFill>
              </a:rPr>
              <a:t> структура, яка </a:t>
            </a:r>
            <a:r>
              <a:rPr lang="ru-RU" dirty="0" err="1" smtClean="0">
                <a:solidFill>
                  <a:srgbClr val="002060"/>
                </a:solidFill>
              </a:rPr>
              <a:t>обумовлює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розвиток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емоційних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станів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  <a:r>
              <a:rPr lang="ru-RU" dirty="0" err="1" smtClean="0">
                <a:solidFill>
                  <a:srgbClr val="002060"/>
                </a:solidFill>
              </a:rPr>
              <a:t>Ця</a:t>
            </a:r>
            <a:r>
              <a:rPr lang="ru-RU" dirty="0" smtClean="0">
                <a:solidFill>
                  <a:srgbClr val="002060"/>
                </a:solidFill>
              </a:rPr>
              <a:t> структура – «мережа» - </a:t>
            </a:r>
            <a:r>
              <a:rPr lang="ru-RU" dirty="0" err="1" smtClean="0">
                <a:solidFill>
                  <a:srgbClr val="002060"/>
                </a:solidFill>
              </a:rPr>
              <a:t>включає</a:t>
            </a:r>
            <a:r>
              <a:rPr lang="ru-RU" dirty="0" smtClean="0">
                <a:solidFill>
                  <a:srgbClr val="002060"/>
                </a:solidFill>
              </a:rPr>
              <a:t> в себе 3 </a:t>
            </a:r>
            <a:r>
              <a:rPr lang="ru-RU" dirty="0" err="1" smtClean="0">
                <a:solidFill>
                  <a:srgbClr val="002060"/>
                </a:solidFill>
              </a:rPr>
              <a:t>компоненти</a:t>
            </a:r>
            <a:r>
              <a:rPr lang="ru-RU" dirty="0" smtClean="0">
                <a:solidFill>
                  <a:srgbClr val="002060"/>
                </a:solidFill>
              </a:rPr>
              <a:t>: </a:t>
            </a:r>
          </a:p>
          <a:p>
            <a:pPr marL="0" indent="0">
              <a:buNone/>
            </a:pPr>
            <a:r>
              <a:rPr lang="uk-UA" u="sng" dirty="0">
                <a:solidFill>
                  <a:srgbClr val="002060"/>
                </a:solidFill>
              </a:rPr>
              <a:t>1. </a:t>
            </a:r>
            <a:r>
              <a:rPr lang="uk-UA" dirty="0" smtClean="0">
                <a:solidFill>
                  <a:srgbClr val="002060"/>
                </a:solidFill>
              </a:rPr>
              <a:t>інформацію </a:t>
            </a:r>
            <a:r>
              <a:rPr lang="uk-UA" dirty="0">
                <a:solidFill>
                  <a:srgbClr val="002060"/>
                </a:solidFill>
              </a:rPr>
              <a:t>про зовнішні події, а також про умови їх </a:t>
            </a:r>
            <a:r>
              <a:rPr lang="uk-UA" dirty="0" smtClean="0">
                <a:solidFill>
                  <a:srgbClr val="002060"/>
                </a:solidFill>
              </a:rPr>
              <a:t>появи</a:t>
            </a:r>
            <a:endParaRPr lang="uk-UA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uk-UA" u="sng" dirty="0" smtClean="0">
                <a:solidFill>
                  <a:srgbClr val="002060"/>
                </a:solidFill>
              </a:rPr>
              <a:t>2.  </a:t>
            </a:r>
            <a:r>
              <a:rPr lang="uk-UA" dirty="0">
                <a:solidFill>
                  <a:srgbClr val="002060"/>
                </a:solidFill>
              </a:rPr>
              <a:t>інформацію про реакцію на ці події, включаючи </a:t>
            </a:r>
            <a:r>
              <a:rPr lang="uk-UA" dirty="0" err="1">
                <a:solidFill>
                  <a:srgbClr val="002060"/>
                </a:solidFill>
              </a:rPr>
              <a:t>мовні</a:t>
            </a:r>
            <a:r>
              <a:rPr lang="uk-UA" dirty="0">
                <a:solidFill>
                  <a:srgbClr val="002060"/>
                </a:solidFill>
              </a:rPr>
              <a:t> компоненти, рухові акти, вісцеральні та соматичні </a:t>
            </a:r>
            <a:r>
              <a:rPr lang="uk-UA" dirty="0" smtClean="0">
                <a:solidFill>
                  <a:srgbClr val="002060"/>
                </a:solidFill>
              </a:rPr>
              <a:t>реакції</a:t>
            </a:r>
            <a:endParaRPr lang="uk-UA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uk-UA" u="sng" dirty="0" smtClean="0">
                <a:solidFill>
                  <a:srgbClr val="002060"/>
                </a:solidFill>
              </a:rPr>
              <a:t>3. </a:t>
            </a:r>
            <a:r>
              <a:rPr lang="uk-UA" dirty="0">
                <a:solidFill>
                  <a:srgbClr val="002060"/>
                </a:solidFill>
              </a:rPr>
              <a:t>інформацію про </a:t>
            </a:r>
            <a:r>
              <a:rPr lang="uk-UA" dirty="0" smtClean="0">
                <a:solidFill>
                  <a:srgbClr val="002060"/>
                </a:solidFill>
              </a:rPr>
              <a:t>смислову </a:t>
            </a:r>
            <a:r>
              <a:rPr lang="uk-UA" dirty="0">
                <a:solidFill>
                  <a:srgbClr val="002060"/>
                </a:solidFill>
              </a:rPr>
              <a:t>оцінку стимулів та актів </a:t>
            </a:r>
            <a:r>
              <a:rPr lang="uk-UA" dirty="0" smtClean="0">
                <a:solidFill>
                  <a:srgbClr val="002060"/>
                </a:solidFill>
              </a:rPr>
              <a:t>реагування</a:t>
            </a:r>
          </a:p>
          <a:p>
            <a:pPr>
              <a:spcBef>
                <a:spcPts val="500"/>
              </a:spcBef>
            </a:pPr>
            <a:r>
              <a:rPr lang="uk-UA" dirty="0" smtClean="0">
                <a:solidFill>
                  <a:srgbClr val="002060"/>
                </a:solidFill>
              </a:rPr>
              <a:t>За певних обставин ця асоціативна «мережа» починає працювати як </a:t>
            </a:r>
            <a:r>
              <a:rPr lang="ru-RU" dirty="0" err="1">
                <a:solidFill>
                  <a:srgbClr val="002060"/>
                </a:solidFill>
              </a:rPr>
              <a:t>єдине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ціле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продукуючи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емоційний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ефект</a:t>
            </a:r>
            <a:endParaRPr lang="ru-RU" dirty="0" smtClean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</a:pPr>
            <a:r>
              <a:rPr lang="uk-UA" dirty="0">
                <a:solidFill>
                  <a:srgbClr val="002060"/>
                </a:solidFill>
              </a:rPr>
              <a:t>П</a:t>
            </a:r>
            <a:r>
              <a:rPr lang="uk-UA" dirty="0" smtClean="0">
                <a:solidFill>
                  <a:srgbClr val="002060"/>
                </a:solidFill>
              </a:rPr>
              <a:t>ри ПТСР формуються аналогічні патологічні </a:t>
            </a:r>
            <a:r>
              <a:rPr lang="uk-UA" dirty="0">
                <a:solidFill>
                  <a:srgbClr val="002060"/>
                </a:solidFill>
              </a:rPr>
              <a:t>«мережі» і </a:t>
            </a:r>
            <a:r>
              <a:rPr lang="uk-UA" dirty="0" smtClean="0">
                <a:solidFill>
                  <a:srgbClr val="002060"/>
                </a:solidFill>
              </a:rPr>
              <a:t>розвивається «</a:t>
            </a:r>
            <a:r>
              <a:rPr lang="uk-UA" dirty="0" err="1" smtClean="0">
                <a:solidFill>
                  <a:srgbClr val="002060"/>
                </a:solidFill>
              </a:rPr>
              <a:t>флешбек</a:t>
            </a:r>
            <a:r>
              <a:rPr lang="uk-UA" dirty="0" smtClean="0">
                <a:solidFill>
                  <a:srgbClr val="002060"/>
                </a:solidFill>
              </a:rPr>
              <a:t>-феномен». 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5648" y="4828032"/>
            <a:ext cx="6958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(але</a:t>
            </a:r>
            <a:r>
              <a:rPr lang="uk-UA" dirty="0">
                <a:solidFill>
                  <a:srgbClr val="002060"/>
                </a:solidFill>
              </a:rPr>
              <a:t>, пояснивши механізм виникнення </a:t>
            </a:r>
            <a:r>
              <a:rPr lang="uk-UA" dirty="0" err="1">
                <a:solidFill>
                  <a:srgbClr val="002060"/>
                </a:solidFill>
              </a:rPr>
              <a:t>флешбеків</a:t>
            </a:r>
            <a:r>
              <a:rPr lang="uk-UA" dirty="0">
                <a:solidFill>
                  <a:srgbClr val="002060"/>
                </a:solidFill>
              </a:rPr>
              <a:t>, теорія ніяк не пояснює </a:t>
            </a:r>
            <a:r>
              <a:rPr lang="uk-UA" dirty="0" err="1">
                <a:solidFill>
                  <a:srgbClr val="002060"/>
                </a:solidFill>
              </a:rPr>
              <a:t>нав</a:t>
            </a:r>
            <a:r>
              <a:rPr lang="ru-RU" dirty="0">
                <a:solidFill>
                  <a:srgbClr val="002060"/>
                </a:solidFill>
              </a:rPr>
              <a:t>’</a:t>
            </a:r>
            <a:r>
              <a:rPr lang="ru-RU" dirty="0" err="1">
                <a:solidFill>
                  <a:srgbClr val="002060"/>
                </a:solidFill>
              </a:rPr>
              <a:t>язливі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спогади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та </a:t>
            </a:r>
            <a:r>
              <a:rPr lang="ru-RU" dirty="0" err="1">
                <a:solidFill>
                  <a:srgbClr val="002060"/>
                </a:solidFill>
              </a:rPr>
              <a:t>нічні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кошмари</a:t>
            </a:r>
            <a:r>
              <a:rPr lang="ru-RU" dirty="0" smtClean="0">
                <a:solidFill>
                  <a:srgbClr val="002060"/>
                </a:solidFill>
              </a:rPr>
              <a:t>)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6221" y="4280122"/>
            <a:ext cx="2495550" cy="18288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r="5615"/>
          <a:stretch/>
        </p:blipFill>
        <p:spPr>
          <a:xfrm>
            <a:off x="9513660" y="1867121"/>
            <a:ext cx="2499980" cy="176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56511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00195363F3329468164B31340C21CB5" ma:contentTypeVersion="4" ma:contentTypeDescription="Создание документа." ma:contentTypeScope="" ma:versionID="94b1d84a7f1cbc5249e4e700a04a5504">
  <xsd:schema xmlns:xsd="http://www.w3.org/2001/XMLSchema" xmlns:xs="http://www.w3.org/2001/XMLSchema" xmlns:p="http://schemas.microsoft.com/office/2006/metadata/properties" xmlns:ns2="89f92000-800d-4392-bb19-26adcb08c17f" targetNamespace="http://schemas.microsoft.com/office/2006/metadata/properties" ma:root="true" ma:fieldsID="1d9d3d8289b372a5ec80e314a0549c9a" ns2:_="">
    <xsd:import namespace="89f92000-800d-4392-bb19-26adcb08c1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92000-800d-4392-bb19-26adcb08c1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18293C-0F5E-4CC6-9016-CEDF5A94EFA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00F967-0ACC-44E5-A38C-C009C17AC7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f92000-800d-4392-bb19-26adcb08c1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307</TotalTime>
  <Words>855</Words>
  <Application>Microsoft Office PowerPoint</Application>
  <PresentationFormat>Widescreen</PresentationFormat>
  <Paragraphs>79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Легкий дым</vt:lpstr>
      <vt:lpstr>PowerPoint Presentation</vt:lpstr>
      <vt:lpstr>PowerPoint Presentation</vt:lpstr>
      <vt:lpstr>Теоретичні моделі ПТСР </vt:lpstr>
      <vt:lpstr>PowerPoint Presentation</vt:lpstr>
      <vt:lpstr>1. Психодинамічна концепція </vt:lpstr>
      <vt:lpstr>2. Когнітивна концепція </vt:lpstr>
      <vt:lpstr>3. Психосоціальна концепція </vt:lpstr>
      <vt:lpstr>4. Мультифакторіальна концепція </vt:lpstr>
      <vt:lpstr>5. Двухфакторна теорія </vt:lpstr>
      <vt:lpstr>6. Теорія патологічних асоціативних емоційних зв’‎язків (Pitman, 1988)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Теоретичні моделі посттравматичного стресового розладу</dc:title>
  <dc:creator>Admin</dc:creator>
  <cp:lastModifiedBy>Y O</cp:lastModifiedBy>
  <cp:revision>31</cp:revision>
  <dcterms:created xsi:type="dcterms:W3CDTF">2022-09-12T10:59:56Z</dcterms:created>
  <dcterms:modified xsi:type="dcterms:W3CDTF">2022-12-20T13:54:43Z</dcterms:modified>
</cp:coreProperties>
</file>