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3"/>
  </p:sldMasterIdLst>
  <p:sldIdLst>
    <p:sldId id="256" r:id="rId4"/>
    <p:sldId id="263" r:id="rId5"/>
    <p:sldId id="258" r:id="rId6"/>
    <p:sldId id="272" r:id="rId7"/>
    <p:sldId id="262" r:id="rId8"/>
    <p:sldId id="264" r:id="rId9"/>
    <p:sldId id="268" r:id="rId10"/>
    <p:sldId id="265" r:id="rId11"/>
    <p:sldId id="266" r:id="rId12"/>
    <p:sldId id="261" r:id="rId13"/>
    <p:sldId id="259" r:id="rId14"/>
    <p:sldId id="260" r:id="rId15"/>
    <p:sldId id="257" r:id="rId16"/>
    <p:sldId id="269" r:id="rId17"/>
    <p:sldId id="267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05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11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94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130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99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52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834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499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51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0235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943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118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218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057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19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3767D-53E3-4F82-9A14-1A2BB25EDD38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E809AFA-C3D6-4520-BE6A-302134022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750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1570" y="7716644"/>
            <a:ext cx="7766936" cy="153243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F0A22E"/>
                </a:solidFill>
                <a:latin typeface="Trebuchet MS" panose="020B0603020202020204"/>
              </a:rPr>
              <a:t>Міністерство охорони здоров’я України</a:t>
            </a:r>
            <a:br>
              <a:rPr lang="ru-RU" sz="20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>
                <a:solidFill>
                  <a:srgbClr val="F0A22E"/>
                </a:solidFill>
                <a:latin typeface="Trebuchet MS" panose="020B0603020202020204"/>
              </a:rPr>
              <a:t>Одеський національний медичний університет</a:t>
            </a:r>
            <a:br>
              <a:rPr lang="ru-RU" sz="20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  <a:t>Кафедра Психіатрії та наркології</a:t>
            </a:r>
            <a:b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 smtClean="0">
                <a:solidFill>
                  <a:srgbClr val="F0A22E"/>
                </a:solidFill>
                <a:latin typeface="Trebuchet MS" panose="020B0603020202020204"/>
              </a:rPr>
              <a:t>Медико-психологічні наслідки участі у бойових діях. Поняття про стрес. Травматичний стрес. Посттравматичний стрес. Поняття про психологічну травму.</a:t>
            </a:r>
            <a:br>
              <a:rPr lang="uk-UA" sz="24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uk-UA" sz="24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 smtClean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uk-UA" sz="24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uk-UA" sz="24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 smtClean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uk-UA" sz="24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uk-UA" sz="24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uk-UA" sz="24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uk-UA" sz="2400" dirty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 smtClean="0">
                <a:solidFill>
                  <a:srgbClr val="F0A22E"/>
                </a:solidFill>
                <a:latin typeface="Trebuchet MS" panose="020B0603020202020204"/>
              </a:rPr>
            </a:br>
            <a:r>
              <a:rPr lang="ru-RU" sz="2000" dirty="0">
                <a:solidFill>
                  <a:srgbClr val="F0A22E"/>
                </a:solidFill>
                <a:latin typeface="Trebuchet MS" panose="020B0603020202020204"/>
              </a:rPr>
              <a:t/>
            </a:r>
            <a:br>
              <a:rPr lang="ru-RU" sz="2000" dirty="0">
                <a:solidFill>
                  <a:srgbClr val="F0A22E"/>
                </a:solidFill>
                <a:latin typeface="Trebuchet MS" panose="020B0603020202020204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53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9168" y="1732780"/>
            <a:ext cx="6322423" cy="3880773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психотравмуючим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бойової</a:t>
            </a:r>
            <a:r>
              <a:rPr lang="ru-RU" dirty="0"/>
              <a:t> обстановки є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специфічного</a:t>
            </a:r>
            <a:r>
              <a:rPr lang="ru-RU" dirty="0"/>
              <a:t> </a:t>
            </a:r>
            <a:r>
              <a:rPr lang="ru-RU" dirty="0" err="1"/>
              <a:t>бойового</a:t>
            </a:r>
            <a:r>
              <a:rPr lang="ru-RU" dirty="0"/>
              <a:t> </a:t>
            </a:r>
            <a:r>
              <a:rPr lang="ru-RU" dirty="0" err="1"/>
              <a:t>стресу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накладає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відбиток</a:t>
            </a:r>
            <a:r>
              <a:rPr lang="ru-RU" dirty="0"/>
              <a:t>. У </a:t>
            </a:r>
            <a:r>
              <a:rPr lang="ru-RU" dirty="0" err="1"/>
              <a:t>період</a:t>
            </a:r>
            <a:r>
              <a:rPr lang="ru-RU" dirty="0"/>
              <a:t> бою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стресу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певну</a:t>
            </a:r>
            <a:r>
              <a:rPr lang="ru-RU" dirty="0"/>
              <a:t> </a:t>
            </a:r>
            <a:r>
              <a:rPr lang="ru-RU" dirty="0" err="1"/>
              <a:t>позитивну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для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вона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негативним</a:t>
            </a:r>
            <a:r>
              <a:rPr lang="ru-RU" dirty="0"/>
              <a:t>, </a:t>
            </a:r>
            <a:r>
              <a:rPr lang="ru-RU" dirty="0" err="1"/>
              <a:t>руйнівним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r>
              <a:rPr lang="ru-RU" dirty="0"/>
              <a:t> в силу </a:t>
            </a:r>
            <a:r>
              <a:rPr lang="ru-RU" dirty="0" err="1"/>
              <a:t>постстресових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. Особи,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зазначаються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дезадаптації</a:t>
            </a:r>
            <a:r>
              <a:rPr lang="ru-RU" dirty="0"/>
              <a:t>, </a:t>
            </a:r>
            <a:r>
              <a:rPr lang="ru-RU" dirty="0" err="1"/>
              <a:t>потребують</a:t>
            </a:r>
            <a:r>
              <a:rPr lang="ru-RU" dirty="0"/>
              <a:t> медико-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у </a:t>
            </a:r>
            <a:r>
              <a:rPr lang="ru-RU" dirty="0" err="1"/>
              <a:t>спеціальних</a:t>
            </a:r>
            <a:r>
              <a:rPr lang="ru-RU" dirty="0"/>
              <a:t> заходах </a:t>
            </a:r>
            <a:r>
              <a:rPr lang="ru-RU" dirty="0" err="1"/>
              <a:t>психокорекції</a:t>
            </a:r>
            <a:r>
              <a:rPr lang="ru-RU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" y="232954"/>
            <a:ext cx="3522617" cy="352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448" y="240350"/>
            <a:ext cx="6285169" cy="5010919"/>
          </a:xfrm>
        </p:spPr>
        <p:txBody>
          <a:bodyPr>
            <a:no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о </a:t>
            </a:r>
            <a:r>
              <a:rPr lang="ru-RU" dirty="0" err="1" smtClean="0"/>
              <a:t>непатологічних</a:t>
            </a:r>
            <a:r>
              <a:rPr lang="ru-RU" dirty="0" smtClean="0"/>
              <a:t> (</a:t>
            </a:r>
            <a:r>
              <a:rPr lang="ru-RU" dirty="0" err="1" smtClean="0"/>
              <a:t>фізіологічним</a:t>
            </a:r>
            <a:r>
              <a:rPr lang="ru-RU" dirty="0" smtClean="0"/>
              <a:t>) </a:t>
            </a:r>
            <a:r>
              <a:rPr lang="ru-RU" dirty="0" err="1" smtClean="0"/>
              <a:t>невротичних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</a:t>
            </a:r>
            <a:r>
              <a:rPr lang="ru-RU" dirty="0" err="1" smtClean="0"/>
              <a:t>відносяться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на </a:t>
            </a:r>
            <a:r>
              <a:rPr lang="ru-RU" dirty="0" err="1" smtClean="0"/>
              <a:t>бойовий</a:t>
            </a:r>
            <a:r>
              <a:rPr lang="ru-RU" dirty="0" smtClean="0"/>
              <a:t> </a:t>
            </a:r>
            <a:r>
              <a:rPr lang="ru-RU" dirty="0" err="1" smtClean="0"/>
              <a:t>стрес</a:t>
            </a:r>
            <a:r>
              <a:rPr lang="ru-RU" dirty="0" smtClean="0"/>
              <a:t> (</a:t>
            </a:r>
            <a:r>
              <a:rPr lang="ru-RU" dirty="0" err="1" smtClean="0"/>
              <a:t>адаптаційні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). Вони </a:t>
            </a:r>
            <a:r>
              <a:rPr lang="ru-RU" dirty="0" err="1" smtClean="0"/>
              <a:t>проявляються</a:t>
            </a:r>
            <a:r>
              <a:rPr lang="ru-RU" dirty="0" smtClean="0"/>
              <a:t> в </a:t>
            </a:r>
            <a:r>
              <a:rPr lang="ru-RU" dirty="0" err="1" smtClean="0"/>
              <a:t>підвищеній</a:t>
            </a:r>
            <a:r>
              <a:rPr lang="ru-RU" dirty="0" smtClean="0"/>
              <a:t> </a:t>
            </a:r>
            <a:r>
              <a:rPr lang="ru-RU" dirty="0" err="1" smtClean="0"/>
              <a:t>емоційній</a:t>
            </a:r>
            <a:r>
              <a:rPr lang="ru-RU" dirty="0" smtClean="0"/>
              <a:t> </a:t>
            </a:r>
            <a:r>
              <a:rPr lang="ru-RU" dirty="0" err="1" smtClean="0"/>
              <a:t>напруженості</a:t>
            </a:r>
            <a:r>
              <a:rPr lang="ru-RU" dirty="0" smtClean="0"/>
              <a:t> і </a:t>
            </a:r>
            <a:r>
              <a:rPr lang="ru-RU" dirty="0" err="1" smtClean="0"/>
              <a:t>психомоторних</a:t>
            </a:r>
            <a:r>
              <a:rPr lang="ru-RU" dirty="0" smtClean="0"/>
              <a:t> </a:t>
            </a:r>
            <a:r>
              <a:rPr lang="ru-RU" dirty="0" err="1" smtClean="0"/>
              <a:t>змінах</a:t>
            </a:r>
            <a:r>
              <a:rPr lang="ru-RU" dirty="0" smtClean="0"/>
              <a:t>, </a:t>
            </a:r>
            <a:r>
              <a:rPr lang="ru-RU" dirty="0" err="1" smtClean="0"/>
              <a:t>викликаних</a:t>
            </a:r>
            <a:r>
              <a:rPr lang="ru-RU" dirty="0" smtClean="0"/>
              <a:t> страхом (</a:t>
            </a:r>
            <a:r>
              <a:rPr lang="ru-RU" dirty="0" err="1" smtClean="0"/>
              <a:t>безліч</a:t>
            </a:r>
            <a:r>
              <a:rPr lang="ru-RU" dirty="0" smtClean="0"/>
              <a:t> </a:t>
            </a:r>
            <a:r>
              <a:rPr lang="ru-RU" dirty="0" err="1" smtClean="0"/>
              <a:t>недоцільних</a:t>
            </a:r>
            <a:r>
              <a:rPr lang="ru-RU" dirty="0" smtClean="0"/>
              <a:t> </a:t>
            </a:r>
            <a:r>
              <a:rPr lang="ru-RU" dirty="0" err="1" smtClean="0"/>
              <a:t>рухів</a:t>
            </a:r>
            <a:r>
              <a:rPr lang="ru-RU" dirty="0" smtClean="0"/>
              <a:t>; </a:t>
            </a:r>
            <a:r>
              <a:rPr lang="ru-RU" dirty="0" err="1" smtClean="0"/>
              <a:t>безладне</a:t>
            </a:r>
            <a:r>
              <a:rPr lang="ru-RU" dirty="0" smtClean="0"/>
              <a:t>, </a:t>
            </a:r>
            <a:r>
              <a:rPr lang="ru-RU" dirty="0" err="1" smtClean="0"/>
              <a:t>безцільне</a:t>
            </a:r>
            <a:r>
              <a:rPr lang="ru-RU" dirty="0" smtClean="0"/>
              <a:t> </a:t>
            </a:r>
            <a:r>
              <a:rPr lang="ru-RU" dirty="0" err="1" smtClean="0"/>
              <a:t>метання</a:t>
            </a:r>
            <a:r>
              <a:rPr lang="ru-RU" dirty="0" smtClean="0"/>
              <a:t>; </a:t>
            </a:r>
            <a:r>
              <a:rPr lang="ru-RU" dirty="0" err="1" smtClean="0"/>
              <a:t>ступорозное</a:t>
            </a:r>
            <a:r>
              <a:rPr lang="ru-RU" dirty="0" smtClean="0"/>
              <a:t> </a:t>
            </a:r>
            <a:r>
              <a:rPr lang="ru-RU" dirty="0" err="1" smtClean="0"/>
              <a:t>знерухомлення</a:t>
            </a:r>
            <a:r>
              <a:rPr lang="ru-RU" dirty="0" smtClean="0"/>
              <a:t>; </a:t>
            </a:r>
            <a:r>
              <a:rPr lang="ru-RU" dirty="0" err="1" smtClean="0"/>
              <a:t>уривчаста</a:t>
            </a:r>
            <a:r>
              <a:rPr lang="ru-RU" dirty="0" smtClean="0"/>
              <a:t>, несвязная </a:t>
            </a:r>
            <a:r>
              <a:rPr lang="ru-RU" dirty="0" err="1" smtClean="0"/>
              <a:t>мова</a:t>
            </a:r>
            <a:r>
              <a:rPr lang="ru-RU" dirty="0" smtClean="0"/>
              <a:t>). До </a:t>
            </a:r>
            <a:r>
              <a:rPr lang="ru-RU" dirty="0" err="1" smtClean="0"/>
              <a:t>названих</a:t>
            </a:r>
            <a:r>
              <a:rPr lang="ru-RU" dirty="0" smtClean="0"/>
              <a:t> </a:t>
            </a:r>
            <a:r>
              <a:rPr lang="ru-RU" dirty="0" err="1" smtClean="0"/>
              <a:t>симптомів</a:t>
            </a:r>
            <a:r>
              <a:rPr lang="ru-RU" dirty="0" smtClean="0"/>
              <a:t> </a:t>
            </a:r>
            <a:r>
              <a:rPr lang="ru-RU" dirty="0" err="1" smtClean="0"/>
              <a:t>додаються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вегетативні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, як </a:t>
            </a:r>
            <a:r>
              <a:rPr lang="ru-RU" dirty="0" err="1" smtClean="0"/>
              <a:t>прискорене</a:t>
            </a:r>
            <a:r>
              <a:rPr lang="ru-RU" dirty="0" smtClean="0"/>
              <a:t> </a:t>
            </a:r>
            <a:r>
              <a:rPr lang="ru-RU" dirty="0" err="1" smtClean="0"/>
              <a:t>сечовипускання</a:t>
            </a:r>
            <a:r>
              <a:rPr lang="ru-RU" dirty="0" smtClean="0"/>
              <a:t>, </a:t>
            </a:r>
            <a:r>
              <a:rPr lang="ru-RU" dirty="0" err="1" smtClean="0"/>
              <a:t>дисфункція</a:t>
            </a:r>
            <a:r>
              <a:rPr lang="ru-RU" dirty="0" smtClean="0"/>
              <a:t> </a:t>
            </a:r>
            <a:r>
              <a:rPr lang="ru-RU" dirty="0" err="1" smtClean="0"/>
              <a:t>шлунка</a:t>
            </a:r>
            <a:r>
              <a:rPr lang="ru-RU" dirty="0" smtClean="0"/>
              <a:t> та кишечника; </a:t>
            </a:r>
            <a:r>
              <a:rPr lang="ru-RU" dirty="0" err="1" smtClean="0"/>
              <a:t>нудота</a:t>
            </a:r>
            <a:r>
              <a:rPr lang="ru-RU" dirty="0" smtClean="0"/>
              <a:t>, </a:t>
            </a:r>
            <a:r>
              <a:rPr lang="ru-RU" dirty="0" err="1" smtClean="0"/>
              <a:t>запаморочення</a:t>
            </a:r>
            <a:r>
              <a:rPr lang="ru-RU" dirty="0" smtClean="0"/>
              <a:t>, </a:t>
            </a:r>
            <a:r>
              <a:rPr lang="ru-RU" dirty="0" err="1" smtClean="0"/>
              <a:t>ознобоподобний</a:t>
            </a:r>
            <a:r>
              <a:rPr lang="ru-RU" dirty="0" smtClean="0"/>
              <a:t> тремор; </a:t>
            </a:r>
            <a:r>
              <a:rPr lang="ru-RU" dirty="0" err="1" smtClean="0"/>
              <a:t>зміна</a:t>
            </a:r>
            <a:r>
              <a:rPr lang="ru-RU" dirty="0" smtClean="0"/>
              <a:t> </a:t>
            </a:r>
            <a:r>
              <a:rPr lang="ru-RU" dirty="0" err="1" smtClean="0"/>
              <a:t>пігментації</a:t>
            </a:r>
            <a:r>
              <a:rPr lang="ru-RU" dirty="0" smtClean="0"/>
              <a:t> </a:t>
            </a:r>
            <a:r>
              <a:rPr lang="ru-RU" dirty="0" err="1" smtClean="0"/>
              <a:t>шкірних</a:t>
            </a:r>
            <a:r>
              <a:rPr lang="ru-RU" dirty="0" smtClean="0"/>
              <a:t> </a:t>
            </a:r>
            <a:r>
              <a:rPr lang="ru-RU" dirty="0" err="1" smtClean="0"/>
              <a:t>покривів</a:t>
            </a:r>
            <a:r>
              <a:rPr lang="ru-RU" dirty="0" smtClean="0"/>
              <a:t>;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нестачі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,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задухи</a:t>
            </a:r>
            <a:r>
              <a:rPr lang="ru-RU" dirty="0" smtClean="0"/>
              <a:t>;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сильної</a:t>
            </a:r>
            <a:r>
              <a:rPr lang="ru-RU" dirty="0" smtClean="0"/>
              <a:t> </a:t>
            </a:r>
            <a:r>
              <a:rPr lang="ru-RU" dirty="0" err="1" smtClean="0"/>
              <a:t>фізичної</a:t>
            </a:r>
            <a:r>
              <a:rPr lang="ru-RU" dirty="0" smtClean="0"/>
              <a:t> </a:t>
            </a:r>
            <a:r>
              <a:rPr lang="ru-RU" dirty="0" err="1" smtClean="0"/>
              <a:t>слабкості</a:t>
            </a:r>
            <a:r>
              <a:rPr lang="ru-RU" dirty="0" smtClean="0"/>
              <a:t>, жару </a:t>
            </a:r>
            <a:r>
              <a:rPr lang="ru-RU" dirty="0" err="1" smtClean="0"/>
              <a:t>або</a:t>
            </a:r>
            <a:r>
              <a:rPr lang="ru-RU" dirty="0" smtClean="0"/>
              <a:t> холоду та </a:t>
            </a:r>
            <a:r>
              <a:rPr lang="ru-RU" dirty="0" err="1" smtClean="0"/>
              <a:t>ін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979" y="4297680"/>
            <a:ext cx="3866371" cy="216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9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244" y="328524"/>
            <a:ext cx="8670470" cy="4308790"/>
          </a:xfrm>
        </p:spPr>
        <p:txBody>
          <a:bodyPr/>
          <a:lstStyle/>
          <a:p>
            <a:r>
              <a:rPr lang="ru-RU" dirty="0"/>
              <a:t>Психогенні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проявляються</a:t>
            </a:r>
            <a:r>
              <a:rPr lang="ru-RU" dirty="0"/>
              <a:t> в симптомах </a:t>
            </a:r>
            <a:r>
              <a:rPr lang="ru-RU" dirty="0" err="1"/>
              <a:t>астенічного</a:t>
            </a:r>
            <a:r>
              <a:rPr lang="ru-RU" dirty="0"/>
              <a:t>, </a:t>
            </a:r>
            <a:r>
              <a:rPr lang="ru-RU" dirty="0" err="1"/>
              <a:t>депресивного</a:t>
            </a:r>
            <a:r>
              <a:rPr lang="ru-RU" dirty="0"/>
              <a:t>, </a:t>
            </a:r>
            <a:r>
              <a:rPr lang="ru-RU" dirty="0" err="1"/>
              <a:t>істеричного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.</a:t>
            </a:r>
          </a:p>
          <a:p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показником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спостерігаєма</a:t>
            </a:r>
            <a:r>
              <a:rPr lang="ru-RU" dirty="0" smtClean="0"/>
              <a:t> </a:t>
            </a:r>
            <a:r>
              <a:rPr lang="ru-RU" dirty="0"/>
              <a:t>симптоматика </a:t>
            </a:r>
            <a:r>
              <a:rPr lang="ru-RU" dirty="0" err="1"/>
              <a:t>відображає</a:t>
            </a:r>
            <a:r>
              <a:rPr lang="ru-RU" dirty="0"/>
              <a:t> </a:t>
            </a:r>
            <a:r>
              <a:rPr lang="ru-RU" dirty="0" err="1"/>
              <a:t>непсихотичний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травматизації</a:t>
            </a:r>
            <a:r>
              <a:rPr lang="ru-RU" dirty="0"/>
              <a:t> </a:t>
            </a:r>
            <a:r>
              <a:rPr lang="ru-RU" dirty="0" err="1"/>
              <a:t>військовослужбовця</a:t>
            </a:r>
            <a:r>
              <a:rPr lang="ru-RU" dirty="0"/>
              <a:t>, є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достатньою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критичної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здатності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цілеспрямованої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643" y="2482919"/>
            <a:ext cx="609600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170" y="280353"/>
            <a:ext cx="8344530" cy="1320800"/>
          </a:xfrm>
        </p:spPr>
        <p:txBody>
          <a:bodyPr/>
          <a:lstStyle/>
          <a:p>
            <a:pPr algn="ctr"/>
            <a:r>
              <a:rPr lang="ru-RU" b="1" dirty="0" err="1" smtClean="0"/>
              <a:t>Травматичний</a:t>
            </a:r>
            <a:r>
              <a:rPr lang="ru-RU" b="1" dirty="0" smtClean="0"/>
              <a:t> </a:t>
            </a:r>
            <a:r>
              <a:rPr lang="ru-RU" b="1" dirty="0" err="1" smtClean="0"/>
              <a:t>стрес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039" y="940753"/>
            <a:ext cx="4459948" cy="5323654"/>
          </a:xfrm>
        </p:spPr>
        <p:txBody>
          <a:bodyPr>
            <a:normAutofit/>
          </a:bodyPr>
          <a:lstStyle/>
          <a:p>
            <a:r>
              <a:rPr lang="ru-RU" dirty="0" err="1" smtClean="0"/>
              <a:t>Травматичний</a:t>
            </a:r>
            <a:r>
              <a:rPr lang="ru-RU" dirty="0" smtClean="0"/>
              <a:t> </a:t>
            </a:r>
            <a:r>
              <a:rPr lang="ru-RU" dirty="0" err="1" smtClean="0"/>
              <a:t>стрес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емоційна</a:t>
            </a:r>
            <a:r>
              <a:rPr lang="ru-RU" dirty="0" smtClean="0"/>
              <a:t>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на </a:t>
            </a:r>
            <a:r>
              <a:rPr lang="ru-RU" dirty="0" err="1" smtClean="0"/>
              <a:t>важкі</a:t>
            </a:r>
            <a:r>
              <a:rPr lang="ru-RU" dirty="0" smtClean="0"/>
              <a:t> </a:t>
            </a:r>
            <a:r>
              <a:rPr lang="ru-RU" dirty="0" err="1" smtClean="0"/>
              <a:t>події</a:t>
            </a:r>
            <a:r>
              <a:rPr lang="ru-RU" dirty="0" smtClean="0"/>
              <a:t>. </a:t>
            </a:r>
            <a:r>
              <a:rPr lang="ru-RU" dirty="0" err="1" smtClean="0"/>
              <a:t>Травматичний</a:t>
            </a:r>
            <a:r>
              <a:rPr lang="ru-RU" dirty="0" smtClean="0"/>
              <a:t> </a:t>
            </a:r>
            <a:r>
              <a:rPr lang="ru-RU" dirty="0" err="1" smtClean="0"/>
              <a:t>стрес</a:t>
            </a:r>
            <a:r>
              <a:rPr lang="ru-RU" dirty="0" smtClean="0"/>
              <a:t> </a:t>
            </a:r>
            <a:r>
              <a:rPr lang="ru-RU" dirty="0" err="1" smtClean="0"/>
              <a:t>вважається</a:t>
            </a:r>
            <a:r>
              <a:rPr lang="ru-RU" dirty="0" smtClean="0"/>
              <a:t> нормальною </a:t>
            </a:r>
            <a:r>
              <a:rPr lang="ru-RU" dirty="0" err="1" smtClean="0"/>
              <a:t>реакцією</a:t>
            </a:r>
            <a:r>
              <a:rPr lang="ru-RU" dirty="0" smtClean="0"/>
              <a:t> на </a:t>
            </a:r>
            <a:r>
              <a:rPr lang="ru-RU" dirty="0" err="1" smtClean="0"/>
              <a:t>ненормальні</a:t>
            </a:r>
            <a:r>
              <a:rPr lang="ru-RU" dirty="0" smtClean="0"/>
              <a:t> </a:t>
            </a:r>
            <a:r>
              <a:rPr lang="ru-RU" dirty="0" err="1" smtClean="0"/>
              <a:t>обставини</a:t>
            </a:r>
            <a:r>
              <a:rPr lang="ru-RU" dirty="0" smtClean="0"/>
              <a:t> (</a:t>
            </a:r>
            <a:r>
              <a:rPr lang="ru-RU" dirty="0" err="1" smtClean="0"/>
              <a:t>події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виходять</a:t>
            </a:r>
            <a:r>
              <a:rPr lang="ru-RU" dirty="0" smtClean="0"/>
              <a:t> за рамки </a:t>
            </a:r>
            <a:r>
              <a:rPr lang="ru-RU" dirty="0" err="1" smtClean="0"/>
              <a:t>звичайного</a:t>
            </a:r>
            <a:r>
              <a:rPr lang="ru-RU" dirty="0" smtClean="0"/>
              <a:t> </a:t>
            </a:r>
            <a:r>
              <a:rPr lang="ru-RU" dirty="0" err="1" smtClean="0"/>
              <a:t>життєвого</a:t>
            </a:r>
            <a:r>
              <a:rPr lang="ru-RU" dirty="0" smtClean="0"/>
              <a:t> </a:t>
            </a:r>
            <a:r>
              <a:rPr lang="ru-RU" dirty="0" err="1" smtClean="0"/>
              <a:t>досвіду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).</a:t>
            </a:r>
          </a:p>
          <a:p>
            <a:r>
              <a:rPr lang="ru-RU" dirty="0"/>
              <a:t>Під </a:t>
            </a:r>
            <a:r>
              <a:rPr lang="ru-RU" dirty="0" err="1"/>
              <a:t>бойовим</a:t>
            </a:r>
            <a:r>
              <a:rPr lang="ru-RU" dirty="0"/>
              <a:t> </a:t>
            </a:r>
            <a:r>
              <a:rPr lang="ru-RU" dirty="0" err="1"/>
              <a:t>стресом</a:t>
            </a:r>
            <a:r>
              <a:rPr lang="ru-RU" dirty="0"/>
              <a:t>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розуміти</a:t>
            </a:r>
            <a:r>
              <a:rPr lang="ru-RU" dirty="0"/>
              <a:t> </a:t>
            </a:r>
            <a:r>
              <a:rPr lang="ru-RU" dirty="0" err="1"/>
              <a:t>багаторівневий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адаптаційної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бойової</a:t>
            </a:r>
            <a:r>
              <a:rPr lang="ru-RU" dirty="0"/>
              <a:t> обстановки,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напругою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реактивної</a:t>
            </a:r>
            <a:r>
              <a:rPr lang="ru-RU" dirty="0"/>
              <a:t> </a:t>
            </a:r>
            <a:r>
              <a:rPr lang="ru-RU" dirty="0" err="1"/>
              <a:t>саморегуляції</a:t>
            </a:r>
            <a:r>
              <a:rPr lang="ru-RU" dirty="0"/>
              <a:t> і </a:t>
            </a:r>
            <a:r>
              <a:rPr lang="ru-RU" dirty="0" err="1"/>
              <a:t>закріпленням</a:t>
            </a:r>
            <a:r>
              <a:rPr lang="ru-RU" dirty="0"/>
              <a:t> </a:t>
            </a:r>
            <a:r>
              <a:rPr lang="ru-RU" dirty="0" err="1"/>
              <a:t>специфічних</a:t>
            </a:r>
            <a:r>
              <a:rPr lang="ru-RU" dirty="0"/>
              <a:t> </a:t>
            </a:r>
            <a:r>
              <a:rPr lang="ru-RU" dirty="0" err="1"/>
              <a:t>пристосувальних</a:t>
            </a:r>
            <a:r>
              <a:rPr lang="ru-RU" dirty="0"/>
              <a:t> </a:t>
            </a:r>
            <a:r>
              <a:rPr lang="ru-RU" dirty="0" err="1"/>
              <a:t>психофізіологічних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. 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986" y="2881139"/>
            <a:ext cx="4537982" cy="338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3743" y="2762589"/>
            <a:ext cx="3526971" cy="650082"/>
          </a:xfrm>
        </p:spPr>
        <p:txBody>
          <a:bodyPr/>
          <a:lstStyle/>
          <a:p>
            <a:pPr algn="ctr"/>
            <a:r>
              <a:rPr lang="ru-RU" b="1" dirty="0" smtClean="0"/>
              <a:t>ПТСР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787" y="3584442"/>
            <a:ext cx="8617594" cy="2408146"/>
          </a:xfrm>
        </p:spPr>
        <p:txBody>
          <a:bodyPr/>
          <a:lstStyle/>
          <a:p>
            <a:r>
              <a:rPr lang="ru-RU" dirty="0" err="1" smtClean="0"/>
              <a:t>Посттравматиичний</a:t>
            </a:r>
            <a:r>
              <a:rPr lang="ru-RU" dirty="0" smtClean="0"/>
              <a:t> </a:t>
            </a:r>
            <a:r>
              <a:rPr lang="ru-RU" dirty="0" err="1" smtClean="0"/>
              <a:t>стресовий</a:t>
            </a:r>
            <a:r>
              <a:rPr lang="ru-RU" dirty="0" smtClean="0"/>
              <a:t> </a:t>
            </a:r>
            <a:r>
              <a:rPr lang="ru-RU" dirty="0" err="1" smtClean="0"/>
              <a:t>роозлад</a:t>
            </a:r>
            <a:r>
              <a:rPr lang="ru-RU" dirty="0" smtClean="0"/>
              <a:t> </a:t>
            </a:r>
            <a:r>
              <a:rPr lang="ru-RU" dirty="0"/>
              <a:t>(ПТСР, </a:t>
            </a:r>
            <a:r>
              <a:rPr lang="ru-RU" dirty="0" err="1"/>
              <a:t>посттравматичний</a:t>
            </a:r>
            <a:r>
              <a:rPr lang="ru-RU" dirty="0"/>
              <a:t> синдром, «</a:t>
            </a:r>
            <a:r>
              <a:rPr lang="ru-RU" dirty="0" err="1"/>
              <a:t>комбатантський</a:t>
            </a:r>
            <a:r>
              <a:rPr lang="ru-RU" dirty="0"/>
              <a:t> синдром», «</a:t>
            </a:r>
            <a:r>
              <a:rPr lang="ru-RU" dirty="0" err="1"/>
              <a:t>в'єтнамський</a:t>
            </a:r>
            <a:r>
              <a:rPr lang="ru-RU" dirty="0"/>
              <a:t> синдром», «</a:t>
            </a:r>
            <a:r>
              <a:rPr lang="ru-RU" dirty="0" err="1"/>
              <a:t>афганський</a:t>
            </a:r>
            <a:r>
              <a:rPr lang="ru-RU" dirty="0"/>
              <a:t> синдром», «</a:t>
            </a:r>
            <a:r>
              <a:rPr lang="ru-RU" dirty="0" err="1"/>
              <a:t>східний</a:t>
            </a:r>
            <a:r>
              <a:rPr lang="ru-RU" dirty="0"/>
              <a:t> синдром» </a:t>
            </a:r>
            <a:r>
              <a:rPr lang="ru-RU" dirty="0" err="1"/>
              <a:t>тощо</a:t>
            </a:r>
            <a:r>
              <a:rPr lang="ru-RU" dirty="0"/>
              <a:t>) — </a:t>
            </a:r>
            <a:r>
              <a:rPr lang="ru-RU" dirty="0" err="1"/>
              <a:t>психічний</a:t>
            </a:r>
            <a:r>
              <a:rPr lang="ru-RU" dirty="0"/>
              <a:t> </a:t>
            </a:r>
            <a:r>
              <a:rPr lang="ru-RU" dirty="0" err="1"/>
              <a:t>розлад</a:t>
            </a:r>
            <a:r>
              <a:rPr lang="ru-RU" dirty="0"/>
              <a:t>, </a:t>
            </a:r>
            <a:r>
              <a:rPr lang="ru-RU" dirty="0" err="1"/>
              <a:t>різновид</a:t>
            </a:r>
            <a:r>
              <a:rPr lang="ru-RU" dirty="0"/>
              <a:t> неврозу,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переживання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травмують</a:t>
            </a:r>
            <a:r>
              <a:rPr lang="ru-RU" dirty="0"/>
              <a:t> </a:t>
            </a:r>
            <a:r>
              <a:rPr lang="ru-RU" dirty="0" err="1"/>
              <a:t>психіку</a:t>
            </a:r>
            <a:r>
              <a:rPr lang="ru-RU" dirty="0"/>
              <a:t>, таких як,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теракти</a:t>
            </a:r>
            <a:r>
              <a:rPr lang="ru-RU" dirty="0"/>
              <a:t>, </a:t>
            </a:r>
            <a:r>
              <a:rPr lang="ru-RU" dirty="0" err="1"/>
              <a:t>аварії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стихійні</a:t>
            </a:r>
            <a:r>
              <a:rPr lang="ru-RU" dirty="0"/>
              <a:t> лиха, </a:t>
            </a:r>
            <a:r>
              <a:rPr lang="ru-RU" dirty="0" err="1"/>
              <a:t>катастрофи</a:t>
            </a:r>
            <a:r>
              <a:rPr lang="ru-RU" dirty="0"/>
              <a:t>, </a:t>
            </a:r>
            <a:r>
              <a:rPr lang="ru-RU" dirty="0" err="1"/>
              <a:t>важкі</a:t>
            </a:r>
            <a:r>
              <a:rPr lang="ru-RU" dirty="0"/>
              <a:t> </a:t>
            </a:r>
            <a:r>
              <a:rPr lang="ru-RU" dirty="0" err="1"/>
              <a:t>фізичні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, </a:t>
            </a:r>
            <a:r>
              <a:rPr lang="ru-RU" dirty="0" err="1"/>
              <a:t>побутові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насильства</a:t>
            </a:r>
            <a:r>
              <a:rPr lang="ru-RU" dirty="0"/>
              <a:t>,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ставанням</a:t>
            </a:r>
            <a:r>
              <a:rPr lang="ru-RU" dirty="0"/>
              <a:t> </a:t>
            </a:r>
            <a:r>
              <a:rPr lang="ru-RU" dirty="0" err="1"/>
              <a:t>свідком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заподіювачем</a:t>
            </a:r>
            <a:r>
              <a:rPr lang="ru-RU" dirty="0"/>
              <a:t> </a:t>
            </a:r>
            <a:r>
              <a:rPr lang="ru-RU" dirty="0" err="1"/>
              <a:t>чужої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65" y="316365"/>
            <a:ext cx="4968084" cy="309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0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Виділяють </a:t>
            </a:r>
            <a:r>
              <a:rPr lang="ru-RU" b="1" dirty="0" err="1"/>
              <a:t>такі</a:t>
            </a:r>
            <a:r>
              <a:rPr lang="ru-RU" b="1" dirty="0"/>
              <a:t> </a:t>
            </a:r>
            <a:r>
              <a:rPr lang="ru-RU" b="1" dirty="0" err="1"/>
              <a:t>стани</a:t>
            </a:r>
            <a:r>
              <a:rPr lang="ru-RU" b="1" dirty="0"/>
              <a:t> (</a:t>
            </a:r>
            <a:r>
              <a:rPr lang="ru-RU" b="1" dirty="0" err="1"/>
              <a:t>розлади</a:t>
            </a:r>
            <a:r>
              <a:rPr lang="ru-RU" b="1" dirty="0"/>
              <a:t>) за </a:t>
            </a:r>
            <a:r>
              <a:rPr lang="ru-RU" b="1" dirty="0" err="1"/>
              <a:t>часовим</a:t>
            </a:r>
            <a:r>
              <a:rPr lang="ru-RU" b="1" dirty="0"/>
              <a:t> </a:t>
            </a:r>
            <a:r>
              <a:rPr lang="ru-RU" b="1" dirty="0" err="1"/>
              <a:t>перебігом</a:t>
            </a:r>
            <a:r>
              <a:rPr lang="ru-RU" b="1" dirty="0"/>
              <a:t>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5152" y="1786709"/>
            <a:ext cx="5841032" cy="4574902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sz="2100" dirty="0" err="1"/>
              <a:t>гостра</a:t>
            </a:r>
            <a:r>
              <a:rPr lang="ru-RU" sz="2100" dirty="0"/>
              <a:t> </a:t>
            </a:r>
            <a:r>
              <a:rPr lang="ru-RU" sz="2100" dirty="0" err="1"/>
              <a:t>стресова</a:t>
            </a:r>
            <a:r>
              <a:rPr lang="ru-RU" sz="2100" dirty="0"/>
              <a:t> </a:t>
            </a:r>
            <a:r>
              <a:rPr lang="ru-RU" sz="2100" dirty="0" err="1"/>
              <a:t>реакція</a:t>
            </a:r>
            <a:r>
              <a:rPr lang="ru-RU" sz="2100" dirty="0"/>
              <a:t> (</a:t>
            </a:r>
            <a:r>
              <a:rPr lang="ru-RU" sz="2100" dirty="0" err="1"/>
              <a:t>від</a:t>
            </a:r>
            <a:r>
              <a:rPr lang="ru-RU" sz="2100" dirty="0"/>
              <a:t> перших </a:t>
            </a:r>
            <a:r>
              <a:rPr lang="ru-RU" sz="2100" dirty="0" err="1"/>
              <a:t>хвилин</a:t>
            </a:r>
            <a:r>
              <a:rPr lang="ru-RU" sz="2100" dirty="0"/>
              <a:t> </a:t>
            </a:r>
            <a:r>
              <a:rPr lang="ru-RU" sz="2100" dirty="0" err="1"/>
              <a:t>після</a:t>
            </a:r>
            <a:r>
              <a:rPr lang="ru-RU" sz="2100" dirty="0"/>
              <a:t> </a:t>
            </a:r>
            <a:r>
              <a:rPr lang="ru-RU" sz="2100" dirty="0" err="1"/>
              <a:t>травми</a:t>
            </a:r>
            <a:r>
              <a:rPr lang="ru-RU" sz="2100" dirty="0"/>
              <a:t> до </a:t>
            </a:r>
            <a:r>
              <a:rPr lang="ru-RU" sz="2100" dirty="0" err="1"/>
              <a:t>двох</a:t>
            </a:r>
            <a:r>
              <a:rPr lang="ru-RU" sz="2100" dirty="0"/>
              <a:t> </a:t>
            </a:r>
            <a:r>
              <a:rPr lang="ru-RU" sz="2100" dirty="0" err="1"/>
              <a:t>діб</a:t>
            </a:r>
            <a:r>
              <a:rPr lang="ru-RU" sz="2100" dirty="0"/>
              <a:t>)</a:t>
            </a:r>
          </a:p>
          <a:p>
            <a:r>
              <a:rPr lang="ru-RU" sz="2100" dirty="0" err="1"/>
              <a:t>гострий</a:t>
            </a:r>
            <a:r>
              <a:rPr lang="ru-RU" sz="2100" dirty="0"/>
              <a:t> </a:t>
            </a:r>
            <a:r>
              <a:rPr lang="ru-RU" sz="2100" dirty="0" err="1"/>
              <a:t>стрес</a:t>
            </a:r>
            <a:r>
              <a:rPr lang="ru-RU" sz="2100" dirty="0"/>
              <a:t> </a:t>
            </a:r>
            <a:r>
              <a:rPr lang="ru-RU" sz="2100" dirty="0" err="1"/>
              <a:t>учасника</a:t>
            </a:r>
            <a:r>
              <a:rPr lang="ru-RU" sz="2100" dirty="0"/>
              <a:t> </a:t>
            </a:r>
            <a:r>
              <a:rPr lang="ru-RU" sz="2100" dirty="0" err="1"/>
              <a:t>бойових</a:t>
            </a:r>
            <a:r>
              <a:rPr lang="ru-RU" sz="2100" dirty="0"/>
              <a:t> </a:t>
            </a:r>
            <a:r>
              <a:rPr lang="ru-RU" sz="2100" dirty="0" err="1"/>
              <a:t>дій</a:t>
            </a:r>
            <a:r>
              <a:rPr lang="ru-RU" sz="2100" dirty="0"/>
              <a:t> та </a:t>
            </a:r>
            <a:r>
              <a:rPr lang="ru-RU" sz="2100" dirty="0" err="1"/>
              <a:t>операцій</a:t>
            </a:r>
            <a:r>
              <a:rPr lang="ru-RU" sz="2100" dirty="0"/>
              <a:t> (</a:t>
            </a:r>
            <a:r>
              <a:rPr lang="en-US" sz="2100" dirty="0"/>
              <a:t>COSR — </a:t>
            </a:r>
            <a:r>
              <a:rPr lang="en-US" sz="2100" dirty="0" err="1"/>
              <a:t>en</a:t>
            </a:r>
            <a:r>
              <a:rPr lang="en-US" sz="2100" dirty="0"/>
              <a:t>. Combat et operational stress reaction) — </a:t>
            </a:r>
            <a:r>
              <a:rPr lang="ru-RU" sz="2100" dirty="0" err="1"/>
              <a:t>комплексні</a:t>
            </a:r>
            <a:r>
              <a:rPr lang="ru-RU" sz="2100" dirty="0"/>
              <a:t> </a:t>
            </a:r>
            <a:r>
              <a:rPr lang="ru-RU" sz="2100" dirty="0" err="1"/>
              <a:t>порушення</a:t>
            </a:r>
            <a:r>
              <a:rPr lang="ru-RU" sz="2100" dirty="0"/>
              <a:t>, </a:t>
            </a:r>
            <a:r>
              <a:rPr lang="ru-RU" sz="2100" dirty="0" err="1"/>
              <a:t>строком</a:t>
            </a:r>
            <a:r>
              <a:rPr lang="ru-RU" sz="2100" dirty="0"/>
              <a:t> до </a:t>
            </a:r>
            <a:r>
              <a:rPr lang="ru-RU" sz="2100" dirty="0" err="1"/>
              <a:t>чотирьох</a:t>
            </a:r>
            <a:r>
              <a:rPr lang="ru-RU" sz="2100" dirty="0"/>
              <a:t> </a:t>
            </a:r>
            <a:r>
              <a:rPr lang="ru-RU" sz="2100" dirty="0" err="1"/>
              <a:t>діб</a:t>
            </a:r>
            <a:endParaRPr lang="ru-RU" sz="2100" dirty="0"/>
          </a:p>
          <a:p>
            <a:r>
              <a:rPr lang="ru-RU" sz="2100" dirty="0" err="1"/>
              <a:t>гострий</a:t>
            </a:r>
            <a:r>
              <a:rPr lang="ru-RU" sz="2100" dirty="0"/>
              <a:t> </a:t>
            </a:r>
            <a:r>
              <a:rPr lang="ru-RU" sz="2100" dirty="0" err="1"/>
              <a:t>стресовий</a:t>
            </a:r>
            <a:r>
              <a:rPr lang="ru-RU" sz="2100" dirty="0"/>
              <a:t> </a:t>
            </a:r>
            <a:r>
              <a:rPr lang="ru-RU" sz="2100" dirty="0" err="1"/>
              <a:t>розлад</a:t>
            </a:r>
            <a:r>
              <a:rPr lang="ru-RU" sz="2100" dirty="0"/>
              <a:t> — </a:t>
            </a:r>
            <a:r>
              <a:rPr lang="ru-RU" sz="2100" dirty="0" err="1"/>
              <a:t>від</a:t>
            </a:r>
            <a:r>
              <a:rPr lang="ru-RU" sz="2100" dirty="0"/>
              <a:t> </a:t>
            </a:r>
            <a:r>
              <a:rPr lang="ru-RU" sz="2100" dirty="0" err="1"/>
              <a:t>двох</a:t>
            </a:r>
            <a:r>
              <a:rPr lang="ru-RU" sz="2100" dirty="0"/>
              <a:t> </a:t>
            </a:r>
            <a:r>
              <a:rPr lang="ru-RU" sz="2100" dirty="0" err="1"/>
              <a:t>днів</a:t>
            </a:r>
            <a:r>
              <a:rPr lang="ru-RU" sz="2100" dirty="0"/>
              <a:t> до одного </a:t>
            </a:r>
            <a:r>
              <a:rPr lang="ru-RU" sz="2100" dirty="0" err="1"/>
              <a:t>місяця</a:t>
            </a:r>
            <a:r>
              <a:rPr lang="ru-RU" sz="2100" dirty="0"/>
              <a:t> (</a:t>
            </a:r>
            <a:r>
              <a:rPr lang="en-US" sz="2100" dirty="0"/>
              <a:t>ASD — </a:t>
            </a:r>
            <a:r>
              <a:rPr lang="en-US" sz="2100" dirty="0" err="1"/>
              <a:t>en</a:t>
            </a:r>
            <a:r>
              <a:rPr lang="en-US" sz="2100" dirty="0"/>
              <a:t>. Acute stress disorder)</a:t>
            </a:r>
          </a:p>
          <a:p>
            <a:r>
              <a:rPr lang="ru-RU" sz="2100" dirty="0" err="1"/>
              <a:t>гостра</a:t>
            </a:r>
            <a:r>
              <a:rPr lang="ru-RU" sz="2100" dirty="0"/>
              <a:t> форма ПТСР (</a:t>
            </a:r>
            <a:r>
              <a:rPr lang="ru-RU" sz="2100" dirty="0" err="1"/>
              <a:t>від</a:t>
            </a:r>
            <a:r>
              <a:rPr lang="ru-RU" sz="2100" dirty="0"/>
              <a:t> одного до </a:t>
            </a:r>
            <a:r>
              <a:rPr lang="ru-RU" sz="2100" dirty="0" err="1"/>
              <a:t>трьох</a:t>
            </a:r>
            <a:r>
              <a:rPr lang="ru-RU" sz="2100" dirty="0"/>
              <a:t> </a:t>
            </a:r>
            <a:r>
              <a:rPr lang="ru-RU" sz="2100" dirty="0" err="1"/>
              <a:t>місяців</a:t>
            </a:r>
            <a:r>
              <a:rPr lang="ru-RU" sz="2100" dirty="0"/>
              <a:t>)</a:t>
            </a:r>
          </a:p>
          <a:p>
            <a:r>
              <a:rPr lang="ru-RU" sz="2100" dirty="0" err="1"/>
              <a:t>хронічна</a:t>
            </a:r>
            <a:r>
              <a:rPr lang="ru-RU" sz="2100" dirty="0"/>
              <a:t> форма ПТСР (</a:t>
            </a:r>
            <a:r>
              <a:rPr lang="ru-RU" sz="2100" dirty="0" err="1"/>
              <a:t>більше</a:t>
            </a:r>
            <a:r>
              <a:rPr lang="ru-RU" sz="2100" dirty="0"/>
              <a:t>, </a:t>
            </a:r>
            <a:r>
              <a:rPr lang="ru-RU" sz="2100" dirty="0" err="1"/>
              <a:t>ніж</a:t>
            </a:r>
            <a:r>
              <a:rPr lang="ru-RU" sz="2100" dirty="0"/>
              <a:t> три </a:t>
            </a:r>
            <a:r>
              <a:rPr lang="ru-RU" sz="2100" dirty="0" err="1"/>
              <a:t>місяці</a:t>
            </a:r>
            <a:r>
              <a:rPr lang="ru-RU" sz="2100" dirty="0"/>
              <a:t>)</a:t>
            </a:r>
          </a:p>
          <a:p>
            <a:r>
              <a:rPr lang="ru-RU" sz="2100" dirty="0"/>
              <a:t>ПТСР </a:t>
            </a:r>
            <a:r>
              <a:rPr lang="ru-RU" sz="2100" dirty="0" err="1"/>
              <a:t>із</a:t>
            </a:r>
            <a:r>
              <a:rPr lang="ru-RU" sz="2100" dirty="0"/>
              <a:t> </a:t>
            </a:r>
            <a:r>
              <a:rPr lang="ru-RU" sz="2100" dirty="0" err="1"/>
              <a:t>відстроченим</a:t>
            </a:r>
            <a:r>
              <a:rPr lang="ru-RU" sz="2100" dirty="0"/>
              <a:t> </a:t>
            </a:r>
            <a:r>
              <a:rPr lang="ru-RU" sz="2100" dirty="0" err="1"/>
              <a:t>проявом</a:t>
            </a:r>
            <a:r>
              <a:rPr lang="ru-RU" sz="2100" dirty="0"/>
              <a:t> (</a:t>
            </a:r>
            <a:r>
              <a:rPr lang="ru-RU" sz="2100" dirty="0" err="1"/>
              <a:t>симптоми</a:t>
            </a:r>
            <a:r>
              <a:rPr lang="ru-RU" sz="2100" dirty="0"/>
              <a:t> </a:t>
            </a:r>
            <a:r>
              <a:rPr lang="ru-RU" sz="2100" dirty="0" err="1"/>
              <a:t>захворювання</a:t>
            </a:r>
            <a:r>
              <a:rPr lang="ru-RU" sz="2100" dirty="0"/>
              <a:t> </a:t>
            </a:r>
            <a:r>
              <a:rPr lang="ru-RU" sz="2100" dirty="0" err="1"/>
              <a:t>проявилися</a:t>
            </a:r>
            <a:r>
              <a:rPr lang="ru-RU" sz="2100" dirty="0"/>
              <a:t> через 6 </a:t>
            </a:r>
            <a:r>
              <a:rPr lang="ru-RU" sz="2100" dirty="0" err="1"/>
              <a:t>місяців</a:t>
            </a:r>
            <a:r>
              <a:rPr lang="ru-RU" sz="2100" dirty="0"/>
              <a:t> </a:t>
            </a:r>
            <a:r>
              <a:rPr lang="ru-RU" sz="2100" dirty="0" err="1"/>
              <a:t>після</a:t>
            </a:r>
            <a:r>
              <a:rPr lang="ru-RU" sz="2100" dirty="0"/>
              <a:t> </a:t>
            </a:r>
            <a:r>
              <a:rPr lang="ru-RU" sz="2100" dirty="0" err="1"/>
              <a:t>травми</a:t>
            </a:r>
            <a:r>
              <a:rPr lang="ru-RU" sz="2100" dirty="0"/>
              <a:t> </a:t>
            </a:r>
            <a:r>
              <a:rPr lang="ru-RU" sz="2100" dirty="0" err="1"/>
              <a:t>або</a:t>
            </a:r>
            <a:r>
              <a:rPr lang="ru-RU" sz="2100" dirty="0"/>
              <a:t> </a:t>
            </a:r>
            <a:r>
              <a:rPr lang="ru-RU" sz="2100" dirty="0" err="1"/>
              <a:t>ще</a:t>
            </a:r>
            <a:r>
              <a:rPr lang="ru-RU" sz="2100" dirty="0"/>
              <a:t> </a:t>
            </a:r>
            <a:r>
              <a:rPr lang="ru-RU" sz="2100" dirty="0" err="1"/>
              <a:t>пізніше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093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Симптоми ПТСР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поділити</a:t>
            </a:r>
            <a:r>
              <a:rPr lang="ru-RU" b="1" dirty="0"/>
              <a:t> на </a:t>
            </a:r>
            <a:r>
              <a:rPr lang="ru-RU" b="1" dirty="0" err="1"/>
              <a:t>такі</a:t>
            </a:r>
            <a:r>
              <a:rPr lang="ru-RU" b="1" dirty="0"/>
              <a:t> </a:t>
            </a:r>
            <a:r>
              <a:rPr lang="ru-RU" b="1" dirty="0" err="1"/>
              <a:t>категорії</a:t>
            </a:r>
            <a:r>
              <a:rPr lang="ru-RU" b="1" dirty="0"/>
              <a:t>: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5859" y="1930400"/>
            <a:ext cx="5423020" cy="3880773"/>
          </a:xfrm>
        </p:spPr>
        <p:txBody>
          <a:bodyPr/>
          <a:lstStyle/>
          <a:p>
            <a:r>
              <a:rPr lang="ru-RU" dirty="0" err="1" smtClean="0"/>
              <a:t>симптоми</a:t>
            </a:r>
            <a:r>
              <a:rPr lang="ru-RU" dirty="0" smtClean="0"/>
              <a:t> </a:t>
            </a:r>
            <a:r>
              <a:rPr lang="ru-RU" dirty="0" err="1"/>
              <a:t>присутності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симптоми</a:t>
            </a:r>
            <a:r>
              <a:rPr lang="ru-RU" dirty="0" smtClean="0"/>
              <a:t> </a:t>
            </a:r>
            <a:r>
              <a:rPr lang="ru-RU" dirty="0" err="1"/>
              <a:t>уникнення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негативні</a:t>
            </a:r>
            <a:r>
              <a:rPr lang="ru-RU" dirty="0" smtClean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когнітивних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та </a:t>
            </a:r>
            <a:r>
              <a:rPr lang="ru-RU" dirty="0" err="1"/>
              <a:t>настрої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збудженні</a:t>
            </a:r>
            <a:r>
              <a:rPr lang="ru-RU" dirty="0"/>
              <a:t> та </a:t>
            </a:r>
            <a:r>
              <a:rPr lang="ru-RU" dirty="0" err="1"/>
              <a:t>реактивності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небажані</a:t>
            </a:r>
            <a:r>
              <a:rPr lang="ru-RU" dirty="0"/>
              <a:t> </a:t>
            </a:r>
            <a:r>
              <a:rPr lang="ru-RU" dirty="0" err="1"/>
              <a:t>спогади</a:t>
            </a:r>
            <a:r>
              <a:rPr lang="ru-RU" dirty="0"/>
              <a:t> та </a:t>
            </a:r>
            <a:r>
              <a:rPr lang="ru-RU" dirty="0" err="1"/>
              <a:t>відтворення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ініціює</a:t>
            </a:r>
            <a:r>
              <a:rPr lang="ru-RU" dirty="0" smtClean="0"/>
              <a:t> ПТСР. </a:t>
            </a:r>
            <a:r>
              <a:rPr lang="ru-RU" dirty="0" err="1"/>
              <a:t>Сновидіння</a:t>
            </a:r>
            <a:r>
              <a:rPr lang="ru-RU" dirty="0"/>
              <a:t> про </a:t>
            </a:r>
            <a:r>
              <a:rPr lang="ru-RU" dirty="0" err="1" smtClean="0"/>
              <a:t>цю</a:t>
            </a:r>
            <a:r>
              <a:rPr lang="ru-RU" dirty="0" smtClean="0"/>
              <a:t> </a:t>
            </a:r>
            <a:r>
              <a:rPr lang="ru-RU" dirty="0" err="1" smtClean="0"/>
              <a:t>подію</a:t>
            </a:r>
            <a:r>
              <a:rPr lang="ru-RU" dirty="0" smtClean="0"/>
              <a:t> –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поширене</a:t>
            </a:r>
            <a:r>
              <a:rPr lang="ru-RU" dirty="0" smtClean="0"/>
              <a:t> </a:t>
            </a:r>
            <a:r>
              <a:rPr lang="ru-RU" dirty="0" err="1"/>
              <a:t>явище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921"/>
          <a:stretch/>
        </p:blipFill>
        <p:spPr>
          <a:xfrm>
            <a:off x="391886" y="1719943"/>
            <a:ext cx="3888920" cy="338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0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172" y="3495161"/>
            <a:ext cx="8575765" cy="3134239"/>
          </a:xfrm>
        </p:spPr>
        <p:txBody>
          <a:bodyPr>
            <a:normAutofit/>
          </a:bodyPr>
          <a:lstStyle/>
          <a:p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 smtClean="0"/>
              <a:t>поширений</a:t>
            </a:r>
            <a:r>
              <a:rPr lang="ru-RU" dirty="0" smtClean="0"/>
              <a:t> </a:t>
            </a:r>
            <a:r>
              <a:rPr lang="ru-RU" dirty="0" err="1" smtClean="0"/>
              <a:t>дисоціативний</a:t>
            </a:r>
            <a:r>
              <a:rPr lang="ru-RU" dirty="0" smtClean="0"/>
              <a:t> стан - </a:t>
            </a:r>
            <a:r>
              <a:rPr lang="ru-RU" dirty="0" err="1"/>
              <a:t>неспання</a:t>
            </a:r>
            <a:r>
              <a:rPr lang="ru-RU" dirty="0"/>
              <a:t>, у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/>
              <a:t>події</a:t>
            </a:r>
            <a:r>
              <a:rPr lang="ru-RU" dirty="0"/>
              <a:t> </a:t>
            </a:r>
            <a:r>
              <a:rPr lang="ru-RU" dirty="0" err="1"/>
              <a:t>переживаються</a:t>
            </a:r>
            <a:r>
              <a:rPr lang="ru-RU" dirty="0"/>
              <a:t>, </a:t>
            </a:r>
            <a:r>
              <a:rPr lang="ru-RU" dirty="0" err="1"/>
              <a:t>начебто</a:t>
            </a:r>
            <a:r>
              <a:rPr lang="ru-RU" dirty="0"/>
              <a:t> вони </a:t>
            </a:r>
            <a:r>
              <a:rPr lang="ru-RU" dirty="0" err="1"/>
              <a:t>відбуваються</a:t>
            </a:r>
            <a:r>
              <a:rPr lang="ru-RU" dirty="0"/>
              <a:t> реально.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до </a:t>
            </a:r>
            <a:r>
              <a:rPr lang="ru-RU" dirty="0" err="1"/>
              <a:t>реагування</a:t>
            </a:r>
            <a:r>
              <a:rPr lang="ru-RU" dirty="0"/>
              <a:t>, як у </a:t>
            </a:r>
            <a:r>
              <a:rPr lang="ru-RU" dirty="0" err="1"/>
              <a:t>вихідній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гучні</a:t>
            </a:r>
            <a:r>
              <a:rPr lang="ru-RU" dirty="0"/>
              <a:t> звуки,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/>
              <a:t>феєрверк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спогад</a:t>
            </a:r>
            <a:r>
              <a:rPr lang="ru-RU" dirty="0"/>
              <a:t> про </a:t>
            </a:r>
            <a:r>
              <a:rPr lang="ru-RU" dirty="0" err="1"/>
              <a:t>бій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, у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пошуку</a:t>
            </a:r>
            <a:r>
              <a:rPr lang="ru-RU" dirty="0"/>
              <a:t> </a:t>
            </a:r>
            <a:r>
              <a:rPr lang="ru-RU" dirty="0" err="1"/>
              <a:t>притулку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падіння</a:t>
            </a:r>
            <a:r>
              <a:rPr lang="ru-RU" dirty="0"/>
              <a:t> на землю для </a:t>
            </a:r>
            <a:r>
              <a:rPr lang="ru-RU" dirty="0" err="1"/>
              <a:t>захисту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стимулів</a:t>
            </a:r>
            <a:r>
              <a:rPr lang="ru-RU" dirty="0"/>
              <a:t>, </a:t>
            </a:r>
            <a:r>
              <a:rPr lang="ru-RU" dirty="0" err="1"/>
              <a:t>пов'язаних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травмою, і вони часто </a:t>
            </a:r>
            <a:r>
              <a:rPr lang="ru-RU" dirty="0" err="1"/>
              <a:t>почуваються</a:t>
            </a:r>
            <a:r>
              <a:rPr lang="ru-RU" dirty="0"/>
              <a:t> </a:t>
            </a:r>
            <a:r>
              <a:rPr lang="ru-RU" dirty="0" err="1"/>
              <a:t>емоційно</a:t>
            </a:r>
            <a:r>
              <a:rPr lang="ru-RU" dirty="0"/>
              <a:t> </a:t>
            </a:r>
            <a:r>
              <a:rPr lang="ru-RU" dirty="0" err="1"/>
              <a:t>онімілими</a:t>
            </a:r>
            <a:r>
              <a:rPr lang="ru-RU" dirty="0"/>
              <a:t> у </a:t>
            </a:r>
            <a:r>
              <a:rPr lang="ru-RU" dirty="0" err="1"/>
              <a:t>повсякденній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55" y="283110"/>
            <a:ext cx="4744131" cy="295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7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8544" y="4378011"/>
            <a:ext cx="5550385" cy="225139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</a:t>
            </a:r>
            <a:r>
              <a:rPr lang="ru-RU" dirty="0"/>
              <a:t>. І. </a:t>
            </a:r>
            <a:r>
              <a:rPr lang="ru-RU" dirty="0" err="1"/>
              <a:t>С'едін</a:t>
            </a:r>
            <a:r>
              <a:rPr lang="ru-RU" dirty="0"/>
              <a:t> і Р. А. Абдурахманов </a:t>
            </a:r>
            <a:r>
              <a:rPr lang="ru-RU" dirty="0" err="1"/>
              <a:t>вказують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посттравматичні</a:t>
            </a:r>
            <a:r>
              <a:rPr lang="ru-RU" dirty="0"/>
              <a:t> </a:t>
            </a:r>
            <a:r>
              <a:rPr lang="ru-RU" dirty="0" err="1"/>
              <a:t>стресові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розглядаються</a:t>
            </a:r>
            <a:r>
              <a:rPr lang="ru-RU" dirty="0"/>
              <a:t> в рамках </a:t>
            </a:r>
            <a:r>
              <a:rPr lang="ru-RU" dirty="0" err="1"/>
              <a:t>психоаналітичного</a:t>
            </a:r>
            <a:r>
              <a:rPr lang="ru-RU" dirty="0"/>
              <a:t>, </a:t>
            </a:r>
            <a:r>
              <a:rPr lang="ru-RU" dirty="0" err="1"/>
              <a:t>когнітивного</a:t>
            </a:r>
            <a:r>
              <a:rPr lang="ru-RU" dirty="0"/>
              <a:t>, </a:t>
            </a:r>
            <a:r>
              <a:rPr lang="ru-RU" dirty="0" err="1"/>
              <a:t>поведінкового</a:t>
            </a:r>
            <a:r>
              <a:rPr lang="ru-RU" dirty="0"/>
              <a:t>, </a:t>
            </a:r>
            <a:r>
              <a:rPr lang="ru-RU" dirty="0" err="1"/>
              <a:t>психосоціального</a:t>
            </a:r>
            <a:r>
              <a:rPr lang="ru-RU" dirty="0"/>
              <a:t>, </a:t>
            </a:r>
            <a:r>
              <a:rPr lang="ru-RU" dirty="0" err="1"/>
              <a:t>психофізичного</a:t>
            </a:r>
            <a:r>
              <a:rPr lang="ru-RU" dirty="0"/>
              <a:t>, </a:t>
            </a:r>
            <a:r>
              <a:rPr lang="ru-RU" dirty="0" err="1"/>
              <a:t>психобіологічного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підходів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44" y="287791"/>
            <a:ext cx="5674858" cy="377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6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420" y="369027"/>
            <a:ext cx="9038166" cy="5192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сьогоднішній</a:t>
            </a:r>
            <a:r>
              <a:rPr lang="ru-RU" dirty="0" smtClean="0"/>
              <a:t> день </a:t>
            </a:r>
            <a:r>
              <a:rPr lang="ru-RU" dirty="0" err="1" smtClean="0"/>
              <a:t>розроблено</a:t>
            </a:r>
            <a:r>
              <a:rPr lang="ru-RU" dirty="0" smtClean="0"/>
              <a:t> </a:t>
            </a:r>
            <a:r>
              <a:rPr lang="ru-RU" dirty="0" err="1" smtClean="0"/>
              <a:t>велику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діагностичних</a:t>
            </a:r>
            <a:r>
              <a:rPr lang="ru-RU" dirty="0" smtClean="0"/>
              <a:t> методик,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виявляти</a:t>
            </a:r>
            <a:r>
              <a:rPr lang="ru-RU" dirty="0" smtClean="0"/>
              <a:t> й </a:t>
            </a:r>
            <a:r>
              <a:rPr lang="ru-RU" dirty="0" err="1" smtClean="0"/>
              <a:t>оцінювати</a:t>
            </a:r>
            <a:r>
              <a:rPr lang="ru-RU" dirty="0" smtClean="0"/>
              <a:t> ПТСР.</a:t>
            </a:r>
          </a:p>
          <a:p>
            <a:pPr marL="0" indent="0">
              <a:buNone/>
            </a:pPr>
            <a:r>
              <a:rPr lang="ru-RU" dirty="0" err="1" smtClean="0"/>
              <a:t>Серед</a:t>
            </a:r>
            <a:r>
              <a:rPr lang="ru-RU" dirty="0" smtClean="0"/>
              <a:t> них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відомими</a:t>
            </a:r>
            <a:r>
              <a:rPr lang="ru-RU" dirty="0" smtClean="0"/>
              <a:t> є: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структуроване</a:t>
            </a:r>
            <a:r>
              <a:rPr lang="ru-RU" dirty="0" smtClean="0"/>
              <a:t> </a:t>
            </a:r>
            <a:r>
              <a:rPr lang="ru-RU" dirty="0" err="1" smtClean="0"/>
              <a:t>клінічне</a:t>
            </a:r>
            <a:r>
              <a:rPr lang="ru-RU" dirty="0" smtClean="0"/>
              <a:t> </a:t>
            </a:r>
            <a:r>
              <a:rPr lang="ru-RU" dirty="0" err="1" smtClean="0"/>
              <a:t>діагностичне</a:t>
            </a:r>
            <a:r>
              <a:rPr lang="ru-RU" dirty="0" smtClean="0"/>
              <a:t> </a:t>
            </a:r>
            <a:r>
              <a:rPr lang="ru-RU" dirty="0" err="1" smtClean="0"/>
              <a:t>інтерв'ю</a:t>
            </a:r>
            <a:r>
              <a:rPr lang="ru-RU" dirty="0" smtClean="0"/>
              <a:t> (СКІД);</a:t>
            </a:r>
          </a:p>
          <a:p>
            <a:r>
              <a:rPr lang="ru-RU" dirty="0" smtClean="0"/>
              <a:t> шкала для </a:t>
            </a:r>
            <a:r>
              <a:rPr lang="ru-RU" dirty="0" err="1" smtClean="0"/>
              <a:t>клінічної</a:t>
            </a:r>
            <a:r>
              <a:rPr lang="ru-RU" dirty="0" smtClean="0"/>
              <a:t> </a:t>
            </a:r>
            <a:r>
              <a:rPr lang="ru-RU" dirty="0" err="1" smtClean="0"/>
              <a:t>діагностики</a:t>
            </a:r>
            <a:r>
              <a:rPr lang="ru-RU" dirty="0" smtClean="0"/>
              <a:t> ПТСР;</a:t>
            </a:r>
          </a:p>
          <a:p>
            <a:r>
              <a:rPr lang="ru-RU" dirty="0"/>
              <a:t> </a:t>
            </a:r>
            <a:r>
              <a:rPr lang="ru-RU" dirty="0" smtClean="0"/>
              <a:t>шкала </a:t>
            </a:r>
            <a:r>
              <a:rPr lang="ru-RU" dirty="0" err="1" smtClean="0"/>
              <a:t>оцінки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</a:t>
            </a:r>
            <a:r>
              <a:rPr lang="ru-RU" dirty="0" err="1" smtClean="0"/>
              <a:t>травматичної</a:t>
            </a:r>
            <a:r>
              <a:rPr lang="ru-RU" dirty="0" smtClean="0"/>
              <a:t> </a:t>
            </a:r>
            <a:r>
              <a:rPr lang="ru-RU" dirty="0" err="1" smtClean="0"/>
              <a:t>події</a:t>
            </a:r>
            <a:r>
              <a:rPr lang="ru-RU" dirty="0" smtClean="0"/>
              <a:t> (ШОВТС);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519"/>
          <a:stretch/>
        </p:blipFill>
        <p:spPr>
          <a:xfrm>
            <a:off x="3494313" y="2773395"/>
            <a:ext cx="5555797" cy="382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5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526" y="182880"/>
            <a:ext cx="8784255" cy="5623351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err="1"/>
              <a:t>Миссисипская</a:t>
            </a:r>
            <a:r>
              <a:rPr lang="ru-RU" dirty="0"/>
              <a:t> шкала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посттравматичних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(</a:t>
            </a:r>
            <a:r>
              <a:rPr lang="ru-RU" dirty="0" err="1"/>
              <a:t>військовий</a:t>
            </a:r>
            <a:r>
              <a:rPr lang="ru-RU" dirty="0"/>
              <a:t> </a:t>
            </a:r>
            <a:r>
              <a:rPr lang="ru-RU" dirty="0" err="1"/>
              <a:t>варіант</a:t>
            </a:r>
            <a:r>
              <a:rPr lang="ru-RU" dirty="0"/>
              <a:t>);</a:t>
            </a:r>
          </a:p>
          <a:p>
            <a:r>
              <a:rPr lang="ru-RU" dirty="0" smtClean="0"/>
              <a:t> </a:t>
            </a:r>
            <a:r>
              <a:rPr lang="ru-RU" dirty="0" err="1"/>
              <a:t>Мінесотський</a:t>
            </a:r>
            <a:r>
              <a:rPr lang="ru-RU" dirty="0"/>
              <a:t> </a:t>
            </a:r>
            <a:r>
              <a:rPr lang="ru-RU" dirty="0" err="1"/>
              <a:t>багатофакторний</a:t>
            </a:r>
            <a:r>
              <a:rPr lang="ru-RU" dirty="0"/>
              <a:t> </a:t>
            </a:r>
            <a:r>
              <a:rPr lang="ru-RU" dirty="0" err="1"/>
              <a:t>особистісний</a:t>
            </a:r>
            <a:r>
              <a:rPr lang="ru-RU" dirty="0"/>
              <a:t> </a:t>
            </a:r>
            <a:r>
              <a:rPr lang="ru-RU" dirty="0" err="1"/>
              <a:t>опитувальник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опитувальник</a:t>
            </a:r>
            <a:r>
              <a:rPr lang="ru-RU" dirty="0" smtClean="0"/>
              <a:t> </a:t>
            </a:r>
            <a:r>
              <a:rPr lang="ru-RU" dirty="0" err="1" smtClean="0"/>
              <a:t>травматичного</a:t>
            </a:r>
            <a:r>
              <a:rPr lang="ru-RU" dirty="0" smtClean="0"/>
              <a:t> </a:t>
            </a:r>
            <a:r>
              <a:rPr lang="ru-RU" dirty="0" err="1" smtClean="0"/>
              <a:t>стресу</a:t>
            </a:r>
            <a:r>
              <a:rPr lang="ru-RU" dirty="0" smtClean="0"/>
              <a:t> І. О. </a:t>
            </a:r>
            <a:r>
              <a:rPr lang="ru-RU" dirty="0" err="1" smtClean="0"/>
              <a:t>Котенева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 шкала </a:t>
            </a:r>
            <a:r>
              <a:rPr lang="ru-RU" dirty="0" err="1" smtClean="0"/>
              <a:t>оцінки</a:t>
            </a:r>
            <a:r>
              <a:rPr lang="ru-RU" dirty="0" smtClean="0"/>
              <a:t> </a:t>
            </a:r>
            <a:r>
              <a:rPr lang="ru-RU" dirty="0" err="1" smtClean="0"/>
              <a:t>інтенсивності</a:t>
            </a:r>
            <a:r>
              <a:rPr lang="ru-RU" dirty="0" smtClean="0"/>
              <a:t> </a:t>
            </a:r>
            <a:r>
              <a:rPr lang="ru-RU" dirty="0" err="1" smtClean="0"/>
              <a:t>бойового</a:t>
            </a:r>
            <a:r>
              <a:rPr lang="ru-RU" dirty="0" smtClean="0"/>
              <a:t> </a:t>
            </a:r>
            <a:r>
              <a:rPr lang="ru-RU" dirty="0" err="1" smtClean="0"/>
              <a:t>досвіду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 коротка шкала </a:t>
            </a:r>
            <a:r>
              <a:rPr lang="ru-RU" dirty="0" err="1" smtClean="0"/>
              <a:t>тривоги</a:t>
            </a:r>
            <a:r>
              <a:rPr lang="ru-RU" dirty="0" smtClean="0"/>
              <a:t>, </a:t>
            </a:r>
            <a:r>
              <a:rPr lang="ru-RU" dirty="0" err="1" smtClean="0"/>
              <a:t>депресії</a:t>
            </a:r>
            <a:r>
              <a:rPr lang="ru-RU" dirty="0" smtClean="0"/>
              <a:t> і ПТСР (Б. </a:t>
            </a:r>
            <a:r>
              <a:rPr lang="ru-RU" dirty="0" err="1" smtClean="0"/>
              <a:t>Харт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2580907"/>
            <a:ext cx="5947682" cy="399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049" y="119743"/>
            <a:ext cx="8596668" cy="1320800"/>
          </a:xfrm>
        </p:spPr>
        <p:txBody>
          <a:bodyPr/>
          <a:lstStyle/>
          <a:p>
            <a:pPr algn="ctr"/>
            <a:r>
              <a:rPr lang="ru-RU" b="1" dirty="0" err="1" smtClean="0"/>
              <a:t>Фази</a:t>
            </a:r>
            <a:r>
              <a:rPr lang="ru-RU" b="1" dirty="0" smtClean="0"/>
              <a:t>, </a:t>
            </a:r>
            <a:r>
              <a:rPr lang="ru-RU" b="1" dirty="0" err="1"/>
              <a:t>які</a:t>
            </a:r>
            <a:r>
              <a:rPr lang="ru-RU" b="1" dirty="0"/>
              <a:t> проходить ПТСР: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464" y="3719286"/>
            <a:ext cx="8927838" cy="2991757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err="1" smtClean="0"/>
              <a:t>Відчай</a:t>
            </a:r>
            <a:r>
              <a:rPr lang="ru-RU" dirty="0" smtClean="0"/>
              <a:t> – </a:t>
            </a:r>
            <a:r>
              <a:rPr lang="ru-RU" dirty="0" err="1" smtClean="0"/>
              <a:t>гостра</a:t>
            </a:r>
            <a:r>
              <a:rPr lang="ru-RU" dirty="0" smtClean="0"/>
              <a:t> </a:t>
            </a:r>
            <a:r>
              <a:rPr lang="ru-RU" dirty="0" err="1" smtClean="0"/>
              <a:t>тривога</a:t>
            </a:r>
            <a:r>
              <a:rPr lang="ru-RU" dirty="0" smtClean="0"/>
              <a:t> без ясного </a:t>
            </a:r>
            <a:r>
              <a:rPr lang="ru-RU" dirty="0" err="1" smtClean="0"/>
              <a:t>усвідомлення</a:t>
            </a:r>
            <a:r>
              <a:rPr lang="ru-RU" dirty="0" smtClean="0"/>
              <a:t> </a:t>
            </a:r>
            <a:r>
              <a:rPr lang="ru-RU" dirty="0" err="1" smtClean="0"/>
              <a:t>важливості</a:t>
            </a:r>
            <a:r>
              <a:rPr lang="ru-RU" dirty="0" smtClean="0"/>
              <a:t> того,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сталося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Заперечення</a:t>
            </a:r>
            <a:r>
              <a:rPr lang="ru-RU" dirty="0" smtClean="0"/>
              <a:t> – </a:t>
            </a:r>
            <a:r>
              <a:rPr lang="ru-RU" dirty="0" err="1" smtClean="0"/>
              <a:t>безсоння</a:t>
            </a:r>
            <a:r>
              <a:rPr lang="ru-RU" dirty="0" smtClean="0"/>
              <a:t>, </a:t>
            </a:r>
            <a:r>
              <a:rPr lang="ru-RU" dirty="0" err="1" smtClean="0"/>
              <a:t>амнезія</a:t>
            </a:r>
            <a:r>
              <a:rPr lang="ru-RU" dirty="0" smtClean="0"/>
              <a:t>, </a:t>
            </a:r>
            <a:r>
              <a:rPr lang="ru-RU" dirty="0" err="1" smtClean="0"/>
              <a:t>заціпеніння</a:t>
            </a:r>
            <a:r>
              <a:rPr lang="ru-RU" dirty="0" smtClean="0"/>
              <a:t>, </a:t>
            </a:r>
            <a:r>
              <a:rPr lang="ru-RU" dirty="0" err="1" smtClean="0"/>
              <a:t>соматичні</a:t>
            </a:r>
            <a:r>
              <a:rPr lang="ru-RU" dirty="0" smtClean="0"/>
              <a:t> </a:t>
            </a:r>
            <a:r>
              <a:rPr lang="ru-RU" dirty="0" err="1" smtClean="0"/>
              <a:t>симптоми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Нав’язливість</a:t>
            </a:r>
            <a:r>
              <a:rPr lang="ru-RU" dirty="0" smtClean="0"/>
              <a:t> – </a:t>
            </a:r>
            <a:r>
              <a:rPr lang="ru-RU" dirty="0" err="1" smtClean="0"/>
              <a:t>вибухові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, перепади настрою, </a:t>
            </a:r>
            <a:r>
              <a:rPr lang="ru-RU" dirty="0" err="1" smtClean="0"/>
              <a:t>хронічний</a:t>
            </a:r>
            <a:r>
              <a:rPr lang="ru-RU" dirty="0" smtClean="0"/>
              <a:t> стан </a:t>
            </a:r>
            <a:r>
              <a:rPr lang="ru-RU" dirty="0" err="1" smtClean="0"/>
              <a:t>гіперзбудливості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порушеннями</a:t>
            </a:r>
            <a:r>
              <a:rPr lang="ru-RU" dirty="0" smtClean="0"/>
              <a:t> сну.</a:t>
            </a:r>
          </a:p>
          <a:p>
            <a:r>
              <a:rPr lang="ru-RU" dirty="0" err="1" smtClean="0"/>
              <a:t>Опрацювання</a:t>
            </a:r>
            <a:r>
              <a:rPr lang="ru-RU" dirty="0" smtClean="0"/>
              <a:t> – </a:t>
            </a:r>
            <a:r>
              <a:rPr lang="ru-RU" dirty="0" err="1" smtClean="0"/>
              <a:t>розуміння</a:t>
            </a:r>
            <a:r>
              <a:rPr lang="ru-RU" dirty="0" smtClean="0"/>
              <a:t> причин </a:t>
            </a:r>
            <a:r>
              <a:rPr lang="ru-RU" dirty="0" err="1" smtClean="0"/>
              <a:t>травми</a:t>
            </a:r>
            <a:r>
              <a:rPr lang="ru-RU" dirty="0" smtClean="0"/>
              <a:t> та горя.</a:t>
            </a:r>
          </a:p>
          <a:p>
            <a:r>
              <a:rPr lang="ru-RU" dirty="0" err="1" smtClean="0"/>
              <a:t>Завершення</a:t>
            </a:r>
            <a:r>
              <a:rPr lang="ru-RU" dirty="0" smtClean="0"/>
              <a:t> –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плани</a:t>
            </a:r>
            <a:r>
              <a:rPr lang="ru-RU" dirty="0" smtClean="0"/>
              <a:t> на </a:t>
            </a:r>
            <a:r>
              <a:rPr lang="ru-RU" dirty="0" err="1" smtClean="0"/>
              <a:t>майбутнє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625" y="780143"/>
            <a:ext cx="5887131" cy="330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335" y="317274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Бойова </a:t>
            </a:r>
            <a:r>
              <a:rPr lang="ru-RU" b="1" dirty="0" err="1"/>
              <a:t>психічна</a:t>
            </a:r>
            <a:r>
              <a:rPr lang="ru-RU" b="1" dirty="0"/>
              <a:t> травма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677" y="977674"/>
            <a:ext cx="6491613" cy="3880773"/>
          </a:xfrm>
        </p:spPr>
        <p:txBody>
          <a:bodyPr/>
          <a:lstStyle/>
          <a:p>
            <a:r>
              <a:rPr lang="ru-RU" dirty="0"/>
              <a:t>Бойова </a:t>
            </a:r>
            <a:r>
              <a:rPr lang="ru-RU" dirty="0" err="1"/>
              <a:t>психічна</a:t>
            </a:r>
            <a:r>
              <a:rPr lang="ru-RU" dirty="0"/>
              <a:t> травма (БПТ) — </a:t>
            </a:r>
            <a:r>
              <a:rPr lang="ru-RU" dirty="0" err="1"/>
              <a:t>психічна</a:t>
            </a:r>
            <a:r>
              <a:rPr lang="ru-RU" dirty="0"/>
              <a:t> травма,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бойової</a:t>
            </a:r>
            <a:r>
              <a:rPr lang="ru-RU" dirty="0"/>
              <a:t> обстановки.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розладів</a:t>
            </a:r>
            <a:r>
              <a:rPr lang="ru-RU" dirty="0"/>
              <a:t> </a:t>
            </a:r>
            <a:r>
              <a:rPr lang="ru-RU" dirty="0" err="1"/>
              <a:t>психіки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. </a:t>
            </a:r>
            <a:r>
              <a:rPr lang="ru-RU" dirty="0" err="1"/>
              <a:t>Боєць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отримав</a:t>
            </a:r>
            <a:r>
              <a:rPr lang="ru-RU" dirty="0"/>
              <a:t> БПТ, не </a:t>
            </a:r>
            <a:r>
              <a:rPr lang="ru-RU" dirty="0" err="1"/>
              <a:t>здатний</a:t>
            </a:r>
            <a:r>
              <a:rPr lang="ru-RU" dirty="0"/>
              <a:t> вести </a:t>
            </a:r>
            <a:r>
              <a:rPr lang="ru-RU" dirty="0" err="1"/>
              <a:t>бойові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[1].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відрізняти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контузії</a:t>
            </a:r>
            <a:r>
              <a:rPr lang="ru-RU" dirty="0"/>
              <a:t>, </a:t>
            </a:r>
            <a:r>
              <a:rPr lang="ru-RU" dirty="0" err="1"/>
              <a:t>отруєння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бойових</a:t>
            </a:r>
            <a:r>
              <a:rPr lang="ru-RU" dirty="0"/>
              <a:t> </a:t>
            </a:r>
            <a:r>
              <a:rPr lang="ru-RU" dirty="0" err="1"/>
              <a:t>ушкоджень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соматичний</a:t>
            </a:r>
            <a:r>
              <a:rPr lang="ru-RU" dirty="0"/>
              <a:t> </a:t>
            </a:r>
            <a:r>
              <a:rPr lang="ru-RU" dirty="0" smtClean="0"/>
              <a:t>характер.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628" y="2818046"/>
            <a:ext cx="5341442" cy="380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9343" y="261256"/>
            <a:ext cx="5113482" cy="3880773"/>
          </a:xfrm>
        </p:spPr>
        <p:txBody>
          <a:bodyPr>
            <a:noAutofit/>
          </a:bodyPr>
          <a:lstStyle/>
          <a:p>
            <a:r>
              <a:rPr lang="ru-RU" dirty="0"/>
              <a:t>БПТ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 У </a:t>
            </a:r>
            <a:r>
              <a:rPr lang="ru-RU" dirty="0" err="1"/>
              <a:t>першому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прояви БПТ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відносно</a:t>
            </a:r>
            <a:r>
              <a:rPr lang="ru-RU" dirty="0"/>
              <a:t> короткий </a:t>
            </a:r>
            <a:r>
              <a:rPr lang="ru-RU" dirty="0" err="1"/>
              <a:t>проміжок</a:t>
            </a:r>
            <a:r>
              <a:rPr lang="ru-RU" dirty="0"/>
              <a:t> часу, практично в момент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психотравмуючої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. </a:t>
            </a:r>
            <a:r>
              <a:rPr lang="ru-RU" dirty="0" err="1"/>
              <a:t>Військовослужбовець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отримав</a:t>
            </a:r>
            <a:r>
              <a:rPr lang="ru-RU" dirty="0"/>
              <a:t> БПТ,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впасти</a:t>
            </a:r>
            <a:r>
              <a:rPr lang="ru-RU" dirty="0"/>
              <a:t> в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загальмованість</a:t>
            </a:r>
            <a:r>
              <a:rPr lang="ru-RU" dirty="0"/>
              <a:t> (ступор), слабо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зовсім</a:t>
            </a:r>
            <a:r>
              <a:rPr lang="ru-RU" dirty="0"/>
              <a:t> не </a:t>
            </a:r>
            <a:r>
              <a:rPr lang="ru-RU" dirty="0" err="1"/>
              <a:t>реагувати</a:t>
            </a:r>
            <a:r>
              <a:rPr lang="ru-RU" dirty="0"/>
              <a:t> на </a:t>
            </a:r>
            <a:r>
              <a:rPr lang="ru-RU" dirty="0" err="1"/>
              <a:t>навколишню</a:t>
            </a:r>
            <a:r>
              <a:rPr lang="ru-RU" dirty="0"/>
              <a:t> обстановку </a:t>
            </a:r>
            <a:r>
              <a:rPr lang="ru-RU" dirty="0" err="1"/>
              <a:t>або</a:t>
            </a:r>
            <a:r>
              <a:rPr lang="ru-RU" dirty="0"/>
              <a:t>,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виявляти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рухову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(</a:t>
            </a:r>
            <a:r>
              <a:rPr lang="ru-RU" dirty="0" err="1"/>
              <a:t>кидатися</a:t>
            </a:r>
            <a:r>
              <a:rPr lang="ru-RU" dirty="0"/>
              <a:t>, </a:t>
            </a:r>
            <a:r>
              <a:rPr lang="ru-RU" dirty="0" err="1"/>
              <a:t>кричати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 У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слуху, </a:t>
            </a:r>
            <a:r>
              <a:rPr lang="ru-RU" dirty="0" err="1"/>
              <a:t>зору</a:t>
            </a:r>
            <a:r>
              <a:rPr lang="ru-RU" dirty="0"/>
              <a:t>, </a:t>
            </a:r>
            <a:r>
              <a:rPr lang="ru-RU" dirty="0" err="1"/>
              <a:t>мови</a:t>
            </a:r>
            <a:r>
              <a:rPr lang="ru-RU" dirty="0"/>
              <a:t>, </a:t>
            </a:r>
            <a:r>
              <a:rPr lang="ru-RU" dirty="0" err="1"/>
              <a:t>координації</a:t>
            </a:r>
            <a:r>
              <a:rPr lang="ru-RU" dirty="0"/>
              <a:t> </a:t>
            </a:r>
            <a:r>
              <a:rPr lang="ru-RU" dirty="0" err="1"/>
              <a:t>рухів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БПТ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відрізняти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</a:t>
            </a:r>
            <a:r>
              <a:rPr lang="ru-RU" dirty="0" err="1"/>
              <a:t>розгубленості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боягузтва</a:t>
            </a:r>
            <a:r>
              <a:rPr lang="ru-RU" dirty="0"/>
              <a:t>: </a:t>
            </a:r>
            <a:r>
              <a:rPr lang="ru-RU" dirty="0" err="1"/>
              <a:t>ніякі</a:t>
            </a:r>
            <a:r>
              <a:rPr lang="ru-RU" dirty="0"/>
              <a:t> </a:t>
            </a:r>
            <a:r>
              <a:rPr lang="ru-RU" dirty="0" err="1"/>
              <a:t>заклики</a:t>
            </a:r>
            <a:r>
              <a:rPr lang="ru-RU" dirty="0"/>
              <a:t>, </a:t>
            </a:r>
            <a:r>
              <a:rPr lang="ru-RU" dirty="0" err="1"/>
              <a:t>умовляння</a:t>
            </a:r>
            <a:r>
              <a:rPr lang="ru-RU" dirty="0"/>
              <a:t>, погрози, </a:t>
            </a:r>
            <a:r>
              <a:rPr lang="ru-RU" dirty="0" err="1"/>
              <a:t>ляпаси</a:t>
            </a:r>
            <a:r>
              <a:rPr lang="ru-RU" dirty="0"/>
              <a:t> не </a:t>
            </a:r>
            <a:r>
              <a:rPr lang="ru-RU" dirty="0" err="1"/>
              <a:t>виводять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стану </a:t>
            </a:r>
            <a:r>
              <a:rPr lang="ru-RU" dirty="0" err="1"/>
              <a:t>дезорієнтації</a:t>
            </a:r>
            <a:r>
              <a:rPr lang="ru-RU" dirty="0"/>
              <a:t> і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погіршити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 БПТ.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20" y="1600199"/>
            <a:ext cx="4193323" cy="294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73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2528" y="359230"/>
            <a:ext cx="5502729" cy="5323114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/>
              <a:t>До </a:t>
            </a:r>
            <a:r>
              <a:rPr lang="ru-RU" sz="1900" dirty="0" err="1"/>
              <a:t>другої</a:t>
            </a:r>
            <a:r>
              <a:rPr lang="ru-RU" sz="1900" dirty="0"/>
              <a:t> </a:t>
            </a:r>
            <a:r>
              <a:rPr lang="ru-RU" sz="1900" dirty="0" err="1"/>
              <a:t>групи</a:t>
            </a:r>
            <a:r>
              <a:rPr lang="ru-RU" sz="1900" dirty="0"/>
              <a:t> </a:t>
            </a:r>
            <a:r>
              <a:rPr lang="ru-RU" sz="1900" dirty="0" err="1"/>
              <a:t>відносяться</a:t>
            </a:r>
            <a:r>
              <a:rPr lang="ru-RU" sz="1900" dirty="0"/>
              <a:t> БПТ, </a:t>
            </a: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розвиваються</a:t>
            </a:r>
            <a:r>
              <a:rPr lang="ru-RU" sz="1900" dirty="0"/>
              <a:t> </a:t>
            </a:r>
            <a:r>
              <a:rPr lang="ru-RU" sz="1900" dirty="0" err="1"/>
              <a:t>відносно</a:t>
            </a:r>
            <a:r>
              <a:rPr lang="ru-RU" sz="1900" dirty="0"/>
              <a:t> </a:t>
            </a:r>
            <a:r>
              <a:rPr lang="ru-RU" sz="1900" dirty="0" err="1"/>
              <a:t>тривалий</a:t>
            </a:r>
            <a:r>
              <a:rPr lang="ru-RU" sz="1900" dirty="0"/>
              <a:t> час </a:t>
            </a:r>
            <a:r>
              <a:rPr lang="ru-RU" sz="1900" dirty="0" err="1"/>
              <a:t>під</a:t>
            </a:r>
            <a:r>
              <a:rPr lang="ru-RU" sz="1900" dirty="0"/>
              <a:t> </a:t>
            </a:r>
            <a:r>
              <a:rPr lang="ru-RU" sz="1900" dirty="0" err="1"/>
              <a:t>впливом</a:t>
            </a:r>
            <a:r>
              <a:rPr lang="ru-RU" sz="1900" dirty="0"/>
              <a:t> </a:t>
            </a:r>
            <a:r>
              <a:rPr lang="ru-RU" sz="1900" dirty="0" err="1"/>
              <a:t>менш</a:t>
            </a:r>
            <a:r>
              <a:rPr lang="ru-RU" sz="1900" dirty="0"/>
              <a:t> </a:t>
            </a:r>
            <a:r>
              <a:rPr lang="ru-RU" sz="1900" dirty="0" err="1"/>
              <a:t>виражених</a:t>
            </a:r>
            <a:r>
              <a:rPr lang="ru-RU" sz="1900" dirty="0"/>
              <a:t>, але </a:t>
            </a:r>
            <a:r>
              <a:rPr lang="ru-RU" sz="1900" dirty="0" err="1"/>
              <a:t>постійно</a:t>
            </a:r>
            <a:r>
              <a:rPr lang="ru-RU" sz="1900" dirty="0"/>
              <a:t> </a:t>
            </a:r>
            <a:r>
              <a:rPr lang="ru-RU" sz="1900" dirty="0" err="1"/>
              <a:t>діючих</a:t>
            </a:r>
            <a:r>
              <a:rPr lang="ru-RU" sz="1900" dirty="0"/>
              <a:t> </a:t>
            </a:r>
            <a:r>
              <a:rPr lang="ru-RU" sz="1900" dirty="0" err="1"/>
              <a:t>факторів</a:t>
            </a:r>
            <a:r>
              <a:rPr lang="ru-RU" sz="1900" dirty="0"/>
              <a:t>. У </a:t>
            </a:r>
            <a:r>
              <a:rPr lang="ru-RU" sz="1900" dirty="0" err="1"/>
              <a:t>цьому</a:t>
            </a:r>
            <a:r>
              <a:rPr lang="ru-RU" sz="1900" dirty="0"/>
              <a:t> </a:t>
            </a:r>
            <a:r>
              <a:rPr lang="ru-RU" sz="1900" dirty="0" err="1"/>
              <a:t>випадку</a:t>
            </a:r>
            <a:r>
              <a:rPr lang="ru-RU" sz="1900" dirty="0"/>
              <a:t> </a:t>
            </a:r>
            <a:r>
              <a:rPr lang="ru-RU" sz="1900" dirty="0" err="1"/>
              <a:t>накопичення</a:t>
            </a:r>
            <a:r>
              <a:rPr lang="ru-RU" sz="1900" dirty="0"/>
              <a:t> </a:t>
            </a:r>
            <a:r>
              <a:rPr lang="ru-RU" sz="1900" dirty="0" err="1"/>
              <a:t>психічної</a:t>
            </a:r>
            <a:r>
              <a:rPr lang="ru-RU" sz="1900" dirty="0"/>
              <a:t> </a:t>
            </a:r>
            <a:r>
              <a:rPr lang="ru-RU" sz="1900" dirty="0" err="1"/>
              <a:t>напруги</a:t>
            </a:r>
            <a:r>
              <a:rPr lang="ru-RU" sz="1900" dirty="0"/>
              <a:t> </a:t>
            </a:r>
            <a:r>
              <a:rPr lang="ru-RU" sz="1900" dirty="0" err="1"/>
              <a:t>відбувається</a:t>
            </a:r>
            <a:r>
              <a:rPr lang="ru-RU" sz="1900" dirty="0"/>
              <a:t> </a:t>
            </a:r>
            <a:r>
              <a:rPr lang="ru-RU" sz="1900" dirty="0" err="1"/>
              <a:t>постійно</a:t>
            </a:r>
            <a:r>
              <a:rPr lang="ru-RU" sz="1900" dirty="0"/>
              <a:t> та </a:t>
            </a:r>
            <a:r>
              <a:rPr lang="ru-RU" sz="1900" dirty="0" err="1"/>
              <a:t>непомітно</a:t>
            </a:r>
            <a:r>
              <a:rPr lang="ru-RU" sz="1900" dirty="0"/>
              <a:t> для </a:t>
            </a:r>
            <a:r>
              <a:rPr lang="ru-RU" sz="1900" dirty="0" err="1"/>
              <a:t>військовослужбовця</a:t>
            </a:r>
            <a:r>
              <a:rPr lang="ru-RU" sz="1900" dirty="0"/>
              <a:t>. </a:t>
            </a:r>
            <a:r>
              <a:rPr lang="ru-RU" sz="1900" dirty="0" err="1"/>
              <a:t>Він</a:t>
            </a:r>
            <a:r>
              <a:rPr lang="ru-RU" sz="1900" dirty="0"/>
              <a:t> </a:t>
            </a:r>
            <a:r>
              <a:rPr lang="ru-RU" sz="1900" dirty="0" err="1"/>
              <a:t>може</a:t>
            </a:r>
            <a:r>
              <a:rPr lang="ru-RU" sz="1900" dirty="0"/>
              <a:t> стати </a:t>
            </a:r>
            <a:r>
              <a:rPr lang="ru-RU" sz="1900" dirty="0" err="1"/>
              <a:t>замкнутим</a:t>
            </a:r>
            <a:r>
              <a:rPr lang="ru-RU" sz="1900" dirty="0"/>
              <a:t>, </a:t>
            </a:r>
            <a:r>
              <a:rPr lang="ru-RU" sz="1900" dirty="0" err="1"/>
              <a:t>похмурим</a:t>
            </a:r>
            <a:r>
              <a:rPr lang="ru-RU" sz="1900" dirty="0"/>
              <a:t>, грубо </a:t>
            </a:r>
            <a:r>
              <a:rPr lang="ru-RU" sz="1900" dirty="0" err="1"/>
              <a:t>реагувати</a:t>
            </a:r>
            <a:r>
              <a:rPr lang="ru-RU" sz="1900" dirty="0"/>
              <a:t> на </a:t>
            </a:r>
            <a:r>
              <a:rPr lang="ru-RU" sz="1900" dirty="0" err="1"/>
              <a:t>звернення</a:t>
            </a:r>
            <a:r>
              <a:rPr lang="ru-RU" sz="1900" dirty="0"/>
              <a:t> до себе з боку </a:t>
            </a:r>
            <a:r>
              <a:rPr lang="ru-RU" sz="1900" dirty="0" err="1"/>
              <a:t>товаришів</a:t>
            </a:r>
            <a:r>
              <a:rPr lang="ru-RU" sz="1900" dirty="0"/>
              <a:t>.</a:t>
            </a:r>
          </a:p>
          <a:p>
            <a:endParaRPr lang="ru-RU" sz="1900" dirty="0"/>
          </a:p>
          <a:p>
            <a:r>
              <a:rPr lang="ru-RU" sz="1900" dirty="0" err="1"/>
              <a:t>Командири</a:t>
            </a:r>
            <a:r>
              <a:rPr lang="ru-RU" sz="1900" dirty="0"/>
              <a:t> </a:t>
            </a:r>
            <a:r>
              <a:rPr lang="ru-RU" sz="1900" dirty="0" err="1"/>
              <a:t>підрозділів</a:t>
            </a:r>
            <a:r>
              <a:rPr lang="ru-RU" sz="1900" dirty="0"/>
              <a:t> </a:t>
            </a:r>
            <a:r>
              <a:rPr lang="ru-RU" sz="1900" dirty="0" err="1"/>
              <a:t>повинні</a:t>
            </a:r>
            <a:r>
              <a:rPr lang="ru-RU" sz="1900" dirty="0"/>
              <a:t> </a:t>
            </a:r>
            <a:r>
              <a:rPr lang="ru-RU" sz="1900" dirty="0" err="1"/>
              <a:t>вміти</a:t>
            </a:r>
            <a:r>
              <a:rPr lang="ru-RU" sz="1900" dirty="0"/>
              <a:t> </a:t>
            </a:r>
            <a:r>
              <a:rPr lang="ru-RU" sz="1900" dirty="0" err="1"/>
              <a:t>своєчасно</a:t>
            </a:r>
            <a:r>
              <a:rPr lang="ru-RU" sz="1900" dirty="0"/>
              <a:t> </a:t>
            </a:r>
            <a:r>
              <a:rPr lang="ru-RU" sz="1900" dirty="0" err="1"/>
              <a:t>виявляти</a:t>
            </a:r>
            <a:r>
              <a:rPr lang="ru-RU" sz="1900" dirty="0"/>
              <a:t> </a:t>
            </a:r>
            <a:r>
              <a:rPr lang="ru-RU" sz="1900" dirty="0" err="1"/>
              <a:t>військовослужбовців</a:t>
            </a:r>
            <a:r>
              <a:rPr lang="ru-RU" sz="1900" dirty="0"/>
              <a:t> з </a:t>
            </a:r>
            <a:r>
              <a:rPr lang="ru-RU" sz="1900" dirty="0" err="1"/>
              <a:t>ознаками</a:t>
            </a:r>
            <a:r>
              <a:rPr lang="ru-RU" sz="1900" dirty="0"/>
              <a:t> </a:t>
            </a:r>
            <a:r>
              <a:rPr lang="ru-RU" sz="1900" dirty="0" err="1"/>
              <a:t>розвитку</a:t>
            </a:r>
            <a:r>
              <a:rPr lang="ru-RU" sz="1900" dirty="0"/>
              <a:t> </a:t>
            </a:r>
            <a:r>
              <a:rPr lang="ru-RU" sz="1900" dirty="0" err="1"/>
              <a:t>психотравм</a:t>
            </a:r>
            <a:r>
              <a:rPr lang="ru-RU" sz="1900" dirty="0"/>
              <a:t>, при </a:t>
            </a:r>
            <a:r>
              <a:rPr lang="ru-RU" sz="1900" dirty="0" err="1"/>
              <a:t>яких</a:t>
            </a:r>
            <a:r>
              <a:rPr lang="ru-RU" sz="1900" dirty="0"/>
              <a:t> вони </a:t>
            </a:r>
            <a:r>
              <a:rPr lang="ru-RU" sz="1900" dirty="0" err="1"/>
              <a:t>повинні</a:t>
            </a:r>
            <a:r>
              <a:rPr lang="ru-RU" sz="1900" dirty="0"/>
              <a:t> бути </a:t>
            </a:r>
            <a:r>
              <a:rPr lang="ru-RU" sz="1900" dirty="0" err="1"/>
              <a:t>евакуйовані</a:t>
            </a:r>
            <a:r>
              <a:rPr lang="ru-RU" sz="1900" dirty="0"/>
              <a:t> з поля бою. </a:t>
            </a:r>
            <a:r>
              <a:rPr lang="ru-RU" sz="1900" dirty="0" err="1"/>
              <a:t>Критеріями</a:t>
            </a:r>
            <a:r>
              <a:rPr lang="ru-RU" sz="1900" dirty="0"/>
              <a:t> при </a:t>
            </a:r>
            <a:r>
              <a:rPr lang="ru-RU" sz="1900" dirty="0" err="1"/>
              <a:t>цьому</a:t>
            </a:r>
            <a:r>
              <a:rPr lang="ru-RU" sz="1900" dirty="0"/>
              <a:t> є </a:t>
            </a:r>
            <a:r>
              <a:rPr lang="ru-RU" sz="1900" dirty="0" err="1"/>
              <a:t>неможливість</a:t>
            </a:r>
            <a:r>
              <a:rPr lang="ru-RU" sz="1900" dirty="0"/>
              <a:t> </a:t>
            </a:r>
            <a:r>
              <a:rPr lang="ru-RU" sz="1900" dirty="0" err="1"/>
              <a:t>виконання</a:t>
            </a:r>
            <a:r>
              <a:rPr lang="ru-RU" sz="1900" dirty="0"/>
              <a:t> </a:t>
            </a:r>
            <a:r>
              <a:rPr lang="ru-RU" sz="1900" dirty="0" err="1"/>
              <a:t>бойових</a:t>
            </a:r>
            <a:r>
              <a:rPr lang="ru-RU" sz="1900" dirty="0"/>
              <a:t> </a:t>
            </a:r>
            <a:r>
              <a:rPr lang="ru-RU" sz="1900" dirty="0" err="1"/>
              <a:t>обов'язків</a:t>
            </a:r>
            <a:r>
              <a:rPr lang="ru-RU" sz="1900" dirty="0"/>
              <a:t>, </a:t>
            </a:r>
            <a:r>
              <a:rPr lang="ru-RU" sz="1900" dirty="0" err="1"/>
              <a:t>деморалізуючий</a:t>
            </a:r>
            <a:r>
              <a:rPr lang="ru-RU" sz="1900" dirty="0"/>
              <a:t> </a:t>
            </a:r>
            <a:r>
              <a:rPr lang="ru-RU" sz="1900" dirty="0" err="1"/>
              <a:t>вплив</a:t>
            </a:r>
            <a:r>
              <a:rPr lang="ru-RU" sz="1900" dirty="0"/>
              <a:t> </a:t>
            </a:r>
            <a:r>
              <a:rPr lang="ru-RU" sz="1900" dirty="0" err="1"/>
              <a:t>осіб</a:t>
            </a:r>
            <a:r>
              <a:rPr lang="ru-RU" sz="1900" dirty="0"/>
              <a:t> з БПТ на </a:t>
            </a:r>
            <a:r>
              <a:rPr lang="ru-RU" sz="1900" dirty="0" err="1"/>
              <a:t>особовий</a:t>
            </a:r>
            <a:r>
              <a:rPr lang="ru-RU" sz="1900" dirty="0"/>
              <a:t> склад </a:t>
            </a:r>
            <a:r>
              <a:rPr lang="ru-RU" sz="1900" dirty="0" err="1"/>
              <a:t>підрозділу</a:t>
            </a:r>
            <a:r>
              <a:rPr lang="ru-RU" sz="1900" dirty="0"/>
              <a:t>, </a:t>
            </a:r>
            <a:r>
              <a:rPr lang="ru-RU" sz="1900" dirty="0" err="1"/>
              <a:t>загроза</a:t>
            </a:r>
            <a:r>
              <a:rPr lang="ru-RU" sz="1900" dirty="0"/>
              <a:t> з </a:t>
            </a:r>
            <a:r>
              <a:rPr lang="ru-RU" sz="1900" dirty="0" err="1"/>
              <a:t>їхнього</a:t>
            </a:r>
            <a:r>
              <a:rPr lang="ru-RU" sz="1900" dirty="0"/>
              <a:t> боку </a:t>
            </a:r>
            <a:r>
              <a:rPr lang="ru-RU" sz="1900" dirty="0" err="1"/>
              <a:t>безпеці</a:t>
            </a:r>
            <a:r>
              <a:rPr lang="ru-RU" sz="1900" dirty="0"/>
              <a:t> </a:t>
            </a:r>
            <a:r>
              <a:rPr lang="ru-RU" sz="1900" dirty="0" err="1"/>
              <a:t>інших</a:t>
            </a:r>
            <a:r>
              <a:rPr lang="ru-RU" sz="1900" dirty="0"/>
              <a:t> людей.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219" r="26886"/>
          <a:stretch/>
        </p:blipFill>
        <p:spPr>
          <a:xfrm>
            <a:off x="261258" y="359230"/>
            <a:ext cx="3641270" cy="445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6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ороздки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A9BA73-E57C-45D4-A83C-D7DAAF2F0F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B9DDD6-E8FB-4EA9-A593-8F44894586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</TotalTime>
  <Words>1042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Trebuchet MS</vt:lpstr>
      <vt:lpstr>Wingdings 3</vt:lpstr>
      <vt:lpstr>Аспект</vt:lpstr>
      <vt:lpstr>Міністерство охорони здоров’я України Одеський національний медичний університет Кафедра Психіатрії та наркології     Медико-психологічні наслідки участі у бойових діях. Поняття про стрес. Травматичний стрес. Посттравматичний стрес. Поняття про психологічну травму.         </vt:lpstr>
      <vt:lpstr>PowerPoint Presentation</vt:lpstr>
      <vt:lpstr>PowerPoint Presentation</vt:lpstr>
      <vt:lpstr>PowerPoint Presentation</vt:lpstr>
      <vt:lpstr>Травматичний стрес</vt:lpstr>
      <vt:lpstr>ПТСР</vt:lpstr>
      <vt:lpstr>Виділяють такі стани (розлади) за часовим перебігом: </vt:lpstr>
      <vt:lpstr>Симптоми ПТСР можна поділити на такі категорії:  </vt:lpstr>
      <vt:lpstr>PowerPoint Presentation</vt:lpstr>
      <vt:lpstr>PowerPoint Presentation</vt:lpstr>
      <vt:lpstr>PowerPoint Presentation</vt:lpstr>
      <vt:lpstr>PowerPoint Presentation</vt:lpstr>
      <vt:lpstr>Фази, які проходить ПТСР: </vt:lpstr>
      <vt:lpstr>Бойова психічна травма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Y O</cp:lastModifiedBy>
  <cp:revision>20</cp:revision>
  <dcterms:created xsi:type="dcterms:W3CDTF">2022-09-12T11:30:24Z</dcterms:created>
  <dcterms:modified xsi:type="dcterms:W3CDTF">2022-12-20T13:49:18Z</dcterms:modified>
</cp:coreProperties>
</file>