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FA8F6F9-6F26-4961-8880-C57F60AFB6E0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55E791A-6C35-46FA-9087-7E11995E28A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964488" cy="3312368"/>
          </a:xfrm>
        </p:spPr>
        <p:txBody>
          <a:bodyPr/>
          <a:lstStyle/>
          <a:p>
            <a:pPr marL="182880" indent="0">
              <a:buNone/>
            </a:pPr>
            <a:r>
              <a:rPr lang="ru-RU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Методи</a:t>
            </a:r>
            <a:r>
              <a:rPr lang="ru-RU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корекції</a:t>
            </a:r>
            <a:r>
              <a:rPr lang="ru-RU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 </a:t>
            </a:r>
            <a:r>
              <a:rPr lang="ru-RU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психотерапії</a:t>
            </a:r>
            <a:r>
              <a:rPr lang="ru-RU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ПТСР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896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51519"/>
            <a:ext cx="792088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Посттравматичний</a:t>
            </a:r>
            <a:r>
              <a:rPr lang="ru-RU" sz="2400" b="1" dirty="0"/>
              <a:t> </a:t>
            </a:r>
            <a:r>
              <a:rPr lang="ru-RU" sz="2400" b="1" dirty="0" err="1"/>
              <a:t>стресовий</a:t>
            </a:r>
            <a:r>
              <a:rPr lang="ru-RU" sz="2400" b="1" dirty="0"/>
              <a:t> </a:t>
            </a:r>
            <a:r>
              <a:rPr lang="ru-RU" sz="2400" b="1" dirty="0" err="1"/>
              <a:t>розлад</a:t>
            </a:r>
            <a:r>
              <a:rPr lang="ru-RU" sz="2400" b="1" dirty="0"/>
              <a:t> (ПТСР)</a:t>
            </a:r>
          </a:p>
          <a:p>
            <a:r>
              <a:rPr lang="ru-RU" dirty="0" err="1"/>
              <a:t>виникає</a:t>
            </a:r>
            <a:r>
              <a:rPr lang="ru-RU" dirty="0"/>
              <a:t> як </a:t>
            </a:r>
            <a:r>
              <a:rPr lang="ru-RU" dirty="0" err="1"/>
              <a:t>відтермінована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затяжна</a:t>
            </a:r>
            <a:r>
              <a:rPr lang="ru-RU" dirty="0"/>
              <a:t> </a:t>
            </a:r>
            <a:r>
              <a:rPr lang="ru-RU" dirty="0" err="1"/>
              <a:t>реакція</a:t>
            </a:r>
            <a:endParaRPr lang="ru-RU" dirty="0"/>
          </a:p>
          <a:p>
            <a:r>
              <a:rPr lang="ru-RU" dirty="0"/>
              <a:t>на </a:t>
            </a:r>
            <a:r>
              <a:rPr lang="ru-RU" dirty="0" err="1"/>
              <a:t>стресову</a:t>
            </a:r>
            <a:r>
              <a:rPr lang="ru-RU" dirty="0"/>
              <a:t> </a:t>
            </a:r>
            <a:r>
              <a:rPr lang="ru-RU" dirty="0" err="1"/>
              <a:t>подію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ситуацію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endParaRPr lang="ru-RU" dirty="0"/>
          </a:p>
          <a:p>
            <a:r>
              <a:rPr lang="ru-RU" dirty="0" err="1"/>
              <a:t>загрозливого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катастрофічного</a:t>
            </a:r>
            <a:r>
              <a:rPr lang="ru-RU" dirty="0"/>
              <a:t> характеру,</a:t>
            </a:r>
          </a:p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спричинити</a:t>
            </a:r>
            <a:r>
              <a:rPr lang="ru-RU" dirty="0"/>
              <a:t> </a:t>
            </a:r>
            <a:r>
              <a:rPr lang="ru-RU" dirty="0" err="1"/>
              <a:t>дистрес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у будь-</a:t>
            </a:r>
          </a:p>
          <a:p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(</a:t>
            </a:r>
            <a:r>
              <a:rPr lang="ru-RU" dirty="0" err="1"/>
              <a:t>катастрофи</a:t>
            </a:r>
            <a:r>
              <a:rPr lang="ru-RU" dirty="0"/>
              <a:t>, </a:t>
            </a:r>
            <a:r>
              <a:rPr lang="ru-RU" dirty="0" err="1"/>
              <a:t>війни</a:t>
            </a:r>
            <a:r>
              <a:rPr lang="ru-RU" dirty="0"/>
              <a:t>, </a:t>
            </a:r>
            <a:r>
              <a:rPr lang="ru-RU" dirty="0" err="1"/>
              <a:t>катування</a:t>
            </a:r>
            <a:r>
              <a:rPr lang="ru-RU" dirty="0"/>
              <a:t>,</a:t>
            </a:r>
          </a:p>
          <a:p>
            <a:r>
              <a:rPr lang="ru-RU" dirty="0" err="1"/>
              <a:t>тероризм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 ПТСР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після</a:t>
            </a:r>
            <a:endParaRPr lang="ru-RU" dirty="0"/>
          </a:p>
          <a:p>
            <a:r>
              <a:rPr lang="ru-RU" dirty="0"/>
              <a:t>латентного </a:t>
            </a:r>
            <a:r>
              <a:rPr lang="ru-RU" dirty="0" err="1"/>
              <a:t>періоду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варіювати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endParaRPr lang="ru-RU" dirty="0"/>
          </a:p>
          <a:p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тижнів</a:t>
            </a:r>
            <a:r>
              <a:rPr lang="ru-RU" dirty="0"/>
              <a:t> до </a:t>
            </a:r>
            <a:r>
              <a:rPr lang="ru-RU" dirty="0" err="1"/>
              <a:t>місяців</a:t>
            </a:r>
            <a:r>
              <a:rPr lang="ru-RU" dirty="0"/>
              <a:t> (як правило, не</a:t>
            </a:r>
          </a:p>
          <a:p>
            <a:r>
              <a:rPr lang="ru-RU" dirty="0" err="1"/>
              <a:t>більше</a:t>
            </a:r>
            <a:r>
              <a:rPr lang="ru-RU" dirty="0"/>
              <a:t> 6).</a:t>
            </a:r>
          </a:p>
        </p:txBody>
      </p:sp>
      <p:pic>
        <p:nvPicPr>
          <p:cNvPr id="1026" name="Picture 2" descr="Посттравматическое стрессовое расстройство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94433"/>
            <a:ext cx="3462139" cy="446034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7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20688"/>
            <a:ext cx="748883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/>
              <a:t>Діагностичні</a:t>
            </a:r>
            <a:r>
              <a:rPr lang="ru-RU" sz="2000" b="1" dirty="0"/>
              <a:t> </a:t>
            </a:r>
            <a:r>
              <a:rPr lang="ru-RU" sz="2000" b="1" dirty="0" err="1"/>
              <a:t>критерії</a:t>
            </a:r>
            <a:r>
              <a:rPr lang="ru-RU" sz="2000" b="1" dirty="0"/>
              <a:t> ПТСР:</a:t>
            </a:r>
          </a:p>
          <a:p>
            <a:r>
              <a:rPr lang="ru-RU" dirty="0"/>
              <a:t>• </a:t>
            </a:r>
            <a:r>
              <a:rPr lang="ru-RU" dirty="0" err="1"/>
              <a:t>травмувальна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спалахи</a:t>
            </a:r>
            <a:r>
              <a:rPr lang="ru-RU" dirty="0"/>
              <a:t> </a:t>
            </a:r>
            <a:r>
              <a:rPr lang="ru-RU" dirty="0" err="1"/>
              <a:t>спогадів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повторюють</a:t>
            </a:r>
            <a:endParaRPr lang="ru-RU" dirty="0"/>
          </a:p>
          <a:p>
            <a:r>
              <a:rPr lang="ru-RU" dirty="0" err="1"/>
              <a:t>психотравмувальні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. Вони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endParaRPr lang="ru-RU" dirty="0"/>
          </a:p>
          <a:p>
            <a:r>
              <a:rPr lang="ru-RU" dirty="0"/>
              <a:t>через </a:t>
            </a:r>
            <a:r>
              <a:rPr lang="ru-RU" dirty="0" err="1"/>
              <a:t>десятиріччя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актуалізація</a:t>
            </a:r>
            <a:r>
              <a:rPr lang="ru-RU" dirty="0"/>
              <a:t> </a:t>
            </a:r>
            <a:r>
              <a:rPr lang="ru-RU" dirty="0" err="1"/>
              <a:t>психотравми</a:t>
            </a:r>
            <a:r>
              <a:rPr lang="ru-RU" dirty="0"/>
              <a:t> в </a:t>
            </a:r>
            <a:r>
              <a:rPr lang="ru-RU" dirty="0" err="1"/>
              <a:t>уявленнях</a:t>
            </a:r>
            <a:r>
              <a:rPr lang="ru-RU" dirty="0"/>
              <a:t>, снах,</a:t>
            </a:r>
          </a:p>
          <a:p>
            <a:r>
              <a:rPr lang="ru-RU" dirty="0" err="1"/>
              <a:t>кошмарних</a:t>
            </a:r>
            <a:r>
              <a:rPr lang="ru-RU" dirty="0"/>
              <a:t> </a:t>
            </a:r>
            <a:r>
              <a:rPr lang="ru-RU" dirty="0" err="1"/>
              <a:t>сновидіннях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соціальне</a:t>
            </a:r>
            <a:r>
              <a:rPr lang="ru-RU" dirty="0"/>
              <a:t> </a:t>
            </a:r>
            <a:r>
              <a:rPr lang="ru-RU" dirty="0" err="1"/>
              <a:t>відсторонення</a:t>
            </a:r>
            <a:r>
              <a:rPr lang="ru-RU" dirty="0"/>
              <a:t>, </a:t>
            </a:r>
            <a:r>
              <a:rPr lang="ru-RU" dirty="0" err="1"/>
              <a:t>дистанціювання</a:t>
            </a:r>
            <a:r>
              <a:rPr lang="ru-RU" dirty="0"/>
              <a:t> та</a:t>
            </a:r>
          </a:p>
          <a:p>
            <a:r>
              <a:rPr lang="ru-RU" dirty="0" err="1"/>
              <a:t>відчуження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близьких</a:t>
            </a:r>
            <a:r>
              <a:rPr lang="ru-RU" dirty="0"/>
              <a:t> та</a:t>
            </a:r>
          </a:p>
          <a:p>
            <a:r>
              <a:rPr lang="ru-RU" dirty="0" err="1"/>
              <a:t>родичів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експлозивні</a:t>
            </a:r>
            <a:r>
              <a:rPr lang="ru-RU" dirty="0"/>
              <a:t> </a:t>
            </a:r>
            <a:r>
              <a:rPr lang="ru-RU" dirty="0" err="1"/>
              <a:t>спалахи</a:t>
            </a:r>
            <a:r>
              <a:rPr lang="ru-RU" dirty="0"/>
              <a:t>,</a:t>
            </a:r>
          </a:p>
          <a:p>
            <a:r>
              <a:rPr lang="ru-RU" dirty="0" err="1"/>
              <a:t>дратівливість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схильність</a:t>
            </a:r>
            <a:r>
              <a:rPr lang="ru-RU" dirty="0"/>
              <a:t> до </a:t>
            </a:r>
            <a:r>
              <a:rPr lang="ru-RU" dirty="0" err="1"/>
              <a:t>агресії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депресія</a:t>
            </a:r>
            <a:r>
              <a:rPr lang="ru-RU" dirty="0"/>
              <a:t>, </a:t>
            </a:r>
            <a:r>
              <a:rPr lang="ru-RU" dirty="0" err="1"/>
              <a:t>суїцидальні</a:t>
            </a:r>
            <a:r>
              <a:rPr lang="ru-RU" dirty="0"/>
              <a:t> думки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спроби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гострі</a:t>
            </a:r>
            <a:endParaRPr lang="ru-RU" dirty="0"/>
          </a:p>
          <a:p>
            <a:r>
              <a:rPr lang="ru-RU" dirty="0"/>
              <a:t>напади страху, </a:t>
            </a:r>
            <a:r>
              <a:rPr lang="ru-RU" dirty="0" err="1"/>
              <a:t>паніки</a:t>
            </a:r>
            <a:r>
              <a:rPr lang="ru-RU" dirty="0"/>
              <a:t>;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</a:t>
            </a:r>
            <a:r>
              <a:rPr lang="ru-RU" dirty="0" err="1"/>
              <a:t>вегетативні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та</a:t>
            </a:r>
          </a:p>
          <a:p>
            <a:r>
              <a:rPr lang="ru-RU" dirty="0" err="1"/>
              <a:t>неспецифічні</a:t>
            </a:r>
            <a:r>
              <a:rPr lang="ru-RU" dirty="0"/>
              <a:t> </a:t>
            </a:r>
            <a:r>
              <a:rPr lang="ru-RU" dirty="0" err="1"/>
              <a:t>соматичні</a:t>
            </a:r>
            <a:r>
              <a:rPr lang="ru-RU" dirty="0"/>
              <a:t> </a:t>
            </a:r>
            <a:r>
              <a:rPr lang="ru-RU" dirty="0" err="1"/>
              <a:t>скарги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</a:t>
            </a:r>
          </a:p>
          <a:p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9083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484784"/>
            <a:ext cx="64807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Негайний</a:t>
            </a:r>
            <a:r>
              <a:rPr lang="ru-RU" dirty="0" smtClean="0"/>
              <a:t> </a:t>
            </a:r>
            <a:r>
              <a:rPr lang="ru-RU" dirty="0"/>
              <a:t>початок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/>
              <a:t>психотравми</a:t>
            </a:r>
            <a:r>
              <a:rPr lang="ru-RU" dirty="0"/>
              <a:t> </a:t>
            </a:r>
            <a:r>
              <a:rPr lang="ru-RU" dirty="0" smtClean="0"/>
              <a:t>для </a:t>
            </a:r>
            <a:r>
              <a:rPr lang="ru-RU" dirty="0" err="1" smtClean="0"/>
              <a:t>запобігання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хронічної</a:t>
            </a:r>
            <a:r>
              <a:rPr lang="ru-RU" dirty="0" smtClean="0"/>
              <a:t> </a:t>
            </a:r>
            <a:r>
              <a:rPr lang="ru-RU" dirty="0" err="1"/>
              <a:t>форми</a:t>
            </a:r>
            <a:r>
              <a:rPr lang="ru-RU" dirty="0"/>
              <a:t> ПТСР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Головна </a:t>
            </a:r>
            <a:r>
              <a:rPr lang="ru-RU" dirty="0"/>
              <a:t>роль </a:t>
            </a:r>
            <a:r>
              <a:rPr lang="ru-RU" dirty="0" err="1" smtClean="0"/>
              <a:t>належить</a:t>
            </a:r>
            <a:endParaRPr lang="ru-RU" dirty="0" smtClean="0"/>
          </a:p>
          <a:p>
            <a:r>
              <a:rPr lang="ru-RU" dirty="0" err="1" smtClean="0"/>
              <a:t>антидепресантам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 </a:t>
            </a:r>
            <a:r>
              <a:rPr lang="ru-RU" dirty="0" err="1" smtClean="0"/>
              <a:t>Комплексне</a:t>
            </a:r>
            <a:r>
              <a:rPr lang="ru-RU" dirty="0" smtClean="0"/>
              <a:t>, </a:t>
            </a:r>
            <a:r>
              <a:rPr lang="ru-RU" dirty="0" err="1" smtClean="0"/>
              <a:t>багаторічне</a:t>
            </a:r>
            <a:endParaRPr lang="ru-RU" dirty="0" smtClean="0"/>
          </a:p>
          <a:p>
            <a:r>
              <a:rPr lang="ru-RU" dirty="0" err="1" smtClean="0"/>
              <a:t>лікування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включає</a:t>
            </a:r>
            <a:endParaRPr lang="ru-RU" dirty="0" smtClean="0"/>
          </a:p>
          <a:p>
            <a:r>
              <a:rPr lang="ru-RU" dirty="0" err="1" smtClean="0"/>
              <a:t>фармакотерапію</a:t>
            </a:r>
            <a:r>
              <a:rPr lang="ru-RU" dirty="0" smtClean="0"/>
              <a:t> та</a:t>
            </a:r>
          </a:p>
          <a:p>
            <a:r>
              <a:rPr lang="ru-RU" dirty="0" err="1" smtClean="0"/>
              <a:t>психотерапію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4.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психологічної</a:t>
            </a:r>
            <a:endParaRPr lang="ru-RU" dirty="0" smtClean="0"/>
          </a:p>
          <a:p>
            <a:r>
              <a:rPr lang="ru-RU" dirty="0" err="1" smtClean="0"/>
              <a:t>допомоги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декількох</a:t>
            </a:r>
            <a:endParaRPr lang="ru-RU" dirty="0" smtClean="0"/>
          </a:p>
          <a:p>
            <a:r>
              <a:rPr lang="ru-RU" dirty="0" err="1" smtClean="0"/>
              <a:t>місяців</a:t>
            </a:r>
            <a:r>
              <a:rPr lang="ru-RU" dirty="0" smtClean="0"/>
              <a:t> </a:t>
            </a:r>
            <a:r>
              <a:rPr lang="ru-RU" dirty="0" err="1" smtClean="0"/>
              <a:t>ло</a:t>
            </a:r>
            <a:r>
              <a:rPr lang="ru-RU" dirty="0" smtClean="0"/>
              <a:t> 1-2 </a:t>
            </a:r>
            <a:r>
              <a:rPr lang="ru-RU" dirty="0" err="1" smtClean="0"/>
              <a:t>років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212977"/>
            <a:ext cx="5290613" cy="297444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44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727280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/>
              <a:t>Необхідно</a:t>
            </a:r>
            <a:r>
              <a:rPr lang="ru-RU" sz="2000" b="1" dirty="0"/>
              <a:t> </a:t>
            </a:r>
            <a:r>
              <a:rPr lang="ru-RU" sz="2000" b="1" dirty="0" err="1"/>
              <a:t>проводити</a:t>
            </a:r>
            <a:r>
              <a:rPr lang="ru-RU" sz="2000" b="1" dirty="0"/>
              <a:t> </a:t>
            </a:r>
            <a:r>
              <a:rPr lang="ru-RU" sz="2000" b="1" dirty="0" err="1"/>
              <a:t>комбіноване</a:t>
            </a:r>
            <a:endParaRPr lang="ru-RU" sz="2000" b="1" dirty="0"/>
          </a:p>
          <a:p>
            <a:r>
              <a:rPr lang="ru-RU" sz="2000" b="1" dirty="0" err="1"/>
              <a:t>лікування</a:t>
            </a:r>
            <a:r>
              <a:rPr lang="ru-RU" sz="2000" b="1" dirty="0"/>
              <a:t>: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антидепресантами</a:t>
            </a:r>
            <a:r>
              <a:rPr lang="ru-RU" dirty="0"/>
              <a:t>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транквілізаторами</a:t>
            </a:r>
            <a:r>
              <a:rPr lang="ru-RU" dirty="0"/>
              <a:t>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снодійними</a:t>
            </a:r>
            <a:r>
              <a:rPr lang="ru-RU" dirty="0" smtClean="0"/>
              <a:t> </a:t>
            </a:r>
            <a:r>
              <a:rPr lang="ru-RU" dirty="0"/>
              <a:t>препаратами;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тимостабілізаторами</a:t>
            </a:r>
            <a:r>
              <a:rPr lang="ru-RU" dirty="0"/>
              <a:t>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ноотропними</a:t>
            </a:r>
            <a:r>
              <a:rPr lang="ru-RU" dirty="0" smtClean="0"/>
              <a:t> </a:t>
            </a:r>
            <a:r>
              <a:rPr lang="ru-RU" dirty="0"/>
              <a:t>препаратами;</a:t>
            </a:r>
          </a:p>
          <a:p>
            <a:r>
              <a:rPr lang="ru-RU" dirty="0" smtClean="0"/>
              <a:t>-р-</a:t>
            </a:r>
            <a:r>
              <a:rPr lang="ru-RU" dirty="0" err="1" smtClean="0"/>
              <a:t>адреноблокаторами</a:t>
            </a:r>
            <a:r>
              <a:rPr lang="ru-RU" dirty="0"/>
              <a:t>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антипсихотичними</a:t>
            </a:r>
            <a:r>
              <a:rPr lang="ru-RU" dirty="0" smtClean="0"/>
              <a:t> </a:t>
            </a:r>
            <a:r>
              <a:rPr lang="ru-RU" dirty="0" err="1"/>
              <a:t>засобами</a:t>
            </a:r>
            <a:r>
              <a:rPr lang="ru-RU" dirty="0"/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202" y="2348880"/>
            <a:ext cx="5710850" cy="41552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35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5936447" cy="9361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АНТИДЕПРЕСАНТИ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196752"/>
            <a:ext cx="7056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антидепресантів</a:t>
            </a:r>
            <a:r>
              <a:rPr lang="ru-RU" dirty="0"/>
              <a:t> </a:t>
            </a:r>
            <a:r>
              <a:rPr lang="ru-RU" dirty="0" err="1"/>
              <a:t>перевагу</a:t>
            </a:r>
            <a:r>
              <a:rPr lang="ru-RU" dirty="0"/>
              <a:t> </a:t>
            </a:r>
            <a:r>
              <a:rPr lang="ru-RU" dirty="0" err="1"/>
              <a:t>надають</a:t>
            </a:r>
            <a:r>
              <a:rPr lang="ru-RU" dirty="0"/>
              <a:t> </a:t>
            </a:r>
            <a:r>
              <a:rPr lang="ru-RU" dirty="0" err="1"/>
              <a:t>селективним</a:t>
            </a:r>
            <a:endParaRPr lang="ru-RU" dirty="0"/>
          </a:p>
          <a:p>
            <a:r>
              <a:rPr lang="ru-RU" dirty="0" err="1"/>
              <a:t>інгібіторам</a:t>
            </a:r>
            <a:r>
              <a:rPr lang="ru-RU" dirty="0"/>
              <a:t> </a:t>
            </a:r>
            <a:r>
              <a:rPr lang="ru-RU" dirty="0" err="1"/>
              <a:t>зворотного</a:t>
            </a:r>
            <a:r>
              <a:rPr lang="ru-RU" dirty="0"/>
              <a:t> захвату </a:t>
            </a:r>
            <a:r>
              <a:rPr lang="ru-RU" dirty="0" err="1"/>
              <a:t>серотоніну</a:t>
            </a:r>
            <a:r>
              <a:rPr lang="ru-RU" dirty="0"/>
              <a:t> (СІЗЗС) і</a:t>
            </a:r>
          </a:p>
          <a:p>
            <a:r>
              <a:rPr lang="ru-RU" dirty="0" err="1"/>
              <a:t>насамперед</a:t>
            </a:r>
            <a:r>
              <a:rPr lang="ru-RU" dirty="0"/>
              <a:t> </a:t>
            </a:r>
            <a:r>
              <a:rPr lang="ru-RU" dirty="0" err="1"/>
              <a:t>золофту</a:t>
            </a:r>
            <a:r>
              <a:rPr lang="ru-RU" dirty="0"/>
              <a:t> (</a:t>
            </a:r>
            <a:r>
              <a:rPr lang="ru-RU" dirty="0" err="1"/>
              <a:t>сертралін</a:t>
            </a:r>
            <a:r>
              <a:rPr lang="ru-RU" dirty="0"/>
              <a:t>), як у </a:t>
            </a:r>
            <a:r>
              <a:rPr lang="ru-RU" dirty="0" err="1"/>
              <a:t>дорослих</a:t>
            </a:r>
            <a:r>
              <a:rPr lang="ru-RU" dirty="0"/>
              <a:t>, так і у</a:t>
            </a:r>
          </a:p>
          <a:p>
            <a:r>
              <a:rPr lang="ru-RU" dirty="0" err="1"/>
              <a:t>дітей</a:t>
            </a:r>
            <a:r>
              <a:rPr lang="ru-RU" dirty="0"/>
              <a:t> та </a:t>
            </a:r>
            <a:r>
              <a:rPr lang="ru-RU" dirty="0" err="1"/>
              <a:t>підлітків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золофту</a:t>
            </a:r>
            <a:r>
              <a:rPr lang="ru-RU" dirty="0"/>
              <a:t>, з </a:t>
            </a:r>
            <a:r>
              <a:rPr lang="ru-RU" dirty="0" err="1"/>
              <a:t>групи</a:t>
            </a:r>
            <a:r>
              <a:rPr lang="ru-RU" dirty="0"/>
              <a:t> СІЗЗС у</a:t>
            </a:r>
          </a:p>
          <a:p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з ПТСР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endParaRPr lang="ru-RU" dirty="0"/>
          </a:p>
          <a:p>
            <a:r>
              <a:rPr lang="ru-RU" dirty="0" err="1"/>
              <a:t>флувоксамін</a:t>
            </a:r>
            <a:r>
              <a:rPr lang="ru-RU" dirty="0"/>
              <a:t> (</a:t>
            </a:r>
            <a:r>
              <a:rPr lang="ru-RU" dirty="0" err="1"/>
              <a:t>феварин</a:t>
            </a:r>
            <a:r>
              <a:rPr lang="ru-RU" dirty="0"/>
              <a:t>), </a:t>
            </a:r>
            <a:r>
              <a:rPr lang="ru-RU" dirty="0" err="1"/>
              <a:t>флуоксетин</a:t>
            </a:r>
            <a:r>
              <a:rPr lang="ru-RU" dirty="0"/>
              <a:t> (</a:t>
            </a:r>
            <a:r>
              <a:rPr lang="ru-RU" dirty="0" err="1"/>
              <a:t>прозак</a:t>
            </a:r>
            <a:r>
              <a:rPr lang="ru-RU" dirty="0"/>
              <a:t>, </a:t>
            </a:r>
            <a:r>
              <a:rPr lang="ru-RU" dirty="0" err="1"/>
              <a:t>фрамекс</a:t>
            </a:r>
            <a:r>
              <a:rPr lang="ru-RU" dirty="0"/>
              <a:t>,</a:t>
            </a:r>
          </a:p>
          <a:p>
            <a:r>
              <a:rPr lang="ru-RU" dirty="0"/>
              <a:t>портал), </a:t>
            </a:r>
            <a:r>
              <a:rPr lang="ru-RU" dirty="0" err="1"/>
              <a:t>пароксетин</a:t>
            </a:r>
            <a:r>
              <a:rPr lang="ru-RU" dirty="0"/>
              <a:t> (</a:t>
            </a:r>
            <a:r>
              <a:rPr lang="ru-RU" dirty="0" err="1"/>
              <a:t>паксил</a:t>
            </a:r>
            <a:r>
              <a:rPr lang="ru-RU" dirty="0"/>
              <a:t>, </a:t>
            </a:r>
            <a:r>
              <a:rPr lang="ru-RU" dirty="0" err="1"/>
              <a:t>рекситил</a:t>
            </a:r>
            <a:r>
              <a:rPr lang="ru-RU" dirty="0"/>
              <a:t>), </a:t>
            </a:r>
            <a:r>
              <a:rPr lang="ru-RU" dirty="0" err="1"/>
              <a:t>циталопрам</a:t>
            </a:r>
            <a:endParaRPr lang="ru-RU" dirty="0"/>
          </a:p>
          <a:p>
            <a:r>
              <a:rPr lang="ru-RU" dirty="0"/>
              <a:t>(</a:t>
            </a:r>
            <a:r>
              <a:rPr lang="ru-RU" dirty="0" err="1"/>
              <a:t>ципраміл</a:t>
            </a:r>
            <a:r>
              <a:rPr lang="ru-RU" dirty="0"/>
              <a:t>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56992"/>
            <a:ext cx="3312368" cy="32387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09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0"/>
            <a:ext cx="5966666" cy="95097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ТРАНКВІЛІЗАТОРИ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1484784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транквілізаторів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симптоматичний</a:t>
            </a:r>
            <a:r>
              <a:rPr lang="ru-RU" dirty="0"/>
              <a:t> характер. </a:t>
            </a:r>
            <a:r>
              <a:rPr lang="ru-RU" dirty="0" err="1"/>
              <a:t>їх</a:t>
            </a:r>
            <a:endParaRPr lang="ru-RU" dirty="0"/>
          </a:p>
          <a:p>
            <a:r>
              <a:rPr lang="ru-RU" dirty="0" err="1"/>
              <a:t>застосовують</a:t>
            </a:r>
            <a:r>
              <a:rPr lang="ru-RU" dirty="0"/>
              <a:t> з метою </a:t>
            </a:r>
            <a:r>
              <a:rPr lang="ru-RU" dirty="0" err="1"/>
              <a:t>швидкого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вираженості</a:t>
            </a:r>
            <a:endParaRPr lang="ru-RU" dirty="0"/>
          </a:p>
          <a:p>
            <a:r>
              <a:rPr lang="ru-RU" dirty="0" err="1"/>
              <a:t>астеноневротичних</a:t>
            </a:r>
            <a:r>
              <a:rPr lang="ru-RU" dirty="0"/>
              <a:t>, </a:t>
            </a:r>
            <a:r>
              <a:rPr lang="ru-RU" dirty="0" err="1"/>
              <a:t>астенодепресивних</a:t>
            </a:r>
            <a:r>
              <a:rPr lang="ru-RU" dirty="0"/>
              <a:t>, </a:t>
            </a:r>
            <a:r>
              <a:rPr lang="ru-RU" dirty="0" err="1"/>
              <a:t>тривожнофобічних</a:t>
            </a:r>
            <a:endParaRPr lang="ru-RU" dirty="0"/>
          </a:p>
          <a:p>
            <a:r>
              <a:rPr lang="ru-RU" dirty="0" err="1"/>
              <a:t>проявів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: </a:t>
            </a:r>
            <a:r>
              <a:rPr lang="ru-RU" dirty="0" err="1"/>
              <a:t>альпрозалам</a:t>
            </a:r>
            <a:r>
              <a:rPr lang="ru-RU" dirty="0"/>
              <a:t> (</a:t>
            </a:r>
            <a:r>
              <a:rPr lang="ru-RU" dirty="0" err="1"/>
              <a:t>ксанакс</a:t>
            </a:r>
            <a:r>
              <a:rPr lang="ru-RU" dirty="0"/>
              <a:t>), </a:t>
            </a:r>
            <a:r>
              <a:rPr lang="ru-RU" dirty="0" err="1"/>
              <a:t>діазепам</a:t>
            </a:r>
            <a:endParaRPr lang="ru-RU" dirty="0"/>
          </a:p>
          <a:p>
            <a:r>
              <a:rPr lang="ru-RU" dirty="0"/>
              <a:t>(</a:t>
            </a:r>
            <a:r>
              <a:rPr lang="ru-RU" dirty="0" err="1"/>
              <a:t>сибазон</a:t>
            </a:r>
            <a:r>
              <a:rPr lang="ru-RU" dirty="0"/>
              <a:t>, </a:t>
            </a:r>
            <a:r>
              <a:rPr lang="ru-RU" dirty="0" err="1"/>
              <a:t>реланіум</a:t>
            </a:r>
            <a:r>
              <a:rPr lang="ru-RU" dirty="0"/>
              <a:t>), </a:t>
            </a:r>
            <a:r>
              <a:rPr lang="ru-RU" dirty="0" err="1"/>
              <a:t>феназепам</a:t>
            </a:r>
            <a:r>
              <a:rPr lang="ru-RU" dirty="0"/>
              <a:t>, </a:t>
            </a:r>
            <a:r>
              <a:rPr lang="ru-RU" dirty="0" err="1"/>
              <a:t>гідазепам</a:t>
            </a:r>
            <a:r>
              <a:rPr lang="ru-RU" dirty="0"/>
              <a:t>, </a:t>
            </a:r>
            <a:r>
              <a:rPr lang="ru-RU" dirty="0" err="1"/>
              <a:t>грандаксин</a:t>
            </a:r>
            <a:r>
              <a:rPr lang="ru-RU" dirty="0"/>
              <a:t>, </a:t>
            </a:r>
            <a:r>
              <a:rPr lang="ru-RU" dirty="0" err="1"/>
              <a:t>рудотель</a:t>
            </a:r>
            <a:endParaRPr lang="ru-RU" dirty="0"/>
          </a:p>
          <a:p>
            <a:r>
              <a:rPr lang="ru-RU" dirty="0"/>
              <a:t>та </a:t>
            </a:r>
            <a:r>
              <a:rPr lang="ru-RU" dirty="0" err="1"/>
              <a:t>ін</a:t>
            </a:r>
            <a:r>
              <a:rPr lang="ru-RU" dirty="0"/>
              <a:t>. У </a:t>
            </a:r>
            <a:r>
              <a:rPr lang="ru-RU" dirty="0" err="1"/>
              <a:t>зв'язку</a:t>
            </a:r>
            <a:r>
              <a:rPr lang="ru-RU" dirty="0"/>
              <a:t> з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endParaRPr lang="ru-RU" dirty="0"/>
          </a:p>
          <a:p>
            <a:r>
              <a:rPr lang="ru-RU" dirty="0" err="1"/>
              <a:t>довгострокове</a:t>
            </a:r>
            <a:r>
              <a:rPr lang="ru-RU" dirty="0"/>
              <a:t> </a:t>
            </a:r>
            <a:r>
              <a:rPr lang="ru-RU" dirty="0" err="1"/>
              <a:t>вживання</a:t>
            </a:r>
            <a:r>
              <a:rPr lang="ru-RU" dirty="0"/>
              <a:t>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транквілізаторів</a:t>
            </a:r>
            <a:r>
              <a:rPr lang="ru-RU" dirty="0"/>
              <a:t> </a:t>
            </a:r>
            <a:r>
              <a:rPr lang="ru-RU" dirty="0" err="1"/>
              <a:t>може</a:t>
            </a:r>
            <a:endParaRPr lang="ru-RU" dirty="0"/>
          </a:p>
          <a:p>
            <a:r>
              <a:rPr lang="ru-RU" dirty="0" err="1"/>
              <a:t>спричинити</a:t>
            </a:r>
            <a:r>
              <a:rPr lang="ru-RU" dirty="0"/>
              <a:t> </a:t>
            </a:r>
            <a:r>
              <a:rPr lang="ru-RU" dirty="0" err="1"/>
              <a:t>залежність</a:t>
            </a:r>
            <a:r>
              <a:rPr lang="ru-RU" dirty="0"/>
              <a:t>, </a:t>
            </a:r>
            <a:r>
              <a:rPr lang="ru-RU" dirty="0" err="1"/>
              <a:t>їхнє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тривати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endParaRPr lang="ru-RU" dirty="0"/>
          </a:p>
          <a:p>
            <a:r>
              <a:rPr lang="ru-RU" dirty="0"/>
              <a:t>3 </a:t>
            </a:r>
            <a:r>
              <a:rPr lang="ru-RU" dirty="0" err="1"/>
              <a:t>тиж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232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9900" y="188640"/>
            <a:ext cx="363219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СНОДІЙНІ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908720"/>
            <a:ext cx="7128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дають</a:t>
            </a:r>
            <a:endParaRPr lang="ru-RU" dirty="0"/>
          </a:p>
          <a:p>
            <a:r>
              <a:rPr lang="ru-RU" dirty="0" err="1"/>
              <a:t>снодійний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, </a:t>
            </a:r>
            <a:r>
              <a:rPr lang="ru-RU" dirty="0" err="1"/>
              <a:t>найбільш</a:t>
            </a:r>
            <a:r>
              <a:rPr lang="ru-RU" dirty="0"/>
              <a:t> широко</a:t>
            </a:r>
          </a:p>
          <a:p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небензодіазепінові</a:t>
            </a:r>
            <a:endParaRPr lang="ru-RU" dirty="0"/>
          </a:p>
          <a:p>
            <a:r>
              <a:rPr lang="ru-RU" dirty="0" err="1"/>
              <a:t>снодійні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: </a:t>
            </a:r>
            <a:r>
              <a:rPr lang="ru-RU" dirty="0" err="1"/>
              <a:t>імован</a:t>
            </a:r>
            <a:r>
              <a:rPr lang="ru-RU" dirty="0"/>
              <a:t> (</a:t>
            </a:r>
            <a:r>
              <a:rPr lang="ru-RU" dirty="0" err="1"/>
              <a:t>зопіклон</a:t>
            </a:r>
            <a:r>
              <a:rPr lang="ru-RU" dirty="0"/>
              <a:t>),</a:t>
            </a:r>
          </a:p>
          <a:p>
            <a:r>
              <a:rPr lang="ru-RU" dirty="0" err="1"/>
              <a:t>івадал</a:t>
            </a:r>
            <a:r>
              <a:rPr lang="ru-RU" dirty="0"/>
              <a:t> (</a:t>
            </a:r>
            <a:r>
              <a:rPr lang="ru-RU" dirty="0" err="1"/>
              <a:t>золпідем</a:t>
            </a:r>
            <a:r>
              <a:rPr lang="ru-RU" dirty="0"/>
              <a:t>).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92736"/>
            <a:ext cx="4578722" cy="45787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50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НОРМОТИМІКИ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1484784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Як "</a:t>
            </a:r>
            <a:r>
              <a:rPr lang="ru-RU" dirty="0" err="1"/>
              <a:t>стабілізатори</a:t>
            </a:r>
            <a:r>
              <a:rPr lang="ru-RU" dirty="0"/>
              <a:t> настрою" </a:t>
            </a:r>
            <a:r>
              <a:rPr lang="ru-RU" dirty="0" err="1"/>
              <a:t>застосовують</a:t>
            </a:r>
            <a:endParaRPr lang="ru-RU" dirty="0"/>
          </a:p>
          <a:p>
            <a:r>
              <a:rPr lang="ru-RU" dirty="0" err="1"/>
              <a:t>нормотиміки</a:t>
            </a:r>
            <a:r>
              <a:rPr lang="ru-RU" dirty="0"/>
              <a:t> (</a:t>
            </a:r>
            <a:r>
              <a:rPr lang="ru-RU" dirty="0" err="1"/>
              <a:t>тимоізолептики</a:t>
            </a:r>
            <a:r>
              <a:rPr lang="ru-RU" dirty="0"/>
              <a:t>):</a:t>
            </a:r>
          </a:p>
          <a:p>
            <a:r>
              <a:rPr lang="ru-RU" dirty="0" err="1"/>
              <a:t>карбамазепін</a:t>
            </a:r>
            <a:r>
              <a:rPr lang="ru-RU" dirty="0"/>
              <a:t> (</a:t>
            </a:r>
            <a:r>
              <a:rPr lang="ru-RU" dirty="0" err="1"/>
              <a:t>фінлепсин</a:t>
            </a:r>
            <a:r>
              <a:rPr lang="ru-RU" dirty="0"/>
              <a:t>, </a:t>
            </a:r>
            <a:r>
              <a:rPr lang="ru-RU" dirty="0" err="1"/>
              <a:t>тимоніл</a:t>
            </a:r>
            <a:r>
              <a:rPr lang="ru-RU" dirty="0"/>
              <a:t>),</a:t>
            </a:r>
          </a:p>
          <a:p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вальпроєвої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endParaRPr lang="ru-RU" dirty="0"/>
          </a:p>
          <a:p>
            <a:r>
              <a:rPr lang="ru-RU" dirty="0"/>
              <a:t>(</a:t>
            </a:r>
            <a:r>
              <a:rPr lang="ru-RU" dirty="0" err="1"/>
              <a:t>конвульсофін</a:t>
            </a:r>
            <a:r>
              <a:rPr lang="ru-RU" dirty="0"/>
              <a:t>, </a:t>
            </a:r>
            <a:r>
              <a:rPr lang="ru-RU" dirty="0" err="1"/>
              <a:t>депакін</a:t>
            </a:r>
            <a:r>
              <a:rPr lang="ru-RU" dirty="0"/>
              <a:t>, </a:t>
            </a:r>
            <a:r>
              <a:rPr lang="ru-RU" dirty="0" err="1"/>
              <a:t>орфірил</a:t>
            </a:r>
            <a:r>
              <a:rPr lang="ru-RU" dirty="0"/>
              <a:t>),</a:t>
            </a:r>
          </a:p>
          <a:p>
            <a:r>
              <a:rPr lang="ru-RU" dirty="0" err="1"/>
              <a:t>ламіктал</a:t>
            </a:r>
            <a:r>
              <a:rPr lang="ru-RU" dirty="0"/>
              <a:t> (</a:t>
            </a:r>
            <a:r>
              <a:rPr lang="ru-RU" dirty="0" err="1"/>
              <a:t>ламотриджин</a:t>
            </a:r>
            <a:r>
              <a:rPr lang="ru-RU" dirty="0"/>
              <a:t>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79137"/>
            <a:ext cx="4398199" cy="43981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75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АНТИПСИХОТИЧНІ ПРЕПАРАТИ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2348880"/>
            <a:ext cx="77048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 </a:t>
            </a:r>
            <a:r>
              <a:rPr lang="ru-RU" dirty="0" err="1"/>
              <a:t>необхідності</a:t>
            </a:r>
            <a:r>
              <a:rPr lang="ru-RU" dirty="0"/>
              <a:t> </a:t>
            </a:r>
            <a:r>
              <a:rPr lang="ru-RU" dirty="0" err="1"/>
              <a:t>хворим</a:t>
            </a:r>
            <a:r>
              <a:rPr lang="ru-RU" dirty="0"/>
              <a:t>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антипсихотичні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.</a:t>
            </a:r>
          </a:p>
          <a:p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застосовувати</a:t>
            </a:r>
            <a:r>
              <a:rPr lang="ru-RU" dirty="0"/>
              <a:t> нейролептики,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справляють</a:t>
            </a:r>
            <a:endParaRPr lang="ru-RU" dirty="0"/>
          </a:p>
          <a:p>
            <a:r>
              <a:rPr lang="ru-RU" dirty="0" err="1"/>
              <a:t>збалансовану</a:t>
            </a:r>
            <a:r>
              <a:rPr lang="ru-RU" dirty="0"/>
              <a:t> </a:t>
            </a:r>
            <a:r>
              <a:rPr lang="ru-RU" dirty="0" err="1"/>
              <a:t>тимоаналептичну</a:t>
            </a:r>
            <a:r>
              <a:rPr lang="ru-RU" dirty="0"/>
              <a:t>, </a:t>
            </a:r>
            <a:r>
              <a:rPr lang="ru-RU" dirty="0" err="1"/>
              <a:t>антипсихотичну</a:t>
            </a:r>
            <a:r>
              <a:rPr lang="ru-RU" dirty="0"/>
              <a:t>,</a:t>
            </a:r>
          </a:p>
          <a:p>
            <a:r>
              <a:rPr lang="ru-RU" dirty="0" err="1"/>
              <a:t>психостимулювальну</a:t>
            </a:r>
            <a:r>
              <a:rPr lang="ru-RU" dirty="0"/>
              <a:t> та </a:t>
            </a:r>
            <a:r>
              <a:rPr lang="ru-RU" dirty="0" err="1"/>
              <a:t>транквілізувальну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: </a:t>
            </a:r>
            <a:r>
              <a:rPr lang="ru-RU" dirty="0" err="1"/>
              <a:t>сульпірид</a:t>
            </a:r>
            <a:endParaRPr lang="ru-RU" dirty="0"/>
          </a:p>
          <a:p>
            <a:r>
              <a:rPr lang="ru-RU" dirty="0"/>
              <a:t>(</a:t>
            </a:r>
            <a:r>
              <a:rPr lang="ru-RU" dirty="0" err="1"/>
              <a:t>еглоніл</a:t>
            </a:r>
            <a:r>
              <a:rPr lang="ru-RU" dirty="0"/>
              <a:t>),</a:t>
            </a:r>
            <a:r>
              <a:rPr lang="ru-RU" dirty="0" err="1"/>
              <a:t>периціазин</a:t>
            </a:r>
            <a:r>
              <a:rPr lang="ru-RU" dirty="0"/>
              <a:t> (</a:t>
            </a:r>
            <a:r>
              <a:rPr lang="ru-RU" dirty="0" err="1"/>
              <a:t>неулептил</a:t>
            </a:r>
            <a:r>
              <a:rPr lang="ru-RU" dirty="0"/>
              <a:t>), </a:t>
            </a:r>
            <a:r>
              <a:rPr lang="ru-RU" dirty="0" err="1"/>
              <a:t>тіоридазин</a:t>
            </a:r>
            <a:r>
              <a:rPr lang="ru-RU" dirty="0"/>
              <a:t> (</a:t>
            </a:r>
            <a:r>
              <a:rPr lang="ru-RU" dirty="0" err="1"/>
              <a:t>мелерил</a:t>
            </a:r>
            <a:r>
              <a:rPr lang="ru-RU" dirty="0"/>
              <a:t>, </a:t>
            </a:r>
            <a:r>
              <a:rPr lang="ru-RU" dirty="0" err="1"/>
              <a:t>санапакс</a:t>
            </a:r>
            <a:r>
              <a:rPr lang="ru-RU" dirty="0"/>
              <a:t>,</a:t>
            </a:r>
          </a:p>
          <a:p>
            <a:r>
              <a:rPr lang="ru-RU" dirty="0" err="1"/>
              <a:t>ридазин</a:t>
            </a:r>
            <a:r>
              <a:rPr lang="ru-RU" dirty="0"/>
              <a:t>)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резистентності</a:t>
            </a:r>
            <a:r>
              <a:rPr lang="ru-RU" dirty="0"/>
              <a:t> до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endParaRPr lang="ru-RU" dirty="0"/>
          </a:p>
          <a:p>
            <a:r>
              <a:rPr lang="ru-RU" dirty="0" err="1"/>
              <a:t>атипових</a:t>
            </a:r>
            <a:r>
              <a:rPr lang="ru-RU" dirty="0"/>
              <a:t> </a:t>
            </a:r>
            <a:r>
              <a:rPr lang="ru-RU" dirty="0" err="1"/>
              <a:t>антипсихотичних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: </a:t>
            </a:r>
            <a:r>
              <a:rPr lang="ru-RU" dirty="0" err="1"/>
              <a:t>рисперидону</a:t>
            </a:r>
            <a:r>
              <a:rPr lang="ru-RU" dirty="0"/>
              <a:t> (</a:t>
            </a:r>
            <a:r>
              <a:rPr lang="ru-RU" dirty="0" err="1"/>
              <a:t>рисполепту</a:t>
            </a:r>
            <a:r>
              <a:rPr lang="ru-RU" dirty="0"/>
              <a:t>),</a:t>
            </a:r>
          </a:p>
          <a:p>
            <a:r>
              <a:rPr lang="ru-RU" dirty="0" err="1"/>
              <a:t>оланзапіну</a:t>
            </a:r>
            <a:r>
              <a:rPr lang="ru-RU" dirty="0"/>
              <a:t> (</a:t>
            </a:r>
            <a:r>
              <a:rPr lang="ru-RU" dirty="0" err="1"/>
              <a:t>зипрекси</a:t>
            </a:r>
            <a:r>
              <a:rPr lang="ru-RU" dirty="0"/>
              <a:t>)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128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b="0" dirty="0"/>
              <a:t>НООТРОПИ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397675"/>
            <a:ext cx="75608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ноотропів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 з</a:t>
            </a:r>
          </a:p>
          <a:p>
            <a:r>
              <a:rPr lang="ru-RU" dirty="0"/>
              <a:t>ПТСР </a:t>
            </a:r>
            <a:r>
              <a:rPr lang="ru-RU" dirty="0" err="1"/>
              <a:t>зумовлено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церебропротекторною</a:t>
            </a:r>
            <a:r>
              <a:rPr lang="ru-RU" dirty="0"/>
              <a:t>,</a:t>
            </a:r>
          </a:p>
          <a:p>
            <a:r>
              <a:rPr lang="ru-RU" dirty="0" err="1"/>
              <a:t>вегетостабілізувальною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та </a:t>
            </a:r>
            <a:r>
              <a:rPr lang="ru-RU" dirty="0" err="1"/>
              <a:t>позитивним</a:t>
            </a:r>
            <a:endParaRPr lang="ru-RU" dirty="0"/>
          </a:p>
          <a:p>
            <a:r>
              <a:rPr lang="ru-RU" dirty="0" err="1"/>
              <a:t>впливом</a:t>
            </a:r>
            <a:r>
              <a:rPr lang="ru-RU" dirty="0"/>
              <a:t> на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нейрометаболізму</a:t>
            </a:r>
            <a:r>
              <a:rPr lang="ru-RU" dirty="0"/>
              <a:t>.</a:t>
            </a:r>
          </a:p>
          <a:p>
            <a:r>
              <a:rPr lang="ru-RU" dirty="0" err="1"/>
              <a:t>Найбільш</a:t>
            </a:r>
            <a:r>
              <a:rPr lang="ru-RU" dirty="0"/>
              <a:t> широко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ноотропіл</a:t>
            </a:r>
            <a:endParaRPr lang="ru-RU" dirty="0"/>
          </a:p>
          <a:p>
            <a:r>
              <a:rPr lang="ru-RU" dirty="0"/>
              <a:t>(</a:t>
            </a:r>
            <a:r>
              <a:rPr lang="ru-RU" dirty="0" err="1"/>
              <a:t>пірацетам</a:t>
            </a:r>
            <a:r>
              <a:rPr lang="ru-RU" dirty="0"/>
              <a:t>), </a:t>
            </a:r>
            <a:r>
              <a:rPr lang="ru-RU" dirty="0" err="1"/>
              <a:t>луцетам</a:t>
            </a:r>
            <a:r>
              <a:rPr lang="ru-RU" dirty="0"/>
              <a:t>, </a:t>
            </a:r>
            <a:r>
              <a:rPr lang="ru-RU" dirty="0" err="1"/>
              <a:t>піридитол</a:t>
            </a:r>
            <a:r>
              <a:rPr lang="ru-RU" dirty="0"/>
              <a:t> (</a:t>
            </a:r>
            <a:r>
              <a:rPr lang="ru-RU" dirty="0" err="1"/>
              <a:t>енцефабол</a:t>
            </a:r>
            <a:r>
              <a:rPr lang="ru-RU" dirty="0"/>
              <a:t>),</a:t>
            </a:r>
          </a:p>
          <a:p>
            <a:r>
              <a:rPr lang="ru-RU" dirty="0" err="1"/>
              <a:t>фенібут</a:t>
            </a:r>
            <a:r>
              <a:rPr lang="ru-RU" dirty="0"/>
              <a:t>, </a:t>
            </a:r>
            <a:r>
              <a:rPr lang="ru-RU" dirty="0" err="1"/>
              <a:t>пантогам</a:t>
            </a:r>
            <a:r>
              <a:rPr lang="ru-RU" dirty="0"/>
              <a:t>, </a:t>
            </a:r>
            <a:r>
              <a:rPr lang="ru-RU" dirty="0" err="1"/>
              <a:t>пікамілон</a:t>
            </a:r>
            <a:r>
              <a:rPr lang="ru-RU" dirty="0"/>
              <a:t>, </a:t>
            </a:r>
            <a:r>
              <a:rPr lang="ru-RU" dirty="0" err="1"/>
              <a:t>когітум</a:t>
            </a:r>
            <a:r>
              <a:rPr lang="ru-RU" dirty="0"/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69434"/>
            <a:ext cx="5452126" cy="34059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59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Р-АДРЕНОБЛОКАТОРИ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2276872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Призначення</a:t>
            </a:r>
            <a:r>
              <a:rPr lang="ru-RU" dirty="0"/>
              <a:t> р-</a:t>
            </a:r>
            <a:r>
              <a:rPr lang="ru-RU" dirty="0" err="1"/>
              <a:t>адреноблокаторів</a:t>
            </a:r>
            <a:r>
              <a:rPr lang="ru-RU" dirty="0"/>
              <a:t> </a:t>
            </a:r>
            <a:r>
              <a:rPr lang="ru-RU" dirty="0" err="1"/>
              <a:t>зумовлено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endParaRPr lang="ru-RU" dirty="0"/>
          </a:p>
          <a:p>
            <a:r>
              <a:rPr lang="ru-RU" dirty="0"/>
              <a:t>вони </a:t>
            </a:r>
            <a:r>
              <a:rPr lang="ru-RU" dirty="0" err="1"/>
              <a:t>справляють</a:t>
            </a:r>
            <a:r>
              <a:rPr lang="ru-RU" dirty="0"/>
              <a:t> </a:t>
            </a:r>
            <a:r>
              <a:rPr lang="ru-RU" dirty="0" err="1"/>
              <a:t>швидку</a:t>
            </a:r>
            <a:r>
              <a:rPr lang="ru-RU" dirty="0"/>
              <a:t> </a:t>
            </a:r>
            <a:r>
              <a:rPr lang="ru-RU" dirty="0" err="1"/>
              <a:t>протитривожну</a:t>
            </a:r>
            <a:r>
              <a:rPr lang="ru-RU" dirty="0"/>
              <a:t>,</a:t>
            </a:r>
          </a:p>
          <a:p>
            <a:r>
              <a:rPr lang="ru-RU" dirty="0" err="1"/>
              <a:t>вегетостабілізувальну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, у них </a:t>
            </a:r>
            <a:r>
              <a:rPr lang="ru-RU" dirty="0" err="1"/>
              <a:t>відсутній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седації</a:t>
            </a:r>
            <a:r>
              <a:rPr lang="ru-RU" dirty="0"/>
              <a:t>.</a:t>
            </a:r>
          </a:p>
          <a:p>
            <a:r>
              <a:rPr lang="ru-RU" dirty="0"/>
              <a:t>Як правило, р-</a:t>
            </a:r>
            <a:r>
              <a:rPr lang="ru-RU" dirty="0" err="1"/>
              <a:t>адреноблокатори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у</a:t>
            </a:r>
          </a:p>
          <a:p>
            <a:r>
              <a:rPr lang="ru-RU" dirty="0" err="1"/>
              <a:t>комбінації</a:t>
            </a:r>
            <a:r>
              <a:rPr lang="ru-RU" dirty="0"/>
              <a:t> з </a:t>
            </a:r>
            <a:r>
              <a:rPr lang="ru-RU" dirty="0" err="1"/>
              <a:t>антидепресантами</a:t>
            </a:r>
            <a:r>
              <a:rPr lang="ru-RU" dirty="0"/>
              <a:t>.</a:t>
            </a:r>
          </a:p>
          <a:p>
            <a:r>
              <a:rPr lang="ru-RU" dirty="0" err="1"/>
              <a:t>Найбільш</a:t>
            </a:r>
            <a:r>
              <a:rPr lang="ru-RU" dirty="0"/>
              <a:t> широко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анаприлін</a:t>
            </a:r>
            <a:endParaRPr lang="ru-RU" dirty="0"/>
          </a:p>
          <a:p>
            <a:r>
              <a:rPr lang="ru-RU" dirty="0"/>
              <a:t>(</a:t>
            </a:r>
            <a:r>
              <a:rPr lang="ru-RU" dirty="0" err="1"/>
              <a:t>пропранолол</a:t>
            </a:r>
            <a:r>
              <a:rPr lang="ru-RU" dirty="0"/>
              <a:t>), </a:t>
            </a:r>
            <a:r>
              <a:rPr lang="ru-RU" dirty="0" err="1"/>
              <a:t>талінолол</a:t>
            </a:r>
            <a:r>
              <a:rPr lang="ru-RU" dirty="0"/>
              <a:t> (</a:t>
            </a:r>
            <a:r>
              <a:rPr lang="ru-RU" dirty="0" err="1"/>
              <a:t>корданум</a:t>
            </a:r>
            <a:r>
              <a:rPr lang="ru-RU" dirty="0"/>
              <a:t>), </a:t>
            </a:r>
            <a:r>
              <a:rPr lang="ru-RU" dirty="0" err="1"/>
              <a:t>атенолол</a:t>
            </a:r>
            <a:r>
              <a:rPr lang="ru-RU" dirty="0"/>
              <a:t>,</a:t>
            </a:r>
          </a:p>
          <a:p>
            <a:r>
              <a:rPr lang="ru-RU" dirty="0" err="1"/>
              <a:t>тразикор</a:t>
            </a:r>
            <a:r>
              <a:rPr lang="ru-RU" dirty="0"/>
              <a:t> (</a:t>
            </a:r>
            <a:r>
              <a:rPr lang="ru-RU" dirty="0" err="1"/>
              <a:t>окспренолол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1027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836712"/>
            <a:ext cx="65527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Найбільш</a:t>
            </a:r>
            <a:r>
              <a:rPr lang="ru-RU" b="1" dirty="0"/>
              <a:t> </a:t>
            </a:r>
            <a:r>
              <a:rPr lang="ru-RU" b="1" dirty="0" err="1"/>
              <a:t>поширеними</a:t>
            </a:r>
            <a:r>
              <a:rPr lang="ru-RU" b="1" dirty="0"/>
              <a:t> методами </a:t>
            </a:r>
            <a:r>
              <a:rPr lang="ru-RU" b="1" dirty="0" err="1"/>
              <a:t>психотерапії</a:t>
            </a:r>
            <a:r>
              <a:rPr lang="ru-RU" b="1" dirty="0"/>
              <a:t> </a:t>
            </a:r>
            <a:r>
              <a:rPr lang="ru-RU" b="1" dirty="0" err="1"/>
              <a:t>під</a:t>
            </a:r>
            <a:r>
              <a:rPr lang="ru-RU" b="1" dirty="0"/>
              <a:t> час </a:t>
            </a:r>
            <a:r>
              <a:rPr lang="ru-RU" b="1" dirty="0" err="1"/>
              <a:t>лікування</a:t>
            </a:r>
            <a:r>
              <a:rPr lang="ru-RU" b="1" dirty="0"/>
              <a:t> </a:t>
            </a:r>
            <a:r>
              <a:rPr lang="ru-RU" b="1" dirty="0" err="1"/>
              <a:t>пацієнтів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ПТСР є 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1. </a:t>
            </a:r>
            <a:r>
              <a:rPr lang="ru-RU" b="1" dirty="0" err="1" smtClean="0"/>
              <a:t>психодинамічний</a:t>
            </a:r>
            <a:endParaRPr lang="ru-RU" b="1" dirty="0"/>
          </a:p>
          <a:p>
            <a:r>
              <a:rPr lang="ru-RU" b="1" dirty="0" smtClean="0"/>
              <a:t>2. </a:t>
            </a:r>
            <a:r>
              <a:rPr lang="ru-RU" b="1" dirty="0" err="1" smtClean="0"/>
              <a:t>когнітивний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когнітивно-біхевіоральний</a:t>
            </a:r>
            <a:r>
              <a:rPr lang="ru-RU" b="1" dirty="0"/>
              <a:t>);</a:t>
            </a:r>
          </a:p>
          <a:p>
            <a:r>
              <a:rPr lang="ru-RU" b="1" dirty="0" smtClean="0"/>
              <a:t>3. </a:t>
            </a:r>
            <a:r>
              <a:rPr lang="ru-RU" b="1" dirty="0" err="1" smtClean="0"/>
              <a:t>біхевіоральний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err="1"/>
              <a:t>поведінковий</a:t>
            </a:r>
            <a:r>
              <a:rPr lang="ru-RU" b="1" dirty="0"/>
              <a:t>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8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08912" cy="1512168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психотерапії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805333"/>
            <a:ext cx="41764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Групова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Мета: </a:t>
            </a:r>
            <a:r>
              <a:rPr lang="ru-RU" dirty="0" err="1"/>
              <a:t>допомогти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впоратися</a:t>
            </a:r>
            <a:endParaRPr lang="ru-RU" dirty="0"/>
          </a:p>
          <a:p>
            <a:r>
              <a:rPr lang="ru-RU" dirty="0"/>
              <a:t>з </a:t>
            </a:r>
            <a:r>
              <a:rPr lang="ru-RU" dirty="0" err="1"/>
              <a:t>почуттям</a:t>
            </a:r>
            <a:r>
              <a:rPr lang="ru-RU" dirty="0"/>
              <a:t> </a:t>
            </a:r>
            <a:r>
              <a:rPr lang="ru-RU" dirty="0" err="1"/>
              <a:t>провини</a:t>
            </a:r>
            <a:r>
              <a:rPr lang="ru-RU" dirty="0"/>
              <a:t>, станом</a:t>
            </a:r>
          </a:p>
          <a:p>
            <a:r>
              <a:rPr lang="ru-RU" dirty="0" err="1"/>
              <a:t>безпомічності</a:t>
            </a:r>
            <a:r>
              <a:rPr lang="ru-RU" dirty="0"/>
              <a:t> та </a:t>
            </a:r>
            <a:r>
              <a:rPr lang="ru-RU" dirty="0" err="1"/>
              <a:t>безсилля</a:t>
            </a:r>
            <a:r>
              <a:rPr lang="ru-RU" dirty="0"/>
              <a:t>, </a:t>
            </a:r>
            <a:r>
              <a:rPr lang="ru-RU" dirty="0" err="1"/>
              <a:t>знайти</a:t>
            </a:r>
            <a:endParaRPr lang="ru-RU" dirty="0"/>
          </a:p>
          <a:p>
            <a:r>
              <a:rPr lang="ru-RU" dirty="0" err="1"/>
              <a:t>втрачене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контролю над</a:t>
            </a:r>
          </a:p>
          <a:p>
            <a:r>
              <a:rPr lang="ru-RU" dirty="0" err="1"/>
              <a:t>оточуючими</a:t>
            </a:r>
            <a:r>
              <a:rPr lang="ru-RU" dirty="0"/>
              <a:t>, </a:t>
            </a:r>
            <a:r>
              <a:rPr lang="ru-RU" dirty="0" err="1"/>
              <a:t>розібратися</a:t>
            </a:r>
            <a:r>
              <a:rPr lang="ru-RU" dirty="0"/>
              <a:t> у </a:t>
            </a:r>
            <a:r>
              <a:rPr lang="ru-RU" dirty="0" err="1"/>
              <a:t>значенні</a:t>
            </a:r>
            <a:endParaRPr lang="ru-RU" dirty="0"/>
          </a:p>
          <a:p>
            <a:r>
              <a:rPr lang="ru-RU" dirty="0" err="1"/>
              <a:t>травматичної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 та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2040" y="2420888"/>
            <a:ext cx="36724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r>
              <a:rPr lang="uk-UA" dirty="0" err="1" smtClean="0"/>
              <a:t>імейна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ru-RU" dirty="0" err="1"/>
              <a:t>Надання</a:t>
            </a:r>
            <a:r>
              <a:rPr lang="ru-RU" dirty="0"/>
              <a:t> родичам </a:t>
            </a:r>
            <a:r>
              <a:rPr lang="ru-RU" dirty="0" err="1"/>
              <a:t>інформації</a:t>
            </a:r>
            <a:r>
              <a:rPr lang="ru-RU" dirty="0"/>
              <a:t> про </a:t>
            </a:r>
            <a:r>
              <a:rPr lang="ru-RU" dirty="0" err="1"/>
              <a:t>клін</a:t>
            </a:r>
            <a:r>
              <a:rPr lang="ru-RU" dirty="0"/>
              <a:t>.</a:t>
            </a:r>
          </a:p>
          <a:p>
            <a:r>
              <a:rPr lang="ru-RU" dirty="0" err="1"/>
              <a:t>ознаки</a:t>
            </a:r>
            <a:r>
              <a:rPr lang="ru-RU" dirty="0"/>
              <a:t> ПТСР, </a:t>
            </a:r>
            <a:r>
              <a:rPr lang="ru-RU" dirty="0" err="1"/>
              <a:t>тривалість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,</a:t>
            </a:r>
          </a:p>
          <a:p>
            <a:r>
              <a:rPr lang="ru-RU" dirty="0"/>
              <a:t>"</a:t>
            </a:r>
            <a:r>
              <a:rPr lang="ru-RU" dirty="0" err="1"/>
              <a:t>флешбек</a:t>
            </a:r>
            <a:r>
              <a:rPr lang="ru-RU" dirty="0"/>
              <a:t>" </a:t>
            </a:r>
            <a:r>
              <a:rPr lang="ru-RU" dirty="0" err="1"/>
              <a:t>ефект</a:t>
            </a:r>
            <a:r>
              <a:rPr lang="ru-RU" dirty="0"/>
              <a:t>, про </a:t>
            </a:r>
            <a:r>
              <a:rPr lang="ru-RU" dirty="0" err="1"/>
              <a:t>переживання</a:t>
            </a:r>
            <a:endParaRPr lang="ru-RU" dirty="0"/>
          </a:p>
          <a:p>
            <a:r>
              <a:rPr lang="ru-RU" dirty="0"/>
              <a:t>хворого, про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endParaRPr lang="ru-RU" dirty="0"/>
          </a:p>
          <a:p>
            <a:r>
              <a:rPr lang="ru-RU" dirty="0" err="1"/>
              <a:t>родичів</a:t>
            </a:r>
            <a:r>
              <a:rPr lang="ru-RU" dirty="0"/>
              <a:t> у </a:t>
            </a:r>
            <a:r>
              <a:rPr lang="ru-RU" dirty="0" err="1"/>
              <a:t>даній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4293096"/>
            <a:ext cx="3960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Подружня</a:t>
            </a:r>
            <a:br>
              <a:rPr lang="uk-UA" dirty="0" smtClean="0"/>
            </a:br>
            <a:r>
              <a:rPr lang="ru-RU" dirty="0"/>
              <a:t>Мета: </a:t>
            </a:r>
            <a:r>
              <a:rPr lang="ru-RU" dirty="0" err="1"/>
              <a:t>допомогти</a:t>
            </a:r>
            <a:r>
              <a:rPr lang="ru-RU" dirty="0"/>
              <a:t> </a:t>
            </a:r>
            <a:r>
              <a:rPr lang="ru-RU" dirty="0" err="1"/>
              <a:t>подружжю</a:t>
            </a:r>
            <a:endParaRPr lang="ru-RU" dirty="0"/>
          </a:p>
          <a:p>
            <a:r>
              <a:rPr lang="ru-RU" dirty="0" err="1"/>
              <a:t>пристосуватися</a:t>
            </a:r>
            <a:r>
              <a:rPr lang="ru-RU" dirty="0"/>
              <a:t> до </a:t>
            </a:r>
            <a:r>
              <a:rPr lang="ru-RU" dirty="0" err="1"/>
              <a:t>змін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відбулися</a:t>
            </a:r>
            <a:endParaRPr lang="ru-RU" dirty="0"/>
          </a:p>
          <a:p>
            <a:r>
              <a:rPr lang="ru-RU" dirty="0"/>
              <a:t>для </a:t>
            </a:r>
            <a:r>
              <a:rPr lang="ru-RU" dirty="0" err="1"/>
              <a:t>обох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849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80"/>
            <a:ext cx="698477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Індивідуальна</a:t>
            </a:r>
            <a:br>
              <a:rPr lang="uk-UA" dirty="0" smtClean="0"/>
            </a:br>
            <a:r>
              <a:rPr lang="ru-RU" dirty="0"/>
              <a:t>Мета: </a:t>
            </a:r>
            <a:r>
              <a:rPr lang="ru-RU" dirty="0" err="1"/>
              <a:t>допомогти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усвідомити</a:t>
            </a:r>
            <a:endParaRPr lang="ru-RU" dirty="0"/>
          </a:p>
          <a:p>
            <a:r>
              <a:rPr lang="ru-RU" dirty="0" err="1"/>
              <a:t>справжню</a:t>
            </a:r>
            <a:r>
              <a:rPr lang="ru-RU" dirty="0"/>
              <a:t> природу </a:t>
            </a:r>
            <a:r>
              <a:rPr lang="ru-RU" dirty="0" err="1"/>
              <a:t>його</a:t>
            </a:r>
            <a:r>
              <a:rPr lang="ru-RU" dirty="0"/>
              <a:t> проблем,</a:t>
            </a:r>
          </a:p>
          <a:p>
            <a:r>
              <a:rPr lang="ru-RU" dirty="0" err="1"/>
              <a:t>розв'язати</a:t>
            </a:r>
            <a:r>
              <a:rPr lang="ru-RU" dirty="0"/>
              <a:t>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конфлікти</a:t>
            </a:r>
            <a:r>
              <a:rPr lang="ru-RU" dirty="0"/>
              <a:t> та</a:t>
            </a:r>
          </a:p>
          <a:p>
            <a:r>
              <a:rPr lang="ru-RU" dirty="0" err="1"/>
              <a:t>життєві</a:t>
            </a:r>
            <a:r>
              <a:rPr lang="ru-RU" dirty="0"/>
              <a:t> </a:t>
            </a:r>
            <a:r>
              <a:rPr lang="ru-RU" dirty="0" err="1"/>
              <a:t>кризи</a:t>
            </a:r>
            <a:r>
              <a:rPr lang="ru-RU" dirty="0"/>
              <a:t>. </a:t>
            </a:r>
            <a:r>
              <a:rPr lang="ru-RU" dirty="0" err="1"/>
              <a:t>Включає</a:t>
            </a:r>
            <a:r>
              <a:rPr lang="ru-RU" dirty="0"/>
              <a:t> в себе:</a:t>
            </a:r>
          </a:p>
          <a:p>
            <a:r>
              <a:rPr lang="ru-RU" dirty="0"/>
              <a:t>- </a:t>
            </a:r>
            <a:r>
              <a:rPr lang="ru-RU" dirty="0" err="1"/>
              <a:t>корекція</a:t>
            </a:r>
            <a:r>
              <a:rPr lang="ru-RU" dirty="0"/>
              <a:t> </a:t>
            </a:r>
            <a:r>
              <a:rPr lang="ru-RU" dirty="0" err="1"/>
              <a:t>помилкових</a:t>
            </a:r>
            <a:r>
              <a:rPr lang="ru-RU" dirty="0"/>
              <a:t> </a:t>
            </a:r>
            <a:r>
              <a:rPr lang="ru-RU" dirty="0" err="1"/>
              <a:t>уявлень</a:t>
            </a:r>
            <a:r>
              <a:rPr lang="ru-RU" dirty="0"/>
              <a:t> </a:t>
            </a:r>
            <a:r>
              <a:rPr lang="ru-RU" dirty="0" err="1"/>
              <a:t>щодо</a:t>
            </a:r>
            <a:endParaRPr lang="ru-RU" dirty="0"/>
          </a:p>
          <a:p>
            <a:r>
              <a:rPr lang="ru-RU" dirty="0" err="1"/>
              <a:t>стресової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пацієнту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</a:t>
            </a:r>
          </a:p>
          <a:p>
            <a:r>
              <a:rPr lang="ru-RU" dirty="0" err="1"/>
              <a:t>загальну</a:t>
            </a:r>
            <a:r>
              <a:rPr lang="ru-RU" dirty="0"/>
              <a:t> природу </a:t>
            </a:r>
            <a:r>
              <a:rPr lang="ru-RU" dirty="0" err="1"/>
              <a:t>стресової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фокусування</a:t>
            </a:r>
            <a:r>
              <a:rPr lang="ru-RU" dirty="0"/>
              <a:t> на </a:t>
            </a:r>
            <a:r>
              <a:rPr lang="ru-RU" dirty="0" err="1"/>
              <a:t>ролі</a:t>
            </a:r>
            <a:r>
              <a:rPr lang="ru-RU" dirty="0"/>
              <a:t> </a:t>
            </a:r>
            <a:r>
              <a:rPr lang="ru-RU" dirty="0" err="1"/>
              <a:t>надмірного</a:t>
            </a:r>
            <a:endParaRPr lang="ru-RU" dirty="0"/>
          </a:p>
          <a:p>
            <a:r>
              <a:rPr lang="ru-RU" dirty="0" err="1"/>
              <a:t>стресу</a:t>
            </a:r>
            <a:r>
              <a:rPr lang="ru-RU" dirty="0"/>
              <a:t> в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усвідомлювати</a:t>
            </a:r>
            <a:r>
              <a:rPr lang="ru-RU" dirty="0"/>
              <a:t> і</a:t>
            </a:r>
          </a:p>
          <a:p>
            <a:r>
              <a:rPr lang="ru-RU" dirty="0" err="1"/>
              <a:t>аналізувати</a:t>
            </a:r>
            <a:r>
              <a:rPr lang="ru-RU" dirty="0"/>
              <a:t> прояви </a:t>
            </a:r>
            <a:r>
              <a:rPr lang="ru-RU" dirty="0" err="1"/>
              <a:t>стресової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,</a:t>
            </a:r>
          </a:p>
          <a:p>
            <a:r>
              <a:rPr lang="ru-RU" dirty="0" err="1"/>
              <a:t>характерні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ПТСР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Соціально-історична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Мета: </a:t>
            </a:r>
            <a:r>
              <a:rPr lang="ru-RU" dirty="0" err="1"/>
              <a:t>обговорення</a:t>
            </a:r>
            <a:r>
              <a:rPr lang="ru-RU" dirty="0"/>
              <a:t> </a:t>
            </a:r>
            <a:r>
              <a:rPr lang="ru-RU" dirty="0" err="1"/>
              <a:t>історичної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і</a:t>
            </a:r>
          </a:p>
          <a:p>
            <a:r>
              <a:rPr lang="ru-RU" dirty="0" err="1"/>
              <a:t>визнання</a:t>
            </a:r>
            <a:r>
              <a:rPr lang="ru-RU" dirty="0"/>
              <a:t> заслуг </a:t>
            </a:r>
            <a:r>
              <a:rPr lang="ru-RU" dirty="0" err="1"/>
              <a:t>ветеранів</a:t>
            </a:r>
            <a:r>
              <a:rPr lang="ru-RU" dirty="0"/>
              <a:t> у ЗМІ,</a:t>
            </a:r>
          </a:p>
          <a:p>
            <a:r>
              <a:rPr lang="ru-RU" dirty="0" err="1"/>
              <a:t>соціальне</a:t>
            </a:r>
            <a:r>
              <a:rPr lang="ru-RU" dirty="0"/>
              <a:t> </a:t>
            </a:r>
            <a:r>
              <a:rPr lang="ru-RU" dirty="0" err="1"/>
              <a:t>схвалення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бойових</a:t>
            </a:r>
            <a:endParaRPr lang="ru-RU" dirty="0"/>
          </a:p>
          <a:p>
            <a:r>
              <a:rPr lang="ru-RU" dirty="0" err="1"/>
              <a:t>дій</a:t>
            </a:r>
            <a:r>
              <a:rPr lang="ru-RU" dirty="0"/>
              <a:t>, </a:t>
            </a:r>
            <a:r>
              <a:rPr lang="ru-RU" dirty="0" err="1"/>
              <a:t>стимуляція</a:t>
            </a:r>
            <a:r>
              <a:rPr lang="ru-RU" dirty="0"/>
              <a:t> </a:t>
            </a:r>
            <a:r>
              <a:rPr lang="ru-RU" dirty="0" err="1"/>
              <a:t>їхньої</a:t>
            </a:r>
            <a:r>
              <a:rPr lang="ru-RU" dirty="0"/>
              <a:t> </a:t>
            </a:r>
            <a:r>
              <a:rPr lang="ru-RU" dirty="0" err="1"/>
              <a:t>соціальної</a:t>
            </a:r>
            <a:endParaRPr lang="ru-RU" dirty="0"/>
          </a:p>
          <a:p>
            <a:r>
              <a:rPr lang="ru-RU" dirty="0" err="1"/>
              <a:t>активності</a:t>
            </a:r>
            <a:r>
              <a:rPr lang="ru-RU" dirty="0"/>
              <a:t> та </a:t>
            </a:r>
            <a:r>
              <a:rPr lang="ru-RU" dirty="0" err="1"/>
              <a:t>затребуваності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436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"/>
            <a:ext cx="532859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 </a:t>
            </a:r>
            <a:r>
              <a:rPr lang="ru-RU" sz="1600" dirty="0" err="1"/>
              <a:t>окремих</a:t>
            </a:r>
            <a:r>
              <a:rPr lang="ru-RU" sz="1600" dirty="0"/>
              <a:t> </a:t>
            </a:r>
            <a:r>
              <a:rPr lang="ru-RU" sz="1600" dirty="0" err="1"/>
              <a:t>етапах</a:t>
            </a:r>
            <a:r>
              <a:rPr lang="ru-RU" sz="1600" dirty="0"/>
              <a:t> ПТСР </a:t>
            </a:r>
            <a:r>
              <a:rPr lang="ru-RU" sz="1600" dirty="0" err="1"/>
              <a:t>хворі</a:t>
            </a:r>
            <a:r>
              <a:rPr lang="ru-RU" sz="1600" dirty="0"/>
              <a:t> </a:t>
            </a:r>
            <a:r>
              <a:rPr lang="ru-RU" sz="1600" dirty="0" err="1"/>
              <a:t>звичайно</a:t>
            </a:r>
            <a:r>
              <a:rPr lang="ru-RU" sz="1600" dirty="0"/>
              <a:t> не </a:t>
            </a:r>
            <a:r>
              <a:rPr lang="ru-RU" sz="1600" dirty="0" err="1"/>
              <a:t>звертаються</a:t>
            </a:r>
            <a:r>
              <a:rPr lang="ru-RU" sz="1600" dirty="0"/>
              <a:t> до</a:t>
            </a:r>
          </a:p>
          <a:p>
            <a:r>
              <a:rPr lang="ru-RU" sz="1600" dirty="0" err="1"/>
              <a:t>лікарів</a:t>
            </a:r>
            <a:r>
              <a:rPr lang="ru-RU" sz="1600" dirty="0"/>
              <a:t>, тому </a:t>
            </a:r>
            <a:r>
              <a:rPr lang="ru-RU" sz="1600" dirty="0" err="1"/>
              <a:t>що</a:t>
            </a:r>
            <a:r>
              <a:rPr lang="ru-RU" sz="1600" dirty="0"/>
              <a:t> не </a:t>
            </a:r>
            <a:r>
              <a:rPr lang="ru-RU" sz="1600" dirty="0" err="1"/>
              <a:t>оцінюють</a:t>
            </a:r>
            <a:r>
              <a:rPr lang="ru-RU" sz="1600" dirty="0"/>
              <a:t> </a:t>
            </a:r>
            <a:r>
              <a:rPr lang="ru-RU" sz="1600" dirty="0" err="1"/>
              <a:t>свій</a:t>
            </a:r>
            <a:r>
              <a:rPr lang="ru-RU" sz="1600" dirty="0"/>
              <a:t> стан як </a:t>
            </a:r>
            <a:r>
              <a:rPr lang="ru-RU" sz="1600" dirty="0" err="1"/>
              <a:t>хворобливий</a:t>
            </a:r>
            <a:endParaRPr lang="ru-RU" sz="1600" dirty="0"/>
          </a:p>
          <a:p>
            <a:r>
              <a:rPr lang="ru-RU" sz="1600" dirty="0"/>
              <a:t>та </a:t>
            </a:r>
            <a:r>
              <a:rPr lang="ru-RU" sz="1600" dirty="0" err="1"/>
              <a:t>побоюються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відвідування</a:t>
            </a:r>
            <a:r>
              <a:rPr lang="ru-RU" sz="1600" dirty="0"/>
              <a:t> </a:t>
            </a:r>
            <a:r>
              <a:rPr lang="ru-RU" sz="1600" dirty="0" err="1"/>
              <a:t>психіатричних</a:t>
            </a:r>
            <a:r>
              <a:rPr lang="ru-RU" sz="1600" dirty="0"/>
              <a:t> </a:t>
            </a:r>
            <a:r>
              <a:rPr lang="ru-RU" sz="1600" dirty="0" err="1"/>
              <a:t>закладів</a:t>
            </a:r>
            <a:endParaRPr lang="ru-RU" sz="1600" dirty="0"/>
          </a:p>
          <a:p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вплинути</a:t>
            </a:r>
            <a:r>
              <a:rPr lang="ru-RU" sz="1600" dirty="0"/>
              <a:t> на </a:t>
            </a:r>
            <a:r>
              <a:rPr lang="ru-RU" sz="1600" dirty="0" err="1"/>
              <a:t>їхній</a:t>
            </a:r>
            <a:r>
              <a:rPr lang="ru-RU" sz="1600" dirty="0"/>
              <a:t> </a:t>
            </a:r>
            <a:r>
              <a:rPr lang="ru-RU" sz="1600" dirty="0" err="1"/>
              <a:t>соціальний</a:t>
            </a:r>
            <a:r>
              <a:rPr lang="ru-RU" sz="1600" dirty="0"/>
              <a:t> статус.</a:t>
            </a:r>
          </a:p>
          <a:p>
            <a:r>
              <a:rPr lang="ru-RU" sz="1600" dirty="0"/>
              <a:t>У той </a:t>
            </a:r>
            <a:r>
              <a:rPr lang="ru-RU" sz="1600" dirty="0" err="1"/>
              <a:t>самий</a:t>
            </a:r>
            <a:r>
              <a:rPr lang="ru-RU" sz="1600" dirty="0"/>
              <a:t> час </a:t>
            </a:r>
            <a:r>
              <a:rPr lang="ru-RU" sz="1600" dirty="0" err="1"/>
              <a:t>психологічна</a:t>
            </a:r>
            <a:r>
              <a:rPr lang="ru-RU" sz="1600" dirty="0"/>
              <a:t> </a:t>
            </a:r>
            <a:r>
              <a:rPr lang="ru-RU" sz="1600" dirty="0" err="1"/>
              <a:t>корекція</a:t>
            </a:r>
            <a:r>
              <a:rPr lang="ru-RU" sz="1600" dirty="0"/>
              <a:t> </a:t>
            </a:r>
            <a:r>
              <a:rPr lang="ru-RU" sz="1600" dirty="0" err="1"/>
              <a:t>надзвичайно</a:t>
            </a:r>
            <a:endParaRPr lang="ru-RU" sz="1600" dirty="0"/>
          </a:p>
          <a:p>
            <a:r>
              <a:rPr lang="ru-RU" sz="1600" dirty="0" err="1"/>
              <a:t>важлива</a:t>
            </a:r>
            <a:r>
              <a:rPr lang="ru-RU" sz="1600" dirty="0"/>
              <a:t> для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хворих</a:t>
            </a:r>
            <a:r>
              <a:rPr lang="ru-RU" sz="1600" dirty="0"/>
              <a:t>,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потрібно</a:t>
            </a:r>
            <a:r>
              <a:rPr lang="ru-RU" sz="1600" dirty="0"/>
              <a:t> </a:t>
            </a:r>
            <a:r>
              <a:rPr lang="ru-RU" sz="1600" dirty="0" err="1"/>
              <a:t>переконати</a:t>
            </a:r>
            <a:r>
              <a:rPr lang="ru-RU" sz="1600" dirty="0"/>
              <a:t> в</a:t>
            </a:r>
          </a:p>
          <a:p>
            <a:r>
              <a:rPr lang="ru-RU" sz="1600" dirty="0" err="1"/>
              <a:t>необхідності</a:t>
            </a:r>
            <a:r>
              <a:rPr lang="ru-RU" sz="1600" dirty="0"/>
              <a:t> </a:t>
            </a:r>
            <a:r>
              <a:rPr lang="ru-RU" sz="1600" dirty="0" err="1"/>
              <a:t>одержання</a:t>
            </a:r>
            <a:r>
              <a:rPr lang="ru-RU" sz="1600" dirty="0"/>
              <a:t> </a:t>
            </a:r>
            <a:r>
              <a:rPr lang="ru-RU" sz="1600" dirty="0" err="1"/>
              <a:t>терапії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Слід</a:t>
            </a:r>
            <a:r>
              <a:rPr lang="ru-RU" sz="1600" dirty="0"/>
              <a:t> </a:t>
            </a:r>
            <a:r>
              <a:rPr lang="ru-RU" sz="1600" dirty="0" err="1"/>
              <a:t>навчити</a:t>
            </a:r>
            <a:r>
              <a:rPr lang="ru-RU" sz="1600" dirty="0"/>
              <a:t> хворого </a:t>
            </a:r>
            <a:r>
              <a:rPr lang="ru-RU" sz="1600" dirty="0" err="1"/>
              <a:t>ставитися</a:t>
            </a:r>
            <a:r>
              <a:rPr lang="ru-RU" sz="1600" dirty="0"/>
              <a:t> до </a:t>
            </a:r>
            <a:r>
              <a:rPr lang="ru-RU" sz="1600" dirty="0" err="1"/>
              <a:t>своїх</a:t>
            </a:r>
            <a:r>
              <a:rPr lang="ru-RU" sz="1600" dirty="0"/>
              <a:t> </a:t>
            </a:r>
            <a:r>
              <a:rPr lang="ru-RU" sz="1600" dirty="0" err="1"/>
              <a:t>розладів</a:t>
            </a:r>
            <a:r>
              <a:rPr lang="ru-RU" sz="1600" dirty="0"/>
              <a:t> як до</a:t>
            </a:r>
          </a:p>
          <a:p>
            <a:r>
              <a:rPr lang="ru-RU" sz="1600" dirty="0" err="1"/>
              <a:t>нормальної</a:t>
            </a:r>
            <a:r>
              <a:rPr lang="ru-RU" sz="1600" dirty="0"/>
              <a:t> </a:t>
            </a:r>
            <a:r>
              <a:rPr lang="ru-RU" sz="1600" dirty="0" err="1"/>
              <a:t>реакції</a:t>
            </a:r>
            <a:r>
              <a:rPr lang="ru-RU" sz="1600" dirty="0"/>
              <a:t> на </a:t>
            </a:r>
            <a:r>
              <a:rPr lang="ru-RU" sz="1600" dirty="0" err="1"/>
              <a:t>психотравмувальну</a:t>
            </a:r>
            <a:r>
              <a:rPr lang="ru-RU" sz="1600" dirty="0"/>
              <a:t> </a:t>
            </a:r>
            <a:r>
              <a:rPr lang="ru-RU" sz="1600" dirty="0" err="1"/>
              <a:t>ситуацію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Пацієнт</a:t>
            </a:r>
            <a:r>
              <a:rPr lang="ru-RU" sz="1600" dirty="0"/>
              <a:t> не повинен </a:t>
            </a:r>
            <a:r>
              <a:rPr lang="ru-RU" sz="1600" dirty="0" err="1"/>
              <a:t>уникати</a:t>
            </a:r>
            <a:r>
              <a:rPr lang="ru-RU" sz="1600" dirty="0"/>
              <a:t> </a:t>
            </a:r>
            <a:r>
              <a:rPr lang="ru-RU" sz="1600" dirty="0" err="1"/>
              <a:t>всього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пов'язано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endParaRPr lang="ru-RU" sz="1600" dirty="0"/>
          </a:p>
          <a:p>
            <a:r>
              <a:rPr lang="ru-RU" sz="1600" dirty="0" err="1"/>
              <a:t>психічною</a:t>
            </a:r>
            <a:r>
              <a:rPr lang="ru-RU" sz="1600" dirty="0"/>
              <a:t> травмою, </a:t>
            </a:r>
            <a:r>
              <a:rPr lang="ru-RU" sz="1600" dirty="0" err="1"/>
              <a:t>зокрема</a:t>
            </a:r>
            <a:r>
              <a:rPr lang="ru-RU" sz="1600" dirty="0"/>
              <a:t> </a:t>
            </a:r>
            <a:r>
              <a:rPr lang="ru-RU" sz="1600" dirty="0" err="1"/>
              <a:t>спогадів</a:t>
            </a:r>
            <a:r>
              <a:rPr lang="ru-RU" sz="1600" dirty="0"/>
              <a:t> про </a:t>
            </a:r>
            <a:r>
              <a:rPr lang="ru-RU" sz="1600" dirty="0" err="1"/>
              <a:t>неї</a:t>
            </a:r>
            <a:r>
              <a:rPr lang="ru-RU" sz="1600" dirty="0"/>
              <a:t>, </a:t>
            </a:r>
            <a:r>
              <a:rPr lang="ru-RU" sz="1600" dirty="0" err="1"/>
              <a:t>важливо</a:t>
            </a:r>
            <a:endParaRPr lang="ru-RU" sz="1600" dirty="0"/>
          </a:p>
          <a:p>
            <a:r>
              <a:rPr lang="ru-RU" sz="1600" dirty="0" err="1"/>
              <a:t>допомогти</a:t>
            </a:r>
            <a:r>
              <a:rPr lang="ru-RU" sz="1600" dirty="0"/>
              <a:t> </a:t>
            </a:r>
            <a:r>
              <a:rPr lang="ru-RU" sz="1600" dirty="0" err="1"/>
              <a:t>йому</a:t>
            </a:r>
            <a:r>
              <a:rPr lang="ru-RU" sz="1600" dirty="0"/>
              <a:t> </a:t>
            </a:r>
            <a:r>
              <a:rPr lang="ru-RU" sz="1600" dirty="0" err="1"/>
              <a:t>усвідомити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раціонально</a:t>
            </a:r>
            <a:r>
              <a:rPr lang="ru-RU" sz="1600" dirty="0"/>
              <a:t> і </a:t>
            </a:r>
            <a:r>
              <a:rPr lang="ru-RU" sz="1600" dirty="0" err="1"/>
              <a:t>подолати</a:t>
            </a:r>
            <a:endParaRPr lang="ru-RU" sz="1600" dirty="0"/>
          </a:p>
          <a:p>
            <a:r>
              <a:rPr lang="ru-RU" sz="1600" dirty="0" err="1"/>
              <a:t>емоційно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Ця</a:t>
            </a:r>
            <a:r>
              <a:rPr lang="ru-RU" sz="1600" dirty="0"/>
              <a:t> робота </a:t>
            </a:r>
            <a:r>
              <a:rPr lang="ru-RU" sz="1600" dirty="0" err="1"/>
              <a:t>вимагає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психотерапевта великого такту й</a:t>
            </a:r>
          </a:p>
          <a:p>
            <a:r>
              <a:rPr lang="ru-RU" sz="1600" dirty="0" err="1"/>
              <a:t>терпіння</a:t>
            </a:r>
            <a:r>
              <a:rPr lang="ru-RU" sz="1600" dirty="0"/>
              <a:t>, </a:t>
            </a:r>
            <a:r>
              <a:rPr lang="ru-RU" sz="1600" dirty="0" err="1"/>
              <a:t>роводити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треба з </a:t>
            </a:r>
            <a:r>
              <a:rPr lang="ru-RU" sz="1600" dirty="0" err="1"/>
              <a:t>урахуванням</a:t>
            </a:r>
            <a:r>
              <a:rPr lang="ru-RU" sz="1600" dirty="0"/>
              <a:t> </a:t>
            </a:r>
            <a:r>
              <a:rPr lang="ru-RU" sz="1600" dirty="0" err="1"/>
              <a:t>культурних</a:t>
            </a:r>
            <a:r>
              <a:rPr lang="ru-RU" sz="1600" dirty="0"/>
              <a:t> і</a:t>
            </a:r>
          </a:p>
          <a:p>
            <a:r>
              <a:rPr lang="ru-RU" sz="1600" dirty="0" err="1"/>
              <a:t>національних</a:t>
            </a:r>
            <a:r>
              <a:rPr lang="ru-RU" sz="1600" dirty="0"/>
              <a:t> </a:t>
            </a:r>
            <a:r>
              <a:rPr lang="ru-RU" sz="1600" dirty="0" err="1"/>
              <a:t>особливостей</a:t>
            </a:r>
            <a:r>
              <a:rPr lang="ru-RU" sz="1600" dirty="0"/>
              <a:t> людей, </a:t>
            </a:r>
            <a:r>
              <a:rPr lang="ru-RU" sz="1600" dirty="0" err="1"/>
              <a:t>які</a:t>
            </a:r>
            <a:endParaRPr lang="ru-RU" sz="1600" dirty="0"/>
          </a:p>
          <a:p>
            <a:r>
              <a:rPr lang="ru-RU" sz="1600" dirty="0"/>
              <a:t>пережили катастрофу.</a:t>
            </a:r>
          </a:p>
          <a:p>
            <a:r>
              <a:rPr lang="ru-RU" sz="1600" dirty="0" err="1"/>
              <a:t>Надання</a:t>
            </a:r>
            <a:r>
              <a:rPr lang="ru-RU" sz="1600" dirty="0"/>
              <a:t> </a:t>
            </a:r>
            <a:r>
              <a:rPr lang="ru-RU" sz="1600" dirty="0" err="1"/>
              <a:t>психологічної</a:t>
            </a:r>
            <a:r>
              <a:rPr lang="ru-RU" sz="1600" dirty="0"/>
              <a:t> </a:t>
            </a:r>
            <a:r>
              <a:rPr lang="ru-RU" sz="1600" dirty="0" err="1"/>
              <a:t>допомоги</a:t>
            </a:r>
            <a:r>
              <a:rPr lang="ru-RU" sz="1600" dirty="0"/>
              <a:t> </a:t>
            </a:r>
            <a:r>
              <a:rPr lang="ru-RU" sz="1600" dirty="0" err="1"/>
              <a:t>повинне</a:t>
            </a:r>
            <a:r>
              <a:rPr lang="ru-RU" sz="1600" dirty="0"/>
              <a:t> </a:t>
            </a:r>
            <a:r>
              <a:rPr lang="ru-RU" sz="1600" dirty="0" err="1"/>
              <a:t>тривати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endParaRPr lang="ru-RU" sz="1600" dirty="0"/>
          </a:p>
          <a:p>
            <a:r>
              <a:rPr lang="ru-RU" sz="1600" dirty="0" err="1"/>
              <a:t>декількох</a:t>
            </a:r>
            <a:r>
              <a:rPr lang="ru-RU" sz="1600" dirty="0"/>
              <a:t> </a:t>
            </a:r>
            <a:r>
              <a:rPr lang="ru-RU" sz="1600" dirty="0" err="1"/>
              <a:t>місяців</a:t>
            </a:r>
            <a:r>
              <a:rPr lang="ru-RU" sz="1600" dirty="0"/>
              <a:t> до 1—2 </a:t>
            </a:r>
            <a:r>
              <a:rPr lang="ru-RU" sz="1600" dirty="0" err="1"/>
              <a:t>років</a:t>
            </a:r>
            <a:r>
              <a:rPr lang="ru-RU" sz="1600" dirty="0"/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780" y="2060848"/>
            <a:ext cx="3960439" cy="396044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3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00195363F3329468164B31340C21CB5" ma:contentTypeVersion="4" ma:contentTypeDescription="Создание документа." ma:contentTypeScope="" ma:versionID="94b1d84a7f1cbc5249e4e700a04a5504">
  <xsd:schema xmlns:xsd="http://www.w3.org/2001/XMLSchema" xmlns:xs="http://www.w3.org/2001/XMLSchema" xmlns:p="http://schemas.microsoft.com/office/2006/metadata/properties" xmlns:ns2="89f92000-800d-4392-bb19-26adcb08c17f" targetNamespace="http://schemas.microsoft.com/office/2006/metadata/properties" ma:root="true" ma:fieldsID="1d9d3d8289b372a5ec80e314a0549c9a" ns2:_="">
    <xsd:import namespace="89f92000-800d-4392-bb19-26adcb08c1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92000-800d-4392-bb19-26adcb08c1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AE15C9-B6AF-428F-93D0-F2CA8A61AB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3A5CBD-9280-42B3-A5CC-62BE1391AF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f92000-800d-4392-bb19-26adcb08c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</TotalTime>
  <Words>681</Words>
  <Application>Microsoft Office PowerPoint</Application>
  <PresentationFormat>On-screen Show (4:3)</PresentationFormat>
  <Paragraphs>158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Georgia</vt:lpstr>
      <vt:lpstr>Trebuchet MS</vt:lpstr>
      <vt:lpstr>Воздушный поток</vt:lpstr>
      <vt:lpstr>Методи корекції та психотерапії ПТСР</vt:lpstr>
      <vt:lpstr>PowerPoint Presentation</vt:lpstr>
      <vt:lpstr>PowerPoint Presentation</vt:lpstr>
      <vt:lpstr>Принципи терапії</vt:lpstr>
      <vt:lpstr>PowerPoint Presentation</vt:lpstr>
      <vt:lpstr>АНТИДЕПРЕСАНТИ</vt:lpstr>
      <vt:lpstr>ТРАНКВІЛІЗАТОРИ</vt:lpstr>
      <vt:lpstr>СНОДІЙНІ</vt:lpstr>
      <vt:lpstr>НОРМОТИМІКИ</vt:lpstr>
      <vt:lpstr>АНТИПСИХОТИЧНІ ПРЕПАРАТИ</vt:lpstr>
      <vt:lpstr>НООТРОПИ</vt:lpstr>
      <vt:lpstr>Р-АДРЕНОБЛОКАТОРИ</vt:lpstr>
      <vt:lpstr>PowerPoint Presentation</vt:lpstr>
      <vt:lpstr>Використовують такі види психотерапії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 корекції та психотерапії ПТСР</dc:title>
  <dc:creator>Marina</dc:creator>
  <cp:lastModifiedBy>Y O</cp:lastModifiedBy>
  <cp:revision>9</cp:revision>
  <dcterms:created xsi:type="dcterms:W3CDTF">2022-09-13T17:22:48Z</dcterms:created>
  <dcterms:modified xsi:type="dcterms:W3CDTF">2022-12-20T13:55:37Z</dcterms:modified>
</cp:coreProperties>
</file>