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3"/>
  </p:sldMasterIdLst>
  <p:sldIdLst>
    <p:sldId id="256" r:id="rId4"/>
    <p:sldId id="258" r:id="rId5"/>
    <p:sldId id="257" r:id="rId6"/>
    <p:sldId id="259" r:id="rId7"/>
    <p:sldId id="260" r:id="rId8"/>
    <p:sldId id="261" r:id="rId9"/>
    <p:sldId id="262" r:id="rId10"/>
    <p:sldId id="263" r:id="rId11"/>
    <p:sldId id="265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9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3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4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0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016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0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66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16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50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9012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369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3079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599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273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7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C3E68-01F2-4D7B-9E5F-9CC331CBD9A9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12B9AAB-257C-4742-9FE3-46288385F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4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5913" y="114300"/>
            <a:ext cx="9372600" cy="2743200"/>
          </a:xfrm>
        </p:spPr>
        <p:txBody>
          <a:bodyPr>
            <a:normAutofit/>
          </a:bodyPr>
          <a:lstStyle/>
          <a:p>
            <a:pPr algn="ctr"/>
            <a:r>
              <a:rPr lang="uk-UA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 психотропних засобів у військовій психіатрії </a:t>
            </a:r>
            <a:endParaRPr lang="ru-RU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9019" y="6180893"/>
            <a:ext cx="53863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>
                <a:solidFill>
                  <a:srgbClr val="002060"/>
                </a:solidFill>
              </a:rPr>
              <a:t>Кафедра психіатрії та </a:t>
            </a:r>
            <a:r>
              <a:rPr lang="uk-UA" sz="1400" dirty="0" smtClean="0">
                <a:solidFill>
                  <a:srgbClr val="002060"/>
                </a:solidFill>
              </a:rPr>
              <a:t>наркології</a:t>
            </a:r>
            <a:r>
              <a:rPr lang="uk-UA" sz="1200" dirty="0" smtClean="0">
                <a:solidFill>
                  <a:srgbClr val="002060"/>
                </a:solidFill>
              </a:rPr>
              <a:t> </a:t>
            </a:r>
            <a:r>
              <a:rPr lang="uk-UA" sz="1200" dirty="0" err="1" smtClean="0">
                <a:solidFill>
                  <a:srgbClr val="002060"/>
                </a:solidFill>
              </a:rPr>
              <a:t>ОНМедУ</a:t>
            </a:r>
            <a:endParaRPr lang="uk-UA" sz="1200" dirty="0" smtClean="0">
              <a:solidFill>
                <a:srgbClr val="002060"/>
              </a:solidFill>
            </a:endParaRPr>
          </a:p>
          <a:p>
            <a:pPr algn="ctr"/>
            <a:r>
              <a:rPr lang="uk-UA" sz="1200" dirty="0" smtClean="0">
                <a:solidFill>
                  <a:srgbClr val="002060"/>
                </a:solidFill>
              </a:rPr>
              <a:t>Одеса, 2022</a:t>
            </a:r>
            <a:endParaRPr lang="ru-RU" sz="12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78" y="3161612"/>
            <a:ext cx="3906467" cy="250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47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4540" y="734568"/>
            <a:ext cx="9800908" cy="6379464"/>
          </a:xfrm>
        </p:spPr>
        <p:txBody>
          <a:bodyPr/>
          <a:lstStyle/>
          <a:p>
            <a:pPr marL="0" indent="0">
              <a:buNone/>
            </a:pPr>
            <a:r>
              <a:rPr lang="ru-RU" u="sng" dirty="0" err="1">
                <a:solidFill>
                  <a:srgbClr val="002060"/>
                </a:solidFill>
              </a:rPr>
              <a:t>Основними</a:t>
            </a:r>
            <a:r>
              <a:rPr lang="ru-RU" u="sng" dirty="0">
                <a:solidFill>
                  <a:srgbClr val="002060"/>
                </a:solidFill>
              </a:rPr>
              <a:t> факторами, </a:t>
            </a:r>
            <a:r>
              <a:rPr lang="ru-RU" u="sng" dirty="0" err="1">
                <a:solidFill>
                  <a:srgbClr val="002060"/>
                </a:solidFill>
              </a:rPr>
              <a:t>які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сприяють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розвитку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адиктивних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розладів</a:t>
            </a:r>
            <a:r>
              <a:rPr lang="ru-RU" u="sng" dirty="0">
                <a:solidFill>
                  <a:srgbClr val="002060"/>
                </a:solidFill>
              </a:rPr>
              <a:t> у </a:t>
            </a:r>
            <a:r>
              <a:rPr lang="ru-RU" u="sng" dirty="0" err="1">
                <a:solidFill>
                  <a:srgbClr val="002060"/>
                </a:solidFill>
              </a:rPr>
              <a:t>бойовій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 smtClean="0">
                <a:solidFill>
                  <a:srgbClr val="002060"/>
                </a:solidFill>
              </a:rPr>
              <a:t>обстановці</a:t>
            </a:r>
            <a:r>
              <a:rPr lang="ru-RU" u="sng" dirty="0" smtClean="0">
                <a:solidFill>
                  <a:srgbClr val="002060"/>
                </a:solidFill>
              </a:rPr>
              <a:t>, </a:t>
            </a:r>
            <a:r>
              <a:rPr lang="uk-UA" u="sng" dirty="0" smtClean="0">
                <a:solidFill>
                  <a:srgbClr val="002060"/>
                </a:solidFill>
              </a:rPr>
              <a:t>є</a:t>
            </a:r>
            <a:r>
              <a:rPr lang="ru-RU" u="sng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endParaRPr lang="ru-RU" u="sng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тривалість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перебування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бойовій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обстановці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безпосередня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участь у </a:t>
            </a:r>
            <a:r>
              <a:rPr lang="ru-RU" dirty="0" err="1">
                <a:solidFill>
                  <a:srgbClr val="002060"/>
                </a:solidFill>
              </a:rPr>
              <a:t>бойових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діях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тривалий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відрив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</a:t>
            </a:r>
            <a:r>
              <a:rPr lang="ru-RU" dirty="0">
                <a:solidFill>
                  <a:srgbClr val="002060"/>
                </a:solidFill>
              </a:rPr>
              <a:t> дому та </a:t>
            </a:r>
            <a:r>
              <a:rPr lang="ru-RU" dirty="0" err="1">
                <a:solidFill>
                  <a:srgbClr val="002060"/>
                </a:solidFill>
              </a:rPr>
              <a:t>суспільства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соціально-психологічна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депривація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ностальгічне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переживання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недоліки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в </a:t>
            </a:r>
            <a:r>
              <a:rPr lang="ru-RU" dirty="0" err="1">
                <a:solidFill>
                  <a:srgbClr val="002060"/>
                </a:solidFill>
              </a:rPr>
              <a:t>організації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психіатричної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допомоги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військовослужбовцям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958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2828" y="693794"/>
            <a:ext cx="9746044" cy="377762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002060"/>
                </a:solidFill>
              </a:rPr>
              <a:t>Тривало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існуюча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постійно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пригнічувана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емоційна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напруга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військовослужбовців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найчастіше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призводить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стійких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розладів</a:t>
            </a:r>
            <a:r>
              <a:rPr lang="ru-RU" dirty="0">
                <a:solidFill>
                  <a:srgbClr val="002060"/>
                </a:solidFill>
              </a:rPr>
              <a:t> настрою </a:t>
            </a:r>
            <a:r>
              <a:rPr lang="ru-RU" dirty="0" err="1">
                <a:solidFill>
                  <a:srgbClr val="002060"/>
                </a:solidFill>
              </a:rPr>
              <a:t>формі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субдепресії</a:t>
            </a:r>
            <a:r>
              <a:rPr lang="ru-RU" dirty="0">
                <a:solidFill>
                  <a:srgbClr val="002060"/>
                </a:solidFill>
              </a:rPr>
              <a:t>, а </a:t>
            </a:r>
            <a:r>
              <a:rPr lang="ru-RU" dirty="0" err="1">
                <a:solidFill>
                  <a:srgbClr val="002060"/>
                </a:solidFill>
              </a:rPr>
              <a:t>також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акцентуації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характерологічних</a:t>
            </a:r>
            <a:r>
              <a:rPr lang="ru-RU" dirty="0">
                <a:solidFill>
                  <a:srgbClr val="002060"/>
                </a:solidFill>
              </a:rPr>
              <a:t> рис, </a:t>
            </a:r>
            <a:r>
              <a:rPr lang="ru-RU" dirty="0" err="1">
                <a:solidFill>
                  <a:srgbClr val="002060"/>
                </a:solidFill>
              </a:rPr>
              <a:t>які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можуть</a:t>
            </a:r>
            <a:r>
              <a:rPr lang="ru-RU" dirty="0">
                <a:solidFill>
                  <a:srgbClr val="002060"/>
                </a:solidFill>
              </a:rPr>
              <a:t> стати причиною </a:t>
            </a:r>
            <a:r>
              <a:rPr lang="ru-RU" dirty="0" err="1">
                <a:solidFill>
                  <a:srgbClr val="002060"/>
                </a:solidFill>
              </a:rPr>
              <a:t>появи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uk-UA" dirty="0" smtClean="0">
                <a:solidFill>
                  <a:srgbClr val="002060"/>
                </a:solidFill>
              </a:rPr>
              <a:t>різноманітних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психосоматичних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патологій</a:t>
            </a:r>
            <a:r>
              <a:rPr lang="ru-RU" dirty="0" smtClean="0">
                <a:solidFill>
                  <a:srgbClr val="002060"/>
                </a:solidFill>
              </a:rPr>
              <a:t>, в тому </a:t>
            </a:r>
            <a:r>
              <a:rPr lang="ru-RU" dirty="0" err="1" smtClean="0">
                <a:solidFill>
                  <a:srgbClr val="002060"/>
                </a:solidFill>
              </a:rPr>
              <a:t>числі</a:t>
            </a:r>
            <a:r>
              <a:rPr lang="ru-RU" dirty="0" smtClean="0">
                <a:solidFill>
                  <a:srgbClr val="002060"/>
                </a:solidFill>
              </a:rPr>
              <a:t> і ПТСР.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0392" y="2440091"/>
            <a:ext cx="63367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002060"/>
                </a:solidFill>
              </a:rPr>
              <a:t>Найчастіше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результаті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дезадаптаційного</a:t>
            </a:r>
            <a:r>
              <a:rPr lang="ru-RU" dirty="0" smtClean="0">
                <a:solidFill>
                  <a:srgbClr val="002060"/>
                </a:solidFill>
              </a:rPr>
              <a:t> синдрому, </a:t>
            </a:r>
            <a:r>
              <a:rPr lang="ru-RU" dirty="0" err="1" smtClean="0">
                <a:solidFill>
                  <a:srgbClr val="002060"/>
                </a:solidFill>
              </a:rPr>
              <a:t>травматичного</a:t>
            </a:r>
            <a:r>
              <a:rPr lang="ru-RU" dirty="0" smtClean="0">
                <a:solidFill>
                  <a:srgbClr val="002060"/>
                </a:solidFill>
              </a:rPr>
              <a:t> неврозу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інших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розладів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військовослужбовці</a:t>
            </a:r>
            <a:r>
              <a:rPr lang="ru-RU" dirty="0" smtClean="0">
                <a:solidFill>
                  <a:srgbClr val="002060"/>
                </a:solidFill>
              </a:rPr>
              <a:t>, а </a:t>
            </a:r>
            <a:r>
              <a:rPr lang="ru-RU" dirty="0" err="1" smtClean="0">
                <a:solidFill>
                  <a:srgbClr val="002060"/>
                </a:solidFill>
              </a:rPr>
              <a:t>також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ветерани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військових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подій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створюють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навколо</a:t>
            </a:r>
            <a:r>
              <a:rPr lang="ru-RU" dirty="0" smtClean="0">
                <a:solidFill>
                  <a:srgbClr val="002060"/>
                </a:solidFill>
              </a:rPr>
              <a:t> себе </a:t>
            </a:r>
            <a:r>
              <a:rPr lang="ru-RU" dirty="0" err="1" smtClean="0">
                <a:solidFill>
                  <a:srgbClr val="002060"/>
                </a:solidFill>
              </a:rPr>
              <a:t>хронічну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стресову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ситуацію</a:t>
            </a:r>
            <a:r>
              <a:rPr lang="ru-RU" dirty="0" smtClean="0">
                <a:solidFill>
                  <a:srgbClr val="002060"/>
                </a:solidFill>
              </a:rPr>
              <a:t>, яка </a:t>
            </a:r>
            <a:r>
              <a:rPr lang="ru-RU" dirty="0" err="1" smtClean="0">
                <a:solidFill>
                  <a:srgbClr val="002060"/>
                </a:solidFill>
              </a:rPr>
              <a:t>впливає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психічне</a:t>
            </a:r>
            <a:r>
              <a:rPr lang="ru-RU" dirty="0" smtClean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психосоматичне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здоров'я</a:t>
            </a:r>
            <a:r>
              <a:rPr lang="ru-RU" dirty="0" smtClean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потребує</a:t>
            </a:r>
            <a:r>
              <a:rPr lang="ru-RU" dirty="0" smtClean="0">
                <a:solidFill>
                  <a:srgbClr val="002060"/>
                </a:solidFill>
              </a:rPr>
              <a:t> медикаментозного </a:t>
            </a:r>
            <a:r>
              <a:rPr lang="ru-RU" dirty="0" err="1" smtClean="0">
                <a:solidFill>
                  <a:srgbClr val="002060"/>
                </a:solidFill>
              </a:rPr>
              <a:t>лікування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3313" y="4862248"/>
            <a:ext cx="5833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Одним </a:t>
            </a:r>
            <a:r>
              <a:rPr lang="ru-RU" dirty="0" err="1" smtClean="0">
                <a:solidFill>
                  <a:srgbClr val="002060"/>
                </a:solidFill>
              </a:rPr>
              <a:t>із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способів</a:t>
            </a:r>
            <a:r>
              <a:rPr lang="ru-RU" dirty="0" smtClean="0">
                <a:solidFill>
                  <a:srgbClr val="002060"/>
                </a:solidFill>
              </a:rPr>
              <a:t> медикаментозного </a:t>
            </a:r>
            <a:r>
              <a:rPr lang="ru-RU" dirty="0" err="1" smtClean="0">
                <a:solidFill>
                  <a:srgbClr val="002060"/>
                </a:solidFill>
              </a:rPr>
              <a:t>лікування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військовослужбовців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які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зазнали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психосоматичних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психічних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розладів</a:t>
            </a:r>
            <a:r>
              <a:rPr lang="ru-RU" dirty="0" smtClean="0">
                <a:solidFill>
                  <a:srgbClr val="002060"/>
                </a:solidFill>
              </a:rPr>
              <a:t> є </a:t>
            </a:r>
            <a:r>
              <a:rPr lang="ru-RU" dirty="0" err="1" smtClean="0">
                <a:solidFill>
                  <a:srgbClr val="002060"/>
                </a:solidFill>
              </a:rPr>
              <a:t>застосування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психотропних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речовин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3035" r="14265"/>
          <a:stretch/>
        </p:blipFill>
        <p:spPr>
          <a:xfrm>
            <a:off x="7406639" y="2582605"/>
            <a:ext cx="4507993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1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2885" y="441230"/>
            <a:ext cx="845302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Основн</a:t>
            </a:r>
            <a:r>
              <a:rPr lang="uk-UA" dirty="0" smtClean="0">
                <a:solidFill>
                  <a:srgbClr val="002060"/>
                </a:solidFill>
              </a:rPr>
              <a:t>і принципи фармакотерапії ПТСР у військовослужбовців: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5860" y="1648968"/>
            <a:ext cx="8915400" cy="3777622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Антидепресанти </a:t>
            </a:r>
          </a:p>
          <a:p>
            <a:r>
              <a:rPr lang="uk-UA" dirty="0" err="1" smtClean="0">
                <a:solidFill>
                  <a:srgbClr val="002060"/>
                </a:solidFill>
              </a:rPr>
              <a:t>Нормотіміки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</a:p>
          <a:p>
            <a:r>
              <a:rPr lang="uk-UA" dirty="0" err="1" smtClean="0">
                <a:solidFill>
                  <a:srgbClr val="002060"/>
                </a:solidFill>
              </a:rPr>
              <a:t>Анксіолітики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Седативні, нейролептики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1930" y="3537779"/>
            <a:ext cx="1054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60" y="3537779"/>
            <a:ext cx="6962775" cy="30956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r="27029"/>
          <a:stretch/>
        </p:blipFill>
        <p:spPr>
          <a:xfrm>
            <a:off x="8391139" y="1648968"/>
            <a:ext cx="3292036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99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5765" y="349790"/>
            <a:ext cx="8215283" cy="128089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Антидепресанти у лікуванні ПТСР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4228" y="1072896"/>
            <a:ext cx="10258108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002060"/>
                </a:solidFill>
              </a:rPr>
              <a:t>Управлінням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санітарного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нагляду</a:t>
            </a:r>
            <a:r>
              <a:rPr lang="ru-RU" dirty="0">
                <a:solidFill>
                  <a:srgbClr val="002060"/>
                </a:solidFill>
              </a:rPr>
              <a:t> за </a:t>
            </a:r>
            <a:r>
              <a:rPr lang="ru-RU" dirty="0" err="1">
                <a:solidFill>
                  <a:srgbClr val="002060"/>
                </a:solidFill>
              </a:rPr>
              <a:t>якістю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харчових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продуктів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медикаментів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(FDA) </a:t>
            </a:r>
            <a:r>
              <a:rPr lang="uk-UA" dirty="0">
                <a:solidFill>
                  <a:srgbClr val="002060"/>
                </a:solidFill>
              </a:rPr>
              <a:t>було встановлено, що з групи </a:t>
            </a:r>
            <a:r>
              <a:rPr lang="uk-UA" b="1" u="sng" dirty="0" err="1">
                <a:solidFill>
                  <a:srgbClr val="002060"/>
                </a:solidFill>
              </a:rPr>
              <a:t>антидепрессантних</a:t>
            </a:r>
            <a:r>
              <a:rPr lang="uk-UA" b="1" u="sng" dirty="0">
                <a:solidFill>
                  <a:srgbClr val="002060"/>
                </a:solidFill>
              </a:rPr>
              <a:t> препаратів </a:t>
            </a:r>
            <a:r>
              <a:rPr lang="uk-UA" dirty="0">
                <a:solidFill>
                  <a:srgbClr val="002060"/>
                </a:solidFill>
              </a:rPr>
              <a:t>для лікування ПТСР рекомендовано застосовувати </a:t>
            </a:r>
            <a:r>
              <a:rPr lang="uk-UA" b="1" u="sng" dirty="0">
                <a:solidFill>
                  <a:srgbClr val="002060"/>
                </a:solidFill>
              </a:rPr>
              <a:t>селективні інгібітори зворотного захоплення серотоніну </a:t>
            </a:r>
            <a:r>
              <a:rPr lang="uk-UA" dirty="0">
                <a:solidFill>
                  <a:srgbClr val="002060"/>
                </a:solidFill>
              </a:rPr>
              <a:t>(СІЗЗС): </a:t>
            </a:r>
            <a:r>
              <a:rPr lang="uk-UA" dirty="0" err="1">
                <a:solidFill>
                  <a:srgbClr val="002060"/>
                </a:solidFill>
              </a:rPr>
              <a:t>сертралін</a:t>
            </a:r>
            <a:r>
              <a:rPr lang="uk-UA" dirty="0">
                <a:solidFill>
                  <a:srgbClr val="002060"/>
                </a:solidFill>
              </a:rPr>
              <a:t> та </a:t>
            </a:r>
            <a:r>
              <a:rPr lang="uk-UA" dirty="0" err="1">
                <a:solidFill>
                  <a:srgbClr val="002060"/>
                </a:solidFill>
              </a:rPr>
              <a:t>пароксетину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err="1">
                <a:solidFill>
                  <a:srgbClr val="002060"/>
                </a:solidFill>
              </a:rPr>
              <a:t>гідрохлорид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63406" y="2662237"/>
            <a:ext cx="51023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 smtClean="0">
                <a:solidFill>
                  <a:srgbClr val="002060"/>
                </a:solidFill>
              </a:rPr>
              <a:t>Механ</a:t>
            </a:r>
            <a:r>
              <a:rPr lang="uk-UA" b="1" u="sng" dirty="0" err="1" smtClean="0">
                <a:solidFill>
                  <a:srgbClr val="002060"/>
                </a:solidFill>
              </a:rPr>
              <a:t>ізм</a:t>
            </a:r>
            <a:r>
              <a:rPr lang="uk-UA" b="1" u="sng" dirty="0" smtClean="0">
                <a:solidFill>
                  <a:srgbClr val="002060"/>
                </a:solidFill>
              </a:rPr>
              <a:t> дії СІЗЗС: </a:t>
            </a:r>
            <a:r>
              <a:rPr lang="uk-UA" dirty="0" smtClean="0">
                <a:solidFill>
                  <a:srgbClr val="002060"/>
                </a:solidFill>
              </a:rPr>
              <a:t>при блокуванні зворотного захоплення (</a:t>
            </a:r>
            <a:r>
              <a:rPr lang="uk-UA" dirty="0" err="1" smtClean="0">
                <a:solidFill>
                  <a:srgbClr val="002060"/>
                </a:solidFill>
              </a:rPr>
              <a:t>реаптейка</a:t>
            </a:r>
            <a:r>
              <a:rPr lang="uk-UA" dirty="0" smtClean="0">
                <a:solidFill>
                  <a:srgbClr val="002060"/>
                </a:solidFill>
              </a:rPr>
              <a:t>) серотоніну відбувається збільшення кількості </a:t>
            </a:r>
            <a:r>
              <a:rPr lang="uk-UA" dirty="0" err="1" smtClean="0">
                <a:solidFill>
                  <a:srgbClr val="002060"/>
                </a:solidFill>
              </a:rPr>
              <a:t>синаптичної</a:t>
            </a:r>
            <a:r>
              <a:rPr lang="uk-UA" dirty="0" smtClean="0">
                <a:solidFill>
                  <a:srgbClr val="002060"/>
                </a:solidFill>
              </a:rPr>
              <a:t> щілини.  Відповідно до класичної </a:t>
            </a:r>
            <a:r>
              <a:rPr lang="uk-UA" dirty="0" err="1" smtClean="0">
                <a:solidFill>
                  <a:srgbClr val="002060"/>
                </a:solidFill>
              </a:rPr>
              <a:t>моноамінової</a:t>
            </a:r>
            <a:r>
              <a:rPr lang="uk-UA" dirty="0" smtClean="0">
                <a:solidFill>
                  <a:srgbClr val="002060"/>
                </a:solidFill>
              </a:rPr>
              <a:t> гіпотези виникнення депресії вважалося що в основі розвитку депресивних розладів лежить дефіцит медіатору серотоніну який може бути усунена за допомогою антидепресантів цієї групи.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617" y="2353786"/>
            <a:ext cx="39624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8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3956" y="505968"/>
            <a:ext cx="10212388" cy="570280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dirty="0">
                <a:solidFill>
                  <a:srgbClr val="002060"/>
                </a:solidFill>
              </a:rPr>
              <a:t>У 2004 р. </a:t>
            </a:r>
            <a:r>
              <a:rPr lang="ru-RU" dirty="0" err="1">
                <a:solidFill>
                  <a:srgbClr val="002060"/>
                </a:solidFill>
              </a:rPr>
              <a:t>Американська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психіатрична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асоціація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en-US" dirty="0">
                <a:solidFill>
                  <a:srgbClr val="002060"/>
                </a:solidFill>
              </a:rPr>
              <a:t>APA) </a:t>
            </a:r>
            <a:r>
              <a:rPr lang="ru-RU" dirty="0" err="1">
                <a:solidFill>
                  <a:srgbClr val="002060"/>
                </a:solidFill>
              </a:rPr>
              <a:t>опублікувала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практичні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рекомендації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щодо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ведення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пацієнтів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із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гострим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стресовим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розладом</a:t>
            </a:r>
            <a:r>
              <a:rPr lang="ru-RU" dirty="0">
                <a:solidFill>
                  <a:srgbClr val="002060"/>
                </a:solidFill>
              </a:rPr>
              <a:t> і ПТСР. У них </a:t>
            </a:r>
            <a:r>
              <a:rPr lang="ru-RU" dirty="0" err="1">
                <a:solidFill>
                  <a:srgbClr val="002060"/>
                </a:solidFill>
              </a:rPr>
              <a:t>вказано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СІЗЗС (</a:t>
            </a:r>
            <a:r>
              <a:rPr lang="ru-RU" dirty="0" err="1">
                <a:solidFill>
                  <a:srgbClr val="002060"/>
                </a:solidFill>
              </a:rPr>
              <a:t>сертралін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пароксетин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флуоксетин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off-label) </a:t>
            </a:r>
            <a:r>
              <a:rPr lang="ru-RU" dirty="0">
                <a:solidFill>
                  <a:srgbClr val="002060"/>
                </a:solidFill>
              </a:rPr>
              <a:t>є препаратами </a:t>
            </a:r>
            <a:r>
              <a:rPr lang="ru-RU" dirty="0" err="1">
                <a:solidFill>
                  <a:srgbClr val="002060"/>
                </a:solidFill>
              </a:rPr>
              <a:t>вибору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терапії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пацієнтів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із</a:t>
            </a:r>
            <a:r>
              <a:rPr lang="ru-RU" dirty="0">
                <a:solidFill>
                  <a:srgbClr val="002060"/>
                </a:solidFill>
              </a:rPr>
              <a:t> ПТСР, </a:t>
            </a:r>
            <a:r>
              <a:rPr lang="ru-RU" dirty="0" err="1">
                <a:solidFill>
                  <a:srgbClr val="002060"/>
                </a:solidFill>
              </a:rPr>
              <a:t>оскільки</a:t>
            </a:r>
            <a:r>
              <a:rPr lang="ru-RU" dirty="0">
                <a:solidFill>
                  <a:srgbClr val="002060"/>
                </a:solidFill>
              </a:rPr>
              <a:t> вони:</a:t>
            </a:r>
          </a:p>
          <a:p>
            <a:pPr fontAlgn="base"/>
            <a:r>
              <a:rPr lang="ru-RU" dirty="0" err="1">
                <a:solidFill>
                  <a:srgbClr val="002060"/>
                </a:solidFill>
              </a:rPr>
              <a:t>поліпшують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усі</a:t>
            </a:r>
            <a:r>
              <a:rPr lang="ru-RU" dirty="0">
                <a:solidFill>
                  <a:srgbClr val="002060"/>
                </a:solidFill>
              </a:rPr>
              <a:t> три </a:t>
            </a:r>
            <a:r>
              <a:rPr lang="ru-RU" dirty="0" err="1">
                <a:solidFill>
                  <a:srgbClr val="002060"/>
                </a:solidFill>
              </a:rPr>
              <a:t>групи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ru-RU" dirty="0" err="1">
                <a:solidFill>
                  <a:srgbClr val="002060"/>
                </a:solidFill>
              </a:rPr>
              <a:t>кластери</a:t>
            </a:r>
            <a:r>
              <a:rPr lang="ru-RU" dirty="0">
                <a:solidFill>
                  <a:srgbClr val="002060"/>
                </a:solidFill>
              </a:rPr>
              <a:t>) </a:t>
            </a:r>
            <a:r>
              <a:rPr lang="ru-RU" dirty="0" err="1">
                <a:solidFill>
                  <a:srgbClr val="002060"/>
                </a:solidFill>
              </a:rPr>
              <a:t>симптомів</a:t>
            </a:r>
            <a:r>
              <a:rPr lang="ru-RU" dirty="0">
                <a:solidFill>
                  <a:srgbClr val="002060"/>
                </a:solidFill>
              </a:rPr>
              <a:t> ПТСР, а </a:t>
            </a:r>
            <a:r>
              <a:rPr lang="ru-RU" dirty="0" err="1">
                <a:solidFill>
                  <a:srgbClr val="002060"/>
                </a:solidFill>
              </a:rPr>
              <a:t>саме</a:t>
            </a:r>
            <a:r>
              <a:rPr lang="ru-RU" dirty="0">
                <a:solidFill>
                  <a:srgbClr val="002060"/>
                </a:solidFill>
              </a:rPr>
              <a:t>: </a:t>
            </a:r>
            <a:endParaRPr lang="ru-RU" dirty="0" smtClean="0">
              <a:solidFill>
                <a:srgbClr val="002060"/>
              </a:solidFill>
            </a:endParaRPr>
          </a:p>
          <a:p>
            <a:pPr fontAlgn="base"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повторні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переживання</a:t>
            </a:r>
            <a:endParaRPr lang="ru-RU" dirty="0" smtClean="0">
              <a:solidFill>
                <a:srgbClr val="002060"/>
              </a:solidFill>
            </a:endParaRPr>
          </a:p>
          <a:p>
            <a:pPr fontAlgn="base"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підвищена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збудливість</a:t>
            </a:r>
            <a:endParaRPr lang="ru-RU" dirty="0">
              <a:solidFill>
                <a:srgbClr val="002060"/>
              </a:solidFill>
            </a:endParaRPr>
          </a:p>
          <a:p>
            <a:pPr fontAlgn="base"/>
            <a:r>
              <a:rPr lang="ru-RU" dirty="0" err="1">
                <a:solidFill>
                  <a:srgbClr val="002060"/>
                </a:solidFill>
              </a:rPr>
              <a:t>ефективні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лікуванні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розладів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часто </a:t>
            </a:r>
            <a:r>
              <a:rPr lang="ru-RU" dirty="0" err="1">
                <a:solidFill>
                  <a:srgbClr val="002060"/>
                </a:solidFill>
              </a:rPr>
              <a:t>розвиваються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разі</a:t>
            </a:r>
            <a:r>
              <a:rPr lang="ru-RU" dirty="0">
                <a:solidFill>
                  <a:srgbClr val="002060"/>
                </a:solidFill>
              </a:rPr>
              <a:t> ПТСР, як-от </a:t>
            </a:r>
            <a:r>
              <a:rPr lang="ru-RU" dirty="0" err="1">
                <a:solidFill>
                  <a:srgbClr val="002060"/>
                </a:solidFill>
              </a:rPr>
              <a:t>депресія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панічний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розлад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соціальна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фобія</a:t>
            </a:r>
            <a:r>
              <a:rPr lang="ru-RU" dirty="0">
                <a:solidFill>
                  <a:srgbClr val="002060"/>
                </a:solidFill>
              </a:rPr>
              <a:t> й </a:t>
            </a:r>
            <a:r>
              <a:rPr lang="ru-RU" dirty="0" err="1">
                <a:solidFill>
                  <a:srgbClr val="002060"/>
                </a:solidFill>
              </a:rPr>
              <a:t>обсесивно-компульсивний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розлад</a:t>
            </a:r>
            <a:endParaRPr lang="ru-RU" dirty="0">
              <a:solidFill>
                <a:srgbClr val="002060"/>
              </a:solidFill>
            </a:endParaRPr>
          </a:p>
          <a:p>
            <a:pPr fontAlgn="base"/>
            <a:r>
              <a:rPr lang="ru-RU" dirty="0" err="1">
                <a:solidFill>
                  <a:srgbClr val="002060"/>
                </a:solidFill>
              </a:rPr>
              <a:t>зменшують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клінічні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симптоми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серед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яких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суїцидальні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імпульсивні</a:t>
            </a:r>
            <a:r>
              <a:rPr lang="ru-RU" dirty="0">
                <a:solidFill>
                  <a:srgbClr val="002060"/>
                </a:solidFill>
              </a:rPr>
              <a:t> й </a:t>
            </a:r>
            <a:r>
              <a:rPr lang="ru-RU" dirty="0" err="1">
                <a:solidFill>
                  <a:srgbClr val="002060"/>
                </a:solidFill>
              </a:rPr>
              <a:t>агресивні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форми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поведінки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часто </a:t>
            </a:r>
            <a:r>
              <a:rPr lang="ru-RU" dirty="0" err="1">
                <a:solidFill>
                  <a:srgbClr val="002060"/>
                </a:solidFill>
              </a:rPr>
              <a:t>ускладнюють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лікування</a:t>
            </a:r>
            <a:r>
              <a:rPr lang="ru-RU" dirty="0">
                <a:solidFill>
                  <a:srgbClr val="002060"/>
                </a:solidFill>
              </a:rPr>
              <a:t> ПТСР;</a:t>
            </a:r>
          </a:p>
          <a:p>
            <a:pPr fontAlgn="base"/>
            <a:r>
              <a:rPr lang="ru-RU" dirty="0" err="1">
                <a:solidFill>
                  <a:srgbClr val="002060"/>
                </a:solidFill>
              </a:rPr>
              <a:t>пов'язані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відносно</a:t>
            </a:r>
            <a:r>
              <a:rPr lang="ru-RU" dirty="0">
                <a:solidFill>
                  <a:srgbClr val="002060"/>
                </a:solidFill>
              </a:rPr>
              <a:t> невеликою </a:t>
            </a:r>
            <a:r>
              <a:rPr lang="ru-RU" dirty="0" err="1">
                <a:solidFill>
                  <a:srgbClr val="002060"/>
                </a:solidFill>
              </a:rPr>
              <a:t>кількістю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побічних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ефектів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2060"/>
                </a:solidFill>
              </a:rPr>
              <a:t>У </a:t>
            </a:r>
            <a:r>
              <a:rPr lang="ru-RU" dirty="0" err="1">
                <a:solidFill>
                  <a:srgbClr val="002060"/>
                </a:solidFill>
              </a:rPr>
              <a:t>рекомендації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APA </a:t>
            </a:r>
            <a:r>
              <a:rPr lang="ru-RU" dirty="0" err="1">
                <a:solidFill>
                  <a:srgbClr val="002060"/>
                </a:solidFill>
              </a:rPr>
              <a:t>також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згадано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зв'язку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тим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ніякі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психотропні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засоби</a:t>
            </a:r>
            <a:r>
              <a:rPr lang="ru-RU" dirty="0">
                <a:solidFill>
                  <a:srgbClr val="002060"/>
                </a:solidFill>
              </a:rPr>
              <a:t> не </a:t>
            </a:r>
            <a:r>
              <a:rPr lang="ru-RU" dirty="0" err="1">
                <a:solidFill>
                  <a:srgbClr val="002060"/>
                </a:solidFill>
              </a:rPr>
              <a:t>були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спеціально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розроблені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лікування</a:t>
            </a:r>
            <a:r>
              <a:rPr lang="ru-RU" dirty="0">
                <a:solidFill>
                  <a:srgbClr val="002060"/>
                </a:solidFill>
              </a:rPr>
              <a:t> ПТСР, </a:t>
            </a:r>
            <a:r>
              <a:rPr lang="ru-RU" dirty="0" err="1">
                <a:solidFill>
                  <a:srgbClr val="002060"/>
                </a:solidFill>
              </a:rPr>
              <a:t>застосовували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дози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аналогічні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рекомендованим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затвердженим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використання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разі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інших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психічних</a:t>
            </a:r>
            <a:r>
              <a:rPr lang="ru-RU" dirty="0">
                <a:solidFill>
                  <a:srgbClr val="002060"/>
                </a:solidFill>
              </a:rPr>
              <a:t> хвороб як у </a:t>
            </a:r>
            <a:r>
              <a:rPr lang="ru-RU" dirty="0" err="1">
                <a:solidFill>
                  <a:srgbClr val="002060"/>
                </a:solidFill>
              </a:rPr>
              <a:t>клінічній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практиці</a:t>
            </a:r>
            <a:r>
              <a:rPr lang="ru-RU" dirty="0">
                <a:solidFill>
                  <a:srgbClr val="002060"/>
                </a:solidFill>
              </a:rPr>
              <a:t>, так і в </a:t>
            </a:r>
            <a:r>
              <a:rPr lang="ru-RU" dirty="0" err="1">
                <a:solidFill>
                  <a:srgbClr val="002060"/>
                </a:solidFill>
              </a:rPr>
              <a:t>дослідженнях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фармакотерапії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65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422942"/>
            <a:ext cx="7021132" cy="1280890"/>
          </a:xfrm>
        </p:spPr>
        <p:txBody>
          <a:bodyPr/>
          <a:lstStyle/>
          <a:p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Анксіолітики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лікуванні ПТСР 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4228" y="1328928"/>
            <a:ext cx="5466652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002060"/>
                </a:solidFill>
              </a:rPr>
              <a:t>Призначення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транквілізаторів</a:t>
            </a:r>
            <a:r>
              <a:rPr lang="ru-RU" dirty="0">
                <a:solidFill>
                  <a:srgbClr val="002060"/>
                </a:solidFill>
              </a:rPr>
              <a:t> носить </a:t>
            </a:r>
            <a:r>
              <a:rPr lang="ru-RU" dirty="0" err="1">
                <a:solidFill>
                  <a:srgbClr val="002060"/>
                </a:solidFill>
              </a:rPr>
              <a:t>симптоматичний</a:t>
            </a:r>
            <a:r>
              <a:rPr lang="ru-RU" dirty="0">
                <a:solidFill>
                  <a:srgbClr val="002060"/>
                </a:solidFill>
              </a:rPr>
              <a:t> характер і </a:t>
            </a:r>
            <a:r>
              <a:rPr lang="ru-RU" dirty="0" err="1">
                <a:solidFill>
                  <a:srgbClr val="002060"/>
                </a:solidFill>
              </a:rPr>
              <a:t>застосовується</a:t>
            </a:r>
            <a:r>
              <a:rPr lang="ru-RU" dirty="0">
                <a:solidFill>
                  <a:srgbClr val="002060"/>
                </a:solidFill>
              </a:rPr>
              <a:t> з метою </a:t>
            </a:r>
            <a:r>
              <a:rPr lang="ru-RU" dirty="0" err="1" smtClean="0">
                <a:solidFill>
                  <a:srgbClr val="002060"/>
                </a:solidFill>
              </a:rPr>
              <a:t>швидкої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редукції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астеноневротичних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астенодепресивних</a:t>
            </a:r>
            <a:r>
              <a:rPr lang="ru-RU" dirty="0" smtClean="0">
                <a:solidFill>
                  <a:srgbClr val="002060"/>
                </a:solidFill>
              </a:rPr>
              <a:t>, і </a:t>
            </a:r>
            <a:r>
              <a:rPr lang="ru-RU" dirty="0" err="1">
                <a:solidFill>
                  <a:srgbClr val="002060"/>
                </a:solidFill>
              </a:rPr>
              <a:t>навіть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тривожно-фобических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симптомів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uk-U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Терапія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бути </a:t>
            </a:r>
            <a:r>
              <a:rPr lang="ru-RU" dirty="0" err="1" smtClean="0">
                <a:solidFill>
                  <a:srgbClr val="002060"/>
                </a:solidFill>
              </a:rPr>
              <a:t>короткочасною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dirty="0" err="1" smtClean="0">
                <a:solidFill>
                  <a:srgbClr val="002060"/>
                </a:solidFill>
              </a:rPr>
              <a:t>бажано</a:t>
            </a:r>
            <a:r>
              <a:rPr lang="ru-RU" dirty="0" smtClean="0">
                <a:solidFill>
                  <a:srgbClr val="002060"/>
                </a:solidFill>
              </a:rPr>
              <a:t> не </a:t>
            </a:r>
            <a:r>
              <a:rPr lang="ru-RU" dirty="0" err="1">
                <a:solidFill>
                  <a:srgbClr val="002060"/>
                </a:solidFill>
              </a:rPr>
              <a:t>більше</a:t>
            </a:r>
            <a:r>
              <a:rPr lang="ru-RU" dirty="0">
                <a:solidFill>
                  <a:srgbClr val="002060"/>
                </a:solidFill>
              </a:rPr>
              <a:t> 3 </a:t>
            </a:r>
            <a:r>
              <a:rPr lang="ru-RU" dirty="0" err="1">
                <a:solidFill>
                  <a:srgbClr val="002060"/>
                </a:solidFill>
              </a:rPr>
              <a:t>тижнів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поки</a:t>
            </a:r>
            <a:r>
              <a:rPr lang="ru-RU" dirty="0">
                <a:solidFill>
                  <a:srgbClr val="002060"/>
                </a:solidFill>
              </a:rPr>
              <a:t> не </a:t>
            </a:r>
            <a:r>
              <a:rPr lang="ru-RU" dirty="0" err="1">
                <a:solidFill>
                  <a:srgbClr val="002060"/>
                </a:solidFill>
              </a:rPr>
              <a:t>настане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терапевтичний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застосування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антидепресантів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632" y="1328928"/>
            <a:ext cx="3781425" cy="52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6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Нейролептики </a:t>
            </a:r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лікуванні ПТСР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8768" y="1905000"/>
            <a:ext cx="5294376" cy="44317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002060"/>
                </a:solidFill>
              </a:rPr>
              <a:t>Призначення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нейролептиків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обмежується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малими</a:t>
            </a:r>
            <a:r>
              <a:rPr lang="ru-RU" dirty="0" smtClean="0">
                <a:solidFill>
                  <a:srgbClr val="002060"/>
                </a:solidFill>
              </a:rPr>
              <a:t> дозами </a:t>
            </a:r>
            <a:r>
              <a:rPr lang="ru-RU" dirty="0">
                <a:solidFill>
                  <a:srgbClr val="002060"/>
                </a:solidFill>
              </a:rPr>
              <a:t>та </a:t>
            </a:r>
            <a:r>
              <a:rPr lang="ru-RU" dirty="0" err="1">
                <a:solidFill>
                  <a:srgbClr val="002060"/>
                </a:solidFill>
              </a:rPr>
              <a:t>вибором</a:t>
            </a:r>
            <a:r>
              <a:rPr lang="ru-RU" dirty="0">
                <a:solidFill>
                  <a:srgbClr val="002060"/>
                </a:solidFill>
              </a:rPr>
              <a:t> тих </a:t>
            </a:r>
            <a:r>
              <a:rPr lang="ru-RU" dirty="0" err="1">
                <a:solidFill>
                  <a:srgbClr val="002060"/>
                </a:solidFill>
              </a:rPr>
              <a:t>препаратів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надають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збалансоване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тимоаналептичну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антипсихотичну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психостимулюючу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та </a:t>
            </a:r>
            <a:r>
              <a:rPr lang="ru-RU" dirty="0" err="1" smtClean="0">
                <a:solidFill>
                  <a:srgbClr val="002060"/>
                </a:solidFill>
              </a:rPr>
              <a:t>транквілізуючу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дію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Застосування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атипових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антипсихотичних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препаратів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визначається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можливістю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з </a:t>
            </a:r>
            <a:r>
              <a:rPr lang="ru-RU" dirty="0" err="1">
                <a:solidFill>
                  <a:srgbClr val="002060"/>
                </a:solidFill>
              </a:rPr>
              <a:t>їх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допомогою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попередити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резистентність</a:t>
            </a:r>
            <a:r>
              <a:rPr lang="ru-RU" dirty="0" smtClean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терапії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антидепресантами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тривожно-фобічною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іпохондричною</a:t>
            </a:r>
            <a:r>
              <a:rPr lang="ru-RU" dirty="0" smtClean="0">
                <a:solidFill>
                  <a:srgbClr val="002060"/>
                </a:solidFill>
              </a:rPr>
              <a:t> симптоматики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" r="-1228" b="49"/>
          <a:stretch/>
        </p:blipFill>
        <p:spPr>
          <a:xfrm>
            <a:off x="1298003" y="1905000"/>
            <a:ext cx="5396865" cy="35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36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1525" y="230918"/>
            <a:ext cx="7611779" cy="793210"/>
          </a:xfrm>
        </p:spPr>
        <p:txBody>
          <a:bodyPr/>
          <a:lstStyle/>
          <a:p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Нормотіміки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лікуванні ПТСР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9616" y="1216152"/>
            <a:ext cx="10122408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002060"/>
                </a:solidFill>
              </a:rPr>
              <a:t>Показання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призначення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нормотіміків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вважається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наявність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коморбідного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біполярного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розладу</a:t>
            </a:r>
            <a:r>
              <a:rPr lang="ru-RU" dirty="0">
                <a:solidFill>
                  <a:srgbClr val="002060"/>
                </a:solidFill>
              </a:rPr>
              <a:t> і коли в </a:t>
            </a:r>
            <a:r>
              <a:rPr lang="ru-RU" dirty="0" err="1">
                <a:solidFill>
                  <a:srgbClr val="002060"/>
                </a:solidFill>
              </a:rPr>
              <a:t>клінічній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картині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переважають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імпульсивність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дисфорія</a:t>
            </a:r>
            <a:r>
              <a:rPr lang="ru-RU" dirty="0">
                <a:solidFill>
                  <a:srgbClr val="002060"/>
                </a:solidFill>
              </a:rPr>
              <a:t>.  </a:t>
            </a: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1993392"/>
            <a:ext cx="9564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Подвійне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сліпе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порівняльна</a:t>
            </a:r>
            <a:r>
              <a:rPr lang="ru-RU" dirty="0" smtClean="0">
                <a:solidFill>
                  <a:srgbClr val="002060"/>
                </a:solidFill>
              </a:rPr>
              <a:t> плацебо-</a:t>
            </a:r>
            <a:r>
              <a:rPr lang="ru-RU" dirty="0" err="1" smtClean="0">
                <a:solidFill>
                  <a:srgbClr val="002060"/>
                </a:solidFill>
              </a:rPr>
              <a:t>контрольоване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дослідження</a:t>
            </a:r>
            <a:r>
              <a:rPr lang="ru-RU" dirty="0" smtClean="0">
                <a:solidFill>
                  <a:srgbClr val="002060"/>
                </a:solidFill>
              </a:rPr>
              <a:t> 10% показало </a:t>
            </a:r>
            <a:r>
              <a:rPr lang="ru-RU" dirty="0" err="1" smtClean="0">
                <a:solidFill>
                  <a:srgbClr val="002060"/>
                </a:solidFill>
              </a:rPr>
              <a:t>ефективність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ламотриджину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дозі</a:t>
            </a:r>
            <a:r>
              <a:rPr lang="ru-RU" dirty="0" smtClean="0">
                <a:solidFill>
                  <a:srgbClr val="002060"/>
                </a:solidFill>
              </a:rPr>
              <a:t> до 50 мг на </a:t>
            </a:r>
            <a:r>
              <a:rPr lang="ru-RU" dirty="0" err="1" smtClean="0">
                <a:solidFill>
                  <a:srgbClr val="002060"/>
                </a:solidFill>
              </a:rPr>
              <a:t>добу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щодо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флешбеків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осіб</a:t>
            </a:r>
            <a:r>
              <a:rPr lang="ru-RU" dirty="0" smtClean="0">
                <a:solidFill>
                  <a:srgbClr val="002060"/>
                </a:solidFill>
              </a:rPr>
              <a:t> з ПТСР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199" y="2965128"/>
            <a:ext cx="4876038" cy="366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62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021" y="102902"/>
            <a:ext cx="8911687" cy="1195546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Психофармакотерапія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залежно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клінічного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типу ПТСР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988" y="1298448"/>
            <a:ext cx="10742740" cy="5559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 err="1" smtClean="0">
                <a:solidFill>
                  <a:srgbClr val="002060"/>
                </a:solidFill>
              </a:rPr>
              <a:t>Загалом</a:t>
            </a:r>
            <a:r>
              <a:rPr lang="ru-RU" u="sng" dirty="0" smtClean="0">
                <a:solidFill>
                  <a:srgbClr val="002060"/>
                </a:solidFill>
              </a:rPr>
              <a:t>, </a:t>
            </a:r>
            <a:r>
              <a:rPr lang="ru-RU" u="sng" dirty="0" err="1" smtClean="0">
                <a:solidFill>
                  <a:srgbClr val="002060"/>
                </a:solidFill>
              </a:rPr>
              <a:t>психофармакотерапія</a:t>
            </a:r>
            <a:r>
              <a:rPr lang="ru-RU" u="sng" dirty="0" smtClean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має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 smtClean="0">
                <a:solidFill>
                  <a:srgbClr val="002060"/>
                </a:solidFill>
              </a:rPr>
              <a:t>носити</a:t>
            </a:r>
            <a:r>
              <a:rPr lang="ru-RU" u="sng" dirty="0" smtClean="0">
                <a:solidFill>
                  <a:srgbClr val="002060"/>
                </a:solidFill>
              </a:rPr>
              <a:t> </a:t>
            </a:r>
            <a:r>
              <a:rPr lang="ru-RU" u="sng" dirty="0" err="1" smtClean="0">
                <a:solidFill>
                  <a:srgbClr val="002060"/>
                </a:solidFill>
              </a:rPr>
              <a:t>диференційований</a:t>
            </a:r>
            <a:r>
              <a:rPr lang="ru-RU" u="sng" dirty="0" smtClean="0">
                <a:solidFill>
                  <a:srgbClr val="002060"/>
                </a:solidFill>
              </a:rPr>
              <a:t> </a:t>
            </a:r>
            <a:r>
              <a:rPr lang="ru-RU" u="sng" dirty="0">
                <a:solidFill>
                  <a:srgbClr val="002060"/>
                </a:solidFill>
              </a:rPr>
              <a:t>характер та </a:t>
            </a:r>
            <a:r>
              <a:rPr lang="ru-RU" u="sng" dirty="0" err="1">
                <a:solidFill>
                  <a:srgbClr val="002060"/>
                </a:solidFill>
              </a:rPr>
              <a:t>враховувати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клінічні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типи</a:t>
            </a:r>
            <a:r>
              <a:rPr lang="ru-RU" u="sng" dirty="0">
                <a:solidFill>
                  <a:srgbClr val="002060"/>
                </a:solidFill>
              </a:rPr>
              <a:t> ПТСР</a:t>
            </a:r>
            <a:r>
              <a:rPr lang="ru-RU" u="sng" dirty="0" smtClean="0">
                <a:solidFill>
                  <a:srgbClr val="002060"/>
                </a:solidFill>
              </a:rPr>
              <a:t>: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ru-RU" b="1" dirty="0" err="1">
                <a:solidFill>
                  <a:srgbClr val="002060"/>
                </a:solidFill>
              </a:rPr>
              <a:t>тривожному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типі</a:t>
            </a:r>
            <a:r>
              <a:rPr lang="ru-RU" b="1" dirty="0">
                <a:solidFill>
                  <a:srgbClr val="002060"/>
                </a:solidFill>
              </a:rPr>
              <a:t> ПТСР </a:t>
            </a:r>
            <a:r>
              <a:rPr lang="ru-RU" dirty="0" err="1">
                <a:solidFill>
                  <a:srgbClr val="002060"/>
                </a:solidFill>
              </a:rPr>
              <a:t>базова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терапія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антидепресантами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доповнюється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призначенням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транквілізаторів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el-GR" dirty="0">
                <a:solidFill>
                  <a:srgbClr val="002060"/>
                </a:solidFill>
              </a:rPr>
              <a:t>β-</a:t>
            </a:r>
            <a:r>
              <a:rPr lang="ru-RU" dirty="0" err="1">
                <a:solidFill>
                  <a:srgbClr val="002060"/>
                </a:solidFill>
              </a:rPr>
              <a:t>адреноблокаторів</a:t>
            </a:r>
            <a:r>
              <a:rPr lang="ru-RU" dirty="0">
                <a:solidFill>
                  <a:srgbClr val="002060"/>
                </a:solidFill>
              </a:rPr>
              <a:t>, а </a:t>
            </a:r>
            <a:r>
              <a:rPr lang="ru-RU" dirty="0" err="1">
                <a:solidFill>
                  <a:srgbClr val="002060"/>
                </a:solidFill>
              </a:rPr>
              <a:t>також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м'яких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нейролептиків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із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седативним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протитривожним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дією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(</a:t>
            </a:r>
            <a:r>
              <a:rPr lang="ru-RU" dirty="0" err="1">
                <a:solidFill>
                  <a:srgbClr val="002060"/>
                </a:solidFill>
              </a:rPr>
              <a:t>тіорідазин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сонапакс</a:t>
            </a:r>
            <a:r>
              <a:rPr lang="ru-RU" dirty="0" smtClean="0">
                <a:solidFill>
                  <a:srgbClr val="002060"/>
                </a:solidFill>
              </a:rPr>
              <a:t>) 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ru-RU" b="1" dirty="0" err="1">
                <a:solidFill>
                  <a:srgbClr val="002060"/>
                </a:solidFill>
              </a:rPr>
              <a:t>астенічному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типі</a:t>
            </a:r>
            <a:r>
              <a:rPr lang="ru-RU" b="1" dirty="0">
                <a:solidFill>
                  <a:srgbClr val="002060"/>
                </a:solidFill>
              </a:rPr>
              <a:t> ПТСР </a:t>
            </a:r>
            <a:r>
              <a:rPr lang="ru-RU" dirty="0">
                <a:solidFill>
                  <a:srgbClr val="002060"/>
                </a:solidFill>
              </a:rPr>
              <a:t>до </a:t>
            </a:r>
            <a:r>
              <a:rPr lang="ru-RU" dirty="0" err="1">
                <a:solidFill>
                  <a:srgbClr val="002060"/>
                </a:solidFill>
              </a:rPr>
              <a:t>базисної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терапії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антидепресантами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стимулюючою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дією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приєднують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церебропротектори</a:t>
            </a:r>
            <a:r>
              <a:rPr lang="ru-RU" dirty="0">
                <a:solidFill>
                  <a:srgbClr val="002060"/>
                </a:solidFill>
              </a:rPr>
              <a:t>, за </a:t>
            </a:r>
            <a:r>
              <a:rPr lang="ru-RU" dirty="0" err="1">
                <a:solidFill>
                  <a:srgbClr val="002060"/>
                </a:solidFill>
              </a:rPr>
              <a:t>наявності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показань</a:t>
            </a:r>
            <a:r>
              <a:rPr lang="ru-RU" dirty="0">
                <a:solidFill>
                  <a:srgbClr val="002060"/>
                </a:solidFill>
              </a:rPr>
              <a:t> - </a:t>
            </a:r>
            <a:r>
              <a:rPr lang="ru-RU" dirty="0" err="1">
                <a:solidFill>
                  <a:srgbClr val="002060"/>
                </a:solidFill>
              </a:rPr>
              <a:t>снодійні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препарати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ru-RU" b="1" dirty="0" err="1">
                <a:solidFill>
                  <a:srgbClr val="002060"/>
                </a:solidFill>
              </a:rPr>
              <a:t>дисфоричному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типі</a:t>
            </a:r>
            <a:r>
              <a:rPr lang="ru-RU" b="1" dirty="0">
                <a:solidFill>
                  <a:srgbClr val="002060"/>
                </a:solidFill>
              </a:rPr>
              <a:t> ПТСР </a:t>
            </a:r>
            <a:r>
              <a:rPr lang="ru-RU" dirty="0" err="1">
                <a:solidFill>
                  <a:srgbClr val="002060"/>
                </a:solidFill>
              </a:rPr>
              <a:t>базова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терапія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доповнюється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призначенням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нормотиміків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ru-RU" dirty="0" err="1">
                <a:solidFill>
                  <a:srgbClr val="002060"/>
                </a:solidFill>
              </a:rPr>
              <a:t>карбамазепін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депакін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ламотриджин</a:t>
            </a:r>
            <a:r>
              <a:rPr lang="ru-RU" dirty="0">
                <a:solidFill>
                  <a:srgbClr val="002060"/>
                </a:solidFill>
              </a:rPr>
              <a:t>) та/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нейролептиків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еглоніл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рідазин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малі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дози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атипових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антипсихотиків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ru-RU" b="1" dirty="0" err="1">
                <a:solidFill>
                  <a:srgbClr val="002060"/>
                </a:solidFill>
              </a:rPr>
              <a:t>іпохондричному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типі</a:t>
            </a:r>
            <a:r>
              <a:rPr lang="ru-RU" b="1" dirty="0">
                <a:solidFill>
                  <a:srgbClr val="002060"/>
                </a:solidFill>
              </a:rPr>
              <a:t> ПТСР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базисна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терапія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антидепресантами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доповнюється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призначенням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нейролептиків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малих</a:t>
            </a:r>
            <a:r>
              <a:rPr lang="ru-RU" dirty="0">
                <a:solidFill>
                  <a:srgbClr val="002060"/>
                </a:solidFill>
              </a:rPr>
              <a:t> дозах (</a:t>
            </a:r>
            <a:r>
              <a:rPr lang="ru-RU" dirty="0" err="1">
                <a:solidFill>
                  <a:srgbClr val="002060"/>
                </a:solidFill>
              </a:rPr>
              <a:t>еглоніл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ридазин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малі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дози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атипових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антипсихотиків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ru-RU" b="1" dirty="0" err="1">
                <a:solidFill>
                  <a:srgbClr val="002060"/>
                </a:solidFill>
              </a:rPr>
              <a:t>дисоціативному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типі</a:t>
            </a:r>
            <a:r>
              <a:rPr lang="ru-RU" b="1" dirty="0">
                <a:solidFill>
                  <a:srgbClr val="002060"/>
                </a:solidFill>
              </a:rPr>
              <a:t> ПТСР </a:t>
            </a:r>
            <a:r>
              <a:rPr lang="ru-RU" dirty="0">
                <a:solidFill>
                  <a:srgbClr val="002060"/>
                </a:solidFill>
              </a:rPr>
              <a:t>до </a:t>
            </a:r>
            <a:r>
              <a:rPr lang="ru-RU" dirty="0" err="1">
                <a:solidFill>
                  <a:srgbClr val="002060"/>
                </a:solidFill>
              </a:rPr>
              <a:t>базисної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терапії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приєднують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м'які</a:t>
            </a:r>
            <a:r>
              <a:rPr lang="ru-RU" dirty="0">
                <a:solidFill>
                  <a:srgbClr val="002060"/>
                </a:solidFill>
              </a:rPr>
              <a:t> нейролептики (</a:t>
            </a:r>
            <a:r>
              <a:rPr lang="ru-RU" dirty="0" err="1" smtClean="0">
                <a:solidFill>
                  <a:srgbClr val="002060"/>
                </a:solidFill>
              </a:rPr>
              <a:t>еглоніл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ридазин</a:t>
            </a:r>
            <a:r>
              <a:rPr lang="ru-RU" dirty="0">
                <a:solidFill>
                  <a:srgbClr val="002060"/>
                </a:solidFill>
              </a:rPr>
              <a:t>), </a:t>
            </a:r>
            <a:r>
              <a:rPr lang="el-GR" dirty="0">
                <a:solidFill>
                  <a:srgbClr val="002060"/>
                </a:solidFill>
              </a:rPr>
              <a:t>β-</a:t>
            </a:r>
            <a:r>
              <a:rPr lang="ru-RU" dirty="0" err="1">
                <a:solidFill>
                  <a:srgbClr val="002060"/>
                </a:solidFill>
              </a:rPr>
              <a:t>адреноблокатори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транквілізатори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альпрозалам</a:t>
            </a:r>
            <a:r>
              <a:rPr lang="ru-RU" dirty="0">
                <a:solidFill>
                  <a:srgbClr val="002060"/>
                </a:solidFill>
              </a:rPr>
              <a:t>, клоназепам</a:t>
            </a:r>
            <a:r>
              <a:rPr lang="ru-RU" dirty="0"/>
              <a:t>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0069478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892AFF-B202-4107-A542-7E295C7EF7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4E97B2-B2C3-4E39-9EF7-B3FE5E03FC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138</TotalTime>
  <Words>693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Легкий дым</vt:lpstr>
      <vt:lpstr>Застосування психотропних засобів у військовій психіатрії </vt:lpstr>
      <vt:lpstr>PowerPoint Presentation</vt:lpstr>
      <vt:lpstr>PowerPoint Presentation</vt:lpstr>
      <vt:lpstr>Основні принципи фармакотерапії ПТСР у військовослужбовців: </vt:lpstr>
      <vt:lpstr>Антидепресанти у лікуванні ПТСР </vt:lpstr>
      <vt:lpstr>PowerPoint Presentation</vt:lpstr>
      <vt:lpstr>Анксіолітики у лікуванні ПТСР </vt:lpstr>
      <vt:lpstr>Нейролептики у лікуванні ПТСР </vt:lpstr>
      <vt:lpstr>Нормотіміки у лікуванні ПТСР </vt:lpstr>
      <vt:lpstr>Психофармакотерапія залежно від клінічного типу ПТСР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Застосування психотропних засобів у військовій психіатрії</dc:title>
  <dc:creator>Admin</dc:creator>
  <cp:lastModifiedBy>Y O</cp:lastModifiedBy>
  <cp:revision>14</cp:revision>
  <dcterms:created xsi:type="dcterms:W3CDTF">2022-09-13T09:47:06Z</dcterms:created>
  <dcterms:modified xsi:type="dcterms:W3CDTF">2022-12-20T13:21:10Z</dcterms:modified>
</cp:coreProperties>
</file>