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3"/>
  </p:sldMasterIdLst>
  <p:sldIdLst>
    <p:sldId id="256" r:id="rId4"/>
    <p:sldId id="257" r:id="rId5"/>
    <p:sldId id="259" r:id="rId6"/>
    <p:sldId id="261" r:id="rId7"/>
    <p:sldId id="260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58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4C44"/>
    <a:srgbClr val="B19A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3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AA7C3D0-4DB6-4DF4-94A2-DAEFB7531805}" type="datetimeFigureOut">
              <a:rPr lang="aa-ET" smtClean="0"/>
              <a:t>20/12/2022</a:t>
            </a:fld>
            <a:endParaRPr lang="aa-E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aa-E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CC06AFB-B712-44D5-90F2-9E731F2F6DB4}" type="slidenum">
              <a:rPr lang="aa-ET" smtClean="0"/>
              <a:t>‹#›</a:t>
            </a:fld>
            <a:endParaRPr lang="aa-ET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9439197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7C3D0-4DB6-4DF4-94A2-DAEFB7531805}" type="datetimeFigureOut">
              <a:rPr lang="aa-ET" smtClean="0"/>
              <a:t>20/12/2022</a:t>
            </a:fld>
            <a:endParaRPr lang="aa-E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06AFB-B712-44D5-90F2-9E731F2F6DB4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337385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AA7C3D0-4DB6-4DF4-94A2-DAEFB7531805}" type="datetimeFigureOut">
              <a:rPr lang="aa-ET" smtClean="0"/>
              <a:t>20/12/2022</a:t>
            </a:fld>
            <a:endParaRPr lang="aa-E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aa-E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CC06AFB-B712-44D5-90F2-9E731F2F6DB4}" type="slidenum">
              <a:rPr lang="aa-ET" smtClean="0"/>
              <a:t>‹#›</a:t>
            </a:fld>
            <a:endParaRPr lang="aa-ET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8739090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7C3D0-4DB6-4DF4-94A2-DAEFB7531805}" type="datetimeFigureOut">
              <a:rPr lang="aa-ET" smtClean="0"/>
              <a:t>20/12/2022</a:t>
            </a:fld>
            <a:endParaRPr lang="aa-E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06AFB-B712-44D5-90F2-9E731F2F6DB4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045342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7C3D0-4DB6-4DF4-94A2-DAEFB7531805}" type="datetimeFigureOut">
              <a:rPr lang="aa-ET" smtClean="0"/>
              <a:t>20/12/2022</a:t>
            </a:fld>
            <a:endParaRPr lang="aa-E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06AFB-B712-44D5-90F2-9E731F2F6DB4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041717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7C3D0-4DB6-4DF4-94A2-DAEFB7531805}" type="datetimeFigureOut">
              <a:rPr lang="aa-ET" smtClean="0"/>
              <a:t>20/12/2022</a:t>
            </a:fld>
            <a:endParaRPr lang="aa-E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06AFB-B712-44D5-90F2-9E731F2F6DB4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830054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7C3D0-4DB6-4DF4-94A2-DAEFB7531805}" type="datetimeFigureOut">
              <a:rPr lang="aa-ET" smtClean="0"/>
              <a:t>20/12/2022</a:t>
            </a:fld>
            <a:endParaRPr lang="aa-E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06AFB-B712-44D5-90F2-9E731F2F6DB4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725346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AA7C3D0-4DB6-4DF4-94A2-DAEFB7531805}" type="datetimeFigureOut">
              <a:rPr lang="aa-ET" smtClean="0"/>
              <a:t>20/12/2022</a:t>
            </a:fld>
            <a:endParaRPr lang="aa-E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aa-E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CC06AFB-B712-44D5-90F2-9E731F2F6DB4}" type="slidenum">
              <a:rPr lang="aa-ET" smtClean="0"/>
              <a:t>‹#›</a:t>
            </a:fld>
            <a:endParaRPr lang="aa-ET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10297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AA7C3D0-4DB6-4DF4-94A2-DAEFB7531805}" type="datetimeFigureOut">
              <a:rPr lang="aa-ET" smtClean="0"/>
              <a:t>20/12/2022</a:t>
            </a:fld>
            <a:endParaRPr lang="aa-E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aa-E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CC06AFB-B712-44D5-90F2-9E731F2F6DB4}" type="slidenum">
              <a:rPr lang="aa-ET" smtClean="0"/>
              <a:t>‹#›</a:t>
            </a:fld>
            <a:endParaRPr lang="aa-ET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08750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7C3D0-4DB6-4DF4-94A2-DAEFB7531805}" type="datetimeFigureOut">
              <a:rPr lang="aa-ET" smtClean="0"/>
              <a:t>20/12/2022</a:t>
            </a:fld>
            <a:endParaRPr lang="aa-E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06AFB-B712-44D5-90F2-9E731F2F6DB4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73163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7C3D0-4DB6-4DF4-94A2-DAEFB7531805}" type="datetimeFigureOut">
              <a:rPr lang="aa-ET" smtClean="0"/>
              <a:t>20/12/2022</a:t>
            </a:fld>
            <a:endParaRPr lang="aa-E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06AFB-B712-44D5-90F2-9E731F2F6DB4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339159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6AA7C3D0-4DB6-4DF4-94A2-DAEFB7531805}" type="datetimeFigureOut">
              <a:rPr lang="aa-ET" smtClean="0"/>
              <a:t>20/12/2022</a:t>
            </a:fld>
            <a:endParaRPr lang="aa-E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aa-E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BCC06AFB-B712-44D5-90F2-9E731F2F6DB4}" type="slidenum">
              <a:rPr lang="aa-ET" smtClean="0"/>
              <a:t>‹#›</a:t>
            </a:fld>
            <a:endParaRPr lang="aa-ET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45208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92D5592-93FC-476D-9B05-B9D58AEED9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385" y="2143561"/>
            <a:ext cx="8361229" cy="2098226"/>
          </a:xfrm>
        </p:spPr>
        <p:txBody>
          <a:bodyPr/>
          <a:lstStyle/>
          <a:p>
            <a:r>
              <a:rPr lang="uk-UA" dirty="0"/>
              <a:t>Діагностичні критерії </a:t>
            </a:r>
            <a:r>
              <a:rPr lang="uk-UA" dirty="0" err="1"/>
              <a:t>птср</a:t>
            </a:r>
            <a:endParaRPr lang="aa-ET" dirty="0"/>
          </a:p>
        </p:txBody>
      </p:sp>
    </p:spTree>
    <p:extLst>
      <p:ext uri="{BB962C8B-B14F-4D97-AF65-F5344CB8AC3E}">
        <p14:creationId xmlns:p14="http://schemas.microsoft.com/office/powerpoint/2010/main" val="2030725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994215-2277-4918-97F4-1EF98ADE3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174072"/>
            <a:ext cx="9601200" cy="1485900"/>
          </a:xfrm>
        </p:spPr>
        <p:txBody>
          <a:bodyPr>
            <a:normAutofit fontScale="90000"/>
          </a:bodyPr>
          <a:lstStyle/>
          <a:p>
            <a:r>
              <a:rPr lang="uk-UA" sz="5400" dirty="0"/>
              <a:t>РОЗЛАДИ, СПРИЧИНЕНІ СТРЕСОМ:</a:t>
            </a:r>
            <a:endParaRPr lang="aa-ET" sz="5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CA26B5E-523B-428F-BA59-B4955DF73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2659972"/>
            <a:ext cx="9601200" cy="3581400"/>
          </a:xfrm>
        </p:spPr>
        <p:txBody>
          <a:bodyPr>
            <a:normAutofit/>
          </a:bodyPr>
          <a:lstStyle/>
          <a:p>
            <a:r>
              <a:rPr lang="uk-UA" sz="4000" dirty="0"/>
              <a:t>Гострий стресовий розлад </a:t>
            </a:r>
            <a:r>
              <a:rPr lang="en-US" sz="4000" dirty="0"/>
              <a:t>(F43.0</a:t>
            </a:r>
            <a:r>
              <a:rPr lang="uk-UA" sz="4000" dirty="0"/>
              <a:t>)</a:t>
            </a:r>
            <a:endParaRPr lang="en-US" sz="4000" dirty="0"/>
          </a:p>
          <a:p>
            <a:r>
              <a:rPr lang="uk-UA" sz="4000" dirty="0"/>
              <a:t>Посттравматичний стресовий розлад</a:t>
            </a:r>
            <a:r>
              <a:rPr lang="en-US" sz="4000" dirty="0"/>
              <a:t> (F43.1)</a:t>
            </a:r>
          </a:p>
          <a:p>
            <a:r>
              <a:rPr lang="uk-UA" sz="4000" dirty="0"/>
              <a:t>Розлади адаптації </a:t>
            </a:r>
            <a:r>
              <a:rPr lang="en-US" sz="4000" dirty="0"/>
              <a:t>(F43.2)</a:t>
            </a:r>
            <a:endParaRPr lang="uk-UA" sz="4000" dirty="0"/>
          </a:p>
        </p:txBody>
      </p:sp>
    </p:spTree>
    <p:extLst>
      <p:ext uri="{BB962C8B-B14F-4D97-AF65-F5344CB8AC3E}">
        <p14:creationId xmlns:p14="http://schemas.microsoft.com/office/powerpoint/2010/main" val="1680412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FE1FCD9-1334-491A-B860-326B854B2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2209" y="431675"/>
            <a:ext cx="10022889" cy="2020780"/>
          </a:xfrm>
        </p:spPr>
        <p:txBody>
          <a:bodyPr>
            <a:normAutofit fontScale="90000"/>
          </a:bodyPr>
          <a:lstStyle/>
          <a:p>
            <a:r>
              <a:rPr lang="uk-UA" sz="4000" b="1" dirty="0"/>
              <a:t>ПТСР – це…</a:t>
            </a:r>
            <a:br>
              <a:rPr lang="uk-UA" sz="4000" b="1" dirty="0"/>
            </a:br>
            <a:r>
              <a:rPr lang="ru-RU" sz="4000" i="1" dirty="0" err="1"/>
              <a:t>розлад</a:t>
            </a:r>
            <a:r>
              <a:rPr lang="ru-RU" sz="4000" i="1" dirty="0"/>
              <a:t> </a:t>
            </a:r>
            <a:r>
              <a:rPr lang="ru-RU" sz="4000" i="1" dirty="0" err="1"/>
              <a:t>невідновлення</a:t>
            </a:r>
            <a:r>
              <a:rPr lang="ru-RU" sz="4000" i="1" dirty="0"/>
              <a:t> </a:t>
            </a:r>
            <a:r>
              <a:rPr lang="ru-RU" sz="4000" i="1" dirty="0" err="1"/>
              <a:t>або</a:t>
            </a:r>
            <a:r>
              <a:rPr lang="ru-RU" sz="4000" i="1" dirty="0"/>
              <a:t> </a:t>
            </a:r>
            <a:r>
              <a:rPr lang="ru-RU" sz="4000" i="1" dirty="0" err="1"/>
              <a:t>зупиненого</a:t>
            </a:r>
            <a:r>
              <a:rPr lang="ru-RU" sz="4000" i="1" dirty="0"/>
              <a:t> </a:t>
            </a:r>
            <a:r>
              <a:rPr lang="ru-RU" sz="4000" i="1" dirty="0" err="1"/>
              <a:t>відновлення</a:t>
            </a:r>
            <a:r>
              <a:rPr lang="ru-RU" sz="4000" i="1" dirty="0"/>
              <a:t> </a:t>
            </a:r>
            <a:r>
              <a:rPr lang="ru-RU" sz="4000" i="1" dirty="0" err="1"/>
              <a:t>після</a:t>
            </a:r>
            <a:r>
              <a:rPr lang="ru-RU" sz="4000" i="1" dirty="0"/>
              <a:t> </a:t>
            </a:r>
            <a:r>
              <a:rPr lang="ru-RU" sz="4000" i="1" dirty="0" err="1"/>
              <a:t>травматичної</a:t>
            </a:r>
            <a:r>
              <a:rPr lang="ru-RU" sz="4000" i="1" dirty="0"/>
              <a:t> </a:t>
            </a:r>
            <a:r>
              <a:rPr lang="ru-RU" sz="4000" i="1" dirty="0" err="1"/>
              <a:t>події</a:t>
            </a:r>
            <a:r>
              <a:rPr lang="aa-ET" u="sng" dirty="0"/>
              <a:t/>
            </a:r>
            <a:br>
              <a:rPr lang="aa-ET" u="sng" dirty="0"/>
            </a:br>
            <a:endParaRPr lang="aa-ET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0F4B28B-99F8-4157-BF86-954B3F9CCE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1856" y="4940423"/>
            <a:ext cx="3052439" cy="40082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>
                <a:solidFill>
                  <a:srgbClr val="604C44"/>
                </a:solidFill>
              </a:rPr>
              <a:t>ПТСР </a:t>
            </a:r>
            <a:r>
              <a:rPr lang="ru-RU" sz="3200" b="1" dirty="0" err="1">
                <a:solidFill>
                  <a:srgbClr val="604C44"/>
                </a:solidFill>
              </a:rPr>
              <a:t>має</a:t>
            </a:r>
            <a:r>
              <a:rPr lang="ru-RU" sz="3200" b="1" dirty="0">
                <a:solidFill>
                  <a:srgbClr val="604C44"/>
                </a:solidFill>
              </a:rPr>
              <a:t> </a:t>
            </a:r>
            <a:r>
              <a:rPr lang="ru-RU" sz="3200" b="1" dirty="0" err="1">
                <a:solidFill>
                  <a:srgbClr val="604C44"/>
                </a:solidFill>
              </a:rPr>
              <a:t>розпізнавану</a:t>
            </a:r>
            <a:r>
              <a:rPr lang="ru-RU" sz="3200" b="1" dirty="0">
                <a:solidFill>
                  <a:srgbClr val="604C44"/>
                </a:solidFill>
              </a:rPr>
              <a:t> точку початку!</a:t>
            </a:r>
          </a:p>
        </p:txBody>
      </p:sp>
      <p:pic>
        <p:nvPicPr>
          <p:cNvPr id="1030" name="Picture 6" descr="Community Conversation: Posttraumatic Stress Disorder (PTSD)">
            <a:extLst>
              <a:ext uri="{FF2B5EF4-FFF2-40B4-BE49-F238E27FC236}">
                <a16:creationId xmlns:a16="http://schemas.microsoft.com/office/drawing/2014/main" xmlns="" id="{C404AEA6-07EF-49EA-A5EC-1555B6634E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209" y="2452455"/>
            <a:ext cx="6016499" cy="4008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3598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4490D4B-442F-4F57-86F1-176209A89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759" y="481613"/>
            <a:ext cx="9601200" cy="1485900"/>
          </a:xfrm>
        </p:spPr>
        <p:txBody>
          <a:bodyPr/>
          <a:lstStyle/>
          <a:p>
            <a:r>
              <a:rPr lang="uk-UA" dirty="0"/>
              <a:t>Теорії щодо схильності до розвитку ПТСР:</a:t>
            </a:r>
            <a:endParaRPr lang="aa-ET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1DE57CD-FB65-49A3-887A-B08A6112B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8536" y="3023956"/>
            <a:ext cx="3946124" cy="4362265"/>
          </a:xfrm>
        </p:spPr>
        <p:txBody>
          <a:bodyPr/>
          <a:lstStyle/>
          <a:p>
            <a:r>
              <a:rPr lang="ru-RU" dirty="0" err="1"/>
              <a:t>Гіперчутливі</a:t>
            </a:r>
            <a:r>
              <a:rPr lang="ru-RU" dirty="0"/>
              <a:t> </a:t>
            </a:r>
            <a:r>
              <a:rPr lang="ru-RU" dirty="0" err="1"/>
              <a:t>глюкокортикоїдні</a:t>
            </a:r>
            <a:r>
              <a:rPr lang="ru-RU" dirty="0"/>
              <a:t> </a:t>
            </a:r>
            <a:r>
              <a:rPr lang="ru-RU" dirty="0" err="1"/>
              <a:t>рецептори</a:t>
            </a:r>
            <a:r>
              <a:rPr lang="ru-RU" dirty="0"/>
              <a:t> на </a:t>
            </a:r>
            <a:r>
              <a:rPr lang="ru-RU" dirty="0" err="1"/>
              <a:t>гіпокампі</a:t>
            </a:r>
            <a:r>
              <a:rPr lang="ru-RU" dirty="0"/>
              <a:t> та/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передній</a:t>
            </a:r>
            <a:r>
              <a:rPr lang="ru-RU" dirty="0"/>
              <a:t> </a:t>
            </a:r>
            <a:r>
              <a:rPr lang="ru-RU" dirty="0" err="1"/>
              <a:t>долі</a:t>
            </a:r>
            <a:r>
              <a:rPr lang="ru-RU" dirty="0"/>
              <a:t> </a:t>
            </a:r>
            <a:r>
              <a:rPr lang="ru-RU" dirty="0" err="1"/>
              <a:t>гіпофіза</a:t>
            </a:r>
            <a:r>
              <a:rPr lang="ru-RU" dirty="0"/>
              <a:t/>
            </a:r>
            <a:br>
              <a:rPr lang="ru-RU" dirty="0"/>
            </a:br>
            <a:r>
              <a:rPr lang="ru-RU" sz="1600" i="1" dirty="0" err="1"/>
              <a:t>призводить</a:t>
            </a:r>
            <a:r>
              <a:rPr lang="ru-RU" sz="1600" i="1" dirty="0"/>
              <a:t> до </a:t>
            </a:r>
            <a:r>
              <a:rPr lang="ru-RU" sz="1600" i="1" dirty="0" err="1"/>
              <a:t>підсиленого</a:t>
            </a:r>
            <a:r>
              <a:rPr lang="ru-RU" sz="1600" i="1" dirty="0"/>
              <a:t> </a:t>
            </a:r>
            <a:r>
              <a:rPr lang="ru-RU" sz="1600" i="1" dirty="0" err="1"/>
              <a:t>фідбеку</a:t>
            </a:r>
            <a:r>
              <a:rPr lang="ru-RU" sz="1600" i="1" dirty="0"/>
              <a:t> </a:t>
            </a:r>
          </a:p>
          <a:p>
            <a:r>
              <a:rPr lang="ru-RU" dirty="0" err="1"/>
              <a:t>Малий</a:t>
            </a:r>
            <a:r>
              <a:rPr lang="ru-RU" dirty="0"/>
              <a:t> </a:t>
            </a:r>
            <a:r>
              <a:rPr lang="ru-RU" dirty="0" err="1"/>
              <a:t>об'єм</a:t>
            </a:r>
            <a:r>
              <a:rPr lang="ru-RU" dirty="0"/>
              <a:t> </a:t>
            </a:r>
            <a:r>
              <a:rPr lang="ru-RU" dirty="0" err="1"/>
              <a:t>гіпокампа</a:t>
            </a:r>
            <a:endParaRPr lang="ru-RU" dirty="0"/>
          </a:p>
          <a:p>
            <a:r>
              <a:rPr lang="ru-RU" dirty="0"/>
              <a:t>Генетика</a:t>
            </a:r>
            <a:endParaRPr lang="aa-ET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136A648-FD88-43DD-8A6C-84CB6CA13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2461" y="1460931"/>
            <a:ext cx="6633882" cy="5149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434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9DD9679-12FA-4F0B-A0EE-BD8A14BB8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3744" y="1103051"/>
            <a:ext cx="9601200" cy="1485900"/>
          </a:xfrm>
        </p:spPr>
        <p:txBody>
          <a:bodyPr>
            <a:normAutofit/>
          </a:bodyPr>
          <a:lstStyle/>
          <a:p>
            <a:r>
              <a:rPr lang="uk-UA" sz="4800" b="1" dirty="0"/>
              <a:t>ОСОБЛИВОСТІ:</a:t>
            </a:r>
            <a:endParaRPr lang="aa-ET" sz="48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3084FA1-6F76-44CF-8DEB-2E0012541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94877"/>
            <a:ext cx="10595499" cy="439000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604C44"/>
                </a:solidFill>
              </a:rPr>
              <a:t>• </a:t>
            </a:r>
            <a:r>
              <a:rPr lang="ru-RU" sz="2400" dirty="0">
                <a:solidFill>
                  <a:srgbClr val="604C44"/>
                </a:solidFill>
              </a:rPr>
              <a:t>Особа повинна </a:t>
            </a:r>
            <a:r>
              <a:rPr lang="ru-RU" sz="2400" dirty="0" err="1">
                <a:solidFill>
                  <a:srgbClr val="604C44"/>
                </a:solidFill>
              </a:rPr>
              <a:t>мати</a:t>
            </a:r>
            <a:r>
              <a:rPr lang="ru-RU" sz="2400" dirty="0">
                <a:solidFill>
                  <a:srgbClr val="604C44"/>
                </a:solidFill>
              </a:rPr>
              <a:t> </a:t>
            </a:r>
            <a:r>
              <a:rPr lang="ru-RU" sz="2400" b="1" dirty="0" err="1">
                <a:solidFill>
                  <a:srgbClr val="604C44"/>
                </a:solidFill>
              </a:rPr>
              <a:t>травматичний</a:t>
            </a:r>
            <a:r>
              <a:rPr lang="ru-RU" sz="2400" b="1" dirty="0">
                <a:solidFill>
                  <a:srgbClr val="604C44"/>
                </a:solidFill>
              </a:rPr>
              <a:t> </a:t>
            </a:r>
            <a:r>
              <a:rPr lang="ru-RU" sz="2400" b="1" dirty="0" err="1">
                <a:solidFill>
                  <a:srgbClr val="604C44"/>
                </a:solidFill>
              </a:rPr>
              <a:t>досвід</a:t>
            </a:r>
            <a:r>
              <a:rPr lang="ru-RU" sz="2400" dirty="0">
                <a:solidFill>
                  <a:srgbClr val="604C44"/>
                </a:solidFill>
              </a:rPr>
              <a:t>, бути </a:t>
            </a:r>
            <a:r>
              <a:rPr lang="ru-RU" sz="2400" dirty="0" err="1">
                <a:solidFill>
                  <a:srgbClr val="604C44"/>
                </a:solidFill>
              </a:rPr>
              <a:t>свідком</a:t>
            </a:r>
            <a:r>
              <a:rPr lang="ru-RU" sz="2400" dirty="0">
                <a:solidFill>
                  <a:srgbClr val="604C44"/>
                </a:solidFill>
              </a:rPr>
              <a:t> </a:t>
            </a:r>
            <a:r>
              <a:rPr lang="ru-RU" sz="2400" dirty="0" err="1">
                <a:solidFill>
                  <a:srgbClr val="604C44"/>
                </a:solidFill>
              </a:rPr>
              <a:t>або</a:t>
            </a:r>
            <a:r>
              <a:rPr lang="ru-RU" sz="2400" dirty="0">
                <a:solidFill>
                  <a:srgbClr val="604C44"/>
                </a:solidFill>
              </a:rPr>
              <a:t> </a:t>
            </a:r>
            <a:r>
              <a:rPr lang="ru-RU" sz="2400" dirty="0" err="1">
                <a:solidFill>
                  <a:srgbClr val="604C44"/>
                </a:solidFill>
              </a:rPr>
              <a:t>опосередкованим</a:t>
            </a:r>
            <a:r>
              <a:rPr lang="ru-RU" sz="2400" dirty="0">
                <a:solidFill>
                  <a:srgbClr val="604C44"/>
                </a:solidFill>
              </a:rPr>
              <a:t> </a:t>
            </a:r>
            <a:r>
              <a:rPr lang="ru-RU" sz="2400" dirty="0" err="1">
                <a:solidFill>
                  <a:srgbClr val="604C44"/>
                </a:solidFill>
              </a:rPr>
              <a:t>свідком</a:t>
            </a:r>
            <a:r>
              <a:rPr lang="ru-RU" sz="2400" dirty="0">
                <a:solidFill>
                  <a:srgbClr val="604C44"/>
                </a:solidFill>
              </a:rPr>
              <a:t> </a:t>
            </a:r>
            <a:r>
              <a:rPr lang="ru-RU" sz="2400" dirty="0" err="1">
                <a:solidFill>
                  <a:srgbClr val="604C44"/>
                </a:solidFill>
              </a:rPr>
              <a:t>травматичних</a:t>
            </a:r>
            <a:r>
              <a:rPr lang="ru-RU" sz="2400" dirty="0">
                <a:solidFill>
                  <a:srgbClr val="604C44"/>
                </a:solidFill>
              </a:rPr>
              <a:t> </a:t>
            </a:r>
            <a:r>
              <a:rPr lang="ru-RU" sz="2400" dirty="0" err="1">
                <a:solidFill>
                  <a:srgbClr val="604C44"/>
                </a:solidFill>
              </a:rPr>
              <a:t>подій</a:t>
            </a:r>
            <a:r>
              <a:rPr lang="ru-RU" sz="2400" dirty="0">
                <a:solidFill>
                  <a:srgbClr val="604C44"/>
                </a:solidFill>
              </a:rPr>
              <a:t>;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604C44"/>
                </a:solidFill>
              </a:rPr>
              <a:t>• </a:t>
            </a:r>
            <a:r>
              <a:rPr lang="ru-RU" sz="2400" dirty="0" err="1">
                <a:solidFill>
                  <a:srgbClr val="604C44"/>
                </a:solidFill>
              </a:rPr>
              <a:t>Вимагає</a:t>
            </a:r>
            <a:r>
              <a:rPr lang="ru-RU" sz="2400" dirty="0">
                <a:solidFill>
                  <a:srgbClr val="604C44"/>
                </a:solidFill>
              </a:rPr>
              <a:t> </a:t>
            </a:r>
            <a:r>
              <a:rPr lang="ru-RU" sz="2400" dirty="0" err="1">
                <a:solidFill>
                  <a:srgbClr val="604C44"/>
                </a:solidFill>
              </a:rPr>
              <a:t>наявності</a:t>
            </a:r>
            <a:r>
              <a:rPr lang="ru-RU" sz="2400" dirty="0">
                <a:solidFill>
                  <a:srgbClr val="604C44"/>
                </a:solidFill>
              </a:rPr>
              <a:t> </a:t>
            </a:r>
            <a:r>
              <a:rPr lang="ru-RU" sz="2400" dirty="0" err="1">
                <a:solidFill>
                  <a:srgbClr val="604C44"/>
                </a:solidFill>
              </a:rPr>
              <a:t>певної</a:t>
            </a:r>
            <a:r>
              <a:rPr lang="ru-RU" sz="2400" dirty="0">
                <a:solidFill>
                  <a:srgbClr val="604C44"/>
                </a:solidFill>
              </a:rPr>
              <a:t> </a:t>
            </a:r>
            <a:r>
              <a:rPr lang="ru-RU" sz="2400" dirty="0" err="1">
                <a:solidFill>
                  <a:srgbClr val="604C44"/>
                </a:solidFill>
              </a:rPr>
              <a:t>кількості</a:t>
            </a:r>
            <a:r>
              <a:rPr lang="ru-RU" sz="2400" dirty="0">
                <a:solidFill>
                  <a:srgbClr val="604C44"/>
                </a:solidFill>
              </a:rPr>
              <a:t> </a:t>
            </a:r>
            <a:r>
              <a:rPr lang="ru-RU" sz="2400" dirty="0" err="1">
                <a:solidFill>
                  <a:srgbClr val="604C44"/>
                </a:solidFill>
              </a:rPr>
              <a:t>симптомів</a:t>
            </a:r>
            <a:r>
              <a:rPr lang="ru-RU" sz="2400" dirty="0">
                <a:solidFill>
                  <a:srgbClr val="604C44"/>
                </a:solidFill>
              </a:rPr>
              <a:t> у 4 </a:t>
            </a:r>
            <a:r>
              <a:rPr lang="ru-RU" sz="2400" dirty="0" err="1">
                <a:solidFill>
                  <a:srgbClr val="604C44"/>
                </a:solidFill>
              </a:rPr>
              <a:t>категоріях</a:t>
            </a:r>
            <a:r>
              <a:rPr lang="ru-RU" sz="2400" dirty="0">
                <a:solidFill>
                  <a:srgbClr val="604C44"/>
                </a:solidFill>
              </a:rPr>
              <a:t>;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604C44"/>
                </a:solidFill>
              </a:rPr>
              <a:t>• </a:t>
            </a:r>
            <a:r>
              <a:rPr lang="ru-RU" sz="2400" dirty="0" err="1">
                <a:solidFill>
                  <a:srgbClr val="604C44"/>
                </a:solidFill>
              </a:rPr>
              <a:t>Симптоми</a:t>
            </a:r>
            <a:r>
              <a:rPr lang="ru-RU" sz="2400" dirty="0">
                <a:solidFill>
                  <a:srgbClr val="604C44"/>
                </a:solidFill>
              </a:rPr>
              <a:t> </a:t>
            </a:r>
            <a:r>
              <a:rPr lang="ru-RU" sz="2400" dirty="0" err="1">
                <a:solidFill>
                  <a:srgbClr val="604C44"/>
                </a:solidFill>
              </a:rPr>
              <a:t>з’являються</a:t>
            </a:r>
            <a:r>
              <a:rPr lang="ru-RU" sz="2400" dirty="0">
                <a:solidFill>
                  <a:srgbClr val="604C44"/>
                </a:solidFill>
              </a:rPr>
              <a:t> </a:t>
            </a:r>
            <a:r>
              <a:rPr lang="ru-RU" sz="2400" dirty="0" err="1">
                <a:solidFill>
                  <a:srgbClr val="604C44"/>
                </a:solidFill>
              </a:rPr>
              <a:t>незабаром</a:t>
            </a:r>
            <a:r>
              <a:rPr lang="ru-RU" sz="2400" dirty="0">
                <a:solidFill>
                  <a:srgbClr val="604C44"/>
                </a:solidFill>
              </a:rPr>
              <a:t> </a:t>
            </a:r>
            <a:r>
              <a:rPr lang="ru-RU" sz="2400" dirty="0" err="1">
                <a:solidFill>
                  <a:srgbClr val="604C44"/>
                </a:solidFill>
              </a:rPr>
              <a:t>після</a:t>
            </a:r>
            <a:r>
              <a:rPr lang="ru-RU" sz="2400" dirty="0">
                <a:solidFill>
                  <a:srgbClr val="604C44"/>
                </a:solidFill>
              </a:rPr>
              <a:t> </a:t>
            </a:r>
            <a:r>
              <a:rPr lang="ru-RU" sz="2400" dirty="0" err="1">
                <a:solidFill>
                  <a:srgbClr val="604C44"/>
                </a:solidFill>
              </a:rPr>
              <a:t>події</a:t>
            </a:r>
            <a:r>
              <a:rPr lang="ru-RU" sz="2400" dirty="0">
                <a:solidFill>
                  <a:srgbClr val="604C44"/>
                </a:solidFill>
              </a:rPr>
              <a:t> та </a:t>
            </a:r>
            <a:r>
              <a:rPr lang="ru-RU" sz="2400" dirty="0" err="1">
                <a:solidFill>
                  <a:srgbClr val="604C44"/>
                </a:solidFill>
              </a:rPr>
              <a:t>зникають</a:t>
            </a:r>
            <a:r>
              <a:rPr lang="ru-RU" sz="2400" dirty="0">
                <a:solidFill>
                  <a:srgbClr val="604C44"/>
                </a:solidFill>
              </a:rPr>
              <a:t> з часом </a:t>
            </a:r>
            <a:r>
              <a:rPr lang="ru-RU" sz="2400" dirty="0" err="1">
                <a:solidFill>
                  <a:srgbClr val="604C44"/>
                </a:solidFill>
              </a:rPr>
              <a:t>незалежно</a:t>
            </a:r>
            <a:r>
              <a:rPr lang="ru-RU" sz="2400" dirty="0">
                <a:solidFill>
                  <a:srgbClr val="604C44"/>
                </a:solidFill>
              </a:rPr>
              <a:t> </a:t>
            </a:r>
            <a:r>
              <a:rPr lang="ru-RU" sz="2400" dirty="0" err="1">
                <a:solidFill>
                  <a:srgbClr val="604C44"/>
                </a:solidFill>
              </a:rPr>
              <a:t>від</a:t>
            </a:r>
            <a:r>
              <a:rPr lang="ru-RU" sz="2400" dirty="0">
                <a:solidFill>
                  <a:srgbClr val="604C44"/>
                </a:solidFill>
              </a:rPr>
              <a:t> </a:t>
            </a:r>
            <a:r>
              <a:rPr lang="ru-RU" sz="2400" dirty="0" err="1">
                <a:solidFill>
                  <a:srgbClr val="604C44"/>
                </a:solidFill>
              </a:rPr>
              <a:t>лікування</a:t>
            </a:r>
            <a:r>
              <a:rPr lang="ru-RU" sz="2400" dirty="0">
                <a:solidFill>
                  <a:srgbClr val="604C44"/>
                </a:solidFill>
              </a:rPr>
              <a:t> </a:t>
            </a:r>
            <a:r>
              <a:rPr lang="ru-RU" sz="2400" dirty="0" err="1">
                <a:solidFill>
                  <a:srgbClr val="604C44"/>
                </a:solidFill>
              </a:rPr>
              <a:t>або</a:t>
            </a:r>
            <a:r>
              <a:rPr lang="ru-RU" sz="2400" dirty="0">
                <a:solidFill>
                  <a:srgbClr val="604C44"/>
                </a:solidFill>
              </a:rPr>
              <a:t> без </a:t>
            </a:r>
            <a:r>
              <a:rPr lang="ru-RU" sz="2400" dirty="0" err="1">
                <a:solidFill>
                  <a:srgbClr val="604C44"/>
                </a:solidFill>
              </a:rPr>
              <a:t>нього</a:t>
            </a:r>
            <a:r>
              <a:rPr lang="ru-RU" sz="2400" dirty="0">
                <a:solidFill>
                  <a:srgbClr val="604C44"/>
                </a:solidFill>
              </a:rPr>
              <a:t>;</a:t>
            </a:r>
          </a:p>
          <a:p>
            <a:pPr marL="0" indent="0">
              <a:buNone/>
            </a:pPr>
            <a:r>
              <a:rPr lang="ru-RU" sz="2400" i="1" dirty="0">
                <a:solidFill>
                  <a:srgbClr val="604C44"/>
                </a:solidFill>
              </a:rPr>
              <a:t>95% </a:t>
            </a:r>
            <a:r>
              <a:rPr lang="ru-RU" sz="2400" i="1" dirty="0" err="1">
                <a:solidFill>
                  <a:srgbClr val="604C44"/>
                </a:solidFill>
              </a:rPr>
              <a:t>одужують</a:t>
            </a:r>
            <a:r>
              <a:rPr lang="ru-RU" sz="2400" i="1" dirty="0">
                <a:solidFill>
                  <a:srgbClr val="604C44"/>
                </a:solidFill>
              </a:rPr>
              <a:t> </a:t>
            </a:r>
            <a:r>
              <a:rPr lang="ru-RU" sz="2400" i="1" dirty="0" err="1">
                <a:solidFill>
                  <a:srgbClr val="604C44"/>
                </a:solidFill>
              </a:rPr>
              <a:t>протягом</a:t>
            </a:r>
            <a:r>
              <a:rPr lang="ru-RU" sz="2400" i="1" dirty="0">
                <a:solidFill>
                  <a:srgbClr val="604C44"/>
                </a:solidFill>
              </a:rPr>
              <a:t> </a:t>
            </a:r>
            <a:r>
              <a:rPr lang="ru-RU" sz="2400" i="1" dirty="0" err="1">
                <a:solidFill>
                  <a:srgbClr val="604C44"/>
                </a:solidFill>
              </a:rPr>
              <a:t>першого</a:t>
            </a:r>
            <a:r>
              <a:rPr lang="ru-RU" sz="2400" i="1" dirty="0">
                <a:solidFill>
                  <a:srgbClr val="604C44"/>
                </a:solidFill>
              </a:rPr>
              <a:t> року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604C44"/>
                </a:solidFill>
              </a:rPr>
              <a:t>• ПТСР і </a:t>
            </a:r>
            <a:r>
              <a:rPr lang="ru-RU" sz="2400" dirty="0" err="1">
                <a:solidFill>
                  <a:srgbClr val="604C44"/>
                </a:solidFill>
              </a:rPr>
              <a:t>депресія</a:t>
            </a:r>
            <a:r>
              <a:rPr lang="ru-RU" sz="2400" dirty="0">
                <a:solidFill>
                  <a:srgbClr val="604C44"/>
                </a:solidFill>
              </a:rPr>
              <a:t> </a:t>
            </a:r>
            <a:r>
              <a:rPr lang="ru-RU" sz="2400" dirty="0" err="1">
                <a:solidFill>
                  <a:srgbClr val="604C44"/>
                </a:solidFill>
              </a:rPr>
              <a:t>співіснують</a:t>
            </a:r>
            <a:r>
              <a:rPr lang="ru-RU" sz="2400" dirty="0">
                <a:solidFill>
                  <a:srgbClr val="604C44"/>
                </a:solidFill>
              </a:rPr>
              <a:t> </a:t>
            </a:r>
            <a:r>
              <a:rPr lang="ru-RU" sz="2400" dirty="0" err="1">
                <a:solidFill>
                  <a:srgbClr val="604C44"/>
                </a:solidFill>
              </a:rPr>
              <a:t>із</a:t>
            </a:r>
            <a:r>
              <a:rPr lang="ru-RU" sz="2400" dirty="0">
                <a:solidFill>
                  <a:srgbClr val="604C44"/>
                </a:solidFill>
              </a:rPr>
              <a:t> самого початку.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604C44"/>
                </a:solidFill>
              </a:rPr>
              <a:t>• </a:t>
            </a:r>
            <a:r>
              <a:rPr lang="ru-RU" sz="2400" dirty="0" err="1">
                <a:solidFill>
                  <a:srgbClr val="604C44"/>
                </a:solidFill>
              </a:rPr>
              <a:t>хронічний</a:t>
            </a:r>
            <a:r>
              <a:rPr lang="ru-RU" sz="2400" dirty="0">
                <a:solidFill>
                  <a:srgbClr val="604C44"/>
                </a:solidFill>
              </a:rPr>
              <a:t> ПТСР </a:t>
            </a:r>
            <a:r>
              <a:rPr lang="ru-RU" sz="2400" dirty="0" err="1">
                <a:solidFill>
                  <a:srgbClr val="604C44"/>
                </a:solidFill>
              </a:rPr>
              <a:t>розвивається</a:t>
            </a:r>
            <a:r>
              <a:rPr lang="ru-RU" sz="2400" dirty="0">
                <a:solidFill>
                  <a:srgbClr val="604C44"/>
                </a:solidFill>
              </a:rPr>
              <a:t> </a:t>
            </a:r>
            <a:r>
              <a:rPr lang="ru-RU" sz="2400" dirty="0" err="1">
                <a:solidFill>
                  <a:srgbClr val="604C44"/>
                </a:solidFill>
              </a:rPr>
              <a:t>рідше</a:t>
            </a:r>
            <a:r>
              <a:rPr lang="ru-RU" sz="2400" dirty="0">
                <a:solidFill>
                  <a:srgbClr val="604C44"/>
                </a:solidFill>
              </a:rPr>
              <a:t>, </a:t>
            </a:r>
            <a:r>
              <a:rPr lang="ru-RU" sz="2400" dirty="0" err="1">
                <a:solidFill>
                  <a:srgbClr val="604C44"/>
                </a:solidFill>
              </a:rPr>
              <a:t>ніж</a:t>
            </a:r>
            <a:r>
              <a:rPr lang="ru-RU" sz="2400" dirty="0">
                <a:solidFill>
                  <a:srgbClr val="604C44"/>
                </a:solidFill>
              </a:rPr>
              <a:t> </a:t>
            </a:r>
            <a:r>
              <a:rPr lang="ru-RU" sz="2400" dirty="0" err="1">
                <a:solidFill>
                  <a:srgbClr val="604C44"/>
                </a:solidFill>
              </a:rPr>
              <a:t>гострий</a:t>
            </a:r>
            <a:r>
              <a:rPr lang="ru-RU" sz="2400" dirty="0">
                <a:solidFill>
                  <a:srgbClr val="604C44"/>
                </a:solidFill>
              </a:rPr>
              <a:t> ПСТР.</a:t>
            </a:r>
            <a:endParaRPr lang="aa-ET" sz="2400" dirty="0">
              <a:solidFill>
                <a:srgbClr val="604C44"/>
              </a:solidFill>
            </a:endParaRPr>
          </a:p>
          <a:p>
            <a:endParaRPr lang="aa-ET" dirty="0"/>
          </a:p>
        </p:txBody>
      </p:sp>
    </p:spTree>
    <p:extLst>
      <p:ext uri="{BB962C8B-B14F-4D97-AF65-F5344CB8AC3E}">
        <p14:creationId xmlns:p14="http://schemas.microsoft.com/office/powerpoint/2010/main" val="3064351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F7AD55E-1988-4E65-A78A-74E8A2A65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Фактори ризику:</a:t>
            </a:r>
            <a:endParaRPr lang="aa-ET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30FDE34-AE73-4B33-9CC9-A175D8D55A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942" y="1797727"/>
            <a:ext cx="4980058" cy="4771749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Попередні</a:t>
            </a:r>
            <a:r>
              <a:rPr lang="ru-RU" dirty="0"/>
              <a:t> </a:t>
            </a:r>
            <a:r>
              <a:rPr lang="ru-RU" dirty="0" err="1"/>
              <a:t>психічні</a:t>
            </a:r>
            <a:r>
              <a:rPr lang="ru-RU" dirty="0"/>
              <a:t> </a:t>
            </a:r>
            <a:r>
              <a:rPr lang="ru-RU" dirty="0" err="1"/>
              <a:t>розлади</a:t>
            </a:r>
            <a:endParaRPr lang="ru-RU" dirty="0"/>
          </a:p>
          <a:p>
            <a:r>
              <a:rPr lang="ru-RU" dirty="0" err="1"/>
              <a:t>Вплив</a:t>
            </a:r>
            <a:r>
              <a:rPr lang="ru-RU" dirty="0"/>
              <a:t> </a:t>
            </a:r>
            <a:r>
              <a:rPr lang="ru-RU" dirty="0" err="1"/>
              <a:t>попередньої</a:t>
            </a:r>
            <a:r>
              <a:rPr lang="ru-RU" dirty="0"/>
              <a:t> </a:t>
            </a:r>
            <a:r>
              <a:rPr lang="ru-RU" dirty="0" err="1"/>
              <a:t>травми</a:t>
            </a:r>
            <a:endParaRPr lang="ru-RU" dirty="0"/>
          </a:p>
          <a:p>
            <a:r>
              <a:rPr lang="ru-RU" dirty="0" err="1"/>
              <a:t>Нижчий</a:t>
            </a:r>
            <a:r>
              <a:rPr lang="ru-RU" dirty="0"/>
              <a:t> </a:t>
            </a:r>
            <a:r>
              <a:rPr lang="ru-RU" dirty="0" err="1"/>
              <a:t>соціально-економічний</a:t>
            </a:r>
            <a:r>
              <a:rPr lang="ru-RU" dirty="0"/>
              <a:t> статус</a:t>
            </a:r>
          </a:p>
          <a:p>
            <a:r>
              <a:rPr lang="ru-RU" dirty="0" err="1"/>
              <a:t>Низька</a:t>
            </a:r>
            <a:r>
              <a:rPr lang="ru-RU" dirty="0"/>
              <a:t> </a:t>
            </a:r>
            <a:r>
              <a:rPr lang="ru-RU" dirty="0" err="1"/>
              <a:t>освіченість</a:t>
            </a:r>
            <a:endParaRPr lang="ru-RU" dirty="0"/>
          </a:p>
          <a:p>
            <a:r>
              <a:rPr lang="ru-RU" dirty="0" err="1"/>
              <a:t>Дитячі</a:t>
            </a:r>
            <a:r>
              <a:rPr lang="ru-RU" dirty="0"/>
              <a:t> </a:t>
            </a:r>
            <a:r>
              <a:rPr lang="ru-RU" dirty="0" err="1"/>
              <a:t>емоційні</a:t>
            </a:r>
            <a:r>
              <a:rPr lang="ru-RU" dirty="0"/>
              <a:t> </a:t>
            </a:r>
            <a:r>
              <a:rPr lang="ru-RU" dirty="0" err="1"/>
              <a:t>проблеми</a:t>
            </a:r>
            <a:r>
              <a:rPr lang="ru-RU" dirty="0"/>
              <a:t> до 6 </a:t>
            </a:r>
            <a:r>
              <a:rPr lang="ru-RU" dirty="0" err="1"/>
              <a:t>років</a:t>
            </a:r>
            <a:endParaRPr lang="ru-RU" dirty="0"/>
          </a:p>
          <a:p>
            <a:r>
              <a:rPr lang="ru-RU" dirty="0" err="1"/>
              <a:t>Негаразди</a:t>
            </a:r>
            <a:r>
              <a:rPr lang="ru-RU" dirty="0"/>
              <a:t> </a:t>
            </a:r>
            <a:r>
              <a:rPr lang="ru-RU" dirty="0" err="1"/>
              <a:t>дитинства</a:t>
            </a:r>
            <a:endParaRPr lang="ru-RU" dirty="0"/>
          </a:p>
          <a:p>
            <a:r>
              <a:rPr lang="ru-RU" dirty="0" err="1"/>
              <a:t>Економічна</a:t>
            </a:r>
            <a:r>
              <a:rPr lang="ru-RU" dirty="0"/>
              <a:t> </a:t>
            </a:r>
            <a:r>
              <a:rPr lang="ru-RU" dirty="0" err="1"/>
              <a:t>руйнація</a:t>
            </a:r>
            <a:r>
              <a:rPr lang="ru-RU" dirty="0"/>
              <a:t>, </a:t>
            </a:r>
            <a:r>
              <a:rPr lang="ru-RU" dirty="0" err="1"/>
              <a:t>дисфункція</a:t>
            </a:r>
            <a:r>
              <a:rPr lang="ru-RU" dirty="0"/>
              <a:t> </a:t>
            </a:r>
            <a:r>
              <a:rPr lang="ru-RU" dirty="0" err="1"/>
              <a:t>сім’ї</a:t>
            </a:r>
            <a:r>
              <a:rPr lang="ru-RU" dirty="0"/>
              <a:t>, </a:t>
            </a:r>
            <a:r>
              <a:rPr lang="ru-RU" dirty="0" err="1"/>
              <a:t>розлучення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смерть </a:t>
            </a:r>
            <a:r>
              <a:rPr lang="ru-RU" dirty="0" err="1"/>
              <a:t>батьків</a:t>
            </a:r>
            <a:endParaRPr lang="ru-RU" dirty="0"/>
          </a:p>
          <a:p>
            <a:r>
              <a:rPr lang="ru-RU" dirty="0" err="1"/>
              <a:t>Низький</a:t>
            </a:r>
            <a:r>
              <a:rPr lang="ru-RU" dirty="0"/>
              <a:t> </a:t>
            </a:r>
            <a:r>
              <a:rPr lang="ru-RU" dirty="0" err="1"/>
              <a:t>інтелект</a:t>
            </a:r>
            <a:endParaRPr lang="ru-RU" dirty="0"/>
          </a:p>
          <a:p>
            <a:r>
              <a:rPr lang="ru-RU" dirty="0" err="1"/>
              <a:t>Сімейний</a:t>
            </a:r>
            <a:r>
              <a:rPr lang="ru-RU" dirty="0"/>
              <a:t> </a:t>
            </a:r>
            <a:r>
              <a:rPr lang="ru-RU" dirty="0" err="1"/>
              <a:t>психіатричний</a:t>
            </a:r>
            <a:r>
              <a:rPr lang="ru-RU" dirty="0"/>
              <a:t> анамнез</a:t>
            </a:r>
          </a:p>
          <a:p>
            <a:r>
              <a:rPr lang="ru-RU" dirty="0"/>
              <a:t>Особливо травма, </a:t>
            </a:r>
            <a:r>
              <a:rPr lang="ru-RU" dirty="0" err="1"/>
              <a:t>спричинена</a:t>
            </a:r>
            <a:r>
              <a:rPr lang="ru-RU" dirty="0"/>
              <a:t> батьками/</a:t>
            </a:r>
            <a:r>
              <a:rPr lang="ru-RU" dirty="0" err="1"/>
              <a:t>вихователями</a:t>
            </a:r>
            <a:endParaRPr lang="ru-RU" dirty="0"/>
          </a:p>
          <a:p>
            <a:endParaRPr lang="ru-RU" dirty="0"/>
          </a:p>
          <a:p>
            <a:endParaRPr lang="aa-ET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B316F843-EC04-4472-85AF-CAD16C5FEE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69789" y="1797727"/>
            <a:ext cx="4980057" cy="4487663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Молодший</a:t>
            </a:r>
            <a:r>
              <a:rPr lang="ru-RU" dirty="0"/>
              <a:t> </a:t>
            </a:r>
            <a:r>
              <a:rPr lang="ru-RU" dirty="0" err="1"/>
              <a:t>вік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травми</a:t>
            </a:r>
            <a:r>
              <a:rPr lang="ru-RU" dirty="0"/>
              <a:t> (для </a:t>
            </a:r>
            <a:r>
              <a:rPr lang="ru-RU" dirty="0" err="1"/>
              <a:t>дорослих</a:t>
            </a:r>
            <a:r>
              <a:rPr lang="ru-RU" dirty="0"/>
              <a:t>)</a:t>
            </a:r>
          </a:p>
          <a:p>
            <a:r>
              <a:rPr lang="ru-RU" dirty="0" err="1"/>
              <a:t>Жіноча</a:t>
            </a:r>
            <a:r>
              <a:rPr lang="ru-RU" dirty="0"/>
              <a:t> стать</a:t>
            </a:r>
          </a:p>
          <a:p>
            <a:r>
              <a:rPr lang="ru-RU" dirty="0" err="1"/>
              <a:t>Певні</a:t>
            </a:r>
            <a:r>
              <a:rPr lang="ru-RU" dirty="0"/>
              <a:t> </a:t>
            </a:r>
            <a:r>
              <a:rPr lang="ru-RU" dirty="0" err="1"/>
              <a:t>генотипи</a:t>
            </a:r>
            <a:endParaRPr lang="ru-RU" dirty="0"/>
          </a:p>
          <a:p>
            <a:r>
              <a:rPr lang="ru-RU" dirty="0" err="1"/>
              <a:t>Близькість</a:t>
            </a:r>
            <a:r>
              <a:rPr lang="ru-RU" dirty="0"/>
              <a:t> до </a:t>
            </a:r>
            <a:r>
              <a:rPr lang="ru-RU" dirty="0" err="1"/>
              <a:t>події</a:t>
            </a:r>
            <a:endParaRPr lang="ru-RU" dirty="0"/>
          </a:p>
          <a:p>
            <a:r>
              <a:rPr lang="ru-RU" dirty="0" err="1"/>
              <a:t>Інтенсивність</a:t>
            </a:r>
            <a:r>
              <a:rPr lang="ru-RU" dirty="0"/>
              <a:t> </a:t>
            </a:r>
            <a:r>
              <a:rPr lang="ru-RU" dirty="0" err="1"/>
              <a:t>події</a:t>
            </a:r>
            <a:endParaRPr lang="ru-RU" dirty="0"/>
          </a:p>
          <a:p>
            <a:r>
              <a:rPr lang="ru-RU" dirty="0"/>
              <a:t>Травма</a:t>
            </a:r>
          </a:p>
          <a:p>
            <a:r>
              <a:rPr lang="ru-RU" dirty="0" err="1"/>
              <a:t>Міжособистісне</a:t>
            </a:r>
            <a:r>
              <a:rPr lang="ru-RU" dirty="0"/>
              <a:t> </a:t>
            </a:r>
            <a:r>
              <a:rPr lang="ru-RU" dirty="0" err="1"/>
              <a:t>насильство</a:t>
            </a:r>
            <a:endParaRPr lang="ru-RU" dirty="0"/>
          </a:p>
          <a:p>
            <a:r>
              <a:rPr lang="ru-RU" dirty="0"/>
              <a:t>Для </a:t>
            </a:r>
            <a:r>
              <a:rPr lang="ru-RU" dirty="0" err="1"/>
              <a:t>військових</a:t>
            </a:r>
            <a:r>
              <a:rPr lang="ru-RU" dirty="0"/>
              <a:t>: бути </a:t>
            </a:r>
            <a:r>
              <a:rPr lang="ru-RU" dirty="0" err="1"/>
              <a:t>злочинцем</a:t>
            </a:r>
            <a:r>
              <a:rPr lang="ru-RU" dirty="0"/>
              <a:t>, </a:t>
            </a:r>
            <a:r>
              <a:rPr lang="ru-RU" dirty="0" err="1"/>
              <a:t>спостерігання</a:t>
            </a:r>
            <a:r>
              <a:rPr lang="ru-RU" dirty="0"/>
              <a:t> за </a:t>
            </a:r>
            <a:r>
              <a:rPr lang="ru-RU" dirty="0" err="1"/>
              <a:t>звірствами</a:t>
            </a:r>
            <a:r>
              <a:rPr lang="ru-RU" dirty="0"/>
              <a:t>, </a:t>
            </a:r>
            <a:r>
              <a:rPr lang="ru-RU" dirty="0" err="1"/>
              <a:t>вбивство</a:t>
            </a:r>
            <a:r>
              <a:rPr lang="ru-RU" dirty="0"/>
              <a:t> ворога</a:t>
            </a:r>
          </a:p>
          <a:p>
            <a:r>
              <a:rPr lang="ru-RU" dirty="0" err="1"/>
              <a:t>Струс</a:t>
            </a:r>
            <a:r>
              <a:rPr lang="ru-RU" dirty="0"/>
              <a:t> </a:t>
            </a:r>
            <a:r>
              <a:rPr lang="ru-RU" dirty="0" err="1"/>
              <a:t>мозку</a:t>
            </a:r>
            <a:r>
              <a:rPr lang="ru-RU" dirty="0"/>
              <a:t> та ЧМТ</a:t>
            </a:r>
          </a:p>
        </p:txBody>
      </p:sp>
    </p:spTree>
    <p:extLst>
      <p:ext uri="{BB962C8B-B14F-4D97-AF65-F5344CB8AC3E}">
        <p14:creationId xmlns:p14="http://schemas.microsoft.com/office/powerpoint/2010/main" val="1439424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031A20E-4049-48CD-A4B6-A49F46B5C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838" y="681551"/>
            <a:ext cx="9601200" cy="1485900"/>
          </a:xfrm>
        </p:spPr>
        <p:txBody>
          <a:bodyPr/>
          <a:lstStyle/>
          <a:p>
            <a:r>
              <a:rPr lang="uk-UA" dirty="0"/>
              <a:t>Відмінності між травматичними спогадами та звичайними:</a:t>
            </a:r>
            <a:endParaRPr lang="aa-ET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93ABBF9-4AE6-438D-BDD6-0A5103B854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8838" y="2594033"/>
            <a:ext cx="4447786" cy="3581401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ru-RU" sz="2800" b="1" dirty="0" err="1"/>
              <a:t>Травматичні</a:t>
            </a:r>
            <a:r>
              <a:rPr lang="ru-RU" sz="2800" b="1" dirty="0"/>
              <a:t>:</a:t>
            </a:r>
          </a:p>
          <a:p>
            <a:pPr algn="r"/>
            <a:r>
              <a:rPr lang="ru-RU" dirty="0" err="1"/>
              <a:t>Яскраві</a:t>
            </a:r>
            <a:r>
              <a:rPr lang="ru-RU" dirty="0"/>
              <a:t>, з образами і </a:t>
            </a:r>
            <a:r>
              <a:rPr lang="ru-RU" dirty="0" err="1"/>
              <a:t>тілесними</a:t>
            </a:r>
            <a:r>
              <a:rPr lang="ru-RU" dirty="0"/>
              <a:t> </a:t>
            </a:r>
            <a:r>
              <a:rPr lang="ru-RU" dirty="0" err="1"/>
              <a:t>відчуттями</a:t>
            </a:r>
            <a:r>
              <a:rPr lang="ru-RU" dirty="0"/>
              <a:t> </a:t>
            </a:r>
          </a:p>
          <a:p>
            <a:pPr algn="r"/>
            <a:r>
              <a:rPr lang="ru-RU" dirty="0"/>
              <a:t>Не </a:t>
            </a:r>
            <a:r>
              <a:rPr lang="ru-RU" dirty="0" err="1"/>
              <a:t>пов’язані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собою </a:t>
            </a:r>
          </a:p>
          <a:p>
            <a:pPr algn="r"/>
            <a:r>
              <a:rPr lang="ru-RU" dirty="0" err="1"/>
              <a:t>Відсутнє</a:t>
            </a:r>
            <a:r>
              <a:rPr lang="ru-RU" dirty="0"/>
              <a:t> </a:t>
            </a:r>
            <a:r>
              <a:rPr lang="ru-RU" dirty="0" err="1"/>
              <a:t>реальне</a:t>
            </a:r>
            <a:r>
              <a:rPr lang="ru-RU" dirty="0"/>
              <a:t> </a:t>
            </a:r>
            <a:r>
              <a:rPr lang="ru-RU" dirty="0" err="1"/>
              <a:t>відчуття</a:t>
            </a:r>
            <a:r>
              <a:rPr lang="ru-RU" dirty="0"/>
              <a:t> часу, </a:t>
            </a:r>
            <a:r>
              <a:rPr lang="ru-RU" dirty="0" err="1"/>
              <a:t>що</a:t>
            </a:r>
            <a:r>
              <a:rPr lang="ru-RU" dirty="0"/>
              <a:t> минув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подій</a:t>
            </a:r>
            <a:endParaRPr lang="ru-RU" dirty="0"/>
          </a:p>
          <a:p>
            <a:pPr algn="r"/>
            <a:r>
              <a:rPr lang="ru-RU" dirty="0"/>
              <a:t>Не </a:t>
            </a:r>
            <a:r>
              <a:rPr lang="ru-RU" dirty="0" err="1"/>
              <a:t>пов’язані</a:t>
            </a:r>
            <a:r>
              <a:rPr lang="ru-RU" dirty="0"/>
              <a:t> в </a:t>
            </a:r>
            <a:r>
              <a:rPr lang="ru-RU" dirty="0" err="1"/>
              <a:t>цілісну</a:t>
            </a:r>
            <a:r>
              <a:rPr lang="ru-RU" dirty="0"/>
              <a:t> </a:t>
            </a:r>
            <a:r>
              <a:rPr lang="ru-RU" dirty="0" err="1"/>
              <a:t>історію</a:t>
            </a:r>
            <a:r>
              <a:rPr lang="ru-RU" dirty="0"/>
              <a:t> </a:t>
            </a:r>
            <a:r>
              <a:rPr lang="ru-RU" dirty="0" err="1"/>
              <a:t>життєвого</a:t>
            </a:r>
            <a:r>
              <a:rPr lang="ru-RU" dirty="0"/>
              <a:t> </a:t>
            </a:r>
            <a:r>
              <a:rPr lang="ru-RU" dirty="0" err="1"/>
              <a:t>досвіду</a:t>
            </a:r>
            <a:endParaRPr lang="aa-ET" dirty="0"/>
          </a:p>
        </p:txBody>
      </p:sp>
      <p:pic>
        <p:nvPicPr>
          <p:cNvPr id="2050" name="Picture 2" descr="Migraine and PTSD: Knowing the Risk and Relationship | Everyday Health">
            <a:extLst>
              <a:ext uri="{FF2B5EF4-FFF2-40B4-BE49-F238E27FC236}">
                <a16:creationId xmlns:a16="http://schemas.microsoft.com/office/drawing/2014/main" xmlns="" id="{71E06F95-B239-42B2-A0B3-F905B7D27C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689" y="2481075"/>
            <a:ext cx="6242402" cy="3511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9648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3">
            <a:extLst>
              <a:ext uri="{FF2B5EF4-FFF2-40B4-BE49-F238E27FC236}">
                <a16:creationId xmlns:a16="http://schemas.microsoft.com/office/drawing/2014/main" xmlns="" id="{9AC79B06-3A38-4EA4-BE0D-D86293B57417}"/>
              </a:ext>
            </a:extLst>
          </p:cNvPr>
          <p:cNvSpPr txBox="1">
            <a:spLocks/>
          </p:cNvSpPr>
          <p:nvPr/>
        </p:nvSpPr>
        <p:spPr>
          <a:xfrm>
            <a:off x="7945442" y="2523478"/>
            <a:ext cx="4030535" cy="4993320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Franklin Gothic Book" panose="020B0503020102020204" pitchFamily="34" charset="0"/>
              <a:buNone/>
            </a:pPr>
            <a:r>
              <a:rPr lang="ru-RU" sz="2800" b="1" dirty="0" err="1"/>
              <a:t>Звичайні</a:t>
            </a:r>
            <a:r>
              <a:rPr lang="ru-RU" sz="2800" b="1" dirty="0"/>
              <a:t>:</a:t>
            </a:r>
          </a:p>
          <a:p>
            <a:r>
              <a:rPr lang="ru-RU" dirty="0" err="1"/>
              <a:t>Нечіткі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слабкими</a:t>
            </a:r>
            <a:r>
              <a:rPr lang="ru-RU" dirty="0"/>
              <a:t> </a:t>
            </a:r>
            <a:r>
              <a:rPr lang="ru-RU" dirty="0" err="1"/>
              <a:t>тілесними</a:t>
            </a:r>
            <a:r>
              <a:rPr lang="ru-RU" dirty="0"/>
              <a:t> </a:t>
            </a:r>
            <a:r>
              <a:rPr lang="ru-RU" dirty="0" err="1"/>
              <a:t>відчуттями</a:t>
            </a:r>
            <a:r>
              <a:rPr lang="ru-RU" dirty="0"/>
              <a:t> </a:t>
            </a:r>
          </a:p>
          <a:p>
            <a:r>
              <a:rPr lang="ru-RU" dirty="0" err="1"/>
              <a:t>Цілісно</a:t>
            </a:r>
            <a:r>
              <a:rPr lang="ru-RU" dirty="0"/>
              <a:t> – </a:t>
            </a:r>
            <a:r>
              <a:rPr lang="ru-RU" dirty="0" err="1"/>
              <a:t>послідовні</a:t>
            </a:r>
            <a:r>
              <a:rPr lang="ru-RU" dirty="0"/>
              <a:t> </a:t>
            </a:r>
          </a:p>
          <a:p>
            <a:r>
              <a:rPr lang="ru-RU" dirty="0" err="1"/>
              <a:t>Усвідомлення</a:t>
            </a:r>
            <a:r>
              <a:rPr lang="ru-RU" dirty="0"/>
              <a:t> </a:t>
            </a:r>
            <a:r>
              <a:rPr lang="ru-RU" dirty="0" err="1"/>
              <a:t>хронологічної</a:t>
            </a:r>
            <a:r>
              <a:rPr lang="ru-RU" dirty="0"/>
              <a:t> </a:t>
            </a:r>
            <a:r>
              <a:rPr lang="ru-RU" dirty="0" err="1"/>
              <a:t>лінії</a:t>
            </a:r>
            <a:r>
              <a:rPr lang="ru-RU" dirty="0"/>
              <a:t> </a:t>
            </a:r>
          </a:p>
          <a:p>
            <a:r>
              <a:rPr lang="ru-RU" dirty="0" err="1"/>
              <a:t>Пов’язані</a:t>
            </a:r>
            <a:r>
              <a:rPr lang="ru-RU" dirty="0"/>
              <a:t> з </a:t>
            </a:r>
            <a:r>
              <a:rPr lang="ru-RU" dirty="0" err="1"/>
              <a:t>іншими</a:t>
            </a:r>
            <a:r>
              <a:rPr lang="ru-RU" dirty="0"/>
              <a:t> </a:t>
            </a:r>
            <a:r>
              <a:rPr lang="ru-RU" dirty="0" err="1"/>
              <a:t>спогадами</a:t>
            </a:r>
            <a:endParaRPr lang="aa-ET" dirty="0"/>
          </a:p>
        </p:txBody>
      </p:sp>
      <p:pic>
        <p:nvPicPr>
          <p:cNvPr id="3074" name="Picture 2" descr="PTSD inquiries have 'risen by 50%' since the pandemic began | Metro News">
            <a:extLst>
              <a:ext uri="{FF2B5EF4-FFF2-40B4-BE49-F238E27FC236}">
                <a16:creationId xmlns:a16="http://schemas.microsoft.com/office/drawing/2014/main" xmlns="" id="{54AF9858-E3ED-4B86-9113-3745555CF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110" y="2398080"/>
            <a:ext cx="6531429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5622FA00-9DAD-4A92-8419-0624070F1573}"/>
              </a:ext>
            </a:extLst>
          </p:cNvPr>
          <p:cNvSpPr txBox="1">
            <a:spLocks/>
          </p:cNvSpPr>
          <p:nvPr/>
        </p:nvSpPr>
        <p:spPr>
          <a:xfrm>
            <a:off x="1197745" y="566141"/>
            <a:ext cx="9601200" cy="14859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/>
              <a:t>Відмінності між травматичними спогадами та звичайними:</a:t>
            </a:r>
            <a:endParaRPr lang="aa-ET" dirty="0"/>
          </a:p>
        </p:txBody>
      </p:sp>
    </p:spTree>
    <p:extLst>
      <p:ext uri="{BB962C8B-B14F-4D97-AF65-F5344CB8AC3E}">
        <p14:creationId xmlns:p14="http://schemas.microsoft.com/office/powerpoint/2010/main" val="2265279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BD059C7-698F-480B-B57F-367F4D9B3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39571"/>
            <a:ext cx="9601200" cy="1485900"/>
          </a:xfrm>
        </p:spPr>
        <p:txBody>
          <a:bodyPr/>
          <a:lstStyle/>
          <a:p>
            <a:r>
              <a:rPr lang="uk-UA" dirty="0"/>
              <a:t>ДІАГНОСТИКА</a:t>
            </a:r>
            <a:br>
              <a:rPr lang="uk-UA" dirty="0"/>
            </a:br>
            <a:r>
              <a:rPr lang="uk-UA" dirty="0"/>
              <a:t>за критеріями </a:t>
            </a:r>
            <a:r>
              <a:rPr lang="en-US" dirty="0"/>
              <a:t>DSM-5</a:t>
            </a:r>
            <a:endParaRPr lang="aa-ET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FC8A87A-93E1-4726-BC47-883068DAA7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2099567"/>
            <a:ext cx="5375430" cy="446103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uk-UA" sz="3200" b="1" dirty="0"/>
              <a:t>Симптоми вторгнення </a:t>
            </a:r>
            <a:br>
              <a:rPr lang="uk-UA" sz="3200" b="1" dirty="0"/>
            </a:br>
            <a:r>
              <a:rPr lang="uk-UA" sz="2800" b="1" i="1" dirty="0"/>
              <a:t>(1 чи більше)</a:t>
            </a:r>
          </a:p>
          <a:p>
            <a:r>
              <a:rPr lang="ru-RU" sz="2600" dirty="0" err="1"/>
              <a:t>Наявність</a:t>
            </a:r>
            <a:r>
              <a:rPr lang="ru-RU" sz="2600" dirty="0"/>
              <a:t> </a:t>
            </a:r>
            <a:r>
              <a:rPr lang="ru-RU" sz="2600" dirty="0" err="1"/>
              <a:t>повторюваних</a:t>
            </a:r>
            <a:r>
              <a:rPr lang="ru-RU" sz="2600" dirty="0"/>
              <a:t>, </a:t>
            </a:r>
            <a:r>
              <a:rPr lang="ru-RU" sz="2600" dirty="0" err="1"/>
              <a:t>мимовільних</a:t>
            </a:r>
            <a:r>
              <a:rPr lang="ru-RU" sz="2600" dirty="0"/>
              <a:t>, </a:t>
            </a:r>
            <a:r>
              <a:rPr lang="ru-RU" sz="2600" dirty="0" err="1"/>
              <a:t>нав'язливих</a:t>
            </a:r>
            <a:r>
              <a:rPr lang="ru-RU" sz="2600" dirty="0"/>
              <a:t>, </a:t>
            </a:r>
            <a:r>
              <a:rPr lang="ru-RU" sz="2600" dirty="0" err="1"/>
              <a:t>тривожних</a:t>
            </a:r>
            <a:r>
              <a:rPr lang="ru-RU" sz="2600" dirty="0"/>
              <a:t> </a:t>
            </a:r>
            <a:r>
              <a:rPr lang="ru-RU" sz="2600" dirty="0" err="1"/>
              <a:t>спогадів</a:t>
            </a:r>
            <a:r>
              <a:rPr lang="ru-RU" sz="2600" dirty="0"/>
              <a:t>;</a:t>
            </a:r>
          </a:p>
          <a:p>
            <a:r>
              <a:rPr lang="ru-RU" sz="2600" dirty="0" err="1"/>
              <a:t>Повторювані</a:t>
            </a:r>
            <a:r>
              <a:rPr lang="ru-RU" sz="2600" dirty="0"/>
              <a:t> </a:t>
            </a:r>
            <a:r>
              <a:rPr lang="ru-RU" sz="2600" dirty="0" err="1"/>
              <a:t>гнітючі</a:t>
            </a:r>
            <a:r>
              <a:rPr lang="ru-RU" sz="2600" dirty="0"/>
              <a:t> </a:t>
            </a:r>
            <a:r>
              <a:rPr lang="ru-RU" sz="2600" dirty="0" err="1"/>
              <a:t>сновидіння</a:t>
            </a:r>
            <a:r>
              <a:rPr lang="ru-RU" sz="2600" dirty="0"/>
              <a:t> про </a:t>
            </a:r>
            <a:r>
              <a:rPr lang="ru-RU" sz="2600" dirty="0" err="1"/>
              <a:t>подію</a:t>
            </a:r>
            <a:r>
              <a:rPr lang="ru-RU" sz="2600" dirty="0"/>
              <a:t>;</a:t>
            </a:r>
          </a:p>
          <a:p>
            <a:r>
              <a:rPr lang="ru-RU" sz="2600" dirty="0" err="1"/>
              <a:t>Дії</a:t>
            </a:r>
            <a:r>
              <a:rPr lang="ru-RU" sz="2600" dirty="0"/>
              <a:t> </a:t>
            </a:r>
            <a:r>
              <a:rPr lang="ru-RU" sz="2600" dirty="0" err="1"/>
              <a:t>або</a:t>
            </a:r>
            <a:r>
              <a:rPr lang="ru-RU" sz="2600" dirty="0"/>
              <a:t> </a:t>
            </a:r>
            <a:r>
              <a:rPr lang="ru-RU" sz="2600" dirty="0" err="1"/>
              <a:t>відчуття</a:t>
            </a:r>
            <a:r>
              <a:rPr lang="ru-RU" sz="2600" dirty="0"/>
              <a:t>, </a:t>
            </a:r>
            <a:r>
              <a:rPr lang="ru-RU" sz="2600" dirty="0" err="1"/>
              <a:t>нібито</a:t>
            </a:r>
            <a:r>
              <a:rPr lang="ru-RU" sz="2600" dirty="0"/>
              <a:t> </a:t>
            </a:r>
            <a:r>
              <a:rPr lang="ru-RU" sz="2600" dirty="0" err="1"/>
              <a:t>подія</a:t>
            </a:r>
            <a:r>
              <a:rPr lang="ru-RU" sz="2600" dirty="0"/>
              <a:t> </a:t>
            </a:r>
            <a:r>
              <a:rPr lang="ru-RU" sz="2600" dirty="0" err="1"/>
              <a:t>відбувається</a:t>
            </a:r>
            <a:r>
              <a:rPr lang="ru-RU" sz="2600" dirty="0"/>
              <a:t> </a:t>
            </a:r>
            <a:r>
              <a:rPr lang="ru-RU" sz="2600" dirty="0" err="1"/>
              <a:t>знову</a:t>
            </a:r>
            <a:r>
              <a:rPr lang="ru-RU" sz="2600" dirty="0"/>
              <a:t>, </a:t>
            </a:r>
            <a:r>
              <a:rPr lang="ru-RU" sz="2600" dirty="0" err="1"/>
              <a:t>різної</a:t>
            </a:r>
            <a:r>
              <a:rPr lang="ru-RU" sz="2600" dirty="0"/>
              <a:t> </a:t>
            </a:r>
            <a:r>
              <a:rPr lang="ru-RU" sz="2600" dirty="0" err="1"/>
              <a:t>інтенсивності</a:t>
            </a:r>
            <a:r>
              <a:rPr lang="ru-RU" sz="2600" dirty="0"/>
              <a:t> — </a:t>
            </a:r>
            <a:r>
              <a:rPr lang="ru-RU" sz="2600" dirty="0" err="1"/>
              <a:t>від</a:t>
            </a:r>
            <a:r>
              <a:rPr lang="ru-RU" sz="2600" dirty="0"/>
              <a:t> </a:t>
            </a:r>
            <a:r>
              <a:rPr lang="ru-RU" sz="2600" dirty="0" err="1"/>
              <a:t>ретроспекцій</a:t>
            </a:r>
            <a:r>
              <a:rPr lang="ru-RU" sz="2600" dirty="0"/>
              <a:t> до </a:t>
            </a:r>
            <a:r>
              <a:rPr lang="ru-RU" sz="2600" dirty="0" err="1"/>
              <a:t>повної</a:t>
            </a:r>
            <a:r>
              <a:rPr lang="ru-RU" sz="2600" dirty="0"/>
              <a:t> </a:t>
            </a:r>
            <a:r>
              <a:rPr lang="ru-RU" sz="2600" dirty="0" err="1"/>
              <a:t>втрати</a:t>
            </a:r>
            <a:r>
              <a:rPr lang="ru-RU" sz="2600" dirty="0"/>
              <a:t> </a:t>
            </a:r>
            <a:r>
              <a:rPr lang="ru-RU" sz="2600" dirty="0" err="1"/>
              <a:t>усвідомлення</a:t>
            </a:r>
            <a:r>
              <a:rPr lang="ru-RU" sz="2600" dirty="0"/>
              <a:t> </a:t>
            </a:r>
            <a:r>
              <a:rPr lang="ru-RU" sz="2600" dirty="0" err="1"/>
              <a:t>теперішнього</a:t>
            </a:r>
            <a:r>
              <a:rPr lang="ru-RU" sz="2600" dirty="0"/>
              <a:t> </a:t>
            </a:r>
            <a:r>
              <a:rPr lang="ru-RU" sz="2600" dirty="0" err="1"/>
              <a:t>оточення</a:t>
            </a:r>
            <a:r>
              <a:rPr lang="ru-RU" sz="2600" dirty="0"/>
              <a:t> (</a:t>
            </a:r>
            <a:r>
              <a:rPr lang="ru-RU" sz="2600" dirty="0" err="1"/>
              <a:t>флешбеки</a:t>
            </a:r>
            <a:r>
              <a:rPr lang="ru-RU" sz="2600" dirty="0"/>
              <a:t>);</a:t>
            </a:r>
          </a:p>
          <a:p>
            <a:r>
              <a:rPr lang="ru-RU" sz="2600" dirty="0" err="1"/>
              <a:t>Відчуття</a:t>
            </a:r>
            <a:r>
              <a:rPr lang="ru-RU" sz="2600" dirty="0"/>
              <a:t> </a:t>
            </a:r>
            <a:r>
              <a:rPr lang="ru-RU" sz="2600" dirty="0" err="1"/>
              <a:t>інтенсивного</a:t>
            </a:r>
            <a:r>
              <a:rPr lang="ru-RU" sz="2600" dirty="0"/>
              <a:t> </a:t>
            </a:r>
            <a:r>
              <a:rPr lang="ru-RU" sz="2600" dirty="0" err="1"/>
              <a:t>психологічного</a:t>
            </a:r>
            <a:r>
              <a:rPr lang="ru-RU" sz="2600" dirty="0"/>
              <a:t> </a:t>
            </a:r>
            <a:r>
              <a:rPr lang="ru-RU" sz="2600" dirty="0" err="1"/>
              <a:t>або</a:t>
            </a:r>
            <a:r>
              <a:rPr lang="ru-RU" sz="2600" dirty="0"/>
              <a:t> </a:t>
            </a:r>
            <a:r>
              <a:rPr lang="ru-RU" sz="2600" dirty="0" err="1"/>
              <a:t>фізіологічного</a:t>
            </a:r>
            <a:r>
              <a:rPr lang="ru-RU" sz="2600" dirty="0"/>
              <a:t> </a:t>
            </a:r>
            <a:r>
              <a:rPr lang="ru-RU" sz="2600" dirty="0" err="1"/>
              <a:t>дистресу</a:t>
            </a:r>
            <a:r>
              <a:rPr lang="ru-RU" sz="2600" dirty="0"/>
              <a:t> при </a:t>
            </a:r>
            <a:r>
              <a:rPr lang="ru-RU" sz="2600" dirty="0" err="1"/>
              <a:t>нагадуваннях</a:t>
            </a:r>
            <a:r>
              <a:rPr lang="ru-RU" sz="2600" dirty="0"/>
              <a:t> про </a:t>
            </a:r>
            <a:r>
              <a:rPr lang="ru-RU" sz="2600" dirty="0" err="1"/>
              <a:t>подію</a:t>
            </a:r>
            <a:r>
              <a:rPr lang="ru-RU" sz="2600" dirty="0"/>
              <a:t>.</a:t>
            </a:r>
            <a:endParaRPr lang="aa-ET" sz="2600" dirty="0"/>
          </a:p>
        </p:txBody>
      </p:sp>
      <p:pic>
        <p:nvPicPr>
          <p:cNvPr id="4100" name="Picture 4" descr="Ptsd Vectors &amp; Illustrations for Free Download | Freepik">
            <a:extLst>
              <a:ext uri="{FF2B5EF4-FFF2-40B4-BE49-F238E27FC236}">
                <a16:creationId xmlns:a16="http://schemas.microsoft.com/office/drawing/2014/main" xmlns="" id="{65160151-FD1B-48D6-9085-CDA1C4497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202" y="1759996"/>
            <a:ext cx="4758433" cy="4758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7197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6C51200-4148-4751-9FEC-020CDCD96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ДІАГНОСТИКА</a:t>
            </a:r>
            <a:br>
              <a:rPr lang="uk-UA" dirty="0"/>
            </a:br>
            <a:r>
              <a:rPr lang="uk-UA" dirty="0"/>
              <a:t>за критеріями </a:t>
            </a:r>
            <a:r>
              <a:rPr lang="en-US" dirty="0"/>
              <a:t>DSM-5</a:t>
            </a:r>
            <a:endParaRPr lang="aa-ET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F3B9B14-749E-449A-8E15-212BAB9B43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82259" y="2590799"/>
            <a:ext cx="4447786" cy="3581401"/>
          </a:xfrm>
        </p:spPr>
        <p:txBody>
          <a:bodyPr/>
          <a:lstStyle/>
          <a:p>
            <a:pPr marL="0" indent="0">
              <a:buNone/>
            </a:pPr>
            <a:r>
              <a:rPr lang="ru-RU" sz="2700" b="1" dirty="0" err="1"/>
              <a:t>Симптоми</a:t>
            </a:r>
            <a:r>
              <a:rPr lang="ru-RU" sz="2700" b="1" dirty="0"/>
              <a:t> </a:t>
            </a:r>
            <a:r>
              <a:rPr lang="ru-RU" sz="2700" b="1" dirty="0" err="1"/>
              <a:t>уникання</a:t>
            </a:r>
            <a:r>
              <a:rPr lang="ru-RU" sz="2700" dirty="0"/>
              <a:t> </a:t>
            </a:r>
            <a:br>
              <a:rPr lang="ru-RU" sz="2700" dirty="0"/>
            </a:br>
            <a:r>
              <a:rPr lang="ru-RU" sz="2400" b="1" i="1" dirty="0"/>
              <a:t>(1 </a:t>
            </a:r>
            <a:r>
              <a:rPr lang="ru-RU" sz="2400" b="1" i="1" dirty="0" err="1"/>
              <a:t>чи</a:t>
            </a:r>
            <a:r>
              <a:rPr lang="ru-RU" sz="2400" b="1" i="1" dirty="0"/>
              <a:t> </a:t>
            </a:r>
            <a:r>
              <a:rPr lang="ru-RU" sz="2400" b="1" i="1" dirty="0" err="1"/>
              <a:t>більше</a:t>
            </a:r>
            <a:r>
              <a:rPr lang="ru-RU" sz="2400" b="1" i="1" dirty="0"/>
              <a:t>)</a:t>
            </a:r>
          </a:p>
          <a:p>
            <a:r>
              <a:rPr lang="ru-RU" dirty="0" err="1"/>
              <a:t>Уникання</a:t>
            </a:r>
            <a:r>
              <a:rPr lang="ru-RU" dirty="0"/>
              <a:t> думок, </a:t>
            </a:r>
            <a:r>
              <a:rPr lang="ru-RU" dirty="0" err="1"/>
              <a:t>почуттів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спогадів</a:t>
            </a:r>
            <a:r>
              <a:rPr lang="ru-RU" dirty="0"/>
              <a:t>, </a:t>
            </a:r>
            <a:r>
              <a:rPr lang="ru-RU" dirty="0" err="1"/>
              <a:t>пов'язаних</a:t>
            </a:r>
            <a:r>
              <a:rPr lang="ru-RU" dirty="0"/>
              <a:t> з </a:t>
            </a:r>
            <a:r>
              <a:rPr lang="ru-RU" dirty="0" err="1"/>
              <a:t>подією</a:t>
            </a:r>
            <a:r>
              <a:rPr lang="ru-RU" dirty="0"/>
              <a:t>;</a:t>
            </a:r>
          </a:p>
          <a:p>
            <a:r>
              <a:rPr lang="ru-RU" dirty="0" err="1"/>
              <a:t>Уникання</a:t>
            </a:r>
            <a:r>
              <a:rPr lang="ru-RU" dirty="0"/>
              <a:t> </a:t>
            </a:r>
            <a:r>
              <a:rPr lang="ru-RU" dirty="0" err="1"/>
              <a:t>дій</a:t>
            </a:r>
            <a:r>
              <a:rPr lang="ru-RU" dirty="0"/>
              <a:t>, </a:t>
            </a:r>
            <a:r>
              <a:rPr lang="ru-RU" dirty="0" err="1"/>
              <a:t>місць</a:t>
            </a:r>
            <a:r>
              <a:rPr lang="ru-RU" dirty="0"/>
              <a:t>, </a:t>
            </a:r>
            <a:r>
              <a:rPr lang="ru-RU" dirty="0" err="1"/>
              <a:t>розмов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людей,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провокують</a:t>
            </a:r>
            <a:r>
              <a:rPr lang="ru-RU" dirty="0"/>
              <a:t> </a:t>
            </a:r>
            <a:r>
              <a:rPr lang="ru-RU" dirty="0" err="1"/>
              <a:t>появу</a:t>
            </a:r>
            <a:r>
              <a:rPr lang="ru-RU" dirty="0"/>
              <a:t> </a:t>
            </a:r>
            <a:r>
              <a:rPr lang="ru-RU" dirty="0" err="1"/>
              <a:t>спогадів</a:t>
            </a:r>
            <a:r>
              <a:rPr lang="ru-RU" dirty="0"/>
              <a:t> про </a:t>
            </a:r>
            <a:r>
              <a:rPr lang="ru-RU" dirty="0" err="1"/>
              <a:t>подію</a:t>
            </a:r>
            <a:r>
              <a:rPr lang="ru-RU" dirty="0"/>
              <a:t>.</a:t>
            </a:r>
          </a:p>
          <a:p>
            <a:endParaRPr lang="aa-ET" dirty="0"/>
          </a:p>
        </p:txBody>
      </p:sp>
      <p:pic>
        <p:nvPicPr>
          <p:cNvPr id="5122" name="Picture 2" descr="Traumatism Vectors &amp; Illustrations for Free Download | Freepik">
            <a:extLst>
              <a:ext uri="{FF2B5EF4-FFF2-40B4-BE49-F238E27FC236}">
                <a16:creationId xmlns:a16="http://schemas.microsoft.com/office/drawing/2014/main" xmlns="" id="{CCA7395A-D29A-4946-ABE4-B71EE723B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647" y="2171700"/>
            <a:ext cx="4292353" cy="4292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90279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421954C-B9AB-493F-B219-D5EEA36EA6A6}"/>
              </a:ext>
            </a:extLst>
          </p:cNvPr>
          <p:cNvSpPr txBox="1">
            <a:spLocks/>
          </p:cNvSpPr>
          <p:nvPr/>
        </p:nvSpPr>
        <p:spPr>
          <a:xfrm>
            <a:off x="1078637" y="342899"/>
            <a:ext cx="5206754" cy="6448517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300" b="1" dirty="0" err="1"/>
              <a:t>Негативний</a:t>
            </a:r>
            <a:r>
              <a:rPr lang="ru-RU" sz="3300" b="1" dirty="0"/>
              <a:t> </a:t>
            </a:r>
            <a:r>
              <a:rPr lang="ru-RU" sz="3300" b="1" dirty="0" err="1"/>
              <a:t>вплив</a:t>
            </a:r>
            <a:r>
              <a:rPr lang="ru-RU" sz="3300" b="1" dirty="0"/>
              <a:t> на </a:t>
            </a:r>
            <a:r>
              <a:rPr lang="ru-RU" sz="3300" b="1" dirty="0" err="1"/>
              <a:t>когнітивну</a:t>
            </a:r>
            <a:r>
              <a:rPr lang="ru-RU" sz="3300" b="1" dirty="0"/>
              <a:t> </a:t>
            </a:r>
            <a:r>
              <a:rPr lang="ru-RU" sz="3300" b="1" dirty="0" err="1"/>
              <a:t>функцію</a:t>
            </a:r>
            <a:r>
              <a:rPr lang="ru-RU" sz="3300" b="1" dirty="0"/>
              <a:t> та </a:t>
            </a:r>
            <a:r>
              <a:rPr lang="ru-RU" sz="3300" b="1" dirty="0" err="1"/>
              <a:t>настрій</a:t>
            </a:r>
            <a:r>
              <a:rPr lang="uk-UA" sz="3200" b="1" dirty="0"/>
              <a:t/>
            </a:r>
            <a:br>
              <a:rPr lang="uk-UA" sz="3200" b="1" dirty="0"/>
            </a:br>
            <a:r>
              <a:rPr lang="uk-UA" sz="2800" b="1" i="1" dirty="0"/>
              <a:t>(2 чи більше)</a:t>
            </a:r>
          </a:p>
          <a:p>
            <a:r>
              <a:rPr lang="ru-RU" dirty="0" err="1"/>
              <a:t>Втрата</a:t>
            </a:r>
            <a:r>
              <a:rPr lang="ru-RU" dirty="0"/>
              <a:t> </a:t>
            </a:r>
            <a:r>
              <a:rPr lang="ru-RU" dirty="0" err="1"/>
              <a:t>пам'яті</a:t>
            </a:r>
            <a:r>
              <a:rPr lang="ru-RU" dirty="0"/>
              <a:t> про </a:t>
            </a:r>
            <a:r>
              <a:rPr lang="ru-RU" dirty="0" err="1"/>
              <a:t>значні</a:t>
            </a:r>
            <a:r>
              <a:rPr lang="ru-RU" dirty="0"/>
              <a:t> </a:t>
            </a:r>
            <a:r>
              <a:rPr lang="ru-RU" dirty="0" err="1"/>
              <a:t>частини</a:t>
            </a:r>
            <a:r>
              <a:rPr lang="ru-RU" dirty="0"/>
              <a:t> </a:t>
            </a:r>
            <a:r>
              <a:rPr lang="ru-RU" dirty="0" err="1"/>
              <a:t>події</a:t>
            </a:r>
            <a:r>
              <a:rPr lang="ru-RU" dirty="0"/>
              <a:t> (</a:t>
            </a:r>
            <a:r>
              <a:rPr lang="ru-RU" dirty="0" err="1"/>
              <a:t>дисоціативна</a:t>
            </a:r>
            <a:r>
              <a:rPr lang="ru-RU" dirty="0"/>
              <a:t> </a:t>
            </a:r>
            <a:r>
              <a:rPr lang="ru-RU" dirty="0" err="1"/>
              <a:t>амнезія</a:t>
            </a:r>
            <a:r>
              <a:rPr lang="ru-RU" dirty="0"/>
              <a:t>);</a:t>
            </a:r>
          </a:p>
          <a:p>
            <a:r>
              <a:rPr lang="ru-RU" dirty="0" err="1"/>
              <a:t>Стійкі</a:t>
            </a:r>
            <a:r>
              <a:rPr lang="ru-RU" dirty="0"/>
              <a:t> та </a:t>
            </a:r>
            <a:r>
              <a:rPr lang="ru-RU" dirty="0" err="1"/>
              <a:t>перебільшені</a:t>
            </a:r>
            <a:r>
              <a:rPr lang="ru-RU" dirty="0"/>
              <a:t> </a:t>
            </a:r>
            <a:r>
              <a:rPr lang="ru-RU" dirty="0" err="1"/>
              <a:t>негативні</a:t>
            </a:r>
            <a:r>
              <a:rPr lang="ru-RU" dirty="0"/>
              <a:t> </a:t>
            </a:r>
            <a:r>
              <a:rPr lang="ru-RU" dirty="0" err="1"/>
              <a:t>переконання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очікування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себе,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світу</a:t>
            </a:r>
            <a:r>
              <a:rPr lang="ru-RU" dirty="0"/>
              <a:t>;</a:t>
            </a:r>
          </a:p>
          <a:p>
            <a:r>
              <a:rPr lang="ru-RU" dirty="0" err="1"/>
              <a:t>Постійні</a:t>
            </a:r>
            <a:r>
              <a:rPr lang="ru-RU" dirty="0"/>
              <a:t> </a:t>
            </a:r>
            <a:r>
              <a:rPr lang="ru-RU" dirty="0" err="1"/>
              <a:t>викривлені</a:t>
            </a:r>
            <a:r>
              <a:rPr lang="ru-RU" dirty="0"/>
              <a:t> думки про причину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наслідки</a:t>
            </a:r>
            <a:r>
              <a:rPr lang="ru-RU" dirty="0"/>
              <a:t> </a:t>
            </a:r>
            <a:r>
              <a:rPr lang="ru-RU" dirty="0" err="1"/>
              <a:t>травми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призводять</a:t>
            </a:r>
            <a:r>
              <a:rPr lang="ru-RU" dirty="0"/>
              <a:t> до </a:t>
            </a:r>
            <a:r>
              <a:rPr lang="ru-RU" dirty="0" err="1"/>
              <a:t>звинувачення</a:t>
            </a:r>
            <a:r>
              <a:rPr lang="ru-RU" dirty="0"/>
              <a:t> себе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;</a:t>
            </a:r>
          </a:p>
          <a:p>
            <a:r>
              <a:rPr lang="ru-RU" dirty="0" err="1"/>
              <a:t>Постійний</a:t>
            </a:r>
            <a:r>
              <a:rPr lang="ru-RU" dirty="0"/>
              <a:t> </a:t>
            </a:r>
            <a:r>
              <a:rPr lang="ru-RU" dirty="0" err="1"/>
              <a:t>негативний</a:t>
            </a:r>
            <a:r>
              <a:rPr lang="ru-RU" dirty="0"/>
              <a:t> </a:t>
            </a:r>
            <a:r>
              <a:rPr lang="ru-RU" dirty="0" err="1"/>
              <a:t>емоційний</a:t>
            </a:r>
            <a:r>
              <a:rPr lang="ru-RU" dirty="0"/>
              <a:t> стан;</a:t>
            </a:r>
          </a:p>
          <a:p>
            <a:r>
              <a:rPr lang="ru-RU" dirty="0" err="1"/>
              <a:t>Значне</a:t>
            </a:r>
            <a:r>
              <a:rPr lang="ru-RU" dirty="0"/>
              <a:t>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інтересу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участі</a:t>
            </a:r>
            <a:r>
              <a:rPr lang="ru-RU" dirty="0"/>
              <a:t> у </a:t>
            </a:r>
            <a:r>
              <a:rPr lang="ru-RU" dirty="0" err="1"/>
              <a:t>важливих</a:t>
            </a:r>
            <a:r>
              <a:rPr lang="ru-RU" dirty="0"/>
              <a:t> видах </a:t>
            </a:r>
            <a:r>
              <a:rPr lang="ru-RU" dirty="0" err="1"/>
              <a:t>діяльності</a:t>
            </a:r>
            <a:r>
              <a:rPr lang="ru-RU" dirty="0"/>
              <a:t>;</a:t>
            </a:r>
          </a:p>
          <a:p>
            <a:r>
              <a:rPr lang="ru-RU" dirty="0" err="1"/>
              <a:t>Відчуття</a:t>
            </a:r>
            <a:r>
              <a:rPr lang="ru-RU" dirty="0"/>
              <a:t> </a:t>
            </a:r>
            <a:r>
              <a:rPr lang="ru-RU" dirty="0" err="1"/>
              <a:t>відстороненості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відчуженості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;</a:t>
            </a:r>
          </a:p>
          <a:p>
            <a:r>
              <a:rPr lang="ru-RU" dirty="0" err="1"/>
              <a:t>Стійка</a:t>
            </a:r>
            <a:r>
              <a:rPr lang="ru-RU" dirty="0"/>
              <a:t> </a:t>
            </a:r>
            <a:r>
              <a:rPr lang="ru-RU" dirty="0" err="1"/>
              <a:t>нездатність</a:t>
            </a:r>
            <a:r>
              <a:rPr lang="ru-RU" dirty="0"/>
              <a:t> </a:t>
            </a:r>
            <a:r>
              <a:rPr lang="ru-RU" dirty="0" err="1"/>
              <a:t>відчувати</a:t>
            </a:r>
            <a:r>
              <a:rPr lang="ru-RU" dirty="0"/>
              <a:t> </a:t>
            </a:r>
            <a:r>
              <a:rPr lang="ru-RU" dirty="0" err="1"/>
              <a:t>позитивні</a:t>
            </a:r>
            <a:r>
              <a:rPr lang="ru-RU" dirty="0"/>
              <a:t> </a:t>
            </a:r>
            <a:r>
              <a:rPr lang="ru-RU" dirty="0" err="1"/>
              <a:t>емоції</a:t>
            </a:r>
            <a:r>
              <a:rPr lang="ru-RU" dirty="0"/>
              <a:t> (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щастя</a:t>
            </a:r>
            <a:r>
              <a:rPr lang="ru-RU" dirty="0"/>
              <a:t>, </a:t>
            </a:r>
            <a:r>
              <a:rPr lang="ru-RU" dirty="0" err="1"/>
              <a:t>задоволення</a:t>
            </a:r>
            <a:r>
              <a:rPr lang="ru-RU" dirty="0"/>
              <a:t>, </a:t>
            </a:r>
            <a:r>
              <a:rPr lang="ru-RU" dirty="0" err="1"/>
              <a:t>любов</a:t>
            </a:r>
            <a:r>
              <a:rPr lang="ru-RU" dirty="0"/>
              <a:t>).</a:t>
            </a:r>
          </a:p>
        </p:txBody>
      </p:sp>
      <p:pic>
        <p:nvPicPr>
          <p:cNvPr id="6146" name="Picture 2" descr="Post Traumatic Stress Disorder Images | Free Vectors, Stock Photos &amp; PSD">
            <a:extLst>
              <a:ext uri="{FF2B5EF4-FFF2-40B4-BE49-F238E27FC236}">
                <a16:creationId xmlns:a16="http://schemas.microsoft.com/office/drawing/2014/main" xmlns="" id="{545BD740-3DEA-4195-BC13-3B3C0A45C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3175" y="870565"/>
            <a:ext cx="5393184" cy="5393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27637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6C51200-4148-4751-9FEC-020CDCD96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428348"/>
            <a:ext cx="9601200" cy="1485900"/>
          </a:xfrm>
        </p:spPr>
        <p:txBody>
          <a:bodyPr/>
          <a:lstStyle/>
          <a:p>
            <a:r>
              <a:rPr lang="uk-UA" dirty="0"/>
              <a:t>ДІАГНОСТИКА</a:t>
            </a:r>
            <a:br>
              <a:rPr lang="uk-UA" dirty="0"/>
            </a:br>
            <a:r>
              <a:rPr lang="uk-UA" dirty="0"/>
              <a:t>за критеріями </a:t>
            </a:r>
            <a:r>
              <a:rPr lang="en-US" dirty="0"/>
              <a:t>DSM-5</a:t>
            </a:r>
            <a:endParaRPr lang="aa-ET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F3B9B14-749E-449A-8E15-212BAB9B43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38151" y="2145067"/>
            <a:ext cx="5125059" cy="43256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err="1"/>
              <a:t>Змінена</a:t>
            </a:r>
            <a:r>
              <a:rPr lang="ru-RU" sz="2800" b="1" dirty="0"/>
              <a:t> </a:t>
            </a:r>
            <a:r>
              <a:rPr lang="ru-RU" sz="2800" b="1" dirty="0" err="1"/>
              <a:t>збудливість</a:t>
            </a:r>
            <a:r>
              <a:rPr lang="ru-RU" sz="2800" b="1" dirty="0"/>
              <a:t> та </a:t>
            </a:r>
            <a:r>
              <a:rPr lang="ru-RU" sz="2800" b="1" dirty="0" err="1"/>
              <a:t>реактивність</a:t>
            </a:r>
            <a:r>
              <a:rPr lang="ru-RU" sz="2700" dirty="0"/>
              <a:t/>
            </a:r>
            <a:br>
              <a:rPr lang="ru-RU" sz="2700" dirty="0"/>
            </a:br>
            <a:r>
              <a:rPr lang="ru-RU" sz="2400" b="1" i="1" dirty="0"/>
              <a:t>(2 </a:t>
            </a:r>
            <a:r>
              <a:rPr lang="ru-RU" sz="2400" b="1" i="1" dirty="0" err="1"/>
              <a:t>чи</a:t>
            </a:r>
            <a:r>
              <a:rPr lang="ru-RU" sz="2400" b="1" i="1" dirty="0"/>
              <a:t> </a:t>
            </a:r>
            <a:r>
              <a:rPr lang="ru-RU" sz="2400" b="1" i="1" dirty="0" err="1"/>
              <a:t>більше</a:t>
            </a:r>
            <a:r>
              <a:rPr lang="ru-RU" sz="2400" b="1" i="1" dirty="0"/>
              <a:t>)</a:t>
            </a:r>
          </a:p>
          <a:p>
            <a:r>
              <a:rPr lang="ru-RU" dirty="0" err="1"/>
              <a:t>Труднощі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сном;</a:t>
            </a:r>
          </a:p>
          <a:p>
            <a:r>
              <a:rPr lang="ru-RU" dirty="0" err="1"/>
              <a:t>Дратівливість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спалахи</a:t>
            </a:r>
            <a:r>
              <a:rPr lang="ru-RU" dirty="0"/>
              <a:t> </a:t>
            </a:r>
            <a:r>
              <a:rPr lang="ru-RU" dirty="0" err="1"/>
              <a:t>гніву</a:t>
            </a:r>
            <a:r>
              <a:rPr lang="ru-RU" dirty="0"/>
              <a:t>;</a:t>
            </a:r>
          </a:p>
          <a:p>
            <a:r>
              <a:rPr lang="ru-RU" dirty="0" err="1"/>
              <a:t>Безрозсудна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саморуйнівна</a:t>
            </a:r>
            <a:r>
              <a:rPr lang="ru-RU" dirty="0"/>
              <a:t> </a:t>
            </a:r>
            <a:r>
              <a:rPr lang="ru-RU" dirty="0" err="1"/>
              <a:t>поведінка</a:t>
            </a:r>
            <a:r>
              <a:rPr lang="en-US" dirty="0"/>
              <a:t> (</a:t>
            </a:r>
            <a:r>
              <a:rPr lang="uk-UA" dirty="0" err="1"/>
              <a:t>вкл</a:t>
            </a:r>
            <a:r>
              <a:rPr lang="uk-UA" dirty="0"/>
              <a:t>. залежності</a:t>
            </a:r>
            <a:r>
              <a:rPr lang="en-US" dirty="0"/>
              <a:t>)</a:t>
            </a:r>
            <a:r>
              <a:rPr lang="ru-RU" dirty="0"/>
              <a:t>;</a:t>
            </a:r>
          </a:p>
          <a:p>
            <a:r>
              <a:rPr lang="ru-RU" dirty="0" err="1"/>
              <a:t>Проблеми</a:t>
            </a:r>
            <a:r>
              <a:rPr lang="ru-RU" dirty="0"/>
              <a:t> з </a:t>
            </a:r>
            <a:r>
              <a:rPr lang="ru-RU" dirty="0" err="1"/>
              <a:t>концентрацією</a:t>
            </a:r>
            <a:r>
              <a:rPr lang="ru-RU" dirty="0"/>
              <a:t>;</a:t>
            </a:r>
          </a:p>
          <a:p>
            <a:r>
              <a:rPr lang="ru-RU" dirty="0" err="1"/>
              <a:t>Посилена</a:t>
            </a:r>
            <a:r>
              <a:rPr lang="ru-RU" dirty="0"/>
              <a:t> </a:t>
            </a:r>
            <a:r>
              <a:rPr lang="ru-RU" dirty="0" err="1"/>
              <a:t>реакція</a:t>
            </a:r>
            <a:r>
              <a:rPr lang="ru-RU" dirty="0"/>
              <a:t> </a:t>
            </a:r>
            <a:r>
              <a:rPr lang="ru-RU" dirty="0" err="1"/>
              <a:t>переляку</a:t>
            </a:r>
            <a:r>
              <a:rPr lang="ru-RU" dirty="0"/>
              <a:t>;</a:t>
            </a:r>
          </a:p>
          <a:p>
            <a:r>
              <a:rPr lang="ru-RU" dirty="0" err="1"/>
              <a:t>Зверхпильність</a:t>
            </a:r>
            <a:r>
              <a:rPr lang="ru-RU" dirty="0"/>
              <a:t>.</a:t>
            </a:r>
          </a:p>
          <a:p>
            <a:endParaRPr lang="aa-ET" dirty="0"/>
          </a:p>
        </p:txBody>
      </p:sp>
      <p:pic>
        <p:nvPicPr>
          <p:cNvPr id="7172" name="Picture 4" descr="Ptsd Vectors &amp; Illustrations for Free Download | Freepik">
            <a:extLst>
              <a:ext uri="{FF2B5EF4-FFF2-40B4-BE49-F238E27FC236}">
                <a16:creationId xmlns:a16="http://schemas.microsoft.com/office/drawing/2014/main" xmlns="" id="{06E2B8B8-57B2-4C0A-BAEE-6C56D553E7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032987"/>
            <a:ext cx="4549806" cy="4549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20358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AE2BA27-E8C9-42B5-9954-9DF7ADBE2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Діагностичні</a:t>
            </a:r>
            <a:r>
              <a:rPr lang="ru-RU" dirty="0"/>
              <a:t> методики</a:t>
            </a:r>
            <a:endParaRPr lang="aa-ET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8DEAB40-FAF8-464B-A89C-563A1BD46A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7426" y="1888724"/>
            <a:ext cx="9059662" cy="4283476"/>
          </a:xfrm>
        </p:spPr>
        <p:txBody>
          <a:bodyPr/>
          <a:lstStyle/>
          <a:p>
            <a:r>
              <a:rPr lang="ru-RU" dirty="0"/>
              <a:t>«Шкала </a:t>
            </a:r>
            <a:r>
              <a:rPr lang="ru-RU" dirty="0" err="1"/>
              <a:t>впливу</a:t>
            </a:r>
            <a:r>
              <a:rPr lang="ru-RU" dirty="0"/>
              <a:t> </a:t>
            </a:r>
            <a:r>
              <a:rPr lang="ru-RU" dirty="0" err="1"/>
              <a:t>подій</a:t>
            </a:r>
            <a:r>
              <a:rPr lang="ru-RU" dirty="0"/>
              <a:t>» (</a:t>
            </a:r>
            <a:r>
              <a:rPr lang="en-US" dirty="0"/>
              <a:t>Impact of Event Scale, IES; Weiss &amp; </a:t>
            </a:r>
            <a:r>
              <a:rPr lang="en-US" dirty="0" err="1"/>
              <a:t>Marmar</a:t>
            </a:r>
            <a:r>
              <a:rPr lang="en-US" dirty="0"/>
              <a:t>, 1997)</a:t>
            </a:r>
            <a:r>
              <a:rPr lang="uk-UA" dirty="0"/>
              <a:t>;</a:t>
            </a:r>
          </a:p>
          <a:p>
            <a:r>
              <a:rPr lang="en-US" dirty="0"/>
              <a:t>«</a:t>
            </a:r>
            <a:r>
              <a:rPr lang="ru-RU" dirty="0" err="1"/>
              <a:t>Місісіпська</a:t>
            </a:r>
            <a:r>
              <a:rPr lang="ru-RU" dirty="0"/>
              <a:t> шкала ПТСР</a:t>
            </a:r>
            <a:r>
              <a:rPr lang="en-US" dirty="0"/>
              <a:t>, </a:t>
            </a:r>
            <a:r>
              <a:rPr lang="ru-RU" dirty="0" err="1"/>
              <a:t>пов’язаного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воєнними</a:t>
            </a:r>
            <a:r>
              <a:rPr lang="ru-RU" dirty="0"/>
              <a:t> </a:t>
            </a:r>
            <a:r>
              <a:rPr lang="ru-RU" dirty="0" err="1"/>
              <a:t>діями</a:t>
            </a:r>
            <a:r>
              <a:rPr lang="ru-RU" dirty="0"/>
              <a:t>» (</a:t>
            </a:r>
            <a:r>
              <a:rPr lang="en-US" dirty="0"/>
              <a:t>Mississippi Scale for Combat-Related PTSD; Keane, Fairbank, Caddell, &amp; </a:t>
            </a:r>
            <a:r>
              <a:rPr lang="en-US" dirty="0" err="1"/>
              <a:t>Zimering</a:t>
            </a:r>
            <a:r>
              <a:rPr lang="en-US" dirty="0"/>
              <a:t>, 1989)</a:t>
            </a:r>
            <a:r>
              <a:rPr lang="uk-UA" dirty="0"/>
              <a:t>;</a:t>
            </a:r>
          </a:p>
          <a:p>
            <a:r>
              <a:rPr lang="ru-RU" dirty="0" err="1"/>
              <a:t>Опитувальник</a:t>
            </a:r>
            <a:r>
              <a:rPr lang="ru-RU" dirty="0"/>
              <a:t> </a:t>
            </a:r>
            <a:r>
              <a:rPr lang="ru-RU" dirty="0" err="1"/>
              <a:t>симптомів</a:t>
            </a:r>
            <a:r>
              <a:rPr lang="ru-RU" dirty="0"/>
              <a:t> </a:t>
            </a:r>
            <a:r>
              <a:rPr lang="ru-RU" dirty="0" err="1"/>
              <a:t>травми</a:t>
            </a:r>
            <a:r>
              <a:rPr lang="ru-RU" dirty="0"/>
              <a:t> (</a:t>
            </a:r>
            <a:r>
              <a:rPr lang="en-US" dirty="0"/>
              <a:t>Trauma Symptom Inventory, TSI; Briere, 1995)</a:t>
            </a:r>
            <a:r>
              <a:rPr lang="uk-UA" dirty="0"/>
              <a:t>;</a:t>
            </a:r>
          </a:p>
          <a:p>
            <a:r>
              <a:rPr lang="ru-RU" dirty="0"/>
              <a:t>Шкала </a:t>
            </a:r>
            <a:r>
              <a:rPr lang="ru-RU" dirty="0" err="1"/>
              <a:t>самооцінки</a:t>
            </a:r>
            <a:r>
              <a:rPr lang="ru-RU" dirty="0"/>
              <a:t> </a:t>
            </a:r>
            <a:r>
              <a:rPr lang="ru-RU" dirty="0" err="1"/>
              <a:t>симптомів</a:t>
            </a:r>
            <a:r>
              <a:rPr lang="ru-RU" dirty="0"/>
              <a:t> ПТСР (</a:t>
            </a:r>
            <a:r>
              <a:rPr lang="en-US" dirty="0"/>
              <a:t>PCL Weathers 1993, Blanchard et al., 1996)</a:t>
            </a:r>
            <a:r>
              <a:rPr lang="uk-UA" dirty="0"/>
              <a:t>;</a:t>
            </a:r>
          </a:p>
          <a:p>
            <a:r>
              <a:rPr lang="ru-RU" dirty="0"/>
              <a:t>Шкала </a:t>
            </a:r>
            <a:r>
              <a:rPr lang="en-US" dirty="0"/>
              <a:t>CAPS (</a:t>
            </a:r>
            <a:r>
              <a:rPr lang="en-US" dirty="0" err="1"/>
              <a:t>Clinicaladministered</a:t>
            </a:r>
            <a:r>
              <a:rPr lang="en-US" dirty="0"/>
              <a:t> PTSD Scale, Weathers F. W. et al., 1992; Weathers F. W, 1993, Blake et al., 1995)</a:t>
            </a:r>
            <a:r>
              <a:rPr lang="uk-UA" dirty="0"/>
              <a:t>;</a:t>
            </a:r>
          </a:p>
          <a:p>
            <a:r>
              <a:rPr lang="en-US" dirty="0"/>
              <a:t>SCID, MINI, </a:t>
            </a:r>
            <a:r>
              <a:rPr lang="ru-RU" dirty="0"/>
              <a:t>та </a:t>
            </a:r>
            <a:r>
              <a:rPr lang="ru-RU" dirty="0" err="1"/>
              <a:t>інші</a:t>
            </a:r>
            <a:r>
              <a:rPr lang="ru-RU" dirty="0"/>
              <a:t>.</a:t>
            </a:r>
            <a:endParaRPr lang="aa-ET" dirty="0"/>
          </a:p>
        </p:txBody>
      </p:sp>
    </p:spTree>
    <p:extLst>
      <p:ext uri="{BB962C8B-B14F-4D97-AF65-F5344CB8AC3E}">
        <p14:creationId xmlns:p14="http://schemas.microsoft.com/office/powerpoint/2010/main" val="2139081303"/>
      </p:ext>
    </p:extLst>
  </p:cSld>
  <p:clrMapOvr>
    <a:masterClrMapping/>
  </p:clrMapOvr>
</p:sld>
</file>

<file path=ppt/theme/theme1.xml><?xml version="1.0" encoding="utf-8"?>
<a:theme xmlns:a="http://schemas.openxmlformats.org/drawingml/2006/main" name="Уголки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Уголки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Уголки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100195363F3329468164B31340C21CB5" ma:contentTypeVersion="4" ma:contentTypeDescription="Создание документа." ma:contentTypeScope="" ma:versionID="94b1d84a7f1cbc5249e4e700a04a5504">
  <xsd:schema xmlns:xsd="http://www.w3.org/2001/XMLSchema" xmlns:xs="http://www.w3.org/2001/XMLSchema" xmlns:p="http://schemas.microsoft.com/office/2006/metadata/properties" xmlns:ns2="89f92000-800d-4392-bb19-26adcb08c17f" targetNamespace="http://schemas.microsoft.com/office/2006/metadata/properties" ma:root="true" ma:fieldsID="1d9d3d8289b372a5ec80e314a0549c9a" ns2:_="">
    <xsd:import namespace="89f92000-800d-4392-bb19-26adcb08c17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f92000-800d-4392-bb19-26adcb08c1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1E4D15D-A87B-43B9-87CB-8F13E621990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B9FBBBC-9FC5-4B87-A2C1-155495B069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f92000-800d-4392-bb19-26adcb08c17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Уголки</Template>
  <TotalTime>98</TotalTime>
  <Words>397</Words>
  <Application>Microsoft Office PowerPoint</Application>
  <PresentationFormat>Widescreen</PresentationFormat>
  <Paragraphs>83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Franklin Gothic Book</vt:lpstr>
      <vt:lpstr>Уголки</vt:lpstr>
      <vt:lpstr>Діагностичні критерії птср</vt:lpstr>
      <vt:lpstr>РОЗЛАДИ, СПРИЧИНЕНІ СТРЕСОМ:</vt:lpstr>
      <vt:lpstr>ПТСР – це… розлад невідновлення або зупиненого відновлення після травматичної події </vt:lpstr>
      <vt:lpstr>Теорії щодо схильності до розвитку ПТСР:</vt:lpstr>
      <vt:lpstr>ОСОБЛИВОСТІ:</vt:lpstr>
      <vt:lpstr>Фактори ризику:</vt:lpstr>
      <vt:lpstr>Відмінності між травматичними спогадами та звичайними:</vt:lpstr>
      <vt:lpstr>PowerPoint Presentation</vt:lpstr>
      <vt:lpstr>ДІАГНОСТИКА за критеріями DSM-5</vt:lpstr>
      <vt:lpstr>ДІАГНОСТИКА за критеріями DSM-5</vt:lpstr>
      <vt:lpstr>PowerPoint Presentation</vt:lpstr>
      <vt:lpstr>ДІАГНОСТИКА за критеріями DSM-5</vt:lpstr>
      <vt:lpstr>Діагностичні методики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Діагностичні критерії птср</dc:title>
  <dc:creator>Ольга Курінна</dc:creator>
  <cp:lastModifiedBy>Y O</cp:lastModifiedBy>
  <cp:revision>2</cp:revision>
  <dcterms:created xsi:type="dcterms:W3CDTF">2022-09-13T17:59:14Z</dcterms:created>
  <dcterms:modified xsi:type="dcterms:W3CDTF">2022-12-20T13:23:47Z</dcterms:modified>
</cp:coreProperties>
</file>