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1" r:id="rId3"/>
  </p:sldMasterIdLst>
  <p:sldIdLst>
    <p:sldId id="256" r:id="rId4"/>
    <p:sldId id="261" r:id="rId5"/>
    <p:sldId id="265" r:id="rId6"/>
    <p:sldId id="257" r:id="rId7"/>
    <p:sldId id="266" r:id="rId8"/>
    <p:sldId id="258" r:id="rId9"/>
    <p:sldId id="259" r:id="rId10"/>
    <p:sldId id="260" r:id="rId11"/>
    <p:sldId id="262" r:id="rId12"/>
    <p:sldId id="263" r:id="rId13"/>
    <p:sldId id="267" r:id="rId14"/>
    <p:sldId id="270" r:id="rId15"/>
    <p:sldId id="26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428D-58FC-4A0A-937D-5000A7B753C2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8A12F-EDC2-4A8A-9EE1-C88A2C50A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708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428D-58FC-4A0A-937D-5000A7B753C2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8A12F-EDC2-4A8A-9EE1-C88A2C50A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436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428D-58FC-4A0A-937D-5000A7B753C2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8A12F-EDC2-4A8A-9EE1-C88A2C50A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051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428D-58FC-4A0A-937D-5000A7B753C2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8A12F-EDC2-4A8A-9EE1-C88A2C50A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706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428D-58FC-4A0A-937D-5000A7B753C2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8A12F-EDC2-4A8A-9EE1-C88A2C50A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352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428D-58FC-4A0A-937D-5000A7B753C2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8A12F-EDC2-4A8A-9EE1-C88A2C50A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368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428D-58FC-4A0A-937D-5000A7B753C2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8A12F-EDC2-4A8A-9EE1-C88A2C50A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043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428D-58FC-4A0A-937D-5000A7B753C2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8A12F-EDC2-4A8A-9EE1-C88A2C50A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199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428D-58FC-4A0A-937D-5000A7B753C2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8A12F-EDC2-4A8A-9EE1-C88A2C50A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104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428D-58FC-4A0A-937D-5000A7B753C2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8A12F-EDC2-4A8A-9EE1-C88A2C50A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045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428D-58FC-4A0A-937D-5000A7B753C2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8A12F-EDC2-4A8A-9EE1-C88A2C50A5CF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2964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428D-58FC-4A0A-937D-5000A7B753C2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8A12F-EDC2-4A8A-9EE1-C88A2C50A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3380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428D-58FC-4A0A-937D-5000A7B753C2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8A12F-EDC2-4A8A-9EE1-C88A2C50A5C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064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428D-58FC-4A0A-937D-5000A7B753C2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8A12F-EDC2-4A8A-9EE1-C88A2C50A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2190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428D-58FC-4A0A-937D-5000A7B753C2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8A12F-EDC2-4A8A-9EE1-C88A2C50A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835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428D-58FC-4A0A-937D-5000A7B753C2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8A12F-EDC2-4A8A-9EE1-C88A2C50A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927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C428D-58FC-4A0A-937D-5000A7B753C2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1B8A12F-EDC2-4A8A-9EE1-C88A2C50A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4308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  <p:sldLayoutId id="2147483845" r:id="rId14"/>
    <p:sldLayoutId id="2147483846" r:id="rId15"/>
    <p:sldLayoutId id="21474838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9948" y="3651359"/>
            <a:ext cx="7766936" cy="2992745"/>
          </a:xfrm>
        </p:spPr>
        <p:txBody>
          <a:bodyPr/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000" dirty="0">
                <a:latin typeface="Trebuchet MS" panose="020B0603020202020204"/>
              </a:rPr>
              <a:t>Міністерство охорони здоров’я України</a:t>
            </a:r>
            <a:br>
              <a:rPr lang="ru-RU" sz="2000" dirty="0">
                <a:latin typeface="Trebuchet MS" panose="020B0603020202020204"/>
              </a:rPr>
            </a:br>
            <a:r>
              <a:rPr lang="ru-RU" sz="2000" dirty="0">
                <a:latin typeface="Trebuchet MS" panose="020B0603020202020204"/>
              </a:rPr>
              <a:t>Одеський національний медичний університет</a:t>
            </a:r>
            <a:br>
              <a:rPr lang="ru-RU" sz="2000" dirty="0">
                <a:latin typeface="Trebuchet MS" panose="020B0603020202020204"/>
              </a:rPr>
            </a:br>
            <a:r>
              <a:rPr lang="ru-RU" sz="2000" dirty="0">
                <a:latin typeface="Trebuchet MS" panose="020B0603020202020204"/>
              </a:rPr>
              <a:t>Кафедра Психіатрії та наркології</a:t>
            </a:r>
            <a:r>
              <a:rPr lang="ru-RU" sz="2000" dirty="0">
                <a:solidFill>
                  <a:srgbClr val="F0A22E"/>
                </a:solidFill>
                <a:latin typeface="Trebuchet MS" panose="020B0603020202020204"/>
              </a:rPr>
              <a:t/>
            </a:r>
            <a:br>
              <a:rPr lang="ru-RU" sz="2000" dirty="0">
                <a:solidFill>
                  <a:srgbClr val="F0A22E"/>
                </a:solidFill>
                <a:latin typeface="Trebuchet MS" panose="020B0603020202020204"/>
              </a:rPr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Діагностика </a:t>
            </a:r>
            <a:r>
              <a:rPr lang="ru-RU" sz="3600" dirty="0"/>
              <a:t>і класифікація поведінкових </a:t>
            </a:r>
            <a:r>
              <a:rPr lang="ru-RU" sz="3600" dirty="0" smtClean="0"/>
              <a:t>розладів</a:t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9154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4521683" cy="696686"/>
          </a:xfrm>
        </p:spPr>
        <p:txBody>
          <a:bodyPr/>
          <a:lstStyle/>
          <a:p>
            <a:r>
              <a:rPr lang="ru-RU" b="1" dirty="0"/>
              <a:t>Розлади </a:t>
            </a:r>
            <a:r>
              <a:rPr lang="ru-RU" b="1" dirty="0" err="1"/>
              <a:t>поведінки</a:t>
            </a:r>
            <a:r>
              <a:rPr lang="ru-RU" b="1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986" y="1657469"/>
            <a:ext cx="8596668" cy="2104633"/>
          </a:xfrm>
        </p:spPr>
        <p:txBody>
          <a:bodyPr>
            <a:normAutofit/>
          </a:bodyPr>
          <a:lstStyle/>
          <a:p>
            <a:r>
              <a:rPr lang="ru-RU" dirty="0"/>
              <a:t>Розлади </a:t>
            </a:r>
            <a:r>
              <a:rPr lang="ru-RU" dirty="0" err="1"/>
              <a:t>поведінки</a:t>
            </a:r>
            <a:r>
              <a:rPr lang="ru-RU" dirty="0"/>
              <a:t> є спектральною </a:t>
            </a:r>
            <a:r>
              <a:rPr lang="ru-RU" dirty="0" err="1"/>
              <a:t>групою</a:t>
            </a:r>
            <a:r>
              <a:rPr lang="ru-RU" dirty="0"/>
              <a:t> </a:t>
            </a:r>
            <a:r>
              <a:rPr lang="ru-RU" dirty="0" err="1"/>
              <a:t>розладів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характеризуються</a:t>
            </a:r>
            <a:r>
              <a:rPr lang="ru-RU" dirty="0"/>
              <a:t> </a:t>
            </a:r>
            <a:r>
              <a:rPr lang="ru-RU" dirty="0" err="1"/>
              <a:t>насамперед</a:t>
            </a:r>
            <a:r>
              <a:rPr lang="ru-RU" dirty="0"/>
              <a:t> </a:t>
            </a:r>
            <a:r>
              <a:rPr lang="ru-RU" dirty="0" err="1"/>
              <a:t>різного</a:t>
            </a:r>
            <a:r>
              <a:rPr lang="ru-RU" dirty="0"/>
              <a:t> роду та </a:t>
            </a:r>
            <a:r>
              <a:rPr lang="ru-RU" dirty="0" err="1"/>
              <a:t>ступеню</a:t>
            </a:r>
            <a:r>
              <a:rPr lang="ru-RU" dirty="0"/>
              <a:t>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соціальних</a:t>
            </a:r>
            <a:r>
              <a:rPr lang="ru-RU" dirty="0"/>
              <a:t> норм та правил, </a:t>
            </a:r>
            <a:r>
              <a:rPr lang="ru-RU" dirty="0" err="1" smtClean="0"/>
              <a:t>наприклад</a:t>
            </a:r>
            <a:r>
              <a:rPr lang="ru-RU" dirty="0" smtClean="0"/>
              <a:t>: </a:t>
            </a:r>
            <a:r>
              <a:rPr lang="ru-RU" dirty="0" err="1" smtClean="0"/>
              <a:t>невизнанням</a:t>
            </a:r>
            <a:r>
              <a:rPr lang="ru-RU" dirty="0" smtClean="0"/>
              <a:t> </a:t>
            </a:r>
            <a:r>
              <a:rPr lang="ru-RU" dirty="0"/>
              <a:t>авторитету </a:t>
            </a:r>
            <a:r>
              <a:rPr lang="ru-RU" dirty="0" err="1" smtClean="0"/>
              <a:t>керівництва</a:t>
            </a:r>
            <a:r>
              <a:rPr lang="ru-RU" dirty="0" smtClean="0"/>
              <a:t>, </a:t>
            </a:r>
            <a:r>
              <a:rPr lang="ru-RU" dirty="0" err="1"/>
              <a:t>непослухом</a:t>
            </a:r>
            <a:r>
              <a:rPr lang="ru-RU" dirty="0"/>
              <a:t> та </a:t>
            </a:r>
            <a:r>
              <a:rPr lang="ru-RU" dirty="0" err="1"/>
              <a:t>опозиційністю</a:t>
            </a:r>
            <a:r>
              <a:rPr lang="ru-RU" dirty="0"/>
              <a:t>. Коли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</a:t>
            </a:r>
            <a:r>
              <a:rPr lang="ru-RU" dirty="0" err="1"/>
              <a:t>насамперед</a:t>
            </a:r>
            <a:r>
              <a:rPr lang="ru-RU" dirty="0"/>
              <a:t> </a:t>
            </a:r>
            <a:r>
              <a:rPr lang="ru-RU" dirty="0" err="1"/>
              <a:t>небажання</a:t>
            </a:r>
            <a:r>
              <a:rPr lang="ru-RU" dirty="0"/>
              <a:t> </a:t>
            </a:r>
            <a:r>
              <a:rPr lang="ru-RU" dirty="0" err="1"/>
              <a:t>коритися</a:t>
            </a:r>
            <a:r>
              <a:rPr lang="ru-RU" dirty="0"/>
              <a:t> </a:t>
            </a:r>
            <a:r>
              <a:rPr lang="ru-RU" dirty="0" err="1" smtClean="0"/>
              <a:t>вказівкам</a:t>
            </a:r>
            <a:r>
              <a:rPr lang="ru-RU" dirty="0" smtClean="0"/>
              <a:t>, </a:t>
            </a:r>
            <a:r>
              <a:rPr lang="ru-RU" dirty="0" err="1"/>
              <a:t>невизнання</a:t>
            </a:r>
            <a:r>
              <a:rPr lang="ru-RU" dirty="0"/>
              <a:t> правил, </a:t>
            </a:r>
            <a:r>
              <a:rPr lang="ru-RU" dirty="0" err="1"/>
              <a:t>повторні</a:t>
            </a:r>
            <a:r>
              <a:rPr lang="ru-RU" dirty="0"/>
              <a:t> </a:t>
            </a:r>
            <a:r>
              <a:rPr lang="ru-RU" dirty="0" err="1"/>
              <a:t>протистояння</a:t>
            </a:r>
            <a:r>
              <a:rPr lang="ru-RU" dirty="0"/>
              <a:t> і </a:t>
            </a:r>
            <a:r>
              <a:rPr lang="ru-RU" dirty="0" err="1"/>
              <a:t>суперечки</a:t>
            </a:r>
            <a:r>
              <a:rPr lang="ru-RU" dirty="0"/>
              <a:t> – </a:t>
            </a:r>
            <a:r>
              <a:rPr lang="ru-RU" dirty="0" err="1"/>
              <a:t>ідеться</a:t>
            </a:r>
            <a:r>
              <a:rPr lang="ru-RU" dirty="0"/>
              <a:t> про </a:t>
            </a:r>
            <a:r>
              <a:rPr lang="ru-RU" dirty="0" err="1"/>
              <a:t>опозиційно-викличний</a:t>
            </a:r>
            <a:r>
              <a:rPr lang="ru-RU" dirty="0"/>
              <a:t> </a:t>
            </a:r>
            <a:r>
              <a:rPr lang="ru-RU" dirty="0" err="1"/>
              <a:t>розлад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r>
              <a:rPr lang="ru-RU" dirty="0"/>
              <a:t>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275" y="3879669"/>
            <a:ext cx="4570638" cy="274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79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8511" y="384040"/>
            <a:ext cx="8596668" cy="2006463"/>
          </a:xfrm>
        </p:spPr>
        <p:txBody>
          <a:bodyPr/>
          <a:lstStyle/>
          <a:p>
            <a:r>
              <a:rPr lang="ru-RU" dirty="0" smtClean="0"/>
              <a:t>Власне, </a:t>
            </a:r>
            <a:r>
              <a:rPr lang="ru-RU" dirty="0" err="1"/>
              <a:t>розладом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r>
              <a:rPr lang="ru-RU" dirty="0"/>
              <a:t> </a:t>
            </a:r>
            <a:r>
              <a:rPr lang="ru-RU" dirty="0" err="1"/>
              <a:t>називають</a:t>
            </a:r>
            <a:r>
              <a:rPr lang="ru-RU" dirty="0"/>
              <a:t> </a:t>
            </a:r>
            <a:r>
              <a:rPr lang="ru-RU" dirty="0" err="1"/>
              <a:t>тривалі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r>
              <a:rPr lang="ru-RU" dirty="0"/>
              <a:t> </a:t>
            </a:r>
            <a:r>
              <a:rPr lang="ru-RU" dirty="0" err="1"/>
              <a:t>пов’язані</a:t>
            </a:r>
            <a:r>
              <a:rPr lang="ru-RU" dirty="0"/>
              <a:t> з грубим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соціальних</a:t>
            </a:r>
            <a:r>
              <a:rPr lang="ru-RU" dirty="0"/>
              <a:t> норм та потреб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smtClean="0"/>
              <a:t>людей.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проявляються</a:t>
            </a:r>
            <a:r>
              <a:rPr lang="ru-RU" dirty="0"/>
              <a:t> </a:t>
            </a:r>
            <a:r>
              <a:rPr lang="ru-RU" dirty="0" err="1"/>
              <a:t>агресивною</a:t>
            </a:r>
            <a:r>
              <a:rPr lang="ru-RU" dirty="0"/>
              <a:t> </a:t>
            </a:r>
            <a:r>
              <a:rPr lang="ru-RU" dirty="0" err="1"/>
              <a:t>поведінкою</a:t>
            </a:r>
            <a:r>
              <a:rPr lang="ru-RU" dirty="0"/>
              <a:t>, </a:t>
            </a:r>
            <a:r>
              <a:rPr lang="ru-RU" dirty="0" smtClean="0"/>
              <a:t>прогулами, </a:t>
            </a:r>
            <a:r>
              <a:rPr lang="ru-RU" dirty="0" err="1"/>
              <a:t>крадіжками</a:t>
            </a:r>
            <a:r>
              <a:rPr lang="ru-RU" dirty="0"/>
              <a:t>, </a:t>
            </a:r>
            <a:r>
              <a:rPr lang="ru-RU" dirty="0" err="1"/>
              <a:t>пошкодженням</a:t>
            </a:r>
            <a:r>
              <a:rPr lang="ru-RU" dirty="0"/>
              <a:t> майна, обманом, </a:t>
            </a:r>
            <a:r>
              <a:rPr lang="ru-RU" dirty="0" err="1"/>
              <a:t>втечами</a:t>
            </a:r>
            <a:r>
              <a:rPr lang="ru-RU" dirty="0"/>
              <a:t> з дому, та </a:t>
            </a:r>
            <a:r>
              <a:rPr lang="ru-RU" dirty="0" err="1"/>
              <a:t>найважчих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– </a:t>
            </a:r>
            <a:r>
              <a:rPr lang="ru-RU" dirty="0" err="1"/>
              <a:t>жорстокістю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тварин</a:t>
            </a:r>
            <a:r>
              <a:rPr lang="ru-RU" dirty="0"/>
              <a:t> та людей, </a:t>
            </a:r>
            <a:r>
              <a:rPr lang="ru-RU" dirty="0" err="1"/>
              <a:t>фізичним</a:t>
            </a:r>
            <a:r>
              <a:rPr lang="ru-RU" dirty="0"/>
              <a:t> та </a:t>
            </a:r>
            <a:r>
              <a:rPr lang="ru-RU" dirty="0" err="1"/>
              <a:t>сексуальним</a:t>
            </a:r>
            <a:r>
              <a:rPr lang="ru-RU" dirty="0"/>
              <a:t> </a:t>
            </a:r>
            <a:r>
              <a:rPr lang="ru-RU" dirty="0" err="1"/>
              <a:t>насильством</a:t>
            </a:r>
            <a:r>
              <a:rPr lang="ru-RU" dirty="0"/>
              <a:t>,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кримінальними</a:t>
            </a:r>
            <a:r>
              <a:rPr lang="ru-RU" dirty="0"/>
              <a:t> </a:t>
            </a:r>
            <a:r>
              <a:rPr lang="ru-RU" dirty="0" err="1"/>
              <a:t>злочинами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5499" y="2222942"/>
            <a:ext cx="3276112" cy="437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02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145" y="658361"/>
            <a:ext cx="8596668" cy="5324428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sz="7600" b="1" dirty="0">
                <a:solidFill>
                  <a:schemeClr val="accent1"/>
                </a:solidFill>
              </a:rPr>
              <a:t>До </a:t>
            </a:r>
            <a:r>
              <a:rPr lang="ru-RU" sz="7600" b="1" dirty="0" err="1">
                <a:solidFill>
                  <a:schemeClr val="accent1"/>
                </a:solidFill>
              </a:rPr>
              <a:t>ключових</a:t>
            </a:r>
            <a:r>
              <a:rPr lang="ru-RU" sz="7600" b="1" dirty="0">
                <a:solidFill>
                  <a:schemeClr val="accent1"/>
                </a:solidFill>
              </a:rPr>
              <a:t> </a:t>
            </a:r>
            <a:r>
              <a:rPr lang="ru-RU" sz="7600" b="1" dirty="0" err="1">
                <a:solidFill>
                  <a:schemeClr val="accent1"/>
                </a:solidFill>
              </a:rPr>
              <a:t>симптомів</a:t>
            </a:r>
            <a:r>
              <a:rPr lang="ru-RU" sz="7600" b="1" dirty="0">
                <a:solidFill>
                  <a:schemeClr val="accent1"/>
                </a:solidFill>
              </a:rPr>
              <a:t> </a:t>
            </a:r>
            <a:r>
              <a:rPr lang="ru-RU" sz="7600" b="1" dirty="0" err="1">
                <a:solidFill>
                  <a:schemeClr val="accent1"/>
                </a:solidFill>
              </a:rPr>
              <a:t>поведінкових</a:t>
            </a:r>
            <a:r>
              <a:rPr lang="ru-RU" sz="7600" b="1" dirty="0">
                <a:solidFill>
                  <a:schemeClr val="accent1"/>
                </a:solidFill>
              </a:rPr>
              <a:t> </a:t>
            </a:r>
            <a:r>
              <a:rPr lang="ru-RU" sz="7600" b="1" dirty="0" err="1">
                <a:solidFill>
                  <a:schemeClr val="accent1"/>
                </a:solidFill>
              </a:rPr>
              <a:t>розладів</a:t>
            </a:r>
            <a:r>
              <a:rPr lang="ru-RU" sz="7600" b="1" dirty="0">
                <a:solidFill>
                  <a:schemeClr val="accent1"/>
                </a:solidFill>
              </a:rPr>
              <a:t> </a:t>
            </a:r>
            <a:r>
              <a:rPr lang="ru-RU" sz="7600" b="1" dirty="0" err="1">
                <a:solidFill>
                  <a:schemeClr val="accent1"/>
                </a:solidFill>
              </a:rPr>
              <a:t>відносять</a:t>
            </a:r>
            <a:r>
              <a:rPr lang="ru-RU" sz="7600" b="1" dirty="0">
                <a:solidFill>
                  <a:schemeClr val="accent1"/>
                </a:solidFill>
              </a:rPr>
              <a:t>:</a:t>
            </a:r>
          </a:p>
          <a:p>
            <a:endParaRPr lang="uk-UA" dirty="0" smtClean="0"/>
          </a:p>
          <a:p>
            <a:pPr marL="0" indent="0">
              <a:buNone/>
            </a:pPr>
            <a:endParaRPr lang="ru-RU" dirty="0"/>
          </a:p>
          <a:p>
            <a:r>
              <a:rPr lang="ru-RU" sz="3800" dirty="0" err="1"/>
              <a:t>Порушення</a:t>
            </a:r>
            <a:r>
              <a:rPr lang="ru-RU" sz="3800" dirty="0"/>
              <a:t> </a:t>
            </a:r>
            <a:r>
              <a:rPr lang="ru-RU" sz="3800" dirty="0" err="1"/>
              <a:t>окремих</a:t>
            </a:r>
            <a:r>
              <a:rPr lang="ru-RU" sz="3800" dirty="0"/>
              <a:t> </a:t>
            </a:r>
            <a:r>
              <a:rPr lang="ru-RU" sz="3800" dirty="0" err="1"/>
              <a:t>когнітивних</a:t>
            </a:r>
            <a:r>
              <a:rPr lang="ru-RU" sz="3800" dirty="0"/>
              <a:t> </a:t>
            </a:r>
            <a:r>
              <a:rPr lang="ru-RU" sz="3800" dirty="0" err="1"/>
              <a:t>функцій</a:t>
            </a:r>
            <a:r>
              <a:rPr lang="ru-RU" sz="3800" dirty="0"/>
              <a:t>;</a:t>
            </a:r>
          </a:p>
          <a:p>
            <a:r>
              <a:rPr lang="ru-RU" sz="3800" dirty="0" err="1"/>
              <a:t>Погіршення</a:t>
            </a:r>
            <a:r>
              <a:rPr lang="ru-RU" sz="3800" dirty="0"/>
              <a:t> </a:t>
            </a:r>
            <a:r>
              <a:rPr lang="ru-RU" sz="3800" dirty="0" err="1"/>
              <a:t>пам’яті</a:t>
            </a:r>
            <a:r>
              <a:rPr lang="ru-RU" sz="3800" dirty="0"/>
              <a:t> і </a:t>
            </a:r>
            <a:r>
              <a:rPr lang="ru-RU" sz="3800" dirty="0" err="1"/>
              <a:t>зниження</a:t>
            </a:r>
            <a:r>
              <a:rPr lang="ru-RU" sz="3800" dirty="0"/>
              <a:t> </a:t>
            </a:r>
            <a:r>
              <a:rPr lang="ru-RU" sz="3800" dirty="0" err="1"/>
              <a:t>розумової</a:t>
            </a:r>
            <a:r>
              <a:rPr lang="ru-RU" sz="3800" dirty="0"/>
              <a:t> </a:t>
            </a:r>
            <a:r>
              <a:rPr lang="ru-RU" sz="3800" dirty="0" err="1"/>
              <a:t>працездатності</a:t>
            </a:r>
            <a:r>
              <a:rPr lang="ru-RU" sz="3800" dirty="0"/>
              <a:t>;</a:t>
            </a:r>
          </a:p>
          <a:p>
            <a:r>
              <a:rPr lang="ru-RU" sz="3800" dirty="0" err="1"/>
              <a:t>Зниження</a:t>
            </a:r>
            <a:r>
              <a:rPr lang="ru-RU" sz="3800" dirty="0"/>
              <a:t> </a:t>
            </a:r>
            <a:r>
              <a:rPr lang="ru-RU" sz="3800" dirty="0" err="1"/>
              <a:t>концентрації</a:t>
            </a:r>
            <a:r>
              <a:rPr lang="ru-RU" sz="3800" dirty="0"/>
              <a:t> </a:t>
            </a:r>
            <a:r>
              <a:rPr lang="ru-RU" sz="3800" dirty="0" err="1"/>
              <a:t>уваги</a:t>
            </a:r>
            <a:r>
              <a:rPr lang="ru-RU" sz="3800" dirty="0"/>
              <a:t>;</a:t>
            </a:r>
          </a:p>
          <a:p>
            <a:r>
              <a:rPr lang="ru-RU" sz="3800" dirty="0" err="1"/>
              <a:t>Складнощі</a:t>
            </a:r>
            <a:r>
              <a:rPr lang="ru-RU" sz="3800" dirty="0"/>
              <a:t> в </a:t>
            </a:r>
            <a:r>
              <a:rPr lang="ru-RU" sz="3800" dirty="0" err="1"/>
              <a:t>сприйнятті</a:t>
            </a:r>
            <a:r>
              <a:rPr lang="ru-RU" sz="3800" dirty="0"/>
              <a:t> і </a:t>
            </a:r>
            <a:r>
              <a:rPr lang="ru-RU" sz="3800" dirty="0" err="1"/>
              <a:t>розумінні</a:t>
            </a:r>
            <a:r>
              <a:rPr lang="ru-RU" sz="3800" dirty="0"/>
              <a:t> </a:t>
            </a:r>
            <a:r>
              <a:rPr lang="ru-RU" sz="3800" dirty="0" err="1"/>
              <a:t>чужої</a:t>
            </a:r>
            <a:r>
              <a:rPr lang="ru-RU" sz="3800" dirty="0"/>
              <a:t> </a:t>
            </a:r>
            <a:r>
              <a:rPr lang="ru-RU" sz="3800" dirty="0" err="1"/>
              <a:t>мови</a:t>
            </a:r>
            <a:r>
              <a:rPr lang="ru-RU" sz="3800" dirty="0"/>
              <a:t>, </a:t>
            </a:r>
            <a:r>
              <a:rPr lang="ru-RU" sz="3800" dirty="0" err="1"/>
              <a:t>текстової</a:t>
            </a:r>
            <a:r>
              <a:rPr lang="ru-RU" sz="3800" dirty="0"/>
              <a:t> та </a:t>
            </a:r>
            <a:r>
              <a:rPr lang="ru-RU" sz="3800" dirty="0" err="1"/>
              <a:t>візуальної</a:t>
            </a:r>
            <a:r>
              <a:rPr lang="ru-RU" sz="3800" dirty="0"/>
              <a:t> </a:t>
            </a:r>
            <a:r>
              <a:rPr lang="ru-RU" sz="3800" dirty="0" err="1"/>
              <a:t>інформації</a:t>
            </a:r>
            <a:r>
              <a:rPr lang="ru-RU" sz="3800" dirty="0"/>
              <a:t>;</a:t>
            </a:r>
          </a:p>
          <a:p>
            <a:r>
              <a:rPr lang="ru-RU" sz="3800" dirty="0" err="1"/>
              <a:t>Порушення</a:t>
            </a:r>
            <a:r>
              <a:rPr lang="ru-RU" sz="3800" dirty="0"/>
              <a:t> </a:t>
            </a:r>
            <a:r>
              <a:rPr lang="ru-RU" sz="3800" dirty="0" err="1"/>
              <a:t>запам’ятовування</a:t>
            </a:r>
            <a:r>
              <a:rPr lang="ru-RU" sz="3800" dirty="0"/>
              <a:t> </a:t>
            </a:r>
            <a:r>
              <a:rPr lang="ru-RU" sz="3800" dirty="0" err="1"/>
              <a:t>недавніх</a:t>
            </a:r>
            <a:r>
              <a:rPr lang="ru-RU" sz="3800" dirty="0"/>
              <a:t>, а в </a:t>
            </a:r>
            <a:r>
              <a:rPr lang="ru-RU" sz="3800" dirty="0" err="1"/>
              <a:t>подальшому</a:t>
            </a:r>
            <a:r>
              <a:rPr lang="ru-RU" sz="3800" dirty="0"/>
              <a:t> і </a:t>
            </a:r>
            <a:r>
              <a:rPr lang="ru-RU" sz="3800" dirty="0" err="1"/>
              <a:t>віддалених</a:t>
            </a:r>
            <a:r>
              <a:rPr lang="ru-RU" sz="3800" dirty="0"/>
              <a:t> </a:t>
            </a:r>
            <a:r>
              <a:rPr lang="ru-RU" sz="3800" dirty="0" err="1"/>
              <a:t>подій</a:t>
            </a:r>
            <a:r>
              <a:rPr lang="ru-RU" sz="3800" dirty="0"/>
              <a:t>;</a:t>
            </a:r>
          </a:p>
          <a:p>
            <a:r>
              <a:rPr lang="ru-RU" sz="3800" dirty="0" err="1"/>
              <a:t>Погіршується</a:t>
            </a:r>
            <a:r>
              <a:rPr lang="ru-RU" sz="3800" dirty="0"/>
              <a:t> </a:t>
            </a:r>
            <a:r>
              <a:rPr lang="ru-RU" sz="3800" dirty="0" err="1"/>
              <a:t>здатність</a:t>
            </a:r>
            <a:r>
              <a:rPr lang="ru-RU" sz="3800" dirty="0"/>
              <a:t> до </a:t>
            </a:r>
            <a:r>
              <a:rPr lang="ru-RU" sz="3800" dirty="0" err="1"/>
              <a:t>узагальнення</a:t>
            </a:r>
            <a:r>
              <a:rPr lang="ru-RU" sz="3800" dirty="0"/>
              <a:t> </a:t>
            </a:r>
            <a:r>
              <a:rPr lang="ru-RU" sz="3800" dirty="0" err="1"/>
              <a:t>отриманої</a:t>
            </a:r>
            <a:r>
              <a:rPr lang="ru-RU" sz="3800" dirty="0"/>
              <a:t> </a:t>
            </a:r>
            <a:r>
              <a:rPr lang="ru-RU" sz="3800" dirty="0" err="1"/>
              <a:t>інформації</a:t>
            </a:r>
            <a:r>
              <a:rPr lang="ru-RU" sz="3800" dirty="0"/>
              <a:t> і </a:t>
            </a:r>
            <a:r>
              <a:rPr lang="ru-RU" sz="3800" dirty="0" err="1"/>
              <a:t>формування</a:t>
            </a:r>
            <a:r>
              <a:rPr lang="ru-RU" sz="3800" dirty="0"/>
              <a:t> </a:t>
            </a:r>
            <a:r>
              <a:rPr lang="ru-RU" sz="3800" dirty="0" err="1"/>
              <a:t>об’єктивних</a:t>
            </a:r>
            <a:r>
              <a:rPr lang="ru-RU" sz="3800" dirty="0"/>
              <a:t> </a:t>
            </a:r>
            <a:r>
              <a:rPr lang="ru-RU" sz="3800" dirty="0" err="1"/>
              <a:t>висновків</a:t>
            </a:r>
            <a:r>
              <a:rPr lang="ru-RU" sz="3800" dirty="0"/>
              <a:t>;</a:t>
            </a:r>
          </a:p>
          <a:p>
            <a:r>
              <a:rPr lang="ru-RU" sz="3800" dirty="0" err="1"/>
              <a:t>Асоціальна</a:t>
            </a:r>
            <a:r>
              <a:rPr lang="ru-RU" sz="3800" dirty="0"/>
              <a:t> </a:t>
            </a:r>
            <a:r>
              <a:rPr lang="ru-RU" sz="3800" dirty="0" err="1"/>
              <a:t>поведінка</a:t>
            </a:r>
            <a:r>
              <a:rPr lang="ru-RU" sz="3800" dirty="0"/>
              <a:t>, </a:t>
            </a:r>
            <a:r>
              <a:rPr lang="ru-RU" sz="3800" dirty="0" err="1"/>
              <a:t>що</a:t>
            </a:r>
            <a:r>
              <a:rPr lang="ru-RU" sz="3800" dirty="0"/>
              <a:t> </a:t>
            </a:r>
            <a:r>
              <a:rPr lang="ru-RU" sz="3800" dirty="0" err="1"/>
              <a:t>порушує</a:t>
            </a:r>
            <a:r>
              <a:rPr lang="ru-RU" sz="3800" dirty="0"/>
              <a:t> права та </a:t>
            </a:r>
            <a:r>
              <a:rPr lang="ru-RU" sz="3800" dirty="0" err="1"/>
              <a:t>цікаві</a:t>
            </a:r>
            <a:r>
              <a:rPr lang="ru-RU" sz="3800" dirty="0"/>
              <a:t> </a:t>
            </a:r>
            <a:r>
              <a:rPr lang="ru-RU" sz="3800" dirty="0" err="1"/>
              <a:t>оточуючих</a:t>
            </a:r>
            <a:r>
              <a:rPr lang="ru-RU" sz="3800" dirty="0"/>
              <a:t>;</a:t>
            </a:r>
          </a:p>
          <a:p>
            <a:r>
              <a:rPr lang="ru-RU" sz="3800" dirty="0" err="1"/>
              <a:t>Низька</a:t>
            </a:r>
            <a:r>
              <a:rPr lang="ru-RU" sz="3800" dirty="0"/>
              <a:t> </a:t>
            </a:r>
            <a:r>
              <a:rPr lang="ru-RU" sz="3800" dirty="0" err="1"/>
              <a:t>ступінь</a:t>
            </a:r>
            <a:r>
              <a:rPr lang="ru-RU" sz="3800" dirty="0"/>
              <a:t> </a:t>
            </a:r>
            <a:r>
              <a:rPr lang="ru-RU" sz="3800" dirty="0" err="1"/>
              <a:t>або</a:t>
            </a:r>
            <a:r>
              <a:rPr lang="ru-RU" sz="3800" dirty="0"/>
              <a:t> </a:t>
            </a:r>
            <a:r>
              <a:rPr lang="ru-RU" sz="3800" dirty="0" err="1"/>
              <a:t>відсутність</a:t>
            </a:r>
            <a:r>
              <a:rPr lang="ru-RU" sz="3800" dirty="0"/>
              <a:t> контролю над </a:t>
            </a:r>
            <a:r>
              <a:rPr lang="ru-RU" sz="3800" dirty="0" err="1"/>
              <a:t>власними</a:t>
            </a:r>
            <a:r>
              <a:rPr lang="ru-RU" sz="3800" dirty="0"/>
              <a:t> </a:t>
            </a:r>
            <a:r>
              <a:rPr lang="ru-RU" sz="3800" dirty="0" err="1"/>
              <a:t>емоціями</a:t>
            </a:r>
            <a:r>
              <a:rPr lang="ru-RU" sz="3800" dirty="0"/>
              <a:t>;</a:t>
            </a:r>
          </a:p>
          <a:p>
            <a:r>
              <a:rPr lang="ru-RU" sz="3800" dirty="0" err="1"/>
              <a:t>Схильність</a:t>
            </a:r>
            <a:r>
              <a:rPr lang="ru-RU" sz="3800" dirty="0"/>
              <a:t> «</a:t>
            </a:r>
            <a:r>
              <a:rPr lang="ru-RU" sz="3800" dirty="0" err="1"/>
              <a:t>перекладати</a:t>
            </a:r>
            <a:r>
              <a:rPr lang="ru-RU" sz="3800" dirty="0"/>
              <a:t>» свою </a:t>
            </a:r>
            <a:r>
              <a:rPr lang="ru-RU" sz="3800" dirty="0" err="1"/>
              <a:t>провину</a:t>
            </a:r>
            <a:r>
              <a:rPr lang="ru-RU" sz="3800" dirty="0"/>
              <a:t> на </a:t>
            </a:r>
            <a:r>
              <a:rPr lang="ru-RU" sz="3800" dirty="0" err="1"/>
              <a:t>інших</a:t>
            </a:r>
            <a:r>
              <a:rPr lang="ru-RU" sz="3800" dirty="0"/>
              <a:t> людей.</a:t>
            </a:r>
          </a:p>
        </p:txBody>
      </p:sp>
    </p:spTree>
    <p:extLst>
      <p:ext uri="{BB962C8B-B14F-4D97-AF65-F5344CB8AC3E}">
        <p14:creationId xmlns:p14="http://schemas.microsoft.com/office/powerpoint/2010/main" val="32181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5894" y="4381275"/>
            <a:ext cx="8596668" cy="178439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Медична </a:t>
            </a:r>
            <a:r>
              <a:rPr lang="ru-RU" dirty="0" err="1"/>
              <a:t>класифікація</a:t>
            </a:r>
            <a:r>
              <a:rPr lang="ru-RU" dirty="0"/>
              <a:t> </a:t>
            </a:r>
            <a:r>
              <a:rPr lang="ru-RU" dirty="0" err="1"/>
              <a:t>поведінкових</a:t>
            </a:r>
            <a:r>
              <a:rPr lang="ru-RU" dirty="0"/>
              <a:t> </a:t>
            </a:r>
            <a:r>
              <a:rPr lang="ru-RU" dirty="0" err="1"/>
              <a:t>розладів</a:t>
            </a:r>
            <a:r>
              <a:rPr lang="ru-RU" dirty="0"/>
              <a:t> заснована на психопатологическом і </a:t>
            </a:r>
            <a:r>
              <a:rPr lang="ru-RU" dirty="0" err="1"/>
              <a:t>віковому</a:t>
            </a:r>
            <a:r>
              <a:rPr lang="ru-RU" dirty="0"/>
              <a:t> </a:t>
            </a:r>
            <a:r>
              <a:rPr lang="ru-RU" dirty="0" err="1"/>
              <a:t>критерії</a:t>
            </a:r>
            <a:r>
              <a:rPr lang="ru-RU" dirty="0"/>
              <a:t>. </a:t>
            </a:r>
            <a:r>
              <a:rPr lang="ru-RU" dirty="0" err="1"/>
              <a:t>Відповідно</a:t>
            </a:r>
            <a:r>
              <a:rPr lang="ru-RU" dirty="0"/>
              <a:t> до них </a:t>
            </a:r>
            <a:r>
              <a:rPr lang="ru-RU" dirty="0" err="1"/>
              <a:t>виділяються</a:t>
            </a:r>
            <a:r>
              <a:rPr lang="ru-RU" dirty="0"/>
              <a:t> </a:t>
            </a:r>
            <a:r>
              <a:rPr lang="ru-RU" dirty="0" err="1"/>
              <a:t>поведінкові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, </a:t>
            </a:r>
            <a:r>
              <a:rPr lang="ru-RU" dirty="0" err="1"/>
              <a:t>згідні</a:t>
            </a:r>
            <a:r>
              <a:rPr lang="ru-RU" dirty="0"/>
              <a:t> </a:t>
            </a:r>
            <a:r>
              <a:rPr lang="ru-RU" dirty="0" err="1"/>
              <a:t>медичним</a:t>
            </a:r>
            <a:r>
              <a:rPr lang="ru-RU" dirty="0"/>
              <a:t> </a:t>
            </a:r>
            <a:r>
              <a:rPr lang="ru-RU" dirty="0" err="1"/>
              <a:t>діагностичним</a:t>
            </a:r>
            <a:r>
              <a:rPr lang="ru-RU" dirty="0"/>
              <a:t> </a:t>
            </a:r>
            <a:r>
              <a:rPr lang="ru-RU" dirty="0" err="1"/>
              <a:t>критеріям</a:t>
            </a:r>
            <a:r>
              <a:rPr lang="ru-RU" dirty="0"/>
              <a:t>, </a:t>
            </a:r>
            <a:r>
              <a:rPr lang="ru-RU" dirty="0" err="1" smtClean="0"/>
              <a:t>тобто</a:t>
            </a:r>
            <a:r>
              <a:rPr lang="ru-RU" dirty="0" smtClean="0"/>
              <a:t> </a:t>
            </a:r>
            <a:r>
              <a:rPr lang="ru-RU" dirty="0" err="1" smtClean="0"/>
              <a:t>досягають</a:t>
            </a:r>
            <a:r>
              <a:rPr lang="ru-RU" dirty="0" smtClean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. </a:t>
            </a:r>
            <a:r>
              <a:rPr lang="ru-RU" dirty="0" err="1"/>
              <a:t>Междуародная</a:t>
            </a:r>
            <a:r>
              <a:rPr lang="ru-RU" dirty="0"/>
              <a:t> </a:t>
            </a:r>
            <a:r>
              <a:rPr lang="ru-RU" dirty="0" err="1"/>
              <a:t>класифікація</a:t>
            </a:r>
            <a:r>
              <a:rPr lang="ru-RU" dirty="0"/>
              <a:t> хвороб десятого перегляду (МКБ-10) в </a:t>
            </a:r>
            <a:r>
              <a:rPr lang="ru-RU" dirty="0" err="1"/>
              <a:t>розділі</a:t>
            </a:r>
            <a:r>
              <a:rPr lang="ru-RU" dirty="0"/>
              <a:t> «</a:t>
            </a:r>
            <a:r>
              <a:rPr lang="ru-RU" dirty="0" err="1"/>
              <a:t>Класифікація</a:t>
            </a:r>
            <a:r>
              <a:rPr lang="ru-RU" dirty="0"/>
              <a:t> </a:t>
            </a:r>
            <a:r>
              <a:rPr lang="ru-RU" dirty="0" err="1"/>
              <a:t>психічних</a:t>
            </a:r>
            <a:r>
              <a:rPr lang="ru-RU" dirty="0"/>
              <a:t> і </a:t>
            </a:r>
            <a:r>
              <a:rPr lang="ru-RU" dirty="0" err="1"/>
              <a:t>поведінкових</a:t>
            </a:r>
            <a:r>
              <a:rPr lang="ru-RU" dirty="0"/>
              <a:t> </a:t>
            </a:r>
            <a:r>
              <a:rPr lang="ru-RU" dirty="0" err="1"/>
              <a:t>розладів</a:t>
            </a:r>
            <a:r>
              <a:rPr lang="ru-RU" dirty="0"/>
              <a:t>» </a:t>
            </a:r>
            <a:r>
              <a:rPr lang="ru-RU" dirty="0" err="1"/>
              <a:t>називає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поведінкові</a:t>
            </a:r>
            <a:r>
              <a:rPr lang="ru-RU" dirty="0"/>
              <a:t> </a:t>
            </a:r>
            <a:r>
              <a:rPr lang="ru-RU" dirty="0" err="1"/>
              <a:t>розлади</a:t>
            </a:r>
            <a:r>
              <a:rPr lang="ru-RU" dirty="0"/>
              <a:t> (для </a:t>
            </a:r>
            <a:r>
              <a:rPr lang="ru-RU" dirty="0" err="1"/>
              <a:t>дорослого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):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704" y="535578"/>
            <a:ext cx="5166977" cy="343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83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1026" y="600893"/>
            <a:ext cx="8596668" cy="5283716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en-US" dirty="0"/>
              <a:t>F10-19 - </a:t>
            </a:r>
            <a:r>
              <a:rPr lang="ru-RU" dirty="0" err="1"/>
              <a:t>психічні</a:t>
            </a:r>
            <a:r>
              <a:rPr lang="ru-RU" dirty="0"/>
              <a:t> та </a:t>
            </a:r>
            <a:r>
              <a:rPr lang="ru-RU" dirty="0" err="1"/>
              <a:t>поведінкові</a:t>
            </a:r>
            <a:r>
              <a:rPr lang="ru-RU" dirty="0"/>
              <a:t> </a:t>
            </a:r>
            <a:r>
              <a:rPr lang="ru-RU" dirty="0" err="1"/>
              <a:t>розлади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психоактивних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(алкоголю; </a:t>
            </a:r>
            <a:r>
              <a:rPr lang="ru-RU" dirty="0" err="1" smtClean="0"/>
              <a:t>опіоідів</a:t>
            </a:r>
            <a:r>
              <a:rPr lang="ru-RU" dirty="0"/>
              <a:t>; </a:t>
            </a:r>
            <a:r>
              <a:rPr lang="ru-RU" dirty="0" err="1"/>
              <a:t>канабіноїдів</a:t>
            </a:r>
            <a:r>
              <a:rPr lang="ru-RU" dirty="0"/>
              <a:t>; </a:t>
            </a:r>
            <a:r>
              <a:rPr lang="ru-RU" dirty="0" err="1"/>
              <a:t>седативних</a:t>
            </a:r>
            <a:r>
              <a:rPr lang="ru-RU" dirty="0"/>
              <a:t> і </a:t>
            </a:r>
            <a:r>
              <a:rPr lang="ru-RU" dirty="0" err="1"/>
              <a:t>снодійних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; </a:t>
            </a:r>
            <a:r>
              <a:rPr lang="ru-RU" dirty="0" err="1"/>
              <a:t>кокаїну</a:t>
            </a:r>
            <a:r>
              <a:rPr lang="ru-RU" dirty="0"/>
              <a:t>; </a:t>
            </a:r>
            <a:r>
              <a:rPr lang="ru-RU" dirty="0" err="1"/>
              <a:t>стимуляторів</a:t>
            </a:r>
            <a:r>
              <a:rPr lang="ru-RU" dirty="0"/>
              <a:t>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кофеїн</a:t>
            </a:r>
            <a:r>
              <a:rPr lang="ru-RU" dirty="0"/>
              <a:t>; </a:t>
            </a:r>
            <a:r>
              <a:rPr lang="ru-RU" dirty="0" err="1"/>
              <a:t>галюциногенів</a:t>
            </a:r>
            <a:r>
              <a:rPr lang="ru-RU" dirty="0"/>
              <a:t>; тютюну; </a:t>
            </a:r>
            <a:r>
              <a:rPr lang="ru-RU" dirty="0" err="1"/>
              <a:t>летючих</a:t>
            </a:r>
            <a:r>
              <a:rPr lang="ru-RU" dirty="0"/>
              <a:t> </a:t>
            </a:r>
            <a:r>
              <a:rPr lang="ru-RU" dirty="0" err="1"/>
              <a:t>розчинників</a:t>
            </a:r>
            <a:r>
              <a:rPr lang="ru-RU" dirty="0"/>
              <a:t>; </a:t>
            </a:r>
            <a:r>
              <a:rPr lang="ru-RU" dirty="0" err="1"/>
              <a:t>поєднаного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психоактивних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);</a:t>
            </a:r>
          </a:p>
          <a:p>
            <a:endParaRPr lang="uk-UA" dirty="0" smtClean="0"/>
          </a:p>
          <a:p>
            <a:pPr marL="0" indent="0">
              <a:buNone/>
            </a:pPr>
            <a:endParaRPr lang="ru-RU" dirty="0"/>
          </a:p>
          <a:p>
            <a:r>
              <a:rPr lang="en-US" dirty="0"/>
              <a:t>F50-59 - </a:t>
            </a:r>
            <a:r>
              <a:rPr lang="ru-RU" dirty="0" err="1"/>
              <a:t>Поведінкові</a:t>
            </a:r>
            <a:r>
              <a:rPr lang="ru-RU" dirty="0"/>
              <a:t> </a:t>
            </a:r>
            <a:r>
              <a:rPr lang="ru-RU" dirty="0" err="1"/>
              <a:t>синдроми</a:t>
            </a:r>
            <a:r>
              <a:rPr lang="ru-RU" dirty="0"/>
              <a:t>, </a:t>
            </a:r>
            <a:r>
              <a:rPr lang="ru-RU" dirty="0" err="1"/>
              <a:t>пов'язані</a:t>
            </a:r>
            <a:r>
              <a:rPr lang="ru-RU" dirty="0"/>
              <a:t> з </a:t>
            </a:r>
            <a:r>
              <a:rPr lang="ru-RU" dirty="0" err="1"/>
              <a:t>фізіологічними</a:t>
            </a:r>
            <a:r>
              <a:rPr lang="ru-RU" dirty="0"/>
              <a:t> </a:t>
            </a:r>
            <a:r>
              <a:rPr lang="ru-RU" dirty="0" err="1"/>
              <a:t>порушеннями</a:t>
            </a:r>
            <a:r>
              <a:rPr lang="ru-RU" dirty="0"/>
              <a:t> і </a:t>
            </a:r>
            <a:r>
              <a:rPr lang="ru-RU" dirty="0" err="1"/>
              <a:t>фізичними</a:t>
            </a:r>
            <a:r>
              <a:rPr lang="ru-RU" dirty="0"/>
              <a:t> факторами (</a:t>
            </a:r>
            <a:r>
              <a:rPr lang="ru-RU" dirty="0" err="1"/>
              <a:t>розлади</a:t>
            </a:r>
            <a:r>
              <a:rPr lang="ru-RU" dirty="0"/>
              <a:t> </a:t>
            </a:r>
            <a:r>
              <a:rPr lang="ru-RU" dirty="0" err="1"/>
              <a:t>прийому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; </a:t>
            </a:r>
            <a:r>
              <a:rPr lang="ru-RU" dirty="0" err="1"/>
              <a:t>розлади</a:t>
            </a:r>
            <a:r>
              <a:rPr lang="ru-RU" dirty="0"/>
              <a:t> сну </a:t>
            </a:r>
            <a:r>
              <a:rPr lang="ru-RU" dirty="0" err="1"/>
              <a:t>неорганічної</a:t>
            </a:r>
            <a:r>
              <a:rPr lang="ru-RU" dirty="0"/>
              <a:t> </a:t>
            </a:r>
            <a:r>
              <a:rPr lang="ru-RU" dirty="0" err="1"/>
              <a:t>природи</a:t>
            </a:r>
            <a:r>
              <a:rPr lang="ru-RU" dirty="0"/>
              <a:t>; </a:t>
            </a:r>
            <a:r>
              <a:rPr lang="ru-RU" dirty="0" err="1"/>
              <a:t>статева</a:t>
            </a:r>
            <a:r>
              <a:rPr lang="ru-RU" dirty="0"/>
              <a:t> </a:t>
            </a:r>
            <a:r>
              <a:rPr lang="ru-RU" dirty="0" err="1"/>
              <a:t>дисфункція</a:t>
            </a:r>
            <a:r>
              <a:rPr lang="ru-RU" dirty="0"/>
              <a:t>, не </a:t>
            </a:r>
            <a:r>
              <a:rPr lang="ru-RU" dirty="0" err="1"/>
              <a:t>обумовлена</a:t>
            </a:r>
            <a:r>
              <a:rPr lang="ru-RU" dirty="0"/>
              <a:t> </a:t>
            </a:r>
            <a:r>
              <a:rPr lang="ru-RU" dirty="0" err="1"/>
              <a:t>органічним</a:t>
            </a:r>
            <a:r>
              <a:rPr lang="ru-RU" dirty="0"/>
              <a:t> </a:t>
            </a:r>
            <a:r>
              <a:rPr lang="ru-RU" dirty="0" err="1"/>
              <a:t>розладом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захворюванням</a:t>
            </a:r>
            <a:r>
              <a:rPr lang="ru-RU" dirty="0"/>
              <a:t>; </a:t>
            </a:r>
            <a:r>
              <a:rPr lang="ru-RU" dirty="0" err="1"/>
              <a:t>психічні</a:t>
            </a:r>
            <a:r>
              <a:rPr lang="ru-RU" dirty="0"/>
              <a:t> та </a:t>
            </a:r>
            <a:r>
              <a:rPr lang="ru-RU" dirty="0" err="1"/>
              <a:t>поведінкові</a:t>
            </a:r>
            <a:r>
              <a:rPr lang="ru-RU" dirty="0"/>
              <a:t> </a:t>
            </a:r>
            <a:r>
              <a:rPr lang="ru-RU" dirty="0" err="1"/>
              <a:t>розлади</a:t>
            </a:r>
            <a:r>
              <a:rPr lang="ru-RU" dirty="0"/>
              <a:t>, </a:t>
            </a:r>
            <a:r>
              <a:rPr lang="ru-RU" dirty="0" err="1"/>
              <a:t>пов'язані</a:t>
            </a:r>
            <a:r>
              <a:rPr lang="ru-RU" dirty="0"/>
              <a:t> з </a:t>
            </a:r>
            <a:r>
              <a:rPr lang="ru-RU" dirty="0" err="1"/>
              <a:t>післяпологовим</a:t>
            </a:r>
            <a:r>
              <a:rPr lang="ru-RU" dirty="0"/>
              <a:t> </a:t>
            </a:r>
            <a:r>
              <a:rPr lang="ru-RU" dirty="0" err="1"/>
              <a:t>періодом</a:t>
            </a:r>
            <a:r>
              <a:rPr lang="ru-RU" dirty="0"/>
              <a:t>; </a:t>
            </a:r>
            <a:r>
              <a:rPr lang="ru-RU" dirty="0" err="1"/>
              <a:t>зловживання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викликають</a:t>
            </a:r>
            <a:r>
              <a:rPr lang="ru-RU" dirty="0"/>
              <a:t> </a:t>
            </a:r>
            <a:r>
              <a:rPr lang="ru-RU" dirty="0" err="1"/>
              <a:t>залежність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 </a:t>
            </a:r>
            <a:r>
              <a:rPr lang="ru-RU" dirty="0" err="1"/>
              <a:t>стероїди</a:t>
            </a:r>
            <a:r>
              <a:rPr lang="ru-RU" dirty="0"/>
              <a:t> , </a:t>
            </a:r>
            <a:r>
              <a:rPr lang="ru-RU" dirty="0" err="1" smtClean="0"/>
              <a:t>вітаміни</a:t>
            </a:r>
            <a:r>
              <a:rPr lang="ru-RU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103267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2456" y="1855554"/>
            <a:ext cx="7927911" cy="3880773"/>
          </a:xfrm>
        </p:spPr>
        <p:txBody>
          <a:bodyPr>
            <a:normAutofit/>
          </a:bodyPr>
          <a:lstStyle/>
          <a:p>
            <a:r>
              <a:rPr lang="en-US" dirty="0"/>
              <a:t>F63 - </a:t>
            </a:r>
            <a:r>
              <a:rPr lang="ru-RU" dirty="0"/>
              <a:t>Розлади </a:t>
            </a:r>
            <a:r>
              <a:rPr lang="ru-RU" dirty="0" err="1"/>
              <a:t>звичок</a:t>
            </a:r>
            <a:r>
              <a:rPr lang="ru-RU" dirty="0"/>
              <a:t> і </a:t>
            </a:r>
            <a:r>
              <a:rPr lang="ru-RU" dirty="0" err="1"/>
              <a:t>потягів</a:t>
            </a:r>
            <a:r>
              <a:rPr lang="ru-RU" dirty="0"/>
              <a:t> (</a:t>
            </a:r>
            <a:r>
              <a:rPr lang="ru-RU" dirty="0" err="1"/>
              <a:t>патологічна</a:t>
            </a:r>
            <a:r>
              <a:rPr lang="ru-RU" dirty="0"/>
              <a:t> </a:t>
            </a:r>
            <a:r>
              <a:rPr lang="ru-RU" dirty="0" err="1"/>
              <a:t>схильність</a:t>
            </a:r>
            <a:r>
              <a:rPr lang="ru-RU" dirty="0"/>
              <a:t> до </a:t>
            </a:r>
            <a:r>
              <a:rPr lang="ru-RU" dirty="0" err="1"/>
              <a:t>азартних</a:t>
            </a:r>
            <a:r>
              <a:rPr lang="ru-RU" dirty="0"/>
              <a:t> </a:t>
            </a:r>
            <a:r>
              <a:rPr lang="ru-RU" dirty="0" err="1"/>
              <a:t>ігор</a:t>
            </a:r>
            <a:r>
              <a:rPr lang="ru-RU" dirty="0"/>
              <a:t>; </a:t>
            </a:r>
            <a:r>
              <a:rPr lang="ru-RU" dirty="0" err="1"/>
              <a:t>патологічні</a:t>
            </a:r>
            <a:r>
              <a:rPr lang="ru-RU" dirty="0"/>
              <a:t> </a:t>
            </a:r>
            <a:r>
              <a:rPr lang="ru-RU" dirty="0" err="1"/>
              <a:t>підпали</a:t>
            </a:r>
            <a:r>
              <a:rPr lang="ru-RU" dirty="0"/>
              <a:t> - </a:t>
            </a:r>
            <a:r>
              <a:rPr lang="ru-RU" dirty="0" err="1"/>
              <a:t>піроманія</a:t>
            </a:r>
            <a:r>
              <a:rPr lang="ru-RU" dirty="0"/>
              <a:t>; </a:t>
            </a:r>
            <a:r>
              <a:rPr lang="ru-RU" dirty="0" err="1"/>
              <a:t>патологічне</a:t>
            </a:r>
            <a:r>
              <a:rPr lang="ru-RU" dirty="0"/>
              <a:t> </a:t>
            </a:r>
            <a:r>
              <a:rPr lang="ru-RU" dirty="0" err="1"/>
              <a:t>злодійство</a:t>
            </a:r>
            <a:r>
              <a:rPr lang="ru-RU" dirty="0"/>
              <a:t> - </a:t>
            </a:r>
            <a:r>
              <a:rPr lang="ru-RU" dirty="0" err="1"/>
              <a:t>клептоманія</a:t>
            </a:r>
            <a:r>
              <a:rPr lang="ru-RU" dirty="0"/>
              <a:t>; </a:t>
            </a:r>
            <a:r>
              <a:rPr lang="ru-RU" dirty="0" err="1"/>
              <a:t>висмикування</a:t>
            </a:r>
            <a:r>
              <a:rPr lang="ru-RU" dirty="0"/>
              <a:t> </a:t>
            </a:r>
            <a:r>
              <a:rPr lang="ru-RU" dirty="0" err="1"/>
              <a:t>волосся</a:t>
            </a:r>
            <a:r>
              <a:rPr lang="ru-RU" dirty="0"/>
              <a:t> - </a:t>
            </a:r>
            <a:r>
              <a:rPr lang="ru-RU" dirty="0" err="1"/>
              <a:t>трихотиломании</a:t>
            </a:r>
            <a:r>
              <a:rPr lang="ru-RU" dirty="0"/>
              <a:t>;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розлади</a:t>
            </a:r>
            <a:r>
              <a:rPr lang="ru-RU" dirty="0"/>
              <a:t> </a:t>
            </a:r>
            <a:r>
              <a:rPr lang="ru-RU" dirty="0" err="1"/>
              <a:t>звичок</a:t>
            </a:r>
            <a:r>
              <a:rPr lang="ru-RU" dirty="0"/>
              <a:t> і </a:t>
            </a:r>
            <a:r>
              <a:rPr lang="ru-RU" dirty="0" err="1"/>
              <a:t>потягів</a:t>
            </a:r>
            <a:r>
              <a:rPr lang="ru-RU" dirty="0" smtClean="0"/>
              <a:t>);</a:t>
            </a:r>
          </a:p>
          <a:p>
            <a:endParaRPr lang="uk-UA" dirty="0"/>
          </a:p>
          <a:p>
            <a:pPr marL="0" indent="0">
              <a:buNone/>
            </a:pPr>
            <a:endParaRPr lang="ru-RU" dirty="0"/>
          </a:p>
          <a:p>
            <a:r>
              <a:rPr lang="en-US" dirty="0"/>
              <a:t>F65 - </a:t>
            </a:r>
            <a:r>
              <a:rPr lang="en-US" dirty="0" err="1"/>
              <a:t>pacc</a:t>
            </a:r>
            <a:r>
              <a:rPr lang="ru-RU" dirty="0" err="1"/>
              <a:t>тройства</a:t>
            </a:r>
            <a:r>
              <a:rPr lang="ru-RU" dirty="0"/>
              <a:t> </a:t>
            </a:r>
            <a:r>
              <a:rPr lang="ru-RU" dirty="0" err="1"/>
              <a:t>сексуальної</a:t>
            </a:r>
            <a:r>
              <a:rPr lang="ru-RU" dirty="0"/>
              <a:t> </a:t>
            </a:r>
            <a:r>
              <a:rPr lang="ru-RU" dirty="0" err="1"/>
              <a:t>переваги</a:t>
            </a:r>
            <a:r>
              <a:rPr lang="ru-RU" dirty="0"/>
              <a:t> (фетишизм; </a:t>
            </a:r>
            <a:r>
              <a:rPr lang="ru-RU" dirty="0" err="1" smtClean="0"/>
              <a:t>фетішістскій</a:t>
            </a:r>
            <a:r>
              <a:rPr lang="ru-RU" dirty="0" smtClean="0"/>
              <a:t> </a:t>
            </a:r>
            <a:r>
              <a:rPr lang="ru-RU" dirty="0" err="1"/>
              <a:t>трансвестизм</a:t>
            </a:r>
            <a:r>
              <a:rPr lang="ru-RU" dirty="0"/>
              <a:t>; </a:t>
            </a:r>
            <a:r>
              <a:rPr lang="ru-RU" dirty="0" err="1"/>
              <a:t>ексгібіціонізм</a:t>
            </a:r>
            <a:r>
              <a:rPr lang="ru-RU" dirty="0"/>
              <a:t>; </a:t>
            </a:r>
            <a:r>
              <a:rPr lang="ru-RU" dirty="0" err="1"/>
              <a:t>вуайерізм</a:t>
            </a:r>
            <a:r>
              <a:rPr lang="ru-RU" dirty="0"/>
              <a:t>; </a:t>
            </a:r>
            <a:r>
              <a:rPr lang="ru-RU" dirty="0" err="1"/>
              <a:t>педофілія</a:t>
            </a:r>
            <a:r>
              <a:rPr lang="ru-RU" dirty="0"/>
              <a:t>; </a:t>
            </a:r>
            <a:r>
              <a:rPr lang="ru-RU" dirty="0" err="1"/>
              <a:t>садомазохізм</a:t>
            </a:r>
            <a:r>
              <a:rPr lang="ru-RU" dirty="0"/>
              <a:t>; </a:t>
            </a:r>
            <a:r>
              <a:rPr lang="ru-RU" dirty="0" err="1"/>
              <a:t>множинні</a:t>
            </a:r>
            <a:r>
              <a:rPr lang="ru-RU" dirty="0"/>
              <a:t> </a:t>
            </a:r>
            <a:r>
              <a:rPr lang="ru-RU" dirty="0" err="1"/>
              <a:t>розлади</a:t>
            </a:r>
            <a:r>
              <a:rPr lang="ru-RU" dirty="0"/>
              <a:t> </a:t>
            </a:r>
            <a:r>
              <a:rPr lang="ru-RU" dirty="0" err="1"/>
              <a:t>сексуальної</a:t>
            </a:r>
            <a:r>
              <a:rPr lang="ru-RU" dirty="0"/>
              <a:t> </a:t>
            </a:r>
            <a:r>
              <a:rPr lang="ru-RU" dirty="0" err="1"/>
              <a:t>переваги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075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3459" y="566921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Основними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 </a:t>
            </a:r>
            <a:r>
              <a:rPr lang="ru-RU" dirty="0" err="1"/>
              <a:t>виявлення</a:t>
            </a:r>
            <a:r>
              <a:rPr lang="ru-RU" dirty="0"/>
              <a:t> та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психічних</a:t>
            </a:r>
            <a:r>
              <a:rPr lang="ru-RU" dirty="0"/>
              <a:t> </a:t>
            </a:r>
            <a:r>
              <a:rPr lang="ru-RU" dirty="0" err="1"/>
              <a:t>розладів</a:t>
            </a:r>
            <a:r>
              <a:rPr lang="ru-RU" dirty="0"/>
              <a:t> в </a:t>
            </a:r>
            <a:r>
              <a:rPr lang="ru-RU" dirty="0" err="1"/>
              <a:t>бойовій</a:t>
            </a:r>
            <a:r>
              <a:rPr lang="ru-RU" dirty="0"/>
              <a:t> </a:t>
            </a:r>
            <a:r>
              <a:rPr lang="ru-RU" dirty="0" err="1"/>
              <a:t>обстановці</a:t>
            </a:r>
            <a:r>
              <a:rPr lang="ru-RU" dirty="0"/>
              <a:t> є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візуальної</a:t>
            </a:r>
            <a:r>
              <a:rPr lang="ru-RU" dirty="0"/>
              <a:t> </a:t>
            </a:r>
            <a:r>
              <a:rPr lang="ru-RU" dirty="0" err="1"/>
              <a:t>психодіагностики</a:t>
            </a:r>
            <a:r>
              <a:rPr lang="ru-RU" dirty="0"/>
              <a:t> та </a:t>
            </a:r>
            <a:r>
              <a:rPr lang="ru-RU" dirty="0" err="1"/>
              <a:t>психодіагностична</a:t>
            </a:r>
            <a:r>
              <a:rPr lang="ru-RU" dirty="0"/>
              <a:t> </a:t>
            </a:r>
            <a:r>
              <a:rPr lang="ru-RU" dirty="0" err="1"/>
              <a:t>бесіда</a:t>
            </a:r>
            <a:r>
              <a:rPr lang="ru-RU" dirty="0"/>
              <a:t>.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евакуації</a:t>
            </a:r>
            <a:r>
              <a:rPr lang="ru-RU" dirty="0"/>
              <a:t> </a:t>
            </a:r>
            <a:r>
              <a:rPr lang="ru-RU" dirty="0" err="1"/>
              <a:t>псіхотравмірованних</a:t>
            </a:r>
            <a:r>
              <a:rPr lang="ru-RU" dirty="0"/>
              <a:t> </a:t>
            </a:r>
            <a:r>
              <a:rPr lang="ru-RU" dirty="0" err="1"/>
              <a:t>воїнів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загрозливої</a:t>
            </a:r>
            <a:r>
              <a:rPr lang="ru-RU" dirty="0"/>
              <a:t> обстановки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проводитися</a:t>
            </a:r>
            <a:r>
              <a:rPr lang="ru-RU" dirty="0"/>
              <a:t> </a:t>
            </a:r>
            <a:r>
              <a:rPr lang="ru-RU" dirty="0" err="1"/>
              <a:t>додаткові</a:t>
            </a:r>
            <a:r>
              <a:rPr lang="ru-RU" dirty="0"/>
              <a:t> </a:t>
            </a:r>
            <a:r>
              <a:rPr lang="ru-RU" dirty="0" err="1"/>
              <a:t>психодиагностичні</a:t>
            </a:r>
            <a:r>
              <a:rPr lang="ru-RU" dirty="0"/>
              <a:t> заходи з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тестових</a:t>
            </a:r>
            <a:r>
              <a:rPr lang="ru-RU" dirty="0"/>
              <a:t> методик. У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візуальної</a:t>
            </a:r>
            <a:r>
              <a:rPr lang="ru-RU" dirty="0"/>
              <a:t> </a:t>
            </a:r>
            <a:r>
              <a:rPr lang="ru-RU" dirty="0" err="1"/>
              <a:t>психодіагностики</a:t>
            </a:r>
            <a:r>
              <a:rPr lang="ru-RU" dirty="0"/>
              <a:t> та </a:t>
            </a:r>
            <a:r>
              <a:rPr lang="ru-RU" dirty="0" err="1"/>
              <a:t>бесіди</a:t>
            </a:r>
            <a:r>
              <a:rPr lang="ru-RU" dirty="0"/>
              <a:t> з </a:t>
            </a:r>
            <a:r>
              <a:rPr lang="ru-RU" dirty="0" err="1"/>
              <a:t>потерпілим</a:t>
            </a:r>
            <a:r>
              <a:rPr lang="ru-RU" dirty="0"/>
              <a:t> </a:t>
            </a:r>
            <a:r>
              <a:rPr lang="ru-RU" dirty="0" err="1"/>
              <a:t>фіксуються</a:t>
            </a:r>
            <a:r>
              <a:rPr lang="ru-RU" dirty="0"/>
              <a:t> і </a:t>
            </a:r>
            <a:r>
              <a:rPr lang="ru-RU" dirty="0" err="1"/>
              <a:t>оцінюються</a:t>
            </a:r>
            <a:r>
              <a:rPr lang="ru-RU" dirty="0"/>
              <a:t> </a:t>
            </a:r>
            <a:r>
              <a:rPr lang="ru-RU" dirty="0" err="1"/>
              <a:t>показники</a:t>
            </a:r>
            <a:r>
              <a:rPr lang="ru-RU" dirty="0"/>
              <a:t> </a:t>
            </a:r>
            <a:r>
              <a:rPr lang="ru-RU" dirty="0" err="1"/>
              <a:t>типів</a:t>
            </a:r>
            <a:r>
              <a:rPr lang="ru-RU" dirty="0"/>
              <a:t> </a:t>
            </a:r>
            <a:r>
              <a:rPr lang="ru-RU" dirty="0" err="1"/>
              <a:t>негативних</a:t>
            </a:r>
            <a:r>
              <a:rPr lang="ru-RU" dirty="0"/>
              <a:t> </a:t>
            </a:r>
            <a:r>
              <a:rPr lang="ru-RU" dirty="0" err="1"/>
              <a:t>психічних</a:t>
            </a:r>
            <a:r>
              <a:rPr lang="ru-RU" dirty="0"/>
              <a:t> </a:t>
            </a:r>
            <a:r>
              <a:rPr lang="ru-RU" dirty="0" err="1"/>
              <a:t>реакцій</a:t>
            </a:r>
            <a:r>
              <a:rPr lang="ru-RU" dirty="0"/>
              <a:t>, </a:t>
            </a:r>
            <a:r>
              <a:rPr lang="ru-RU" dirty="0" err="1"/>
              <a:t>описаних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905" y="2861398"/>
            <a:ext cx="7175776" cy="317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3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643" y="175034"/>
            <a:ext cx="8923866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Експрес-діагностика</a:t>
            </a:r>
            <a:r>
              <a:rPr lang="ru-RU" dirty="0"/>
              <a:t> </a:t>
            </a:r>
            <a:r>
              <a:rPr lang="ru-RU" dirty="0" err="1" smtClean="0"/>
              <a:t>дозволяє</a:t>
            </a:r>
            <a:r>
              <a:rPr lang="ru-RU" dirty="0" smtClean="0"/>
              <a:t>:</a:t>
            </a:r>
          </a:p>
          <a:p>
            <a:r>
              <a:rPr lang="ru-RU" dirty="0" smtClean="0"/>
              <a:t> </a:t>
            </a:r>
            <a:r>
              <a:rPr lang="ru-RU" dirty="0" err="1"/>
              <a:t>виявити</a:t>
            </a:r>
            <a:r>
              <a:rPr lang="ru-RU" dirty="0"/>
              <a:t> </a:t>
            </a:r>
            <a:r>
              <a:rPr lang="ru-RU" dirty="0" err="1"/>
              <a:t>військовослужбовців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/>
              <a:t>симулюють</a:t>
            </a:r>
            <a:r>
              <a:rPr lang="ru-RU" dirty="0"/>
              <a:t> </a:t>
            </a:r>
            <a:r>
              <a:rPr lang="ru-RU" dirty="0" err="1"/>
              <a:t>психічну</a:t>
            </a:r>
            <a:r>
              <a:rPr lang="ru-RU" dirty="0"/>
              <a:t> </a:t>
            </a:r>
            <a:r>
              <a:rPr lang="ru-RU" dirty="0" smtClean="0"/>
              <a:t>травму;</a:t>
            </a:r>
          </a:p>
          <a:p>
            <a:r>
              <a:rPr lang="ru-RU" dirty="0" err="1" smtClean="0"/>
              <a:t>визначити</a:t>
            </a:r>
            <a:r>
              <a:rPr lang="ru-RU" dirty="0" smtClean="0"/>
              <a:t> </a:t>
            </a:r>
            <a:r>
              <a:rPr lang="ru-RU" dirty="0" err="1"/>
              <a:t>воїнів</a:t>
            </a:r>
            <a:r>
              <a:rPr lang="ru-RU" dirty="0"/>
              <a:t> з </a:t>
            </a:r>
            <a:r>
              <a:rPr lang="ru-RU" dirty="0" err="1" smtClean="0"/>
              <a:t>непатологічними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патологічними</a:t>
            </a:r>
            <a:r>
              <a:rPr lang="ru-RU" dirty="0"/>
              <a:t> </a:t>
            </a:r>
            <a:r>
              <a:rPr lang="ru-RU" dirty="0" err="1"/>
              <a:t>психогенними</a:t>
            </a:r>
            <a:r>
              <a:rPr lang="ru-RU" dirty="0"/>
              <a:t> </a:t>
            </a:r>
            <a:r>
              <a:rPr lang="ru-RU" dirty="0" err="1"/>
              <a:t>реакціями</a:t>
            </a:r>
            <a:r>
              <a:rPr lang="ru-RU" dirty="0"/>
              <a:t> (</a:t>
            </a:r>
            <a:r>
              <a:rPr lang="ru-RU" dirty="0" err="1"/>
              <a:t>дані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військовослужбовців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короткого </a:t>
            </a:r>
            <a:r>
              <a:rPr lang="ru-RU" dirty="0" err="1"/>
              <a:t>псіхокорректірующего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направляються</a:t>
            </a:r>
            <a:r>
              <a:rPr lang="ru-RU" dirty="0"/>
              <a:t> в </a:t>
            </a:r>
            <a:r>
              <a:rPr lang="ru-RU" dirty="0" err="1"/>
              <a:t>свої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для </a:t>
            </a:r>
            <a:r>
              <a:rPr lang="ru-RU" dirty="0" err="1"/>
              <a:t>подальшої</a:t>
            </a:r>
            <a:r>
              <a:rPr lang="ru-RU" dirty="0"/>
              <a:t> </a:t>
            </a:r>
            <a:r>
              <a:rPr lang="ru-RU" dirty="0" err="1"/>
              <a:t>участі</a:t>
            </a:r>
            <a:r>
              <a:rPr lang="ru-RU" dirty="0"/>
              <a:t> в </a:t>
            </a:r>
            <a:r>
              <a:rPr lang="ru-RU" dirty="0" err="1"/>
              <a:t>бойових</a:t>
            </a:r>
            <a:r>
              <a:rPr lang="ru-RU" dirty="0"/>
              <a:t> </a:t>
            </a:r>
            <a:r>
              <a:rPr lang="ru-RU" dirty="0" err="1"/>
              <a:t>діях</a:t>
            </a:r>
            <a:r>
              <a:rPr lang="ru-RU" dirty="0" smtClean="0"/>
              <a:t>);</a:t>
            </a:r>
          </a:p>
          <a:p>
            <a:r>
              <a:rPr lang="ru-RU" dirty="0" err="1" smtClean="0"/>
              <a:t>виявити</a:t>
            </a:r>
            <a:r>
              <a:rPr lang="ru-RU" dirty="0" smtClean="0"/>
              <a:t> </a:t>
            </a:r>
            <a:r>
              <a:rPr lang="ru-RU" dirty="0"/>
              <a:t>людей з </a:t>
            </a:r>
            <a:r>
              <a:rPr lang="ru-RU" dirty="0" err="1"/>
              <a:t>невротичними</a:t>
            </a:r>
            <a:r>
              <a:rPr lang="ru-RU" dirty="0"/>
              <a:t> станами, вони </a:t>
            </a:r>
            <a:r>
              <a:rPr lang="ru-RU" dirty="0" err="1"/>
              <a:t>направляються</a:t>
            </a:r>
            <a:r>
              <a:rPr lang="ru-RU" dirty="0"/>
              <a:t> в </a:t>
            </a:r>
            <a:r>
              <a:rPr lang="ru-RU" dirty="0" err="1"/>
              <a:t>батальйонні</a:t>
            </a:r>
            <a:r>
              <a:rPr lang="ru-RU" dirty="0"/>
              <a:t> (</a:t>
            </a:r>
            <a:r>
              <a:rPr lang="ru-RU" dirty="0" err="1"/>
              <a:t>полкові</a:t>
            </a:r>
            <a:r>
              <a:rPr lang="ru-RU" dirty="0"/>
              <a:t>) </a:t>
            </a:r>
            <a:r>
              <a:rPr lang="ru-RU" dirty="0" err="1"/>
              <a:t>медичні</a:t>
            </a:r>
            <a:r>
              <a:rPr lang="ru-RU" dirty="0"/>
              <a:t> </a:t>
            </a:r>
            <a:r>
              <a:rPr lang="ru-RU" dirty="0" err="1"/>
              <a:t>пункти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у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перебування</a:t>
            </a:r>
            <a:r>
              <a:rPr lang="ru-RU" dirty="0"/>
              <a:t> </a:t>
            </a:r>
            <a:r>
              <a:rPr lang="ru-RU" dirty="0" err="1"/>
              <a:t>спеціальних</a:t>
            </a:r>
            <a:r>
              <a:rPr lang="ru-RU" dirty="0"/>
              <a:t> команд </a:t>
            </a:r>
            <a:r>
              <a:rPr lang="ru-RU" dirty="0" err="1"/>
              <a:t>психологічної</a:t>
            </a:r>
            <a:r>
              <a:rPr lang="ru-RU" dirty="0"/>
              <a:t> </a:t>
            </a:r>
            <a:r>
              <a:rPr lang="ru-RU" dirty="0" err="1" smtClean="0"/>
              <a:t>допомоги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визначити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представити</a:t>
            </a:r>
            <a:r>
              <a:rPr lang="ru-RU" dirty="0"/>
              <a:t> до </a:t>
            </a:r>
            <a:r>
              <a:rPr lang="ru-RU" dirty="0" err="1"/>
              <a:t>евакуації</a:t>
            </a:r>
            <a:r>
              <a:rPr lang="ru-RU" dirty="0"/>
              <a:t> в </a:t>
            </a:r>
            <a:r>
              <a:rPr lang="ru-RU" dirty="0" err="1"/>
              <a:t>дивізійні</a:t>
            </a:r>
            <a:r>
              <a:rPr lang="ru-RU" dirty="0"/>
              <a:t> </a:t>
            </a:r>
            <a:r>
              <a:rPr lang="ru-RU" dirty="0" err="1"/>
              <a:t>пункти</a:t>
            </a:r>
            <a:r>
              <a:rPr lang="ru-RU" dirty="0"/>
              <a:t> </a:t>
            </a:r>
            <a:r>
              <a:rPr lang="ru-RU" dirty="0" err="1"/>
              <a:t>психологічної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</a:t>
            </a:r>
            <a:r>
              <a:rPr lang="ru-RU" dirty="0" err="1"/>
              <a:t>воїнів</a:t>
            </a:r>
            <a:r>
              <a:rPr lang="ru-RU" dirty="0"/>
              <a:t> з </a:t>
            </a:r>
            <a:r>
              <a:rPr lang="ru-RU" dirty="0" err="1"/>
              <a:t>психотичними</a:t>
            </a:r>
            <a:r>
              <a:rPr lang="ru-RU" dirty="0"/>
              <a:t> </a:t>
            </a:r>
            <a:r>
              <a:rPr lang="ru-RU" dirty="0" err="1" smtClean="0"/>
              <a:t>розладами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8157" b="9214"/>
          <a:stretch/>
        </p:blipFill>
        <p:spPr>
          <a:xfrm>
            <a:off x="2081157" y="3657600"/>
            <a:ext cx="5501640" cy="303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73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448" y="201160"/>
            <a:ext cx="8949992" cy="2293845"/>
          </a:xfrm>
        </p:spPr>
        <p:txBody>
          <a:bodyPr/>
          <a:lstStyle/>
          <a:p>
            <a:r>
              <a:rPr lang="ru-RU" dirty="0"/>
              <a:t>У </a:t>
            </a:r>
            <a:r>
              <a:rPr lang="ru-RU" dirty="0" err="1"/>
              <a:t>ході</a:t>
            </a:r>
            <a:r>
              <a:rPr lang="ru-RU" dirty="0"/>
              <a:t> </a:t>
            </a:r>
            <a:r>
              <a:rPr lang="ru-RU" dirty="0" err="1"/>
              <a:t>бесіди</a:t>
            </a:r>
            <a:r>
              <a:rPr lang="ru-RU" dirty="0"/>
              <a:t> </a:t>
            </a:r>
            <a:r>
              <a:rPr lang="ru-RU" dirty="0" err="1"/>
              <a:t>фіксуються</a:t>
            </a:r>
            <a:r>
              <a:rPr lang="ru-RU" dirty="0"/>
              <a:t>: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відповідей</a:t>
            </a:r>
            <a:r>
              <a:rPr lang="ru-RU" dirty="0"/>
              <a:t>,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адекватність</a:t>
            </a:r>
            <a:r>
              <a:rPr lang="ru-RU" dirty="0"/>
              <a:t>, час,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витрачається</a:t>
            </a:r>
            <a:r>
              <a:rPr lang="ru-RU" dirty="0"/>
              <a:t> </a:t>
            </a:r>
            <a:r>
              <a:rPr lang="ru-RU" dirty="0" err="1"/>
              <a:t>опитуваним</a:t>
            </a:r>
            <a:r>
              <a:rPr lang="ru-RU" dirty="0"/>
              <a:t> на </a:t>
            </a:r>
            <a:r>
              <a:rPr lang="ru-RU" dirty="0" err="1"/>
              <a:t>обдумування</a:t>
            </a:r>
            <a:r>
              <a:rPr lang="ru-RU" dirty="0"/>
              <a:t> </a:t>
            </a:r>
            <a:r>
              <a:rPr lang="ru-RU" dirty="0" err="1"/>
              <a:t>відповіді</a:t>
            </a:r>
            <a:r>
              <a:rPr lang="ru-RU" dirty="0"/>
              <a:t>, </a:t>
            </a:r>
            <a:r>
              <a:rPr lang="ru-RU" dirty="0" err="1"/>
              <a:t>невербальні</a:t>
            </a:r>
            <a:r>
              <a:rPr lang="ru-RU" dirty="0"/>
              <a:t> прояви і т. д.</a:t>
            </a:r>
          </a:p>
          <a:p>
            <a:endParaRPr lang="ru-RU" dirty="0"/>
          </a:p>
          <a:p>
            <a:r>
              <a:rPr lang="ru-RU" dirty="0" err="1"/>
              <a:t>Візуальна</a:t>
            </a:r>
            <a:r>
              <a:rPr lang="ru-RU" dirty="0"/>
              <a:t> </a:t>
            </a:r>
            <a:r>
              <a:rPr lang="ru-RU" dirty="0" err="1"/>
              <a:t>експрес-діагностика</a:t>
            </a:r>
            <a:r>
              <a:rPr lang="ru-RU" dirty="0"/>
              <a:t> </a:t>
            </a:r>
            <a:r>
              <a:rPr lang="ru-RU" dirty="0" err="1"/>
              <a:t>полягає</a:t>
            </a:r>
            <a:r>
              <a:rPr lang="ru-RU" dirty="0"/>
              <a:t> у </a:t>
            </a:r>
            <a:r>
              <a:rPr lang="ru-RU" dirty="0" err="1"/>
              <a:t>спостереженні</a:t>
            </a:r>
            <a:r>
              <a:rPr lang="ru-RU" dirty="0"/>
              <a:t> за </a:t>
            </a:r>
            <a:r>
              <a:rPr lang="ru-RU" dirty="0" err="1"/>
              <a:t>зовнішніми</a:t>
            </a:r>
            <a:r>
              <a:rPr lang="ru-RU" dirty="0"/>
              <a:t> </a:t>
            </a:r>
            <a:r>
              <a:rPr lang="ru-RU" dirty="0" err="1"/>
              <a:t>проявами</a:t>
            </a:r>
            <a:r>
              <a:rPr lang="ru-RU" dirty="0"/>
              <a:t> </a:t>
            </a:r>
            <a:r>
              <a:rPr lang="ru-RU" dirty="0" err="1"/>
              <a:t>військовослужбовця</a:t>
            </a:r>
            <a:r>
              <a:rPr lang="ru-RU" dirty="0"/>
              <a:t> за </a:t>
            </a:r>
            <a:r>
              <a:rPr lang="ru-RU" dirty="0" err="1"/>
              <a:t>спеціальною</a:t>
            </a:r>
            <a:r>
              <a:rPr lang="ru-RU" dirty="0"/>
              <a:t> схемою (</a:t>
            </a:r>
            <a:r>
              <a:rPr lang="ru-RU" dirty="0" err="1"/>
              <a:t>карті</a:t>
            </a:r>
            <a:r>
              <a:rPr lang="ru-RU" dirty="0"/>
              <a:t>), </a:t>
            </a:r>
            <a:r>
              <a:rPr lang="ru-RU" dirty="0" err="1"/>
              <a:t>фіксації</a:t>
            </a:r>
            <a:r>
              <a:rPr lang="ru-RU" dirty="0"/>
              <a:t> </a:t>
            </a:r>
            <a:r>
              <a:rPr lang="ru-RU" dirty="0" err="1"/>
              <a:t>певних</a:t>
            </a:r>
            <a:r>
              <a:rPr lang="ru-RU" dirty="0"/>
              <a:t> </a:t>
            </a:r>
            <a:r>
              <a:rPr lang="ru-RU" dirty="0" err="1"/>
              <a:t>патернів</a:t>
            </a:r>
            <a:r>
              <a:rPr lang="ru-RU" dirty="0"/>
              <a:t> і </a:t>
            </a:r>
            <a:r>
              <a:rPr lang="ru-RU" dirty="0" err="1"/>
              <a:t>подальшої</a:t>
            </a:r>
            <a:r>
              <a:rPr lang="ru-RU" dirty="0"/>
              <a:t> </a:t>
            </a:r>
            <a:r>
              <a:rPr lang="ru-RU" dirty="0" err="1"/>
              <a:t>інтерпретації</a:t>
            </a:r>
            <a:r>
              <a:rPr lang="ru-RU" dirty="0"/>
              <a:t> </a:t>
            </a:r>
            <a:r>
              <a:rPr lang="ru-RU" dirty="0" err="1"/>
              <a:t>отриманої</a:t>
            </a:r>
            <a:r>
              <a:rPr lang="ru-RU" dirty="0"/>
              <a:t> </a:t>
            </a:r>
            <a:r>
              <a:rPr lang="ru-RU" dirty="0" err="1"/>
              <a:t>психологічної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374" y="2495005"/>
            <a:ext cx="6002139" cy="399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11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191" y="435587"/>
            <a:ext cx="8596668" cy="2270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У </a:t>
            </a:r>
            <a:r>
              <a:rPr lang="ru-RU" dirty="0" err="1"/>
              <a:t>світовій</a:t>
            </a:r>
            <a:r>
              <a:rPr lang="ru-RU" dirty="0"/>
              <a:t> </a:t>
            </a:r>
            <a:r>
              <a:rPr lang="ru-RU" dirty="0" err="1"/>
              <a:t>психологічній</a:t>
            </a:r>
            <a:r>
              <a:rPr lang="ru-RU" dirty="0"/>
              <a:t> </a:t>
            </a:r>
            <a:r>
              <a:rPr lang="ru-RU" dirty="0" err="1"/>
              <a:t>практиці</a:t>
            </a:r>
            <a:r>
              <a:rPr lang="ru-RU" dirty="0"/>
              <a:t> для </a:t>
            </a:r>
            <a:r>
              <a:rPr lang="ru-RU" dirty="0" err="1"/>
              <a:t>діагностики</a:t>
            </a:r>
            <a:r>
              <a:rPr lang="ru-RU" dirty="0"/>
              <a:t> ПТСР </a:t>
            </a:r>
            <a:r>
              <a:rPr lang="ru-RU" dirty="0" err="1"/>
              <a:t>розроблений</a:t>
            </a:r>
            <a:r>
              <a:rPr lang="ru-RU" dirty="0"/>
              <a:t> </a:t>
            </a:r>
            <a:r>
              <a:rPr lang="ru-RU" dirty="0" smtClean="0"/>
              <a:t>та </a:t>
            </a:r>
            <a:r>
              <a:rPr lang="ru-RU" dirty="0" err="1" smtClean="0"/>
              <a:t>використовується</a:t>
            </a:r>
            <a:r>
              <a:rPr lang="ru-RU" dirty="0" smtClean="0"/>
              <a:t> </a:t>
            </a:r>
            <a:r>
              <a:rPr lang="ru-RU" dirty="0" err="1"/>
              <a:t>величезний</a:t>
            </a:r>
            <a:r>
              <a:rPr lang="ru-RU" dirty="0"/>
              <a:t> комплекс </a:t>
            </a:r>
            <a:r>
              <a:rPr lang="ru-RU" dirty="0" err="1"/>
              <a:t>спеціально</a:t>
            </a:r>
            <a:r>
              <a:rPr lang="ru-RU" dirty="0"/>
              <a:t> </a:t>
            </a:r>
            <a:r>
              <a:rPr lang="ru-RU" dirty="0" err="1"/>
              <a:t>сконструйованих</a:t>
            </a:r>
            <a:r>
              <a:rPr lang="ru-RU" dirty="0"/>
              <a:t> </a:t>
            </a:r>
            <a:r>
              <a:rPr lang="ru-RU" dirty="0" err="1"/>
              <a:t>клініко-психологічних</a:t>
            </a:r>
            <a:r>
              <a:rPr lang="ru-RU" dirty="0"/>
              <a:t> і </a:t>
            </a:r>
            <a:r>
              <a:rPr lang="ru-RU" dirty="0" err="1"/>
              <a:t>психометричних</a:t>
            </a:r>
            <a:r>
              <a:rPr lang="ru-RU" dirty="0"/>
              <a:t> методик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err="1" smtClean="0"/>
              <a:t>Основним</a:t>
            </a:r>
            <a:r>
              <a:rPr lang="ru-RU" dirty="0" smtClean="0"/>
              <a:t> </a:t>
            </a:r>
            <a:r>
              <a:rPr lang="ru-RU" dirty="0" err="1" smtClean="0"/>
              <a:t>клініко-психологичним</a:t>
            </a:r>
            <a:r>
              <a:rPr lang="ru-RU" dirty="0" smtClean="0"/>
              <a:t> </a:t>
            </a:r>
            <a:r>
              <a:rPr lang="ru-RU" dirty="0"/>
              <a:t>методом </a:t>
            </a:r>
            <a:r>
              <a:rPr lang="ru-RU" dirty="0" err="1"/>
              <a:t>виступає</a:t>
            </a:r>
            <a:r>
              <a:rPr lang="ru-RU" dirty="0"/>
              <a:t> </a:t>
            </a:r>
            <a:r>
              <a:rPr lang="ru-RU" dirty="0" err="1"/>
              <a:t>структуроване</a:t>
            </a:r>
            <a:r>
              <a:rPr lang="ru-RU" dirty="0"/>
              <a:t> </a:t>
            </a:r>
            <a:r>
              <a:rPr lang="ru-RU" dirty="0" err="1"/>
              <a:t>клінічне</a:t>
            </a:r>
            <a:r>
              <a:rPr lang="ru-RU" dirty="0"/>
              <a:t> </a:t>
            </a:r>
            <a:r>
              <a:rPr lang="ru-RU" dirty="0" err="1"/>
              <a:t>діагностичне</a:t>
            </a:r>
            <a:r>
              <a:rPr lang="ru-RU" dirty="0"/>
              <a:t> </a:t>
            </a:r>
            <a:r>
              <a:rPr lang="ru-RU" dirty="0" err="1"/>
              <a:t>інтерв'ю</a:t>
            </a:r>
            <a:r>
              <a:rPr lang="ru-RU" dirty="0"/>
              <a:t> - СКІД (</a:t>
            </a:r>
            <a:r>
              <a:rPr lang="en-US" dirty="0"/>
              <a:t>SCID - Structured Clinical Interview for DSM) </a:t>
            </a:r>
            <a:r>
              <a:rPr lang="ru-RU" dirty="0"/>
              <a:t>і </a:t>
            </a:r>
            <a:r>
              <a:rPr lang="ru-RU" dirty="0" err="1"/>
              <a:t>клінічна</a:t>
            </a:r>
            <a:r>
              <a:rPr lang="ru-RU" dirty="0"/>
              <a:t> </a:t>
            </a:r>
            <a:r>
              <a:rPr lang="ru-RU" dirty="0" err="1"/>
              <a:t>діагностична</a:t>
            </a:r>
            <a:r>
              <a:rPr lang="ru-RU" dirty="0"/>
              <a:t> шкала (</a:t>
            </a:r>
            <a:r>
              <a:rPr lang="en-US" dirty="0"/>
              <a:t>CAPS - Clinical-administered PTSD Scale). </a:t>
            </a:r>
            <a:endParaRPr lang="uk-UA" dirty="0" smtClean="0"/>
          </a:p>
          <a:p>
            <a:pPr marL="0" indent="0">
              <a:buNone/>
            </a:pP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718" y="2706131"/>
            <a:ext cx="73342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16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71600" y="1742303"/>
            <a:ext cx="71792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СКІД </a:t>
            </a:r>
            <a:r>
              <a:rPr lang="ru-RU" dirty="0" err="1"/>
              <a:t>включає</a:t>
            </a:r>
            <a:r>
              <a:rPr lang="ru-RU" dirty="0"/>
              <a:t> ряд </a:t>
            </a:r>
            <a:r>
              <a:rPr lang="ru-RU" dirty="0" err="1"/>
              <a:t>діагностичних</a:t>
            </a:r>
            <a:r>
              <a:rPr lang="ru-RU" dirty="0"/>
              <a:t> </a:t>
            </a:r>
            <a:r>
              <a:rPr lang="ru-RU" dirty="0" err="1"/>
              <a:t>модулів</a:t>
            </a:r>
            <a:r>
              <a:rPr lang="ru-RU" dirty="0"/>
              <a:t> (</a:t>
            </a:r>
            <a:r>
              <a:rPr lang="ru-RU" dirty="0" err="1"/>
              <a:t>блоків</a:t>
            </a:r>
            <a:r>
              <a:rPr lang="ru-RU" dirty="0"/>
              <a:t> </a:t>
            </a:r>
            <a:r>
              <a:rPr lang="ru-RU" dirty="0" err="1"/>
              <a:t>питань</a:t>
            </a:r>
            <a:r>
              <a:rPr lang="ru-RU" dirty="0"/>
              <a:t>),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діагностику</a:t>
            </a:r>
            <a:r>
              <a:rPr lang="ru-RU" dirty="0"/>
              <a:t> </a:t>
            </a:r>
            <a:r>
              <a:rPr lang="ru-RU" dirty="0" err="1"/>
              <a:t>психічних</a:t>
            </a:r>
            <a:r>
              <a:rPr lang="ru-RU" dirty="0"/>
              <a:t> </a:t>
            </a:r>
            <a:r>
              <a:rPr lang="ru-RU" dirty="0" err="1"/>
              <a:t>розладів</a:t>
            </a:r>
            <a:r>
              <a:rPr lang="ru-RU" dirty="0"/>
              <a:t> за </a:t>
            </a:r>
            <a:r>
              <a:rPr lang="ru-RU" dirty="0" err="1"/>
              <a:t>критеріями</a:t>
            </a:r>
            <a:r>
              <a:rPr lang="ru-RU" dirty="0"/>
              <a:t> </a:t>
            </a:r>
            <a:r>
              <a:rPr lang="en-US" dirty="0"/>
              <a:t>DSM-IV (</a:t>
            </a:r>
            <a:r>
              <a:rPr lang="ru-RU" dirty="0" err="1"/>
              <a:t>афективних</a:t>
            </a:r>
            <a:r>
              <a:rPr lang="ru-RU" dirty="0"/>
              <a:t>, </a:t>
            </a:r>
            <a:r>
              <a:rPr lang="ru-RU" dirty="0" err="1"/>
              <a:t>психотичних</a:t>
            </a:r>
            <a:r>
              <a:rPr lang="ru-RU" dirty="0"/>
              <a:t>, </a:t>
            </a:r>
            <a:r>
              <a:rPr lang="ru-RU" dirty="0" err="1"/>
              <a:t>тривожних</a:t>
            </a:r>
            <a:r>
              <a:rPr lang="ru-RU" dirty="0"/>
              <a:t>, </a:t>
            </a:r>
            <a:r>
              <a:rPr lang="ru-RU" dirty="0" err="1"/>
              <a:t>викликаних</a:t>
            </a:r>
            <a:r>
              <a:rPr lang="ru-RU" dirty="0"/>
              <a:t> </a:t>
            </a:r>
            <a:r>
              <a:rPr lang="ru-RU" dirty="0" err="1"/>
              <a:t>вживанням</a:t>
            </a:r>
            <a:r>
              <a:rPr lang="ru-RU" dirty="0"/>
              <a:t> </a:t>
            </a:r>
            <a:r>
              <a:rPr lang="ru-RU" dirty="0" err="1"/>
              <a:t>психоактивних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і т. д.). </a:t>
            </a:r>
          </a:p>
          <a:p>
            <a:r>
              <a:rPr lang="ru-RU" dirty="0" err="1"/>
              <a:t>Конструкція</a:t>
            </a:r>
            <a:r>
              <a:rPr lang="ru-RU" dirty="0"/>
              <a:t> </a:t>
            </a:r>
            <a:r>
              <a:rPr lang="ru-RU" dirty="0" err="1"/>
              <a:t>інтерв'ю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працювати</a:t>
            </a:r>
            <a:r>
              <a:rPr lang="ru-RU" dirty="0"/>
              <a:t> </a:t>
            </a:r>
            <a:r>
              <a:rPr lang="ru-RU" dirty="0" err="1"/>
              <a:t>окремо</a:t>
            </a:r>
            <a:r>
              <a:rPr lang="ru-RU" dirty="0"/>
              <a:t> з будь-</a:t>
            </a:r>
            <a:r>
              <a:rPr lang="ru-RU" dirty="0" err="1"/>
              <a:t>яким</a:t>
            </a:r>
            <a:r>
              <a:rPr lang="ru-RU" dirty="0"/>
              <a:t> модулем, в тому </a:t>
            </a:r>
            <a:r>
              <a:rPr lang="ru-RU" dirty="0" err="1"/>
              <a:t>числі</a:t>
            </a:r>
            <a:r>
              <a:rPr lang="ru-RU" dirty="0"/>
              <a:t> і з модулем ПТСР. У кожному </a:t>
            </a:r>
            <a:r>
              <a:rPr lang="ru-RU" dirty="0" err="1"/>
              <a:t>модулі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</a:t>
            </a:r>
            <a:r>
              <a:rPr lang="ru-RU" dirty="0" err="1"/>
              <a:t>чіткі</a:t>
            </a:r>
            <a:r>
              <a:rPr lang="ru-RU" dirty="0"/>
              <a:t> </a:t>
            </a:r>
            <a:r>
              <a:rPr lang="ru-RU" dirty="0" err="1"/>
              <a:t>інструкції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дозволяють</a:t>
            </a:r>
            <a:r>
              <a:rPr lang="ru-RU" dirty="0"/>
              <a:t> </a:t>
            </a:r>
            <a:r>
              <a:rPr lang="ru-RU" dirty="0" err="1"/>
              <a:t>експериментатору</a:t>
            </a:r>
            <a:r>
              <a:rPr lang="ru-RU" dirty="0"/>
              <a:t> у </a:t>
            </a:r>
            <a:r>
              <a:rPr lang="ru-RU" dirty="0" err="1"/>
              <a:t>міру</a:t>
            </a:r>
            <a:r>
              <a:rPr lang="ru-RU" dirty="0"/>
              <a:t> потреби перейти до </a:t>
            </a:r>
            <a:r>
              <a:rPr lang="ru-RU" dirty="0" err="1"/>
              <a:t>бесіди</a:t>
            </a:r>
            <a:r>
              <a:rPr lang="ru-RU" dirty="0"/>
              <a:t> по </a:t>
            </a:r>
            <a:r>
              <a:rPr lang="ru-RU" dirty="0" err="1"/>
              <a:t>іншому</a:t>
            </a:r>
            <a:r>
              <a:rPr lang="ru-RU" dirty="0"/>
              <a:t> блоку </a:t>
            </a:r>
            <a:r>
              <a:rPr lang="ru-RU" dirty="0" err="1"/>
              <a:t>питань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необхідності</a:t>
            </a:r>
            <a:r>
              <a:rPr lang="ru-RU" dirty="0"/>
              <a:t> для постановки остаточного </a:t>
            </a:r>
            <a:r>
              <a:rPr lang="ru-RU" dirty="0" err="1"/>
              <a:t>діагнозу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залучатися</a:t>
            </a:r>
            <a:r>
              <a:rPr lang="ru-RU" dirty="0"/>
              <a:t> </a:t>
            </a:r>
            <a:r>
              <a:rPr lang="ru-RU" dirty="0" err="1"/>
              <a:t>незалежні</a:t>
            </a:r>
            <a:r>
              <a:rPr lang="ru-RU" dirty="0"/>
              <a:t> </a:t>
            </a:r>
            <a:r>
              <a:rPr lang="ru-RU" dirty="0" err="1"/>
              <a:t>експерти</a:t>
            </a:r>
            <a:r>
              <a:rPr lang="ru-RU" dirty="0"/>
              <a:t>. Авторами методики </a:t>
            </a:r>
            <a:r>
              <a:rPr lang="ru-RU" dirty="0" err="1"/>
              <a:t>передбачена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подальших</a:t>
            </a:r>
            <a:r>
              <a:rPr lang="ru-RU" dirty="0"/>
              <a:t> </a:t>
            </a:r>
            <a:r>
              <a:rPr lang="ru-RU" dirty="0" err="1"/>
              <a:t>модифікацій</a:t>
            </a:r>
            <a:r>
              <a:rPr lang="ru-RU" dirty="0"/>
              <a:t>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конкретних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931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6123" y="615995"/>
            <a:ext cx="8596668" cy="3880773"/>
          </a:xfrm>
        </p:spPr>
        <p:txBody>
          <a:bodyPr/>
          <a:lstStyle/>
          <a:p>
            <a:r>
              <a:rPr lang="ru-RU" dirty="0"/>
              <a:t>Шкала </a:t>
            </a:r>
            <a:r>
              <a:rPr lang="en-US" dirty="0"/>
              <a:t>CAPS </a:t>
            </a:r>
            <a:r>
              <a:rPr lang="ru-RU" dirty="0" err="1"/>
              <a:t>застосовується</a:t>
            </a:r>
            <a:r>
              <a:rPr lang="ru-RU" dirty="0"/>
              <a:t>, як правило, </a:t>
            </a:r>
            <a:r>
              <a:rPr lang="ru-RU" dirty="0" err="1"/>
              <a:t>додатково</a:t>
            </a:r>
            <a:r>
              <a:rPr lang="ru-RU" dirty="0"/>
              <a:t> до </a:t>
            </a:r>
            <a:r>
              <a:rPr lang="ru-RU" dirty="0" err="1"/>
              <a:t>структурованого</a:t>
            </a:r>
            <a:r>
              <a:rPr lang="ru-RU" dirty="0"/>
              <a:t> </a:t>
            </a:r>
            <a:r>
              <a:rPr lang="ru-RU" dirty="0" err="1"/>
              <a:t>клінічного</a:t>
            </a:r>
            <a:r>
              <a:rPr lang="ru-RU" dirty="0"/>
              <a:t> </a:t>
            </a:r>
            <a:r>
              <a:rPr lang="ru-RU" dirty="0" err="1"/>
              <a:t>інтерв'ю</a:t>
            </a:r>
            <a:r>
              <a:rPr lang="ru-RU" dirty="0"/>
              <a:t> (СКІД) (</a:t>
            </a:r>
            <a:r>
              <a:rPr lang="en-US" dirty="0"/>
              <a:t>Structured Clinical Interview for DSM III-R) </a:t>
            </a:r>
            <a:r>
              <a:rPr lang="ru-RU" dirty="0"/>
              <a:t>для </a:t>
            </a:r>
            <a:r>
              <a:rPr lang="ru-RU" dirty="0" err="1"/>
              <a:t>клінічної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вираженості</a:t>
            </a:r>
            <a:r>
              <a:rPr lang="ru-RU" dirty="0"/>
              <a:t> симптоматики ПТСР і </a:t>
            </a:r>
            <a:r>
              <a:rPr lang="ru-RU" dirty="0" err="1"/>
              <a:t>частоти</a:t>
            </a:r>
            <a:r>
              <a:rPr lang="ru-RU" dirty="0"/>
              <a:t> </a:t>
            </a:r>
            <a:r>
              <a:rPr lang="ru-RU" dirty="0" err="1"/>
              <a:t>прояву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.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в </a:t>
            </a:r>
            <a:r>
              <a:rPr lang="ru-RU" dirty="0" err="1"/>
              <a:t>ході</a:t>
            </a:r>
            <a:r>
              <a:rPr lang="ru-RU" dirty="0"/>
              <a:t> </a:t>
            </a:r>
            <a:r>
              <a:rPr lang="ru-RU" dirty="0" err="1"/>
              <a:t>інтерв'ю</a:t>
            </a:r>
            <a:r>
              <a:rPr lang="ru-RU" dirty="0"/>
              <a:t> </a:t>
            </a:r>
            <a:r>
              <a:rPr lang="ru-RU" dirty="0" err="1"/>
              <a:t>діагностується</a:t>
            </a:r>
            <a:r>
              <a:rPr lang="ru-RU" dirty="0"/>
              <a:t>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 smtClean="0"/>
              <a:t>симптомів</a:t>
            </a:r>
            <a:r>
              <a:rPr lang="ru-RU" dirty="0" smtClean="0"/>
              <a:t> </a:t>
            </a:r>
            <a:r>
              <a:rPr lang="ru-RU" dirty="0"/>
              <a:t>ПТСР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 smtClean="0"/>
              <a:t>всіх</a:t>
            </a:r>
            <a:r>
              <a:rPr lang="ru-RU" dirty="0" smtClean="0"/>
              <a:t> </a:t>
            </a:r>
            <a:r>
              <a:rPr lang="ru-RU" dirty="0" err="1" smtClean="0"/>
              <a:t>розладів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цілому</a:t>
            </a:r>
            <a:r>
              <a:rPr lang="ru-RU" dirty="0"/>
              <a:t> (</a:t>
            </a:r>
            <a:r>
              <a:rPr lang="en-US" dirty="0"/>
              <a:t>Weathers, </a:t>
            </a:r>
            <a:r>
              <a:rPr lang="en-US" dirty="0" err="1"/>
              <a:t>Litz</a:t>
            </a:r>
            <a:r>
              <a:rPr lang="en-US" dirty="0"/>
              <a:t>, 1994; Blake, 1995).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932" y="2846757"/>
            <a:ext cx="4959049" cy="330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48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9406" y="1635250"/>
            <a:ext cx="8596668" cy="388077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CAPS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оцінити</a:t>
            </a:r>
            <a:r>
              <a:rPr lang="ru-RU" dirty="0"/>
              <a:t> частоту </a:t>
            </a:r>
            <a:r>
              <a:rPr lang="ru-RU" dirty="0" err="1" smtClean="0"/>
              <a:t>виникнення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інтенсивність</a:t>
            </a:r>
            <a:r>
              <a:rPr lang="ru-RU" dirty="0"/>
              <a:t> </a:t>
            </a:r>
            <a:r>
              <a:rPr lang="ru-RU" dirty="0" err="1"/>
              <a:t>прояву</a:t>
            </a:r>
            <a:r>
              <a:rPr lang="ru-RU" dirty="0"/>
              <a:t> </a:t>
            </a:r>
            <a:r>
              <a:rPr lang="ru-RU" dirty="0" err="1"/>
              <a:t>індивідуальних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</a:t>
            </a:r>
            <a:r>
              <a:rPr lang="ru-RU" dirty="0" err="1"/>
              <a:t>розладу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на </a:t>
            </a:r>
            <a:r>
              <a:rPr lang="ru-RU" dirty="0" err="1"/>
              <a:t>соціальну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і </a:t>
            </a:r>
            <a:r>
              <a:rPr lang="ru-RU" dirty="0" err="1"/>
              <a:t>виробничу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.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шкали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визначити</a:t>
            </a:r>
            <a:r>
              <a:rPr lang="ru-RU" dirty="0"/>
              <a:t>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поліпшення</a:t>
            </a:r>
            <a:r>
              <a:rPr lang="ru-RU" dirty="0"/>
              <a:t> стану при повторному </a:t>
            </a:r>
            <a:r>
              <a:rPr lang="ru-RU" dirty="0" err="1"/>
              <a:t>дослідженні</a:t>
            </a:r>
            <a:r>
              <a:rPr lang="ru-RU" dirty="0"/>
              <a:t> у </a:t>
            </a:r>
            <a:r>
              <a:rPr lang="ru-RU" dirty="0" err="1"/>
              <a:t>порівнянні</a:t>
            </a:r>
            <a:r>
              <a:rPr lang="ru-RU" dirty="0"/>
              <a:t> з </a:t>
            </a:r>
            <a:r>
              <a:rPr lang="ru-RU" dirty="0" err="1"/>
              <a:t>попереднім</a:t>
            </a:r>
            <a:r>
              <a:rPr lang="ru-RU" dirty="0"/>
              <a:t>, </a:t>
            </a:r>
            <a:r>
              <a:rPr lang="ru-RU" dirty="0" err="1" smtClean="0"/>
              <a:t>валідність</a:t>
            </a:r>
            <a:r>
              <a:rPr lang="ru-RU" dirty="0" smtClean="0"/>
              <a:t> </a:t>
            </a:r>
            <a:r>
              <a:rPr lang="ru-RU" dirty="0" err="1"/>
              <a:t>результатів</a:t>
            </a:r>
            <a:r>
              <a:rPr lang="ru-RU" dirty="0"/>
              <a:t> і </a:t>
            </a:r>
            <a:r>
              <a:rPr lang="ru-RU" dirty="0" err="1"/>
              <a:t>загальну</a:t>
            </a:r>
            <a:r>
              <a:rPr lang="ru-RU" dirty="0"/>
              <a:t> </a:t>
            </a:r>
            <a:r>
              <a:rPr lang="ru-RU" dirty="0" err="1"/>
              <a:t>інтенсивність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/>
              <a:t>пам'ятати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час </a:t>
            </a:r>
            <a:r>
              <a:rPr lang="ru-RU" dirty="0" err="1"/>
              <a:t>розгляду</a:t>
            </a:r>
            <a:r>
              <a:rPr lang="ru-RU" dirty="0"/>
              <a:t> </a:t>
            </a:r>
            <a:r>
              <a:rPr lang="ru-RU" dirty="0" err="1"/>
              <a:t>проявів</a:t>
            </a:r>
            <a:r>
              <a:rPr lang="ru-RU" dirty="0"/>
              <a:t> кожного симптому - 1 </a:t>
            </a:r>
            <a:r>
              <a:rPr lang="ru-RU" dirty="0" err="1"/>
              <a:t>місяць</a:t>
            </a:r>
            <a:r>
              <a:rPr lang="ru-RU" dirty="0"/>
              <a:t>.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запитань</a:t>
            </a:r>
            <a:r>
              <a:rPr lang="ru-RU" dirty="0"/>
              <a:t> </a:t>
            </a:r>
            <a:r>
              <a:rPr lang="ru-RU" dirty="0" err="1"/>
              <a:t>шкали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частота </a:t>
            </a:r>
            <a:r>
              <a:rPr lang="ru-RU" dirty="0" err="1" smtClean="0"/>
              <a:t>виникнення</a:t>
            </a:r>
            <a:r>
              <a:rPr lang="ru-RU" dirty="0" smtClean="0"/>
              <a:t> </a:t>
            </a:r>
            <a:r>
              <a:rPr lang="ru-RU" dirty="0" err="1"/>
              <a:t>досліджуваного</a:t>
            </a:r>
            <a:r>
              <a:rPr lang="ru-RU" dirty="0"/>
              <a:t> симптому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попереднього</a:t>
            </a:r>
            <a:r>
              <a:rPr lang="ru-RU" dirty="0"/>
              <a:t> </a:t>
            </a:r>
            <a:r>
              <a:rPr lang="ru-RU" dirty="0" err="1"/>
              <a:t>місяця</a:t>
            </a:r>
            <a:r>
              <a:rPr lang="ru-RU" dirty="0"/>
              <a:t>, а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оцінюється</a:t>
            </a:r>
            <a:r>
              <a:rPr lang="ru-RU" dirty="0"/>
              <a:t> </a:t>
            </a:r>
            <a:r>
              <a:rPr lang="ru-RU" dirty="0" err="1"/>
              <a:t>інтенсивність</a:t>
            </a:r>
            <a:r>
              <a:rPr lang="ru-RU" dirty="0"/>
              <a:t> </a:t>
            </a:r>
            <a:r>
              <a:rPr lang="ru-RU" dirty="0" err="1"/>
              <a:t>прояву</a:t>
            </a:r>
            <a:r>
              <a:rPr lang="ru-RU" dirty="0"/>
              <a:t> симптому. </a:t>
            </a:r>
            <a:endParaRPr lang="ru-RU" dirty="0" smtClean="0"/>
          </a:p>
          <a:p>
            <a:r>
              <a:rPr lang="ru-RU" dirty="0" err="1" smtClean="0"/>
              <a:t>Важливо</a:t>
            </a:r>
            <a:r>
              <a:rPr lang="ru-RU" dirty="0" smtClean="0"/>
              <a:t> </a:t>
            </a:r>
            <a:r>
              <a:rPr lang="ru-RU" dirty="0" err="1"/>
              <a:t>підкреслити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критерії</a:t>
            </a:r>
            <a:r>
              <a:rPr lang="ru-RU" dirty="0"/>
              <a:t> С і </a:t>
            </a:r>
            <a:r>
              <a:rPr lang="en-US" dirty="0"/>
              <a:t>D </a:t>
            </a:r>
            <a:r>
              <a:rPr lang="ru-RU" dirty="0" err="1"/>
              <a:t>вимагають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не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проявів</a:t>
            </a:r>
            <a:r>
              <a:rPr lang="ru-RU" dirty="0"/>
              <a:t> симптому до </a:t>
            </a:r>
            <a:r>
              <a:rPr lang="ru-RU" dirty="0" err="1"/>
              <a:t>травми</a:t>
            </a:r>
            <a:r>
              <a:rPr lang="ru-RU" dirty="0"/>
              <a:t>. </a:t>
            </a:r>
            <a:r>
              <a:rPr lang="ru-RU" dirty="0" err="1"/>
              <a:t>Інтерв'юер</a:t>
            </a:r>
            <a:r>
              <a:rPr lang="ru-RU" dirty="0"/>
              <a:t> повинен </a:t>
            </a:r>
            <a:r>
              <a:rPr lang="ru-RU" dirty="0" err="1"/>
              <a:t>упевнитися</a:t>
            </a:r>
            <a:r>
              <a:rPr lang="ru-RU" dirty="0"/>
              <a:t> в тому, </a:t>
            </a:r>
            <a:r>
              <a:rPr lang="ru-RU" dirty="0" err="1"/>
              <a:t>що</a:t>
            </a:r>
            <a:r>
              <a:rPr lang="ru-RU" dirty="0"/>
              <a:t> у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маніфестація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С і </a:t>
            </a:r>
            <a:r>
              <a:rPr lang="en-US" dirty="0"/>
              <a:t>D </a:t>
            </a:r>
            <a:r>
              <a:rPr lang="ru-RU" dirty="0" err="1"/>
              <a:t>сталася</a:t>
            </a:r>
            <a:r>
              <a:rPr lang="ru-RU" dirty="0"/>
              <a:t> 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травми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минулого</a:t>
            </a:r>
            <a:r>
              <a:rPr lang="ru-RU" dirty="0"/>
              <a:t> </a:t>
            </a:r>
            <a:r>
              <a:rPr lang="ru-RU" dirty="0" err="1"/>
              <a:t>місяця</a:t>
            </a:r>
            <a:r>
              <a:rPr lang="ru-RU" dirty="0"/>
              <a:t> стан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відповідало</a:t>
            </a:r>
            <a:r>
              <a:rPr lang="ru-RU" dirty="0"/>
              <a:t> </a:t>
            </a:r>
            <a:r>
              <a:rPr lang="ru-RU" dirty="0" err="1"/>
              <a:t>діагностичним</a:t>
            </a:r>
            <a:r>
              <a:rPr lang="ru-RU" dirty="0"/>
              <a:t> </a:t>
            </a:r>
            <a:r>
              <a:rPr lang="ru-RU" dirty="0" err="1"/>
              <a:t>критеріям</a:t>
            </a:r>
            <a:r>
              <a:rPr lang="ru-RU" dirty="0"/>
              <a:t> ПТСР, то </a:t>
            </a:r>
            <a:r>
              <a:rPr lang="ru-RU" dirty="0" err="1"/>
              <a:t>воно</a:t>
            </a:r>
            <a:r>
              <a:rPr lang="ru-RU" dirty="0"/>
              <a:t> автоматично </a:t>
            </a:r>
            <a:r>
              <a:rPr lang="ru-RU" dirty="0" err="1"/>
              <a:t>визначається</a:t>
            </a:r>
            <a:r>
              <a:rPr lang="ru-RU" dirty="0"/>
              <a:t> як </a:t>
            </a:r>
            <a:r>
              <a:rPr lang="ru-RU" dirty="0" err="1"/>
              <a:t>задовольняє</a:t>
            </a:r>
            <a:r>
              <a:rPr lang="ru-RU" dirty="0"/>
              <a:t> </a:t>
            </a:r>
            <a:r>
              <a:rPr lang="ru-RU" dirty="0" err="1"/>
              <a:t>критеріям</a:t>
            </a:r>
            <a:r>
              <a:rPr lang="ru-RU" dirty="0"/>
              <a:t> ПТСР,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розвинувся</a:t>
            </a:r>
            <a:r>
              <a:rPr lang="ru-RU" dirty="0"/>
              <a:t> в </a:t>
            </a:r>
            <a:r>
              <a:rPr lang="ru-RU" dirty="0" err="1"/>
              <a:t>посттравматичний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464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stantia/Franklin Gothic Book">
      <a:majorFont>
        <a:latin typeface="Constantia" panose="02030602050306030303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00195363F3329468164B31340C21CB5" ma:contentTypeVersion="4" ma:contentTypeDescription="Создание документа." ma:contentTypeScope="" ma:versionID="94b1d84a7f1cbc5249e4e700a04a5504">
  <xsd:schema xmlns:xsd="http://www.w3.org/2001/XMLSchema" xmlns:xs="http://www.w3.org/2001/XMLSchema" xmlns:p="http://schemas.microsoft.com/office/2006/metadata/properties" xmlns:ns2="89f92000-800d-4392-bb19-26adcb08c17f" targetNamespace="http://schemas.microsoft.com/office/2006/metadata/properties" ma:root="true" ma:fieldsID="1d9d3d8289b372a5ec80e314a0549c9a" ns2:_="">
    <xsd:import namespace="89f92000-800d-4392-bb19-26adcb08c1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92000-800d-4392-bb19-26adcb08c1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52D6CD-3D3A-4545-852B-2E4FEDB121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D2C119-D099-4E1D-A879-08F0873C62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f92000-800d-4392-bb19-26adcb08c1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311</TotalTime>
  <Words>946</Words>
  <Application>Microsoft Office PowerPoint</Application>
  <PresentationFormat>Widescreen</PresentationFormat>
  <Paragraphs>45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Constantia</vt:lpstr>
      <vt:lpstr>Franklin Gothic Book</vt:lpstr>
      <vt:lpstr>Trebuchet MS</vt:lpstr>
      <vt:lpstr>Wingdings 3</vt:lpstr>
      <vt:lpstr>Аспект</vt:lpstr>
      <vt:lpstr> Міністерство охорони здоров’я України Одеський національний медичний університет Кафедра Психіатрії та наркології    Діагностика і класифікація поведінкових розладів    </vt:lpstr>
      <vt:lpstr>Розлади поведінки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Y O</cp:lastModifiedBy>
  <cp:revision>14</cp:revision>
  <dcterms:created xsi:type="dcterms:W3CDTF">2022-09-13T09:20:40Z</dcterms:created>
  <dcterms:modified xsi:type="dcterms:W3CDTF">2022-12-20T13:55:09Z</dcterms:modified>
</cp:coreProperties>
</file>