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972" r:id="rId3"/>
  </p:sldMasterIdLst>
  <p:notesMasterIdLst>
    <p:notesMasterId r:id="rId30"/>
  </p:notesMasterIdLst>
  <p:sldIdLst>
    <p:sldId id="347" r:id="rId4"/>
    <p:sldId id="263" r:id="rId5"/>
    <p:sldId id="370" r:id="rId6"/>
    <p:sldId id="374" r:id="rId7"/>
    <p:sldId id="362" r:id="rId8"/>
    <p:sldId id="357" r:id="rId9"/>
    <p:sldId id="353" r:id="rId10"/>
    <p:sldId id="359" r:id="rId11"/>
    <p:sldId id="363" r:id="rId12"/>
    <p:sldId id="360" r:id="rId13"/>
    <p:sldId id="364" r:id="rId14"/>
    <p:sldId id="361" r:id="rId15"/>
    <p:sldId id="365" r:id="rId16"/>
    <p:sldId id="355" r:id="rId17"/>
    <p:sldId id="380" r:id="rId18"/>
    <p:sldId id="381" r:id="rId19"/>
    <p:sldId id="372" r:id="rId20"/>
    <p:sldId id="375" r:id="rId21"/>
    <p:sldId id="376" r:id="rId22"/>
    <p:sldId id="349" r:id="rId23"/>
    <p:sldId id="368" r:id="rId24"/>
    <p:sldId id="358" r:id="rId25"/>
    <p:sldId id="369" r:id="rId26"/>
    <p:sldId id="377" r:id="rId27"/>
    <p:sldId id="379" r:id="rId28"/>
    <p:sldId id="3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1EA"/>
    <a:srgbClr val="FFC000"/>
    <a:srgbClr val="00B0F0"/>
    <a:srgbClr val="FF0000"/>
    <a:srgbClr val="00B4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9" autoAdjust="0"/>
    <p:restoredTop sz="94660"/>
  </p:normalViewPr>
  <p:slideViewPr>
    <p:cSldViewPr>
      <p:cViewPr varScale="1">
        <p:scale>
          <a:sx n="80" d="100"/>
          <a:sy n="80" d="100"/>
        </p:scale>
        <p:origin x="1565"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ustomXml" Target="../customXml/item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46D370-E00A-477B-BC06-8B46FB5C1424}" type="doc">
      <dgm:prSet loTypeId="urn:microsoft.com/office/officeart/2005/8/layout/chevron2" loCatId="list" qsTypeId="urn:microsoft.com/office/officeart/2005/8/quickstyle/3d1" qsCatId="3D" csTypeId="urn:microsoft.com/office/officeart/2005/8/colors/colorful5" csCatId="colorful" phldr="1"/>
      <dgm:spPr/>
      <dgm:t>
        <a:bodyPr/>
        <a:lstStyle/>
        <a:p>
          <a:endParaRPr lang="ru-RU"/>
        </a:p>
      </dgm:t>
    </dgm:pt>
    <dgm:pt modelId="{F15453C6-3A0E-49C5-A15E-BB55747A1943}">
      <dgm:prSet phldrT="[Текст]"/>
      <dgm:spPr/>
      <dgm:t>
        <a:bodyPr/>
        <a:lstStyle/>
        <a:p>
          <a:r>
            <a:rPr lang="uk-UA" dirty="0"/>
            <a:t>1</a:t>
          </a:r>
          <a:endParaRPr lang="ru-RU" dirty="0"/>
        </a:p>
      </dgm:t>
    </dgm:pt>
    <dgm:pt modelId="{84A9ED04-287F-4E08-B85B-01A221EB5084}" type="parTrans" cxnId="{33BB637E-2A50-42DD-BA07-9B547E478328}">
      <dgm:prSet/>
      <dgm:spPr/>
      <dgm:t>
        <a:bodyPr/>
        <a:lstStyle/>
        <a:p>
          <a:endParaRPr lang="ru-RU"/>
        </a:p>
      </dgm:t>
    </dgm:pt>
    <dgm:pt modelId="{EE90E0FA-B541-4604-B7BC-66A75FB10122}" type="sibTrans" cxnId="{33BB637E-2A50-42DD-BA07-9B547E478328}">
      <dgm:prSet/>
      <dgm:spPr/>
      <dgm:t>
        <a:bodyPr/>
        <a:lstStyle/>
        <a:p>
          <a:endParaRPr lang="ru-RU"/>
        </a:p>
      </dgm:t>
    </dgm:pt>
    <dgm:pt modelId="{532D8096-7DF1-4BE2-B4A3-0490CFE5075B}">
      <dgm:prSet phldrT="[Текст]"/>
      <dgm:spPr/>
      <dgm:t>
        <a:bodyPr/>
        <a:lstStyle/>
        <a:p>
          <a:r>
            <a:rPr lang="uk-UA" dirty="0">
              <a:solidFill>
                <a:srgbClr val="000000"/>
              </a:solidFill>
            </a:rPr>
            <a:t>дебільність</a:t>
          </a:r>
          <a:endParaRPr lang="ru-RU" dirty="0">
            <a:solidFill>
              <a:srgbClr val="000000"/>
            </a:solidFill>
          </a:endParaRPr>
        </a:p>
      </dgm:t>
    </dgm:pt>
    <dgm:pt modelId="{232AF303-2FB8-4DA4-930C-8035E8032BEC}" type="parTrans" cxnId="{445C8CD2-33CF-4A26-ABAC-0BF3C04A1273}">
      <dgm:prSet/>
      <dgm:spPr/>
      <dgm:t>
        <a:bodyPr/>
        <a:lstStyle/>
        <a:p>
          <a:endParaRPr lang="ru-RU"/>
        </a:p>
      </dgm:t>
    </dgm:pt>
    <dgm:pt modelId="{DCC78DD0-DCC4-4D4F-B060-3A2E27DB9F5C}" type="sibTrans" cxnId="{445C8CD2-33CF-4A26-ABAC-0BF3C04A1273}">
      <dgm:prSet/>
      <dgm:spPr/>
      <dgm:t>
        <a:bodyPr/>
        <a:lstStyle/>
        <a:p>
          <a:endParaRPr lang="ru-RU"/>
        </a:p>
      </dgm:t>
    </dgm:pt>
    <dgm:pt modelId="{B8344B57-0467-4D27-BDE3-EB7D00CEC489}">
      <dgm:prSet phldrT="[Текст]"/>
      <dgm:spPr/>
      <dgm:t>
        <a:bodyPr/>
        <a:lstStyle/>
        <a:p>
          <a:r>
            <a:rPr lang="uk-UA" dirty="0"/>
            <a:t>2</a:t>
          </a:r>
          <a:endParaRPr lang="ru-RU" dirty="0"/>
        </a:p>
      </dgm:t>
    </dgm:pt>
    <dgm:pt modelId="{DFF42552-204F-477A-9110-E2F21E8BF9DB}" type="parTrans" cxnId="{3FA98FCB-C923-4814-B0B2-97896879D26E}">
      <dgm:prSet/>
      <dgm:spPr/>
      <dgm:t>
        <a:bodyPr/>
        <a:lstStyle/>
        <a:p>
          <a:endParaRPr lang="ru-RU"/>
        </a:p>
      </dgm:t>
    </dgm:pt>
    <dgm:pt modelId="{EE615D4E-0BE6-448D-95F4-7795018D51E2}" type="sibTrans" cxnId="{3FA98FCB-C923-4814-B0B2-97896879D26E}">
      <dgm:prSet/>
      <dgm:spPr/>
      <dgm:t>
        <a:bodyPr/>
        <a:lstStyle/>
        <a:p>
          <a:endParaRPr lang="ru-RU"/>
        </a:p>
      </dgm:t>
    </dgm:pt>
    <dgm:pt modelId="{FCCBA385-1097-4D1B-8D6A-88269FD3D125}">
      <dgm:prSet phldrT="[Текст]"/>
      <dgm:spPr/>
      <dgm:t>
        <a:bodyPr/>
        <a:lstStyle/>
        <a:p>
          <a:r>
            <a:rPr lang="uk-UA" dirty="0">
              <a:solidFill>
                <a:srgbClr val="000000"/>
              </a:solidFill>
            </a:rPr>
            <a:t>імбецильність</a:t>
          </a:r>
          <a:endParaRPr lang="ru-RU" dirty="0">
            <a:solidFill>
              <a:srgbClr val="000000"/>
            </a:solidFill>
          </a:endParaRPr>
        </a:p>
      </dgm:t>
    </dgm:pt>
    <dgm:pt modelId="{37E0ED12-A1EE-4E6B-AB34-97084537E578}" type="parTrans" cxnId="{44C7EE2C-C60C-45DD-BA29-48FAF00FCE8B}">
      <dgm:prSet/>
      <dgm:spPr/>
      <dgm:t>
        <a:bodyPr/>
        <a:lstStyle/>
        <a:p>
          <a:endParaRPr lang="ru-RU"/>
        </a:p>
      </dgm:t>
    </dgm:pt>
    <dgm:pt modelId="{5C128079-6E13-4AB3-86BD-29EC14046A17}" type="sibTrans" cxnId="{44C7EE2C-C60C-45DD-BA29-48FAF00FCE8B}">
      <dgm:prSet/>
      <dgm:spPr/>
      <dgm:t>
        <a:bodyPr/>
        <a:lstStyle/>
        <a:p>
          <a:endParaRPr lang="ru-RU"/>
        </a:p>
      </dgm:t>
    </dgm:pt>
    <dgm:pt modelId="{ABC62B51-E491-4BCA-ABA7-8486A657D67D}">
      <dgm:prSet phldrT="[Текст]"/>
      <dgm:spPr/>
      <dgm:t>
        <a:bodyPr/>
        <a:lstStyle/>
        <a:p>
          <a:r>
            <a:rPr lang="uk-UA" dirty="0">
              <a:solidFill>
                <a:srgbClr val="000000"/>
              </a:solidFill>
            </a:rPr>
            <a:t>ідіотія</a:t>
          </a:r>
          <a:endParaRPr lang="ru-RU" dirty="0">
            <a:solidFill>
              <a:srgbClr val="000000"/>
            </a:solidFill>
          </a:endParaRPr>
        </a:p>
      </dgm:t>
    </dgm:pt>
    <dgm:pt modelId="{22C3FD98-5F35-4CF9-B59F-D42140885B89}" type="parTrans" cxnId="{A10C6766-A2C6-4ADD-A7D2-18F0B1246361}">
      <dgm:prSet/>
      <dgm:spPr/>
      <dgm:t>
        <a:bodyPr/>
        <a:lstStyle/>
        <a:p>
          <a:endParaRPr lang="ru-RU"/>
        </a:p>
      </dgm:t>
    </dgm:pt>
    <dgm:pt modelId="{1B201F55-DC29-419C-A401-DDFF709733C6}" type="sibTrans" cxnId="{A10C6766-A2C6-4ADD-A7D2-18F0B1246361}">
      <dgm:prSet/>
      <dgm:spPr/>
      <dgm:t>
        <a:bodyPr/>
        <a:lstStyle/>
        <a:p>
          <a:endParaRPr lang="ru-RU"/>
        </a:p>
      </dgm:t>
    </dgm:pt>
    <dgm:pt modelId="{49F0E400-30E9-4282-9394-F3D07305CB7A}">
      <dgm:prSet phldrT="[Текст]"/>
      <dgm:spPr/>
      <dgm:t>
        <a:bodyPr/>
        <a:lstStyle/>
        <a:p>
          <a:r>
            <a:rPr lang="uk-UA" dirty="0"/>
            <a:t>3</a:t>
          </a:r>
          <a:endParaRPr lang="ru-RU" dirty="0"/>
        </a:p>
      </dgm:t>
    </dgm:pt>
    <dgm:pt modelId="{AC694477-3377-4DCB-9889-6A35ED07B863}" type="sibTrans" cxnId="{314C0E9F-115A-4489-A6EB-804BB849D695}">
      <dgm:prSet/>
      <dgm:spPr/>
      <dgm:t>
        <a:bodyPr/>
        <a:lstStyle/>
        <a:p>
          <a:endParaRPr lang="ru-RU"/>
        </a:p>
      </dgm:t>
    </dgm:pt>
    <dgm:pt modelId="{0349C0DD-EB4F-4E41-9533-2D463AC2C4BD}" type="parTrans" cxnId="{314C0E9F-115A-4489-A6EB-804BB849D695}">
      <dgm:prSet/>
      <dgm:spPr/>
      <dgm:t>
        <a:bodyPr/>
        <a:lstStyle/>
        <a:p>
          <a:endParaRPr lang="ru-RU"/>
        </a:p>
      </dgm:t>
    </dgm:pt>
    <dgm:pt modelId="{540AFCC6-ED9A-4A7C-872D-C5E13D6F1F3E}" type="pres">
      <dgm:prSet presAssocID="{3C46D370-E00A-477B-BC06-8B46FB5C1424}" presName="linearFlow" presStyleCnt="0">
        <dgm:presLayoutVars>
          <dgm:dir/>
          <dgm:animLvl val="lvl"/>
          <dgm:resizeHandles val="exact"/>
        </dgm:presLayoutVars>
      </dgm:prSet>
      <dgm:spPr/>
    </dgm:pt>
    <dgm:pt modelId="{BB1DF945-637C-4C1D-B053-5AB776B71AAF}" type="pres">
      <dgm:prSet presAssocID="{F15453C6-3A0E-49C5-A15E-BB55747A1943}" presName="composite" presStyleCnt="0"/>
      <dgm:spPr/>
    </dgm:pt>
    <dgm:pt modelId="{2551D3F0-37C0-41D8-BEE0-602C57384DC8}" type="pres">
      <dgm:prSet presAssocID="{F15453C6-3A0E-49C5-A15E-BB55747A1943}" presName="parentText" presStyleLbl="alignNode1" presStyleIdx="0" presStyleCnt="3">
        <dgm:presLayoutVars>
          <dgm:chMax val="1"/>
          <dgm:bulletEnabled val="1"/>
        </dgm:presLayoutVars>
      </dgm:prSet>
      <dgm:spPr/>
    </dgm:pt>
    <dgm:pt modelId="{0D2FE680-4DD7-4F7B-8706-69D99600BD31}" type="pres">
      <dgm:prSet presAssocID="{F15453C6-3A0E-49C5-A15E-BB55747A1943}" presName="descendantText" presStyleLbl="alignAcc1" presStyleIdx="0" presStyleCnt="3">
        <dgm:presLayoutVars>
          <dgm:bulletEnabled val="1"/>
        </dgm:presLayoutVars>
      </dgm:prSet>
      <dgm:spPr/>
    </dgm:pt>
    <dgm:pt modelId="{B905F631-CEE9-4D7D-9545-043E8B8E7E18}" type="pres">
      <dgm:prSet presAssocID="{EE90E0FA-B541-4604-B7BC-66A75FB10122}" presName="sp" presStyleCnt="0"/>
      <dgm:spPr/>
    </dgm:pt>
    <dgm:pt modelId="{95E7035A-F05E-42EC-BBFC-59A873EE645E}" type="pres">
      <dgm:prSet presAssocID="{B8344B57-0467-4D27-BDE3-EB7D00CEC489}" presName="composite" presStyleCnt="0"/>
      <dgm:spPr/>
    </dgm:pt>
    <dgm:pt modelId="{0446046A-C6E2-4699-8D9D-768AC69FF1CD}" type="pres">
      <dgm:prSet presAssocID="{B8344B57-0467-4D27-BDE3-EB7D00CEC489}" presName="parentText" presStyleLbl="alignNode1" presStyleIdx="1" presStyleCnt="3">
        <dgm:presLayoutVars>
          <dgm:chMax val="1"/>
          <dgm:bulletEnabled val="1"/>
        </dgm:presLayoutVars>
      </dgm:prSet>
      <dgm:spPr/>
    </dgm:pt>
    <dgm:pt modelId="{A000CC31-752D-4AEF-A49D-AFE86975E1C0}" type="pres">
      <dgm:prSet presAssocID="{B8344B57-0467-4D27-BDE3-EB7D00CEC489}" presName="descendantText" presStyleLbl="alignAcc1" presStyleIdx="1" presStyleCnt="3">
        <dgm:presLayoutVars>
          <dgm:bulletEnabled val="1"/>
        </dgm:presLayoutVars>
      </dgm:prSet>
      <dgm:spPr/>
    </dgm:pt>
    <dgm:pt modelId="{F1E4F039-94D3-4B86-A6C6-657E98356A48}" type="pres">
      <dgm:prSet presAssocID="{EE615D4E-0BE6-448D-95F4-7795018D51E2}" presName="sp" presStyleCnt="0"/>
      <dgm:spPr/>
    </dgm:pt>
    <dgm:pt modelId="{E92197C2-7C76-4A5C-B778-37BAC494F3CE}" type="pres">
      <dgm:prSet presAssocID="{49F0E400-30E9-4282-9394-F3D07305CB7A}" presName="composite" presStyleCnt="0"/>
      <dgm:spPr/>
    </dgm:pt>
    <dgm:pt modelId="{C91C22A9-0115-4663-8404-020E7614349D}" type="pres">
      <dgm:prSet presAssocID="{49F0E400-30E9-4282-9394-F3D07305CB7A}" presName="parentText" presStyleLbl="alignNode1" presStyleIdx="2" presStyleCnt="3">
        <dgm:presLayoutVars>
          <dgm:chMax val="1"/>
          <dgm:bulletEnabled val="1"/>
        </dgm:presLayoutVars>
      </dgm:prSet>
      <dgm:spPr/>
    </dgm:pt>
    <dgm:pt modelId="{9E601547-90FF-45C6-9ED0-83F9858A4D38}" type="pres">
      <dgm:prSet presAssocID="{49F0E400-30E9-4282-9394-F3D07305CB7A}" presName="descendantText" presStyleLbl="alignAcc1" presStyleIdx="2" presStyleCnt="3">
        <dgm:presLayoutVars>
          <dgm:bulletEnabled val="1"/>
        </dgm:presLayoutVars>
      </dgm:prSet>
      <dgm:spPr/>
    </dgm:pt>
  </dgm:ptLst>
  <dgm:cxnLst>
    <dgm:cxn modelId="{E3FFA00D-579C-4525-BE7D-F7264B97C485}" type="presOf" srcId="{49F0E400-30E9-4282-9394-F3D07305CB7A}" destId="{C91C22A9-0115-4663-8404-020E7614349D}" srcOrd="0" destOrd="0" presId="urn:microsoft.com/office/officeart/2005/8/layout/chevron2"/>
    <dgm:cxn modelId="{44C7EE2C-C60C-45DD-BA29-48FAF00FCE8B}" srcId="{B8344B57-0467-4D27-BDE3-EB7D00CEC489}" destId="{FCCBA385-1097-4D1B-8D6A-88269FD3D125}" srcOrd="0" destOrd="0" parTransId="{37E0ED12-A1EE-4E6B-AB34-97084537E578}" sibTransId="{5C128079-6E13-4AB3-86BD-29EC14046A17}"/>
    <dgm:cxn modelId="{47E42234-0261-4CEE-8DEA-823995ABA89B}" type="presOf" srcId="{B8344B57-0467-4D27-BDE3-EB7D00CEC489}" destId="{0446046A-C6E2-4699-8D9D-768AC69FF1CD}" srcOrd="0" destOrd="0" presId="urn:microsoft.com/office/officeart/2005/8/layout/chevron2"/>
    <dgm:cxn modelId="{5EE68238-6B2E-4ADF-9A6C-2C782D491576}" type="presOf" srcId="{532D8096-7DF1-4BE2-B4A3-0490CFE5075B}" destId="{0D2FE680-4DD7-4F7B-8706-69D99600BD31}" srcOrd="0" destOrd="0" presId="urn:microsoft.com/office/officeart/2005/8/layout/chevron2"/>
    <dgm:cxn modelId="{A10C6766-A2C6-4ADD-A7D2-18F0B1246361}" srcId="{49F0E400-30E9-4282-9394-F3D07305CB7A}" destId="{ABC62B51-E491-4BCA-ABA7-8486A657D67D}" srcOrd="0" destOrd="0" parTransId="{22C3FD98-5F35-4CF9-B59F-D42140885B89}" sibTransId="{1B201F55-DC29-419C-A401-DDFF709733C6}"/>
    <dgm:cxn modelId="{3AFE9D6C-78A4-4698-B77D-554BB642D651}" type="presOf" srcId="{ABC62B51-E491-4BCA-ABA7-8486A657D67D}" destId="{9E601547-90FF-45C6-9ED0-83F9858A4D38}" srcOrd="0" destOrd="0" presId="urn:microsoft.com/office/officeart/2005/8/layout/chevron2"/>
    <dgm:cxn modelId="{D4C51E7D-6B6B-4689-8C19-E81A65DDF344}" type="presOf" srcId="{FCCBA385-1097-4D1B-8D6A-88269FD3D125}" destId="{A000CC31-752D-4AEF-A49D-AFE86975E1C0}" srcOrd="0" destOrd="0" presId="urn:microsoft.com/office/officeart/2005/8/layout/chevron2"/>
    <dgm:cxn modelId="{33BB637E-2A50-42DD-BA07-9B547E478328}" srcId="{3C46D370-E00A-477B-BC06-8B46FB5C1424}" destId="{F15453C6-3A0E-49C5-A15E-BB55747A1943}" srcOrd="0" destOrd="0" parTransId="{84A9ED04-287F-4E08-B85B-01A221EB5084}" sibTransId="{EE90E0FA-B541-4604-B7BC-66A75FB10122}"/>
    <dgm:cxn modelId="{314C0E9F-115A-4489-A6EB-804BB849D695}" srcId="{3C46D370-E00A-477B-BC06-8B46FB5C1424}" destId="{49F0E400-30E9-4282-9394-F3D07305CB7A}" srcOrd="2" destOrd="0" parTransId="{0349C0DD-EB4F-4E41-9533-2D463AC2C4BD}" sibTransId="{AC694477-3377-4DCB-9889-6A35ED07B863}"/>
    <dgm:cxn modelId="{EC9E48A4-9361-466D-BD3D-57D4D7E8DFB0}" type="presOf" srcId="{3C46D370-E00A-477B-BC06-8B46FB5C1424}" destId="{540AFCC6-ED9A-4A7C-872D-C5E13D6F1F3E}" srcOrd="0" destOrd="0" presId="urn:microsoft.com/office/officeart/2005/8/layout/chevron2"/>
    <dgm:cxn modelId="{F4E233B1-F4E2-452E-A776-FE71C7BD0692}" type="presOf" srcId="{F15453C6-3A0E-49C5-A15E-BB55747A1943}" destId="{2551D3F0-37C0-41D8-BEE0-602C57384DC8}" srcOrd="0" destOrd="0" presId="urn:microsoft.com/office/officeart/2005/8/layout/chevron2"/>
    <dgm:cxn modelId="{3FA98FCB-C923-4814-B0B2-97896879D26E}" srcId="{3C46D370-E00A-477B-BC06-8B46FB5C1424}" destId="{B8344B57-0467-4D27-BDE3-EB7D00CEC489}" srcOrd="1" destOrd="0" parTransId="{DFF42552-204F-477A-9110-E2F21E8BF9DB}" sibTransId="{EE615D4E-0BE6-448D-95F4-7795018D51E2}"/>
    <dgm:cxn modelId="{445C8CD2-33CF-4A26-ABAC-0BF3C04A1273}" srcId="{F15453C6-3A0E-49C5-A15E-BB55747A1943}" destId="{532D8096-7DF1-4BE2-B4A3-0490CFE5075B}" srcOrd="0" destOrd="0" parTransId="{232AF303-2FB8-4DA4-930C-8035E8032BEC}" sibTransId="{DCC78DD0-DCC4-4D4F-B060-3A2E27DB9F5C}"/>
    <dgm:cxn modelId="{E6581DD9-B09F-4055-AACA-B4047A22979F}" type="presParOf" srcId="{540AFCC6-ED9A-4A7C-872D-C5E13D6F1F3E}" destId="{BB1DF945-637C-4C1D-B053-5AB776B71AAF}" srcOrd="0" destOrd="0" presId="urn:microsoft.com/office/officeart/2005/8/layout/chevron2"/>
    <dgm:cxn modelId="{57AC57DF-CA03-4AAB-8E93-D5645E3A8724}" type="presParOf" srcId="{BB1DF945-637C-4C1D-B053-5AB776B71AAF}" destId="{2551D3F0-37C0-41D8-BEE0-602C57384DC8}" srcOrd="0" destOrd="0" presId="urn:microsoft.com/office/officeart/2005/8/layout/chevron2"/>
    <dgm:cxn modelId="{E60BA1A5-8A87-4AC7-A6BF-9A945B6A17FA}" type="presParOf" srcId="{BB1DF945-637C-4C1D-B053-5AB776B71AAF}" destId="{0D2FE680-4DD7-4F7B-8706-69D99600BD31}" srcOrd="1" destOrd="0" presId="urn:microsoft.com/office/officeart/2005/8/layout/chevron2"/>
    <dgm:cxn modelId="{80B8067F-1FAB-4CD0-AB6B-4E0663428EBC}" type="presParOf" srcId="{540AFCC6-ED9A-4A7C-872D-C5E13D6F1F3E}" destId="{B905F631-CEE9-4D7D-9545-043E8B8E7E18}" srcOrd="1" destOrd="0" presId="urn:microsoft.com/office/officeart/2005/8/layout/chevron2"/>
    <dgm:cxn modelId="{AB62E1D9-E253-4D4F-A16A-31EE8EF98D61}" type="presParOf" srcId="{540AFCC6-ED9A-4A7C-872D-C5E13D6F1F3E}" destId="{95E7035A-F05E-42EC-BBFC-59A873EE645E}" srcOrd="2" destOrd="0" presId="urn:microsoft.com/office/officeart/2005/8/layout/chevron2"/>
    <dgm:cxn modelId="{BD3E6391-B6E7-4D41-AB68-3CAA4D7421DC}" type="presParOf" srcId="{95E7035A-F05E-42EC-BBFC-59A873EE645E}" destId="{0446046A-C6E2-4699-8D9D-768AC69FF1CD}" srcOrd="0" destOrd="0" presId="urn:microsoft.com/office/officeart/2005/8/layout/chevron2"/>
    <dgm:cxn modelId="{46E84529-DA42-4E9B-A3D0-1E10BE2A6088}" type="presParOf" srcId="{95E7035A-F05E-42EC-BBFC-59A873EE645E}" destId="{A000CC31-752D-4AEF-A49D-AFE86975E1C0}" srcOrd="1" destOrd="0" presId="urn:microsoft.com/office/officeart/2005/8/layout/chevron2"/>
    <dgm:cxn modelId="{25CF2E9B-FA5D-4E68-9D3A-C23174A1F1F0}" type="presParOf" srcId="{540AFCC6-ED9A-4A7C-872D-C5E13D6F1F3E}" destId="{F1E4F039-94D3-4B86-A6C6-657E98356A48}" srcOrd="3" destOrd="0" presId="urn:microsoft.com/office/officeart/2005/8/layout/chevron2"/>
    <dgm:cxn modelId="{7ADDEDD6-8F25-453E-8D99-8FFB1A18D115}" type="presParOf" srcId="{540AFCC6-ED9A-4A7C-872D-C5E13D6F1F3E}" destId="{E92197C2-7C76-4A5C-B778-37BAC494F3CE}" srcOrd="4" destOrd="0" presId="urn:microsoft.com/office/officeart/2005/8/layout/chevron2"/>
    <dgm:cxn modelId="{345DCAA8-F54D-4FCD-8C50-6365A1927A3B}" type="presParOf" srcId="{E92197C2-7C76-4A5C-B778-37BAC494F3CE}" destId="{C91C22A9-0115-4663-8404-020E7614349D}" srcOrd="0" destOrd="0" presId="urn:microsoft.com/office/officeart/2005/8/layout/chevron2"/>
    <dgm:cxn modelId="{499D976E-2A30-4CB9-9739-824E2616F203}" type="presParOf" srcId="{E92197C2-7C76-4A5C-B778-37BAC494F3CE}" destId="{9E601547-90FF-45C6-9ED0-83F9858A4D3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33FA37-24AE-43AC-B2FA-9951EFE88647}" type="doc">
      <dgm:prSet loTypeId="urn:microsoft.com/office/officeart/2008/layout/VerticalCurvedList" loCatId="list" qsTypeId="urn:microsoft.com/office/officeart/2005/8/quickstyle/simple5" qsCatId="simple" csTypeId="urn:microsoft.com/office/officeart/2005/8/colors/accent6_2" csCatId="accent6" phldr="1"/>
      <dgm:spPr/>
      <dgm:t>
        <a:bodyPr/>
        <a:lstStyle/>
        <a:p>
          <a:endParaRPr lang="ru-RU"/>
        </a:p>
      </dgm:t>
    </dgm:pt>
    <dgm:pt modelId="{E68DE544-903D-4C1B-ACE1-3D1EABE43E50}">
      <dgm:prSet phldrT="[Текст]"/>
      <dgm:spPr>
        <a:solidFill>
          <a:srgbClr val="FF0000"/>
        </a:solidFill>
      </dgm:spPr>
      <dgm:t>
        <a:bodyPr/>
        <a:lstStyle/>
        <a:p>
          <a:r>
            <a:rPr lang="uk-UA" dirty="0"/>
            <a:t>Легка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IQ </a:t>
          </a:r>
          <a:r>
            <a:rPr lang="ru-RU" dirty="0">
              <a:latin typeface="Times New Roman" panose="02020603050405020304" pitchFamily="18" charset="0"/>
              <a:cs typeface="Times New Roman" panose="02020603050405020304" pitchFamily="18" charset="0"/>
            </a:rPr>
            <a:t>69-50) </a:t>
          </a:r>
          <a:endParaRPr lang="ru-RU" dirty="0"/>
        </a:p>
      </dgm:t>
    </dgm:pt>
    <dgm:pt modelId="{B01CFF7E-A6E7-4336-A248-2E7AD79C534C}" type="parTrans" cxnId="{3F50F7F0-0B2D-406E-8A9B-A87260BF6F5D}">
      <dgm:prSet/>
      <dgm:spPr/>
      <dgm:t>
        <a:bodyPr/>
        <a:lstStyle/>
        <a:p>
          <a:endParaRPr lang="ru-RU"/>
        </a:p>
      </dgm:t>
    </dgm:pt>
    <dgm:pt modelId="{8C4998B9-BD8E-4D96-923A-A7C2BA719811}" type="sibTrans" cxnId="{3F50F7F0-0B2D-406E-8A9B-A87260BF6F5D}">
      <dgm:prSet/>
      <dgm:spPr/>
      <dgm:t>
        <a:bodyPr/>
        <a:lstStyle/>
        <a:p>
          <a:endParaRPr lang="ru-RU"/>
        </a:p>
      </dgm:t>
    </dgm:pt>
    <dgm:pt modelId="{F4B43B07-8DE3-4AA1-9F28-E8323F49256D}">
      <dgm:prSet phldrT="[Текст]"/>
      <dgm:spPr>
        <a:solidFill>
          <a:srgbClr val="0091EA"/>
        </a:solidFill>
      </dgm:spPr>
      <dgm:t>
        <a:bodyPr/>
        <a:lstStyle/>
        <a:p>
          <a:r>
            <a:rPr lang="uk-UA" dirty="0"/>
            <a:t>Помірна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IQ </a:t>
          </a:r>
          <a:r>
            <a:rPr lang="uk-UA" dirty="0">
              <a:latin typeface="Times New Roman" panose="02020603050405020304" pitchFamily="18" charset="0"/>
              <a:cs typeface="Times New Roman" panose="02020603050405020304" pitchFamily="18" charset="0"/>
            </a:rPr>
            <a:t>49-</a:t>
          </a:r>
          <a:r>
            <a:rPr lang="ru-RU" dirty="0">
              <a:latin typeface="Times New Roman" panose="02020603050405020304" pitchFamily="18" charset="0"/>
              <a:cs typeface="Times New Roman" panose="02020603050405020304" pitchFamily="18" charset="0"/>
            </a:rPr>
            <a:t>35) </a:t>
          </a:r>
          <a:r>
            <a:rPr lang="uk-UA" dirty="0"/>
            <a:t> </a:t>
          </a:r>
          <a:endParaRPr lang="ru-RU" dirty="0"/>
        </a:p>
      </dgm:t>
    </dgm:pt>
    <dgm:pt modelId="{2593E71E-7510-4CAF-A48A-3015B5FD0304}" type="parTrans" cxnId="{9AF33341-B0D4-421B-9C4A-8204F4146AB0}">
      <dgm:prSet/>
      <dgm:spPr/>
      <dgm:t>
        <a:bodyPr/>
        <a:lstStyle/>
        <a:p>
          <a:endParaRPr lang="ru-RU"/>
        </a:p>
      </dgm:t>
    </dgm:pt>
    <dgm:pt modelId="{84899B17-F63C-4874-A90C-2E7B8CC11A0F}" type="sibTrans" cxnId="{9AF33341-B0D4-421B-9C4A-8204F4146AB0}">
      <dgm:prSet/>
      <dgm:spPr/>
      <dgm:t>
        <a:bodyPr/>
        <a:lstStyle/>
        <a:p>
          <a:endParaRPr lang="ru-RU"/>
        </a:p>
      </dgm:t>
    </dgm:pt>
    <dgm:pt modelId="{0153D2D3-6B6C-4464-9A55-FB55B8F72E00}">
      <dgm:prSet phldrT="[Текст]"/>
      <dgm:spPr>
        <a:solidFill>
          <a:srgbClr val="7030A0"/>
        </a:solidFill>
      </dgm:spPr>
      <dgm:t>
        <a:bodyPr/>
        <a:lstStyle/>
        <a:p>
          <a:r>
            <a:rPr lang="uk-UA" dirty="0"/>
            <a:t>Важка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IQ </a:t>
          </a:r>
          <a:r>
            <a:rPr lang="uk-UA" dirty="0">
              <a:latin typeface="Times New Roman" panose="02020603050405020304" pitchFamily="18" charset="0"/>
              <a:cs typeface="Times New Roman" panose="02020603050405020304" pitchFamily="18" charset="0"/>
            </a:rPr>
            <a:t>34-20)</a:t>
          </a:r>
          <a:endParaRPr lang="ru-RU" dirty="0"/>
        </a:p>
      </dgm:t>
    </dgm:pt>
    <dgm:pt modelId="{2AF10731-5F93-4038-8270-A3390846C00A}" type="parTrans" cxnId="{D510EFD4-D9FC-42B4-A7F0-B5460E6C5503}">
      <dgm:prSet/>
      <dgm:spPr/>
      <dgm:t>
        <a:bodyPr/>
        <a:lstStyle/>
        <a:p>
          <a:endParaRPr lang="ru-RU"/>
        </a:p>
      </dgm:t>
    </dgm:pt>
    <dgm:pt modelId="{9FAAEAC8-FC68-44CB-B695-033C83219B5D}" type="sibTrans" cxnId="{D510EFD4-D9FC-42B4-A7F0-B5460E6C5503}">
      <dgm:prSet/>
      <dgm:spPr/>
      <dgm:t>
        <a:bodyPr/>
        <a:lstStyle/>
        <a:p>
          <a:endParaRPr lang="ru-RU"/>
        </a:p>
      </dgm:t>
    </dgm:pt>
    <dgm:pt modelId="{FA9BBD6C-0F48-45B5-806F-F88B2524C130}">
      <dgm:prSet/>
      <dgm:spPr>
        <a:solidFill>
          <a:srgbClr val="00B050"/>
        </a:solidFill>
      </dgm:spPr>
      <dgm:t>
        <a:bodyPr/>
        <a:lstStyle/>
        <a:p>
          <a:r>
            <a:rPr lang="uk-UA" dirty="0"/>
            <a:t>Глибока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IQ </a:t>
          </a:r>
          <a:r>
            <a:rPr lang="uk-UA" dirty="0">
              <a:latin typeface="Times New Roman" panose="02020603050405020304" pitchFamily="18" charset="0"/>
              <a:cs typeface="Times New Roman" panose="02020603050405020304" pitchFamily="18" charset="0"/>
            </a:rPr>
            <a:t>нижче 20</a:t>
          </a:r>
          <a:r>
            <a:rPr lang="ru-RU" dirty="0">
              <a:latin typeface="Times New Roman" panose="02020603050405020304" pitchFamily="18" charset="0"/>
              <a:cs typeface="Times New Roman" panose="02020603050405020304" pitchFamily="18" charset="0"/>
            </a:rPr>
            <a:t>) </a:t>
          </a:r>
          <a:endParaRPr lang="ru-RU" dirty="0"/>
        </a:p>
      </dgm:t>
    </dgm:pt>
    <dgm:pt modelId="{A88E6E92-8C51-4BCB-9260-1BE96E498F65}" type="parTrans" cxnId="{CED73E2C-60E1-4804-AACC-8B37923953C8}">
      <dgm:prSet/>
      <dgm:spPr/>
      <dgm:t>
        <a:bodyPr/>
        <a:lstStyle/>
        <a:p>
          <a:endParaRPr lang="ru-RU"/>
        </a:p>
      </dgm:t>
    </dgm:pt>
    <dgm:pt modelId="{01DA33EA-FB85-4BFB-A812-6A7FA5BEE5DC}" type="sibTrans" cxnId="{CED73E2C-60E1-4804-AACC-8B37923953C8}">
      <dgm:prSet/>
      <dgm:spPr/>
      <dgm:t>
        <a:bodyPr/>
        <a:lstStyle/>
        <a:p>
          <a:endParaRPr lang="ru-RU"/>
        </a:p>
      </dgm:t>
    </dgm:pt>
    <dgm:pt modelId="{9F967318-5588-4752-81C6-E79BF41CF87D}" type="pres">
      <dgm:prSet presAssocID="{CD33FA37-24AE-43AC-B2FA-9951EFE88647}" presName="Name0" presStyleCnt="0">
        <dgm:presLayoutVars>
          <dgm:chMax val="7"/>
          <dgm:chPref val="7"/>
          <dgm:dir/>
        </dgm:presLayoutVars>
      </dgm:prSet>
      <dgm:spPr/>
    </dgm:pt>
    <dgm:pt modelId="{7393E83C-876D-42F9-B809-011F9B282BC5}" type="pres">
      <dgm:prSet presAssocID="{CD33FA37-24AE-43AC-B2FA-9951EFE88647}" presName="Name1" presStyleCnt="0"/>
      <dgm:spPr/>
    </dgm:pt>
    <dgm:pt modelId="{59B54AB9-BF1D-4266-85A9-E7B936A77B50}" type="pres">
      <dgm:prSet presAssocID="{CD33FA37-24AE-43AC-B2FA-9951EFE88647}" presName="cycle" presStyleCnt="0"/>
      <dgm:spPr/>
    </dgm:pt>
    <dgm:pt modelId="{BBF27334-B70E-45FA-AB01-9E62D74BB229}" type="pres">
      <dgm:prSet presAssocID="{CD33FA37-24AE-43AC-B2FA-9951EFE88647}" presName="srcNode" presStyleLbl="node1" presStyleIdx="0" presStyleCnt="4"/>
      <dgm:spPr/>
    </dgm:pt>
    <dgm:pt modelId="{9CBF7826-DFE9-4E20-8F7A-6F1A3FF7AC44}" type="pres">
      <dgm:prSet presAssocID="{CD33FA37-24AE-43AC-B2FA-9951EFE88647}" presName="conn" presStyleLbl="parChTrans1D2" presStyleIdx="0" presStyleCnt="1"/>
      <dgm:spPr/>
    </dgm:pt>
    <dgm:pt modelId="{03B9F1C7-D797-42AB-9CAB-9209A28A9D43}" type="pres">
      <dgm:prSet presAssocID="{CD33FA37-24AE-43AC-B2FA-9951EFE88647}" presName="extraNode" presStyleLbl="node1" presStyleIdx="0" presStyleCnt="4"/>
      <dgm:spPr/>
    </dgm:pt>
    <dgm:pt modelId="{8D8F5723-6329-4452-B0DF-B59AA51ACCAE}" type="pres">
      <dgm:prSet presAssocID="{CD33FA37-24AE-43AC-B2FA-9951EFE88647}" presName="dstNode" presStyleLbl="node1" presStyleIdx="0" presStyleCnt="4"/>
      <dgm:spPr/>
    </dgm:pt>
    <dgm:pt modelId="{6D02DA2E-3E4C-4717-A2A0-45F905118A52}" type="pres">
      <dgm:prSet presAssocID="{E68DE544-903D-4C1B-ACE1-3D1EABE43E50}" presName="text_1" presStyleLbl="node1" presStyleIdx="0" presStyleCnt="4">
        <dgm:presLayoutVars>
          <dgm:bulletEnabled val="1"/>
        </dgm:presLayoutVars>
      </dgm:prSet>
      <dgm:spPr/>
    </dgm:pt>
    <dgm:pt modelId="{52F010BB-D4C2-4ED1-864B-C39DA2250E56}" type="pres">
      <dgm:prSet presAssocID="{E68DE544-903D-4C1B-ACE1-3D1EABE43E50}" presName="accent_1" presStyleCnt="0"/>
      <dgm:spPr/>
    </dgm:pt>
    <dgm:pt modelId="{7CB936B0-6FF3-44AD-AF10-B8F24743D1B5}" type="pres">
      <dgm:prSet presAssocID="{E68DE544-903D-4C1B-ACE1-3D1EABE43E50}" presName="accentRepeatNode" presStyleLbl="solidFgAcc1" presStyleIdx="0" presStyleCnt="4"/>
      <dgm:spPr>
        <a:solidFill>
          <a:srgbClr val="FFFF00"/>
        </a:solidFill>
      </dgm:spPr>
    </dgm:pt>
    <dgm:pt modelId="{31952DF6-1A58-4640-9EF9-83C9901C801B}" type="pres">
      <dgm:prSet presAssocID="{F4B43B07-8DE3-4AA1-9F28-E8323F49256D}" presName="text_2" presStyleLbl="node1" presStyleIdx="1" presStyleCnt="4">
        <dgm:presLayoutVars>
          <dgm:bulletEnabled val="1"/>
        </dgm:presLayoutVars>
      </dgm:prSet>
      <dgm:spPr/>
    </dgm:pt>
    <dgm:pt modelId="{DE30206A-F5A9-41BE-B61F-65C5180961CA}" type="pres">
      <dgm:prSet presAssocID="{F4B43B07-8DE3-4AA1-9F28-E8323F49256D}" presName="accent_2" presStyleCnt="0"/>
      <dgm:spPr/>
    </dgm:pt>
    <dgm:pt modelId="{56821A6E-CB3D-40E7-A1F0-24F5296AFC57}" type="pres">
      <dgm:prSet presAssocID="{F4B43B07-8DE3-4AA1-9F28-E8323F49256D}" presName="accentRepeatNode" presStyleLbl="solidFgAcc1" presStyleIdx="1" presStyleCnt="4"/>
      <dgm:spPr/>
    </dgm:pt>
    <dgm:pt modelId="{AA42CF8F-3D69-4D0C-A446-FED3E374E8DF}" type="pres">
      <dgm:prSet presAssocID="{0153D2D3-6B6C-4464-9A55-FB55B8F72E00}" presName="text_3" presStyleLbl="node1" presStyleIdx="2" presStyleCnt="4">
        <dgm:presLayoutVars>
          <dgm:bulletEnabled val="1"/>
        </dgm:presLayoutVars>
      </dgm:prSet>
      <dgm:spPr/>
    </dgm:pt>
    <dgm:pt modelId="{BD0F57F3-837F-415C-A0A2-C711D4ECFB18}" type="pres">
      <dgm:prSet presAssocID="{0153D2D3-6B6C-4464-9A55-FB55B8F72E00}" presName="accent_3" presStyleCnt="0"/>
      <dgm:spPr/>
    </dgm:pt>
    <dgm:pt modelId="{033CCB58-5DE8-483D-9F16-21A03760BEC9}" type="pres">
      <dgm:prSet presAssocID="{0153D2D3-6B6C-4464-9A55-FB55B8F72E00}" presName="accentRepeatNode" presStyleLbl="solidFgAcc1" presStyleIdx="2" presStyleCnt="4"/>
      <dgm:spPr>
        <a:solidFill>
          <a:srgbClr val="FFFF00"/>
        </a:solidFill>
      </dgm:spPr>
    </dgm:pt>
    <dgm:pt modelId="{F20E7CC1-B491-4428-A357-6FFE1409B241}" type="pres">
      <dgm:prSet presAssocID="{FA9BBD6C-0F48-45B5-806F-F88B2524C130}" presName="text_4" presStyleLbl="node1" presStyleIdx="3" presStyleCnt="4">
        <dgm:presLayoutVars>
          <dgm:bulletEnabled val="1"/>
        </dgm:presLayoutVars>
      </dgm:prSet>
      <dgm:spPr/>
    </dgm:pt>
    <dgm:pt modelId="{9160E0F4-A330-456D-AFF8-096291316A99}" type="pres">
      <dgm:prSet presAssocID="{FA9BBD6C-0F48-45B5-806F-F88B2524C130}" presName="accent_4" presStyleCnt="0"/>
      <dgm:spPr/>
    </dgm:pt>
    <dgm:pt modelId="{E2B044C1-D99D-40F3-B768-4DDA6D10197B}" type="pres">
      <dgm:prSet presAssocID="{FA9BBD6C-0F48-45B5-806F-F88B2524C130}" presName="accentRepeatNode" presStyleLbl="solidFgAcc1" presStyleIdx="3" presStyleCnt="4"/>
      <dgm:spPr/>
    </dgm:pt>
  </dgm:ptLst>
  <dgm:cxnLst>
    <dgm:cxn modelId="{CED73E2C-60E1-4804-AACC-8B37923953C8}" srcId="{CD33FA37-24AE-43AC-B2FA-9951EFE88647}" destId="{FA9BBD6C-0F48-45B5-806F-F88B2524C130}" srcOrd="3" destOrd="0" parTransId="{A88E6E92-8C51-4BCB-9260-1BE96E498F65}" sibTransId="{01DA33EA-FB85-4BFB-A812-6A7FA5BEE5DC}"/>
    <dgm:cxn modelId="{9AF33341-B0D4-421B-9C4A-8204F4146AB0}" srcId="{CD33FA37-24AE-43AC-B2FA-9951EFE88647}" destId="{F4B43B07-8DE3-4AA1-9F28-E8323F49256D}" srcOrd="1" destOrd="0" parTransId="{2593E71E-7510-4CAF-A48A-3015B5FD0304}" sibTransId="{84899B17-F63C-4874-A90C-2E7B8CC11A0F}"/>
    <dgm:cxn modelId="{6E2A2C56-C726-44C4-8266-C6811BE86ECE}" type="presOf" srcId="{0153D2D3-6B6C-4464-9A55-FB55B8F72E00}" destId="{AA42CF8F-3D69-4D0C-A446-FED3E374E8DF}" srcOrd="0" destOrd="0" presId="urn:microsoft.com/office/officeart/2008/layout/VerticalCurvedList"/>
    <dgm:cxn modelId="{A625BA5F-6B39-4AF8-8507-5B5553BD95F5}" type="presOf" srcId="{CD33FA37-24AE-43AC-B2FA-9951EFE88647}" destId="{9F967318-5588-4752-81C6-E79BF41CF87D}" srcOrd="0" destOrd="0" presId="urn:microsoft.com/office/officeart/2008/layout/VerticalCurvedList"/>
    <dgm:cxn modelId="{B81FF367-8A0C-40CE-BA32-138842E7284F}" type="presOf" srcId="{8C4998B9-BD8E-4D96-923A-A7C2BA719811}" destId="{9CBF7826-DFE9-4E20-8F7A-6F1A3FF7AC44}" srcOrd="0" destOrd="0" presId="urn:microsoft.com/office/officeart/2008/layout/VerticalCurvedList"/>
    <dgm:cxn modelId="{54E45686-B3EB-416E-9D6A-6539484E4CE1}" type="presOf" srcId="{FA9BBD6C-0F48-45B5-806F-F88B2524C130}" destId="{F20E7CC1-B491-4428-A357-6FFE1409B241}" srcOrd="0" destOrd="0" presId="urn:microsoft.com/office/officeart/2008/layout/VerticalCurvedList"/>
    <dgm:cxn modelId="{72548A8A-A490-4211-944E-A742843030BB}" type="presOf" srcId="{F4B43B07-8DE3-4AA1-9F28-E8323F49256D}" destId="{31952DF6-1A58-4640-9EF9-83C9901C801B}" srcOrd="0" destOrd="0" presId="urn:microsoft.com/office/officeart/2008/layout/VerticalCurvedList"/>
    <dgm:cxn modelId="{4ED682A9-0014-4E08-B7C0-124F3356199E}" type="presOf" srcId="{E68DE544-903D-4C1B-ACE1-3D1EABE43E50}" destId="{6D02DA2E-3E4C-4717-A2A0-45F905118A52}" srcOrd="0" destOrd="0" presId="urn:microsoft.com/office/officeart/2008/layout/VerticalCurvedList"/>
    <dgm:cxn modelId="{D510EFD4-D9FC-42B4-A7F0-B5460E6C5503}" srcId="{CD33FA37-24AE-43AC-B2FA-9951EFE88647}" destId="{0153D2D3-6B6C-4464-9A55-FB55B8F72E00}" srcOrd="2" destOrd="0" parTransId="{2AF10731-5F93-4038-8270-A3390846C00A}" sibTransId="{9FAAEAC8-FC68-44CB-B695-033C83219B5D}"/>
    <dgm:cxn modelId="{3F50F7F0-0B2D-406E-8A9B-A87260BF6F5D}" srcId="{CD33FA37-24AE-43AC-B2FA-9951EFE88647}" destId="{E68DE544-903D-4C1B-ACE1-3D1EABE43E50}" srcOrd="0" destOrd="0" parTransId="{B01CFF7E-A6E7-4336-A248-2E7AD79C534C}" sibTransId="{8C4998B9-BD8E-4D96-923A-A7C2BA719811}"/>
    <dgm:cxn modelId="{B526F16C-CE66-43F8-BB81-1FDE0D77518E}" type="presParOf" srcId="{9F967318-5588-4752-81C6-E79BF41CF87D}" destId="{7393E83C-876D-42F9-B809-011F9B282BC5}" srcOrd="0" destOrd="0" presId="urn:microsoft.com/office/officeart/2008/layout/VerticalCurvedList"/>
    <dgm:cxn modelId="{5AC2F699-68D4-4DDF-87A4-86D9CE054CAC}" type="presParOf" srcId="{7393E83C-876D-42F9-B809-011F9B282BC5}" destId="{59B54AB9-BF1D-4266-85A9-E7B936A77B50}" srcOrd="0" destOrd="0" presId="urn:microsoft.com/office/officeart/2008/layout/VerticalCurvedList"/>
    <dgm:cxn modelId="{9DA3DDC9-1755-4A70-8F9B-466884CB1186}" type="presParOf" srcId="{59B54AB9-BF1D-4266-85A9-E7B936A77B50}" destId="{BBF27334-B70E-45FA-AB01-9E62D74BB229}" srcOrd="0" destOrd="0" presId="urn:microsoft.com/office/officeart/2008/layout/VerticalCurvedList"/>
    <dgm:cxn modelId="{6032A942-89D7-4B06-AADD-A05955AD0354}" type="presParOf" srcId="{59B54AB9-BF1D-4266-85A9-E7B936A77B50}" destId="{9CBF7826-DFE9-4E20-8F7A-6F1A3FF7AC44}" srcOrd="1" destOrd="0" presId="urn:microsoft.com/office/officeart/2008/layout/VerticalCurvedList"/>
    <dgm:cxn modelId="{0892D215-B003-4E8E-9204-EED966C440D3}" type="presParOf" srcId="{59B54AB9-BF1D-4266-85A9-E7B936A77B50}" destId="{03B9F1C7-D797-42AB-9CAB-9209A28A9D43}" srcOrd="2" destOrd="0" presId="urn:microsoft.com/office/officeart/2008/layout/VerticalCurvedList"/>
    <dgm:cxn modelId="{D7C88277-1578-4AD5-9B43-AC57E137F092}" type="presParOf" srcId="{59B54AB9-BF1D-4266-85A9-E7B936A77B50}" destId="{8D8F5723-6329-4452-B0DF-B59AA51ACCAE}" srcOrd="3" destOrd="0" presId="urn:microsoft.com/office/officeart/2008/layout/VerticalCurvedList"/>
    <dgm:cxn modelId="{75351079-84F0-4F29-9184-3A2BD673EE22}" type="presParOf" srcId="{7393E83C-876D-42F9-B809-011F9B282BC5}" destId="{6D02DA2E-3E4C-4717-A2A0-45F905118A52}" srcOrd="1" destOrd="0" presId="urn:microsoft.com/office/officeart/2008/layout/VerticalCurvedList"/>
    <dgm:cxn modelId="{A4D1A430-C0BE-4D5A-AB1E-756328EDAF95}" type="presParOf" srcId="{7393E83C-876D-42F9-B809-011F9B282BC5}" destId="{52F010BB-D4C2-4ED1-864B-C39DA2250E56}" srcOrd="2" destOrd="0" presId="urn:microsoft.com/office/officeart/2008/layout/VerticalCurvedList"/>
    <dgm:cxn modelId="{9D317C39-D099-4964-B3AC-CB0742EF811F}" type="presParOf" srcId="{52F010BB-D4C2-4ED1-864B-C39DA2250E56}" destId="{7CB936B0-6FF3-44AD-AF10-B8F24743D1B5}" srcOrd="0" destOrd="0" presId="urn:microsoft.com/office/officeart/2008/layout/VerticalCurvedList"/>
    <dgm:cxn modelId="{BE0DF453-A0B6-4B13-8F5C-1678EA88AD57}" type="presParOf" srcId="{7393E83C-876D-42F9-B809-011F9B282BC5}" destId="{31952DF6-1A58-4640-9EF9-83C9901C801B}" srcOrd="3" destOrd="0" presId="urn:microsoft.com/office/officeart/2008/layout/VerticalCurvedList"/>
    <dgm:cxn modelId="{257A7578-1F42-4B7F-BDCA-A122461C5B5F}" type="presParOf" srcId="{7393E83C-876D-42F9-B809-011F9B282BC5}" destId="{DE30206A-F5A9-41BE-B61F-65C5180961CA}" srcOrd="4" destOrd="0" presId="urn:microsoft.com/office/officeart/2008/layout/VerticalCurvedList"/>
    <dgm:cxn modelId="{A65B548A-791F-4073-804C-772BF66C4B5E}" type="presParOf" srcId="{DE30206A-F5A9-41BE-B61F-65C5180961CA}" destId="{56821A6E-CB3D-40E7-A1F0-24F5296AFC57}" srcOrd="0" destOrd="0" presId="urn:microsoft.com/office/officeart/2008/layout/VerticalCurvedList"/>
    <dgm:cxn modelId="{9E26F7E9-85A8-4262-BC1A-35252E090AB5}" type="presParOf" srcId="{7393E83C-876D-42F9-B809-011F9B282BC5}" destId="{AA42CF8F-3D69-4D0C-A446-FED3E374E8DF}" srcOrd="5" destOrd="0" presId="urn:microsoft.com/office/officeart/2008/layout/VerticalCurvedList"/>
    <dgm:cxn modelId="{5A423F72-D56A-4F00-B829-F65092E28814}" type="presParOf" srcId="{7393E83C-876D-42F9-B809-011F9B282BC5}" destId="{BD0F57F3-837F-415C-A0A2-C711D4ECFB18}" srcOrd="6" destOrd="0" presId="urn:microsoft.com/office/officeart/2008/layout/VerticalCurvedList"/>
    <dgm:cxn modelId="{66686479-E89C-4CA1-BCFA-6E1E6EB3BFE4}" type="presParOf" srcId="{BD0F57F3-837F-415C-A0A2-C711D4ECFB18}" destId="{033CCB58-5DE8-483D-9F16-21A03760BEC9}" srcOrd="0" destOrd="0" presId="urn:microsoft.com/office/officeart/2008/layout/VerticalCurvedList"/>
    <dgm:cxn modelId="{1E92C2F1-9096-490E-85F8-77407A3971D2}" type="presParOf" srcId="{7393E83C-876D-42F9-B809-011F9B282BC5}" destId="{F20E7CC1-B491-4428-A357-6FFE1409B241}" srcOrd="7" destOrd="0" presId="urn:microsoft.com/office/officeart/2008/layout/VerticalCurvedList"/>
    <dgm:cxn modelId="{EE6A499A-FDE1-4AD6-8F2F-1D250C0F1849}" type="presParOf" srcId="{7393E83C-876D-42F9-B809-011F9B282BC5}" destId="{9160E0F4-A330-456D-AFF8-096291316A99}" srcOrd="8" destOrd="0" presId="urn:microsoft.com/office/officeart/2008/layout/VerticalCurvedList"/>
    <dgm:cxn modelId="{F2CEA3A4-49F2-49F3-9F05-FCE5F327F812}" type="presParOf" srcId="{9160E0F4-A330-456D-AFF8-096291316A99}" destId="{E2B044C1-D99D-40F3-B768-4DDA6D10197B}"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1D3F0-37C0-41D8-BEE0-602C57384DC8}">
      <dsp:nvSpPr>
        <dsp:cNvPr id="0" name=""/>
        <dsp:cNvSpPr/>
      </dsp:nvSpPr>
      <dsp:spPr>
        <a:xfrm rot="5400000">
          <a:off x="-141624" y="142851"/>
          <a:ext cx="944165" cy="660915"/>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uk-UA" sz="1800" kern="1200" dirty="0"/>
            <a:t>1</a:t>
          </a:r>
          <a:endParaRPr lang="ru-RU" sz="1800" kern="1200" dirty="0"/>
        </a:p>
      </dsp:txBody>
      <dsp:txXfrm rot="-5400000">
        <a:off x="2" y="331684"/>
        <a:ext cx="660915" cy="283250"/>
      </dsp:txXfrm>
    </dsp:sp>
    <dsp:sp modelId="{0D2FE680-4DD7-4F7B-8706-69D99600BD31}">
      <dsp:nvSpPr>
        <dsp:cNvPr id="0" name=""/>
        <dsp:cNvSpPr/>
      </dsp:nvSpPr>
      <dsp:spPr>
        <a:xfrm rot="5400000">
          <a:off x="2157204" y="-1495061"/>
          <a:ext cx="613707" cy="3606284"/>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uk-UA" sz="2600" kern="1200" dirty="0">
              <a:solidFill>
                <a:srgbClr val="000000"/>
              </a:solidFill>
            </a:rPr>
            <a:t>дебільність</a:t>
          </a:r>
          <a:endParaRPr lang="ru-RU" sz="2600" kern="1200" dirty="0">
            <a:solidFill>
              <a:srgbClr val="000000"/>
            </a:solidFill>
          </a:endParaRPr>
        </a:p>
      </dsp:txBody>
      <dsp:txXfrm rot="-5400000">
        <a:off x="660916" y="31186"/>
        <a:ext cx="3576325" cy="553789"/>
      </dsp:txXfrm>
    </dsp:sp>
    <dsp:sp modelId="{0446046A-C6E2-4699-8D9D-768AC69FF1CD}">
      <dsp:nvSpPr>
        <dsp:cNvPr id="0" name=""/>
        <dsp:cNvSpPr/>
      </dsp:nvSpPr>
      <dsp:spPr>
        <a:xfrm rot="5400000">
          <a:off x="-141624" y="888742"/>
          <a:ext cx="944165" cy="660915"/>
        </a:xfrm>
        <a:prstGeom prst="chevron">
          <a:avLst/>
        </a:prstGeom>
        <a:gradFill rotWithShape="0">
          <a:gsLst>
            <a:gs pos="0">
              <a:schemeClr val="accent5">
                <a:hueOff val="44205"/>
                <a:satOff val="19888"/>
                <a:lumOff val="-7844"/>
                <a:alphaOff val="0"/>
                <a:shade val="51000"/>
                <a:satMod val="130000"/>
              </a:schemeClr>
            </a:gs>
            <a:gs pos="80000">
              <a:schemeClr val="accent5">
                <a:hueOff val="44205"/>
                <a:satOff val="19888"/>
                <a:lumOff val="-7844"/>
                <a:alphaOff val="0"/>
                <a:shade val="93000"/>
                <a:satMod val="130000"/>
              </a:schemeClr>
            </a:gs>
            <a:gs pos="100000">
              <a:schemeClr val="accent5">
                <a:hueOff val="44205"/>
                <a:satOff val="19888"/>
                <a:lumOff val="-7844"/>
                <a:alphaOff val="0"/>
                <a:shade val="94000"/>
                <a:satMod val="135000"/>
              </a:schemeClr>
            </a:gs>
          </a:gsLst>
          <a:lin ang="16200000" scaled="0"/>
        </a:gradFill>
        <a:ln w="9525" cap="flat" cmpd="sng" algn="ctr">
          <a:solidFill>
            <a:schemeClr val="accent5">
              <a:hueOff val="44205"/>
              <a:satOff val="19888"/>
              <a:lumOff val="-7844"/>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uk-UA" sz="1800" kern="1200" dirty="0"/>
            <a:t>2</a:t>
          </a:r>
          <a:endParaRPr lang="ru-RU" sz="1800" kern="1200" dirty="0"/>
        </a:p>
      </dsp:txBody>
      <dsp:txXfrm rot="-5400000">
        <a:off x="2" y="1077575"/>
        <a:ext cx="660915" cy="283250"/>
      </dsp:txXfrm>
    </dsp:sp>
    <dsp:sp modelId="{A000CC31-752D-4AEF-A49D-AFE86975E1C0}">
      <dsp:nvSpPr>
        <dsp:cNvPr id="0" name=""/>
        <dsp:cNvSpPr/>
      </dsp:nvSpPr>
      <dsp:spPr>
        <a:xfrm rot="5400000">
          <a:off x="2157204" y="-749171"/>
          <a:ext cx="613707" cy="3606284"/>
        </a:xfrm>
        <a:prstGeom prst="round2SameRect">
          <a:avLst/>
        </a:prstGeom>
        <a:solidFill>
          <a:schemeClr val="lt1">
            <a:alpha val="90000"/>
            <a:hueOff val="0"/>
            <a:satOff val="0"/>
            <a:lumOff val="0"/>
            <a:alphaOff val="0"/>
          </a:schemeClr>
        </a:solidFill>
        <a:ln w="9525" cap="flat" cmpd="sng" algn="ctr">
          <a:solidFill>
            <a:schemeClr val="accent5">
              <a:hueOff val="44205"/>
              <a:satOff val="19888"/>
              <a:lumOff val="-7844"/>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uk-UA" sz="2600" kern="1200" dirty="0">
              <a:solidFill>
                <a:srgbClr val="000000"/>
              </a:solidFill>
            </a:rPr>
            <a:t>імбецильність</a:t>
          </a:r>
          <a:endParaRPr lang="ru-RU" sz="2600" kern="1200" dirty="0">
            <a:solidFill>
              <a:srgbClr val="000000"/>
            </a:solidFill>
          </a:endParaRPr>
        </a:p>
      </dsp:txBody>
      <dsp:txXfrm rot="-5400000">
        <a:off x="660916" y="777076"/>
        <a:ext cx="3576325" cy="553789"/>
      </dsp:txXfrm>
    </dsp:sp>
    <dsp:sp modelId="{C91C22A9-0115-4663-8404-020E7614349D}">
      <dsp:nvSpPr>
        <dsp:cNvPr id="0" name=""/>
        <dsp:cNvSpPr/>
      </dsp:nvSpPr>
      <dsp:spPr>
        <a:xfrm rot="5400000">
          <a:off x="-141624" y="1634632"/>
          <a:ext cx="944165" cy="660915"/>
        </a:xfrm>
        <a:prstGeom prst="chevron">
          <a:avLst/>
        </a:prstGeom>
        <a:gradFill rotWithShape="0">
          <a:gsLst>
            <a:gs pos="0">
              <a:schemeClr val="accent5">
                <a:hueOff val="88411"/>
                <a:satOff val="39775"/>
                <a:lumOff val="-15688"/>
                <a:alphaOff val="0"/>
                <a:shade val="51000"/>
                <a:satMod val="130000"/>
              </a:schemeClr>
            </a:gs>
            <a:gs pos="80000">
              <a:schemeClr val="accent5">
                <a:hueOff val="88411"/>
                <a:satOff val="39775"/>
                <a:lumOff val="-15688"/>
                <a:alphaOff val="0"/>
                <a:shade val="93000"/>
                <a:satMod val="130000"/>
              </a:schemeClr>
            </a:gs>
            <a:gs pos="100000">
              <a:schemeClr val="accent5">
                <a:hueOff val="88411"/>
                <a:satOff val="39775"/>
                <a:lumOff val="-15688"/>
                <a:alphaOff val="0"/>
                <a:shade val="94000"/>
                <a:satMod val="135000"/>
              </a:schemeClr>
            </a:gs>
          </a:gsLst>
          <a:lin ang="16200000" scaled="0"/>
        </a:gradFill>
        <a:ln w="9525" cap="flat" cmpd="sng" algn="ctr">
          <a:solidFill>
            <a:schemeClr val="accent5">
              <a:hueOff val="88411"/>
              <a:satOff val="39775"/>
              <a:lumOff val="-15688"/>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uk-UA" sz="1800" kern="1200" dirty="0"/>
            <a:t>3</a:t>
          </a:r>
          <a:endParaRPr lang="ru-RU" sz="1800" kern="1200" dirty="0"/>
        </a:p>
      </dsp:txBody>
      <dsp:txXfrm rot="-5400000">
        <a:off x="2" y="1823465"/>
        <a:ext cx="660915" cy="283250"/>
      </dsp:txXfrm>
    </dsp:sp>
    <dsp:sp modelId="{9E601547-90FF-45C6-9ED0-83F9858A4D38}">
      <dsp:nvSpPr>
        <dsp:cNvPr id="0" name=""/>
        <dsp:cNvSpPr/>
      </dsp:nvSpPr>
      <dsp:spPr>
        <a:xfrm rot="5400000">
          <a:off x="2157204" y="-3280"/>
          <a:ext cx="613707" cy="3606284"/>
        </a:xfrm>
        <a:prstGeom prst="round2SameRect">
          <a:avLst/>
        </a:prstGeom>
        <a:solidFill>
          <a:schemeClr val="lt1">
            <a:alpha val="90000"/>
            <a:hueOff val="0"/>
            <a:satOff val="0"/>
            <a:lumOff val="0"/>
            <a:alphaOff val="0"/>
          </a:schemeClr>
        </a:solidFill>
        <a:ln w="9525" cap="flat" cmpd="sng" algn="ctr">
          <a:solidFill>
            <a:schemeClr val="accent5">
              <a:hueOff val="88411"/>
              <a:satOff val="39775"/>
              <a:lumOff val="-15688"/>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uk-UA" sz="2600" kern="1200" dirty="0">
              <a:solidFill>
                <a:srgbClr val="000000"/>
              </a:solidFill>
            </a:rPr>
            <a:t>ідіотія</a:t>
          </a:r>
          <a:endParaRPr lang="ru-RU" sz="2600" kern="1200" dirty="0">
            <a:solidFill>
              <a:srgbClr val="000000"/>
            </a:solidFill>
          </a:endParaRPr>
        </a:p>
      </dsp:txBody>
      <dsp:txXfrm rot="-5400000">
        <a:off x="660916" y="1522968"/>
        <a:ext cx="3576325" cy="553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F7826-DFE9-4E20-8F7A-6F1A3FF7AC44}">
      <dsp:nvSpPr>
        <dsp:cNvPr id="0" name=""/>
        <dsp:cNvSpPr/>
      </dsp:nvSpPr>
      <dsp:spPr>
        <a:xfrm>
          <a:off x="-3170052" y="-487879"/>
          <a:ext cx="3780870" cy="3780870"/>
        </a:xfrm>
        <a:prstGeom prst="blockArc">
          <a:avLst>
            <a:gd name="adj1" fmla="val 18900000"/>
            <a:gd name="adj2" fmla="val 2700000"/>
            <a:gd name="adj3" fmla="val 571"/>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02DA2E-3E4C-4717-A2A0-45F905118A52}">
      <dsp:nvSpPr>
        <dsp:cNvPr id="0" name=""/>
        <dsp:cNvSpPr/>
      </dsp:nvSpPr>
      <dsp:spPr>
        <a:xfrm>
          <a:off x="320384" y="215657"/>
          <a:ext cx="3454311" cy="431538"/>
        </a:xfrm>
        <a:prstGeom prst="rect">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5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t>Легка </a:t>
          </a:r>
          <a:r>
            <a:rPr lang="ru-RU" sz="2200" kern="1200" dirty="0">
              <a:latin typeface="Times New Roman" panose="02020603050405020304" pitchFamily="18" charset="0"/>
              <a:cs typeface="Times New Roman" panose="02020603050405020304" pitchFamily="18" charset="0"/>
            </a:rPr>
            <a:t>(</a:t>
          </a:r>
          <a:r>
            <a:rPr lang="en-US" sz="2200" kern="1200" dirty="0">
              <a:latin typeface="Times New Roman" panose="02020603050405020304" pitchFamily="18" charset="0"/>
              <a:cs typeface="Times New Roman" panose="02020603050405020304" pitchFamily="18" charset="0"/>
            </a:rPr>
            <a:t>IQ </a:t>
          </a:r>
          <a:r>
            <a:rPr lang="ru-RU" sz="2200" kern="1200" dirty="0">
              <a:latin typeface="Times New Roman" panose="02020603050405020304" pitchFamily="18" charset="0"/>
              <a:cs typeface="Times New Roman" panose="02020603050405020304" pitchFamily="18" charset="0"/>
            </a:rPr>
            <a:t>69-50) </a:t>
          </a:r>
          <a:endParaRPr lang="ru-RU" sz="2200" kern="1200" dirty="0"/>
        </a:p>
      </dsp:txBody>
      <dsp:txXfrm>
        <a:off x="320384" y="215657"/>
        <a:ext cx="3454311" cy="431538"/>
      </dsp:txXfrm>
    </dsp:sp>
    <dsp:sp modelId="{7CB936B0-6FF3-44AD-AF10-B8F24743D1B5}">
      <dsp:nvSpPr>
        <dsp:cNvPr id="0" name=""/>
        <dsp:cNvSpPr/>
      </dsp:nvSpPr>
      <dsp:spPr>
        <a:xfrm>
          <a:off x="50672" y="161714"/>
          <a:ext cx="539423" cy="539423"/>
        </a:xfrm>
        <a:prstGeom prst="ellipse">
          <a:avLst/>
        </a:prstGeom>
        <a:solidFill>
          <a:srgbClr val="FFFF00"/>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31952DF6-1A58-4640-9EF9-83C9901C801B}">
      <dsp:nvSpPr>
        <dsp:cNvPr id="0" name=""/>
        <dsp:cNvSpPr/>
      </dsp:nvSpPr>
      <dsp:spPr>
        <a:xfrm>
          <a:off x="567795" y="863076"/>
          <a:ext cx="3206900" cy="431538"/>
        </a:xfrm>
        <a:prstGeom prst="rect">
          <a:avLst/>
        </a:prstGeom>
        <a:solidFill>
          <a:srgbClr val="0091EA"/>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5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t>Помірна </a:t>
          </a:r>
          <a:r>
            <a:rPr lang="ru-RU" sz="2200" kern="1200" dirty="0">
              <a:latin typeface="Times New Roman" panose="02020603050405020304" pitchFamily="18" charset="0"/>
              <a:cs typeface="Times New Roman" panose="02020603050405020304" pitchFamily="18" charset="0"/>
            </a:rPr>
            <a:t>(</a:t>
          </a:r>
          <a:r>
            <a:rPr lang="en-US" sz="2200" kern="1200" dirty="0">
              <a:latin typeface="Times New Roman" panose="02020603050405020304" pitchFamily="18" charset="0"/>
              <a:cs typeface="Times New Roman" panose="02020603050405020304" pitchFamily="18" charset="0"/>
            </a:rPr>
            <a:t>IQ </a:t>
          </a:r>
          <a:r>
            <a:rPr lang="uk-UA" sz="2200" kern="1200" dirty="0">
              <a:latin typeface="Times New Roman" panose="02020603050405020304" pitchFamily="18" charset="0"/>
              <a:cs typeface="Times New Roman" panose="02020603050405020304" pitchFamily="18" charset="0"/>
            </a:rPr>
            <a:t>49-</a:t>
          </a:r>
          <a:r>
            <a:rPr lang="ru-RU" sz="2200" kern="1200" dirty="0">
              <a:latin typeface="Times New Roman" panose="02020603050405020304" pitchFamily="18" charset="0"/>
              <a:cs typeface="Times New Roman" panose="02020603050405020304" pitchFamily="18" charset="0"/>
            </a:rPr>
            <a:t>35) </a:t>
          </a:r>
          <a:r>
            <a:rPr lang="uk-UA" sz="2200" kern="1200" dirty="0"/>
            <a:t> </a:t>
          </a:r>
          <a:endParaRPr lang="ru-RU" sz="2200" kern="1200" dirty="0"/>
        </a:p>
      </dsp:txBody>
      <dsp:txXfrm>
        <a:off x="567795" y="863076"/>
        <a:ext cx="3206900" cy="431538"/>
      </dsp:txXfrm>
    </dsp:sp>
    <dsp:sp modelId="{56821A6E-CB3D-40E7-A1F0-24F5296AFC57}">
      <dsp:nvSpPr>
        <dsp:cNvPr id="0" name=""/>
        <dsp:cNvSpPr/>
      </dsp:nvSpPr>
      <dsp:spPr>
        <a:xfrm>
          <a:off x="298083" y="809134"/>
          <a:ext cx="539423" cy="539423"/>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AA42CF8F-3D69-4D0C-A446-FED3E374E8DF}">
      <dsp:nvSpPr>
        <dsp:cNvPr id="0" name=""/>
        <dsp:cNvSpPr/>
      </dsp:nvSpPr>
      <dsp:spPr>
        <a:xfrm>
          <a:off x="567795" y="1510496"/>
          <a:ext cx="3206900" cy="431538"/>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5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t>Важка </a:t>
          </a:r>
          <a:r>
            <a:rPr lang="ru-RU" sz="2200" kern="1200" dirty="0">
              <a:latin typeface="Times New Roman" panose="02020603050405020304" pitchFamily="18" charset="0"/>
              <a:cs typeface="Times New Roman" panose="02020603050405020304" pitchFamily="18" charset="0"/>
            </a:rPr>
            <a:t>(</a:t>
          </a:r>
          <a:r>
            <a:rPr lang="en-US" sz="2200" kern="1200" dirty="0">
              <a:latin typeface="Times New Roman" panose="02020603050405020304" pitchFamily="18" charset="0"/>
              <a:cs typeface="Times New Roman" panose="02020603050405020304" pitchFamily="18" charset="0"/>
            </a:rPr>
            <a:t>IQ </a:t>
          </a:r>
          <a:r>
            <a:rPr lang="uk-UA" sz="2200" kern="1200" dirty="0">
              <a:latin typeface="Times New Roman" panose="02020603050405020304" pitchFamily="18" charset="0"/>
              <a:cs typeface="Times New Roman" panose="02020603050405020304" pitchFamily="18" charset="0"/>
            </a:rPr>
            <a:t>34-20)</a:t>
          </a:r>
          <a:endParaRPr lang="ru-RU" sz="2200" kern="1200" dirty="0"/>
        </a:p>
      </dsp:txBody>
      <dsp:txXfrm>
        <a:off x="567795" y="1510496"/>
        <a:ext cx="3206900" cy="431538"/>
      </dsp:txXfrm>
    </dsp:sp>
    <dsp:sp modelId="{033CCB58-5DE8-483D-9F16-21A03760BEC9}">
      <dsp:nvSpPr>
        <dsp:cNvPr id="0" name=""/>
        <dsp:cNvSpPr/>
      </dsp:nvSpPr>
      <dsp:spPr>
        <a:xfrm>
          <a:off x="298083" y="1456554"/>
          <a:ext cx="539423" cy="539423"/>
        </a:xfrm>
        <a:prstGeom prst="ellipse">
          <a:avLst/>
        </a:prstGeom>
        <a:solidFill>
          <a:srgbClr val="FFFF00"/>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F20E7CC1-B491-4428-A357-6FFE1409B241}">
      <dsp:nvSpPr>
        <dsp:cNvPr id="0" name=""/>
        <dsp:cNvSpPr/>
      </dsp:nvSpPr>
      <dsp:spPr>
        <a:xfrm>
          <a:off x="320384" y="2157916"/>
          <a:ext cx="3454311" cy="431538"/>
        </a:xfrm>
        <a:prstGeom prst="rect">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5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t>Глибока </a:t>
          </a:r>
          <a:r>
            <a:rPr lang="ru-RU" sz="2200" kern="1200" dirty="0">
              <a:latin typeface="Times New Roman" panose="02020603050405020304" pitchFamily="18" charset="0"/>
              <a:cs typeface="Times New Roman" panose="02020603050405020304" pitchFamily="18" charset="0"/>
            </a:rPr>
            <a:t>(</a:t>
          </a:r>
          <a:r>
            <a:rPr lang="en-US" sz="2200" kern="1200" dirty="0">
              <a:latin typeface="Times New Roman" panose="02020603050405020304" pitchFamily="18" charset="0"/>
              <a:cs typeface="Times New Roman" panose="02020603050405020304" pitchFamily="18" charset="0"/>
            </a:rPr>
            <a:t>IQ </a:t>
          </a:r>
          <a:r>
            <a:rPr lang="uk-UA" sz="2200" kern="1200" dirty="0">
              <a:latin typeface="Times New Roman" panose="02020603050405020304" pitchFamily="18" charset="0"/>
              <a:cs typeface="Times New Roman" panose="02020603050405020304" pitchFamily="18" charset="0"/>
            </a:rPr>
            <a:t>нижче 20</a:t>
          </a:r>
          <a:r>
            <a:rPr lang="ru-RU" sz="2200" kern="1200" dirty="0">
              <a:latin typeface="Times New Roman" panose="02020603050405020304" pitchFamily="18" charset="0"/>
              <a:cs typeface="Times New Roman" panose="02020603050405020304" pitchFamily="18" charset="0"/>
            </a:rPr>
            <a:t>) </a:t>
          </a:r>
          <a:endParaRPr lang="ru-RU" sz="2200" kern="1200" dirty="0"/>
        </a:p>
      </dsp:txBody>
      <dsp:txXfrm>
        <a:off x="320384" y="2157916"/>
        <a:ext cx="3454311" cy="431538"/>
      </dsp:txXfrm>
    </dsp:sp>
    <dsp:sp modelId="{E2B044C1-D99D-40F3-B768-4DDA6D10197B}">
      <dsp:nvSpPr>
        <dsp:cNvPr id="0" name=""/>
        <dsp:cNvSpPr/>
      </dsp:nvSpPr>
      <dsp:spPr>
        <a:xfrm>
          <a:off x="50672" y="2103974"/>
          <a:ext cx="539423" cy="539423"/>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EA6E38-82B1-47BB-A812-313B295FEFF2}" type="datetimeFigureOut">
              <a:rPr lang="en-US" smtClean="0"/>
              <a:pPr/>
              <a:t>11/30/22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89E94-532B-494D-AD7A-712B16D9F5AA}" type="slidenum">
              <a:rPr lang="en-US" smtClean="0"/>
              <a:pPr/>
              <a:t>‹#›</a:t>
            </a:fld>
            <a:endParaRPr lang="en-US"/>
          </a:p>
        </p:txBody>
      </p:sp>
    </p:spTree>
    <p:extLst>
      <p:ext uri="{BB962C8B-B14F-4D97-AF65-F5344CB8AC3E}">
        <p14:creationId xmlns:p14="http://schemas.microsoft.com/office/powerpoint/2010/main" val="135109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E3545F7-77F9-4401-AA0E-BF14C26D8903}"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3545F7-77F9-4401-AA0E-BF14C26D8903}"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3545F7-77F9-4401-AA0E-BF14C26D8903}"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3545F7-77F9-4401-AA0E-BF14C26D8903}" type="datetimeFigureOut">
              <a:rPr lang="en-US" smtClean="0"/>
              <a:pPr/>
              <a:t>11/30/22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3545F7-77F9-4401-AA0E-BF14C26D8903}" type="datetimeFigureOut">
              <a:rPr lang="en-US" smtClean="0"/>
              <a:pPr/>
              <a:t>11/30/22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3545F7-77F9-4401-AA0E-BF14C26D8903}" type="datetimeFigureOut">
              <a:rPr lang="en-US" smtClean="0"/>
              <a:pPr/>
              <a:t>11/30/22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3545F7-77F9-4401-AA0E-BF14C26D8903}" type="datetimeFigureOut">
              <a:rPr lang="en-US" smtClean="0"/>
              <a:pPr/>
              <a:t>11/30/22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3545F7-77F9-4401-AA0E-BF14C26D8903}" type="datetimeFigureOut">
              <a:rPr lang="en-US" smtClean="0"/>
              <a:pPr/>
              <a:t>11/30/22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3545F7-77F9-4401-AA0E-BF14C26D8903}" type="datetimeFigureOut">
              <a:rPr lang="en-US" smtClean="0"/>
              <a:pPr/>
              <a:t>11/30/22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3545F7-77F9-4401-AA0E-BF14C26D8903}"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3545F7-77F9-4401-AA0E-BF14C26D8903}"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56B7A0F-5B99-4F35-9BDD-321CD3C098FF}"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6B7A0F-5B99-4F35-9BDD-321CD3C098FF}"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6B7A0F-5B99-4F35-9BDD-321CD3C098FF}" type="datetimeFigureOut">
              <a:rPr lang="en-US" smtClean="0"/>
              <a:pPr/>
              <a:t>11/30/22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6B7A0F-5B99-4F35-9BDD-321CD3C098FF}" type="datetimeFigureOut">
              <a:rPr lang="en-US" smtClean="0"/>
              <a:pPr/>
              <a:t>11/30/22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6B7A0F-5B99-4F35-9BDD-321CD3C098FF}" type="datetimeFigureOut">
              <a:rPr lang="en-US" smtClean="0"/>
              <a:pPr/>
              <a:t>11/30/22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B7A0F-5B99-4F35-9BDD-321CD3C098FF}" type="datetimeFigureOut">
              <a:rPr lang="en-US" smtClean="0"/>
              <a:pPr/>
              <a:t>11/30/22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pPr/>
              <a:t>11/30/22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pPr/>
              <a:t>11/30/22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pPr/>
              <a:t>11/30/22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76048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5317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057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4810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915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1533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2574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6382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26285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83774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56135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545F7-77F9-4401-AA0E-BF14C26D8903}" type="datetimeFigureOut">
              <a:rPr lang="en-US" smtClean="0"/>
              <a:pPr/>
              <a:t>11/30/22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E0586-5A1C-41FD-AA9D-07A4E729E6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B7A0F-5B99-4F35-9BDD-321CD3C098FF}" type="datetimeFigureOut">
              <a:rPr lang="en-US" smtClean="0"/>
              <a:pPr/>
              <a:t>11/30/22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B7A0F-5B99-4F35-9BDD-321CD3C098FF}" type="datetimeFigureOut">
              <a:rPr lang="en-US" smtClean="0">
                <a:solidFill>
                  <a:prstClr val="black">
                    <a:tint val="75000"/>
                  </a:prstClr>
                </a:solidFill>
              </a:rPr>
              <a:pPr/>
              <a:t>11/30/22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60968"/>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5"/>
          <p:cNvSpPr txBox="1">
            <a:spLocks noChangeArrowheads="1"/>
          </p:cNvSpPr>
          <p:nvPr/>
        </p:nvSpPr>
        <p:spPr>
          <a:xfrm>
            <a:off x="5562600" y="2702625"/>
            <a:ext cx="3352800" cy="1180546"/>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sz="4600" dirty="0">
                <a:solidFill>
                  <a:schemeClr val="bg1"/>
                </a:solidFill>
              </a:rPr>
              <a:t>Олігофренія</a:t>
            </a:r>
            <a:endParaRPr lang="ru-RU" sz="4600" dirty="0">
              <a:solidFill>
                <a:schemeClr val="bg1"/>
              </a:solidFill>
            </a:endParaRPr>
          </a:p>
        </p:txBody>
      </p:sp>
    </p:spTree>
    <p:extLst>
      <p:ext uri="{BB962C8B-B14F-4D97-AF65-F5344CB8AC3E}">
        <p14:creationId xmlns:p14="http://schemas.microsoft.com/office/powerpoint/2010/main" val="2049956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533400" y="381000"/>
            <a:ext cx="8229600" cy="41656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32000" algn="just">
              <a:lnSpc>
                <a:spcPct val="150000"/>
              </a:lnSpc>
            </a:pPr>
            <a:r>
              <a:rPr lang="uk-UA" sz="1800" dirty="0">
                <a:solidFill>
                  <a:srgbClr val="000000"/>
                </a:solidFill>
                <a:latin typeface="Times New Roman" panose="02020603050405020304" pitchFamily="18" charset="0"/>
                <a:ea typeface="굴림" pitchFamily="34" charset="-127"/>
                <a:cs typeface="Times New Roman" panose="02020603050405020304" pitchFamily="18" charset="0"/>
              </a:rPr>
              <a:t>   </a:t>
            </a:r>
            <a:r>
              <a:rPr lang="uk-UA" sz="2000" b="1" dirty="0">
                <a:solidFill>
                  <a:srgbClr val="FF0000"/>
                </a:solidFill>
                <a:latin typeface="Times New Roman" panose="02020603050405020304" pitchFamily="18" charset="0"/>
                <a:ea typeface="굴림" pitchFamily="34" charset="-127"/>
                <a:cs typeface="Times New Roman" panose="02020603050405020304" pitchFamily="18" charset="0"/>
              </a:rPr>
              <a:t>Розумова відсталість </a:t>
            </a:r>
            <a:r>
              <a:rPr lang="uk-UA" sz="1800" dirty="0">
                <a:solidFill>
                  <a:srgbClr val="000000"/>
                </a:solidFill>
                <a:latin typeface="Times New Roman" panose="02020603050405020304" pitchFamily="18" charset="0"/>
                <a:ea typeface="굴림" pitchFamily="34" charset="-127"/>
                <a:cs typeface="Times New Roman" panose="02020603050405020304" pitchFamily="18" charset="0"/>
              </a:rPr>
              <a:t>(олігофренія, недоумкуватість) – загальний розлад психіки, який характеризується значним зниженням інтелектуальної діяльності, адаптивних навичок та недорозвиненням емоційно-вольової сфери. Олігофренія – одна з найпоширеніших форм психічної недорозвиненості, що виникає внаслідок ураження центральної нервової системи у пренатальний, </a:t>
            </a:r>
            <a:r>
              <a:rPr lang="uk-UA" sz="1800" dirty="0" err="1">
                <a:solidFill>
                  <a:srgbClr val="000000"/>
                </a:solidFill>
                <a:latin typeface="Times New Roman" panose="02020603050405020304" pitchFamily="18" charset="0"/>
                <a:ea typeface="굴림" pitchFamily="34" charset="-127"/>
                <a:cs typeface="Times New Roman" panose="02020603050405020304" pitchFamily="18" charset="0"/>
              </a:rPr>
              <a:t>натальний</a:t>
            </a:r>
            <a:r>
              <a:rPr lang="uk-UA" sz="1800" dirty="0">
                <a:solidFill>
                  <a:srgbClr val="000000"/>
                </a:solidFill>
                <a:latin typeface="Times New Roman" panose="02020603050405020304" pitchFamily="18" charset="0"/>
                <a:ea typeface="굴림" pitchFamily="34" charset="-127"/>
                <a:cs typeface="Times New Roman" panose="02020603050405020304" pitchFamily="18" charset="0"/>
              </a:rPr>
              <a:t> та постнатальний періоди. При олігофренії недостатність мозку має не прогресуючий характер, тому такі діти здатні до поступального пізнавального розвитку, хоча і зі значними ускладненнями, зумовленими його патологічною</a:t>
            </a:r>
            <a:r>
              <a:rPr lang="ru-RU" sz="1800" dirty="0">
                <a:solidFill>
                  <a:srgbClr val="000000"/>
                </a:solidFill>
                <a:latin typeface="Times New Roman" panose="02020603050405020304" pitchFamily="18" charset="0"/>
                <a:ea typeface="굴림" pitchFamily="34" charset="-127"/>
                <a:cs typeface="Times New Roman" panose="02020603050405020304" pitchFamily="18" charset="0"/>
              </a:rPr>
              <a:t> основою. </a:t>
            </a:r>
            <a:r>
              <a:rPr lang="uk-UA" sz="1800" dirty="0">
                <a:solidFill>
                  <a:srgbClr val="000000"/>
                </a:solidFill>
                <a:latin typeface="Times New Roman" panose="02020603050405020304" pitchFamily="18" charset="0"/>
                <a:cs typeface="Times New Roman" panose="02020603050405020304" pitchFamily="18" charset="0"/>
              </a:rPr>
              <a:t>    </a:t>
            </a:r>
          </a:p>
          <a:p>
            <a:pPr marL="432000" algn="just">
              <a:lnSpc>
                <a:spcPct val="150000"/>
              </a:lnSpc>
            </a:pPr>
            <a:r>
              <a:rPr lang="uk-UA" sz="1800" dirty="0">
                <a:solidFill>
                  <a:srgbClr val="000000"/>
                </a:solidFill>
                <a:latin typeface="Times New Roman" panose="02020603050405020304" pitchFamily="18" charset="0"/>
                <a:cs typeface="Times New Roman" panose="02020603050405020304" pitchFamily="18" charset="0"/>
              </a:rPr>
              <a:t>    Сучасна медицина з усіма її досягненнями і профілактичними заходами не дає 100% виключення появи цього захворювання. Розумова відсталість має досить високий відсоток серед населення всього світу - 1 - 3%, серед яких 75% - це легка форма РВ.</a:t>
            </a:r>
          </a:p>
          <a:p>
            <a:pPr marL="432000" algn="just">
              <a:lnSpc>
                <a:spcPct val="150000"/>
              </a:lnSpc>
            </a:pPr>
            <a:br>
              <a:rPr lang="uk-UA" sz="1800" dirty="0">
                <a:solidFill>
                  <a:srgbClr val="000000"/>
                </a:solidFill>
                <a:latin typeface="Times New Roman" panose="02020603050405020304" pitchFamily="18" charset="0"/>
                <a:cs typeface="Times New Roman" panose="02020603050405020304" pitchFamily="18" charset="0"/>
              </a:rPr>
            </a:br>
            <a:endParaRPr lang="uk-UA" sz="1800" dirty="0">
              <a:solidFill>
                <a:srgbClr val="000000"/>
              </a:solidFill>
              <a:latin typeface="Times New Roman" panose="02020603050405020304" pitchFamily="18" charset="0"/>
              <a:ea typeface="굴림" pitchFamily="34" charset="-127"/>
              <a:cs typeface="Times New Roman" panose="02020603050405020304" pitchFamily="18" charset="0"/>
            </a:endParaRPr>
          </a:p>
        </p:txBody>
      </p:sp>
      <p:sp>
        <p:nvSpPr>
          <p:cNvPr id="5" name="AutoShape 68"/>
          <p:cNvSpPr>
            <a:spLocks noChangeArrowheads="1"/>
          </p:cNvSpPr>
          <p:nvPr/>
        </p:nvSpPr>
        <p:spPr bwMode="gray">
          <a:xfrm>
            <a:off x="1137062" y="609600"/>
            <a:ext cx="6696075" cy="635000"/>
          </a:xfrm>
          <a:prstGeom prst="roundRect">
            <a:avLst>
              <a:gd name="adj" fmla="val 0"/>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defRPr/>
            </a:pPr>
            <a:endParaRPr kumimoji="1" lang="en-US" altLang="ko-KR" sz="3500" dirty="0">
              <a:solidFill>
                <a:schemeClr val="bg1"/>
              </a:solidFill>
              <a:ea typeface="굴림" pitchFamily="34" charset="-127"/>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Autofit/>
          </a:bodyPr>
          <a:lstStyle/>
          <a:p>
            <a:r>
              <a:rPr lang="uk-UA" sz="2400" b="1" dirty="0">
                <a:solidFill>
                  <a:srgbClr val="000000"/>
                </a:solidFill>
                <a:latin typeface="Times New Roman" pitchFamily="18" charset="0"/>
                <a:cs typeface="Times New Roman" pitchFamily="18" charset="0"/>
              </a:rPr>
              <a:t>Історичний аспект</a:t>
            </a:r>
            <a:endParaRPr lang="ru-RU" sz="2400" b="1" dirty="0">
              <a:solidFill>
                <a:srgbClr val="0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080516"/>
            <a:ext cx="7848600" cy="4425280"/>
          </a:xfrm>
        </p:spPr>
        <p:txBody>
          <a:bodyPr>
            <a:normAutofit fontScale="62500" lnSpcReduction="20000"/>
          </a:bodyPr>
          <a:lstStyle/>
          <a:p>
            <a:pPr indent="342900">
              <a:buNone/>
            </a:pPr>
            <a:r>
              <a:rPr lang="uk-UA" dirty="0">
                <a:latin typeface="Times New Roman" panose="02020603050405020304" pitchFamily="18" charset="0"/>
                <a:cs typeface="Times New Roman" panose="02020603050405020304" pitchFamily="18" charset="0"/>
              </a:rPr>
              <a:t>Перші згадки про людей з інтелектуальними порушеннями були виявлені у римлян, які іноді тримали «дурнів» для розваги домовласників і їх гостей. Ці люди перебували на утриманні у багатих, і з ними непогано поводились.</a:t>
            </a:r>
          </a:p>
          <a:p>
            <a:pPr indent="342900">
              <a:buNone/>
            </a:pPr>
            <a:r>
              <a:rPr lang="uk-UA" dirty="0">
                <a:latin typeface="Times New Roman" panose="02020603050405020304" pitchFamily="18" charset="0"/>
                <a:cs typeface="Times New Roman" panose="02020603050405020304" pitchFamily="18" charset="0"/>
              </a:rPr>
              <a:t>1838р </a:t>
            </a:r>
            <a:r>
              <a:rPr lang="uk-UA" dirty="0" err="1">
                <a:latin typeface="Times New Roman" panose="02020603050405020304" pitchFamily="18" charset="0"/>
                <a:cs typeface="Times New Roman" panose="02020603050405020304" pitchFamily="18" charset="0"/>
              </a:rPr>
              <a:t>Еськіроль</a:t>
            </a:r>
            <a:r>
              <a:rPr lang="uk-UA" dirty="0">
                <a:latin typeface="Times New Roman" panose="02020603050405020304" pitchFamily="18" charset="0"/>
                <a:cs typeface="Times New Roman" panose="02020603050405020304" pitchFamily="18" charset="0"/>
              </a:rPr>
              <a:t> першим дав визначення слабоумства і охарактеризував його як порушення розвитку, а не захворювання.</a:t>
            </a:r>
          </a:p>
          <a:p>
            <a:pPr indent="342900">
              <a:buNone/>
            </a:pPr>
            <a:r>
              <a:rPr lang="uk-UA" dirty="0">
                <a:latin typeface="Times New Roman" panose="02020603050405020304" pitchFamily="18" charset="0"/>
                <a:cs typeface="Times New Roman" panose="02020603050405020304" pitchFamily="18" charset="0"/>
              </a:rPr>
              <a:t>1852р </a:t>
            </a:r>
            <a:r>
              <a:rPr lang="uk-UA" dirty="0" err="1">
                <a:latin typeface="Times New Roman" panose="02020603050405020304" pitchFamily="18" charset="0"/>
                <a:cs typeface="Times New Roman" panose="02020603050405020304" pitchFamily="18" charset="0"/>
              </a:rPr>
              <a:t>Вільбур</a:t>
            </a:r>
            <a:r>
              <a:rPr lang="uk-UA" dirty="0">
                <a:latin typeface="Times New Roman" panose="02020603050405020304" pitchFamily="18" charset="0"/>
                <a:cs typeface="Times New Roman" panose="02020603050405020304" pitchFamily="18" charset="0"/>
              </a:rPr>
              <a:t> стверджував, що розумова відсталість визначається соціальними і моральними критеріями.</a:t>
            </a:r>
          </a:p>
          <a:p>
            <a:pPr indent="342900">
              <a:buNone/>
            </a:pPr>
            <a:r>
              <a:rPr lang="uk-UA" dirty="0">
                <a:latin typeface="Times New Roman" panose="02020603050405020304" pitchFamily="18" charset="0"/>
                <a:cs typeface="Times New Roman" panose="02020603050405020304" pitchFamily="18" charset="0"/>
              </a:rPr>
              <a:t>1913р. Корсаков С.С. відносив до недоумства тільки важкі форми, а хворих із легким ступенем більше до норми, ніж до патології.</a:t>
            </a:r>
          </a:p>
          <a:p>
            <a:pPr indent="342900">
              <a:buNone/>
            </a:pPr>
            <a:r>
              <a:rPr lang="uk-UA" dirty="0">
                <a:latin typeface="Times New Roman" panose="02020603050405020304" pitchFamily="18" charset="0"/>
                <a:cs typeface="Times New Roman" panose="02020603050405020304" pitchFamily="18" charset="0"/>
              </a:rPr>
              <a:t>ХХ ст. Президент Джон Кеннеді, сестра якого страждала затримкою психічного розвитку, сформував Президентську комісію з розумової відсталості.  В1962 році і створив національну програму для боротьби з розумовою відсталістю.</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1685" y="4616125"/>
            <a:ext cx="2413830" cy="2122933"/>
          </a:xfrm>
          <a:prstGeom prst="rect">
            <a:avLst/>
          </a:prstGeom>
        </p:spPr>
      </p:pic>
    </p:spTree>
    <p:extLst>
      <p:ext uri="{BB962C8B-B14F-4D97-AF65-F5344CB8AC3E}">
        <p14:creationId xmlns:p14="http://schemas.microsoft.com/office/powerpoint/2010/main" val="18787475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1981200" y="0"/>
            <a:ext cx="6553200" cy="715963"/>
          </a:xfrm>
        </p:spPr>
        <p:txBody>
          <a:bodyPr/>
          <a:lstStyle/>
          <a:p>
            <a:pPr algn="l"/>
            <a:r>
              <a:rPr lang="uk-UA" sz="3600" dirty="0">
                <a:solidFill>
                  <a:srgbClr val="000000"/>
                </a:solidFill>
                <a:latin typeface="Times New Roman" panose="02020603050405020304" pitchFamily="18" charset="0"/>
                <a:cs typeface="Times New Roman" panose="02020603050405020304" pitchFamily="18" charset="0"/>
              </a:rPr>
              <a:t>Причини: </a:t>
            </a:r>
            <a:endParaRPr lang="en-US" sz="3600" dirty="0">
              <a:solidFill>
                <a:srgbClr val="000000"/>
              </a:solidFill>
              <a:latin typeface="Times New Roman" panose="02020603050405020304" pitchFamily="18" charset="0"/>
              <a:cs typeface="Times New Roman" panose="02020603050405020304" pitchFamily="18" charset="0"/>
            </a:endParaRPr>
          </a:p>
        </p:txBody>
      </p:sp>
      <p:sp>
        <p:nvSpPr>
          <p:cNvPr id="5" name="Прямокутник 1"/>
          <p:cNvSpPr/>
          <p:nvPr/>
        </p:nvSpPr>
        <p:spPr>
          <a:xfrm>
            <a:off x="1905000" y="533400"/>
            <a:ext cx="7086600" cy="5632311"/>
          </a:xfrm>
          <a:prstGeom prst="rect">
            <a:avLst/>
          </a:prstGeom>
        </p:spPr>
        <p:txBody>
          <a:bodyPr wrap="square">
            <a:spAutoFit/>
          </a:bodyPr>
          <a:lstStyle/>
          <a:p>
            <a:pPr algn="just"/>
            <a:r>
              <a:rPr lang="ru-RU" sz="2000" dirty="0" err="1">
                <a:solidFill>
                  <a:srgbClr val="000000"/>
                </a:solidFill>
                <a:latin typeface="Times New Roman" pitchFamily="18" charset="0"/>
                <a:cs typeface="Times New Roman" pitchFamily="18" charset="0"/>
              </a:rPr>
              <a:t>Виділяють</a:t>
            </a:r>
            <a:r>
              <a:rPr lang="ru-RU" sz="2000" dirty="0">
                <a:solidFill>
                  <a:srgbClr val="000000"/>
                </a:solidFill>
                <a:latin typeface="Times New Roman" pitchFamily="18" charset="0"/>
                <a:cs typeface="Times New Roman" pitchFamily="18" charset="0"/>
              </a:rPr>
              <a:t> три </a:t>
            </a:r>
            <a:r>
              <a:rPr lang="ru-RU" sz="2000" dirty="0" err="1">
                <a:solidFill>
                  <a:srgbClr val="000000"/>
                </a:solidFill>
                <a:latin typeface="Times New Roman" pitchFamily="18" charset="0"/>
                <a:cs typeface="Times New Roman" pitchFamily="18" charset="0"/>
              </a:rPr>
              <a:t>групи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чинників</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здатних</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спровокувати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розвиток</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даного</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захворювання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це</a:t>
            </a:r>
            <a:r>
              <a:rPr lang="ru-RU" sz="2000" dirty="0">
                <a:solidFill>
                  <a:srgbClr val="000000"/>
                </a:solidFill>
                <a:latin typeface="Times New Roman" pitchFamily="18" charset="0"/>
                <a:cs typeface="Times New Roman" pitchFamily="18" charset="0"/>
              </a:rPr>
              <a:t>: </a:t>
            </a:r>
          </a:p>
          <a:p>
            <a:pPr algn="just"/>
            <a:r>
              <a:rPr lang="ru-RU" sz="2000"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Внутрішньоутробні</a:t>
            </a:r>
            <a:r>
              <a:rPr lang="ru-RU" sz="2000" b="1"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інфекції</a:t>
            </a:r>
            <a:r>
              <a:rPr lang="ru-RU" sz="2000" b="1"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під</a:t>
            </a:r>
            <a:r>
              <a:rPr lang="ru-RU" sz="2000" dirty="0">
                <a:solidFill>
                  <a:srgbClr val="000000"/>
                </a:solidFill>
                <a:latin typeface="Times New Roman" pitchFamily="18" charset="0"/>
                <a:cs typeface="Times New Roman" pitchFamily="18" charset="0"/>
              </a:rPr>
              <a:t> час </a:t>
            </a:r>
            <a:r>
              <a:rPr lang="ru-RU" sz="2000" dirty="0" err="1">
                <a:solidFill>
                  <a:srgbClr val="000000"/>
                </a:solidFill>
                <a:latin typeface="Times New Roman" pitchFamily="18" charset="0"/>
                <a:cs typeface="Times New Roman" pitchFamily="18" charset="0"/>
              </a:rPr>
              <a:t>протікання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вагітності</a:t>
            </a:r>
            <a:r>
              <a:rPr lang="ru-RU" sz="2000" dirty="0">
                <a:solidFill>
                  <a:srgbClr val="000000"/>
                </a:solidFill>
                <a:latin typeface="Times New Roman" pitchFamily="18" charset="0"/>
                <a:cs typeface="Times New Roman" pitchFamily="18" charset="0"/>
              </a:rPr>
              <a:t> (токсоплазмоз, </a:t>
            </a:r>
            <a:r>
              <a:rPr lang="ru-RU" sz="2000" dirty="0" err="1">
                <a:solidFill>
                  <a:srgbClr val="000000"/>
                </a:solidFill>
                <a:latin typeface="Times New Roman" pitchFamily="18" charset="0"/>
                <a:cs typeface="Times New Roman" pitchFamily="18" charset="0"/>
              </a:rPr>
              <a:t>вроджений</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сифіліс</a:t>
            </a:r>
            <a:r>
              <a:rPr lang="ru-RU" sz="2000" dirty="0">
                <a:solidFill>
                  <a:srgbClr val="000000"/>
                </a:solidFill>
                <a:latin typeface="Times New Roman" pitchFamily="18" charset="0"/>
                <a:cs typeface="Times New Roman" pitchFamily="18" charset="0"/>
              </a:rPr>
              <a:t> , краснуха, </a:t>
            </a:r>
            <a:r>
              <a:rPr lang="ru-RU" sz="2000" dirty="0" err="1">
                <a:solidFill>
                  <a:srgbClr val="000000"/>
                </a:solidFill>
                <a:latin typeface="Times New Roman" pitchFamily="18" charset="0"/>
                <a:cs typeface="Times New Roman" pitchFamily="18" charset="0"/>
              </a:rPr>
              <a:t>гормональні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порушення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імунно-конфлікт</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крові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дитини</a:t>
            </a:r>
            <a:r>
              <a:rPr lang="ru-RU" sz="2000" dirty="0">
                <a:solidFill>
                  <a:srgbClr val="000000"/>
                </a:solidFill>
                <a:latin typeface="Times New Roman" pitchFamily="18" charset="0"/>
                <a:cs typeface="Times New Roman" pitchFamily="18" charset="0"/>
              </a:rPr>
              <a:t> та </a:t>
            </a:r>
            <a:r>
              <a:rPr lang="ru-RU" sz="2000" dirty="0" err="1">
                <a:solidFill>
                  <a:srgbClr val="000000"/>
                </a:solidFill>
                <a:latin typeface="Times New Roman" pitchFamily="18" charset="0"/>
                <a:cs typeface="Times New Roman" pitchFamily="18" charset="0"/>
              </a:rPr>
              <a:t>матері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наркоманія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алкоголізм</a:t>
            </a:r>
            <a:r>
              <a:rPr lang="ru-RU" sz="2000" dirty="0">
                <a:solidFill>
                  <a:srgbClr val="000000"/>
                </a:solidFill>
                <a:latin typeface="Times New Roman" pitchFamily="18" charset="0"/>
                <a:cs typeface="Times New Roman" pitchFamily="18" charset="0"/>
              </a:rPr>
              <a:t> та </a:t>
            </a:r>
            <a:r>
              <a:rPr lang="ru-RU" sz="2000" dirty="0" err="1">
                <a:solidFill>
                  <a:srgbClr val="000000"/>
                </a:solidFill>
                <a:latin typeface="Times New Roman" pitchFamily="18" charset="0"/>
                <a:cs typeface="Times New Roman" pitchFamily="18" charset="0"/>
              </a:rPr>
              <a:t>інші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шкідливі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звички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матері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провокують</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порушення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постачання</a:t>
            </a:r>
            <a:r>
              <a:rPr lang="ru-RU" sz="2000" dirty="0">
                <a:solidFill>
                  <a:srgbClr val="000000"/>
                </a:solidFill>
                <a:latin typeface="Times New Roman" pitchFamily="18" charset="0"/>
                <a:cs typeface="Times New Roman" pitchFamily="18" charset="0"/>
              </a:rPr>
              <a:t> плода </a:t>
            </a:r>
            <a:r>
              <a:rPr lang="ru-RU" sz="2000" dirty="0" err="1">
                <a:solidFill>
                  <a:srgbClr val="000000"/>
                </a:solidFill>
                <a:latin typeface="Times New Roman" pitchFamily="18" charset="0"/>
                <a:cs typeface="Times New Roman" pitchFamily="18" charset="0"/>
              </a:rPr>
              <a:t>поживними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речовинами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післяпологові</a:t>
            </a:r>
            <a:r>
              <a:rPr lang="ru-RU" sz="2000" dirty="0">
                <a:solidFill>
                  <a:srgbClr val="000000"/>
                </a:solidFill>
                <a:latin typeface="Times New Roman" pitchFamily="18" charset="0"/>
                <a:cs typeface="Times New Roman" pitchFamily="18" charset="0"/>
              </a:rPr>
              <a:t> і </a:t>
            </a:r>
            <a:r>
              <a:rPr lang="ru-RU" sz="2000" dirty="0" err="1">
                <a:solidFill>
                  <a:srgbClr val="000000"/>
                </a:solidFill>
                <a:latin typeface="Times New Roman" pitchFamily="18" charset="0"/>
                <a:cs typeface="Times New Roman" pitchFamily="18" charset="0"/>
              </a:rPr>
              <a:t>родові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травми</a:t>
            </a:r>
            <a:r>
              <a:rPr lang="ru-RU" sz="2000" dirty="0">
                <a:solidFill>
                  <a:srgbClr val="000000"/>
                </a:solidFill>
                <a:latin typeface="Times New Roman" pitchFamily="18" charset="0"/>
                <a:cs typeface="Times New Roman" pitchFamily="18" charset="0"/>
              </a:rPr>
              <a:t> черепа </a:t>
            </a:r>
            <a:r>
              <a:rPr lang="ru-RU" sz="2000" dirty="0" err="1">
                <a:solidFill>
                  <a:srgbClr val="000000"/>
                </a:solidFill>
                <a:latin typeface="Times New Roman" pitchFamily="18" charset="0"/>
                <a:cs typeface="Times New Roman" pitchFamily="18" charset="0"/>
              </a:rPr>
              <a:t>дитини</a:t>
            </a:r>
            <a:r>
              <a:rPr lang="ru-RU" sz="2000" dirty="0">
                <a:solidFill>
                  <a:srgbClr val="000000"/>
                </a:solidFill>
                <a:latin typeface="Times New Roman" pitchFamily="18" charset="0"/>
                <a:cs typeface="Times New Roman" pitchFamily="18" charset="0"/>
              </a:rPr>
              <a:t> </a:t>
            </a:r>
          </a:p>
          <a:p>
            <a:pPr algn="just"/>
            <a:r>
              <a:rPr lang="ru-RU" sz="2000"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Специфічні</a:t>
            </a:r>
            <a:r>
              <a:rPr lang="ru-RU" sz="2000" b="1"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спадкові</a:t>
            </a:r>
            <a:r>
              <a:rPr lang="ru-RU" sz="2000" b="1"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порушення</a:t>
            </a:r>
            <a:r>
              <a:rPr lang="ru-RU" sz="2000" b="1"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обміну</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речовин</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різні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генетичні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синдроми</a:t>
            </a:r>
            <a:r>
              <a:rPr lang="ru-RU" sz="2000" dirty="0">
                <a:solidFill>
                  <a:srgbClr val="000000"/>
                </a:solidFill>
                <a:latin typeface="Times New Roman" pitchFamily="18" charset="0"/>
                <a:cs typeface="Times New Roman" pitchFamily="18" charset="0"/>
              </a:rPr>
              <a:t> та </a:t>
            </a:r>
            <a:r>
              <a:rPr lang="ru-RU" sz="2000" dirty="0" err="1">
                <a:solidFill>
                  <a:srgbClr val="000000"/>
                </a:solidFill>
                <a:latin typeface="Times New Roman" pitchFamily="18" charset="0"/>
                <a:cs typeface="Times New Roman" pitchFamily="18" charset="0"/>
              </a:rPr>
              <a:t>хромосомні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патології</a:t>
            </a:r>
            <a:r>
              <a:rPr lang="ru-RU" sz="2000" dirty="0">
                <a:solidFill>
                  <a:srgbClr val="000000"/>
                </a:solidFill>
                <a:latin typeface="Times New Roman" pitchFamily="18" charset="0"/>
                <a:cs typeface="Times New Roman" pitchFamily="18" charset="0"/>
              </a:rPr>
              <a:t> (синдром Дауна, синдром </a:t>
            </a:r>
            <a:r>
              <a:rPr lang="ru-RU" sz="2000" dirty="0" err="1">
                <a:solidFill>
                  <a:srgbClr val="000000"/>
                </a:solidFill>
                <a:latin typeface="Times New Roman" pitchFamily="18" charset="0"/>
                <a:cs typeface="Times New Roman" pitchFamily="18" charset="0"/>
              </a:rPr>
              <a:t>Шерешевського</a:t>
            </a:r>
            <a:r>
              <a:rPr lang="ru-RU" sz="2000" dirty="0">
                <a:solidFill>
                  <a:srgbClr val="000000"/>
                </a:solidFill>
                <a:latin typeface="Times New Roman" pitchFamily="18" charset="0"/>
                <a:cs typeface="Times New Roman" pitchFamily="18" charset="0"/>
              </a:rPr>
              <a:t>-Тернера, синдром </a:t>
            </a:r>
            <a:r>
              <a:rPr lang="ru-RU" sz="2000" dirty="0" err="1">
                <a:solidFill>
                  <a:srgbClr val="000000"/>
                </a:solidFill>
                <a:latin typeface="Times New Roman" pitchFamily="18" charset="0"/>
                <a:cs typeface="Times New Roman" pitchFamily="18" charset="0"/>
              </a:rPr>
              <a:t>Клайнфелтера</a:t>
            </a:r>
            <a:r>
              <a:rPr lang="ru-RU" sz="2000" dirty="0">
                <a:solidFill>
                  <a:srgbClr val="000000"/>
                </a:solidFill>
                <a:latin typeface="Times New Roman" pitchFamily="18" charset="0"/>
                <a:cs typeface="Times New Roman" pitchFamily="18" charset="0"/>
              </a:rPr>
              <a:t>, синдром </a:t>
            </a:r>
            <a:r>
              <a:rPr lang="ru-RU" sz="2000" dirty="0" err="1">
                <a:solidFill>
                  <a:srgbClr val="000000"/>
                </a:solidFill>
                <a:latin typeface="Times New Roman" pitchFamily="18" charset="0"/>
                <a:cs typeface="Times New Roman" pitchFamily="18" charset="0"/>
              </a:rPr>
              <a:t>Рубинстайма-Тейбі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різні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типи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мукополісахаридозу</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тощо</a:t>
            </a:r>
            <a:r>
              <a:rPr lang="ru-RU" sz="2000" dirty="0">
                <a:solidFill>
                  <a:srgbClr val="000000"/>
                </a:solidFill>
                <a:latin typeface="Times New Roman" pitchFamily="18" charset="0"/>
                <a:cs typeface="Times New Roman" pitchFamily="18" charset="0"/>
              </a:rPr>
              <a:t>) </a:t>
            </a:r>
          </a:p>
          <a:p>
            <a:pPr algn="just"/>
            <a:r>
              <a:rPr lang="ru-RU" sz="2000"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Найбільш</a:t>
            </a:r>
            <a:r>
              <a:rPr lang="ru-RU" sz="2000" b="1"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важкі</a:t>
            </a:r>
            <a:r>
              <a:rPr lang="ru-RU" sz="2000" b="1"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форми</a:t>
            </a:r>
            <a:r>
              <a:rPr lang="ru-RU" sz="2000" b="1" dirty="0">
                <a:solidFill>
                  <a:srgbClr val="000000"/>
                </a:solidFill>
                <a:latin typeface="Times New Roman" pitchFamily="18" charset="0"/>
                <a:cs typeface="Times New Roman" pitchFamily="18" charset="0"/>
              </a:rPr>
              <a:t> </a:t>
            </a:r>
            <a:r>
              <a:rPr lang="ru-RU" sz="2000" b="1" dirty="0" err="1">
                <a:solidFill>
                  <a:srgbClr val="000000"/>
                </a:solidFill>
                <a:latin typeface="Times New Roman" pitchFamily="18" charset="0"/>
                <a:cs typeface="Times New Roman" pitchFamily="18" charset="0"/>
              </a:rPr>
              <a:t>олігофренії</a:t>
            </a:r>
            <a:r>
              <a:rPr lang="ru-RU" sz="2000" b="1"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розвиваються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внаслідок</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сукупного</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впливу</a:t>
            </a:r>
            <a:r>
              <a:rPr lang="ru-RU" sz="2000" dirty="0">
                <a:solidFill>
                  <a:srgbClr val="000000"/>
                </a:solidFill>
                <a:latin typeface="Times New Roman" pitchFamily="18" charset="0"/>
                <a:cs typeface="Times New Roman" pitchFamily="18" charset="0"/>
              </a:rPr>
              <a:t> на </a:t>
            </a:r>
            <a:r>
              <a:rPr lang="ru-RU" sz="2000" dirty="0" err="1">
                <a:solidFill>
                  <a:srgbClr val="000000"/>
                </a:solidFill>
                <a:latin typeface="Times New Roman" pitchFamily="18" charset="0"/>
                <a:cs typeface="Times New Roman" pitchFamily="18" charset="0"/>
              </a:rPr>
              <a:t>організм</a:t>
            </a:r>
            <a:r>
              <a:rPr lang="ru-RU" sz="2000" dirty="0">
                <a:solidFill>
                  <a:srgbClr val="000000"/>
                </a:solidFill>
                <a:latin typeface="Times New Roman" pitchFamily="18" charset="0"/>
                <a:cs typeface="Times New Roman" pitchFamily="18" charset="0"/>
              </a:rPr>
              <a:t> як </a:t>
            </a:r>
            <a:r>
              <a:rPr lang="ru-RU" sz="2000" dirty="0" err="1">
                <a:solidFill>
                  <a:srgbClr val="000000"/>
                </a:solidFill>
                <a:latin typeface="Times New Roman" pitchFamily="18" charset="0"/>
                <a:cs typeface="Times New Roman" pitchFamily="18" charset="0"/>
              </a:rPr>
              <a:t>ендогенних</a:t>
            </a:r>
            <a:r>
              <a:rPr lang="ru-RU" sz="2000" dirty="0">
                <a:solidFill>
                  <a:srgbClr val="000000"/>
                </a:solidFill>
                <a:latin typeface="Times New Roman" pitchFamily="18" charset="0"/>
                <a:cs typeface="Times New Roman" pitchFamily="18" charset="0"/>
              </a:rPr>
              <a:t>, так і </a:t>
            </a:r>
            <a:r>
              <a:rPr lang="ru-RU" sz="2000" dirty="0" err="1">
                <a:solidFill>
                  <a:srgbClr val="000000"/>
                </a:solidFill>
                <a:latin typeface="Times New Roman" pitchFamily="18" charset="0"/>
                <a:cs typeface="Times New Roman" pitchFamily="18" charset="0"/>
              </a:rPr>
              <a:t>екзогенних</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факторів</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вроджена</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гідроцефалія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дитячі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інфекційні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захворювання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травмування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голови</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малюка</a:t>
            </a:r>
            <a:r>
              <a:rPr lang="ru-RU" sz="2000" dirty="0">
                <a:solidFill>
                  <a:srgbClr val="000000"/>
                </a:solidFill>
                <a:latin typeface="Times New Roman" pitchFamily="18" charset="0"/>
                <a:cs typeface="Times New Roman" pitchFamily="18" charset="0"/>
              </a:rPr>
              <a:t> в </a:t>
            </a:r>
            <a:r>
              <a:rPr lang="ru-RU" sz="2000" dirty="0" err="1">
                <a:solidFill>
                  <a:srgbClr val="000000"/>
                </a:solidFill>
                <a:latin typeface="Times New Roman" pitchFamily="18" charset="0"/>
                <a:cs typeface="Times New Roman" pitchFamily="18" charset="0"/>
              </a:rPr>
              <a:t>ранньому</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дитинстві</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асфіксія</a:t>
            </a:r>
            <a:r>
              <a:rPr lang="ru-RU" sz="2000" dirty="0">
                <a:solidFill>
                  <a:srgbClr val="000000"/>
                </a:solidFill>
                <a:latin typeface="Times New Roman" pitchFamily="18" charset="0"/>
                <a:cs typeface="Times New Roman" pitchFamily="18" charset="0"/>
              </a:rPr>
              <a:t> </a:t>
            </a:r>
            <a:r>
              <a:rPr lang="ru-RU" sz="2000" dirty="0" err="1">
                <a:solidFill>
                  <a:srgbClr val="000000"/>
                </a:solidFill>
                <a:latin typeface="Times New Roman" pitchFamily="18" charset="0"/>
                <a:cs typeface="Times New Roman" pitchFamily="18" charset="0"/>
              </a:rPr>
              <a:t>новонародженого</a:t>
            </a:r>
            <a:r>
              <a:rPr lang="ru-RU" sz="2000" dirty="0">
                <a:solidFill>
                  <a:srgbClr val="000000"/>
                </a:solidFill>
                <a:latin typeface="Times New Roman" pitchFamily="18" charset="0"/>
                <a:cs typeface="Times New Roman" pitchFamily="18" charset="0"/>
              </a:rPr>
              <a:t> і плоду </a:t>
            </a:r>
            <a:r>
              <a:rPr lang="ru-RU" sz="2000" dirty="0" err="1">
                <a:solidFill>
                  <a:srgbClr val="000000"/>
                </a:solidFill>
                <a:latin typeface="Times New Roman" pitchFamily="18" charset="0"/>
                <a:cs typeface="Times New Roman" pitchFamily="18" charset="0"/>
              </a:rPr>
              <a:t>тощо</a:t>
            </a:r>
            <a:r>
              <a:rPr lang="ru-RU" sz="2000" dirty="0">
                <a:solidFill>
                  <a:srgbClr val="000000"/>
                </a:solidFill>
                <a:latin typeface="Times New Roman" pitchFamily="18" charset="0"/>
                <a:cs typeface="Times New Roman" pitchFamily="18" charset="0"/>
              </a:rPr>
              <a:t>) </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104948">
            <a:off x="147013" y="1264214"/>
            <a:ext cx="1616287" cy="1436699"/>
          </a:xfrm>
          <a:prstGeom prst="rect">
            <a:avLst/>
          </a:prstGeom>
        </p:spPr>
      </p:pic>
    </p:spTree>
    <p:extLst>
      <p:ext uri="{BB962C8B-B14F-4D97-AF65-F5344CB8AC3E}">
        <p14:creationId xmlns:p14="http://schemas.microsoft.com/office/powerpoint/2010/main" val="38022230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675" y="228600"/>
            <a:ext cx="8229600" cy="1143000"/>
          </a:xfrm>
        </p:spPr>
        <p:txBody>
          <a:bodyPr>
            <a:normAutofit/>
          </a:bodyPr>
          <a:lstStyle/>
          <a:p>
            <a:r>
              <a:rPr lang="ru-RU" sz="2800" b="1" dirty="0" err="1">
                <a:solidFill>
                  <a:srgbClr val="000000"/>
                </a:solidFill>
                <a:latin typeface="Times New Roman" panose="02020603050405020304" pitchFamily="18" charset="0"/>
                <a:cs typeface="Times New Roman" panose="02020603050405020304" pitchFamily="18" charset="0"/>
              </a:rPr>
              <a:t>Основні</a:t>
            </a:r>
            <a:r>
              <a:rPr lang="ru-RU" sz="2800" b="1" dirty="0">
                <a:solidFill>
                  <a:srgbClr val="000000"/>
                </a:solidFill>
                <a:latin typeface="Times New Roman" panose="02020603050405020304" pitchFamily="18" charset="0"/>
                <a:cs typeface="Times New Roman" panose="02020603050405020304" pitchFamily="18" charset="0"/>
              </a:rPr>
              <a:t> </a:t>
            </a:r>
            <a:r>
              <a:rPr lang="ru-RU" sz="2800" b="1" dirty="0" err="1">
                <a:solidFill>
                  <a:srgbClr val="000000"/>
                </a:solidFill>
                <a:latin typeface="Times New Roman" panose="02020603050405020304" pitchFamily="18" charset="0"/>
                <a:cs typeface="Times New Roman" panose="02020603050405020304" pitchFamily="18" charset="0"/>
              </a:rPr>
              <a:t>ознаки</a:t>
            </a:r>
            <a:r>
              <a:rPr lang="ru-RU" sz="2800" b="1" dirty="0">
                <a:solidFill>
                  <a:srgbClr val="000000"/>
                </a:solidFill>
                <a:latin typeface="Times New Roman" panose="02020603050405020304" pitchFamily="18" charset="0"/>
                <a:cs typeface="Times New Roman" panose="02020603050405020304" pitchFamily="18" charset="0"/>
              </a:rPr>
              <a:t> </a:t>
            </a:r>
            <a:r>
              <a:rPr lang="ru-RU" sz="2800" b="1" dirty="0" err="1">
                <a:solidFill>
                  <a:srgbClr val="000000"/>
                </a:solidFill>
                <a:latin typeface="Times New Roman" panose="02020603050405020304" pitchFamily="18" charset="0"/>
                <a:cs typeface="Times New Roman" panose="02020603050405020304" pitchFamily="18" charset="0"/>
              </a:rPr>
              <a:t>олігофренії</a:t>
            </a:r>
            <a:r>
              <a:rPr lang="ru-RU" sz="2800" b="1" dirty="0">
                <a:solidFill>
                  <a:srgbClr val="000000"/>
                </a:solidFill>
                <a:latin typeface="Times New Roman" panose="02020603050405020304" pitchFamily="18" charset="0"/>
                <a:cs typeface="Times New Roman" panose="02020603050405020304" pitchFamily="18" charset="0"/>
              </a:rPr>
              <a:t>:</a:t>
            </a:r>
            <a:br>
              <a:rPr lang="ru-RU" sz="2800" b="1" dirty="0">
                <a:solidFill>
                  <a:srgbClr val="000000"/>
                </a:solidFill>
                <a:latin typeface="Times New Roman" panose="02020603050405020304" pitchFamily="18" charset="0"/>
                <a:cs typeface="Times New Roman" panose="02020603050405020304" pitchFamily="18" charset="0"/>
              </a:rPr>
            </a:br>
            <a:endParaRPr lang="ru-RU" sz="2800" b="1" dirty="0">
              <a:solidFill>
                <a:srgbClr val="0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2400" y="1089818"/>
            <a:ext cx="4953000" cy="4525963"/>
          </a:xfrm>
        </p:spPr>
        <p:txBody>
          <a:bodyPr>
            <a:noAutofit/>
          </a:bodyPr>
          <a:lstStyle/>
          <a:p>
            <a:r>
              <a:rPr lang="uk-UA" sz="2000" dirty="0">
                <a:latin typeface="Times New Roman" panose="02020603050405020304" pitchFamily="18" charset="0"/>
                <a:cs typeface="Times New Roman" panose="02020603050405020304" pitchFamily="18" charset="0"/>
              </a:rPr>
              <a:t>наявність інтелектуального порушення, яке поєднується з порушеннями моторики, мовлення, сприймання, пам'яті, уваги, емоційної сфери, довільних форм поведінки;</a:t>
            </a:r>
          </a:p>
          <a:p>
            <a:r>
              <a:rPr lang="uk-UA" sz="2000" dirty="0">
                <a:latin typeface="Times New Roman" panose="02020603050405020304" pitchFamily="18" charset="0"/>
                <a:cs typeface="Times New Roman" panose="02020603050405020304" pitchFamily="18" charset="0"/>
              </a:rPr>
              <a:t>недорозвиток усіх нервово-психічних функцій, порушення рухливості психічних процесів;</a:t>
            </a:r>
          </a:p>
          <a:p>
            <a:r>
              <a:rPr lang="uk-UA" sz="2000" dirty="0">
                <a:latin typeface="Times New Roman" panose="02020603050405020304" pitchFamily="18" charset="0"/>
                <a:cs typeface="Times New Roman" panose="02020603050405020304" pitchFamily="18" charset="0"/>
              </a:rPr>
              <a:t>ієрархічність інтелектуального дефекту, тобто переважна недостатність абстрактних форм мислення на тлі недорозвитку всіх нервово-психічних процесів. </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6001" t="9430" r="22000" b="-588"/>
          <a:stretch/>
        </p:blipFill>
        <p:spPr>
          <a:xfrm>
            <a:off x="5105400" y="1600200"/>
            <a:ext cx="3746938" cy="3505200"/>
          </a:xfrm>
          <a:prstGeom prst="rect">
            <a:avLst/>
          </a:prstGeom>
          <a:ln>
            <a:noFill/>
          </a:ln>
          <a:effectLst>
            <a:softEdge rad="112500"/>
          </a:effectLst>
        </p:spPr>
      </p:pic>
    </p:spTree>
    <p:extLst>
      <p:ext uri="{BB962C8B-B14F-4D97-AF65-F5344CB8AC3E}">
        <p14:creationId xmlns:p14="http://schemas.microsoft.com/office/powerpoint/2010/main" val="37068687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9600"/>
            <a:ext cx="8229600" cy="1143000"/>
          </a:xfrm>
        </p:spPr>
        <p:txBody>
          <a:bodyPr>
            <a:normAutofit fontScale="90000"/>
          </a:bodyPr>
          <a:lstStyle/>
          <a:p>
            <a:r>
              <a:rPr lang="ru-RU" b="1" dirty="0" err="1">
                <a:latin typeface="Times New Roman" panose="02020603050405020304" pitchFamily="18" charset="0"/>
                <a:cs typeface="Times New Roman" panose="02020603050405020304" pitchFamily="18" charset="0"/>
              </a:rPr>
              <a:t>Виділяють</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такі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основні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види</a:t>
            </a:r>
            <a:r>
              <a:rPr lang="ru-RU" b="1"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28600" y="1743075"/>
            <a:ext cx="4419600" cy="3895725"/>
          </a:xfrm>
        </p:spPr>
        <p:txBody>
          <a:bodyPr>
            <a:normAutofit/>
          </a:bodyPr>
          <a:lstStyle/>
          <a:p>
            <a:pPr fontAlgn="base"/>
            <a:r>
              <a:rPr lang="uk-UA" sz="2800" dirty="0">
                <a:solidFill>
                  <a:srgbClr val="000000"/>
                </a:solidFill>
                <a:latin typeface="Times New Roman" panose="02020603050405020304" pitchFamily="18" charset="0"/>
                <a:cs typeface="Times New Roman" panose="02020603050405020304" pitchFamily="18" charset="0"/>
              </a:rPr>
              <a:t>спадкові форми;</a:t>
            </a:r>
          </a:p>
          <a:p>
            <a:pPr fontAlgn="base"/>
            <a:r>
              <a:rPr lang="uk-UA" sz="2800" dirty="0">
                <a:solidFill>
                  <a:srgbClr val="000000"/>
                </a:solidFill>
                <a:latin typeface="Times New Roman" panose="02020603050405020304" pitchFamily="18" charset="0"/>
                <a:cs typeface="Times New Roman" panose="02020603050405020304" pitchFamily="18" charset="0"/>
              </a:rPr>
              <a:t>розумова відсталість при хромосомних захворюваннях;</a:t>
            </a:r>
          </a:p>
          <a:p>
            <a:pPr fontAlgn="base"/>
            <a:r>
              <a:rPr lang="uk-UA" sz="2800" dirty="0">
                <a:solidFill>
                  <a:srgbClr val="000000"/>
                </a:solidFill>
                <a:latin typeface="Times New Roman" panose="02020603050405020304" pitchFamily="18" charset="0"/>
                <a:cs typeface="Times New Roman" panose="02020603050405020304" pitchFamily="18" charset="0"/>
              </a:rPr>
              <a:t>змішані за етіологією;</a:t>
            </a:r>
          </a:p>
          <a:p>
            <a:pPr fontAlgn="base"/>
            <a:r>
              <a:rPr lang="uk-UA" sz="2800" dirty="0">
                <a:solidFill>
                  <a:srgbClr val="000000"/>
                </a:solidFill>
                <a:latin typeface="Times New Roman" panose="02020603050405020304" pitchFamily="18" charset="0"/>
                <a:cs typeface="Times New Roman" panose="02020603050405020304" pitchFamily="18" charset="0"/>
              </a:rPr>
              <a:t>обумовлені екзогенними факторами.</a:t>
            </a:r>
          </a:p>
          <a:p>
            <a:pPr marL="0" indent="0">
              <a:buNone/>
            </a:pPr>
            <a:endParaRPr lang="uk-UA" sz="2800" dirty="0">
              <a:solidFill>
                <a:srgbClr val="00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2743200"/>
            <a:ext cx="4351087" cy="2895600"/>
          </a:xfrm>
          <a:prstGeom prst="rect">
            <a:avLst/>
          </a:prstGeom>
          <a:ln>
            <a:noFill/>
          </a:ln>
          <a:effectLst>
            <a:softEdge rad="112500"/>
          </a:effectLst>
        </p:spPr>
      </p:pic>
    </p:spTree>
    <p:extLst>
      <p:ext uri="{BB962C8B-B14F-4D97-AF65-F5344CB8AC3E}">
        <p14:creationId xmlns:p14="http://schemas.microsoft.com/office/powerpoint/2010/main" val="18336098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500" y="0"/>
            <a:ext cx="8077200" cy="838200"/>
          </a:xfrm>
        </p:spPr>
        <p:txBody>
          <a:bodyPr/>
          <a:lstStyle/>
          <a:p>
            <a:r>
              <a:rPr lang="uk-UA" dirty="0"/>
              <a:t>Форми          та       ступені</a:t>
            </a:r>
            <a:r>
              <a:rPr lang="en-US" dirty="0"/>
              <a:t> </a:t>
            </a:r>
            <a:endParaRPr lang="ru-RU" dirty="0"/>
          </a:p>
        </p:txBody>
      </p:sp>
      <p:graphicFrame>
        <p:nvGraphicFramePr>
          <p:cNvPr id="5" name="Схема 4"/>
          <p:cNvGraphicFramePr/>
          <p:nvPr>
            <p:extLst>
              <p:ext uri="{D42A27DB-BD31-4B8C-83A1-F6EECF244321}">
                <p14:modId xmlns:p14="http://schemas.microsoft.com/office/powerpoint/2010/main" val="1484696486"/>
              </p:ext>
            </p:extLst>
          </p:nvPr>
        </p:nvGraphicFramePr>
        <p:xfrm>
          <a:off x="190500" y="1364456"/>
          <a:ext cx="4267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535594716"/>
              </p:ext>
            </p:extLst>
          </p:nvPr>
        </p:nvGraphicFramePr>
        <p:xfrm>
          <a:off x="4953000" y="1023937"/>
          <a:ext cx="3810000" cy="28051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9" name="Picture 4" descr="1"/>
          <p:cNvPicPr>
            <a:picLocks noChangeAspect="1" noChangeArrowheads="1"/>
          </p:cNvPicPr>
          <p:nvPr/>
        </p:nvPicPr>
        <p:blipFill rotWithShape="1">
          <a:blip r:embed="rId12">
            <a:extLst>
              <a:ext uri="{28A0092B-C50C-407E-A947-70E740481C1C}">
                <a14:useLocalDpi xmlns:a14="http://schemas.microsoft.com/office/drawing/2010/main" val="0"/>
              </a:ext>
            </a:extLst>
          </a:blip>
          <a:srcRect r="1836" b="10270"/>
          <a:stretch/>
        </p:blipFill>
        <p:spPr>
          <a:xfrm>
            <a:off x="1600200" y="3831431"/>
            <a:ext cx="6508750" cy="2667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07915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8"/>
          <p:cNvGrpSpPr/>
          <p:nvPr/>
        </p:nvGrpSpPr>
        <p:grpSpPr>
          <a:xfrm>
            <a:off x="24671" y="1905000"/>
            <a:ext cx="1828800" cy="2398782"/>
            <a:chOff x="5226050" y="2312988"/>
            <a:chExt cx="1733551" cy="2235200"/>
          </a:xfrm>
        </p:grpSpPr>
        <p:sp>
          <p:nvSpPr>
            <p:cNvPr id="16" name="Freeform 5"/>
            <p:cNvSpPr>
              <a:spLocks/>
            </p:cNvSpPr>
            <p:nvPr/>
          </p:nvSpPr>
          <p:spPr bwMode="auto">
            <a:xfrm>
              <a:off x="6072188" y="3017838"/>
              <a:ext cx="887413" cy="1530350"/>
            </a:xfrm>
            <a:custGeom>
              <a:avLst/>
              <a:gdLst>
                <a:gd name="T0" fmla="*/ 151 w 278"/>
                <a:gd name="T1" fmla="*/ 95 h 480"/>
                <a:gd name="T2" fmla="*/ 157 w 278"/>
                <a:gd name="T3" fmla="*/ 95 h 480"/>
                <a:gd name="T4" fmla="*/ 258 w 278"/>
                <a:gd name="T5" fmla="*/ 95 h 480"/>
                <a:gd name="T6" fmla="*/ 264 w 278"/>
                <a:gd name="T7" fmla="*/ 99 h 480"/>
                <a:gd name="T8" fmla="*/ 277 w 278"/>
                <a:gd name="T9" fmla="*/ 130 h 480"/>
                <a:gd name="T10" fmla="*/ 277 w 278"/>
                <a:gd name="T11" fmla="*/ 143 h 480"/>
                <a:gd name="T12" fmla="*/ 271 w 278"/>
                <a:gd name="T13" fmla="*/ 150 h 480"/>
                <a:gd name="T14" fmla="*/ 235 w 278"/>
                <a:gd name="T15" fmla="*/ 155 h 480"/>
                <a:gd name="T16" fmla="*/ 229 w 278"/>
                <a:gd name="T17" fmla="*/ 160 h 480"/>
                <a:gd name="T18" fmla="*/ 229 w 278"/>
                <a:gd name="T19" fmla="*/ 192 h 480"/>
                <a:gd name="T20" fmla="*/ 226 w 278"/>
                <a:gd name="T21" fmla="*/ 200 h 480"/>
                <a:gd name="T22" fmla="*/ 215 w 278"/>
                <a:gd name="T23" fmla="*/ 210 h 480"/>
                <a:gd name="T24" fmla="*/ 215 w 278"/>
                <a:gd name="T25" fmla="*/ 217 h 480"/>
                <a:gd name="T26" fmla="*/ 227 w 278"/>
                <a:gd name="T27" fmla="*/ 230 h 480"/>
                <a:gd name="T28" fmla="*/ 229 w 278"/>
                <a:gd name="T29" fmla="*/ 235 h 480"/>
                <a:gd name="T30" fmla="*/ 220 w 278"/>
                <a:gd name="T31" fmla="*/ 264 h 480"/>
                <a:gd name="T32" fmla="*/ 220 w 278"/>
                <a:gd name="T33" fmla="*/ 269 h 480"/>
                <a:gd name="T34" fmla="*/ 231 w 278"/>
                <a:gd name="T35" fmla="*/ 303 h 480"/>
                <a:gd name="T36" fmla="*/ 209 w 278"/>
                <a:gd name="T37" fmla="*/ 335 h 480"/>
                <a:gd name="T38" fmla="*/ 149 w 278"/>
                <a:gd name="T39" fmla="*/ 337 h 480"/>
                <a:gd name="T40" fmla="*/ 108 w 278"/>
                <a:gd name="T41" fmla="*/ 331 h 480"/>
                <a:gd name="T42" fmla="*/ 103 w 278"/>
                <a:gd name="T43" fmla="*/ 335 h 480"/>
                <a:gd name="T44" fmla="*/ 96 w 278"/>
                <a:gd name="T45" fmla="*/ 377 h 480"/>
                <a:gd name="T46" fmla="*/ 88 w 278"/>
                <a:gd name="T47" fmla="*/ 420 h 480"/>
                <a:gd name="T48" fmla="*/ 79 w 278"/>
                <a:gd name="T49" fmla="*/ 474 h 480"/>
                <a:gd name="T50" fmla="*/ 77 w 278"/>
                <a:gd name="T51" fmla="*/ 480 h 480"/>
                <a:gd name="T52" fmla="*/ 55 w 278"/>
                <a:gd name="T53" fmla="*/ 469 h 480"/>
                <a:gd name="T54" fmla="*/ 4 w 278"/>
                <a:gd name="T55" fmla="*/ 445 h 480"/>
                <a:gd name="T56" fmla="*/ 0 w 278"/>
                <a:gd name="T57" fmla="*/ 438 h 480"/>
                <a:gd name="T58" fmla="*/ 0 w 278"/>
                <a:gd name="T59" fmla="*/ 301 h 480"/>
                <a:gd name="T60" fmla="*/ 0 w 278"/>
                <a:gd name="T61" fmla="*/ 265 h 480"/>
                <a:gd name="T62" fmla="*/ 16 w 278"/>
                <a:gd name="T63" fmla="*/ 270 h 480"/>
                <a:gd name="T64" fmla="*/ 79 w 278"/>
                <a:gd name="T65" fmla="*/ 255 h 480"/>
                <a:gd name="T66" fmla="*/ 72 w 278"/>
                <a:gd name="T67" fmla="*/ 188 h 480"/>
                <a:gd name="T68" fmla="*/ 14 w 278"/>
                <a:gd name="T69" fmla="*/ 180 h 480"/>
                <a:gd name="T70" fmla="*/ 1 w 278"/>
                <a:gd name="T71" fmla="*/ 185 h 480"/>
                <a:gd name="T72" fmla="*/ 1 w 278"/>
                <a:gd name="T73" fmla="*/ 95 h 480"/>
                <a:gd name="T74" fmla="*/ 108 w 278"/>
                <a:gd name="T75" fmla="*/ 95 h 480"/>
                <a:gd name="T76" fmla="*/ 104 w 278"/>
                <a:gd name="T77" fmla="*/ 80 h 480"/>
                <a:gd name="T78" fmla="*/ 95 w 278"/>
                <a:gd name="T79" fmla="*/ 49 h 480"/>
                <a:gd name="T80" fmla="*/ 134 w 278"/>
                <a:gd name="T81" fmla="*/ 4 h 480"/>
                <a:gd name="T82" fmla="*/ 164 w 278"/>
                <a:gd name="T83" fmla="*/ 33 h 480"/>
                <a:gd name="T84" fmla="*/ 161 w 278"/>
                <a:gd name="T85" fmla="*/ 60 h 480"/>
                <a:gd name="T86" fmla="*/ 151 w 278"/>
                <a:gd name="T87" fmla="*/ 92 h 480"/>
                <a:gd name="T88" fmla="*/ 151 w 278"/>
                <a:gd name="T89" fmla="*/ 95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 h="480">
                  <a:moveTo>
                    <a:pt x="151" y="95"/>
                  </a:moveTo>
                  <a:cubicBezTo>
                    <a:pt x="153" y="95"/>
                    <a:pt x="155" y="95"/>
                    <a:pt x="157" y="95"/>
                  </a:cubicBezTo>
                  <a:cubicBezTo>
                    <a:pt x="191" y="95"/>
                    <a:pt x="224" y="95"/>
                    <a:pt x="258" y="95"/>
                  </a:cubicBezTo>
                  <a:cubicBezTo>
                    <a:pt x="261" y="95"/>
                    <a:pt x="263" y="96"/>
                    <a:pt x="264" y="99"/>
                  </a:cubicBezTo>
                  <a:cubicBezTo>
                    <a:pt x="268" y="109"/>
                    <a:pt x="273" y="120"/>
                    <a:pt x="277" y="130"/>
                  </a:cubicBezTo>
                  <a:cubicBezTo>
                    <a:pt x="278" y="134"/>
                    <a:pt x="278" y="139"/>
                    <a:pt x="277" y="143"/>
                  </a:cubicBezTo>
                  <a:cubicBezTo>
                    <a:pt x="277" y="146"/>
                    <a:pt x="273" y="149"/>
                    <a:pt x="271" y="150"/>
                  </a:cubicBezTo>
                  <a:cubicBezTo>
                    <a:pt x="259" y="154"/>
                    <a:pt x="247" y="156"/>
                    <a:pt x="235" y="155"/>
                  </a:cubicBezTo>
                  <a:cubicBezTo>
                    <a:pt x="230" y="154"/>
                    <a:pt x="229" y="156"/>
                    <a:pt x="229" y="160"/>
                  </a:cubicBezTo>
                  <a:cubicBezTo>
                    <a:pt x="230" y="170"/>
                    <a:pt x="230" y="181"/>
                    <a:pt x="229" y="192"/>
                  </a:cubicBezTo>
                  <a:cubicBezTo>
                    <a:pt x="229" y="195"/>
                    <a:pt x="228" y="198"/>
                    <a:pt x="226" y="200"/>
                  </a:cubicBezTo>
                  <a:cubicBezTo>
                    <a:pt x="223" y="203"/>
                    <a:pt x="219" y="207"/>
                    <a:pt x="215" y="210"/>
                  </a:cubicBezTo>
                  <a:cubicBezTo>
                    <a:pt x="212" y="213"/>
                    <a:pt x="212" y="214"/>
                    <a:pt x="215" y="217"/>
                  </a:cubicBezTo>
                  <a:cubicBezTo>
                    <a:pt x="219" y="221"/>
                    <a:pt x="224" y="225"/>
                    <a:pt x="227" y="230"/>
                  </a:cubicBezTo>
                  <a:cubicBezTo>
                    <a:pt x="229" y="231"/>
                    <a:pt x="229" y="234"/>
                    <a:pt x="229" y="235"/>
                  </a:cubicBezTo>
                  <a:cubicBezTo>
                    <a:pt x="226" y="245"/>
                    <a:pt x="223" y="254"/>
                    <a:pt x="220" y="264"/>
                  </a:cubicBezTo>
                  <a:cubicBezTo>
                    <a:pt x="219" y="266"/>
                    <a:pt x="219" y="268"/>
                    <a:pt x="220" y="269"/>
                  </a:cubicBezTo>
                  <a:cubicBezTo>
                    <a:pt x="225" y="280"/>
                    <a:pt x="229" y="291"/>
                    <a:pt x="231" y="303"/>
                  </a:cubicBezTo>
                  <a:cubicBezTo>
                    <a:pt x="233" y="318"/>
                    <a:pt x="227" y="332"/>
                    <a:pt x="209" y="335"/>
                  </a:cubicBezTo>
                  <a:cubicBezTo>
                    <a:pt x="189" y="338"/>
                    <a:pt x="169" y="338"/>
                    <a:pt x="149" y="337"/>
                  </a:cubicBezTo>
                  <a:cubicBezTo>
                    <a:pt x="136" y="336"/>
                    <a:pt x="122" y="333"/>
                    <a:pt x="108" y="331"/>
                  </a:cubicBezTo>
                  <a:cubicBezTo>
                    <a:pt x="105" y="331"/>
                    <a:pt x="103" y="331"/>
                    <a:pt x="103" y="335"/>
                  </a:cubicBezTo>
                  <a:cubicBezTo>
                    <a:pt x="101" y="349"/>
                    <a:pt x="98" y="363"/>
                    <a:pt x="96" y="377"/>
                  </a:cubicBezTo>
                  <a:cubicBezTo>
                    <a:pt x="93" y="391"/>
                    <a:pt x="91" y="405"/>
                    <a:pt x="88" y="420"/>
                  </a:cubicBezTo>
                  <a:cubicBezTo>
                    <a:pt x="85" y="438"/>
                    <a:pt x="82" y="456"/>
                    <a:pt x="79" y="474"/>
                  </a:cubicBezTo>
                  <a:cubicBezTo>
                    <a:pt x="78" y="476"/>
                    <a:pt x="78" y="477"/>
                    <a:pt x="77" y="480"/>
                  </a:cubicBezTo>
                  <a:cubicBezTo>
                    <a:pt x="70" y="476"/>
                    <a:pt x="62" y="473"/>
                    <a:pt x="55" y="469"/>
                  </a:cubicBezTo>
                  <a:cubicBezTo>
                    <a:pt x="38" y="461"/>
                    <a:pt x="21" y="453"/>
                    <a:pt x="4" y="445"/>
                  </a:cubicBezTo>
                  <a:cubicBezTo>
                    <a:pt x="0" y="443"/>
                    <a:pt x="0" y="441"/>
                    <a:pt x="0" y="438"/>
                  </a:cubicBezTo>
                  <a:cubicBezTo>
                    <a:pt x="0" y="392"/>
                    <a:pt x="0" y="347"/>
                    <a:pt x="0" y="301"/>
                  </a:cubicBezTo>
                  <a:cubicBezTo>
                    <a:pt x="0" y="289"/>
                    <a:pt x="0" y="277"/>
                    <a:pt x="0" y="265"/>
                  </a:cubicBezTo>
                  <a:cubicBezTo>
                    <a:pt x="6" y="266"/>
                    <a:pt x="11" y="268"/>
                    <a:pt x="16" y="270"/>
                  </a:cubicBezTo>
                  <a:cubicBezTo>
                    <a:pt x="39" y="278"/>
                    <a:pt x="64" y="273"/>
                    <a:pt x="79" y="255"/>
                  </a:cubicBezTo>
                  <a:cubicBezTo>
                    <a:pt x="98" y="233"/>
                    <a:pt x="93" y="204"/>
                    <a:pt x="72" y="188"/>
                  </a:cubicBezTo>
                  <a:cubicBezTo>
                    <a:pt x="54" y="174"/>
                    <a:pt x="35" y="173"/>
                    <a:pt x="14" y="180"/>
                  </a:cubicBezTo>
                  <a:cubicBezTo>
                    <a:pt x="10" y="182"/>
                    <a:pt x="5" y="183"/>
                    <a:pt x="1" y="185"/>
                  </a:cubicBezTo>
                  <a:cubicBezTo>
                    <a:pt x="1" y="155"/>
                    <a:pt x="1" y="125"/>
                    <a:pt x="1" y="95"/>
                  </a:cubicBezTo>
                  <a:cubicBezTo>
                    <a:pt x="36" y="95"/>
                    <a:pt x="72" y="95"/>
                    <a:pt x="108" y="95"/>
                  </a:cubicBezTo>
                  <a:cubicBezTo>
                    <a:pt x="107" y="90"/>
                    <a:pt x="105" y="85"/>
                    <a:pt x="104" y="80"/>
                  </a:cubicBezTo>
                  <a:cubicBezTo>
                    <a:pt x="101" y="70"/>
                    <a:pt x="97" y="59"/>
                    <a:pt x="95" y="49"/>
                  </a:cubicBezTo>
                  <a:cubicBezTo>
                    <a:pt x="90" y="28"/>
                    <a:pt x="106" y="0"/>
                    <a:pt x="134" y="4"/>
                  </a:cubicBezTo>
                  <a:cubicBezTo>
                    <a:pt x="148" y="5"/>
                    <a:pt x="159" y="16"/>
                    <a:pt x="164" y="33"/>
                  </a:cubicBezTo>
                  <a:cubicBezTo>
                    <a:pt x="166" y="42"/>
                    <a:pt x="164" y="51"/>
                    <a:pt x="161" y="60"/>
                  </a:cubicBezTo>
                  <a:cubicBezTo>
                    <a:pt x="158" y="71"/>
                    <a:pt x="155" y="81"/>
                    <a:pt x="151" y="92"/>
                  </a:cubicBezTo>
                  <a:cubicBezTo>
                    <a:pt x="151" y="92"/>
                    <a:pt x="151" y="93"/>
                    <a:pt x="151" y="95"/>
                  </a:cubicBez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7" name="Freeform 6"/>
            <p:cNvSpPr>
              <a:spLocks/>
            </p:cNvSpPr>
            <p:nvPr/>
          </p:nvSpPr>
          <p:spPr bwMode="auto">
            <a:xfrm>
              <a:off x="5226050" y="2312988"/>
              <a:ext cx="804863" cy="1268413"/>
            </a:xfrm>
            <a:custGeom>
              <a:avLst/>
              <a:gdLst>
                <a:gd name="T0" fmla="*/ 251 w 252"/>
                <a:gd name="T1" fmla="*/ 132 h 398"/>
                <a:gd name="T2" fmla="*/ 230 w 252"/>
                <a:gd name="T3" fmla="*/ 125 h 398"/>
                <a:gd name="T4" fmla="*/ 163 w 252"/>
                <a:gd name="T5" fmla="*/ 158 h 398"/>
                <a:gd name="T6" fmla="*/ 190 w 252"/>
                <a:gd name="T7" fmla="*/ 215 h 398"/>
                <a:gd name="T8" fmla="*/ 236 w 252"/>
                <a:gd name="T9" fmla="*/ 217 h 398"/>
                <a:gd name="T10" fmla="*/ 251 w 252"/>
                <a:gd name="T11" fmla="*/ 212 h 398"/>
                <a:gd name="T12" fmla="*/ 251 w 252"/>
                <a:gd name="T13" fmla="*/ 302 h 398"/>
                <a:gd name="T14" fmla="*/ 245 w 252"/>
                <a:gd name="T15" fmla="*/ 302 h 398"/>
                <a:gd name="T16" fmla="*/ 149 w 252"/>
                <a:gd name="T17" fmla="*/ 302 h 398"/>
                <a:gd name="T18" fmla="*/ 145 w 252"/>
                <a:gd name="T19" fmla="*/ 308 h 398"/>
                <a:gd name="T20" fmla="*/ 156 w 252"/>
                <a:gd name="T21" fmla="*/ 345 h 398"/>
                <a:gd name="T22" fmla="*/ 132 w 252"/>
                <a:gd name="T23" fmla="*/ 393 h 398"/>
                <a:gd name="T24" fmla="*/ 94 w 252"/>
                <a:gd name="T25" fmla="*/ 379 h 398"/>
                <a:gd name="T26" fmla="*/ 89 w 252"/>
                <a:gd name="T27" fmla="*/ 341 h 398"/>
                <a:gd name="T28" fmla="*/ 100 w 252"/>
                <a:gd name="T29" fmla="*/ 306 h 398"/>
                <a:gd name="T30" fmla="*/ 98 w 252"/>
                <a:gd name="T31" fmla="*/ 302 h 398"/>
                <a:gd name="T32" fmla="*/ 95 w 252"/>
                <a:gd name="T33" fmla="*/ 302 h 398"/>
                <a:gd name="T34" fmla="*/ 18 w 252"/>
                <a:gd name="T35" fmla="*/ 302 h 398"/>
                <a:gd name="T36" fmla="*/ 10 w 252"/>
                <a:gd name="T37" fmla="*/ 297 h 398"/>
                <a:gd name="T38" fmla="*/ 3 w 252"/>
                <a:gd name="T39" fmla="*/ 255 h 398"/>
                <a:gd name="T40" fmla="*/ 2 w 252"/>
                <a:gd name="T41" fmla="*/ 197 h 398"/>
                <a:gd name="T42" fmla="*/ 53 w 252"/>
                <a:gd name="T43" fmla="*/ 70 h 398"/>
                <a:gd name="T44" fmla="*/ 112 w 252"/>
                <a:gd name="T45" fmla="*/ 29 h 398"/>
                <a:gd name="T46" fmla="*/ 170 w 252"/>
                <a:gd name="T47" fmla="*/ 9 h 398"/>
                <a:gd name="T48" fmla="*/ 233 w 252"/>
                <a:gd name="T49" fmla="*/ 1 h 398"/>
                <a:gd name="T50" fmla="*/ 248 w 252"/>
                <a:gd name="T51" fmla="*/ 0 h 398"/>
                <a:gd name="T52" fmla="*/ 252 w 252"/>
                <a:gd name="T53" fmla="*/ 4 h 398"/>
                <a:gd name="T54" fmla="*/ 251 w 252"/>
                <a:gd name="T55" fmla="*/ 131 h 398"/>
                <a:gd name="T56" fmla="*/ 251 w 252"/>
                <a:gd name="T57" fmla="*/ 132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2" h="398">
                  <a:moveTo>
                    <a:pt x="251" y="132"/>
                  </a:moveTo>
                  <a:cubicBezTo>
                    <a:pt x="244" y="130"/>
                    <a:pt x="237" y="128"/>
                    <a:pt x="230" y="125"/>
                  </a:cubicBezTo>
                  <a:cubicBezTo>
                    <a:pt x="203" y="117"/>
                    <a:pt x="172" y="131"/>
                    <a:pt x="163" y="158"/>
                  </a:cubicBezTo>
                  <a:cubicBezTo>
                    <a:pt x="156" y="182"/>
                    <a:pt x="168" y="205"/>
                    <a:pt x="190" y="215"/>
                  </a:cubicBezTo>
                  <a:cubicBezTo>
                    <a:pt x="205" y="223"/>
                    <a:pt x="221" y="222"/>
                    <a:pt x="236" y="217"/>
                  </a:cubicBezTo>
                  <a:cubicBezTo>
                    <a:pt x="241" y="215"/>
                    <a:pt x="246" y="214"/>
                    <a:pt x="251" y="212"/>
                  </a:cubicBezTo>
                  <a:cubicBezTo>
                    <a:pt x="251" y="242"/>
                    <a:pt x="251" y="272"/>
                    <a:pt x="251" y="302"/>
                  </a:cubicBezTo>
                  <a:cubicBezTo>
                    <a:pt x="249" y="302"/>
                    <a:pt x="247" y="302"/>
                    <a:pt x="245" y="302"/>
                  </a:cubicBezTo>
                  <a:cubicBezTo>
                    <a:pt x="213" y="302"/>
                    <a:pt x="181" y="302"/>
                    <a:pt x="149" y="302"/>
                  </a:cubicBezTo>
                  <a:cubicBezTo>
                    <a:pt x="143" y="302"/>
                    <a:pt x="143" y="302"/>
                    <a:pt x="145" y="308"/>
                  </a:cubicBezTo>
                  <a:cubicBezTo>
                    <a:pt x="149" y="320"/>
                    <a:pt x="153" y="332"/>
                    <a:pt x="156" y="345"/>
                  </a:cubicBezTo>
                  <a:cubicBezTo>
                    <a:pt x="161" y="365"/>
                    <a:pt x="153" y="386"/>
                    <a:pt x="132" y="393"/>
                  </a:cubicBezTo>
                  <a:cubicBezTo>
                    <a:pt x="118" y="398"/>
                    <a:pt x="103" y="394"/>
                    <a:pt x="94" y="379"/>
                  </a:cubicBezTo>
                  <a:cubicBezTo>
                    <a:pt x="86" y="367"/>
                    <a:pt x="85" y="354"/>
                    <a:pt x="89" y="341"/>
                  </a:cubicBezTo>
                  <a:cubicBezTo>
                    <a:pt x="93" y="329"/>
                    <a:pt x="97" y="317"/>
                    <a:pt x="100" y="306"/>
                  </a:cubicBezTo>
                  <a:cubicBezTo>
                    <a:pt x="100" y="305"/>
                    <a:pt x="99" y="303"/>
                    <a:pt x="98" y="302"/>
                  </a:cubicBezTo>
                  <a:cubicBezTo>
                    <a:pt x="97" y="302"/>
                    <a:pt x="96" y="302"/>
                    <a:pt x="95" y="302"/>
                  </a:cubicBezTo>
                  <a:cubicBezTo>
                    <a:pt x="69" y="302"/>
                    <a:pt x="43" y="302"/>
                    <a:pt x="18" y="302"/>
                  </a:cubicBezTo>
                  <a:cubicBezTo>
                    <a:pt x="13" y="302"/>
                    <a:pt x="11" y="301"/>
                    <a:pt x="10" y="297"/>
                  </a:cubicBezTo>
                  <a:cubicBezTo>
                    <a:pt x="8" y="283"/>
                    <a:pt x="4" y="269"/>
                    <a:pt x="3" y="255"/>
                  </a:cubicBezTo>
                  <a:cubicBezTo>
                    <a:pt x="2" y="236"/>
                    <a:pt x="0" y="216"/>
                    <a:pt x="2" y="197"/>
                  </a:cubicBezTo>
                  <a:cubicBezTo>
                    <a:pt x="5" y="149"/>
                    <a:pt x="19" y="106"/>
                    <a:pt x="53" y="70"/>
                  </a:cubicBezTo>
                  <a:cubicBezTo>
                    <a:pt x="70" y="53"/>
                    <a:pt x="90" y="39"/>
                    <a:pt x="112" y="29"/>
                  </a:cubicBezTo>
                  <a:cubicBezTo>
                    <a:pt x="130" y="20"/>
                    <a:pt x="150" y="13"/>
                    <a:pt x="170" y="9"/>
                  </a:cubicBezTo>
                  <a:cubicBezTo>
                    <a:pt x="191" y="4"/>
                    <a:pt x="212" y="2"/>
                    <a:pt x="233" y="1"/>
                  </a:cubicBezTo>
                  <a:cubicBezTo>
                    <a:pt x="238" y="1"/>
                    <a:pt x="243" y="0"/>
                    <a:pt x="248" y="0"/>
                  </a:cubicBezTo>
                  <a:cubicBezTo>
                    <a:pt x="250" y="0"/>
                    <a:pt x="252" y="1"/>
                    <a:pt x="252" y="4"/>
                  </a:cubicBezTo>
                  <a:cubicBezTo>
                    <a:pt x="252" y="46"/>
                    <a:pt x="252" y="88"/>
                    <a:pt x="251" y="131"/>
                  </a:cubicBezTo>
                  <a:cubicBezTo>
                    <a:pt x="251" y="131"/>
                    <a:pt x="251" y="131"/>
                    <a:pt x="251" y="132"/>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8" name="Freeform 7"/>
            <p:cNvSpPr>
              <a:spLocks/>
            </p:cNvSpPr>
            <p:nvPr/>
          </p:nvSpPr>
          <p:spPr bwMode="auto">
            <a:xfrm>
              <a:off x="5778500" y="2316163"/>
              <a:ext cx="1104900" cy="960438"/>
            </a:xfrm>
            <a:custGeom>
              <a:avLst/>
              <a:gdLst>
                <a:gd name="T0" fmla="*/ 346 w 346"/>
                <a:gd name="T1" fmla="*/ 301 h 301"/>
                <a:gd name="T2" fmla="*/ 261 w 346"/>
                <a:gd name="T3" fmla="*/ 301 h 301"/>
                <a:gd name="T4" fmla="*/ 267 w 346"/>
                <a:gd name="T5" fmla="*/ 282 h 301"/>
                <a:gd name="T6" fmla="*/ 253 w 346"/>
                <a:gd name="T7" fmla="*/ 223 h 301"/>
                <a:gd name="T8" fmla="*/ 179 w 346"/>
                <a:gd name="T9" fmla="*/ 236 h 301"/>
                <a:gd name="T10" fmla="*/ 178 w 346"/>
                <a:gd name="T11" fmla="*/ 290 h 301"/>
                <a:gd name="T12" fmla="*/ 179 w 346"/>
                <a:gd name="T13" fmla="*/ 293 h 301"/>
                <a:gd name="T14" fmla="*/ 181 w 346"/>
                <a:gd name="T15" fmla="*/ 301 h 301"/>
                <a:gd name="T16" fmla="*/ 92 w 346"/>
                <a:gd name="T17" fmla="*/ 301 h 301"/>
                <a:gd name="T18" fmla="*/ 92 w 346"/>
                <a:gd name="T19" fmla="*/ 192 h 301"/>
                <a:gd name="T20" fmla="*/ 71 w 346"/>
                <a:gd name="T21" fmla="*/ 199 h 301"/>
                <a:gd name="T22" fmla="*/ 35 w 346"/>
                <a:gd name="T23" fmla="*/ 206 h 301"/>
                <a:gd name="T24" fmla="*/ 1 w 346"/>
                <a:gd name="T25" fmla="*/ 173 h 301"/>
                <a:gd name="T26" fmla="*/ 22 w 346"/>
                <a:gd name="T27" fmla="*/ 140 h 301"/>
                <a:gd name="T28" fmla="*/ 57 w 346"/>
                <a:gd name="T29" fmla="*/ 139 h 301"/>
                <a:gd name="T30" fmla="*/ 86 w 346"/>
                <a:gd name="T31" fmla="*/ 148 h 301"/>
                <a:gd name="T32" fmla="*/ 92 w 346"/>
                <a:gd name="T33" fmla="*/ 149 h 301"/>
                <a:gd name="T34" fmla="*/ 92 w 346"/>
                <a:gd name="T35" fmla="*/ 0 h 301"/>
                <a:gd name="T36" fmla="*/ 105 w 346"/>
                <a:gd name="T37" fmla="*/ 1 h 301"/>
                <a:gd name="T38" fmla="*/ 186 w 346"/>
                <a:gd name="T39" fmla="*/ 19 h 301"/>
                <a:gd name="T40" fmla="*/ 278 w 346"/>
                <a:gd name="T41" fmla="*/ 97 h 301"/>
                <a:gd name="T42" fmla="*/ 307 w 346"/>
                <a:gd name="T43" fmla="*/ 172 h 301"/>
                <a:gd name="T44" fmla="*/ 314 w 346"/>
                <a:gd name="T45" fmla="*/ 227 h 301"/>
                <a:gd name="T46" fmla="*/ 325 w 346"/>
                <a:gd name="T47" fmla="*/ 263 h 301"/>
                <a:gd name="T48" fmla="*/ 346 w 346"/>
                <a:gd name="T49"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6" h="301">
                  <a:moveTo>
                    <a:pt x="346" y="301"/>
                  </a:moveTo>
                  <a:cubicBezTo>
                    <a:pt x="318" y="301"/>
                    <a:pt x="290" y="301"/>
                    <a:pt x="261" y="301"/>
                  </a:cubicBezTo>
                  <a:cubicBezTo>
                    <a:pt x="263" y="294"/>
                    <a:pt x="265" y="288"/>
                    <a:pt x="267" y="282"/>
                  </a:cubicBezTo>
                  <a:cubicBezTo>
                    <a:pt x="274" y="261"/>
                    <a:pt x="269" y="237"/>
                    <a:pt x="253" y="223"/>
                  </a:cubicBezTo>
                  <a:cubicBezTo>
                    <a:pt x="229" y="200"/>
                    <a:pt x="195" y="208"/>
                    <a:pt x="179" y="236"/>
                  </a:cubicBezTo>
                  <a:cubicBezTo>
                    <a:pt x="170" y="254"/>
                    <a:pt x="171" y="272"/>
                    <a:pt x="178" y="290"/>
                  </a:cubicBezTo>
                  <a:cubicBezTo>
                    <a:pt x="179" y="291"/>
                    <a:pt x="179" y="292"/>
                    <a:pt x="179" y="293"/>
                  </a:cubicBezTo>
                  <a:cubicBezTo>
                    <a:pt x="180" y="295"/>
                    <a:pt x="181" y="298"/>
                    <a:pt x="181" y="301"/>
                  </a:cubicBezTo>
                  <a:cubicBezTo>
                    <a:pt x="152" y="301"/>
                    <a:pt x="122" y="301"/>
                    <a:pt x="92" y="301"/>
                  </a:cubicBezTo>
                  <a:cubicBezTo>
                    <a:pt x="92" y="265"/>
                    <a:pt x="92" y="229"/>
                    <a:pt x="92" y="192"/>
                  </a:cubicBezTo>
                  <a:cubicBezTo>
                    <a:pt x="84" y="195"/>
                    <a:pt x="78" y="197"/>
                    <a:pt x="71" y="199"/>
                  </a:cubicBezTo>
                  <a:cubicBezTo>
                    <a:pt x="59" y="203"/>
                    <a:pt x="48" y="208"/>
                    <a:pt x="35" y="206"/>
                  </a:cubicBezTo>
                  <a:cubicBezTo>
                    <a:pt x="18" y="203"/>
                    <a:pt x="4" y="192"/>
                    <a:pt x="1" y="173"/>
                  </a:cubicBezTo>
                  <a:cubicBezTo>
                    <a:pt x="0" y="160"/>
                    <a:pt x="10" y="145"/>
                    <a:pt x="22" y="140"/>
                  </a:cubicBezTo>
                  <a:cubicBezTo>
                    <a:pt x="34" y="135"/>
                    <a:pt x="45" y="135"/>
                    <a:pt x="57" y="139"/>
                  </a:cubicBezTo>
                  <a:cubicBezTo>
                    <a:pt x="67" y="142"/>
                    <a:pt x="76" y="145"/>
                    <a:pt x="86" y="148"/>
                  </a:cubicBezTo>
                  <a:cubicBezTo>
                    <a:pt x="88" y="148"/>
                    <a:pt x="90" y="149"/>
                    <a:pt x="92" y="149"/>
                  </a:cubicBezTo>
                  <a:cubicBezTo>
                    <a:pt x="92" y="99"/>
                    <a:pt x="92" y="50"/>
                    <a:pt x="92" y="0"/>
                  </a:cubicBezTo>
                  <a:cubicBezTo>
                    <a:pt x="97" y="0"/>
                    <a:pt x="101" y="0"/>
                    <a:pt x="105" y="1"/>
                  </a:cubicBezTo>
                  <a:cubicBezTo>
                    <a:pt x="133" y="3"/>
                    <a:pt x="160" y="8"/>
                    <a:pt x="186" y="19"/>
                  </a:cubicBezTo>
                  <a:cubicBezTo>
                    <a:pt x="225" y="35"/>
                    <a:pt x="256" y="61"/>
                    <a:pt x="278" y="97"/>
                  </a:cubicBezTo>
                  <a:cubicBezTo>
                    <a:pt x="292" y="120"/>
                    <a:pt x="302" y="146"/>
                    <a:pt x="307" y="172"/>
                  </a:cubicBezTo>
                  <a:cubicBezTo>
                    <a:pt x="311" y="190"/>
                    <a:pt x="313" y="209"/>
                    <a:pt x="314" y="227"/>
                  </a:cubicBezTo>
                  <a:cubicBezTo>
                    <a:pt x="315" y="240"/>
                    <a:pt x="319" y="252"/>
                    <a:pt x="325" y="263"/>
                  </a:cubicBezTo>
                  <a:cubicBezTo>
                    <a:pt x="332" y="275"/>
                    <a:pt x="339" y="288"/>
                    <a:pt x="346" y="301"/>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9" name="Freeform 8"/>
            <p:cNvSpPr>
              <a:spLocks/>
            </p:cNvSpPr>
            <p:nvPr/>
          </p:nvSpPr>
          <p:spPr bwMode="auto">
            <a:xfrm>
              <a:off x="5276850" y="3321051"/>
              <a:ext cx="1054100" cy="1087438"/>
            </a:xfrm>
            <a:custGeom>
              <a:avLst/>
              <a:gdLst>
                <a:gd name="T0" fmla="*/ 145 w 330"/>
                <a:gd name="T1" fmla="*/ 0 h 341"/>
                <a:gd name="T2" fmla="*/ 235 w 330"/>
                <a:gd name="T3" fmla="*/ 0 h 341"/>
                <a:gd name="T4" fmla="*/ 235 w 330"/>
                <a:gd name="T5" fmla="*/ 108 h 341"/>
                <a:gd name="T6" fmla="*/ 255 w 330"/>
                <a:gd name="T7" fmla="*/ 102 h 341"/>
                <a:gd name="T8" fmla="*/ 281 w 330"/>
                <a:gd name="T9" fmla="*/ 95 h 341"/>
                <a:gd name="T10" fmla="*/ 323 w 330"/>
                <a:gd name="T11" fmla="*/ 116 h 341"/>
                <a:gd name="T12" fmla="*/ 309 w 330"/>
                <a:gd name="T13" fmla="*/ 159 h 341"/>
                <a:gd name="T14" fmla="*/ 272 w 330"/>
                <a:gd name="T15" fmla="*/ 163 h 341"/>
                <a:gd name="T16" fmla="*/ 236 w 330"/>
                <a:gd name="T17" fmla="*/ 151 h 341"/>
                <a:gd name="T18" fmla="*/ 236 w 330"/>
                <a:gd name="T19" fmla="*/ 341 h 341"/>
                <a:gd name="T20" fmla="*/ 219 w 330"/>
                <a:gd name="T21" fmla="*/ 334 h 341"/>
                <a:gd name="T22" fmla="*/ 154 w 330"/>
                <a:gd name="T23" fmla="*/ 303 h 341"/>
                <a:gd name="T24" fmla="*/ 91 w 330"/>
                <a:gd name="T25" fmla="*/ 272 h 341"/>
                <a:gd name="T26" fmla="*/ 64 w 330"/>
                <a:gd name="T27" fmla="*/ 260 h 341"/>
                <a:gd name="T28" fmla="*/ 60 w 330"/>
                <a:gd name="T29" fmla="*/ 253 h 341"/>
                <a:gd name="T30" fmla="*/ 63 w 330"/>
                <a:gd name="T31" fmla="*/ 153 h 341"/>
                <a:gd name="T32" fmla="*/ 62 w 330"/>
                <a:gd name="T33" fmla="*/ 119 h 341"/>
                <a:gd name="T34" fmla="*/ 58 w 330"/>
                <a:gd name="T35" fmla="*/ 109 h 341"/>
                <a:gd name="T36" fmla="*/ 13 w 330"/>
                <a:gd name="T37" fmla="*/ 35 h 341"/>
                <a:gd name="T38" fmla="*/ 0 w 330"/>
                <a:gd name="T39" fmla="*/ 0 h 341"/>
                <a:gd name="T40" fmla="*/ 67 w 330"/>
                <a:gd name="T41" fmla="*/ 0 h 341"/>
                <a:gd name="T42" fmla="*/ 62 w 330"/>
                <a:gd name="T43" fmla="*/ 16 h 341"/>
                <a:gd name="T44" fmla="*/ 69 w 330"/>
                <a:gd name="T45" fmla="*/ 73 h 341"/>
                <a:gd name="T46" fmla="*/ 147 w 330"/>
                <a:gd name="T47" fmla="*/ 68 h 341"/>
                <a:gd name="T48" fmla="*/ 151 w 330"/>
                <a:gd name="T49" fmla="*/ 17 h 341"/>
                <a:gd name="T50" fmla="*/ 145 w 330"/>
                <a:gd name="T51"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341">
                  <a:moveTo>
                    <a:pt x="145" y="0"/>
                  </a:moveTo>
                  <a:cubicBezTo>
                    <a:pt x="176" y="0"/>
                    <a:pt x="205" y="0"/>
                    <a:pt x="235" y="0"/>
                  </a:cubicBezTo>
                  <a:cubicBezTo>
                    <a:pt x="235" y="36"/>
                    <a:pt x="235" y="71"/>
                    <a:pt x="235" y="108"/>
                  </a:cubicBezTo>
                  <a:cubicBezTo>
                    <a:pt x="242" y="106"/>
                    <a:pt x="248" y="104"/>
                    <a:pt x="255" y="102"/>
                  </a:cubicBezTo>
                  <a:cubicBezTo>
                    <a:pt x="263" y="100"/>
                    <a:pt x="272" y="97"/>
                    <a:pt x="281" y="95"/>
                  </a:cubicBezTo>
                  <a:cubicBezTo>
                    <a:pt x="298" y="92"/>
                    <a:pt x="316" y="101"/>
                    <a:pt x="323" y="116"/>
                  </a:cubicBezTo>
                  <a:cubicBezTo>
                    <a:pt x="330" y="132"/>
                    <a:pt x="324" y="150"/>
                    <a:pt x="309" y="159"/>
                  </a:cubicBezTo>
                  <a:cubicBezTo>
                    <a:pt x="297" y="166"/>
                    <a:pt x="285" y="167"/>
                    <a:pt x="272" y="163"/>
                  </a:cubicBezTo>
                  <a:cubicBezTo>
                    <a:pt x="260" y="159"/>
                    <a:pt x="248" y="155"/>
                    <a:pt x="236" y="151"/>
                  </a:cubicBezTo>
                  <a:cubicBezTo>
                    <a:pt x="236" y="215"/>
                    <a:pt x="236" y="278"/>
                    <a:pt x="236" y="341"/>
                  </a:cubicBezTo>
                  <a:cubicBezTo>
                    <a:pt x="230" y="339"/>
                    <a:pt x="224" y="336"/>
                    <a:pt x="219" y="334"/>
                  </a:cubicBezTo>
                  <a:cubicBezTo>
                    <a:pt x="197" y="323"/>
                    <a:pt x="176" y="313"/>
                    <a:pt x="154" y="303"/>
                  </a:cubicBezTo>
                  <a:cubicBezTo>
                    <a:pt x="133" y="293"/>
                    <a:pt x="112" y="282"/>
                    <a:pt x="91" y="272"/>
                  </a:cubicBezTo>
                  <a:cubicBezTo>
                    <a:pt x="82" y="268"/>
                    <a:pt x="73" y="264"/>
                    <a:pt x="64" y="260"/>
                  </a:cubicBezTo>
                  <a:cubicBezTo>
                    <a:pt x="61" y="258"/>
                    <a:pt x="60" y="257"/>
                    <a:pt x="60" y="253"/>
                  </a:cubicBezTo>
                  <a:cubicBezTo>
                    <a:pt x="61" y="220"/>
                    <a:pt x="62" y="187"/>
                    <a:pt x="63" y="153"/>
                  </a:cubicBezTo>
                  <a:cubicBezTo>
                    <a:pt x="63" y="142"/>
                    <a:pt x="62" y="130"/>
                    <a:pt x="62" y="119"/>
                  </a:cubicBezTo>
                  <a:cubicBezTo>
                    <a:pt x="61" y="115"/>
                    <a:pt x="60" y="111"/>
                    <a:pt x="58" y="109"/>
                  </a:cubicBezTo>
                  <a:cubicBezTo>
                    <a:pt x="40" y="86"/>
                    <a:pt x="25" y="61"/>
                    <a:pt x="13" y="35"/>
                  </a:cubicBezTo>
                  <a:cubicBezTo>
                    <a:pt x="9" y="24"/>
                    <a:pt x="4" y="12"/>
                    <a:pt x="0" y="0"/>
                  </a:cubicBezTo>
                  <a:cubicBezTo>
                    <a:pt x="22" y="0"/>
                    <a:pt x="44" y="0"/>
                    <a:pt x="67" y="0"/>
                  </a:cubicBezTo>
                  <a:cubicBezTo>
                    <a:pt x="65" y="6"/>
                    <a:pt x="64" y="11"/>
                    <a:pt x="62" y="16"/>
                  </a:cubicBezTo>
                  <a:cubicBezTo>
                    <a:pt x="54" y="36"/>
                    <a:pt x="55" y="55"/>
                    <a:pt x="69" y="73"/>
                  </a:cubicBezTo>
                  <a:cubicBezTo>
                    <a:pt x="89" y="101"/>
                    <a:pt x="130" y="98"/>
                    <a:pt x="147" y="68"/>
                  </a:cubicBezTo>
                  <a:cubicBezTo>
                    <a:pt x="156" y="52"/>
                    <a:pt x="157" y="35"/>
                    <a:pt x="151" y="17"/>
                  </a:cubicBezTo>
                  <a:cubicBezTo>
                    <a:pt x="149" y="12"/>
                    <a:pt x="147" y="6"/>
                    <a:pt x="145" y="0"/>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grpSp>
      <p:sp>
        <p:nvSpPr>
          <p:cNvPr id="20" name="TextBox 19">
            <a:extLst>
              <a:ext uri="{FF2B5EF4-FFF2-40B4-BE49-F238E27FC236}">
                <a16:creationId xmlns:a16="http://schemas.microsoft.com/office/drawing/2014/main" id="{DB0A9C50-B290-4C30-A65A-9D7AB111D154}"/>
              </a:ext>
            </a:extLst>
          </p:cNvPr>
          <p:cNvSpPr txBox="1"/>
          <p:nvPr/>
        </p:nvSpPr>
        <p:spPr>
          <a:xfrm>
            <a:off x="2590800" y="228600"/>
            <a:ext cx="4123489" cy="669414"/>
          </a:xfrm>
          <a:prstGeom prst="rect">
            <a:avLst/>
          </a:prstGeom>
          <a:noFill/>
        </p:spPr>
        <p:txBody>
          <a:bodyPr wrap="square" rtlCol="0">
            <a:spAutoFit/>
          </a:bodyPr>
          <a:lstStyle/>
          <a:p>
            <a:pPr algn="ctr">
              <a:defRPr/>
            </a:pPr>
            <a:r>
              <a:rPr lang="uk-UA" sz="3750" b="1" dirty="0">
                <a:solidFill>
                  <a:prstClr val="black"/>
                </a:solidFill>
                <a:latin typeface="Noto Sans" panose="020B0502040504020204" pitchFamily="34"/>
                <a:ea typeface="Noto Sans" panose="020B0502040504020204" pitchFamily="34"/>
                <a:cs typeface="Noto Sans" panose="020B0502040504020204" pitchFamily="34"/>
              </a:rPr>
              <a:t>Дебільність</a:t>
            </a:r>
            <a:endParaRPr lang="en-GB" sz="3750" b="1" dirty="0">
              <a:solidFill>
                <a:prstClr val="black"/>
              </a:solidFill>
              <a:latin typeface="Noto Sans" panose="020B0502040504020204" pitchFamily="34"/>
              <a:ea typeface="Noto Sans" panose="020B0502040504020204" pitchFamily="34"/>
              <a:cs typeface="Noto Sans" panose="020B0502040504020204" pitchFamily="34"/>
            </a:endParaRPr>
          </a:p>
        </p:txBody>
      </p:sp>
      <p:sp>
        <p:nvSpPr>
          <p:cNvPr id="21" name="TextBox 20">
            <a:extLst>
              <a:ext uri="{FF2B5EF4-FFF2-40B4-BE49-F238E27FC236}">
                <a16:creationId xmlns:a16="http://schemas.microsoft.com/office/drawing/2014/main" id="{8016977A-112F-4154-95F5-0608714FBFEE}"/>
              </a:ext>
            </a:extLst>
          </p:cNvPr>
          <p:cNvSpPr txBox="1"/>
          <p:nvPr/>
        </p:nvSpPr>
        <p:spPr>
          <a:xfrm>
            <a:off x="2438401" y="1162216"/>
            <a:ext cx="6324599" cy="2862322"/>
          </a:xfrm>
          <a:prstGeom prst="rect">
            <a:avLst/>
          </a:prstGeom>
          <a:noFill/>
        </p:spPr>
        <p:txBody>
          <a:bodyPr wrap="square" rtlCol="0">
            <a:spAutoFit/>
          </a:bodyPr>
          <a:lstStyle/>
          <a:p>
            <a:pPr algn="just">
              <a:defRPr/>
            </a:pPr>
            <a:r>
              <a:rPr lang="uk-UA" dirty="0">
                <a:solidFill>
                  <a:prstClr val="black"/>
                </a:solidFill>
                <a:latin typeface="Times New Roman" panose="02020603050405020304" pitchFamily="18" charset="0"/>
                <a:cs typeface="Times New Roman" panose="02020603050405020304" pitchFamily="18" charset="0"/>
              </a:rPr>
              <a:t>Це легкий ступінь розумової відсталості (70-80 %). Діти пізніше починають ходити, говорити, у більш пізній термін опановують навички самообслуговування, мало цікавляться навколишнім: не досліджують предмети, не прагнуть довідатися про них у дорослих, байдужі до процесів і явищ, що відбуваються у природі й соціальному житті. До кінця дошкільного віку їхній активний словник збіднений. У молодшому дошкільному віці в них переважають безцільні дії з іграшками, до старшого дошкільного віку з'являються предметно-ігрові дії.</a:t>
            </a:r>
            <a:endPar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p:txBody>
      </p:sp>
      <p:sp>
        <p:nvSpPr>
          <p:cNvPr id="22" name="TextBox 21">
            <a:extLst>
              <a:ext uri="{FF2B5EF4-FFF2-40B4-BE49-F238E27FC236}">
                <a16:creationId xmlns:a16="http://schemas.microsoft.com/office/drawing/2014/main" id="{8016977A-112F-4154-95F5-0608714FBFEE}"/>
              </a:ext>
            </a:extLst>
          </p:cNvPr>
          <p:cNvSpPr txBox="1"/>
          <p:nvPr/>
        </p:nvSpPr>
        <p:spPr>
          <a:xfrm>
            <a:off x="2423133" y="4024538"/>
            <a:ext cx="6629400" cy="2585323"/>
          </a:xfrm>
          <a:prstGeom prst="rect">
            <a:avLst/>
          </a:prstGeom>
          <a:noFill/>
        </p:spPr>
        <p:txBody>
          <a:bodyPr wrap="square" rtlCol="0">
            <a:spAutoFit/>
          </a:bodyPr>
          <a:lstStyle/>
          <a:p>
            <a:pPr algn="just"/>
            <a:r>
              <a:rPr lang="uk-UA" dirty="0">
                <a:solidFill>
                  <a:prstClr val="black"/>
                </a:solidFill>
                <a:latin typeface="Times New Roman" panose="02020603050405020304" pitchFamily="18" charset="0"/>
                <a:cs typeface="Times New Roman" panose="02020603050405020304" pitchFamily="18" charset="0"/>
              </a:rPr>
              <a:t>Вони здатні до цілеспрямованих видів діяльності, можуть передбачати наслідки своєї активності, якщо зробити їх предметом усвідомлення. Вони схильні до імпульсивних необдуманих вчинків. </a:t>
            </a:r>
          </a:p>
          <a:p>
            <a:pPr algn="just"/>
            <a:r>
              <a:rPr lang="uk-UA" dirty="0">
                <a:solidFill>
                  <a:prstClr val="black"/>
                </a:solidFill>
                <a:latin typeface="Times New Roman" panose="02020603050405020304" pitchFamily="18" charset="0"/>
                <a:cs typeface="Times New Roman" panose="02020603050405020304" pitchFamily="18" charset="0"/>
              </a:rPr>
              <a:t>Емоційно-вольова сфера первинно збережена. Характерними є незрілість, інфантильність емоцій, слабкість волі, знижена спроможність докладати вольові зусилля.</a:t>
            </a:r>
          </a:p>
          <a:p>
            <a:pPr algn="just"/>
            <a:br>
              <a:rPr lang="uk-UA" dirty="0">
                <a:solidFill>
                  <a:prstClr val="black"/>
                </a:solidFill>
                <a:latin typeface="Times New Roman" panose="02020603050405020304" pitchFamily="18" charset="0"/>
                <a:cs typeface="Times New Roman" panose="02020603050405020304" pitchFamily="18" charset="0"/>
              </a:rPr>
            </a:br>
            <a:endPar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p:txBody>
      </p:sp>
      <p:sp>
        <p:nvSpPr>
          <p:cNvPr id="23" name="Oval 13"/>
          <p:cNvSpPr/>
          <p:nvPr/>
        </p:nvSpPr>
        <p:spPr>
          <a:xfrm>
            <a:off x="2043358" y="4024624"/>
            <a:ext cx="379775" cy="379775"/>
          </a:xfrm>
          <a:prstGeom prst="ellipse">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panose="020F0502020204030204"/>
                <a:ea typeface="+mn-ea"/>
                <a:cs typeface="+mn-cs"/>
              </a:rPr>
              <a:t>2</a:t>
            </a:r>
          </a:p>
        </p:txBody>
      </p:sp>
      <p:sp>
        <p:nvSpPr>
          <p:cNvPr id="24" name="Oval 14"/>
          <p:cNvSpPr/>
          <p:nvPr/>
        </p:nvSpPr>
        <p:spPr>
          <a:xfrm>
            <a:off x="1976263" y="1272498"/>
            <a:ext cx="379775" cy="379775"/>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26800953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1" y="0"/>
            <a:ext cx="9152937" cy="6858000"/>
          </a:xfrm>
        </p:spPr>
      </p:pic>
    </p:spTree>
    <p:extLst>
      <p:ext uri="{BB962C8B-B14F-4D97-AF65-F5344CB8AC3E}">
        <p14:creationId xmlns:p14="http://schemas.microsoft.com/office/powerpoint/2010/main" val="26971870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58C0B2E5-7369-493D-A3BF-EE2825263566}"/>
              </a:ext>
            </a:extLst>
          </p:cNvPr>
          <p:cNvSpPr txBox="1"/>
          <p:nvPr/>
        </p:nvSpPr>
        <p:spPr>
          <a:xfrm>
            <a:off x="2185139" y="301008"/>
            <a:ext cx="4997714" cy="669414"/>
          </a:xfrm>
          <a:prstGeom prst="rect">
            <a:avLst/>
          </a:prstGeom>
          <a:noFill/>
        </p:spPr>
        <p:txBody>
          <a:bodyPr wrap="square" rtlCol="0">
            <a:spAutoFit/>
          </a:bodyPr>
          <a:lstStyle/>
          <a:p>
            <a:pPr algn="ctr">
              <a:defRPr/>
            </a:pPr>
            <a:r>
              <a:rPr lang="uk-UA" sz="3750" b="1" dirty="0">
                <a:solidFill>
                  <a:prstClr val="black"/>
                </a:solidFill>
                <a:latin typeface="Noto Sans" panose="020B0502040504020204" pitchFamily="34"/>
                <a:ea typeface="Noto Sans" panose="020B0502040504020204" pitchFamily="34"/>
                <a:cs typeface="Noto Sans" panose="020B0502040504020204" pitchFamily="34"/>
              </a:rPr>
              <a:t>Імбецильність</a:t>
            </a:r>
            <a:endParaRPr lang="ru-RU" sz="3750" b="1" dirty="0">
              <a:solidFill>
                <a:prstClr val="black"/>
              </a:solidFill>
              <a:latin typeface="Noto Sans" panose="020B0502040504020204" pitchFamily="34"/>
              <a:ea typeface="Noto Sans" panose="020B0502040504020204" pitchFamily="34"/>
              <a:cs typeface="Noto Sans" panose="020B0502040504020204" pitchFamily="34"/>
            </a:endParaRPr>
          </a:p>
        </p:txBody>
      </p:sp>
      <p:sp>
        <p:nvSpPr>
          <p:cNvPr id="30" name="Freeform 6">
            <a:extLst>
              <a:ext uri="{FF2B5EF4-FFF2-40B4-BE49-F238E27FC236}">
                <a16:creationId xmlns:a16="http://schemas.microsoft.com/office/drawing/2014/main" id="{3C86B39B-027F-4A49-8AE8-A6F0F120CAA1}"/>
              </a:ext>
            </a:extLst>
          </p:cNvPr>
          <p:cNvSpPr>
            <a:spLocks noEditPoints="1"/>
          </p:cNvSpPr>
          <p:nvPr/>
        </p:nvSpPr>
        <p:spPr bwMode="auto">
          <a:xfrm>
            <a:off x="45890" y="2061201"/>
            <a:ext cx="2302724" cy="1927515"/>
          </a:xfrm>
          <a:custGeom>
            <a:avLst/>
            <a:gdLst>
              <a:gd name="T0" fmla="*/ 673 w 783"/>
              <a:gd name="T1" fmla="*/ 98 h 628"/>
              <a:gd name="T2" fmla="*/ 388 w 783"/>
              <a:gd name="T3" fmla="*/ 1 h 628"/>
              <a:gd name="T4" fmla="*/ 69 w 783"/>
              <a:gd name="T5" fmla="*/ 118 h 628"/>
              <a:gd name="T6" fmla="*/ 137 w 783"/>
              <a:gd name="T7" fmla="*/ 433 h 628"/>
              <a:gd name="T8" fmla="*/ 481 w 783"/>
              <a:gd name="T9" fmla="*/ 593 h 628"/>
              <a:gd name="T10" fmla="*/ 720 w 783"/>
              <a:gd name="T11" fmla="*/ 425 h 628"/>
              <a:gd name="T12" fmla="*/ 599 w 783"/>
              <a:gd name="T13" fmla="*/ 84 h 628"/>
              <a:gd name="T14" fmla="*/ 539 w 783"/>
              <a:gd name="T15" fmla="*/ 145 h 628"/>
              <a:gd name="T16" fmla="*/ 553 w 783"/>
              <a:gd name="T17" fmla="*/ 157 h 628"/>
              <a:gd name="T18" fmla="*/ 419 w 783"/>
              <a:gd name="T19" fmla="*/ 88 h 628"/>
              <a:gd name="T20" fmla="*/ 291 w 783"/>
              <a:gd name="T21" fmla="*/ 50 h 628"/>
              <a:gd name="T22" fmla="*/ 416 w 783"/>
              <a:gd name="T23" fmla="*/ 235 h 628"/>
              <a:gd name="T24" fmla="*/ 383 w 783"/>
              <a:gd name="T25" fmla="*/ 316 h 628"/>
              <a:gd name="T26" fmla="*/ 337 w 783"/>
              <a:gd name="T27" fmla="*/ 246 h 628"/>
              <a:gd name="T28" fmla="*/ 278 w 783"/>
              <a:gd name="T29" fmla="*/ 123 h 628"/>
              <a:gd name="T30" fmla="*/ 356 w 783"/>
              <a:gd name="T31" fmla="*/ 223 h 628"/>
              <a:gd name="T32" fmla="*/ 257 w 783"/>
              <a:gd name="T33" fmla="*/ 121 h 628"/>
              <a:gd name="T34" fmla="*/ 62 w 783"/>
              <a:gd name="T35" fmla="*/ 162 h 628"/>
              <a:gd name="T36" fmla="*/ 129 w 783"/>
              <a:gd name="T37" fmla="*/ 195 h 628"/>
              <a:gd name="T38" fmla="*/ 164 w 783"/>
              <a:gd name="T39" fmla="*/ 322 h 628"/>
              <a:gd name="T40" fmla="*/ 89 w 783"/>
              <a:gd name="T41" fmla="*/ 272 h 628"/>
              <a:gd name="T42" fmla="*/ 75 w 783"/>
              <a:gd name="T43" fmla="*/ 310 h 628"/>
              <a:gd name="T44" fmla="*/ 198 w 783"/>
              <a:gd name="T45" fmla="*/ 314 h 628"/>
              <a:gd name="T46" fmla="*/ 71 w 783"/>
              <a:gd name="T47" fmla="*/ 249 h 628"/>
              <a:gd name="T48" fmla="*/ 146 w 783"/>
              <a:gd name="T49" fmla="*/ 405 h 628"/>
              <a:gd name="T50" fmla="*/ 161 w 783"/>
              <a:gd name="T51" fmla="*/ 306 h 628"/>
              <a:gd name="T52" fmla="*/ 97 w 783"/>
              <a:gd name="T53" fmla="*/ 121 h 628"/>
              <a:gd name="T54" fmla="*/ 204 w 783"/>
              <a:gd name="T55" fmla="*/ 205 h 628"/>
              <a:gd name="T56" fmla="*/ 224 w 783"/>
              <a:gd name="T57" fmla="*/ 379 h 628"/>
              <a:gd name="T58" fmla="*/ 237 w 783"/>
              <a:gd name="T59" fmla="*/ 455 h 628"/>
              <a:gd name="T60" fmla="*/ 316 w 783"/>
              <a:gd name="T61" fmla="*/ 469 h 628"/>
              <a:gd name="T62" fmla="*/ 342 w 783"/>
              <a:gd name="T63" fmla="*/ 455 h 628"/>
              <a:gd name="T64" fmla="*/ 327 w 783"/>
              <a:gd name="T65" fmla="*/ 452 h 628"/>
              <a:gd name="T66" fmla="*/ 266 w 783"/>
              <a:gd name="T67" fmla="*/ 244 h 628"/>
              <a:gd name="T68" fmla="*/ 169 w 783"/>
              <a:gd name="T69" fmla="*/ 85 h 628"/>
              <a:gd name="T70" fmla="*/ 257 w 783"/>
              <a:gd name="T71" fmla="*/ 135 h 628"/>
              <a:gd name="T72" fmla="*/ 372 w 783"/>
              <a:gd name="T73" fmla="*/ 431 h 628"/>
              <a:gd name="T74" fmla="*/ 438 w 783"/>
              <a:gd name="T75" fmla="*/ 511 h 628"/>
              <a:gd name="T76" fmla="*/ 477 w 783"/>
              <a:gd name="T77" fmla="*/ 272 h 628"/>
              <a:gd name="T78" fmla="*/ 462 w 783"/>
              <a:gd name="T79" fmla="*/ 266 h 628"/>
              <a:gd name="T80" fmla="*/ 467 w 783"/>
              <a:gd name="T81" fmla="*/ 68 h 628"/>
              <a:gd name="T82" fmla="*/ 531 w 783"/>
              <a:gd name="T83" fmla="*/ 158 h 628"/>
              <a:gd name="T84" fmla="*/ 501 w 783"/>
              <a:gd name="T85" fmla="*/ 396 h 628"/>
              <a:gd name="T86" fmla="*/ 479 w 783"/>
              <a:gd name="T87" fmla="*/ 524 h 628"/>
              <a:gd name="T88" fmla="*/ 533 w 783"/>
              <a:gd name="T89" fmla="*/ 576 h 628"/>
              <a:gd name="T90" fmla="*/ 503 w 783"/>
              <a:gd name="T91" fmla="*/ 535 h 628"/>
              <a:gd name="T92" fmla="*/ 523 w 783"/>
              <a:gd name="T93" fmla="*/ 541 h 628"/>
              <a:gd name="T94" fmla="*/ 667 w 783"/>
              <a:gd name="T95" fmla="*/ 512 h 628"/>
              <a:gd name="T96" fmla="*/ 599 w 783"/>
              <a:gd name="T97" fmla="*/ 469 h 628"/>
              <a:gd name="T98" fmla="*/ 639 w 783"/>
              <a:gd name="T99" fmla="*/ 316 h 628"/>
              <a:gd name="T100" fmla="*/ 592 w 783"/>
              <a:gd name="T101" fmla="*/ 379 h 628"/>
              <a:gd name="T102" fmla="*/ 541 w 783"/>
              <a:gd name="T103" fmla="*/ 354 h 628"/>
              <a:gd name="T104" fmla="*/ 484 w 783"/>
              <a:gd name="T105" fmla="*/ 497 h 628"/>
              <a:gd name="T106" fmla="*/ 558 w 783"/>
              <a:gd name="T107" fmla="*/ 253 h 628"/>
              <a:gd name="T108" fmla="*/ 604 w 783"/>
              <a:gd name="T109" fmla="*/ 148 h 628"/>
              <a:gd name="T110" fmla="*/ 673 w 783"/>
              <a:gd name="T111" fmla="*/ 291 h 628"/>
              <a:gd name="T112" fmla="*/ 625 w 783"/>
              <a:gd name="T113" fmla="*/ 316 h 628"/>
              <a:gd name="T114" fmla="*/ 691 w 783"/>
              <a:gd name="T115" fmla="*/ 268 h 628"/>
              <a:gd name="T116" fmla="*/ 696 w 783"/>
              <a:gd name="T117" fmla="*/ 249 h 628"/>
              <a:gd name="T118" fmla="*/ 621 w 783"/>
              <a:gd name="T119" fmla="*/ 129 h 628"/>
              <a:gd name="T120" fmla="*/ 733 w 783"/>
              <a:gd name="T121" fmla="*/ 224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3" h="628">
                <a:moveTo>
                  <a:pt x="770" y="294"/>
                </a:moveTo>
                <a:cubicBezTo>
                  <a:pt x="769" y="292"/>
                  <a:pt x="768" y="289"/>
                  <a:pt x="769" y="287"/>
                </a:cubicBezTo>
                <a:cubicBezTo>
                  <a:pt x="770" y="272"/>
                  <a:pt x="770" y="258"/>
                  <a:pt x="765" y="244"/>
                </a:cubicBezTo>
                <a:cubicBezTo>
                  <a:pt x="758" y="218"/>
                  <a:pt x="745" y="195"/>
                  <a:pt x="723" y="179"/>
                </a:cubicBezTo>
                <a:cubicBezTo>
                  <a:pt x="720" y="177"/>
                  <a:pt x="720" y="175"/>
                  <a:pt x="720" y="172"/>
                </a:cubicBezTo>
                <a:cubicBezTo>
                  <a:pt x="719" y="157"/>
                  <a:pt x="715" y="144"/>
                  <a:pt x="707" y="131"/>
                </a:cubicBezTo>
                <a:cubicBezTo>
                  <a:pt x="698" y="118"/>
                  <a:pt x="686" y="107"/>
                  <a:pt x="673" y="98"/>
                </a:cubicBezTo>
                <a:cubicBezTo>
                  <a:pt x="673" y="98"/>
                  <a:pt x="673" y="98"/>
                  <a:pt x="673" y="98"/>
                </a:cubicBezTo>
                <a:cubicBezTo>
                  <a:pt x="661" y="90"/>
                  <a:pt x="637" y="77"/>
                  <a:pt x="632" y="74"/>
                </a:cubicBezTo>
                <a:cubicBezTo>
                  <a:pt x="621" y="67"/>
                  <a:pt x="607" y="64"/>
                  <a:pt x="597" y="54"/>
                </a:cubicBezTo>
                <a:cubicBezTo>
                  <a:pt x="584" y="41"/>
                  <a:pt x="567" y="32"/>
                  <a:pt x="549" y="26"/>
                </a:cubicBezTo>
                <a:cubicBezTo>
                  <a:pt x="536" y="21"/>
                  <a:pt x="522" y="17"/>
                  <a:pt x="508" y="13"/>
                </a:cubicBezTo>
                <a:cubicBezTo>
                  <a:pt x="499" y="11"/>
                  <a:pt x="490" y="10"/>
                  <a:pt x="481" y="9"/>
                </a:cubicBezTo>
                <a:cubicBezTo>
                  <a:pt x="469" y="9"/>
                  <a:pt x="457" y="9"/>
                  <a:pt x="445" y="9"/>
                </a:cubicBezTo>
                <a:cubicBezTo>
                  <a:pt x="440" y="9"/>
                  <a:pt x="435" y="12"/>
                  <a:pt x="431" y="10"/>
                </a:cubicBezTo>
                <a:cubicBezTo>
                  <a:pt x="417" y="4"/>
                  <a:pt x="403" y="2"/>
                  <a:pt x="388" y="1"/>
                </a:cubicBezTo>
                <a:cubicBezTo>
                  <a:pt x="366" y="0"/>
                  <a:pt x="345" y="3"/>
                  <a:pt x="324" y="8"/>
                </a:cubicBezTo>
                <a:cubicBezTo>
                  <a:pt x="311" y="12"/>
                  <a:pt x="298" y="16"/>
                  <a:pt x="287" y="24"/>
                </a:cubicBezTo>
                <a:cubicBezTo>
                  <a:pt x="286" y="25"/>
                  <a:pt x="283" y="25"/>
                  <a:pt x="282" y="25"/>
                </a:cubicBezTo>
                <a:cubicBezTo>
                  <a:pt x="259" y="19"/>
                  <a:pt x="236" y="21"/>
                  <a:pt x="214" y="29"/>
                </a:cubicBezTo>
                <a:cubicBezTo>
                  <a:pt x="191" y="37"/>
                  <a:pt x="171" y="50"/>
                  <a:pt x="152" y="66"/>
                </a:cubicBezTo>
                <a:cubicBezTo>
                  <a:pt x="150" y="68"/>
                  <a:pt x="147" y="69"/>
                  <a:pt x="145" y="70"/>
                </a:cubicBezTo>
                <a:cubicBezTo>
                  <a:pt x="139" y="71"/>
                  <a:pt x="133" y="70"/>
                  <a:pt x="127" y="72"/>
                </a:cubicBezTo>
                <a:cubicBezTo>
                  <a:pt x="101" y="78"/>
                  <a:pt x="82" y="94"/>
                  <a:pt x="69" y="118"/>
                </a:cubicBezTo>
                <a:cubicBezTo>
                  <a:pt x="64" y="127"/>
                  <a:pt x="62" y="136"/>
                  <a:pt x="52" y="142"/>
                </a:cubicBezTo>
                <a:cubicBezTo>
                  <a:pt x="15" y="169"/>
                  <a:pt x="0" y="218"/>
                  <a:pt x="14" y="261"/>
                </a:cubicBezTo>
                <a:cubicBezTo>
                  <a:pt x="18" y="273"/>
                  <a:pt x="20" y="284"/>
                  <a:pt x="19" y="297"/>
                </a:cubicBezTo>
                <a:cubicBezTo>
                  <a:pt x="18" y="315"/>
                  <a:pt x="23" y="332"/>
                  <a:pt x="29" y="349"/>
                </a:cubicBezTo>
                <a:cubicBezTo>
                  <a:pt x="38" y="366"/>
                  <a:pt x="38" y="366"/>
                  <a:pt x="38" y="366"/>
                </a:cubicBezTo>
                <a:cubicBezTo>
                  <a:pt x="43" y="374"/>
                  <a:pt x="47" y="381"/>
                  <a:pt x="53" y="388"/>
                </a:cubicBezTo>
                <a:cubicBezTo>
                  <a:pt x="74" y="411"/>
                  <a:pt x="100" y="424"/>
                  <a:pt x="130" y="429"/>
                </a:cubicBezTo>
                <a:cubicBezTo>
                  <a:pt x="133" y="429"/>
                  <a:pt x="136" y="431"/>
                  <a:pt x="137" y="433"/>
                </a:cubicBezTo>
                <a:cubicBezTo>
                  <a:pt x="153" y="459"/>
                  <a:pt x="177" y="472"/>
                  <a:pt x="207" y="473"/>
                </a:cubicBezTo>
                <a:cubicBezTo>
                  <a:pt x="217" y="473"/>
                  <a:pt x="224" y="475"/>
                  <a:pt x="233" y="480"/>
                </a:cubicBezTo>
                <a:cubicBezTo>
                  <a:pt x="256" y="492"/>
                  <a:pt x="295" y="498"/>
                  <a:pt x="321" y="493"/>
                </a:cubicBezTo>
                <a:cubicBezTo>
                  <a:pt x="325" y="493"/>
                  <a:pt x="328" y="493"/>
                  <a:pt x="332" y="497"/>
                </a:cubicBezTo>
                <a:cubicBezTo>
                  <a:pt x="346" y="513"/>
                  <a:pt x="363" y="524"/>
                  <a:pt x="384" y="530"/>
                </a:cubicBezTo>
                <a:cubicBezTo>
                  <a:pt x="399" y="535"/>
                  <a:pt x="414" y="536"/>
                  <a:pt x="429" y="535"/>
                </a:cubicBezTo>
                <a:cubicBezTo>
                  <a:pt x="432" y="535"/>
                  <a:pt x="434" y="535"/>
                  <a:pt x="436" y="538"/>
                </a:cubicBezTo>
                <a:cubicBezTo>
                  <a:pt x="451" y="556"/>
                  <a:pt x="466" y="575"/>
                  <a:pt x="481" y="593"/>
                </a:cubicBezTo>
                <a:cubicBezTo>
                  <a:pt x="489" y="603"/>
                  <a:pt x="497" y="614"/>
                  <a:pt x="509" y="620"/>
                </a:cubicBezTo>
                <a:cubicBezTo>
                  <a:pt x="520" y="626"/>
                  <a:pt x="531" y="628"/>
                  <a:pt x="543" y="622"/>
                </a:cubicBezTo>
                <a:cubicBezTo>
                  <a:pt x="554" y="616"/>
                  <a:pt x="559" y="606"/>
                  <a:pt x="560" y="594"/>
                </a:cubicBezTo>
                <a:cubicBezTo>
                  <a:pt x="560" y="591"/>
                  <a:pt x="561" y="588"/>
                  <a:pt x="565" y="588"/>
                </a:cubicBezTo>
                <a:cubicBezTo>
                  <a:pt x="578" y="588"/>
                  <a:pt x="591" y="585"/>
                  <a:pt x="603" y="581"/>
                </a:cubicBezTo>
                <a:cubicBezTo>
                  <a:pt x="623" y="575"/>
                  <a:pt x="641" y="566"/>
                  <a:pt x="657" y="554"/>
                </a:cubicBezTo>
                <a:cubicBezTo>
                  <a:pt x="696" y="522"/>
                  <a:pt x="715" y="480"/>
                  <a:pt x="717" y="430"/>
                </a:cubicBezTo>
                <a:cubicBezTo>
                  <a:pt x="717" y="427"/>
                  <a:pt x="717" y="426"/>
                  <a:pt x="720" y="425"/>
                </a:cubicBezTo>
                <a:cubicBezTo>
                  <a:pt x="723" y="424"/>
                  <a:pt x="726" y="423"/>
                  <a:pt x="728" y="422"/>
                </a:cubicBezTo>
                <a:cubicBezTo>
                  <a:pt x="755" y="407"/>
                  <a:pt x="772" y="385"/>
                  <a:pt x="778" y="355"/>
                </a:cubicBezTo>
                <a:cubicBezTo>
                  <a:pt x="783" y="334"/>
                  <a:pt x="780" y="313"/>
                  <a:pt x="770" y="294"/>
                </a:cubicBezTo>
                <a:close/>
                <a:moveTo>
                  <a:pt x="523" y="59"/>
                </a:moveTo>
                <a:cubicBezTo>
                  <a:pt x="523" y="53"/>
                  <a:pt x="524" y="47"/>
                  <a:pt x="524" y="40"/>
                </a:cubicBezTo>
                <a:cubicBezTo>
                  <a:pt x="534" y="44"/>
                  <a:pt x="543" y="47"/>
                  <a:pt x="552" y="51"/>
                </a:cubicBezTo>
                <a:cubicBezTo>
                  <a:pt x="566" y="58"/>
                  <a:pt x="579" y="64"/>
                  <a:pt x="588" y="77"/>
                </a:cubicBezTo>
                <a:cubicBezTo>
                  <a:pt x="591" y="81"/>
                  <a:pt x="594" y="83"/>
                  <a:pt x="599" y="84"/>
                </a:cubicBezTo>
                <a:cubicBezTo>
                  <a:pt x="607" y="87"/>
                  <a:pt x="607" y="87"/>
                  <a:pt x="607" y="96"/>
                </a:cubicBezTo>
                <a:cubicBezTo>
                  <a:pt x="607" y="101"/>
                  <a:pt x="607" y="119"/>
                  <a:pt x="606" y="130"/>
                </a:cubicBezTo>
                <a:cubicBezTo>
                  <a:pt x="605" y="130"/>
                  <a:pt x="604" y="131"/>
                  <a:pt x="604" y="131"/>
                </a:cubicBezTo>
                <a:cubicBezTo>
                  <a:pt x="593" y="137"/>
                  <a:pt x="582" y="143"/>
                  <a:pt x="572" y="148"/>
                </a:cubicBezTo>
                <a:cubicBezTo>
                  <a:pt x="571" y="149"/>
                  <a:pt x="569" y="149"/>
                  <a:pt x="568" y="149"/>
                </a:cubicBezTo>
                <a:cubicBezTo>
                  <a:pt x="564" y="146"/>
                  <a:pt x="559" y="144"/>
                  <a:pt x="553" y="144"/>
                </a:cubicBezTo>
                <a:cubicBezTo>
                  <a:pt x="550" y="144"/>
                  <a:pt x="546" y="144"/>
                  <a:pt x="543" y="146"/>
                </a:cubicBezTo>
                <a:cubicBezTo>
                  <a:pt x="542" y="146"/>
                  <a:pt x="540" y="145"/>
                  <a:pt x="539" y="145"/>
                </a:cubicBezTo>
                <a:cubicBezTo>
                  <a:pt x="534" y="140"/>
                  <a:pt x="529" y="136"/>
                  <a:pt x="523" y="131"/>
                </a:cubicBezTo>
                <a:cubicBezTo>
                  <a:pt x="522" y="130"/>
                  <a:pt x="521" y="128"/>
                  <a:pt x="521" y="126"/>
                </a:cubicBezTo>
                <a:cubicBezTo>
                  <a:pt x="522" y="104"/>
                  <a:pt x="522" y="81"/>
                  <a:pt x="523" y="59"/>
                </a:cubicBezTo>
                <a:close/>
                <a:moveTo>
                  <a:pt x="553" y="157"/>
                </a:moveTo>
                <a:cubicBezTo>
                  <a:pt x="559" y="157"/>
                  <a:pt x="564" y="162"/>
                  <a:pt x="564" y="168"/>
                </a:cubicBezTo>
                <a:cubicBezTo>
                  <a:pt x="564" y="174"/>
                  <a:pt x="559" y="179"/>
                  <a:pt x="553" y="179"/>
                </a:cubicBezTo>
                <a:cubicBezTo>
                  <a:pt x="547" y="179"/>
                  <a:pt x="542" y="174"/>
                  <a:pt x="542" y="168"/>
                </a:cubicBezTo>
                <a:cubicBezTo>
                  <a:pt x="542" y="162"/>
                  <a:pt x="547" y="157"/>
                  <a:pt x="553" y="157"/>
                </a:cubicBezTo>
                <a:close/>
                <a:moveTo>
                  <a:pt x="387" y="27"/>
                </a:moveTo>
                <a:cubicBezTo>
                  <a:pt x="387" y="24"/>
                  <a:pt x="388" y="23"/>
                  <a:pt x="391" y="23"/>
                </a:cubicBezTo>
                <a:cubicBezTo>
                  <a:pt x="403" y="25"/>
                  <a:pt x="416" y="25"/>
                  <a:pt x="427" y="34"/>
                </a:cubicBezTo>
                <a:cubicBezTo>
                  <a:pt x="428" y="35"/>
                  <a:pt x="430" y="35"/>
                  <a:pt x="432" y="34"/>
                </a:cubicBezTo>
                <a:cubicBezTo>
                  <a:pt x="439" y="32"/>
                  <a:pt x="446" y="30"/>
                  <a:pt x="454" y="31"/>
                </a:cubicBezTo>
                <a:cubicBezTo>
                  <a:pt x="454" y="42"/>
                  <a:pt x="453" y="52"/>
                  <a:pt x="453" y="63"/>
                </a:cubicBezTo>
                <a:cubicBezTo>
                  <a:pt x="453" y="64"/>
                  <a:pt x="451" y="65"/>
                  <a:pt x="450" y="66"/>
                </a:cubicBezTo>
                <a:cubicBezTo>
                  <a:pt x="440" y="73"/>
                  <a:pt x="430" y="81"/>
                  <a:pt x="419" y="88"/>
                </a:cubicBezTo>
                <a:cubicBezTo>
                  <a:pt x="417" y="90"/>
                  <a:pt x="416" y="92"/>
                  <a:pt x="416" y="95"/>
                </a:cubicBezTo>
                <a:cubicBezTo>
                  <a:pt x="416" y="130"/>
                  <a:pt x="416" y="165"/>
                  <a:pt x="416" y="201"/>
                </a:cubicBezTo>
                <a:cubicBezTo>
                  <a:pt x="416" y="203"/>
                  <a:pt x="416" y="208"/>
                  <a:pt x="416" y="209"/>
                </a:cubicBezTo>
                <a:cubicBezTo>
                  <a:pt x="416" y="209"/>
                  <a:pt x="396" y="188"/>
                  <a:pt x="391" y="182"/>
                </a:cubicBezTo>
                <a:cubicBezTo>
                  <a:pt x="388" y="179"/>
                  <a:pt x="387" y="177"/>
                  <a:pt x="387" y="173"/>
                </a:cubicBezTo>
                <a:cubicBezTo>
                  <a:pt x="387" y="124"/>
                  <a:pt x="387" y="76"/>
                  <a:pt x="387" y="27"/>
                </a:cubicBezTo>
                <a:close/>
                <a:moveTo>
                  <a:pt x="268" y="44"/>
                </a:moveTo>
                <a:cubicBezTo>
                  <a:pt x="275" y="46"/>
                  <a:pt x="283" y="48"/>
                  <a:pt x="291" y="50"/>
                </a:cubicBezTo>
                <a:cubicBezTo>
                  <a:pt x="304" y="35"/>
                  <a:pt x="322" y="31"/>
                  <a:pt x="340" y="28"/>
                </a:cubicBezTo>
                <a:cubicBezTo>
                  <a:pt x="348" y="26"/>
                  <a:pt x="356" y="25"/>
                  <a:pt x="365" y="24"/>
                </a:cubicBezTo>
                <a:cubicBezTo>
                  <a:pt x="367" y="24"/>
                  <a:pt x="369" y="24"/>
                  <a:pt x="372" y="24"/>
                </a:cubicBezTo>
                <a:cubicBezTo>
                  <a:pt x="372" y="26"/>
                  <a:pt x="372" y="28"/>
                  <a:pt x="372" y="30"/>
                </a:cubicBezTo>
                <a:cubicBezTo>
                  <a:pt x="372" y="80"/>
                  <a:pt x="372" y="130"/>
                  <a:pt x="372" y="179"/>
                </a:cubicBezTo>
                <a:cubicBezTo>
                  <a:pt x="372" y="183"/>
                  <a:pt x="373" y="185"/>
                  <a:pt x="375" y="188"/>
                </a:cubicBezTo>
                <a:cubicBezTo>
                  <a:pt x="388" y="201"/>
                  <a:pt x="401" y="214"/>
                  <a:pt x="413" y="227"/>
                </a:cubicBezTo>
                <a:cubicBezTo>
                  <a:pt x="415" y="229"/>
                  <a:pt x="416" y="232"/>
                  <a:pt x="416" y="235"/>
                </a:cubicBezTo>
                <a:cubicBezTo>
                  <a:pt x="416" y="267"/>
                  <a:pt x="416" y="299"/>
                  <a:pt x="416" y="332"/>
                </a:cubicBezTo>
                <a:cubicBezTo>
                  <a:pt x="416" y="351"/>
                  <a:pt x="416" y="371"/>
                  <a:pt x="416" y="390"/>
                </a:cubicBezTo>
                <a:cubicBezTo>
                  <a:pt x="416" y="394"/>
                  <a:pt x="415" y="396"/>
                  <a:pt x="413" y="399"/>
                </a:cubicBezTo>
                <a:cubicBezTo>
                  <a:pt x="405" y="405"/>
                  <a:pt x="398" y="411"/>
                  <a:pt x="391" y="418"/>
                </a:cubicBezTo>
                <a:cubicBezTo>
                  <a:pt x="390" y="419"/>
                  <a:pt x="389" y="419"/>
                  <a:pt x="387" y="421"/>
                </a:cubicBezTo>
                <a:cubicBezTo>
                  <a:pt x="387" y="418"/>
                  <a:pt x="387" y="416"/>
                  <a:pt x="387" y="414"/>
                </a:cubicBezTo>
                <a:cubicBezTo>
                  <a:pt x="387" y="384"/>
                  <a:pt x="387" y="355"/>
                  <a:pt x="387" y="325"/>
                </a:cubicBezTo>
                <a:cubicBezTo>
                  <a:pt x="387" y="321"/>
                  <a:pt x="386" y="318"/>
                  <a:pt x="383" y="316"/>
                </a:cubicBezTo>
                <a:cubicBezTo>
                  <a:pt x="373" y="307"/>
                  <a:pt x="364" y="299"/>
                  <a:pt x="355" y="290"/>
                </a:cubicBezTo>
                <a:cubicBezTo>
                  <a:pt x="354" y="289"/>
                  <a:pt x="352" y="286"/>
                  <a:pt x="352" y="284"/>
                </a:cubicBezTo>
                <a:cubicBezTo>
                  <a:pt x="352" y="272"/>
                  <a:pt x="352" y="261"/>
                  <a:pt x="352" y="249"/>
                </a:cubicBezTo>
                <a:cubicBezTo>
                  <a:pt x="352" y="248"/>
                  <a:pt x="352" y="247"/>
                  <a:pt x="352" y="246"/>
                </a:cubicBezTo>
                <a:cubicBezTo>
                  <a:pt x="362" y="243"/>
                  <a:pt x="369" y="234"/>
                  <a:pt x="369" y="223"/>
                </a:cubicBezTo>
                <a:cubicBezTo>
                  <a:pt x="369" y="210"/>
                  <a:pt x="358" y="199"/>
                  <a:pt x="345" y="199"/>
                </a:cubicBezTo>
                <a:cubicBezTo>
                  <a:pt x="331" y="199"/>
                  <a:pt x="320" y="210"/>
                  <a:pt x="320" y="223"/>
                </a:cubicBezTo>
                <a:cubicBezTo>
                  <a:pt x="320" y="234"/>
                  <a:pt x="327" y="243"/>
                  <a:pt x="337" y="246"/>
                </a:cubicBezTo>
                <a:cubicBezTo>
                  <a:pt x="337" y="248"/>
                  <a:pt x="337" y="249"/>
                  <a:pt x="337" y="251"/>
                </a:cubicBezTo>
                <a:cubicBezTo>
                  <a:pt x="337" y="258"/>
                  <a:pt x="337" y="265"/>
                  <a:pt x="337" y="274"/>
                </a:cubicBezTo>
                <a:cubicBezTo>
                  <a:pt x="326" y="264"/>
                  <a:pt x="316" y="255"/>
                  <a:pt x="306" y="245"/>
                </a:cubicBezTo>
                <a:cubicBezTo>
                  <a:pt x="305" y="244"/>
                  <a:pt x="304" y="241"/>
                  <a:pt x="304" y="238"/>
                </a:cubicBezTo>
                <a:cubicBezTo>
                  <a:pt x="304" y="211"/>
                  <a:pt x="304" y="184"/>
                  <a:pt x="304" y="156"/>
                </a:cubicBezTo>
                <a:cubicBezTo>
                  <a:pt x="304" y="152"/>
                  <a:pt x="303" y="149"/>
                  <a:pt x="300" y="146"/>
                </a:cubicBezTo>
                <a:cubicBezTo>
                  <a:pt x="292" y="139"/>
                  <a:pt x="285" y="131"/>
                  <a:pt x="278" y="123"/>
                </a:cubicBezTo>
                <a:cubicBezTo>
                  <a:pt x="278" y="123"/>
                  <a:pt x="278" y="123"/>
                  <a:pt x="278" y="123"/>
                </a:cubicBezTo>
                <a:cubicBezTo>
                  <a:pt x="280" y="119"/>
                  <a:pt x="281" y="115"/>
                  <a:pt x="281" y="110"/>
                </a:cubicBezTo>
                <a:cubicBezTo>
                  <a:pt x="281" y="100"/>
                  <a:pt x="275" y="91"/>
                  <a:pt x="266" y="88"/>
                </a:cubicBezTo>
                <a:cubicBezTo>
                  <a:pt x="264" y="87"/>
                  <a:pt x="263" y="85"/>
                  <a:pt x="263" y="84"/>
                </a:cubicBezTo>
                <a:cubicBezTo>
                  <a:pt x="263" y="72"/>
                  <a:pt x="263" y="60"/>
                  <a:pt x="262" y="48"/>
                </a:cubicBezTo>
                <a:cubicBezTo>
                  <a:pt x="262" y="44"/>
                  <a:pt x="264" y="43"/>
                  <a:pt x="268" y="44"/>
                </a:cubicBezTo>
                <a:close/>
                <a:moveTo>
                  <a:pt x="337" y="215"/>
                </a:moveTo>
                <a:cubicBezTo>
                  <a:pt x="339" y="213"/>
                  <a:pt x="342" y="212"/>
                  <a:pt x="345" y="212"/>
                </a:cubicBezTo>
                <a:cubicBezTo>
                  <a:pt x="351" y="212"/>
                  <a:pt x="356" y="217"/>
                  <a:pt x="356" y="223"/>
                </a:cubicBezTo>
                <a:cubicBezTo>
                  <a:pt x="356" y="229"/>
                  <a:pt x="351" y="234"/>
                  <a:pt x="345" y="234"/>
                </a:cubicBezTo>
                <a:cubicBezTo>
                  <a:pt x="339" y="234"/>
                  <a:pt x="334" y="230"/>
                  <a:pt x="334" y="224"/>
                </a:cubicBezTo>
                <a:cubicBezTo>
                  <a:pt x="334" y="221"/>
                  <a:pt x="335" y="218"/>
                  <a:pt x="337" y="215"/>
                </a:cubicBezTo>
                <a:close/>
                <a:moveTo>
                  <a:pt x="257" y="121"/>
                </a:moveTo>
                <a:cubicBezTo>
                  <a:pt x="251" y="121"/>
                  <a:pt x="246" y="116"/>
                  <a:pt x="246" y="110"/>
                </a:cubicBezTo>
                <a:cubicBezTo>
                  <a:pt x="246" y="104"/>
                  <a:pt x="251" y="99"/>
                  <a:pt x="257" y="99"/>
                </a:cubicBezTo>
                <a:cubicBezTo>
                  <a:pt x="263" y="99"/>
                  <a:pt x="268" y="104"/>
                  <a:pt x="268" y="110"/>
                </a:cubicBezTo>
                <a:cubicBezTo>
                  <a:pt x="268" y="116"/>
                  <a:pt x="263" y="121"/>
                  <a:pt x="257" y="121"/>
                </a:cubicBezTo>
                <a:close/>
                <a:moveTo>
                  <a:pt x="124" y="403"/>
                </a:moveTo>
                <a:cubicBezTo>
                  <a:pt x="123" y="404"/>
                  <a:pt x="121" y="404"/>
                  <a:pt x="119" y="404"/>
                </a:cubicBezTo>
                <a:cubicBezTo>
                  <a:pt x="90" y="396"/>
                  <a:pt x="69" y="378"/>
                  <a:pt x="55" y="351"/>
                </a:cubicBezTo>
                <a:cubicBezTo>
                  <a:pt x="54" y="350"/>
                  <a:pt x="51" y="344"/>
                  <a:pt x="48" y="337"/>
                </a:cubicBezTo>
                <a:cubicBezTo>
                  <a:pt x="42" y="321"/>
                  <a:pt x="39" y="304"/>
                  <a:pt x="42" y="287"/>
                </a:cubicBezTo>
                <a:cubicBezTo>
                  <a:pt x="43" y="277"/>
                  <a:pt x="41" y="270"/>
                  <a:pt x="37" y="262"/>
                </a:cubicBezTo>
                <a:cubicBezTo>
                  <a:pt x="29" y="244"/>
                  <a:pt x="29" y="226"/>
                  <a:pt x="34" y="207"/>
                </a:cubicBezTo>
                <a:cubicBezTo>
                  <a:pt x="38" y="189"/>
                  <a:pt x="48" y="174"/>
                  <a:pt x="62" y="162"/>
                </a:cubicBezTo>
                <a:cubicBezTo>
                  <a:pt x="66" y="159"/>
                  <a:pt x="72" y="156"/>
                  <a:pt x="76" y="153"/>
                </a:cubicBezTo>
                <a:cubicBezTo>
                  <a:pt x="78" y="151"/>
                  <a:pt x="80" y="149"/>
                  <a:pt x="80" y="148"/>
                </a:cubicBezTo>
                <a:cubicBezTo>
                  <a:pt x="83" y="143"/>
                  <a:pt x="84" y="138"/>
                  <a:pt x="85" y="135"/>
                </a:cubicBezTo>
                <a:cubicBezTo>
                  <a:pt x="96" y="145"/>
                  <a:pt x="107" y="155"/>
                  <a:pt x="118" y="165"/>
                </a:cubicBezTo>
                <a:cubicBezTo>
                  <a:pt x="119" y="165"/>
                  <a:pt x="119" y="166"/>
                  <a:pt x="119" y="166"/>
                </a:cubicBezTo>
                <a:cubicBezTo>
                  <a:pt x="121" y="168"/>
                  <a:pt x="123" y="169"/>
                  <a:pt x="124" y="171"/>
                </a:cubicBezTo>
                <a:cubicBezTo>
                  <a:pt x="123" y="173"/>
                  <a:pt x="122" y="176"/>
                  <a:pt x="122" y="178"/>
                </a:cubicBezTo>
                <a:cubicBezTo>
                  <a:pt x="122" y="185"/>
                  <a:pt x="125" y="191"/>
                  <a:pt x="129" y="195"/>
                </a:cubicBezTo>
                <a:cubicBezTo>
                  <a:pt x="129" y="195"/>
                  <a:pt x="129" y="195"/>
                  <a:pt x="129" y="195"/>
                </a:cubicBezTo>
                <a:cubicBezTo>
                  <a:pt x="130" y="196"/>
                  <a:pt x="130" y="197"/>
                  <a:pt x="131" y="197"/>
                </a:cubicBezTo>
                <a:cubicBezTo>
                  <a:pt x="132" y="198"/>
                  <a:pt x="133" y="199"/>
                  <a:pt x="134" y="200"/>
                </a:cubicBezTo>
                <a:cubicBezTo>
                  <a:pt x="137" y="201"/>
                  <a:pt x="138" y="203"/>
                  <a:pt x="138" y="206"/>
                </a:cubicBezTo>
                <a:cubicBezTo>
                  <a:pt x="137" y="231"/>
                  <a:pt x="137" y="255"/>
                  <a:pt x="137" y="280"/>
                </a:cubicBezTo>
                <a:cubicBezTo>
                  <a:pt x="137" y="283"/>
                  <a:pt x="137" y="313"/>
                  <a:pt x="137" y="321"/>
                </a:cubicBezTo>
                <a:cubicBezTo>
                  <a:pt x="144" y="321"/>
                  <a:pt x="151" y="321"/>
                  <a:pt x="157" y="321"/>
                </a:cubicBezTo>
                <a:cubicBezTo>
                  <a:pt x="160" y="321"/>
                  <a:pt x="162" y="321"/>
                  <a:pt x="164" y="322"/>
                </a:cubicBezTo>
                <a:cubicBezTo>
                  <a:pt x="167" y="329"/>
                  <a:pt x="173" y="336"/>
                  <a:pt x="181" y="338"/>
                </a:cubicBezTo>
                <a:cubicBezTo>
                  <a:pt x="181" y="339"/>
                  <a:pt x="181" y="340"/>
                  <a:pt x="182" y="341"/>
                </a:cubicBezTo>
                <a:cubicBezTo>
                  <a:pt x="182" y="348"/>
                  <a:pt x="180" y="354"/>
                  <a:pt x="174" y="358"/>
                </a:cubicBezTo>
                <a:cubicBezTo>
                  <a:pt x="168" y="362"/>
                  <a:pt x="163" y="367"/>
                  <a:pt x="158" y="372"/>
                </a:cubicBezTo>
                <a:cubicBezTo>
                  <a:pt x="156" y="375"/>
                  <a:pt x="154" y="375"/>
                  <a:pt x="152" y="372"/>
                </a:cubicBezTo>
                <a:cubicBezTo>
                  <a:pt x="137" y="357"/>
                  <a:pt x="121" y="342"/>
                  <a:pt x="106" y="327"/>
                </a:cubicBezTo>
                <a:cubicBezTo>
                  <a:pt x="105" y="326"/>
                  <a:pt x="91" y="310"/>
                  <a:pt x="90" y="307"/>
                </a:cubicBezTo>
                <a:cubicBezTo>
                  <a:pt x="90" y="303"/>
                  <a:pt x="89" y="278"/>
                  <a:pt x="89" y="272"/>
                </a:cubicBezTo>
                <a:cubicBezTo>
                  <a:pt x="99" y="269"/>
                  <a:pt x="106" y="260"/>
                  <a:pt x="106" y="249"/>
                </a:cubicBezTo>
                <a:cubicBezTo>
                  <a:pt x="106" y="238"/>
                  <a:pt x="99" y="229"/>
                  <a:pt x="90" y="226"/>
                </a:cubicBezTo>
                <a:cubicBezTo>
                  <a:pt x="87" y="225"/>
                  <a:pt x="84" y="224"/>
                  <a:pt x="81" y="224"/>
                </a:cubicBezTo>
                <a:cubicBezTo>
                  <a:pt x="76" y="224"/>
                  <a:pt x="71" y="227"/>
                  <a:pt x="67" y="230"/>
                </a:cubicBezTo>
                <a:cubicBezTo>
                  <a:pt x="61" y="234"/>
                  <a:pt x="58" y="241"/>
                  <a:pt x="58" y="249"/>
                </a:cubicBezTo>
                <a:cubicBezTo>
                  <a:pt x="58" y="260"/>
                  <a:pt x="65" y="269"/>
                  <a:pt x="74" y="272"/>
                </a:cubicBezTo>
                <a:cubicBezTo>
                  <a:pt x="74" y="272"/>
                  <a:pt x="74" y="273"/>
                  <a:pt x="74" y="274"/>
                </a:cubicBezTo>
                <a:cubicBezTo>
                  <a:pt x="74" y="287"/>
                  <a:pt x="74" y="297"/>
                  <a:pt x="75" y="310"/>
                </a:cubicBezTo>
                <a:cubicBezTo>
                  <a:pt x="75" y="312"/>
                  <a:pt x="126" y="368"/>
                  <a:pt x="143" y="386"/>
                </a:cubicBezTo>
                <a:cubicBezTo>
                  <a:pt x="137" y="392"/>
                  <a:pt x="131" y="398"/>
                  <a:pt x="124" y="403"/>
                </a:cubicBezTo>
                <a:close/>
                <a:moveTo>
                  <a:pt x="146" y="167"/>
                </a:moveTo>
                <a:cubicBezTo>
                  <a:pt x="153" y="167"/>
                  <a:pt x="157" y="172"/>
                  <a:pt x="157" y="178"/>
                </a:cubicBezTo>
                <a:cubicBezTo>
                  <a:pt x="157" y="184"/>
                  <a:pt x="153" y="189"/>
                  <a:pt x="146" y="189"/>
                </a:cubicBezTo>
                <a:cubicBezTo>
                  <a:pt x="140" y="189"/>
                  <a:pt x="135" y="184"/>
                  <a:pt x="135" y="178"/>
                </a:cubicBezTo>
                <a:cubicBezTo>
                  <a:pt x="135" y="172"/>
                  <a:pt x="140" y="167"/>
                  <a:pt x="146" y="167"/>
                </a:cubicBezTo>
                <a:close/>
                <a:moveTo>
                  <a:pt x="198" y="314"/>
                </a:moveTo>
                <a:cubicBezTo>
                  <a:pt x="198" y="320"/>
                  <a:pt x="194" y="325"/>
                  <a:pt x="187" y="325"/>
                </a:cubicBezTo>
                <a:cubicBezTo>
                  <a:pt x="181" y="325"/>
                  <a:pt x="176" y="320"/>
                  <a:pt x="176" y="314"/>
                </a:cubicBezTo>
                <a:cubicBezTo>
                  <a:pt x="176" y="308"/>
                  <a:pt x="181" y="303"/>
                  <a:pt x="187" y="303"/>
                </a:cubicBezTo>
                <a:cubicBezTo>
                  <a:pt x="194" y="303"/>
                  <a:pt x="198" y="308"/>
                  <a:pt x="198" y="314"/>
                </a:cubicBezTo>
                <a:close/>
                <a:moveTo>
                  <a:pt x="82" y="238"/>
                </a:moveTo>
                <a:cubicBezTo>
                  <a:pt x="88" y="238"/>
                  <a:pt x="93" y="243"/>
                  <a:pt x="93" y="249"/>
                </a:cubicBezTo>
                <a:cubicBezTo>
                  <a:pt x="93" y="255"/>
                  <a:pt x="88" y="260"/>
                  <a:pt x="82" y="260"/>
                </a:cubicBezTo>
                <a:cubicBezTo>
                  <a:pt x="76" y="260"/>
                  <a:pt x="71" y="255"/>
                  <a:pt x="71" y="249"/>
                </a:cubicBezTo>
                <a:cubicBezTo>
                  <a:pt x="71" y="243"/>
                  <a:pt x="76" y="238"/>
                  <a:pt x="82" y="238"/>
                </a:cubicBezTo>
                <a:close/>
                <a:moveTo>
                  <a:pt x="224" y="379"/>
                </a:moveTo>
                <a:cubicBezTo>
                  <a:pt x="222" y="381"/>
                  <a:pt x="221" y="383"/>
                  <a:pt x="221" y="386"/>
                </a:cubicBezTo>
                <a:cubicBezTo>
                  <a:pt x="220" y="406"/>
                  <a:pt x="219" y="426"/>
                  <a:pt x="219" y="446"/>
                </a:cubicBezTo>
                <a:cubicBezTo>
                  <a:pt x="219" y="450"/>
                  <a:pt x="218" y="451"/>
                  <a:pt x="214" y="451"/>
                </a:cubicBezTo>
                <a:cubicBezTo>
                  <a:pt x="189" y="452"/>
                  <a:pt x="161" y="439"/>
                  <a:pt x="152" y="413"/>
                </a:cubicBezTo>
                <a:cubicBezTo>
                  <a:pt x="151" y="409"/>
                  <a:pt x="148" y="408"/>
                  <a:pt x="143" y="408"/>
                </a:cubicBezTo>
                <a:cubicBezTo>
                  <a:pt x="144" y="406"/>
                  <a:pt x="145" y="405"/>
                  <a:pt x="146" y="405"/>
                </a:cubicBezTo>
                <a:cubicBezTo>
                  <a:pt x="162" y="390"/>
                  <a:pt x="178" y="375"/>
                  <a:pt x="193" y="360"/>
                </a:cubicBezTo>
                <a:cubicBezTo>
                  <a:pt x="195" y="359"/>
                  <a:pt x="196" y="356"/>
                  <a:pt x="196" y="354"/>
                </a:cubicBezTo>
                <a:cubicBezTo>
                  <a:pt x="196" y="349"/>
                  <a:pt x="196" y="344"/>
                  <a:pt x="196" y="338"/>
                </a:cubicBezTo>
                <a:cubicBezTo>
                  <a:pt x="196" y="338"/>
                  <a:pt x="196" y="337"/>
                  <a:pt x="196" y="337"/>
                </a:cubicBezTo>
                <a:cubicBezTo>
                  <a:pt x="205" y="333"/>
                  <a:pt x="212" y="325"/>
                  <a:pt x="212" y="314"/>
                </a:cubicBezTo>
                <a:cubicBezTo>
                  <a:pt x="212" y="301"/>
                  <a:pt x="201" y="290"/>
                  <a:pt x="188" y="290"/>
                </a:cubicBezTo>
                <a:cubicBezTo>
                  <a:pt x="177" y="290"/>
                  <a:pt x="168" y="297"/>
                  <a:pt x="165" y="306"/>
                </a:cubicBezTo>
                <a:cubicBezTo>
                  <a:pt x="164" y="306"/>
                  <a:pt x="162" y="306"/>
                  <a:pt x="161" y="306"/>
                </a:cubicBezTo>
                <a:cubicBezTo>
                  <a:pt x="158" y="306"/>
                  <a:pt x="156" y="306"/>
                  <a:pt x="152" y="306"/>
                </a:cubicBezTo>
                <a:cubicBezTo>
                  <a:pt x="152" y="304"/>
                  <a:pt x="152" y="302"/>
                  <a:pt x="152" y="301"/>
                </a:cubicBezTo>
                <a:cubicBezTo>
                  <a:pt x="152" y="269"/>
                  <a:pt x="152" y="238"/>
                  <a:pt x="152" y="207"/>
                </a:cubicBezTo>
                <a:cubicBezTo>
                  <a:pt x="152" y="204"/>
                  <a:pt x="153" y="202"/>
                  <a:pt x="155" y="201"/>
                </a:cubicBezTo>
                <a:cubicBezTo>
                  <a:pt x="164" y="198"/>
                  <a:pt x="171" y="189"/>
                  <a:pt x="171" y="178"/>
                </a:cubicBezTo>
                <a:cubicBezTo>
                  <a:pt x="171" y="165"/>
                  <a:pt x="160" y="154"/>
                  <a:pt x="147" y="154"/>
                </a:cubicBezTo>
                <a:cubicBezTo>
                  <a:pt x="142" y="154"/>
                  <a:pt x="137" y="156"/>
                  <a:pt x="133" y="158"/>
                </a:cubicBezTo>
                <a:cubicBezTo>
                  <a:pt x="121" y="146"/>
                  <a:pt x="109" y="133"/>
                  <a:pt x="97" y="121"/>
                </a:cubicBezTo>
                <a:cubicBezTo>
                  <a:pt x="95" y="119"/>
                  <a:pt x="95" y="118"/>
                  <a:pt x="97" y="116"/>
                </a:cubicBezTo>
                <a:cubicBezTo>
                  <a:pt x="111" y="100"/>
                  <a:pt x="129" y="92"/>
                  <a:pt x="150" y="91"/>
                </a:cubicBezTo>
                <a:cubicBezTo>
                  <a:pt x="152" y="91"/>
                  <a:pt x="154" y="92"/>
                  <a:pt x="156" y="94"/>
                </a:cubicBezTo>
                <a:cubicBezTo>
                  <a:pt x="168" y="106"/>
                  <a:pt x="181" y="118"/>
                  <a:pt x="194" y="130"/>
                </a:cubicBezTo>
                <a:cubicBezTo>
                  <a:pt x="195" y="131"/>
                  <a:pt x="196" y="133"/>
                  <a:pt x="196" y="134"/>
                </a:cubicBezTo>
                <a:cubicBezTo>
                  <a:pt x="197" y="145"/>
                  <a:pt x="198" y="156"/>
                  <a:pt x="199" y="166"/>
                </a:cubicBezTo>
                <a:cubicBezTo>
                  <a:pt x="199" y="177"/>
                  <a:pt x="200" y="187"/>
                  <a:pt x="201" y="198"/>
                </a:cubicBezTo>
                <a:cubicBezTo>
                  <a:pt x="201" y="200"/>
                  <a:pt x="202" y="203"/>
                  <a:pt x="204" y="205"/>
                </a:cubicBezTo>
                <a:cubicBezTo>
                  <a:pt x="217" y="220"/>
                  <a:pt x="230" y="236"/>
                  <a:pt x="244" y="252"/>
                </a:cubicBezTo>
                <a:cubicBezTo>
                  <a:pt x="245" y="253"/>
                  <a:pt x="245" y="254"/>
                  <a:pt x="246" y="255"/>
                </a:cubicBezTo>
                <a:cubicBezTo>
                  <a:pt x="243" y="259"/>
                  <a:pt x="241" y="263"/>
                  <a:pt x="241" y="268"/>
                </a:cubicBezTo>
                <a:cubicBezTo>
                  <a:pt x="241" y="280"/>
                  <a:pt x="249" y="289"/>
                  <a:pt x="259" y="292"/>
                </a:cubicBezTo>
                <a:cubicBezTo>
                  <a:pt x="259" y="292"/>
                  <a:pt x="259" y="292"/>
                  <a:pt x="259" y="292"/>
                </a:cubicBezTo>
                <a:cubicBezTo>
                  <a:pt x="259" y="310"/>
                  <a:pt x="259" y="328"/>
                  <a:pt x="259" y="347"/>
                </a:cubicBezTo>
                <a:cubicBezTo>
                  <a:pt x="259" y="348"/>
                  <a:pt x="258" y="350"/>
                  <a:pt x="257" y="351"/>
                </a:cubicBezTo>
                <a:cubicBezTo>
                  <a:pt x="246" y="361"/>
                  <a:pt x="235" y="370"/>
                  <a:pt x="224" y="379"/>
                </a:cubicBezTo>
                <a:close/>
                <a:moveTo>
                  <a:pt x="276" y="268"/>
                </a:moveTo>
                <a:cubicBezTo>
                  <a:pt x="276" y="274"/>
                  <a:pt x="272" y="279"/>
                  <a:pt x="265" y="279"/>
                </a:cubicBezTo>
                <a:cubicBezTo>
                  <a:pt x="259" y="279"/>
                  <a:pt x="254" y="274"/>
                  <a:pt x="254" y="268"/>
                </a:cubicBezTo>
                <a:cubicBezTo>
                  <a:pt x="254" y="262"/>
                  <a:pt x="259" y="257"/>
                  <a:pt x="265" y="257"/>
                </a:cubicBezTo>
                <a:cubicBezTo>
                  <a:pt x="272" y="257"/>
                  <a:pt x="276" y="262"/>
                  <a:pt x="276" y="268"/>
                </a:cubicBezTo>
                <a:close/>
                <a:moveTo>
                  <a:pt x="310" y="473"/>
                </a:moveTo>
                <a:cubicBezTo>
                  <a:pt x="293" y="475"/>
                  <a:pt x="276" y="475"/>
                  <a:pt x="260" y="468"/>
                </a:cubicBezTo>
                <a:cubicBezTo>
                  <a:pt x="252" y="465"/>
                  <a:pt x="244" y="460"/>
                  <a:pt x="237" y="455"/>
                </a:cubicBezTo>
                <a:cubicBezTo>
                  <a:pt x="235" y="454"/>
                  <a:pt x="234" y="452"/>
                  <a:pt x="234" y="450"/>
                </a:cubicBezTo>
                <a:cubicBezTo>
                  <a:pt x="234" y="431"/>
                  <a:pt x="235" y="412"/>
                  <a:pt x="235" y="393"/>
                </a:cubicBezTo>
                <a:cubicBezTo>
                  <a:pt x="235" y="392"/>
                  <a:pt x="236" y="389"/>
                  <a:pt x="237" y="388"/>
                </a:cubicBezTo>
                <a:cubicBezTo>
                  <a:pt x="244" y="381"/>
                  <a:pt x="252" y="375"/>
                  <a:pt x="260" y="368"/>
                </a:cubicBezTo>
                <a:cubicBezTo>
                  <a:pt x="260" y="371"/>
                  <a:pt x="261" y="373"/>
                  <a:pt x="261" y="374"/>
                </a:cubicBezTo>
                <a:cubicBezTo>
                  <a:pt x="261" y="385"/>
                  <a:pt x="261" y="396"/>
                  <a:pt x="261" y="407"/>
                </a:cubicBezTo>
                <a:cubicBezTo>
                  <a:pt x="261" y="411"/>
                  <a:pt x="263" y="414"/>
                  <a:pt x="265" y="417"/>
                </a:cubicBezTo>
                <a:cubicBezTo>
                  <a:pt x="282" y="434"/>
                  <a:pt x="299" y="451"/>
                  <a:pt x="316" y="469"/>
                </a:cubicBezTo>
                <a:cubicBezTo>
                  <a:pt x="316" y="469"/>
                  <a:pt x="317" y="470"/>
                  <a:pt x="318" y="471"/>
                </a:cubicBezTo>
                <a:cubicBezTo>
                  <a:pt x="315" y="472"/>
                  <a:pt x="312" y="473"/>
                  <a:pt x="310" y="473"/>
                </a:cubicBezTo>
                <a:close/>
                <a:moveTo>
                  <a:pt x="333" y="357"/>
                </a:moveTo>
                <a:cubicBezTo>
                  <a:pt x="340" y="357"/>
                  <a:pt x="344" y="362"/>
                  <a:pt x="344" y="368"/>
                </a:cubicBezTo>
                <a:cubicBezTo>
                  <a:pt x="344" y="374"/>
                  <a:pt x="340" y="379"/>
                  <a:pt x="333" y="379"/>
                </a:cubicBezTo>
                <a:cubicBezTo>
                  <a:pt x="327" y="379"/>
                  <a:pt x="322" y="374"/>
                  <a:pt x="322" y="368"/>
                </a:cubicBezTo>
                <a:cubicBezTo>
                  <a:pt x="322" y="362"/>
                  <a:pt x="327" y="357"/>
                  <a:pt x="333" y="357"/>
                </a:cubicBezTo>
                <a:close/>
                <a:moveTo>
                  <a:pt x="342" y="455"/>
                </a:moveTo>
                <a:cubicBezTo>
                  <a:pt x="342" y="434"/>
                  <a:pt x="342" y="414"/>
                  <a:pt x="342" y="393"/>
                </a:cubicBezTo>
                <a:cubicBezTo>
                  <a:pt x="342" y="392"/>
                  <a:pt x="342" y="391"/>
                  <a:pt x="343" y="390"/>
                </a:cubicBezTo>
                <a:cubicBezTo>
                  <a:pt x="352" y="387"/>
                  <a:pt x="358" y="378"/>
                  <a:pt x="358" y="368"/>
                </a:cubicBezTo>
                <a:cubicBezTo>
                  <a:pt x="358" y="355"/>
                  <a:pt x="347" y="344"/>
                  <a:pt x="334" y="344"/>
                </a:cubicBezTo>
                <a:cubicBezTo>
                  <a:pt x="320" y="344"/>
                  <a:pt x="309" y="355"/>
                  <a:pt x="309" y="368"/>
                </a:cubicBezTo>
                <a:cubicBezTo>
                  <a:pt x="309" y="379"/>
                  <a:pt x="317" y="388"/>
                  <a:pt x="327" y="391"/>
                </a:cubicBezTo>
                <a:cubicBezTo>
                  <a:pt x="327" y="393"/>
                  <a:pt x="328" y="395"/>
                  <a:pt x="327" y="397"/>
                </a:cubicBezTo>
                <a:cubicBezTo>
                  <a:pt x="327" y="415"/>
                  <a:pt x="327" y="434"/>
                  <a:pt x="327" y="452"/>
                </a:cubicBezTo>
                <a:cubicBezTo>
                  <a:pt x="327" y="454"/>
                  <a:pt x="327" y="455"/>
                  <a:pt x="327" y="458"/>
                </a:cubicBezTo>
                <a:cubicBezTo>
                  <a:pt x="325" y="457"/>
                  <a:pt x="324" y="456"/>
                  <a:pt x="324" y="455"/>
                </a:cubicBezTo>
                <a:cubicBezTo>
                  <a:pt x="308" y="440"/>
                  <a:pt x="293" y="424"/>
                  <a:pt x="278" y="409"/>
                </a:cubicBezTo>
                <a:cubicBezTo>
                  <a:pt x="277" y="407"/>
                  <a:pt x="276" y="405"/>
                  <a:pt x="276" y="404"/>
                </a:cubicBezTo>
                <a:cubicBezTo>
                  <a:pt x="276" y="367"/>
                  <a:pt x="275" y="331"/>
                  <a:pt x="274" y="294"/>
                </a:cubicBezTo>
                <a:cubicBezTo>
                  <a:pt x="274" y="293"/>
                  <a:pt x="274" y="292"/>
                  <a:pt x="275" y="291"/>
                </a:cubicBezTo>
                <a:cubicBezTo>
                  <a:pt x="283" y="287"/>
                  <a:pt x="290" y="279"/>
                  <a:pt x="290" y="268"/>
                </a:cubicBezTo>
                <a:cubicBezTo>
                  <a:pt x="290" y="255"/>
                  <a:pt x="279" y="244"/>
                  <a:pt x="266" y="244"/>
                </a:cubicBezTo>
                <a:cubicBezTo>
                  <a:pt x="263" y="244"/>
                  <a:pt x="261" y="245"/>
                  <a:pt x="259" y="245"/>
                </a:cubicBezTo>
                <a:cubicBezTo>
                  <a:pt x="258" y="245"/>
                  <a:pt x="257" y="244"/>
                  <a:pt x="255" y="242"/>
                </a:cubicBezTo>
                <a:cubicBezTo>
                  <a:pt x="243" y="228"/>
                  <a:pt x="230" y="213"/>
                  <a:pt x="217" y="198"/>
                </a:cubicBezTo>
                <a:cubicBezTo>
                  <a:pt x="216" y="197"/>
                  <a:pt x="216" y="195"/>
                  <a:pt x="216" y="194"/>
                </a:cubicBezTo>
                <a:cubicBezTo>
                  <a:pt x="215" y="185"/>
                  <a:pt x="214" y="175"/>
                  <a:pt x="213" y="166"/>
                </a:cubicBezTo>
                <a:cubicBezTo>
                  <a:pt x="212" y="153"/>
                  <a:pt x="211" y="141"/>
                  <a:pt x="210" y="128"/>
                </a:cubicBezTo>
                <a:cubicBezTo>
                  <a:pt x="210" y="126"/>
                  <a:pt x="209" y="124"/>
                  <a:pt x="208" y="123"/>
                </a:cubicBezTo>
                <a:cubicBezTo>
                  <a:pt x="195" y="110"/>
                  <a:pt x="182" y="98"/>
                  <a:pt x="169" y="85"/>
                </a:cubicBezTo>
                <a:cubicBezTo>
                  <a:pt x="168" y="85"/>
                  <a:pt x="168" y="84"/>
                  <a:pt x="167" y="83"/>
                </a:cubicBezTo>
                <a:cubicBezTo>
                  <a:pt x="174" y="77"/>
                  <a:pt x="181" y="71"/>
                  <a:pt x="188" y="66"/>
                </a:cubicBezTo>
                <a:cubicBezTo>
                  <a:pt x="203" y="57"/>
                  <a:pt x="219" y="50"/>
                  <a:pt x="236" y="46"/>
                </a:cubicBezTo>
                <a:cubicBezTo>
                  <a:pt x="248" y="43"/>
                  <a:pt x="248" y="43"/>
                  <a:pt x="248" y="55"/>
                </a:cubicBezTo>
                <a:cubicBezTo>
                  <a:pt x="248" y="65"/>
                  <a:pt x="248" y="74"/>
                  <a:pt x="248" y="83"/>
                </a:cubicBezTo>
                <a:cubicBezTo>
                  <a:pt x="248" y="85"/>
                  <a:pt x="247" y="87"/>
                  <a:pt x="246" y="89"/>
                </a:cubicBezTo>
                <a:cubicBezTo>
                  <a:pt x="238" y="93"/>
                  <a:pt x="233" y="101"/>
                  <a:pt x="233" y="110"/>
                </a:cubicBezTo>
                <a:cubicBezTo>
                  <a:pt x="233" y="124"/>
                  <a:pt x="244" y="135"/>
                  <a:pt x="257" y="135"/>
                </a:cubicBezTo>
                <a:cubicBezTo>
                  <a:pt x="260" y="135"/>
                  <a:pt x="263" y="134"/>
                  <a:pt x="266" y="133"/>
                </a:cubicBezTo>
                <a:cubicBezTo>
                  <a:pt x="274" y="140"/>
                  <a:pt x="281" y="147"/>
                  <a:pt x="288" y="155"/>
                </a:cubicBezTo>
                <a:cubicBezTo>
                  <a:pt x="289" y="156"/>
                  <a:pt x="289" y="159"/>
                  <a:pt x="289" y="162"/>
                </a:cubicBezTo>
                <a:cubicBezTo>
                  <a:pt x="289" y="190"/>
                  <a:pt x="289" y="218"/>
                  <a:pt x="290" y="246"/>
                </a:cubicBezTo>
                <a:cubicBezTo>
                  <a:pt x="290" y="248"/>
                  <a:pt x="291" y="251"/>
                  <a:pt x="292" y="253"/>
                </a:cubicBezTo>
                <a:cubicBezTo>
                  <a:pt x="318" y="277"/>
                  <a:pt x="344" y="300"/>
                  <a:pt x="369" y="324"/>
                </a:cubicBezTo>
                <a:cubicBezTo>
                  <a:pt x="370" y="326"/>
                  <a:pt x="372" y="328"/>
                  <a:pt x="372" y="330"/>
                </a:cubicBezTo>
                <a:cubicBezTo>
                  <a:pt x="372" y="363"/>
                  <a:pt x="372" y="397"/>
                  <a:pt x="372" y="431"/>
                </a:cubicBezTo>
                <a:cubicBezTo>
                  <a:pt x="372" y="433"/>
                  <a:pt x="370" y="436"/>
                  <a:pt x="369" y="437"/>
                </a:cubicBezTo>
                <a:cubicBezTo>
                  <a:pt x="360" y="445"/>
                  <a:pt x="352" y="452"/>
                  <a:pt x="343" y="460"/>
                </a:cubicBezTo>
                <a:cubicBezTo>
                  <a:pt x="343" y="458"/>
                  <a:pt x="342" y="457"/>
                  <a:pt x="342" y="455"/>
                </a:cubicBezTo>
                <a:close/>
                <a:moveTo>
                  <a:pt x="538" y="594"/>
                </a:moveTo>
                <a:cubicBezTo>
                  <a:pt x="537" y="602"/>
                  <a:pt x="530" y="606"/>
                  <a:pt x="522" y="602"/>
                </a:cubicBezTo>
                <a:cubicBezTo>
                  <a:pt x="513" y="598"/>
                  <a:pt x="507" y="591"/>
                  <a:pt x="502" y="584"/>
                </a:cubicBezTo>
                <a:cubicBezTo>
                  <a:pt x="482" y="560"/>
                  <a:pt x="463" y="536"/>
                  <a:pt x="444" y="512"/>
                </a:cubicBezTo>
                <a:cubicBezTo>
                  <a:pt x="442" y="510"/>
                  <a:pt x="440" y="510"/>
                  <a:pt x="438" y="511"/>
                </a:cubicBezTo>
                <a:cubicBezTo>
                  <a:pt x="402" y="518"/>
                  <a:pt x="372" y="508"/>
                  <a:pt x="348" y="482"/>
                </a:cubicBezTo>
                <a:cubicBezTo>
                  <a:pt x="345" y="479"/>
                  <a:pt x="346" y="478"/>
                  <a:pt x="348" y="475"/>
                </a:cubicBezTo>
                <a:cubicBezTo>
                  <a:pt x="375" y="452"/>
                  <a:pt x="401" y="429"/>
                  <a:pt x="427" y="406"/>
                </a:cubicBezTo>
                <a:cubicBezTo>
                  <a:pt x="430" y="403"/>
                  <a:pt x="431" y="401"/>
                  <a:pt x="431" y="397"/>
                </a:cubicBezTo>
                <a:cubicBezTo>
                  <a:pt x="431" y="372"/>
                  <a:pt x="431" y="348"/>
                  <a:pt x="431" y="323"/>
                </a:cubicBezTo>
                <a:cubicBezTo>
                  <a:pt x="431" y="319"/>
                  <a:pt x="432" y="316"/>
                  <a:pt x="435" y="313"/>
                </a:cubicBezTo>
                <a:cubicBezTo>
                  <a:pt x="448" y="302"/>
                  <a:pt x="461" y="291"/>
                  <a:pt x="473" y="280"/>
                </a:cubicBezTo>
                <a:cubicBezTo>
                  <a:pt x="476" y="277"/>
                  <a:pt x="477" y="275"/>
                  <a:pt x="477" y="272"/>
                </a:cubicBezTo>
                <a:cubicBezTo>
                  <a:pt x="477" y="253"/>
                  <a:pt x="477" y="234"/>
                  <a:pt x="477" y="215"/>
                </a:cubicBezTo>
                <a:cubicBezTo>
                  <a:pt x="477" y="213"/>
                  <a:pt x="477" y="212"/>
                  <a:pt x="477" y="210"/>
                </a:cubicBezTo>
                <a:cubicBezTo>
                  <a:pt x="487" y="207"/>
                  <a:pt x="494" y="198"/>
                  <a:pt x="494" y="187"/>
                </a:cubicBezTo>
                <a:cubicBezTo>
                  <a:pt x="494" y="174"/>
                  <a:pt x="483" y="163"/>
                  <a:pt x="470" y="163"/>
                </a:cubicBezTo>
                <a:cubicBezTo>
                  <a:pt x="456" y="163"/>
                  <a:pt x="445" y="174"/>
                  <a:pt x="445" y="187"/>
                </a:cubicBezTo>
                <a:cubicBezTo>
                  <a:pt x="445" y="198"/>
                  <a:pt x="452" y="207"/>
                  <a:pt x="462" y="210"/>
                </a:cubicBezTo>
                <a:cubicBezTo>
                  <a:pt x="462" y="211"/>
                  <a:pt x="462" y="211"/>
                  <a:pt x="462" y="212"/>
                </a:cubicBezTo>
                <a:cubicBezTo>
                  <a:pt x="462" y="230"/>
                  <a:pt x="462" y="248"/>
                  <a:pt x="462" y="266"/>
                </a:cubicBezTo>
                <a:cubicBezTo>
                  <a:pt x="462" y="268"/>
                  <a:pt x="461" y="271"/>
                  <a:pt x="459" y="272"/>
                </a:cubicBezTo>
                <a:cubicBezTo>
                  <a:pt x="451" y="280"/>
                  <a:pt x="442" y="287"/>
                  <a:pt x="434" y="295"/>
                </a:cubicBezTo>
                <a:cubicBezTo>
                  <a:pt x="433" y="295"/>
                  <a:pt x="433" y="295"/>
                  <a:pt x="431" y="296"/>
                </a:cubicBezTo>
                <a:cubicBezTo>
                  <a:pt x="431" y="294"/>
                  <a:pt x="431" y="292"/>
                  <a:pt x="431" y="291"/>
                </a:cubicBezTo>
                <a:cubicBezTo>
                  <a:pt x="431" y="229"/>
                  <a:pt x="431" y="166"/>
                  <a:pt x="431" y="104"/>
                </a:cubicBezTo>
                <a:cubicBezTo>
                  <a:pt x="431" y="99"/>
                  <a:pt x="432" y="97"/>
                  <a:pt x="436" y="94"/>
                </a:cubicBezTo>
                <a:cubicBezTo>
                  <a:pt x="446" y="88"/>
                  <a:pt x="455" y="81"/>
                  <a:pt x="465" y="74"/>
                </a:cubicBezTo>
                <a:cubicBezTo>
                  <a:pt x="466" y="73"/>
                  <a:pt x="467" y="70"/>
                  <a:pt x="467" y="68"/>
                </a:cubicBezTo>
                <a:cubicBezTo>
                  <a:pt x="468" y="57"/>
                  <a:pt x="469" y="45"/>
                  <a:pt x="469" y="34"/>
                </a:cubicBezTo>
                <a:cubicBezTo>
                  <a:pt x="469" y="33"/>
                  <a:pt x="469" y="32"/>
                  <a:pt x="470" y="30"/>
                </a:cubicBezTo>
                <a:cubicBezTo>
                  <a:pt x="483" y="32"/>
                  <a:pt x="495" y="34"/>
                  <a:pt x="509" y="36"/>
                </a:cubicBezTo>
                <a:cubicBezTo>
                  <a:pt x="509" y="39"/>
                  <a:pt x="509" y="41"/>
                  <a:pt x="509" y="43"/>
                </a:cubicBezTo>
                <a:cubicBezTo>
                  <a:pt x="508" y="73"/>
                  <a:pt x="507" y="102"/>
                  <a:pt x="507" y="131"/>
                </a:cubicBezTo>
                <a:cubicBezTo>
                  <a:pt x="506" y="135"/>
                  <a:pt x="508" y="138"/>
                  <a:pt x="510" y="140"/>
                </a:cubicBezTo>
                <a:cubicBezTo>
                  <a:pt x="516" y="145"/>
                  <a:pt x="523" y="150"/>
                  <a:pt x="529" y="155"/>
                </a:cubicBezTo>
                <a:cubicBezTo>
                  <a:pt x="530" y="156"/>
                  <a:pt x="530" y="157"/>
                  <a:pt x="531" y="158"/>
                </a:cubicBezTo>
                <a:cubicBezTo>
                  <a:pt x="530" y="161"/>
                  <a:pt x="529" y="164"/>
                  <a:pt x="529" y="168"/>
                </a:cubicBezTo>
                <a:cubicBezTo>
                  <a:pt x="529" y="179"/>
                  <a:pt x="536" y="188"/>
                  <a:pt x="546" y="191"/>
                </a:cubicBezTo>
                <a:cubicBezTo>
                  <a:pt x="546" y="191"/>
                  <a:pt x="546" y="192"/>
                  <a:pt x="546" y="192"/>
                </a:cubicBezTo>
                <a:cubicBezTo>
                  <a:pt x="546" y="208"/>
                  <a:pt x="546" y="223"/>
                  <a:pt x="546" y="238"/>
                </a:cubicBezTo>
                <a:cubicBezTo>
                  <a:pt x="546" y="241"/>
                  <a:pt x="545" y="243"/>
                  <a:pt x="543" y="244"/>
                </a:cubicBezTo>
                <a:cubicBezTo>
                  <a:pt x="530" y="252"/>
                  <a:pt x="518" y="260"/>
                  <a:pt x="505" y="267"/>
                </a:cubicBezTo>
                <a:cubicBezTo>
                  <a:pt x="502" y="269"/>
                  <a:pt x="501" y="271"/>
                  <a:pt x="501" y="275"/>
                </a:cubicBezTo>
                <a:cubicBezTo>
                  <a:pt x="501" y="316"/>
                  <a:pt x="501" y="356"/>
                  <a:pt x="501" y="396"/>
                </a:cubicBezTo>
                <a:cubicBezTo>
                  <a:pt x="501" y="400"/>
                  <a:pt x="500" y="402"/>
                  <a:pt x="496" y="404"/>
                </a:cubicBezTo>
                <a:cubicBezTo>
                  <a:pt x="487" y="409"/>
                  <a:pt x="479" y="414"/>
                  <a:pt x="470" y="419"/>
                </a:cubicBezTo>
                <a:cubicBezTo>
                  <a:pt x="469" y="420"/>
                  <a:pt x="467" y="423"/>
                  <a:pt x="467" y="425"/>
                </a:cubicBezTo>
                <a:cubicBezTo>
                  <a:pt x="467" y="449"/>
                  <a:pt x="467" y="473"/>
                  <a:pt x="467" y="498"/>
                </a:cubicBezTo>
                <a:cubicBezTo>
                  <a:pt x="467" y="499"/>
                  <a:pt x="468" y="501"/>
                  <a:pt x="469" y="503"/>
                </a:cubicBezTo>
                <a:cubicBezTo>
                  <a:pt x="470" y="505"/>
                  <a:pt x="471" y="506"/>
                  <a:pt x="473" y="507"/>
                </a:cubicBezTo>
                <a:cubicBezTo>
                  <a:pt x="476" y="511"/>
                  <a:pt x="479" y="514"/>
                  <a:pt x="480" y="518"/>
                </a:cubicBezTo>
                <a:cubicBezTo>
                  <a:pt x="480" y="520"/>
                  <a:pt x="479" y="522"/>
                  <a:pt x="479" y="524"/>
                </a:cubicBezTo>
                <a:cubicBezTo>
                  <a:pt x="479" y="529"/>
                  <a:pt x="481" y="533"/>
                  <a:pt x="483" y="537"/>
                </a:cubicBezTo>
                <a:cubicBezTo>
                  <a:pt x="485" y="540"/>
                  <a:pt x="488" y="543"/>
                  <a:pt x="492" y="545"/>
                </a:cubicBezTo>
                <a:cubicBezTo>
                  <a:pt x="492" y="545"/>
                  <a:pt x="492" y="545"/>
                  <a:pt x="492" y="545"/>
                </a:cubicBezTo>
                <a:cubicBezTo>
                  <a:pt x="492" y="545"/>
                  <a:pt x="492" y="545"/>
                  <a:pt x="492" y="545"/>
                </a:cubicBezTo>
                <a:cubicBezTo>
                  <a:pt x="496" y="547"/>
                  <a:pt x="499" y="548"/>
                  <a:pt x="504" y="548"/>
                </a:cubicBezTo>
                <a:cubicBezTo>
                  <a:pt x="505" y="548"/>
                  <a:pt x="506" y="548"/>
                  <a:pt x="507" y="548"/>
                </a:cubicBezTo>
                <a:cubicBezTo>
                  <a:pt x="509" y="548"/>
                  <a:pt x="510" y="550"/>
                  <a:pt x="512" y="551"/>
                </a:cubicBezTo>
                <a:cubicBezTo>
                  <a:pt x="519" y="560"/>
                  <a:pt x="526" y="568"/>
                  <a:pt x="533" y="576"/>
                </a:cubicBezTo>
                <a:cubicBezTo>
                  <a:pt x="538" y="581"/>
                  <a:pt x="539" y="587"/>
                  <a:pt x="538" y="594"/>
                </a:cubicBezTo>
                <a:close/>
                <a:moveTo>
                  <a:pt x="470" y="176"/>
                </a:moveTo>
                <a:cubicBezTo>
                  <a:pt x="476" y="176"/>
                  <a:pt x="481" y="181"/>
                  <a:pt x="481" y="187"/>
                </a:cubicBezTo>
                <a:cubicBezTo>
                  <a:pt x="481" y="193"/>
                  <a:pt x="476" y="198"/>
                  <a:pt x="470" y="198"/>
                </a:cubicBezTo>
                <a:cubicBezTo>
                  <a:pt x="463" y="198"/>
                  <a:pt x="459" y="193"/>
                  <a:pt x="459" y="187"/>
                </a:cubicBezTo>
                <a:cubicBezTo>
                  <a:pt x="459" y="181"/>
                  <a:pt x="463" y="176"/>
                  <a:pt x="470" y="176"/>
                </a:cubicBezTo>
                <a:close/>
                <a:moveTo>
                  <a:pt x="514" y="524"/>
                </a:moveTo>
                <a:cubicBezTo>
                  <a:pt x="514" y="530"/>
                  <a:pt x="510" y="535"/>
                  <a:pt x="503" y="535"/>
                </a:cubicBezTo>
                <a:cubicBezTo>
                  <a:pt x="497" y="535"/>
                  <a:pt x="492" y="530"/>
                  <a:pt x="492" y="524"/>
                </a:cubicBezTo>
                <a:cubicBezTo>
                  <a:pt x="492" y="518"/>
                  <a:pt x="497" y="513"/>
                  <a:pt x="503" y="513"/>
                </a:cubicBezTo>
                <a:cubicBezTo>
                  <a:pt x="510" y="513"/>
                  <a:pt x="514" y="518"/>
                  <a:pt x="514" y="524"/>
                </a:cubicBezTo>
                <a:close/>
                <a:moveTo>
                  <a:pt x="667" y="512"/>
                </a:moveTo>
                <a:cubicBezTo>
                  <a:pt x="652" y="532"/>
                  <a:pt x="632" y="547"/>
                  <a:pt x="609" y="557"/>
                </a:cubicBezTo>
                <a:cubicBezTo>
                  <a:pt x="589" y="564"/>
                  <a:pt x="568" y="567"/>
                  <a:pt x="547" y="567"/>
                </a:cubicBezTo>
                <a:cubicBezTo>
                  <a:pt x="546" y="567"/>
                  <a:pt x="544" y="565"/>
                  <a:pt x="543" y="564"/>
                </a:cubicBezTo>
                <a:cubicBezTo>
                  <a:pt x="536" y="557"/>
                  <a:pt x="529" y="549"/>
                  <a:pt x="523" y="541"/>
                </a:cubicBezTo>
                <a:cubicBezTo>
                  <a:pt x="522" y="541"/>
                  <a:pt x="522" y="540"/>
                  <a:pt x="522" y="540"/>
                </a:cubicBezTo>
                <a:cubicBezTo>
                  <a:pt x="526" y="535"/>
                  <a:pt x="528" y="530"/>
                  <a:pt x="528" y="524"/>
                </a:cubicBezTo>
                <a:cubicBezTo>
                  <a:pt x="528" y="522"/>
                  <a:pt x="528" y="520"/>
                  <a:pt x="527" y="519"/>
                </a:cubicBezTo>
                <a:cubicBezTo>
                  <a:pt x="540" y="508"/>
                  <a:pt x="552" y="497"/>
                  <a:pt x="565" y="487"/>
                </a:cubicBezTo>
                <a:cubicBezTo>
                  <a:pt x="567" y="485"/>
                  <a:pt x="569" y="485"/>
                  <a:pt x="571" y="485"/>
                </a:cubicBezTo>
                <a:cubicBezTo>
                  <a:pt x="607" y="484"/>
                  <a:pt x="643" y="483"/>
                  <a:pt x="680" y="483"/>
                </a:cubicBezTo>
                <a:cubicBezTo>
                  <a:pt x="680" y="483"/>
                  <a:pt x="681" y="483"/>
                  <a:pt x="684" y="483"/>
                </a:cubicBezTo>
                <a:cubicBezTo>
                  <a:pt x="678" y="493"/>
                  <a:pt x="673" y="503"/>
                  <a:pt x="667" y="512"/>
                </a:cubicBezTo>
                <a:close/>
                <a:moveTo>
                  <a:pt x="565" y="343"/>
                </a:moveTo>
                <a:cubicBezTo>
                  <a:pt x="572" y="343"/>
                  <a:pt x="576" y="348"/>
                  <a:pt x="576" y="354"/>
                </a:cubicBezTo>
                <a:cubicBezTo>
                  <a:pt x="576" y="360"/>
                  <a:pt x="572" y="365"/>
                  <a:pt x="565" y="365"/>
                </a:cubicBezTo>
                <a:cubicBezTo>
                  <a:pt x="559" y="365"/>
                  <a:pt x="554" y="360"/>
                  <a:pt x="554" y="354"/>
                </a:cubicBezTo>
                <a:cubicBezTo>
                  <a:pt x="554" y="348"/>
                  <a:pt x="559" y="343"/>
                  <a:pt x="565" y="343"/>
                </a:cubicBezTo>
                <a:close/>
                <a:moveTo>
                  <a:pt x="690" y="462"/>
                </a:moveTo>
                <a:cubicBezTo>
                  <a:pt x="689" y="466"/>
                  <a:pt x="688" y="468"/>
                  <a:pt x="683" y="468"/>
                </a:cubicBezTo>
                <a:cubicBezTo>
                  <a:pt x="655" y="468"/>
                  <a:pt x="627" y="469"/>
                  <a:pt x="599" y="469"/>
                </a:cubicBezTo>
                <a:cubicBezTo>
                  <a:pt x="592" y="469"/>
                  <a:pt x="584" y="470"/>
                  <a:pt x="576" y="470"/>
                </a:cubicBezTo>
                <a:cubicBezTo>
                  <a:pt x="573" y="470"/>
                  <a:pt x="572" y="469"/>
                  <a:pt x="572" y="466"/>
                </a:cubicBezTo>
                <a:cubicBezTo>
                  <a:pt x="571" y="462"/>
                  <a:pt x="572" y="429"/>
                  <a:pt x="573" y="427"/>
                </a:cubicBezTo>
                <a:cubicBezTo>
                  <a:pt x="585" y="409"/>
                  <a:pt x="605" y="386"/>
                  <a:pt x="618" y="369"/>
                </a:cubicBezTo>
                <a:cubicBezTo>
                  <a:pt x="620" y="367"/>
                  <a:pt x="621" y="364"/>
                  <a:pt x="621" y="362"/>
                </a:cubicBezTo>
                <a:cubicBezTo>
                  <a:pt x="621" y="355"/>
                  <a:pt x="621" y="347"/>
                  <a:pt x="621" y="340"/>
                </a:cubicBezTo>
                <a:cubicBezTo>
                  <a:pt x="621" y="340"/>
                  <a:pt x="621" y="340"/>
                  <a:pt x="621" y="339"/>
                </a:cubicBezTo>
                <a:cubicBezTo>
                  <a:pt x="631" y="337"/>
                  <a:pt x="639" y="327"/>
                  <a:pt x="639" y="316"/>
                </a:cubicBezTo>
                <a:cubicBezTo>
                  <a:pt x="639" y="304"/>
                  <a:pt x="630" y="294"/>
                  <a:pt x="618" y="292"/>
                </a:cubicBezTo>
                <a:cubicBezTo>
                  <a:pt x="617" y="292"/>
                  <a:pt x="615" y="291"/>
                  <a:pt x="613" y="292"/>
                </a:cubicBezTo>
                <a:cubicBezTo>
                  <a:pt x="604" y="292"/>
                  <a:pt x="598" y="296"/>
                  <a:pt x="594" y="303"/>
                </a:cubicBezTo>
                <a:cubicBezTo>
                  <a:pt x="592" y="307"/>
                  <a:pt x="590" y="311"/>
                  <a:pt x="590" y="316"/>
                </a:cubicBezTo>
                <a:cubicBezTo>
                  <a:pt x="590" y="326"/>
                  <a:pt x="597" y="335"/>
                  <a:pt x="606" y="339"/>
                </a:cubicBezTo>
                <a:cubicBezTo>
                  <a:pt x="606" y="339"/>
                  <a:pt x="606" y="339"/>
                  <a:pt x="606" y="339"/>
                </a:cubicBezTo>
                <a:cubicBezTo>
                  <a:pt x="606" y="339"/>
                  <a:pt x="606" y="340"/>
                  <a:pt x="606" y="340"/>
                </a:cubicBezTo>
                <a:cubicBezTo>
                  <a:pt x="606" y="361"/>
                  <a:pt x="606" y="361"/>
                  <a:pt x="592" y="379"/>
                </a:cubicBezTo>
                <a:cubicBezTo>
                  <a:pt x="587" y="386"/>
                  <a:pt x="581" y="393"/>
                  <a:pt x="576" y="401"/>
                </a:cubicBezTo>
                <a:cubicBezTo>
                  <a:pt x="575" y="402"/>
                  <a:pt x="574" y="403"/>
                  <a:pt x="572" y="405"/>
                </a:cubicBezTo>
                <a:cubicBezTo>
                  <a:pt x="572" y="402"/>
                  <a:pt x="572" y="401"/>
                  <a:pt x="572" y="400"/>
                </a:cubicBezTo>
                <a:cubicBezTo>
                  <a:pt x="572" y="396"/>
                  <a:pt x="572" y="391"/>
                  <a:pt x="572" y="387"/>
                </a:cubicBezTo>
                <a:cubicBezTo>
                  <a:pt x="571" y="383"/>
                  <a:pt x="572" y="380"/>
                  <a:pt x="573" y="377"/>
                </a:cubicBezTo>
                <a:cubicBezTo>
                  <a:pt x="583" y="374"/>
                  <a:pt x="590" y="365"/>
                  <a:pt x="590" y="354"/>
                </a:cubicBezTo>
                <a:cubicBezTo>
                  <a:pt x="590" y="341"/>
                  <a:pt x="579" y="330"/>
                  <a:pt x="566" y="330"/>
                </a:cubicBezTo>
                <a:cubicBezTo>
                  <a:pt x="552" y="330"/>
                  <a:pt x="541" y="341"/>
                  <a:pt x="541" y="354"/>
                </a:cubicBezTo>
                <a:cubicBezTo>
                  <a:pt x="541" y="364"/>
                  <a:pt x="548" y="373"/>
                  <a:pt x="557" y="376"/>
                </a:cubicBezTo>
                <a:cubicBezTo>
                  <a:pt x="557" y="378"/>
                  <a:pt x="557" y="379"/>
                  <a:pt x="557" y="381"/>
                </a:cubicBezTo>
                <a:cubicBezTo>
                  <a:pt x="557" y="402"/>
                  <a:pt x="557" y="424"/>
                  <a:pt x="557" y="446"/>
                </a:cubicBezTo>
                <a:cubicBezTo>
                  <a:pt x="557" y="448"/>
                  <a:pt x="557" y="471"/>
                  <a:pt x="558" y="472"/>
                </a:cubicBezTo>
                <a:cubicBezTo>
                  <a:pt x="558" y="475"/>
                  <a:pt x="536" y="494"/>
                  <a:pt x="520" y="506"/>
                </a:cubicBezTo>
                <a:cubicBezTo>
                  <a:pt x="516" y="502"/>
                  <a:pt x="510" y="500"/>
                  <a:pt x="504" y="500"/>
                </a:cubicBezTo>
                <a:cubicBezTo>
                  <a:pt x="498" y="500"/>
                  <a:pt x="494" y="501"/>
                  <a:pt x="490" y="504"/>
                </a:cubicBezTo>
                <a:cubicBezTo>
                  <a:pt x="488" y="502"/>
                  <a:pt x="486" y="500"/>
                  <a:pt x="484" y="497"/>
                </a:cubicBezTo>
                <a:cubicBezTo>
                  <a:pt x="483" y="496"/>
                  <a:pt x="482" y="494"/>
                  <a:pt x="482" y="492"/>
                </a:cubicBezTo>
                <a:cubicBezTo>
                  <a:pt x="482" y="472"/>
                  <a:pt x="482" y="453"/>
                  <a:pt x="482" y="433"/>
                </a:cubicBezTo>
                <a:cubicBezTo>
                  <a:pt x="482" y="431"/>
                  <a:pt x="484" y="429"/>
                  <a:pt x="485" y="428"/>
                </a:cubicBezTo>
                <a:cubicBezTo>
                  <a:pt x="494" y="422"/>
                  <a:pt x="503" y="417"/>
                  <a:pt x="512" y="412"/>
                </a:cubicBezTo>
                <a:cubicBezTo>
                  <a:pt x="515" y="411"/>
                  <a:pt x="515" y="409"/>
                  <a:pt x="515" y="406"/>
                </a:cubicBezTo>
                <a:cubicBezTo>
                  <a:pt x="515" y="367"/>
                  <a:pt x="516" y="328"/>
                  <a:pt x="515" y="290"/>
                </a:cubicBezTo>
                <a:cubicBezTo>
                  <a:pt x="515" y="281"/>
                  <a:pt x="518" y="277"/>
                  <a:pt x="525" y="273"/>
                </a:cubicBezTo>
                <a:cubicBezTo>
                  <a:pt x="537" y="267"/>
                  <a:pt x="547" y="259"/>
                  <a:pt x="558" y="253"/>
                </a:cubicBezTo>
                <a:cubicBezTo>
                  <a:pt x="559" y="252"/>
                  <a:pt x="560" y="250"/>
                  <a:pt x="560" y="248"/>
                </a:cubicBezTo>
                <a:cubicBezTo>
                  <a:pt x="560" y="233"/>
                  <a:pt x="560" y="218"/>
                  <a:pt x="560" y="203"/>
                </a:cubicBezTo>
                <a:cubicBezTo>
                  <a:pt x="560" y="201"/>
                  <a:pt x="560" y="199"/>
                  <a:pt x="560" y="196"/>
                </a:cubicBezTo>
                <a:cubicBezTo>
                  <a:pt x="560" y="194"/>
                  <a:pt x="560" y="193"/>
                  <a:pt x="561" y="191"/>
                </a:cubicBezTo>
                <a:cubicBezTo>
                  <a:pt x="570" y="188"/>
                  <a:pt x="577" y="179"/>
                  <a:pt x="577" y="168"/>
                </a:cubicBezTo>
                <a:cubicBezTo>
                  <a:pt x="577" y="166"/>
                  <a:pt x="577" y="165"/>
                  <a:pt x="577" y="163"/>
                </a:cubicBezTo>
                <a:cubicBezTo>
                  <a:pt x="577" y="163"/>
                  <a:pt x="578" y="162"/>
                  <a:pt x="578" y="162"/>
                </a:cubicBezTo>
                <a:cubicBezTo>
                  <a:pt x="587" y="157"/>
                  <a:pt x="595" y="153"/>
                  <a:pt x="604" y="148"/>
                </a:cubicBezTo>
                <a:cubicBezTo>
                  <a:pt x="604" y="148"/>
                  <a:pt x="605" y="148"/>
                  <a:pt x="606" y="148"/>
                </a:cubicBezTo>
                <a:cubicBezTo>
                  <a:pt x="606" y="150"/>
                  <a:pt x="606" y="152"/>
                  <a:pt x="606" y="153"/>
                </a:cubicBezTo>
                <a:cubicBezTo>
                  <a:pt x="606" y="175"/>
                  <a:pt x="606" y="197"/>
                  <a:pt x="606" y="218"/>
                </a:cubicBezTo>
                <a:cubicBezTo>
                  <a:pt x="606" y="222"/>
                  <a:pt x="607" y="224"/>
                  <a:pt x="610" y="226"/>
                </a:cubicBezTo>
                <a:cubicBezTo>
                  <a:pt x="626" y="236"/>
                  <a:pt x="641" y="246"/>
                  <a:pt x="656" y="256"/>
                </a:cubicBezTo>
                <a:cubicBezTo>
                  <a:pt x="657" y="257"/>
                  <a:pt x="658" y="257"/>
                  <a:pt x="658" y="258"/>
                </a:cubicBezTo>
                <a:cubicBezTo>
                  <a:pt x="657" y="261"/>
                  <a:pt x="656" y="265"/>
                  <a:pt x="656" y="268"/>
                </a:cubicBezTo>
                <a:cubicBezTo>
                  <a:pt x="656" y="279"/>
                  <a:pt x="663" y="288"/>
                  <a:pt x="673" y="291"/>
                </a:cubicBezTo>
                <a:cubicBezTo>
                  <a:pt x="673" y="291"/>
                  <a:pt x="673" y="291"/>
                  <a:pt x="673" y="291"/>
                </a:cubicBezTo>
                <a:cubicBezTo>
                  <a:pt x="673" y="323"/>
                  <a:pt x="672" y="355"/>
                  <a:pt x="673" y="387"/>
                </a:cubicBezTo>
                <a:cubicBezTo>
                  <a:pt x="673" y="390"/>
                  <a:pt x="674" y="393"/>
                  <a:pt x="675" y="395"/>
                </a:cubicBezTo>
                <a:cubicBezTo>
                  <a:pt x="681" y="402"/>
                  <a:pt x="687" y="409"/>
                  <a:pt x="692" y="416"/>
                </a:cubicBezTo>
                <a:cubicBezTo>
                  <a:pt x="693" y="417"/>
                  <a:pt x="694" y="419"/>
                  <a:pt x="694" y="420"/>
                </a:cubicBezTo>
                <a:cubicBezTo>
                  <a:pt x="695" y="435"/>
                  <a:pt x="694" y="449"/>
                  <a:pt x="690" y="462"/>
                </a:cubicBezTo>
                <a:close/>
                <a:moveTo>
                  <a:pt x="614" y="305"/>
                </a:moveTo>
                <a:cubicBezTo>
                  <a:pt x="621" y="305"/>
                  <a:pt x="625" y="310"/>
                  <a:pt x="625" y="316"/>
                </a:cubicBezTo>
                <a:cubicBezTo>
                  <a:pt x="625" y="322"/>
                  <a:pt x="621" y="327"/>
                  <a:pt x="614" y="327"/>
                </a:cubicBezTo>
                <a:cubicBezTo>
                  <a:pt x="608" y="327"/>
                  <a:pt x="603" y="322"/>
                  <a:pt x="603" y="316"/>
                </a:cubicBezTo>
                <a:cubicBezTo>
                  <a:pt x="603" y="310"/>
                  <a:pt x="608" y="305"/>
                  <a:pt x="614" y="305"/>
                </a:cubicBezTo>
                <a:close/>
                <a:moveTo>
                  <a:pt x="691" y="268"/>
                </a:moveTo>
                <a:cubicBezTo>
                  <a:pt x="691" y="274"/>
                  <a:pt x="687" y="279"/>
                  <a:pt x="680" y="279"/>
                </a:cubicBezTo>
                <a:cubicBezTo>
                  <a:pt x="674" y="279"/>
                  <a:pt x="669" y="274"/>
                  <a:pt x="669" y="268"/>
                </a:cubicBezTo>
                <a:cubicBezTo>
                  <a:pt x="669" y="262"/>
                  <a:pt x="674" y="257"/>
                  <a:pt x="680" y="257"/>
                </a:cubicBezTo>
                <a:cubicBezTo>
                  <a:pt x="687" y="257"/>
                  <a:pt x="691" y="262"/>
                  <a:pt x="691" y="268"/>
                </a:cubicBezTo>
                <a:close/>
                <a:moveTo>
                  <a:pt x="753" y="362"/>
                </a:moveTo>
                <a:cubicBezTo>
                  <a:pt x="746" y="384"/>
                  <a:pt x="730" y="399"/>
                  <a:pt x="708" y="406"/>
                </a:cubicBezTo>
                <a:cubicBezTo>
                  <a:pt x="705" y="407"/>
                  <a:pt x="704" y="407"/>
                  <a:pt x="702" y="405"/>
                </a:cubicBezTo>
                <a:cubicBezTo>
                  <a:pt x="698" y="399"/>
                  <a:pt x="694" y="394"/>
                  <a:pt x="690" y="389"/>
                </a:cubicBezTo>
                <a:cubicBezTo>
                  <a:pt x="688" y="387"/>
                  <a:pt x="687" y="384"/>
                  <a:pt x="687" y="381"/>
                </a:cubicBezTo>
                <a:cubicBezTo>
                  <a:pt x="687" y="351"/>
                  <a:pt x="688" y="321"/>
                  <a:pt x="688" y="291"/>
                </a:cubicBezTo>
                <a:cubicBezTo>
                  <a:pt x="698" y="288"/>
                  <a:pt x="705" y="279"/>
                  <a:pt x="705" y="268"/>
                </a:cubicBezTo>
                <a:cubicBezTo>
                  <a:pt x="705" y="260"/>
                  <a:pt x="701" y="253"/>
                  <a:pt x="696" y="249"/>
                </a:cubicBezTo>
                <a:cubicBezTo>
                  <a:pt x="689" y="243"/>
                  <a:pt x="680" y="241"/>
                  <a:pt x="671" y="245"/>
                </a:cubicBezTo>
                <a:cubicBezTo>
                  <a:pt x="670" y="245"/>
                  <a:pt x="667" y="245"/>
                  <a:pt x="666" y="244"/>
                </a:cubicBezTo>
                <a:cubicBezTo>
                  <a:pt x="652" y="236"/>
                  <a:pt x="639" y="227"/>
                  <a:pt x="625" y="218"/>
                </a:cubicBezTo>
                <a:cubicBezTo>
                  <a:pt x="622" y="216"/>
                  <a:pt x="621" y="214"/>
                  <a:pt x="621" y="210"/>
                </a:cubicBezTo>
                <a:cubicBezTo>
                  <a:pt x="621" y="195"/>
                  <a:pt x="621" y="179"/>
                  <a:pt x="621" y="164"/>
                </a:cubicBezTo>
                <a:cubicBezTo>
                  <a:pt x="621" y="159"/>
                  <a:pt x="621" y="154"/>
                  <a:pt x="621" y="149"/>
                </a:cubicBezTo>
                <a:cubicBezTo>
                  <a:pt x="621" y="149"/>
                  <a:pt x="621" y="140"/>
                  <a:pt x="621" y="130"/>
                </a:cubicBezTo>
                <a:cubicBezTo>
                  <a:pt x="621" y="130"/>
                  <a:pt x="621" y="129"/>
                  <a:pt x="621" y="129"/>
                </a:cubicBezTo>
                <a:cubicBezTo>
                  <a:pt x="621" y="129"/>
                  <a:pt x="621" y="129"/>
                  <a:pt x="621" y="129"/>
                </a:cubicBezTo>
                <a:cubicBezTo>
                  <a:pt x="622" y="114"/>
                  <a:pt x="622" y="94"/>
                  <a:pt x="622" y="92"/>
                </a:cubicBezTo>
                <a:cubicBezTo>
                  <a:pt x="629" y="96"/>
                  <a:pt x="647" y="106"/>
                  <a:pt x="657" y="113"/>
                </a:cubicBezTo>
                <a:cubicBezTo>
                  <a:pt x="662" y="116"/>
                  <a:pt x="666" y="119"/>
                  <a:pt x="670" y="123"/>
                </a:cubicBezTo>
                <a:cubicBezTo>
                  <a:pt x="679" y="131"/>
                  <a:pt x="687" y="141"/>
                  <a:pt x="693" y="152"/>
                </a:cubicBezTo>
                <a:cubicBezTo>
                  <a:pt x="698" y="164"/>
                  <a:pt x="699" y="176"/>
                  <a:pt x="694" y="188"/>
                </a:cubicBezTo>
                <a:cubicBezTo>
                  <a:pt x="698" y="190"/>
                  <a:pt x="702" y="191"/>
                  <a:pt x="706" y="194"/>
                </a:cubicBezTo>
                <a:cubicBezTo>
                  <a:pt x="718" y="201"/>
                  <a:pt x="726" y="212"/>
                  <a:pt x="733" y="224"/>
                </a:cubicBezTo>
                <a:cubicBezTo>
                  <a:pt x="746" y="245"/>
                  <a:pt x="751" y="267"/>
                  <a:pt x="745" y="292"/>
                </a:cubicBezTo>
                <a:cubicBezTo>
                  <a:pt x="744" y="294"/>
                  <a:pt x="745" y="296"/>
                  <a:pt x="746" y="298"/>
                </a:cubicBezTo>
                <a:cubicBezTo>
                  <a:pt x="761" y="318"/>
                  <a:pt x="761" y="340"/>
                  <a:pt x="753" y="362"/>
                </a:cubicBezTo>
                <a:close/>
              </a:path>
            </a:pathLst>
          </a:custGeom>
          <a:solidFill>
            <a:srgbClr val="ED7D31"/>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31" name="TextBox 30">
            <a:extLst>
              <a:ext uri="{FF2B5EF4-FFF2-40B4-BE49-F238E27FC236}">
                <a16:creationId xmlns:a16="http://schemas.microsoft.com/office/drawing/2014/main" id="{B70034F0-AFC9-4E3F-9A3D-1A2F07E29854}"/>
              </a:ext>
            </a:extLst>
          </p:cNvPr>
          <p:cNvSpPr txBox="1"/>
          <p:nvPr/>
        </p:nvSpPr>
        <p:spPr>
          <a:xfrm>
            <a:off x="2639452" y="977832"/>
            <a:ext cx="6352147" cy="2308324"/>
          </a:xfrm>
          <a:prstGeom prst="rect">
            <a:avLst/>
          </a:prstGeom>
          <a:noFill/>
        </p:spPr>
        <p:txBody>
          <a:bodyPr wrap="square" rtlCol="0">
            <a:spAutoFit/>
          </a:bodyPr>
          <a:lstStyle/>
          <a:p>
            <a:pPr algn="just">
              <a:defRPr/>
            </a:pPr>
            <a:r>
              <a:rPr lang="uk-UA" b="1" i="1" dirty="0">
                <a:solidFill>
                  <a:prstClr val="black"/>
                </a:solidFill>
                <a:latin typeface="Times New Roman" panose="02020603050405020304" pitchFamily="18" charset="0"/>
                <a:cs typeface="Times New Roman" panose="02020603050405020304" pitchFamily="18" charset="0"/>
              </a:rPr>
              <a:t>Імбецильність</a:t>
            </a:r>
            <a:r>
              <a:rPr lang="uk-UA" dirty="0">
                <a:solidFill>
                  <a:prstClr val="black"/>
                </a:solidFill>
                <a:latin typeface="Times New Roman" panose="02020603050405020304" pitchFamily="18" charset="0"/>
                <a:cs typeface="Times New Roman" panose="02020603050405020304" pitchFamily="18" charset="0"/>
              </a:rPr>
              <a:t> є помірним ступенем розумової відсталості. Імбецильність, за міжнародною класифікацією, поділяється на легку та виразну. Це порушення виявляється в ранні періоди розвитку дитини. Опановують ходьбу діти після трьох років. Мовлення з'являється до кінця дошкільного віку і являє собою окремі слова, рідше фрази. Істотно страждає моторика, тому навички самообслуговування формуються у більш пізній термін. </a:t>
            </a:r>
            <a:endParaRPr lang="uk-UA" sz="1125"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p:txBody>
      </p:sp>
      <p:sp>
        <p:nvSpPr>
          <p:cNvPr id="32" name="Oval 16">
            <a:extLst>
              <a:ext uri="{FF2B5EF4-FFF2-40B4-BE49-F238E27FC236}">
                <a16:creationId xmlns:a16="http://schemas.microsoft.com/office/drawing/2014/main" id="{97687F5F-1A57-4888-AEC8-CCEF358F8ED0}"/>
              </a:ext>
            </a:extLst>
          </p:cNvPr>
          <p:cNvSpPr/>
          <p:nvPr/>
        </p:nvSpPr>
        <p:spPr>
          <a:xfrm>
            <a:off x="2292902" y="1121485"/>
            <a:ext cx="379775" cy="379775"/>
          </a:xfrm>
          <a:prstGeom prst="ellipse">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panose="020F0502020204030204"/>
                <a:ea typeface="+mn-ea"/>
                <a:cs typeface="+mn-cs"/>
              </a:rPr>
              <a:t>1</a:t>
            </a:r>
          </a:p>
        </p:txBody>
      </p:sp>
      <p:sp>
        <p:nvSpPr>
          <p:cNvPr id="33" name="Oval 17">
            <a:extLst>
              <a:ext uri="{FF2B5EF4-FFF2-40B4-BE49-F238E27FC236}">
                <a16:creationId xmlns:a16="http://schemas.microsoft.com/office/drawing/2014/main" id="{071B4D86-D79B-4751-8C9D-0303EFECBF53}"/>
              </a:ext>
            </a:extLst>
          </p:cNvPr>
          <p:cNvSpPr/>
          <p:nvPr/>
        </p:nvSpPr>
        <p:spPr>
          <a:xfrm>
            <a:off x="2348614" y="3608941"/>
            <a:ext cx="379775" cy="379775"/>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panose="020F0502020204030204"/>
                <a:ea typeface="+mn-ea"/>
                <a:cs typeface="+mn-cs"/>
              </a:rPr>
              <a:t>2</a:t>
            </a:r>
          </a:p>
        </p:txBody>
      </p:sp>
      <p:sp>
        <p:nvSpPr>
          <p:cNvPr id="34" name="TextBox 33">
            <a:extLst>
              <a:ext uri="{FF2B5EF4-FFF2-40B4-BE49-F238E27FC236}">
                <a16:creationId xmlns:a16="http://schemas.microsoft.com/office/drawing/2014/main" id="{C39B800A-850B-456B-BAED-723226125F6F}"/>
              </a:ext>
            </a:extLst>
          </p:cNvPr>
          <p:cNvSpPr txBox="1"/>
          <p:nvPr/>
        </p:nvSpPr>
        <p:spPr>
          <a:xfrm>
            <a:off x="2728389" y="3429000"/>
            <a:ext cx="6263210" cy="3693319"/>
          </a:xfrm>
          <a:prstGeom prst="rect">
            <a:avLst/>
          </a:prstGeom>
          <a:noFill/>
        </p:spPr>
        <p:txBody>
          <a:bodyPr wrap="square" rtlCol="0">
            <a:spAutoFit/>
          </a:bodyPr>
          <a:lstStyle/>
          <a:p>
            <a:pPr algn="just"/>
            <a:r>
              <a:rPr lang="uk-UA" dirty="0">
                <a:solidFill>
                  <a:prstClr val="black"/>
                </a:solidFill>
                <a:latin typeface="Times New Roman" panose="02020603050405020304" pitchFamily="18" charset="0"/>
                <a:cs typeface="Times New Roman" panose="02020603050405020304" pitchFamily="18" charset="0"/>
              </a:rPr>
              <a:t>Пізнавальні можливості різко знижені: грубо порушені відчуття, сприйняття, пам'ять, увага, мислення. Основною рисою є нездатність до самостійного понятійного мислення. Наявні поняття носять конкретний побутовий характер, діапазон яких дуже вузький. Ці діти цілком здатні опанувати навичками спілкування, соціально-побутовими навичками, грамотою. У той же час вони не можуть вести самостійний спосіб життя, мають потребу в піклуванні. У дошкільному віці діти можуть відвідувати спеціальні дитячі садки для дітей з порушенням інтелекту, а у 7-8 років вони можуть бути прийняті в спеціальні (корекційні) школи.</a:t>
            </a:r>
          </a:p>
          <a:p>
            <a:pPr algn="just"/>
            <a:br>
              <a:rPr lang="uk-UA" dirty="0">
                <a:solidFill>
                  <a:prstClr val="black"/>
                </a:solidFill>
                <a:latin typeface="Times New Roman" panose="02020603050405020304" pitchFamily="18" charset="0"/>
                <a:cs typeface="Times New Roman" panose="02020603050405020304" pitchFamily="18" charset="0"/>
              </a:rPr>
            </a:br>
            <a:endPar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p:txBody>
      </p:sp>
      <p:sp>
        <p:nvSpPr>
          <p:cNvPr id="35" name="Oval 10">
            <a:extLst>
              <a:ext uri="{FF2B5EF4-FFF2-40B4-BE49-F238E27FC236}">
                <a16:creationId xmlns:a16="http://schemas.microsoft.com/office/drawing/2014/main" id="{CD104749-4BBF-47C8-B5A8-84B4B924AEC2}"/>
              </a:ext>
            </a:extLst>
          </p:cNvPr>
          <p:cNvSpPr/>
          <p:nvPr/>
        </p:nvSpPr>
        <p:spPr>
          <a:xfrm>
            <a:off x="4195" y="5091330"/>
            <a:ext cx="2825146" cy="235516"/>
          </a:xfrm>
          <a:prstGeom prst="ellipse">
            <a:avLst/>
          </a:prstGeom>
          <a:solidFill>
            <a:srgbClr val="44546A">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143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7010400"/>
          </a:xfrm>
        </p:spPr>
      </p:pic>
    </p:spTree>
    <p:extLst>
      <p:ext uri="{BB962C8B-B14F-4D97-AF65-F5344CB8AC3E}">
        <p14:creationId xmlns:p14="http://schemas.microsoft.com/office/powerpoint/2010/main" val="13591802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8" name="TextBox 67">
            <a:extLst>
              <a:ext uri="{FF2B5EF4-FFF2-40B4-BE49-F238E27FC236}">
                <a16:creationId xmlns:a16="http://schemas.microsoft.com/office/drawing/2014/main" id="{6901F867-EA3A-4053-BC23-44561238D953}"/>
              </a:ext>
            </a:extLst>
          </p:cNvPr>
          <p:cNvSpPr txBox="1"/>
          <p:nvPr/>
        </p:nvSpPr>
        <p:spPr>
          <a:xfrm>
            <a:off x="1295217" y="74782"/>
            <a:ext cx="6854201" cy="669414"/>
          </a:xfrm>
          <a:prstGeom prst="rect">
            <a:avLst/>
          </a:prstGeom>
          <a:noFill/>
        </p:spPr>
        <p:txBody>
          <a:bodyPr wrap="square" rtlCol="0">
            <a:spAutoFit/>
          </a:bodyPr>
          <a:lstStyle/>
          <a:p>
            <a:pPr algn="ctr">
              <a:defRPr/>
            </a:pPr>
            <a:r>
              <a:rPr lang="uk-UA" sz="3750" b="1" dirty="0">
                <a:solidFill>
                  <a:prstClr val="black"/>
                </a:solidFill>
                <a:latin typeface="Noto Sans" panose="020B0502040504020204" pitchFamily="34"/>
                <a:ea typeface="Noto Sans" panose="020B0502040504020204" pitchFamily="34"/>
                <a:cs typeface="Noto Sans" panose="020B0502040504020204" pitchFamily="34"/>
              </a:rPr>
              <a:t>Ідіотія</a:t>
            </a:r>
            <a:endParaRPr lang="en-US" sz="3750" b="1" dirty="0">
              <a:solidFill>
                <a:prstClr val="black"/>
              </a:solidFill>
              <a:latin typeface="Noto Sans" panose="020B0502040504020204" pitchFamily="34"/>
              <a:ea typeface="Noto Sans" panose="020B0502040504020204" pitchFamily="34"/>
              <a:cs typeface="Noto Sans" panose="020B0502040504020204" pitchFamily="34"/>
            </a:endParaRPr>
          </a:p>
        </p:txBody>
      </p:sp>
      <p:grpSp>
        <p:nvGrpSpPr>
          <p:cNvPr id="69" name="Group 509">
            <a:extLst>
              <a:ext uri="{FF2B5EF4-FFF2-40B4-BE49-F238E27FC236}">
                <a16:creationId xmlns:a16="http://schemas.microsoft.com/office/drawing/2014/main" id="{6B6C453E-5405-4C26-8062-837ABAA0B06A}"/>
              </a:ext>
            </a:extLst>
          </p:cNvPr>
          <p:cNvGrpSpPr/>
          <p:nvPr/>
        </p:nvGrpSpPr>
        <p:grpSpPr>
          <a:xfrm>
            <a:off x="27206" y="2286000"/>
            <a:ext cx="2536021" cy="2263834"/>
            <a:chOff x="6268975" y="1629754"/>
            <a:chExt cx="5138785" cy="4199007"/>
          </a:xfrm>
          <a:solidFill>
            <a:srgbClr val="ED7D31"/>
          </a:solidFill>
        </p:grpSpPr>
        <p:sp>
          <p:nvSpPr>
            <p:cNvPr id="70" name="Freeform 421">
              <a:extLst>
                <a:ext uri="{FF2B5EF4-FFF2-40B4-BE49-F238E27FC236}">
                  <a16:creationId xmlns:a16="http://schemas.microsoft.com/office/drawing/2014/main" id="{58B15234-B17C-4D92-B0E2-06A5748866FF}"/>
                </a:ext>
              </a:extLst>
            </p:cNvPr>
            <p:cNvSpPr>
              <a:spLocks/>
            </p:cNvSpPr>
            <p:nvPr/>
          </p:nvSpPr>
          <p:spPr bwMode="auto">
            <a:xfrm>
              <a:off x="8738392" y="2399573"/>
              <a:ext cx="2055514" cy="2831330"/>
            </a:xfrm>
            <a:custGeom>
              <a:avLst/>
              <a:gdLst>
                <a:gd name="T0" fmla="*/ 327 w 513"/>
                <a:gd name="T1" fmla="*/ 561 h 706"/>
                <a:gd name="T2" fmla="*/ 346 w 513"/>
                <a:gd name="T3" fmla="*/ 491 h 706"/>
                <a:gd name="T4" fmla="*/ 275 w 513"/>
                <a:gd name="T5" fmla="*/ 628 h 706"/>
                <a:gd name="T6" fmla="*/ 335 w 513"/>
                <a:gd name="T7" fmla="*/ 480 h 706"/>
                <a:gd name="T8" fmla="*/ 329 w 513"/>
                <a:gd name="T9" fmla="*/ 453 h 706"/>
                <a:gd name="T10" fmla="*/ 323 w 513"/>
                <a:gd name="T11" fmla="*/ 440 h 706"/>
                <a:gd name="T12" fmla="*/ 339 w 513"/>
                <a:gd name="T13" fmla="*/ 337 h 706"/>
                <a:gd name="T14" fmla="*/ 313 w 513"/>
                <a:gd name="T15" fmla="*/ 437 h 706"/>
                <a:gd name="T16" fmla="*/ 181 w 513"/>
                <a:gd name="T17" fmla="*/ 388 h 706"/>
                <a:gd name="T18" fmla="*/ 250 w 513"/>
                <a:gd name="T19" fmla="*/ 333 h 706"/>
                <a:gd name="T20" fmla="*/ 184 w 513"/>
                <a:gd name="T21" fmla="*/ 337 h 706"/>
                <a:gd name="T22" fmla="*/ 253 w 513"/>
                <a:gd name="T23" fmla="*/ 182 h 706"/>
                <a:gd name="T24" fmla="*/ 335 w 513"/>
                <a:gd name="T25" fmla="*/ 273 h 706"/>
                <a:gd name="T26" fmla="*/ 313 w 513"/>
                <a:gd name="T27" fmla="*/ 115 h 706"/>
                <a:gd name="T28" fmla="*/ 375 w 513"/>
                <a:gd name="T29" fmla="*/ 187 h 706"/>
                <a:gd name="T30" fmla="*/ 366 w 513"/>
                <a:gd name="T31" fmla="*/ 265 h 706"/>
                <a:gd name="T32" fmla="*/ 436 w 513"/>
                <a:gd name="T33" fmla="*/ 133 h 706"/>
                <a:gd name="T34" fmla="*/ 401 w 513"/>
                <a:gd name="T35" fmla="*/ 117 h 706"/>
                <a:gd name="T36" fmla="*/ 415 w 513"/>
                <a:gd name="T37" fmla="*/ 10 h 706"/>
                <a:gd name="T38" fmla="*/ 323 w 513"/>
                <a:gd name="T39" fmla="*/ 103 h 706"/>
                <a:gd name="T40" fmla="*/ 400 w 513"/>
                <a:gd name="T41" fmla="*/ 0 h 706"/>
                <a:gd name="T42" fmla="*/ 266 w 513"/>
                <a:gd name="T43" fmla="*/ 93 h 706"/>
                <a:gd name="T44" fmla="*/ 229 w 513"/>
                <a:gd name="T45" fmla="*/ 96 h 706"/>
                <a:gd name="T46" fmla="*/ 242 w 513"/>
                <a:gd name="T47" fmla="*/ 146 h 706"/>
                <a:gd name="T48" fmla="*/ 212 w 513"/>
                <a:gd name="T49" fmla="*/ 121 h 706"/>
                <a:gd name="T50" fmla="*/ 192 w 513"/>
                <a:gd name="T51" fmla="*/ 163 h 706"/>
                <a:gd name="T52" fmla="*/ 184 w 513"/>
                <a:gd name="T53" fmla="*/ 118 h 706"/>
                <a:gd name="T54" fmla="*/ 176 w 513"/>
                <a:gd name="T55" fmla="*/ 256 h 706"/>
                <a:gd name="T56" fmla="*/ 119 w 513"/>
                <a:gd name="T57" fmla="*/ 335 h 706"/>
                <a:gd name="T58" fmla="*/ 170 w 513"/>
                <a:gd name="T59" fmla="*/ 340 h 706"/>
                <a:gd name="T60" fmla="*/ 126 w 513"/>
                <a:gd name="T61" fmla="*/ 360 h 706"/>
                <a:gd name="T62" fmla="*/ 148 w 513"/>
                <a:gd name="T63" fmla="*/ 379 h 706"/>
                <a:gd name="T64" fmla="*/ 121 w 513"/>
                <a:gd name="T65" fmla="*/ 380 h 706"/>
                <a:gd name="T66" fmla="*/ 165 w 513"/>
                <a:gd name="T67" fmla="*/ 510 h 706"/>
                <a:gd name="T68" fmla="*/ 180 w 513"/>
                <a:gd name="T69" fmla="*/ 401 h 706"/>
                <a:gd name="T70" fmla="*/ 231 w 513"/>
                <a:gd name="T71" fmla="*/ 513 h 706"/>
                <a:gd name="T72" fmla="*/ 274 w 513"/>
                <a:gd name="T73" fmla="*/ 505 h 706"/>
                <a:gd name="T74" fmla="*/ 201 w 513"/>
                <a:gd name="T75" fmla="*/ 614 h 706"/>
                <a:gd name="T76" fmla="*/ 177 w 513"/>
                <a:gd name="T77" fmla="*/ 582 h 706"/>
                <a:gd name="T78" fmla="*/ 36 w 513"/>
                <a:gd name="T79" fmla="*/ 582 h 706"/>
                <a:gd name="T80" fmla="*/ 73 w 513"/>
                <a:gd name="T81" fmla="*/ 599 h 706"/>
                <a:gd name="T82" fmla="*/ 212 w 513"/>
                <a:gd name="T83" fmla="*/ 671 h 706"/>
                <a:gd name="T84" fmla="*/ 205 w 513"/>
                <a:gd name="T85" fmla="*/ 627 h 706"/>
                <a:gd name="T86" fmla="*/ 247 w 513"/>
                <a:gd name="T87" fmla="*/ 699 h 706"/>
                <a:gd name="T88" fmla="*/ 273 w 513"/>
                <a:gd name="T89" fmla="*/ 637 h 706"/>
                <a:gd name="T90" fmla="*/ 265 w 513"/>
                <a:gd name="T91" fmla="*/ 706 h 706"/>
                <a:gd name="T92" fmla="*/ 401 w 513"/>
                <a:gd name="T93" fmla="*/ 662 h 706"/>
                <a:gd name="T94" fmla="*/ 417 w 513"/>
                <a:gd name="T95" fmla="*/ 655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3" h="706">
                  <a:moveTo>
                    <a:pt x="353" y="643"/>
                  </a:moveTo>
                  <a:cubicBezTo>
                    <a:pt x="336" y="639"/>
                    <a:pt x="319" y="636"/>
                    <a:pt x="302" y="633"/>
                  </a:cubicBezTo>
                  <a:cubicBezTo>
                    <a:pt x="300" y="633"/>
                    <a:pt x="298" y="632"/>
                    <a:pt x="296" y="632"/>
                  </a:cubicBezTo>
                  <a:cubicBezTo>
                    <a:pt x="306" y="608"/>
                    <a:pt x="316" y="584"/>
                    <a:pt x="327" y="561"/>
                  </a:cubicBezTo>
                  <a:cubicBezTo>
                    <a:pt x="336" y="539"/>
                    <a:pt x="345" y="518"/>
                    <a:pt x="354" y="497"/>
                  </a:cubicBezTo>
                  <a:cubicBezTo>
                    <a:pt x="354" y="496"/>
                    <a:pt x="354" y="495"/>
                    <a:pt x="355" y="495"/>
                  </a:cubicBezTo>
                  <a:cubicBezTo>
                    <a:pt x="352" y="494"/>
                    <a:pt x="349" y="492"/>
                    <a:pt x="346" y="491"/>
                  </a:cubicBezTo>
                  <a:cubicBezTo>
                    <a:pt x="346" y="491"/>
                    <a:pt x="346" y="491"/>
                    <a:pt x="346" y="491"/>
                  </a:cubicBezTo>
                  <a:cubicBezTo>
                    <a:pt x="339" y="506"/>
                    <a:pt x="333" y="521"/>
                    <a:pt x="327" y="536"/>
                  </a:cubicBezTo>
                  <a:cubicBezTo>
                    <a:pt x="317" y="558"/>
                    <a:pt x="308" y="580"/>
                    <a:pt x="299" y="602"/>
                  </a:cubicBezTo>
                  <a:cubicBezTo>
                    <a:pt x="295" y="610"/>
                    <a:pt x="286" y="630"/>
                    <a:pt x="286" y="630"/>
                  </a:cubicBezTo>
                  <a:cubicBezTo>
                    <a:pt x="286" y="630"/>
                    <a:pt x="278" y="628"/>
                    <a:pt x="275" y="628"/>
                  </a:cubicBezTo>
                  <a:cubicBezTo>
                    <a:pt x="278" y="618"/>
                    <a:pt x="280" y="609"/>
                    <a:pt x="282" y="599"/>
                  </a:cubicBezTo>
                  <a:cubicBezTo>
                    <a:pt x="287" y="581"/>
                    <a:pt x="291" y="563"/>
                    <a:pt x="296" y="544"/>
                  </a:cubicBezTo>
                  <a:cubicBezTo>
                    <a:pt x="299" y="535"/>
                    <a:pt x="311" y="491"/>
                    <a:pt x="311" y="491"/>
                  </a:cubicBezTo>
                  <a:cubicBezTo>
                    <a:pt x="311" y="491"/>
                    <a:pt x="332" y="480"/>
                    <a:pt x="335" y="480"/>
                  </a:cubicBezTo>
                  <a:cubicBezTo>
                    <a:pt x="333" y="477"/>
                    <a:pt x="331" y="473"/>
                    <a:pt x="330" y="470"/>
                  </a:cubicBezTo>
                  <a:cubicBezTo>
                    <a:pt x="325" y="472"/>
                    <a:pt x="320" y="474"/>
                    <a:pt x="314" y="477"/>
                  </a:cubicBezTo>
                  <a:cubicBezTo>
                    <a:pt x="316" y="467"/>
                    <a:pt x="318" y="459"/>
                    <a:pt x="320" y="450"/>
                  </a:cubicBezTo>
                  <a:cubicBezTo>
                    <a:pt x="324" y="451"/>
                    <a:pt x="326" y="452"/>
                    <a:pt x="329" y="453"/>
                  </a:cubicBezTo>
                  <a:cubicBezTo>
                    <a:pt x="329" y="453"/>
                    <a:pt x="329" y="453"/>
                    <a:pt x="330" y="453"/>
                  </a:cubicBezTo>
                  <a:cubicBezTo>
                    <a:pt x="330" y="450"/>
                    <a:pt x="331" y="447"/>
                    <a:pt x="333" y="444"/>
                  </a:cubicBezTo>
                  <a:cubicBezTo>
                    <a:pt x="332" y="444"/>
                    <a:pt x="331" y="444"/>
                    <a:pt x="330" y="443"/>
                  </a:cubicBezTo>
                  <a:cubicBezTo>
                    <a:pt x="328" y="442"/>
                    <a:pt x="326" y="441"/>
                    <a:pt x="323" y="440"/>
                  </a:cubicBezTo>
                  <a:cubicBezTo>
                    <a:pt x="325" y="433"/>
                    <a:pt x="327" y="425"/>
                    <a:pt x="328" y="418"/>
                  </a:cubicBezTo>
                  <a:cubicBezTo>
                    <a:pt x="335" y="393"/>
                    <a:pt x="341" y="367"/>
                    <a:pt x="348" y="342"/>
                  </a:cubicBezTo>
                  <a:cubicBezTo>
                    <a:pt x="348" y="341"/>
                    <a:pt x="349" y="340"/>
                    <a:pt x="349" y="340"/>
                  </a:cubicBezTo>
                  <a:cubicBezTo>
                    <a:pt x="346" y="339"/>
                    <a:pt x="342" y="338"/>
                    <a:pt x="339" y="337"/>
                  </a:cubicBezTo>
                  <a:cubicBezTo>
                    <a:pt x="339" y="338"/>
                    <a:pt x="339" y="339"/>
                    <a:pt x="339" y="340"/>
                  </a:cubicBezTo>
                  <a:cubicBezTo>
                    <a:pt x="334" y="357"/>
                    <a:pt x="330" y="375"/>
                    <a:pt x="325" y="392"/>
                  </a:cubicBezTo>
                  <a:cubicBezTo>
                    <a:pt x="322" y="406"/>
                    <a:pt x="318" y="420"/>
                    <a:pt x="315" y="434"/>
                  </a:cubicBezTo>
                  <a:cubicBezTo>
                    <a:pt x="314" y="435"/>
                    <a:pt x="314" y="436"/>
                    <a:pt x="313" y="437"/>
                  </a:cubicBezTo>
                  <a:cubicBezTo>
                    <a:pt x="305" y="434"/>
                    <a:pt x="296" y="431"/>
                    <a:pt x="288" y="428"/>
                  </a:cubicBezTo>
                  <a:cubicBezTo>
                    <a:pt x="269" y="422"/>
                    <a:pt x="250" y="415"/>
                    <a:pt x="231" y="409"/>
                  </a:cubicBezTo>
                  <a:cubicBezTo>
                    <a:pt x="215" y="403"/>
                    <a:pt x="199" y="397"/>
                    <a:pt x="183" y="391"/>
                  </a:cubicBezTo>
                  <a:cubicBezTo>
                    <a:pt x="182" y="391"/>
                    <a:pt x="181" y="389"/>
                    <a:pt x="181" y="388"/>
                  </a:cubicBezTo>
                  <a:cubicBezTo>
                    <a:pt x="181" y="375"/>
                    <a:pt x="182" y="363"/>
                    <a:pt x="183" y="350"/>
                  </a:cubicBezTo>
                  <a:cubicBezTo>
                    <a:pt x="183" y="349"/>
                    <a:pt x="184" y="347"/>
                    <a:pt x="186" y="347"/>
                  </a:cubicBezTo>
                  <a:cubicBezTo>
                    <a:pt x="196" y="344"/>
                    <a:pt x="206" y="342"/>
                    <a:pt x="216" y="340"/>
                  </a:cubicBezTo>
                  <a:cubicBezTo>
                    <a:pt x="227" y="338"/>
                    <a:pt x="239" y="335"/>
                    <a:pt x="250" y="333"/>
                  </a:cubicBezTo>
                  <a:cubicBezTo>
                    <a:pt x="267" y="329"/>
                    <a:pt x="284" y="325"/>
                    <a:pt x="302" y="321"/>
                  </a:cubicBezTo>
                  <a:cubicBezTo>
                    <a:pt x="308" y="320"/>
                    <a:pt x="314" y="319"/>
                    <a:pt x="320" y="317"/>
                  </a:cubicBezTo>
                  <a:cubicBezTo>
                    <a:pt x="319" y="314"/>
                    <a:pt x="318" y="311"/>
                    <a:pt x="317" y="308"/>
                  </a:cubicBezTo>
                  <a:cubicBezTo>
                    <a:pt x="273" y="318"/>
                    <a:pt x="228" y="328"/>
                    <a:pt x="184" y="337"/>
                  </a:cubicBezTo>
                  <a:cubicBezTo>
                    <a:pt x="184" y="329"/>
                    <a:pt x="184" y="320"/>
                    <a:pt x="184" y="312"/>
                  </a:cubicBezTo>
                  <a:cubicBezTo>
                    <a:pt x="185" y="296"/>
                    <a:pt x="186" y="280"/>
                    <a:pt x="187" y="264"/>
                  </a:cubicBezTo>
                  <a:cubicBezTo>
                    <a:pt x="187" y="260"/>
                    <a:pt x="188" y="257"/>
                    <a:pt x="190" y="254"/>
                  </a:cubicBezTo>
                  <a:cubicBezTo>
                    <a:pt x="211" y="230"/>
                    <a:pt x="232" y="206"/>
                    <a:pt x="253" y="182"/>
                  </a:cubicBezTo>
                  <a:cubicBezTo>
                    <a:pt x="254" y="182"/>
                    <a:pt x="254" y="181"/>
                    <a:pt x="255" y="180"/>
                  </a:cubicBezTo>
                  <a:cubicBezTo>
                    <a:pt x="265" y="194"/>
                    <a:pt x="318" y="266"/>
                    <a:pt x="327" y="279"/>
                  </a:cubicBezTo>
                  <a:cubicBezTo>
                    <a:pt x="327" y="279"/>
                    <a:pt x="327" y="279"/>
                    <a:pt x="327" y="279"/>
                  </a:cubicBezTo>
                  <a:cubicBezTo>
                    <a:pt x="330" y="277"/>
                    <a:pt x="332" y="275"/>
                    <a:pt x="335" y="273"/>
                  </a:cubicBezTo>
                  <a:cubicBezTo>
                    <a:pt x="322" y="256"/>
                    <a:pt x="286" y="205"/>
                    <a:pt x="279" y="197"/>
                  </a:cubicBezTo>
                  <a:cubicBezTo>
                    <a:pt x="273" y="189"/>
                    <a:pt x="268" y="181"/>
                    <a:pt x="262" y="173"/>
                  </a:cubicBezTo>
                  <a:cubicBezTo>
                    <a:pt x="270" y="163"/>
                    <a:pt x="279" y="153"/>
                    <a:pt x="287" y="143"/>
                  </a:cubicBezTo>
                  <a:cubicBezTo>
                    <a:pt x="296" y="134"/>
                    <a:pt x="304" y="124"/>
                    <a:pt x="313" y="115"/>
                  </a:cubicBezTo>
                  <a:cubicBezTo>
                    <a:pt x="314" y="113"/>
                    <a:pt x="317" y="112"/>
                    <a:pt x="318" y="112"/>
                  </a:cubicBezTo>
                  <a:cubicBezTo>
                    <a:pt x="328" y="114"/>
                    <a:pt x="338" y="116"/>
                    <a:pt x="347" y="117"/>
                  </a:cubicBezTo>
                  <a:cubicBezTo>
                    <a:pt x="359" y="119"/>
                    <a:pt x="389" y="125"/>
                    <a:pt x="389" y="125"/>
                  </a:cubicBezTo>
                  <a:cubicBezTo>
                    <a:pt x="389" y="125"/>
                    <a:pt x="377" y="178"/>
                    <a:pt x="375" y="187"/>
                  </a:cubicBezTo>
                  <a:cubicBezTo>
                    <a:pt x="369" y="210"/>
                    <a:pt x="364" y="233"/>
                    <a:pt x="359" y="256"/>
                  </a:cubicBezTo>
                  <a:cubicBezTo>
                    <a:pt x="358" y="260"/>
                    <a:pt x="357" y="264"/>
                    <a:pt x="356" y="268"/>
                  </a:cubicBezTo>
                  <a:cubicBezTo>
                    <a:pt x="359" y="269"/>
                    <a:pt x="362" y="269"/>
                    <a:pt x="365" y="270"/>
                  </a:cubicBezTo>
                  <a:cubicBezTo>
                    <a:pt x="366" y="269"/>
                    <a:pt x="366" y="268"/>
                    <a:pt x="366" y="265"/>
                  </a:cubicBezTo>
                  <a:cubicBezTo>
                    <a:pt x="372" y="241"/>
                    <a:pt x="377" y="217"/>
                    <a:pt x="383" y="193"/>
                  </a:cubicBezTo>
                  <a:cubicBezTo>
                    <a:pt x="384" y="187"/>
                    <a:pt x="386" y="180"/>
                    <a:pt x="387" y="174"/>
                  </a:cubicBezTo>
                  <a:cubicBezTo>
                    <a:pt x="388" y="172"/>
                    <a:pt x="398" y="127"/>
                    <a:pt x="398" y="127"/>
                  </a:cubicBezTo>
                  <a:cubicBezTo>
                    <a:pt x="404" y="128"/>
                    <a:pt x="431" y="132"/>
                    <a:pt x="436" y="133"/>
                  </a:cubicBezTo>
                  <a:cubicBezTo>
                    <a:pt x="457" y="137"/>
                    <a:pt x="478" y="140"/>
                    <a:pt x="499" y="144"/>
                  </a:cubicBezTo>
                  <a:cubicBezTo>
                    <a:pt x="503" y="145"/>
                    <a:pt x="508" y="146"/>
                    <a:pt x="512" y="147"/>
                  </a:cubicBezTo>
                  <a:cubicBezTo>
                    <a:pt x="512" y="144"/>
                    <a:pt x="512" y="140"/>
                    <a:pt x="513" y="137"/>
                  </a:cubicBezTo>
                  <a:cubicBezTo>
                    <a:pt x="489" y="133"/>
                    <a:pt x="401" y="117"/>
                    <a:pt x="401" y="117"/>
                  </a:cubicBezTo>
                  <a:cubicBezTo>
                    <a:pt x="401" y="117"/>
                    <a:pt x="407" y="88"/>
                    <a:pt x="410" y="75"/>
                  </a:cubicBezTo>
                  <a:cubicBezTo>
                    <a:pt x="415" y="55"/>
                    <a:pt x="419" y="34"/>
                    <a:pt x="424" y="13"/>
                  </a:cubicBezTo>
                  <a:cubicBezTo>
                    <a:pt x="424" y="13"/>
                    <a:pt x="424" y="13"/>
                    <a:pt x="424" y="12"/>
                  </a:cubicBezTo>
                  <a:cubicBezTo>
                    <a:pt x="421" y="12"/>
                    <a:pt x="418" y="11"/>
                    <a:pt x="415" y="10"/>
                  </a:cubicBezTo>
                  <a:cubicBezTo>
                    <a:pt x="415" y="11"/>
                    <a:pt x="415" y="11"/>
                    <a:pt x="415" y="11"/>
                  </a:cubicBezTo>
                  <a:cubicBezTo>
                    <a:pt x="408" y="38"/>
                    <a:pt x="403" y="65"/>
                    <a:pt x="396" y="92"/>
                  </a:cubicBezTo>
                  <a:cubicBezTo>
                    <a:pt x="395" y="100"/>
                    <a:pt x="393" y="107"/>
                    <a:pt x="391" y="115"/>
                  </a:cubicBezTo>
                  <a:cubicBezTo>
                    <a:pt x="369" y="111"/>
                    <a:pt x="346" y="107"/>
                    <a:pt x="323" y="103"/>
                  </a:cubicBezTo>
                  <a:cubicBezTo>
                    <a:pt x="328" y="97"/>
                    <a:pt x="332" y="92"/>
                    <a:pt x="337" y="87"/>
                  </a:cubicBezTo>
                  <a:cubicBezTo>
                    <a:pt x="360" y="60"/>
                    <a:pt x="383" y="34"/>
                    <a:pt x="407" y="7"/>
                  </a:cubicBezTo>
                  <a:cubicBezTo>
                    <a:pt x="407" y="7"/>
                    <a:pt x="407" y="7"/>
                    <a:pt x="408" y="7"/>
                  </a:cubicBezTo>
                  <a:cubicBezTo>
                    <a:pt x="405" y="5"/>
                    <a:pt x="403" y="3"/>
                    <a:pt x="400" y="0"/>
                  </a:cubicBezTo>
                  <a:cubicBezTo>
                    <a:pt x="388" y="15"/>
                    <a:pt x="375" y="30"/>
                    <a:pt x="361" y="45"/>
                  </a:cubicBezTo>
                  <a:cubicBezTo>
                    <a:pt x="346" y="62"/>
                    <a:pt x="331" y="80"/>
                    <a:pt x="315" y="97"/>
                  </a:cubicBezTo>
                  <a:cubicBezTo>
                    <a:pt x="313" y="100"/>
                    <a:pt x="310" y="101"/>
                    <a:pt x="307" y="101"/>
                  </a:cubicBezTo>
                  <a:cubicBezTo>
                    <a:pt x="293" y="98"/>
                    <a:pt x="280" y="95"/>
                    <a:pt x="266" y="93"/>
                  </a:cubicBezTo>
                  <a:cubicBezTo>
                    <a:pt x="253" y="91"/>
                    <a:pt x="241" y="89"/>
                    <a:pt x="228" y="86"/>
                  </a:cubicBezTo>
                  <a:cubicBezTo>
                    <a:pt x="228" y="86"/>
                    <a:pt x="228" y="86"/>
                    <a:pt x="228" y="86"/>
                  </a:cubicBezTo>
                  <a:cubicBezTo>
                    <a:pt x="227" y="89"/>
                    <a:pt x="227" y="92"/>
                    <a:pt x="226" y="95"/>
                  </a:cubicBezTo>
                  <a:cubicBezTo>
                    <a:pt x="227" y="95"/>
                    <a:pt x="228" y="96"/>
                    <a:pt x="229" y="96"/>
                  </a:cubicBezTo>
                  <a:cubicBezTo>
                    <a:pt x="249" y="100"/>
                    <a:pt x="269" y="103"/>
                    <a:pt x="289" y="107"/>
                  </a:cubicBezTo>
                  <a:cubicBezTo>
                    <a:pt x="294" y="108"/>
                    <a:pt x="299" y="109"/>
                    <a:pt x="304" y="110"/>
                  </a:cubicBezTo>
                  <a:cubicBezTo>
                    <a:pt x="288" y="128"/>
                    <a:pt x="272" y="146"/>
                    <a:pt x="256" y="165"/>
                  </a:cubicBezTo>
                  <a:cubicBezTo>
                    <a:pt x="251" y="158"/>
                    <a:pt x="246" y="152"/>
                    <a:pt x="242" y="146"/>
                  </a:cubicBezTo>
                  <a:cubicBezTo>
                    <a:pt x="233" y="134"/>
                    <a:pt x="225" y="123"/>
                    <a:pt x="217" y="112"/>
                  </a:cubicBezTo>
                  <a:cubicBezTo>
                    <a:pt x="216" y="111"/>
                    <a:pt x="216" y="111"/>
                    <a:pt x="216" y="110"/>
                  </a:cubicBezTo>
                  <a:cubicBezTo>
                    <a:pt x="213" y="112"/>
                    <a:pt x="210" y="114"/>
                    <a:pt x="207" y="116"/>
                  </a:cubicBezTo>
                  <a:cubicBezTo>
                    <a:pt x="209" y="116"/>
                    <a:pt x="210" y="118"/>
                    <a:pt x="212" y="121"/>
                  </a:cubicBezTo>
                  <a:cubicBezTo>
                    <a:pt x="225" y="138"/>
                    <a:pt x="237" y="155"/>
                    <a:pt x="249" y="172"/>
                  </a:cubicBezTo>
                  <a:cubicBezTo>
                    <a:pt x="229" y="195"/>
                    <a:pt x="209" y="218"/>
                    <a:pt x="188" y="242"/>
                  </a:cubicBezTo>
                  <a:cubicBezTo>
                    <a:pt x="189" y="227"/>
                    <a:pt x="189" y="213"/>
                    <a:pt x="190" y="199"/>
                  </a:cubicBezTo>
                  <a:cubicBezTo>
                    <a:pt x="191" y="187"/>
                    <a:pt x="191" y="175"/>
                    <a:pt x="192" y="163"/>
                  </a:cubicBezTo>
                  <a:cubicBezTo>
                    <a:pt x="193" y="149"/>
                    <a:pt x="194" y="136"/>
                    <a:pt x="194" y="122"/>
                  </a:cubicBezTo>
                  <a:cubicBezTo>
                    <a:pt x="194" y="121"/>
                    <a:pt x="194" y="120"/>
                    <a:pt x="195" y="119"/>
                  </a:cubicBezTo>
                  <a:cubicBezTo>
                    <a:pt x="194" y="119"/>
                    <a:pt x="193" y="119"/>
                    <a:pt x="192" y="119"/>
                  </a:cubicBezTo>
                  <a:cubicBezTo>
                    <a:pt x="189" y="119"/>
                    <a:pt x="187" y="119"/>
                    <a:pt x="184" y="118"/>
                  </a:cubicBezTo>
                  <a:cubicBezTo>
                    <a:pt x="185" y="120"/>
                    <a:pt x="185" y="121"/>
                    <a:pt x="185" y="123"/>
                  </a:cubicBezTo>
                  <a:cubicBezTo>
                    <a:pt x="183" y="150"/>
                    <a:pt x="182" y="178"/>
                    <a:pt x="180" y="205"/>
                  </a:cubicBezTo>
                  <a:cubicBezTo>
                    <a:pt x="180" y="220"/>
                    <a:pt x="179" y="236"/>
                    <a:pt x="178" y="251"/>
                  </a:cubicBezTo>
                  <a:cubicBezTo>
                    <a:pt x="178" y="253"/>
                    <a:pt x="177" y="255"/>
                    <a:pt x="176" y="256"/>
                  </a:cubicBezTo>
                  <a:cubicBezTo>
                    <a:pt x="154" y="282"/>
                    <a:pt x="131" y="307"/>
                    <a:pt x="108" y="333"/>
                  </a:cubicBezTo>
                  <a:cubicBezTo>
                    <a:pt x="108" y="333"/>
                    <a:pt x="108" y="333"/>
                    <a:pt x="107" y="334"/>
                  </a:cubicBezTo>
                  <a:cubicBezTo>
                    <a:pt x="110" y="336"/>
                    <a:pt x="113" y="338"/>
                    <a:pt x="115" y="341"/>
                  </a:cubicBezTo>
                  <a:cubicBezTo>
                    <a:pt x="115" y="339"/>
                    <a:pt x="117" y="338"/>
                    <a:pt x="119" y="335"/>
                  </a:cubicBezTo>
                  <a:cubicBezTo>
                    <a:pt x="138" y="314"/>
                    <a:pt x="157" y="292"/>
                    <a:pt x="176" y="270"/>
                  </a:cubicBezTo>
                  <a:cubicBezTo>
                    <a:pt x="176" y="275"/>
                    <a:pt x="176" y="280"/>
                    <a:pt x="176" y="284"/>
                  </a:cubicBezTo>
                  <a:cubicBezTo>
                    <a:pt x="175" y="301"/>
                    <a:pt x="174" y="318"/>
                    <a:pt x="174" y="335"/>
                  </a:cubicBezTo>
                  <a:cubicBezTo>
                    <a:pt x="173" y="338"/>
                    <a:pt x="173" y="340"/>
                    <a:pt x="170" y="340"/>
                  </a:cubicBezTo>
                  <a:cubicBezTo>
                    <a:pt x="154" y="344"/>
                    <a:pt x="138" y="348"/>
                    <a:pt x="122" y="351"/>
                  </a:cubicBezTo>
                  <a:cubicBezTo>
                    <a:pt x="122" y="351"/>
                    <a:pt x="121" y="351"/>
                    <a:pt x="121" y="351"/>
                  </a:cubicBezTo>
                  <a:cubicBezTo>
                    <a:pt x="122" y="354"/>
                    <a:pt x="123" y="357"/>
                    <a:pt x="123" y="361"/>
                  </a:cubicBezTo>
                  <a:cubicBezTo>
                    <a:pt x="124" y="360"/>
                    <a:pt x="125" y="360"/>
                    <a:pt x="126" y="360"/>
                  </a:cubicBezTo>
                  <a:cubicBezTo>
                    <a:pt x="137" y="358"/>
                    <a:pt x="149" y="355"/>
                    <a:pt x="160" y="352"/>
                  </a:cubicBezTo>
                  <a:cubicBezTo>
                    <a:pt x="164" y="351"/>
                    <a:pt x="168" y="351"/>
                    <a:pt x="173" y="350"/>
                  </a:cubicBezTo>
                  <a:cubicBezTo>
                    <a:pt x="172" y="363"/>
                    <a:pt x="172" y="374"/>
                    <a:pt x="171" y="387"/>
                  </a:cubicBezTo>
                  <a:cubicBezTo>
                    <a:pt x="163" y="384"/>
                    <a:pt x="156" y="382"/>
                    <a:pt x="148" y="379"/>
                  </a:cubicBezTo>
                  <a:cubicBezTo>
                    <a:pt x="140" y="377"/>
                    <a:pt x="133" y="374"/>
                    <a:pt x="125" y="371"/>
                  </a:cubicBezTo>
                  <a:cubicBezTo>
                    <a:pt x="124" y="371"/>
                    <a:pt x="123" y="371"/>
                    <a:pt x="123" y="370"/>
                  </a:cubicBezTo>
                  <a:cubicBezTo>
                    <a:pt x="122" y="374"/>
                    <a:pt x="121" y="377"/>
                    <a:pt x="119" y="380"/>
                  </a:cubicBezTo>
                  <a:cubicBezTo>
                    <a:pt x="120" y="380"/>
                    <a:pt x="120" y="380"/>
                    <a:pt x="121" y="380"/>
                  </a:cubicBezTo>
                  <a:cubicBezTo>
                    <a:pt x="136" y="385"/>
                    <a:pt x="151" y="391"/>
                    <a:pt x="167" y="396"/>
                  </a:cubicBezTo>
                  <a:cubicBezTo>
                    <a:pt x="170" y="397"/>
                    <a:pt x="170" y="399"/>
                    <a:pt x="170" y="401"/>
                  </a:cubicBezTo>
                  <a:cubicBezTo>
                    <a:pt x="168" y="437"/>
                    <a:pt x="166" y="473"/>
                    <a:pt x="165" y="509"/>
                  </a:cubicBezTo>
                  <a:cubicBezTo>
                    <a:pt x="165" y="509"/>
                    <a:pt x="165" y="510"/>
                    <a:pt x="165" y="510"/>
                  </a:cubicBezTo>
                  <a:cubicBezTo>
                    <a:pt x="166" y="510"/>
                    <a:pt x="167" y="510"/>
                    <a:pt x="168" y="510"/>
                  </a:cubicBezTo>
                  <a:cubicBezTo>
                    <a:pt x="170" y="510"/>
                    <a:pt x="172" y="510"/>
                    <a:pt x="174" y="511"/>
                  </a:cubicBezTo>
                  <a:cubicBezTo>
                    <a:pt x="176" y="474"/>
                    <a:pt x="178" y="438"/>
                    <a:pt x="180" y="402"/>
                  </a:cubicBezTo>
                  <a:cubicBezTo>
                    <a:pt x="180" y="402"/>
                    <a:pt x="180" y="401"/>
                    <a:pt x="180" y="401"/>
                  </a:cubicBezTo>
                  <a:cubicBezTo>
                    <a:pt x="224" y="416"/>
                    <a:pt x="267" y="431"/>
                    <a:pt x="311" y="447"/>
                  </a:cubicBezTo>
                  <a:cubicBezTo>
                    <a:pt x="308" y="458"/>
                    <a:pt x="306" y="469"/>
                    <a:pt x="303" y="480"/>
                  </a:cubicBezTo>
                  <a:cubicBezTo>
                    <a:pt x="302" y="481"/>
                    <a:pt x="301" y="483"/>
                    <a:pt x="299" y="483"/>
                  </a:cubicBezTo>
                  <a:cubicBezTo>
                    <a:pt x="277" y="493"/>
                    <a:pt x="254" y="503"/>
                    <a:pt x="231" y="513"/>
                  </a:cubicBezTo>
                  <a:cubicBezTo>
                    <a:pt x="220" y="518"/>
                    <a:pt x="209" y="522"/>
                    <a:pt x="198" y="527"/>
                  </a:cubicBezTo>
                  <a:cubicBezTo>
                    <a:pt x="200" y="530"/>
                    <a:pt x="201" y="533"/>
                    <a:pt x="202" y="536"/>
                  </a:cubicBezTo>
                  <a:cubicBezTo>
                    <a:pt x="202" y="536"/>
                    <a:pt x="203" y="536"/>
                    <a:pt x="203" y="536"/>
                  </a:cubicBezTo>
                  <a:cubicBezTo>
                    <a:pt x="227" y="525"/>
                    <a:pt x="250" y="515"/>
                    <a:pt x="274" y="505"/>
                  </a:cubicBezTo>
                  <a:cubicBezTo>
                    <a:pt x="282" y="501"/>
                    <a:pt x="290" y="498"/>
                    <a:pt x="299" y="494"/>
                  </a:cubicBezTo>
                  <a:cubicBezTo>
                    <a:pt x="288" y="538"/>
                    <a:pt x="277" y="582"/>
                    <a:pt x="266" y="626"/>
                  </a:cubicBezTo>
                  <a:cubicBezTo>
                    <a:pt x="249" y="623"/>
                    <a:pt x="234" y="620"/>
                    <a:pt x="218" y="617"/>
                  </a:cubicBezTo>
                  <a:cubicBezTo>
                    <a:pt x="213" y="616"/>
                    <a:pt x="201" y="614"/>
                    <a:pt x="201" y="614"/>
                  </a:cubicBezTo>
                  <a:cubicBezTo>
                    <a:pt x="201" y="614"/>
                    <a:pt x="190" y="589"/>
                    <a:pt x="188" y="585"/>
                  </a:cubicBezTo>
                  <a:cubicBezTo>
                    <a:pt x="187" y="582"/>
                    <a:pt x="186" y="579"/>
                    <a:pt x="186" y="576"/>
                  </a:cubicBezTo>
                  <a:cubicBezTo>
                    <a:pt x="183" y="578"/>
                    <a:pt x="180" y="580"/>
                    <a:pt x="176" y="580"/>
                  </a:cubicBezTo>
                  <a:cubicBezTo>
                    <a:pt x="176" y="581"/>
                    <a:pt x="177" y="581"/>
                    <a:pt x="177" y="582"/>
                  </a:cubicBezTo>
                  <a:cubicBezTo>
                    <a:pt x="178" y="586"/>
                    <a:pt x="189" y="612"/>
                    <a:pt x="189" y="612"/>
                  </a:cubicBezTo>
                  <a:cubicBezTo>
                    <a:pt x="189" y="612"/>
                    <a:pt x="155" y="605"/>
                    <a:pt x="149" y="604"/>
                  </a:cubicBezTo>
                  <a:cubicBezTo>
                    <a:pt x="129" y="601"/>
                    <a:pt x="110" y="597"/>
                    <a:pt x="90" y="593"/>
                  </a:cubicBezTo>
                  <a:cubicBezTo>
                    <a:pt x="72" y="590"/>
                    <a:pt x="54" y="586"/>
                    <a:pt x="36" y="582"/>
                  </a:cubicBezTo>
                  <a:cubicBezTo>
                    <a:pt x="25" y="580"/>
                    <a:pt x="14" y="578"/>
                    <a:pt x="3" y="576"/>
                  </a:cubicBezTo>
                  <a:cubicBezTo>
                    <a:pt x="3" y="580"/>
                    <a:pt x="2" y="583"/>
                    <a:pt x="0" y="586"/>
                  </a:cubicBezTo>
                  <a:cubicBezTo>
                    <a:pt x="5" y="586"/>
                    <a:pt x="10" y="587"/>
                    <a:pt x="14" y="588"/>
                  </a:cubicBezTo>
                  <a:cubicBezTo>
                    <a:pt x="34" y="592"/>
                    <a:pt x="53" y="595"/>
                    <a:pt x="73" y="599"/>
                  </a:cubicBezTo>
                  <a:cubicBezTo>
                    <a:pt x="86" y="602"/>
                    <a:pt x="99" y="604"/>
                    <a:pt x="112" y="607"/>
                  </a:cubicBezTo>
                  <a:cubicBezTo>
                    <a:pt x="124" y="609"/>
                    <a:pt x="137" y="611"/>
                    <a:pt x="149" y="614"/>
                  </a:cubicBezTo>
                  <a:cubicBezTo>
                    <a:pt x="151" y="614"/>
                    <a:pt x="193" y="623"/>
                    <a:pt x="193" y="623"/>
                  </a:cubicBezTo>
                  <a:cubicBezTo>
                    <a:pt x="193" y="623"/>
                    <a:pt x="206" y="656"/>
                    <a:pt x="212" y="671"/>
                  </a:cubicBezTo>
                  <a:cubicBezTo>
                    <a:pt x="217" y="682"/>
                    <a:pt x="221" y="692"/>
                    <a:pt x="225" y="703"/>
                  </a:cubicBezTo>
                  <a:cubicBezTo>
                    <a:pt x="228" y="702"/>
                    <a:pt x="231" y="701"/>
                    <a:pt x="234" y="700"/>
                  </a:cubicBezTo>
                  <a:cubicBezTo>
                    <a:pt x="234" y="699"/>
                    <a:pt x="233" y="697"/>
                    <a:pt x="232" y="695"/>
                  </a:cubicBezTo>
                  <a:cubicBezTo>
                    <a:pt x="223" y="672"/>
                    <a:pt x="214" y="649"/>
                    <a:pt x="205" y="627"/>
                  </a:cubicBezTo>
                  <a:cubicBezTo>
                    <a:pt x="205" y="626"/>
                    <a:pt x="204" y="624"/>
                    <a:pt x="204" y="624"/>
                  </a:cubicBezTo>
                  <a:cubicBezTo>
                    <a:pt x="204" y="624"/>
                    <a:pt x="243" y="632"/>
                    <a:pt x="263" y="635"/>
                  </a:cubicBezTo>
                  <a:cubicBezTo>
                    <a:pt x="261" y="643"/>
                    <a:pt x="260" y="650"/>
                    <a:pt x="258" y="657"/>
                  </a:cubicBezTo>
                  <a:cubicBezTo>
                    <a:pt x="254" y="671"/>
                    <a:pt x="251" y="685"/>
                    <a:pt x="247" y="699"/>
                  </a:cubicBezTo>
                  <a:cubicBezTo>
                    <a:pt x="247" y="699"/>
                    <a:pt x="247" y="699"/>
                    <a:pt x="247" y="699"/>
                  </a:cubicBezTo>
                  <a:cubicBezTo>
                    <a:pt x="250" y="700"/>
                    <a:pt x="253" y="700"/>
                    <a:pt x="256" y="702"/>
                  </a:cubicBezTo>
                  <a:cubicBezTo>
                    <a:pt x="257" y="696"/>
                    <a:pt x="261" y="684"/>
                    <a:pt x="262" y="680"/>
                  </a:cubicBezTo>
                  <a:cubicBezTo>
                    <a:pt x="265" y="668"/>
                    <a:pt x="273" y="637"/>
                    <a:pt x="273" y="637"/>
                  </a:cubicBezTo>
                  <a:cubicBezTo>
                    <a:pt x="283" y="639"/>
                    <a:pt x="283" y="639"/>
                    <a:pt x="283" y="639"/>
                  </a:cubicBezTo>
                  <a:cubicBezTo>
                    <a:pt x="283" y="639"/>
                    <a:pt x="260" y="693"/>
                    <a:pt x="256" y="702"/>
                  </a:cubicBezTo>
                  <a:cubicBezTo>
                    <a:pt x="259" y="703"/>
                    <a:pt x="262" y="705"/>
                    <a:pt x="264" y="706"/>
                  </a:cubicBezTo>
                  <a:cubicBezTo>
                    <a:pt x="264" y="706"/>
                    <a:pt x="265" y="706"/>
                    <a:pt x="265" y="706"/>
                  </a:cubicBezTo>
                  <a:cubicBezTo>
                    <a:pt x="273" y="687"/>
                    <a:pt x="280" y="668"/>
                    <a:pt x="289" y="650"/>
                  </a:cubicBezTo>
                  <a:cubicBezTo>
                    <a:pt x="293" y="640"/>
                    <a:pt x="293" y="641"/>
                    <a:pt x="303" y="643"/>
                  </a:cubicBezTo>
                  <a:cubicBezTo>
                    <a:pt x="323" y="647"/>
                    <a:pt x="342" y="650"/>
                    <a:pt x="362" y="654"/>
                  </a:cubicBezTo>
                  <a:cubicBezTo>
                    <a:pt x="375" y="656"/>
                    <a:pt x="388" y="659"/>
                    <a:pt x="401" y="662"/>
                  </a:cubicBezTo>
                  <a:cubicBezTo>
                    <a:pt x="405" y="662"/>
                    <a:pt x="410" y="663"/>
                    <a:pt x="414" y="664"/>
                  </a:cubicBezTo>
                  <a:cubicBezTo>
                    <a:pt x="415" y="664"/>
                    <a:pt x="415" y="664"/>
                    <a:pt x="416" y="664"/>
                  </a:cubicBezTo>
                  <a:cubicBezTo>
                    <a:pt x="416" y="661"/>
                    <a:pt x="417" y="658"/>
                    <a:pt x="418" y="655"/>
                  </a:cubicBezTo>
                  <a:cubicBezTo>
                    <a:pt x="418" y="655"/>
                    <a:pt x="417" y="655"/>
                    <a:pt x="417" y="655"/>
                  </a:cubicBezTo>
                  <a:cubicBezTo>
                    <a:pt x="395" y="651"/>
                    <a:pt x="374" y="647"/>
                    <a:pt x="353" y="643"/>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1" name="Freeform 422">
              <a:extLst>
                <a:ext uri="{FF2B5EF4-FFF2-40B4-BE49-F238E27FC236}">
                  <a16:creationId xmlns:a16="http://schemas.microsoft.com/office/drawing/2014/main" id="{C5D5B478-0569-4E3B-BCCD-2BDA78515357}"/>
                </a:ext>
              </a:extLst>
            </p:cNvPr>
            <p:cNvSpPr>
              <a:spLocks/>
            </p:cNvSpPr>
            <p:nvPr/>
          </p:nvSpPr>
          <p:spPr bwMode="auto">
            <a:xfrm>
              <a:off x="10234038" y="4369106"/>
              <a:ext cx="283933" cy="585862"/>
            </a:xfrm>
            <a:custGeom>
              <a:avLst/>
              <a:gdLst>
                <a:gd name="T0" fmla="*/ 67 w 71"/>
                <a:gd name="T1" fmla="*/ 137 h 146"/>
                <a:gd name="T2" fmla="*/ 42 w 71"/>
                <a:gd name="T3" fmla="*/ 78 h 146"/>
                <a:gd name="T4" fmla="*/ 15 w 71"/>
                <a:gd name="T5" fmla="*/ 13 h 146"/>
                <a:gd name="T6" fmla="*/ 10 w 71"/>
                <a:gd name="T7" fmla="*/ 1 h 146"/>
                <a:gd name="T8" fmla="*/ 9 w 71"/>
                <a:gd name="T9" fmla="*/ 0 h 146"/>
                <a:gd name="T10" fmla="*/ 0 w 71"/>
                <a:gd name="T11" fmla="*/ 4 h 146"/>
                <a:gd name="T12" fmla="*/ 3 w 71"/>
                <a:gd name="T13" fmla="*/ 8 h 146"/>
                <a:gd name="T14" fmla="*/ 33 w 71"/>
                <a:gd name="T15" fmla="*/ 80 h 146"/>
                <a:gd name="T16" fmla="*/ 57 w 71"/>
                <a:gd name="T17" fmla="*/ 138 h 146"/>
                <a:gd name="T18" fmla="*/ 60 w 71"/>
                <a:gd name="T19" fmla="*/ 145 h 146"/>
                <a:gd name="T20" fmla="*/ 60 w 71"/>
                <a:gd name="T21" fmla="*/ 146 h 146"/>
                <a:gd name="T22" fmla="*/ 71 w 71"/>
                <a:gd name="T23" fmla="*/ 142 h 146"/>
                <a:gd name="T24" fmla="*/ 67 w 71"/>
                <a:gd name="T25" fmla="*/ 13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146">
                  <a:moveTo>
                    <a:pt x="67" y="137"/>
                  </a:moveTo>
                  <a:cubicBezTo>
                    <a:pt x="59" y="117"/>
                    <a:pt x="51" y="98"/>
                    <a:pt x="42" y="78"/>
                  </a:cubicBezTo>
                  <a:cubicBezTo>
                    <a:pt x="33" y="56"/>
                    <a:pt x="24" y="34"/>
                    <a:pt x="15" y="13"/>
                  </a:cubicBezTo>
                  <a:cubicBezTo>
                    <a:pt x="13" y="9"/>
                    <a:pt x="11" y="5"/>
                    <a:pt x="10" y="1"/>
                  </a:cubicBezTo>
                  <a:cubicBezTo>
                    <a:pt x="10" y="1"/>
                    <a:pt x="10" y="1"/>
                    <a:pt x="9" y="0"/>
                  </a:cubicBezTo>
                  <a:cubicBezTo>
                    <a:pt x="7" y="2"/>
                    <a:pt x="4" y="3"/>
                    <a:pt x="0" y="4"/>
                  </a:cubicBezTo>
                  <a:cubicBezTo>
                    <a:pt x="1" y="5"/>
                    <a:pt x="2" y="6"/>
                    <a:pt x="3" y="8"/>
                  </a:cubicBezTo>
                  <a:cubicBezTo>
                    <a:pt x="12" y="32"/>
                    <a:pt x="23" y="56"/>
                    <a:pt x="33" y="80"/>
                  </a:cubicBezTo>
                  <a:cubicBezTo>
                    <a:pt x="41" y="99"/>
                    <a:pt x="49" y="118"/>
                    <a:pt x="57" y="138"/>
                  </a:cubicBezTo>
                  <a:cubicBezTo>
                    <a:pt x="58" y="140"/>
                    <a:pt x="60" y="142"/>
                    <a:pt x="60" y="145"/>
                  </a:cubicBezTo>
                  <a:cubicBezTo>
                    <a:pt x="60" y="145"/>
                    <a:pt x="60" y="146"/>
                    <a:pt x="60" y="146"/>
                  </a:cubicBezTo>
                  <a:cubicBezTo>
                    <a:pt x="63" y="144"/>
                    <a:pt x="67" y="143"/>
                    <a:pt x="71" y="142"/>
                  </a:cubicBezTo>
                  <a:cubicBezTo>
                    <a:pt x="69" y="141"/>
                    <a:pt x="68" y="139"/>
                    <a:pt x="67" y="137"/>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2" name="Freeform 423">
              <a:extLst>
                <a:ext uri="{FF2B5EF4-FFF2-40B4-BE49-F238E27FC236}">
                  <a16:creationId xmlns:a16="http://schemas.microsoft.com/office/drawing/2014/main" id="{436CBE4C-A446-44D8-BE5B-BB5B1D83EAA4}"/>
                </a:ext>
              </a:extLst>
            </p:cNvPr>
            <p:cNvSpPr>
              <a:spLocks/>
            </p:cNvSpPr>
            <p:nvPr/>
          </p:nvSpPr>
          <p:spPr bwMode="auto">
            <a:xfrm>
              <a:off x="10342013" y="4185150"/>
              <a:ext cx="355916" cy="67984"/>
            </a:xfrm>
            <a:custGeom>
              <a:avLst/>
              <a:gdLst>
                <a:gd name="T0" fmla="*/ 1 w 89"/>
                <a:gd name="T1" fmla="*/ 7 h 17"/>
                <a:gd name="T2" fmla="*/ 0 w 89"/>
                <a:gd name="T3" fmla="*/ 7 h 17"/>
                <a:gd name="T4" fmla="*/ 0 w 89"/>
                <a:gd name="T5" fmla="*/ 15 h 17"/>
                <a:gd name="T6" fmla="*/ 0 w 89"/>
                <a:gd name="T7" fmla="*/ 17 h 17"/>
                <a:gd name="T8" fmla="*/ 8 w 89"/>
                <a:gd name="T9" fmla="*/ 16 h 17"/>
                <a:gd name="T10" fmla="*/ 71 w 89"/>
                <a:gd name="T11" fmla="*/ 11 h 17"/>
                <a:gd name="T12" fmla="*/ 89 w 89"/>
                <a:gd name="T13" fmla="*/ 9 h 17"/>
                <a:gd name="T14" fmla="*/ 88 w 89"/>
                <a:gd name="T15" fmla="*/ 2 h 17"/>
                <a:gd name="T16" fmla="*/ 88 w 89"/>
                <a:gd name="T17" fmla="*/ 0 h 17"/>
                <a:gd name="T18" fmla="*/ 83 w 89"/>
                <a:gd name="T19" fmla="*/ 0 h 17"/>
                <a:gd name="T20" fmla="*/ 1 w 89"/>
                <a:gd name="T2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7">
                  <a:moveTo>
                    <a:pt x="1" y="7"/>
                  </a:moveTo>
                  <a:cubicBezTo>
                    <a:pt x="0" y="7"/>
                    <a:pt x="0" y="7"/>
                    <a:pt x="0" y="7"/>
                  </a:cubicBezTo>
                  <a:cubicBezTo>
                    <a:pt x="0" y="10"/>
                    <a:pt x="0" y="12"/>
                    <a:pt x="0" y="15"/>
                  </a:cubicBezTo>
                  <a:cubicBezTo>
                    <a:pt x="0" y="16"/>
                    <a:pt x="0" y="16"/>
                    <a:pt x="0" y="17"/>
                  </a:cubicBezTo>
                  <a:cubicBezTo>
                    <a:pt x="3" y="17"/>
                    <a:pt x="6" y="16"/>
                    <a:pt x="8" y="16"/>
                  </a:cubicBezTo>
                  <a:cubicBezTo>
                    <a:pt x="29" y="14"/>
                    <a:pt x="50" y="12"/>
                    <a:pt x="71" y="11"/>
                  </a:cubicBezTo>
                  <a:cubicBezTo>
                    <a:pt x="77" y="10"/>
                    <a:pt x="83" y="10"/>
                    <a:pt x="89" y="9"/>
                  </a:cubicBezTo>
                  <a:cubicBezTo>
                    <a:pt x="88" y="7"/>
                    <a:pt x="88" y="4"/>
                    <a:pt x="88" y="2"/>
                  </a:cubicBezTo>
                  <a:cubicBezTo>
                    <a:pt x="88" y="1"/>
                    <a:pt x="88" y="0"/>
                    <a:pt x="88" y="0"/>
                  </a:cubicBezTo>
                  <a:cubicBezTo>
                    <a:pt x="87" y="0"/>
                    <a:pt x="85" y="0"/>
                    <a:pt x="83" y="0"/>
                  </a:cubicBezTo>
                  <a:cubicBezTo>
                    <a:pt x="56" y="2"/>
                    <a:pt x="28" y="5"/>
                    <a:pt x="1" y="7"/>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3" name="Freeform 424">
              <a:extLst>
                <a:ext uri="{FF2B5EF4-FFF2-40B4-BE49-F238E27FC236}">
                  <a16:creationId xmlns:a16="http://schemas.microsoft.com/office/drawing/2014/main" id="{663948AE-27BF-434B-BD9B-8204B018B307}"/>
                </a:ext>
              </a:extLst>
            </p:cNvPr>
            <p:cNvSpPr>
              <a:spLocks/>
            </p:cNvSpPr>
            <p:nvPr/>
          </p:nvSpPr>
          <p:spPr bwMode="auto">
            <a:xfrm>
              <a:off x="8750389" y="4585055"/>
              <a:ext cx="521877" cy="99976"/>
            </a:xfrm>
            <a:custGeom>
              <a:avLst/>
              <a:gdLst>
                <a:gd name="T0" fmla="*/ 117 w 130"/>
                <a:gd name="T1" fmla="*/ 11 h 25"/>
                <a:gd name="T2" fmla="*/ 130 w 130"/>
                <a:gd name="T3" fmla="*/ 10 h 25"/>
                <a:gd name="T4" fmla="*/ 130 w 130"/>
                <a:gd name="T5" fmla="*/ 10 h 25"/>
                <a:gd name="T6" fmla="*/ 129 w 130"/>
                <a:gd name="T7" fmla="*/ 1 h 25"/>
                <a:gd name="T8" fmla="*/ 129 w 130"/>
                <a:gd name="T9" fmla="*/ 0 h 25"/>
                <a:gd name="T10" fmla="*/ 129 w 130"/>
                <a:gd name="T11" fmla="*/ 0 h 25"/>
                <a:gd name="T12" fmla="*/ 91 w 130"/>
                <a:gd name="T13" fmla="*/ 5 h 25"/>
                <a:gd name="T14" fmla="*/ 47 w 130"/>
                <a:gd name="T15" fmla="*/ 10 h 25"/>
                <a:gd name="T16" fmla="*/ 0 w 130"/>
                <a:gd name="T17" fmla="*/ 15 h 25"/>
                <a:gd name="T18" fmla="*/ 1 w 130"/>
                <a:gd name="T19" fmla="*/ 24 h 25"/>
                <a:gd name="T20" fmla="*/ 1 w 130"/>
                <a:gd name="T21" fmla="*/ 25 h 25"/>
                <a:gd name="T22" fmla="*/ 34 w 130"/>
                <a:gd name="T23" fmla="*/ 21 h 25"/>
                <a:gd name="T24" fmla="*/ 117 w 130"/>
                <a:gd name="T25"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25">
                  <a:moveTo>
                    <a:pt x="117" y="11"/>
                  </a:moveTo>
                  <a:cubicBezTo>
                    <a:pt x="121" y="11"/>
                    <a:pt x="125" y="10"/>
                    <a:pt x="130" y="10"/>
                  </a:cubicBezTo>
                  <a:cubicBezTo>
                    <a:pt x="130" y="10"/>
                    <a:pt x="130" y="10"/>
                    <a:pt x="130" y="10"/>
                  </a:cubicBezTo>
                  <a:cubicBezTo>
                    <a:pt x="129" y="7"/>
                    <a:pt x="129" y="4"/>
                    <a:pt x="129" y="1"/>
                  </a:cubicBezTo>
                  <a:cubicBezTo>
                    <a:pt x="129" y="0"/>
                    <a:pt x="129" y="0"/>
                    <a:pt x="129" y="0"/>
                  </a:cubicBezTo>
                  <a:cubicBezTo>
                    <a:pt x="129" y="0"/>
                    <a:pt x="129" y="0"/>
                    <a:pt x="129" y="0"/>
                  </a:cubicBezTo>
                  <a:cubicBezTo>
                    <a:pt x="116" y="2"/>
                    <a:pt x="104" y="3"/>
                    <a:pt x="91" y="5"/>
                  </a:cubicBezTo>
                  <a:cubicBezTo>
                    <a:pt x="76" y="7"/>
                    <a:pt x="61" y="8"/>
                    <a:pt x="47" y="10"/>
                  </a:cubicBezTo>
                  <a:cubicBezTo>
                    <a:pt x="31" y="12"/>
                    <a:pt x="15" y="14"/>
                    <a:pt x="0" y="15"/>
                  </a:cubicBezTo>
                  <a:cubicBezTo>
                    <a:pt x="1" y="18"/>
                    <a:pt x="1" y="21"/>
                    <a:pt x="1" y="24"/>
                  </a:cubicBezTo>
                  <a:cubicBezTo>
                    <a:pt x="1" y="24"/>
                    <a:pt x="1" y="25"/>
                    <a:pt x="1" y="25"/>
                  </a:cubicBezTo>
                  <a:cubicBezTo>
                    <a:pt x="12" y="24"/>
                    <a:pt x="23" y="23"/>
                    <a:pt x="34" y="21"/>
                  </a:cubicBezTo>
                  <a:cubicBezTo>
                    <a:pt x="62" y="18"/>
                    <a:pt x="89" y="14"/>
                    <a:pt x="117" y="1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4" name="Freeform 425">
              <a:extLst>
                <a:ext uri="{FF2B5EF4-FFF2-40B4-BE49-F238E27FC236}">
                  <a16:creationId xmlns:a16="http://schemas.microsoft.com/office/drawing/2014/main" id="{09FF81D1-8F70-4D90-B108-A24D1AD029C9}"/>
                </a:ext>
              </a:extLst>
            </p:cNvPr>
            <p:cNvSpPr>
              <a:spLocks/>
            </p:cNvSpPr>
            <p:nvPr/>
          </p:nvSpPr>
          <p:spPr bwMode="auto">
            <a:xfrm>
              <a:off x="8666409" y="3971201"/>
              <a:ext cx="367913" cy="597859"/>
            </a:xfrm>
            <a:custGeom>
              <a:avLst/>
              <a:gdLst>
                <a:gd name="T0" fmla="*/ 61 w 92"/>
                <a:gd name="T1" fmla="*/ 58 h 149"/>
                <a:gd name="T2" fmla="*/ 92 w 92"/>
                <a:gd name="T3" fmla="*/ 5 h 149"/>
                <a:gd name="T4" fmla="*/ 84 w 92"/>
                <a:gd name="T5" fmla="*/ 0 h 149"/>
                <a:gd name="T6" fmla="*/ 83 w 92"/>
                <a:gd name="T7" fmla="*/ 1 h 149"/>
                <a:gd name="T8" fmla="*/ 62 w 92"/>
                <a:gd name="T9" fmla="*/ 37 h 149"/>
                <a:gd name="T10" fmla="*/ 23 w 92"/>
                <a:gd name="T11" fmla="*/ 104 h 149"/>
                <a:gd name="T12" fmla="*/ 0 w 92"/>
                <a:gd name="T13" fmla="*/ 144 h 149"/>
                <a:gd name="T14" fmla="*/ 8 w 92"/>
                <a:gd name="T15" fmla="*/ 149 h 149"/>
                <a:gd name="T16" fmla="*/ 30 w 92"/>
                <a:gd name="T17" fmla="*/ 112 h 149"/>
                <a:gd name="T18" fmla="*/ 61 w 92"/>
                <a:gd name="T19" fmla="*/ 5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49">
                  <a:moveTo>
                    <a:pt x="61" y="58"/>
                  </a:moveTo>
                  <a:cubicBezTo>
                    <a:pt x="71" y="40"/>
                    <a:pt x="82" y="22"/>
                    <a:pt x="92" y="5"/>
                  </a:cubicBezTo>
                  <a:cubicBezTo>
                    <a:pt x="89" y="4"/>
                    <a:pt x="86" y="2"/>
                    <a:pt x="84" y="0"/>
                  </a:cubicBezTo>
                  <a:cubicBezTo>
                    <a:pt x="84" y="0"/>
                    <a:pt x="84" y="0"/>
                    <a:pt x="83" y="1"/>
                  </a:cubicBezTo>
                  <a:cubicBezTo>
                    <a:pt x="76" y="13"/>
                    <a:pt x="69" y="25"/>
                    <a:pt x="62" y="37"/>
                  </a:cubicBezTo>
                  <a:cubicBezTo>
                    <a:pt x="49" y="59"/>
                    <a:pt x="36" y="82"/>
                    <a:pt x="23" y="104"/>
                  </a:cubicBezTo>
                  <a:cubicBezTo>
                    <a:pt x="15" y="117"/>
                    <a:pt x="8" y="131"/>
                    <a:pt x="0" y="144"/>
                  </a:cubicBezTo>
                  <a:cubicBezTo>
                    <a:pt x="3" y="145"/>
                    <a:pt x="6" y="147"/>
                    <a:pt x="8" y="149"/>
                  </a:cubicBezTo>
                  <a:cubicBezTo>
                    <a:pt x="15" y="137"/>
                    <a:pt x="22" y="124"/>
                    <a:pt x="30" y="112"/>
                  </a:cubicBezTo>
                  <a:cubicBezTo>
                    <a:pt x="40" y="94"/>
                    <a:pt x="50" y="76"/>
                    <a:pt x="61" y="58"/>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5" name="Freeform 426">
              <a:extLst>
                <a:ext uri="{FF2B5EF4-FFF2-40B4-BE49-F238E27FC236}">
                  <a16:creationId xmlns:a16="http://schemas.microsoft.com/office/drawing/2014/main" id="{356FD05E-6A68-46CE-9730-5D8E4BCA3A21}"/>
                </a:ext>
              </a:extLst>
            </p:cNvPr>
            <p:cNvSpPr>
              <a:spLocks/>
            </p:cNvSpPr>
            <p:nvPr/>
          </p:nvSpPr>
          <p:spPr bwMode="auto">
            <a:xfrm>
              <a:off x="10971863" y="3117402"/>
              <a:ext cx="255939" cy="521877"/>
            </a:xfrm>
            <a:custGeom>
              <a:avLst/>
              <a:gdLst>
                <a:gd name="T0" fmla="*/ 2 w 64"/>
                <a:gd name="T1" fmla="*/ 6 h 130"/>
                <a:gd name="T2" fmla="*/ 48 w 64"/>
                <a:gd name="T3" fmla="*/ 112 h 130"/>
                <a:gd name="T4" fmla="*/ 55 w 64"/>
                <a:gd name="T5" fmla="*/ 129 h 130"/>
                <a:gd name="T6" fmla="*/ 55 w 64"/>
                <a:gd name="T7" fmla="*/ 130 h 130"/>
                <a:gd name="T8" fmla="*/ 64 w 64"/>
                <a:gd name="T9" fmla="*/ 127 h 130"/>
                <a:gd name="T10" fmla="*/ 59 w 64"/>
                <a:gd name="T11" fmla="*/ 115 h 130"/>
                <a:gd name="T12" fmla="*/ 28 w 64"/>
                <a:gd name="T13" fmla="*/ 44 h 130"/>
                <a:gd name="T14" fmla="*/ 10 w 64"/>
                <a:gd name="T15" fmla="*/ 1 h 130"/>
                <a:gd name="T16" fmla="*/ 9 w 64"/>
                <a:gd name="T17" fmla="*/ 0 h 130"/>
                <a:gd name="T18" fmla="*/ 0 w 64"/>
                <a:gd name="T19" fmla="*/ 4 h 130"/>
                <a:gd name="T20" fmla="*/ 2 w 64"/>
                <a:gd name="T21" fmla="*/ 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30">
                  <a:moveTo>
                    <a:pt x="2" y="6"/>
                  </a:moveTo>
                  <a:cubicBezTo>
                    <a:pt x="17" y="42"/>
                    <a:pt x="32" y="77"/>
                    <a:pt x="48" y="112"/>
                  </a:cubicBezTo>
                  <a:cubicBezTo>
                    <a:pt x="50" y="118"/>
                    <a:pt x="53" y="123"/>
                    <a:pt x="55" y="129"/>
                  </a:cubicBezTo>
                  <a:cubicBezTo>
                    <a:pt x="55" y="129"/>
                    <a:pt x="55" y="130"/>
                    <a:pt x="55" y="130"/>
                  </a:cubicBezTo>
                  <a:cubicBezTo>
                    <a:pt x="58" y="129"/>
                    <a:pt x="61" y="128"/>
                    <a:pt x="64" y="127"/>
                  </a:cubicBezTo>
                  <a:cubicBezTo>
                    <a:pt x="62" y="123"/>
                    <a:pt x="61" y="119"/>
                    <a:pt x="59" y="115"/>
                  </a:cubicBezTo>
                  <a:cubicBezTo>
                    <a:pt x="49" y="91"/>
                    <a:pt x="38" y="67"/>
                    <a:pt x="28" y="44"/>
                  </a:cubicBezTo>
                  <a:cubicBezTo>
                    <a:pt x="22" y="30"/>
                    <a:pt x="16" y="15"/>
                    <a:pt x="10" y="1"/>
                  </a:cubicBezTo>
                  <a:cubicBezTo>
                    <a:pt x="10" y="1"/>
                    <a:pt x="9" y="0"/>
                    <a:pt x="9" y="0"/>
                  </a:cubicBezTo>
                  <a:cubicBezTo>
                    <a:pt x="6" y="2"/>
                    <a:pt x="4" y="3"/>
                    <a:pt x="0" y="4"/>
                  </a:cubicBezTo>
                  <a:cubicBezTo>
                    <a:pt x="1" y="4"/>
                    <a:pt x="1" y="5"/>
                    <a:pt x="2" y="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6" name="Freeform 427">
              <a:extLst>
                <a:ext uri="{FF2B5EF4-FFF2-40B4-BE49-F238E27FC236}">
                  <a16:creationId xmlns:a16="http://schemas.microsoft.com/office/drawing/2014/main" id="{52546682-DF7C-45F4-86A5-879E2759C6BC}"/>
                </a:ext>
              </a:extLst>
            </p:cNvPr>
            <p:cNvSpPr>
              <a:spLocks/>
            </p:cNvSpPr>
            <p:nvPr/>
          </p:nvSpPr>
          <p:spPr bwMode="auto">
            <a:xfrm>
              <a:off x="8746390" y="1761723"/>
              <a:ext cx="873794" cy="111974"/>
            </a:xfrm>
            <a:custGeom>
              <a:avLst/>
              <a:gdLst>
                <a:gd name="T0" fmla="*/ 0 w 218"/>
                <a:gd name="T1" fmla="*/ 10 h 28"/>
                <a:gd name="T2" fmla="*/ 217 w 218"/>
                <a:gd name="T3" fmla="*/ 28 h 28"/>
                <a:gd name="T4" fmla="*/ 217 w 218"/>
                <a:gd name="T5" fmla="*/ 26 h 28"/>
                <a:gd name="T6" fmla="*/ 218 w 218"/>
                <a:gd name="T7" fmla="*/ 18 h 28"/>
                <a:gd name="T8" fmla="*/ 215 w 218"/>
                <a:gd name="T9" fmla="*/ 18 h 28"/>
                <a:gd name="T10" fmla="*/ 156 w 218"/>
                <a:gd name="T11" fmla="*/ 13 h 28"/>
                <a:gd name="T12" fmla="*/ 98 w 218"/>
                <a:gd name="T13" fmla="*/ 9 h 28"/>
                <a:gd name="T14" fmla="*/ 5 w 218"/>
                <a:gd name="T15" fmla="*/ 1 h 28"/>
                <a:gd name="T16" fmla="*/ 1 w 218"/>
                <a:gd name="T17" fmla="*/ 0 h 28"/>
                <a:gd name="T18" fmla="*/ 1 w 218"/>
                <a:gd name="T19" fmla="*/ 3 h 28"/>
                <a:gd name="T20" fmla="*/ 0 w 218"/>
                <a:gd name="T21"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8">
                  <a:moveTo>
                    <a:pt x="0" y="10"/>
                  </a:moveTo>
                  <a:cubicBezTo>
                    <a:pt x="72" y="16"/>
                    <a:pt x="145" y="22"/>
                    <a:pt x="217" y="28"/>
                  </a:cubicBezTo>
                  <a:cubicBezTo>
                    <a:pt x="217" y="27"/>
                    <a:pt x="217" y="27"/>
                    <a:pt x="217" y="26"/>
                  </a:cubicBezTo>
                  <a:cubicBezTo>
                    <a:pt x="217" y="23"/>
                    <a:pt x="217" y="20"/>
                    <a:pt x="218" y="18"/>
                  </a:cubicBezTo>
                  <a:cubicBezTo>
                    <a:pt x="217" y="18"/>
                    <a:pt x="216" y="18"/>
                    <a:pt x="215" y="18"/>
                  </a:cubicBezTo>
                  <a:cubicBezTo>
                    <a:pt x="195" y="16"/>
                    <a:pt x="175" y="15"/>
                    <a:pt x="156" y="13"/>
                  </a:cubicBezTo>
                  <a:cubicBezTo>
                    <a:pt x="136" y="12"/>
                    <a:pt x="117" y="10"/>
                    <a:pt x="98" y="9"/>
                  </a:cubicBezTo>
                  <a:cubicBezTo>
                    <a:pt x="67" y="6"/>
                    <a:pt x="36" y="3"/>
                    <a:pt x="5" y="1"/>
                  </a:cubicBezTo>
                  <a:cubicBezTo>
                    <a:pt x="3" y="1"/>
                    <a:pt x="2" y="0"/>
                    <a:pt x="1" y="0"/>
                  </a:cubicBezTo>
                  <a:cubicBezTo>
                    <a:pt x="1" y="1"/>
                    <a:pt x="1" y="2"/>
                    <a:pt x="1" y="3"/>
                  </a:cubicBezTo>
                  <a:cubicBezTo>
                    <a:pt x="1" y="5"/>
                    <a:pt x="1" y="8"/>
                    <a:pt x="0" y="1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7" name="Freeform 428">
              <a:extLst>
                <a:ext uri="{FF2B5EF4-FFF2-40B4-BE49-F238E27FC236}">
                  <a16:creationId xmlns:a16="http://schemas.microsoft.com/office/drawing/2014/main" id="{70A20C9A-15BF-43FA-A6B7-DFC5167D5980}"/>
                </a:ext>
              </a:extLst>
            </p:cNvPr>
            <p:cNvSpPr>
              <a:spLocks/>
            </p:cNvSpPr>
            <p:nvPr/>
          </p:nvSpPr>
          <p:spPr bwMode="auto">
            <a:xfrm>
              <a:off x="9868124" y="1925684"/>
              <a:ext cx="477888" cy="317925"/>
            </a:xfrm>
            <a:custGeom>
              <a:avLst/>
              <a:gdLst>
                <a:gd name="T0" fmla="*/ 1 w 119"/>
                <a:gd name="T1" fmla="*/ 9 h 79"/>
                <a:gd name="T2" fmla="*/ 62 w 119"/>
                <a:gd name="T3" fmla="*/ 48 h 79"/>
                <a:gd name="T4" fmla="*/ 111 w 119"/>
                <a:gd name="T5" fmla="*/ 78 h 79"/>
                <a:gd name="T6" fmla="*/ 113 w 119"/>
                <a:gd name="T7" fmla="*/ 79 h 79"/>
                <a:gd name="T8" fmla="*/ 119 w 119"/>
                <a:gd name="T9" fmla="*/ 71 h 79"/>
                <a:gd name="T10" fmla="*/ 110 w 119"/>
                <a:gd name="T11" fmla="*/ 67 h 79"/>
                <a:gd name="T12" fmla="*/ 6 w 119"/>
                <a:gd name="T13" fmla="*/ 1 h 79"/>
                <a:gd name="T14" fmla="*/ 5 w 119"/>
                <a:gd name="T15" fmla="*/ 0 h 79"/>
                <a:gd name="T16" fmla="*/ 0 w 119"/>
                <a:gd name="T17" fmla="*/ 8 h 79"/>
                <a:gd name="T18" fmla="*/ 1 w 119"/>
                <a:gd name="T19"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79">
                  <a:moveTo>
                    <a:pt x="1" y="9"/>
                  </a:moveTo>
                  <a:cubicBezTo>
                    <a:pt x="21" y="22"/>
                    <a:pt x="42" y="35"/>
                    <a:pt x="62" y="48"/>
                  </a:cubicBezTo>
                  <a:cubicBezTo>
                    <a:pt x="78" y="58"/>
                    <a:pt x="94" y="68"/>
                    <a:pt x="111" y="78"/>
                  </a:cubicBezTo>
                  <a:cubicBezTo>
                    <a:pt x="111" y="78"/>
                    <a:pt x="112" y="79"/>
                    <a:pt x="113" y="79"/>
                  </a:cubicBezTo>
                  <a:cubicBezTo>
                    <a:pt x="114" y="76"/>
                    <a:pt x="116" y="73"/>
                    <a:pt x="119" y="71"/>
                  </a:cubicBezTo>
                  <a:cubicBezTo>
                    <a:pt x="116" y="70"/>
                    <a:pt x="113" y="69"/>
                    <a:pt x="110" y="67"/>
                  </a:cubicBezTo>
                  <a:cubicBezTo>
                    <a:pt x="75" y="44"/>
                    <a:pt x="40" y="23"/>
                    <a:pt x="6" y="1"/>
                  </a:cubicBezTo>
                  <a:cubicBezTo>
                    <a:pt x="5" y="1"/>
                    <a:pt x="5" y="1"/>
                    <a:pt x="5" y="0"/>
                  </a:cubicBezTo>
                  <a:cubicBezTo>
                    <a:pt x="3" y="3"/>
                    <a:pt x="2" y="6"/>
                    <a:pt x="0" y="8"/>
                  </a:cubicBezTo>
                  <a:cubicBezTo>
                    <a:pt x="0" y="8"/>
                    <a:pt x="0" y="9"/>
                    <a:pt x="1" y="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8" name="Freeform 429">
              <a:extLst>
                <a:ext uri="{FF2B5EF4-FFF2-40B4-BE49-F238E27FC236}">
                  <a16:creationId xmlns:a16="http://schemas.microsoft.com/office/drawing/2014/main" id="{BCE22E3D-59E5-4F02-BFC4-A4F3B14279DA}"/>
                </a:ext>
              </a:extLst>
            </p:cNvPr>
            <p:cNvSpPr>
              <a:spLocks/>
            </p:cNvSpPr>
            <p:nvPr/>
          </p:nvSpPr>
          <p:spPr bwMode="auto">
            <a:xfrm>
              <a:off x="10246035" y="3699265"/>
              <a:ext cx="495883" cy="417902"/>
            </a:xfrm>
            <a:custGeom>
              <a:avLst/>
              <a:gdLst>
                <a:gd name="T0" fmla="*/ 8 w 124"/>
                <a:gd name="T1" fmla="*/ 1 h 104"/>
                <a:gd name="T2" fmla="*/ 7 w 124"/>
                <a:gd name="T3" fmla="*/ 0 h 104"/>
                <a:gd name="T4" fmla="*/ 0 w 124"/>
                <a:gd name="T5" fmla="*/ 7 h 104"/>
                <a:gd name="T6" fmla="*/ 22 w 124"/>
                <a:gd name="T7" fmla="*/ 25 h 104"/>
                <a:gd name="T8" fmla="*/ 116 w 124"/>
                <a:gd name="T9" fmla="*/ 102 h 104"/>
                <a:gd name="T10" fmla="*/ 118 w 124"/>
                <a:gd name="T11" fmla="*/ 104 h 104"/>
                <a:gd name="T12" fmla="*/ 124 w 124"/>
                <a:gd name="T13" fmla="*/ 96 h 104"/>
                <a:gd name="T14" fmla="*/ 123 w 124"/>
                <a:gd name="T15" fmla="*/ 96 h 104"/>
                <a:gd name="T16" fmla="*/ 8 w 124"/>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104">
                  <a:moveTo>
                    <a:pt x="8" y="1"/>
                  </a:moveTo>
                  <a:cubicBezTo>
                    <a:pt x="7" y="1"/>
                    <a:pt x="7" y="0"/>
                    <a:pt x="7" y="0"/>
                  </a:cubicBezTo>
                  <a:cubicBezTo>
                    <a:pt x="5" y="3"/>
                    <a:pt x="3" y="5"/>
                    <a:pt x="0" y="7"/>
                  </a:cubicBezTo>
                  <a:cubicBezTo>
                    <a:pt x="8" y="13"/>
                    <a:pt x="15" y="19"/>
                    <a:pt x="22" y="25"/>
                  </a:cubicBezTo>
                  <a:cubicBezTo>
                    <a:pt x="54" y="51"/>
                    <a:pt x="85" y="76"/>
                    <a:pt x="116" y="102"/>
                  </a:cubicBezTo>
                  <a:cubicBezTo>
                    <a:pt x="117" y="103"/>
                    <a:pt x="117" y="103"/>
                    <a:pt x="118" y="104"/>
                  </a:cubicBezTo>
                  <a:cubicBezTo>
                    <a:pt x="119" y="101"/>
                    <a:pt x="121" y="98"/>
                    <a:pt x="124" y="96"/>
                  </a:cubicBezTo>
                  <a:cubicBezTo>
                    <a:pt x="124" y="96"/>
                    <a:pt x="123" y="96"/>
                    <a:pt x="123" y="96"/>
                  </a:cubicBezTo>
                  <a:cubicBezTo>
                    <a:pt x="85" y="64"/>
                    <a:pt x="46" y="32"/>
                    <a:pt x="8" y="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9" name="Freeform 430">
              <a:extLst>
                <a:ext uri="{FF2B5EF4-FFF2-40B4-BE49-F238E27FC236}">
                  <a16:creationId xmlns:a16="http://schemas.microsoft.com/office/drawing/2014/main" id="{8053281B-2C9B-4317-92E3-D57E739708FF}"/>
                </a:ext>
              </a:extLst>
            </p:cNvPr>
            <p:cNvSpPr>
              <a:spLocks/>
            </p:cNvSpPr>
            <p:nvPr/>
          </p:nvSpPr>
          <p:spPr bwMode="auto">
            <a:xfrm>
              <a:off x="7768620" y="3667273"/>
              <a:ext cx="1205716" cy="973770"/>
            </a:xfrm>
            <a:custGeom>
              <a:avLst/>
              <a:gdLst>
                <a:gd name="T0" fmla="*/ 105 w 301"/>
                <a:gd name="T1" fmla="*/ 179 h 243"/>
                <a:gd name="T2" fmla="*/ 108 w 301"/>
                <a:gd name="T3" fmla="*/ 174 h 243"/>
                <a:gd name="T4" fmla="*/ 244 w 301"/>
                <a:gd name="T5" fmla="*/ 99 h 243"/>
                <a:gd name="T6" fmla="*/ 301 w 301"/>
                <a:gd name="T7" fmla="*/ 69 h 243"/>
                <a:gd name="T8" fmla="*/ 296 w 301"/>
                <a:gd name="T9" fmla="*/ 60 h 243"/>
                <a:gd name="T10" fmla="*/ 296 w 301"/>
                <a:gd name="T11" fmla="*/ 61 h 243"/>
                <a:gd name="T12" fmla="*/ 252 w 301"/>
                <a:gd name="T13" fmla="*/ 84 h 243"/>
                <a:gd name="T14" fmla="*/ 186 w 301"/>
                <a:gd name="T15" fmla="*/ 120 h 243"/>
                <a:gd name="T16" fmla="*/ 115 w 301"/>
                <a:gd name="T17" fmla="*/ 159 h 243"/>
                <a:gd name="T18" fmla="*/ 103 w 301"/>
                <a:gd name="T19" fmla="*/ 165 h 243"/>
                <a:gd name="T20" fmla="*/ 93 w 301"/>
                <a:gd name="T21" fmla="*/ 87 h 243"/>
                <a:gd name="T22" fmla="*/ 83 w 301"/>
                <a:gd name="T23" fmla="*/ 15 h 243"/>
                <a:gd name="T24" fmla="*/ 82 w 301"/>
                <a:gd name="T25" fmla="*/ 1 h 243"/>
                <a:gd name="T26" fmla="*/ 82 w 301"/>
                <a:gd name="T27" fmla="*/ 0 h 243"/>
                <a:gd name="T28" fmla="*/ 72 w 301"/>
                <a:gd name="T29" fmla="*/ 2 h 243"/>
                <a:gd name="T30" fmla="*/ 72 w 301"/>
                <a:gd name="T31" fmla="*/ 3 h 243"/>
                <a:gd name="T32" fmla="*/ 78 w 301"/>
                <a:gd name="T33" fmla="*/ 50 h 243"/>
                <a:gd name="T34" fmla="*/ 88 w 301"/>
                <a:gd name="T35" fmla="*/ 123 h 243"/>
                <a:gd name="T36" fmla="*/ 94 w 301"/>
                <a:gd name="T37" fmla="*/ 170 h 243"/>
                <a:gd name="T38" fmla="*/ 0 w 301"/>
                <a:gd name="T39" fmla="*/ 221 h 243"/>
                <a:gd name="T40" fmla="*/ 0 w 301"/>
                <a:gd name="T41" fmla="*/ 221 h 243"/>
                <a:gd name="T42" fmla="*/ 5 w 301"/>
                <a:gd name="T43" fmla="*/ 230 h 243"/>
                <a:gd name="T44" fmla="*/ 96 w 301"/>
                <a:gd name="T45" fmla="*/ 181 h 243"/>
                <a:gd name="T46" fmla="*/ 104 w 301"/>
                <a:gd name="T47" fmla="*/ 243 h 243"/>
                <a:gd name="T48" fmla="*/ 113 w 301"/>
                <a:gd name="T49" fmla="*/ 241 h 243"/>
                <a:gd name="T50" fmla="*/ 113 w 301"/>
                <a:gd name="T51" fmla="*/ 240 h 243"/>
                <a:gd name="T52" fmla="*/ 105 w 301"/>
                <a:gd name="T53" fmla="*/ 17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243">
                  <a:moveTo>
                    <a:pt x="105" y="179"/>
                  </a:moveTo>
                  <a:cubicBezTo>
                    <a:pt x="105" y="177"/>
                    <a:pt x="106" y="175"/>
                    <a:pt x="108" y="174"/>
                  </a:cubicBezTo>
                  <a:cubicBezTo>
                    <a:pt x="153" y="149"/>
                    <a:pt x="199" y="124"/>
                    <a:pt x="244" y="99"/>
                  </a:cubicBezTo>
                  <a:cubicBezTo>
                    <a:pt x="263" y="89"/>
                    <a:pt x="282" y="79"/>
                    <a:pt x="301" y="69"/>
                  </a:cubicBezTo>
                  <a:cubicBezTo>
                    <a:pt x="299" y="66"/>
                    <a:pt x="297" y="63"/>
                    <a:pt x="296" y="60"/>
                  </a:cubicBezTo>
                  <a:cubicBezTo>
                    <a:pt x="296" y="60"/>
                    <a:pt x="296" y="61"/>
                    <a:pt x="296" y="61"/>
                  </a:cubicBezTo>
                  <a:cubicBezTo>
                    <a:pt x="281" y="68"/>
                    <a:pt x="267" y="76"/>
                    <a:pt x="252" y="84"/>
                  </a:cubicBezTo>
                  <a:cubicBezTo>
                    <a:pt x="230" y="96"/>
                    <a:pt x="208" y="108"/>
                    <a:pt x="186" y="120"/>
                  </a:cubicBezTo>
                  <a:cubicBezTo>
                    <a:pt x="162" y="133"/>
                    <a:pt x="138" y="146"/>
                    <a:pt x="115" y="159"/>
                  </a:cubicBezTo>
                  <a:cubicBezTo>
                    <a:pt x="111" y="161"/>
                    <a:pt x="107" y="163"/>
                    <a:pt x="103" y="165"/>
                  </a:cubicBezTo>
                  <a:cubicBezTo>
                    <a:pt x="100" y="139"/>
                    <a:pt x="97" y="113"/>
                    <a:pt x="93" y="87"/>
                  </a:cubicBezTo>
                  <a:cubicBezTo>
                    <a:pt x="90" y="63"/>
                    <a:pt x="87" y="39"/>
                    <a:pt x="83" y="15"/>
                  </a:cubicBezTo>
                  <a:cubicBezTo>
                    <a:pt x="83" y="10"/>
                    <a:pt x="82" y="6"/>
                    <a:pt x="82" y="1"/>
                  </a:cubicBezTo>
                  <a:cubicBezTo>
                    <a:pt x="82" y="1"/>
                    <a:pt x="82" y="1"/>
                    <a:pt x="82" y="0"/>
                  </a:cubicBezTo>
                  <a:cubicBezTo>
                    <a:pt x="79" y="1"/>
                    <a:pt x="75" y="2"/>
                    <a:pt x="72" y="2"/>
                  </a:cubicBezTo>
                  <a:cubicBezTo>
                    <a:pt x="72" y="2"/>
                    <a:pt x="72" y="3"/>
                    <a:pt x="72" y="3"/>
                  </a:cubicBezTo>
                  <a:cubicBezTo>
                    <a:pt x="74" y="19"/>
                    <a:pt x="76" y="34"/>
                    <a:pt x="78" y="50"/>
                  </a:cubicBezTo>
                  <a:cubicBezTo>
                    <a:pt x="82" y="74"/>
                    <a:pt x="85" y="99"/>
                    <a:pt x="88" y="123"/>
                  </a:cubicBezTo>
                  <a:cubicBezTo>
                    <a:pt x="90" y="139"/>
                    <a:pt x="92" y="154"/>
                    <a:pt x="94" y="170"/>
                  </a:cubicBezTo>
                  <a:cubicBezTo>
                    <a:pt x="63" y="187"/>
                    <a:pt x="32" y="204"/>
                    <a:pt x="0" y="221"/>
                  </a:cubicBezTo>
                  <a:cubicBezTo>
                    <a:pt x="0" y="221"/>
                    <a:pt x="0" y="221"/>
                    <a:pt x="0" y="221"/>
                  </a:cubicBezTo>
                  <a:cubicBezTo>
                    <a:pt x="2" y="224"/>
                    <a:pt x="3" y="227"/>
                    <a:pt x="5" y="230"/>
                  </a:cubicBezTo>
                  <a:cubicBezTo>
                    <a:pt x="35" y="214"/>
                    <a:pt x="65" y="197"/>
                    <a:pt x="96" y="181"/>
                  </a:cubicBezTo>
                  <a:cubicBezTo>
                    <a:pt x="98" y="202"/>
                    <a:pt x="101" y="222"/>
                    <a:pt x="104" y="243"/>
                  </a:cubicBezTo>
                  <a:cubicBezTo>
                    <a:pt x="107" y="242"/>
                    <a:pt x="110" y="241"/>
                    <a:pt x="113" y="241"/>
                  </a:cubicBezTo>
                  <a:cubicBezTo>
                    <a:pt x="113" y="241"/>
                    <a:pt x="113" y="241"/>
                    <a:pt x="113" y="240"/>
                  </a:cubicBezTo>
                  <a:cubicBezTo>
                    <a:pt x="110" y="220"/>
                    <a:pt x="108" y="199"/>
                    <a:pt x="105" y="17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0" name="Freeform 431">
              <a:extLst>
                <a:ext uri="{FF2B5EF4-FFF2-40B4-BE49-F238E27FC236}">
                  <a16:creationId xmlns:a16="http://schemas.microsoft.com/office/drawing/2014/main" id="{94C7B624-B06C-4F28-B81B-08886E3A04FF}"/>
                </a:ext>
              </a:extLst>
            </p:cNvPr>
            <p:cNvSpPr>
              <a:spLocks/>
            </p:cNvSpPr>
            <p:nvPr/>
          </p:nvSpPr>
          <p:spPr bwMode="auto">
            <a:xfrm>
              <a:off x="10290025" y="3133398"/>
              <a:ext cx="837803" cy="919782"/>
            </a:xfrm>
            <a:custGeom>
              <a:avLst/>
              <a:gdLst>
                <a:gd name="T0" fmla="*/ 156 w 209"/>
                <a:gd name="T1" fmla="*/ 141 h 229"/>
                <a:gd name="T2" fmla="*/ 152 w 209"/>
                <a:gd name="T3" fmla="*/ 136 h 229"/>
                <a:gd name="T4" fmla="*/ 159 w 209"/>
                <a:gd name="T5" fmla="*/ 50 h 229"/>
                <a:gd name="T6" fmla="*/ 163 w 209"/>
                <a:gd name="T7" fmla="*/ 1 h 229"/>
                <a:gd name="T8" fmla="*/ 160 w 209"/>
                <a:gd name="T9" fmla="*/ 1 h 229"/>
                <a:gd name="T10" fmla="*/ 153 w 209"/>
                <a:gd name="T11" fmla="*/ 0 h 229"/>
                <a:gd name="T12" fmla="*/ 142 w 209"/>
                <a:gd name="T13" fmla="*/ 139 h 229"/>
                <a:gd name="T14" fmla="*/ 2 w 209"/>
                <a:gd name="T15" fmla="*/ 122 h 229"/>
                <a:gd name="T16" fmla="*/ 0 w 209"/>
                <a:gd name="T17" fmla="*/ 131 h 229"/>
                <a:gd name="T18" fmla="*/ 26 w 209"/>
                <a:gd name="T19" fmla="*/ 134 h 229"/>
                <a:gd name="T20" fmla="*/ 69 w 209"/>
                <a:gd name="T21" fmla="*/ 140 h 229"/>
                <a:gd name="T22" fmla="*/ 105 w 209"/>
                <a:gd name="T23" fmla="*/ 144 h 229"/>
                <a:gd name="T24" fmla="*/ 138 w 209"/>
                <a:gd name="T25" fmla="*/ 148 h 229"/>
                <a:gd name="T26" fmla="*/ 142 w 209"/>
                <a:gd name="T27" fmla="*/ 152 h 229"/>
                <a:gd name="T28" fmla="*/ 136 w 209"/>
                <a:gd name="T29" fmla="*/ 216 h 229"/>
                <a:gd name="T30" fmla="*/ 136 w 209"/>
                <a:gd name="T31" fmla="*/ 226 h 229"/>
                <a:gd name="T32" fmla="*/ 135 w 209"/>
                <a:gd name="T33" fmla="*/ 228 h 229"/>
                <a:gd name="T34" fmla="*/ 137 w 209"/>
                <a:gd name="T35" fmla="*/ 228 h 229"/>
                <a:gd name="T36" fmla="*/ 145 w 209"/>
                <a:gd name="T37" fmla="*/ 229 h 229"/>
                <a:gd name="T38" fmla="*/ 151 w 209"/>
                <a:gd name="T39" fmla="*/ 150 h 229"/>
                <a:gd name="T40" fmla="*/ 200 w 209"/>
                <a:gd name="T41" fmla="*/ 156 h 229"/>
                <a:gd name="T42" fmla="*/ 207 w 209"/>
                <a:gd name="T43" fmla="*/ 157 h 229"/>
                <a:gd name="T44" fmla="*/ 209 w 209"/>
                <a:gd name="T45" fmla="*/ 148 h 229"/>
                <a:gd name="T46" fmla="*/ 208 w 209"/>
                <a:gd name="T47" fmla="*/ 148 h 229"/>
                <a:gd name="T48" fmla="*/ 156 w 209"/>
                <a:gd name="T49" fmla="*/ 1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9" h="229">
                  <a:moveTo>
                    <a:pt x="156" y="141"/>
                  </a:moveTo>
                  <a:cubicBezTo>
                    <a:pt x="152" y="141"/>
                    <a:pt x="152" y="139"/>
                    <a:pt x="152" y="136"/>
                  </a:cubicBezTo>
                  <a:cubicBezTo>
                    <a:pt x="154" y="107"/>
                    <a:pt x="157" y="78"/>
                    <a:pt x="159" y="50"/>
                  </a:cubicBezTo>
                  <a:cubicBezTo>
                    <a:pt x="160" y="33"/>
                    <a:pt x="162" y="17"/>
                    <a:pt x="163" y="1"/>
                  </a:cubicBezTo>
                  <a:cubicBezTo>
                    <a:pt x="162" y="1"/>
                    <a:pt x="161" y="1"/>
                    <a:pt x="160" y="1"/>
                  </a:cubicBezTo>
                  <a:cubicBezTo>
                    <a:pt x="158" y="1"/>
                    <a:pt x="156" y="1"/>
                    <a:pt x="153" y="0"/>
                  </a:cubicBezTo>
                  <a:cubicBezTo>
                    <a:pt x="150" y="46"/>
                    <a:pt x="146" y="92"/>
                    <a:pt x="142" y="139"/>
                  </a:cubicBezTo>
                  <a:cubicBezTo>
                    <a:pt x="95" y="134"/>
                    <a:pt x="48" y="128"/>
                    <a:pt x="2" y="122"/>
                  </a:cubicBezTo>
                  <a:cubicBezTo>
                    <a:pt x="2" y="125"/>
                    <a:pt x="1" y="128"/>
                    <a:pt x="0" y="131"/>
                  </a:cubicBezTo>
                  <a:cubicBezTo>
                    <a:pt x="9" y="132"/>
                    <a:pt x="18" y="133"/>
                    <a:pt x="26" y="134"/>
                  </a:cubicBezTo>
                  <a:cubicBezTo>
                    <a:pt x="41" y="136"/>
                    <a:pt x="55" y="138"/>
                    <a:pt x="69" y="140"/>
                  </a:cubicBezTo>
                  <a:cubicBezTo>
                    <a:pt x="81" y="141"/>
                    <a:pt x="93" y="143"/>
                    <a:pt x="105" y="144"/>
                  </a:cubicBezTo>
                  <a:cubicBezTo>
                    <a:pt x="116" y="146"/>
                    <a:pt x="127" y="147"/>
                    <a:pt x="138" y="148"/>
                  </a:cubicBezTo>
                  <a:cubicBezTo>
                    <a:pt x="141" y="148"/>
                    <a:pt x="142" y="149"/>
                    <a:pt x="142" y="152"/>
                  </a:cubicBezTo>
                  <a:cubicBezTo>
                    <a:pt x="140" y="173"/>
                    <a:pt x="138" y="195"/>
                    <a:pt x="136" y="216"/>
                  </a:cubicBezTo>
                  <a:cubicBezTo>
                    <a:pt x="136" y="219"/>
                    <a:pt x="136" y="222"/>
                    <a:pt x="136" y="226"/>
                  </a:cubicBezTo>
                  <a:cubicBezTo>
                    <a:pt x="136" y="227"/>
                    <a:pt x="135" y="227"/>
                    <a:pt x="135" y="228"/>
                  </a:cubicBezTo>
                  <a:cubicBezTo>
                    <a:pt x="136" y="228"/>
                    <a:pt x="136" y="228"/>
                    <a:pt x="137" y="228"/>
                  </a:cubicBezTo>
                  <a:cubicBezTo>
                    <a:pt x="140" y="228"/>
                    <a:pt x="142" y="228"/>
                    <a:pt x="145" y="229"/>
                  </a:cubicBezTo>
                  <a:cubicBezTo>
                    <a:pt x="147" y="203"/>
                    <a:pt x="149" y="177"/>
                    <a:pt x="151" y="150"/>
                  </a:cubicBezTo>
                  <a:cubicBezTo>
                    <a:pt x="168" y="152"/>
                    <a:pt x="184" y="154"/>
                    <a:pt x="200" y="156"/>
                  </a:cubicBezTo>
                  <a:cubicBezTo>
                    <a:pt x="203" y="156"/>
                    <a:pt x="205" y="156"/>
                    <a:pt x="207" y="157"/>
                  </a:cubicBezTo>
                  <a:cubicBezTo>
                    <a:pt x="207" y="154"/>
                    <a:pt x="208" y="151"/>
                    <a:pt x="209" y="148"/>
                  </a:cubicBezTo>
                  <a:cubicBezTo>
                    <a:pt x="208" y="148"/>
                    <a:pt x="208" y="148"/>
                    <a:pt x="208" y="148"/>
                  </a:cubicBezTo>
                  <a:cubicBezTo>
                    <a:pt x="191" y="145"/>
                    <a:pt x="174" y="143"/>
                    <a:pt x="156" y="14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1" name="Freeform 432">
              <a:extLst>
                <a:ext uri="{FF2B5EF4-FFF2-40B4-BE49-F238E27FC236}">
                  <a16:creationId xmlns:a16="http://schemas.microsoft.com/office/drawing/2014/main" id="{98A4DFB7-2237-436C-BEEA-18274D254342}"/>
                </a:ext>
              </a:extLst>
            </p:cNvPr>
            <p:cNvSpPr>
              <a:spLocks/>
            </p:cNvSpPr>
            <p:nvPr/>
          </p:nvSpPr>
          <p:spPr bwMode="auto">
            <a:xfrm>
              <a:off x="6540911" y="2299596"/>
              <a:ext cx="1291695" cy="777817"/>
            </a:xfrm>
            <a:custGeom>
              <a:avLst/>
              <a:gdLst>
                <a:gd name="T0" fmla="*/ 153 w 322"/>
                <a:gd name="T1" fmla="*/ 193 h 194"/>
                <a:gd name="T2" fmla="*/ 155 w 322"/>
                <a:gd name="T3" fmla="*/ 193 h 194"/>
                <a:gd name="T4" fmla="*/ 163 w 322"/>
                <a:gd name="T5" fmla="*/ 194 h 194"/>
                <a:gd name="T6" fmla="*/ 165 w 322"/>
                <a:gd name="T7" fmla="*/ 167 h 194"/>
                <a:gd name="T8" fmla="*/ 167 w 322"/>
                <a:gd name="T9" fmla="*/ 145 h 194"/>
                <a:gd name="T10" fmla="*/ 172 w 322"/>
                <a:gd name="T11" fmla="*/ 138 h 194"/>
                <a:gd name="T12" fmla="*/ 211 w 322"/>
                <a:gd name="T13" fmla="*/ 126 h 194"/>
                <a:gd name="T14" fmla="*/ 254 w 322"/>
                <a:gd name="T15" fmla="*/ 113 h 194"/>
                <a:gd name="T16" fmla="*/ 316 w 322"/>
                <a:gd name="T17" fmla="*/ 94 h 194"/>
                <a:gd name="T18" fmla="*/ 322 w 322"/>
                <a:gd name="T19" fmla="*/ 92 h 194"/>
                <a:gd name="T20" fmla="*/ 319 w 322"/>
                <a:gd name="T21" fmla="*/ 83 h 194"/>
                <a:gd name="T22" fmla="*/ 235 w 322"/>
                <a:gd name="T23" fmla="*/ 109 h 194"/>
                <a:gd name="T24" fmla="*/ 174 w 322"/>
                <a:gd name="T25" fmla="*/ 128 h 194"/>
                <a:gd name="T26" fmla="*/ 169 w 322"/>
                <a:gd name="T27" fmla="*/ 129 h 194"/>
                <a:gd name="T28" fmla="*/ 171 w 322"/>
                <a:gd name="T29" fmla="*/ 103 h 194"/>
                <a:gd name="T30" fmla="*/ 176 w 322"/>
                <a:gd name="T31" fmla="*/ 45 h 194"/>
                <a:gd name="T32" fmla="*/ 180 w 322"/>
                <a:gd name="T33" fmla="*/ 2 h 194"/>
                <a:gd name="T34" fmla="*/ 178 w 322"/>
                <a:gd name="T35" fmla="*/ 2 h 194"/>
                <a:gd name="T36" fmla="*/ 169 w 322"/>
                <a:gd name="T37" fmla="*/ 0 h 194"/>
                <a:gd name="T38" fmla="*/ 170 w 322"/>
                <a:gd name="T39" fmla="*/ 4 h 194"/>
                <a:gd name="T40" fmla="*/ 170 w 322"/>
                <a:gd name="T41" fmla="*/ 11 h 194"/>
                <a:gd name="T42" fmla="*/ 159 w 322"/>
                <a:gd name="T43" fmla="*/ 129 h 194"/>
                <a:gd name="T44" fmla="*/ 154 w 322"/>
                <a:gd name="T45" fmla="*/ 134 h 194"/>
                <a:gd name="T46" fmla="*/ 102 w 322"/>
                <a:gd name="T47" fmla="*/ 150 h 194"/>
                <a:gd name="T48" fmla="*/ 32 w 322"/>
                <a:gd name="T49" fmla="*/ 172 h 194"/>
                <a:gd name="T50" fmla="*/ 0 w 322"/>
                <a:gd name="T51" fmla="*/ 182 h 194"/>
                <a:gd name="T52" fmla="*/ 3 w 322"/>
                <a:gd name="T53" fmla="*/ 191 h 194"/>
                <a:gd name="T54" fmla="*/ 158 w 322"/>
                <a:gd name="T55" fmla="*/ 143 h 194"/>
                <a:gd name="T56" fmla="*/ 153 w 322"/>
                <a:gd name="T57" fmla="*/ 19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2" h="194">
                  <a:moveTo>
                    <a:pt x="153" y="193"/>
                  </a:moveTo>
                  <a:cubicBezTo>
                    <a:pt x="154" y="193"/>
                    <a:pt x="154" y="193"/>
                    <a:pt x="155" y="193"/>
                  </a:cubicBezTo>
                  <a:cubicBezTo>
                    <a:pt x="158" y="193"/>
                    <a:pt x="160" y="193"/>
                    <a:pt x="163" y="194"/>
                  </a:cubicBezTo>
                  <a:cubicBezTo>
                    <a:pt x="164" y="185"/>
                    <a:pt x="164" y="176"/>
                    <a:pt x="165" y="167"/>
                  </a:cubicBezTo>
                  <a:cubicBezTo>
                    <a:pt x="166" y="160"/>
                    <a:pt x="167" y="152"/>
                    <a:pt x="167" y="145"/>
                  </a:cubicBezTo>
                  <a:cubicBezTo>
                    <a:pt x="167" y="141"/>
                    <a:pt x="168" y="139"/>
                    <a:pt x="172" y="138"/>
                  </a:cubicBezTo>
                  <a:cubicBezTo>
                    <a:pt x="185" y="134"/>
                    <a:pt x="198" y="130"/>
                    <a:pt x="211" y="126"/>
                  </a:cubicBezTo>
                  <a:cubicBezTo>
                    <a:pt x="226" y="122"/>
                    <a:pt x="240" y="117"/>
                    <a:pt x="254" y="113"/>
                  </a:cubicBezTo>
                  <a:cubicBezTo>
                    <a:pt x="275" y="107"/>
                    <a:pt x="295" y="100"/>
                    <a:pt x="316" y="94"/>
                  </a:cubicBezTo>
                  <a:cubicBezTo>
                    <a:pt x="318" y="93"/>
                    <a:pt x="320" y="93"/>
                    <a:pt x="322" y="92"/>
                  </a:cubicBezTo>
                  <a:cubicBezTo>
                    <a:pt x="320" y="89"/>
                    <a:pt x="319" y="86"/>
                    <a:pt x="319" y="83"/>
                  </a:cubicBezTo>
                  <a:cubicBezTo>
                    <a:pt x="291" y="91"/>
                    <a:pt x="263" y="100"/>
                    <a:pt x="235" y="109"/>
                  </a:cubicBezTo>
                  <a:cubicBezTo>
                    <a:pt x="215" y="115"/>
                    <a:pt x="195" y="122"/>
                    <a:pt x="174" y="128"/>
                  </a:cubicBezTo>
                  <a:cubicBezTo>
                    <a:pt x="173" y="128"/>
                    <a:pt x="171" y="129"/>
                    <a:pt x="169" y="129"/>
                  </a:cubicBezTo>
                  <a:cubicBezTo>
                    <a:pt x="169" y="120"/>
                    <a:pt x="170" y="111"/>
                    <a:pt x="171" y="103"/>
                  </a:cubicBezTo>
                  <a:cubicBezTo>
                    <a:pt x="172" y="84"/>
                    <a:pt x="174" y="65"/>
                    <a:pt x="176" y="45"/>
                  </a:cubicBezTo>
                  <a:cubicBezTo>
                    <a:pt x="177" y="31"/>
                    <a:pt x="178" y="16"/>
                    <a:pt x="180" y="2"/>
                  </a:cubicBezTo>
                  <a:cubicBezTo>
                    <a:pt x="180" y="2"/>
                    <a:pt x="179" y="2"/>
                    <a:pt x="178" y="2"/>
                  </a:cubicBezTo>
                  <a:cubicBezTo>
                    <a:pt x="175" y="2"/>
                    <a:pt x="172" y="1"/>
                    <a:pt x="169" y="0"/>
                  </a:cubicBezTo>
                  <a:cubicBezTo>
                    <a:pt x="169" y="2"/>
                    <a:pt x="170" y="3"/>
                    <a:pt x="170" y="4"/>
                  </a:cubicBezTo>
                  <a:cubicBezTo>
                    <a:pt x="170" y="6"/>
                    <a:pt x="170" y="9"/>
                    <a:pt x="170" y="11"/>
                  </a:cubicBezTo>
                  <a:cubicBezTo>
                    <a:pt x="166" y="51"/>
                    <a:pt x="162" y="90"/>
                    <a:pt x="159" y="129"/>
                  </a:cubicBezTo>
                  <a:cubicBezTo>
                    <a:pt x="159" y="133"/>
                    <a:pt x="157" y="133"/>
                    <a:pt x="154" y="134"/>
                  </a:cubicBezTo>
                  <a:cubicBezTo>
                    <a:pt x="137" y="140"/>
                    <a:pt x="120" y="145"/>
                    <a:pt x="102" y="150"/>
                  </a:cubicBezTo>
                  <a:cubicBezTo>
                    <a:pt x="79" y="157"/>
                    <a:pt x="55" y="165"/>
                    <a:pt x="32" y="172"/>
                  </a:cubicBezTo>
                  <a:cubicBezTo>
                    <a:pt x="21" y="175"/>
                    <a:pt x="11" y="179"/>
                    <a:pt x="0" y="182"/>
                  </a:cubicBezTo>
                  <a:cubicBezTo>
                    <a:pt x="2" y="185"/>
                    <a:pt x="3" y="188"/>
                    <a:pt x="3" y="191"/>
                  </a:cubicBezTo>
                  <a:cubicBezTo>
                    <a:pt x="54" y="175"/>
                    <a:pt x="106" y="159"/>
                    <a:pt x="158" y="143"/>
                  </a:cubicBezTo>
                  <a:cubicBezTo>
                    <a:pt x="156" y="160"/>
                    <a:pt x="155" y="177"/>
                    <a:pt x="153" y="193"/>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2" name="Freeform 433">
              <a:extLst>
                <a:ext uri="{FF2B5EF4-FFF2-40B4-BE49-F238E27FC236}">
                  <a16:creationId xmlns:a16="http://schemas.microsoft.com/office/drawing/2014/main" id="{02189DC9-9445-4EE3-9205-3411E47DF988}"/>
                </a:ext>
              </a:extLst>
            </p:cNvPr>
            <p:cNvSpPr>
              <a:spLocks/>
            </p:cNvSpPr>
            <p:nvPr/>
          </p:nvSpPr>
          <p:spPr bwMode="auto">
            <a:xfrm>
              <a:off x="7262741" y="2681505"/>
              <a:ext cx="597859" cy="467889"/>
            </a:xfrm>
            <a:custGeom>
              <a:avLst/>
              <a:gdLst>
                <a:gd name="T0" fmla="*/ 53 w 149"/>
                <a:gd name="T1" fmla="*/ 80 h 117"/>
                <a:gd name="T2" fmla="*/ 147 w 149"/>
                <a:gd name="T3" fmla="*/ 8 h 117"/>
                <a:gd name="T4" fmla="*/ 149 w 149"/>
                <a:gd name="T5" fmla="*/ 8 h 117"/>
                <a:gd name="T6" fmla="*/ 143 w 149"/>
                <a:gd name="T7" fmla="*/ 0 h 117"/>
                <a:gd name="T8" fmla="*/ 0 w 149"/>
                <a:gd name="T9" fmla="*/ 109 h 117"/>
                <a:gd name="T10" fmla="*/ 6 w 149"/>
                <a:gd name="T11" fmla="*/ 117 h 117"/>
                <a:gd name="T12" fmla="*/ 6 w 149"/>
                <a:gd name="T13" fmla="*/ 116 h 117"/>
                <a:gd name="T14" fmla="*/ 53 w 149"/>
                <a:gd name="T15" fmla="*/ 8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 h="117">
                  <a:moveTo>
                    <a:pt x="53" y="80"/>
                  </a:moveTo>
                  <a:cubicBezTo>
                    <a:pt x="85" y="56"/>
                    <a:pt x="116" y="32"/>
                    <a:pt x="147" y="8"/>
                  </a:cubicBezTo>
                  <a:cubicBezTo>
                    <a:pt x="148" y="8"/>
                    <a:pt x="148" y="8"/>
                    <a:pt x="149" y="8"/>
                  </a:cubicBezTo>
                  <a:cubicBezTo>
                    <a:pt x="146" y="5"/>
                    <a:pt x="144" y="3"/>
                    <a:pt x="143" y="0"/>
                  </a:cubicBezTo>
                  <a:cubicBezTo>
                    <a:pt x="95" y="36"/>
                    <a:pt x="48" y="73"/>
                    <a:pt x="0" y="109"/>
                  </a:cubicBezTo>
                  <a:cubicBezTo>
                    <a:pt x="3" y="111"/>
                    <a:pt x="5" y="114"/>
                    <a:pt x="6" y="117"/>
                  </a:cubicBezTo>
                  <a:cubicBezTo>
                    <a:pt x="6" y="116"/>
                    <a:pt x="6" y="116"/>
                    <a:pt x="6" y="116"/>
                  </a:cubicBezTo>
                  <a:cubicBezTo>
                    <a:pt x="22" y="104"/>
                    <a:pt x="38" y="92"/>
                    <a:pt x="53" y="8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3" name="Freeform 434">
              <a:extLst>
                <a:ext uri="{FF2B5EF4-FFF2-40B4-BE49-F238E27FC236}">
                  <a16:creationId xmlns:a16="http://schemas.microsoft.com/office/drawing/2014/main" id="{5299EDCD-9A2B-4749-B268-B21AA2F0EC81}"/>
                </a:ext>
              </a:extLst>
            </p:cNvPr>
            <p:cNvSpPr>
              <a:spLocks/>
            </p:cNvSpPr>
            <p:nvPr/>
          </p:nvSpPr>
          <p:spPr bwMode="auto">
            <a:xfrm>
              <a:off x="8922348" y="3351347"/>
              <a:ext cx="147965" cy="375911"/>
            </a:xfrm>
            <a:custGeom>
              <a:avLst/>
              <a:gdLst>
                <a:gd name="T0" fmla="*/ 1 w 37"/>
                <a:gd name="T1" fmla="*/ 4 h 94"/>
                <a:gd name="T2" fmla="*/ 17 w 37"/>
                <a:gd name="T3" fmla="*/ 58 h 94"/>
                <a:gd name="T4" fmla="*/ 27 w 37"/>
                <a:gd name="T5" fmla="*/ 94 h 94"/>
                <a:gd name="T6" fmla="*/ 37 w 37"/>
                <a:gd name="T7" fmla="*/ 91 h 94"/>
                <a:gd name="T8" fmla="*/ 37 w 37"/>
                <a:gd name="T9" fmla="*/ 91 h 94"/>
                <a:gd name="T10" fmla="*/ 19 w 37"/>
                <a:gd name="T11" fmla="*/ 33 h 94"/>
                <a:gd name="T12" fmla="*/ 10 w 37"/>
                <a:gd name="T13" fmla="*/ 2 h 94"/>
                <a:gd name="T14" fmla="*/ 10 w 37"/>
                <a:gd name="T15" fmla="*/ 0 h 94"/>
                <a:gd name="T16" fmla="*/ 0 w 37"/>
                <a:gd name="T17" fmla="*/ 3 h 94"/>
                <a:gd name="T18" fmla="*/ 1 w 37"/>
                <a:gd name="T19" fmla="*/ 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94">
                  <a:moveTo>
                    <a:pt x="1" y="4"/>
                  </a:moveTo>
                  <a:cubicBezTo>
                    <a:pt x="6" y="22"/>
                    <a:pt x="11" y="40"/>
                    <a:pt x="17" y="58"/>
                  </a:cubicBezTo>
                  <a:cubicBezTo>
                    <a:pt x="20" y="71"/>
                    <a:pt x="24" y="83"/>
                    <a:pt x="27" y="94"/>
                  </a:cubicBezTo>
                  <a:cubicBezTo>
                    <a:pt x="30" y="92"/>
                    <a:pt x="34" y="92"/>
                    <a:pt x="37" y="91"/>
                  </a:cubicBezTo>
                  <a:cubicBezTo>
                    <a:pt x="37" y="91"/>
                    <a:pt x="37" y="91"/>
                    <a:pt x="37" y="91"/>
                  </a:cubicBezTo>
                  <a:cubicBezTo>
                    <a:pt x="31" y="72"/>
                    <a:pt x="25" y="52"/>
                    <a:pt x="19" y="33"/>
                  </a:cubicBezTo>
                  <a:cubicBezTo>
                    <a:pt x="16" y="22"/>
                    <a:pt x="13" y="12"/>
                    <a:pt x="10" y="2"/>
                  </a:cubicBezTo>
                  <a:cubicBezTo>
                    <a:pt x="10" y="1"/>
                    <a:pt x="10" y="1"/>
                    <a:pt x="10" y="0"/>
                  </a:cubicBezTo>
                  <a:cubicBezTo>
                    <a:pt x="7" y="2"/>
                    <a:pt x="4" y="3"/>
                    <a:pt x="0" y="3"/>
                  </a:cubicBezTo>
                  <a:cubicBezTo>
                    <a:pt x="0" y="3"/>
                    <a:pt x="1" y="4"/>
                    <a:pt x="1" y="4"/>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4" name="Freeform 435">
              <a:extLst>
                <a:ext uri="{FF2B5EF4-FFF2-40B4-BE49-F238E27FC236}">
                  <a16:creationId xmlns:a16="http://schemas.microsoft.com/office/drawing/2014/main" id="{41C3B3A3-9B23-4AB3-A5E8-6E180A5DE6C2}"/>
                </a:ext>
              </a:extLst>
            </p:cNvPr>
            <p:cNvSpPr>
              <a:spLocks/>
            </p:cNvSpPr>
            <p:nvPr/>
          </p:nvSpPr>
          <p:spPr bwMode="auto">
            <a:xfrm>
              <a:off x="9002329" y="2809475"/>
              <a:ext cx="409904" cy="335921"/>
            </a:xfrm>
            <a:custGeom>
              <a:avLst/>
              <a:gdLst>
                <a:gd name="T0" fmla="*/ 92 w 102"/>
                <a:gd name="T1" fmla="*/ 3 h 84"/>
                <a:gd name="T2" fmla="*/ 0 w 102"/>
                <a:gd name="T3" fmla="*/ 76 h 84"/>
                <a:gd name="T4" fmla="*/ 0 w 102"/>
                <a:gd name="T5" fmla="*/ 76 h 84"/>
                <a:gd name="T6" fmla="*/ 6 w 102"/>
                <a:gd name="T7" fmla="*/ 84 h 84"/>
                <a:gd name="T8" fmla="*/ 29 w 102"/>
                <a:gd name="T9" fmla="*/ 65 h 84"/>
                <a:gd name="T10" fmla="*/ 99 w 102"/>
                <a:gd name="T11" fmla="*/ 9 h 84"/>
                <a:gd name="T12" fmla="*/ 102 w 102"/>
                <a:gd name="T13" fmla="*/ 8 h 84"/>
                <a:gd name="T14" fmla="*/ 95 w 102"/>
                <a:gd name="T15" fmla="*/ 0 h 84"/>
                <a:gd name="T16" fmla="*/ 92 w 102"/>
                <a:gd name="T17" fmla="*/ 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84">
                  <a:moveTo>
                    <a:pt x="92" y="3"/>
                  </a:moveTo>
                  <a:cubicBezTo>
                    <a:pt x="62" y="27"/>
                    <a:pt x="31" y="51"/>
                    <a:pt x="0" y="76"/>
                  </a:cubicBezTo>
                  <a:cubicBezTo>
                    <a:pt x="0" y="76"/>
                    <a:pt x="0" y="76"/>
                    <a:pt x="0" y="76"/>
                  </a:cubicBezTo>
                  <a:cubicBezTo>
                    <a:pt x="2" y="79"/>
                    <a:pt x="4" y="81"/>
                    <a:pt x="6" y="84"/>
                  </a:cubicBezTo>
                  <a:cubicBezTo>
                    <a:pt x="14" y="78"/>
                    <a:pt x="21" y="71"/>
                    <a:pt x="29" y="65"/>
                  </a:cubicBezTo>
                  <a:cubicBezTo>
                    <a:pt x="53" y="46"/>
                    <a:pt x="76" y="28"/>
                    <a:pt x="99" y="9"/>
                  </a:cubicBezTo>
                  <a:cubicBezTo>
                    <a:pt x="100" y="8"/>
                    <a:pt x="101" y="8"/>
                    <a:pt x="102" y="8"/>
                  </a:cubicBezTo>
                  <a:cubicBezTo>
                    <a:pt x="99" y="5"/>
                    <a:pt x="97" y="3"/>
                    <a:pt x="95" y="0"/>
                  </a:cubicBezTo>
                  <a:cubicBezTo>
                    <a:pt x="95" y="1"/>
                    <a:pt x="94" y="2"/>
                    <a:pt x="92" y="3"/>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5" name="Freeform 436">
              <a:extLst>
                <a:ext uri="{FF2B5EF4-FFF2-40B4-BE49-F238E27FC236}">
                  <a16:creationId xmlns:a16="http://schemas.microsoft.com/office/drawing/2014/main" id="{208EAEED-FB1D-4644-B969-51684FBAEE6C}"/>
                </a:ext>
              </a:extLst>
            </p:cNvPr>
            <p:cNvSpPr>
              <a:spLocks/>
            </p:cNvSpPr>
            <p:nvPr/>
          </p:nvSpPr>
          <p:spPr bwMode="auto">
            <a:xfrm>
              <a:off x="10254033" y="3069414"/>
              <a:ext cx="579863" cy="477888"/>
            </a:xfrm>
            <a:custGeom>
              <a:avLst/>
              <a:gdLst>
                <a:gd name="T0" fmla="*/ 78 w 145"/>
                <a:gd name="T1" fmla="*/ 49 h 119"/>
                <a:gd name="T2" fmla="*/ 1 w 145"/>
                <a:gd name="T3" fmla="*/ 111 h 119"/>
                <a:gd name="T4" fmla="*/ 0 w 145"/>
                <a:gd name="T5" fmla="*/ 112 h 119"/>
                <a:gd name="T6" fmla="*/ 6 w 145"/>
                <a:gd name="T7" fmla="*/ 119 h 119"/>
                <a:gd name="T8" fmla="*/ 10 w 145"/>
                <a:gd name="T9" fmla="*/ 116 h 119"/>
                <a:gd name="T10" fmla="*/ 144 w 145"/>
                <a:gd name="T11" fmla="*/ 8 h 119"/>
                <a:gd name="T12" fmla="*/ 145 w 145"/>
                <a:gd name="T13" fmla="*/ 7 h 119"/>
                <a:gd name="T14" fmla="*/ 139 w 145"/>
                <a:gd name="T15" fmla="*/ 0 h 119"/>
                <a:gd name="T16" fmla="*/ 139 w 145"/>
                <a:gd name="T17" fmla="*/ 0 h 119"/>
                <a:gd name="T18" fmla="*/ 78 w 145"/>
                <a:gd name="T19" fmla="*/ 4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19">
                  <a:moveTo>
                    <a:pt x="78" y="49"/>
                  </a:moveTo>
                  <a:cubicBezTo>
                    <a:pt x="53" y="70"/>
                    <a:pt x="27" y="90"/>
                    <a:pt x="1" y="111"/>
                  </a:cubicBezTo>
                  <a:cubicBezTo>
                    <a:pt x="1" y="111"/>
                    <a:pt x="0" y="111"/>
                    <a:pt x="0" y="112"/>
                  </a:cubicBezTo>
                  <a:cubicBezTo>
                    <a:pt x="2" y="114"/>
                    <a:pt x="4" y="116"/>
                    <a:pt x="6" y="119"/>
                  </a:cubicBezTo>
                  <a:cubicBezTo>
                    <a:pt x="7" y="118"/>
                    <a:pt x="8" y="117"/>
                    <a:pt x="10" y="116"/>
                  </a:cubicBezTo>
                  <a:cubicBezTo>
                    <a:pt x="55" y="80"/>
                    <a:pt x="100" y="44"/>
                    <a:pt x="144" y="8"/>
                  </a:cubicBezTo>
                  <a:cubicBezTo>
                    <a:pt x="145" y="8"/>
                    <a:pt x="145" y="8"/>
                    <a:pt x="145" y="7"/>
                  </a:cubicBezTo>
                  <a:cubicBezTo>
                    <a:pt x="143" y="5"/>
                    <a:pt x="141" y="3"/>
                    <a:pt x="139" y="0"/>
                  </a:cubicBezTo>
                  <a:cubicBezTo>
                    <a:pt x="139" y="0"/>
                    <a:pt x="139" y="0"/>
                    <a:pt x="139" y="0"/>
                  </a:cubicBezTo>
                  <a:cubicBezTo>
                    <a:pt x="119" y="16"/>
                    <a:pt x="99" y="33"/>
                    <a:pt x="78" y="4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6" name="Freeform 437">
              <a:extLst>
                <a:ext uri="{FF2B5EF4-FFF2-40B4-BE49-F238E27FC236}">
                  <a16:creationId xmlns:a16="http://schemas.microsoft.com/office/drawing/2014/main" id="{0ADFB3D1-3915-46EB-A6E3-03F46F901C25}"/>
                </a:ext>
              </a:extLst>
            </p:cNvPr>
            <p:cNvSpPr>
              <a:spLocks/>
            </p:cNvSpPr>
            <p:nvPr/>
          </p:nvSpPr>
          <p:spPr bwMode="auto">
            <a:xfrm>
              <a:off x="8184522" y="3555299"/>
              <a:ext cx="773818" cy="275935"/>
            </a:xfrm>
            <a:custGeom>
              <a:avLst/>
              <a:gdLst>
                <a:gd name="T0" fmla="*/ 85 w 193"/>
                <a:gd name="T1" fmla="*/ 26 h 69"/>
                <a:gd name="T2" fmla="*/ 37 w 193"/>
                <a:gd name="T3" fmla="*/ 10 h 69"/>
                <a:gd name="T4" fmla="*/ 4 w 193"/>
                <a:gd name="T5" fmla="*/ 0 h 69"/>
                <a:gd name="T6" fmla="*/ 3 w 193"/>
                <a:gd name="T7" fmla="*/ 0 h 69"/>
                <a:gd name="T8" fmla="*/ 0 w 193"/>
                <a:gd name="T9" fmla="*/ 9 h 69"/>
                <a:gd name="T10" fmla="*/ 1 w 193"/>
                <a:gd name="T11" fmla="*/ 9 h 69"/>
                <a:gd name="T12" fmla="*/ 51 w 193"/>
                <a:gd name="T13" fmla="*/ 25 h 69"/>
                <a:gd name="T14" fmla="*/ 110 w 193"/>
                <a:gd name="T15" fmla="*/ 43 h 69"/>
                <a:gd name="T16" fmla="*/ 168 w 193"/>
                <a:gd name="T17" fmla="*/ 62 h 69"/>
                <a:gd name="T18" fmla="*/ 190 w 193"/>
                <a:gd name="T19" fmla="*/ 69 h 69"/>
                <a:gd name="T20" fmla="*/ 190 w 193"/>
                <a:gd name="T21" fmla="*/ 69 h 69"/>
                <a:gd name="T22" fmla="*/ 193 w 193"/>
                <a:gd name="T23" fmla="*/ 60 h 69"/>
                <a:gd name="T24" fmla="*/ 146 w 193"/>
                <a:gd name="T25" fmla="*/ 45 h 69"/>
                <a:gd name="T26" fmla="*/ 85 w 193"/>
                <a:gd name="T27" fmla="*/ 2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69">
                  <a:moveTo>
                    <a:pt x="85" y="26"/>
                  </a:moveTo>
                  <a:cubicBezTo>
                    <a:pt x="69" y="21"/>
                    <a:pt x="53" y="16"/>
                    <a:pt x="37" y="10"/>
                  </a:cubicBezTo>
                  <a:cubicBezTo>
                    <a:pt x="26" y="7"/>
                    <a:pt x="15" y="3"/>
                    <a:pt x="4" y="0"/>
                  </a:cubicBezTo>
                  <a:cubicBezTo>
                    <a:pt x="4" y="0"/>
                    <a:pt x="4" y="0"/>
                    <a:pt x="3" y="0"/>
                  </a:cubicBezTo>
                  <a:cubicBezTo>
                    <a:pt x="3" y="3"/>
                    <a:pt x="2" y="6"/>
                    <a:pt x="0" y="9"/>
                  </a:cubicBezTo>
                  <a:cubicBezTo>
                    <a:pt x="1" y="9"/>
                    <a:pt x="1" y="9"/>
                    <a:pt x="1" y="9"/>
                  </a:cubicBezTo>
                  <a:cubicBezTo>
                    <a:pt x="18" y="14"/>
                    <a:pt x="34" y="20"/>
                    <a:pt x="51" y="25"/>
                  </a:cubicBezTo>
                  <a:cubicBezTo>
                    <a:pt x="70" y="31"/>
                    <a:pt x="90" y="37"/>
                    <a:pt x="110" y="43"/>
                  </a:cubicBezTo>
                  <a:cubicBezTo>
                    <a:pt x="130" y="50"/>
                    <a:pt x="149" y="56"/>
                    <a:pt x="168" y="62"/>
                  </a:cubicBezTo>
                  <a:cubicBezTo>
                    <a:pt x="176" y="64"/>
                    <a:pt x="183" y="67"/>
                    <a:pt x="190" y="69"/>
                  </a:cubicBezTo>
                  <a:cubicBezTo>
                    <a:pt x="190" y="69"/>
                    <a:pt x="190" y="69"/>
                    <a:pt x="190" y="69"/>
                  </a:cubicBezTo>
                  <a:cubicBezTo>
                    <a:pt x="191" y="66"/>
                    <a:pt x="192" y="63"/>
                    <a:pt x="193" y="60"/>
                  </a:cubicBezTo>
                  <a:cubicBezTo>
                    <a:pt x="177" y="55"/>
                    <a:pt x="162" y="50"/>
                    <a:pt x="146" y="45"/>
                  </a:cubicBezTo>
                  <a:cubicBezTo>
                    <a:pt x="125" y="38"/>
                    <a:pt x="105" y="32"/>
                    <a:pt x="85" y="2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7" name="Freeform 438">
              <a:extLst>
                <a:ext uri="{FF2B5EF4-FFF2-40B4-BE49-F238E27FC236}">
                  <a16:creationId xmlns:a16="http://schemas.microsoft.com/office/drawing/2014/main" id="{C8A2AEBA-C025-4A4E-9684-265E1E044A8C}"/>
                </a:ext>
              </a:extLst>
            </p:cNvPr>
            <p:cNvSpPr>
              <a:spLocks/>
            </p:cNvSpPr>
            <p:nvPr/>
          </p:nvSpPr>
          <p:spPr bwMode="auto">
            <a:xfrm>
              <a:off x="7382712" y="1793715"/>
              <a:ext cx="1091742" cy="341920"/>
            </a:xfrm>
            <a:custGeom>
              <a:avLst/>
              <a:gdLst>
                <a:gd name="T0" fmla="*/ 76 w 272"/>
                <a:gd name="T1" fmla="*/ 65 h 85"/>
                <a:gd name="T2" fmla="*/ 143 w 272"/>
                <a:gd name="T3" fmla="*/ 46 h 85"/>
                <a:gd name="T4" fmla="*/ 219 w 272"/>
                <a:gd name="T5" fmla="*/ 24 h 85"/>
                <a:gd name="T6" fmla="*/ 265 w 272"/>
                <a:gd name="T7" fmla="*/ 11 h 85"/>
                <a:gd name="T8" fmla="*/ 271 w 272"/>
                <a:gd name="T9" fmla="*/ 9 h 85"/>
                <a:gd name="T10" fmla="*/ 272 w 272"/>
                <a:gd name="T11" fmla="*/ 9 h 85"/>
                <a:gd name="T12" fmla="*/ 270 w 272"/>
                <a:gd name="T13" fmla="*/ 0 h 85"/>
                <a:gd name="T14" fmla="*/ 269 w 272"/>
                <a:gd name="T15" fmla="*/ 0 h 85"/>
                <a:gd name="T16" fmla="*/ 246 w 272"/>
                <a:gd name="T17" fmla="*/ 7 h 85"/>
                <a:gd name="T18" fmla="*/ 188 w 272"/>
                <a:gd name="T19" fmla="*/ 23 h 85"/>
                <a:gd name="T20" fmla="*/ 145 w 272"/>
                <a:gd name="T21" fmla="*/ 36 h 85"/>
                <a:gd name="T22" fmla="*/ 88 w 272"/>
                <a:gd name="T23" fmla="*/ 52 h 85"/>
                <a:gd name="T24" fmla="*/ 0 w 272"/>
                <a:gd name="T25" fmla="*/ 74 h 85"/>
                <a:gd name="T26" fmla="*/ 4 w 272"/>
                <a:gd name="T27" fmla="*/ 85 h 85"/>
                <a:gd name="T28" fmla="*/ 76 w 272"/>
                <a:gd name="T29" fmla="*/ 6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 h="85">
                  <a:moveTo>
                    <a:pt x="76" y="65"/>
                  </a:moveTo>
                  <a:cubicBezTo>
                    <a:pt x="98" y="58"/>
                    <a:pt x="121" y="52"/>
                    <a:pt x="143" y="46"/>
                  </a:cubicBezTo>
                  <a:cubicBezTo>
                    <a:pt x="168" y="39"/>
                    <a:pt x="194" y="31"/>
                    <a:pt x="219" y="24"/>
                  </a:cubicBezTo>
                  <a:cubicBezTo>
                    <a:pt x="234" y="20"/>
                    <a:pt x="250" y="15"/>
                    <a:pt x="265" y="11"/>
                  </a:cubicBezTo>
                  <a:cubicBezTo>
                    <a:pt x="267" y="10"/>
                    <a:pt x="269" y="10"/>
                    <a:pt x="271" y="9"/>
                  </a:cubicBezTo>
                  <a:cubicBezTo>
                    <a:pt x="271" y="9"/>
                    <a:pt x="272" y="9"/>
                    <a:pt x="272" y="9"/>
                  </a:cubicBezTo>
                  <a:cubicBezTo>
                    <a:pt x="271" y="6"/>
                    <a:pt x="270" y="3"/>
                    <a:pt x="270" y="0"/>
                  </a:cubicBezTo>
                  <a:cubicBezTo>
                    <a:pt x="270" y="0"/>
                    <a:pt x="270" y="0"/>
                    <a:pt x="269" y="0"/>
                  </a:cubicBezTo>
                  <a:cubicBezTo>
                    <a:pt x="261" y="2"/>
                    <a:pt x="254" y="4"/>
                    <a:pt x="246" y="7"/>
                  </a:cubicBezTo>
                  <a:cubicBezTo>
                    <a:pt x="226" y="12"/>
                    <a:pt x="207" y="18"/>
                    <a:pt x="188" y="23"/>
                  </a:cubicBezTo>
                  <a:cubicBezTo>
                    <a:pt x="174" y="27"/>
                    <a:pt x="159" y="31"/>
                    <a:pt x="145" y="36"/>
                  </a:cubicBezTo>
                  <a:cubicBezTo>
                    <a:pt x="126" y="41"/>
                    <a:pt x="107" y="46"/>
                    <a:pt x="88" y="52"/>
                  </a:cubicBezTo>
                  <a:cubicBezTo>
                    <a:pt x="75" y="55"/>
                    <a:pt x="14" y="73"/>
                    <a:pt x="0" y="74"/>
                  </a:cubicBezTo>
                  <a:cubicBezTo>
                    <a:pt x="2" y="78"/>
                    <a:pt x="3" y="81"/>
                    <a:pt x="4" y="85"/>
                  </a:cubicBezTo>
                  <a:cubicBezTo>
                    <a:pt x="18" y="80"/>
                    <a:pt x="61" y="69"/>
                    <a:pt x="76" y="6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8" name="Freeform 439">
              <a:extLst>
                <a:ext uri="{FF2B5EF4-FFF2-40B4-BE49-F238E27FC236}">
                  <a16:creationId xmlns:a16="http://schemas.microsoft.com/office/drawing/2014/main" id="{BA3A6812-964F-4440-A5E5-D1127AF81C54}"/>
                </a:ext>
              </a:extLst>
            </p:cNvPr>
            <p:cNvSpPr>
              <a:spLocks/>
            </p:cNvSpPr>
            <p:nvPr/>
          </p:nvSpPr>
          <p:spPr bwMode="auto">
            <a:xfrm>
              <a:off x="6830843" y="3339350"/>
              <a:ext cx="295930" cy="631851"/>
            </a:xfrm>
            <a:custGeom>
              <a:avLst/>
              <a:gdLst>
                <a:gd name="T0" fmla="*/ 39 w 74"/>
                <a:gd name="T1" fmla="*/ 87 h 158"/>
                <a:gd name="T2" fmla="*/ 66 w 74"/>
                <a:gd name="T3" fmla="*/ 22 h 158"/>
                <a:gd name="T4" fmla="*/ 73 w 74"/>
                <a:gd name="T5" fmla="*/ 5 h 158"/>
                <a:gd name="T6" fmla="*/ 74 w 74"/>
                <a:gd name="T7" fmla="*/ 4 h 158"/>
                <a:gd name="T8" fmla="*/ 64 w 74"/>
                <a:gd name="T9" fmla="*/ 0 h 158"/>
                <a:gd name="T10" fmla="*/ 64 w 74"/>
                <a:gd name="T11" fmla="*/ 1 h 158"/>
                <a:gd name="T12" fmla="*/ 36 w 74"/>
                <a:gd name="T13" fmla="*/ 67 h 158"/>
                <a:gd name="T14" fmla="*/ 17 w 74"/>
                <a:gd name="T15" fmla="*/ 113 h 158"/>
                <a:gd name="T16" fmla="*/ 0 w 74"/>
                <a:gd name="T17" fmla="*/ 154 h 158"/>
                <a:gd name="T18" fmla="*/ 9 w 74"/>
                <a:gd name="T19" fmla="*/ 158 h 158"/>
                <a:gd name="T20" fmla="*/ 12 w 74"/>
                <a:gd name="T21" fmla="*/ 150 h 158"/>
                <a:gd name="T22" fmla="*/ 39 w 74"/>
                <a:gd name="T23" fmla="*/ 8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158">
                  <a:moveTo>
                    <a:pt x="39" y="87"/>
                  </a:moveTo>
                  <a:cubicBezTo>
                    <a:pt x="48" y="65"/>
                    <a:pt x="57" y="43"/>
                    <a:pt x="66" y="22"/>
                  </a:cubicBezTo>
                  <a:cubicBezTo>
                    <a:pt x="69" y="16"/>
                    <a:pt x="71" y="11"/>
                    <a:pt x="73" y="5"/>
                  </a:cubicBezTo>
                  <a:cubicBezTo>
                    <a:pt x="73" y="5"/>
                    <a:pt x="73" y="5"/>
                    <a:pt x="74" y="4"/>
                  </a:cubicBezTo>
                  <a:cubicBezTo>
                    <a:pt x="70" y="3"/>
                    <a:pt x="67" y="2"/>
                    <a:pt x="64" y="0"/>
                  </a:cubicBezTo>
                  <a:cubicBezTo>
                    <a:pt x="64" y="1"/>
                    <a:pt x="64" y="1"/>
                    <a:pt x="64" y="1"/>
                  </a:cubicBezTo>
                  <a:cubicBezTo>
                    <a:pt x="55" y="23"/>
                    <a:pt x="45" y="45"/>
                    <a:pt x="36" y="67"/>
                  </a:cubicBezTo>
                  <a:cubicBezTo>
                    <a:pt x="30" y="82"/>
                    <a:pt x="24" y="98"/>
                    <a:pt x="17" y="113"/>
                  </a:cubicBezTo>
                  <a:cubicBezTo>
                    <a:pt x="12" y="127"/>
                    <a:pt x="6" y="141"/>
                    <a:pt x="0" y="154"/>
                  </a:cubicBezTo>
                  <a:cubicBezTo>
                    <a:pt x="3" y="155"/>
                    <a:pt x="6" y="156"/>
                    <a:pt x="9" y="158"/>
                  </a:cubicBezTo>
                  <a:cubicBezTo>
                    <a:pt x="9" y="155"/>
                    <a:pt x="10" y="153"/>
                    <a:pt x="12" y="150"/>
                  </a:cubicBezTo>
                  <a:cubicBezTo>
                    <a:pt x="21" y="129"/>
                    <a:pt x="30" y="108"/>
                    <a:pt x="39" y="87"/>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89" name="Freeform 440">
              <a:extLst>
                <a:ext uri="{FF2B5EF4-FFF2-40B4-BE49-F238E27FC236}">
                  <a16:creationId xmlns:a16="http://schemas.microsoft.com/office/drawing/2014/main" id="{E705A4C9-30F0-445C-98CD-C6C6453F0610}"/>
                </a:ext>
              </a:extLst>
            </p:cNvPr>
            <p:cNvSpPr>
              <a:spLocks noEditPoints="1"/>
            </p:cNvSpPr>
            <p:nvPr/>
          </p:nvSpPr>
          <p:spPr bwMode="auto">
            <a:xfrm>
              <a:off x="7298732" y="1861699"/>
              <a:ext cx="3011288" cy="1585626"/>
            </a:xfrm>
            <a:custGeom>
              <a:avLst/>
              <a:gdLst>
                <a:gd name="T0" fmla="*/ 191 w 751"/>
                <a:gd name="T1" fmla="*/ 160 h 395"/>
                <a:gd name="T2" fmla="*/ 333 w 751"/>
                <a:gd name="T3" fmla="*/ 94 h 395"/>
                <a:gd name="T4" fmla="*/ 436 w 751"/>
                <a:gd name="T5" fmla="*/ 102 h 395"/>
                <a:gd name="T6" fmla="*/ 337 w 751"/>
                <a:gd name="T7" fmla="*/ 257 h 395"/>
                <a:gd name="T8" fmla="*/ 212 w 751"/>
                <a:gd name="T9" fmla="*/ 210 h 395"/>
                <a:gd name="T10" fmla="*/ 193 w 751"/>
                <a:gd name="T11" fmla="*/ 209 h 395"/>
                <a:gd name="T12" fmla="*/ 282 w 751"/>
                <a:gd name="T13" fmla="*/ 267 h 395"/>
                <a:gd name="T14" fmla="*/ 174 w 751"/>
                <a:gd name="T15" fmla="*/ 222 h 395"/>
                <a:gd name="T16" fmla="*/ 165 w 751"/>
                <a:gd name="T17" fmla="*/ 224 h 395"/>
                <a:gd name="T18" fmla="*/ 167 w 751"/>
                <a:gd name="T19" fmla="*/ 292 h 395"/>
                <a:gd name="T20" fmla="*/ 0 w 751"/>
                <a:gd name="T21" fmla="*/ 326 h 395"/>
                <a:gd name="T22" fmla="*/ 69 w 751"/>
                <a:gd name="T23" fmla="*/ 322 h 395"/>
                <a:gd name="T24" fmla="*/ 173 w 751"/>
                <a:gd name="T25" fmla="*/ 301 h 395"/>
                <a:gd name="T26" fmla="*/ 181 w 751"/>
                <a:gd name="T27" fmla="*/ 381 h 395"/>
                <a:gd name="T28" fmla="*/ 190 w 751"/>
                <a:gd name="T29" fmla="*/ 379 h 395"/>
                <a:gd name="T30" fmla="*/ 183 w 751"/>
                <a:gd name="T31" fmla="*/ 299 h 395"/>
                <a:gd name="T32" fmla="*/ 296 w 751"/>
                <a:gd name="T33" fmla="*/ 277 h 395"/>
                <a:gd name="T34" fmla="*/ 213 w 751"/>
                <a:gd name="T35" fmla="*/ 386 h 395"/>
                <a:gd name="T36" fmla="*/ 219 w 751"/>
                <a:gd name="T37" fmla="*/ 393 h 395"/>
                <a:gd name="T38" fmla="*/ 368 w 751"/>
                <a:gd name="T39" fmla="*/ 323 h 395"/>
                <a:gd name="T40" fmla="*/ 328 w 751"/>
                <a:gd name="T41" fmla="*/ 286 h 395"/>
                <a:gd name="T42" fmla="*/ 420 w 751"/>
                <a:gd name="T43" fmla="*/ 250 h 395"/>
                <a:gd name="T44" fmla="*/ 515 w 751"/>
                <a:gd name="T45" fmla="*/ 221 h 395"/>
                <a:gd name="T46" fmla="*/ 523 w 751"/>
                <a:gd name="T47" fmla="*/ 196 h 395"/>
                <a:gd name="T48" fmla="*/ 483 w 751"/>
                <a:gd name="T49" fmla="*/ 134 h 395"/>
                <a:gd name="T50" fmla="*/ 577 w 751"/>
                <a:gd name="T51" fmla="*/ 106 h 395"/>
                <a:gd name="T52" fmla="*/ 565 w 751"/>
                <a:gd name="T53" fmla="*/ 184 h 395"/>
                <a:gd name="T54" fmla="*/ 586 w 751"/>
                <a:gd name="T55" fmla="*/ 109 h 395"/>
                <a:gd name="T56" fmla="*/ 750 w 751"/>
                <a:gd name="T57" fmla="*/ 114 h 395"/>
                <a:gd name="T58" fmla="*/ 751 w 751"/>
                <a:gd name="T59" fmla="*/ 104 h 395"/>
                <a:gd name="T60" fmla="*/ 594 w 751"/>
                <a:gd name="T61" fmla="*/ 97 h 395"/>
                <a:gd name="T62" fmla="*/ 606 w 751"/>
                <a:gd name="T63" fmla="*/ 40 h 395"/>
                <a:gd name="T64" fmla="*/ 597 w 751"/>
                <a:gd name="T65" fmla="*/ 37 h 395"/>
                <a:gd name="T66" fmla="*/ 525 w 751"/>
                <a:gd name="T67" fmla="*/ 93 h 395"/>
                <a:gd name="T68" fmla="*/ 584 w 751"/>
                <a:gd name="T69" fmla="*/ 22 h 395"/>
                <a:gd name="T70" fmla="*/ 446 w 751"/>
                <a:gd name="T71" fmla="*/ 90 h 395"/>
                <a:gd name="T72" fmla="*/ 348 w 751"/>
                <a:gd name="T73" fmla="*/ 7 h 395"/>
                <a:gd name="T74" fmla="*/ 267 w 751"/>
                <a:gd name="T75" fmla="*/ 62 h 395"/>
                <a:gd name="T76" fmla="*/ 301 w 751"/>
                <a:gd name="T77" fmla="*/ 3 h 395"/>
                <a:gd name="T78" fmla="*/ 237 w 751"/>
                <a:gd name="T79" fmla="*/ 80 h 395"/>
                <a:gd name="T80" fmla="*/ 37 w 751"/>
                <a:gd name="T81" fmla="*/ 71 h 395"/>
                <a:gd name="T82" fmla="*/ 25 w 751"/>
                <a:gd name="T83" fmla="*/ 75 h 395"/>
                <a:gd name="T84" fmla="*/ 183 w 751"/>
                <a:gd name="T85" fmla="*/ 156 h 395"/>
                <a:gd name="T86" fmla="*/ 332 w 751"/>
                <a:gd name="T87" fmla="*/ 268 h 395"/>
                <a:gd name="T88" fmla="*/ 500 w 751"/>
                <a:gd name="T89" fmla="*/ 102 h 395"/>
                <a:gd name="T90" fmla="*/ 448 w 751"/>
                <a:gd name="T91" fmla="*/ 10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1" h="395">
                  <a:moveTo>
                    <a:pt x="183" y="156"/>
                  </a:moveTo>
                  <a:cubicBezTo>
                    <a:pt x="186" y="157"/>
                    <a:pt x="188" y="159"/>
                    <a:pt x="191" y="161"/>
                  </a:cubicBezTo>
                  <a:cubicBezTo>
                    <a:pt x="191" y="161"/>
                    <a:pt x="191" y="160"/>
                    <a:pt x="191" y="160"/>
                  </a:cubicBezTo>
                  <a:cubicBezTo>
                    <a:pt x="209" y="137"/>
                    <a:pt x="226" y="115"/>
                    <a:pt x="244" y="93"/>
                  </a:cubicBezTo>
                  <a:cubicBezTo>
                    <a:pt x="244" y="91"/>
                    <a:pt x="247" y="91"/>
                    <a:pt x="248" y="91"/>
                  </a:cubicBezTo>
                  <a:cubicBezTo>
                    <a:pt x="276" y="92"/>
                    <a:pt x="305" y="93"/>
                    <a:pt x="333" y="94"/>
                  </a:cubicBezTo>
                  <a:cubicBezTo>
                    <a:pt x="346" y="95"/>
                    <a:pt x="360" y="96"/>
                    <a:pt x="373" y="96"/>
                  </a:cubicBezTo>
                  <a:cubicBezTo>
                    <a:pt x="392" y="97"/>
                    <a:pt x="411" y="98"/>
                    <a:pt x="430" y="99"/>
                  </a:cubicBezTo>
                  <a:cubicBezTo>
                    <a:pt x="432" y="99"/>
                    <a:pt x="434" y="100"/>
                    <a:pt x="436" y="102"/>
                  </a:cubicBezTo>
                  <a:cubicBezTo>
                    <a:pt x="446" y="113"/>
                    <a:pt x="457" y="124"/>
                    <a:pt x="468" y="136"/>
                  </a:cubicBezTo>
                  <a:cubicBezTo>
                    <a:pt x="428" y="175"/>
                    <a:pt x="388" y="214"/>
                    <a:pt x="348" y="253"/>
                  </a:cubicBezTo>
                  <a:cubicBezTo>
                    <a:pt x="345" y="256"/>
                    <a:pt x="341" y="257"/>
                    <a:pt x="337" y="257"/>
                  </a:cubicBezTo>
                  <a:cubicBezTo>
                    <a:pt x="325" y="260"/>
                    <a:pt x="313" y="262"/>
                    <a:pt x="302" y="264"/>
                  </a:cubicBezTo>
                  <a:cubicBezTo>
                    <a:pt x="299" y="265"/>
                    <a:pt x="296" y="265"/>
                    <a:pt x="293" y="263"/>
                  </a:cubicBezTo>
                  <a:cubicBezTo>
                    <a:pt x="266" y="246"/>
                    <a:pt x="239" y="228"/>
                    <a:pt x="212" y="210"/>
                  </a:cubicBezTo>
                  <a:cubicBezTo>
                    <a:pt x="208" y="208"/>
                    <a:pt x="205" y="206"/>
                    <a:pt x="202" y="203"/>
                  </a:cubicBezTo>
                  <a:cubicBezTo>
                    <a:pt x="200" y="202"/>
                    <a:pt x="199" y="202"/>
                    <a:pt x="198" y="201"/>
                  </a:cubicBezTo>
                  <a:cubicBezTo>
                    <a:pt x="197" y="204"/>
                    <a:pt x="195" y="207"/>
                    <a:pt x="193" y="209"/>
                  </a:cubicBezTo>
                  <a:cubicBezTo>
                    <a:pt x="193" y="209"/>
                    <a:pt x="193" y="209"/>
                    <a:pt x="194" y="209"/>
                  </a:cubicBezTo>
                  <a:cubicBezTo>
                    <a:pt x="214" y="223"/>
                    <a:pt x="235" y="236"/>
                    <a:pt x="256" y="250"/>
                  </a:cubicBezTo>
                  <a:cubicBezTo>
                    <a:pt x="265" y="256"/>
                    <a:pt x="273" y="262"/>
                    <a:pt x="282" y="267"/>
                  </a:cubicBezTo>
                  <a:cubicBezTo>
                    <a:pt x="282" y="268"/>
                    <a:pt x="282" y="268"/>
                    <a:pt x="282" y="269"/>
                  </a:cubicBezTo>
                  <a:cubicBezTo>
                    <a:pt x="249" y="275"/>
                    <a:pt x="215" y="282"/>
                    <a:pt x="181" y="289"/>
                  </a:cubicBezTo>
                  <a:cubicBezTo>
                    <a:pt x="179" y="266"/>
                    <a:pt x="176" y="244"/>
                    <a:pt x="174" y="222"/>
                  </a:cubicBezTo>
                  <a:cubicBezTo>
                    <a:pt x="171" y="222"/>
                    <a:pt x="168" y="223"/>
                    <a:pt x="165" y="223"/>
                  </a:cubicBezTo>
                  <a:cubicBezTo>
                    <a:pt x="165" y="223"/>
                    <a:pt x="165" y="223"/>
                    <a:pt x="165" y="223"/>
                  </a:cubicBezTo>
                  <a:cubicBezTo>
                    <a:pt x="165" y="223"/>
                    <a:pt x="165" y="224"/>
                    <a:pt x="165" y="224"/>
                  </a:cubicBezTo>
                  <a:cubicBezTo>
                    <a:pt x="166" y="233"/>
                    <a:pt x="167" y="242"/>
                    <a:pt x="168" y="250"/>
                  </a:cubicBezTo>
                  <a:cubicBezTo>
                    <a:pt x="169" y="263"/>
                    <a:pt x="170" y="275"/>
                    <a:pt x="171" y="287"/>
                  </a:cubicBezTo>
                  <a:cubicBezTo>
                    <a:pt x="172" y="291"/>
                    <a:pt x="170" y="292"/>
                    <a:pt x="167" y="292"/>
                  </a:cubicBezTo>
                  <a:cubicBezTo>
                    <a:pt x="154" y="295"/>
                    <a:pt x="47" y="317"/>
                    <a:pt x="30" y="320"/>
                  </a:cubicBezTo>
                  <a:cubicBezTo>
                    <a:pt x="20" y="323"/>
                    <a:pt x="10" y="325"/>
                    <a:pt x="0" y="326"/>
                  </a:cubicBezTo>
                  <a:cubicBezTo>
                    <a:pt x="0" y="327"/>
                    <a:pt x="0" y="326"/>
                    <a:pt x="0" y="326"/>
                  </a:cubicBezTo>
                  <a:cubicBezTo>
                    <a:pt x="1" y="329"/>
                    <a:pt x="1" y="333"/>
                    <a:pt x="1" y="336"/>
                  </a:cubicBezTo>
                  <a:cubicBezTo>
                    <a:pt x="2" y="336"/>
                    <a:pt x="2" y="336"/>
                    <a:pt x="2" y="336"/>
                  </a:cubicBezTo>
                  <a:cubicBezTo>
                    <a:pt x="24" y="331"/>
                    <a:pt x="46" y="326"/>
                    <a:pt x="69" y="322"/>
                  </a:cubicBezTo>
                  <a:cubicBezTo>
                    <a:pt x="86" y="318"/>
                    <a:pt x="104" y="315"/>
                    <a:pt x="121" y="311"/>
                  </a:cubicBezTo>
                  <a:cubicBezTo>
                    <a:pt x="137" y="308"/>
                    <a:pt x="153" y="305"/>
                    <a:pt x="169" y="301"/>
                  </a:cubicBezTo>
                  <a:cubicBezTo>
                    <a:pt x="170" y="301"/>
                    <a:pt x="171" y="301"/>
                    <a:pt x="173" y="301"/>
                  </a:cubicBezTo>
                  <a:cubicBezTo>
                    <a:pt x="173" y="308"/>
                    <a:pt x="174" y="315"/>
                    <a:pt x="175" y="321"/>
                  </a:cubicBezTo>
                  <a:cubicBezTo>
                    <a:pt x="177" y="341"/>
                    <a:pt x="179" y="361"/>
                    <a:pt x="181" y="380"/>
                  </a:cubicBezTo>
                  <a:cubicBezTo>
                    <a:pt x="181" y="381"/>
                    <a:pt x="181" y="381"/>
                    <a:pt x="181" y="381"/>
                  </a:cubicBezTo>
                  <a:cubicBezTo>
                    <a:pt x="183" y="380"/>
                    <a:pt x="186" y="380"/>
                    <a:pt x="189" y="380"/>
                  </a:cubicBezTo>
                  <a:cubicBezTo>
                    <a:pt x="190" y="380"/>
                    <a:pt x="190" y="380"/>
                    <a:pt x="191" y="380"/>
                  </a:cubicBezTo>
                  <a:cubicBezTo>
                    <a:pt x="191" y="380"/>
                    <a:pt x="190" y="380"/>
                    <a:pt x="190" y="379"/>
                  </a:cubicBezTo>
                  <a:cubicBezTo>
                    <a:pt x="189" y="365"/>
                    <a:pt x="187" y="350"/>
                    <a:pt x="186" y="336"/>
                  </a:cubicBezTo>
                  <a:cubicBezTo>
                    <a:pt x="185" y="325"/>
                    <a:pt x="184" y="313"/>
                    <a:pt x="182" y="302"/>
                  </a:cubicBezTo>
                  <a:cubicBezTo>
                    <a:pt x="182" y="301"/>
                    <a:pt x="183" y="300"/>
                    <a:pt x="183" y="299"/>
                  </a:cubicBezTo>
                  <a:cubicBezTo>
                    <a:pt x="201" y="295"/>
                    <a:pt x="220" y="291"/>
                    <a:pt x="238" y="287"/>
                  </a:cubicBezTo>
                  <a:cubicBezTo>
                    <a:pt x="256" y="283"/>
                    <a:pt x="274" y="280"/>
                    <a:pt x="293" y="276"/>
                  </a:cubicBezTo>
                  <a:cubicBezTo>
                    <a:pt x="294" y="276"/>
                    <a:pt x="295" y="276"/>
                    <a:pt x="296" y="277"/>
                  </a:cubicBezTo>
                  <a:cubicBezTo>
                    <a:pt x="302" y="280"/>
                    <a:pt x="307" y="284"/>
                    <a:pt x="313" y="288"/>
                  </a:cubicBezTo>
                  <a:cubicBezTo>
                    <a:pt x="307" y="294"/>
                    <a:pt x="301" y="300"/>
                    <a:pt x="294" y="306"/>
                  </a:cubicBezTo>
                  <a:cubicBezTo>
                    <a:pt x="267" y="333"/>
                    <a:pt x="240" y="359"/>
                    <a:pt x="213" y="386"/>
                  </a:cubicBezTo>
                  <a:cubicBezTo>
                    <a:pt x="212" y="387"/>
                    <a:pt x="211" y="387"/>
                    <a:pt x="211" y="388"/>
                  </a:cubicBezTo>
                  <a:cubicBezTo>
                    <a:pt x="213" y="390"/>
                    <a:pt x="216" y="392"/>
                    <a:pt x="218" y="395"/>
                  </a:cubicBezTo>
                  <a:cubicBezTo>
                    <a:pt x="218" y="394"/>
                    <a:pt x="218" y="394"/>
                    <a:pt x="219" y="393"/>
                  </a:cubicBezTo>
                  <a:cubicBezTo>
                    <a:pt x="252" y="361"/>
                    <a:pt x="285" y="328"/>
                    <a:pt x="318" y="296"/>
                  </a:cubicBezTo>
                  <a:cubicBezTo>
                    <a:pt x="319" y="295"/>
                    <a:pt x="320" y="294"/>
                    <a:pt x="322" y="293"/>
                  </a:cubicBezTo>
                  <a:cubicBezTo>
                    <a:pt x="337" y="303"/>
                    <a:pt x="353" y="313"/>
                    <a:pt x="368" y="323"/>
                  </a:cubicBezTo>
                  <a:cubicBezTo>
                    <a:pt x="370" y="320"/>
                    <a:pt x="371" y="318"/>
                    <a:pt x="374" y="315"/>
                  </a:cubicBezTo>
                  <a:cubicBezTo>
                    <a:pt x="373" y="315"/>
                    <a:pt x="373" y="315"/>
                    <a:pt x="373" y="315"/>
                  </a:cubicBezTo>
                  <a:cubicBezTo>
                    <a:pt x="358" y="305"/>
                    <a:pt x="344" y="296"/>
                    <a:pt x="328" y="286"/>
                  </a:cubicBezTo>
                  <a:cubicBezTo>
                    <a:pt x="334" y="280"/>
                    <a:pt x="340" y="275"/>
                    <a:pt x="345" y="269"/>
                  </a:cubicBezTo>
                  <a:cubicBezTo>
                    <a:pt x="351" y="262"/>
                    <a:pt x="359" y="263"/>
                    <a:pt x="366" y="261"/>
                  </a:cubicBezTo>
                  <a:cubicBezTo>
                    <a:pt x="384" y="257"/>
                    <a:pt x="402" y="254"/>
                    <a:pt x="420" y="250"/>
                  </a:cubicBezTo>
                  <a:cubicBezTo>
                    <a:pt x="438" y="246"/>
                    <a:pt x="455" y="243"/>
                    <a:pt x="473" y="239"/>
                  </a:cubicBezTo>
                  <a:cubicBezTo>
                    <a:pt x="488" y="236"/>
                    <a:pt x="503" y="233"/>
                    <a:pt x="517" y="230"/>
                  </a:cubicBezTo>
                  <a:cubicBezTo>
                    <a:pt x="516" y="227"/>
                    <a:pt x="516" y="224"/>
                    <a:pt x="515" y="221"/>
                  </a:cubicBezTo>
                  <a:cubicBezTo>
                    <a:pt x="466" y="231"/>
                    <a:pt x="415" y="241"/>
                    <a:pt x="363" y="252"/>
                  </a:cubicBezTo>
                  <a:cubicBezTo>
                    <a:pt x="401" y="215"/>
                    <a:pt x="437" y="179"/>
                    <a:pt x="474" y="143"/>
                  </a:cubicBezTo>
                  <a:cubicBezTo>
                    <a:pt x="491" y="161"/>
                    <a:pt x="507" y="179"/>
                    <a:pt x="523" y="196"/>
                  </a:cubicBezTo>
                  <a:cubicBezTo>
                    <a:pt x="525" y="193"/>
                    <a:pt x="527" y="191"/>
                    <a:pt x="529" y="189"/>
                  </a:cubicBezTo>
                  <a:cubicBezTo>
                    <a:pt x="514" y="172"/>
                    <a:pt x="498" y="156"/>
                    <a:pt x="483" y="139"/>
                  </a:cubicBezTo>
                  <a:cubicBezTo>
                    <a:pt x="482" y="138"/>
                    <a:pt x="482" y="135"/>
                    <a:pt x="483" y="134"/>
                  </a:cubicBezTo>
                  <a:cubicBezTo>
                    <a:pt x="493" y="124"/>
                    <a:pt x="503" y="115"/>
                    <a:pt x="513" y="105"/>
                  </a:cubicBezTo>
                  <a:cubicBezTo>
                    <a:pt x="515" y="104"/>
                    <a:pt x="516" y="103"/>
                    <a:pt x="518" y="103"/>
                  </a:cubicBezTo>
                  <a:cubicBezTo>
                    <a:pt x="537" y="104"/>
                    <a:pt x="557" y="105"/>
                    <a:pt x="577" y="106"/>
                  </a:cubicBezTo>
                  <a:cubicBezTo>
                    <a:pt x="576" y="110"/>
                    <a:pt x="575" y="114"/>
                    <a:pt x="574" y="118"/>
                  </a:cubicBezTo>
                  <a:cubicBezTo>
                    <a:pt x="568" y="139"/>
                    <a:pt x="562" y="161"/>
                    <a:pt x="556" y="182"/>
                  </a:cubicBezTo>
                  <a:cubicBezTo>
                    <a:pt x="559" y="182"/>
                    <a:pt x="562" y="183"/>
                    <a:pt x="565" y="184"/>
                  </a:cubicBezTo>
                  <a:cubicBezTo>
                    <a:pt x="567" y="179"/>
                    <a:pt x="569" y="173"/>
                    <a:pt x="570" y="168"/>
                  </a:cubicBezTo>
                  <a:cubicBezTo>
                    <a:pt x="574" y="156"/>
                    <a:pt x="577" y="144"/>
                    <a:pt x="580" y="132"/>
                  </a:cubicBezTo>
                  <a:cubicBezTo>
                    <a:pt x="582" y="124"/>
                    <a:pt x="584" y="117"/>
                    <a:pt x="586" y="109"/>
                  </a:cubicBezTo>
                  <a:cubicBezTo>
                    <a:pt x="587" y="106"/>
                    <a:pt x="589" y="106"/>
                    <a:pt x="591" y="106"/>
                  </a:cubicBezTo>
                  <a:cubicBezTo>
                    <a:pt x="619" y="108"/>
                    <a:pt x="646" y="109"/>
                    <a:pt x="673" y="110"/>
                  </a:cubicBezTo>
                  <a:cubicBezTo>
                    <a:pt x="698" y="111"/>
                    <a:pt x="724" y="112"/>
                    <a:pt x="750" y="114"/>
                  </a:cubicBezTo>
                  <a:cubicBezTo>
                    <a:pt x="750" y="114"/>
                    <a:pt x="750" y="114"/>
                    <a:pt x="751" y="114"/>
                  </a:cubicBezTo>
                  <a:cubicBezTo>
                    <a:pt x="750" y="113"/>
                    <a:pt x="750" y="112"/>
                    <a:pt x="750" y="111"/>
                  </a:cubicBezTo>
                  <a:cubicBezTo>
                    <a:pt x="750" y="108"/>
                    <a:pt x="751" y="106"/>
                    <a:pt x="751" y="104"/>
                  </a:cubicBezTo>
                  <a:cubicBezTo>
                    <a:pt x="751" y="104"/>
                    <a:pt x="751" y="104"/>
                    <a:pt x="751" y="104"/>
                  </a:cubicBezTo>
                  <a:cubicBezTo>
                    <a:pt x="722" y="103"/>
                    <a:pt x="694" y="101"/>
                    <a:pt x="666" y="100"/>
                  </a:cubicBezTo>
                  <a:cubicBezTo>
                    <a:pt x="642" y="99"/>
                    <a:pt x="618" y="98"/>
                    <a:pt x="594" y="97"/>
                  </a:cubicBezTo>
                  <a:cubicBezTo>
                    <a:pt x="593" y="97"/>
                    <a:pt x="592" y="97"/>
                    <a:pt x="590" y="96"/>
                  </a:cubicBezTo>
                  <a:cubicBezTo>
                    <a:pt x="593" y="87"/>
                    <a:pt x="596" y="77"/>
                    <a:pt x="598" y="68"/>
                  </a:cubicBezTo>
                  <a:cubicBezTo>
                    <a:pt x="601" y="58"/>
                    <a:pt x="604" y="49"/>
                    <a:pt x="606" y="40"/>
                  </a:cubicBezTo>
                  <a:cubicBezTo>
                    <a:pt x="606" y="38"/>
                    <a:pt x="607" y="37"/>
                    <a:pt x="607" y="36"/>
                  </a:cubicBezTo>
                  <a:cubicBezTo>
                    <a:pt x="604" y="36"/>
                    <a:pt x="601" y="35"/>
                    <a:pt x="598" y="34"/>
                  </a:cubicBezTo>
                  <a:cubicBezTo>
                    <a:pt x="598" y="35"/>
                    <a:pt x="598" y="36"/>
                    <a:pt x="597" y="37"/>
                  </a:cubicBezTo>
                  <a:cubicBezTo>
                    <a:pt x="594" y="48"/>
                    <a:pt x="591" y="59"/>
                    <a:pt x="588" y="71"/>
                  </a:cubicBezTo>
                  <a:cubicBezTo>
                    <a:pt x="585" y="79"/>
                    <a:pt x="583" y="88"/>
                    <a:pt x="580" y="96"/>
                  </a:cubicBezTo>
                  <a:cubicBezTo>
                    <a:pt x="562" y="95"/>
                    <a:pt x="544" y="95"/>
                    <a:pt x="525" y="93"/>
                  </a:cubicBezTo>
                  <a:cubicBezTo>
                    <a:pt x="547" y="72"/>
                    <a:pt x="569" y="50"/>
                    <a:pt x="591" y="29"/>
                  </a:cubicBezTo>
                  <a:cubicBezTo>
                    <a:pt x="588" y="27"/>
                    <a:pt x="586" y="24"/>
                    <a:pt x="584" y="22"/>
                  </a:cubicBezTo>
                  <a:cubicBezTo>
                    <a:pt x="584" y="22"/>
                    <a:pt x="584" y="22"/>
                    <a:pt x="584" y="22"/>
                  </a:cubicBezTo>
                  <a:cubicBezTo>
                    <a:pt x="562" y="44"/>
                    <a:pt x="540" y="65"/>
                    <a:pt x="519" y="87"/>
                  </a:cubicBezTo>
                  <a:cubicBezTo>
                    <a:pt x="514" y="92"/>
                    <a:pt x="509" y="93"/>
                    <a:pt x="502" y="93"/>
                  </a:cubicBezTo>
                  <a:cubicBezTo>
                    <a:pt x="483" y="91"/>
                    <a:pt x="464" y="91"/>
                    <a:pt x="446" y="90"/>
                  </a:cubicBezTo>
                  <a:cubicBezTo>
                    <a:pt x="440" y="90"/>
                    <a:pt x="436" y="88"/>
                    <a:pt x="432" y="84"/>
                  </a:cubicBezTo>
                  <a:cubicBezTo>
                    <a:pt x="406" y="56"/>
                    <a:pt x="380" y="28"/>
                    <a:pt x="354" y="0"/>
                  </a:cubicBezTo>
                  <a:cubicBezTo>
                    <a:pt x="352" y="3"/>
                    <a:pt x="350" y="5"/>
                    <a:pt x="348" y="7"/>
                  </a:cubicBezTo>
                  <a:cubicBezTo>
                    <a:pt x="373" y="34"/>
                    <a:pt x="398" y="61"/>
                    <a:pt x="424" y="89"/>
                  </a:cubicBezTo>
                  <a:cubicBezTo>
                    <a:pt x="366" y="86"/>
                    <a:pt x="310" y="84"/>
                    <a:pt x="252" y="81"/>
                  </a:cubicBezTo>
                  <a:cubicBezTo>
                    <a:pt x="258" y="74"/>
                    <a:pt x="262" y="68"/>
                    <a:pt x="267" y="62"/>
                  </a:cubicBezTo>
                  <a:cubicBezTo>
                    <a:pt x="280" y="45"/>
                    <a:pt x="293" y="28"/>
                    <a:pt x="306" y="11"/>
                  </a:cubicBezTo>
                  <a:cubicBezTo>
                    <a:pt x="307" y="10"/>
                    <a:pt x="308" y="10"/>
                    <a:pt x="308" y="9"/>
                  </a:cubicBezTo>
                  <a:cubicBezTo>
                    <a:pt x="305" y="7"/>
                    <a:pt x="303" y="5"/>
                    <a:pt x="301" y="3"/>
                  </a:cubicBezTo>
                  <a:cubicBezTo>
                    <a:pt x="300" y="4"/>
                    <a:pt x="300" y="5"/>
                    <a:pt x="299" y="6"/>
                  </a:cubicBezTo>
                  <a:cubicBezTo>
                    <a:pt x="280" y="30"/>
                    <a:pt x="262" y="54"/>
                    <a:pt x="243" y="78"/>
                  </a:cubicBezTo>
                  <a:cubicBezTo>
                    <a:pt x="242" y="79"/>
                    <a:pt x="239" y="80"/>
                    <a:pt x="237" y="80"/>
                  </a:cubicBezTo>
                  <a:cubicBezTo>
                    <a:pt x="213" y="79"/>
                    <a:pt x="188" y="78"/>
                    <a:pt x="163" y="77"/>
                  </a:cubicBezTo>
                  <a:cubicBezTo>
                    <a:pt x="136" y="76"/>
                    <a:pt x="109" y="75"/>
                    <a:pt x="82" y="73"/>
                  </a:cubicBezTo>
                  <a:cubicBezTo>
                    <a:pt x="67" y="73"/>
                    <a:pt x="52" y="72"/>
                    <a:pt x="37" y="71"/>
                  </a:cubicBezTo>
                  <a:cubicBezTo>
                    <a:pt x="35" y="71"/>
                    <a:pt x="33" y="71"/>
                    <a:pt x="32" y="71"/>
                  </a:cubicBezTo>
                  <a:cubicBezTo>
                    <a:pt x="29" y="71"/>
                    <a:pt x="27" y="71"/>
                    <a:pt x="25" y="70"/>
                  </a:cubicBezTo>
                  <a:cubicBezTo>
                    <a:pt x="25" y="72"/>
                    <a:pt x="25" y="73"/>
                    <a:pt x="25" y="75"/>
                  </a:cubicBezTo>
                  <a:cubicBezTo>
                    <a:pt x="25" y="77"/>
                    <a:pt x="25" y="79"/>
                    <a:pt x="25" y="80"/>
                  </a:cubicBezTo>
                  <a:cubicBezTo>
                    <a:pt x="94" y="83"/>
                    <a:pt x="163" y="87"/>
                    <a:pt x="234" y="90"/>
                  </a:cubicBezTo>
                  <a:cubicBezTo>
                    <a:pt x="216" y="112"/>
                    <a:pt x="200" y="134"/>
                    <a:pt x="183" y="156"/>
                  </a:cubicBezTo>
                  <a:close/>
                  <a:moveTo>
                    <a:pt x="320" y="280"/>
                  </a:moveTo>
                  <a:cubicBezTo>
                    <a:pt x="316" y="278"/>
                    <a:pt x="313" y="276"/>
                    <a:pt x="308" y="273"/>
                  </a:cubicBezTo>
                  <a:cubicBezTo>
                    <a:pt x="317" y="271"/>
                    <a:pt x="324" y="270"/>
                    <a:pt x="332" y="268"/>
                  </a:cubicBezTo>
                  <a:cubicBezTo>
                    <a:pt x="328" y="272"/>
                    <a:pt x="324" y="276"/>
                    <a:pt x="320" y="280"/>
                  </a:cubicBezTo>
                  <a:close/>
                  <a:moveTo>
                    <a:pt x="448" y="100"/>
                  </a:moveTo>
                  <a:cubicBezTo>
                    <a:pt x="466" y="100"/>
                    <a:pt x="483" y="101"/>
                    <a:pt x="500" y="102"/>
                  </a:cubicBezTo>
                  <a:cubicBezTo>
                    <a:pt x="492" y="111"/>
                    <a:pt x="483" y="120"/>
                    <a:pt x="474" y="130"/>
                  </a:cubicBezTo>
                  <a:cubicBezTo>
                    <a:pt x="465" y="120"/>
                    <a:pt x="456" y="110"/>
                    <a:pt x="447" y="100"/>
                  </a:cubicBezTo>
                  <a:cubicBezTo>
                    <a:pt x="448" y="100"/>
                    <a:pt x="448" y="100"/>
                    <a:pt x="448" y="10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0" name="Freeform 441">
              <a:extLst>
                <a:ext uri="{FF2B5EF4-FFF2-40B4-BE49-F238E27FC236}">
                  <a16:creationId xmlns:a16="http://schemas.microsoft.com/office/drawing/2014/main" id="{7FFD2F56-2664-45BE-A367-FC68B67FD62F}"/>
                </a:ext>
              </a:extLst>
            </p:cNvPr>
            <p:cNvSpPr>
              <a:spLocks/>
            </p:cNvSpPr>
            <p:nvPr/>
          </p:nvSpPr>
          <p:spPr bwMode="auto">
            <a:xfrm>
              <a:off x="6914823" y="3347348"/>
              <a:ext cx="1021759" cy="765820"/>
            </a:xfrm>
            <a:custGeom>
              <a:avLst/>
              <a:gdLst>
                <a:gd name="T0" fmla="*/ 112 w 255"/>
                <a:gd name="T1" fmla="*/ 132 h 191"/>
                <a:gd name="T2" fmla="*/ 114 w 255"/>
                <a:gd name="T3" fmla="*/ 127 h 191"/>
                <a:gd name="T4" fmla="*/ 210 w 255"/>
                <a:gd name="T5" fmla="*/ 84 h 191"/>
                <a:gd name="T6" fmla="*/ 255 w 255"/>
                <a:gd name="T7" fmla="*/ 65 h 191"/>
                <a:gd name="T8" fmla="*/ 251 w 255"/>
                <a:gd name="T9" fmla="*/ 56 h 191"/>
                <a:gd name="T10" fmla="*/ 109 w 255"/>
                <a:gd name="T11" fmla="*/ 119 h 191"/>
                <a:gd name="T12" fmla="*/ 103 w 255"/>
                <a:gd name="T13" fmla="*/ 100 h 191"/>
                <a:gd name="T14" fmla="*/ 89 w 255"/>
                <a:gd name="T15" fmla="*/ 50 h 191"/>
                <a:gd name="T16" fmla="*/ 76 w 255"/>
                <a:gd name="T17" fmla="*/ 1 h 191"/>
                <a:gd name="T18" fmla="*/ 76 w 255"/>
                <a:gd name="T19" fmla="*/ 0 h 191"/>
                <a:gd name="T20" fmla="*/ 65 w 255"/>
                <a:gd name="T21" fmla="*/ 3 h 191"/>
                <a:gd name="T22" fmla="*/ 69 w 255"/>
                <a:gd name="T23" fmla="*/ 12 h 191"/>
                <a:gd name="T24" fmla="*/ 85 w 255"/>
                <a:gd name="T25" fmla="*/ 70 h 191"/>
                <a:gd name="T26" fmla="*/ 100 w 255"/>
                <a:gd name="T27" fmla="*/ 123 h 191"/>
                <a:gd name="T28" fmla="*/ 0 w 255"/>
                <a:gd name="T29" fmla="*/ 168 h 191"/>
                <a:gd name="T30" fmla="*/ 4 w 255"/>
                <a:gd name="T31" fmla="*/ 177 h 191"/>
                <a:gd name="T32" fmla="*/ 10 w 255"/>
                <a:gd name="T33" fmla="*/ 174 h 191"/>
                <a:gd name="T34" fmla="*/ 77 w 255"/>
                <a:gd name="T35" fmla="*/ 144 h 191"/>
                <a:gd name="T36" fmla="*/ 102 w 255"/>
                <a:gd name="T37" fmla="*/ 132 h 191"/>
                <a:gd name="T38" fmla="*/ 118 w 255"/>
                <a:gd name="T39" fmla="*/ 190 h 191"/>
                <a:gd name="T40" fmla="*/ 118 w 255"/>
                <a:gd name="T41" fmla="*/ 191 h 191"/>
                <a:gd name="T42" fmla="*/ 128 w 255"/>
                <a:gd name="T43" fmla="*/ 189 h 191"/>
                <a:gd name="T44" fmla="*/ 127 w 255"/>
                <a:gd name="T45" fmla="*/ 187 h 191"/>
                <a:gd name="T46" fmla="*/ 112 w 255"/>
                <a:gd name="T47" fmla="*/ 13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191">
                  <a:moveTo>
                    <a:pt x="112" y="132"/>
                  </a:moveTo>
                  <a:cubicBezTo>
                    <a:pt x="111" y="130"/>
                    <a:pt x="112" y="128"/>
                    <a:pt x="114" y="127"/>
                  </a:cubicBezTo>
                  <a:cubicBezTo>
                    <a:pt x="146" y="113"/>
                    <a:pt x="178" y="98"/>
                    <a:pt x="210" y="84"/>
                  </a:cubicBezTo>
                  <a:cubicBezTo>
                    <a:pt x="225" y="78"/>
                    <a:pt x="240" y="71"/>
                    <a:pt x="255" y="65"/>
                  </a:cubicBezTo>
                  <a:cubicBezTo>
                    <a:pt x="253" y="62"/>
                    <a:pt x="251" y="59"/>
                    <a:pt x="251" y="56"/>
                  </a:cubicBezTo>
                  <a:cubicBezTo>
                    <a:pt x="204" y="77"/>
                    <a:pt x="156" y="98"/>
                    <a:pt x="109" y="119"/>
                  </a:cubicBezTo>
                  <a:cubicBezTo>
                    <a:pt x="107" y="113"/>
                    <a:pt x="105" y="107"/>
                    <a:pt x="103" y="100"/>
                  </a:cubicBezTo>
                  <a:cubicBezTo>
                    <a:pt x="98" y="84"/>
                    <a:pt x="94" y="67"/>
                    <a:pt x="89" y="50"/>
                  </a:cubicBezTo>
                  <a:cubicBezTo>
                    <a:pt x="85" y="34"/>
                    <a:pt x="80" y="18"/>
                    <a:pt x="76" y="1"/>
                  </a:cubicBezTo>
                  <a:cubicBezTo>
                    <a:pt x="76" y="1"/>
                    <a:pt x="76" y="1"/>
                    <a:pt x="76" y="0"/>
                  </a:cubicBezTo>
                  <a:cubicBezTo>
                    <a:pt x="73" y="2"/>
                    <a:pt x="69" y="3"/>
                    <a:pt x="65" y="3"/>
                  </a:cubicBezTo>
                  <a:cubicBezTo>
                    <a:pt x="67" y="5"/>
                    <a:pt x="67" y="7"/>
                    <a:pt x="69" y="12"/>
                  </a:cubicBezTo>
                  <a:cubicBezTo>
                    <a:pt x="74" y="31"/>
                    <a:pt x="80" y="50"/>
                    <a:pt x="85" y="70"/>
                  </a:cubicBezTo>
                  <a:cubicBezTo>
                    <a:pt x="90" y="87"/>
                    <a:pt x="95" y="105"/>
                    <a:pt x="100" y="123"/>
                  </a:cubicBezTo>
                  <a:cubicBezTo>
                    <a:pt x="66" y="138"/>
                    <a:pt x="33" y="153"/>
                    <a:pt x="0" y="168"/>
                  </a:cubicBezTo>
                  <a:cubicBezTo>
                    <a:pt x="2" y="170"/>
                    <a:pt x="4" y="173"/>
                    <a:pt x="4" y="177"/>
                  </a:cubicBezTo>
                  <a:cubicBezTo>
                    <a:pt x="6" y="176"/>
                    <a:pt x="7" y="175"/>
                    <a:pt x="10" y="174"/>
                  </a:cubicBezTo>
                  <a:cubicBezTo>
                    <a:pt x="32" y="164"/>
                    <a:pt x="55" y="154"/>
                    <a:pt x="77" y="144"/>
                  </a:cubicBezTo>
                  <a:cubicBezTo>
                    <a:pt x="85" y="140"/>
                    <a:pt x="94" y="136"/>
                    <a:pt x="102" y="132"/>
                  </a:cubicBezTo>
                  <a:cubicBezTo>
                    <a:pt x="108" y="152"/>
                    <a:pt x="113" y="171"/>
                    <a:pt x="118" y="190"/>
                  </a:cubicBezTo>
                  <a:cubicBezTo>
                    <a:pt x="118" y="190"/>
                    <a:pt x="118" y="191"/>
                    <a:pt x="118" y="191"/>
                  </a:cubicBezTo>
                  <a:cubicBezTo>
                    <a:pt x="121" y="190"/>
                    <a:pt x="125" y="189"/>
                    <a:pt x="128" y="189"/>
                  </a:cubicBezTo>
                  <a:cubicBezTo>
                    <a:pt x="128" y="188"/>
                    <a:pt x="127" y="188"/>
                    <a:pt x="127" y="187"/>
                  </a:cubicBezTo>
                  <a:cubicBezTo>
                    <a:pt x="122" y="169"/>
                    <a:pt x="117" y="150"/>
                    <a:pt x="112" y="132"/>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1" name="Freeform 442">
              <a:extLst>
                <a:ext uri="{FF2B5EF4-FFF2-40B4-BE49-F238E27FC236}">
                  <a16:creationId xmlns:a16="http://schemas.microsoft.com/office/drawing/2014/main" id="{4518F3C9-2976-450C-A67D-A1B45EA3D715}"/>
                </a:ext>
              </a:extLst>
            </p:cNvPr>
            <p:cNvSpPr>
              <a:spLocks/>
            </p:cNvSpPr>
            <p:nvPr/>
          </p:nvSpPr>
          <p:spPr bwMode="auto">
            <a:xfrm>
              <a:off x="6548909" y="3093408"/>
              <a:ext cx="473889" cy="119972"/>
            </a:xfrm>
            <a:custGeom>
              <a:avLst/>
              <a:gdLst>
                <a:gd name="T0" fmla="*/ 55 w 118"/>
                <a:gd name="T1" fmla="*/ 19 h 30"/>
                <a:gd name="T2" fmla="*/ 111 w 118"/>
                <a:gd name="T3" fmla="*/ 29 h 30"/>
                <a:gd name="T4" fmla="*/ 117 w 118"/>
                <a:gd name="T5" fmla="*/ 30 h 30"/>
                <a:gd name="T6" fmla="*/ 117 w 118"/>
                <a:gd name="T7" fmla="*/ 30 h 30"/>
                <a:gd name="T8" fmla="*/ 118 w 118"/>
                <a:gd name="T9" fmla="*/ 21 h 30"/>
                <a:gd name="T10" fmla="*/ 2 w 118"/>
                <a:gd name="T11" fmla="*/ 0 h 30"/>
                <a:gd name="T12" fmla="*/ 0 w 118"/>
                <a:gd name="T13" fmla="*/ 10 h 30"/>
                <a:gd name="T14" fmla="*/ 1 w 118"/>
                <a:gd name="T15" fmla="*/ 10 h 30"/>
                <a:gd name="T16" fmla="*/ 55 w 118"/>
                <a:gd name="T17"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0">
                  <a:moveTo>
                    <a:pt x="55" y="19"/>
                  </a:moveTo>
                  <a:cubicBezTo>
                    <a:pt x="73" y="22"/>
                    <a:pt x="92" y="26"/>
                    <a:pt x="111" y="29"/>
                  </a:cubicBezTo>
                  <a:cubicBezTo>
                    <a:pt x="113" y="29"/>
                    <a:pt x="115" y="29"/>
                    <a:pt x="117" y="30"/>
                  </a:cubicBezTo>
                  <a:cubicBezTo>
                    <a:pt x="117" y="30"/>
                    <a:pt x="117" y="30"/>
                    <a:pt x="117" y="30"/>
                  </a:cubicBezTo>
                  <a:cubicBezTo>
                    <a:pt x="117" y="27"/>
                    <a:pt x="117" y="24"/>
                    <a:pt x="118" y="21"/>
                  </a:cubicBezTo>
                  <a:cubicBezTo>
                    <a:pt x="81" y="14"/>
                    <a:pt x="41" y="7"/>
                    <a:pt x="2" y="0"/>
                  </a:cubicBezTo>
                  <a:cubicBezTo>
                    <a:pt x="2" y="4"/>
                    <a:pt x="1" y="7"/>
                    <a:pt x="0" y="10"/>
                  </a:cubicBezTo>
                  <a:cubicBezTo>
                    <a:pt x="1" y="10"/>
                    <a:pt x="1" y="10"/>
                    <a:pt x="1" y="10"/>
                  </a:cubicBezTo>
                  <a:cubicBezTo>
                    <a:pt x="19" y="13"/>
                    <a:pt x="37" y="16"/>
                    <a:pt x="55" y="1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2" name="Freeform 443">
              <a:extLst>
                <a:ext uri="{FF2B5EF4-FFF2-40B4-BE49-F238E27FC236}">
                  <a16:creationId xmlns:a16="http://schemas.microsoft.com/office/drawing/2014/main" id="{D3AE5A6E-4245-4E3C-81AB-7BC9A2B423F4}"/>
                </a:ext>
              </a:extLst>
            </p:cNvPr>
            <p:cNvSpPr>
              <a:spLocks/>
            </p:cNvSpPr>
            <p:nvPr/>
          </p:nvSpPr>
          <p:spPr bwMode="auto">
            <a:xfrm>
              <a:off x="7684640" y="3651277"/>
              <a:ext cx="327922" cy="861797"/>
            </a:xfrm>
            <a:custGeom>
              <a:avLst/>
              <a:gdLst>
                <a:gd name="T0" fmla="*/ 41 w 82"/>
                <a:gd name="T1" fmla="*/ 122 h 215"/>
                <a:gd name="T2" fmla="*/ 56 w 82"/>
                <a:gd name="T3" fmla="*/ 78 h 215"/>
                <a:gd name="T4" fmla="*/ 78 w 82"/>
                <a:gd name="T5" fmla="*/ 15 h 215"/>
                <a:gd name="T6" fmla="*/ 81 w 82"/>
                <a:gd name="T7" fmla="*/ 7 h 215"/>
                <a:gd name="T8" fmla="*/ 82 w 82"/>
                <a:gd name="T9" fmla="*/ 4 h 215"/>
                <a:gd name="T10" fmla="*/ 74 w 82"/>
                <a:gd name="T11" fmla="*/ 0 h 215"/>
                <a:gd name="T12" fmla="*/ 54 w 82"/>
                <a:gd name="T13" fmla="*/ 57 h 215"/>
                <a:gd name="T14" fmla="*/ 3 w 82"/>
                <a:gd name="T15" fmla="*/ 202 h 215"/>
                <a:gd name="T16" fmla="*/ 0 w 82"/>
                <a:gd name="T17" fmla="*/ 211 h 215"/>
                <a:gd name="T18" fmla="*/ 0 w 82"/>
                <a:gd name="T19" fmla="*/ 211 h 215"/>
                <a:gd name="T20" fmla="*/ 9 w 82"/>
                <a:gd name="T21" fmla="*/ 215 h 215"/>
                <a:gd name="T22" fmla="*/ 18 w 82"/>
                <a:gd name="T23" fmla="*/ 186 h 215"/>
                <a:gd name="T24" fmla="*/ 41 w 82"/>
                <a:gd name="T25" fmla="*/ 12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215">
                  <a:moveTo>
                    <a:pt x="41" y="122"/>
                  </a:moveTo>
                  <a:cubicBezTo>
                    <a:pt x="46" y="108"/>
                    <a:pt x="51" y="93"/>
                    <a:pt x="56" y="78"/>
                  </a:cubicBezTo>
                  <a:cubicBezTo>
                    <a:pt x="64" y="57"/>
                    <a:pt x="71" y="36"/>
                    <a:pt x="78" y="15"/>
                  </a:cubicBezTo>
                  <a:cubicBezTo>
                    <a:pt x="79" y="12"/>
                    <a:pt x="80" y="10"/>
                    <a:pt x="81" y="7"/>
                  </a:cubicBezTo>
                  <a:cubicBezTo>
                    <a:pt x="81" y="6"/>
                    <a:pt x="82" y="5"/>
                    <a:pt x="82" y="4"/>
                  </a:cubicBezTo>
                  <a:cubicBezTo>
                    <a:pt x="79" y="3"/>
                    <a:pt x="76" y="2"/>
                    <a:pt x="74" y="0"/>
                  </a:cubicBezTo>
                  <a:cubicBezTo>
                    <a:pt x="67" y="19"/>
                    <a:pt x="60" y="38"/>
                    <a:pt x="54" y="57"/>
                  </a:cubicBezTo>
                  <a:cubicBezTo>
                    <a:pt x="48" y="72"/>
                    <a:pt x="10" y="181"/>
                    <a:pt x="3" y="202"/>
                  </a:cubicBezTo>
                  <a:cubicBezTo>
                    <a:pt x="2" y="205"/>
                    <a:pt x="1" y="208"/>
                    <a:pt x="0" y="211"/>
                  </a:cubicBezTo>
                  <a:cubicBezTo>
                    <a:pt x="0" y="211"/>
                    <a:pt x="0" y="211"/>
                    <a:pt x="0" y="211"/>
                  </a:cubicBezTo>
                  <a:cubicBezTo>
                    <a:pt x="3" y="212"/>
                    <a:pt x="6" y="213"/>
                    <a:pt x="9" y="215"/>
                  </a:cubicBezTo>
                  <a:cubicBezTo>
                    <a:pt x="12" y="205"/>
                    <a:pt x="15" y="196"/>
                    <a:pt x="18" y="186"/>
                  </a:cubicBezTo>
                  <a:cubicBezTo>
                    <a:pt x="26" y="165"/>
                    <a:pt x="33" y="143"/>
                    <a:pt x="41" y="122"/>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3" name="Freeform 444">
              <a:extLst>
                <a:ext uri="{FF2B5EF4-FFF2-40B4-BE49-F238E27FC236}">
                  <a16:creationId xmlns:a16="http://schemas.microsoft.com/office/drawing/2014/main" id="{AB15B833-790C-4E91-8F31-52DB11705896}"/>
                </a:ext>
              </a:extLst>
            </p:cNvPr>
            <p:cNvSpPr>
              <a:spLocks/>
            </p:cNvSpPr>
            <p:nvPr/>
          </p:nvSpPr>
          <p:spPr bwMode="auto">
            <a:xfrm>
              <a:off x="10517971" y="2411570"/>
              <a:ext cx="347918" cy="477888"/>
            </a:xfrm>
            <a:custGeom>
              <a:avLst/>
              <a:gdLst>
                <a:gd name="T0" fmla="*/ 80 w 87"/>
                <a:gd name="T1" fmla="*/ 119 h 119"/>
                <a:gd name="T2" fmla="*/ 87 w 87"/>
                <a:gd name="T3" fmla="*/ 113 h 119"/>
                <a:gd name="T4" fmla="*/ 86 w 87"/>
                <a:gd name="T5" fmla="*/ 112 h 119"/>
                <a:gd name="T6" fmla="*/ 8 w 87"/>
                <a:gd name="T7" fmla="*/ 1 h 119"/>
                <a:gd name="T8" fmla="*/ 8 w 87"/>
                <a:gd name="T9" fmla="*/ 0 h 119"/>
                <a:gd name="T10" fmla="*/ 0 w 87"/>
                <a:gd name="T11" fmla="*/ 5 h 119"/>
                <a:gd name="T12" fmla="*/ 80 w 87"/>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87" h="119">
                  <a:moveTo>
                    <a:pt x="80" y="119"/>
                  </a:moveTo>
                  <a:cubicBezTo>
                    <a:pt x="82" y="117"/>
                    <a:pt x="84" y="115"/>
                    <a:pt x="87" y="113"/>
                  </a:cubicBezTo>
                  <a:cubicBezTo>
                    <a:pt x="87" y="113"/>
                    <a:pt x="86" y="112"/>
                    <a:pt x="86" y="112"/>
                  </a:cubicBezTo>
                  <a:cubicBezTo>
                    <a:pt x="60" y="75"/>
                    <a:pt x="34" y="38"/>
                    <a:pt x="8" y="1"/>
                  </a:cubicBezTo>
                  <a:cubicBezTo>
                    <a:pt x="8" y="0"/>
                    <a:pt x="8" y="0"/>
                    <a:pt x="8" y="0"/>
                  </a:cubicBezTo>
                  <a:cubicBezTo>
                    <a:pt x="5" y="2"/>
                    <a:pt x="3" y="4"/>
                    <a:pt x="0" y="5"/>
                  </a:cubicBezTo>
                  <a:cubicBezTo>
                    <a:pt x="26" y="43"/>
                    <a:pt x="53" y="81"/>
                    <a:pt x="80" y="11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4" name="Freeform 445">
              <a:extLst>
                <a:ext uri="{FF2B5EF4-FFF2-40B4-BE49-F238E27FC236}">
                  <a16:creationId xmlns:a16="http://schemas.microsoft.com/office/drawing/2014/main" id="{20F0EF8B-1D72-4CD6-A493-FD215627D1A8}"/>
                </a:ext>
              </a:extLst>
            </p:cNvPr>
            <p:cNvSpPr>
              <a:spLocks/>
            </p:cNvSpPr>
            <p:nvPr/>
          </p:nvSpPr>
          <p:spPr bwMode="auto">
            <a:xfrm>
              <a:off x="6930819" y="4109168"/>
              <a:ext cx="379910" cy="123971"/>
            </a:xfrm>
            <a:custGeom>
              <a:avLst/>
              <a:gdLst>
                <a:gd name="T0" fmla="*/ 95 w 95"/>
                <a:gd name="T1" fmla="*/ 21 h 31"/>
                <a:gd name="T2" fmla="*/ 56 w 95"/>
                <a:gd name="T3" fmla="*/ 12 h 31"/>
                <a:gd name="T4" fmla="*/ 2 w 95"/>
                <a:gd name="T5" fmla="*/ 0 h 31"/>
                <a:gd name="T6" fmla="*/ 0 w 95"/>
                <a:gd name="T7" fmla="*/ 9 h 31"/>
                <a:gd name="T8" fmla="*/ 93 w 95"/>
                <a:gd name="T9" fmla="*/ 31 h 31"/>
                <a:gd name="T10" fmla="*/ 95 w 95"/>
                <a:gd name="T11" fmla="*/ 21 h 31"/>
                <a:gd name="T12" fmla="*/ 95 w 95"/>
                <a:gd name="T13" fmla="*/ 21 h 31"/>
              </a:gdLst>
              <a:ahLst/>
              <a:cxnLst>
                <a:cxn ang="0">
                  <a:pos x="T0" y="T1"/>
                </a:cxn>
                <a:cxn ang="0">
                  <a:pos x="T2" y="T3"/>
                </a:cxn>
                <a:cxn ang="0">
                  <a:pos x="T4" y="T5"/>
                </a:cxn>
                <a:cxn ang="0">
                  <a:pos x="T6" y="T7"/>
                </a:cxn>
                <a:cxn ang="0">
                  <a:pos x="T8" y="T9"/>
                </a:cxn>
                <a:cxn ang="0">
                  <a:pos x="T10" y="T11"/>
                </a:cxn>
                <a:cxn ang="0">
                  <a:pos x="T12" y="T13"/>
                </a:cxn>
              </a:cxnLst>
              <a:rect l="0" t="0" r="r" b="b"/>
              <a:pathLst>
                <a:path w="95" h="31">
                  <a:moveTo>
                    <a:pt x="95" y="21"/>
                  </a:moveTo>
                  <a:cubicBezTo>
                    <a:pt x="82" y="18"/>
                    <a:pt x="69" y="15"/>
                    <a:pt x="56" y="12"/>
                  </a:cubicBezTo>
                  <a:cubicBezTo>
                    <a:pt x="38" y="8"/>
                    <a:pt x="20" y="4"/>
                    <a:pt x="2" y="0"/>
                  </a:cubicBezTo>
                  <a:cubicBezTo>
                    <a:pt x="2" y="4"/>
                    <a:pt x="1" y="7"/>
                    <a:pt x="0" y="9"/>
                  </a:cubicBezTo>
                  <a:cubicBezTo>
                    <a:pt x="31" y="17"/>
                    <a:pt x="62" y="24"/>
                    <a:pt x="93" y="31"/>
                  </a:cubicBezTo>
                  <a:cubicBezTo>
                    <a:pt x="93" y="28"/>
                    <a:pt x="94" y="24"/>
                    <a:pt x="95" y="21"/>
                  </a:cubicBezTo>
                  <a:cubicBezTo>
                    <a:pt x="95" y="21"/>
                    <a:pt x="95" y="21"/>
                    <a:pt x="95" y="2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5" name="Freeform 446">
              <a:extLst>
                <a:ext uri="{FF2B5EF4-FFF2-40B4-BE49-F238E27FC236}">
                  <a16:creationId xmlns:a16="http://schemas.microsoft.com/office/drawing/2014/main" id="{270EFA30-E829-4226-BC54-8A530A95B29A}"/>
                </a:ext>
              </a:extLst>
            </p:cNvPr>
            <p:cNvSpPr>
              <a:spLocks/>
            </p:cNvSpPr>
            <p:nvPr/>
          </p:nvSpPr>
          <p:spPr bwMode="auto">
            <a:xfrm>
              <a:off x="8706399" y="4763014"/>
              <a:ext cx="1001764" cy="849800"/>
            </a:xfrm>
            <a:custGeom>
              <a:avLst/>
              <a:gdLst>
                <a:gd name="T0" fmla="*/ 250 w 250"/>
                <a:gd name="T1" fmla="*/ 205 h 212"/>
                <a:gd name="T2" fmla="*/ 195 w 250"/>
                <a:gd name="T3" fmla="*/ 158 h 212"/>
                <a:gd name="T4" fmla="*/ 86 w 250"/>
                <a:gd name="T5" fmla="*/ 67 h 212"/>
                <a:gd name="T6" fmla="*/ 7 w 250"/>
                <a:gd name="T7" fmla="*/ 1 h 212"/>
                <a:gd name="T8" fmla="*/ 6 w 250"/>
                <a:gd name="T9" fmla="*/ 0 h 212"/>
                <a:gd name="T10" fmla="*/ 0 w 250"/>
                <a:gd name="T11" fmla="*/ 7 h 212"/>
                <a:gd name="T12" fmla="*/ 244 w 250"/>
                <a:gd name="T13" fmla="*/ 212 h 212"/>
                <a:gd name="T14" fmla="*/ 250 w 250"/>
                <a:gd name="T15" fmla="*/ 205 h 212"/>
                <a:gd name="T16" fmla="*/ 250 w 250"/>
                <a:gd name="T17" fmla="*/ 20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212">
                  <a:moveTo>
                    <a:pt x="250" y="205"/>
                  </a:moveTo>
                  <a:cubicBezTo>
                    <a:pt x="232" y="189"/>
                    <a:pt x="213" y="174"/>
                    <a:pt x="195" y="158"/>
                  </a:cubicBezTo>
                  <a:cubicBezTo>
                    <a:pt x="159" y="128"/>
                    <a:pt x="122" y="98"/>
                    <a:pt x="86" y="67"/>
                  </a:cubicBezTo>
                  <a:cubicBezTo>
                    <a:pt x="60" y="45"/>
                    <a:pt x="34" y="23"/>
                    <a:pt x="7" y="1"/>
                  </a:cubicBezTo>
                  <a:cubicBezTo>
                    <a:pt x="7" y="1"/>
                    <a:pt x="7" y="0"/>
                    <a:pt x="6" y="0"/>
                  </a:cubicBezTo>
                  <a:cubicBezTo>
                    <a:pt x="4" y="2"/>
                    <a:pt x="2" y="5"/>
                    <a:pt x="0" y="7"/>
                  </a:cubicBezTo>
                  <a:cubicBezTo>
                    <a:pt x="81" y="75"/>
                    <a:pt x="163" y="144"/>
                    <a:pt x="244" y="212"/>
                  </a:cubicBezTo>
                  <a:cubicBezTo>
                    <a:pt x="246" y="209"/>
                    <a:pt x="248" y="207"/>
                    <a:pt x="250" y="205"/>
                  </a:cubicBezTo>
                  <a:cubicBezTo>
                    <a:pt x="250" y="205"/>
                    <a:pt x="250" y="205"/>
                    <a:pt x="250" y="20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6" name="Freeform 447">
              <a:extLst>
                <a:ext uri="{FF2B5EF4-FFF2-40B4-BE49-F238E27FC236}">
                  <a16:creationId xmlns:a16="http://schemas.microsoft.com/office/drawing/2014/main" id="{D2C75B3A-836D-457C-B411-76D5714F6FC0}"/>
                </a:ext>
              </a:extLst>
            </p:cNvPr>
            <p:cNvSpPr>
              <a:spLocks/>
            </p:cNvSpPr>
            <p:nvPr/>
          </p:nvSpPr>
          <p:spPr bwMode="auto">
            <a:xfrm>
              <a:off x="9840131" y="5098934"/>
              <a:ext cx="577864" cy="219948"/>
            </a:xfrm>
            <a:custGeom>
              <a:avLst/>
              <a:gdLst>
                <a:gd name="T0" fmla="*/ 140 w 144"/>
                <a:gd name="T1" fmla="*/ 0 h 55"/>
                <a:gd name="T2" fmla="*/ 86 w 144"/>
                <a:gd name="T3" fmla="*/ 18 h 55"/>
                <a:gd name="T4" fmla="*/ 37 w 144"/>
                <a:gd name="T5" fmla="*/ 34 h 55"/>
                <a:gd name="T6" fmla="*/ 0 w 144"/>
                <a:gd name="T7" fmla="*/ 47 h 55"/>
                <a:gd name="T8" fmla="*/ 0 w 144"/>
                <a:gd name="T9" fmla="*/ 47 h 55"/>
                <a:gd name="T10" fmla="*/ 3 w 144"/>
                <a:gd name="T11" fmla="*/ 55 h 55"/>
                <a:gd name="T12" fmla="*/ 144 w 144"/>
                <a:gd name="T13" fmla="*/ 11 h 55"/>
                <a:gd name="T14" fmla="*/ 141 w 144"/>
                <a:gd name="T15" fmla="*/ 0 h 55"/>
                <a:gd name="T16" fmla="*/ 140 w 144"/>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55">
                  <a:moveTo>
                    <a:pt x="140" y="0"/>
                  </a:moveTo>
                  <a:cubicBezTo>
                    <a:pt x="122" y="6"/>
                    <a:pt x="104" y="12"/>
                    <a:pt x="86" y="18"/>
                  </a:cubicBezTo>
                  <a:cubicBezTo>
                    <a:pt x="70" y="23"/>
                    <a:pt x="53" y="29"/>
                    <a:pt x="37" y="34"/>
                  </a:cubicBezTo>
                  <a:cubicBezTo>
                    <a:pt x="24" y="38"/>
                    <a:pt x="12" y="43"/>
                    <a:pt x="0" y="47"/>
                  </a:cubicBezTo>
                  <a:cubicBezTo>
                    <a:pt x="0" y="47"/>
                    <a:pt x="0" y="47"/>
                    <a:pt x="0" y="47"/>
                  </a:cubicBezTo>
                  <a:cubicBezTo>
                    <a:pt x="1" y="49"/>
                    <a:pt x="2" y="52"/>
                    <a:pt x="3" y="55"/>
                  </a:cubicBezTo>
                  <a:cubicBezTo>
                    <a:pt x="36" y="45"/>
                    <a:pt x="124" y="15"/>
                    <a:pt x="144" y="11"/>
                  </a:cubicBezTo>
                  <a:cubicBezTo>
                    <a:pt x="143" y="7"/>
                    <a:pt x="141" y="4"/>
                    <a:pt x="141" y="0"/>
                  </a:cubicBezTo>
                  <a:cubicBezTo>
                    <a:pt x="141" y="0"/>
                    <a:pt x="141" y="0"/>
                    <a:pt x="140" y="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7" name="Freeform 448">
              <a:extLst>
                <a:ext uri="{FF2B5EF4-FFF2-40B4-BE49-F238E27FC236}">
                  <a16:creationId xmlns:a16="http://schemas.microsoft.com/office/drawing/2014/main" id="{655B3B23-E5F9-4EF8-AB5C-DFE427D5DA05}"/>
                </a:ext>
              </a:extLst>
            </p:cNvPr>
            <p:cNvSpPr>
              <a:spLocks/>
            </p:cNvSpPr>
            <p:nvPr/>
          </p:nvSpPr>
          <p:spPr bwMode="auto">
            <a:xfrm>
              <a:off x="10569959" y="4321118"/>
              <a:ext cx="239943" cy="629852"/>
            </a:xfrm>
            <a:custGeom>
              <a:avLst/>
              <a:gdLst>
                <a:gd name="T0" fmla="*/ 37 w 60"/>
                <a:gd name="T1" fmla="*/ 45 h 157"/>
                <a:gd name="T2" fmla="*/ 17 w 60"/>
                <a:gd name="T3" fmla="*/ 103 h 157"/>
                <a:gd name="T4" fmla="*/ 0 w 60"/>
                <a:gd name="T5" fmla="*/ 154 h 157"/>
                <a:gd name="T6" fmla="*/ 9 w 60"/>
                <a:gd name="T7" fmla="*/ 157 h 157"/>
                <a:gd name="T8" fmla="*/ 9 w 60"/>
                <a:gd name="T9" fmla="*/ 157 h 157"/>
                <a:gd name="T10" fmla="*/ 60 w 60"/>
                <a:gd name="T11" fmla="*/ 3 h 157"/>
                <a:gd name="T12" fmla="*/ 52 w 60"/>
                <a:gd name="T13" fmla="*/ 0 h 157"/>
                <a:gd name="T14" fmla="*/ 37 w 60"/>
                <a:gd name="T15" fmla="*/ 45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57">
                  <a:moveTo>
                    <a:pt x="37" y="45"/>
                  </a:moveTo>
                  <a:cubicBezTo>
                    <a:pt x="30" y="64"/>
                    <a:pt x="24" y="84"/>
                    <a:pt x="17" y="103"/>
                  </a:cubicBezTo>
                  <a:cubicBezTo>
                    <a:pt x="12" y="120"/>
                    <a:pt x="6" y="137"/>
                    <a:pt x="0" y="154"/>
                  </a:cubicBezTo>
                  <a:cubicBezTo>
                    <a:pt x="3" y="154"/>
                    <a:pt x="7" y="155"/>
                    <a:pt x="9" y="157"/>
                  </a:cubicBezTo>
                  <a:cubicBezTo>
                    <a:pt x="9" y="157"/>
                    <a:pt x="9" y="157"/>
                    <a:pt x="9" y="157"/>
                  </a:cubicBezTo>
                  <a:cubicBezTo>
                    <a:pt x="26" y="106"/>
                    <a:pt x="43" y="54"/>
                    <a:pt x="60" y="3"/>
                  </a:cubicBezTo>
                  <a:cubicBezTo>
                    <a:pt x="57" y="2"/>
                    <a:pt x="54" y="1"/>
                    <a:pt x="52" y="0"/>
                  </a:cubicBezTo>
                  <a:cubicBezTo>
                    <a:pt x="47" y="15"/>
                    <a:pt x="42" y="30"/>
                    <a:pt x="37" y="4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8" name="Freeform 449">
              <a:extLst>
                <a:ext uri="{FF2B5EF4-FFF2-40B4-BE49-F238E27FC236}">
                  <a16:creationId xmlns:a16="http://schemas.microsoft.com/office/drawing/2014/main" id="{EEE417F7-A965-4138-9FEB-6612EC298D49}"/>
                </a:ext>
              </a:extLst>
            </p:cNvPr>
            <p:cNvSpPr>
              <a:spLocks/>
            </p:cNvSpPr>
            <p:nvPr/>
          </p:nvSpPr>
          <p:spPr bwMode="auto">
            <a:xfrm>
              <a:off x="6492922" y="2251608"/>
              <a:ext cx="681839" cy="745824"/>
            </a:xfrm>
            <a:custGeom>
              <a:avLst/>
              <a:gdLst>
                <a:gd name="T0" fmla="*/ 7 w 170"/>
                <a:gd name="T1" fmla="*/ 186 h 186"/>
                <a:gd name="T2" fmla="*/ 11 w 170"/>
                <a:gd name="T3" fmla="*/ 182 h 186"/>
                <a:gd name="T4" fmla="*/ 133 w 170"/>
                <a:gd name="T5" fmla="*/ 46 h 186"/>
                <a:gd name="T6" fmla="*/ 169 w 170"/>
                <a:gd name="T7" fmla="*/ 8 h 186"/>
                <a:gd name="T8" fmla="*/ 170 w 170"/>
                <a:gd name="T9" fmla="*/ 7 h 186"/>
                <a:gd name="T10" fmla="*/ 163 w 170"/>
                <a:gd name="T11" fmla="*/ 0 h 186"/>
                <a:gd name="T12" fmla="*/ 109 w 170"/>
                <a:gd name="T13" fmla="*/ 60 h 186"/>
                <a:gd name="T14" fmla="*/ 3 w 170"/>
                <a:gd name="T15" fmla="*/ 176 h 186"/>
                <a:gd name="T16" fmla="*/ 0 w 170"/>
                <a:gd name="T17" fmla="*/ 180 h 186"/>
                <a:gd name="T18" fmla="*/ 7 w 170"/>
                <a:gd name="T1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86">
                  <a:moveTo>
                    <a:pt x="7" y="186"/>
                  </a:moveTo>
                  <a:cubicBezTo>
                    <a:pt x="8" y="185"/>
                    <a:pt x="9" y="184"/>
                    <a:pt x="11" y="182"/>
                  </a:cubicBezTo>
                  <a:cubicBezTo>
                    <a:pt x="51" y="137"/>
                    <a:pt x="92" y="92"/>
                    <a:pt x="133" y="46"/>
                  </a:cubicBezTo>
                  <a:cubicBezTo>
                    <a:pt x="145" y="34"/>
                    <a:pt x="157" y="21"/>
                    <a:pt x="169" y="8"/>
                  </a:cubicBezTo>
                  <a:cubicBezTo>
                    <a:pt x="169" y="7"/>
                    <a:pt x="169" y="7"/>
                    <a:pt x="170" y="7"/>
                  </a:cubicBezTo>
                  <a:cubicBezTo>
                    <a:pt x="167" y="5"/>
                    <a:pt x="165" y="3"/>
                    <a:pt x="163" y="0"/>
                  </a:cubicBezTo>
                  <a:cubicBezTo>
                    <a:pt x="145" y="20"/>
                    <a:pt x="127" y="40"/>
                    <a:pt x="109" y="60"/>
                  </a:cubicBezTo>
                  <a:cubicBezTo>
                    <a:pt x="74" y="99"/>
                    <a:pt x="39" y="137"/>
                    <a:pt x="3" y="176"/>
                  </a:cubicBezTo>
                  <a:cubicBezTo>
                    <a:pt x="2" y="178"/>
                    <a:pt x="1" y="179"/>
                    <a:pt x="0" y="180"/>
                  </a:cubicBezTo>
                  <a:cubicBezTo>
                    <a:pt x="3" y="181"/>
                    <a:pt x="5" y="183"/>
                    <a:pt x="7" y="18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9" name="Freeform 450">
              <a:extLst>
                <a:ext uri="{FF2B5EF4-FFF2-40B4-BE49-F238E27FC236}">
                  <a16:creationId xmlns:a16="http://schemas.microsoft.com/office/drawing/2014/main" id="{0E25A1D7-A2EB-4EE3-BD34-FAB67528D7AA}"/>
                </a:ext>
              </a:extLst>
            </p:cNvPr>
            <p:cNvSpPr>
              <a:spLocks/>
            </p:cNvSpPr>
            <p:nvPr/>
          </p:nvSpPr>
          <p:spPr bwMode="auto">
            <a:xfrm>
              <a:off x="6444933" y="3217379"/>
              <a:ext cx="313926" cy="753822"/>
            </a:xfrm>
            <a:custGeom>
              <a:avLst/>
              <a:gdLst>
                <a:gd name="T0" fmla="*/ 59 w 78"/>
                <a:gd name="T1" fmla="*/ 133 h 188"/>
                <a:gd name="T2" fmla="*/ 40 w 78"/>
                <a:gd name="T3" fmla="*/ 82 h 188"/>
                <a:gd name="T4" fmla="*/ 15 w 78"/>
                <a:gd name="T5" fmla="*/ 16 h 188"/>
                <a:gd name="T6" fmla="*/ 9 w 78"/>
                <a:gd name="T7" fmla="*/ 0 h 188"/>
                <a:gd name="T8" fmla="*/ 0 w 78"/>
                <a:gd name="T9" fmla="*/ 3 h 188"/>
                <a:gd name="T10" fmla="*/ 1 w 78"/>
                <a:gd name="T11" fmla="*/ 5 h 188"/>
                <a:gd name="T12" fmla="*/ 34 w 78"/>
                <a:gd name="T13" fmla="*/ 92 h 188"/>
                <a:gd name="T14" fmla="*/ 61 w 78"/>
                <a:gd name="T15" fmla="*/ 165 h 188"/>
                <a:gd name="T16" fmla="*/ 70 w 78"/>
                <a:gd name="T17" fmla="*/ 188 h 188"/>
                <a:gd name="T18" fmla="*/ 78 w 78"/>
                <a:gd name="T19" fmla="*/ 184 h 188"/>
                <a:gd name="T20" fmla="*/ 59 w 78"/>
                <a:gd name="T21" fmla="*/ 13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188">
                  <a:moveTo>
                    <a:pt x="59" y="133"/>
                  </a:moveTo>
                  <a:cubicBezTo>
                    <a:pt x="52" y="116"/>
                    <a:pt x="46" y="99"/>
                    <a:pt x="40" y="82"/>
                  </a:cubicBezTo>
                  <a:cubicBezTo>
                    <a:pt x="32" y="60"/>
                    <a:pt x="23" y="38"/>
                    <a:pt x="15" y="16"/>
                  </a:cubicBezTo>
                  <a:cubicBezTo>
                    <a:pt x="13" y="11"/>
                    <a:pt x="11" y="5"/>
                    <a:pt x="9" y="0"/>
                  </a:cubicBezTo>
                  <a:cubicBezTo>
                    <a:pt x="6" y="1"/>
                    <a:pt x="3" y="3"/>
                    <a:pt x="0" y="3"/>
                  </a:cubicBezTo>
                  <a:cubicBezTo>
                    <a:pt x="0" y="4"/>
                    <a:pt x="1" y="4"/>
                    <a:pt x="1" y="5"/>
                  </a:cubicBezTo>
                  <a:cubicBezTo>
                    <a:pt x="12" y="34"/>
                    <a:pt x="23" y="63"/>
                    <a:pt x="34" y="92"/>
                  </a:cubicBezTo>
                  <a:cubicBezTo>
                    <a:pt x="43" y="117"/>
                    <a:pt x="52" y="141"/>
                    <a:pt x="61" y="165"/>
                  </a:cubicBezTo>
                  <a:cubicBezTo>
                    <a:pt x="63" y="169"/>
                    <a:pt x="68" y="184"/>
                    <a:pt x="70" y="188"/>
                  </a:cubicBezTo>
                  <a:cubicBezTo>
                    <a:pt x="72" y="186"/>
                    <a:pt x="75" y="185"/>
                    <a:pt x="78" y="184"/>
                  </a:cubicBezTo>
                  <a:cubicBezTo>
                    <a:pt x="72" y="167"/>
                    <a:pt x="65" y="150"/>
                    <a:pt x="59" y="133"/>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0" name="Freeform 451">
              <a:extLst>
                <a:ext uri="{FF2B5EF4-FFF2-40B4-BE49-F238E27FC236}">
                  <a16:creationId xmlns:a16="http://schemas.microsoft.com/office/drawing/2014/main" id="{23D7F029-0397-4A03-8F2F-AEFB0614B7D9}"/>
                </a:ext>
              </a:extLst>
            </p:cNvPr>
            <p:cNvSpPr>
              <a:spLocks/>
            </p:cNvSpPr>
            <p:nvPr/>
          </p:nvSpPr>
          <p:spPr bwMode="auto">
            <a:xfrm>
              <a:off x="8356481" y="4697029"/>
              <a:ext cx="121972" cy="65985"/>
            </a:xfrm>
            <a:custGeom>
              <a:avLst/>
              <a:gdLst>
                <a:gd name="T0" fmla="*/ 0 w 30"/>
                <a:gd name="T1" fmla="*/ 7 h 16"/>
                <a:gd name="T2" fmla="*/ 0 w 30"/>
                <a:gd name="T3" fmla="*/ 7 h 16"/>
                <a:gd name="T4" fmla="*/ 2 w 30"/>
                <a:gd name="T5" fmla="*/ 16 h 16"/>
                <a:gd name="T6" fmla="*/ 30 w 30"/>
                <a:gd name="T7" fmla="*/ 9 h 16"/>
                <a:gd name="T8" fmla="*/ 28 w 30"/>
                <a:gd name="T9" fmla="*/ 0 h 16"/>
                <a:gd name="T10" fmla="*/ 0 w 30"/>
                <a:gd name="T11" fmla="*/ 7 h 16"/>
              </a:gdLst>
              <a:ahLst/>
              <a:cxnLst>
                <a:cxn ang="0">
                  <a:pos x="T0" y="T1"/>
                </a:cxn>
                <a:cxn ang="0">
                  <a:pos x="T2" y="T3"/>
                </a:cxn>
                <a:cxn ang="0">
                  <a:pos x="T4" y="T5"/>
                </a:cxn>
                <a:cxn ang="0">
                  <a:pos x="T6" y="T7"/>
                </a:cxn>
                <a:cxn ang="0">
                  <a:pos x="T8" y="T9"/>
                </a:cxn>
                <a:cxn ang="0">
                  <a:pos x="T10" y="T11"/>
                </a:cxn>
              </a:cxnLst>
              <a:rect l="0" t="0" r="r" b="b"/>
              <a:pathLst>
                <a:path w="30" h="16">
                  <a:moveTo>
                    <a:pt x="0" y="7"/>
                  </a:moveTo>
                  <a:cubicBezTo>
                    <a:pt x="0" y="7"/>
                    <a:pt x="0" y="7"/>
                    <a:pt x="0" y="7"/>
                  </a:cubicBezTo>
                  <a:cubicBezTo>
                    <a:pt x="1" y="10"/>
                    <a:pt x="2" y="13"/>
                    <a:pt x="2" y="16"/>
                  </a:cubicBezTo>
                  <a:cubicBezTo>
                    <a:pt x="12" y="14"/>
                    <a:pt x="21" y="12"/>
                    <a:pt x="30" y="9"/>
                  </a:cubicBezTo>
                  <a:cubicBezTo>
                    <a:pt x="29" y="6"/>
                    <a:pt x="28" y="3"/>
                    <a:pt x="28" y="0"/>
                  </a:cubicBezTo>
                  <a:cubicBezTo>
                    <a:pt x="19" y="2"/>
                    <a:pt x="10" y="4"/>
                    <a:pt x="0" y="7"/>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1" name="Freeform 452">
              <a:extLst>
                <a:ext uri="{FF2B5EF4-FFF2-40B4-BE49-F238E27FC236}">
                  <a16:creationId xmlns:a16="http://schemas.microsoft.com/office/drawing/2014/main" id="{54EF1063-89B6-4CBB-A6C5-B622689F1756}"/>
                </a:ext>
              </a:extLst>
            </p:cNvPr>
            <p:cNvSpPr>
              <a:spLocks/>
            </p:cNvSpPr>
            <p:nvPr/>
          </p:nvSpPr>
          <p:spPr bwMode="auto">
            <a:xfrm>
              <a:off x="9728157" y="5476844"/>
              <a:ext cx="55987" cy="79981"/>
            </a:xfrm>
            <a:custGeom>
              <a:avLst/>
              <a:gdLst>
                <a:gd name="T0" fmla="*/ 5 w 14"/>
                <a:gd name="T1" fmla="*/ 20 h 20"/>
                <a:gd name="T2" fmla="*/ 14 w 14"/>
                <a:gd name="T3" fmla="*/ 17 h 20"/>
                <a:gd name="T4" fmla="*/ 10 w 14"/>
                <a:gd name="T5" fmla="*/ 0 h 20"/>
                <a:gd name="T6" fmla="*/ 0 w 14"/>
                <a:gd name="T7" fmla="*/ 3 h 20"/>
                <a:gd name="T8" fmla="*/ 5 w 14"/>
                <a:gd name="T9" fmla="*/ 20 h 20"/>
              </a:gdLst>
              <a:ahLst/>
              <a:cxnLst>
                <a:cxn ang="0">
                  <a:pos x="T0" y="T1"/>
                </a:cxn>
                <a:cxn ang="0">
                  <a:pos x="T2" y="T3"/>
                </a:cxn>
                <a:cxn ang="0">
                  <a:pos x="T4" y="T5"/>
                </a:cxn>
                <a:cxn ang="0">
                  <a:pos x="T6" y="T7"/>
                </a:cxn>
                <a:cxn ang="0">
                  <a:pos x="T8" y="T9"/>
                </a:cxn>
              </a:cxnLst>
              <a:rect l="0" t="0" r="r" b="b"/>
              <a:pathLst>
                <a:path w="14" h="20">
                  <a:moveTo>
                    <a:pt x="5" y="20"/>
                  </a:moveTo>
                  <a:cubicBezTo>
                    <a:pt x="8" y="19"/>
                    <a:pt x="11" y="18"/>
                    <a:pt x="14" y="17"/>
                  </a:cubicBezTo>
                  <a:cubicBezTo>
                    <a:pt x="13" y="12"/>
                    <a:pt x="11" y="6"/>
                    <a:pt x="10" y="0"/>
                  </a:cubicBezTo>
                  <a:cubicBezTo>
                    <a:pt x="7" y="2"/>
                    <a:pt x="4" y="3"/>
                    <a:pt x="0" y="3"/>
                  </a:cubicBezTo>
                  <a:cubicBezTo>
                    <a:pt x="2" y="9"/>
                    <a:pt x="4" y="14"/>
                    <a:pt x="5" y="2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2" name="Freeform 453">
              <a:extLst>
                <a:ext uri="{FF2B5EF4-FFF2-40B4-BE49-F238E27FC236}">
                  <a16:creationId xmlns:a16="http://schemas.microsoft.com/office/drawing/2014/main" id="{F18C6297-195A-490A-A8D7-2EEBABCFFD74}"/>
                </a:ext>
              </a:extLst>
            </p:cNvPr>
            <p:cNvSpPr>
              <a:spLocks/>
            </p:cNvSpPr>
            <p:nvPr/>
          </p:nvSpPr>
          <p:spPr bwMode="auto">
            <a:xfrm>
              <a:off x="7784617" y="4653039"/>
              <a:ext cx="303928" cy="113974"/>
            </a:xfrm>
            <a:custGeom>
              <a:avLst/>
              <a:gdLst>
                <a:gd name="T0" fmla="*/ 52 w 76"/>
                <a:gd name="T1" fmla="*/ 12 h 28"/>
                <a:gd name="T2" fmla="*/ 4 w 76"/>
                <a:gd name="T3" fmla="*/ 1 h 28"/>
                <a:gd name="T4" fmla="*/ 2 w 76"/>
                <a:gd name="T5" fmla="*/ 0 h 28"/>
                <a:gd name="T6" fmla="*/ 0 w 76"/>
                <a:gd name="T7" fmla="*/ 10 h 28"/>
                <a:gd name="T8" fmla="*/ 1 w 76"/>
                <a:gd name="T9" fmla="*/ 10 h 28"/>
                <a:gd name="T10" fmla="*/ 10 w 76"/>
                <a:gd name="T11" fmla="*/ 12 h 28"/>
                <a:gd name="T12" fmla="*/ 55 w 76"/>
                <a:gd name="T13" fmla="*/ 23 h 28"/>
                <a:gd name="T14" fmla="*/ 74 w 76"/>
                <a:gd name="T15" fmla="*/ 28 h 28"/>
                <a:gd name="T16" fmla="*/ 76 w 76"/>
                <a:gd name="T17" fmla="*/ 18 h 28"/>
                <a:gd name="T18" fmla="*/ 52 w 76"/>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28">
                  <a:moveTo>
                    <a:pt x="52" y="12"/>
                  </a:moveTo>
                  <a:cubicBezTo>
                    <a:pt x="36" y="8"/>
                    <a:pt x="20" y="5"/>
                    <a:pt x="4" y="1"/>
                  </a:cubicBezTo>
                  <a:cubicBezTo>
                    <a:pt x="3" y="1"/>
                    <a:pt x="3" y="0"/>
                    <a:pt x="2" y="0"/>
                  </a:cubicBezTo>
                  <a:cubicBezTo>
                    <a:pt x="2" y="4"/>
                    <a:pt x="1" y="7"/>
                    <a:pt x="0" y="10"/>
                  </a:cubicBezTo>
                  <a:cubicBezTo>
                    <a:pt x="0" y="10"/>
                    <a:pt x="0" y="10"/>
                    <a:pt x="1" y="10"/>
                  </a:cubicBezTo>
                  <a:cubicBezTo>
                    <a:pt x="4" y="10"/>
                    <a:pt x="7" y="11"/>
                    <a:pt x="10" y="12"/>
                  </a:cubicBezTo>
                  <a:cubicBezTo>
                    <a:pt x="25" y="16"/>
                    <a:pt x="40" y="19"/>
                    <a:pt x="55" y="23"/>
                  </a:cubicBezTo>
                  <a:cubicBezTo>
                    <a:pt x="61" y="24"/>
                    <a:pt x="67" y="26"/>
                    <a:pt x="74" y="28"/>
                  </a:cubicBezTo>
                  <a:cubicBezTo>
                    <a:pt x="74" y="24"/>
                    <a:pt x="75" y="21"/>
                    <a:pt x="76" y="18"/>
                  </a:cubicBezTo>
                  <a:cubicBezTo>
                    <a:pt x="68" y="16"/>
                    <a:pt x="60" y="14"/>
                    <a:pt x="52" y="12"/>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3" name="Freeform 454">
              <a:extLst>
                <a:ext uri="{FF2B5EF4-FFF2-40B4-BE49-F238E27FC236}">
                  <a16:creationId xmlns:a16="http://schemas.microsoft.com/office/drawing/2014/main" id="{1E169DD5-4525-43A9-B703-9264B957E004}"/>
                </a:ext>
              </a:extLst>
            </p:cNvPr>
            <p:cNvSpPr>
              <a:spLocks/>
            </p:cNvSpPr>
            <p:nvPr/>
          </p:nvSpPr>
          <p:spPr bwMode="auto">
            <a:xfrm>
              <a:off x="10925875" y="3855228"/>
              <a:ext cx="249942" cy="249942"/>
            </a:xfrm>
            <a:custGeom>
              <a:avLst/>
              <a:gdLst>
                <a:gd name="T0" fmla="*/ 56 w 62"/>
                <a:gd name="T1" fmla="*/ 0 h 62"/>
                <a:gd name="T2" fmla="*/ 26 w 62"/>
                <a:gd name="T3" fmla="*/ 29 h 62"/>
                <a:gd name="T4" fmla="*/ 1 w 62"/>
                <a:gd name="T5" fmla="*/ 54 h 62"/>
                <a:gd name="T6" fmla="*/ 0 w 62"/>
                <a:gd name="T7" fmla="*/ 55 h 62"/>
                <a:gd name="T8" fmla="*/ 6 w 62"/>
                <a:gd name="T9" fmla="*/ 62 h 62"/>
                <a:gd name="T10" fmla="*/ 8 w 62"/>
                <a:gd name="T11" fmla="*/ 61 h 62"/>
                <a:gd name="T12" fmla="*/ 44 w 62"/>
                <a:gd name="T13" fmla="*/ 24 h 62"/>
                <a:gd name="T14" fmla="*/ 62 w 62"/>
                <a:gd name="T15" fmla="*/ 6 h 62"/>
                <a:gd name="T16" fmla="*/ 56 w 62"/>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2">
                  <a:moveTo>
                    <a:pt x="56" y="0"/>
                  </a:moveTo>
                  <a:cubicBezTo>
                    <a:pt x="46" y="9"/>
                    <a:pt x="36" y="19"/>
                    <a:pt x="26" y="29"/>
                  </a:cubicBezTo>
                  <a:cubicBezTo>
                    <a:pt x="18" y="37"/>
                    <a:pt x="9" y="45"/>
                    <a:pt x="1" y="54"/>
                  </a:cubicBezTo>
                  <a:cubicBezTo>
                    <a:pt x="1" y="54"/>
                    <a:pt x="0" y="55"/>
                    <a:pt x="0" y="55"/>
                  </a:cubicBezTo>
                  <a:cubicBezTo>
                    <a:pt x="2" y="57"/>
                    <a:pt x="4" y="59"/>
                    <a:pt x="6" y="62"/>
                  </a:cubicBezTo>
                  <a:cubicBezTo>
                    <a:pt x="7" y="61"/>
                    <a:pt x="7" y="61"/>
                    <a:pt x="8" y="61"/>
                  </a:cubicBezTo>
                  <a:cubicBezTo>
                    <a:pt x="20" y="48"/>
                    <a:pt x="32" y="36"/>
                    <a:pt x="44" y="24"/>
                  </a:cubicBezTo>
                  <a:cubicBezTo>
                    <a:pt x="50" y="18"/>
                    <a:pt x="56" y="12"/>
                    <a:pt x="62" y="6"/>
                  </a:cubicBezTo>
                  <a:cubicBezTo>
                    <a:pt x="60" y="4"/>
                    <a:pt x="58" y="2"/>
                    <a:pt x="56" y="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4" name="Freeform 455">
              <a:extLst>
                <a:ext uri="{FF2B5EF4-FFF2-40B4-BE49-F238E27FC236}">
                  <a16:creationId xmlns:a16="http://schemas.microsoft.com/office/drawing/2014/main" id="{FBB68528-A0B6-4C4D-8C3E-CEF1CB7E7088}"/>
                </a:ext>
              </a:extLst>
            </p:cNvPr>
            <p:cNvSpPr>
              <a:spLocks/>
            </p:cNvSpPr>
            <p:nvPr/>
          </p:nvSpPr>
          <p:spPr bwMode="auto">
            <a:xfrm>
              <a:off x="7490687" y="4361108"/>
              <a:ext cx="113974" cy="159962"/>
            </a:xfrm>
            <a:custGeom>
              <a:avLst/>
              <a:gdLst>
                <a:gd name="T0" fmla="*/ 28 w 28"/>
                <a:gd name="T1" fmla="*/ 35 h 40"/>
                <a:gd name="T2" fmla="*/ 9 w 28"/>
                <a:gd name="T3" fmla="*/ 0 h 40"/>
                <a:gd name="T4" fmla="*/ 0 w 28"/>
                <a:gd name="T5" fmla="*/ 5 h 40"/>
                <a:gd name="T6" fmla="*/ 4 w 28"/>
                <a:gd name="T7" fmla="*/ 10 h 40"/>
                <a:gd name="T8" fmla="*/ 19 w 28"/>
                <a:gd name="T9" fmla="*/ 40 h 40"/>
                <a:gd name="T10" fmla="*/ 28 w 28"/>
                <a:gd name="T11" fmla="*/ 36 h 40"/>
                <a:gd name="T12" fmla="*/ 28 w 28"/>
                <a:gd name="T13" fmla="*/ 35 h 40"/>
              </a:gdLst>
              <a:ahLst/>
              <a:cxnLst>
                <a:cxn ang="0">
                  <a:pos x="T0" y="T1"/>
                </a:cxn>
                <a:cxn ang="0">
                  <a:pos x="T2" y="T3"/>
                </a:cxn>
                <a:cxn ang="0">
                  <a:pos x="T4" y="T5"/>
                </a:cxn>
                <a:cxn ang="0">
                  <a:pos x="T6" y="T7"/>
                </a:cxn>
                <a:cxn ang="0">
                  <a:pos x="T8" y="T9"/>
                </a:cxn>
                <a:cxn ang="0">
                  <a:pos x="T10" y="T11"/>
                </a:cxn>
                <a:cxn ang="0">
                  <a:pos x="T12" y="T13"/>
                </a:cxn>
              </a:cxnLst>
              <a:rect l="0" t="0" r="r" b="b"/>
              <a:pathLst>
                <a:path w="28" h="40">
                  <a:moveTo>
                    <a:pt x="28" y="35"/>
                  </a:moveTo>
                  <a:cubicBezTo>
                    <a:pt x="22" y="24"/>
                    <a:pt x="15" y="12"/>
                    <a:pt x="9" y="0"/>
                  </a:cubicBezTo>
                  <a:cubicBezTo>
                    <a:pt x="7" y="2"/>
                    <a:pt x="4" y="4"/>
                    <a:pt x="0" y="5"/>
                  </a:cubicBezTo>
                  <a:cubicBezTo>
                    <a:pt x="2" y="6"/>
                    <a:pt x="3" y="8"/>
                    <a:pt x="4" y="10"/>
                  </a:cubicBezTo>
                  <a:cubicBezTo>
                    <a:pt x="9" y="20"/>
                    <a:pt x="14" y="30"/>
                    <a:pt x="19" y="40"/>
                  </a:cubicBezTo>
                  <a:cubicBezTo>
                    <a:pt x="22" y="38"/>
                    <a:pt x="25" y="37"/>
                    <a:pt x="28" y="36"/>
                  </a:cubicBezTo>
                  <a:cubicBezTo>
                    <a:pt x="28" y="35"/>
                    <a:pt x="28" y="35"/>
                    <a:pt x="28" y="3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5" name="Freeform 456">
              <a:extLst>
                <a:ext uri="{FF2B5EF4-FFF2-40B4-BE49-F238E27FC236}">
                  <a16:creationId xmlns:a16="http://schemas.microsoft.com/office/drawing/2014/main" id="{A6D79221-FB60-4D1B-B17F-C806990EC21B}"/>
                </a:ext>
              </a:extLst>
            </p:cNvPr>
            <p:cNvSpPr>
              <a:spLocks/>
            </p:cNvSpPr>
            <p:nvPr/>
          </p:nvSpPr>
          <p:spPr bwMode="auto">
            <a:xfrm>
              <a:off x="7820608" y="2467557"/>
              <a:ext cx="283933" cy="289932"/>
            </a:xfrm>
            <a:custGeom>
              <a:avLst/>
              <a:gdLst>
                <a:gd name="T0" fmla="*/ 10 w 71"/>
                <a:gd name="T1" fmla="*/ 61 h 72"/>
                <a:gd name="T2" fmla="*/ 35 w 71"/>
                <a:gd name="T3" fmla="*/ 72 h 72"/>
                <a:gd name="T4" fmla="*/ 35 w 71"/>
                <a:gd name="T5" fmla="*/ 72 h 72"/>
                <a:gd name="T6" fmla="*/ 44 w 71"/>
                <a:gd name="T7" fmla="*/ 71 h 72"/>
                <a:gd name="T8" fmla="*/ 63 w 71"/>
                <a:gd name="T9" fmla="*/ 58 h 72"/>
                <a:gd name="T10" fmla="*/ 68 w 71"/>
                <a:gd name="T11" fmla="*/ 50 h 72"/>
                <a:gd name="T12" fmla="*/ 71 w 71"/>
                <a:gd name="T13" fmla="*/ 36 h 72"/>
                <a:gd name="T14" fmla="*/ 61 w 71"/>
                <a:gd name="T15" fmla="*/ 10 h 72"/>
                <a:gd name="T16" fmla="*/ 53 w 71"/>
                <a:gd name="T17" fmla="*/ 5 h 72"/>
                <a:gd name="T18" fmla="*/ 35 w 71"/>
                <a:gd name="T19" fmla="*/ 0 h 72"/>
                <a:gd name="T20" fmla="*/ 0 w 71"/>
                <a:gd name="T21" fmla="*/ 36 h 72"/>
                <a:gd name="T22" fmla="*/ 0 w 71"/>
                <a:gd name="T23" fmla="*/ 41 h 72"/>
                <a:gd name="T24" fmla="*/ 3 w 71"/>
                <a:gd name="T25" fmla="*/ 50 h 72"/>
                <a:gd name="T26" fmla="*/ 4 w 71"/>
                <a:gd name="T27" fmla="*/ 53 h 72"/>
                <a:gd name="T28" fmla="*/ 10 w 71"/>
                <a:gd name="T29" fmla="*/ 6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10" y="61"/>
                  </a:moveTo>
                  <a:cubicBezTo>
                    <a:pt x="16" y="67"/>
                    <a:pt x="25" y="71"/>
                    <a:pt x="35" y="72"/>
                  </a:cubicBezTo>
                  <a:cubicBezTo>
                    <a:pt x="35" y="72"/>
                    <a:pt x="35" y="72"/>
                    <a:pt x="35" y="72"/>
                  </a:cubicBezTo>
                  <a:cubicBezTo>
                    <a:pt x="38" y="72"/>
                    <a:pt x="41" y="71"/>
                    <a:pt x="44" y="71"/>
                  </a:cubicBezTo>
                  <a:cubicBezTo>
                    <a:pt x="52" y="69"/>
                    <a:pt x="58" y="64"/>
                    <a:pt x="63" y="58"/>
                  </a:cubicBezTo>
                  <a:cubicBezTo>
                    <a:pt x="65" y="56"/>
                    <a:pt x="67" y="53"/>
                    <a:pt x="68" y="50"/>
                  </a:cubicBezTo>
                  <a:cubicBezTo>
                    <a:pt x="70" y="46"/>
                    <a:pt x="71" y="41"/>
                    <a:pt x="71" y="36"/>
                  </a:cubicBezTo>
                  <a:cubicBezTo>
                    <a:pt x="71" y="26"/>
                    <a:pt x="67" y="17"/>
                    <a:pt x="61" y="10"/>
                  </a:cubicBezTo>
                  <a:cubicBezTo>
                    <a:pt x="58" y="8"/>
                    <a:pt x="56" y="6"/>
                    <a:pt x="53" y="5"/>
                  </a:cubicBezTo>
                  <a:cubicBezTo>
                    <a:pt x="48" y="2"/>
                    <a:pt x="42" y="0"/>
                    <a:pt x="35" y="0"/>
                  </a:cubicBezTo>
                  <a:cubicBezTo>
                    <a:pt x="16" y="0"/>
                    <a:pt x="0" y="16"/>
                    <a:pt x="0" y="36"/>
                  </a:cubicBezTo>
                  <a:cubicBezTo>
                    <a:pt x="0" y="38"/>
                    <a:pt x="0" y="39"/>
                    <a:pt x="0" y="41"/>
                  </a:cubicBezTo>
                  <a:cubicBezTo>
                    <a:pt x="0" y="44"/>
                    <a:pt x="1" y="47"/>
                    <a:pt x="3" y="50"/>
                  </a:cubicBezTo>
                  <a:cubicBezTo>
                    <a:pt x="3" y="51"/>
                    <a:pt x="3" y="52"/>
                    <a:pt x="4" y="53"/>
                  </a:cubicBezTo>
                  <a:cubicBezTo>
                    <a:pt x="5" y="56"/>
                    <a:pt x="7" y="58"/>
                    <a:pt x="10" y="6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6" name="Freeform 457">
              <a:extLst>
                <a:ext uri="{FF2B5EF4-FFF2-40B4-BE49-F238E27FC236}">
                  <a16:creationId xmlns:a16="http://schemas.microsoft.com/office/drawing/2014/main" id="{A361A37B-BD92-405D-8267-E4076B4F23EC}"/>
                </a:ext>
              </a:extLst>
            </p:cNvPr>
            <p:cNvSpPr>
              <a:spLocks/>
            </p:cNvSpPr>
            <p:nvPr/>
          </p:nvSpPr>
          <p:spPr bwMode="auto">
            <a:xfrm>
              <a:off x="7018798" y="3073413"/>
              <a:ext cx="283933" cy="285933"/>
            </a:xfrm>
            <a:custGeom>
              <a:avLst/>
              <a:gdLst>
                <a:gd name="T0" fmla="*/ 71 w 71"/>
                <a:gd name="T1" fmla="*/ 36 h 71"/>
                <a:gd name="T2" fmla="*/ 71 w 71"/>
                <a:gd name="T3" fmla="*/ 34 h 71"/>
                <a:gd name="T4" fmla="*/ 70 w 71"/>
                <a:gd name="T5" fmla="*/ 24 h 71"/>
                <a:gd name="T6" fmla="*/ 67 w 71"/>
                <a:gd name="T7" fmla="*/ 19 h 71"/>
                <a:gd name="T8" fmla="*/ 61 w 71"/>
                <a:gd name="T9" fmla="*/ 11 h 71"/>
                <a:gd name="T10" fmla="*/ 44 w 71"/>
                <a:gd name="T11" fmla="*/ 1 h 71"/>
                <a:gd name="T12" fmla="*/ 36 w 71"/>
                <a:gd name="T13" fmla="*/ 0 h 71"/>
                <a:gd name="T14" fmla="*/ 34 w 71"/>
                <a:gd name="T15" fmla="*/ 0 h 71"/>
                <a:gd name="T16" fmla="*/ 1 w 71"/>
                <a:gd name="T17" fmla="*/ 26 h 71"/>
                <a:gd name="T18" fmla="*/ 0 w 71"/>
                <a:gd name="T19" fmla="*/ 35 h 71"/>
                <a:gd name="T20" fmla="*/ 0 w 71"/>
                <a:gd name="T21" fmla="*/ 36 h 71"/>
                <a:gd name="T22" fmla="*/ 17 w 71"/>
                <a:gd name="T23" fmla="*/ 66 h 71"/>
                <a:gd name="T24" fmla="*/ 27 w 71"/>
                <a:gd name="T25" fmla="*/ 70 h 71"/>
                <a:gd name="T26" fmla="*/ 36 w 71"/>
                <a:gd name="T27" fmla="*/ 71 h 71"/>
                <a:gd name="T28" fmla="*/ 39 w 71"/>
                <a:gd name="T29" fmla="*/ 71 h 71"/>
                <a:gd name="T30" fmla="*/ 50 w 71"/>
                <a:gd name="T31" fmla="*/ 68 h 71"/>
                <a:gd name="T32" fmla="*/ 71 w 71"/>
                <a:gd name="T33"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1">
                  <a:moveTo>
                    <a:pt x="71" y="36"/>
                  </a:moveTo>
                  <a:cubicBezTo>
                    <a:pt x="71" y="35"/>
                    <a:pt x="71" y="35"/>
                    <a:pt x="71" y="34"/>
                  </a:cubicBezTo>
                  <a:cubicBezTo>
                    <a:pt x="71" y="31"/>
                    <a:pt x="71" y="27"/>
                    <a:pt x="70" y="24"/>
                  </a:cubicBezTo>
                  <a:cubicBezTo>
                    <a:pt x="69" y="22"/>
                    <a:pt x="68" y="20"/>
                    <a:pt x="67" y="19"/>
                  </a:cubicBezTo>
                  <a:cubicBezTo>
                    <a:pt x="66" y="16"/>
                    <a:pt x="64" y="13"/>
                    <a:pt x="61" y="11"/>
                  </a:cubicBezTo>
                  <a:cubicBezTo>
                    <a:pt x="57" y="6"/>
                    <a:pt x="51" y="2"/>
                    <a:pt x="44" y="1"/>
                  </a:cubicBezTo>
                  <a:cubicBezTo>
                    <a:pt x="41" y="0"/>
                    <a:pt x="39" y="0"/>
                    <a:pt x="36" y="0"/>
                  </a:cubicBezTo>
                  <a:cubicBezTo>
                    <a:pt x="35" y="0"/>
                    <a:pt x="35" y="0"/>
                    <a:pt x="34" y="0"/>
                  </a:cubicBezTo>
                  <a:cubicBezTo>
                    <a:pt x="19" y="1"/>
                    <a:pt x="6" y="11"/>
                    <a:pt x="1" y="26"/>
                  </a:cubicBezTo>
                  <a:cubicBezTo>
                    <a:pt x="0" y="29"/>
                    <a:pt x="0" y="32"/>
                    <a:pt x="0" y="35"/>
                  </a:cubicBezTo>
                  <a:cubicBezTo>
                    <a:pt x="0" y="35"/>
                    <a:pt x="0" y="35"/>
                    <a:pt x="0" y="36"/>
                  </a:cubicBezTo>
                  <a:cubicBezTo>
                    <a:pt x="0" y="49"/>
                    <a:pt x="7" y="60"/>
                    <a:pt x="17" y="66"/>
                  </a:cubicBezTo>
                  <a:cubicBezTo>
                    <a:pt x="20" y="68"/>
                    <a:pt x="23" y="69"/>
                    <a:pt x="27" y="70"/>
                  </a:cubicBezTo>
                  <a:cubicBezTo>
                    <a:pt x="29" y="71"/>
                    <a:pt x="33" y="71"/>
                    <a:pt x="36" y="71"/>
                  </a:cubicBezTo>
                  <a:cubicBezTo>
                    <a:pt x="37" y="71"/>
                    <a:pt x="38" y="71"/>
                    <a:pt x="39" y="71"/>
                  </a:cubicBezTo>
                  <a:cubicBezTo>
                    <a:pt x="43" y="71"/>
                    <a:pt x="47" y="70"/>
                    <a:pt x="50" y="68"/>
                  </a:cubicBezTo>
                  <a:cubicBezTo>
                    <a:pt x="63" y="63"/>
                    <a:pt x="71" y="50"/>
                    <a:pt x="71" y="3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7" name="Freeform 458">
              <a:extLst>
                <a:ext uri="{FF2B5EF4-FFF2-40B4-BE49-F238E27FC236}">
                  <a16:creationId xmlns:a16="http://schemas.microsoft.com/office/drawing/2014/main" id="{F9972C63-1234-454A-80D5-5B7082A4C907}"/>
                </a:ext>
              </a:extLst>
            </p:cNvPr>
            <p:cNvSpPr>
              <a:spLocks/>
            </p:cNvSpPr>
            <p:nvPr/>
          </p:nvSpPr>
          <p:spPr bwMode="auto">
            <a:xfrm>
              <a:off x="6268975" y="2949442"/>
              <a:ext cx="287932" cy="283933"/>
            </a:xfrm>
            <a:custGeom>
              <a:avLst/>
              <a:gdLst>
                <a:gd name="T0" fmla="*/ 70 w 72"/>
                <a:gd name="T1" fmla="*/ 46 h 71"/>
                <a:gd name="T2" fmla="*/ 72 w 72"/>
                <a:gd name="T3" fmla="*/ 36 h 71"/>
                <a:gd name="T4" fmla="*/ 72 w 72"/>
                <a:gd name="T5" fmla="*/ 35 h 71"/>
                <a:gd name="T6" fmla="*/ 71 w 72"/>
                <a:gd name="T7" fmla="*/ 29 h 71"/>
                <a:gd name="T8" fmla="*/ 68 w 72"/>
                <a:gd name="T9" fmla="*/ 20 h 71"/>
                <a:gd name="T10" fmla="*/ 63 w 72"/>
                <a:gd name="T11" fmla="*/ 12 h 71"/>
                <a:gd name="T12" fmla="*/ 56 w 72"/>
                <a:gd name="T13" fmla="*/ 6 h 71"/>
                <a:gd name="T14" fmla="*/ 36 w 72"/>
                <a:gd name="T15" fmla="*/ 0 h 71"/>
                <a:gd name="T16" fmla="*/ 0 w 72"/>
                <a:gd name="T17" fmla="*/ 35 h 71"/>
                <a:gd name="T18" fmla="*/ 36 w 72"/>
                <a:gd name="T19" fmla="*/ 71 h 71"/>
                <a:gd name="T20" fmla="*/ 44 w 72"/>
                <a:gd name="T21" fmla="*/ 70 h 71"/>
                <a:gd name="T22" fmla="*/ 53 w 72"/>
                <a:gd name="T23" fmla="*/ 67 h 71"/>
                <a:gd name="T24" fmla="*/ 70 w 72"/>
                <a:gd name="T25" fmla="*/ 4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1">
                  <a:moveTo>
                    <a:pt x="70" y="46"/>
                  </a:moveTo>
                  <a:cubicBezTo>
                    <a:pt x="71" y="43"/>
                    <a:pt x="72" y="40"/>
                    <a:pt x="72" y="36"/>
                  </a:cubicBezTo>
                  <a:cubicBezTo>
                    <a:pt x="72" y="36"/>
                    <a:pt x="72" y="36"/>
                    <a:pt x="72" y="35"/>
                  </a:cubicBezTo>
                  <a:cubicBezTo>
                    <a:pt x="72" y="33"/>
                    <a:pt x="72" y="31"/>
                    <a:pt x="71" y="29"/>
                  </a:cubicBezTo>
                  <a:cubicBezTo>
                    <a:pt x="71" y="26"/>
                    <a:pt x="70" y="23"/>
                    <a:pt x="68" y="20"/>
                  </a:cubicBezTo>
                  <a:cubicBezTo>
                    <a:pt x="67" y="17"/>
                    <a:pt x="65" y="14"/>
                    <a:pt x="63" y="12"/>
                  </a:cubicBezTo>
                  <a:cubicBezTo>
                    <a:pt x="61" y="9"/>
                    <a:pt x="59" y="7"/>
                    <a:pt x="56" y="6"/>
                  </a:cubicBezTo>
                  <a:cubicBezTo>
                    <a:pt x="50" y="2"/>
                    <a:pt x="43" y="0"/>
                    <a:pt x="36" y="0"/>
                  </a:cubicBezTo>
                  <a:cubicBezTo>
                    <a:pt x="16" y="0"/>
                    <a:pt x="0" y="16"/>
                    <a:pt x="0" y="35"/>
                  </a:cubicBezTo>
                  <a:cubicBezTo>
                    <a:pt x="0" y="55"/>
                    <a:pt x="16" y="71"/>
                    <a:pt x="36" y="71"/>
                  </a:cubicBezTo>
                  <a:cubicBezTo>
                    <a:pt x="39" y="71"/>
                    <a:pt x="42" y="71"/>
                    <a:pt x="44" y="70"/>
                  </a:cubicBezTo>
                  <a:cubicBezTo>
                    <a:pt x="47" y="70"/>
                    <a:pt x="50" y="68"/>
                    <a:pt x="53" y="67"/>
                  </a:cubicBezTo>
                  <a:cubicBezTo>
                    <a:pt x="61" y="63"/>
                    <a:pt x="68" y="55"/>
                    <a:pt x="70" y="4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8" name="Freeform 459">
              <a:extLst>
                <a:ext uri="{FF2B5EF4-FFF2-40B4-BE49-F238E27FC236}">
                  <a16:creationId xmlns:a16="http://schemas.microsoft.com/office/drawing/2014/main" id="{C666A3A2-7E7E-41E9-B79D-950D29AE393F}"/>
                </a:ext>
              </a:extLst>
            </p:cNvPr>
            <p:cNvSpPr>
              <a:spLocks/>
            </p:cNvSpPr>
            <p:nvPr/>
          </p:nvSpPr>
          <p:spPr bwMode="auto">
            <a:xfrm>
              <a:off x="6648885" y="3951206"/>
              <a:ext cx="289932" cy="289932"/>
            </a:xfrm>
            <a:custGeom>
              <a:avLst/>
              <a:gdLst>
                <a:gd name="T0" fmla="*/ 72 w 72"/>
                <a:gd name="T1" fmla="*/ 36 h 72"/>
                <a:gd name="T2" fmla="*/ 70 w 72"/>
                <a:gd name="T3" fmla="*/ 26 h 72"/>
                <a:gd name="T4" fmla="*/ 66 w 72"/>
                <a:gd name="T5" fmla="*/ 17 h 72"/>
                <a:gd name="T6" fmla="*/ 54 w 72"/>
                <a:gd name="T7" fmla="*/ 5 h 72"/>
                <a:gd name="T8" fmla="*/ 45 w 72"/>
                <a:gd name="T9" fmla="*/ 1 h 72"/>
                <a:gd name="T10" fmla="*/ 36 w 72"/>
                <a:gd name="T11" fmla="*/ 0 h 72"/>
                <a:gd name="T12" fmla="*/ 27 w 72"/>
                <a:gd name="T13" fmla="*/ 1 h 72"/>
                <a:gd name="T14" fmla="*/ 19 w 72"/>
                <a:gd name="T15" fmla="*/ 5 h 72"/>
                <a:gd name="T16" fmla="*/ 0 w 72"/>
                <a:gd name="T17" fmla="*/ 36 h 72"/>
                <a:gd name="T18" fmla="*/ 36 w 72"/>
                <a:gd name="T19" fmla="*/ 72 h 72"/>
                <a:gd name="T20" fmla="*/ 70 w 72"/>
                <a:gd name="T21" fmla="*/ 48 h 72"/>
                <a:gd name="T22" fmla="*/ 72 w 72"/>
                <a:gd name="T23" fmla="*/ 39 h 72"/>
                <a:gd name="T24" fmla="*/ 72 w 7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2">
                  <a:moveTo>
                    <a:pt x="72" y="36"/>
                  </a:moveTo>
                  <a:cubicBezTo>
                    <a:pt x="72" y="32"/>
                    <a:pt x="71" y="29"/>
                    <a:pt x="70" y="26"/>
                  </a:cubicBezTo>
                  <a:cubicBezTo>
                    <a:pt x="70" y="22"/>
                    <a:pt x="68" y="19"/>
                    <a:pt x="66" y="17"/>
                  </a:cubicBezTo>
                  <a:cubicBezTo>
                    <a:pt x="63" y="12"/>
                    <a:pt x="59" y="8"/>
                    <a:pt x="54" y="5"/>
                  </a:cubicBezTo>
                  <a:cubicBezTo>
                    <a:pt x="51" y="3"/>
                    <a:pt x="48" y="2"/>
                    <a:pt x="45" y="1"/>
                  </a:cubicBezTo>
                  <a:cubicBezTo>
                    <a:pt x="42" y="1"/>
                    <a:pt x="39" y="0"/>
                    <a:pt x="36" y="0"/>
                  </a:cubicBezTo>
                  <a:cubicBezTo>
                    <a:pt x="33" y="0"/>
                    <a:pt x="30" y="1"/>
                    <a:pt x="27" y="1"/>
                  </a:cubicBezTo>
                  <a:cubicBezTo>
                    <a:pt x="24" y="2"/>
                    <a:pt x="21" y="3"/>
                    <a:pt x="19" y="5"/>
                  </a:cubicBezTo>
                  <a:cubicBezTo>
                    <a:pt x="8" y="11"/>
                    <a:pt x="0" y="23"/>
                    <a:pt x="0" y="36"/>
                  </a:cubicBezTo>
                  <a:cubicBezTo>
                    <a:pt x="0" y="56"/>
                    <a:pt x="16" y="72"/>
                    <a:pt x="36" y="72"/>
                  </a:cubicBezTo>
                  <a:cubicBezTo>
                    <a:pt x="52" y="72"/>
                    <a:pt x="65" y="62"/>
                    <a:pt x="70" y="48"/>
                  </a:cubicBezTo>
                  <a:cubicBezTo>
                    <a:pt x="71" y="46"/>
                    <a:pt x="72" y="43"/>
                    <a:pt x="72" y="39"/>
                  </a:cubicBezTo>
                  <a:cubicBezTo>
                    <a:pt x="72" y="38"/>
                    <a:pt x="72" y="37"/>
                    <a:pt x="72" y="3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09" name="Freeform 460">
              <a:extLst>
                <a:ext uri="{FF2B5EF4-FFF2-40B4-BE49-F238E27FC236}">
                  <a16:creationId xmlns:a16="http://schemas.microsoft.com/office/drawing/2014/main" id="{487FB144-290E-4DCA-9973-6927FC4131C5}"/>
                </a:ext>
              </a:extLst>
            </p:cNvPr>
            <p:cNvSpPr>
              <a:spLocks/>
            </p:cNvSpPr>
            <p:nvPr/>
          </p:nvSpPr>
          <p:spPr bwMode="auto">
            <a:xfrm>
              <a:off x="7298732" y="4105169"/>
              <a:ext cx="287932" cy="283933"/>
            </a:xfrm>
            <a:custGeom>
              <a:avLst/>
              <a:gdLst>
                <a:gd name="T0" fmla="*/ 72 w 72"/>
                <a:gd name="T1" fmla="*/ 35 h 71"/>
                <a:gd name="T2" fmla="*/ 36 w 72"/>
                <a:gd name="T3" fmla="*/ 0 h 71"/>
                <a:gd name="T4" fmla="*/ 32 w 72"/>
                <a:gd name="T5" fmla="*/ 0 h 71"/>
                <a:gd name="T6" fmla="*/ 22 w 72"/>
                <a:gd name="T7" fmla="*/ 2 h 71"/>
                <a:gd name="T8" fmla="*/ 3 w 72"/>
                <a:gd name="T9" fmla="*/ 22 h 71"/>
                <a:gd name="T10" fmla="*/ 1 w 72"/>
                <a:gd name="T11" fmla="*/ 32 h 71"/>
                <a:gd name="T12" fmla="*/ 0 w 72"/>
                <a:gd name="T13" fmla="*/ 35 h 71"/>
                <a:gd name="T14" fmla="*/ 36 w 72"/>
                <a:gd name="T15" fmla="*/ 71 h 71"/>
                <a:gd name="T16" fmla="*/ 48 w 72"/>
                <a:gd name="T17" fmla="*/ 69 h 71"/>
                <a:gd name="T18" fmla="*/ 57 w 72"/>
                <a:gd name="T19" fmla="*/ 64 h 71"/>
                <a:gd name="T20" fmla="*/ 72 w 72"/>
                <a:gd name="T2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1">
                  <a:moveTo>
                    <a:pt x="72" y="35"/>
                  </a:moveTo>
                  <a:cubicBezTo>
                    <a:pt x="72" y="16"/>
                    <a:pt x="56" y="0"/>
                    <a:pt x="36" y="0"/>
                  </a:cubicBezTo>
                  <a:cubicBezTo>
                    <a:pt x="35" y="0"/>
                    <a:pt x="33" y="0"/>
                    <a:pt x="32" y="0"/>
                  </a:cubicBezTo>
                  <a:cubicBezTo>
                    <a:pt x="29" y="0"/>
                    <a:pt x="25" y="1"/>
                    <a:pt x="22" y="2"/>
                  </a:cubicBezTo>
                  <a:cubicBezTo>
                    <a:pt x="13" y="6"/>
                    <a:pt x="6" y="13"/>
                    <a:pt x="3" y="22"/>
                  </a:cubicBezTo>
                  <a:cubicBezTo>
                    <a:pt x="2" y="25"/>
                    <a:pt x="1" y="29"/>
                    <a:pt x="1" y="32"/>
                  </a:cubicBezTo>
                  <a:cubicBezTo>
                    <a:pt x="0" y="33"/>
                    <a:pt x="0" y="34"/>
                    <a:pt x="0" y="35"/>
                  </a:cubicBezTo>
                  <a:cubicBezTo>
                    <a:pt x="0" y="55"/>
                    <a:pt x="16" y="71"/>
                    <a:pt x="36" y="71"/>
                  </a:cubicBezTo>
                  <a:cubicBezTo>
                    <a:pt x="40" y="71"/>
                    <a:pt x="45" y="70"/>
                    <a:pt x="48" y="69"/>
                  </a:cubicBezTo>
                  <a:cubicBezTo>
                    <a:pt x="52" y="68"/>
                    <a:pt x="55" y="66"/>
                    <a:pt x="57" y="64"/>
                  </a:cubicBezTo>
                  <a:cubicBezTo>
                    <a:pt x="66" y="58"/>
                    <a:pt x="72" y="47"/>
                    <a:pt x="72" y="3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0" name="Freeform 461">
              <a:extLst>
                <a:ext uri="{FF2B5EF4-FFF2-40B4-BE49-F238E27FC236}">
                  <a16:creationId xmlns:a16="http://schemas.microsoft.com/office/drawing/2014/main" id="{A8074EB4-8552-42F7-B52C-F0FF2ACB529A}"/>
                </a:ext>
              </a:extLst>
            </p:cNvPr>
            <p:cNvSpPr>
              <a:spLocks/>
            </p:cNvSpPr>
            <p:nvPr/>
          </p:nvSpPr>
          <p:spPr bwMode="auto">
            <a:xfrm>
              <a:off x="7506683" y="4493077"/>
              <a:ext cx="289932" cy="289932"/>
            </a:xfrm>
            <a:custGeom>
              <a:avLst/>
              <a:gdLst>
                <a:gd name="T0" fmla="*/ 72 w 72"/>
                <a:gd name="T1" fmla="*/ 36 h 72"/>
                <a:gd name="T2" fmla="*/ 70 w 72"/>
                <a:gd name="T3" fmla="*/ 24 h 72"/>
                <a:gd name="T4" fmla="*/ 65 w 72"/>
                <a:gd name="T5" fmla="*/ 15 h 72"/>
                <a:gd name="T6" fmla="*/ 53 w 72"/>
                <a:gd name="T7" fmla="*/ 5 h 72"/>
                <a:gd name="T8" fmla="*/ 44 w 72"/>
                <a:gd name="T9" fmla="*/ 1 h 72"/>
                <a:gd name="T10" fmla="*/ 36 w 72"/>
                <a:gd name="T11" fmla="*/ 0 h 72"/>
                <a:gd name="T12" fmla="*/ 24 w 72"/>
                <a:gd name="T13" fmla="*/ 3 h 72"/>
                <a:gd name="T14" fmla="*/ 15 w 72"/>
                <a:gd name="T15" fmla="*/ 7 h 72"/>
                <a:gd name="T16" fmla="*/ 0 w 72"/>
                <a:gd name="T17" fmla="*/ 36 h 72"/>
                <a:gd name="T18" fmla="*/ 36 w 72"/>
                <a:gd name="T19" fmla="*/ 72 h 72"/>
                <a:gd name="T20" fmla="*/ 69 w 72"/>
                <a:gd name="T21" fmla="*/ 50 h 72"/>
                <a:gd name="T22" fmla="*/ 71 w 72"/>
                <a:gd name="T23" fmla="*/ 40 h 72"/>
                <a:gd name="T24" fmla="*/ 72 w 7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2">
                  <a:moveTo>
                    <a:pt x="72" y="36"/>
                  </a:moveTo>
                  <a:cubicBezTo>
                    <a:pt x="72" y="32"/>
                    <a:pt x="71" y="28"/>
                    <a:pt x="70" y="24"/>
                  </a:cubicBezTo>
                  <a:cubicBezTo>
                    <a:pt x="68" y="21"/>
                    <a:pt x="67" y="18"/>
                    <a:pt x="65" y="15"/>
                  </a:cubicBezTo>
                  <a:cubicBezTo>
                    <a:pt x="62" y="11"/>
                    <a:pt x="58" y="7"/>
                    <a:pt x="53" y="5"/>
                  </a:cubicBezTo>
                  <a:cubicBezTo>
                    <a:pt x="50" y="3"/>
                    <a:pt x="47" y="2"/>
                    <a:pt x="44" y="1"/>
                  </a:cubicBezTo>
                  <a:cubicBezTo>
                    <a:pt x="41" y="1"/>
                    <a:pt x="39" y="0"/>
                    <a:pt x="36" y="0"/>
                  </a:cubicBezTo>
                  <a:cubicBezTo>
                    <a:pt x="32" y="0"/>
                    <a:pt x="28" y="1"/>
                    <a:pt x="24" y="3"/>
                  </a:cubicBezTo>
                  <a:cubicBezTo>
                    <a:pt x="21" y="4"/>
                    <a:pt x="18" y="5"/>
                    <a:pt x="15" y="7"/>
                  </a:cubicBezTo>
                  <a:cubicBezTo>
                    <a:pt x="6" y="13"/>
                    <a:pt x="0" y="24"/>
                    <a:pt x="0" y="36"/>
                  </a:cubicBezTo>
                  <a:cubicBezTo>
                    <a:pt x="0" y="56"/>
                    <a:pt x="16" y="72"/>
                    <a:pt x="36" y="72"/>
                  </a:cubicBezTo>
                  <a:cubicBezTo>
                    <a:pt x="51" y="72"/>
                    <a:pt x="64" y="63"/>
                    <a:pt x="69" y="50"/>
                  </a:cubicBezTo>
                  <a:cubicBezTo>
                    <a:pt x="70" y="47"/>
                    <a:pt x="71" y="44"/>
                    <a:pt x="71" y="40"/>
                  </a:cubicBezTo>
                  <a:cubicBezTo>
                    <a:pt x="72" y="39"/>
                    <a:pt x="72" y="38"/>
                    <a:pt x="72" y="3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1" name="Freeform 462">
              <a:extLst>
                <a:ext uri="{FF2B5EF4-FFF2-40B4-BE49-F238E27FC236}">
                  <a16:creationId xmlns:a16="http://schemas.microsoft.com/office/drawing/2014/main" id="{1D382B30-6DED-4111-B4DC-F62244F34D3A}"/>
                </a:ext>
              </a:extLst>
            </p:cNvPr>
            <p:cNvSpPr>
              <a:spLocks/>
            </p:cNvSpPr>
            <p:nvPr/>
          </p:nvSpPr>
          <p:spPr bwMode="auto">
            <a:xfrm>
              <a:off x="8080547" y="4633044"/>
              <a:ext cx="283933" cy="289932"/>
            </a:xfrm>
            <a:custGeom>
              <a:avLst/>
              <a:gdLst>
                <a:gd name="T0" fmla="*/ 35 w 71"/>
                <a:gd name="T1" fmla="*/ 0 h 72"/>
                <a:gd name="T2" fmla="*/ 35 w 71"/>
                <a:gd name="T3" fmla="*/ 0 h 72"/>
                <a:gd name="T4" fmla="*/ 26 w 71"/>
                <a:gd name="T5" fmla="*/ 2 h 72"/>
                <a:gd name="T6" fmla="*/ 2 w 71"/>
                <a:gd name="T7" fmla="*/ 23 h 72"/>
                <a:gd name="T8" fmla="*/ 0 w 71"/>
                <a:gd name="T9" fmla="*/ 33 h 72"/>
                <a:gd name="T10" fmla="*/ 0 w 71"/>
                <a:gd name="T11" fmla="*/ 36 h 72"/>
                <a:gd name="T12" fmla="*/ 35 w 71"/>
                <a:gd name="T13" fmla="*/ 72 h 72"/>
                <a:gd name="T14" fmla="*/ 71 w 71"/>
                <a:gd name="T15" fmla="*/ 36 h 72"/>
                <a:gd name="T16" fmla="*/ 71 w 71"/>
                <a:gd name="T17" fmla="*/ 32 h 72"/>
                <a:gd name="T18" fmla="*/ 69 w 71"/>
                <a:gd name="T19" fmla="*/ 23 h 72"/>
                <a:gd name="T20" fmla="*/ 35 w 71"/>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72">
                  <a:moveTo>
                    <a:pt x="35" y="0"/>
                  </a:moveTo>
                  <a:cubicBezTo>
                    <a:pt x="35" y="0"/>
                    <a:pt x="35" y="0"/>
                    <a:pt x="35" y="0"/>
                  </a:cubicBezTo>
                  <a:cubicBezTo>
                    <a:pt x="32" y="0"/>
                    <a:pt x="29" y="1"/>
                    <a:pt x="26" y="2"/>
                  </a:cubicBezTo>
                  <a:cubicBezTo>
                    <a:pt x="15" y="5"/>
                    <a:pt x="6" y="13"/>
                    <a:pt x="2" y="23"/>
                  </a:cubicBezTo>
                  <a:cubicBezTo>
                    <a:pt x="1" y="26"/>
                    <a:pt x="0" y="29"/>
                    <a:pt x="0" y="33"/>
                  </a:cubicBezTo>
                  <a:cubicBezTo>
                    <a:pt x="0" y="34"/>
                    <a:pt x="0" y="35"/>
                    <a:pt x="0" y="36"/>
                  </a:cubicBezTo>
                  <a:cubicBezTo>
                    <a:pt x="0" y="56"/>
                    <a:pt x="16" y="72"/>
                    <a:pt x="35" y="72"/>
                  </a:cubicBezTo>
                  <a:cubicBezTo>
                    <a:pt x="55" y="72"/>
                    <a:pt x="71" y="56"/>
                    <a:pt x="71" y="36"/>
                  </a:cubicBezTo>
                  <a:cubicBezTo>
                    <a:pt x="71" y="35"/>
                    <a:pt x="71" y="34"/>
                    <a:pt x="71" y="32"/>
                  </a:cubicBezTo>
                  <a:cubicBezTo>
                    <a:pt x="71" y="29"/>
                    <a:pt x="70" y="26"/>
                    <a:pt x="69" y="23"/>
                  </a:cubicBezTo>
                  <a:cubicBezTo>
                    <a:pt x="64" y="10"/>
                    <a:pt x="51" y="0"/>
                    <a:pt x="35" y="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2" name="Freeform 463">
              <a:extLst>
                <a:ext uri="{FF2B5EF4-FFF2-40B4-BE49-F238E27FC236}">
                  <a16:creationId xmlns:a16="http://schemas.microsoft.com/office/drawing/2014/main" id="{6A6B9331-BCFF-452E-A7EF-1152DECD3317}"/>
                </a:ext>
              </a:extLst>
            </p:cNvPr>
            <p:cNvSpPr>
              <a:spLocks/>
            </p:cNvSpPr>
            <p:nvPr/>
          </p:nvSpPr>
          <p:spPr bwMode="auto">
            <a:xfrm>
              <a:off x="7912586" y="3387339"/>
              <a:ext cx="287932" cy="287932"/>
            </a:xfrm>
            <a:custGeom>
              <a:avLst/>
              <a:gdLst>
                <a:gd name="T0" fmla="*/ 68 w 72"/>
                <a:gd name="T1" fmla="*/ 51 h 72"/>
                <a:gd name="T2" fmla="*/ 71 w 72"/>
                <a:gd name="T3" fmla="*/ 42 h 72"/>
                <a:gd name="T4" fmla="*/ 72 w 72"/>
                <a:gd name="T5" fmla="*/ 36 h 72"/>
                <a:gd name="T6" fmla="*/ 65 w 72"/>
                <a:gd name="T7" fmla="*/ 15 h 72"/>
                <a:gd name="T8" fmla="*/ 58 w 72"/>
                <a:gd name="T9" fmla="*/ 8 h 72"/>
                <a:gd name="T10" fmla="*/ 38 w 72"/>
                <a:gd name="T11" fmla="*/ 0 h 72"/>
                <a:gd name="T12" fmla="*/ 36 w 72"/>
                <a:gd name="T13" fmla="*/ 0 h 72"/>
                <a:gd name="T14" fmla="*/ 28 w 72"/>
                <a:gd name="T15" fmla="*/ 1 h 72"/>
                <a:gd name="T16" fmla="*/ 0 w 72"/>
                <a:gd name="T17" fmla="*/ 36 h 72"/>
                <a:gd name="T18" fmla="*/ 2 w 72"/>
                <a:gd name="T19" fmla="*/ 46 h 72"/>
                <a:gd name="T20" fmla="*/ 6 w 72"/>
                <a:gd name="T21" fmla="*/ 55 h 72"/>
                <a:gd name="T22" fmla="*/ 17 w 72"/>
                <a:gd name="T23" fmla="*/ 66 h 72"/>
                <a:gd name="T24" fmla="*/ 25 w 72"/>
                <a:gd name="T25" fmla="*/ 70 h 72"/>
                <a:gd name="T26" fmla="*/ 36 w 72"/>
                <a:gd name="T27" fmla="*/ 72 h 72"/>
                <a:gd name="T28" fmla="*/ 36 w 72"/>
                <a:gd name="T29" fmla="*/ 72 h 72"/>
                <a:gd name="T30" fmla="*/ 46 w 72"/>
                <a:gd name="T31" fmla="*/ 70 h 72"/>
                <a:gd name="T32" fmla="*/ 68 w 72"/>
                <a:gd name="T33" fmla="*/ 5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68" y="51"/>
                  </a:moveTo>
                  <a:cubicBezTo>
                    <a:pt x="70" y="48"/>
                    <a:pt x="71" y="45"/>
                    <a:pt x="71" y="42"/>
                  </a:cubicBezTo>
                  <a:cubicBezTo>
                    <a:pt x="72" y="40"/>
                    <a:pt x="72" y="38"/>
                    <a:pt x="72" y="36"/>
                  </a:cubicBezTo>
                  <a:cubicBezTo>
                    <a:pt x="72" y="28"/>
                    <a:pt x="69" y="20"/>
                    <a:pt x="65" y="15"/>
                  </a:cubicBezTo>
                  <a:cubicBezTo>
                    <a:pt x="63" y="12"/>
                    <a:pt x="60" y="10"/>
                    <a:pt x="58" y="8"/>
                  </a:cubicBezTo>
                  <a:cubicBezTo>
                    <a:pt x="52" y="3"/>
                    <a:pt x="45" y="1"/>
                    <a:pt x="38" y="0"/>
                  </a:cubicBezTo>
                  <a:cubicBezTo>
                    <a:pt x="37" y="0"/>
                    <a:pt x="37" y="0"/>
                    <a:pt x="36" y="0"/>
                  </a:cubicBezTo>
                  <a:cubicBezTo>
                    <a:pt x="33" y="0"/>
                    <a:pt x="30" y="0"/>
                    <a:pt x="28" y="1"/>
                  </a:cubicBezTo>
                  <a:cubicBezTo>
                    <a:pt x="12" y="5"/>
                    <a:pt x="0" y="19"/>
                    <a:pt x="0" y="36"/>
                  </a:cubicBezTo>
                  <a:cubicBezTo>
                    <a:pt x="0" y="39"/>
                    <a:pt x="1" y="43"/>
                    <a:pt x="2" y="46"/>
                  </a:cubicBezTo>
                  <a:cubicBezTo>
                    <a:pt x="2" y="49"/>
                    <a:pt x="4" y="52"/>
                    <a:pt x="6" y="55"/>
                  </a:cubicBezTo>
                  <a:cubicBezTo>
                    <a:pt x="8" y="59"/>
                    <a:pt x="12" y="63"/>
                    <a:pt x="17" y="66"/>
                  </a:cubicBezTo>
                  <a:cubicBezTo>
                    <a:pt x="19" y="68"/>
                    <a:pt x="22" y="69"/>
                    <a:pt x="25" y="70"/>
                  </a:cubicBezTo>
                  <a:cubicBezTo>
                    <a:pt x="29" y="71"/>
                    <a:pt x="32" y="72"/>
                    <a:pt x="36" y="72"/>
                  </a:cubicBezTo>
                  <a:cubicBezTo>
                    <a:pt x="36" y="72"/>
                    <a:pt x="36" y="72"/>
                    <a:pt x="36" y="72"/>
                  </a:cubicBezTo>
                  <a:cubicBezTo>
                    <a:pt x="39" y="72"/>
                    <a:pt x="43" y="71"/>
                    <a:pt x="46" y="70"/>
                  </a:cubicBezTo>
                  <a:cubicBezTo>
                    <a:pt x="56" y="67"/>
                    <a:pt x="64" y="60"/>
                    <a:pt x="68" y="5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3" name="Freeform 464">
              <a:extLst>
                <a:ext uri="{FF2B5EF4-FFF2-40B4-BE49-F238E27FC236}">
                  <a16:creationId xmlns:a16="http://schemas.microsoft.com/office/drawing/2014/main" id="{9DFB8229-98D5-495D-96E2-335D7E30F72C}"/>
                </a:ext>
              </a:extLst>
            </p:cNvPr>
            <p:cNvSpPr>
              <a:spLocks/>
            </p:cNvSpPr>
            <p:nvPr/>
          </p:nvSpPr>
          <p:spPr bwMode="auto">
            <a:xfrm>
              <a:off x="8946343" y="3715261"/>
              <a:ext cx="283933" cy="283933"/>
            </a:xfrm>
            <a:custGeom>
              <a:avLst/>
              <a:gdLst>
                <a:gd name="T0" fmla="*/ 31 w 71"/>
                <a:gd name="T1" fmla="*/ 0 h 71"/>
                <a:gd name="T2" fmla="*/ 21 w 71"/>
                <a:gd name="T3" fmla="*/ 3 h 71"/>
                <a:gd name="T4" fmla="*/ 3 w 71"/>
                <a:gd name="T5" fmla="*/ 20 h 71"/>
                <a:gd name="T6" fmla="*/ 0 w 71"/>
                <a:gd name="T7" fmla="*/ 29 h 71"/>
                <a:gd name="T8" fmla="*/ 0 w 71"/>
                <a:gd name="T9" fmla="*/ 36 h 71"/>
                <a:gd name="T10" fmla="*/ 2 w 71"/>
                <a:gd name="T11" fmla="*/ 48 h 71"/>
                <a:gd name="T12" fmla="*/ 7 w 71"/>
                <a:gd name="T13" fmla="*/ 57 h 71"/>
                <a:gd name="T14" fmla="*/ 14 w 71"/>
                <a:gd name="T15" fmla="*/ 64 h 71"/>
                <a:gd name="T16" fmla="*/ 22 w 71"/>
                <a:gd name="T17" fmla="*/ 69 h 71"/>
                <a:gd name="T18" fmla="*/ 35 w 71"/>
                <a:gd name="T19" fmla="*/ 71 h 71"/>
                <a:gd name="T20" fmla="*/ 67 w 71"/>
                <a:gd name="T21" fmla="*/ 52 h 71"/>
                <a:gd name="T22" fmla="*/ 71 w 71"/>
                <a:gd name="T23" fmla="*/ 42 h 71"/>
                <a:gd name="T24" fmla="*/ 71 w 71"/>
                <a:gd name="T25" fmla="*/ 36 h 71"/>
                <a:gd name="T26" fmla="*/ 71 w 71"/>
                <a:gd name="T27" fmla="*/ 33 h 71"/>
                <a:gd name="T28" fmla="*/ 69 w 71"/>
                <a:gd name="T29" fmla="*/ 23 h 71"/>
                <a:gd name="T30" fmla="*/ 63 w 71"/>
                <a:gd name="T31" fmla="*/ 13 h 71"/>
                <a:gd name="T32" fmla="*/ 55 w 71"/>
                <a:gd name="T33" fmla="*/ 6 h 71"/>
                <a:gd name="T34" fmla="*/ 35 w 71"/>
                <a:gd name="T35" fmla="*/ 0 h 71"/>
                <a:gd name="T36" fmla="*/ 31 w 71"/>
                <a:gd name="T3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71">
                  <a:moveTo>
                    <a:pt x="31" y="0"/>
                  </a:moveTo>
                  <a:cubicBezTo>
                    <a:pt x="28" y="1"/>
                    <a:pt x="24" y="1"/>
                    <a:pt x="21" y="3"/>
                  </a:cubicBezTo>
                  <a:cubicBezTo>
                    <a:pt x="14" y="6"/>
                    <a:pt x="7" y="12"/>
                    <a:pt x="3" y="20"/>
                  </a:cubicBezTo>
                  <a:cubicBezTo>
                    <a:pt x="2" y="23"/>
                    <a:pt x="1" y="26"/>
                    <a:pt x="0" y="29"/>
                  </a:cubicBezTo>
                  <a:cubicBezTo>
                    <a:pt x="0" y="31"/>
                    <a:pt x="0" y="33"/>
                    <a:pt x="0" y="36"/>
                  </a:cubicBezTo>
                  <a:cubicBezTo>
                    <a:pt x="0" y="40"/>
                    <a:pt x="1" y="44"/>
                    <a:pt x="2" y="48"/>
                  </a:cubicBezTo>
                  <a:cubicBezTo>
                    <a:pt x="3" y="51"/>
                    <a:pt x="5" y="54"/>
                    <a:pt x="7" y="57"/>
                  </a:cubicBezTo>
                  <a:cubicBezTo>
                    <a:pt x="9" y="60"/>
                    <a:pt x="11" y="62"/>
                    <a:pt x="14" y="64"/>
                  </a:cubicBezTo>
                  <a:cubicBezTo>
                    <a:pt x="16" y="66"/>
                    <a:pt x="19" y="68"/>
                    <a:pt x="22" y="69"/>
                  </a:cubicBezTo>
                  <a:cubicBezTo>
                    <a:pt x="26" y="71"/>
                    <a:pt x="31" y="71"/>
                    <a:pt x="35" y="71"/>
                  </a:cubicBezTo>
                  <a:cubicBezTo>
                    <a:pt x="49" y="71"/>
                    <a:pt x="62" y="63"/>
                    <a:pt x="67" y="52"/>
                  </a:cubicBezTo>
                  <a:cubicBezTo>
                    <a:pt x="69" y="49"/>
                    <a:pt x="70" y="46"/>
                    <a:pt x="71" y="42"/>
                  </a:cubicBezTo>
                  <a:cubicBezTo>
                    <a:pt x="71" y="40"/>
                    <a:pt x="71" y="38"/>
                    <a:pt x="71" y="36"/>
                  </a:cubicBezTo>
                  <a:cubicBezTo>
                    <a:pt x="71" y="35"/>
                    <a:pt x="71" y="34"/>
                    <a:pt x="71" y="33"/>
                  </a:cubicBezTo>
                  <a:cubicBezTo>
                    <a:pt x="71" y="29"/>
                    <a:pt x="70" y="26"/>
                    <a:pt x="69" y="23"/>
                  </a:cubicBezTo>
                  <a:cubicBezTo>
                    <a:pt x="67" y="19"/>
                    <a:pt x="65" y="16"/>
                    <a:pt x="63" y="13"/>
                  </a:cubicBezTo>
                  <a:cubicBezTo>
                    <a:pt x="61" y="10"/>
                    <a:pt x="58" y="8"/>
                    <a:pt x="55" y="6"/>
                  </a:cubicBezTo>
                  <a:cubicBezTo>
                    <a:pt x="49" y="2"/>
                    <a:pt x="43" y="0"/>
                    <a:pt x="35" y="0"/>
                  </a:cubicBezTo>
                  <a:cubicBezTo>
                    <a:pt x="34" y="0"/>
                    <a:pt x="32" y="0"/>
                    <a:pt x="31" y="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4" name="Freeform 465">
              <a:extLst>
                <a:ext uri="{FF2B5EF4-FFF2-40B4-BE49-F238E27FC236}">
                  <a16:creationId xmlns:a16="http://schemas.microsoft.com/office/drawing/2014/main" id="{17CA4582-F319-4FCC-BAAE-93F13DD69718}"/>
                </a:ext>
              </a:extLst>
            </p:cNvPr>
            <p:cNvSpPr>
              <a:spLocks/>
            </p:cNvSpPr>
            <p:nvPr/>
          </p:nvSpPr>
          <p:spPr bwMode="auto">
            <a:xfrm>
              <a:off x="8470455" y="4537066"/>
              <a:ext cx="283933" cy="289932"/>
            </a:xfrm>
            <a:custGeom>
              <a:avLst/>
              <a:gdLst>
                <a:gd name="T0" fmla="*/ 65 w 71"/>
                <a:gd name="T1" fmla="*/ 56 h 72"/>
                <a:gd name="T2" fmla="*/ 67 w 71"/>
                <a:gd name="T3" fmla="*/ 53 h 72"/>
                <a:gd name="T4" fmla="*/ 70 w 71"/>
                <a:gd name="T5" fmla="*/ 43 h 72"/>
                <a:gd name="T6" fmla="*/ 71 w 71"/>
                <a:gd name="T7" fmla="*/ 37 h 72"/>
                <a:gd name="T8" fmla="*/ 71 w 71"/>
                <a:gd name="T9" fmla="*/ 36 h 72"/>
                <a:gd name="T10" fmla="*/ 70 w 71"/>
                <a:gd name="T11" fmla="*/ 27 h 72"/>
                <a:gd name="T12" fmla="*/ 57 w 71"/>
                <a:gd name="T13" fmla="*/ 8 h 72"/>
                <a:gd name="T14" fmla="*/ 49 w 71"/>
                <a:gd name="T15" fmla="*/ 3 h 72"/>
                <a:gd name="T16" fmla="*/ 35 w 71"/>
                <a:gd name="T17" fmla="*/ 0 h 72"/>
                <a:gd name="T18" fmla="*/ 0 w 71"/>
                <a:gd name="T19" fmla="*/ 36 h 72"/>
                <a:gd name="T20" fmla="*/ 0 w 71"/>
                <a:gd name="T21" fmla="*/ 40 h 72"/>
                <a:gd name="T22" fmla="*/ 2 w 71"/>
                <a:gd name="T23" fmla="*/ 49 h 72"/>
                <a:gd name="T24" fmla="*/ 35 w 71"/>
                <a:gd name="T25" fmla="*/ 72 h 72"/>
                <a:gd name="T26" fmla="*/ 59 w 71"/>
                <a:gd name="T27" fmla="*/ 63 h 72"/>
                <a:gd name="T28" fmla="*/ 65 w 71"/>
                <a:gd name="T29"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65" y="56"/>
                  </a:moveTo>
                  <a:cubicBezTo>
                    <a:pt x="66" y="55"/>
                    <a:pt x="67" y="54"/>
                    <a:pt x="67" y="53"/>
                  </a:cubicBezTo>
                  <a:cubicBezTo>
                    <a:pt x="69" y="50"/>
                    <a:pt x="70" y="47"/>
                    <a:pt x="70" y="43"/>
                  </a:cubicBezTo>
                  <a:cubicBezTo>
                    <a:pt x="71" y="41"/>
                    <a:pt x="71" y="39"/>
                    <a:pt x="71" y="37"/>
                  </a:cubicBezTo>
                  <a:cubicBezTo>
                    <a:pt x="71" y="37"/>
                    <a:pt x="71" y="36"/>
                    <a:pt x="71" y="36"/>
                  </a:cubicBezTo>
                  <a:cubicBezTo>
                    <a:pt x="71" y="33"/>
                    <a:pt x="71" y="30"/>
                    <a:pt x="70" y="27"/>
                  </a:cubicBezTo>
                  <a:cubicBezTo>
                    <a:pt x="68" y="19"/>
                    <a:pt x="64" y="12"/>
                    <a:pt x="57" y="8"/>
                  </a:cubicBezTo>
                  <a:cubicBezTo>
                    <a:pt x="55" y="6"/>
                    <a:pt x="52" y="4"/>
                    <a:pt x="49" y="3"/>
                  </a:cubicBezTo>
                  <a:cubicBezTo>
                    <a:pt x="45" y="1"/>
                    <a:pt x="40" y="0"/>
                    <a:pt x="35" y="0"/>
                  </a:cubicBezTo>
                  <a:cubicBezTo>
                    <a:pt x="16" y="0"/>
                    <a:pt x="0" y="16"/>
                    <a:pt x="0" y="36"/>
                  </a:cubicBezTo>
                  <a:cubicBezTo>
                    <a:pt x="0" y="37"/>
                    <a:pt x="0" y="39"/>
                    <a:pt x="0" y="40"/>
                  </a:cubicBezTo>
                  <a:cubicBezTo>
                    <a:pt x="0" y="43"/>
                    <a:pt x="1" y="46"/>
                    <a:pt x="2" y="49"/>
                  </a:cubicBezTo>
                  <a:cubicBezTo>
                    <a:pt x="8" y="62"/>
                    <a:pt x="20" y="72"/>
                    <a:pt x="35" y="72"/>
                  </a:cubicBezTo>
                  <a:cubicBezTo>
                    <a:pt x="44" y="72"/>
                    <a:pt x="53" y="68"/>
                    <a:pt x="59" y="63"/>
                  </a:cubicBezTo>
                  <a:cubicBezTo>
                    <a:pt x="61" y="61"/>
                    <a:pt x="63" y="58"/>
                    <a:pt x="65" y="5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5" name="Freeform 466">
              <a:extLst>
                <a:ext uri="{FF2B5EF4-FFF2-40B4-BE49-F238E27FC236}">
                  <a16:creationId xmlns:a16="http://schemas.microsoft.com/office/drawing/2014/main" id="{E59ABB01-E959-450F-9C47-7C0496C2F34E}"/>
                </a:ext>
              </a:extLst>
            </p:cNvPr>
            <p:cNvSpPr>
              <a:spLocks/>
            </p:cNvSpPr>
            <p:nvPr/>
          </p:nvSpPr>
          <p:spPr bwMode="auto">
            <a:xfrm>
              <a:off x="8762386" y="3077412"/>
              <a:ext cx="283933" cy="285933"/>
            </a:xfrm>
            <a:custGeom>
              <a:avLst/>
              <a:gdLst>
                <a:gd name="T0" fmla="*/ 35 w 71"/>
                <a:gd name="T1" fmla="*/ 71 h 71"/>
                <a:gd name="T2" fmla="*/ 40 w 71"/>
                <a:gd name="T3" fmla="*/ 71 h 71"/>
                <a:gd name="T4" fmla="*/ 50 w 71"/>
                <a:gd name="T5" fmla="*/ 68 h 71"/>
                <a:gd name="T6" fmla="*/ 71 w 71"/>
                <a:gd name="T7" fmla="*/ 36 h 71"/>
                <a:gd name="T8" fmla="*/ 66 w 71"/>
                <a:gd name="T9" fmla="*/ 17 h 71"/>
                <a:gd name="T10" fmla="*/ 60 w 71"/>
                <a:gd name="T11" fmla="*/ 9 h 71"/>
                <a:gd name="T12" fmla="*/ 35 w 71"/>
                <a:gd name="T13" fmla="*/ 0 h 71"/>
                <a:gd name="T14" fmla="*/ 9 w 71"/>
                <a:gd name="T15" fmla="*/ 12 h 71"/>
                <a:gd name="T16" fmla="*/ 3 w 71"/>
                <a:gd name="T17" fmla="*/ 20 h 71"/>
                <a:gd name="T18" fmla="*/ 0 w 71"/>
                <a:gd name="T19" fmla="*/ 36 h 71"/>
                <a:gd name="T20" fmla="*/ 35 w 71"/>
                <a:gd name="T2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71">
                  <a:moveTo>
                    <a:pt x="35" y="71"/>
                  </a:moveTo>
                  <a:cubicBezTo>
                    <a:pt x="37" y="71"/>
                    <a:pt x="39" y="71"/>
                    <a:pt x="40" y="71"/>
                  </a:cubicBezTo>
                  <a:cubicBezTo>
                    <a:pt x="44" y="71"/>
                    <a:pt x="47" y="70"/>
                    <a:pt x="50" y="68"/>
                  </a:cubicBezTo>
                  <a:cubicBezTo>
                    <a:pt x="62" y="63"/>
                    <a:pt x="71" y="50"/>
                    <a:pt x="71" y="36"/>
                  </a:cubicBezTo>
                  <a:cubicBezTo>
                    <a:pt x="71" y="29"/>
                    <a:pt x="69" y="22"/>
                    <a:pt x="66" y="17"/>
                  </a:cubicBezTo>
                  <a:cubicBezTo>
                    <a:pt x="64" y="14"/>
                    <a:pt x="62" y="12"/>
                    <a:pt x="60" y="9"/>
                  </a:cubicBezTo>
                  <a:cubicBezTo>
                    <a:pt x="53" y="3"/>
                    <a:pt x="45" y="0"/>
                    <a:pt x="35" y="0"/>
                  </a:cubicBezTo>
                  <a:cubicBezTo>
                    <a:pt x="25" y="0"/>
                    <a:pt x="15" y="5"/>
                    <a:pt x="9" y="12"/>
                  </a:cubicBezTo>
                  <a:cubicBezTo>
                    <a:pt x="6" y="15"/>
                    <a:pt x="5" y="17"/>
                    <a:pt x="3" y="20"/>
                  </a:cubicBezTo>
                  <a:cubicBezTo>
                    <a:pt x="1" y="25"/>
                    <a:pt x="0" y="30"/>
                    <a:pt x="0" y="36"/>
                  </a:cubicBezTo>
                  <a:cubicBezTo>
                    <a:pt x="0" y="55"/>
                    <a:pt x="16" y="71"/>
                    <a:pt x="35" y="7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6" name="Freeform 467">
              <a:extLst>
                <a:ext uri="{FF2B5EF4-FFF2-40B4-BE49-F238E27FC236}">
                  <a16:creationId xmlns:a16="http://schemas.microsoft.com/office/drawing/2014/main" id="{43AA9FF1-BDEB-4C29-8E71-EB1208C79307}"/>
                </a:ext>
              </a:extLst>
            </p:cNvPr>
            <p:cNvSpPr>
              <a:spLocks/>
            </p:cNvSpPr>
            <p:nvPr/>
          </p:nvSpPr>
          <p:spPr bwMode="auto">
            <a:xfrm>
              <a:off x="9268266" y="4445088"/>
              <a:ext cx="283933" cy="285933"/>
            </a:xfrm>
            <a:custGeom>
              <a:avLst/>
              <a:gdLst>
                <a:gd name="T0" fmla="*/ 0 w 71"/>
                <a:gd name="T1" fmla="*/ 35 h 71"/>
                <a:gd name="T2" fmla="*/ 0 w 71"/>
                <a:gd name="T3" fmla="*/ 36 h 71"/>
                <a:gd name="T4" fmla="*/ 1 w 71"/>
                <a:gd name="T5" fmla="*/ 45 h 71"/>
                <a:gd name="T6" fmla="*/ 36 w 71"/>
                <a:gd name="T7" fmla="*/ 71 h 71"/>
                <a:gd name="T8" fmla="*/ 44 w 71"/>
                <a:gd name="T9" fmla="*/ 70 h 71"/>
                <a:gd name="T10" fmla="*/ 54 w 71"/>
                <a:gd name="T11" fmla="*/ 66 h 71"/>
                <a:gd name="T12" fmla="*/ 71 w 71"/>
                <a:gd name="T13" fmla="*/ 36 h 71"/>
                <a:gd name="T14" fmla="*/ 70 w 71"/>
                <a:gd name="T15" fmla="*/ 26 h 71"/>
                <a:gd name="T16" fmla="*/ 66 w 71"/>
                <a:gd name="T17" fmla="*/ 17 h 71"/>
                <a:gd name="T18" fmla="*/ 42 w 71"/>
                <a:gd name="T19" fmla="*/ 1 h 71"/>
                <a:gd name="T20" fmla="*/ 36 w 71"/>
                <a:gd name="T21" fmla="*/ 0 h 71"/>
                <a:gd name="T22" fmla="*/ 33 w 71"/>
                <a:gd name="T23" fmla="*/ 0 h 71"/>
                <a:gd name="T24" fmla="*/ 0 w 71"/>
                <a:gd name="T25"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1">
                  <a:moveTo>
                    <a:pt x="0" y="35"/>
                  </a:moveTo>
                  <a:cubicBezTo>
                    <a:pt x="0" y="35"/>
                    <a:pt x="0" y="35"/>
                    <a:pt x="0" y="36"/>
                  </a:cubicBezTo>
                  <a:cubicBezTo>
                    <a:pt x="0" y="39"/>
                    <a:pt x="0" y="42"/>
                    <a:pt x="1" y="45"/>
                  </a:cubicBezTo>
                  <a:cubicBezTo>
                    <a:pt x="5" y="60"/>
                    <a:pt x="19" y="71"/>
                    <a:pt x="36" y="71"/>
                  </a:cubicBezTo>
                  <a:cubicBezTo>
                    <a:pt x="39" y="71"/>
                    <a:pt x="41" y="71"/>
                    <a:pt x="44" y="70"/>
                  </a:cubicBezTo>
                  <a:cubicBezTo>
                    <a:pt x="48" y="70"/>
                    <a:pt x="51" y="68"/>
                    <a:pt x="54" y="66"/>
                  </a:cubicBezTo>
                  <a:cubicBezTo>
                    <a:pt x="64" y="60"/>
                    <a:pt x="71" y="49"/>
                    <a:pt x="71" y="36"/>
                  </a:cubicBezTo>
                  <a:cubicBezTo>
                    <a:pt x="71" y="32"/>
                    <a:pt x="71" y="29"/>
                    <a:pt x="70" y="26"/>
                  </a:cubicBezTo>
                  <a:cubicBezTo>
                    <a:pt x="69" y="23"/>
                    <a:pt x="68" y="20"/>
                    <a:pt x="66" y="17"/>
                  </a:cubicBezTo>
                  <a:cubicBezTo>
                    <a:pt x="61" y="9"/>
                    <a:pt x="53" y="2"/>
                    <a:pt x="42" y="1"/>
                  </a:cubicBezTo>
                  <a:cubicBezTo>
                    <a:pt x="40" y="0"/>
                    <a:pt x="38" y="0"/>
                    <a:pt x="36" y="0"/>
                  </a:cubicBezTo>
                  <a:cubicBezTo>
                    <a:pt x="35" y="0"/>
                    <a:pt x="34" y="0"/>
                    <a:pt x="33" y="0"/>
                  </a:cubicBezTo>
                  <a:cubicBezTo>
                    <a:pt x="14" y="2"/>
                    <a:pt x="0" y="17"/>
                    <a:pt x="0" y="3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7" name="Freeform 468">
              <a:extLst>
                <a:ext uri="{FF2B5EF4-FFF2-40B4-BE49-F238E27FC236}">
                  <a16:creationId xmlns:a16="http://schemas.microsoft.com/office/drawing/2014/main" id="{E16D64D7-7778-4FE2-BF58-BABA4B8E3EBF}"/>
                </a:ext>
              </a:extLst>
            </p:cNvPr>
            <p:cNvSpPr>
              <a:spLocks/>
            </p:cNvSpPr>
            <p:nvPr/>
          </p:nvSpPr>
          <p:spPr bwMode="auto">
            <a:xfrm>
              <a:off x="9568195" y="5202910"/>
              <a:ext cx="283933" cy="285933"/>
            </a:xfrm>
            <a:custGeom>
              <a:avLst/>
              <a:gdLst>
                <a:gd name="T0" fmla="*/ 57 w 71"/>
                <a:gd name="T1" fmla="*/ 7 h 71"/>
                <a:gd name="T2" fmla="*/ 49 w 71"/>
                <a:gd name="T3" fmla="*/ 3 h 71"/>
                <a:gd name="T4" fmla="*/ 49 w 71"/>
                <a:gd name="T5" fmla="*/ 3 h 71"/>
                <a:gd name="T6" fmla="*/ 40 w 71"/>
                <a:gd name="T7" fmla="*/ 0 h 71"/>
                <a:gd name="T8" fmla="*/ 35 w 71"/>
                <a:gd name="T9" fmla="*/ 0 h 71"/>
                <a:gd name="T10" fmla="*/ 27 w 71"/>
                <a:gd name="T11" fmla="*/ 1 h 71"/>
                <a:gd name="T12" fmla="*/ 18 w 71"/>
                <a:gd name="T13" fmla="*/ 4 h 71"/>
                <a:gd name="T14" fmla="*/ 0 w 71"/>
                <a:gd name="T15" fmla="*/ 36 h 71"/>
                <a:gd name="T16" fmla="*/ 35 w 71"/>
                <a:gd name="T17" fmla="*/ 71 h 71"/>
                <a:gd name="T18" fmla="*/ 40 w 71"/>
                <a:gd name="T19" fmla="*/ 71 h 71"/>
                <a:gd name="T20" fmla="*/ 50 w 71"/>
                <a:gd name="T21" fmla="*/ 68 h 71"/>
                <a:gd name="T22" fmla="*/ 71 w 71"/>
                <a:gd name="T23" fmla="*/ 36 h 71"/>
                <a:gd name="T24" fmla="*/ 71 w 71"/>
                <a:gd name="T25" fmla="*/ 29 h 71"/>
                <a:gd name="T26" fmla="*/ 68 w 71"/>
                <a:gd name="T27" fmla="*/ 21 h 71"/>
                <a:gd name="T28" fmla="*/ 57 w 71"/>
                <a:gd name="T29"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57" y="7"/>
                  </a:moveTo>
                  <a:cubicBezTo>
                    <a:pt x="55" y="6"/>
                    <a:pt x="52" y="4"/>
                    <a:pt x="49" y="3"/>
                  </a:cubicBezTo>
                  <a:cubicBezTo>
                    <a:pt x="49" y="3"/>
                    <a:pt x="49" y="3"/>
                    <a:pt x="49" y="3"/>
                  </a:cubicBezTo>
                  <a:cubicBezTo>
                    <a:pt x="46" y="1"/>
                    <a:pt x="43" y="1"/>
                    <a:pt x="40" y="0"/>
                  </a:cubicBezTo>
                  <a:cubicBezTo>
                    <a:pt x="38" y="0"/>
                    <a:pt x="37" y="0"/>
                    <a:pt x="35" y="0"/>
                  </a:cubicBezTo>
                  <a:cubicBezTo>
                    <a:pt x="33" y="0"/>
                    <a:pt x="30" y="0"/>
                    <a:pt x="27" y="1"/>
                  </a:cubicBezTo>
                  <a:cubicBezTo>
                    <a:pt x="24" y="2"/>
                    <a:pt x="21" y="3"/>
                    <a:pt x="18" y="4"/>
                  </a:cubicBezTo>
                  <a:cubicBezTo>
                    <a:pt x="7" y="10"/>
                    <a:pt x="0" y="22"/>
                    <a:pt x="0" y="36"/>
                  </a:cubicBezTo>
                  <a:cubicBezTo>
                    <a:pt x="0" y="55"/>
                    <a:pt x="16" y="71"/>
                    <a:pt x="35" y="71"/>
                  </a:cubicBezTo>
                  <a:cubicBezTo>
                    <a:pt x="37" y="71"/>
                    <a:pt x="39" y="71"/>
                    <a:pt x="40" y="71"/>
                  </a:cubicBezTo>
                  <a:cubicBezTo>
                    <a:pt x="44" y="71"/>
                    <a:pt x="47" y="70"/>
                    <a:pt x="50" y="68"/>
                  </a:cubicBezTo>
                  <a:cubicBezTo>
                    <a:pt x="62" y="63"/>
                    <a:pt x="71" y="50"/>
                    <a:pt x="71" y="36"/>
                  </a:cubicBezTo>
                  <a:cubicBezTo>
                    <a:pt x="71" y="34"/>
                    <a:pt x="71" y="32"/>
                    <a:pt x="71" y="29"/>
                  </a:cubicBezTo>
                  <a:cubicBezTo>
                    <a:pt x="70" y="26"/>
                    <a:pt x="69" y="23"/>
                    <a:pt x="68" y="21"/>
                  </a:cubicBezTo>
                  <a:cubicBezTo>
                    <a:pt x="65" y="15"/>
                    <a:pt x="62" y="11"/>
                    <a:pt x="57" y="7"/>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8" name="Freeform 469">
              <a:extLst>
                <a:ext uri="{FF2B5EF4-FFF2-40B4-BE49-F238E27FC236}">
                  <a16:creationId xmlns:a16="http://schemas.microsoft.com/office/drawing/2014/main" id="{633AADE7-32D6-4E8A-82BC-FE51EB4DB8EB}"/>
                </a:ext>
              </a:extLst>
            </p:cNvPr>
            <p:cNvSpPr>
              <a:spLocks/>
            </p:cNvSpPr>
            <p:nvPr/>
          </p:nvSpPr>
          <p:spPr bwMode="auto">
            <a:xfrm>
              <a:off x="9664172" y="5544828"/>
              <a:ext cx="283933" cy="283933"/>
            </a:xfrm>
            <a:custGeom>
              <a:avLst/>
              <a:gdLst>
                <a:gd name="T0" fmla="*/ 11 w 71"/>
                <a:gd name="T1" fmla="*/ 10 h 71"/>
                <a:gd name="T2" fmla="*/ 5 w 71"/>
                <a:gd name="T3" fmla="*/ 17 h 71"/>
                <a:gd name="T4" fmla="*/ 0 w 71"/>
                <a:gd name="T5" fmla="*/ 36 h 71"/>
                <a:gd name="T6" fmla="*/ 36 w 71"/>
                <a:gd name="T7" fmla="*/ 71 h 71"/>
                <a:gd name="T8" fmla="*/ 71 w 71"/>
                <a:gd name="T9" fmla="*/ 36 h 71"/>
                <a:gd name="T10" fmla="*/ 36 w 71"/>
                <a:gd name="T11" fmla="*/ 0 h 71"/>
                <a:gd name="T12" fmla="*/ 30 w 71"/>
                <a:gd name="T13" fmla="*/ 0 h 71"/>
                <a:gd name="T14" fmla="*/ 21 w 71"/>
                <a:gd name="T15" fmla="*/ 3 h 71"/>
                <a:gd name="T16" fmla="*/ 11 w 71"/>
                <a:gd name="T17"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11" y="10"/>
                  </a:moveTo>
                  <a:cubicBezTo>
                    <a:pt x="9" y="12"/>
                    <a:pt x="7" y="14"/>
                    <a:pt x="5" y="17"/>
                  </a:cubicBezTo>
                  <a:cubicBezTo>
                    <a:pt x="2" y="23"/>
                    <a:pt x="0" y="29"/>
                    <a:pt x="0" y="36"/>
                  </a:cubicBezTo>
                  <a:cubicBezTo>
                    <a:pt x="0" y="55"/>
                    <a:pt x="16" y="71"/>
                    <a:pt x="36" y="71"/>
                  </a:cubicBezTo>
                  <a:cubicBezTo>
                    <a:pt x="55" y="71"/>
                    <a:pt x="71" y="55"/>
                    <a:pt x="71" y="36"/>
                  </a:cubicBezTo>
                  <a:cubicBezTo>
                    <a:pt x="71" y="16"/>
                    <a:pt x="55" y="0"/>
                    <a:pt x="36" y="0"/>
                  </a:cubicBezTo>
                  <a:cubicBezTo>
                    <a:pt x="34" y="0"/>
                    <a:pt x="32" y="0"/>
                    <a:pt x="30" y="0"/>
                  </a:cubicBezTo>
                  <a:cubicBezTo>
                    <a:pt x="27" y="1"/>
                    <a:pt x="24" y="2"/>
                    <a:pt x="21" y="3"/>
                  </a:cubicBezTo>
                  <a:cubicBezTo>
                    <a:pt x="17" y="5"/>
                    <a:pt x="14" y="7"/>
                    <a:pt x="11" y="1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9" name="Freeform 470">
              <a:extLst>
                <a:ext uri="{FF2B5EF4-FFF2-40B4-BE49-F238E27FC236}">
                  <a16:creationId xmlns:a16="http://schemas.microsoft.com/office/drawing/2014/main" id="{15B01DF5-86B0-4E3C-9BFB-2AB3828CC725}"/>
                </a:ext>
              </a:extLst>
            </p:cNvPr>
            <p:cNvSpPr>
              <a:spLocks/>
            </p:cNvSpPr>
            <p:nvPr/>
          </p:nvSpPr>
          <p:spPr bwMode="auto">
            <a:xfrm>
              <a:off x="10405997" y="4934973"/>
              <a:ext cx="283933" cy="287932"/>
            </a:xfrm>
            <a:custGeom>
              <a:avLst/>
              <a:gdLst>
                <a:gd name="T0" fmla="*/ 35 w 71"/>
                <a:gd name="T1" fmla="*/ 0 h 72"/>
                <a:gd name="T2" fmla="*/ 28 w 71"/>
                <a:gd name="T3" fmla="*/ 1 h 72"/>
                <a:gd name="T4" fmla="*/ 17 w 71"/>
                <a:gd name="T5" fmla="*/ 5 h 72"/>
                <a:gd name="T6" fmla="*/ 2 w 71"/>
                <a:gd name="T7" fmla="*/ 23 h 72"/>
                <a:gd name="T8" fmla="*/ 0 w 71"/>
                <a:gd name="T9" fmla="*/ 32 h 72"/>
                <a:gd name="T10" fmla="*/ 0 w 71"/>
                <a:gd name="T11" fmla="*/ 36 h 72"/>
                <a:gd name="T12" fmla="*/ 0 w 71"/>
                <a:gd name="T13" fmla="*/ 41 h 72"/>
                <a:gd name="T14" fmla="*/ 3 w 71"/>
                <a:gd name="T15" fmla="*/ 52 h 72"/>
                <a:gd name="T16" fmla="*/ 35 w 71"/>
                <a:gd name="T17" fmla="*/ 72 h 72"/>
                <a:gd name="T18" fmla="*/ 71 w 71"/>
                <a:gd name="T19" fmla="*/ 36 h 72"/>
                <a:gd name="T20" fmla="*/ 50 w 71"/>
                <a:gd name="T21" fmla="*/ 4 h 72"/>
                <a:gd name="T22" fmla="*/ 41 w 71"/>
                <a:gd name="T23" fmla="*/ 1 h 72"/>
                <a:gd name="T24" fmla="*/ 35 w 7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2">
                  <a:moveTo>
                    <a:pt x="35" y="0"/>
                  </a:moveTo>
                  <a:cubicBezTo>
                    <a:pt x="33" y="0"/>
                    <a:pt x="30" y="1"/>
                    <a:pt x="28" y="1"/>
                  </a:cubicBezTo>
                  <a:cubicBezTo>
                    <a:pt x="24" y="2"/>
                    <a:pt x="20" y="3"/>
                    <a:pt x="17" y="5"/>
                  </a:cubicBezTo>
                  <a:cubicBezTo>
                    <a:pt x="10" y="9"/>
                    <a:pt x="5" y="16"/>
                    <a:pt x="2" y="23"/>
                  </a:cubicBezTo>
                  <a:cubicBezTo>
                    <a:pt x="1" y="26"/>
                    <a:pt x="0" y="29"/>
                    <a:pt x="0" y="32"/>
                  </a:cubicBezTo>
                  <a:cubicBezTo>
                    <a:pt x="0" y="34"/>
                    <a:pt x="0" y="35"/>
                    <a:pt x="0" y="36"/>
                  </a:cubicBezTo>
                  <a:cubicBezTo>
                    <a:pt x="0" y="38"/>
                    <a:pt x="0" y="39"/>
                    <a:pt x="0" y="41"/>
                  </a:cubicBezTo>
                  <a:cubicBezTo>
                    <a:pt x="0" y="45"/>
                    <a:pt x="2" y="48"/>
                    <a:pt x="3" y="52"/>
                  </a:cubicBezTo>
                  <a:cubicBezTo>
                    <a:pt x="9" y="64"/>
                    <a:pt x="21" y="72"/>
                    <a:pt x="35" y="72"/>
                  </a:cubicBezTo>
                  <a:cubicBezTo>
                    <a:pt x="55" y="72"/>
                    <a:pt x="71" y="56"/>
                    <a:pt x="71" y="36"/>
                  </a:cubicBezTo>
                  <a:cubicBezTo>
                    <a:pt x="71" y="22"/>
                    <a:pt x="63" y="9"/>
                    <a:pt x="50" y="4"/>
                  </a:cubicBezTo>
                  <a:cubicBezTo>
                    <a:pt x="48" y="2"/>
                    <a:pt x="44" y="1"/>
                    <a:pt x="41" y="1"/>
                  </a:cubicBezTo>
                  <a:cubicBezTo>
                    <a:pt x="39" y="1"/>
                    <a:pt x="37" y="0"/>
                    <a:pt x="35" y="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0" name="Freeform 471">
              <a:extLst>
                <a:ext uri="{FF2B5EF4-FFF2-40B4-BE49-F238E27FC236}">
                  <a16:creationId xmlns:a16="http://schemas.microsoft.com/office/drawing/2014/main" id="{E3CD5A2E-0C97-49D0-BFD9-FB2D9EABA90A}"/>
                </a:ext>
              </a:extLst>
            </p:cNvPr>
            <p:cNvSpPr>
              <a:spLocks/>
            </p:cNvSpPr>
            <p:nvPr/>
          </p:nvSpPr>
          <p:spPr bwMode="auto">
            <a:xfrm>
              <a:off x="10056080" y="4101170"/>
              <a:ext cx="285933" cy="287932"/>
            </a:xfrm>
            <a:custGeom>
              <a:avLst/>
              <a:gdLst>
                <a:gd name="T0" fmla="*/ 0 w 71"/>
                <a:gd name="T1" fmla="*/ 36 h 72"/>
                <a:gd name="T2" fmla="*/ 1 w 71"/>
                <a:gd name="T3" fmla="*/ 46 h 72"/>
                <a:gd name="T4" fmla="*/ 6 w 71"/>
                <a:gd name="T5" fmla="*/ 56 h 72"/>
                <a:gd name="T6" fmla="*/ 17 w 71"/>
                <a:gd name="T7" fmla="*/ 67 h 72"/>
                <a:gd name="T8" fmla="*/ 26 w 71"/>
                <a:gd name="T9" fmla="*/ 71 h 72"/>
                <a:gd name="T10" fmla="*/ 36 w 71"/>
                <a:gd name="T11" fmla="*/ 72 h 72"/>
                <a:gd name="T12" fmla="*/ 44 w 71"/>
                <a:gd name="T13" fmla="*/ 71 h 72"/>
                <a:gd name="T14" fmla="*/ 53 w 71"/>
                <a:gd name="T15" fmla="*/ 67 h 72"/>
                <a:gd name="T16" fmla="*/ 71 w 71"/>
                <a:gd name="T17" fmla="*/ 38 h 72"/>
                <a:gd name="T18" fmla="*/ 71 w 71"/>
                <a:gd name="T19" fmla="*/ 36 h 72"/>
                <a:gd name="T20" fmla="*/ 71 w 71"/>
                <a:gd name="T21" fmla="*/ 28 h 72"/>
                <a:gd name="T22" fmla="*/ 36 w 71"/>
                <a:gd name="T23" fmla="*/ 0 h 72"/>
                <a:gd name="T24" fmla="*/ 4 w 71"/>
                <a:gd name="T25" fmla="*/ 20 h 72"/>
                <a:gd name="T26" fmla="*/ 1 w 71"/>
                <a:gd name="T27" fmla="*/ 29 h 72"/>
                <a:gd name="T28" fmla="*/ 0 w 71"/>
                <a:gd name="T29"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0" y="36"/>
                  </a:moveTo>
                  <a:cubicBezTo>
                    <a:pt x="0" y="39"/>
                    <a:pt x="0" y="43"/>
                    <a:pt x="1" y="46"/>
                  </a:cubicBezTo>
                  <a:cubicBezTo>
                    <a:pt x="2" y="49"/>
                    <a:pt x="4" y="53"/>
                    <a:pt x="6" y="56"/>
                  </a:cubicBezTo>
                  <a:cubicBezTo>
                    <a:pt x="9" y="60"/>
                    <a:pt x="12" y="64"/>
                    <a:pt x="17" y="67"/>
                  </a:cubicBezTo>
                  <a:cubicBezTo>
                    <a:pt x="20" y="68"/>
                    <a:pt x="23" y="70"/>
                    <a:pt x="26" y="71"/>
                  </a:cubicBezTo>
                  <a:cubicBezTo>
                    <a:pt x="29" y="71"/>
                    <a:pt x="32" y="72"/>
                    <a:pt x="36" y="72"/>
                  </a:cubicBezTo>
                  <a:cubicBezTo>
                    <a:pt x="39" y="72"/>
                    <a:pt x="42" y="72"/>
                    <a:pt x="44" y="71"/>
                  </a:cubicBezTo>
                  <a:cubicBezTo>
                    <a:pt x="48" y="70"/>
                    <a:pt x="51" y="69"/>
                    <a:pt x="53" y="67"/>
                  </a:cubicBezTo>
                  <a:cubicBezTo>
                    <a:pt x="64" y="61"/>
                    <a:pt x="71" y="50"/>
                    <a:pt x="71" y="38"/>
                  </a:cubicBezTo>
                  <a:cubicBezTo>
                    <a:pt x="71" y="37"/>
                    <a:pt x="71" y="37"/>
                    <a:pt x="71" y="36"/>
                  </a:cubicBezTo>
                  <a:cubicBezTo>
                    <a:pt x="71" y="33"/>
                    <a:pt x="71" y="31"/>
                    <a:pt x="71" y="28"/>
                  </a:cubicBezTo>
                  <a:cubicBezTo>
                    <a:pt x="67" y="12"/>
                    <a:pt x="53" y="0"/>
                    <a:pt x="36" y="0"/>
                  </a:cubicBezTo>
                  <a:cubicBezTo>
                    <a:pt x="22" y="0"/>
                    <a:pt x="10" y="8"/>
                    <a:pt x="4" y="20"/>
                  </a:cubicBezTo>
                  <a:cubicBezTo>
                    <a:pt x="2" y="23"/>
                    <a:pt x="1" y="26"/>
                    <a:pt x="1" y="29"/>
                  </a:cubicBezTo>
                  <a:cubicBezTo>
                    <a:pt x="0" y="31"/>
                    <a:pt x="0" y="34"/>
                    <a:pt x="0" y="36"/>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1" name="Freeform 472">
              <a:extLst>
                <a:ext uri="{FF2B5EF4-FFF2-40B4-BE49-F238E27FC236}">
                  <a16:creationId xmlns:a16="http://schemas.microsoft.com/office/drawing/2014/main" id="{D2A58D98-73D5-4B2F-A5F8-27F570F243D3}"/>
                </a:ext>
              </a:extLst>
            </p:cNvPr>
            <p:cNvSpPr>
              <a:spLocks/>
            </p:cNvSpPr>
            <p:nvPr/>
          </p:nvSpPr>
          <p:spPr bwMode="auto">
            <a:xfrm>
              <a:off x="10008091" y="3475318"/>
              <a:ext cx="289932" cy="287932"/>
            </a:xfrm>
            <a:custGeom>
              <a:avLst/>
              <a:gdLst>
                <a:gd name="T0" fmla="*/ 67 w 72"/>
                <a:gd name="T1" fmla="*/ 18 h 72"/>
                <a:gd name="T2" fmla="*/ 61 w 72"/>
                <a:gd name="T3" fmla="*/ 11 h 72"/>
                <a:gd name="T4" fmla="*/ 48 w 72"/>
                <a:gd name="T5" fmla="*/ 2 h 72"/>
                <a:gd name="T6" fmla="*/ 39 w 72"/>
                <a:gd name="T7" fmla="*/ 0 h 72"/>
                <a:gd name="T8" fmla="*/ 36 w 72"/>
                <a:gd name="T9" fmla="*/ 0 h 72"/>
                <a:gd name="T10" fmla="*/ 18 w 72"/>
                <a:gd name="T11" fmla="*/ 5 h 72"/>
                <a:gd name="T12" fmla="*/ 10 w 72"/>
                <a:gd name="T13" fmla="*/ 11 h 72"/>
                <a:gd name="T14" fmla="*/ 0 w 72"/>
                <a:gd name="T15" fmla="*/ 36 h 72"/>
                <a:gd name="T16" fmla="*/ 0 w 72"/>
                <a:gd name="T17" fmla="*/ 40 h 72"/>
                <a:gd name="T18" fmla="*/ 3 w 72"/>
                <a:gd name="T19" fmla="*/ 49 h 72"/>
                <a:gd name="T20" fmla="*/ 22 w 72"/>
                <a:gd name="T21" fmla="*/ 69 h 72"/>
                <a:gd name="T22" fmla="*/ 32 w 72"/>
                <a:gd name="T23" fmla="*/ 72 h 72"/>
                <a:gd name="T24" fmla="*/ 36 w 72"/>
                <a:gd name="T25" fmla="*/ 72 h 72"/>
                <a:gd name="T26" fmla="*/ 59 w 72"/>
                <a:gd name="T27" fmla="*/ 63 h 72"/>
                <a:gd name="T28" fmla="*/ 66 w 72"/>
                <a:gd name="T29" fmla="*/ 56 h 72"/>
                <a:gd name="T30" fmla="*/ 70 w 72"/>
                <a:gd name="T31" fmla="*/ 46 h 72"/>
                <a:gd name="T32" fmla="*/ 72 w 72"/>
                <a:gd name="T33" fmla="*/ 37 h 72"/>
                <a:gd name="T34" fmla="*/ 72 w 72"/>
                <a:gd name="T35" fmla="*/ 36 h 72"/>
                <a:gd name="T36" fmla="*/ 67 w 72"/>
                <a:gd name="T3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72">
                  <a:moveTo>
                    <a:pt x="67" y="18"/>
                  </a:moveTo>
                  <a:cubicBezTo>
                    <a:pt x="65" y="15"/>
                    <a:pt x="63" y="13"/>
                    <a:pt x="61" y="11"/>
                  </a:cubicBezTo>
                  <a:cubicBezTo>
                    <a:pt x="58" y="7"/>
                    <a:pt x="53" y="4"/>
                    <a:pt x="48" y="2"/>
                  </a:cubicBezTo>
                  <a:cubicBezTo>
                    <a:pt x="45" y="1"/>
                    <a:pt x="42" y="1"/>
                    <a:pt x="39" y="0"/>
                  </a:cubicBezTo>
                  <a:cubicBezTo>
                    <a:pt x="38" y="0"/>
                    <a:pt x="37" y="0"/>
                    <a:pt x="36" y="0"/>
                  </a:cubicBezTo>
                  <a:cubicBezTo>
                    <a:pt x="29" y="0"/>
                    <a:pt x="23" y="2"/>
                    <a:pt x="18" y="5"/>
                  </a:cubicBezTo>
                  <a:cubicBezTo>
                    <a:pt x="15" y="7"/>
                    <a:pt x="13" y="9"/>
                    <a:pt x="10" y="11"/>
                  </a:cubicBezTo>
                  <a:cubicBezTo>
                    <a:pt x="4" y="17"/>
                    <a:pt x="0" y="26"/>
                    <a:pt x="0" y="36"/>
                  </a:cubicBezTo>
                  <a:cubicBezTo>
                    <a:pt x="0" y="37"/>
                    <a:pt x="0" y="39"/>
                    <a:pt x="0" y="40"/>
                  </a:cubicBezTo>
                  <a:cubicBezTo>
                    <a:pt x="1" y="43"/>
                    <a:pt x="2" y="46"/>
                    <a:pt x="3" y="49"/>
                  </a:cubicBezTo>
                  <a:cubicBezTo>
                    <a:pt x="6" y="58"/>
                    <a:pt x="13" y="65"/>
                    <a:pt x="22" y="69"/>
                  </a:cubicBezTo>
                  <a:cubicBezTo>
                    <a:pt x="25" y="70"/>
                    <a:pt x="29" y="71"/>
                    <a:pt x="32" y="72"/>
                  </a:cubicBezTo>
                  <a:cubicBezTo>
                    <a:pt x="34" y="72"/>
                    <a:pt x="35" y="72"/>
                    <a:pt x="36" y="72"/>
                  </a:cubicBezTo>
                  <a:cubicBezTo>
                    <a:pt x="45" y="72"/>
                    <a:pt x="53" y="68"/>
                    <a:pt x="59" y="63"/>
                  </a:cubicBezTo>
                  <a:cubicBezTo>
                    <a:pt x="62" y="61"/>
                    <a:pt x="64" y="59"/>
                    <a:pt x="66" y="56"/>
                  </a:cubicBezTo>
                  <a:cubicBezTo>
                    <a:pt x="68" y="53"/>
                    <a:pt x="69" y="50"/>
                    <a:pt x="70" y="46"/>
                  </a:cubicBezTo>
                  <a:cubicBezTo>
                    <a:pt x="71" y="43"/>
                    <a:pt x="72" y="40"/>
                    <a:pt x="72" y="37"/>
                  </a:cubicBezTo>
                  <a:cubicBezTo>
                    <a:pt x="72" y="37"/>
                    <a:pt x="72" y="36"/>
                    <a:pt x="72" y="36"/>
                  </a:cubicBezTo>
                  <a:cubicBezTo>
                    <a:pt x="72" y="29"/>
                    <a:pt x="70" y="23"/>
                    <a:pt x="67" y="18"/>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2" name="Freeform 473">
              <a:extLst>
                <a:ext uri="{FF2B5EF4-FFF2-40B4-BE49-F238E27FC236}">
                  <a16:creationId xmlns:a16="http://schemas.microsoft.com/office/drawing/2014/main" id="{83318F87-F943-40B3-9DF0-CC34DB1FCF3C}"/>
                </a:ext>
              </a:extLst>
            </p:cNvPr>
            <p:cNvSpPr>
              <a:spLocks/>
            </p:cNvSpPr>
            <p:nvPr/>
          </p:nvSpPr>
          <p:spPr bwMode="auto">
            <a:xfrm>
              <a:off x="10693929" y="4049182"/>
              <a:ext cx="289932" cy="283933"/>
            </a:xfrm>
            <a:custGeom>
              <a:avLst/>
              <a:gdLst>
                <a:gd name="T0" fmla="*/ 58 w 72"/>
                <a:gd name="T1" fmla="*/ 7 h 71"/>
                <a:gd name="T2" fmla="*/ 44 w 72"/>
                <a:gd name="T3" fmla="*/ 1 h 71"/>
                <a:gd name="T4" fmla="*/ 36 w 72"/>
                <a:gd name="T5" fmla="*/ 0 h 71"/>
                <a:gd name="T6" fmla="*/ 34 w 72"/>
                <a:gd name="T7" fmla="*/ 0 h 71"/>
                <a:gd name="T8" fmla="*/ 12 w 72"/>
                <a:gd name="T9" fmla="*/ 9 h 71"/>
                <a:gd name="T10" fmla="*/ 6 w 72"/>
                <a:gd name="T11" fmla="*/ 17 h 71"/>
                <a:gd name="T12" fmla="*/ 0 w 72"/>
                <a:gd name="T13" fmla="*/ 34 h 71"/>
                <a:gd name="T14" fmla="*/ 0 w 72"/>
                <a:gd name="T15" fmla="*/ 36 h 71"/>
                <a:gd name="T16" fmla="*/ 1 w 72"/>
                <a:gd name="T17" fmla="*/ 43 h 71"/>
                <a:gd name="T18" fmla="*/ 21 w 72"/>
                <a:gd name="T19" fmla="*/ 68 h 71"/>
                <a:gd name="T20" fmla="*/ 29 w 72"/>
                <a:gd name="T21" fmla="*/ 71 h 71"/>
                <a:gd name="T22" fmla="*/ 36 w 72"/>
                <a:gd name="T23" fmla="*/ 71 h 71"/>
                <a:gd name="T24" fmla="*/ 72 w 72"/>
                <a:gd name="T25" fmla="*/ 36 h 71"/>
                <a:gd name="T26" fmla="*/ 64 w 72"/>
                <a:gd name="T27" fmla="*/ 14 h 71"/>
                <a:gd name="T28" fmla="*/ 58 w 72"/>
                <a:gd name="T29"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71">
                  <a:moveTo>
                    <a:pt x="58" y="7"/>
                  </a:moveTo>
                  <a:cubicBezTo>
                    <a:pt x="54" y="4"/>
                    <a:pt x="49" y="2"/>
                    <a:pt x="44" y="1"/>
                  </a:cubicBezTo>
                  <a:cubicBezTo>
                    <a:pt x="41" y="0"/>
                    <a:pt x="39" y="0"/>
                    <a:pt x="36" y="0"/>
                  </a:cubicBezTo>
                  <a:cubicBezTo>
                    <a:pt x="35" y="0"/>
                    <a:pt x="35" y="0"/>
                    <a:pt x="34" y="0"/>
                  </a:cubicBezTo>
                  <a:cubicBezTo>
                    <a:pt x="26" y="0"/>
                    <a:pt x="18" y="4"/>
                    <a:pt x="12" y="9"/>
                  </a:cubicBezTo>
                  <a:cubicBezTo>
                    <a:pt x="9" y="11"/>
                    <a:pt x="7" y="14"/>
                    <a:pt x="6" y="17"/>
                  </a:cubicBezTo>
                  <a:cubicBezTo>
                    <a:pt x="3" y="22"/>
                    <a:pt x="1" y="27"/>
                    <a:pt x="0" y="34"/>
                  </a:cubicBezTo>
                  <a:cubicBezTo>
                    <a:pt x="0" y="34"/>
                    <a:pt x="0" y="35"/>
                    <a:pt x="0" y="36"/>
                  </a:cubicBezTo>
                  <a:cubicBezTo>
                    <a:pt x="0" y="38"/>
                    <a:pt x="0" y="41"/>
                    <a:pt x="1" y="43"/>
                  </a:cubicBezTo>
                  <a:cubicBezTo>
                    <a:pt x="3" y="54"/>
                    <a:pt x="11" y="63"/>
                    <a:pt x="21" y="68"/>
                  </a:cubicBezTo>
                  <a:cubicBezTo>
                    <a:pt x="23" y="69"/>
                    <a:pt x="26" y="70"/>
                    <a:pt x="29" y="71"/>
                  </a:cubicBezTo>
                  <a:cubicBezTo>
                    <a:pt x="32" y="71"/>
                    <a:pt x="34" y="71"/>
                    <a:pt x="36" y="71"/>
                  </a:cubicBezTo>
                  <a:cubicBezTo>
                    <a:pt x="56" y="71"/>
                    <a:pt x="72" y="55"/>
                    <a:pt x="72" y="36"/>
                  </a:cubicBezTo>
                  <a:cubicBezTo>
                    <a:pt x="72" y="27"/>
                    <a:pt x="69" y="20"/>
                    <a:pt x="64" y="14"/>
                  </a:cubicBezTo>
                  <a:cubicBezTo>
                    <a:pt x="62" y="11"/>
                    <a:pt x="60" y="9"/>
                    <a:pt x="58" y="7"/>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3" name="Freeform 474">
              <a:extLst>
                <a:ext uri="{FF2B5EF4-FFF2-40B4-BE49-F238E27FC236}">
                  <a16:creationId xmlns:a16="http://schemas.microsoft.com/office/drawing/2014/main" id="{7A3FEC92-ED00-41FA-9B73-3D3D8D6916AC}"/>
                </a:ext>
              </a:extLst>
            </p:cNvPr>
            <p:cNvSpPr>
              <a:spLocks/>
            </p:cNvSpPr>
            <p:nvPr/>
          </p:nvSpPr>
          <p:spPr bwMode="auto">
            <a:xfrm>
              <a:off x="11119828" y="3623283"/>
              <a:ext cx="287932" cy="283933"/>
            </a:xfrm>
            <a:custGeom>
              <a:avLst/>
              <a:gdLst>
                <a:gd name="T0" fmla="*/ 36 w 72"/>
                <a:gd name="T1" fmla="*/ 0 h 71"/>
                <a:gd name="T2" fmla="*/ 27 w 72"/>
                <a:gd name="T3" fmla="*/ 1 h 71"/>
                <a:gd name="T4" fmla="*/ 18 w 72"/>
                <a:gd name="T5" fmla="*/ 4 h 71"/>
                <a:gd name="T6" fmla="*/ 2 w 72"/>
                <a:gd name="T7" fmla="*/ 26 h 71"/>
                <a:gd name="T8" fmla="*/ 0 w 72"/>
                <a:gd name="T9" fmla="*/ 35 h 71"/>
                <a:gd name="T10" fmla="*/ 0 w 72"/>
                <a:gd name="T11" fmla="*/ 35 h 71"/>
                <a:gd name="T12" fmla="*/ 8 w 72"/>
                <a:gd name="T13" fmla="*/ 58 h 71"/>
                <a:gd name="T14" fmla="*/ 14 w 72"/>
                <a:gd name="T15" fmla="*/ 64 h 71"/>
                <a:gd name="T16" fmla="*/ 36 w 72"/>
                <a:gd name="T17" fmla="*/ 71 h 71"/>
                <a:gd name="T18" fmla="*/ 72 w 72"/>
                <a:gd name="T19" fmla="*/ 35 h 71"/>
                <a:gd name="T20" fmla="*/ 36 w 72"/>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1">
                  <a:moveTo>
                    <a:pt x="36" y="0"/>
                  </a:moveTo>
                  <a:cubicBezTo>
                    <a:pt x="33" y="0"/>
                    <a:pt x="30" y="0"/>
                    <a:pt x="27" y="1"/>
                  </a:cubicBezTo>
                  <a:cubicBezTo>
                    <a:pt x="24" y="2"/>
                    <a:pt x="21" y="3"/>
                    <a:pt x="18" y="4"/>
                  </a:cubicBezTo>
                  <a:cubicBezTo>
                    <a:pt x="10" y="9"/>
                    <a:pt x="4" y="17"/>
                    <a:pt x="2" y="26"/>
                  </a:cubicBezTo>
                  <a:cubicBezTo>
                    <a:pt x="1" y="29"/>
                    <a:pt x="0" y="32"/>
                    <a:pt x="0" y="35"/>
                  </a:cubicBezTo>
                  <a:cubicBezTo>
                    <a:pt x="0" y="35"/>
                    <a:pt x="0" y="35"/>
                    <a:pt x="0" y="35"/>
                  </a:cubicBezTo>
                  <a:cubicBezTo>
                    <a:pt x="0" y="44"/>
                    <a:pt x="3" y="52"/>
                    <a:pt x="8" y="58"/>
                  </a:cubicBezTo>
                  <a:cubicBezTo>
                    <a:pt x="10" y="60"/>
                    <a:pt x="12" y="62"/>
                    <a:pt x="14" y="64"/>
                  </a:cubicBezTo>
                  <a:cubicBezTo>
                    <a:pt x="20" y="68"/>
                    <a:pt x="28" y="71"/>
                    <a:pt x="36" y="71"/>
                  </a:cubicBezTo>
                  <a:cubicBezTo>
                    <a:pt x="56" y="71"/>
                    <a:pt x="72" y="55"/>
                    <a:pt x="72" y="35"/>
                  </a:cubicBezTo>
                  <a:cubicBezTo>
                    <a:pt x="72" y="16"/>
                    <a:pt x="56" y="0"/>
                    <a:pt x="36" y="0"/>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4" name="Freeform 475">
              <a:extLst>
                <a:ext uri="{FF2B5EF4-FFF2-40B4-BE49-F238E27FC236}">
                  <a16:creationId xmlns:a16="http://schemas.microsoft.com/office/drawing/2014/main" id="{3633E2A1-B973-4850-9B21-04CE7E34117E}"/>
                </a:ext>
              </a:extLst>
            </p:cNvPr>
            <p:cNvSpPr>
              <a:spLocks/>
            </p:cNvSpPr>
            <p:nvPr/>
          </p:nvSpPr>
          <p:spPr bwMode="auto">
            <a:xfrm>
              <a:off x="10789907" y="2853465"/>
              <a:ext cx="285933" cy="283933"/>
            </a:xfrm>
            <a:custGeom>
              <a:avLst/>
              <a:gdLst>
                <a:gd name="T0" fmla="*/ 1 w 71"/>
                <a:gd name="T1" fmla="*/ 24 h 71"/>
                <a:gd name="T2" fmla="*/ 0 w 71"/>
                <a:gd name="T3" fmla="*/ 34 h 71"/>
                <a:gd name="T4" fmla="*/ 0 w 71"/>
                <a:gd name="T5" fmla="*/ 35 h 71"/>
                <a:gd name="T6" fmla="*/ 5 w 71"/>
                <a:gd name="T7" fmla="*/ 54 h 71"/>
                <a:gd name="T8" fmla="*/ 11 w 71"/>
                <a:gd name="T9" fmla="*/ 61 h 71"/>
                <a:gd name="T10" fmla="*/ 28 w 71"/>
                <a:gd name="T11" fmla="*/ 70 h 71"/>
                <a:gd name="T12" fmla="*/ 35 w 71"/>
                <a:gd name="T13" fmla="*/ 71 h 71"/>
                <a:gd name="T14" fmla="*/ 38 w 71"/>
                <a:gd name="T15" fmla="*/ 71 h 71"/>
                <a:gd name="T16" fmla="*/ 45 w 71"/>
                <a:gd name="T17" fmla="*/ 70 h 71"/>
                <a:gd name="T18" fmla="*/ 54 w 71"/>
                <a:gd name="T19" fmla="*/ 66 h 71"/>
                <a:gd name="T20" fmla="*/ 71 w 71"/>
                <a:gd name="T21" fmla="*/ 35 h 71"/>
                <a:gd name="T22" fmla="*/ 35 w 71"/>
                <a:gd name="T23" fmla="*/ 0 h 71"/>
                <a:gd name="T24" fmla="*/ 19 w 71"/>
                <a:gd name="T25" fmla="*/ 3 h 71"/>
                <a:gd name="T26" fmla="*/ 12 w 71"/>
                <a:gd name="T27" fmla="*/ 9 h 71"/>
                <a:gd name="T28" fmla="*/ 1 w 71"/>
                <a:gd name="T29"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1" y="24"/>
                  </a:moveTo>
                  <a:cubicBezTo>
                    <a:pt x="0" y="27"/>
                    <a:pt x="0" y="31"/>
                    <a:pt x="0" y="34"/>
                  </a:cubicBezTo>
                  <a:cubicBezTo>
                    <a:pt x="0" y="34"/>
                    <a:pt x="0" y="35"/>
                    <a:pt x="0" y="35"/>
                  </a:cubicBezTo>
                  <a:cubicBezTo>
                    <a:pt x="0" y="42"/>
                    <a:pt x="2" y="49"/>
                    <a:pt x="5" y="54"/>
                  </a:cubicBezTo>
                  <a:cubicBezTo>
                    <a:pt x="7" y="57"/>
                    <a:pt x="9" y="59"/>
                    <a:pt x="11" y="61"/>
                  </a:cubicBezTo>
                  <a:cubicBezTo>
                    <a:pt x="16" y="66"/>
                    <a:pt x="22" y="69"/>
                    <a:pt x="28" y="70"/>
                  </a:cubicBezTo>
                  <a:cubicBezTo>
                    <a:pt x="31" y="71"/>
                    <a:pt x="33" y="71"/>
                    <a:pt x="35" y="71"/>
                  </a:cubicBezTo>
                  <a:cubicBezTo>
                    <a:pt x="36" y="71"/>
                    <a:pt x="37" y="71"/>
                    <a:pt x="38" y="71"/>
                  </a:cubicBezTo>
                  <a:cubicBezTo>
                    <a:pt x="40" y="71"/>
                    <a:pt x="43" y="70"/>
                    <a:pt x="45" y="70"/>
                  </a:cubicBezTo>
                  <a:cubicBezTo>
                    <a:pt x="49" y="69"/>
                    <a:pt x="51" y="68"/>
                    <a:pt x="54" y="66"/>
                  </a:cubicBezTo>
                  <a:cubicBezTo>
                    <a:pt x="64" y="60"/>
                    <a:pt x="71" y="48"/>
                    <a:pt x="71" y="35"/>
                  </a:cubicBezTo>
                  <a:cubicBezTo>
                    <a:pt x="71" y="16"/>
                    <a:pt x="55" y="0"/>
                    <a:pt x="35" y="0"/>
                  </a:cubicBezTo>
                  <a:cubicBezTo>
                    <a:pt x="30" y="0"/>
                    <a:pt x="24" y="1"/>
                    <a:pt x="19" y="3"/>
                  </a:cubicBezTo>
                  <a:cubicBezTo>
                    <a:pt x="16" y="5"/>
                    <a:pt x="14" y="7"/>
                    <a:pt x="12" y="9"/>
                  </a:cubicBezTo>
                  <a:cubicBezTo>
                    <a:pt x="7" y="13"/>
                    <a:pt x="3" y="18"/>
                    <a:pt x="1" y="24"/>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5" name="Freeform 476">
              <a:extLst>
                <a:ext uri="{FF2B5EF4-FFF2-40B4-BE49-F238E27FC236}">
                  <a16:creationId xmlns:a16="http://schemas.microsoft.com/office/drawing/2014/main" id="{7D3E9C28-AB01-4086-9801-7AB30B786663}"/>
                </a:ext>
              </a:extLst>
            </p:cNvPr>
            <p:cNvSpPr>
              <a:spLocks/>
            </p:cNvSpPr>
            <p:nvPr/>
          </p:nvSpPr>
          <p:spPr bwMode="auto">
            <a:xfrm>
              <a:off x="10306021" y="2163628"/>
              <a:ext cx="287932" cy="283933"/>
            </a:xfrm>
            <a:custGeom>
              <a:avLst/>
              <a:gdLst>
                <a:gd name="T0" fmla="*/ 1 w 72"/>
                <a:gd name="T1" fmla="*/ 29 h 71"/>
                <a:gd name="T2" fmla="*/ 0 w 72"/>
                <a:gd name="T3" fmla="*/ 36 h 71"/>
                <a:gd name="T4" fmla="*/ 1 w 72"/>
                <a:gd name="T5" fmla="*/ 39 h 71"/>
                <a:gd name="T6" fmla="*/ 9 w 72"/>
                <a:gd name="T7" fmla="*/ 59 h 71"/>
                <a:gd name="T8" fmla="*/ 17 w 72"/>
                <a:gd name="T9" fmla="*/ 66 h 71"/>
                <a:gd name="T10" fmla="*/ 24 w 72"/>
                <a:gd name="T11" fmla="*/ 69 h 71"/>
                <a:gd name="T12" fmla="*/ 33 w 72"/>
                <a:gd name="T13" fmla="*/ 71 h 71"/>
                <a:gd name="T14" fmla="*/ 36 w 72"/>
                <a:gd name="T15" fmla="*/ 71 h 71"/>
                <a:gd name="T16" fmla="*/ 53 w 72"/>
                <a:gd name="T17" fmla="*/ 67 h 71"/>
                <a:gd name="T18" fmla="*/ 61 w 72"/>
                <a:gd name="T19" fmla="*/ 62 h 71"/>
                <a:gd name="T20" fmla="*/ 72 w 72"/>
                <a:gd name="T21" fmla="*/ 36 h 71"/>
                <a:gd name="T22" fmla="*/ 36 w 72"/>
                <a:gd name="T23" fmla="*/ 0 h 71"/>
                <a:gd name="T24" fmla="*/ 10 w 72"/>
                <a:gd name="T25" fmla="*/ 12 h 71"/>
                <a:gd name="T26" fmla="*/ 4 w 72"/>
                <a:gd name="T27" fmla="*/ 20 h 71"/>
                <a:gd name="T28" fmla="*/ 1 w 72"/>
                <a:gd name="T29" fmla="*/ 2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71">
                  <a:moveTo>
                    <a:pt x="1" y="29"/>
                  </a:moveTo>
                  <a:cubicBezTo>
                    <a:pt x="1" y="31"/>
                    <a:pt x="0" y="33"/>
                    <a:pt x="0" y="36"/>
                  </a:cubicBezTo>
                  <a:cubicBezTo>
                    <a:pt x="0" y="37"/>
                    <a:pt x="0" y="38"/>
                    <a:pt x="1" y="39"/>
                  </a:cubicBezTo>
                  <a:cubicBezTo>
                    <a:pt x="1" y="47"/>
                    <a:pt x="4" y="54"/>
                    <a:pt x="9" y="59"/>
                  </a:cubicBezTo>
                  <a:cubicBezTo>
                    <a:pt x="12" y="62"/>
                    <a:pt x="14" y="64"/>
                    <a:pt x="17" y="66"/>
                  </a:cubicBezTo>
                  <a:cubicBezTo>
                    <a:pt x="19" y="67"/>
                    <a:pt x="21" y="68"/>
                    <a:pt x="24" y="69"/>
                  </a:cubicBezTo>
                  <a:cubicBezTo>
                    <a:pt x="27" y="70"/>
                    <a:pt x="30" y="71"/>
                    <a:pt x="33" y="71"/>
                  </a:cubicBezTo>
                  <a:cubicBezTo>
                    <a:pt x="34" y="71"/>
                    <a:pt x="35" y="71"/>
                    <a:pt x="36" y="71"/>
                  </a:cubicBezTo>
                  <a:cubicBezTo>
                    <a:pt x="42" y="71"/>
                    <a:pt x="48" y="70"/>
                    <a:pt x="53" y="67"/>
                  </a:cubicBezTo>
                  <a:cubicBezTo>
                    <a:pt x="56" y="66"/>
                    <a:pt x="58" y="64"/>
                    <a:pt x="61" y="62"/>
                  </a:cubicBezTo>
                  <a:cubicBezTo>
                    <a:pt x="68" y="55"/>
                    <a:pt x="72" y="46"/>
                    <a:pt x="72" y="36"/>
                  </a:cubicBezTo>
                  <a:cubicBezTo>
                    <a:pt x="72" y="16"/>
                    <a:pt x="56" y="0"/>
                    <a:pt x="36" y="0"/>
                  </a:cubicBezTo>
                  <a:cubicBezTo>
                    <a:pt x="26" y="0"/>
                    <a:pt x="16" y="4"/>
                    <a:pt x="10" y="12"/>
                  </a:cubicBezTo>
                  <a:cubicBezTo>
                    <a:pt x="7" y="14"/>
                    <a:pt x="5" y="17"/>
                    <a:pt x="4" y="20"/>
                  </a:cubicBezTo>
                  <a:cubicBezTo>
                    <a:pt x="3" y="23"/>
                    <a:pt x="2" y="26"/>
                    <a:pt x="1" y="2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6" name="Freeform 477">
              <a:extLst>
                <a:ext uri="{FF2B5EF4-FFF2-40B4-BE49-F238E27FC236}">
                  <a16:creationId xmlns:a16="http://schemas.microsoft.com/office/drawing/2014/main" id="{B173947B-53F7-4AF7-8F3F-91FD557DC1D3}"/>
                </a:ext>
              </a:extLst>
            </p:cNvPr>
            <p:cNvSpPr>
              <a:spLocks/>
            </p:cNvSpPr>
            <p:nvPr/>
          </p:nvSpPr>
          <p:spPr bwMode="auto">
            <a:xfrm>
              <a:off x="9616184" y="1721732"/>
              <a:ext cx="283933" cy="289932"/>
            </a:xfrm>
            <a:custGeom>
              <a:avLst/>
              <a:gdLst>
                <a:gd name="T0" fmla="*/ 0 w 71"/>
                <a:gd name="T1" fmla="*/ 38 h 72"/>
                <a:gd name="T2" fmla="*/ 6 w 71"/>
                <a:gd name="T3" fmla="*/ 57 h 72"/>
                <a:gd name="T4" fmla="*/ 13 w 71"/>
                <a:gd name="T5" fmla="*/ 64 h 72"/>
                <a:gd name="T6" fmla="*/ 20 w 71"/>
                <a:gd name="T7" fmla="*/ 69 h 72"/>
                <a:gd name="T8" fmla="*/ 29 w 71"/>
                <a:gd name="T9" fmla="*/ 71 h 72"/>
                <a:gd name="T10" fmla="*/ 35 w 71"/>
                <a:gd name="T11" fmla="*/ 72 h 72"/>
                <a:gd name="T12" fmla="*/ 63 w 71"/>
                <a:gd name="T13" fmla="*/ 59 h 72"/>
                <a:gd name="T14" fmla="*/ 68 w 71"/>
                <a:gd name="T15" fmla="*/ 51 h 72"/>
                <a:gd name="T16" fmla="*/ 71 w 71"/>
                <a:gd name="T17" fmla="*/ 36 h 72"/>
                <a:gd name="T18" fmla="*/ 35 w 71"/>
                <a:gd name="T19" fmla="*/ 0 h 72"/>
                <a:gd name="T20" fmla="*/ 1 w 71"/>
                <a:gd name="T21" fmla="*/ 28 h 72"/>
                <a:gd name="T22" fmla="*/ 0 w 71"/>
                <a:gd name="T23" fmla="*/ 36 h 72"/>
                <a:gd name="T24" fmla="*/ 0 w 71"/>
                <a:gd name="T25" fmla="*/ 3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2">
                  <a:moveTo>
                    <a:pt x="0" y="38"/>
                  </a:moveTo>
                  <a:cubicBezTo>
                    <a:pt x="0" y="45"/>
                    <a:pt x="2" y="51"/>
                    <a:pt x="6" y="57"/>
                  </a:cubicBezTo>
                  <a:cubicBezTo>
                    <a:pt x="8" y="59"/>
                    <a:pt x="10" y="62"/>
                    <a:pt x="13" y="64"/>
                  </a:cubicBezTo>
                  <a:cubicBezTo>
                    <a:pt x="15" y="66"/>
                    <a:pt x="17" y="67"/>
                    <a:pt x="20" y="69"/>
                  </a:cubicBezTo>
                  <a:cubicBezTo>
                    <a:pt x="23" y="70"/>
                    <a:pt x="26" y="71"/>
                    <a:pt x="29" y="71"/>
                  </a:cubicBezTo>
                  <a:cubicBezTo>
                    <a:pt x="31" y="72"/>
                    <a:pt x="33" y="72"/>
                    <a:pt x="35" y="72"/>
                  </a:cubicBezTo>
                  <a:cubicBezTo>
                    <a:pt x="46" y="72"/>
                    <a:pt x="56" y="67"/>
                    <a:pt x="63" y="59"/>
                  </a:cubicBezTo>
                  <a:cubicBezTo>
                    <a:pt x="65" y="57"/>
                    <a:pt x="66" y="54"/>
                    <a:pt x="68" y="51"/>
                  </a:cubicBezTo>
                  <a:cubicBezTo>
                    <a:pt x="70" y="47"/>
                    <a:pt x="71" y="42"/>
                    <a:pt x="71" y="36"/>
                  </a:cubicBezTo>
                  <a:cubicBezTo>
                    <a:pt x="71" y="16"/>
                    <a:pt x="55" y="0"/>
                    <a:pt x="35" y="0"/>
                  </a:cubicBezTo>
                  <a:cubicBezTo>
                    <a:pt x="19" y="0"/>
                    <a:pt x="4" y="12"/>
                    <a:pt x="1" y="28"/>
                  </a:cubicBezTo>
                  <a:cubicBezTo>
                    <a:pt x="0" y="30"/>
                    <a:pt x="0" y="33"/>
                    <a:pt x="0" y="36"/>
                  </a:cubicBezTo>
                  <a:cubicBezTo>
                    <a:pt x="0" y="37"/>
                    <a:pt x="0" y="37"/>
                    <a:pt x="0" y="38"/>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7" name="Freeform 478">
              <a:extLst>
                <a:ext uri="{FF2B5EF4-FFF2-40B4-BE49-F238E27FC236}">
                  <a16:creationId xmlns:a16="http://schemas.microsoft.com/office/drawing/2014/main" id="{CDEC7B13-A222-43B7-8748-07C2D8070B4D}"/>
                </a:ext>
              </a:extLst>
            </p:cNvPr>
            <p:cNvSpPr>
              <a:spLocks/>
            </p:cNvSpPr>
            <p:nvPr/>
          </p:nvSpPr>
          <p:spPr bwMode="auto">
            <a:xfrm>
              <a:off x="9364243" y="2591527"/>
              <a:ext cx="287932" cy="285933"/>
            </a:xfrm>
            <a:custGeom>
              <a:avLst/>
              <a:gdLst>
                <a:gd name="T0" fmla="*/ 50 w 72"/>
                <a:gd name="T1" fmla="*/ 2 h 71"/>
                <a:gd name="T2" fmla="*/ 41 w 72"/>
                <a:gd name="T3" fmla="*/ 0 h 71"/>
                <a:gd name="T4" fmla="*/ 36 w 72"/>
                <a:gd name="T5" fmla="*/ 0 h 71"/>
                <a:gd name="T6" fmla="*/ 14 w 72"/>
                <a:gd name="T7" fmla="*/ 7 h 71"/>
                <a:gd name="T8" fmla="*/ 8 w 72"/>
                <a:gd name="T9" fmla="*/ 14 h 71"/>
                <a:gd name="T10" fmla="*/ 0 w 72"/>
                <a:gd name="T11" fmla="*/ 35 h 71"/>
                <a:gd name="T12" fmla="*/ 0 w 72"/>
                <a:gd name="T13" fmla="*/ 39 h 71"/>
                <a:gd name="T14" fmla="*/ 2 w 72"/>
                <a:gd name="T15" fmla="*/ 48 h 71"/>
                <a:gd name="T16" fmla="*/ 5 w 72"/>
                <a:gd name="T17" fmla="*/ 54 h 71"/>
                <a:gd name="T18" fmla="*/ 12 w 72"/>
                <a:gd name="T19" fmla="*/ 62 h 71"/>
                <a:gd name="T20" fmla="*/ 28 w 72"/>
                <a:gd name="T21" fmla="*/ 70 h 71"/>
                <a:gd name="T22" fmla="*/ 36 w 72"/>
                <a:gd name="T23" fmla="*/ 71 h 71"/>
                <a:gd name="T24" fmla="*/ 39 w 72"/>
                <a:gd name="T25" fmla="*/ 71 h 71"/>
                <a:gd name="T26" fmla="*/ 51 w 72"/>
                <a:gd name="T27" fmla="*/ 68 h 71"/>
                <a:gd name="T28" fmla="*/ 60 w 72"/>
                <a:gd name="T29" fmla="*/ 62 h 71"/>
                <a:gd name="T30" fmla="*/ 70 w 72"/>
                <a:gd name="T31" fmla="*/ 47 h 71"/>
                <a:gd name="T32" fmla="*/ 72 w 72"/>
                <a:gd name="T33" fmla="*/ 38 h 71"/>
                <a:gd name="T34" fmla="*/ 72 w 72"/>
                <a:gd name="T35" fmla="*/ 35 h 71"/>
                <a:gd name="T36" fmla="*/ 50 w 72"/>
                <a:gd name="T37" fmla="*/ 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71">
                  <a:moveTo>
                    <a:pt x="50" y="2"/>
                  </a:moveTo>
                  <a:cubicBezTo>
                    <a:pt x="47" y="1"/>
                    <a:pt x="44" y="0"/>
                    <a:pt x="41" y="0"/>
                  </a:cubicBezTo>
                  <a:cubicBezTo>
                    <a:pt x="39" y="0"/>
                    <a:pt x="38" y="0"/>
                    <a:pt x="36" y="0"/>
                  </a:cubicBezTo>
                  <a:cubicBezTo>
                    <a:pt x="28" y="0"/>
                    <a:pt x="20" y="2"/>
                    <a:pt x="14" y="7"/>
                  </a:cubicBezTo>
                  <a:cubicBezTo>
                    <a:pt x="12" y="9"/>
                    <a:pt x="10" y="11"/>
                    <a:pt x="8" y="14"/>
                  </a:cubicBezTo>
                  <a:cubicBezTo>
                    <a:pt x="3" y="20"/>
                    <a:pt x="0" y="27"/>
                    <a:pt x="0" y="35"/>
                  </a:cubicBezTo>
                  <a:cubicBezTo>
                    <a:pt x="0" y="37"/>
                    <a:pt x="0" y="38"/>
                    <a:pt x="0" y="39"/>
                  </a:cubicBezTo>
                  <a:cubicBezTo>
                    <a:pt x="1" y="42"/>
                    <a:pt x="1" y="45"/>
                    <a:pt x="2" y="48"/>
                  </a:cubicBezTo>
                  <a:cubicBezTo>
                    <a:pt x="3" y="50"/>
                    <a:pt x="4" y="52"/>
                    <a:pt x="5" y="54"/>
                  </a:cubicBezTo>
                  <a:cubicBezTo>
                    <a:pt x="7" y="57"/>
                    <a:pt x="9" y="59"/>
                    <a:pt x="12" y="62"/>
                  </a:cubicBezTo>
                  <a:cubicBezTo>
                    <a:pt x="16" y="66"/>
                    <a:pt x="22" y="69"/>
                    <a:pt x="28" y="70"/>
                  </a:cubicBezTo>
                  <a:cubicBezTo>
                    <a:pt x="31" y="71"/>
                    <a:pt x="33" y="71"/>
                    <a:pt x="36" y="71"/>
                  </a:cubicBezTo>
                  <a:cubicBezTo>
                    <a:pt x="37" y="71"/>
                    <a:pt x="38" y="71"/>
                    <a:pt x="39" y="71"/>
                  </a:cubicBezTo>
                  <a:cubicBezTo>
                    <a:pt x="43" y="71"/>
                    <a:pt x="47" y="70"/>
                    <a:pt x="51" y="68"/>
                  </a:cubicBezTo>
                  <a:cubicBezTo>
                    <a:pt x="54" y="66"/>
                    <a:pt x="57" y="64"/>
                    <a:pt x="60" y="62"/>
                  </a:cubicBezTo>
                  <a:cubicBezTo>
                    <a:pt x="64" y="58"/>
                    <a:pt x="68" y="53"/>
                    <a:pt x="70" y="47"/>
                  </a:cubicBezTo>
                  <a:cubicBezTo>
                    <a:pt x="71" y="44"/>
                    <a:pt x="71" y="41"/>
                    <a:pt x="72" y="38"/>
                  </a:cubicBezTo>
                  <a:cubicBezTo>
                    <a:pt x="72" y="37"/>
                    <a:pt x="72" y="36"/>
                    <a:pt x="72" y="35"/>
                  </a:cubicBezTo>
                  <a:cubicBezTo>
                    <a:pt x="72" y="21"/>
                    <a:pt x="63" y="8"/>
                    <a:pt x="50" y="2"/>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8" name="Freeform 479">
              <a:extLst>
                <a:ext uri="{FF2B5EF4-FFF2-40B4-BE49-F238E27FC236}">
                  <a16:creationId xmlns:a16="http://schemas.microsoft.com/office/drawing/2014/main" id="{E784CFFE-249B-43F2-A192-97E30A29FEE0}"/>
                </a:ext>
              </a:extLst>
            </p:cNvPr>
            <p:cNvSpPr>
              <a:spLocks/>
            </p:cNvSpPr>
            <p:nvPr/>
          </p:nvSpPr>
          <p:spPr bwMode="auto">
            <a:xfrm>
              <a:off x="7114776" y="2019662"/>
              <a:ext cx="283933" cy="287932"/>
            </a:xfrm>
            <a:custGeom>
              <a:avLst/>
              <a:gdLst>
                <a:gd name="T0" fmla="*/ 15 w 71"/>
                <a:gd name="T1" fmla="*/ 65 h 72"/>
                <a:gd name="T2" fmla="*/ 26 w 71"/>
                <a:gd name="T3" fmla="*/ 70 h 72"/>
                <a:gd name="T4" fmla="*/ 35 w 71"/>
                <a:gd name="T5" fmla="*/ 72 h 72"/>
                <a:gd name="T6" fmla="*/ 37 w 71"/>
                <a:gd name="T7" fmla="*/ 72 h 72"/>
                <a:gd name="T8" fmla="*/ 71 w 71"/>
                <a:gd name="T9" fmla="*/ 41 h 72"/>
                <a:gd name="T10" fmla="*/ 71 w 71"/>
                <a:gd name="T11" fmla="*/ 36 h 72"/>
                <a:gd name="T12" fmla="*/ 71 w 71"/>
                <a:gd name="T13" fmla="*/ 31 h 72"/>
                <a:gd name="T14" fmla="*/ 71 w 71"/>
                <a:gd name="T15" fmla="*/ 29 h 72"/>
                <a:gd name="T16" fmla="*/ 67 w 71"/>
                <a:gd name="T17" fmla="*/ 18 h 72"/>
                <a:gd name="T18" fmla="*/ 35 w 71"/>
                <a:gd name="T19" fmla="*/ 0 h 72"/>
                <a:gd name="T20" fmla="*/ 0 w 71"/>
                <a:gd name="T21" fmla="*/ 36 h 72"/>
                <a:gd name="T22" fmla="*/ 8 w 71"/>
                <a:gd name="T23" fmla="*/ 58 h 72"/>
                <a:gd name="T24" fmla="*/ 15 w 71"/>
                <a:gd name="T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2">
                  <a:moveTo>
                    <a:pt x="15" y="65"/>
                  </a:moveTo>
                  <a:cubicBezTo>
                    <a:pt x="18" y="67"/>
                    <a:pt x="22" y="69"/>
                    <a:pt x="26" y="70"/>
                  </a:cubicBezTo>
                  <a:cubicBezTo>
                    <a:pt x="29" y="71"/>
                    <a:pt x="32" y="72"/>
                    <a:pt x="35" y="72"/>
                  </a:cubicBezTo>
                  <a:cubicBezTo>
                    <a:pt x="36" y="72"/>
                    <a:pt x="37" y="72"/>
                    <a:pt x="37" y="72"/>
                  </a:cubicBezTo>
                  <a:cubicBezTo>
                    <a:pt x="54" y="71"/>
                    <a:pt x="68" y="58"/>
                    <a:pt x="71" y="41"/>
                  </a:cubicBezTo>
                  <a:cubicBezTo>
                    <a:pt x="71" y="40"/>
                    <a:pt x="71" y="38"/>
                    <a:pt x="71" y="36"/>
                  </a:cubicBezTo>
                  <a:cubicBezTo>
                    <a:pt x="71" y="34"/>
                    <a:pt x="71" y="33"/>
                    <a:pt x="71" y="31"/>
                  </a:cubicBezTo>
                  <a:cubicBezTo>
                    <a:pt x="71" y="31"/>
                    <a:pt x="71" y="30"/>
                    <a:pt x="71" y="29"/>
                  </a:cubicBezTo>
                  <a:cubicBezTo>
                    <a:pt x="70" y="25"/>
                    <a:pt x="69" y="22"/>
                    <a:pt x="67" y="18"/>
                  </a:cubicBezTo>
                  <a:cubicBezTo>
                    <a:pt x="61" y="8"/>
                    <a:pt x="49" y="0"/>
                    <a:pt x="35" y="0"/>
                  </a:cubicBezTo>
                  <a:cubicBezTo>
                    <a:pt x="16" y="0"/>
                    <a:pt x="0" y="16"/>
                    <a:pt x="0" y="36"/>
                  </a:cubicBezTo>
                  <a:cubicBezTo>
                    <a:pt x="0" y="44"/>
                    <a:pt x="3" y="52"/>
                    <a:pt x="8" y="58"/>
                  </a:cubicBezTo>
                  <a:cubicBezTo>
                    <a:pt x="10" y="61"/>
                    <a:pt x="12" y="63"/>
                    <a:pt x="15" y="65"/>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9" name="Freeform 480">
              <a:extLst>
                <a:ext uri="{FF2B5EF4-FFF2-40B4-BE49-F238E27FC236}">
                  <a16:creationId xmlns:a16="http://schemas.microsoft.com/office/drawing/2014/main" id="{6B14E2B9-2ECB-4304-A641-D25655FC86E8}"/>
                </a:ext>
              </a:extLst>
            </p:cNvPr>
            <p:cNvSpPr>
              <a:spLocks/>
            </p:cNvSpPr>
            <p:nvPr/>
          </p:nvSpPr>
          <p:spPr bwMode="auto">
            <a:xfrm>
              <a:off x="8462457" y="1629754"/>
              <a:ext cx="287932" cy="287932"/>
            </a:xfrm>
            <a:custGeom>
              <a:avLst/>
              <a:gdLst>
                <a:gd name="T0" fmla="*/ 11 w 72"/>
                <a:gd name="T1" fmla="*/ 61 h 72"/>
                <a:gd name="T2" fmla="*/ 18 w 72"/>
                <a:gd name="T3" fmla="*/ 67 h 72"/>
                <a:gd name="T4" fmla="*/ 36 w 72"/>
                <a:gd name="T5" fmla="*/ 72 h 72"/>
                <a:gd name="T6" fmla="*/ 58 w 72"/>
                <a:gd name="T7" fmla="*/ 65 h 72"/>
                <a:gd name="T8" fmla="*/ 64 w 72"/>
                <a:gd name="T9" fmla="*/ 58 h 72"/>
                <a:gd name="T10" fmla="*/ 71 w 72"/>
                <a:gd name="T11" fmla="*/ 43 h 72"/>
                <a:gd name="T12" fmla="*/ 72 w 72"/>
                <a:gd name="T13" fmla="*/ 36 h 72"/>
                <a:gd name="T14" fmla="*/ 72 w 72"/>
                <a:gd name="T15" fmla="*/ 33 h 72"/>
                <a:gd name="T16" fmla="*/ 36 w 72"/>
                <a:gd name="T17" fmla="*/ 0 h 72"/>
                <a:gd name="T18" fmla="*/ 0 w 72"/>
                <a:gd name="T19" fmla="*/ 36 h 72"/>
                <a:gd name="T20" fmla="*/ 1 w 72"/>
                <a:gd name="T21" fmla="*/ 41 h 72"/>
                <a:gd name="T22" fmla="*/ 3 w 72"/>
                <a:gd name="T23" fmla="*/ 50 h 72"/>
                <a:gd name="T24" fmla="*/ 11 w 72"/>
                <a:gd name="T25" fmla="*/ 6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2">
                  <a:moveTo>
                    <a:pt x="11" y="61"/>
                  </a:moveTo>
                  <a:cubicBezTo>
                    <a:pt x="13" y="63"/>
                    <a:pt x="15" y="65"/>
                    <a:pt x="18" y="67"/>
                  </a:cubicBezTo>
                  <a:cubicBezTo>
                    <a:pt x="23" y="70"/>
                    <a:pt x="30" y="72"/>
                    <a:pt x="36" y="72"/>
                  </a:cubicBezTo>
                  <a:cubicBezTo>
                    <a:pt x="44" y="72"/>
                    <a:pt x="52" y="69"/>
                    <a:pt x="58" y="65"/>
                  </a:cubicBezTo>
                  <a:cubicBezTo>
                    <a:pt x="60" y="63"/>
                    <a:pt x="62" y="61"/>
                    <a:pt x="64" y="58"/>
                  </a:cubicBezTo>
                  <a:cubicBezTo>
                    <a:pt x="68" y="54"/>
                    <a:pt x="70" y="49"/>
                    <a:pt x="71" y="43"/>
                  </a:cubicBezTo>
                  <a:cubicBezTo>
                    <a:pt x="72" y="41"/>
                    <a:pt x="72" y="38"/>
                    <a:pt x="72" y="36"/>
                  </a:cubicBezTo>
                  <a:cubicBezTo>
                    <a:pt x="72" y="35"/>
                    <a:pt x="72" y="34"/>
                    <a:pt x="72" y="33"/>
                  </a:cubicBezTo>
                  <a:cubicBezTo>
                    <a:pt x="70" y="15"/>
                    <a:pt x="55" y="0"/>
                    <a:pt x="36" y="0"/>
                  </a:cubicBezTo>
                  <a:cubicBezTo>
                    <a:pt x="16" y="0"/>
                    <a:pt x="0" y="16"/>
                    <a:pt x="0" y="36"/>
                  </a:cubicBezTo>
                  <a:cubicBezTo>
                    <a:pt x="0" y="38"/>
                    <a:pt x="1" y="39"/>
                    <a:pt x="1" y="41"/>
                  </a:cubicBezTo>
                  <a:cubicBezTo>
                    <a:pt x="1" y="44"/>
                    <a:pt x="2" y="47"/>
                    <a:pt x="3" y="50"/>
                  </a:cubicBezTo>
                  <a:cubicBezTo>
                    <a:pt x="5" y="54"/>
                    <a:pt x="7" y="58"/>
                    <a:pt x="11" y="61"/>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grpSp>
      <p:sp>
        <p:nvSpPr>
          <p:cNvPr id="130" name="TextBox 129">
            <a:extLst>
              <a:ext uri="{FF2B5EF4-FFF2-40B4-BE49-F238E27FC236}">
                <a16:creationId xmlns:a16="http://schemas.microsoft.com/office/drawing/2014/main" id="{18DEDB33-3096-4E0C-8510-016A8444CA1F}"/>
              </a:ext>
            </a:extLst>
          </p:cNvPr>
          <p:cNvSpPr txBox="1"/>
          <p:nvPr/>
        </p:nvSpPr>
        <p:spPr>
          <a:xfrm>
            <a:off x="2795970" y="1113423"/>
            <a:ext cx="6043229" cy="3035446"/>
          </a:xfrm>
          <a:prstGeom prst="rect">
            <a:avLst/>
          </a:prstGeom>
          <a:noFill/>
        </p:spPr>
        <p:txBody>
          <a:bodyPr wrap="square" rtlCol="0">
            <a:spAutoFit/>
          </a:bodyPr>
          <a:lstStyle/>
          <a:p>
            <a:pPr algn="just"/>
            <a:r>
              <a:rPr lang="uk-UA" dirty="0">
                <a:solidFill>
                  <a:prstClr val="black"/>
                </a:solidFill>
                <a:latin typeface="Times New Roman" panose="02020603050405020304" pitchFamily="18" charset="0"/>
                <a:cs typeface="Times New Roman" panose="02020603050405020304" pitchFamily="18" charset="0"/>
              </a:rPr>
              <a:t>Найважчий ступінь розумової відсталості. Серед численних ознак особливо виділяються порушення статичних і моторних функцій: неадекватна реакція на крутіння, пізня поява навичок стояння, ходьби, слабкий інтерес до навколишніх об'єктів і гри.</a:t>
            </a:r>
          </a:p>
          <a:p>
            <a:pPr algn="just"/>
            <a:r>
              <a:rPr lang="uk-UA" dirty="0">
                <a:solidFill>
                  <a:prstClr val="black"/>
                </a:solidFill>
                <a:latin typeface="Times New Roman" panose="02020603050405020304" pitchFamily="18" charset="0"/>
                <a:cs typeface="Times New Roman" panose="02020603050405020304" pitchFamily="18" charset="0"/>
              </a:rPr>
              <a:t>Поведінку називають польовою, оскільки вона повністю залежить від зовнішніх стимулів, не підлягає усвідомленню та не має конкретних цілей. На тлі глибокої інтелектуальної неповноцінності може спостерігатися вражаюча механічна пам'ять, музичні та інші здібності тощо.</a:t>
            </a:r>
          </a:p>
          <a:p>
            <a:pPr algn="just">
              <a:defRPr/>
            </a:pPr>
            <a:endParaRPr lang="uk-UA" sz="1125"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p:txBody>
      </p:sp>
      <p:sp>
        <p:nvSpPr>
          <p:cNvPr id="131" name="Oval 503">
            <a:extLst>
              <a:ext uri="{FF2B5EF4-FFF2-40B4-BE49-F238E27FC236}">
                <a16:creationId xmlns:a16="http://schemas.microsoft.com/office/drawing/2014/main" id="{F8DD13E5-ADF5-4927-ABD0-339E494B319F}"/>
              </a:ext>
            </a:extLst>
          </p:cNvPr>
          <p:cNvSpPr/>
          <p:nvPr/>
        </p:nvSpPr>
        <p:spPr>
          <a:xfrm>
            <a:off x="2348109" y="1269366"/>
            <a:ext cx="379775" cy="379775"/>
          </a:xfrm>
          <a:prstGeom prst="ellipse">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panose="020F0502020204030204"/>
                <a:ea typeface="+mn-ea"/>
                <a:cs typeface="+mn-cs"/>
              </a:rPr>
              <a:t>1</a:t>
            </a:r>
          </a:p>
        </p:txBody>
      </p:sp>
      <p:sp>
        <p:nvSpPr>
          <p:cNvPr id="132" name="Oval 504">
            <a:extLst>
              <a:ext uri="{FF2B5EF4-FFF2-40B4-BE49-F238E27FC236}">
                <a16:creationId xmlns:a16="http://schemas.microsoft.com/office/drawing/2014/main" id="{85FF3620-2EEB-41BE-BA47-8BDCD2EBD7E5}"/>
              </a:ext>
            </a:extLst>
          </p:cNvPr>
          <p:cNvSpPr/>
          <p:nvPr/>
        </p:nvSpPr>
        <p:spPr>
          <a:xfrm>
            <a:off x="2391952" y="4025059"/>
            <a:ext cx="379775" cy="379775"/>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panose="020F0502020204030204"/>
                <a:ea typeface="+mn-ea"/>
                <a:cs typeface="+mn-cs"/>
              </a:rPr>
              <a:t>2</a:t>
            </a:r>
          </a:p>
        </p:txBody>
      </p:sp>
      <p:sp>
        <p:nvSpPr>
          <p:cNvPr id="133" name="TextBox 132">
            <a:extLst>
              <a:ext uri="{FF2B5EF4-FFF2-40B4-BE49-F238E27FC236}">
                <a16:creationId xmlns:a16="http://schemas.microsoft.com/office/drawing/2014/main" id="{3D7F94FC-3A0C-4C2A-BF33-6BF03E29C928}"/>
              </a:ext>
            </a:extLst>
          </p:cNvPr>
          <p:cNvSpPr txBox="1"/>
          <p:nvPr/>
        </p:nvSpPr>
        <p:spPr>
          <a:xfrm>
            <a:off x="2759501" y="4076586"/>
            <a:ext cx="5935807" cy="2308324"/>
          </a:xfrm>
          <a:prstGeom prst="rect">
            <a:avLst/>
          </a:prstGeom>
          <a:noFill/>
        </p:spPr>
        <p:txBody>
          <a:bodyPr wrap="square" rtlCol="0">
            <a:spAutoFit/>
          </a:bodyPr>
          <a:lstStyle/>
          <a:p>
            <a:pPr algn="just">
              <a:defRPr/>
            </a:pPr>
            <a:r>
              <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rPr>
              <a:t>У дорослих різко порушені процеси пам'яті, сприйняття, уваги, мислення, знижені пороги чутливості. </a:t>
            </a:r>
          </a:p>
          <a:p>
            <a:pPr algn="just">
              <a:defRPr/>
            </a:pPr>
            <a:r>
              <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rPr>
              <a:t>Їм недоступне мислення про навколишнє, мовлення розвивається вкрай повільно й обмежено, або не розвивається взагалі. Повільно й важко формуються елементарні навички самообслуговування.</a:t>
            </a:r>
          </a:p>
          <a:p>
            <a:pPr algn="just">
              <a:defRPr/>
            </a:pPr>
            <a:endPar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a:p>
            <a:pPr algn="just">
              <a:defRPr/>
            </a:pPr>
            <a:endParaRPr lang="uk-UA" dirty="0">
              <a:solidFill>
                <a:prstClr val="black"/>
              </a:solidFill>
              <a:latin typeface="Times New Roman" panose="02020603050405020304" pitchFamily="18" charset="0"/>
              <a:ea typeface="Noto Sans" panose="020B0502040504020204" pitchFamily="34"/>
              <a:cs typeface="Times New Roman" panose="02020603050405020304" pitchFamily="18" charset="0"/>
            </a:endParaRPr>
          </a:p>
        </p:txBody>
      </p:sp>
    </p:spTree>
    <p:extLst>
      <p:ext uri="{BB962C8B-B14F-4D97-AF65-F5344CB8AC3E}">
        <p14:creationId xmlns:p14="http://schemas.microsoft.com/office/powerpoint/2010/main" val="26141082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0395809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2133600" y="150812"/>
            <a:ext cx="7086600" cy="992188"/>
          </a:xfrm>
        </p:spPr>
        <p:txBody>
          <a:bodyPr>
            <a:normAutofit fontScale="90000"/>
          </a:bodyPr>
          <a:lstStyle/>
          <a:p>
            <a:pPr algn="l"/>
            <a:r>
              <a:rPr lang="uk-UA" sz="3600" dirty="0">
                <a:solidFill>
                  <a:srgbClr val="000000"/>
                </a:solidFill>
                <a:latin typeface="Times New Roman" panose="02020603050405020304" pitchFamily="18" charset="0"/>
                <a:cs typeface="Times New Roman" panose="02020603050405020304" pitchFamily="18" charset="0"/>
              </a:rPr>
              <a:t>Психологічні особливості дітей з РВ:</a:t>
            </a:r>
          </a:p>
        </p:txBody>
      </p:sp>
      <p:sp>
        <p:nvSpPr>
          <p:cNvPr id="4" name="TextBox 3"/>
          <p:cNvSpPr txBox="1"/>
          <p:nvPr/>
        </p:nvSpPr>
        <p:spPr>
          <a:xfrm>
            <a:off x="2124075" y="1219200"/>
            <a:ext cx="6096000" cy="4039567"/>
          </a:xfrm>
          <a:prstGeom prst="rect">
            <a:avLst/>
          </a:prstGeom>
          <a:noFill/>
        </p:spPr>
        <p:txBody>
          <a:bodyPr wrap="square" rtlCol="0">
            <a:spAutoFit/>
          </a:bodyPr>
          <a:lstStyle/>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низька потреба у пізнанні;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уповільнене, фрагментарне сприйняття;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відсутня вибірковість сприйняття;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труднощі сприйняття простору і часу;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ригідність розумових процесів;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мислення на рівні конкретних понять;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нестійка увага, з труднощами перемикання і розподілу; </a:t>
            </a:r>
          </a:p>
          <a:p>
            <a:pPr>
              <a:lnSpc>
                <a:spcPct val="150000"/>
              </a:lnSpc>
            </a:pPr>
            <a:r>
              <a:rPr lang="uk-UA" sz="1900" dirty="0">
                <a:solidFill>
                  <a:srgbClr val="000000"/>
                </a:solidFill>
                <a:latin typeface="Times New Roman" panose="02020603050405020304" pitchFamily="18" charset="0"/>
                <a:cs typeface="Times New Roman" panose="02020603050405020304" pitchFamily="18" charset="0"/>
              </a:rPr>
              <a:t>• нестійкі емоції, переживання неглибокі і поверхневі.</a:t>
            </a:r>
          </a:p>
          <a:p>
            <a:pPr>
              <a:lnSpc>
                <a:spcPct val="150000"/>
              </a:lnSpc>
            </a:pPr>
            <a:endParaRPr lang="uk-UA" sz="1900" dirty="0">
              <a:solidFill>
                <a:srgbClr val="0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4648200"/>
            <a:ext cx="3334215" cy="1667107"/>
          </a:xfrm>
          <a:prstGeom prst="rect">
            <a:avLst/>
          </a:prstGeom>
        </p:spPr>
      </p:pic>
    </p:spTree>
    <p:extLst>
      <p:ext uri="{BB962C8B-B14F-4D97-AF65-F5344CB8AC3E}">
        <p14:creationId xmlns:p14="http://schemas.microsoft.com/office/powerpoint/2010/main" val="11454747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143000"/>
          </a:xfrm>
        </p:spPr>
        <p:txBody>
          <a:bodyPr>
            <a:normAutofit/>
          </a:bodyPr>
          <a:lstStyle/>
          <a:p>
            <a:r>
              <a:rPr lang="uk-UA" sz="2800" dirty="0">
                <a:latin typeface="Times New Roman" panose="02020603050405020304" pitchFamily="18" charset="0"/>
                <a:cs typeface="Times New Roman" panose="02020603050405020304" pitchFamily="18" charset="0"/>
              </a:rPr>
              <a:t>Характеристика психічних процесів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857250"/>
            <a:ext cx="8839200" cy="5516563"/>
          </a:xfrm>
        </p:spPr>
        <p:txBody>
          <a:bodyPr>
            <a:noAutofit/>
          </a:bodyPr>
          <a:lstStyle/>
          <a:p>
            <a:pPr marL="0" indent="0">
              <a:buNone/>
            </a:pPr>
            <a:r>
              <a:rPr lang="uk-UA" sz="2000" b="1" u="sng" dirty="0">
                <a:latin typeface="Times New Roman" panose="02020603050405020304" pitchFamily="18" charset="0"/>
                <a:cs typeface="Times New Roman" panose="02020603050405020304" pitchFamily="18" charset="0"/>
              </a:rPr>
              <a:t>Мислення</a:t>
            </a:r>
            <a:r>
              <a:rPr lang="uk-UA" sz="2000" u="sng"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при розумовій відсталості конкретне: </a:t>
            </a:r>
          </a:p>
          <a:p>
            <a:r>
              <a:rPr lang="uk-UA" sz="2000" dirty="0">
                <a:latin typeface="Times New Roman" panose="02020603050405020304" pitchFamily="18" charset="0"/>
                <a:cs typeface="Times New Roman" panose="02020603050405020304" pitchFamily="18" charset="0"/>
              </a:rPr>
              <a:t>при </a:t>
            </a:r>
            <a:r>
              <a:rPr lang="uk-UA" sz="2000" i="1" dirty="0">
                <a:latin typeface="Times New Roman" panose="02020603050405020304" pitchFamily="18" charset="0"/>
                <a:cs typeface="Times New Roman" panose="02020603050405020304" pitchFamily="18" charset="0"/>
              </a:rPr>
              <a:t>легкій розумовій відсталості</a:t>
            </a:r>
            <a:r>
              <a:rPr lang="uk-UA" sz="2000" dirty="0">
                <a:latin typeface="Times New Roman" panose="02020603050405020304" pitchFamily="18" charset="0"/>
                <a:cs typeface="Times New Roman" panose="02020603050405020304" pitchFamily="18" charset="0"/>
              </a:rPr>
              <a:t> може бути </a:t>
            </a:r>
            <a:r>
              <a:rPr lang="uk-UA" sz="2000" u="sng" dirty="0">
                <a:latin typeface="Times New Roman" panose="02020603050405020304" pitchFamily="18" charset="0"/>
                <a:cs typeface="Times New Roman" panose="02020603050405020304" pitchFamily="18" charset="0"/>
              </a:rPr>
              <a:t>схильність до абстрагування</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при </a:t>
            </a:r>
            <a:r>
              <a:rPr lang="uk-UA" sz="2000" i="1" dirty="0">
                <a:latin typeface="Times New Roman" panose="02020603050405020304" pitchFamily="18" charset="0"/>
                <a:cs typeface="Times New Roman" panose="02020603050405020304" pitchFamily="18" charset="0"/>
              </a:rPr>
              <a:t>тяжкій розумовій відсталості</a:t>
            </a:r>
            <a:r>
              <a:rPr lang="uk-UA" sz="2000" dirty="0">
                <a:latin typeface="Times New Roman" panose="02020603050405020304" pitchFamily="18" charset="0"/>
                <a:cs typeface="Times New Roman" panose="02020603050405020304" pitchFamily="18" charset="0"/>
              </a:rPr>
              <a:t> воно </a:t>
            </a:r>
            <a:r>
              <a:rPr lang="uk-UA" sz="2000" u="sng" dirty="0">
                <a:latin typeface="Times New Roman" panose="02020603050405020304" pitchFamily="18" charset="0"/>
                <a:cs typeface="Times New Roman" panose="02020603050405020304" pitchFamily="18" charset="0"/>
              </a:rPr>
              <a:t>початкове</a:t>
            </a:r>
            <a:r>
              <a:rPr lang="uk-UA" sz="2000" dirty="0">
                <a:latin typeface="Times New Roman" panose="02020603050405020304" pitchFamily="18" charset="0"/>
                <a:cs typeface="Times New Roman" panose="02020603050405020304" pitchFamily="18" charset="0"/>
              </a:rPr>
              <a:t>;</a:t>
            </a:r>
          </a:p>
          <a:p>
            <a:r>
              <a:rPr lang="uk-UA" sz="2000" dirty="0">
                <a:latin typeface="Times New Roman" panose="02020603050405020304" pitchFamily="18" charset="0"/>
                <a:cs typeface="Times New Roman" panose="02020603050405020304" pitchFamily="18" charset="0"/>
              </a:rPr>
              <a:t>при </a:t>
            </a:r>
            <a:r>
              <a:rPr lang="uk-UA" sz="2000" i="1" dirty="0">
                <a:latin typeface="Times New Roman" panose="02020603050405020304" pitchFamily="18" charset="0"/>
                <a:cs typeface="Times New Roman" panose="02020603050405020304" pitchFamily="18" charset="0"/>
              </a:rPr>
              <a:t>глибокій розумовій відсталості </a:t>
            </a:r>
            <a:r>
              <a:rPr lang="uk-UA" sz="2000" dirty="0">
                <a:latin typeface="Times New Roman" panose="02020603050405020304" pitchFamily="18" charset="0"/>
                <a:cs typeface="Times New Roman" panose="02020603050405020304" pitchFamily="18" charset="0"/>
              </a:rPr>
              <a:t>мислення </a:t>
            </a:r>
            <a:r>
              <a:rPr lang="uk-UA" sz="2000" u="sng" dirty="0">
                <a:latin typeface="Times New Roman" panose="02020603050405020304" pitchFamily="18" charset="0"/>
                <a:cs typeface="Times New Roman" panose="02020603050405020304" pitchFamily="18" charset="0"/>
              </a:rPr>
              <a:t>як процес відсутнє</a:t>
            </a:r>
            <a:r>
              <a:rPr lang="uk-UA" sz="2000" dirty="0">
                <a:latin typeface="Times New Roman" panose="02020603050405020304" pitchFamily="18" charset="0"/>
                <a:cs typeface="Times New Roman" panose="02020603050405020304" pitchFamily="18" charset="0"/>
              </a:rPr>
              <a:t>.</a:t>
            </a:r>
          </a:p>
          <a:p>
            <a:pPr marL="0" indent="0">
              <a:buNone/>
            </a:pPr>
            <a:r>
              <a:rPr lang="uk-UA" sz="2000" b="1" u="sng" dirty="0">
                <a:latin typeface="Times New Roman" panose="02020603050405020304" pitchFamily="18" charset="0"/>
                <a:cs typeface="Times New Roman" panose="02020603050405020304" pitchFamily="18" charset="0"/>
              </a:rPr>
              <a:t>Мовлення:</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аграматичне</a:t>
            </a:r>
            <a:r>
              <a:rPr lang="uk-UA" sz="2000" dirty="0">
                <a:latin typeface="Times New Roman" panose="02020603050405020304" pitchFamily="18" charset="0"/>
                <a:cs typeface="Times New Roman" panose="02020603050405020304" pitchFamily="18" charset="0"/>
              </a:rPr>
              <a:t>, збіднений словниковий запас, діти, як правило, розмовляють і складають прості речення:</a:t>
            </a:r>
          </a:p>
          <a:p>
            <a:r>
              <a:rPr lang="uk-UA" sz="2000" dirty="0">
                <a:latin typeface="Times New Roman" panose="02020603050405020304" pitchFamily="18" charset="0"/>
                <a:cs typeface="Times New Roman" panose="02020603050405020304" pitchFamily="18" charset="0"/>
              </a:rPr>
              <a:t>при </a:t>
            </a:r>
            <a:r>
              <a:rPr lang="uk-UA" sz="2000" i="1" dirty="0">
                <a:latin typeface="Times New Roman" panose="02020603050405020304" pitchFamily="18" charset="0"/>
                <a:cs typeface="Times New Roman" panose="02020603050405020304" pitchFamily="18" charset="0"/>
              </a:rPr>
              <a:t>тяжкій розумовій відсталості</a:t>
            </a:r>
            <a:r>
              <a:rPr lang="uk-UA" sz="2000" dirty="0">
                <a:latin typeface="Times New Roman" panose="02020603050405020304" pitchFamily="18" charset="0"/>
                <a:cs typeface="Times New Roman" panose="02020603050405020304" pitchFamily="18" charset="0"/>
              </a:rPr>
              <a:t> діти практично не складають прості речення самостійно, але можуть говорити штампами завчивши речення, слова співпадають з предметами;</a:t>
            </a:r>
          </a:p>
          <a:p>
            <a:r>
              <a:rPr lang="uk-UA" sz="2000" dirty="0">
                <a:latin typeface="Times New Roman" panose="02020603050405020304" pitchFamily="18" charset="0"/>
                <a:cs typeface="Times New Roman" panose="02020603050405020304" pitchFamily="18" charset="0"/>
              </a:rPr>
              <a:t>при </a:t>
            </a:r>
            <a:r>
              <a:rPr lang="uk-UA" sz="2000" i="1" dirty="0">
                <a:latin typeface="Times New Roman" panose="02020603050405020304" pitchFamily="18" charset="0"/>
                <a:cs typeface="Times New Roman" panose="02020603050405020304" pitchFamily="18" charset="0"/>
              </a:rPr>
              <a:t>глибокій розумовій відсталості </a:t>
            </a:r>
            <a:r>
              <a:rPr lang="uk-UA" sz="2000" dirty="0">
                <a:latin typeface="Times New Roman" panose="02020603050405020304" pitchFamily="18" charset="0"/>
                <a:cs typeface="Times New Roman" panose="02020603050405020304" pitchFamily="18" charset="0"/>
              </a:rPr>
              <a:t>мовлення </a:t>
            </a:r>
            <a:r>
              <a:rPr lang="uk-UA" sz="2000" u="sng" dirty="0">
                <a:latin typeface="Times New Roman" panose="02020603050405020304" pitchFamily="18" charset="0"/>
                <a:cs typeface="Times New Roman" panose="02020603050405020304" pitchFamily="18" charset="0"/>
              </a:rPr>
              <a:t>відсутнє взагалі</a:t>
            </a:r>
            <a:r>
              <a:rPr lang="uk-UA" sz="2000" dirty="0">
                <a:latin typeface="Times New Roman" panose="02020603050405020304" pitchFamily="18" charset="0"/>
                <a:cs typeface="Times New Roman" panose="02020603050405020304" pitchFamily="18" charset="0"/>
              </a:rPr>
              <a:t>, іноді промовляють окремі слова, але не зв’язують їх з предметами.</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4886325"/>
            <a:ext cx="4286250" cy="1971675"/>
          </a:xfrm>
          <a:prstGeom prst="rect">
            <a:avLst/>
          </a:prstGeom>
        </p:spPr>
      </p:pic>
    </p:spTree>
    <p:extLst>
      <p:ext uri="{BB962C8B-B14F-4D97-AF65-F5344CB8AC3E}">
        <p14:creationId xmlns:p14="http://schemas.microsoft.com/office/powerpoint/2010/main" val="34772199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04801"/>
            <a:ext cx="8229600" cy="5410200"/>
          </a:xfrm>
        </p:spPr>
        <p:txBody>
          <a:bodyPr>
            <a:normAutofit fontScale="62500" lnSpcReduction="20000"/>
          </a:bodyPr>
          <a:lstStyle/>
          <a:p>
            <a:pPr marL="0" indent="0">
              <a:buNone/>
            </a:pPr>
            <a:r>
              <a:rPr lang="uk-UA" b="1" dirty="0">
                <a:latin typeface="Times New Roman" panose="02020603050405020304" pitchFamily="18" charset="0"/>
                <a:cs typeface="Times New Roman" panose="02020603050405020304" pitchFamily="18" charset="0"/>
              </a:rPr>
              <a:t>Пам'ять</a:t>
            </a:r>
            <a:r>
              <a:rPr lang="uk-UA" dirty="0">
                <a:latin typeface="Times New Roman" panose="02020603050405020304" pitchFamily="18" charset="0"/>
                <a:cs typeface="Times New Roman" panose="02020603050405020304" pitchFamily="18" charset="0"/>
              </a:rPr>
              <a:t>: механічна, порушені всі процеси пам‘яті і чим глибша ступіть, тим менший об’єм пам‘яті і тим більше уражені її функції:</a:t>
            </a:r>
          </a:p>
          <a:p>
            <a:r>
              <a:rPr lang="uk-UA" dirty="0">
                <a:latin typeface="Times New Roman" panose="02020603050405020304" pitchFamily="18" charset="0"/>
                <a:cs typeface="Times New Roman" panose="02020603050405020304" pitchFamily="18" charset="0"/>
              </a:rPr>
              <a:t>при </a:t>
            </a:r>
            <a:r>
              <a:rPr lang="uk-UA" i="1" dirty="0">
                <a:latin typeface="Times New Roman" panose="02020603050405020304" pitchFamily="18" charset="0"/>
                <a:cs typeface="Times New Roman" panose="02020603050405020304" pitchFamily="18" charset="0"/>
              </a:rPr>
              <a:t>глибокому ступені </a:t>
            </a:r>
            <a:r>
              <a:rPr lang="uk-UA" dirty="0">
                <a:latin typeface="Times New Roman" panose="02020603050405020304" pitchFamily="18" charset="0"/>
                <a:cs typeface="Times New Roman" panose="02020603050405020304" pitchFamily="18" charset="0"/>
              </a:rPr>
              <a:t>пам‘ять </a:t>
            </a:r>
            <a:r>
              <a:rPr lang="uk-UA" u="sng" dirty="0">
                <a:latin typeface="Times New Roman" panose="02020603050405020304" pitchFamily="18" charset="0"/>
                <a:cs typeface="Times New Roman" panose="02020603050405020304" pitchFamily="18" charset="0"/>
              </a:rPr>
              <a:t>як функція відсутня</a:t>
            </a:r>
            <a:r>
              <a:rPr lang="uk-UA" dirty="0">
                <a:latin typeface="Times New Roman" panose="02020603050405020304" pitchFamily="18" charset="0"/>
                <a:cs typeface="Times New Roman" panose="02020603050405020304" pitchFamily="18" charset="0"/>
              </a:rPr>
              <a:t>.</a:t>
            </a:r>
          </a:p>
          <a:p>
            <a:pPr marL="0" indent="0">
              <a:buNone/>
            </a:pPr>
            <a:r>
              <a:rPr lang="uk-UA" b="1" dirty="0">
                <a:latin typeface="Times New Roman" panose="02020603050405020304" pitchFamily="18" charset="0"/>
                <a:cs typeface="Times New Roman" panose="02020603050405020304" pitchFamily="18" charset="0"/>
              </a:rPr>
              <a:t>Емоції</a:t>
            </a:r>
            <a:r>
              <a:rPr lang="uk-UA" dirty="0">
                <a:latin typeface="Times New Roman" panose="02020603050405020304" pitchFamily="18" charset="0"/>
                <a:cs typeface="Times New Roman" panose="02020603050405020304" pitchFamily="18" charset="0"/>
              </a:rPr>
              <a:t> не стійкі, неадекватні, часто мають </a:t>
            </a:r>
            <a:r>
              <a:rPr lang="uk-UA" dirty="0" err="1">
                <a:latin typeface="Times New Roman" panose="02020603050405020304" pitchFamily="18" charset="0"/>
                <a:cs typeface="Times New Roman" panose="02020603050405020304" pitchFamily="18" charset="0"/>
              </a:rPr>
              <a:t>дисфоричний</a:t>
            </a:r>
            <a:r>
              <a:rPr lang="uk-UA" dirty="0">
                <a:latin typeface="Times New Roman" panose="02020603050405020304" pitchFamily="18" charset="0"/>
                <a:cs typeface="Times New Roman" panose="02020603050405020304" pitchFamily="18" charset="0"/>
              </a:rPr>
              <a:t> відтінок, можливі часті спалахи афекту:</a:t>
            </a:r>
          </a:p>
          <a:p>
            <a:r>
              <a:rPr lang="uk-UA" dirty="0">
                <a:latin typeface="Times New Roman" panose="02020603050405020304" pitchFamily="18" charset="0"/>
                <a:cs typeface="Times New Roman" panose="02020603050405020304" pitchFamily="18" charset="0"/>
              </a:rPr>
              <a:t>при </a:t>
            </a:r>
            <a:r>
              <a:rPr lang="uk-UA" i="1" dirty="0">
                <a:latin typeface="Times New Roman" panose="02020603050405020304" pitchFamily="18" charset="0"/>
                <a:cs typeface="Times New Roman" panose="02020603050405020304" pitchFamily="18" charset="0"/>
              </a:rPr>
              <a:t>глибокому ступені </a:t>
            </a:r>
            <a:r>
              <a:rPr lang="uk-UA" dirty="0">
                <a:latin typeface="Times New Roman" panose="02020603050405020304" pitchFamily="18" charset="0"/>
                <a:cs typeface="Times New Roman" panose="02020603050405020304" pitchFamily="18" charset="0"/>
              </a:rPr>
              <a:t>емоції виникають лише при задоволенні інстинктів.</a:t>
            </a:r>
          </a:p>
          <a:p>
            <a:pPr marL="0" indent="0">
              <a:buNone/>
            </a:pPr>
            <a:r>
              <a:rPr lang="uk-UA" b="1" dirty="0">
                <a:latin typeface="Times New Roman" panose="02020603050405020304" pitchFamily="18" charset="0"/>
                <a:cs typeface="Times New Roman" panose="02020603050405020304" pitchFamily="18" charset="0"/>
              </a:rPr>
              <a:t>Увага</a:t>
            </a:r>
            <a:r>
              <a:rPr lang="uk-UA" dirty="0">
                <a:latin typeface="Times New Roman" panose="02020603050405020304" pitchFamily="18" charset="0"/>
                <a:cs typeface="Times New Roman" panose="02020603050405020304" pitchFamily="18" charset="0"/>
              </a:rPr>
              <a:t> погано концентрується, тяжко утримується, швидко відволікається і чим глибша розумова відсталість, тим гірше відбувається концентрація уваги. </a:t>
            </a:r>
          </a:p>
          <a:p>
            <a:pPr marL="0" indent="0">
              <a:buNone/>
            </a:pPr>
            <a:endParaRPr lang="uk-UA" u="sng" dirty="0">
              <a:latin typeface="Times New Roman" panose="02020603050405020304" pitchFamily="18" charset="0"/>
              <a:cs typeface="Times New Roman" panose="02020603050405020304" pitchFamily="18" charset="0"/>
            </a:endParaRPr>
          </a:p>
          <a:p>
            <a:pPr marL="0" indent="0">
              <a:buNone/>
            </a:pPr>
            <a:r>
              <a:rPr lang="uk-UA" u="sng" dirty="0">
                <a:latin typeface="Times New Roman" panose="02020603050405020304" pitchFamily="18" charset="0"/>
                <a:cs typeface="Times New Roman" panose="02020603050405020304" pitchFamily="18" charset="0"/>
              </a:rPr>
              <a:t>Додаткові симптоми олігофренії</a:t>
            </a:r>
            <a:r>
              <a:rPr lang="uk-UA" dirty="0">
                <a:latin typeface="Times New Roman" panose="02020603050405020304" pitchFamily="18" charset="0"/>
                <a:cs typeface="Times New Roman" panose="02020603050405020304" pitchFamily="18" charset="0"/>
              </a:rPr>
              <a:t> (вказують на форму олігофренії):</a:t>
            </a:r>
          </a:p>
          <a:p>
            <a:r>
              <a:rPr lang="uk-UA" dirty="0" err="1">
                <a:latin typeface="Times New Roman" panose="02020603050405020304" pitchFamily="18" charset="0"/>
                <a:cs typeface="Times New Roman" panose="02020603050405020304" pitchFamily="18" charset="0"/>
              </a:rPr>
              <a:t>диспластичності</a:t>
            </a:r>
            <a:r>
              <a:rPr lang="uk-UA" dirty="0">
                <a:latin typeface="Times New Roman" panose="02020603050405020304" pitchFamily="18" charset="0"/>
                <a:cs typeface="Times New Roman" panose="02020603050405020304" pitchFamily="18" charset="0"/>
              </a:rPr>
              <a:t> в будові тіла</a:t>
            </a:r>
          </a:p>
          <a:p>
            <a:r>
              <a:rPr lang="uk-UA" dirty="0">
                <a:latin typeface="Times New Roman" panose="02020603050405020304" pitchFamily="18" charset="0"/>
                <a:cs typeface="Times New Roman" panose="02020603050405020304" pitchFamily="18" charset="0"/>
              </a:rPr>
              <a:t>наявність неврологічної симптоматики</a:t>
            </a:r>
          </a:p>
          <a:p>
            <a:r>
              <a:rPr lang="uk-UA" dirty="0" err="1">
                <a:latin typeface="Times New Roman" panose="02020603050405020304" pitchFamily="18" charset="0"/>
                <a:cs typeface="Times New Roman" panose="02020603050405020304" pitchFamily="18" charset="0"/>
              </a:rPr>
              <a:t>розгальмованість</a:t>
            </a:r>
            <a:r>
              <a:rPr lang="uk-UA" dirty="0">
                <a:latin typeface="Times New Roman" panose="02020603050405020304" pitchFamily="18" charset="0"/>
                <a:cs typeface="Times New Roman" panose="02020603050405020304" pitchFamily="18" charset="0"/>
              </a:rPr>
              <a:t> потягів</a:t>
            </a:r>
          </a:p>
          <a:p>
            <a:r>
              <a:rPr lang="uk-UA" dirty="0">
                <a:latin typeface="Times New Roman" panose="02020603050405020304" pitchFamily="18" charset="0"/>
                <a:cs typeface="Times New Roman" panose="02020603050405020304" pitchFamily="18" charset="0"/>
              </a:rPr>
              <a:t>порушення у функціонуванні аналізаторів</a:t>
            </a:r>
          </a:p>
          <a:p>
            <a:pPr marL="0" indent="0">
              <a:buNone/>
            </a:pPr>
            <a:br>
              <a:rPr lang="uk-UA" dirty="0">
                <a:latin typeface="Times New Roman" panose="02020603050405020304" pitchFamily="18" charset="0"/>
                <a:cs typeface="Times New Roman" panose="02020603050405020304" pitchFamily="18" charset="0"/>
              </a:rPr>
            </a:br>
            <a:endParaRPr lang="uk-UA" dirty="0">
              <a:latin typeface="Times New Roman" panose="02020603050405020304" pitchFamily="18"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4777509"/>
            <a:ext cx="4038600" cy="2080491"/>
          </a:xfrm>
          <a:prstGeom prst="rect">
            <a:avLst/>
          </a:prstGeom>
        </p:spPr>
      </p:pic>
    </p:spTree>
    <p:extLst>
      <p:ext uri="{BB962C8B-B14F-4D97-AF65-F5344CB8AC3E}">
        <p14:creationId xmlns:p14="http://schemas.microsoft.com/office/powerpoint/2010/main" val="33903528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0"/>
            <a:ext cx="8229600" cy="778098"/>
          </a:xfrm>
        </p:spPr>
        <p:txBody>
          <a:bodyPr>
            <a:normAutofit/>
          </a:bodyPr>
          <a:lstStyle/>
          <a:p>
            <a:r>
              <a:rPr lang="uk-UA" sz="3600" b="1" dirty="0">
                <a:solidFill>
                  <a:srgbClr val="000000"/>
                </a:solidFill>
                <a:latin typeface="Times New Roman" panose="02020603050405020304" pitchFamily="18" charset="0"/>
                <a:cs typeface="Times New Roman" panose="02020603050405020304" pitchFamily="18" charset="0"/>
              </a:rPr>
              <a:t>Особливості поведінки </a:t>
            </a:r>
            <a:endParaRPr lang="ru-RU" sz="3600" b="1" dirty="0">
              <a:solidFill>
                <a:srgbClr val="00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428625" y="816198"/>
            <a:ext cx="8229600" cy="3888431"/>
          </a:xfrm>
        </p:spPr>
        <p:txBody>
          <a:bodyPr>
            <a:normAutofit fontScale="70000" lnSpcReduction="20000"/>
          </a:bodyPr>
          <a:lstStyle/>
          <a:p>
            <a:pPr marL="0" indent="0">
              <a:buNone/>
            </a:pPr>
            <a:r>
              <a:rPr lang="uk-UA" dirty="0">
                <a:solidFill>
                  <a:schemeClr val="bg1"/>
                </a:solidFill>
                <a:latin typeface="Times New Roman" panose="02020603050405020304" pitchFamily="18" charset="0"/>
                <a:cs typeface="Times New Roman" panose="02020603050405020304" pitchFamily="18" charset="0"/>
              </a:rPr>
              <a:t>   </a:t>
            </a:r>
            <a:r>
              <a:rPr lang="uk-UA" u="sng" dirty="0">
                <a:solidFill>
                  <a:schemeClr val="bg1"/>
                </a:solidFill>
                <a:latin typeface="Times New Roman" panose="02020603050405020304" pitchFamily="18" charset="0"/>
                <a:cs typeface="Times New Roman" panose="02020603050405020304" pitchFamily="18" charset="0"/>
              </a:rPr>
              <a:t>Збудливі</a:t>
            </a:r>
            <a:r>
              <a:rPr lang="uk-UA" dirty="0">
                <a:solidFill>
                  <a:schemeClr val="bg1"/>
                </a:solidFill>
                <a:latin typeface="Times New Roman" panose="02020603050405020304" pitchFamily="18" charset="0"/>
                <a:cs typeface="Times New Roman" panose="02020603050405020304" pitchFamily="18" charset="0"/>
              </a:rPr>
              <a:t> діти хапають все що потрапляє в поле їх зору, не замислюються про те, чи можна це робити. Однак ними керує не інтерес, а властива їм імпульсивність. Вони тут же кидають узяте, оскільки предмет сам по собі їм не потрібен.</a:t>
            </a:r>
          </a:p>
          <a:p>
            <a:pPr marL="0" indent="0">
              <a:buNone/>
            </a:pPr>
            <a:r>
              <a:rPr lang="uk-UA" dirty="0">
                <a:solidFill>
                  <a:schemeClr val="bg1"/>
                </a:solidFill>
                <a:latin typeface="Times New Roman" panose="02020603050405020304" pitchFamily="18" charset="0"/>
                <a:cs typeface="Times New Roman" panose="02020603050405020304" pitchFamily="18" charset="0"/>
              </a:rPr>
              <a:t> </a:t>
            </a:r>
            <a:r>
              <a:rPr lang="uk-UA" u="sng" dirty="0">
                <a:solidFill>
                  <a:schemeClr val="bg1"/>
                </a:solidFill>
                <a:latin typeface="Times New Roman" panose="02020603050405020304" pitchFamily="18" charset="0"/>
                <a:cs typeface="Times New Roman" panose="02020603050405020304" pitchFamily="18" charset="0"/>
              </a:rPr>
              <a:t> Загальмовані</a:t>
            </a:r>
            <a:r>
              <a:rPr lang="uk-UA" dirty="0">
                <a:solidFill>
                  <a:schemeClr val="bg1"/>
                </a:solidFill>
                <a:latin typeface="Times New Roman" panose="02020603050405020304" pitchFamily="18" charset="0"/>
                <a:cs typeface="Times New Roman" panose="02020603050405020304" pitchFamily="18" charset="0"/>
              </a:rPr>
              <a:t> діти як би не помічають того, що навколо них знаходиться. Ні що не приваблює їх уваги.</a:t>
            </a:r>
          </a:p>
          <a:p>
            <a:pPr marL="0" indent="0">
              <a:buNone/>
            </a:pPr>
            <a:r>
              <a:rPr lang="uk-UA" dirty="0">
                <a:solidFill>
                  <a:schemeClr val="bg1"/>
                </a:solidFill>
                <a:latin typeface="Times New Roman" panose="02020603050405020304" pitchFamily="18" charset="0"/>
                <a:cs typeface="Times New Roman" panose="02020603050405020304" pitchFamily="18" charset="0"/>
              </a:rPr>
              <a:t>  Діти зі </a:t>
            </a:r>
            <a:r>
              <a:rPr lang="uk-UA" u="sng" dirty="0">
                <a:solidFill>
                  <a:schemeClr val="bg1"/>
                </a:solidFill>
                <a:latin typeface="Times New Roman" panose="02020603050405020304" pitchFamily="18" charset="0"/>
                <a:cs typeface="Times New Roman" panose="02020603050405020304" pitchFamily="18" charset="0"/>
              </a:rPr>
              <a:t>збереженою</a:t>
            </a:r>
            <a:r>
              <a:rPr lang="uk-UA" dirty="0">
                <a:solidFill>
                  <a:schemeClr val="bg1"/>
                </a:solidFill>
                <a:latin typeface="Times New Roman" panose="02020603050405020304" pitchFamily="18" charset="0"/>
                <a:cs typeface="Times New Roman" panose="02020603050405020304" pitchFamily="18" charset="0"/>
              </a:rPr>
              <a:t> поведінкою поводяться дещо адекватно. Вони із задоволенням беруть в руки яскраво забарвлені або нові для них предмети, деякий час дивляться на них. Однак діти не задають дорослим питань, не намагаються про ці предмети дізнатися щось нове самостійно. Єдине, що, вони роблять, намагаються засунути в рот або стукають їм по столу або підлозі.</a:t>
            </a:r>
          </a:p>
        </p:txBody>
      </p:sp>
      <p:pic>
        <p:nvPicPr>
          <p:cNvPr id="23554" name="Picture 2" descr="http://weloveua.com/wp-content/uploads/2015/11/blagomaj.jpg"/>
          <p:cNvPicPr>
            <a:picLocks noChangeAspect="1" noChangeArrowheads="1"/>
          </p:cNvPicPr>
          <p:nvPr/>
        </p:nvPicPr>
        <p:blipFill>
          <a:blip r:embed="rId2" cstate="print"/>
          <a:srcRect/>
          <a:stretch>
            <a:fillRect/>
          </a:stretch>
        </p:blipFill>
        <p:spPr bwMode="auto">
          <a:xfrm>
            <a:off x="2491197" y="4267200"/>
            <a:ext cx="4104456" cy="2415637"/>
          </a:xfrm>
          <a:prstGeom prst="rect">
            <a:avLst/>
          </a:prstGeom>
          <a:ln>
            <a:noFill/>
          </a:ln>
          <a:effectLst>
            <a:softEdge rad="112500"/>
          </a:effectLst>
        </p:spPr>
      </p:pic>
    </p:spTree>
    <p:extLst>
      <p:ext uri="{BB962C8B-B14F-4D97-AF65-F5344CB8AC3E}">
        <p14:creationId xmlns:p14="http://schemas.microsoft.com/office/powerpoint/2010/main" val="41387769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143000"/>
          </a:xfrm>
        </p:spPr>
        <p:txBody>
          <a:bodyPr>
            <a:normAutofit/>
          </a:bodyPr>
          <a:lstStyle/>
          <a:p>
            <a:r>
              <a:rPr lang="uk-UA" sz="3600" dirty="0"/>
              <a:t>Неускладнена олігофренія</a:t>
            </a:r>
            <a:endParaRPr lang="ru-RU" sz="3600" dirty="0"/>
          </a:p>
        </p:txBody>
      </p:sp>
      <p:sp>
        <p:nvSpPr>
          <p:cNvPr id="3" name="Объект 2"/>
          <p:cNvSpPr>
            <a:spLocks noGrp="1"/>
          </p:cNvSpPr>
          <p:nvPr>
            <p:ph idx="1"/>
          </p:nvPr>
        </p:nvSpPr>
        <p:spPr>
          <a:xfrm>
            <a:off x="533400" y="685801"/>
            <a:ext cx="8229600" cy="3886200"/>
          </a:xfrm>
        </p:spPr>
        <p:txBody>
          <a:bodyPr>
            <a:normAutofit fontScale="85000" lnSpcReduction="20000"/>
          </a:bodyPr>
          <a:lstStyle/>
          <a:p>
            <a:pPr marL="0" indent="0" algn="just">
              <a:buNone/>
            </a:pPr>
            <a:endParaRPr lang="uk-UA" sz="2700" dirty="0">
              <a:solidFill>
                <a:schemeClr val="bg1"/>
              </a:solidFill>
              <a:latin typeface="Times New Roman" panose="02020603050405020304" pitchFamily="18" charset="0"/>
              <a:cs typeface="Times New Roman" panose="02020603050405020304" pitchFamily="18" charset="0"/>
            </a:endParaRPr>
          </a:p>
          <a:p>
            <a:pPr marL="0" indent="0" algn="just">
              <a:buNone/>
            </a:pPr>
            <a:r>
              <a:rPr lang="uk-UA" sz="2700" dirty="0">
                <a:solidFill>
                  <a:schemeClr val="bg1"/>
                </a:solidFill>
                <a:latin typeface="Times New Roman" panose="02020603050405020304" pitchFamily="18" charset="0"/>
                <a:cs typeface="Times New Roman" panose="02020603050405020304" pitchFamily="18" charset="0"/>
              </a:rPr>
              <a:t>Характеризується дифузним ураженням головного мозку. Супроводжується врівноваженістю нервових процесів, грубі ураження в межах того чи іншого кіркового аналізатора відсутні. Не спостерігається психомоторної </a:t>
            </a:r>
            <a:r>
              <a:rPr lang="uk-UA" sz="2700" dirty="0" err="1">
                <a:solidFill>
                  <a:schemeClr val="bg1"/>
                </a:solidFill>
                <a:latin typeface="Times New Roman" panose="02020603050405020304" pitchFamily="18" charset="0"/>
                <a:cs typeface="Times New Roman" panose="02020603050405020304" pitchFamily="18" charset="0"/>
              </a:rPr>
              <a:t>разгальмованості</a:t>
            </a:r>
            <a:r>
              <a:rPr lang="uk-UA" sz="2700" dirty="0">
                <a:solidFill>
                  <a:schemeClr val="bg1"/>
                </a:solidFill>
                <a:latin typeface="Times New Roman" panose="02020603050405020304" pitchFamily="18" charset="0"/>
                <a:cs typeface="Times New Roman" panose="02020603050405020304" pitchFamily="18" charset="0"/>
              </a:rPr>
              <a:t>, афективних розладів, патології потягів, судомних нападів. Збережена цілеспрямованість дій. Діти зазвичай спокійні, дисципліновані, їх досить легко організувати. Вони досить швидко адаптуються в умовах корекційної школи. Дана група дітей </a:t>
            </a:r>
            <a:r>
              <a:rPr lang="uk-UA" sz="2700" dirty="0" err="1">
                <a:solidFill>
                  <a:schemeClr val="bg1"/>
                </a:solidFill>
                <a:latin typeface="Times New Roman" panose="02020603050405020304" pitchFamily="18" charset="0"/>
                <a:cs typeface="Times New Roman" panose="02020603050405020304" pitchFamily="18" charset="0"/>
              </a:rPr>
              <a:t>емоційно</a:t>
            </a:r>
            <a:r>
              <a:rPr lang="uk-UA" sz="2700" dirty="0">
                <a:solidFill>
                  <a:schemeClr val="bg1"/>
                </a:solidFill>
                <a:latin typeface="Times New Roman" panose="02020603050405020304" pitchFamily="18" charset="0"/>
                <a:cs typeface="Times New Roman" panose="02020603050405020304" pitchFamily="18" charset="0"/>
              </a:rPr>
              <a:t> прив'язана до членів сім'ї, однолітків, учителів. Вони можуть допомогти родичам по дому, засмучуються при невдачах, радіють успіхам в школі.</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8819" y="3810000"/>
            <a:ext cx="3429001" cy="2571751"/>
          </a:xfrm>
          <a:prstGeom prst="rect">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4385545"/>
            <a:ext cx="3348037" cy="2244442"/>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 y="4896437"/>
            <a:ext cx="3042819" cy="2037767"/>
          </a:xfrm>
          <a:prstGeom prst="rect">
            <a:avLst/>
          </a:prstGeom>
          <a:ln>
            <a:noFill/>
          </a:ln>
          <a:effectLst>
            <a:softEdge rad="112500"/>
          </a:effectLst>
        </p:spPr>
      </p:pic>
    </p:spTree>
    <p:extLst>
      <p:ext uri="{BB962C8B-B14F-4D97-AF65-F5344CB8AC3E}">
        <p14:creationId xmlns:p14="http://schemas.microsoft.com/office/powerpoint/2010/main" val="36158771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152400"/>
            <a:ext cx="8229600" cy="1143000"/>
          </a:xfrm>
        </p:spPr>
        <p:txBody>
          <a:bodyPr>
            <a:normAutofit/>
          </a:bodyPr>
          <a:lstStyle/>
          <a:p>
            <a:r>
              <a:rPr lang="uk-UA" sz="3600" dirty="0">
                <a:latin typeface="Times New Roman" panose="02020603050405020304" pitchFamily="18" charset="0"/>
                <a:cs typeface="Times New Roman" panose="02020603050405020304" pitchFamily="18" charset="0"/>
              </a:rPr>
              <a:t>Ускладнена олігофренія</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48200" y="1143000"/>
            <a:ext cx="4495800" cy="4525963"/>
          </a:xfrm>
        </p:spPr>
        <p:txBody>
          <a:bodyPr>
            <a:normAutofit fontScale="92500" lnSpcReduction="10000"/>
          </a:bodyPr>
          <a:lstStyle/>
          <a:p>
            <a:pPr marL="0" indent="0">
              <a:buNone/>
            </a:pPr>
            <a:r>
              <a:rPr lang="uk-UA" sz="2400" dirty="0">
                <a:solidFill>
                  <a:schemeClr val="bg1"/>
                </a:solidFill>
                <a:latin typeface="Times New Roman" panose="02020603050405020304" pitchFamily="18" charset="0"/>
                <a:cs typeface="Times New Roman" panose="02020603050405020304" pitchFamily="18" charset="0"/>
              </a:rPr>
              <a:t>Інтелектуальне недорозвинення поєднується з явищами порушення процесів активного збудження або гальмування. </a:t>
            </a:r>
          </a:p>
          <a:p>
            <a:pPr marL="0" indent="0">
              <a:buNone/>
            </a:pPr>
            <a:r>
              <a:rPr lang="uk-UA" sz="2400" dirty="0">
                <a:solidFill>
                  <a:schemeClr val="bg1"/>
                </a:solidFill>
                <a:latin typeface="Times New Roman" panose="02020603050405020304" pitchFamily="18" charset="0"/>
                <a:cs typeface="Times New Roman" panose="02020603050405020304" pitchFamily="18" charset="0"/>
              </a:rPr>
              <a:t>У дітей з переважанням процесів активного збудження психічний розвиток страждає від рухової </a:t>
            </a:r>
            <a:r>
              <a:rPr lang="uk-UA" sz="2400" dirty="0" err="1">
                <a:solidFill>
                  <a:schemeClr val="bg1"/>
                </a:solidFill>
                <a:latin typeface="Times New Roman" panose="02020603050405020304" pitchFamily="18" charset="0"/>
                <a:cs typeface="Times New Roman" panose="02020603050405020304" pitchFamily="18" charset="0"/>
              </a:rPr>
              <a:t>розгальмованості</a:t>
            </a:r>
            <a:r>
              <a:rPr lang="uk-UA" sz="2400" dirty="0">
                <a:solidFill>
                  <a:schemeClr val="bg1"/>
                </a:solidFill>
                <a:latin typeface="Times New Roman" panose="02020603050405020304" pitchFamily="18" charset="0"/>
                <a:cs typeface="Times New Roman" panose="02020603050405020304" pitchFamily="18" charset="0"/>
              </a:rPr>
              <a:t>, відволікання, підвищеної імпульсивності до афективної неврівноваженості. </a:t>
            </a:r>
          </a:p>
          <a:p>
            <a:pPr marL="0" indent="0">
              <a:buNone/>
            </a:pPr>
            <a:r>
              <a:rPr lang="uk-UA" sz="2400" dirty="0">
                <a:solidFill>
                  <a:schemeClr val="bg1"/>
                </a:solidFill>
                <a:latin typeface="Times New Roman" panose="02020603050405020304" pitchFamily="18" charset="0"/>
                <a:cs typeface="Times New Roman" panose="02020603050405020304" pitchFamily="18" charset="0"/>
              </a:rPr>
              <a:t>Такі діти непосидючі, часто відволікаються, неслухняні, конфліктні, на зауваження дорослих не звертають уваги.</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0716" t="1785" r="13083" b="-1785"/>
          <a:stretch/>
        </p:blipFill>
        <p:spPr>
          <a:xfrm>
            <a:off x="533400" y="1524000"/>
            <a:ext cx="3886200" cy="3401639"/>
          </a:xfrm>
          <a:prstGeom prst="ellipse">
            <a:avLst/>
          </a:prstGeom>
          <a:ln>
            <a:noFill/>
          </a:ln>
          <a:effectLst>
            <a:softEdge rad="112500"/>
          </a:effectLst>
        </p:spPr>
      </p:pic>
    </p:spTree>
    <p:extLst>
      <p:ext uri="{BB962C8B-B14F-4D97-AF65-F5344CB8AC3E}">
        <p14:creationId xmlns:p14="http://schemas.microsoft.com/office/powerpoint/2010/main" val="14477737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9700" y="4162364"/>
            <a:ext cx="6686550" cy="3013422"/>
          </a:xfrm>
        </p:spPr>
        <p:txBody>
          <a:bodyPr>
            <a:noAutofit/>
          </a:bodyPr>
          <a:lstStyle/>
          <a:p>
            <a:pPr marL="0" indent="0">
              <a:buNone/>
            </a:pPr>
            <a:r>
              <a:rPr lang="uk-UA" sz="1800" dirty="0">
                <a:solidFill>
                  <a:srgbClr val="000000"/>
                </a:solidFill>
                <a:latin typeface="Times New Roman" panose="02020603050405020304" pitchFamily="18" charset="0"/>
                <a:cs typeface="Times New Roman" panose="02020603050405020304" pitchFamily="18" charset="0"/>
              </a:rPr>
              <a:t>    Обстеження дитини проводиться  такими спеціалістами та дозволяє встановити точний діагноз, ступінь тяжкості хвороби. </a:t>
            </a:r>
          </a:p>
          <a:p>
            <a:pPr marL="0" indent="0">
              <a:buNone/>
            </a:pP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Фахівці</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проводять</a:t>
            </a:r>
            <a:r>
              <a:rPr lang="ru-RU" sz="1800" dirty="0">
                <a:solidFill>
                  <a:srgbClr val="000000"/>
                </a:solidFill>
                <a:latin typeface="Times New Roman" panose="02020603050405020304" pitchFamily="18" charset="0"/>
                <a:cs typeface="Times New Roman" panose="02020603050405020304" pitchFamily="18" charset="0"/>
              </a:rPr>
              <a:t> тести на </a:t>
            </a:r>
            <a:r>
              <a:rPr lang="en-US" sz="1800" dirty="0">
                <a:solidFill>
                  <a:srgbClr val="000000"/>
                </a:solidFill>
                <a:latin typeface="Times New Roman" panose="02020603050405020304" pitchFamily="18" charset="0"/>
                <a:cs typeface="Times New Roman" panose="02020603050405020304" pitchFamily="18" charset="0"/>
              </a:rPr>
              <a:t>IQ, </a:t>
            </a:r>
            <a:r>
              <a:rPr lang="ru-RU" sz="1800" dirty="0" err="1">
                <a:solidFill>
                  <a:srgbClr val="000000"/>
                </a:solidFill>
                <a:latin typeface="Times New Roman" panose="02020603050405020304" pitchFamily="18" charset="0"/>
                <a:cs typeface="Times New Roman" panose="02020603050405020304" pitchFamily="18" charset="0"/>
              </a:rPr>
              <a:t>оцінку</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психічного</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розвитку</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призначають</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лабораторні</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інструментальні</a:t>
            </a:r>
            <a:r>
              <a:rPr lang="ru-RU" sz="1800" dirty="0">
                <a:solidFill>
                  <a:srgbClr val="000000"/>
                </a:solidFill>
                <a:latin typeface="Times New Roman" panose="02020603050405020304" pitchFamily="18" charset="0"/>
                <a:cs typeface="Times New Roman" panose="02020603050405020304" pitchFamily="18" charset="0"/>
              </a:rPr>
              <a:t> </a:t>
            </a:r>
            <a:r>
              <a:rPr lang="ru-RU" sz="1800" dirty="0" err="1">
                <a:solidFill>
                  <a:srgbClr val="000000"/>
                </a:solidFill>
                <a:latin typeface="Times New Roman" panose="02020603050405020304" pitchFamily="18" charset="0"/>
                <a:cs typeface="Times New Roman" panose="02020603050405020304" pitchFamily="18" charset="0"/>
              </a:rPr>
              <a:t>дослідження</a:t>
            </a:r>
            <a:r>
              <a:rPr lang="ru-RU" sz="1800" dirty="0">
                <a:solidFill>
                  <a:srgbClr val="000000"/>
                </a:solidFill>
                <a:latin typeface="Times New Roman" panose="02020603050405020304" pitchFamily="18" charset="0"/>
                <a:cs typeface="Times New Roman" panose="02020603050405020304" pitchFamily="18" charset="0"/>
              </a:rPr>
              <a:t>.</a:t>
            </a:r>
          </a:p>
          <a:p>
            <a:endParaRPr lang="ru-RU" sz="7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636227" y="609601"/>
            <a:ext cx="3886200" cy="94806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ru-RU" sz="2000" b="1" i="1" dirty="0" err="1">
                <a:solidFill>
                  <a:schemeClr val="accent6">
                    <a:lumMod val="90000"/>
                    <a:lumOff val="10000"/>
                  </a:schemeClr>
                </a:solidFill>
                <a:latin typeface="Times New Roman" panose="02020603050405020304" pitchFamily="18" charset="0"/>
                <a:cs typeface="Times New Roman" panose="02020603050405020304" pitchFamily="18" charset="0"/>
              </a:rPr>
              <a:t>Комплексний</a:t>
            </a:r>
            <a:r>
              <a:rPr lang="ru-RU" sz="2000" b="1" i="1" dirty="0">
                <a:solidFill>
                  <a:schemeClr val="accent6">
                    <a:lumMod val="90000"/>
                    <a:lumOff val="10000"/>
                  </a:schemeClr>
                </a:solidFill>
                <a:latin typeface="Times New Roman" panose="02020603050405020304" pitchFamily="18" charset="0"/>
                <a:cs typeface="Times New Roman" panose="02020603050405020304" pitchFamily="18" charset="0"/>
              </a:rPr>
              <a:t> </a:t>
            </a:r>
            <a:r>
              <a:rPr lang="ru-RU" sz="2000" b="1" i="1" dirty="0" err="1">
                <a:solidFill>
                  <a:schemeClr val="accent6">
                    <a:lumMod val="90000"/>
                    <a:lumOff val="10000"/>
                  </a:schemeClr>
                </a:solidFill>
                <a:latin typeface="Times New Roman" panose="02020603050405020304" pitchFamily="18" charset="0"/>
                <a:cs typeface="Times New Roman" panose="02020603050405020304" pitchFamily="18" charset="0"/>
              </a:rPr>
              <a:t>супровід</a:t>
            </a:r>
            <a:r>
              <a:rPr lang="ru-RU" sz="2000" b="1" i="1" dirty="0">
                <a:solidFill>
                  <a:schemeClr val="accent6">
                    <a:lumMod val="90000"/>
                    <a:lumOff val="10000"/>
                  </a:schemeClr>
                </a:solidFill>
                <a:latin typeface="Times New Roman" panose="02020603050405020304" pitchFamily="18" charset="0"/>
                <a:cs typeface="Times New Roman" panose="02020603050405020304" pitchFamily="18" charset="0"/>
              </a:rPr>
              <a:t> </a:t>
            </a:r>
            <a:r>
              <a:rPr lang="ru-RU" sz="2000" b="1" i="1" dirty="0" err="1">
                <a:solidFill>
                  <a:schemeClr val="accent6">
                    <a:lumMod val="90000"/>
                    <a:lumOff val="10000"/>
                  </a:schemeClr>
                </a:solidFill>
                <a:latin typeface="Times New Roman" panose="02020603050405020304" pitchFamily="18" charset="0"/>
                <a:cs typeface="Times New Roman" panose="02020603050405020304" pitchFamily="18" charset="0"/>
              </a:rPr>
              <a:t>спеціалістів</a:t>
            </a:r>
            <a:endParaRPr lang="ru-RU" sz="2000" b="1" i="1" dirty="0">
              <a:solidFill>
                <a:schemeClr val="accent6">
                  <a:lumMod val="90000"/>
                  <a:lumOff val="1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381000" y="2966098"/>
            <a:ext cx="2057400" cy="68089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a:t>логопед</a:t>
            </a:r>
          </a:p>
        </p:txBody>
      </p:sp>
      <p:sp>
        <p:nvSpPr>
          <p:cNvPr id="7" name="Скругленный прямоугольник 6"/>
          <p:cNvSpPr/>
          <p:nvPr/>
        </p:nvSpPr>
        <p:spPr>
          <a:xfrm>
            <a:off x="3605579" y="2966098"/>
            <a:ext cx="2209800" cy="68089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a:t>дефектолог</a:t>
            </a:r>
            <a:endParaRPr lang="ru-RU" dirty="0"/>
          </a:p>
        </p:txBody>
      </p:sp>
      <p:sp>
        <p:nvSpPr>
          <p:cNvPr id="8" name="Скругленный прямоугольник 7"/>
          <p:cNvSpPr/>
          <p:nvPr/>
        </p:nvSpPr>
        <p:spPr>
          <a:xfrm>
            <a:off x="7004538" y="1710071"/>
            <a:ext cx="1998785" cy="61550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a:t>психолог</a:t>
            </a:r>
          </a:p>
        </p:txBody>
      </p:sp>
      <p:sp>
        <p:nvSpPr>
          <p:cNvPr id="9" name="Скругленный прямоугольник 8"/>
          <p:cNvSpPr/>
          <p:nvPr/>
        </p:nvSpPr>
        <p:spPr>
          <a:xfrm>
            <a:off x="6582508" y="2960707"/>
            <a:ext cx="2209800" cy="6096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a:t>невролог</a:t>
            </a:r>
          </a:p>
        </p:txBody>
      </p:sp>
      <p:sp>
        <p:nvSpPr>
          <p:cNvPr id="11" name="Скругленный прямоугольник 10"/>
          <p:cNvSpPr/>
          <p:nvPr/>
        </p:nvSpPr>
        <p:spPr>
          <a:xfrm>
            <a:off x="125289" y="1870578"/>
            <a:ext cx="2107223" cy="666905"/>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a:t>дитячий </a:t>
            </a:r>
            <a:r>
              <a:rPr lang="uk-UA" dirty="0"/>
              <a:t>психіатр</a:t>
            </a:r>
          </a:p>
        </p:txBody>
      </p:sp>
      <p:cxnSp>
        <p:nvCxnSpPr>
          <p:cNvPr id="13" name="Прямая со стрелкой 12"/>
          <p:cNvCxnSpPr/>
          <p:nvPr/>
        </p:nvCxnSpPr>
        <p:spPr>
          <a:xfrm flipH="1">
            <a:off x="2096598" y="1297384"/>
            <a:ext cx="447675" cy="408743"/>
          </a:xfrm>
          <a:prstGeom prst="straightConnector1">
            <a:avLst/>
          </a:prstGeom>
          <a:ln w="28575"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Прямая со стрелкой 13"/>
          <p:cNvCxnSpPr/>
          <p:nvPr/>
        </p:nvCxnSpPr>
        <p:spPr>
          <a:xfrm flipH="1">
            <a:off x="2416419" y="1615558"/>
            <a:ext cx="685800" cy="1176946"/>
          </a:xfrm>
          <a:prstGeom prst="straightConnector1">
            <a:avLst/>
          </a:prstGeom>
          <a:ln w="28575"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Прямая со стрелкой 16"/>
          <p:cNvCxnSpPr/>
          <p:nvPr/>
        </p:nvCxnSpPr>
        <p:spPr>
          <a:xfrm flipH="1">
            <a:off x="4722202" y="1703008"/>
            <a:ext cx="14654" cy="1179919"/>
          </a:xfrm>
          <a:prstGeom prst="straightConnector1">
            <a:avLst/>
          </a:prstGeom>
          <a:ln w="28575"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Прямая со стрелкой 20"/>
          <p:cNvCxnSpPr/>
          <p:nvPr/>
        </p:nvCxnSpPr>
        <p:spPr>
          <a:xfrm>
            <a:off x="6670066" y="1219241"/>
            <a:ext cx="533400" cy="348004"/>
          </a:xfrm>
          <a:prstGeom prst="straightConnector1">
            <a:avLst/>
          </a:prstGeom>
          <a:ln w="28575"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Прямая со стрелкой 22"/>
          <p:cNvCxnSpPr/>
          <p:nvPr/>
        </p:nvCxnSpPr>
        <p:spPr>
          <a:xfrm>
            <a:off x="6172200" y="1695153"/>
            <a:ext cx="838200" cy="1097351"/>
          </a:xfrm>
          <a:prstGeom prst="straightConnector1">
            <a:avLst/>
          </a:prstGeom>
          <a:ln w="28575"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123440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Объект 2"/>
          <p:cNvPicPr>
            <a:picLocks noGrp="1" noChangeAspect="1"/>
          </p:cNvPicPr>
          <p:nvPr>
            <p:ph idx="1"/>
          </p:nvPr>
        </p:nvPicPr>
        <p:blipFill rotWithShape="1">
          <a:blip r:embed="rId2">
            <a:extLst>
              <a:ext uri="{28A0092B-C50C-407E-A947-70E740481C1C}">
                <a14:useLocalDpi xmlns:a14="http://schemas.microsoft.com/office/drawing/2010/main" val="0"/>
              </a:ext>
            </a:extLst>
          </a:blip>
          <a:srcRect l="5143" r="6077"/>
          <a:stretch/>
        </p:blipFill>
        <p:spPr>
          <a:xfrm>
            <a:off x="0" y="0"/>
            <a:ext cx="9126415" cy="6858000"/>
          </a:xfrm>
        </p:spPr>
      </p:pic>
    </p:spTree>
    <p:extLst>
      <p:ext uri="{BB962C8B-B14F-4D97-AF65-F5344CB8AC3E}">
        <p14:creationId xmlns:p14="http://schemas.microsoft.com/office/powerpoint/2010/main" val="40975268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62200" y="381000"/>
            <a:ext cx="6400800" cy="6172200"/>
          </a:xfrm>
        </p:spPr>
        <p:txBody>
          <a:bodyPr>
            <a:normAutofit fontScale="62500" lnSpcReduction="20000"/>
          </a:bodyPr>
          <a:lstStyle/>
          <a:p>
            <a:pPr marL="0" indent="360000">
              <a:buNone/>
            </a:pPr>
            <a:r>
              <a:rPr lang="uk-UA" sz="3800" dirty="0">
                <a:solidFill>
                  <a:srgbClr val="000000"/>
                </a:solidFill>
                <a:latin typeface="Times New Roman" panose="02020603050405020304" pitchFamily="18" charset="0"/>
                <a:cs typeface="Times New Roman" panose="02020603050405020304" pitchFamily="18" charset="0"/>
              </a:rPr>
              <a:t>Спеціалісти допоможуть в лікуванні та корекції основних, вторинних порушень, що виникають у дітей із РВ. </a:t>
            </a:r>
          </a:p>
          <a:p>
            <a:pPr marL="0" indent="360000">
              <a:buNone/>
            </a:pPr>
            <a:r>
              <a:rPr lang="uk-UA" sz="3800" dirty="0">
                <a:solidFill>
                  <a:srgbClr val="000000"/>
                </a:solidFill>
                <a:latin typeface="Times New Roman" panose="02020603050405020304" pitchFamily="18" charset="0"/>
                <a:cs typeface="Times New Roman" panose="02020603050405020304" pitchFamily="18" charset="0"/>
              </a:rPr>
              <a:t>Психологічний супровід та корекція, робота з дефектологом, логопедом, протягом усього дитинства, при одночасному застосуванні фармакотерапії - можуть поліпшити стан та перебіг захворювання. </a:t>
            </a:r>
          </a:p>
          <a:p>
            <a:pPr marL="0" indent="360000">
              <a:buNone/>
            </a:pPr>
            <a:r>
              <a:rPr lang="uk-UA" sz="3800" dirty="0">
                <a:solidFill>
                  <a:srgbClr val="000000"/>
                </a:solidFill>
                <a:latin typeface="Times New Roman" panose="02020603050405020304" pitchFamily="18" charset="0"/>
                <a:cs typeface="Times New Roman" panose="02020603050405020304" pitchFamily="18" charset="0"/>
              </a:rPr>
              <a:t>Заняття з психологом допоможуть зняти психологічну напругу, подолати внутрішні конфлікти, знизити рівень тривожності, агресивності та стабілізувати психологічний стан малюка. </a:t>
            </a:r>
          </a:p>
          <a:p>
            <a:pPr marL="0" indent="360000">
              <a:buNone/>
            </a:pPr>
            <a:r>
              <a:rPr lang="uk-UA" sz="3800" dirty="0">
                <a:solidFill>
                  <a:srgbClr val="000000"/>
                </a:solidFill>
                <a:latin typeface="Times New Roman" panose="02020603050405020304" pitchFamily="18" charset="0"/>
                <a:cs typeface="Times New Roman" panose="02020603050405020304" pitchFamily="18" charset="0"/>
              </a:rPr>
              <a:t>При комплексному порушенні в розвитку (ДЦП і РВ, глухота і РВ, сліпота і РВ, РАС і РВ) діти потребують додаткової допомоги інших фахівців: </a:t>
            </a:r>
            <a:r>
              <a:rPr lang="uk-UA" sz="3800" dirty="0" err="1">
                <a:solidFill>
                  <a:srgbClr val="000000"/>
                </a:solidFill>
                <a:latin typeface="Times New Roman" panose="02020603050405020304" pitchFamily="18" charset="0"/>
                <a:cs typeface="Times New Roman" panose="02020603050405020304" pitchFamily="18" charset="0"/>
              </a:rPr>
              <a:t>реабілітолога</a:t>
            </a:r>
            <a:r>
              <a:rPr lang="uk-UA" sz="3800" dirty="0">
                <a:solidFill>
                  <a:srgbClr val="000000"/>
                </a:solidFill>
                <a:latin typeface="Times New Roman" panose="02020603050405020304" pitchFamily="18" charset="0"/>
                <a:cs typeface="Times New Roman" panose="02020603050405020304" pitchFamily="18" charset="0"/>
              </a:rPr>
              <a:t>, фізичного терапевта, масажиста, окуліста, та інших фахівців</a:t>
            </a:r>
            <a:r>
              <a:rPr lang="uk-UA" dirty="0">
                <a:solidFill>
                  <a:srgbClr val="000000"/>
                </a:solidFill>
                <a:latin typeface="Times New Roman" panose="02020603050405020304" pitchFamily="18" charset="0"/>
                <a:cs typeface="Times New Roman" panose="02020603050405020304" pitchFamily="18" charset="0"/>
              </a:rPr>
              <a:t>.</a:t>
            </a:r>
          </a:p>
          <a:p>
            <a:pPr marL="0" indent="360000">
              <a:buNone/>
            </a:pPr>
            <a:endParaRPr lang="uk-UA"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t="15556"/>
          <a:stretch/>
        </p:blipFill>
        <p:spPr>
          <a:xfrm>
            <a:off x="0" y="0"/>
            <a:ext cx="1822048" cy="6858000"/>
          </a:xfrm>
          <a:prstGeom prst="rect">
            <a:avLst/>
          </a:prstGeom>
        </p:spPr>
      </p:pic>
    </p:spTree>
    <p:extLst>
      <p:ext uri="{BB962C8B-B14F-4D97-AF65-F5344CB8AC3E}">
        <p14:creationId xmlns:p14="http://schemas.microsoft.com/office/powerpoint/2010/main" val="14355417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457200"/>
            <a:ext cx="8229600" cy="639762"/>
          </a:xfrm>
        </p:spPr>
        <p:txBody>
          <a:bodyPr>
            <a:noAutofit/>
          </a:bodyPr>
          <a:lstStyle/>
          <a:p>
            <a:r>
              <a:rPr lang="ru-RU" sz="3200" dirty="0" err="1">
                <a:latin typeface="Times New Roman" panose="02020603050405020304" pitchFamily="18" charset="0"/>
                <a:cs typeface="Times New Roman" panose="02020603050405020304" pitchFamily="18" charset="0"/>
              </a:rPr>
              <a:t>Диференціація</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розумової</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відсталості</a:t>
            </a:r>
            <a:r>
              <a:rPr lang="ru-RU" sz="3200" dirty="0">
                <a:latin typeface="Times New Roman" panose="02020603050405020304" pitchFamily="18" charset="0"/>
                <a:cs typeface="Times New Roman" panose="02020603050405020304" pitchFamily="18" charset="0"/>
              </a:rPr>
              <a:t> та </a:t>
            </a:r>
            <a:r>
              <a:rPr lang="ru-RU" sz="3200" dirty="0" err="1">
                <a:latin typeface="Times New Roman" panose="02020603050405020304" pitchFamily="18" charset="0"/>
                <a:cs typeface="Times New Roman" panose="02020603050405020304" pitchFamily="18" charset="0"/>
              </a:rPr>
              <a:t>подібних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станів</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61975" y="990600"/>
            <a:ext cx="8229600" cy="6096000"/>
          </a:xfrm>
        </p:spPr>
        <p:txBody>
          <a:bodyPr>
            <a:noAutofit/>
          </a:bodyPr>
          <a:lstStyle/>
          <a:p>
            <a:pPr marL="0" indent="396000">
              <a:buNone/>
            </a:pPr>
            <a:r>
              <a:rPr lang="uk-UA" sz="1800" dirty="0">
                <a:latin typeface="Times New Roman" panose="02020603050405020304" pitchFamily="18" charset="0"/>
                <a:cs typeface="Times New Roman" panose="02020603050405020304" pitchFamily="18" charset="0"/>
              </a:rPr>
              <a:t>Затримка психічного розвитку . Від розумової відсталості затримка психічного розвитку відрізняється високими можливостями компенсації за умови спеціального навчання, завдяки відносно збереженій зоні найближчого розвитку. При затримці психічного розвитку на перший план виступають знижена розумова працездатність, висока психічна виснажливість та емоційна вразливість.</a:t>
            </a:r>
          </a:p>
          <a:p>
            <a:pPr marL="0" indent="396000">
              <a:buNone/>
            </a:pPr>
            <a:r>
              <a:rPr lang="uk-UA" sz="1800" dirty="0">
                <a:latin typeface="Times New Roman" panose="02020603050405020304" pitchFamily="18" charset="0"/>
                <a:cs typeface="Times New Roman" panose="02020603050405020304" pitchFamily="18" charset="0"/>
              </a:rPr>
              <a:t>Алалія — загальний недорозвиток мовлення внаслідок локального пошкодження мовленнєвих центрів кори головного мозку. Оскільки генезис мовлення і мислення тісно пов'язані між собою, то мовленнєві вади зумовлюють недорозвиток мислення, особливо вербально-логічного. При розумовій відсталості — навпаки: порушення мислення зумовлює загальний недорозвиток мовлення. Діти з алалією вирізняються збереженою здатністю до навчання і високими компенсаторними можливостями. Рівень сформованості наочно-образного мислення у них є наближеним до норми.</a:t>
            </a:r>
          </a:p>
          <a:p>
            <a:pPr marL="0" indent="396000">
              <a:buNone/>
            </a:pPr>
            <a:endParaRPr lang="uk-UA" sz="18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b="14029"/>
          <a:stretch/>
        </p:blipFill>
        <p:spPr>
          <a:xfrm>
            <a:off x="2667000" y="4536945"/>
            <a:ext cx="3607142" cy="2321055"/>
          </a:xfrm>
          <a:prstGeom prst="rect">
            <a:avLst/>
          </a:prstGeom>
        </p:spPr>
      </p:pic>
    </p:spTree>
    <p:extLst>
      <p:ext uri="{BB962C8B-B14F-4D97-AF65-F5344CB8AC3E}">
        <p14:creationId xmlns:p14="http://schemas.microsoft.com/office/powerpoint/2010/main" val="1702577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4267200"/>
            <a:ext cx="5258332" cy="2924947"/>
          </a:xfrm>
          <a:prstGeom prst="rect">
            <a:avLst/>
          </a:prstGeom>
        </p:spPr>
      </p:pic>
      <p:sp>
        <p:nvSpPr>
          <p:cNvPr id="2" name="Заголовок 1"/>
          <p:cNvSpPr>
            <a:spLocks noGrp="1"/>
          </p:cNvSpPr>
          <p:nvPr>
            <p:ph type="title"/>
          </p:nvPr>
        </p:nvSpPr>
        <p:spPr>
          <a:xfrm>
            <a:off x="533400" y="-228600"/>
            <a:ext cx="8229600" cy="1143000"/>
          </a:xfrm>
        </p:spPr>
        <p:txBody>
          <a:bodyPr>
            <a:normAutofit/>
          </a:bodyPr>
          <a:lstStyle/>
          <a:p>
            <a:r>
              <a:rPr lang="uk-UA" sz="3600" dirty="0">
                <a:latin typeface="Times New Roman" panose="02020603050405020304" pitchFamily="18" charset="0"/>
                <a:cs typeface="Times New Roman" panose="02020603050405020304" pitchFamily="18" charset="0"/>
              </a:rPr>
              <a:t>Профілактика</a:t>
            </a:r>
            <a:endParaRPr lang="ru-RU" sz="36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idx="1"/>
          </p:nvPr>
        </p:nvSpPr>
        <p:spPr>
          <a:xfrm>
            <a:off x="304800" y="762000"/>
            <a:ext cx="8458200" cy="4525963"/>
          </a:xfrm>
        </p:spPr>
        <p:txBody>
          <a:bodyPr>
            <a:normAutofit/>
          </a:bodyPr>
          <a:lstStyle/>
          <a:p>
            <a:pPr marL="0" indent="0" algn="just">
              <a:buNone/>
            </a:pPr>
            <a:r>
              <a:rPr lang="uk-UA" sz="1800" dirty="0">
                <a:solidFill>
                  <a:schemeClr val="bg1"/>
                </a:solidFill>
                <a:latin typeface="Times New Roman" panose="02020603050405020304" pitchFamily="18" charset="0"/>
                <a:cs typeface="Times New Roman" panose="02020603050405020304" pitchFamily="18" charset="0"/>
              </a:rPr>
              <a:t>   Можливості первинної профілактики в даний час розширилися завдяки досягненням генетики і на її основі - медико-генетичного консультування. Профілактика олігофренії багато в чому залежить від відповідного обстеження вагітних. Перш за все, майбутній матері необхідно проконсультуватися з лікарем-генетиком, щоб оцінити можливі ризики народження хворої дитини. Також необхідно дотримуватися здорового способу життя, відмовившись від шкідливих звичок і по можливості виключивши будь-які негативні впливи зовнішніх факторів на організм. Бажано уникати вживання будь-яких лікарських препаратів і приділити особливу увагу профілактиці інфекційних захворювань. Дуже важливо регулярно відвідувати лікаря-гінеколога протягом всієї вагітності, своєчасно здавати аналізи і проходити необхідні обстеження. Здорова дієта, побудована на принципах дробового харчування, контроль артеріального тиску також мають чимало профілактичне значення. Не менш важливо і дбайливе ведення пологів, щоб уникнути травмування дитини.</a:t>
            </a:r>
          </a:p>
          <a:p>
            <a:pPr marL="0" indent="0" algn="just">
              <a:buNone/>
            </a:pPr>
            <a:endParaRPr lang="uk-UA"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91757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04800" y="76200"/>
            <a:ext cx="8686800" cy="4267200"/>
          </a:xfrm>
        </p:spPr>
        <p:txBody>
          <a:bodyPr>
            <a:normAutofit fontScale="92500" lnSpcReduction="10000"/>
          </a:bodyPr>
          <a:lstStyle/>
          <a:p>
            <a:pPr marL="0" indent="360000">
              <a:buNone/>
            </a:pPr>
            <a:r>
              <a:rPr lang="uk-UA" sz="3500" dirty="0">
                <a:latin typeface="Times New Roman" panose="02020603050405020304" pitchFamily="18" charset="0"/>
                <a:cs typeface="Times New Roman" panose="02020603050405020304" pitchFamily="18" charset="0"/>
              </a:rPr>
              <a:t>Реабілітація і соціальна адаптація</a:t>
            </a:r>
          </a:p>
          <a:p>
            <a:pPr marL="0" indent="360000">
              <a:buNone/>
            </a:pPr>
            <a:endParaRPr lang="uk-UA" dirty="0">
              <a:latin typeface="Times New Roman" panose="02020603050405020304" pitchFamily="18" charset="0"/>
              <a:cs typeface="Times New Roman" panose="02020603050405020304" pitchFamily="18" charset="0"/>
            </a:endParaRPr>
          </a:p>
          <a:p>
            <a:pPr marL="0" indent="360000">
              <a:buNone/>
            </a:pPr>
            <a:r>
              <a:rPr lang="uk-UA" sz="2600" dirty="0">
                <a:latin typeface="Times New Roman" panose="02020603050405020304" pitchFamily="18" charset="0"/>
                <a:cs typeface="Times New Roman" panose="02020603050405020304" pitchFamily="18" charset="0"/>
              </a:rPr>
              <a:t>Реабілітація хворих на олігофренію включає лікування, навчання і трудове пристосування, і безпосередньо пов'язана з організацією лікувально-профілактичної і соціальної допомоги хворим. Лікувально-профілактичну допомогу хворі отримують в психоневрологічних кабінетах дитячих </a:t>
            </a:r>
            <a:r>
              <a:rPr lang="uk-UA" sz="2600" dirty="0" err="1">
                <a:latin typeface="Times New Roman" panose="02020603050405020304" pitchFamily="18" charset="0"/>
                <a:cs typeface="Times New Roman" panose="02020603050405020304" pitchFamily="18" charset="0"/>
              </a:rPr>
              <a:t>поліклінік</a:t>
            </a:r>
            <a:r>
              <a:rPr lang="uk-UA" sz="2600" dirty="0">
                <a:latin typeface="Times New Roman" panose="02020603050405020304" pitchFamily="18" charset="0"/>
                <a:cs typeface="Times New Roman" panose="02020603050405020304" pitchFamily="18" charset="0"/>
              </a:rPr>
              <a:t>, психоневрологічних диспансерах і психіатричних лікарнях, а також в загальних лікувально-профілактичних установах.</a:t>
            </a:r>
          </a:p>
          <a:p>
            <a:pPr marL="0" indent="360000">
              <a:buNone/>
            </a:pPr>
            <a:r>
              <a:rPr lang="uk-UA" sz="2600" dirty="0">
                <a:latin typeface="Times New Roman" panose="02020603050405020304" pitchFamily="18" charset="0"/>
                <a:cs typeface="Times New Roman" panose="02020603050405020304" pitchFamily="18" charset="0"/>
              </a:rPr>
              <a:t>Хворі на олігофренію знаходяться під юридичним захистом держави.</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386" y="3810000"/>
            <a:ext cx="3409627" cy="3048000"/>
          </a:xfrm>
          <a:prstGeom prst="rect">
            <a:avLst/>
          </a:prstGeom>
        </p:spPr>
      </p:pic>
    </p:spTree>
    <p:extLst>
      <p:ext uri="{BB962C8B-B14F-4D97-AF65-F5344CB8AC3E}">
        <p14:creationId xmlns:p14="http://schemas.microsoft.com/office/powerpoint/2010/main" val="35482993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675" y="0"/>
            <a:ext cx="8229600" cy="864096"/>
          </a:xfrm>
        </p:spPr>
        <p:txBody>
          <a:bodyPr>
            <a:normAutofit/>
          </a:bodyPr>
          <a:lstStyle/>
          <a:p>
            <a:r>
              <a:rPr lang="ru-RU" sz="3200" b="1" dirty="0" err="1">
                <a:solidFill>
                  <a:schemeClr val="bg1"/>
                </a:solidFill>
                <a:latin typeface="Times New Roman" panose="02020603050405020304" pitchFamily="18" charset="0"/>
                <a:cs typeface="Times New Roman" panose="02020603050405020304" pitchFamily="18" charset="0"/>
              </a:rPr>
              <a:t>Відомі</a:t>
            </a:r>
            <a:r>
              <a:rPr lang="ru-RU" sz="3200" b="1" dirty="0">
                <a:solidFill>
                  <a:schemeClr val="bg1"/>
                </a:solidFill>
                <a:latin typeface="Times New Roman" panose="02020603050405020304" pitchFamily="18" charset="0"/>
                <a:cs typeface="Times New Roman" panose="02020603050405020304" pitchFamily="18" charset="0"/>
              </a:rPr>
              <a:t> люди</a:t>
            </a:r>
          </a:p>
        </p:txBody>
      </p:sp>
      <p:sp>
        <p:nvSpPr>
          <p:cNvPr id="5" name="Содержимое 4"/>
          <p:cNvSpPr>
            <a:spLocks noGrp="1"/>
          </p:cNvSpPr>
          <p:nvPr>
            <p:ph idx="1"/>
          </p:nvPr>
        </p:nvSpPr>
        <p:spPr>
          <a:xfrm>
            <a:off x="228600" y="864096"/>
            <a:ext cx="8610600" cy="5384304"/>
          </a:xfrm>
        </p:spPr>
        <p:txBody>
          <a:bodyPr>
            <a:normAutofit fontScale="70000" lnSpcReduction="20000"/>
          </a:bodyPr>
          <a:lstStyle/>
          <a:p>
            <a:pPr marL="0" indent="0">
              <a:buNone/>
            </a:pPr>
            <a:r>
              <a:rPr lang="uk-UA" i="1" dirty="0">
                <a:solidFill>
                  <a:srgbClr val="000000"/>
                </a:solidFill>
                <a:latin typeface="Times New Roman" panose="02020603050405020304" pitchFamily="18" charset="0"/>
                <a:cs typeface="Times New Roman" panose="02020603050405020304" pitchFamily="18" charset="0"/>
              </a:rPr>
              <a:t>Ейнштейн</a:t>
            </a:r>
            <a:r>
              <a:rPr lang="uk-UA" dirty="0">
                <a:solidFill>
                  <a:srgbClr val="000000"/>
                </a:solidFill>
                <a:latin typeface="Times New Roman" panose="02020603050405020304" pitchFamily="18" charset="0"/>
                <a:cs typeface="Times New Roman" panose="02020603050405020304" pitchFamily="18" charset="0"/>
              </a:rPr>
              <a:t> не говорив до чотирьох, до 7 страждав недорікуватістю. Лікарі підозрювали вроджену розумову неповноцінність.</a:t>
            </a:r>
          </a:p>
          <a:p>
            <a:pPr marL="0" indent="0">
              <a:buNone/>
            </a:pPr>
            <a:r>
              <a:rPr lang="uk-UA" dirty="0">
                <a:solidFill>
                  <a:srgbClr val="000000"/>
                </a:solidFill>
                <a:latin typeface="Times New Roman" panose="02020603050405020304" pitchFamily="18" charset="0"/>
                <a:cs typeface="Times New Roman" panose="02020603050405020304" pitchFamily="18" charset="0"/>
              </a:rPr>
              <a:t>Коли </a:t>
            </a:r>
            <a:r>
              <a:rPr lang="uk-UA" i="1" dirty="0" err="1">
                <a:solidFill>
                  <a:srgbClr val="000000"/>
                </a:solidFill>
                <a:latin typeface="Times New Roman" panose="02020603050405020304" pitchFamily="18" charset="0"/>
                <a:cs typeface="Times New Roman" panose="02020603050405020304" pitchFamily="18" charset="0"/>
              </a:rPr>
              <a:t>Марконі</a:t>
            </a:r>
            <a:r>
              <a:rPr lang="uk-UA" dirty="0">
                <a:solidFill>
                  <a:srgbClr val="000000"/>
                </a:solidFill>
                <a:latin typeface="Times New Roman" panose="02020603050405020304" pitchFamily="18" charset="0"/>
                <a:cs typeface="Times New Roman" panose="02020603050405020304" pitchFamily="18" charset="0"/>
              </a:rPr>
              <a:t> придумав радіо і розповідав своїм друзям, що буде передавати слова на відстані по повітрю, вони порахували його божевільним і відвели до психіатра. Але вже через кілька місяців його радіо врятувало життя багатьом морякам.</a:t>
            </a:r>
          </a:p>
          <a:p>
            <a:pPr marL="0" indent="0">
              <a:buNone/>
            </a:pPr>
            <a:r>
              <a:rPr lang="uk-UA" i="1" dirty="0" err="1">
                <a:solidFill>
                  <a:srgbClr val="000000"/>
                </a:solidFill>
                <a:latin typeface="Times New Roman" panose="02020603050405020304" pitchFamily="18" charset="0"/>
                <a:cs typeface="Times New Roman" panose="02020603050405020304" pitchFamily="18" charset="0"/>
              </a:rPr>
              <a:t>Ісаак</a:t>
            </a:r>
            <a:r>
              <a:rPr lang="uk-UA" i="1" dirty="0">
                <a:solidFill>
                  <a:srgbClr val="000000"/>
                </a:solidFill>
                <a:latin typeface="Times New Roman" panose="02020603050405020304" pitchFamily="18" charset="0"/>
                <a:cs typeface="Times New Roman" panose="02020603050405020304" pitchFamily="18" charset="0"/>
              </a:rPr>
              <a:t> Ньютон</a:t>
            </a:r>
            <a:r>
              <a:rPr lang="uk-UA" dirty="0">
                <a:solidFill>
                  <a:srgbClr val="000000"/>
                </a:solidFill>
                <a:latin typeface="Times New Roman" panose="02020603050405020304" pitchFamily="18" charset="0"/>
                <a:cs typeface="Times New Roman" panose="02020603050405020304" pitchFamily="18" charset="0"/>
              </a:rPr>
              <a:t>. Один з творців класичної фізики. Народився недоношеним, пізно пішов, ще пізніше заговорив. Деякий час і зовсім вважався «блаженним дурником».</a:t>
            </a:r>
          </a:p>
          <a:p>
            <a:pPr marL="0" indent="0">
              <a:buNone/>
            </a:pPr>
            <a:r>
              <a:rPr lang="uk-UA" i="1" dirty="0">
                <a:solidFill>
                  <a:srgbClr val="000000"/>
                </a:solidFill>
                <a:latin typeface="Times New Roman" panose="02020603050405020304" pitchFamily="18" charset="0"/>
                <a:cs typeface="Times New Roman" panose="02020603050405020304" pitchFamily="18" charset="0"/>
              </a:rPr>
              <a:t>Костянтин Ціолковський</a:t>
            </a:r>
            <a:r>
              <a:rPr lang="uk-UA" dirty="0">
                <a:solidFill>
                  <a:srgbClr val="000000"/>
                </a:solidFill>
                <a:latin typeface="Times New Roman" panose="02020603050405020304" pitchFamily="18" charset="0"/>
                <a:cs typeface="Times New Roman" panose="02020603050405020304" pitchFamily="18" charset="0"/>
              </a:rPr>
              <a:t>. Основоположник теоретичної космонавтики. Відрахований з гімназії як розумово відсталий, не здатний впоратися навіть з елементарними завданнями.</a:t>
            </a:r>
          </a:p>
          <a:p>
            <a:pPr marL="0" indent="0">
              <a:buNone/>
            </a:pPr>
            <a:r>
              <a:rPr lang="uk-UA" i="1" dirty="0">
                <a:solidFill>
                  <a:srgbClr val="000000"/>
                </a:solidFill>
                <a:latin typeface="Times New Roman" panose="02020603050405020304" pitchFamily="18" charset="0"/>
                <a:cs typeface="Times New Roman" panose="02020603050405020304" pitchFamily="18" charset="0"/>
              </a:rPr>
              <a:t>Томас Едісон</a:t>
            </a:r>
            <a:r>
              <a:rPr lang="uk-UA" dirty="0">
                <a:solidFill>
                  <a:srgbClr val="000000"/>
                </a:solidFill>
                <a:latin typeface="Times New Roman" panose="02020603050405020304" pitchFamily="18" charset="0"/>
                <a:cs typeface="Times New Roman" panose="02020603050405020304" pitchFamily="18" charset="0"/>
              </a:rPr>
              <a:t>. Творець звукозапису і електричної лампи. Після 4 місяців навчання його матері рекомендували забрати дитину зі школи як розумово відсталого.</a:t>
            </a:r>
          </a:p>
        </p:txBody>
      </p:sp>
    </p:spTree>
    <p:extLst>
      <p:ext uri="{BB962C8B-B14F-4D97-AF65-F5344CB8AC3E}">
        <p14:creationId xmlns:p14="http://schemas.microsoft.com/office/powerpoint/2010/main" val="33245445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145">
      <a:dk1>
        <a:srgbClr val="FFFFFF"/>
      </a:dk1>
      <a:lt1>
        <a:srgbClr val="FFFFFF"/>
      </a:lt1>
      <a:dk2>
        <a:srgbClr val="FFFFFF"/>
      </a:dk2>
      <a:lt2>
        <a:srgbClr val="1D6FA7"/>
      </a:lt2>
      <a:accent1>
        <a:srgbClr val="145858"/>
      </a:accent1>
      <a:accent2>
        <a:srgbClr val="208F8C"/>
      </a:accent2>
      <a:accent3>
        <a:srgbClr val="3FCDB5"/>
      </a:accent3>
      <a:accent4>
        <a:srgbClr val="5DD5C1"/>
      </a:accent4>
      <a:accent5>
        <a:srgbClr val="23748D"/>
      </a:accent5>
      <a:accent6>
        <a:srgbClr val="004760"/>
      </a:accent6>
      <a:hlink>
        <a:srgbClr val="37687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145">
      <a:dk1>
        <a:srgbClr val="FFFFFF"/>
      </a:dk1>
      <a:lt1>
        <a:srgbClr val="FFFFFF"/>
      </a:lt1>
      <a:dk2>
        <a:srgbClr val="FFFFFF"/>
      </a:dk2>
      <a:lt2>
        <a:srgbClr val="1D6FA7"/>
      </a:lt2>
      <a:accent1>
        <a:srgbClr val="145858"/>
      </a:accent1>
      <a:accent2>
        <a:srgbClr val="208F8C"/>
      </a:accent2>
      <a:accent3>
        <a:srgbClr val="3FCDB5"/>
      </a:accent3>
      <a:accent4>
        <a:srgbClr val="5DD5C1"/>
      </a:accent4>
      <a:accent5>
        <a:srgbClr val="23748D"/>
      </a:accent5>
      <a:accent6>
        <a:srgbClr val="004760"/>
      </a:accent6>
      <a:hlink>
        <a:srgbClr val="37687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5_Office Theme">
  <a:themeElements>
    <a:clrScheme name="Custom 145">
      <a:dk1>
        <a:srgbClr val="FFFFFF"/>
      </a:dk1>
      <a:lt1>
        <a:srgbClr val="FFFFFF"/>
      </a:lt1>
      <a:dk2>
        <a:srgbClr val="FFFFFF"/>
      </a:dk2>
      <a:lt2>
        <a:srgbClr val="1D6FA7"/>
      </a:lt2>
      <a:accent1>
        <a:srgbClr val="145858"/>
      </a:accent1>
      <a:accent2>
        <a:srgbClr val="208F8C"/>
      </a:accent2>
      <a:accent3>
        <a:srgbClr val="3FCDB5"/>
      </a:accent3>
      <a:accent4>
        <a:srgbClr val="5DD5C1"/>
      </a:accent4>
      <a:accent5>
        <a:srgbClr val="23748D"/>
      </a:accent5>
      <a:accent6>
        <a:srgbClr val="004760"/>
      </a:accent6>
      <a:hlink>
        <a:srgbClr val="37687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A19722BFB1424E489F3AFBF8A1B4B039" ma:contentTypeVersion="4" ma:contentTypeDescription="Создание документа." ma:contentTypeScope="" ma:versionID="46f5d1a2ba2b445c6f9e45aebd815219">
  <xsd:schema xmlns:xsd="http://www.w3.org/2001/XMLSchema" xmlns:xs="http://www.w3.org/2001/XMLSchema" xmlns:p="http://schemas.microsoft.com/office/2006/metadata/properties" xmlns:ns2="94220162-0922-4359-856c-38177228325c" targetNamespace="http://schemas.microsoft.com/office/2006/metadata/properties" ma:root="true" ma:fieldsID="dcf7e59c6892ea81e10044d773218173" ns2:_="">
    <xsd:import namespace="94220162-0922-4359-856c-38177228325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20162-0922-4359-856c-3817722832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7FD1EF-4622-4555-87F1-713C16916722}"/>
</file>

<file path=customXml/itemProps2.xml><?xml version="1.0" encoding="utf-8"?>
<ds:datastoreItem xmlns:ds="http://schemas.openxmlformats.org/officeDocument/2006/customXml" ds:itemID="{2F1A3E1F-A8C4-4198-A3F0-0A6C44F83BEA}"/>
</file>

<file path=docProps/app.xml><?xml version="1.0" encoding="utf-8"?>
<Properties xmlns="http://schemas.openxmlformats.org/officeDocument/2006/extended-properties" xmlns:vt="http://schemas.openxmlformats.org/officeDocument/2006/docPropsVTypes">
  <TotalTime>2008</TotalTime>
  <Words>1667</Words>
  <Application>Microsoft Office PowerPoint</Application>
  <PresentationFormat>Экран (4:3)</PresentationFormat>
  <Paragraphs>122</Paragraphs>
  <Slides>26</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26</vt:i4>
      </vt:variant>
    </vt:vector>
  </HeadingPairs>
  <TitlesOfParts>
    <vt:vector size="29" baseType="lpstr">
      <vt:lpstr>Office Theme</vt:lpstr>
      <vt:lpstr>1_Office Theme</vt:lpstr>
      <vt:lpstr>15_Office Theme</vt:lpstr>
      <vt:lpstr>Презентация PowerPoint</vt:lpstr>
      <vt:lpstr>Презентация PowerPoint</vt:lpstr>
      <vt:lpstr>Історичний аспект</vt:lpstr>
      <vt:lpstr>Причини: </vt:lpstr>
      <vt:lpstr>Основні ознаки олігофренії: </vt:lpstr>
      <vt:lpstr>Виділяють такі основні види: </vt:lpstr>
      <vt:lpstr>Форми          та       ступені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Психологічні особливості дітей з РВ:</vt:lpstr>
      <vt:lpstr>Характеристика психічних процесів </vt:lpstr>
      <vt:lpstr>Презентация PowerPoint</vt:lpstr>
      <vt:lpstr>Особливості поведінки </vt:lpstr>
      <vt:lpstr>Неускладнена олігофренія</vt:lpstr>
      <vt:lpstr>Ускладнена олігофренія</vt:lpstr>
      <vt:lpstr>Презентация PowerPoint</vt:lpstr>
      <vt:lpstr>Презентация PowerPoint</vt:lpstr>
      <vt:lpstr>Презентация PowerPoint</vt:lpstr>
      <vt:lpstr>Диференціація розумової відсталості та подібних станів </vt:lpstr>
      <vt:lpstr>Профілактика</vt:lpstr>
      <vt:lpstr>Презентация PowerPoint</vt:lpstr>
      <vt:lpstr>Відомі люди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Станкова Ганна Іллівна</cp:lastModifiedBy>
  <cp:revision>269</cp:revision>
  <dcterms:created xsi:type="dcterms:W3CDTF">2012-04-26T17:06:14Z</dcterms:created>
  <dcterms:modified xsi:type="dcterms:W3CDTF">2022-11-30T06:51:59Z</dcterms:modified>
</cp:coreProperties>
</file>