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92"/>
    <p:restoredTop sz="96281"/>
  </p:normalViewPr>
  <p:slideViewPr>
    <p:cSldViewPr snapToGrid="0">
      <p:cViewPr varScale="1">
        <p:scale>
          <a:sx n="48" d="100"/>
          <a:sy n="48" d="100"/>
        </p:scale>
        <p:origin x="232" y="1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EED2C-21F7-3168-4BB6-3BE69197D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043953"/>
            <a:ext cx="7766936" cy="2006883"/>
          </a:xfrm>
        </p:spPr>
        <p:txBody>
          <a:bodyPr/>
          <a:lstStyle/>
          <a:p>
            <a:r>
              <a:rPr lang="uk-UA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Тема 1. Цукровий діабет 2-го типу: епідеміологія, етіологія, патогенез та класифікація</a:t>
            </a:r>
            <a:endParaRPr lang="ru-UA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C38764-91E4-7014-C79B-25DC88A7FF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15484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95554-379D-8FDD-0519-60DB9C1EB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033F2F-5519-4CE3-EA9C-E96C5B53F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Цукровий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діабет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2-го типу –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це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хронічне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ендокринне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захворювання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,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що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характеризується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порушенням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регуляції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рівня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цукру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в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крові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і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відсутністю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нормального «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сприйняття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»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інсуліну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органами і тканинами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організму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.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Хворі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на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цукровий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діабет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2-го типу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становлять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близько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90%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від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загальної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кількості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захворілих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 на </a:t>
            </a:r>
            <a:r>
              <a:rPr lang="ru-RU" sz="2400" b="0" i="0" u="none" strike="noStrike" dirty="0" err="1">
                <a:solidFill>
                  <a:srgbClr val="1A2731"/>
                </a:solidFill>
                <a:effectLst/>
                <a:latin typeface="MuseoSansCyrl-thin"/>
              </a:rPr>
              <a:t>діабет</a:t>
            </a:r>
            <a:r>
              <a:rPr lang="ru-RU" sz="2400" b="0" i="0" u="none" strike="noStrike" dirty="0">
                <a:solidFill>
                  <a:srgbClr val="1A2731"/>
                </a:solidFill>
                <a:effectLst/>
                <a:latin typeface="MuseoSansCyrl-thin"/>
              </a:rPr>
              <a:t>.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139795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8345D-3C7F-6221-BED8-7DD46E538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Епідеміологія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в </a:t>
            </a:r>
            <a:r>
              <a:rPr lang="ru-RU" dirty="0" err="1"/>
              <a:t>світі</a:t>
            </a:r>
            <a:r>
              <a:rPr lang="ru-RU" dirty="0"/>
              <a:t>, прогноз </a:t>
            </a:r>
            <a:r>
              <a:rPr lang="ru-RU" dirty="0" err="1"/>
              <a:t>захворюваності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377682-04C2-0CC3-84B6-61D4FBBB0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</a:t>
            </a:r>
            <a:r>
              <a:rPr lang="ru-RU" dirty="0" err="1"/>
              <a:t>посідає</a:t>
            </a:r>
            <a:r>
              <a:rPr lang="ru-RU" dirty="0"/>
              <a:t> </a:t>
            </a:r>
            <a:r>
              <a:rPr lang="ru-RU" dirty="0" err="1"/>
              <a:t>третє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у </a:t>
            </a:r>
            <a:r>
              <a:rPr lang="ru-RU" dirty="0" err="1"/>
              <a:t>світі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серцево-судинних</a:t>
            </a:r>
            <a:r>
              <a:rPr lang="ru-RU" dirty="0"/>
              <a:t> і </a:t>
            </a:r>
            <a:r>
              <a:rPr lang="ru-RU" dirty="0" err="1"/>
              <a:t>онкологічних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. За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, у </a:t>
            </a:r>
            <a:r>
              <a:rPr lang="ru-RU" dirty="0" err="1"/>
              <a:t>світі</a:t>
            </a:r>
            <a:r>
              <a:rPr lang="ru-RU" dirty="0"/>
              <a:t> </a:t>
            </a:r>
            <a:r>
              <a:rPr lang="ru-RU" dirty="0" err="1"/>
              <a:t>налічується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120 до 180 млн.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діабет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складає</a:t>
            </a:r>
            <a:r>
              <a:rPr lang="ru-RU" dirty="0"/>
              <a:t> 2-3%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планети</a:t>
            </a:r>
            <a:r>
              <a:rPr lang="ru-RU" dirty="0"/>
              <a:t>. </a:t>
            </a:r>
            <a:r>
              <a:rPr lang="ru-RU" dirty="0" err="1"/>
              <a:t>Поширеність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давно </a:t>
            </a:r>
            <a:r>
              <a:rPr lang="ru-RU" dirty="0" err="1"/>
              <a:t>набула</a:t>
            </a:r>
            <a:r>
              <a:rPr lang="ru-RU" dirty="0"/>
              <a:t> </a:t>
            </a:r>
            <a:r>
              <a:rPr lang="ru-RU" dirty="0" err="1"/>
              <a:t>масштабів</a:t>
            </a:r>
            <a:r>
              <a:rPr lang="ru-RU" dirty="0"/>
              <a:t> так </a:t>
            </a:r>
            <a:r>
              <a:rPr lang="ru-RU" dirty="0" err="1"/>
              <a:t>званої</a:t>
            </a:r>
            <a:r>
              <a:rPr lang="ru-RU" dirty="0"/>
              <a:t> </a:t>
            </a:r>
            <a:r>
              <a:rPr lang="ru-RU" dirty="0" err="1"/>
              <a:t>неінфекційної</a:t>
            </a:r>
            <a:r>
              <a:rPr lang="ru-RU" dirty="0"/>
              <a:t> </a:t>
            </a:r>
            <a:r>
              <a:rPr lang="ru-RU" dirty="0" err="1"/>
              <a:t>епідемії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9052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45894-6A17-1AE2-7A66-5312F7B52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Етіологія</a:t>
            </a:r>
            <a:r>
              <a:rPr lang="ru-RU" dirty="0"/>
              <a:t> і патогенез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216581-0FD3-0500-24C2-4664B05BC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ЦД 2 типу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найпоширенішою</a:t>
            </a:r>
            <a:r>
              <a:rPr lang="ru-RU" dirty="0"/>
              <a:t> формою ЦД,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в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літнього</a:t>
            </a:r>
            <a:r>
              <a:rPr lang="ru-RU" dirty="0"/>
              <a:t> і </a:t>
            </a:r>
            <a:r>
              <a:rPr lang="ru-RU" dirty="0" err="1"/>
              <a:t>старечого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відносною</a:t>
            </a:r>
            <a:r>
              <a:rPr lang="ru-RU" dirty="0"/>
              <a:t> </a:t>
            </a:r>
            <a:r>
              <a:rPr lang="ru-RU" dirty="0" err="1"/>
              <a:t>недостатністю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 і </a:t>
            </a:r>
            <a:r>
              <a:rPr lang="ru-RU" dirty="0" err="1"/>
              <a:t>дуже</a:t>
            </a:r>
            <a:r>
              <a:rPr lang="ru-RU" dirty="0"/>
              <a:t> часто </a:t>
            </a:r>
            <a:r>
              <a:rPr lang="ru-RU" dirty="0" err="1"/>
              <a:t>поєднується</a:t>
            </a:r>
            <a:r>
              <a:rPr lang="ru-RU" dirty="0"/>
              <a:t> з </a:t>
            </a:r>
            <a:r>
              <a:rPr lang="ru-RU" dirty="0" err="1"/>
              <a:t>ожирінням</a:t>
            </a:r>
            <a:r>
              <a:rPr lang="ru-RU" dirty="0"/>
              <a:t>. </a:t>
            </a:r>
            <a:r>
              <a:rPr lang="ru-RU" dirty="0" err="1"/>
              <a:t>Хворі</a:t>
            </a:r>
            <a:r>
              <a:rPr lang="ru-RU" dirty="0"/>
              <a:t> </a:t>
            </a:r>
            <a:r>
              <a:rPr lang="ru-RU" dirty="0" err="1"/>
              <a:t>тривалий</a:t>
            </a:r>
            <a:r>
              <a:rPr lang="ru-RU" dirty="0"/>
              <a:t> час, а </a:t>
            </a:r>
            <a:r>
              <a:rPr lang="ru-RU" dirty="0" err="1"/>
              <a:t>іноді</a:t>
            </a:r>
            <a:r>
              <a:rPr lang="ru-RU" dirty="0"/>
              <a:t> все </a:t>
            </a:r>
            <a:r>
              <a:rPr lang="ru-RU" dirty="0" err="1"/>
              <a:t>життя</a:t>
            </a:r>
            <a:r>
              <a:rPr lang="ru-RU" dirty="0"/>
              <a:t> не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інсулінотерапії</a:t>
            </a:r>
            <a:r>
              <a:rPr lang="ru-RU" dirty="0"/>
              <a:t>. </a:t>
            </a:r>
            <a:r>
              <a:rPr lang="ru-RU" dirty="0" err="1"/>
              <a:t>Незважаючи</a:t>
            </a:r>
            <a:r>
              <a:rPr lang="ru-RU" dirty="0"/>
              <a:t> на </a:t>
            </a:r>
            <a:r>
              <a:rPr lang="ru-RU" dirty="0" err="1"/>
              <a:t>чіткіший</a:t>
            </a:r>
            <a:r>
              <a:rPr lang="ru-RU" dirty="0"/>
              <a:t> </a:t>
            </a:r>
            <a:r>
              <a:rPr lang="ru-RU" dirty="0" err="1"/>
              <a:t>спадковий</a:t>
            </a:r>
            <a:r>
              <a:rPr lang="ru-RU" dirty="0"/>
              <a:t> характер ЦД 2 типу (ІНЦД), </a:t>
            </a:r>
            <a:r>
              <a:rPr lang="ru-RU" dirty="0" err="1"/>
              <a:t>дотепер</a:t>
            </a:r>
            <a:r>
              <a:rPr lang="ru-RU" dirty="0"/>
              <a:t> не </a:t>
            </a:r>
            <a:r>
              <a:rPr lang="ru-RU" dirty="0" err="1"/>
              <a:t>вдалося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зв'язок</a:t>
            </a:r>
            <a:r>
              <a:rPr lang="ru-RU" dirty="0"/>
              <a:t> з будь-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конкретними</a:t>
            </a:r>
            <a:r>
              <a:rPr lang="ru-RU" dirty="0"/>
              <a:t> </a:t>
            </a:r>
            <a:r>
              <a:rPr lang="ru-RU" dirty="0" err="1"/>
              <a:t>генетичними</a:t>
            </a:r>
            <a:r>
              <a:rPr lang="ru-RU" dirty="0"/>
              <a:t> маркерами. </a:t>
            </a:r>
            <a:r>
              <a:rPr lang="ru-RU" dirty="0" err="1"/>
              <a:t>Зв'язок</a:t>
            </a:r>
            <a:r>
              <a:rPr lang="ru-RU" dirty="0"/>
              <a:t> ІНЦД з гаплотипами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en-US" dirty="0"/>
              <a:t>HLA </a:t>
            </a:r>
            <a:r>
              <a:rPr lang="ru-RU" dirty="0"/>
              <a:t>на </a:t>
            </a:r>
            <a:r>
              <a:rPr lang="ru-RU" dirty="0" err="1"/>
              <a:t>сьогодні</a:t>
            </a:r>
            <a:r>
              <a:rPr lang="ru-RU" dirty="0"/>
              <a:t> не </a:t>
            </a:r>
            <a:r>
              <a:rPr lang="ru-RU" dirty="0" err="1"/>
              <a:t>встановлений</a:t>
            </a:r>
            <a:r>
              <a:rPr lang="ru-RU" dirty="0"/>
              <a:t>. </a:t>
            </a:r>
            <a:r>
              <a:rPr lang="ru-RU" dirty="0" err="1"/>
              <a:t>Генетичні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близнюків</a:t>
            </a:r>
            <a:r>
              <a:rPr lang="ru-RU" dirty="0"/>
              <a:t> та родин, де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хворі</a:t>
            </a:r>
            <a:r>
              <a:rPr lang="ru-RU" dirty="0"/>
              <a:t> на ЦД, </a:t>
            </a:r>
            <a:r>
              <a:rPr lang="ru-RU" dirty="0" err="1"/>
              <a:t>свідчать</a:t>
            </a:r>
            <a:r>
              <a:rPr lang="ru-RU" dirty="0"/>
              <a:t> про </a:t>
            </a:r>
            <a:r>
              <a:rPr lang="ru-RU" dirty="0" err="1"/>
              <a:t>полігенне</a:t>
            </a:r>
            <a:r>
              <a:rPr lang="ru-RU" dirty="0"/>
              <a:t> </a:t>
            </a:r>
            <a:r>
              <a:rPr lang="ru-RU" dirty="0" err="1"/>
              <a:t>успадковування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в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популяціях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і аутосомно-</a:t>
            </a:r>
            <a:r>
              <a:rPr lang="ru-RU" dirty="0" err="1"/>
              <a:t>домінантне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6173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DD05B-9983-6529-EB75-98EBAF571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Етіологія</a:t>
            </a:r>
            <a:r>
              <a:rPr lang="ru-RU" dirty="0"/>
              <a:t> і патогенез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0EC46B-516C-0B79-DAE1-B79A5199B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</a:t>
            </a:r>
            <a:r>
              <a:rPr lang="ru-RU" dirty="0" err="1"/>
              <a:t>основі</a:t>
            </a:r>
            <a:r>
              <a:rPr lang="ru-RU" dirty="0"/>
              <a:t> патогенезу ЦД 2 типу лежать два </a:t>
            </a:r>
            <a:r>
              <a:rPr lang="ru-RU" dirty="0" err="1"/>
              <a:t>головних</a:t>
            </a:r>
            <a:r>
              <a:rPr lang="ru-RU" dirty="0"/>
              <a:t> </a:t>
            </a:r>
            <a:r>
              <a:rPr lang="ru-RU" dirty="0" err="1"/>
              <a:t>чинники</a:t>
            </a:r>
            <a:r>
              <a:rPr lang="ru-RU" dirty="0"/>
              <a:t> — </a:t>
            </a:r>
            <a:r>
              <a:rPr lang="ru-RU" dirty="0" err="1"/>
              <a:t>інсулінорезистентність</a:t>
            </a:r>
            <a:r>
              <a:rPr lang="ru-RU" dirty="0"/>
              <a:t> і </a:t>
            </a:r>
            <a:r>
              <a:rPr lang="ru-RU" dirty="0" err="1"/>
              <a:t>відносний</a:t>
            </a:r>
            <a:r>
              <a:rPr lang="ru-RU" dirty="0"/>
              <a:t>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щонайменше</a:t>
            </a:r>
            <a:r>
              <a:rPr lang="ru-RU" dirty="0"/>
              <a:t> 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генетичних</a:t>
            </a:r>
            <a:r>
              <a:rPr lang="ru-RU" dirty="0"/>
              <a:t> </a:t>
            </a:r>
            <a:r>
              <a:rPr lang="ru-RU" dirty="0" err="1"/>
              <a:t>дефектів</a:t>
            </a:r>
            <a:r>
              <a:rPr lang="ru-RU" dirty="0"/>
              <a:t>. </a:t>
            </a:r>
            <a:r>
              <a:rPr lang="ru-RU" dirty="0" err="1"/>
              <a:t>Дефекти</a:t>
            </a:r>
            <a:r>
              <a:rPr lang="ru-RU" dirty="0"/>
              <a:t> </a:t>
            </a:r>
            <a:r>
              <a:rPr lang="ru-RU" dirty="0" err="1"/>
              <a:t>першого</a:t>
            </a:r>
            <a:r>
              <a:rPr lang="ru-RU" dirty="0"/>
              <a:t> виду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інсулінорезистентність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, яке приводить до </a:t>
            </a:r>
            <a:r>
              <a:rPr lang="ru-RU" dirty="0" err="1"/>
              <a:t>інсулінорезистентності</a:t>
            </a:r>
            <a:r>
              <a:rPr lang="ru-RU" dirty="0"/>
              <a:t>. </a:t>
            </a:r>
            <a:r>
              <a:rPr lang="ru-RU" dirty="0" err="1"/>
              <a:t>Дефекти</a:t>
            </a:r>
            <a:r>
              <a:rPr lang="ru-RU" dirty="0"/>
              <a:t> другого виду </a:t>
            </a:r>
            <a:r>
              <a:rPr lang="ru-RU" dirty="0" err="1"/>
              <a:t>стають</a:t>
            </a:r>
            <a:r>
              <a:rPr lang="ru-RU" dirty="0"/>
              <a:t> причиною </a:t>
            </a:r>
            <a:r>
              <a:rPr lang="ru-RU" dirty="0" err="1"/>
              <a:t>зниженої</a:t>
            </a:r>
            <a:r>
              <a:rPr lang="ru-RU" dirty="0"/>
              <a:t> </a:t>
            </a:r>
            <a:r>
              <a:rPr lang="ru-RU" dirty="0" err="1"/>
              <a:t>секреторної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бета-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нечутливості</a:t>
            </a:r>
            <a:r>
              <a:rPr lang="ru-RU" dirty="0"/>
              <a:t> до </a:t>
            </a:r>
            <a:r>
              <a:rPr lang="ru-RU" dirty="0" err="1"/>
              <a:t>гіперглікемії</a:t>
            </a:r>
            <a:r>
              <a:rPr lang="ru-RU" dirty="0"/>
              <a:t>.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невідомо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дефектів</a:t>
            </a:r>
            <a:r>
              <a:rPr lang="ru-RU" dirty="0"/>
              <a:t> </a:t>
            </a:r>
            <a:r>
              <a:rPr lang="ru-RU" dirty="0" err="1"/>
              <a:t>первинний</a:t>
            </a:r>
            <a:r>
              <a:rPr lang="ru-RU" dirty="0"/>
              <a:t>.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часто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високою</a:t>
            </a:r>
            <a:r>
              <a:rPr lang="ru-RU" dirty="0"/>
              <a:t>,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гіперінсулінемія</a:t>
            </a:r>
            <a:r>
              <a:rPr lang="ru-RU" dirty="0"/>
              <a:t>, яку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розглядати</a:t>
            </a:r>
            <a:r>
              <a:rPr lang="ru-RU" dirty="0"/>
              <a:t> як </a:t>
            </a:r>
            <a:r>
              <a:rPr lang="ru-RU" dirty="0" err="1"/>
              <a:t>компенсаторну</a:t>
            </a:r>
            <a:r>
              <a:rPr lang="ru-RU" dirty="0"/>
              <a:t>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нечутливість</a:t>
            </a:r>
            <a:r>
              <a:rPr lang="ru-RU" dirty="0"/>
              <a:t> тканин до </a:t>
            </a:r>
            <a:r>
              <a:rPr lang="ru-RU" dirty="0" err="1"/>
              <a:t>інсуліну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полігенну</a:t>
            </a:r>
            <a:r>
              <a:rPr lang="ru-RU" dirty="0"/>
              <a:t> природу.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24703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B7C19A-1B7A-093F-5A90-AE511E8BC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Етіологія</a:t>
            </a:r>
            <a:r>
              <a:rPr lang="ru-RU" dirty="0"/>
              <a:t> і патогенез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72AE63-A4E4-788F-AB46-133DACF24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Гіперінсулінемія</a:t>
            </a:r>
            <a:r>
              <a:rPr lang="ru-RU" dirty="0"/>
              <a:t> </a:t>
            </a:r>
            <a:r>
              <a:rPr lang="ru-RU" dirty="0" err="1"/>
              <a:t>зменшує</a:t>
            </a:r>
            <a:r>
              <a:rPr lang="ru-RU" dirty="0"/>
              <a:t> число </a:t>
            </a:r>
            <a:r>
              <a:rPr lang="ru-RU" dirty="0" err="1"/>
              <a:t>рецепторів</a:t>
            </a:r>
            <a:r>
              <a:rPr lang="ru-RU" dirty="0"/>
              <a:t> на </a:t>
            </a:r>
            <a:r>
              <a:rPr lang="ru-RU" dirty="0" err="1"/>
              <a:t>клітинах-мішенях</a:t>
            </a:r>
            <a:r>
              <a:rPr lang="ru-RU" dirty="0"/>
              <a:t> і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ожирінню</a:t>
            </a:r>
            <a:r>
              <a:rPr lang="ru-RU" dirty="0"/>
              <a:t>. Бета-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втрачають</a:t>
            </a:r>
            <a:r>
              <a:rPr lang="ru-RU" dirty="0"/>
              <a:t> </a:t>
            </a:r>
            <a:r>
              <a:rPr lang="ru-RU" dirty="0" err="1"/>
              <a:t>властивість</a:t>
            </a:r>
            <a:r>
              <a:rPr lang="ru-RU" dirty="0"/>
              <a:t> </a:t>
            </a:r>
            <a:r>
              <a:rPr lang="ru-RU" dirty="0" err="1"/>
              <a:t>реагувати</a:t>
            </a:r>
            <a:r>
              <a:rPr lang="ru-RU" dirty="0"/>
              <a:t> на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. 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відносний</a:t>
            </a:r>
            <a:r>
              <a:rPr lang="ru-RU" dirty="0"/>
              <a:t>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виражається</a:t>
            </a:r>
            <a:r>
              <a:rPr lang="ru-RU" dirty="0"/>
              <a:t> в </a:t>
            </a:r>
            <a:r>
              <a:rPr lang="ru-RU" dirty="0" err="1"/>
              <a:t>порушенні</a:t>
            </a:r>
            <a:r>
              <a:rPr lang="ru-RU" dirty="0"/>
              <a:t> </a:t>
            </a:r>
            <a:r>
              <a:rPr lang="ru-RU" dirty="0" err="1"/>
              <a:t>толерантності</a:t>
            </a:r>
            <a:r>
              <a:rPr lang="ru-RU" dirty="0"/>
              <a:t> до </a:t>
            </a:r>
            <a:r>
              <a:rPr lang="ru-RU" dirty="0" err="1"/>
              <a:t>вуглеводів</a:t>
            </a:r>
            <a:r>
              <a:rPr lang="ru-RU" dirty="0"/>
              <a:t>. Через </a:t>
            </a:r>
            <a:r>
              <a:rPr lang="ru-RU" dirty="0" err="1"/>
              <a:t>дефіцит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утилізація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в тканинах і </a:t>
            </a:r>
            <a:r>
              <a:rPr lang="ru-RU" dirty="0" err="1"/>
              <a:t>посилюються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глікогенолізу</a:t>
            </a:r>
            <a:r>
              <a:rPr lang="ru-RU" dirty="0"/>
              <a:t> та глюконеогенезу в </a:t>
            </a:r>
            <a:r>
              <a:rPr lang="ru-RU" dirty="0" err="1"/>
              <a:t>печінці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продукцію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і </a:t>
            </a:r>
            <a:r>
              <a:rPr lang="ru-RU" dirty="0" err="1"/>
              <a:t>збільшує</a:t>
            </a:r>
            <a:r>
              <a:rPr lang="ru-RU" dirty="0"/>
              <a:t> </a:t>
            </a:r>
            <a:r>
              <a:rPr lang="ru-RU" dirty="0" err="1"/>
              <a:t>гіперглікемію</a:t>
            </a:r>
            <a:r>
              <a:rPr lang="ru-RU" dirty="0"/>
              <a:t>.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клініка</a:t>
            </a:r>
            <a:r>
              <a:rPr lang="ru-RU" dirty="0"/>
              <a:t> явного </a:t>
            </a:r>
            <a:r>
              <a:rPr lang="ru-RU" dirty="0" err="1"/>
              <a:t>діабету</a:t>
            </a:r>
            <a:r>
              <a:rPr lang="ru-RU" dirty="0"/>
              <a:t>. Таким чином, </a:t>
            </a:r>
            <a:r>
              <a:rPr lang="ru-RU" dirty="0" err="1"/>
              <a:t>гіперглікемія</a:t>
            </a:r>
            <a:r>
              <a:rPr lang="ru-RU" dirty="0"/>
              <a:t> — </a:t>
            </a:r>
            <a:r>
              <a:rPr lang="ru-RU" dirty="0" err="1"/>
              <a:t>кардинальний</a:t>
            </a:r>
            <a:r>
              <a:rPr lang="ru-RU" dirty="0"/>
              <a:t> синдром ЦД 2 типу, </a:t>
            </a:r>
            <a:r>
              <a:rPr lang="ru-RU" dirty="0" err="1"/>
              <a:t>розвивається</a:t>
            </a:r>
            <a:r>
              <a:rPr lang="ru-RU" dirty="0"/>
              <a:t> і </a:t>
            </a:r>
            <a:r>
              <a:rPr lang="ru-RU" dirty="0" err="1"/>
              <a:t>прогресує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секреції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функціональної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інсулярного</a:t>
            </a:r>
            <a:r>
              <a:rPr lang="ru-RU" dirty="0"/>
              <a:t> </a:t>
            </a:r>
            <a:r>
              <a:rPr lang="ru-RU" dirty="0" err="1"/>
              <a:t>апарату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err="1"/>
              <a:t>резистентності</a:t>
            </a:r>
            <a:r>
              <a:rPr lang="ru-RU" dirty="0"/>
              <a:t> тканин до </a:t>
            </a:r>
            <a:r>
              <a:rPr lang="ru-RU" dirty="0" err="1"/>
              <a:t>інсуліну</a:t>
            </a:r>
            <a:r>
              <a:rPr lang="ru-RU" dirty="0"/>
              <a:t> і </a:t>
            </a:r>
            <a:r>
              <a:rPr lang="ru-RU" dirty="0" err="1"/>
              <a:t>недостатньої</a:t>
            </a:r>
            <a:r>
              <a:rPr lang="ru-RU" dirty="0"/>
              <a:t> </a:t>
            </a:r>
            <a:r>
              <a:rPr lang="ru-RU" dirty="0" err="1"/>
              <a:t>утилізації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компенсаторного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</a:t>
            </a:r>
            <a:r>
              <a:rPr lang="ru-RU" dirty="0" err="1"/>
              <a:t>печінкою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13624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6FAE74-2082-2BE0-35C3-A38F4561C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2-го типу: роль </a:t>
            </a:r>
            <a:r>
              <a:rPr lang="ru-RU" dirty="0" err="1"/>
              <a:t>генетичної</a:t>
            </a:r>
            <a:r>
              <a:rPr lang="ru-RU" dirty="0"/>
              <a:t> </a:t>
            </a:r>
            <a:r>
              <a:rPr lang="ru-RU" dirty="0" err="1"/>
              <a:t>схильності</a:t>
            </a:r>
            <a:r>
              <a:rPr lang="ru-RU" dirty="0"/>
              <a:t>, </a:t>
            </a:r>
            <a:r>
              <a:rPr lang="ru-RU" dirty="0" err="1"/>
              <a:t>ожиріння</a:t>
            </a:r>
            <a:r>
              <a:rPr lang="ru-RU" dirty="0"/>
              <a:t>, </a:t>
            </a:r>
            <a:r>
              <a:rPr lang="ru-RU" dirty="0" err="1"/>
              <a:t>зовнішніх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B25459-A5B8-7D53-57D3-7451111A3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У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2-го типу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спадковим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. </a:t>
            </a:r>
            <a:r>
              <a:rPr lang="ru-RU" dirty="0" err="1"/>
              <a:t>Захворюваність</a:t>
            </a:r>
            <a:r>
              <a:rPr lang="ru-RU" dirty="0"/>
              <a:t> на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носить </a:t>
            </a:r>
            <a:r>
              <a:rPr lang="ru-RU" dirty="0" err="1"/>
              <a:t>сімейний</a:t>
            </a:r>
            <a:r>
              <a:rPr lang="ru-RU" dirty="0"/>
              <a:t> характер, і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захворіти</a:t>
            </a:r>
            <a:r>
              <a:rPr lang="ru-RU" dirty="0"/>
              <a:t> становить 40%,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хворіли</a:t>
            </a:r>
            <a:r>
              <a:rPr lang="ru-RU" dirty="0"/>
              <a:t> </a:t>
            </a:r>
            <a:r>
              <a:rPr lang="ru-RU" dirty="0" err="1"/>
              <a:t>близькі</a:t>
            </a:r>
            <a:r>
              <a:rPr lang="ru-RU" dirty="0"/>
              <a:t> </a:t>
            </a:r>
            <a:r>
              <a:rPr lang="ru-RU" dirty="0" err="1"/>
              <a:t>родичі</a:t>
            </a:r>
            <a:r>
              <a:rPr lang="ru-RU" dirty="0"/>
              <a:t>. </a:t>
            </a:r>
            <a:r>
              <a:rPr lang="ru-RU" dirty="0" err="1"/>
              <a:t>Причому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батько</a:t>
            </a:r>
            <a:r>
              <a:rPr lang="ru-RU" dirty="0"/>
              <a:t> </a:t>
            </a:r>
            <a:r>
              <a:rPr lang="ru-RU" dirty="0" err="1"/>
              <a:t>хворів</a:t>
            </a:r>
            <a:r>
              <a:rPr lang="ru-RU" dirty="0"/>
              <a:t> на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, </a:t>
            </a:r>
            <a:r>
              <a:rPr lang="ru-RU" dirty="0" err="1"/>
              <a:t>ймовірність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виникне</a:t>
            </a:r>
            <a:r>
              <a:rPr lang="ru-RU" dirty="0"/>
              <a:t> у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досягає</a:t>
            </a:r>
            <a:r>
              <a:rPr lang="ru-RU" dirty="0"/>
              <a:t> 50%, і 35% –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хворіє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78765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F6857-C507-5F9E-F696-11ACAB85E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Інсулінорезистентність</a:t>
            </a:r>
            <a:r>
              <a:rPr lang="ru-RU" dirty="0"/>
              <a:t> та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секреції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C25E4D-22EF-7775-5444-9D4B45D64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Синдром </a:t>
            </a:r>
            <a:r>
              <a:rPr lang="ru-RU" dirty="0" err="1"/>
              <a:t>інсулінорезистентності</a:t>
            </a:r>
            <a:r>
              <a:rPr lang="ru-RU" dirty="0"/>
              <a:t> – стан </a:t>
            </a:r>
            <a:r>
              <a:rPr lang="ru-RU" dirty="0" err="1"/>
              <a:t>зниженої</a:t>
            </a:r>
            <a:r>
              <a:rPr lang="ru-RU" dirty="0"/>
              <a:t> </a:t>
            </a:r>
            <a:r>
              <a:rPr lang="ru-RU" dirty="0" err="1"/>
              <a:t>чутливості</a:t>
            </a:r>
            <a:r>
              <a:rPr lang="ru-RU" dirty="0"/>
              <a:t> тканин </a:t>
            </a:r>
            <a:r>
              <a:rPr lang="ru-RU" dirty="0" err="1"/>
              <a:t>організму</a:t>
            </a:r>
            <a:r>
              <a:rPr lang="ru-RU" dirty="0"/>
              <a:t> до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В </a:t>
            </a:r>
            <a:r>
              <a:rPr lang="ru-RU" dirty="0" err="1"/>
              <a:t>нормі</a:t>
            </a:r>
            <a:r>
              <a:rPr lang="ru-RU" dirty="0"/>
              <a:t> </a:t>
            </a:r>
            <a:r>
              <a:rPr lang="ru-RU" dirty="0" err="1"/>
              <a:t>інсулін</a:t>
            </a:r>
            <a:r>
              <a:rPr lang="ru-RU" dirty="0"/>
              <a:t> </a:t>
            </a:r>
            <a:r>
              <a:rPr lang="ru-RU" dirty="0" err="1"/>
              <a:t>виробляється</a:t>
            </a:r>
            <a:r>
              <a:rPr lang="ru-RU" dirty="0"/>
              <a:t> в </a:t>
            </a:r>
            <a:r>
              <a:rPr lang="ru-RU" dirty="0" err="1"/>
              <a:t>підшлунковій</a:t>
            </a:r>
            <a:r>
              <a:rPr lang="ru-RU" dirty="0"/>
              <a:t> </a:t>
            </a:r>
            <a:r>
              <a:rPr lang="ru-RU" dirty="0" err="1"/>
              <a:t>залозі</a:t>
            </a:r>
            <a:r>
              <a:rPr lang="ru-RU" dirty="0"/>
              <a:t> в </a:t>
            </a:r>
            <a:r>
              <a:rPr lang="ru-RU" dirty="0" err="1"/>
              <a:t>кількості</a:t>
            </a:r>
            <a:r>
              <a:rPr lang="ru-RU" dirty="0"/>
              <a:t>, </a:t>
            </a:r>
            <a:r>
              <a:rPr lang="ru-RU" dirty="0" err="1"/>
              <a:t>достатній</a:t>
            </a:r>
            <a:r>
              <a:rPr lang="ru-RU" dirty="0"/>
              <a:t> для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фізіологічного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. </a:t>
            </a:r>
            <a:r>
              <a:rPr lang="ru-RU" dirty="0" err="1"/>
              <a:t>Інсулін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надходженню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(основного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) до </a:t>
            </a:r>
            <a:r>
              <a:rPr lang="ru-RU" dirty="0" err="1"/>
              <a:t>клітини</a:t>
            </a:r>
            <a:r>
              <a:rPr lang="ru-RU" dirty="0"/>
              <a:t>. При </a:t>
            </a:r>
            <a:r>
              <a:rPr lang="ru-RU" dirty="0" err="1"/>
              <a:t>інсулінорезистентності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 тканин до </a:t>
            </a:r>
            <a:r>
              <a:rPr lang="ru-RU" dirty="0" err="1"/>
              <a:t>інсуліну</a:t>
            </a:r>
            <a:r>
              <a:rPr lang="ru-RU" dirty="0"/>
              <a:t> </a:t>
            </a:r>
            <a:r>
              <a:rPr lang="ru-RU" dirty="0" err="1"/>
              <a:t>знижена</a:t>
            </a:r>
            <a:r>
              <a:rPr lang="ru-RU" dirty="0"/>
              <a:t>, тому глюкоза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потрапити</a:t>
            </a:r>
            <a:r>
              <a:rPr lang="ru-RU" dirty="0"/>
              <a:t> </a:t>
            </a:r>
            <a:r>
              <a:rPr lang="ru-RU" dirty="0" err="1"/>
              <a:t>всередину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і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, </a:t>
            </a:r>
            <a:r>
              <a:rPr lang="ru-RU" dirty="0" err="1"/>
              <a:t>тоді</a:t>
            </a:r>
            <a:r>
              <a:rPr lang="ru-RU" dirty="0"/>
              <a:t> як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відчувають</a:t>
            </a:r>
            <a:r>
              <a:rPr lang="ru-RU" dirty="0"/>
              <a:t> </a:t>
            </a:r>
            <a:r>
              <a:rPr lang="ru-RU" dirty="0" err="1"/>
              <a:t>енергетичний</a:t>
            </a:r>
            <a:r>
              <a:rPr lang="ru-RU" dirty="0"/>
              <a:t> голод («голод при достатку»). </a:t>
            </a:r>
            <a:r>
              <a:rPr lang="ru-RU" dirty="0" err="1"/>
              <a:t>Надлишок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обмін</a:t>
            </a:r>
            <a:r>
              <a:rPr lang="ru-RU" dirty="0"/>
              <a:t> холестерину, </a:t>
            </a:r>
            <a:r>
              <a:rPr lang="ru-RU" dirty="0" err="1"/>
              <a:t>підсилює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вільних</a:t>
            </a:r>
            <a:r>
              <a:rPr lang="ru-RU" dirty="0"/>
              <a:t> </a:t>
            </a:r>
            <a:r>
              <a:rPr lang="ru-RU" dirty="0" err="1"/>
              <a:t>жирних</a:t>
            </a:r>
            <a:r>
              <a:rPr lang="ru-RU" dirty="0"/>
              <a:t> кислот, </a:t>
            </a:r>
            <a:r>
              <a:rPr lang="ru-RU" dirty="0" err="1"/>
              <a:t>атерогенних</a:t>
            </a:r>
            <a:r>
              <a:rPr lang="ru-RU" dirty="0"/>
              <a:t> </a:t>
            </a:r>
            <a:r>
              <a:rPr lang="ru-RU" dirty="0" err="1"/>
              <a:t>ліпідів</a:t>
            </a:r>
            <a:r>
              <a:rPr lang="ru-RU" dirty="0"/>
              <a:t>,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розвитку</a:t>
            </a:r>
            <a:r>
              <a:rPr lang="ru-RU" dirty="0"/>
              <a:t> атеросклерозу та </a:t>
            </a:r>
            <a:r>
              <a:rPr lang="ru-RU" dirty="0" err="1"/>
              <a:t>гіпертонічної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56618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67DE1-D8DB-661A-0F44-F99D59B7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u="none" strike="noStrike" dirty="0" err="1">
                <a:solidFill>
                  <a:srgbClr val="414141"/>
                </a:solidFill>
                <a:effectLst/>
                <a:latin typeface="Tahoma" panose="020B0604030504040204" pitchFamily="34" charset="0"/>
              </a:rPr>
              <a:t>Класифікація</a:t>
            </a:r>
            <a:r>
              <a:rPr lang="ru-RU" b="1" i="0" u="none" strike="noStrike" dirty="0">
                <a:solidFill>
                  <a:srgbClr val="414141"/>
                </a:solidFill>
                <a:effectLst/>
                <a:latin typeface="Tahoma" panose="020B0604030504040204" pitchFamily="34" charset="0"/>
              </a:rPr>
              <a:t> ЦД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3683BB-76DC-23E9-8C91-22B85E2B7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1. ЦД 1 типу – ​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авто­імунної</a:t>
            </a:r>
            <a:r>
              <a:rPr lang="ru-RU" dirty="0"/>
              <a:t> </a:t>
            </a:r>
            <a:r>
              <a:rPr lang="ru-RU" dirty="0" err="1"/>
              <a:t>деструкції</a:t>
            </a:r>
            <a:r>
              <a:rPr lang="ru-RU" dirty="0"/>
              <a:t> </a:t>
            </a:r>
            <a:r>
              <a:rPr lang="el-GR" dirty="0"/>
              <a:t>β-</a:t>
            </a:r>
            <a:r>
              <a:rPr lang="ru-RU" dirty="0" err="1"/>
              <a:t>клітин</a:t>
            </a:r>
            <a:r>
              <a:rPr lang="ru-RU" dirty="0"/>
              <a:t>, 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 абсолютного </a:t>
            </a:r>
            <a:r>
              <a:rPr lang="ru-RU" dirty="0" err="1"/>
              <a:t>дефіциту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 ЦД 2 типу – ​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прогресивного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секреції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 </a:t>
            </a:r>
            <a:r>
              <a:rPr lang="el-GR" dirty="0"/>
              <a:t>β-</a:t>
            </a:r>
            <a:r>
              <a:rPr lang="ru-RU" dirty="0" err="1"/>
              <a:t>клітинами</a:t>
            </a:r>
            <a:r>
              <a:rPr lang="ru-RU" dirty="0"/>
              <a:t>, </a:t>
            </a:r>
            <a:r>
              <a:rPr lang="ru-RU" dirty="0" err="1"/>
              <a:t>найчастіше</a:t>
            </a:r>
            <a:r>
              <a:rPr lang="ru-RU" dirty="0"/>
              <a:t> на 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інсуліно­резистентності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Гестаційний</a:t>
            </a:r>
            <a:r>
              <a:rPr lang="ru-RU" dirty="0"/>
              <a:t> ЦД – ​</a:t>
            </a:r>
            <a:r>
              <a:rPr lang="ru-RU" dirty="0" err="1"/>
              <a:t>діабет</a:t>
            </a:r>
            <a:r>
              <a:rPr lang="ru-RU" dirty="0"/>
              <a:t>, </a:t>
            </a:r>
            <a:r>
              <a:rPr lang="ru-RU" dirty="0" err="1"/>
              <a:t>діагностований</a:t>
            </a:r>
            <a:r>
              <a:rPr lang="ru-RU" dirty="0"/>
              <a:t> у ІІ </a:t>
            </a:r>
            <a:r>
              <a:rPr lang="ru-RU" dirty="0" err="1"/>
              <a:t>або</a:t>
            </a:r>
            <a:r>
              <a:rPr lang="ru-RU" dirty="0"/>
              <a:t> ІІІ </a:t>
            </a:r>
            <a:r>
              <a:rPr lang="ru-RU" dirty="0" err="1"/>
              <a:t>триместрі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, </a:t>
            </a:r>
            <a:r>
              <a:rPr lang="ru-RU" dirty="0" err="1"/>
              <a:t>що</a:t>
            </a:r>
            <a:r>
              <a:rPr lang="ru-RU" dirty="0"/>
              <a:t> не 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виявлений</a:t>
            </a:r>
            <a:r>
              <a:rPr lang="ru-RU" dirty="0"/>
              <a:t> до </a:t>
            </a:r>
            <a:r>
              <a:rPr lang="ru-RU" dirty="0" err="1"/>
              <a:t>вагітності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4. </a:t>
            </a:r>
            <a:r>
              <a:rPr lang="ru-RU" dirty="0" err="1"/>
              <a:t>Специфічні</a:t>
            </a:r>
            <a:r>
              <a:rPr lang="ru-RU" dirty="0"/>
              <a:t> типи ЦД,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розвинулися</a:t>
            </a:r>
            <a:r>
              <a:rPr lang="ru-RU" dirty="0"/>
              <a:t> через </a:t>
            </a:r>
            <a:r>
              <a:rPr lang="ru-RU" dirty="0" err="1"/>
              <a:t>інші</a:t>
            </a:r>
            <a:r>
              <a:rPr lang="ru-RU" dirty="0"/>
              <a:t> причини, як-от:</a:t>
            </a:r>
          </a:p>
          <a:p>
            <a:pPr marL="0" indent="0">
              <a:buNone/>
            </a:pPr>
            <a:r>
              <a:rPr lang="ru-RU" dirty="0" err="1"/>
              <a:t>моногенний</a:t>
            </a:r>
            <a:r>
              <a:rPr lang="ru-RU" dirty="0"/>
              <a:t> тип </a:t>
            </a:r>
            <a:r>
              <a:rPr lang="ru-RU" dirty="0" err="1"/>
              <a:t>успадкування</a:t>
            </a:r>
            <a:r>
              <a:rPr lang="ru-RU" dirty="0"/>
              <a:t>: ЦД </a:t>
            </a:r>
            <a:r>
              <a:rPr lang="ru-RU" dirty="0" err="1"/>
              <a:t>новонароджених</a:t>
            </a:r>
            <a:r>
              <a:rPr lang="ru-RU" dirty="0"/>
              <a:t> і ЦД </a:t>
            </a:r>
            <a:r>
              <a:rPr lang="ru-RU" dirty="0" err="1"/>
              <a:t>зрілого</a:t>
            </a:r>
            <a:r>
              <a:rPr lang="ru-RU" dirty="0"/>
              <a:t> типу в людей молодого </a:t>
            </a:r>
            <a:r>
              <a:rPr lang="ru-RU" dirty="0" err="1"/>
              <a:t>віку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err="1"/>
              <a:t>захворювання</a:t>
            </a:r>
            <a:r>
              <a:rPr lang="ru-RU" dirty="0"/>
              <a:t>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порушується</a:t>
            </a:r>
            <a:r>
              <a:rPr lang="ru-RU" dirty="0"/>
              <a:t> </a:t>
            </a:r>
            <a:r>
              <a:rPr lang="ru-RU" dirty="0" err="1"/>
              <a:t>екзокринна</a:t>
            </a:r>
            <a:r>
              <a:rPr lang="ru-RU" dirty="0"/>
              <a:t> </a:t>
            </a:r>
            <a:r>
              <a:rPr lang="ru-RU" dirty="0" err="1"/>
              <a:t>функція</a:t>
            </a:r>
            <a:r>
              <a:rPr lang="ru-RU" dirty="0"/>
              <a:t>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: </a:t>
            </a:r>
            <a:r>
              <a:rPr lang="ru-RU" dirty="0" err="1"/>
              <a:t>муковісцидоз</a:t>
            </a:r>
            <a:r>
              <a:rPr lang="ru-RU" dirty="0"/>
              <a:t>, панкреатит;</a:t>
            </a:r>
          </a:p>
          <a:p>
            <a:pPr marL="0" indent="0">
              <a:buNone/>
            </a:pP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(</a:t>
            </a:r>
            <a:r>
              <a:rPr lang="ru-RU" dirty="0" err="1"/>
              <a:t>прийом</a:t>
            </a:r>
            <a:r>
              <a:rPr lang="ru-RU" dirty="0"/>
              <a:t> </a:t>
            </a:r>
            <a:r>
              <a:rPr lang="ru-RU" dirty="0" err="1"/>
              <a:t>глюкокортикоїдів</a:t>
            </a:r>
            <a:r>
              <a:rPr lang="ru-RU" dirty="0"/>
              <a:t>, </a:t>
            </a:r>
            <a:r>
              <a:rPr lang="ru-RU" dirty="0" err="1"/>
              <a:t>терапія</a:t>
            </a:r>
            <a:r>
              <a:rPr lang="ru-RU" dirty="0"/>
              <a:t> ВІЛ/СНІД,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трансплантації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17992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FA905-9519-4BDE-CE52-63894FCC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6ED031-FC97-417A-A378-E684300B7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28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348751788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7</TotalTime>
  <Words>757</Words>
  <Application>Microsoft Macintosh PowerPoint</Application>
  <PresentationFormat>Широкоэкранный</PresentationFormat>
  <Paragraphs>28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MuseoSansCyrl-thin</vt:lpstr>
      <vt:lpstr>Tahoma</vt:lpstr>
      <vt:lpstr>Times New Roman</vt:lpstr>
      <vt:lpstr>Trebuchet MS</vt:lpstr>
      <vt:lpstr>Wingdings 3</vt:lpstr>
      <vt:lpstr>Аспект</vt:lpstr>
      <vt:lpstr>Тема 1. Цукровий діабет 2-го типу: епідеміологія, етіологія, патогенез та класифікація</vt:lpstr>
      <vt:lpstr>Визначення цукрового діабету 2-го типу </vt:lpstr>
      <vt:lpstr>Епідеміологія діабету в світі, прогноз захворюваності </vt:lpstr>
      <vt:lpstr>Етіологія і патогенез цукрового діабету. </vt:lpstr>
      <vt:lpstr>Етіологія і патогенез цукрового діабету. </vt:lpstr>
      <vt:lpstr>Етіологія і патогенез цукрового діабету. </vt:lpstr>
      <vt:lpstr>Цукровий діабет 2-го типу: роль генетичної схильності, ожиріння, зовнішніх факторів ризику. </vt:lpstr>
      <vt:lpstr>Інсулінорезистентність та порушення секреції інсуліну. </vt:lpstr>
      <vt:lpstr>Класифікація ЦД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Цукровий діабет 2-го типу: епідеміологія, етіологія, патогенез та класифікація</dc:title>
  <dc:creator>Дарья Лагода</dc:creator>
  <cp:lastModifiedBy>Дарья Лагода</cp:lastModifiedBy>
  <cp:revision>1</cp:revision>
  <dcterms:created xsi:type="dcterms:W3CDTF">2022-11-10T10:15:39Z</dcterms:created>
  <dcterms:modified xsi:type="dcterms:W3CDTF">2022-11-10T10:22:52Z</dcterms:modified>
</cp:coreProperties>
</file>