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237"/>
    <p:restoredTop sz="96281"/>
  </p:normalViewPr>
  <p:slideViewPr>
    <p:cSldViewPr snapToGrid="0">
      <p:cViewPr varScale="1">
        <p:scale>
          <a:sx n="59" d="100"/>
          <a:sy n="59" d="100"/>
        </p:scale>
        <p:origin x="192" y="1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DAA786-3FB5-C893-A8F8-5266D37983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400" dirty="0"/>
              <a:t>Тема 2. </a:t>
            </a:r>
            <a:r>
              <a:rPr lang="ru-RU" sz="4400" dirty="0" err="1"/>
              <a:t>Клініка</a:t>
            </a:r>
            <a:r>
              <a:rPr lang="ru-RU" sz="4400" dirty="0"/>
              <a:t>, </a:t>
            </a:r>
            <a:r>
              <a:rPr lang="ru-RU" sz="4400" dirty="0" err="1"/>
              <a:t>діагностика</a:t>
            </a:r>
            <a:r>
              <a:rPr lang="ru-RU" sz="4400" dirty="0"/>
              <a:t> та </a:t>
            </a:r>
            <a:r>
              <a:rPr lang="ru-RU" sz="4400" dirty="0" err="1"/>
              <a:t>диференційна</a:t>
            </a:r>
            <a:r>
              <a:rPr lang="ru-RU" sz="4400" dirty="0"/>
              <a:t> </a:t>
            </a:r>
            <a:r>
              <a:rPr lang="ru-RU" sz="4400" dirty="0" err="1"/>
              <a:t>діагностика</a:t>
            </a:r>
            <a:r>
              <a:rPr lang="ru-RU" sz="4400" dirty="0"/>
              <a:t>, </a:t>
            </a:r>
            <a:r>
              <a:rPr lang="ru-RU" sz="4400" dirty="0" err="1"/>
              <a:t>скринінг</a:t>
            </a:r>
            <a:r>
              <a:rPr lang="ru-RU" sz="4400" dirty="0"/>
              <a:t> </a:t>
            </a:r>
            <a:r>
              <a:rPr lang="ru-RU" sz="4400" dirty="0" err="1"/>
              <a:t>цукрового</a:t>
            </a:r>
            <a:r>
              <a:rPr lang="ru-RU" sz="4400" dirty="0"/>
              <a:t> </a:t>
            </a:r>
            <a:r>
              <a:rPr lang="ru-RU" sz="4400" dirty="0" err="1"/>
              <a:t>діабету</a:t>
            </a:r>
            <a:r>
              <a:rPr lang="ru-RU" sz="4400" dirty="0"/>
              <a:t> 2-го типу</a:t>
            </a:r>
            <a:endParaRPr lang="ru-UA" sz="4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49ED33B-18DC-66A8-FF78-1573B738BE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62401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2CC392-4615-9D96-0BF3-D99FBB9F2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клінічні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цукрового</a:t>
            </a:r>
            <a:r>
              <a:rPr lang="ru-RU" dirty="0"/>
              <a:t> </a:t>
            </a:r>
            <a:r>
              <a:rPr lang="ru-RU" dirty="0" err="1"/>
              <a:t>діабету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007A30-D36C-E2F6-1B1E-100039546E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Основні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симптоми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діабету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надмірне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сечовиділення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спрага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постійне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відчуття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голоду;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втрата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маси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тіла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відчуття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втоми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погіршення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зору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299465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480624-B893-1A30-42D0-4F9A05CDF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Діагностика</a:t>
            </a:r>
            <a:r>
              <a:rPr lang="ru-RU" dirty="0"/>
              <a:t> </a:t>
            </a:r>
            <a:r>
              <a:rPr lang="ru-RU" dirty="0" err="1"/>
              <a:t>цукрового</a:t>
            </a:r>
            <a:r>
              <a:rPr lang="ru-RU" dirty="0"/>
              <a:t> </a:t>
            </a:r>
            <a:r>
              <a:rPr lang="ru-RU" dirty="0" err="1"/>
              <a:t>діабету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1A875A-8673-CB0F-59AE-E334EB7E1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err="1"/>
              <a:t>Сьогодні</a:t>
            </a:r>
            <a:r>
              <a:rPr lang="ru-RU" dirty="0"/>
              <a:t>, в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критеріїв</a:t>
            </a:r>
            <a:r>
              <a:rPr lang="ru-RU" dirty="0"/>
              <a:t> для </a:t>
            </a:r>
            <a:r>
              <a:rPr lang="ru-RU" dirty="0" err="1"/>
              <a:t>встановлення</a:t>
            </a:r>
            <a:r>
              <a:rPr lang="ru-RU" dirty="0"/>
              <a:t> </a:t>
            </a:r>
            <a:r>
              <a:rPr lang="ru-RU" dirty="0" err="1"/>
              <a:t>діагнозу</a:t>
            </a:r>
            <a:r>
              <a:rPr lang="ru-RU" dirty="0"/>
              <a:t> "</a:t>
            </a:r>
            <a:r>
              <a:rPr lang="ru-RU" dirty="0" err="1"/>
              <a:t>цукровий</a:t>
            </a:r>
            <a:r>
              <a:rPr lang="ru-RU" dirty="0"/>
              <a:t> </a:t>
            </a:r>
            <a:r>
              <a:rPr lang="ru-RU" dirty="0" err="1"/>
              <a:t>діабет</a:t>
            </a:r>
            <a:r>
              <a:rPr lang="ru-RU" dirty="0"/>
              <a:t>"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критерії</a:t>
            </a:r>
            <a:r>
              <a:rPr lang="ru-RU" dirty="0"/>
              <a:t> </a:t>
            </a:r>
            <a:r>
              <a:rPr lang="ru-RU" dirty="0" err="1"/>
              <a:t>Американської</a:t>
            </a:r>
            <a:r>
              <a:rPr lang="ru-RU" dirty="0"/>
              <a:t> </a:t>
            </a:r>
            <a:r>
              <a:rPr lang="ru-RU" dirty="0" err="1"/>
              <a:t>асоціації</a:t>
            </a:r>
            <a:r>
              <a:rPr lang="ru-RU" dirty="0"/>
              <a:t> з </a:t>
            </a:r>
            <a:r>
              <a:rPr lang="ru-RU" dirty="0" err="1"/>
              <a:t>діабету</a:t>
            </a:r>
            <a:r>
              <a:rPr lang="ru-RU" dirty="0"/>
              <a:t> (</a:t>
            </a:r>
            <a:r>
              <a:rPr lang="en-US" dirty="0"/>
              <a:t>ADA):</a:t>
            </a:r>
          </a:p>
          <a:p>
            <a:pPr marL="0" indent="0">
              <a:buNone/>
            </a:pP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en-US" dirty="0"/>
              <a:t>HbA1c 6,5%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вище</a:t>
            </a:r>
            <a:r>
              <a:rPr lang="ru-RU" dirty="0"/>
              <a:t> (тест повинен </a:t>
            </a:r>
            <a:r>
              <a:rPr lang="ru-RU" dirty="0" err="1"/>
              <a:t>проводитися</a:t>
            </a:r>
            <a:r>
              <a:rPr lang="ru-RU" dirty="0"/>
              <a:t> в </a:t>
            </a:r>
            <a:r>
              <a:rPr lang="ru-RU" dirty="0" err="1"/>
              <a:t>лабораторії</a:t>
            </a:r>
            <a:r>
              <a:rPr lang="ru-RU" dirty="0"/>
              <a:t> з </a:t>
            </a:r>
            <a:r>
              <a:rPr lang="ru-RU" dirty="0" err="1"/>
              <a:t>використанням</a:t>
            </a:r>
            <a:r>
              <a:rPr lang="ru-RU" dirty="0"/>
              <a:t> методу, </a:t>
            </a:r>
            <a:r>
              <a:rPr lang="ru-RU" dirty="0" err="1"/>
              <a:t>сертифікованого</a:t>
            </a:r>
            <a:r>
              <a:rPr lang="ru-RU" dirty="0"/>
              <a:t> </a:t>
            </a:r>
            <a:r>
              <a:rPr lang="ru-RU" dirty="0" err="1"/>
              <a:t>Національною</a:t>
            </a:r>
            <a:r>
              <a:rPr lang="ru-RU" dirty="0"/>
              <a:t> </a:t>
            </a:r>
            <a:r>
              <a:rPr lang="ru-RU" dirty="0" err="1"/>
              <a:t>програмою</a:t>
            </a:r>
            <a:r>
              <a:rPr lang="ru-RU" dirty="0"/>
              <a:t> </a:t>
            </a:r>
            <a:r>
              <a:rPr lang="ru-RU" dirty="0" err="1"/>
              <a:t>стандартизації</a:t>
            </a:r>
            <a:r>
              <a:rPr lang="ru-RU" dirty="0"/>
              <a:t> </a:t>
            </a:r>
            <a:r>
              <a:rPr lang="ru-RU" dirty="0" err="1"/>
              <a:t>глікогемоглобіну</a:t>
            </a:r>
            <a:r>
              <a:rPr lang="ru-RU" dirty="0"/>
              <a:t> (</a:t>
            </a:r>
            <a:r>
              <a:rPr lang="en-US" dirty="0"/>
              <a:t>NGSP) </a:t>
            </a:r>
            <a:r>
              <a:rPr lang="ru-RU" dirty="0" err="1"/>
              <a:t>або</a:t>
            </a:r>
            <a:r>
              <a:rPr lang="ru-RU" dirty="0"/>
              <a:t> такого,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відповідає</a:t>
            </a:r>
            <a:r>
              <a:rPr lang="ru-RU" dirty="0"/>
              <a:t> </a:t>
            </a:r>
            <a:r>
              <a:rPr lang="ru-RU" dirty="0" err="1"/>
              <a:t>Еталонному</a:t>
            </a:r>
            <a:r>
              <a:rPr lang="ru-RU" dirty="0"/>
              <a:t> </a:t>
            </a:r>
            <a:r>
              <a:rPr lang="ru-RU" dirty="0" err="1"/>
              <a:t>аналізу</a:t>
            </a:r>
            <a:r>
              <a:rPr lang="ru-RU" dirty="0"/>
              <a:t> з контролю над </a:t>
            </a:r>
            <a:r>
              <a:rPr lang="ru-RU" dirty="0" err="1"/>
              <a:t>діабетом</a:t>
            </a:r>
            <a:r>
              <a:rPr lang="ru-RU" dirty="0"/>
              <a:t> і </a:t>
            </a:r>
            <a:r>
              <a:rPr lang="ru-RU" dirty="0" err="1"/>
              <a:t>ускладненнями</a:t>
            </a:r>
            <a:r>
              <a:rPr lang="ru-RU" dirty="0"/>
              <a:t> (</a:t>
            </a:r>
            <a:r>
              <a:rPr lang="en-US" dirty="0"/>
              <a:t>DCCT)</a:t>
            </a:r>
          </a:p>
          <a:p>
            <a:pPr marL="0" indent="0">
              <a:buNone/>
            </a:pP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глюкози</a:t>
            </a:r>
            <a:r>
              <a:rPr lang="ru-RU" dirty="0"/>
              <a:t> в </a:t>
            </a:r>
            <a:r>
              <a:rPr lang="ru-RU" dirty="0" err="1"/>
              <a:t>плазмі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натще</a:t>
            </a:r>
            <a:r>
              <a:rPr lang="ru-RU" dirty="0"/>
              <a:t> (ГПН) - 7,0 ммоль/л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вище</a:t>
            </a:r>
            <a:r>
              <a:rPr lang="ru-RU" dirty="0"/>
              <a:t> (</a:t>
            </a:r>
            <a:r>
              <a:rPr lang="ru-RU" dirty="0" err="1"/>
              <a:t>натще</a:t>
            </a:r>
            <a:r>
              <a:rPr lang="ru-RU" dirty="0"/>
              <a:t> - </a:t>
            </a:r>
            <a:r>
              <a:rPr lang="ru-RU" dirty="0" err="1"/>
              <a:t>відсутність</a:t>
            </a:r>
            <a:r>
              <a:rPr lang="ru-RU" dirty="0"/>
              <a:t> </a:t>
            </a:r>
            <a:r>
              <a:rPr lang="ru-RU" dirty="0" err="1"/>
              <a:t>споживання</a:t>
            </a:r>
            <a:r>
              <a:rPr lang="ru-RU" dirty="0"/>
              <a:t> </a:t>
            </a:r>
            <a:r>
              <a:rPr lang="ru-RU" dirty="0" err="1"/>
              <a:t>калорій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не </a:t>
            </a:r>
            <a:r>
              <a:rPr lang="ru-RU" dirty="0" err="1"/>
              <a:t>менше</a:t>
            </a:r>
            <a:r>
              <a:rPr lang="ru-RU" dirty="0"/>
              <a:t> 8 годин)</a:t>
            </a:r>
          </a:p>
          <a:p>
            <a:pPr marL="0" indent="0">
              <a:buNone/>
            </a:pPr>
            <a:r>
              <a:rPr lang="ru-RU" dirty="0"/>
              <a:t>2-годинний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глюкози</a:t>
            </a:r>
            <a:r>
              <a:rPr lang="ru-RU" dirty="0"/>
              <a:t> в </a:t>
            </a:r>
            <a:r>
              <a:rPr lang="ru-RU" dirty="0" err="1"/>
              <a:t>плазмі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11,1 ммоль/л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вище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тесту на </a:t>
            </a:r>
            <a:r>
              <a:rPr lang="ru-RU" dirty="0" err="1"/>
              <a:t>толерантність</a:t>
            </a:r>
            <a:r>
              <a:rPr lang="ru-RU" dirty="0"/>
              <a:t> до </a:t>
            </a:r>
            <a:r>
              <a:rPr lang="ru-RU" dirty="0" err="1"/>
              <a:t>глюкози</a:t>
            </a:r>
            <a:r>
              <a:rPr lang="ru-RU" dirty="0"/>
              <a:t> (</a:t>
            </a:r>
            <a:r>
              <a:rPr lang="en-US" dirty="0"/>
              <a:t>OGTT, </a:t>
            </a:r>
            <a:r>
              <a:rPr lang="ru-RU" dirty="0" err="1"/>
              <a:t>споживання</a:t>
            </a:r>
            <a:r>
              <a:rPr lang="ru-RU" dirty="0"/>
              <a:t> 75 г </a:t>
            </a:r>
            <a:r>
              <a:rPr lang="ru-RU" dirty="0" err="1"/>
              <a:t>глюкози</a:t>
            </a:r>
            <a:r>
              <a:rPr lang="ru-RU" dirty="0"/>
              <a:t> </a:t>
            </a:r>
            <a:r>
              <a:rPr lang="ru-RU" dirty="0" err="1"/>
              <a:t>внутрішньо</a:t>
            </a:r>
            <a:r>
              <a:rPr lang="ru-RU" dirty="0"/>
              <a:t>)</a:t>
            </a:r>
          </a:p>
          <a:p>
            <a:pPr marL="0" indent="0">
              <a:buNone/>
            </a:pPr>
            <a:r>
              <a:rPr lang="ru-RU" dirty="0" err="1"/>
              <a:t>Випадковий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глюкози</a:t>
            </a:r>
            <a:r>
              <a:rPr lang="ru-RU" dirty="0"/>
              <a:t> в </a:t>
            </a:r>
            <a:r>
              <a:rPr lang="ru-RU" dirty="0" err="1"/>
              <a:t>плазмі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11,1 ммоль/л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вище</a:t>
            </a:r>
            <a:r>
              <a:rPr lang="ru-RU" dirty="0"/>
              <a:t> у </a:t>
            </a:r>
            <a:r>
              <a:rPr lang="ru-RU" dirty="0" err="1"/>
              <a:t>хворих</a:t>
            </a:r>
            <a:r>
              <a:rPr lang="ru-RU" dirty="0"/>
              <a:t> з </a:t>
            </a:r>
            <a:r>
              <a:rPr lang="ru-RU" dirty="0" err="1"/>
              <a:t>класичними</a:t>
            </a:r>
            <a:r>
              <a:rPr lang="ru-RU" dirty="0"/>
              <a:t> симптомами </a:t>
            </a:r>
            <a:r>
              <a:rPr lang="ru-RU" dirty="0" err="1"/>
              <a:t>гіперглікемії</a:t>
            </a:r>
            <a:r>
              <a:rPr lang="ru-RU" dirty="0"/>
              <a:t> (</a:t>
            </a:r>
            <a:r>
              <a:rPr lang="ru-RU" dirty="0" err="1"/>
              <a:t>поліурія</a:t>
            </a:r>
            <a:r>
              <a:rPr lang="ru-RU" dirty="0"/>
              <a:t>, </a:t>
            </a:r>
            <a:r>
              <a:rPr lang="ru-RU" dirty="0" err="1"/>
              <a:t>полідипсія</a:t>
            </a:r>
            <a:r>
              <a:rPr lang="ru-RU" dirty="0"/>
              <a:t>, </a:t>
            </a:r>
            <a:r>
              <a:rPr lang="ru-RU" dirty="0" err="1"/>
              <a:t>поліфагія</a:t>
            </a:r>
            <a:r>
              <a:rPr lang="ru-RU" dirty="0"/>
              <a:t>, </a:t>
            </a:r>
            <a:r>
              <a:rPr lang="ru-RU" dirty="0" err="1"/>
              <a:t>втрата</a:t>
            </a:r>
            <a:r>
              <a:rPr lang="ru-RU" dirty="0"/>
              <a:t> ваги)</a:t>
            </a: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682197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39B7B4-175D-B494-A0FE-7D0D82398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Скринінг</a:t>
            </a:r>
            <a:r>
              <a:rPr lang="ru-RU" dirty="0"/>
              <a:t> </a:t>
            </a:r>
            <a:r>
              <a:rPr lang="ru-RU" dirty="0" err="1"/>
              <a:t>цукрового</a:t>
            </a:r>
            <a:r>
              <a:rPr lang="ru-RU" dirty="0"/>
              <a:t> </a:t>
            </a:r>
            <a:r>
              <a:rPr lang="ru-RU" dirty="0" err="1"/>
              <a:t>діабету</a:t>
            </a:r>
            <a:r>
              <a:rPr lang="ru-RU" dirty="0"/>
              <a:t> 2-го типу та </a:t>
            </a:r>
            <a:r>
              <a:rPr lang="ru-RU" dirty="0" err="1"/>
              <a:t>тестування</a:t>
            </a:r>
            <a:r>
              <a:rPr lang="ru-RU" dirty="0"/>
              <a:t> на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. </a:t>
            </a:r>
            <a:endParaRPr lang="ru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89A6282-E319-D6A0-A860-9FB4B7085A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36212" y="2160588"/>
            <a:ext cx="3079613" cy="3881437"/>
          </a:xfrm>
        </p:spPr>
      </p:pic>
    </p:spTree>
    <p:extLst>
      <p:ext uri="{BB962C8B-B14F-4D97-AF65-F5344CB8AC3E}">
        <p14:creationId xmlns:p14="http://schemas.microsoft.com/office/powerpoint/2010/main" val="1010196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745930-9445-EFCB-FDAB-24FEFC3AB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Критерії</a:t>
            </a:r>
            <a:r>
              <a:rPr lang="ru-RU" dirty="0"/>
              <a:t> </a:t>
            </a:r>
            <a:r>
              <a:rPr lang="ru-RU" dirty="0" err="1"/>
              <a:t>діагностики</a:t>
            </a:r>
            <a:r>
              <a:rPr lang="ru-RU" dirty="0"/>
              <a:t> </a:t>
            </a:r>
            <a:r>
              <a:rPr lang="ru-RU" dirty="0" err="1"/>
              <a:t>цукрового</a:t>
            </a:r>
            <a:r>
              <a:rPr lang="ru-RU" dirty="0"/>
              <a:t> </a:t>
            </a:r>
            <a:r>
              <a:rPr lang="ru-RU" dirty="0" err="1"/>
              <a:t>діабету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категорій</a:t>
            </a:r>
            <a:r>
              <a:rPr lang="ru-RU" dirty="0"/>
              <a:t> </a:t>
            </a:r>
            <a:r>
              <a:rPr lang="ru-RU" dirty="0" err="1"/>
              <a:t>гіперглікемії</a:t>
            </a:r>
            <a:r>
              <a:rPr lang="ru-RU" dirty="0"/>
              <a:t>.</a:t>
            </a:r>
            <a:endParaRPr lang="ru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0045925-4361-B5D6-CCF5-6DA94A712E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7017" y="2160588"/>
            <a:ext cx="6298004" cy="3881437"/>
          </a:xfrm>
        </p:spPr>
      </p:pic>
    </p:spTree>
    <p:extLst>
      <p:ext uri="{BB962C8B-B14F-4D97-AF65-F5344CB8AC3E}">
        <p14:creationId xmlns:p14="http://schemas.microsoft.com/office/powerpoint/2010/main" val="115933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FC6CF4-92E6-B5D7-F93D-9F34617B1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Додаткові</a:t>
            </a:r>
            <a:r>
              <a:rPr lang="ru-RU" dirty="0"/>
              <a:t> </a:t>
            </a: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.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1C9D52-A0D6-2AD0-776E-3DF3F9EC5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38150" indent="-285750">
              <a:buFontTx/>
              <a:buChar char="-"/>
            </a:pPr>
            <a:r>
              <a:rPr lang="ru-UA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Якщо вимірювання не проводилося за останній рік, ми вимірюємо: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09600"/>
            <a:r>
              <a:rPr lang="ru-UA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Ліпідний профіль натще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09600"/>
            <a:r>
              <a:rPr lang="ru-UA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Функціональні проби печінки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09600"/>
            <a:r>
              <a:rPr lang="ru-UA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Співвідношення альбуміну та креатиніну в сечі </a:t>
            </a:r>
          </a:p>
          <a:p>
            <a:pPr marL="609600"/>
            <a:r>
              <a:rPr lang="ru-UA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Креатинін сироватки (з оціненою швидкістю клубочкової фільтрації)</a:t>
            </a:r>
          </a:p>
          <a:p>
            <a:pPr marL="381000" indent="0">
              <a:buNone/>
            </a:pPr>
            <a:r>
              <a:rPr lang="ru-UA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 пацієнтів з діабетом 1 типу ми також періодично вимірюємо: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09600"/>
            <a:r>
              <a:rPr lang="ru-UA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Сироватковий тиреотропний гормон (ТТГ)</a:t>
            </a:r>
            <a:endParaRPr lang="ru-UA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/>
            <a:r>
              <a:rPr lang="ru-UA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Антитіла до целіакії для скринінгу целіакії, яка може протікати безсимптомно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70199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A633B2-456C-511A-46FD-740FB6BF9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Диференційна</a:t>
            </a:r>
            <a:r>
              <a:rPr lang="ru-RU" dirty="0"/>
              <a:t> </a:t>
            </a:r>
            <a:r>
              <a:rPr lang="ru-RU" dirty="0" err="1"/>
              <a:t>діагностика</a:t>
            </a:r>
            <a:r>
              <a:rPr lang="ru-RU" dirty="0"/>
              <a:t> </a:t>
            </a:r>
            <a:r>
              <a:rPr lang="ru-RU" dirty="0" err="1"/>
              <a:t>цукрового</a:t>
            </a:r>
            <a:r>
              <a:rPr lang="ru-RU" dirty="0"/>
              <a:t> </a:t>
            </a:r>
            <a:r>
              <a:rPr lang="ru-RU" dirty="0" err="1"/>
              <a:t>діабету</a:t>
            </a:r>
            <a:r>
              <a:rPr lang="ru-RU" dirty="0"/>
              <a:t> 2-го типу з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захворюваннями</a:t>
            </a:r>
            <a:r>
              <a:rPr lang="ru-RU" dirty="0"/>
              <a:t>. </a:t>
            </a:r>
            <a:endParaRPr lang="ru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64BAE73-73BF-5F25-80A7-378E3CC13A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4368" y="2160588"/>
            <a:ext cx="3923301" cy="3881437"/>
          </a:xfrm>
        </p:spPr>
      </p:pic>
    </p:spTree>
    <p:extLst>
      <p:ext uri="{BB962C8B-B14F-4D97-AF65-F5344CB8AC3E}">
        <p14:creationId xmlns:p14="http://schemas.microsoft.com/office/powerpoint/2010/main" val="1866590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EB0D59-908F-F81E-3AE1-DB6058440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CF372A-2C8D-F709-2B13-63B7093F0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UA" sz="3600" dirty="0"/>
              <a:t>Дякую за увагу</a:t>
            </a:r>
          </a:p>
        </p:txBody>
      </p:sp>
    </p:spTree>
    <p:extLst>
      <p:ext uri="{BB962C8B-B14F-4D97-AF65-F5344CB8AC3E}">
        <p14:creationId xmlns:p14="http://schemas.microsoft.com/office/powerpoint/2010/main" val="413197968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Аспект</Template>
  <TotalTime>13</TotalTime>
  <Words>293</Words>
  <Application>Microsoft Macintosh PowerPoint</Application>
  <PresentationFormat>Широкоэкранный</PresentationFormat>
  <Paragraphs>28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Noto Sans</vt:lpstr>
      <vt:lpstr>Trebuchet MS</vt:lpstr>
      <vt:lpstr>Wingdings 3</vt:lpstr>
      <vt:lpstr>Аспект</vt:lpstr>
      <vt:lpstr>Тема 2. Клініка, діагностика та диференційна діагностика, скринінг цукрового діабету 2-го типу</vt:lpstr>
      <vt:lpstr>Основні клінічні симптоми цукрового діабету. </vt:lpstr>
      <vt:lpstr>Діагностика цукрового діабету. </vt:lpstr>
      <vt:lpstr>Скринінг цукрового діабету 2-го типу та тестування на наявність факторів ризику захворювання. </vt:lpstr>
      <vt:lpstr>Критерії діагностики цукрового діабету та інших категорій гіперглікемії.</vt:lpstr>
      <vt:lpstr>Додаткові методи дослідження.</vt:lpstr>
      <vt:lpstr>Диференційна діагностика цукрового діабету 2-го типу з іншими захворюваннями.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2. Клініка, діагностика та диференційна діагностика, скринінг цукрового діабету 2-го типу</dc:title>
  <dc:creator>Дарья Лагода</dc:creator>
  <cp:lastModifiedBy>Дарья Лагода</cp:lastModifiedBy>
  <cp:revision>1</cp:revision>
  <dcterms:created xsi:type="dcterms:W3CDTF">2022-11-10T10:54:13Z</dcterms:created>
  <dcterms:modified xsi:type="dcterms:W3CDTF">2022-11-10T11:07:13Z</dcterms:modified>
</cp:coreProperties>
</file>