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0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416"/>
    <p:restoredTop sz="96281"/>
  </p:normalViewPr>
  <p:slideViewPr>
    <p:cSldViewPr snapToGrid="0">
      <p:cViewPr varScale="1">
        <p:scale>
          <a:sx n="44" d="100"/>
          <a:sy n="44" d="100"/>
        </p:scale>
        <p:origin x="232" y="1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10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5A1F10-DDDC-E788-3CDF-AE16688467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 err="1"/>
              <a:t>Модифікація</a:t>
            </a:r>
            <a:r>
              <a:rPr lang="ru-RU" sz="3600" dirty="0"/>
              <a:t> способу </a:t>
            </a:r>
            <a:r>
              <a:rPr lang="ru-RU" sz="3600" dirty="0" err="1"/>
              <a:t>життя</a:t>
            </a:r>
            <a:r>
              <a:rPr lang="ru-RU" sz="3600" dirty="0"/>
              <a:t> </a:t>
            </a:r>
            <a:r>
              <a:rPr lang="ru-RU" sz="3600" dirty="0" err="1"/>
              <a:t>хворих</a:t>
            </a:r>
            <a:r>
              <a:rPr lang="ru-RU" sz="3600" dirty="0"/>
              <a:t> на </a:t>
            </a:r>
            <a:r>
              <a:rPr lang="ru-RU" sz="3600" dirty="0" err="1"/>
              <a:t>цукровий</a:t>
            </a:r>
            <a:r>
              <a:rPr lang="ru-RU" sz="3600" dirty="0"/>
              <a:t> </a:t>
            </a:r>
            <a:r>
              <a:rPr lang="ru-RU" sz="3600" dirty="0" err="1"/>
              <a:t>діабет</a:t>
            </a:r>
            <a:r>
              <a:rPr lang="ru-RU" sz="3600" dirty="0"/>
              <a:t>, як метод </a:t>
            </a:r>
            <a:r>
              <a:rPr lang="ru-RU" sz="3600" dirty="0" err="1"/>
              <a:t>компенсації</a:t>
            </a:r>
            <a:r>
              <a:rPr lang="ru-RU" sz="3600" dirty="0"/>
              <a:t> </a:t>
            </a:r>
            <a:r>
              <a:rPr lang="ru-RU" sz="3600" dirty="0" err="1"/>
              <a:t>захворювання</a:t>
            </a:r>
            <a:r>
              <a:rPr lang="ru-RU" sz="3600" dirty="0"/>
              <a:t> та </a:t>
            </a:r>
            <a:r>
              <a:rPr lang="ru-RU" sz="3600" dirty="0" err="1"/>
              <a:t>профілактики</a:t>
            </a:r>
            <a:r>
              <a:rPr lang="ru-RU" sz="3600" dirty="0"/>
              <a:t> </a:t>
            </a:r>
            <a:r>
              <a:rPr lang="ru-RU" sz="3600" dirty="0" err="1"/>
              <a:t>ускладнень</a:t>
            </a:r>
            <a:r>
              <a:rPr lang="ru-RU" sz="3600" dirty="0"/>
              <a:t> і </a:t>
            </a:r>
            <a:r>
              <a:rPr lang="ru-RU" sz="3600" dirty="0" err="1"/>
              <a:t>поліпшення</a:t>
            </a:r>
            <a:r>
              <a:rPr lang="ru-RU" sz="3600" dirty="0"/>
              <a:t> прогнозу</a:t>
            </a:r>
            <a:endParaRPr lang="ru-UA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F04371-5F83-CBB7-9CC3-4D5EE10C34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6468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21B828-5A13-311E-BC3D-F30CCC181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Менеджмент </a:t>
            </a:r>
            <a:r>
              <a:rPr lang="ru-RU" dirty="0" err="1"/>
              <a:t>діабету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FAB294-7603-0A8B-FDBF-669EC6566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Лікувальна</a:t>
            </a:r>
            <a:r>
              <a:rPr lang="ru-RU" dirty="0"/>
              <a:t> </a:t>
            </a:r>
            <a:r>
              <a:rPr lang="ru-RU" dirty="0" err="1"/>
              <a:t>дієтотерапія</a:t>
            </a:r>
            <a:r>
              <a:rPr lang="ru-RU" dirty="0"/>
              <a:t>   </a:t>
            </a:r>
          </a:p>
          <a:p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endParaRPr lang="ru-RU" dirty="0"/>
          </a:p>
          <a:p>
            <a:r>
              <a:rPr lang="ru-RU" dirty="0" err="1"/>
              <a:t>Дієта</a:t>
            </a:r>
            <a:r>
              <a:rPr lang="ru-RU" dirty="0"/>
              <a:t>  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 err="1"/>
              <a:t>Фармакологічна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endParaRPr lang="ru-RU" dirty="0"/>
          </a:p>
          <a:p>
            <a:r>
              <a:rPr lang="ru-RU" dirty="0" err="1"/>
              <a:t>Хірургічна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   </a:t>
            </a:r>
          </a:p>
          <a:p>
            <a:r>
              <a:rPr lang="ru-RU" dirty="0" err="1"/>
              <a:t>Фізичні</a:t>
            </a:r>
            <a:r>
              <a:rPr lang="ru-RU" dirty="0"/>
              <a:t> </a:t>
            </a:r>
            <a:r>
              <a:rPr lang="ru-RU" dirty="0" err="1"/>
              <a:t>вправи</a:t>
            </a:r>
            <a:r>
              <a:rPr lang="ru-RU" dirty="0"/>
              <a:t>   </a:t>
            </a:r>
          </a:p>
          <a:p>
            <a:r>
              <a:rPr lang="ru-RU" dirty="0" err="1"/>
              <a:t>Інтенсивна</a:t>
            </a:r>
            <a:r>
              <a:rPr lang="ru-RU" dirty="0"/>
              <a:t> </a:t>
            </a:r>
            <a:r>
              <a:rPr lang="ru-RU" dirty="0" err="1"/>
              <a:t>модифікація</a:t>
            </a:r>
            <a:r>
              <a:rPr lang="ru-RU" dirty="0"/>
              <a:t> способу </a:t>
            </a:r>
            <a:r>
              <a:rPr lang="ru-RU" dirty="0" err="1"/>
              <a:t>життя</a:t>
            </a:r>
            <a:r>
              <a:rPr lang="ru-RU" dirty="0"/>
              <a:t>      </a:t>
            </a:r>
          </a:p>
          <a:p>
            <a:r>
              <a:rPr lang="ru-RU" dirty="0" err="1"/>
              <a:t>Психологічні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   </a:t>
            </a:r>
          </a:p>
          <a:p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  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9920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099389-5C85-8863-7EEA-23214072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Модифікація</a:t>
            </a:r>
            <a:r>
              <a:rPr lang="ru-RU" dirty="0"/>
              <a:t> способу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2-го типу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A1D72F-0EC7-76B2-57A7-B73340B28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 err="1">
                <a:effectLst/>
                <a:latin typeface="Times New Roman,BoldItalic" pitchFamily="2" charset="0"/>
              </a:rPr>
              <a:t>Основними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завданнями</a:t>
            </a:r>
            <a:r>
              <a:rPr lang="ru-RU" sz="1800" dirty="0">
                <a:effectLst/>
                <a:latin typeface="Times New Roman,BoldItalic" pitchFamily="2" charset="0"/>
              </a:rPr>
              <a:t> немедикаментозного </a:t>
            </a:r>
            <a:r>
              <a:rPr lang="ru-RU" sz="1800" dirty="0" err="1">
                <a:effectLst/>
                <a:latin typeface="Times New Roman,BoldItalic" pitchFamily="2" charset="0"/>
              </a:rPr>
              <a:t>лікування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пацієнтів</a:t>
            </a:r>
            <a:r>
              <a:rPr lang="ru-RU" sz="1800" dirty="0">
                <a:effectLst/>
                <a:latin typeface="Times New Roman,BoldItalic" pitchFamily="2" charset="0"/>
              </a:rPr>
              <a:t> з ЦД 2 типу </a:t>
            </a:r>
            <a:r>
              <a:rPr lang="ru-RU" sz="1800" dirty="0" err="1">
                <a:effectLst/>
                <a:latin typeface="Times New Roman,BoldItalic" pitchFamily="2" charset="0"/>
              </a:rPr>
              <a:t>є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effectLst/>
                <a:latin typeface="Times New Roman,BoldItalic" pitchFamily="2" charset="0"/>
              </a:rPr>
              <a:t>корекція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effectLst/>
                <a:latin typeface="Times New Roman,BoldItalic" pitchFamily="2" charset="0"/>
              </a:rPr>
              <a:t>харчування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,BoldItalic" pitchFamily="2" charset="0"/>
              </a:rPr>
              <a:t> та </a:t>
            </a:r>
            <a:r>
              <a:rPr lang="ru-RU" sz="1800" dirty="0" err="1">
                <a:solidFill>
                  <a:srgbClr val="FF0000"/>
                </a:solidFill>
                <a:effectLst/>
                <a:latin typeface="Times New Roman,BoldItalic" pitchFamily="2" charset="0"/>
              </a:rPr>
              <a:t>зниження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effectLst/>
                <a:latin typeface="Times New Roman,BoldItalic" pitchFamily="2" charset="0"/>
              </a:rPr>
              <a:t>маси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effectLst/>
                <a:latin typeface="Times New Roman,BoldItalic" pitchFamily="2" charset="0"/>
              </a:rPr>
              <a:t>тіла</a:t>
            </a:r>
            <a:r>
              <a:rPr lang="ru-RU" sz="1800" dirty="0">
                <a:effectLst/>
                <a:latin typeface="Times New Roman,BoldItalic" pitchFamily="2" charset="0"/>
              </a:rPr>
              <a:t>, </a:t>
            </a:r>
            <a:r>
              <a:rPr lang="ru-RU" sz="1800" dirty="0" err="1">
                <a:effectLst/>
                <a:latin typeface="Times New Roman,BoldItalic" pitchFamily="2" charset="0"/>
              </a:rPr>
              <a:t>якщо</a:t>
            </a:r>
            <a:r>
              <a:rPr lang="ru-RU" sz="1800" dirty="0">
                <a:effectLst/>
                <a:latin typeface="Times New Roman,BoldItalic" pitchFamily="2" charset="0"/>
              </a:rPr>
              <a:t> в </a:t>
            </a:r>
            <a:r>
              <a:rPr lang="ru-RU" sz="1800" dirty="0" err="1">
                <a:effectLst/>
                <a:latin typeface="Times New Roman,BoldItalic" pitchFamily="2" charset="0"/>
              </a:rPr>
              <a:t>пацієнта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є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надмірна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маса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тіла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або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ожиріння</a:t>
            </a:r>
            <a:r>
              <a:rPr lang="ru-RU" sz="1800" dirty="0">
                <a:effectLst/>
                <a:latin typeface="Times New Roman,BoldItalic" pitchFamily="2" charset="0"/>
              </a:rPr>
              <a:t>, </a:t>
            </a:r>
            <a:r>
              <a:rPr lang="ru-RU" sz="1800" dirty="0" err="1">
                <a:effectLst/>
                <a:latin typeface="Times New Roman,BoldItalic" pitchFamily="2" charset="0"/>
              </a:rPr>
              <a:t>виконання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пацієнтом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дозованих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фізичних</a:t>
            </a:r>
            <a:r>
              <a:rPr lang="ru-RU" sz="1800" dirty="0">
                <a:effectLst/>
                <a:latin typeface="Times New Roman,BoldItalic" pitchFamily="2" charset="0"/>
              </a:rPr>
              <a:t> </a:t>
            </a:r>
            <a:r>
              <a:rPr lang="ru-RU" sz="1800" dirty="0" err="1">
                <a:effectLst/>
                <a:latin typeface="Times New Roman,BoldItalic" pitchFamily="2" charset="0"/>
              </a:rPr>
              <a:t>навантажень</a:t>
            </a:r>
            <a:r>
              <a:rPr lang="ru-RU" sz="1800" dirty="0">
                <a:effectLst/>
                <a:latin typeface="Times New Roman,BoldItalic" pitchFamily="2" charset="0"/>
              </a:rPr>
              <a:t>, </a:t>
            </a:r>
            <a:r>
              <a:rPr lang="ru-RU" sz="1800" dirty="0" err="1">
                <a:effectLst/>
                <a:latin typeface="Times New Roman,BoldItalic" pitchFamily="2" charset="0"/>
              </a:rPr>
              <a:t>модифікація</a:t>
            </a:r>
            <a:r>
              <a:rPr lang="ru-RU" sz="1800" dirty="0">
                <a:effectLst/>
                <a:latin typeface="Times New Roman,BoldItalic" pitchFamily="2" charset="0"/>
              </a:rPr>
              <a:t> способу </a:t>
            </a:r>
            <a:r>
              <a:rPr lang="ru-RU" sz="1800" dirty="0" err="1">
                <a:effectLst/>
                <a:latin typeface="Times New Roman,BoldItalic" pitchFamily="2" charset="0"/>
              </a:rPr>
              <a:t>життя</a:t>
            </a:r>
            <a:r>
              <a:rPr lang="ru-RU" sz="1800" dirty="0">
                <a:effectLst/>
                <a:latin typeface="Times New Roman,BoldItalic" pitchFamily="2" charset="0"/>
              </a:rPr>
              <a:t>. </a:t>
            </a:r>
            <a:endParaRPr lang="ru-RU" sz="18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5883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90E9A-374B-A49F-0F06-E89C10A88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8" y="481357"/>
            <a:ext cx="10364451" cy="1118843"/>
          </a:xfrm>
        </p:spPr>
        <p:txBody>
          <a:bodyPr/>
          <a:lstStyle/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Оцінка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спосібу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життя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проводення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корекції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харчування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фізичних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боротьби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шкідливими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звичками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надмірною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D1B42C-1EE5-0F9C-3CD5-0DE578FA82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600200"/>
            <a:ext cx="10364451" cy="4639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b="1" dirty="0">
                <a:effectLst/>
                <a:latin typeface="Times New Roman,Italic" pitchFamily="2" charset="0"/>
              </a:rPr>
              <a:t>1.Корекція </a:t>
            </a:r>
            <a:r>
              <a:rPr lang="ru-RU" sz="1900" b="1" dirty="0" err="1">
                <a:effectLst/>
                <a:latin typeface="Times New Roman,Italic" pitchFamily="2" charset="0"/>
              </a:rPr>
              <a:t>харчування</a:t>
            </a:r>
            <a:r>
              <a:rPr lang="ru-RU" sz="1900" b="1" dirty="0">
                <a:effectLst/>
                <a:latin typeface="Times New Roman,Italic" pitchFamily="2" charset="0"/>
              </a:rPr>
              <a:t> </a:t>
            </a:r>
            <a:endParaRPr lang="ru-RU" sz="1900" b="1" dirty="0"/>
          </a:p>
          <a:p>
            <a:pPr marL="0" indent="0">
              <a:buNone/>
            </a:pPr>
            <a:r>
              <a:rPr lang="ru-RU" sz="1900" dirty="0">
                <a:effectLst/>
                <a:latin typeface="Times New Roman" panose="02020603050405020304" pitchFamily="18" charset="0"/>
              </a:rPr>
              <a:t>• З метою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досягнення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цільового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рівня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глюкози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крові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особи з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предіабетом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і ЦД 2 типу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повинні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дотримуватися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індивідуальноі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дієти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розробленоі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лікарем-дієтологом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900" dirty="0">
                <a:effectLst/>
                <a:latin typeface="Times New Roman" panose="02020603050405020304" pitchFamily="18" charset="0"/>
              </a:rPr>
              <a:t>•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Моніторинг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споживання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вуглеводів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(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підрахунок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кількості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грамів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вуглеводів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в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їжі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хлібних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одиниць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або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оцінка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змісту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вуглеводів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, заснована на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досвіді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пацієнта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)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залишається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ключовою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стратегією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для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досягнення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цільового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рівня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глюкози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в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крові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900" dirty="0">
                <a:effectLst/>
                <a:latin typeface="Times New Roman" panose="02020603050405020304" pitchFamily="18" charset="0"/>
              </a:rPr>
              <a:t>• У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осіб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з ЦД 2 типу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облік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глікемічного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індексу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продуктів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і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глікемічного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навантаження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забезпечує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помірну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додаткову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користь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для контролю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глікеміі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̈ в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порівнянні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з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обліком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тільки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загального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споживання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вуглеводів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. </a:t>
            </a:r>
            <a:endParaRPr lang="ru-RU" sz="1900" dirty="0"/>
          </a:p>
          <a:p>
            <a:pPr marL="0" indent="0">
              <a:buNone/>
            </a:pPr>
            <a:r>
              <a:rPr lang="ru-RU" sz="1900" dirty="0">
                <a:effectLst/>
                <a:latin typeface="Times New Roman" panose="02020603050405020304" pitchFamily="18" charset="0"/>
              </a:rPr>
              <a:t>•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Приймати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харчові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волокна (14 г волокон на 1000 ккал) та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продукти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що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містять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цілісне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зерно (вони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повинні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складати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половину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від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всіх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зернових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продуктів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раціону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).</a:t>
            </a:r>
            <a:br>
              <a:rPr lang="ru-RU" sz="1900" dirty="0">
                <a:effectLst/>
                <a:latin typeface="Times New Roman" panose="02020603050405020304" pitchFamily="18" charset="0"/>
              </a:rPr>
            </a:br>
            <a:endParaRPr lang="ru-RU" sz="190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900" dirty="0">
                <a:effectLst/>
                <a:latin typeface="Times New Roman" panose="02020603050405020304" pitchFamily="18" charset="0"/>
              </a:rPr>
              <a:t>•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Насичені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жири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повинні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складати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менше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7%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від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загальноі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калорійності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щоденного</a:t>
            </a:r>
            <a:r>
              <a:rPr lang="ru-RU" sz="19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</a:rPr>
              <a:t>раціону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RU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5540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90D5FF5-347E-91BD-DA63-E8424A266A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37360"/>
            <a:ext cx="10363826" cy="4800600"/>
          </a:xfrm>
        </p:spPr>
        <p:txBody>
          <a:bodyPr>
            <a:normAutofit/>
          </a:bodyPr>
          <a:lstStyle/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Споживання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продуктів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харчування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містять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транс-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ізомерні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жирні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кислоти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повинне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зведене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мінімуму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</a:t>
            </a:r>
          </a:p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Харчові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добавки,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містять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антиоксиданти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такі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як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вітаміни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Е, С і каротин, не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рекомендуються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для рутинного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застосування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оскільки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сьогоднішніи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день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відсутні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докази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їх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ефективності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безпеки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урахуванням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віддаленого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прогнозу. </a:t>
            </a:r>
            <a:endParaRPr lang="ru-RU" dirty="0"/>
          </a:p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Користь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включення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добавок,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містять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хром, в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харчовии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раціон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людеи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з ЦД 2 типу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ожирінням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остаточно не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визначена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а тому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їх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використання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рекомендується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</a:t>
            </a:r>
          </a:p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Короткострокові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(до 1 року)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дієти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низьким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змістом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вуглеводів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жирів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обмеженням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калоріи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є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ефективними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зниження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RU" dirty="0"/>
          </a:p>
          <a:p>
            <a:r>
              <a:rPr lang="ru-RU" sz="1800" dirty="0">
                <a:effectLst/>
                <a:latin typeface="Times New Roman" panose="02020603050405020304" pitchFamily="18" charset="0"/>
              </a:rPr>
              <a:t>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пацієнтів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дотримуються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дієти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низьким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змістом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вуглеводів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слід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проводити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моніторинг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концентраціі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ліпідів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крові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функціонального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стану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нирок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і контроль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споживання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білків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(за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наявності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нефропатіі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̈), 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також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корекцію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доз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цукрознижувальних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ЛЗ,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вона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необхідна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RU" dirty="0"/>
          </a:p>
          <a:p>
            <a:pPr marL="0" indent="0">
              <a:buNone/>
            </a:pPr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DED40AE-05EB-83A0-2DB9-B57B2A703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18843"/>
          </a:xfrm>
        </p:spPr>
        <p:txBody>
          <a:bodyPr/>
          <a:lstStyle/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Оцінка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спосібу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життя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проводення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корекції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харчування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фізичних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боротьби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шкідливими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звичками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надмірною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73759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519561A-0F9D-2278-7184-0202F1D273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</a:rPr>
              <a:t>Для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людеи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мають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надмірну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встановити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початкову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втрату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на 5-10%,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пам'ятаючи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цьому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менша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втрата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корисною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більша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втрата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довгостроковіи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перспективі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буде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сприятливии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вплив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метаболічну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активність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RU" dirty="0"/>
          </a:p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Пацієнтам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з ЦД 2 типу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ожирінням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повинні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рекомендовані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індивідуальні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підходи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зниження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корекція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способу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життя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фармакологічні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хірургічні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методи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) та для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покращання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метаболічного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контролю</a:t>
            </a:r>
            <a:br>
              <a:rPr lang="ru-RU" sz="1800" dirty="0">
                <a:effectLst/>
                <a:latin typeface="Times New Roman" panose="02020603050405020304" pitchFamily="18" charset="0"/>
              </a:rPr>
            </a:br>
            <a:endParaRPr lang="ru-RU" dirty="0"/>
          </a:p>
          <a:p>
            <a:pPr marL="0" indent="0">
              <a:buNone/>
            </a:pPr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73F4FA1-11B0-8B4C-C842-5A19413DB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18843"/>
          </a:xfrm>
        </p:spPr>
        <p:txBody>
          <a:bodyPr/>
          <a:lstStyle/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Оцінка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спосібу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життя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проводення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корекції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харчування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фізичних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боротьби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шкідливими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звичками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надмірною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5524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1847C1E-7DAF-F8EC-4D2A-AED8482DF03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37360"/>
            <a:ext cx="10363826" cy="48198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effectLst/>
                <a:latin typeface="Times New Roman,Italic" pitchFamily="2" charset="0"/>
              </a:rPr>
              <a:t>2. </a:t>
            </a:r>
            <a:r>
              <a:rPr lang="ru-RU" sz="1800" b="1" dirty="0" err="1">
                <a:effectLst/>
                <a:latin typeface="Times New Roman,Italic" pitchFamily="2" charset="0"/>
              </a:rPr>
              <a:t>Регулювання</a:t>
            </a:r>
            <a:r>
              <a:rPr lang="ru-RU" sz="1800" b="1" dirty="0">
                <a:effectLst/>
                <a:latin typeface="Times New Roman,Italic" pitchFamily="2" charset="0"/>
              </a:rPr>
              <a:t> </a:t>
            </a:r>
            <a:r>
              <a:rPr lang="ru-RU" sz="1800" b="1" dirty="0" err="1">
                <a:effectLst/>
                <a:latin typeface="Times New Roman,Italic" pitchFamily="2" charset="0"/>
              </a:rPr>
              <a:t>фізичного</a:t>
            </a:r>
            <a:r>
              <a:rPr lang="ru-RU" sz="1800" b="1" dirty="0">
                <a:effectLst/>
                <a:latin typeface="Times New Roman,Italic" pitchFamily="2" charset="0"/>
              </a:rPr>
              <a:t> </a:t>
            </a:r>
            <a:r>
              <a:rPr lang="ru-RU" sz="1800" b="1" dirty="0" err="1">
                <a:effectLst/>
                <a:latin typeface="Times New Roman,Italic" pitchFamily="2" charset="0"/>
              </a:rPr>
              <a:t>навантаження</a:t>
            </a:r>
            <a:r>
              <a:rPr lang="ru-RU" sz="1800" b="1" dirty="0">
                <a:effectLst/>
                <a:latin typeface="Times New Roman,Italic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ru-RU" sz="1800" dirty="0" err="1">
                <a:effectLst/>
                <a:latin typeface="Times New Roman" panose="02020603050405020304" pitchFamily="18" charset="0"/>
              </a:rPr>
              <a:t>рекомендувати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помірні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фізичні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покращання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глікемічного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контролю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зниженню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кардіоваскулярного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ризику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(не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менше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150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на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тиждень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), 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цьому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частота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серцевих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скорочень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повинна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досягати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50-70%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максимальноі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 (максимальна ЧСС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не повинна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перевищувати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130 уд./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для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людеи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молодших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50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років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і 120 уд./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– для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людеи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старших 50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років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). </a:t>
            </a:r>
            <a:endParaRPr lang="ru-RU" dirty="0"/>
          </a:p>
          <a:p>
            <a:pPr>
              <a:buFontTx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</a:rPr>
              <a:t>За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відсутності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протипоказань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особам з ЦД 2 типу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можна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рекомендувати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силові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вправи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3 рази на 7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1800" dirty="0" err="1">
                <a:effectLst/>
                <a:latin typeface="Times New Roman" panose="02020603050405020304" pitchFamily="18" charset="0"/>
              </a:rPr>
              <a:t>Фізичні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правильнии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спосіб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життя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є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важливими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складовими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заходів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щодо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зниження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і особливо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корисні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підтримки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пониженоі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 ваги. </a:t>
            </a:r>
          </a:p>
          <a:p>
            <a:pPr>
              <a:buFontTx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Фізичні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повинні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регулярними</a:t>
            </a:r>
            <a:endParaRPr lang="ru-RU" sz="1800" dirty="0">
              <a:latin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1800" dirty="0" err="1">
                <a:effectLst/>
                <a:latin typeface="Times New Roman" panose="02020603050405020304" pitchFamily="18" charset="0"/>
              </a:rPr>
              <a:t>Рекомендаціі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щодо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фізичних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повинні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індивідуальними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враховуючи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глікемічнии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контроль та догляд за ногами. 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B239300-FBC8-90DB-B13D-F1CB588A7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18843"/>
          </a:xfrm>
        </p:spPr>
        <p:txBody>
          <a:bodyPr/>
          <a:lstStyle/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Оцінка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спосібу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життя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проводення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корекції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харчування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фізичних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боротьби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шкідливими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звичками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надмірною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19283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F5125B-F35D-0F31-6B53-62A326B374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093495"/>
            <a:ext cx="10363826" cy="4145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effectLst/>
                <a:latin typeface="Times New Roman,Italic" pitchFamily="2" charset="0"/>
              </a:rPr>
              <a:t>3. </a:t>
            </a:r>
            <a:r>
              <a:rPr lang="ru-RU" sz="1800" b="1" dirty="0" err="1">
                <a:effectLst/>
                <a:latin typeface="Times New Roman,Italic" pitchFamily="2" charset="0"/>
              </a:rPr>
              <a:t>Боротьба</a:t>
            </a:r>
            <a:r>
              <a:rPr lang="ru-RU" sz="1800" b="1" dirty="0">
                <a:effectLst/>
                <a:latin typeface="Times New Roman,Italic" pitchFamily="2" charset="0"/>
              </a:rPr>
              <a:t> </a:t>
            </a:r>
            <a:r>
              <a:rPr lang="ru-RU" sz="1800" b="1" dirty="0" err="1">
                <a:effectLst/>
                <a:latin typeface="Times New Roman,Italic" pitchFamily="2" charset="0"/>
              </a:rPr>
              <a:t>зі</a:t>
            </a:r>
            <a:r>
              <a:rPr lang="ru-RU" sz="1800" b="1" dirty="0">
                <a:effectLst/>
                <a:latin typeface="Times New Roman,Italic" pitchFamily="2" charset="0"/>
              </a:rPr>
              <a:t> </a:t>
            </a:r>
            <a:r>
              <a:rPr lang="ru-RU" sz="1800" b="1" dirty="0" err="1">
                <a:effectLst/>
                <a:latin typeface="Times New Roman,Italic" pitchFamily="2" charset="0"/>
              </a:rPr>
              <a:t>шкідливими</a:t>
            </a:r>
            <a:r>
              <a:rPr lang="ru-RU" sz="1800" b="1" dirty="0">
                <a:effectLst/>
                <a:latin typeface="Times New Roman,Italic" pitchFamily="2" charset="0"/>
              </a:rPr>
              <a:t> </a:t>
            </a:r>
            <a:r>
              <a:rPr lang="ru-RU" sz="1800" b="1" dirty="0" err="1">
                <a:effectLst/>
                <a:latin typeface="Times New Roman,Italic" pitchFamily="2" charset="0"/>
              </a:rPr>
              <a:t>звичками</a:t>
            </a:r>
            <a:r>
              <a:rPr lang="ru-RU" sz="1800" b="1" dirty="0">
                <a:effectLst/>
                <a:latin typeface="Times New Roman,Italic" pitchFamily="2" charset="0"/>
              </a:rPr>
              <a:t> </a:t>
            </a:r>
            <a:endParaRPr lang="ru-RU" b="1" dirty="0">
              <a:effectLst/>
            </a:endParaRPr>
          </a:p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</a:rPr>
              <a:t>•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Всіх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пацієнтів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слід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переконувати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відмовитись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куріння</a:t>
            </a:r>
            <a:br>
              <a:rPr lang="ru-RU" sz="1800" dirty="0">
                <a:effectLst/>
                <a:latin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</a:rPr>
              <a:t>•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Консультування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щодо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відмови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куріння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інші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форми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терапіі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нікотиновоі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залежності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повинні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включені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рутинну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практику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ведення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пацієнтів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з ЦД 2 типу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проводитись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згідно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Стандартам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первинноі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медичноі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допомоги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припиненні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вживання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тютюнових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виробів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</a:t>
            </a:r>
            <a:br>
              <a:rPr lang="ru-RU" sz="1800" dirty="0">
                <a:effectLst/>
                <a:latin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</a:rPr>
              <a:t>•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Необхідно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продовжувати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моніторинг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статусу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куріння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всіх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пацієнтів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RU" dirty="0">
              <a:effectLst/>
            </a:endParaRPr>
          </a:p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</a:rPr>
              <a:t>•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пацієнти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з ЦД 2 типу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вживають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алкоголь, то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його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добове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споживання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повинне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зведене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помірних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доз (30 мл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етанолу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на добу для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чоловіків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і 15 мл – для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жінок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). </a:t>
            </a:r>
            <a:endParaRPr lang="ru-RU" dirty="0"/>
          </a:p>
          <a:p>
            <a:pPr marL="0" indent="0">
              <a:buNone/>
            </a:pPr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99F6AD6-1117-F9DF-F2AF-48C99A118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18843"/>
          </a:xfrm>
        </p:spPr>
        <p:txBody>
          <a:bodyPr/>
          <a:lstStyle/>
          <a:p>
            <a:r>
              <a:rPr lang="ru-RU" sz="1800" dirty="0" err="1">
                <a:effectLst/>
                <a:latin typeface="Times New Roman" panose="02020603050405020304" pitchFamily="18" charset="0"/>
              </a:rPr>
              <a:t>Оцінка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спосібу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життя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проводення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корекції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харчування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фізичних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навантажень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боротьби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шкідливими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звичками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надмірною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масою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95568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3A7DB-D1B2-E5B3-F9A1-13CA7923A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Глікемічні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 при </a:t>
            </a:r>
            <a:r>
              <a:rPr lang="ru-RU" dirty="0" err="1"/>
              <a:t>діабеті</a:t>
            </a:r>
            <a:r>
              <a:rPr lang="ru-RU" dirty="0"/>
              <a:t> </a:t>
            </a:r>
            <a:endParaRPr lang="ru-UA" dirty="0"/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id="{054E1557-2515-7688-401E-9189DB2DCE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2031" y="2160588"/>
            <a:ext cx="2687975" cy="3881437"/>
          </a:xfrm>
        </p:spPr>
      </p:pic>
    </p:spTree>
    <p:extLst>
      <p:ext uri="{BB962C8B-B14F-4D97-AF65-F5344CB8AC3E}">
        <p14:creationId xmlns:p14="http://schemas.microsoft.com/office/powerpoint/2010/main" val="1809412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E61E22-5ED1-59B9-41FB-270AF61EE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9D0691-EC70-878E-6A3C-09AD2D9F1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4400" dirty="0"/>
              <a:t>Дякую за увагі</a:t>
            </a:r>
          </a:p>
        </p:txBody>
      </p:sp>
    </p:spTree>
    <p:extLst>
      <p:ext uri="{BB962C8B-B14F-4D97-AF65-F5344CB8AC3E}">
        <p14:creationId xmlns:p14="http://schemas.microsoft.com/office/powerpoint/2010/main" val="351841922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7</TotalTime>
  <Words>826</Words>
  <Application>Microsoft Macintosh PowerPoint</Application>
  <PresentationFormat>Широкоэкранный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Times New Roman</vt:lpstr>
      <vt:lpstr>Times New Roman,BoldItalic</vt:lpstr>
      <vt:lpstr>Times New Roman,Italic</vt:lpstr>
      <vt:lpstr>Trebuchet MS</vt:lpstr>
      <vt:lpstr>Wingdings 3</vt:lpstr>
      <vt:lpstr>Аспект</vt:lpstr>
      <vt:lpstr>Модифікація способу життя хворих на цукровий діабет, як метод компенсації захворювання та профілактики ускладнень і поліпшення прогнозу</vt:lpstr>
      <vt:lpstr>Менеджмент діабету. </vt:lpstr>
      <vt:lpstr>Модифікація способу життя хворих на цукровий діабет 2-го типу </vt:lpstr>
      <vt:lpstr>Оцінка спосібу життя та проводення корекції харчування, регулювання фізичних навантажень, боротьби зі шкідливими звичками та надмірною масою тіла. </vt:lpstr>
      <vt:lpstr>Оцінка спосібу життя та проводення корекції харчування, регулювання фізичних навантажень, боротьби зі шкідливими звичками та надмірною масою тіла. </vt:lpstr>
      <vt:lpstr>Оцінка спосібу життя та проводення корекції харчування, регулювання фізичних навантажень, боротьби зі шкідливими звичками та надмірною масою тіла. </vt:lpstr>
      <vt:lpstr>Оцінка спосібу життя та проводення корекції харчування, регулювання фізичних навантажень, боротьби зі шкідливими звичками та надмірною масою тіла. </vt:lpstr>
      <vt:lpstr>Оцінка спосібу життя та проводення корекції харчування, регулювання фізичних навантажень, боротьби зі шкідливими звичками та надмірною масою тіла. </vt:lpstr>
      <vt:lpstr>Глікемічні цілі при діабеті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Модифікація способу життя хворих на цукровий діабет, як метод компенсації захворювання та профілактики ускладнень і поліпшення прогнозу</dc:title>
  <dc:creator>Дарья Лагода</dc:creator>
  <cp:lastModifiedBy>Дарья Лагода</cp:lastModifiedBy>
  <cp:revision>1</cp:revision>
  <dcterms:created xsi:type="dcterms:W3CDTF">2022-11-10T11:07:30Z</dcterms:created>
  <dcterms:modified xsi:type="dcterms:W3CDTF">2022-11-10T11:15:27Z</dcterms:modified>
</cp:coreProperties>
</file>