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8" r:id="rId3"/>
    <p:sldId id="306" r:id="rId4"/>
    <p:sldId id="257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66"/>
    <p:restoredTop sz="96281"/>
  </p:normalViewPr>
  <p:slideViewPr>
    <p:cSldViewPr snapToGrid="0">
      <p:cViewPr varScale="1">
        <p:scale>
          <a:sx n="68" d="100"/>
          <a:sy n="68" d="100"/>
        </p:scale>
        <p:origin x="224" y="1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745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  <p:sldLayoutId id="214748366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ptodate.com/contents/pioglitazone-drug-information?search=diabetus%20militus&amp;topicRef=1779&amp;source=see_link" TargetMode="External"/><Relationship Id="rId2" Type="http://schemas.openxmlformats.org/officeDocument/2006/relationships/hyperlink" Target="https://www.uptodate.com/contents/repaglinide-drug-information?search=diabetus%20militus&amp;topicRef=1779&amp;source=see_link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3E4D99-9B21-0BDC-D124-EAA6CD7935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 2-го типу та </a:t>
            </a:r>
            <a:r>
              <a:rPr lang="ru-RU" dirty="0" err="1"/>
              <a:t>показання</a:t>
            </a:r>
            <a:r>
              <a:rPr lang="ru-RU" dirty="0"/>
              <a:t> до переходу на </a:t>
            </a:r>
            <a:r>
              <a:rPr lang="ru-RU" dirty="0" err="1"/>
              <a:t>інсулінотерапію</a:t>
            </a:r>
            <a:r>
              <a:rPr lang="ru-RU" dirty="0"/>
              <a:t> 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6D8C0D-A14E-B7C6-B23A-ED2BB75DC8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72084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B19D21-B4F4-7A93-0D71-DBBD1B0DC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5EA0EA9-DBA5-9999-0861-C8CC0B3E667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585294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44F487-A209-31AC-2863-5B38BC148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Кольцо 5">
            <a:extLst>
              <a:ext uri="{FF2B5EF4-FFF2-40B4-BE49-F238E27FC236}">
                <a16:creationId xmlns:a16="http://schemas.microsoft.com/office/drawing/2014/main" id="{62593BAF-96FF-668B-2193-A36BE7F1E02D}"/>
              </a:ext>
            </a:extLst>
          </p:cNvPr>
          <p:cNvSpPr/>
          <p:nvPr/>
        </p:nvSpPr>
        <p:spPr>
          <a:xfrm>
            <a:off x="1103586" y="2490952"/>
            <a:ext cx="1387366" cy="583324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tx1"/>
              </a:solidFill>
            </a:endParaRP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270C1F2F-F213-C23E-504C-EEFE07583908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51758" y="0"/>
          <a:ext cx="12059727" cy="7498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37883">
                  <a:extLst>
                    <a:ext uri="{9D8B030D-6E8A-4147-A177-3AD203B41FA5}">
                      <a16:colId xmlns:a16="http://schemas.microsoft.com/office/drawing/2014/main" val="3644784731"/>
                    </a:ext>
                  </a:extLst>
                </a:gridCol>
                <a:gridCol w="2622301">
                  <a:extLst>
                    <a:ext uri="{9D8B030D-6E8A-4147-A177-3AD203B41FA5}">
                      <a16:colId xmlns:a16="http://schemas.microsoft.com/office/drawing/2014/main" val="4064306996"/>
                    </a:ext>
                  </a:extLst>
                </a:gridCol>
                <a:gridCol w="2622301">
                  <a:extLst>
                    <a:ext uri="{9D8B030D-6E8A-4147-A177-3AD203B41FA5}">
                      <a16:colId xmlns:a16="http://schemas.microsoft.com/office/drawing/2014/main" val="3993451320"/>
                    </a:ext>
                  </a:extLst>
                </a:gridCol>
                <a:gridCol w="3177242">
                  <a:extLst>
                    <a:ext uri="{9D8B030D-6E8A-4147-A177-3AD203B41FA5}">
                      <a16:colId xmlns:a16="http://schemas.microsoft.com/office/drawing/2014/main" val="2034158368"/>
                    </a:ext>
                  </a:extLst>
                </a:gridCol>
              </a:tblGrid>
              <a:tr h="280412"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>
                          <a:effectLst/>
                        </a:rPr>
                        <a:t>Втручання</a:t>
                      </a:r>
                      <a:endParaRPr lang="ru-UA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Очікуване зниження A1C при монотерапії (%)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Переваги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uk-UA" sz="1200">
                          <a:effectLst/>
                        </a:rPr>
                        <a:t>Недоліки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val="2509541765"/>
                  </a:ext>
                </a:extLst>
              </a:tr>
              <a:tr h="99840">
                <a:tc gridSpan="4"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uk-UA" sz="1200">
                          <a:effectLst/>
                        </a:rPr>
                        <a:t>Початкова терапія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274159"/>
                  </a:ext>
                </a:extLst>
              </a:tr>
              <a:tr h="280412"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>
                          <a:effectLst/>
                        </a:rPr>
                        <a:t>Зміна способу життя для зниження ваги та збільшення активності</a:t>
                      </a:r>
                      <a:endParaRPr lang="ru-UA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1,0 до 2,0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Широкі переваги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uk-UA" sz="1200">
                          <a:effectLst/>
                        </a:rPr>
                        <a:t>Недостатньо для більшості  пацієнтів через зниження та утримання маси тіла (МТ)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val="2845607178"/>
                  </a:ext>
                </a:extLst>
              </a:tr>
              <a:tr h="373881"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uk-UA" sz="1200" dirty="0" err="1">
                          <a:effectLst/>
                        </a:rPr>
                        <a:t>Метформін</a:t>
                      </a:r>
                      <a:endParaRPr lang="ru-UA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1,0 до 2,0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>
                          <a:effectLst/>
                        </a:rPr>
                        <a:t>Не впливає на масу тіла</a:t>
                      </a:r>
                      <a:endParaRPr lang="ru-UA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uk-UA" sz="1200" dirty="0">
                          <a:effectLst/>
                        </a:rPr>
                        <a:t>Побічні ефекти з боку ШКТ, протипоказані при нирковій недостатності (ШКФ &lt;30 мл/хв/1,73 м </a:t>
                      </a:r>
                      <a:r>
                        <a:rPr lang="uk-UA" sz="1200" spc="95" baseline="30000" dirty="0">
                          <a:effectLst/>
                        </a:rPr>
                        <a:t>2</a:t>
                      </a:r>
                      <a:r>
                        <a:rPr lang="uk-UA" sz="1200" spc="95" dirty="0">
                          <a:effectLst/>
                        </a:rPr>
                        <a:t>)</a:t>
                      </a:r>
                      <a:endParaRPr lang="ru-UA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val="2750911273"/>
                  </a:ext>
                </a:extLst>
              </a:tr>
              <a:tr h="99840">
                <a:tc gridSpan="4"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uk-UA" sz="1200" dirty="0">
                          <a:effectLst/>
                        </a:rPr>
                        <a:t>Додаткова терапія</a:t>
                      </a:r>
                      <a:endParaRPr lang="ru-UA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273333"/>
                  </a:ext>
                </a:extLst>
              </a:tr>
              <a:tr h="373881"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Інсулін (зазвичай одноразова щоденна ін’єкція інсуліну середньої або тривалої дії спочатку)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>
                          <a:effectLst/>
                        </a:rPr>
                        <a:t>1,5 до 3,5</a:t>
                      </a:r>
                      <a:endParaRPr lang="ru-UA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uk-UA" sz="1200">
                          <a:effectLst/>
                        </a:rPr>
                        <a:t>Без обмеження дози, швидка ефективність, покращений ліпідний профіль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Від 1 до 4 ін’єкцій на день, моніторинг, збільшення МТ, гіпоглікемія, аналоги інсуліну є дорогими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val="3137453072"/>
                  </a:ext>
                </a:extLst>
              </a:tr>
              <a:tr h="373881"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Сульфонілсечовина (бажано препарати короткої дії)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>
                          <a:effectLst/>
                        </a:rPr>
                        <a:t>1,0 до 2,0</a:t>
                      </a:r>
                      <a:endParaRPr lang="ru-UA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Швидко ефективний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uk-UA" sz="1200">
                          <a:effectLst/>
                        </a:rPr>
                        <a:t>Збільшення МТ, гіпоглікемія (особливо при застосуванні глібенкламіду або хлорпропаміду)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val="1282249669"/>
                  </a:ext>
                </a:extLst>
              </a:tr>
              <a:tr h="1308588"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Агоніст рецептора ГПП-1 (щоденні або щотижневі ін’єкції)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>
                          <a:effectLst/>
                        </a:rPr>
                        <a:t>0,5 до 1,5</a:t>
                      </a:r>
                      <a:endParaRPr lang="ru-UA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>
                          <a:effectLst/>
                        </a:rPr>
                        <a:t>Зниження МТ, зменшення серйозних побічних серцево-судинних подій (</a:t>
                      </a:r>
                      <a:r>
                        <a:rPr lang="uk-UA" sz="1200" dirty="0" err="1">
                          <a:effectLst/>
                        </a:rPr>
                        <a:t>ліраглутид</a:t>
                      </a:r>
                      <a:r>
                        <a:rPr lang="uk-UA" sz="1200" dirty="0">
                          <a:effectLst/>
                        </a:rPr>
                        <a:t>, </a:t>
                      </a:r>
                      <a:r>
                        <a:rPr lang="uk-UA" sz="1200" dirty="0" err="1">
                          <a:effectLst/>
                        </a:rPr>
                        <a:t>семаглутид</a:t>
                      </a:r>
                      <a:r>
                        <a:rPr lang="uk-UA" sz="1200" dirty="0">
                          <a:effectLst/>
                        </a:rPr>
                        <a:t>, </a:t>
                      </a:r>
                      <a:r>
                        <a:rPr lang="uk-UA" sz="1200" dirty="0" err="1">
                          <a:effectLst/>
                        </a:rPr>
                        <a:t>дулаглутид</a:t>
                      </a:r>
                      <a:r>
                        <a:rPr lang="uk-UA" sz="1200" dirty="0">
                          <a:effectLst/>
                        </a:rPr>
                        <a:t>) у пацієнтів із встановленою серцево-судинною хворобою та потенційно для тих, хто має високий ризик серцево-судинних захворювань</a:t>
                      </a:r>
                      <a:endParaRPr lang="ru-UA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uk-UA" sz="1200">
                          <a:effectLst/>
                        </a:rPr>
                        <a:t>Потрібні ін’єкції, часті шлунково-кишкові побічні ефекти, дороговартісне лікування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val="4161613135"/>
                  </a:ext>
                </a:extLst>
              </a:tr>
              <a:tr h="654293"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Тіазолідиндіон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від 0,5 до 1,4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>
                          <a:effectLst/>
                        </a:rPr>
                        <a:t>Покращення ліпідного профілю (</a:t>
                      </a:r>
                      <a:r>
                        <a:rPr lang="uk-UA" sz="1200" dirty="0" err="1">
                          <a:effectLst/>
                        </a:rPr>
                        <a:t>піоглітазон</a:t>
                      </a:r>
                      <a:r>
                        <a:rPr lang="uk-UA" sz="1200" dirty="0">
                          <a:effectLst/>
                        </a:rPr>
                        <a:t>),)</a:t>
                      </a:r>
                      <a:endParaRPr lang="ru-UA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uk-UA" sz="1200" dirty="0">
                          <a:effectLst/>
                        </a:rPr>
                        <a:t>Затримка рідини, серцева недостатність, збільшення МТ, переломи кісток, потенційне збільшення ІМ (</a:t>
                      </a:r>
                      <a:r>
                        <a:rPr lang="uk-UA" sz="1200" dirty="0" err="1">
                          <a:effectLst/>
                        </a:rPr>
                        <a:t>розиглітазон</a:t>
                      </a:r>
                      <a:r>
                        <a:rPr lang="uk-UA" sz="1200" dirty="0">
                          <a:effectLst/>
                        </a:rPr>
                        <a:t>) та раку сечового міхура (</a:t>
                      </a:r>
                      <a:r>
                        <a:rPr lang="uk-UA" sz="1200" dirty="0" err="1">
                          <a:effectLst/>
                        </a:rPr>
                        <a:t>піоглітазон</a:t>
                      </a:r>
                      <a:r>
                        <a:rPr lang="uk-UA" sz="1200" dirty="0">
                          <a:effectLst/>
                        </a:rPr>
                        <a:t>)</a:t>
                      </a:r>
                      <a:endParaRPr lang="ru-UA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val="1346528779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Глінід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від 0,5 до 1,5 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Швидко ефективний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uk-UA" sz="1200" dirty="0">
                          <a:effectLst/>
                        </a:rPr>
                        <a:t>Збільшення МТ, 3 рази на добу, гіпоглікемія</a:t>
                      </a:r>
                      <a:endParaRPr lang="ru-UA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val="2321968982"/>
                  </a:ext>
                </a:extLst>
              </a:tr>
              <a:tr h="934705"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uk-UA" sz="1200">
                          <a:effectLst/>
                        </a:rPr>
                        <a:t>Інгібітор SGLT2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від 0,5 до 0,7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Зниження МТ, зниження систолічного артеріального тиску, зниження серцево-судинної смертності у пацієнтів із встановленою ССЗ, покращення ниркових результатів у пацієнтів із нефропатією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uk-UA" sz="1200" dirty="0" err="1">
                          <a:effectLst/>
                        </a:rPr>
                        <a:t>Вульвовагінальний</a:t>
                      </a:r>
                      <a:r>
                        <a:rPr lang="uk-UA" sz="1200" dirty="0">
                          <a:effectLst/>
                        </a:rPr>
                        <a:t> </a:t>
                      </a:r>
                      <a:r>
                        <a:rPr lang="uk-UA" sz="1200" dirty="0" err="1">
                          <a:effectLst/>
                        </a:rPr>
                        <a:t>кандидоз</a:t>
                      </a:r>
                      <a:r>
                        <a:rPr lang="uk-UA" sz="1200" dirty="0">
                          <a:effectLst/>
                        </a:rPr>
                        <a:t>, інфекції сечовивідних шляхів, переломи кісток, ампутації нижніх кінцівок</a:t>
                      </a:r>
                      <a:endParaRPr lang="ru-UA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val="3048908830"/>
                  </a:ext>
                </a:extLst>
              </a:tr>
              <a:tr h="373881"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інгібітор ДПП-4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від 0,5 до 0,8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Не впиває на МТ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uk-UA" sz="1200" dirty="0">
                          <a:effectLst/>
                        </a:rPr>
                        <a:t>Можливе підвищення ризику СН при застосуванні </a:t>
                      </a:r>
                      <a:r>
                        <a:rPr lang="uk-UA" sz="1200" dirty="0" err="1">
                          <a:effectLst/>
                        </a:rPr>
                        <a:t>саксагліптину</a:t>
                      </a:r>
                      <a:r>
                        <a:rPr lang="uk-UA" sz="1200" dirty="0">
                          <a:effectLst/>
                        </a:rPr>
                        <a:t>,  </a:t>
                      </a:r>
                      <a:r>
                        <a:rPr lang="uk-UA" sz="1200" dirty="0" err="1">
                          <a:effectLst/>
                        </a:rPr>
                        <a:t>дороговартісне</a:t>
                      </a:r>
                      <a:r>
                        <a:rPr lang="uk-UA" sz="1200" dirty="0">
                          <a:effectLst/>
                        </a:rPr>
                        <a:t> лікування</a:t>
                      </a:r>
                      <a:endParaRPr lang="ru-UA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val="1884566678"/>
                  </a:ext>
                </a:extLst>
              </a:tr>
              <a:tr h="280412"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Інгібітор альфа-глюкозидази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uk-UA" sz="1200" dirty="0">
                          <a:effectLst/>
                        </a:rPr>
                        <a:t>від 0,5 до 0,8</a:t>
                      </a:r>
                      <a:endParaRPr lang="ru-UA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>
                          <a:effectLst/>
                        </a:rPr>
                        <a:t>Не впиває на МТ</a:t>
                      </a:r>
                      <a:endParaRPr lang="ru-UA" sz="12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"/>
                        </a:spcBef>
                      </a:pPr>
                      <a:r>
                        <a:rPr lang="uk-UA" sz="1200" dirty="0">
                          <a:effectLst/>
                        </a:rPr>
                        <a:t>Часті шлунково-кишкові побічні ефекти, прийом 3 рази на день</a:t>
                      </a:r>
                      <a:endParaRPr lang="ru-UA" sz="12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682" marR="25682" marT="0" marB="0"/>
                </a:tc>
                <a:extLst>
                  <a:ext uri="{0D108BD9-81ED-4DB2-BD59-A6C34878D82A}">
                    <a16:rowId xmlns:a16="http://schemas.microsoft.com/office/drawing/2014/main" val="2604381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730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3E766B-6478-EA49-BB19-F97A5C552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UA" sz="3600" b="1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Без встановлених серцево-судинних захворювань або захворювань нирок </a:t>
            </a:r>
            <a:r>
              <a:rPr lang="ru-UA" sz="36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 </a:t>
            </a:r>
            <a:r>
              <a:rPr lang="ru-UA" dirty="0">
                <a:effectLst/>
              </a:rPr>
              <a:t>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26E3F2-C29D-A989-7A74-CC07C856D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 err="1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hb</a:t>
            </a:r>
            <a:r>
              <a:rPr lang="ru-UA" sz="1800" b="1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A1C &gt;9 </a:t>
            </a:r>
            <a:r>
              <a:rPr lang="en-US" sz="1800" b="1" dirty="0">
                <a:solidFill>
                  <a:srgbClr val="232323"/>
                </a:solidFill>
                <a:latin typeface="Noto Sans" panose="020B0502040504020204" pitchFamily="34" charset="0"/>
                <a:ea typeface="Times New Roman" panose="02020603050405020304" pitchFamily="18" charset="0"/>
              </a:rPr>
              <a:t>%</a:t>
            </a:r>
            <a:r>
              <a:rPr lang="ru-UA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 –ми пропонуємо інсулін або агоніст рецептора GLP-1 для початкова терапія</a:t>
            </a:r>
            <a:r>
              <a:rPr lang="ru-UA" dirty="0">
                <a:effectLst/>
              </a:rPr>
              <a:t> </a:t>
            </a:r>
            <a:endParaRPr lang="en-US" dirty="0">
              <a:effectLst/>
            </a:endParaRPr>
          </a:p>
          <a:p>
            <a:pPr marL="0" indent="0">
              <a:buNone/>
            </a:pPr>
            <a:r>
              <a:rPr lang="en-US" sz="1800" b="1" dirty="0" err="1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hb</a:t>
            </a:r>
            <a:r>
              <a:rPr lang="ru-UA" sz="1800" b="1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A1C ≤9 </a:t>
            </a:r>
            <a:r>
              <a:rPr lang="en-US" sz="1800" b="1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%</a:t>
            </a:r>
            <a:r>
              <a:rPr lang="ru-UA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 – на додаток до інсуліну або агоністів рецептора GLP-1 включають сульфонілсечовину, інгібітори SGLT2</a:t>
            </a:r>
            <a:r>
              <a:rPr lang="en-US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 (</a:t>
            </a:r>
            <a:r>
              <a:rPr lang="ru-UA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котранспортера натрію і глюкози 2 </a:t>
            </a:r>
            <a:r>
              <a:rPr lang="en-US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)</a:t>
            </a:r>
            <a:r>
              <a:rPr lang="ru-UA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, інгібітори DPP-4</a:t>
            </a:r>
            <a:r>
              <a:rPr lang="en-US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 (</a:t>
            </a:r>
            <a:r>
              <a:rPr lang="uk-UA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інгібітори </a:t>
            </a:r>
            <a:r>
              <a:rPr lang="uk-UA" sz="1800" dirty="0" err="1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діпепдидил</a:t>
            </a:r>
            <a:r>
              <a:rPr lang="uk-UA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пептази</a:t>
            </a:r>
            <a:r>
              <a:rPr lang="uk-UA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 4</a:t>
            </a:r>
            <a:r>
              <a:rPr lang="en-US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)</a:t>
            </a:r>
            <a:r>
              <a:rPr lang="ru-UA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, </a:t>
            </a:r>
            <a:r>
              <a:rPr lang="ru-UA" sz="1800" u="none" strike="noStrike" dirty="0">
                <a:solidFill>
                  <a:srgbClr val="005B92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репаглінід</a:t>
            </a:r>
            <a:r>
              <a:rPr lang="ru-UA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 або </a:t>
            </a:r>
            <a:r>
              <a:rPr lang="ru-UA" sz="1800" u="none" strike="noStrike" dirty="0">
                <a:solidFill>
                  <a:srgbClr val="005B92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піоглітазон</a:t>
            </a:r>
            <a:r>
              <a:rPr lang="ru-UA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. </a:t>
            </a:r>
            <a:r>
              <a:rPr lang="ru-UA" dirty="0">
                <a:effectLst/>
              </a:rPr>
              <a:t> </a:t>
            </a:r>
            <a:endParaRPr lang="ru-UA" dirty="0"/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330640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CBAF47-5E02-5548-B3FB-4FFDC5642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Показання</a:t>
            </a:r>
            <a:r>
              <a:rPr lang="ru-RU" dirty="0"/>
              <a:t> до </a:t>
            </a:r>
            <a:r>
              <a:rPr lang="ru-RU" dirty="0" err="1"/>
              <a:t>інсулінотерпії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32167C-C5DA-019F-F98C-E47C7E29B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Показанням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для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призначення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інсулінотерапії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у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пацієнтів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уперше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виявленим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ЦД 2-го типу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слугує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початковий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рівень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HbA1c &gt; 8,5–9 %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або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ж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неможливість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досягнення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цільового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для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даного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пацієнта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рівня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HbA1c 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на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максимальних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дозах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комбінації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двох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чи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трьох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ПЦЗП.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Своєчасний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початок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інсулінотерапії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при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вперше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виявленому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ЦД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дозволяє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швидко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й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ефективно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досягти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цільового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рівня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компенсації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вуглеводного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обміну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і, на думку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експертів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Американської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діабетичної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асоціації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і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Європейської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асоціації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вивчення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діабету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у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деяких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випадках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перевести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пацієнта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подальшому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на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пероральну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цукрознижуючу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терапію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через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зняття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феномену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глюкозотоксичності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й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відновлення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таким чином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секреторної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активності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інсулярного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апарату</a:t>
            </a:r>
            <a:r>
              <a:rPr lang="ru-RU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215331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128B6-E289-4D84-BBD3-02B221095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304A4B-8D9E-1D5A-EDCC-7994C2C01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UA" sz="4000" dirty="0"/>
              <a:t>Дякую за увагу</a:t>
            </a:r>
          </a:p>
        </p:txBody>
      </p:sp>
    </p:spTree>
    <p:extLst>
      <p:ext uri="{BB962C8B-B14F-4D97-AF65-F5344CB8AC3E}">
        <p14:creationId xmlns:p14="http://schemas.microsoft.com/office/powerpoint/2010/main" val="1621617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C0119-FF82-FC87-E9C4-8FEB054DA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10E7F3-1CD3-D573-EB63-7D86BD1C6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5502092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3</TotalTime>
  <Words>503</Words>
  <Application>Microsoft Macintosh PowerPoint</Application>
  <PresentationFormat>Широкоэкранный</PresentationFormat>
  <Paragraphs>53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Microsoft Sans Serif</vt:lpstr>
      <vt:lpstr>Noto Sans</vt:lpstr>
      <vt:lpstr>Trebuchet MS</vt:lpstr>
      <vt:lpstr>Wingdings 3</vt:lpstr>
      <vt:lpstr>Аспект</vt:lpstr>
      <vt:lpstr>Лікування цукрового діабету 2-го типу та показання до переходу на інсулінотерапію </vt:lpstr>
      <vt:lpstr>Презентация PowerPoint</vt:lpstr>
      <vt:lpstr>Презентация PowerPoint</vt:lpstr>
      <vt:lpstr>Без встановлених серцево-судинних захворювань або захворювань нирок   </vt:lpstr>
      <vt:lpstr>Показання до інсулінотерпії.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Лікування цукрового діабету 2-го типу та показання до переходу на інсулінотерапію </dc:title>
  <dc:creator>Дарья Лагода</dc:creator>
  <cp:lastModifiedBy>Дарья Лагода</cp:lastModifiedBy>
  <cp:revision>1</cp:revision>
  <dcterms:created xsi:type="dcterms:W3CDTF">2022-11-10T11:19:31Z</dcterms:created>
  <dcterms:modified xsi:type="dcterms:W3CDTF">2022-11-10T11:22:34Z</dcterms:modified>
</cp:coreProperties>
</file>