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05"/>
    <p:restoredTop sz="96281"/>
  </p:normalViewPr>
  <p:slideViewPr>
    <p:cSldViewPr snapToGrid="0">
      <p:cViewPr varScale="1">
        <p:scale>
          <a:sx n="46" d="100"/>
          <a:sy n="46" d="100"/>
        </p:scale>
        <p:origin x="200" y="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8%D0%BD%D0%B4%D1%80%D0%BE%D0%BC" TargetMode="External"/><Relationship Id="rId7" Type="http://schemas.openxmlformats.org/officeDocument/2006/relationships/hyperlink" Target="https://uk.wikipedia.org/wiki/%D0%9A%D0%BE%D0%BC%D0%B0_(%D0%BC%D0%B5%D0%B4%D0%B8%D1%86%D0%B8%D0%BD%D0%B0)" TargetMode="External"/><Relationship Id="rId2" Type="http://schemas.openxmlformats.org/officeDocument/2006/relationships/hyperlink" Target="https://uk.wikipedia.org/wiki/%D0%93%D1%96%D0%BF%D0%BE%D0%B3%D0%BB%D1%96%D0%BA%D0%B5%D0%BC%D1%96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3%D0%BE%D0%BB%D0%BE%D0%B2%D0%BD%D0%B8%D0%B9_%D0%BC%D0%BE%D0%B7%D0%BE%D0%BA_%D0%BB%D1%8E%D0%B4%D0%B8%D0%BD%D0%B8" TargetMode="External"/><Relationship Id="rId5" Type="http://schemas.openxmlformats.org/officeDocument/2006/relationships/hyperlink" Target="https://uk.wikipedia.org/wiki/%D0%A1%D0%B8%D1%80%D0%BE%D0%B2%D0%B0%D1%82%D0%BA%D0%B0_%D0%BA%D1%80%D0%BE%D0%B2%D1%96" TargetMode="External"/><Relationship Id="rId4" Type="http://schemas.openxmlformats.org/officeDocument/2006/relationships/hyperlink" Target="https://uk.wikipedia.org/wiki/%D0%93%D0%BB%D1%8E%D0%BA%D0%BE%D0%B7%D0%B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4B11B0-619C-2A61-8513-8182C9AFB5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профілактика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5ECF69-2216-A30F-3D7B-EC7B5E50C4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6533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BF866-AF91-A5D9-0723-83F57E90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Кетоацидотичні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 з </a:t>
            </a:r>
            <a:r>
              <a:rPr lang="ru-RU" dirty="0" err="1"/>
              <a:t>діабетичною</a:t>
            </a:r>
            <a:r>
              <a:rPr lang="ru-RU" dirty="0"/>
              <a:t> (</a:t>
            </a:r>
            <a:r>
              <a:rPr lang="ru-RU" dirty="0" err="1"/>
              <a:t>гіперкетонемічною</a:t>
            </a:r>
            <a:r>
              <a:rPr lang="ru-RU" dirty="0"/>
              <a:t>) комою.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A0F357-8DF8-38AC-79BF-19A135BE2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Гострий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синдром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порушень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вуглеводного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жирового,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білкового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водно-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електролітного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обмінів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кислотно-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лужної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рівноваги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які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виникають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внаслідок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раптового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значного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дефіциту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інсуліну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 Характерною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ознакою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присутність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кетонових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сироватці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крові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сечі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Може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розвинутись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при кожному з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типів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ЦД, часто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першою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маніфестацією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ЦД 1-го типу.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Дефіцит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інсуліну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призводить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надмірної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продукції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глюкози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печінці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рахунок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глюконеогенезу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масивного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ліполізу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утворенням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кетонових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Наслідками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цього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гіперглікемія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глюкозурія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осмотичний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діурез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зневоднення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електролітні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порушення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(особливо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гіперкаліємія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при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співіснуючому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внутрішньоклітинному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дефіциті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калію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метаболічний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ацидоз. 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Провокуючі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фактори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: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переривання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інсулінотерапії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(напр.,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внаслідок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захворювання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ШКТ, яке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призвело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утримання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від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їжі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неправильне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її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застосування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інфекції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бактеріальні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вірусні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грибкові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гострі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серцево-судинні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захворювання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інфаркт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міокарда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ішемічний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інсульт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пізнє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діагностування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ЦД 1-го типу, панкреатит,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зловживання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алкоголем,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вагітність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усі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стани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які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призводять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раптового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зростання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потреби в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інсуліні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0705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F3913-60D2-34F8-3656-98F589E4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, </a:t>
            </a:r>
            <a:r>
              <a:rPr lang="ru-RU" dirty="0" err="1"/>
              <a:t>симптоми</a:t>
            </a:r>
            <a:r>
              <a:rPr lang="ru-RU" dirty="0"/>
              <a:t> та </a:t>
            </a:r>
            <a:r>
              <a:rPr lang="ru-RU" dirty="0" err="1"/>
              <a:t>диференційна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4525F0-2305-C971-7184-ED7017E4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1. C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уб'єктивні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симптоми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: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надмірна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спрага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сухість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роті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поліурія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слабкість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відчуття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втоми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сонливість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порушення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свідомості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коми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включно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запаморочення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голови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нудота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блювання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животі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грудній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клітці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2. 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Об'єктивні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симптоми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: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гіпотонія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тахікардія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пришвидшене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глибоке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пізніше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поверхневе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дихання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симптоми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зневоднення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зниження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маси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зменшення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еластичності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шкіри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зниження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сухожильних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рефлексів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запах ацетону з рота,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гіперемія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обличчя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знижений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тонус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очних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яблук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підвищене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напруження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м’язів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черевної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стінки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(як при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перитоніті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).</a:t>
            </a:r>
          </a:p>
          <a:p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9163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D3CD4-9DAE-5B5A-C56F-AC8A1776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Гіперосмолярна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неацитодична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діабетична кома. 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6E0160-11E1-8281-9418-8B23AE79A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ГНК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значною</a:t>
            </a:r>
            <a:r>
              <a:rPr lang="ru-RU" dirty="0"/>
              <a:t> </a:t>
            </a:r>
            <a:r>
              <a:rPr lang="ru-RU" dirty="0" err="1"/>
              <a:t>гіперглікемією</a:t>
            </a:r>
            <a:r>
              <a:rPr lang="ru-RU" dirty="0"/>
              <a:t>,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осмолярністю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, </a:t>
            </a:r>
            <a:r>
              <a:rPr lang="ru-RU" dirty="0" err="1"/>
              <a:t>зневодненням</a:t>
            </a:r>
            <a:r>
              <a:rPr lang="ru-RU" dirty="0"/>
              <a:t> та, часто, </a:t>
            </a:r>
            <a:r>
              <a:rPr lang="ru-RU" dirty="0" err="1"/>
              <a:t>преренальною</a:t>
            </a:r>
            <a:r>
              <a:rPr lang="ru-RU" dirty="0"/>
              <a:t> </a:t>
            </a:r>
            <a:r>
              <a:rPr lang="ru-RU" dirty="0" err="1"/>
              <a:t>нирковою</a:t>
            </a:r>
            <a:r>
              <a:rPr lang="ru-RU" dirty="0"/>
              <a:t> </a:t>
            </a:r>
            <a:r>
              <a:rPr lang="ru-RU" dirty="0" err="1"/>
              <a:t>недостатністю</a:t>
            </a:r>
            <a:r>
              <a:rPr lang="ru-RU" dirty="0"/>
              <a:t> (</a:t>
            </a:r>
            <a:r>
              <a:rPr lang="ru-RU" dirty="0" err="1"/>
              <a:t>втрата</a:t>
            </a:r>
            <a:r>
              <a:rPr lang="ru-RU" dirty="0"/>
              <a:t> води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більшою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</a:t>
            </a:r>
            <a:r>
              <a:rPr lang="ru-RU" dirty="0" err="1"/>
              <a:t>кетоацидозі</a:t>
            </a:r>
            <a:r>
              <a:rPr lang="ru-RU" dirty="0"/>
              <a:t>). </a:t>
            </a:r>
            <a:r>
              <a:rPr lang="ru-RU" dirty="0" err="1"/>
              <a:t>Незважаючи</a:t>
            </a:r>
            <a:r>
              <a:rPr lang="ru-RU" dirty="0"/>
              <a:t> на </a:t>
            </a:r>
            <a:r>
              <a:rPr lang="ru-RU" dirty="0" err="1"/>
              <a:t>значну</a:t>
            </a:r>
            <a:r>
              <a:rPr lang="ru-RU" dirty="0"/>
              <a:t> </a:t>
            </a:r>
            <a:r>
              <a:rPr lang="ru-RU" dirty="0" err="1"/>
              <a:t>глікемію</a:t>
            </a:r>
            <a:r>
              <a:rPr lang="ru-RU" dirty="0"/>
              <a:t>, не </a:t>
            </a:r>
            <a:r>
              <a:rPr lang="ru-RU" dirty="0" err="1"/>
              <a:t>виявляється</a:t>
            </a:r>
            <a:r>
              <a:rPr lang="ru-RU" dirty="0"/>
              <a:t> </a:t>
            </a:r>
            <a:r>
              <a:rPr lang="ru-RU" dirty="0" err="1"/>
              <a:t>ані</a:t>
            </a:r>
            <a:r>
              <a:rPr lang="ru-RU" dirty="0"/>
              <a:t> </a:t>
            </a:r>
            <a:r>
              <a:rPr lang="ru-RU" dirty="0" err="1"/>
              <a:t>кетонових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, </a:t>
            </a:r>
            <a:r>
              <a:rPr lang="ru-RU" dirty="0" err="1"/>
              <a:t>ані</a:t>
            </a:r>
            <a:r>
              <a:rPr lang="ru-RU" dirty="0"/>
              <a:t> </a:t>
            </a:r>
            <a:r>
              <a:rPr lang="ru-RU" dirty="0" err="1"/>
              <a:t>кетоацидозу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пояснюють</a:t>
            </a:r>
            <a:r>
              <a:rPr lang="ru-RU" dirty="0"/>
              <a:t> </a:t>
            </a:r>
            <a:r>
              <a:rPr lang="ru-RU" dirty="0" err="1"/>
              <a:t>рештковою</a:t>
            </a:r>
            <a:r>
              <a:rPr lang="ru-RU" dirty="0"/>
              <a:t> </a:t>
            </a:r>
            <a:r>
              <a:rPr lang="ru-RU" dirty="0" err="1"/>
              <a:t>секрецією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, яка не </a:t>
            </a:r>
            <a:r>
              <a:rPr lang="ru-RU" dirty="0" err="1"/>
              <a:t>усуває</a:t>
            </a:r>
            <a:r>
              <a:rPr lang="ru-RU" dirty="0"/>
              <a:t> </a:t>
            </a:r>
            <a:r>
              <a:rPr lang="ru-RU" dirty="0" err="1"/>
              <a:t>гіперглікемією</a:t>
            </a:r>
            <a:r>
              <a:rPr lang="ru-RU" dirty="0"/>
              <a:t>, але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кетогенез</a:t>
            </a:r>
            <a:r>
              <a:rPr lang="ru-RU" dirty="0"/>
              <a:t>; з другого боку, </a:t>
            </a:r>
            <a:r>
              <a:rPr lang="ru-RU" dirty="0" err="1"/>
              <a:t>гіперосмолярність</a:t>
            </a:r>
            <a:r>
              <a:rPr lang="ru-RU" dirty="0"/>
              <a:t>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ліполіз</a:t>
            </a:r>
            <a:r>
              <a:rPr lang="ru-RU" dirty="0"/>
              <a:t>. </a:t>
            </a:r>
            <a:r>
              <a:rPr lang="ru-RU" dirty="0" err="1"/>
              <a:t>Виникає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чином, у </a:t>
            </a:r>
            <a:r>
              <a:rPr lang="ru-RU" dirty="0" err="1"/>
              <a:t>хворих</a:t>
            </a:r>
            <a:r>
              <a:rPr lang="ru-RU" dirty="0"/>
              <a:t> з ЦД 2-го типу, </a:t>
            </a:r>
            <a:r>
              <a:rPr lang="ru-RU" dirty="0" err="1"/>
              <a:t>найчастіше</a:t>
            </a:r>
            <a:r>
              <a:rPr lang="ru-RU" dirty="0"/>
              <a:t> у 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пізного</a:t>
            </a:r>
            <a:r>
              <a:rPr lang="ru-RU" dirty="0"/>
              <a:t> </a:t>
            </a:r>
            <a:r>
              <a:rPr lang="ru-RU" dirty="0" err="1"/>
              <a:t>діагностування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невідповідного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особливо у </a:t>
            </a:r>
            <a:r>
              <a:rPr lang="ru-RU" dirty="0" err="1"/>
              <a:t>пацієнтів</a:t>
            </a:r>
            <a:r>
              <a:rPr lang="ru-RU" dirty="0"/>
              <a:t> старшого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,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при ЦД 1-го типу;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 </a:t>
            </a:r>
            <a:r>
              <a:rPr lang="ru-RU" dirty="0" err="1"/>
              <a:t>провокуючих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: тяжких </a:t>
            </a:r>
            <a:r>
              <a:rPr lang="ru-RU" dirty="0" err="1"/>
              <a:t>інфекцій</a:t>
            </a:r>
            <a:r>
              <a:rPr lang="ru-RU" dirty="0"/>
              <a:t> (особливо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зневодненням</a:t>
            </a:r>
            <a:r>
              <a:rPr lang="ru-RU" dirty="0"/>
              <a:t>),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(</a:t>
            </a:r>
            <a:r>
              <a:rPr lang="ru-RU" dirty="0" err="1"/>
              <a:t>інфаркт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, </a:t>
            </a:r>
            <a:r>
              <a:rPr lang="ru-RU" dirty="0" err="1"/>
              <a:t>ішемічний</a:t>
            </a:r>
            <a:r>
              <a:rPr lang="ru-RU" dirty="0"/>
              <a:t> </a:t>
            </a:r>
            <a:r>
              <a:rPr lang="ru-RU" dirty="0" err="1"/>
              <a:t>інсульт</a:t>
            </a:r>
            <a:r>
              <a:rPr lang="ru-RU" dirty="0"/>
              <a:t>), алкогольного </a:t>
            </a:r>
            <a:r>
              <a:rPr lang="ru-RU" dirty="0" err="1"/>
              <a:t>сп'яніння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сечогінних</a:t>
            </a:r>
            <a:r>
              <a:rPr lang="ru-RU" dirty="0"/>
              <a:t> та </a:t>
            </a:r>
            <a:r>
              <a:rPr lang="ru-RU" dirty="0" err="1"/>
              <a:t>психотропних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7481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5A165-2D78-5068-C844-2E09BC11D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cap="all" dirty="0">
                <a:solidFill>
                  <a:srgbClr val="931E57"/>
                </a:solidFill>
                <a:effectLst/>
                <a:latin typeface="Arial" panose="020B0604020202020204" pitchFamily="34" charset="0"/>
              </a:rPr>
              <a:t>ЛІКУВАННЯ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BE500-C89E-6CFC-E2D8-2D11A54AF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1. 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регідратації</a:t>
            </a:r>
            <a:r>
              <a:rPr lang="ru-RU" dirty="0"/>
              <a:t> —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 та 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застосованого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NaCl (0,45 % </a:t>
            </a:r>
            <a:r>
              <a:rPr lang="ru-RU" dirty="0" err="1"/>
              <a:t>чи</a:t>
            </a:r>
            <a:r>
              <a:rPr lang="ru-RU" dirty="0"/>
              <a:t> 0,9 %)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у 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 </a:t>
            </a:r>
            <a:r>
              <a:rPr lang="ru-RU" dirty="0" err="1"/>
              <a:t>осмолярності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і 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функціонального</a:t>
            </a:r>
            <a:r>
              <a:rPr lang="ru-RU" dirty="0"/>
              <a:t> стану </a:t>
            </a:r>
            <a:r>
              <a:rPr lang="ru-RU" dirty="0" err="1"/>
              <a:t>серця</a:t>
            </a:r>
            <a:r>
              <a:rPr lang="ru-RU" dirty="0"/>
              <a:t> —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осмолярності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не повинна </a:t>
            </a:r>
            <a:r>
              <a:rPr lang="ru-RU" dirty="0" err="1"/>
              <a:t>перевищувати</a:t>
            </a:r>
            <a:r>
              <a:rPr lang="ru-RU" dirty="0"/>
              <a:t> 3 </a:t>
            </a:r>
            <a:r>
              <a:rPr lang="ru-RU" dirty="0" err="1"/>
              <a:t>мОсм</a:t>
            </a:r>
            <a:r>
              <a:rPr lang="ru-RU" dirty="0"/>
              <a:t>/кг Н2</a:t>
            </a:r>
            <a:r>
              <a:rPr lang="en-US" dirty="0"/>
              <a:t>O/</a:t>
            </a:r>
            <a:r>
              <a:rPr lang="ru-RU" dirty="0"/>
              <a:t>год →</a:t>
            </a:r>
            <a:r>
              <a:rPr lang="ru-RU" dirty="0" err="1"/>
              <a:t>застосовуйте</a:t>
            </a:r>
            <a:r>
              <a:rPr lang="ru-RU" dirty="0"/>
              <a:t> 0,45 % </a:t>
            </a:r>
            <a:r>
              <a:rPr lang="en-US" dirty="0"/>
              <a:t>NaCl </a:t>
            </a:r>
            <a:r>
              <a:rPr lang="ru-RU" dirty="0"/>
              <a:t>до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правильної</a:t>
            </a:r>
            <a:r>
              <a:rPr lang="ru-RU" dirty="0"/>
              <a:t> </a:t>
            </a:r>
            <a:r>
              <a:rPr lang="ru-RU" dirty="0" err="1"/>
              <a:t>осмолярності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1) переливайте в/в 1000 мл 0,45 % </a:t>
            </a:r>
            <a:r>
              <a:rPr lang="en-US" dirty="0"/>
              <a:t>NaCl </a:t>
            </a:r>
            <a:r>
              <a:rPr lang="ru-RU" dirty="0" err="1"/>
              <a:t>впродовж</a:t>
            </a:r>
            <a:r>
              <a:rPr lang="ru-RU" dirty="0"/>
              <a:t> 1 год;</a:t>
            </a:r>
          </a:p>
          <a:p>
            <a:pPr marL="0" indent="0">
              <a:buNone/>
            </a:pPr>
            <a:r>
              <a:rPr lang="ru-RU" dirty="0"/>
              <a:t>2) 500 мл 0,45 % </a:t>
            </a:r>
            <a:r>
              <a:rPr lang="ru-RU" dirty="0" err="1"/>
              <a:t>або</a:t>
            </a:r>
            <a:r>
              <a:rPr lang="ru-RU" dirty="0"/>
              <a:t> (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нормалізації</a:t>
            </a:r>
            <a:r>
              <a:rPr lang="ru-RU" dirty="0"/>
              <a:t> </a:t>
            </a:r>
            <a:r>
              <a:rPr lang="ru-RU" dirty="0" err="1"/>
              <a:t>осмоляльності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) 0,9 % </a:t>
            </a:r>
            <a:r>
              <a:rPr lang="en-US" dirty="0"/>
              <a:t>NaCl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з </a:t>
            </a:r>
            <a:r>
              <a:rPr lang="ru-RU" dirty="0" err="1"/>
              <a:t>наступних</a:t>
            </a:r>
            <a:r>
              <a:rPr lang="ru-RU" dirty="0"/>
              <a:t> 4–6 год;</a:t>
            </a:r>
          </a:p>
          <a:p>
            <a:pPr marL="0" indent="0">
              <a:buNone/>
            </a:pPr>
            <a:r>
              <a:rPr lang="ru-RU" dirty="0"/>
              <a:t>3) 250 мл 0,45 % </a:t>
            </a:r>
            <a:r>
              <a:rPr lang="ru-RU" dirty="0" err="1"/>
              <a:t>або</a:t>
            </a:r>
            <a:r>
              <a:rPr lang="ru-RU" dirty="0"/>
              <a:t> (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нормалізації</a:t>
            </a:r>
            <a:r>
              <a:rPr lang="ru-RU" dirty="0"/>
              <a:t> </a:t>
            </a:r>
            <a:r>
              <a:rPr lang="ru-RU" dirty="0" err="1"/>
              <a:t>осмоляльності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) 0,9 % </a:t>
            </a:r>
            <a:r>
              <a:rPr lang="en-US" dirty="0"/>
              <a:t>NaCl </a:t>
            </a:r>
            <a:r>
              <a:rPr lang="ru-RU" dirty="0"/>
              <a:t>до </a:t>
            </a:r>
            <a:r>
              <a:rPr lang="ru-RU" dirty="0" err="1"/>
              <a:t>компенсації</a:t>
            </a:r>
            <a:r>
              <a:rPr lang="ru-RU" dirty="0"/>
              <a:t> </a:t>
            </a:r>
            <a:r>
              <a:rPr lang="ru-RU" dirty="0" err="1"/>
              <a:t>дефіциту</a:t>
            </a:r>
            <a:r>
              <a:rPr lang="ru-RU" dirty="0"/>
              <a:t> води </a:t>
            </a:r>
            <a:r>
              <a:rPr lang="ru-RU" dirty="0" err="1"/>
              <a:t>включно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4) при </a:t>
            </a:r>
            <a:r>
              <a:rPr lang="ru-RU" dirty="0" err="1"/>
              <a:t>серцевій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сповільнення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5) у 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гіпотонії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переливати</a:t>
            </a:r>
            <a:r>
              <a:rPr lang="ru-RU" dirty="0"/>
              <a:t> 0,9 % </a:t>
            </a:r>
            <a:r>
              <a:rPr lang="en-US" dirty="0"/>
              <a:t>NaCl.</a:t>
            </a:r>
          </a:p>
          <a:p>
            <a:pPr marL="0" indent="0">
              <a:buNone/>
            </a:pPr>
            <a:r>
              <a:rPr lang="en-US" dirty="0"/>
              <a:t>2. 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гіперглікемії</a:t>
            </a:r>
            <a:r>
              <a:rPr lang="ru-RU" dirty="0"/>
              <a:t> — </a:t>
            </a:r>
            <a:r>
              <a:rPr lang="ru-RU" dirty="0" err="1"/>
              <a:t>розпочніть</a:t>
            </a:r>
            <a:r>
              <a:rPr lang="ru-RU" dirty="0"/>
              <a:t> </a:t>
            </a:r>
            <a:r>
              <a:rPr lang="ru-RU" dirty="0" err="1"/>
              <a:t>внутрішньовенну</a:t>
            </a:r>
            <a:r>
              <a:rPr lang="ru-RU" dirty="0"/>
              <a:t> </a:t>
            </a:r>
            <a:r>
              <a:rPr lang="ru-RU" dirty="0" err="1"/>
              <a:t>інсулінотерапію</a:t>
            </a:r>
            <a:r>
              <a:rPr lang="ru-RU" dirty="0"/>
              <a:t> (</a:t>
            </a:r>
            <a:r>
              <a:rPr lang="ru-RU" dirty="0" err="1"/>
              <a:t>застосовуйте</a:t>
            </a:r>
            <a:r>
              <a:rPr lang="ru-RU" dirty="0"/>
              <a:t> </a:t>
            </a:r>
            <a:r>
              <a:rPr lang="ru-RU" dirty="0" err="1"/>
              <a:t>інсулін</a:t>
            </a:r>
            <a:r>
              <a:rPr lang="ru-RU" dirty="0"/>
              <a:t> </a:t>
            </a:r>
            <a:r>
              <a:rPr lang="ru-RU" dirty="0" err="1"/>
              <a:t>короткої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):</a:t>
            </a:r>
          </a:p>
          <a:p>
            <a:pPr marL="0" indent="0">
              <a:buNone/>
            </a:pPr>
            <a:r>
              <a:rPr lang="ru-RU" dirty="0"/>
              <a:t>1) на початку </a:t>
            </a:r>
            <a:r>
              <a:rPr lang="ru-RU" dirty="0" err="1"/>
              <a:t>введіть</a:t>
            </a:r>
            <a:r>
              <a:rPr lang="ru-RU" dirty="0"/>
              <a:t> в/в 0,1 ОД/кг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(4–8 ОД);</a:t>
            </a:r>
          </a:p>
          <a:p>
            <a:pPr marL="0" indent="0">
              <a:buNone/>
            </a:pPr>
            <a:r>
              <a:rPr lang="ru-RU" dirty="0"/>
              <a:t>2) 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розпочніть</a:t>
            </a:r>
            <a:r>
              <a:rPr lang="ru-RU" dirty="0"/>
              <a:t> </a:t>
            </a:r>
            <a:r>
              <a:rPr lang="ru-RU" dirty="0" err="1"/>
              <a:t>постійну</a:t>
            </a:r>
            <a:r>
              <a:rPr lang="ru-RU" dirty="0"/>
              <a:t> в/в </a:t>
            </a:r>
            <a:r>
              <a:rPr lang="ru-RU" dirty="0" err="1"/>
              <a:t>інфузію</a:t>
            </a:r>
            <a:r>
              <a:rPr lang="ru-RU" dirty="0"/>
              <a:t> 2–4 ОД/год, у 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модифікуйте</a:t>
            </a:r>
            <a:r>
              <a:rPr lang="ru-RU" dirty="0"/>
              <a:t> дозу;</a:t>
            </a:r>
          </a:p>
          <a:p>
            <a:pPr marL="0" indent="0">
              <a:buNone/>
            </a:pPr>
            <a:r>
              <a:rPr lang="ru-RU" dirty="0"/>
              <a:t>3) </a:t>
            </a:r>
            <a:r>
              <a:rPr lang="ru-RU" dirty="0" err="1"/>
              <a:t>сповільнюйте</a:t>
            </a:r>
            <a:r>
              <a:rPr lang="ru-RU" dirty="0"/>
              <a:t> </a:t>
            </a:r>
            <a:r>
              <a:rPr lang="ru-RU" dirty="0" err="1"/>
              <a:t>інфузію</a:t>
            </a:r>
            <a:r>
              <a:rPr lang="ru-RU" dirty="0"/>
              <a:t> до 1–2 ОД/год, коли </a:t>
            </a:r>
            <a:r>
              <a:rPr lang="ru-RU" dirty="0" err="1"/>
              <a:t>глікемія</a:t>
            </a:r>
            <a:r>
              <a:rPr lang="ru-RU" dirty="0"/>
              <a:t> </a:t>
            </a:r>
            <a:r>
              <a:rPr lang="ru-RU" dirty="0" err="1"/>
              <a:t>знизиться</a:t>
            </a:r>
            <a:r>
              <a:rPr lang="ru-RU" dirty="0"/>
              <a:t> до 11,1 ммоль/л (200 мг/л).  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95543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A0A91-4038-0178-E087-B14FF08C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Гіпоглікемічна</a:t>
            </a:r>
            <a:r>
              <a:rPr lang="ru-RU" dirty="0"/>
              <a:t> кома</a:t>
            </a: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D366F-F6A6-2952-DAAB-C93AEB065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гострий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патологічний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стан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Гіпоглікемія"/>
              </a:rPr>
              <a:t>гіпоглікемії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клінічний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Синдром"/>
              </a:rPr>
              <a:t>синдром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виникає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різкому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зниженні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рівня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Глюкоза"/>
              </a:rPr>
              <a:t>глюкози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Сироватка крові"/>
              </a:rPr>
              <a:t>сироватці крові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нижче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2.2 ммоль\л) та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призводить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глибоких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порушень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з боку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Головний мозок людини"/>
              </a:rPr>
              <a:t>головного мозку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виникнення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Кома (медицина)"/>
              </a:rPr>
              <a:t>коми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з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тривалою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втратою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свідомості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38661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C4AC2-217D-69DD-C577-2D2E69488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Гіпоглікемічна</a:t>
            </a:r>
            <a:r>
              <a:rPr lang="ru-RU" dirty="0"/>
              <a:t> кома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226BEB-EE09-42D1-DABF-9FC5D4E3A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Надлишкове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 </a:t>
            </a:r>
            <a:r>
              <a:rPr lang="ru-RU" dirty="0" err="1"/>
              <a:t>інсуліну</a:t>
            </a:r>
            <a:r>
              <a:rPr lang="ru-RU" dirty="0"/>
              <a:t> 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 </a:t>
            </a:r>
            <a:r>
              <a:rPr lang="ru-RU" dirty="0" err="1"/>
              <a:t>сульфонілсечовини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Недостатнє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: </a:t>
            </a:r>
            <a:r>
              <a:rPr lang="ru-RU" dirty="0" err="1"/>
              <a:t>порушення</a:t>
            </a:r>
            <a:r>
              <a:rPr lang="ru-RU" dirty="0"/>
              <a:t> режиму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недостатня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 </a:t>
            </a:r>
            <a:r>
              <a:rPr lang="ru-RU" dirty="0" err="1"/>
              <a:t>вуглеводів</a:t>
            </a:r>
            <a:r>
              <a:rPr lang="ru-RU" dirty="0"/>
              <a:t> у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Несвоєчасна</a:t>
            </a:r>
            <a:r>
              <a:rPr lang="ru-RU" dirty="0"/>
              <a:t> </a:t>
            </a:r>
            <a:r>
              <a:rPr lang="ru-RU" dirty="0" err="1"/>
              <a:t>корекція</a:t>
            </a:r>
            <a:r>
              <a:rPr lang="ru-RU" dirty="0"/>
              <a:t> </a:t>
            </a:r>
            <a:r>
              <a:rPr lang="ru-RU" dirty="0" err="1"/>
              <a:t>інсулінотерапії</a:t>
            </a:r>
            <a:r>
              <a:rPr lang="ru-RU" dirty="0"/>
              <a:t> при </a:t>
            </a:r>
            <a:r>
              <a:rPr lang="ru-RU" dirty="0" err="1"/>
              <a:t>надлишковому</a:t>
            </a:r>
            <a:r>
              <a:rPr lang="ru-RU" dirty="0"/>
              <a:t>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навантаженні</a:t>
            </a:r>
            <a:r>
              <a:rPr lang="ru-RU" dirty="0"/>
              <a:t>, </a:t>
            </a:r>
            <a:r>
              <a:rPr lang="ru-RU" dirty="0" err="1"/>
              <a:t>зміні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режиму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Патологія</a:t>
            </a:r>
            <a:r>
              <a:rPr lang="ru-RU" dirty="0"/>
              <a:t> </a:t>
            </a:r>
            <a:r>
              <a:rPr lang="ru-RU" dirty="0" err="1"/>
              <a:t>печінки</a:t>
            </a:r>
            <a:r>
              <a:rPr lang="ru-RU" dirty="0"/>
              <a:t>, кишечника, стан </a:t>
            </a:r>
            <a:r>
              <a:rPr lang="ru-RU" dirty="0" err="1"/>
              <a:t>після</a:t>
            </a:r>
            <a:r>
              <a:rPr lang="ru-RU" dirty="0"/>
              <a:t> </a:t>
            </a:r>
            <a:r>
              <a:rPr lang="ru-RU" dirty="0" err="1"/>
              <a:t>резекції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 (</a:t>
            </a:r>
            <a:r>
              <a:rPr lang="ru-RU" dirty="0" err="1"/>
              <a:t>розвиток</a:t>
            </a:r>
            <a:r>
              <a:rPr lang="ru-RU" dirty="0"/>
              <a:t> </a:t>
            </a:r>
            <a:r>
              <a:rPr lang="ru-RU" dirty="0" err="1"/>
              <a:t>демпінг</a:t>
            </a:r>
            <a:r>
              <a:rPr lang="ru-RU" dirty="0"/>
              <a:t>-синдрому):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 </a:t>
            </a:r>
            <a:r>
              <a:rPr lang="ru-RU" dirty="0" err="1"/>
              <a:t>глікогену</a:t>
            </a:r>
            <a:r>
              <a:rPr lang="ru-RU" dirty="0"/>
              <a:t> і </a:t>
            </a:r>
            <a:r>
              <a:rPr lang="ru-RU" dirty="0" err="1"/>
              <a:t>уповільнення</a:t>
            </a:r>
            <a:r>
              <a:rPr lang="ru-RU" dirty="0"/>
              <a:t>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Хронічний</a:t>
            </a:r>
            <a:r>
              <a:rPr lang="ru-RU" dirty="0"/>
              <a:t> </a:t>
            </a:r>
            <a:r>
              <a:rPr lang="ru-RU" dirty="0" err="1"/>
              <a:t>алкоголізм</a:t>
            </a:r>
            <a:r>
              <a:rPr lang="ru-RU" dirty="0"/>
              <a:t>,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котрого</a:t>
            </a:r>
            <a:r>
              <a:rPr lang="ru-RU" dirty="0"/>
              <a:t> </a:t>
            </a:r>
            <a:r>
              <a:rPr lang="ru-RU" dirty="0" err="1"/>
              <a:t>блокуються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глікогенолізу</a:t>
            </a:r>
            <a:r>
              <a:rPr lang="ru-RU" dirty="0"/>
              <a:t> (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полімера</a:t>
            </a:r>
            <a:r>
              <a:rPr lang="ru-RU" dirty="0"/>
              <a:t> </a:t>
            </a:r>
            <a:r>
              <a:rPr lang="ru-RU" dirty="0" err="1"/>
              <a:t>глікогену</a:t>
            </a:r>
            <a:r>
              <a:rPr lang="ru-RU" dirty="0"/>
              <a:t> до </a:t>
            </a:r>
            <a:r>
              <a:rPr lang="ru-RU" dirty="0" err="1"/>
              <a:t>простих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err="1"/>
              <a:t>Захворювання</a:t>
            </a:r>
            <a:r>
              <a:rPr lang="ru-RU" dirty="0"/>
              <a:t> </a:t>
            </a:r>
            <a:r>
              <a:rPr lang="ru-RU" dirty="0" err="1"/>
              <a:t>ендокринної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дефіцитом</a:t>
            </a:r>
            <a:r>
              <a:rPr lang="ru-RU" dirty="0"/>
              <a:t> </a:t>
            </a:r>
            <a:r>
              <a:rPr lang="ru-RU" dirty="0" err="1"/>
              <a:t>контрінсулінових</a:t>
            </a:r>
            <a:r>
              <a:rPr lang="ru-RU" dirty="0"/>
              <a:t> </a:t>
            </a:r>
            <a:r>
              <a:rPr lang="ru-RU" dirty="0" err="1"/>
              <a:t>гормонів</a:t>
            </a:r>
            <a:r>
              <a:rPr lang="ru-RU" dirty="0"/>
              <a:t>(</a:t>
            </a:r>
            <a:r>
              <a:rPr lang="ru-RU" dirty="0" err="1"/>
              <a:t>гіпопітуїтаризм</a:t>
            </a:r>
            <a:r>
              <a:rPr lang="ru-RU" dirty="0"/>
              <a:t>, </a:t>
            </a:r>
            <a:r>
              <a:rPr lang="ru-RU" dirty="0" err="1"/>
              <a:t>гіпотиреоз</a:t>
            </a:r>
            <a:r>
              <a:rPr lang="ru-RU" dirty="0"/>
              <a:t>, </a:t>
            </a:r>
            <a:r>
              <a:rPr lang="ru-RU" dirty="0" err="1"/>
              <a:t>гіпокортицизм</a:t>
            </a:r>
            <a:r>
              <a:rPr lang="ru-RU" dirty="0"/>
              <a:t> 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 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(ЦНС), особливо </a:t>
            </a:r>
            <a:r>
              <a:rPr lang="ru-RU" dirty="0" err="1"/>
              <a:t>її</a:t>
            </a:r>
            <a:r>
              <a:rPr lang="ru-RU" dirty="0"/>
              <a:t> вегетативного (автономного) </a:t>
            </a:r>
            <a:r>
              <a:rPr lang="ru-RU" dirty="0" err="1"/>
              <a:t>відділу</a:t>
            </a:r>
            <a:r>
              <a:rPr lang="ru-RU" dirty="0"/>
              <a:t>[1].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1186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DCF33-EE03-0BE3-104D-5C1E00EF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Гіпоглікемічна</a:t>
            </a:r>
            <a:r>
              <a:rPr lang="ru-RU" dirty="0"/>
              <a:t> кома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E73C82-8762-4DC4-FFC5-CFD7A2803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Гіпоглікемічна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кома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розвивається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швидко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Виділяють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5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стадій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процесі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розвитку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коми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переходять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однієї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в другу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швидко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без </a:t>
            </a:r>
            <a:r>
              <a:rPr lang="ru-RU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чітких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меж.</a:t>
            </a:r>
          </a:p>
          <a:p>
            <a:pPr marL="0" indent="0">
              <a:buNone/>
            </a:pPr>
            <a:r>
              <a:rPr lang="ru-RU" dirty="0"/>
              <a:t>1) 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— </a:t>
            </a:r>
            <a:r>
              <a:rPr lang="ru-RU" dirty="0" err="1"/>
              <a:t>нудота</a:t>
            </a:r>
            <a:r>
              <a:rPr lang="ru-RU" dirty="0"/>
              <a:t>,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 </a:t>
            </a:r>
            <a:r>
              <a:rPr lang="ru-RU" dirty="0" err="1"/>
              <a:t>пітливість</a:t>
            </a:r>
            <a:r>
              <a:rPr lang="ru-RU" dirty="0"/>
              <a:t>, </a:t>
            </a:r>
            <a:r>
              <a:rPr lang="ru-RU" dirty="0" err="1"/>
              <a:t>тахікардія</a:t>
            </a:r>
            <a:r>
              <a:rPr lang="ru-RU" dirty="0"/>
              <a:t>, </a:t>
            </a:r>
            <a:r>
              <a:rPr lang="ru-RU" dirty="0" err="1"/>
              <a:t>тремтіння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, </a:t>
            </a:r>
            <a:r>
              <a:rPr lang="ru-RU" dirty="0" err="1"/>
              <a:t>відчуття</a:t>
            </a:r>
            <a:r>
              <a:rPr lang="ru-RU" dirty="0"/>
              <a:t> голоду — </a:t>
            </a:r>
            <a:r>
              <a:rPr lang="ru-RU" dirty="0" err="1"/>
              <a:t>викликані</a:t>
            </a:r>
            <a:r>
              <a:rPr lang="ru-RU" dirty="0"/>
              <a:t> </a:t>
            </a:r>
            <a:r>
              <a:rPr lang="ru-RU" dirty="0" err="1"/>
              <a:t>стимуляцією</a:t>
            </a:r>
            <a:r>
              <a:rPr lang="ru-RU" dirty="0"/>
              <a:t> </a:t>
            </a:r>
            <a:r>
              <a:rPr lang="ru-RU" dirty="0" err="1"/>
              <a:t>адренергічної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(при </a:t>
            </a:r>
            <a:r>
              <a:rPr lang="ru-RU" dirty="0" err="1"/>
              <a:t>глікемії</a:t>
            </a:r>
            <a:r>
              <a:rPr lang="ru-RU" dirty="0"/>
              <a:t> ≈3,2 ммоль/л [58 мг/</a:t>
            </a:r>
            <a:r>
              <a:rPr lang="ru-RU" dirty="0" err="1"/>
              <a:t>дл</a:t>
            </a:r>
            <a:r>
              <a:rPr lang="ru-RU" dirty="0"/>
              <a:t>]);</a:t>
            </a:r>
          </a:p>
          <a:p>
            <a:pPr marL="0" indent="0">
              <a:buNone/>
            </a:pPr>
            <a:r>
              <a:rPr lang="ru-RU" dirty="0"/>
              <a:t>3) ступор, </a:t>
            </a:r>
            <a:r>
              <a:rPr lang="ru-RU" dirty="0" err="1"/>
              <a:t>сонливість</a:t>
            </a:r>
            <a:r>
              <a:rPr lang="ru-RU" dirty="0"/>
              <a:t>, утруднена мова,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координації</a:t>
            </a:r>
            <a:r>
              <a:rPr lang="ru-RU" dirty="0"/>
              <a:t>, </a:t>
            </a:r>
            <a:r>
              <a:rPr lang="ru-RU" dirty="0" err="1"/>
              <a:t>нетипова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, </a:t>
            </a:r>
            <a:r>
              <a:rPr lang="ru-RU" dirty="0" err="1"/>
              <a:t>мігруючі</a:t>
            </a:r>
            <a:r>
              <a:rPr lang="ru-RU" dirty="0"/>
              <a:t> </a:t>
            </a:r>
            <a:r>
              <a:rPr lang="ru-RU" dirty="0" err="1"/>
              <a:t>парестезії</a:t>
            </a:r>
            <a:r>
              <a:rPr lang="ru-RU" dirty="0"/>
              <a:t>, кома — 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нейроглікопенії</a:t>
            </a:r>
            <a:r>
              <a:rPr lang="ru-RU" dirty="0"/>
              <a:t> (</a:t>
            </a:r>
            <a:r>
              <a:rPr lang="ru-RU" dirty="0" err="1"/>
              <a:t>дефіциту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 ЦНС) при </a:t>
            </a:r>
            <a:r>
              <a:rPr lang="ru-RU" dirty="0" err="1"/>
              <a:t>глікемії</a:t>
            </a:r>
            <a:r>
              <a:rPr lang="ru-RU" dirty="0"/>
              <a:t> &lt;3,0 ммоль/л (54 мг/</a:t>
            </a:r>
            <a:r>
              <a:rPr lang="ru-RU" dirty="0" err="1"/>
              <a:t>дл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91026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8ECFC-CADA-085E-C99A-C7FB2B53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1. </a:t>
            </a:r>
            <a:r>
              <a:rPr lang="ru-RU" dirty="0" err="1"/>
              <a:t>Гіпоглікемія</a:t>
            </a:r>
            <a:r>
              <a:rPr lang="ru-RU" dirty="0"/>
              <a:t> легка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B87812-7CBE-9660-034D-4E03CE4B8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або</a:t>
            </a:r>
            <a:r>
              <a:rPr lang="ru-RU" dirty="0"/>
              <a:t> тяжка при </a:t>
            </a:r>
            <a:r>
              <a:rPr lang="ru-RU" dirty="0" err="1"/>
              <a:t>порушеннях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 в особи, яка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 → 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простих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(напр., 15–20 г </a:t>
            </a:r>
            <a:r>
              <a:rPr lang="ru-RU" dirty="0" err="1"/>
              <a:t>глюкози</a:t>
            </a:r>
            <a:r>
              <a:rPr lang="ru-RU" dirty="0"/>
              <a:t> — таблетки, гель)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солодких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повторити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; у 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 повинен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складні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запобігти</a:t>
            </a:r>
            <a:r>
              <a:rPr lang="ru-RU" dirty="0"/>
              <a:t> рецидиву </a:t>
            </a:r>
            <a:r>
              <a:rPr lang="ru-RU" dirty="0" err="1"/>
              <a:t>гіпоглікемії</a:t>
            </a:r>
            <a:r>
              <a:rPr lang="ru-RU" dirty="0"/>
              <a:t>; </a:t>
            </a:r>
            <a:r>
              <a:rPr lang="ru-RU" dirty="0" err="1"/>
              <a:t>контрольне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глікемії</a:t>
            </a:r>
            <a:r>
              <a:rPr lang="ru-RU" dirty="0"/>
              <a:t> </a:t>
            </a:r>
            <a:r>
              <a:rPr lang="ru-RU" dirty="0" err="1"/>
              <a:t>проведіть</a:t>
            </a:r>
            <a:r>
              <a:rPr lang="ru-RU" dirty="0"/>
              <a:t> через 1 год; </a:t>
            </a:r>
            <a:r>
              <a:rPr lang="ru-RU" dirty="0" err="1"/>
              <a:t>зважте</a:t>
            </a:r>
            <a:r>
              <a:rPr lang="ru-RU" dirty="0"/>
              <a:t> в/м </a:t>
            </a:r>
            <a:r>
              <a:rPr lang="ru-RU" dirty="0" err="1"/>
              <a:t>або</a:t>
            </a:r>
            <a:r>
              <a:rPr lang="ru-RU" dirty="0"/>
              <a:t> п/ш </a:t>
            </a:r>
            <a:r>
              <a:rPr lang="ru-RU" dirty="0" err="1"/>
              <a:t>введення</a:t>
            </a:r>
            <a:r>
              <a:rPr lang="ru-RU" dirty="0"/>
              <a:t> глюкагону.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лікують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персональної</a:t>
            </a:r>
            <a:r>
              <a:rPr lang="ru-RU" dirty="0"/>
              <a:t> </a:t>
            </a:r>
            <a:r>
              <a:rPr lang="ru-RU" dirty="0" err="1"/>
              <a:t>інсулінової</a:t>
            </a:r>
            <a:r>
              <a:rPr lang="ru-RU" dirty="0"/>
              <a:t> </a:t>
            </a:r>
            <a:r>
              <a:rPr lang="ru-RU" dirty="0" err="1"/>
              <a:t>помпи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аналогами </a:t>
            </a:r>
            <a:r>
              <a:rPr lang="ru-RU" dirty="0" err="1"/>
              <a:t>інсуліну</a:t>
            </a:r>
            <a:r>
              <a:rPr lang="ru-RU" dirty="0"/>
              <a:t> за схемою </a:t>
            </a:r>
            <a:r>
              <a:rPr lang="ru-RU" dirty="0" err="1"/>
              <a:t>інтенсивної</a:t>
            </a:r>
            <a:r>
              <a:rPr lang="ru-RU" dirty="0"/>
              <a:t> </a:t>
            </a:r>
            <a:r>
              <a:rPr lang="ru-RU" dirty="0" err="1"/>
              <a:t>інсулінотерапії</a:t>
            </a:r>
            <a:r>
              <a:rPr lang="ru-RU" dirty="0"/>
              <a:t>, </a:t>
            </a:r>
            <a:r>
              <a:rPr lang="ru-RU" dirty="0" err="1"/>
              <a:t>призначте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15 г </a:t>
            </a:r>
            <a:r>
              <a:rPr lang="ru-RU" dirty="0" err="1"/>
              <a:t>глюкози</a:t>
            </a:r>
            <a:r>
              <a:rPr lang="ru-RU" dirty="0"/>
              <a:t> та контроль </a:t>
            </a:r>
            <a:r>
              <a:rPr lang="ru-RU" dirty="0" err="1"/>
              <a:t>глікемії</a:t>
            </a:r>
            <a:r>
              <a:rPr lang="ru-RU" dirty="0"/>
              <a:t> через 15 </a:t>
            </a:r>
            <a:r>
              <a:rPr lang="ru-RU" dirty="0" err="1"/>
              <a:t>хв</a:t>
            </a:r>
            <a:r>
              <a:rPr lang="ru-RU" dirty="0"/>
              <a:t> (правило 15/15); </a:t>
            </a:r>
            <a:r>
              <a:rPr lang="ru-RU" dirty="0" err="1"/>
              <a:t>повторіть</a:t>
            </a:r>
            <a:r>
              <a:rPr lang="ru-RU" dirty="0"/>
              <a:t> у 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персистуючої</a:t>
            </a:r>
            <a:r>
              <a:rPr lang="ru-RU" dirty="0"/>
              <a:t> </a:t>
            </a:r>
            <a:r>
              <a:rPr lang="ru-RU" dirty="0" err="1"/>
              <a:t>гіпоглікемії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0091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65EAB-6A23-CFF2-C7E4-82B7919F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2. Тяжка </a:t>
            </a:r>
            <a:r>
              <a:rPr lang="ru-RU" dirty="0" err="1"/>
              <a:t>гіпоглікемія</a:t>
            </a:r>
            <a:r>
              <a:rPr lang="ru-RU" dirty="0"/>
              <a:t> 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7CBADD-1358-66A8-9592-04D670CDB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(в особи, яка </a:t>
            </a:r>
            <a:r>
              <a:rPr lang="ru-RU" dirty="0" err="1"/>
              <a:t>перебуває</a:t>
            </a:r>
            <a:r>
              <a:rPr lang="ru-RU" dirty="0"/>
              <a:t> в </a:t>
            </a:r>
            <a:r>
              <a:rPr lang="ru-RU" dirty="0" err="1"/>
              <a:t>непритомному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 і 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) → в/в </a:t>
            </a:r>
            <a:r>
              <a:rPr lang="ru-RU" dirty="0" err="1"/>
              <a:t>інфузія</a:t>
            </a:r>
            <a:r>
              <a:rPr lang="ru-RU" dirty="0"/>
              <a:t> 20 %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(0,2 г </a:t>
            </a:r>
            <a:r>
              <a:rPr lang="ru-RU" dirty="0" err="1"/>
              <a:t>глюкози</a:t>
            </a:r>
            <a:r>
              <a:rPr lang="ru-RU" dirty="0"/>
              <a:t>/кг м. т. (1 мл/кг), у </a:t>
            </a:r>
            <a:r>
              <a:rPr lang="ru-RU" dirty="0" err="1"/>
              <a:t>подальшому</a:t>
            </a:r>
            <a:r>
              <a:rPr lang="ru-RU" dirty="0"/>
              <a:t> — </a:t>
            </a:r>
            <a:r>
              <a:rPr lang="ru-RU" dirty="0" err="1"/>
              <a:t>інфузія</a:t>
            </a:r>
            <a:r>
              <a:rPr lang="ru-RU" dirty="0"/>
              <a:t> 10 %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до моменту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дозволить хворому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.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труднощів</a:t>
            </a:r>
            <a:r>
              <a:rPr lang="ru-RU" dirty="0"/>
              <a:t> з в/в доступом при </a:t>
            </a:r>
            <a:r>
              <a:rPr lang="ru-RU" dirty="0" err="1"/>
              <a:t>тяжкій</a:t>
            </a:r>
            <a:r>
              <a:rPr lang="ru-RU" dirty="0"/>
              <a:t> </a:t>
            </a:r>
            <a:r>
              <a:rPr lang="ru-RU" dirty="0" err="1"/>
              <a:t>гіпоглікемії</a:t>
            </a:r>
            <a:r>
              <a:rPr lang="ru-RU" dirty="0"/>
              <a:t> у </a:t>
            </a:r>
            <a:r>
              <a:rPr lang="ru-RU" dirty="0" err="1"/>
              <a:t>пацієнтів</a:t>
            </a:r>
            <a:r>
              <a:rPr lang="ru-RU" dirty="0"/>
              <a:t> з ЦД 1-го типу, </a:t>
            </a:r>
            <a:r>
              <a:rPr lang="ru-RU" dirty="0" err="1"/>
              <a:t>введіть</a:t>
            </a:r>
            <a:r>
              <a:rPr lang="ru-RU" dirty="0"/>
              <a:t> глюкагон 1 мг в/м </a:t>
            </a:r>
            <a:r>
              <a:rPr lang="ru-RU" dirty="0" err="1"/>
              <a:t>або</a:t>
            </a:r>
            <a:r>
              <a:rPr lang="ru-RU" dirty="0"/>
              <a:t> п/ш (при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повторити</a:t>
            </a:r>
            <a:r>
              <a:rPr lang="ru-RU" dirty="0"/>
              <a:t> через 10 </a:t>
            </a:r>
            <a:r>
              <a:rPr lang="ru-RU" dirty="0" err="1"/>
              <a:t>хв</a:t>
            </a:r>
            <a:r>
              <a:rPr lang="ru-RU" dirty="0"/>
              <a:t>); у 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ЦД 2-го типу </a:t>
            </a:r>
            <a:r>
              <a:rPr lang="ru-RU" dirty="0" err="1"/>
              <a:t>слід</a:t>
            </a:r>
            <a:r>
              <a:rPr lang="ru-RU" dirty="0"/>
              <a:t> бути </a:t>
            </a:r>
            <a:r>
              <a:rPr lang="ru-RU" dirty="0" err="1"/>
              <a:t>обережними</a:t>
            </a:r>
            <a:r>
              <a:rPr lang="ru-RU" dirty="0"/>
              <a:t>, не </a:t>
            </a:r>
            <a:r>
              <a:rPr lang="ru-RU" dirty="0" err="1"/>
              <a:t>призначайте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при </a:t>
            </a:r>
            <a:r>
              <a:rPr lang="ru-RU" dirty="0" err="1"/>
              <a:t>гіпоглікемії</a:t>
            </a:r>
            <a:r>
              <a:rPr lang="ru-RU" dirty="0"/>
              <a:t>, </a:t>
            </a:r>
            <a:r>
              <a:rPr lang="ru-RU" dirty="0" err="1"/>
              <a:t>індукованій</a:t>
            </a:r>
            <a:r>
              <a:rPr lang="ru-RU" dirty="0"/>
              <a:t> </a:t>
            </a:r>
            <a:r>
              <a:rPr lang="ru-RU" dirty="0" err="1"/>
              <a:t>пероральними</a:t>
            </a:r>
            <a:r>
              <a:rPr lang="ru-RU" dirty="0"/>
              <a:t> ЛЗ (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активувати</a:t>
            </a:r>
            <a:r>
              <a:rPr lang="ru-RU" dirty="0"/>
              <a:t> </a:t>
            </a:r>
            <a:r>
              <a:rPr lang="ru-RU" dirty="0" err="1"/>
              <a:t>секрецію</a:t>
            </a:r>
            <a:r>
              <a:rPr lang="ru-RU" dirty="0"/>
              <a:t> </a:t>
            </a:r>
            <a:r>
              <a:rPr lang="ru-RU" dirty="0" err="1"/>
              <a:t>ендогенного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); </a:t>
            </a:r>
            <a:r>
              <a:rPr lang="ru-RU" dirty="0" err="1"/>
              <a:t>протипоказаний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алкоголю.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4854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DE84C-72E6-DD5B-A227-2566DF80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7512C9-CEE5-F9B5-AA4C-1B377E61E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36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57856365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4</TotalTime>
  <Words>1191</Words>
  <Application>Microsoft Macintosh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Verdana</vt:lpstr>
      <vt:lpstr>Wingdings 3</vt:lpstr>
      <vt:lpstr>Аспект</vt:lpstr>
      <vt:lpstr>Гострі ускладнення цукрового діабету 2-го типу, їх лікування та профілактика </vt:lpstr>
      <vt:lpstr>Кетоацидотичні стани з діабетичною (гіперкетонемічною) комою. </vt:lpstr>
      <vt:lpstr>Особливості їх перебігу, симптоми та диференційна діагностика, методи діагностики та лікування. </vt:lpstr>
      <vt:lpstr>Гіперосмолярна (неацитодична) діабетична кома. </vt:lpstr>
      <vt:lpstr>ЛІКУВАННЯ</vt:lpstr>
      <vt:lpstr>Гіпоглікемічна кома </vt:lpstr>
      <vt:lpstr>Гіпоглікемічна кома</vt:lpstr>
      <vt:lpstr>Гіпоглікемічна кома</vt:lpstr>
      <vt:lpstr>1. Гіпоглікемія легка </vt:lpstr>
      <vt:lpstr>2. Тяжка гіпоглікемія 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Гострі ускладнення цукрового діабету 2-го типу, їх лікування та профілактика </dc:title>
  <dc:creator>Дарья Лагода</dc:creator>
  <cp:lastModifiedBy>Дарья Лагода</cp:lastModifiedBy>
  <cp:revision>1</cp:revision>
  <dcterms:created xsi:type="dcterms:W3CDTF">2022-11-10T11:22:52Z</dcterms:created>
  <dcterms:modified xsi:type="dcterms:W3CDTF">2022-11-10T11:27:45Z</dcterms:modified>
</cp:coreProperties>
</file>