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17"/>
    <p:restoredTop sz="96281"/>
  </p:normalViewPr>
  <p:slideViewPr>
    <p:cSldViewPr snapToGrid="0">
      <p:cViewPr varScale="1">
        <p:scale>
          <a:sx n="57" d="100"/>
          <a:sy n="57" d="100"/>
        </p:scale>
        <p:origin x="176" y="1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mpendium.com/ua/table/B27.13.4-2.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C8755-8BB8-3E86-0FEF-24E9FE1DE7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профілактика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B3A3BA-D50E-D999-9369-4D19673CD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524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12841-D588-2FA8-DC20-D82D8795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Мікро</a:t>
            </a:r>
            <a:r>
              <a:rPr lang="ru-RU" dirty="0"/>
              <a:t>- та </a:t>
            </a:r>
            <a:r>
              <a:rPr lang="ru-RU" dirty="0" err="1"/>
              <a:t>макросудинні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7444B5-4354-CDDC-4D71-A992F3196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До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ЦД належать:</a:t>
            </a:r>
          </a:p>
          <a:p>
            <a:pPr marL="0" indent="0">
              <a:buNone/>
            </a:pPr>
            <a:r>
              <a:rPr lang="ru-RU" dirty="0"/>
              <a:t>1) </a:t>
            </a:r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нефропатія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 </a:t>
            </a:r>
            <a:r>
              <a:rPr lang="ru-RU" dirty="0" err="1"/>
              <a:t>офтальмологічні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— в основному, </a:t>
            </a:r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(разом з </a:t>
            </a:r>
            <a:r>
              <a:rPr lang="ru-RU" dirty="0" err="1"/>
              <a:t>діабетичною</a:t>
            </a:r>
            <a:r>
              <a:rPr lang="ru-RU" dirty="0"/>
              <a:t> </a:t>
            </a:r>
            <a:r>
              <a:rPr lang="ru-RU" dirty="0" err="1"/>
              <a:t>нефропатією</a:t>
            </a:r>
            <a:r>
              <a:rPr lang="ru-RU" dirty="0"/>
              <a:t> </a:t>
            </a:r>
            <a:r>
              <a:rPr lang="ru-RU" dirty="0" err="1"/>
              <a:t>зарахована</a:t>
            </a:r>
            <a:r>
              <a:rPr lang="ru-RU" dirty="0"/>
              <a:t> до </a:t>
            </a:r>
            <a:r>
              <a:rPr lang="ru-RU" dirty="0" err="1"/>
              <a:t>мікроангіопатичних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) і катаракта;</a:t>
            </a:r>
          </a:p>
          <a:p>
            <a:pPr marL="0" indent="0">
              <a:buNone/>
            </a:pPr>
            <a:r>
              <a:rPr lang="ru-RU" dirty="0"/>
              <a:t>3) </a:t>
            </a:r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4) </a:t>
            </a:r>
            <a:r>
              <a:rPr lang="ru-RU" dirty="0" err="1"/>
              <a:t>макроангіопатичні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 — </a:t>
            </a:r>
            <a:r>
              <a:rPr lang="ru-RU" dirty="0" err="1"/>
              <a:t>пов'язані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чином, з </a:t>
            </a:r>
            <a:r>
              <a:rPr lang="ru-RU" dirty="0" err="1"/>
              <a:t>пришвидшеним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атеросклерозу (ЦД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незалежним</a:t>
            </a:r>
            <a:r>
              <a:rPr lang="ru-RU" dirty="0"/>
              <a:t> фактором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атеросклерозу),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колатерального</a:t>
            </a:r>
            <a:r>
              <a:rPr lang="ru-RU" dirty="0"/>
              <a:t> </a:t>
            </a:r>
            <a:r>
              <a:rPr lang="ru-RU" dirty="0" err="1"/>
              <a:t>кровообігу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мікроангіопатії</a:t>
            </a:r>
            <a:r>
              <a:rPr lang="ru-RU" dirty="0"/>
              <a:t>, </a:t>
            </a:r>
            <a:r>
              <a:rPr lang="ru-RU" dirty="0" err="1"/>
              <a:t>безбольовим</a:t>
            </a:r>
            <a:r>
              <a:rPr lang="ru-RU" dirty="0"/>
              <a:t> </a:t>
            </a:r>
            <a:r>
              <a:rPr lang="ru-RU" dirty="0" err="1"/>
              <a:t>перебігом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 на </a:t>
            </a:r>
            <a:r>
              <a:rPr lang="ru-RU" dirty="0" err="1"/>
              <a:t>фоні</a:t>
            </a:r>
            <a:r>
              <a:rPr lang="ru-RU" dirty="0"/>
              <a:t> атеросклерозу (напр. </a:t>
            </a:r>
            <a:r>
              <a:rPr lang="ru-RU" dirty="0" err="1"/>
              <a:t>інфаркту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5) синдром </a:t>
            </a:r>
            <a:r>
              <a:rPr lang="ru-RU" dirty="0" err="1"/>
              <a:t>діабетичної</a:t>
            </a:r>
            <a:r>
              <a:rPr lang="ru-RU" dirty="0"/>
              <a:t> стопи —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мікро</a:t>
            </a:r>
            <a:r>
              <a:rPr lang="ru-RU" dirty="0"/>
              <a:t>- та </a:t>
            </a:r>
            <a:r>
              <a:rPr lang="ru-RU" dirty="0" err="1"/>
              <a:t>макроангіопатичних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і </a:t>
            </a:r>
            <a:r>
              <a:rPr lang="ru-RU" dirty="0" err="1"/>
              <a:t>нейропатії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6) </a:t>
            </a:r>
            <a:r>
              <a:rPr lang="ru-RU" dirty="0" err="1"/>
              <a:t>кісткові</a:t>
            </a:r>
            <a:r>
              <a:rPr lang="ru-RU" dirty="0"/>
              <a:t>, </a:t>
            </a:r>
            <a:r>
              <a:rPr lang="ru-RU" dirty="0" err="1"/>
              <a:t>суглобові</a:t>
            </a:r>
            <a:r>
              <a:rPr lang="ru-RU" dirty="0"/>
              <a:t> та 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7317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7882A-F0B0-4F51-6473-990D463E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нефропатія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диференційний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профілактика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7AB0D-4899-C796-719D-E100B5B78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діабетичної</a:t>
            </a:r>
            <a:r>
              <a:rPr lang="ru-RU" dirty="0"/>
              <a:t> </a:t>
            </a:r>
            <a:r>
              <a:rPr lang="ru-RU" dirty="0" err="1"/>
              <a:t>нефропатії</a:t>
            </a:r>
            <a:r>
              <a:rPr lang="ru-RU" dirty="0"/>
              <a:t> (</a:t>
            </a:r>
            <a:r>
              <a:rPr lang="ru-RU" dirty="0" err="1"/>
              <a:t>синонім</a:t>
            </a:r>
            <a:r>
              <a:rPr lang="ru-RU" dirty="0"/>
              <a:t> — </a:t>
            </a:r>
            <a:r>
              <a:rPr lang="ru-RU" dirty="0" err="1"/>
              <a:t>діабетична</a:t>
            </a:r>
            <a:r>
              <a:rPr lang="ru-RU" dirty="0"/>
              <a:t> хвороба </a:t>
            </a:r>
            <a:r>
              <a:rPr lang="ru-RU" dirty="0" err="1"/>
              <a:t>нирок</a:t>
            </a:r>
            <a:r>
              <a:rPr lang="ru-RU" dirty="0"/>
              <a:t>)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ЦД,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декомпенсації</a:t>
            </a:r>
            <a:r>
              <a:rPr lang="ru-RU" dirty="0"/>
              <a:t> </a:t>
            </a:r>
            <a:r>
              <a:rPr lang="ru-RU" dirty="0" err="1"/>
              <a:t>вуглеводного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, </a:t>
            </a:r>
            <a:r>
              <a:rPr lang="ru-RU" dirty="0" err="1"/>
              <a:t>співіснуючої</a:t>
            </a:r>
            <a:r>
              <a:rPr lang="ru-RU" dirty="0"/>
              <a:t> </a:t>
            </a:r>
            <a:r>
              <a:rPr lang="ru-RU" dirty="0" err="1"/>
              <a:t>артеріальної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та </a:t>
            </a:r>
            <a:r>
              <a:rPr lang="ru-RU" dirty="0" err="1"/>
              <a:t>генетичних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. </a:t>
            </a:r>
            <a:r>
              <a:rPr lang="ru-RU" dirty="0" err="1"/>
              <a:t>Відбуваються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у </a:t>
            </a:r>
            <a:r>
              <a:rPr lang="ru-RU" dirty="0" err="1"/>
              <a:t>базальній</a:t>
            </a:r>
            <a:r>
              <a:rPr lang="ru-RU" dirty="0"/>
              <a:t> </a:t>
            </a:r>
            <a:r>
              <a:rPr lang="ru-RU" dirty="0" err="1"/>
              <a:t>мембрані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 негативного заряду та 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діаметру</a:t>
            </a:r>
            <a:r>
              <a:rPr lang="ru-RU" dirty="0"/>
              <a:t> пор, а 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гіперглікемії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внутрішньогломерулярний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; результатом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фільтрації</a:t>
            </a:r>
            <a:r>
              <a:rPr lang="ru-RU" dirty="0"/>
              <a:t> </a:t>
            </a:r>
            <a:r>
              <a:rPr lang="ru-RU" dirty="0" err="1"/>
              <a:t>альбуміну</a:t>
            </a:r>
            <a:r>
              <a:rPr lang="ru-RU" dirty="0"/>
              <a:t>, початково у 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альбумінурії</a:t>
            </a:r>
            <a:r>
              <a:rPr lang="ru-RU" dirty="0"/>
              <a:t> 30–300 мг/1 г </a:t>
            </a:r>
            <a:r>
              <a:rPr lang="ru-RU" dirty="0" err="1"/>
              <a:t>креатиніну</a:t>
            </a:r>
            <a:r>
              <a:rPr lang="ru-RU" dirty="0"/>
              <a:t> (</a:t>
            </a:r>
            <a:r>
              <a:rPr lang="ru-RU" dirty="0" err="1"/>
              <a:t>попередня</a:t>
            </a:r>
            <a:r>
              <a:rPr lang="ru-RU" dirty="0"/>
              <a:t> </a:t>
            </a:r>
            <a:r>
              <a:rPr lang="ru-RU" dirty="0" err="1"/>
              <a:t>назва</a:t>
            </a:r>
            <a:r>
              <a:rPr lang="ru-RU" dirty="0"/>
              <a:t> — </a:t>
            </a:r>
            <a:r>
              <a:rPr lang="ru-RU" dirty="0" err="1"/>
              <a:t>мікроальбумінурія</a:t>
            </a:r>
            <a:r>
              <a:rPr lang="ru-RU" dirty="0"/>
              <a:t>), а у </a:t>
            </a:r>
            <a:r>
              <a:rPr lang="ru-RU" dirty="0" err="1"/>
              <a:t>подальшому</a:t>
            </a:r>
            <a:r>
              <a:rPr lang="ru-RU" dirty="0"/>
              <a:t> — </a:t>
            </a:r>
            <a:r>
              <a:rPr lang="ru-RU" dirty="0" err="1"/>
              <a:t>явної</a:t>
            </a:r>
            <a:r>
              <a:rPr lang="ru-RU" dirty="0"/>
              <a:t> </a:t>
            </a:r>
            <a:r>
              <a:rPr lang="ru-RU" dirty="0" err="1"/>
              <a:t>протеїнурії</a:t>
            </a:r>
            <a:r>
              <a:rPr lang="ru-RU" dirty="0"/>
              <a:t>. З </a:t>
            </a:r>
            <a:r>
              <a:rPr lang="ru-RU" dirty="0" err="1"/>
              <a:t>плином</a:t>
            </a:r>
            <a:r>
              <a:rPr lang="ru-RU" dirty="0"/>
              <a:t> часу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гіаліноз</a:t>
            </a:r>
            <a:r>
              <a:rPr lang="ru-RU" dirty="0"/>
              <a:t> </a:t>
            </a:r>
            <a:r>
              <a:rPr lang="ru-RU" dirty="0" err="1"/>
              <a:t>клубочків</a:t>
            </a:r>
            <a:r>
              <a:rPr lang="ru-RU" dirty="0"/>
              <a:t>, </a:t>
            </a:r>
            <a:r>
              <a:rPr lang="ru-RU" dirty="0" err="1"/>
              <a:t>фіброз</a:t>
            </a:r>
            <a:r>
              <a:rPr lang="ru-RU" dirty="0"/>
              <a:t> </a:t>
            </a:r>
            <a:r>
              <a:rPr lang="ru-RU" dirty="0" err="1"/>
              <a:t>інтерстиціальної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і 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. </a:t>
            </a:r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діабетичної</a:t>
            </a:r>
            <a:r>
              <a:rPr lang="ru-RU" dirty="0"/>
              <a:t> </a:t>
            </a:r>
            <a:r>
              <a:rPr lang="ru-RU" dirty="0" err="1"/>
              <a:t>нефропатії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4 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: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1837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BCF06-A249-F1A8-A677-3B9CC4B5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нефропатія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диференційний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профілактика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28A28F-A6B7-80E8-CB59-81941782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Найважливішим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скринінговим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дослідженням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якщо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відсутня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явна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протеїнурія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загальному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аналізі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сечі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визначення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 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альбумін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креатинінового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співвідношення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в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першій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ранковій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забір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якої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проведено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довільну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пору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доби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порції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сечі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→</a:t>
            </a:r>
            <a:r>
              <a:rPr lang="ru-RU" b="0" i="0" u="none" strike="noStrike" dirty="0">
                <a:solidFill>
                  <a:srgbClr val="931E57"/>
                </a:solidFill>
                <a:effectLst/>
                <a:latin typeface="Verdana" panose="020B0604030504040204" pitchFamily="34" charset="0"/>
                <a:hlinkClick r:id="rId2"/>
              </a:rPr>
              <a:t>табл. 13.4-2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Підвищена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екскреція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альбуміну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сечею (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альбумін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креатинінове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співвідношення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&gt;30 мг/г)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необхідно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підтвердити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— постановка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діагнозу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основі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2-х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позитивних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результатів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 Перед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визначенням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альбумінурії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виключіть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інфекцію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сечовивідних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шляхів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804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787DE-A8D7-205D-A94E-58859073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нефропатія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диференційний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профілактика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0CA3BF-931B-51C4-A489-7E30CB3E5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1.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Необхідно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забезпечити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досягнення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і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збереження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критеріїв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компенсації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ЦД —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це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має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основне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значення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для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зниження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ризику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гальмування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розвитку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нефропатії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;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може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навіть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спричинити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регресію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нефропатії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ранній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стадії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2.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 У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альбумінурією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явною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протеїнурією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незалежно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від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величини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артеріального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тиску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потрібно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застосовувати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ІАПФ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БРА (рутинно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ці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ЛЗ не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застосовуються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комбінації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);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непереносимістю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цих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ЛЗ для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лікування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артеріальної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гіпертензії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можна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застосувати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недигідропіридинові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блокатори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кальцієвих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каналів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l-GR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β-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блокатори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діуретики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3.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 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Проведіть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корекцію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ліпідних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порушень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застосовуючи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статини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4.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 У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 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II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стадією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розвитку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пошкодження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нирок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—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обмежте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кількість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білка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в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дієті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0,8–1,0 г/кг м. т./добу; у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явною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протеїнурією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і на 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III 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та 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IV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стадії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розвитку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пошкодження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нирок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—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рекомендується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дієта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обмеженням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добового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споживання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білків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≤0,8 г/кг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ідеальної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маси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(+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кількість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яка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виводиться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сечею) та з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обмеженням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натрію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50–100 ммоль/добу.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5.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 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Інформуйте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пацієнтів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про те,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що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необхідно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уникати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нефротоксинів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припинити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курити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та 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нормалізувати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масу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6.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 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Після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діагностування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ниркової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недостатності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(ШКФ &lt;60 мл/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хв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/1,73 м</a:t>
            </a:r>
            <a:r>
              <a:rPr lang="ru-RU" b="0" i="0" u="none" strike="noStrike" baseline="3000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2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поверхні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тіла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) →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скеруйте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до нефролога.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Лікування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хронічної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ниркової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недостатност</a:t>
            </a:r>
            <a:endParaRPr lang="ru-RU" b="0" i="0" u="none" strike="noStrike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7040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0B4BC-748C-E1F1-0273-5E085CB6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: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профілактика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5EE010-915E-94D0-AECD-57DF20538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Розвивається</a:t>
            </a:r>
            <a:r>
              <a:rPr lang="ru-RU" dirty="0"/>
              <a:t> у 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 ЦД (через ≥15 </a:t>
            </a:r>
            <a:r>
              <a:rPr lang="ru-RU" dirty="0" err="1"/>
              <a:t>років</a:t>
            </a:r>
            <a:r>
              <a:rPr lang="ru-RU" dirty="0"/>
              <a:t> — </a:t>
            </a:r>
            <a:r>
              <a:rPr lang="ru-RU" dirty="0" err="1"/>
              <a:t>майже</a:t>
            </a:r>
            <a:r>
              <a:rPr lang="ru-RU" dirty="0"/>
              <a:t> у </a:t>
            </a:r>
            <a:r>
              <a:rPr lang="ru-RU" dirty="0" err="1"/>
              <a:t>всіх</a:t>
            </a:r>
            <a:r>
              <a:rPr lang="ru-RU" dirty="0"/>
              <a:t> з ЦД 1-го типу). </a:t>
            </a:r>
            <a:r>
              <a:rPr lang="ru-RU" dirty="0" err="1"/>
              <a:t>Основну</a:t>
            </a:r>
            <a:r>
              <a:rPr lang="ru-RU" dirty="0"/>
              <a:t> роль </a:t>
            </a:r>
            <a:r>
              <a:rPr lang="ru-RU" dirty="0" err="1"/>
              <a:t>відіграють</a:t>
            </a:r>
            <a:r>
              <a:rPr lang="ru-RU" dirty="0"/>
              <a:t> </a:t>
            </a:r>
            <a:r>
              <a:rPr lang="ru-RU" dirty="0" err="1"/>
              <a:t>гіперглікемія</a:t>
            </a:r>
            <a:r>
              <a:rPr lang="ru-RU" dirty="0"/>
              <a:t> та 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гіпертензія</a:t>
            </a:r>
            <a:r>
              <a:rPr lang="ru-RU" dirty="0"/>
              <a:t>. </a:t>
            </a:r>
            <a:r>
              <a:rPr lang="ru-RU" dirty="0" err="1"/>
              <a:t>Класифікація</a:t>
            </a:r>
            <a:r>
              <a:rPr lang="ru-RU" dirty="0"/>
              <a:t>, </a:t>
            </a:r>
            <a:r>
              <a:rPr lang="ru-RU" dirty="0" err="1"/>
              <a:t>згідно</a:t>
            </a:r>
            <a:r>
              <a:rPr lang="ru-RU" dirty="0"/>
              <a:t> ВООЗ:</a:t>
            </a:r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непроліферативна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без </a:t>
            </a:r>
            <a:r>
              <a:rPr lang="ru-RU" dirty="0" err="1"/>
              <a:t>макулопатії</a:t>
            </a:r>
            <a:r>
              <a:rPr lang="ru-RU" dirty="0"/>
              <a:t> (легка —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мікроаневризми</a:t>
            </a:r>
            <a:r>
              <a:rPr lang="ru-RU" dirty="0"/>
              <a:t>, </a:t>
            </a:r>
            <a:r>
              <a:rPr lang="ru-RU" dirty="0" err="1"/>
              <a:t>помірна</a:t>
            </a:r>
            <a:r>
              <a:rPr lang="ru-RU" dirty="0"/>
              <a:t> і тяжка — з </a:t>
            </a:r>
            <a:r>
              <a:rPr lang="ru-RU" dirty="0" err="1"/>
              <a:t>дрібними</a:t>
            </a:r>
            <a:r>
              <a:rPr lang="ru-RU" dirty="0"/>
              <a:t> </a:t>
            </a:r>
            <a:r>
              <a:rPr lang="ru-RU" dirty="0" err="1"/>
              <a:t>крововиливами</a:t>
            </a:r>
            <a:r>
              <a:rPr lang="ru-RU" dirty="0"/>
              <a:t> і/</a:t>
            </a:r>
            <a:r>
              <a:rPr lang="ru-RU" dirty="0" err="1"/>
              <a:t>або</a:t>
            </a:r>
            <a:r>
              <a:rPr lang="ru-RU" dirty="0"/>
              <a:t> сегментарно </a:t>
            </a:r>
            <a:r>
              <a:rPr lang="ru-RU" dirty="0" err="1"/>
              <a:t>розширеними</a:t>
            </a:r>
            <a:r>
              <a:rPr lang="ru-RU" dirty="0"/>
              <a:t> венами </a:t>
            </a:r>
            <a:r>
              <a:rPr lang="ru-RU" dirty="0" err="1"/>
              <a:t>сітківки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непроліферативна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з </a:t>
            </a:r>
            <a:r>
              <a:rPr lang="ru-RU" dirty="0" err="1"/>
              <a:t>макулопатією</a:t>
            </a:r>
            <a:r>
              <a:rPr lang="ru-RU" dirty="0"/>
              <a:t> (легка </a:t>
            </a:r>
            <a:r>
              <a:rPr lang="ru-RU" dirty="0" err="1"/>
              <a:t>макулопатія</a:t>
            </a:r>
            <a:r>
              <a:rPr lang="ru-RU" dirty="0"/>
              <a:t> —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віддалені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центру </a:t>
            </a:r>
            <a:r>
              <a:rPr lang="ru-RU" dirty="0" err="1"/>
              <a:t>макули</a:t>
            </a:r>
            <a:r>
              <a:rPr lang="ru-RU" dirty="0"/>
              <a:t>, </a:t>
            </a:r>
            <a:r>
              <a:rPr lang="ru-RU" dirty="0" err="1"/>
              <a:t>помірна</a:t>
            </a:r>
            <a:r>
              <a:rPr lang="ru-RU" dirty="0"/>
              <a:t> і тяжка — </a:t>
            </a:r>
            <a:r>
              <a:rPr lang="ru-RU" dirty="0" err="1"/>
              <a:t>зміни</a:t>
            </a:r>
            <a:r>
              <a:rPr lang="ru-RU" dirty="0"/>
              <a:t> в 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макули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err="1"/>
              <a:t>препроліферативна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(</a:t>
            </a:r>
            <a:r>
              <a:rPr lang="ru-RU" dirty="0" err="1"/>
              <a:t>інтраретинальні</a:t>
            </a:r>
            <a:r>
              <a:rPr lang="ru-RU" dirty="0"/>
              <a:t> </a:t>
            </a:r>
            <a:r>
              <a:rPr lang="ru-RU" dirty="0" err="1"/>
              <a:t>мікросудинні</a:t>
            </a:r>
            <a:r>
              <a:rPr lang="ru-RU" dirty="0"/>
              <a:t> </a:t>
            </a:r>
            <a:r>
              <a:rPr lang="ru-RU" dirty="0" err="1"/>
              <a:t>аномалії</a:t>
            </a:r>
            <a:r>
              <a:rPr lang="ru-RU" dirty="0"/>
              <a:t> [ІРМА]);</a:t>
            </a:r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dirty="0" err="1"/>
              <a:t>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5) </a:t>
            </a:r>
            <a:r>
              <a:rPr lang="ru-RU" dirty="0" err="1"/>
              <a:t>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з </a:t>
            </a:r>
            <a:r>
              <a:rPr lang="ru-RU" dirty="0" err="1"/>
              <a:t>ускладненнями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0850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AF156-D500-A8F9-C7BC-10AFE41F7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: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профілактика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DBDA34-954E-443B-EC04-AF3EC44A4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Перше </a:t>
            </a:r>
            <a:r>
              <a:rPr lang="ru-RU" dirty="0" err="1"/>
              <a:t>офтальмологічне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з ЦД 1-го типу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5-ти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діагностування</a:t>
            </a:r>
            <a:r>
              <a:rPr lang="ru-RU" dirty="0"/>
              <a:t>. </a:t>
            </a:r>
            <a:r>
              <a:rPr lang="ru-RU" dirty="0" err="1"/>
              <a:t>Контрольні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у </a:t>
            </a:r>
            <a:r>
              <a:rPr lang="ru-RU" dirty="0" err="1"/>
              <a:t>пацієнтів</a:t>
            </a:r>
            <a:r>
              <a:rPr lang="ru-RU" dirty="0"/>
              <a:t> без </a:t>
            </a:r>
            <a:r>
              <a:rPr lang="ru-RU" dirty="0" err="1"/>
              <a:t>ретинопатії</a:t>
            </a:r>
            <a:r>
              <a:rPr lang="ru-RU" dirty="0"/>
              <a:t> </a:t>
            </a:r>
            <a:r>
              <a:rPr lang="ru-RU" dirty="0" err="1"/>
              <a:t>проводьте</a:t>
            </a:r>
            <a:r>
              <a:rPr lang="ru-RU" dirty="0"/>
              <a:t> 1 × на </a:t>
            </a:r>
            <a:r>
              <a:rPr lang="ru-RU" dirty="0" err="1"/>
              <a:t>рік</a:t>
            </a:r>
            <a:r>
              <a:rPr lang="ru-RU" dirty="0"/>
              <a:t>, у 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фазі</a:t>
            </a:r>
            <a:r>
              <a:rPr lang="ru-RU" dirty="0"/>
              <a:t> </a:t>
            </a:r>
            <a:r>
              <a:rPr lang="ru-RU" dirty="0" err="1"/>
              <a:t>непроліфераційної</a:t>
            </a:r>
            <a:r>
              <a:rPr lang="ru-RU" dirty="0"/>
              <a:t> </a:t>
            </a:r>
            <a:r>
              <a:rPr lang="ru-RU" dirty="0" err="1"/>
              <a:t>ретинопатії</a:t>
            </a:r>
            <a:r>
              <a:rPr lang="ru-RU" dirty="0"/>
              <a:t> –— 2 × на </a:t>
            </a:r>
            <a:r>
              <a:rPr lang="ru-RU" dirty="0" err="1"/>
              <a:t>рік</a:t>
            </a:r>
            <a:r>
              <a:rPr lang="ru-RU" dirty="0"/>
              <a:t>, а в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вираженій</a:t>
            </a:r>
            <a:r>
              <a:rPr lang="ru-RU" dirty="0"/>
              <a:t> — </a:t>
            </a:r>
            <a:r>
              <a:rPr lang="ru-RU" dirty="0" err="1"/>
              <a:t>кожні</a:t>
            </a:r>
            <a:r>
              <a:rPr lang="ru-RU" dirty="0"/>
              <a:t> 3 </a:t>
            </a:r>
            <a:r>
              <a:rPr lang="ru-RU" dirty="0" err="1"/>
              <a:t>міс</a:t>
            </a:r>
            <a:r>
              <a:rPr lang="ru-RU" dirty="0"/>
              <a:t>.,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вагітності</a:t>
            </a:r>
            <a:r>
              <a:rPr lang="ru-RU" dirty="0"/>
              <a:t> та у </a:t>
            </a:r>
            <a:r>
              <a:rPr lang="ru-RU" dirty="0" err="1"/>
              <a:t>післяпологовий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— 1 × на </a:t>
            </a:r>
            <a:r>
              <a:rPr lang="ru-RU" dirty="0" err="1"/>
              <a:t>міс</a:t>
            </a:r>
            <a:r>
              <a:rPr lang="ru-RU" dirty="0"/>
              <a:t>. (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занедбаності</a:t>
            </a:r>
            <a:r>
              <a:rPr lang="ru-RU" dirty="0"/>
              <a:t> </a:t>
            </a:r>
            <a:r>
              <a:rPr lang="ru-RU" dirty="0" err="1"/>
              <a:t>ретинопатії</a:t>
            </a:r>
            <a:r>
              <a:rPr lang="ru-RU" dirty="0"/>
              <a:t>).  </a:t>
            </a:r>
            <a:r>
              <a:rPr lang="ru-RU" dirty="0" err="1"/>
              <a:t>Пацієнтам</a:t>
            </a:r>
            <a:r>
              <a:rPr lang="ru-RU" dirty="0"/>
              <a:t>  з ЦД 2-го типу перше </a:t>
            </a:r>
            <a:r>
              <a:rPr lang="ru-RU" dirty="0" err="1"/>
              <a:t>офтальмологічне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проведіть</a:t>
            </a:r>
            <a:r>
              <a:rPr lang="ru-RU" dirty="0"/>
              <a:t> в момент </a:t>
            </a:r>
            <a:r>
              <a:rPr lang="ru-RU" dirty="0" err="1"/>
              <a:t>діагностування</a:t>
            </a:r>
            <a:r>
              <a:rPr lang="ru-RU" dirty="0"/>
              <a:t>; у 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без </a:t>
            </a:r>
            <a:r>
              <a:rPr lang="ru-RU" dirty="0" err="1"/>
              <a:t>змін</a:t>
            </a:r>
            <a:r>
              <a:rPr lang="ru-RU" dirty="0"/>
              <a:t> на очному </a:t>
            </a:r>
            <a:r>
              <a:rPr lang="ru-RU" dirty="0" err="1"/>
              <a:t>дні</a:t>
            </a:r>
            <a:r>
              <a:rPr lang="ru-RU" dirty="0"/>
              <a:t> та з </a:t>
            </a:r>
            <a:r>
              <a:rPr lang="ru-RU" dirty="0" err="1"/>
              <a:t>задовільною</a:t>
            </a:r>
            <a:r>
              <a:rPr lang="ru-RU" dirty="0"/>
              <a:t> </a:t>
            </a:r>
            <a:r>
              <a:rPr lang="ru-RU" dirty="0" err="1"/>
              <a:t>метаболічною</a:t>
            </a:r>
            <a:r>
              <a:rPr lang="ru-RU" dirty="0"/>
              <a:t> </a:t>
            </a:r>
            <a:r>
              <a:rPr lang="ru-RU" dirty="0" err="1"/>
              <a:t>компенсацією</a:t>
            </a:r>
            <a:r>
              <a:rPr lang="ru-RU" dirty="0"/>
              <a:t> – </a:t>
            </a:r>
            <a:r>
              <a:rPr lang="ru-RU" dirty="0" err="1"/>
              <a:t>кожні</a:t>
            </a:r>
            <a:r>
              <a:rPr lang="ru-RU" dirty="0"/>
              <a:t> 3 роки; </a:t>
            </a:r>
            <a:r>
              <a:rPr lang="ru-RU" dirty="0" err="1"/>
              <a:t>частіше</a:t>
            </a:r>
            <a:r>
              <a:rPr lang="ru-RU" dirty="0"/>
              <a:t> при </a:t>
            </a:r>
            <a:r>
              <a:rPr lang="ru-RU" dirty="0" err="1"/>
              <a:t>декомпенсації</a:t>
            </a:r>
            <a:r>
              <a:rPr lang="ru-RU" dirty="0"/>
              <a:t> ЦД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діагностуванні</a:t>
            </a:r>
            <a:r>
              <a:rPr lang="ru-RU" dirty="0"/>
              <a:t> </a:t>
            </a:r>
            <a:r>
              <a:rPr lang="ru-RU" dirty="0" err="1"/>
              <a:t>ретинопатії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1559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88A1C-E6E0-9F0C-1369-08BC3E32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: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діагноз</a:t>
            </a:r>
            <a:r>
              <a:rPr lang="ru-RU" dirty="0"/>
              <a:t>, </a:t>
            </a:r>
            <a:r>
              <a:rPr lang="ru-RU" dirty="0" err="1"/>
              <a:t>профілактика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11236C-B3B9-BC7D-1D7C-EDF43DF54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1. </a:t>
            </a:r>
            <a:r>
              <a:rPr lang="ru-RU" dirty="0" err="1"/>
              <a:t>Найважливішими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і </a:t>
            </a:r>
            <a:r>
              <a:rPr lang="ru-RU" dirty="0" err="1"/>
              <a:t>компенсація</a:t>
            </a:r>
            <a:r>
              <a:rPr lang="ru-RU" dirty="0"/>
              <a:t> ЦД та </a:t>
            </a:r>
            <a:r>
              <a:rPr lang="ru-RU" dirty="0" err="1"/>
              <a:t>ефективне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 </a:t>
            </a:r>
            <a:r>
              <a:rPr lang="ru-RU" dirty="0" err="1"/>
              <a:t>артеріальної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 і </a:t>
            </a:r>
            <a:r>
              <a:rPr lang="ru-RU" dirty="0" err="1"/>
              <a:t>гіперліпідемії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2. </a:t>
            </a:r>
            <a:r>
              <a:rPr lang="ru-RU" dirty="0" err="1"/>
              <a:t>Основним</a:t>
            </a:r>
            <a:r>
              <a:rPr lang="ru-RU" dirty="0"/>
              <a:t> методом </a:t>
            </a:r>
            <a:r>
              <a:rPr lang="ru-RU" dirty="0" err="1"/>
              <a:t>лікування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гальмує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судинних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,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лазерна</a:t>
            </a:r>
            <a:r>
              <a:rPr lang="ru-RU" dirty="0"/>
              <a:t> </a:t>
            </a:r>
            <a:r>
              <a:rPr lang="ru-RU" dirty="0" err="1"/>
              <a:t>фотокоагуляція</a:t>
            </a:r>
            <a:r>
              <a:rPr lang="ru-RU" dirty="0"/>
              <a:t> </a:t>
            </a:r>
            <a:r>
              <a:rPr lang="ru-RU" dirty="0" err="1"/>
              <a:t>сітківки</a:t>
            </a:r>
            <a:r>
              <a:rPr lang="ru-RU" dirty="0"/>
              <a:t> при </a:t>
            </a:r>
            <a:r>
              <a:rPr lang="ru-RU" dirty="0" err="1"/>
              <a:t>макулопатії</a:t>
            </a:r>
            <a:r>
              <a:rPr lang="ru-RU" dirty="0"/>
              <a:t>, </a:t>
            </a:r>
            <a:r>
              <a:rPr lang="ru-RU" dirty="0" err="1"/>
              <a:t>виражених</a:t>
            </a:r>
            <a:r>
              <a:rPr lang="ru-RU" dirty="0"/>
              <a:t> формах </a:t>
            </a:r>
            <a:r>
              <a:rPr lang="ru-RU" dirty="0" err="1"/>
              <a:t>непроліфераційної</a:t>
            </a:r>
            <a:r>
              <a:rPr lang="ru-RU" dirty="0"/>
              <a:t> </a:t>
            </a:r>
            <a:r>
              <a:rPr lang="ru-RU" dirty="0" err="1"/>
              <a:t>ретинопатії</a:t>
            </a:r>
            <a:r>
              <a:rPr lang="ru-RU" dirty="0"/>
              <a:t> та у 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фазі</a:t>
            </a:r>
            <a:r>
              <a:rPr lang="ru-RU" dirty="0"/>
              <a:t> </a:t>
            </a:r>
            <a:r>
              <a:rPr lang="ru-RU" dirty="0" err="1"/>
              <a:t>проліфераційної</a:t>
            </a:r>
            <a:r>
              <a:rPr lang="ru-RU" dirty="0"/>
              <a:t> </a:t>
            </a:r>
            <a:r>
              <a:rPr lang="ru-RU" dirty="0" err="1"/>
              <a:t>ретинопатії</a:t>
            </a:r>
            <a:r>
              <a:rPr lang="ru-RU" dirty="0"/>
              <a:t>. </a:t>
            </a:r>
            <a:r>
              <a:rPr lang="ru-RU" dirty="0" err="1"/>
              <a:t>Занедбана</a:t>
            </a:r>
            <a:r>
              <a:rPr lang="ru-RU" dirty="0"/>
              <a:t> </a:t>
            </a:r>
            <a:r>
              <a:rPr lang="ru-RU" dirty="0" err="1"/>
              <a:t>проліферативна</a:t>
            </a:r>
            <a:r>
              <a:rPr lang="ru-RU" dirty="0"/>
              <a:t> </a:t>
            </a:r>
            <a:r>
              <a:rPr lang="ru-RU" dirty="0" err="1"/>
              <a:t>ретинопатія</a:t>
            </a:r>
            <a:r>
              <a:rPr lang="ru-RU" dirty="0"/>
              <a:t> (</a:t>
            </a:r>
            <a:r>
              <a:rPr lang="ru-RU" dirty="0" err="1"/>
              <a:t>крововиливи</a:t>
            </a:r>
            <a:r>
              <a:rPr lang="ru-RU" dirty="0"/>
              <a:t> у </a:t>
            </a:r>
            <a:r>
              <a:rPr lang="ru-RU" dirty="0" err="1"/>
              <a:t>скловидне</a:t>
            </a:r>
            <a:r>
              <a:rPr lang="ru-RU" dirty="0"/>
              <a:t> </a:t>
            </a:r>
            <a:r>
              <a:rPr lang="ru-RU" dirty="0" err="1"/>
              <a:t>тіло</a:t>
            </a:r>
            <a:r>
              <a:rPr lang="ru-RU" dirty="0"/>
              <a:t>, </a:t>
            </a:r>
            <a:r>
              <a:rPr lang="ru-RU" dirty="0" err="1"/>
              <a:t>проліферація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)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показанням</a:t>
            </a:r>
            <a:r>
              <a:rPr lang="ru-RU" dirty="0"/>
              <a:t> до </a:t>
            </a:r>
            <a:r>
              <a:rPr lang="ru-RU" dirty="0" err="1"/>
              <a:t>вітректомії</a:t>
            </a:r>
            <a:r>
              <a:rPr lang="ru-RU" dirty="0"/>
              <a:t>, часто в </a:t>
            </a:r>
            <a:r>
              <a:rPr lang="ru-RU" dirty="0" err="1"/>
              <a:t>поєднанні</a:t>
            </a:r>
            <a:r>
              <a:rPr lang="ru-RU" dirty="0"/>
              <a:t> з </a:t>
            </a:r>
            <a:r>
              <a:rPr lang="ru-RU" dirty="0" err="1"/>
              <a:t>ендолазеротерапією</a:t>
            </a:r>
            <a:r>
              <a:rPr lang="ru-RU" dirty="0"/>
              <a:t>. На тяжких </a:t>
            </a:r>
            <a:r>
              <a:rPr lang="ru-RU" dirty="0" err="1"/>
              <a:t>стадіях</a:t>
            </a:r>
            <a:r>
              <a:rPr lang="ru-RU" dirty="0"/>
              <a:t> </a:t>
            </a:r>
            <a:r>
              <a:rPr lang="ru-RU" dirty="0" err="1"/>
              <a:t>набряку</a:t>
            </a:r>
            <a:r>
              <a:rPr lang="ru-RU" dirty="0"/>
              <a:t> </a:t>
            </a:r>
            <a:r>
              <a:rPr lang="ru-RU" dirty="0" err="1"/>
              <a:t>макули</a:t>
            </a:r>
            <a:r>
              <a:rPr lang="ru-RU" dirty="0"/>
              <a:t>, як альтернативу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доповнення</a:t>
            </a:r>
            <a:r>
              <a:rPr lang="ru-RU" dirty="0"/>
              <a:t> до </a:t>
            </a:r>
            <a:r>
              <a:rPr lang="ru-RU" dirty="0" err="1"/>
              <a:t>лазерної</a:t>
            </a:r>
            <a:r>
              <a:rPr lang="ru-RU" dirty="0"/>
              <a:t> </a:t>
            </a:r>
            <a:r>
              <a:rPr lang="ru-RU" dirty="0" err="1"/>
              <a:t>фотокоагуляції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призначати</a:t>
            </a:r>
            <a:r>
              <a:rPr lang="ru-RU" dirty="0"/>
              <a:t> </a:t>
            </a:r>
            <a:r>
              <a:rPr lang="ru-RU" dirty="0" err="1"/>
              <a:t>ранібізумаб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моноклональні</a:t>
            </a:r>
            <a:r>
              <a:rPr lang="ru-RU" dirty="0"/>
              <a:t> </a:t>
            </a:r>
            <a:r>
              <a:rPr lang="ru-RU" dirty="0" err="1"/>
              <a:t>антитіла</a:t>
            </a:r>
            <a:r>
              <a:rPr lang="ru-RU" dirty="0"/>
              <a:t>,  </a:t>
            </a:r>
            <a:r>
              <a:rPr lang="ru-RU" dirty="0" err="1"/>
              <a:t>скеровані</a:t>
            </a:r>
            <a:r>
              <a:rPr lang="ru-RU" dirty="0"/>
              <a:t> </a:t>
            </a:r>
            <a:r>
              <a:rPr lang="ru-RU" dirty="0" err="1"/>
              <a:t>вибірково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ендотеліального</a:t>
            </a:r>
            <a:r>
              <a:rPr lang="ru-RU" dirty="0"/>
              <a:t> фактора росту </a:t>
            </a:r>
            <a:r>
              <a:rPr lang="ru-RU" dirty="0" err="1"/>
              <a:t>судин</a:t>
            </a:r>
            <a:r>
              <a:rPr lang="ru-RU" dirty="0"/>
              <a:t> типу А (</a:t>
            </a:r>
            <a:r>
              <a:rPr lang="en-US" dirty="0"/>
              <a:t>VEGF-</a:t>
            </a:r>
            <a:r>
              <a:rPr lang="ru-RU" dirty="0"/>
              <a:t>А) — у </a:t>
            </a:r>
            <a:r>
              <a:rPr lang="ru-RU" dirty="0" err="1"/>
              <a:t>ін’єкціях</a:t>
            </a:r>
            <a:r>
              <a:rPr lang="ru-RU" dirty="0"/>
              <a:t> до </a:t>
            </a:r>
            <a:r>
              <a:rPr lang="ru-RU" dirty="0" err="1"/>
              <a:t>скловидного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</a:t>
            </a:r>
            <a:r>
              <a:rPr lang="ru-RU" dirty="0" err="1"/>
              <a:t>Ранібізумаб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ЛЗ </a:t>
            </a:r>
            <a:r>
              <a:rPr lang="ru-RU" dirty="0" err="1"/>
              <a:t>першого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при будь-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діабетичного</a:t>
            </a:r>
            <a:r>
              <a:rPr lang="ru-RU" dirty="0"/>
              <a:t> </a:t>
            </a:r>
            <a:r>
              <a:rPr lang="ru-RU" dirty="0" err="1"/>
              <a:t>набряку</a:t>
            </a:r>
            <a:r>
              <a:rPr lang="ru-RU" dirty="0"/>
              <a:t> </a:t>
            </a:r>
            <a:r>
              <a:rPr lang="ru-RU" dirty="0" err="1"/>
              <a:t>макули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ураженням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ямки.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новіші</a:t>
            </a:r>
            <a:r>
              <a:rPr lang="ru-RU" dirty="0"/>
              <a:t> </a:t>
            </a:r>
            <a:r>
              <a:rPr lang="ru-RU" dirty="0" err="1"/>
              <a:t>інгібітори</a:t>
            </a:r>
            <a:r>
              <a:rPr lang="ru-RU" dirty="0"/>
              <a:t> </a:t>
            </a:r>
            <a:r>
              <a:rPr lang="ru-RU" dirty="0" err="1"/>
              <a:t>ангіогенезу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бевацизумаб</a:t>
            </a:r>
            <a:r>
              <a:rPr lang="ru-RU" dirty="0"/>
              <a:t> і </a:t>
            </a:r>
            <a:r>
              <a:rPr lang="ru-RU" dirty="0" err="1"/>
              <a:t>афліберцепт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35825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1327C-3B27-F4A0-2D79-ED1CE649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,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92002-4EF6-79D8-CBAD-EF4931233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ЦД.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метаболічних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та </a:t>
            </a:r>
            <a:r>
              <a:rPr lang="ru-RU" dirty="0" err="1"/>
              <a:t>змін</a:t>
            </a:r>
            <a:r>
              <a:rPr lang="ru-RU" dirty="0"/>
              <a:t> у </a:t>
            </a:r>
            <a:r>
              <a:rPr lang="ru-RU" dirty="0" err="1"/>
              <a:t>судинах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кровопостачають</a:t>
            </a:r>
            <a:r>
              <a:rPr lang="ru-RU" dirty="0"/>
              <a:t> </a:t>
            </a:r>
            <a:r>
              <a:rPr lang="ru-RU" dirty="0" err="1"/>
              <a:t>нерви</a:t>
            </a:r>
            <a:r>
              <a:rPr lang="ru-RU" dirty="0"/>
              <a:t>,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сегментарна</a:t>
            </a:r>
            <a:r>
              <a:rPr lang="ru-RU" dirty="0"/>
              <a:t> </a:t>
            </a:r>
            <a:r>
              <a:rPr lang="ru-RU" dirty="0" err="1"/>
              <a:t>демієлінізація</a:t>
            </a:r>
            <a:r>
              <a:rPr lang="ru-RU" dirty="0"/>
              <a:t>, </a:t>
            </a:r>
            <a:r>
              <a:rPr lang="ru-RU" dirty="0" err="1"/>
              <a:t>атрофія</a:t>
            </a:r>
            <a:r>
              <a:rPr lang="ru-RU" dirty="0"/>
              <a:t> та </a:t>
            </a:r>
            <a:r>
              <a:rPr lang="ru-RU" dirty="0" err="1"/>
              <a:t>дегенерація</a:t>
            </a:r>
            <a:r>
              <a:rPr lang="ru-RU" dirty="0"/>
              <a:t> </a:t>
            </a:r>
            <a:r>
              <a:rPr lang="ru-RU" dirty="0" err="1"/>
              <a:t>аксонів</a:t>
            </a:r>
            <a:r>
              <a:rPr lang="ru-RU" dirty="0"/>
              <a:t>, </a:t>
            </a:r>
            <a:r>
              <a:rPr lang="ru-RU" dirty="0" err="1"/>
              <a:t>атрофія</a:t>
            </a:r>
            <a:r>
              <a:rPr lang="ru-RU" dirty="0"/>
              <a:t> </a:t>
            </a:r>
            <a:r>
              <a:rPr lang="ru-RU" dirty="0" err="1"/>
              <a:t>нейронів</a:t>
            </a:r>
            <a:r>
              <a:rPr lang="ru-RU" dirty="0"/>
              <a:t> </a:t>
            </a:r>
            <a:r>
              <a:rPr lang="ru-RU" dirty="0" err="1"/>
              <a:t>передніх</a:t>
            </a:r>
            <a:r>
              <a:rPr lang="ru-RU" dirty="0"/>
              <a:t> </a:t>
            </a:r>
            <a:r>
              <a:rPr lang="ru-RU" dirty="0" err="1"/>
              <a:t>рогів</a:t>
            </a:r>
            <a:r>
              <a:rPr lang="ru-RU" dirty="0"/>
              <a:t> і </a:t>
            </a:r>
            <a:r>
              <a:rPr lang="ru-RU" dirty="0" err="1"/>
              <a:t>міжхребцевих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;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регенерації</a:t>
            </a:r>
            <a:r>
              <a:rPr lang="ru-RU" dirty="0"/>
              <a:t> </a:t>
            </a:r>
            <a:r>
              <a:rPr lang="ru-RU" dirty="0" err="1"/>
              <a:t>нервів</a:t>
            </a:r>
            <a:r>
              <a:rPr lang="ru-RU" dirty="0"/>
              <a:t> та </a:t>
            </a:r>
            <a:r>
              <a:rPr lang="ru-RU" dirty="0" err="1"/>
              <a:t>змін</a:t>
            </a:r>
            <a:r>
              <a:rPr lang="ru-RU" dirty="0"/>
              <a:t> у </a:t>
            </a:r>
            <a:r>
              <a:rPr lang="ru-RU" dirty="0" err="1"/>
              <a:t>судинах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кровопостачають</a:t>
            </a:r>
            <a:r>
              <a:rPr lang="ru-RU" dirty="0"/>
              <a:t> </a:t>
            </a:r>
            <a:r>
              <a:rPr lang="ru-RU" dirty="0" err="1"/>
              <a:t>нерви</a:t>
            </a:r>
            <a:r>
              <a:rPr lang="ru-RU" dirty="0"/>
              <a:t>. </a:t>
            </a:r>
            <a:r>
              <a:rPr lang="ru-RU" dirty="0" err="1"/>
              <a:t>Класифікація</a:t>
            </a:r>
            <a:r>
              <a:rPr lang="ru-RU" dirty="0"/>
              <a:t>: </a:t>
            </a:r>
            <a:r>
              <a:rPr lang="ru-RU" dirty="0" err="1"/>
              <a:t>генералізовані</a:t>
            </a:r>
            <a:r>
              <a:rPr lang="ru-RU" dirty="0"/>
              <a:t> </a:t>
            </a:r>
            <a:r>
              <a:rPr lang="ru-RU" dirty="0" err="1"/>
              <a:t>симетричні</a:t>
            </a:r>
            <a:r>
              <a:rPr lang="ru-RU" dirty="0"/>
              <a:t> </a:t>
            </a:r>
            <a:r>
              <a:rPr lang="ru-RU" dirty="0" err="1"/>
              <a:t>полінейропатії</a:t>
            </a:r>
            <a:r>
              <a:rPr lang="ru-RU" dirty="0"/>
              <a:t> (</a:t>
            </a:r>
            <a:r>
              <a:rPr lang="ru-RU" dirty="0" err="1"/>
              <a:t>хронічна</a:t>
            </a:r>
            <a:r>
              <a:rPr lang="ru-RU" dirty="0"/>
              <a:t> сенсорно-</a:t>
            </a:r>
            <a:r>
              <a:rPr lang="ru-RU" dirty="0" err="1"/>
              <a:t>моторна</a:t>
            </a:r>
            <a:r>
              <a:rPr lang="ru-RU" dirty="0"/>
              <a:t>, автономна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сенсорна</a:t>
            </a:r>
            <a:r>
              <a:rPr lang="ru-RU" dirty="0"/>
              <a:t>), </a:t>
            </a:r>
            <a:r>
              <a:rPr lang="ru-RU" dirty="0" err="1"/>
              <a:t>вогнищева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багатовогнищева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97195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221E2-9A6B-DEE0-D508-DE72F882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,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00CF34-7A9F-1ED9-2B19-F92FC4AF0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1. </a:t>
            </a:r>
            <a:r>
              <a:rPr lang="ru-RU" dirty="0" err="1"/>
              <a:t>Передусім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досягнути</a:t>
            </a:r>
            <a:r>
              <a:rPr lang="ru-RU" dirty="0"/>
              <a:t> </a:t>
            </a:r>
            <a:r>
              <a:rPr lang="ru-RU" dirty="0" err="1"/>
              <a:t>задовільну</a:t>
            </a:r>
            <a:r>
              <a:rPr lang="ru-RU" dirty="0"/>
              <a:t> </a:t>
            </a:r>
            <a:r>
              <a:rPr lang="ru-RU" dirty="0" err="1"/>
              <a:t>корекцію</a:t>
            </a:r>
            <a:r>
              <a:rPr lang="ru-RU" dirty="0"/>
              <a:t> ЦД;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гіпоглікемії</a:t>
            </a:r>
            <a:r>
              <a:rPr lang="ru-RU" dirty="0"/>
              <a:t>;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ІАПФ.</a:t>
            </a:r>
          </a:p>
          <a:p>
            <a:pPr marL="0" indent="0">
              <a:buNone/>
            </a:pPr>
            <a:r>
              <a:rPr lang="ru-RU" dirty="0"/>
              <a:t>2. </a:t>
            </a:r>
            <a:r>
              <a:rPr lang="ru-RU" dirty="0" err="1"/>
              <a:t>Симптоматичне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больової</a:t>
            </a:r>
            <a:r>
              <a:rPr lang="ru-RU" dirty="0"/>
              <a:t> </a:t>
            </a:r>
            <a:r>
              <a:rPr lang="ru-RU" dirty="0" err="1"/>
              <a:t>полінейропатії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1) 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нейропатичного</a:t>
            </a:r>
            <a:r>
              <a:rPr lang="ru-RU" dirty="0"/>
              <a:t> болю →;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протиепілептичні</a:t>
            </a:r>
            <a:r>
              <a:rPr lang="ru-RU" dirty="0"/>
              <a:t> ЛЗ — </a:t>
            </a:r>
            <a:r>
              <a:rPr lang="ru-RU" dirty="0" err="1"/>
              <a:t>прегабалін</a:t>
            </a:r>
            <a:r>
              <a:rPr lang="ru-RU" dirty="0"/>
              <a:t> 150–600 мг/добу, </a:t>
            </a:r>
            <a:r>
              <a:rPr lang="ru-RU" dirty="0" err="1"/>
              <a:t>габапентин</a:t>
            </a:r>
            <a:r>
              <a:rPr lang="ru-RU" dirty="0"/>
              <a:t> 900–1800 мг/добу, </a:t>
            </a:r>
            <a:r>
              <a:rPr lang="ru-RU" dirty="0" err="1"/>
              <a:t>карбамазепін</a:t>
            </a:r>
            <a:r>
              <a:rPr lang="ru-RU" dirty="0"/>
              <a:t> до 800 мг/добу; </a:t>
            </a:r>
            <a:r>
              <a:rPr lang="ru-RU" dirty="0" err="1"/>
              <a:t>трициклічні</a:t>
            </a:r>
            <a:r>
              <a:rPr lang="ru-RU" dirty="0"/>
              <a:t> </a:t>
            </a:r>
            <a:r>
              <a:rPr lang="ru-RU" dirty="0" err="1"/>
              <a:t>антидепресанти</a:t>
            </a:r>
            <a:r>
              <a:rPr lang="ru-RU" dirty="0"/>
              <a:t> — напр. </a:t>
            </a:r>
            <a:r>
              <a:rPr lang="ru-RU" dirty="0" err="1"/>
              <a:t>амітриптилін</a:t>
            </a:r>
            <a:r>
              <a:rPr lang="ru-RU" dirty="0"/>
              <a:t> 25–150 мг/добу; </a:t>
            </a:r>
            <a:r>
              <a:rPr lang="ru-RU" dirty="0" err="1"/>
              <a:t>селективні</a:t>
            </a:r>
            <a:r>
              <a:rPr lang="ru-RU" dirty="0"/>
              <a:t> </a:t>
            </a:r>
            <a:r>
              <a:rPr lang="ru-RU" dirty="0" err="1"/>
              <a:t>інгібітори</a:t>
            </a:r>
            <a:r>
              <a:rPr lang="ru-RU" dirty="0"/>
              <a:t> </a:t>
            </a:r>
            <a:r>
              <a:rPr lang="ru-RU" dirty="0" err="1"/>
              <a:t>зворотного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серотоніну</a:t>
            </a:r>
            <a:r>
              <a:rPr lang="ru-RU" dirty="0"/>
              <a:t> — напр. </a:t>
            </a:r>
            <a:r>
              <a:rPr lang="ru-RU" dirty="0" err="1"/>
              <a:t>пароксетин</a:t>
            </a:r>
            <a:r>
              <a:rPr lang="ru-RU" dirty="0"/>
              <a:t> 20–40 мг/добу; парацетамол ≤1500 мг/добу </a:t>
            </a:r>
            <a:r>
              <a:rPr lang="ru-RU" dirty="0" err="1"/>
              <a:t>або</a:t>
            </a:r>
            <a:r>
              <a:rPr lang="ru-RU" dirty="0"/>
              <a:t> НПЗП; </a:t>
            </a:r>
            <a:r>
              <a:rPr lang="en-US" dirty="0"/>
              <a:t>o</a:t>
            </a:r>
            <a:r>
              <a:rPr lang="ru-RU" dirty="0" err="1"/>
              <a:t>піоїди</a:t>
            </a:r>
            <a:r>
              <a:rPr lang="ru-RU" dirty="0"/>
              <a:t> — напр. </a:t>
            </a:r>
            <a:r>
              <a:rPr lang="ru-RU" dirty="0" err="1"/>
              <a:t>трамадол</a:t>
            </a:r>
            <a:r>
              <a:rPr lang="ru-RU" dirty="0"/>
              <a:t> 50–400 мг/добу, </a:t>
            </a:r>
            <a:r>
              <a:rPr lang="ru-RU" dirty="0" err="1"/>
              <a:t>кодеїн</a:t>
            </a:r>
            <a:r>
              <a:rPr lang="ru-RU" dirty="0"/>
              <a:t> 0,5–1 мг/кг м. т./добу, </a:t>
            </a:r>
            <a:r>
              <a:rPr lang="ru-RU" dirty="0" err="1"/>
              <a:t>розділених</a:t>
            </a:r>
            <a:r>
              <a:rPr lang="ru-RU" dirty="0"/>
              <a:t> на 4 </a:t>
            </a:r>
            <a:r>
              <a:rPr lang="ru-RU" dirty="0" err="1"/>
              <a:t>прийоми</a:t>
            </a:r>
            <a:r>
              <a:rPr lang="ru-RU" dirty="0"/>
              <a:t>; </a:t>
            </a:r>
            <a:r>
              <a:rPr lang="ru-RU" dirty="0" err="1"/>
              <a:t>місцеві</a:t>
            </a:r>
            <a:r>
              <a:rPr lang="ru-RU" dirty="0"/>
              <a:t> анестетики — </a:t>
            </a:r>
            <a:r>
              <a:rPr lang="ru-RU" dirty="0" err="1"/>
              <a:t>капсаїцин</a:t>
            </a:r>
            <a:r>
              <a:rPr lang="ru-RU" dirty="0"/>
              <a:t>, </a:t>
            </a:r>
            <a:r>
              <a:rPr lang="ru-RU" dirty="0" err="1"/>
              <a:t>лідокаїн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 альфа-</a:t>
            </a:r>
            <a:r>
              <a:rPr lang="ru-RU" dirty="0" err="1"/>
              <a:t>ліпоєва</a:t>
            </a:r>
            <a:r>
              <a:rPr lang="ru-RU" dirty="0"/>
              <a:t> кислота 600 мг/добу, </a:t>
            </a:r>
            <a:r>
              <a:rPr lang="ru-RU" dirty="0" err="1"/>
              <a:t>протягом</a:t>
            </a:r>
            <a:r>
              <a:rPr lang="ru-RU" dirty="0"/>
              <a:t> перших 2–4 </a:t>
            </a:r>
            <a:r>
              <a:rPr lang="ru-RU" dirty="0" err="1"/>
              <a:t>тиж</a:t>
            </a:r>
            <a:r>
              <a:rPr lang="ru-RU" dirty="0"/>
              <a:t>. в/в, </a:t>
            </a:r>
            <a:r>
              <a:rPr lang="ru-RU" dirty="0" err="1"/>
              <a:t>пізніше</a:t>
            </a:r>
            <a:r>
              <a:rPr lang="ru-RU" dirty="0"/>
              <a:t> — п/о.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8769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B3D55-66E3-E47A-9634-A6DDB4F2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Діабетична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,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клініка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64E505-ED67-4204-C81D-8534AC917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3. </a:t>
            </a:r>
            <a:r>
              <a:rPr lang="ru-RU" dirty="0" err="1"/>
              <a:t>Симптоматичне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нейропатії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1) </a:t>
            </a:r>
            <a:r>
              <a:rPr lang="ru-RU" dirty="0" err="1"/>
              <a:t>атонія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 — </a:t>
            </a:r>
            <a:r>
              <a:rPr lang="ru-RU" dirty="0" err="1"/>
              <a:t>модифікуйте</a:t>
            </a:r>
            <a:r>
              <a:rPr lang="ru-RU" dirty="0"/>
              <a:t> </a:t>
            </a:r>
            <a:r>
              <a:rPr lang="ru-RU" dirty="0" err="1"/>
              <a:t>дієту</a:t>
            </a:r>
            <a:r>
              <a:rPr lang="ru-RU" dirty="0"/>
              <a:t> (</a:t>
            </a:r>
            <a:r>
              <a:rPr lang="ru-RU" dirty="0" err="1"/>
              <a:t>часте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малих</a:t>
            </a:r>
            <a:r>
              <a:rPr lang="ru-RU" dirty="0"/>
              <a:t> </a:t>
            </a:r>
            <a:r>
              <a:rPr lang="ru-RU" dirty="0" err="1"/>
              <a:t>порцій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при тяжких формах — </a:t>
            </a:r>
            <a:r>
              <a:rPr lang="ru-RU" dirty="0" err="1"/>
              <a:t>напіврідка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рідка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), </a:t>
            </a:r>
            <a:r>
              <a:rPr lang="ru-RU" dirty="0" err="1"/>
              <a:t>прокінетичні</a:t>
            </a:r>
            <a:r>
              <a:rPr lang="ru-RU" dirty="0"/>
              <a:t> ЛЗ (напр. </a:t>
            </a:r>
            <a:r>
              <a:rPr lang="ru-RU" dirty="0" err="1"/>
              <a:t>цизаприд</a:t>
            </a:r>
            <a:r>
              <a:rPr lang="ru-RU" dirty="0"/>
              <a:t>), </a:t>
            </a:r>
            <a:r>
              <a:rPr lang="ru-RU" dirty="0" err="1"/>
              <a:t>еритроміцин</a:t>
            </a:r>
            <a:r>
              <a:rPr lang="ru-RU" dirty="0"/>
              <a:t>, </a:t>
            </a:r>
            <a:r>
              <a:rPr lang="ru-RU" dirty="0" err="1"/>
              <a:t>інгібітори</a:t>
            </a:r>
            <a:r>
              <a:rPr lang="ru-RU" dirty="0"/>
              <a:t> </a:t>
            </a:r>
            <a:r>
              <a:rPr lang="ru-RU" dirty="0" err="1"/>
              <a:t>шлункової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→при </a:t>
            </a:r>
            <a:r>
              <a:rPr lang="ru-RU" dirty="0" err="1"/>
              <a:t>вираженому</a:t>
            </a:r>
            <a:r>
              <a:rPr lang="ru-RU" dirty="0"/>
              <a:t> </a:t>
            </a:r>
            <a:r>
              <a:rPr lang="ru-RU" dirty="0" err="1"/>
              <a:t>парезі</a:t>
            </a:r>
            <a:r>
              <a:rPr lang="ru-RU" dirty="0"/>
              <a:t> </a:t>
            </a:r>
            <a:r>
              <a:rPr lang="ru-RU" dirty="0" err="1"/>
              <a:t>шлунку</a:t>
            </a:r>
            <a:r>
              <a:rPr lang="ru-RU" dirty="0"/>
              <a:t> — </a:t>
            </a:r>
            <a:r>
              <a:rPr lang="ru-RU" dirty="0" err="1"/>
              <a:t>хірургічне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</a:t>
            </a:r>
            <a:r>
              <a:rPr lang="ru-RU" dirty="0" err="1"/>
              <a:t>стимуляція</a:t>
            </a:r>
            <a:r>
              <a:rPr lang="ru-RU" dirty="0"/>
              <a:t> </a:t>
            </a:r>
            <a:r>
              <a:rPr lang="ru-RU" dirty="0" err="1"/>
              <a:t>біоелектричної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 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кишківника</a:t>
            </a:r>
            <a:r>
              <a:rPr lang="ru-RU" dirty="0"/>
              <a:t> —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(напр. </a:t>
            </a:r>
            <a:r>
              <a:rPr lang="ru-RU" dirty="0" err="1"/>
              <a:t>безглютенова</a:t>
            </a:r>
            <a:r>
              <a:rPr lang="ru-RU" dirty="0"/>
              <a:t>,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лактози</a:t>
            </a:r>
            <a:r>
              <a:rPr lang="ru-RU" dirty="0"/>
              <a:t>), </a:t>
            </a:r>
            <a:r>
              <a:rPr lang="ru-RU" dirty="0" err="1"/>
              <a:t>холестирамін</a:t>
            </a:r>
            <a:r>
              <a:rPr lang="ru-RU" dirty="0"/>
              <a:t>, </a:t>
            </a:r>
            <a:r>
              <a:rPr lang="ru-RU" dirty="0" err="1"/>
              <a:t>клонідин</a:t>
            </a:r>
            <a:r>
              <a:rPr lang="ru-RU" dirty="0"/>
              <a:t>, </a:t>
            </a:r>
            <a:r>
              <a:rPr lang="ru-RU" dirty="0" err="1"/>
              <a:t>октреотид</a:t>
            </a:r>
            <a:r>
              <a:rPr lang="ru-RU" dirty="0"/>
              <a:t>, </a:t>
            </a:r>
            <a:r>
              <a:rPr lang="ru-RU" dirty="0" err="1"/>
              <a:t>антидіарейні</a:t>
            </a:r>
            <a:r>
              <a:rPr lang="ru-RU" dirty="0"/>
              <a:t> ЛЗ, </a:t>
            </a:r>
            <a:r>
              <a:rPr lang="ru-RU" dirty="0" err="1"/>
              <a:t>ферменти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антибіотики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3) </a:t>
            </a:r>
            <a:r>
              <a:rPr lang="ru-RU" dirty="0" err="1"/>
              <a:t>атонія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 —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уникати</a:t>
            </a:r>
            <a:r>
              <a:rPr lang="ru-RU" dirty="0"/>
              <a:t> застою </a:t>
            </a:r>
            <a:r>
              <a:rPr lang="ru-RU" dirty="0" err="1"/>
              <a:t>сечі</a:t>
            </a:r>
            <a:r>
              <a:rPr lang="ru-RU" dirty="0"/>
              <a:t>, </a:t>
            </a:r>
            <a:r>
              <a:rPr lang="ru-RU" dirty="0" err="1"/>
              <a:t>парасимпатоміметики</a:t>
            </a:r>
            <a:r>
              <a:rPr lang="ru-RU" dirty="0"/>
              <a:t> (напр. </a:t>
            </a:r>
            <a:r>
              <a:rPr lang="ru-RU" dirty="0" err="1"/>
              <a:t>бетанехол</a:t>
            </a:r>
            <a:r>
              <a:rPr lang="ru-RU" dirty="0"/>
              <a:t>), </a:t>
            </a:r>
            <a:r>
              <a:rPr lang="ru-RU" dirty="0" err="1"/>
              <a:t>катетеризація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(</a:t>
            </a:r>
            <a:r>
              <a:rPr lang="ru-RU" dirty="0" err="1"/>
              <a:t>разова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постійна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4) 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ерекції</a:t>
            </a:r>
            <a:r>
              <a:rPr lang="ru-RU" dirty="0"/>
              <a:t> — </a:t>
            </a:r>
            <a:r>
              <a:rPr lang="ru-RU" dirty="0" err="1"/>
              <a:t>інгібітори</a:t>
            </a:r>
            <a:r>
              <a:rPr lang="ru-RU" dirty="0"/>
              <a:t> </a:t>
            </a:r>
            <a:r>
              <a:rPr lang="ru-RU" dirty="0" err="1"/>
              <a:t>фосфодіестерази</a:t>
            </a:r>
            <a:r>
              <a:rPr lang="ru-RU" dirty="0"/>
              <a:t> типу 5 (</a:t>
            </a:r>
            <a:r>
              <a:rPr lang="ru-RU" dirty="0" err="1"/>
              <a:t>аванафіл</a:t>
            </a:r>
            <a:r>
              <a:rPr lang="ru-RU" dirty="0"/>
              <a:t>, </a:t>
            </a:r>
            <a:r>
              <a:rPr lang="ru-RU" dirty="0" err="1"/>
              <a:t>силденафіл</a:t>
            </a:r>
            <a:r>
              <a:rPr lang="ru-RU" dirty="0"/>
              <a:t>, </a:t>
            </a:r>
            <a:r>
              <a:rPr lang="ru-RU" dirty="0" err="1"/>
              <a:t>тадалафіл</a:t>
            </a:r>
            <a:r>
              <a:rPr lang="ru-RU" dirty="0"/>
              <a:t>, </a:t>
            </a:r>
            <a:r>
              <a:rPr lang="ru-RU" dirty="0" err="1"/>
              <a:t>варденафіл</a:t>
            </a:r>
            <a:r>
              <a:rPr lang="ru-RU" dirty="0"/>
              <a:t>). 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враховувати</a:t>
            </a:r>
            <a:r>
              <a:rPr lang="ru-RU" dirty="0"/>
              <a:t> </a:t>
            </a:r>
            <a:r>
              <a:rPr lang="ru-RU" dirty="0" err="1"/>
              <a:t>взаємодію</a:t>
            </a:r>
            <a:r>
              <a:rPr lang="ru-RU" dirty="0"/>
              <a:t> з </a:t>
            </a:r>
            <a:r>
              <a:rPr lang="ru-RU" dirty="0" err="1"/>
              <a:t>нітратами</a:t>
            </a:r>
            <a:r>
              <a:rPr lang="ru-RU" dirty="0"/>
              <a:t> у </a:t>
            </a:r>
            <a:r>
              <a:rPr lang="ru-RU" dirty="0" err="1"/>
              <a:t>пацієнтів</a:t>
            </a:r>
            <a:r>
              <a:rPr lang="ru-RU" dirty="0"/>
              <a:t> з </a:t>
            </a:r>
            <a:r>
              <a:rPr lang="ru-RU" dirty="0" err="1"/>
              <a:t>ішемічною</a:t>
            </a:r>
            <a:r>
              <a:rPr lang="ru-RU" dirty="0"/>
              <a:t> хворобою </a:t>
            </a:r>
            <a:r>
              <a:rPr lang="ru-RU" dirty="0" err="1"/>
              <a:t>серця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7680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3411B-3BE1-1F97-0BD5-E2BE619E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62DCC5-7B7C-BAF2-6FF4-867A7C843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нфекція</a:t>
            </a:r>
            <a:r>
              <a:rPr lang="ru-RU" dirty="0"/>
              <a:t>, </a:t>
            </a:r>
            <a:r>
              <a:rPr lang="ru-RU" dirty="0" err="1"/>
              <a:t>виразка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деструкція</a:t>
            </a:r>
            <a:r>
              <a:rPr lang="ru-RU" dirty="0"/>
              <a:t> </a:t>
            </a:r>
            <a:r>
              <a:rPr lang="ru-RU" dirty="0" err="1"/>
              <a:t>глибоких</a:t>
            </a:r>
            <a:r>
              <a:rPr lang="ru-RU" dirty="0"/>
              <a:t> тканин стопи (у т. ч.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) у 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ЦД та 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неврологічних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і 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у 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кінцівках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.</a:t>
            </a:r>
          </a:p>
          <a:p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 та </a:t>
            </a:r>
            <a:r>
              <a:rPr lang="ru-RU" dirty="0" err="1"/>
              <a:t>судинні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. </a:t>
            </a:r>
            <a:r>
              <a:rPr lang="ru-RU" dirty="0" err="1"/>
              <a:t>Моторна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атрофії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стопи, яка </a:t>
            </a:r>
            <a:r>
              <a:rPr lang="ru-RU" dirty="0" err="1"/>
              <a:t>порушує</a:t>
            </a:r>
            <a:r>
              <a:rPr lang="ru-RU" dirty="0"/>
              <a:t> </a:t>
            </a:r>
            <a:r>
              <a:rPr lang="ru-RU" dirty="0" err="1"/>
              <a:t>співпрацю</a:t>
            </a:r>
            <a:r>
              <a:rPr lang="ru-RU" dirty="0"/>
              <a:t> </a:t>
            </a:r>
            <a:r>
              <a:rPr lang="ru-RU" dirty="0" err="1"/>
              <a:t>розгиначів</a:t>
            </a:r>
            <a:r>
              <a:rPr lang="ru-RU" dirty="0"/>
              <a:t> і </a:t>
            </a:r>
            <a:r>
              <a:rPr lang="ru-RU" dirty="0" err="1"/>
              <a:t>згиначів</a:t>
            </a:r>
            <a:r>
              <a:rPr lang="ru-RU" dirty="0"/>
              <a:t>, та до </a:t>
            </a:r>
            <a:r>
              <a:rPr lang="ru-RU" dirty="0" err="1"/>
              <a:t>розвитку</a:t>
            </a:r>
            <a:r>
              <a:rPr lang="ru-RU" dirty="0"/>
              <a:t> контрактур. </a:t>
            </a:r>
            <a:r>
              <a:rPr lang="ru-RU" dirty="0" err="1"/>
              <a:t>Сенсорна</a:t>
            </a:r>
            <a:r>
              <a:rPr lang="ru-RU" dirty="0"/>
              <a:t> </a:t>
            </a:r>
            <a:r>
              <a:rPr lang="ru-RU" dirty="0" err="1"/>
              <a:t>нейропатія</a:t>
            </a:r>
            <a:r>
              <a:rPr lang="ru-RU" dirty="0"/>
              <a:t> (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больової</a:t>
            </a:r>
            <a:r>
              <a:rPr lang="ru-RU" dirty="0"/>
              <a:t>, </a:t>
            </a:r>
            <a:r>
              <a:rPr lang="ru-RU" dirty="0" err="1"/>
              <a:t>температурної</a:t>
            </a:r>
            <a:r>
              <a:rPr lang="ru-RU" dirty="0"/>
              <a:t> і </a:t>
            </a:r>
            <a:r>
              <a:rPr lang="ru-RU" dirty="0" err="1"/>
              <a:t>тактильної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) </a:t>
            </a:r>
            <a:r>
              <a:rPr lang="ru-RU" dirty="0" err="1"/>
              <a:t>наражає</a:t>
            </a:r>
            <a:r>
              <a:rPr lang="ru-RU" dirty="0"/>
              <a:t> на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рецидивуючих</a:t>
            </a:r>
            <a:r>
              <a:rPr lang="ru-RU" dirty="0"/>
              <a:t> </a:t>
            </a:r>
            <a:r>
              <a:rPr lang="ru-RU" dirty="0" err="1"/>
              <a:t>неконтрольованих</a:t>
            </a:r>
            <a:r>
              <a:rPr lang="ru-RU" dirty="0"/>
              <a:t> травм,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утворенню</a:t>
            </a:r>
            <a:r>
              <a:rPr lang="ru-RU" dirty="0"/>
              <a:t> </a:t>
            </a:r>
            <a:r>
              <a:rPr lang="ru-RU" dirty="0" err="1"/>
              <a:t>виразок</a:t>
            </a:r>
            <a:r>
              <a:rPr lang="ru-RU" dirty="0"/>
              <a:t>, схожий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у 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нейропатії</a:t>
            </a:r>
            <a:r>
              <a:rPr lang="ru-RU" dirty="0"/>
              <a:t> —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артеріовенозних</a:t>
            </a:r>
            <a:r>
              <a:rPr lang="ru-RU" dirty="0"/>
              <a:t> </a:t>
            </a:r>
            <a:r>
              <a:rPr lang="ru-RU" dirty="0" err="1"/>
              <a:t>фістул</a:t>
            </a:r>
            <a:r>
              <a:rPr lang="ru-RU" dirty="0"/>
              <a:t> і </a:t>
            </a:r>
            <a:r>
              <a:rPr lang="ru-RU" dirty="0" err="1"/>
              <a:t>трофічних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 Атеросклероз </a:t>
            </a:r>
            <a:r>
              <a:rPr lang="ru-RU" dirty="0" err="1"/>
              <a:t>артерій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ішемії</a:t>
            </a:r>
            <a:r>
              <a:rPr lang="ru-RU" dirty="0"/>
              <a:t> стопи.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місцевий</a:t>
            </a:r>
            <a:r>
              <a:rPr lang="ru-RU" dirty="0"/>
              <a:t> остеопороз,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виникнути</a:t>
            </a:r>
            <a:r>
              <a:rPr lang="ru-RU" dirty="0"/>
              <a:t> остит та </a:t>
            </a:r>
            <a:r>
              <a:rPr lang="ru-RU" dirty="0" err="1"/>
              <a:t>мієліт</a:t>
            </a:r>
            <a:r>
              <a:rPr lang="ru-RU" dirty="0"/>
              <a:t>, </a:t>
            </a:r>
            <a:r>
              <a:rPr lang="ru-RU" dirty="0" err="1"/>
              <a:t>асептичний</a:t>
            </a:r>
            <a:r>
              <a:rPr lang="ru-RU" dirty="0"/>
              <a:t> некроз, переломи, </a:t>
            </a:r>
            <a:r>
              <a:rPr lang="ru-RU" dirty="0" err="1"/>
              <a:t>вивихи</a:t>
            </a:r>
            <a:r>
              <a:rPr lang="ru-RU" dirty="0"/>
              <a:t> у </a:t>
            </a:r>
            <a:r>
              <a:rPr lang="ru-RU" dirty="0" err="1"/>
              <a:t>суглобах</a:t>
            </a:r>
            <a:r>
              <a:rPr lang="ru-RU" dirty="0"/>
              <a:t>, і, як </a:t>
            </a:r>
            <a:r>
              <a:rPr lang="ru-RU" dirty="0" err="1"/>
              <a:t>наслідок</a:t>
            </a:r>
            <a:r>
              <a:rPr lang="ru-RU" dirty="0"/>
              <a:t>,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деформація</a:t>
            </a:r>
            <a:r>
              <a:rPr lang="ru-RU" dirty="0"/>
              <a:t> стопи.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19752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608F3-74FF-90D3-A0BB-BAAB673E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1E8A7F-E00D-D5FB-66BC-032D90816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м’яких</a:t>
            </a:r>
            <a:r>
              <a:rPr lang="ru-RU" dirty="0"/>
              <a:t> тканин стопи: </a:t>
            </a:r>
            <a:r>
              <a:rPr lang="ru-RU" dirty="0" err="1"/>
              <a:t>виразка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гострим</a:t>
            </a:r>
            <a:r>
              <a:rPr lang="ru-RU" dirty="0"/>
              <a:t> </a:t>
            </a:r>
            <a:r>
              <a:rPr lang="ru-RU" dirty="0" err="1"/>
              <a:t>перебігом</a:t>
            </a:r>
            <a:r>
              <a:rPr lang="ru-RU" dirty="0"/>
              <a:t> і </a:t>
            </a:r>
            <a:r>
              <a:rPr lang="ru-RU" dirty="0" err="1"/>
              <a:t>наростаючими</a:t>
            </a:r>
            <a:r>
              <a:rPr lang="ru-RU" dirty="0"/>
              <a:t> симптомами (</a:t>
            </a:r>
            <a:r>
              <a:rPr lang="ru-RU" dirty="0" err="1"/>
              <a:t>почервоніння</a:t>
            </a:r>
            <a:r>
              <a:rPr lang="ru-RU" dirty="0"/>
              <a:t>, </a:t>
            </a:r>
            <a:r>
              <a:rPr lang="ru-RU" dirty="0" err="1"/>
              <a:t>болючість</a:t>
            </a:r>
            <a:r>
              <a:rPr lang="ru-RU" dirty="0"/>
              <a:t>, </a:t>
            </a:r>
            <a:r>
              <a:rPr lang="ru-RU" dirty="0" err="1"/>
              <a:t>посилений</a:t>
            </a:r>
            <a:r>
              <a:rPr lang="ru-RU" dirty="0"/>
              <a:t> набряк і </a:t>
            </a:r>
            <a:r>
              <a:rPr lang="ru-RU" dirty="0" err="1"/>
              <a:t>гіпертермія</a:t>
            </a:r>
            <a:r>
              <a:rPr lang="ru-RU" dirty="0"/>
              <a:t>,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, флегмона, </a:t>
            </a:r>
            <a:r>
              <a:rPr lang="ru-RU" dirty="0" err="1"/>
              <a:t>гнійні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), </a:t>
            </a:r>
            <a:r>
              <a:rPr lang="ru-RU" dirty="0" err="1"/>
              <a:t>потріскування</a:t>
            </a:r>
            <a:r>
              <a:rPr lang="ru-RU" dirty="0"/>
              <a:t> (хруст) в 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суглобу</a:t>
            </a:r>
            <a:r>
              <a:rPr lang="ru-RU" dirty="0"/>
              <a:t>, </a:t>
            </a:r>
            <a:r>
              <a:rPr lang="ru-RU" dirty="0" err="1"/>
              <a:t>флюктуація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виділень</a:t>
            </a:r>
            <a:r>
              <a:rPr lang="ru-RU" dirty="0"/>
              <a:t>, </a:t>
            </a:r>
            <a:r>
              <a:rPr lang="ru-RU" dirty="0" err="1"/>
              <a:t>неприємний</a:t>
            </a:r>
            <a:r>
              <a:rPr lang="ru-RU" dirty="0"/>
              <a:t> запах. </a:t>
            </a:r>
            <a:r>
              <a:rPr lang="ru-RU" dirty="0" err="1"/>
              <a:t>Глибока</a:t>
            </a:r>
            <a:r>
              <a:rPr lang="ru-RU" dirty="0"/>
              <a:t> </a:t>
            </a:r>
            <a:r>
              <a:rPr lang="ru-RU" dirty="0" err="1"/>
              <a:t>виразка</a:t>
            </a:r>
            <a:r>
              <a:rPr lang="ru-RU" dirty="0"/>
              <a:t>, </a:t>
            </a:r>
            <a:r>
              <a:rPr lang="ru-RU" dirty="0" err="1"/>
              <a:t>глибиною</a:t>
            </a:r>
            <a:r>
              <a:rPr lang="ru-RU" dirty="0"/>
              <a:t> до </a:t>
            </a:r>
            <a:r>
              <a:rPr lang="ru-RU" dirty="0" err="1"/>
              <a:t>кістки</a:t>
            </a:r>
            <a:r>
              <a:rPr lang="ru-RU" dirty="0"/>
              <a:t> (</a:t>
            </a:r>
            <a:r>
              <a:rPr lang="ru-RU" dirty="0" err="1"/>
              <a:t>кістка</a:t>
            </a:r>
            <a:r>
              <a:rPr lang="ru-RU" dirty="0"/>
              <a:t> </a:t>
            </a:r>
            <a:r>
              <a:rPr lang="ru-RU" dirty="0" err="1"/>
              <a:t>візуалізується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відчутна</a:t>
            </a:r>
            <a:r>
              <a:rPr lang="ru-RU" dirty="0"/>
              <a:t> при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стерильним</a:t>
            </a:r>
            <a:r>
              <a:rPr lang="ru-RU" dirty="0"/>
              <a:t> зондом),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інфікування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→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виконати</a:t>
            </a:r>
            <a:r>
              <a:rPr lang="ru-RU" dirty="0"/>
              <a:t> МРТ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гістологічне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. </a:t>
            </a:r>
            <a:r>
              <a:rPr lang="ru-RU" dirty="0" err="1"/>
              <a:t>Мікробіологічне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м’яких</a:t>
            </a:r>
            <a:r>
              <a:rPr lang="ru-RU" dirty="0"/>
              <a:t> тканин не служить для </a:t>
            </a:r>
            <a:r>
              <a:rPr lang="ru-RU" dirty="0" err="1"/>
              <a:t>діагностування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а </a:t>
            </a:r>
            <a:r>
              <a:rPr lang="ru-RU" dirty="0" err="1"/>
              <a:t>лише</a:t>
            </a:r>
            <a:r>
              <a:rPr lang="ru-RU" dirty="0"/>
              <a:t> для </a:t>
            </a:r>
            <a:r>
              <a:rPr lang="ru-RU" dirty="0" err="1"/>
              <a:t>з’ясування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 </a:t>
            </a:r>
            <a:r>
              <a:rPr lang="ru-RU" dirty="0" err="1"/>
              <a:t>походження</a:t>
            </a:r>
            <a:r>
              <a:rPr lang="ru-RU" dirty="0"/>
              <a:t> і </a:t>
            </a:r>
            <a:r>
              <a:rPr lang="ru-RU" dirty="0" err="1"/>
              <a:t>вибору</a:t>
            </a:r>
            <a:r>
              <a:rPr lang="ru-RU" dirty="0"/>
              <a:t> тактики </a:t>
            </a:r>
            <a:r>
              <a:rPr lang="ru-RU" dirty="0" err="1"/>
              <a:t>лікування</a:t>
            </a:r>
            <a:r>
              <a:rPr lang="ru-RU" dirty="0"/>
              <a:t>; </a:t>
            </a:r>
            <a:r>
              <a:rPr lang="ru-RU" dirty="0" err="1"/>
              <a:t>обов’язково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подбати</a:t>
            </a:r>
            <a:r>
              <a:rPr lang="ru-RU" dirty="0"/>
              <a:t> про </a:t>
            </a:r>
            <a:r>
              <a:rPr lang="ru-RU" dirty="0" err="1"/>
              <a:t>правильний</a:t>
            </a:r>
            <a:r>
              <a:rPr lang="ru-RU" dirty="0"/>
              <a:t> </a:t>
            </a:r>
            <a:r>
              <a:rPr lang="ru-RU" dirty="0" err="1"/>
              <a:t>забір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для </a:t>
            </a:r>
            <a:r>
              <a:rPr lang="ru-RU" dirty="0" err="1"/>
              <a:t>досліджень</a:t>
            </a:r>
            <a:r>
              <a:rPr lang="ru-RU" dirty="0"/>
              <a:t>,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тканин, </a:t>
            </a:r>
            <a:r>
              <a:rPr lang="ru-RU" dirty="0" err="1"/>
              <a:t>розташованих</a:t>
            </a:r>
            <a:r>
              <a:rPr lang="ru-RU" dirty="0"/>
              <a:t> у </a:t>
            </a:r>
            <a:r>
              <a:rPr lang="ru-RU" dirty="0" err="1"/>
              <a:t>глибині</a:t>
            </a:r>
            <a:r>
              <a:rPr lang="ru-RU" dirty="0"/>
              <a:t> рани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 тканин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рани. </a:t>
            </a:r>
            <a:r>
              <a:rPr lang="ru-RU" dirty="0" err="1"/>
              <a:t>Поверхневий</a:t>
            </a:r>
            <a:r>
              <a:rPr lang="ru-RU" dirty="0"/>
              <a:t> </a:t>
            </a:r>
            <a:r>
              <a:rPr lang="ru-RU" dirty="0" err="1"/>
              <a:t>забір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dirty="0" err="1"/>
              <a:t>недостатнім</a:t>
            </a:r>
            <a:r>
              <a:rPr lang="ru-RU" dirty="0"/>
              <a:t> (</a:t>
            </a:r>
            <a:r>
              <a:rPr lang="ru-RU" dirty="0" err="1"/>
              <a:t>покаже</a:t>
            </a:r>
            <a:r>
              <a:rPr lang="ru-RU" dirty="0"/>
              <a:t> флору, яка </a:t>
            </a:r>
            <a:r>
              <a:rPr lang="ru-RU" dirty="0" err="1"/>
              <a:t>колонізує</a:t>
            </a:r>
            <a:r>
              <a:rPr lang="ru-RU" dirty="0"/>
              <a:t> рану і 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низьку</a:t>
            </a:r>
            <a:r>
              <a:rPr lang="ru-RU" dirty="0"/>
              <a:t> </a:t>
            </a:r>
            <a:r>
              <a:rPr lang="ru-RU" dirty="0" err="1"/>
              <a:t>діагностичну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71069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B4911-D684-6B01-0D7D-2FD7DEA1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FFDA13-BC0C-2C68-D215-BCCC55D29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1. </a:t>
            </a:r>
            <a:r>
              <a:rPr lang="ru-RU" dirty="0" err="1"/>
              <a:t>Під</a:t>
            </a:r>
            <a:r>
              <a:rPr lang="ru-RU" dirty="0"/>
              <a:t> час кожного контрольного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обстежуйте</a:t>
            </a:r>
            <a:r>
              <a:rPr lang="ru-RU" dirty="0"/>
              <a:t> стопи, а </a:t>
            </a:r>
            <a:r>
              <a:rPr lang="ru-RU" dirty="0" err="1"/>
              <a:t>кожні</a:t>
            </a:r>
            <a:r>
              <a:rPr lang="ru-RU" dirty="0"/>
              <a:t> 2 роки (</a:t>
            </a:r>
            <a:r>
              <a:rPr lang="ru-RU" dirty="0" err="1"/>
              <a:t>після</a:t>
            </a:r>
            <a:r>
              <a:rPr lang="ru-RU" dirty="0"/>
              <a:t> 35-літнього </a:t>
            </a:r>
            <a:r>
              <a:rPr lang="ru-RU" dirty="0" err="1"/>
              <a:t>віку</a:t>
            </a:r>
            <a:r>
              <a:rPr lang="ru-RU" dirty="0"/>
              <a:t>) — </a:t>
            </a:r>
            <a:r>
              <a:rPr lang="ru-RU" dirty="0" err="1"/>
              <a:t>кісточково-плечовий</a:t>
            </a:r>
            <a:r>
              <a:rPr lang="ru-RU" dirty="0"/>
              <a:t> </a:t>
            </a:r>
            <a:r>
              <a:rPr lang="ru-RU" dirty="0" err="1"/>
              <a:t>індекс</a:t>
            </a:r>
            <a:r>
              <a:rPr lang="ru-RU" dirty="0"/>
              <a:t> (КПІ).</a:t>
            </a:r>
          </a:p>
          <a:p>
            <a:pPr marL="0" indent="0">
              <a:buNone/>
            </a:pPr>
            <a:r>
              <a:rPr lang="ru-RU" dirty="0"/>
              <a:t>2. </a:t>
            </a:r>
            <a:r>
              <a:rPr lang="ru-RU" dirty="0" err="1"/>
              <a:t>Хворим</a:t>
            </a:r>
            <a:r>
              <a:rPr lang="ru-RU" dirty="0"/>
              <a:t> з </a:t>
            </a:r>
            <a:r>
              <a:rPr lang="ru-RU" dirty="0" err="1"/>
              <a:t>діабетичною</a:t>
            </a:r>
            <a:r>
              <a:rPr lang="ru-RU" dirty="0"/>
              <a:t> </a:t>
            </a:r>
            <a:r>
              <a:rPr lang="ru-RU" dirty="0" err="1"/>
              <a:t>нейропатією</a:t>
            </a:r>
            <a:r>
              <a:rPr lang="ru-RU" dirty="0"/>
              <a:t>, </a:t>
            </a:r>
            <a:r>
              <a:rPr lang="ru-RU" dirty="0" err="1"/>
              <a:t>деформаціями</a:t>
            </a:r>
            <a:r>
              <a:rPr lang="ru-RU" dirty="0"/>
              <a:t> стопи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остеофітами</a:t>
            </a:r>
            <a:r>
              <a:rPr lang="ru-RU" dirty="0"/>
              <a:t>, </a:t>
            </a:r>
            <a:r>
              <a:rPr lang="ru-RU" dirty="0" err="1"/>
              <a:t>периферичною</a:t>
            </a:r>
            <a:r>
              <a:rPr lang="ru-RU" dirty="0"/>
              <a:t> </a:t>
            </a:r>
            <a:r>
              <a:rPr lang="ru-RU" dirty="0" err="1"/>
              <a:t>ішемією</a:t>
            </a:r>
            <a:r>
              <a:rPr lang="ru-RU" dirty="0"/>
              <a:t>, </a:t>
            </a:r>
            <a:r>
              <a:rPr lang="ru-RU" dirty="0" err="1"/>
              <a:t>виразкою</a:t>
            </a:r>
            <a:r>
              <a:rPr lang="ru-RU" dirty="0"/>
              <a:t> в </a:t>
            </a:r>
            <a:r>
              <a:rPr lang="ru-RU" dirty="0" err="1"/>
              <a:t>анамнезі</a:t>
            </a:r>
            <a:r>
              <a:rPr lang="ru-RU" dirty="0"/>
              <a:t> </a:t>
            </a:r>
            <a:r>
              <a:rPr lang="ru-RU" dirty="0" err="1"/>
              <a:t>рекомендують</a:t>
            </a:r>
            <a:r>
              <a:rPr lang="ru-RU" dirty="0"/>
              <a:t>: </a:t>
            </a:r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щоденний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стоп, а 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міжпальцевих</a:t>
            </a:r>
            <a:r>
              <a:rPr lang="ru-RU" dirty="0"/>
              <a:t> </a:t>
            </a:r>
            <a:r>
              <a:rPr lang="ru-RU" dirty="0" err="1"/>
              <a:t>проміжків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не </a:t>
            </a:r>
            <a:r>
              <a:rPr lang="ru-RU" dirty="0" err="1"/>
              <a:t>здатний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оглянути</a:t>
            </a:r>
            <a:r>
              <a:rPr lang="ru-RU" dirty="0"/>
              <a:t> стопи,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попросити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особу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використати</a:t>
            </a:r>
            <a:r>
              <a:rPr lang="ru-RU" dirty="0"/>
              <a:t> </a:t>
            </a:r>
            <a:r>
              <a:rPr lang="ru-RU" dirty="0" err="1"/>
              <a:t>дзеркало</a:t>
            </a:r>
            <a:r>
              <a:rPr lang="ru-RU" dirty="0"/>
              <a:t>, </a:t>
            </a:r>
            <a:r>
              <a:rPr lang="ru-RU" dirty="0" err="1"/>
              <a:t>покладене</a:t>
            </a:r>
            <a:r>
              <a:rPr lang="ru-RU" dirty="0"/>
              <a:t> на </a:t>
            </a:r>
            <a:r>
              <a:rPr lang="ru-RU" dirty="0" err="1"/>
              <a:t>підлогу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регулярне</a:t>
            </a:r>
            <a:r>
              <a:rPr lang="ru-RU" dirty="0"/>
              <a:t> </a:t>
            </a:r>
            <a:r>
              <a:rPr lang="ru-RU" dirty="0" err="1"/>
              <a:t>миття</a:t>
            </a:r>
            <a:r>
              <a:rPr lang="ru-RU" dirty="0"/>
              <a:t> стоп водою при </a:t>
            </a:r>
            <a:r>
              <a:rPr lang="ru-RU" dirty="0" err="1"/>
              <a:t>температурі</a:t>
            </a:r>
            <a:r>
              <a:rPr lang="ru-RU" dirty="0"/>
              <a:t> &lt;37 °С з </a:t>
            </a:r>
            <a:r>
              <a:rPr lang="ru-RU" dirty="0" err="1"/>
              <a:t>ретельним</a:t>
            </a:r>
            <a:r>
              <a:rPr lang="ru-RU" dirty="0"/>
              <a:t> </a:t>
            </a:r>
            <a:r>
              <a:rPr lang="ru-RU" dirty="0" err="1"/>
              <a:t>осушенням</a:t>
            </a:r>
            <a:r>
              <a:rPr lang="ru-RU" dirty="0"/>
              <a:t>, особливо </a:t>
            </a:r>
            <a:r>
              <a:rPr lang="ru-RU" dirty="0" err="1"/>
              <a:t>міжпальцевих</a:t>
            </a:r>
            <a:r>
              <a:rPr lang="ru-RU" dirty="0"/>
              <a:t> </a:t>
            </a:r>
            <a:r>
              <a:rPr lang="ru-RU" dirty="0" err="1"/>
              <a:t>проміжків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ходьби</a:t>
            </a:r>
            <a:r>
              <a:rPr lang="ru-RU" dirty="0"/>
              <a:t> </a:t>
            </a:r>
            <a:r>
              <a:rPr lang="ru-RU" dirty="0" err="1"/>
              <a:t>босоніж</a:t>
            </a:r>
            <a:r>
              <a:rPr lang="ru-RU" dirty="0"/>
              <a:t> та не </a:t>
            </a:r>
            <a:r>
              <a:rPr lang="ru-RU" dirty="0" err="1"/>
              <a:t>носити</a:t>
            </a:r>
            <a:r>
              <a:rPr lang="ru-RU" dirty="0"/>
              <a:t> </a:t>
            </a:r>
            <a:r>
              <a:rPr lang="ru-RU" dirty="0" err="1"/>
              <a:t>взуття</a:t>
            </a:r>
            <a:r>
              <a:rPr lang="ru-RU" dirty="0"/>
              <a:t> без </a:t>
            </a:r>
            <a:r>
              <a:rPr lang="ru-RU" dirty="0" err="1"/>
              <a:t>шкарпеток</a:t>
            </a:r>
            <a:r>
              <a:rPr lang="ru-RU" dirty="0"/>
              <a:t>; </a:t>
            </a:r>
            <a:r>
              <a:rPr lang="ru-RU" dirty="0" err="1"/>
              <a:t>щодня</a:t>
            </a:r>
            <a:r>
              <a:rPr lang="ru-RU" dirty="0"/>
              <a:t> </a:t>
            </a:r>
            <a:r>
              <a:rPr lang="ru-RU" dirty="0" err="1"/>
              <a:t>міняти</a:t>
            </a:r>
            <a:r>
              <a:rPr lang="ru-RU" dirty="0"/>
              <a:t> </a:t>
            </a:r>
            <a:r>
              <a:rPr lang="ru-RU" dirty="0" err="1"/>
              <a:t>шкарпетки</a:t>
            </a:r>
            <a:r>
              <a:rPr lang="ru-RU" dirty="0"/>
              <a:t>; </a:t>
            </a:r>
            <a:r>
              <a:rPr lang="ru-RU" dirty="0" err="1"/>
              <a:t>носити</a:t>
            </a:r>
            <a:r>
              <a:rPr lang="ru-RU" dirty="0"/>
              <a:t> </a:t>
            </a:r>
            <a:r>
              <a:rPr lang="ru-RU" dirty="0" err="1"/>
              <a:t>шкарпетки</a:t>
            </a:r>
            <a:r>
              <a:rPr lang="ru-RU" dirty="0"/>
              <a:t> та </a:t>
            </a:r>
            <a:r>
              <a:rPr lang="ru-RU" dirty="0" err="1"/>
              <a:t>колготи</a:t>
            </a:r>
            <a:r>
              <a:rPr lang="ru-RU" dirty="0"/>
              <a:t> швами </a:t>
            </a:r>
            <a:r>
              <a:rPr lang="ru-RU" dirty="0" err="1"/>
              <a:t>назовні</a:t>
            </a:r>
            <a:r>
              <a:rPr lang="ru-RU" dirty="0"/>
              <a:t>, </a:t>
            </a:r>
            <a:r>
              <a:rPr lang="en-US" dirty="0"/>
              <a:t>a </a:t>
            </a:r>
            <a:r>
              <a:rPr lang="ru-RU" dirty="0" err="1"/>
              <a:t>найкраще</a:t>
            </a:r>
            <a:r>
              <a:rPr lang="ru-RU" dirty="0"/>
              <a:t> — без </a:t>
            </a:r>
            <a:r>
              <a:rPr lang="ru-RU" dirty="0" err="1"/>
              <a:t>швів</a:t>
            </a:r>
            <a:r>
              <a:rPr lang="ru-RU" dirty="0"/>
              <a:t>; </a:t>
            </a:r>
            <a:r>
              <a:rPr lang="ru-RU" dirty="0" err="1"/>
              <a:t>щодня</a:t>
            </a:r>
            <a:r>
              <a:rPr lang="ru-RU" dirty="0"/>
              <a:t> </a:t>
            </a:r>
            <a:r>
              <a:rPr lang="ru-RU" dirty="0" err="1"/>
              <a:t>оглядати</a:t>
            </a:r>
            <a:r>
              <a:rPr lang="ru-RU" dirty="0"/>
              <a:t> та </a:t>
            </a:r>
            <a:r>
              <a:rPr lang="ru-RU" dirty="0" err="1"/>
              <a:t>перевіряти</a:t>
            </a:r>
            <a:r>
              <a:rPr lang="ru-RU" dirty="0"/>
              <a:t> </a:t>
            </a:r>
            <a:r>
              <a:rPr lang="ru-RU" dirty="0" err="1"/>
              <a:t>дотиком</a:t>
            </a:r>
            <a:r>
              <a:rPr lang="ru-RU" dirty="0"/>
              <a:t> </a:t>
            </a:r>
            <a:r>
              <a:rPr lang="ru-RU" dirty="0" err="1"/>
              <a:t>взуття</a:t>
            </a:r>
            <a:r>
              <a:rPr lang="ru-RU" dirty="0"/>
              <a:t> </a:t>
            </a:r>
            <a:r>
              <a:rPr lang="ru-RU" dirty="0" err="1"/>
              <a:t>зсередини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dirty="0" err="1"/>
              <a:t>обрізати</a:t>
            </a:r>
            <a:r>
              <a:rPr lang="ru-RU" dirty="0"/>
              <a:t> </a:t>
            </a:r>
            <a:r>
              <a:rPr lang="ru-RU" dirty="0" err="1"/>
              <a:t>нігті</a:t>
            </a:r>
            <a:r>
              <a:rPr lang="ru-RU" dirty="0"/>
              <a:t> по </a:t>
            </a:r>
            <a:r>
              <a:rPr lang="ru-RU" dirty="0" err="1"/>
              <a:t>прямій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;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погано </a:t>
            </a:r>
            <a:r>
              <a:rPr lang="ru-RU" dirty="0" err="1"/>
              <a:t>бачить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не повинен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обрізати</a:t>
            </a:r>
            <a:r>
              <a:rPr lang="ru-RU" dirty="0"/>
              <a:t> </a:t>
            </a:r>
            <a:r>
              <a:rPr lang="ru-RU" dirty="0" err="1"/>
              <a:t>нігті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5)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самостійного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зроговіння</a:t>
            </a:r>
            <a:r>
              <a:rPr lang="ru-RU" dirty="0"/>
              <a:t> та </a:t>
            </a:r>
            <a:r>
              <a:rPr lang="ru-RU" dirty="0" err="1"/>
              <a:t>мозолів</a:t>
            </a:r>
            <a:r>
              <a:rPr lang="ru-RU" dirty="0"/>
              <a:t> (</a:t>
            </a:r>
            <a:r>
              <a:rPr lang="ru-RU" dirty="0" err="1"/>
              <a:t>також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пластирів</a:t>
            </a:r>
            <a:r>
              <a:rPr lang="ru-RU" dirty="0"/>
              <a:t> і 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6) </a:t>
            </a:r>
            <a:r>
              <a:rPr lang="ru-RU" dirty="0" err="1"/>
              <a:t>негайно</a:t>
            </a:r>
            <a:r>
              <a:rPr lang="ru-RU" dirty="0"/>
              <a:t> </a:t>
            </a:r>
            <a:r>
              <a:rPr lang="ru-RU" dirty="0" err="1"/>
              <a:t>звернутись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 у 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піхура</a:t>
            </a:r>
            <a:r>
              <a:rPr lang="ru-RU" dirty="0"/>
              <a:t>, </a:t>
            </a:r>
            <a:r>
              <a:rPr lang="ru-RU" dirty="0" err="1"/>
              <a:t>порізу</a:t>
            </a:r>
            <a:r>
              <a:rPr lang="ru-RU" dirty="0"/>
              <a:t>, </a:t>
            </a:r>
            <a:r>
              <a:rPr lang="ru-RU" dirty="0" err="1"/>
              <a:t>подряпини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виразки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77430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4EC39-4E76-948B-7ED1-949BF6B1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32CFB4-C62F-66F8-272E-DB172908C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не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інсулін</a:t>
            </a:r>
            <a:r>
              <a:rPr lang="ru-RU" dirty="0"/>
              <a:t> → </a:t>
            </a:r>
            <a:r>
              <a:rPr lang="ru-RU" dirty="0" err="1"/>
              <a:t>перехід</a:t>
            </a:r>
            <a:r>
              <a:rPr lang="ru-RU" dirty="0"/>
              <a:t> на </a:t>
            </a:r>
            <a:r>
              <a:rPr lang="ru-RU" dirty="0" err="1"/>
              <a:t>інсулінотерапію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2) </a:t>
            </a:r>
            <a:r>
              <a:rPr lang="ru-RU" dirty="0" err="1"/>
              <a:t>розвантаження</a:t>
            </a:r>
            <a:r>
              <a:rPr lang="ru-RU" dirty="0"/>
              <a:t> стопи — напр., вставки для </a:t>
            </a:r>
            <a:r>
              <a:rPr lang="ru-RU" dirty="0" err="1"/>
              <a:t>взуття</a:t>
            </a:r>
            <a:r>
              <a:rPr lang="ru-RU" dirty="0"/>
              <a:t>, </a:t>
            </a:r>
            <a:r>
              <a:rPr lang="ru-RU" dirty="0" err="1"/>
              <a:t>милиці</a:t>
            </a:r>
            <a:r>
              <a:rPr lang="ru-RU" dirty="0"/>
              <a:t>, </a:t>
            </a:r>
            <a:r>
              <a:rPr lang="ru-RU" dirty="0" err="1"/>
              <a:t>гіпсові</a:t>
            </a:r>
            <a:r>
              <a:rPr lang="ru-RU" dirty="0"/>
              <a:t> </a:t>
            </a:r>
            <a:r>
              <a:rPr lang="ru-RU" dirty="0" err="1"/>
              <a:t>пов'язки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3) </a:t>
            </a:r>
            <a:r>
              <a:rPr lang="ru-RU" dirty="0" err="1"/>
              <a:t>антибіотикотерапія</a:t>
            </a:r>
            <a:r>
              <a:rPr lang="ru-RU" dirty="0"/>
              <a:t> — на початку </a:t>
            </a:r>
            <a:r>
              <a:rPr lang="ru-RU" dirty="0" err="1"/>
              <a:t>емпірична</a:t>
            </a:r>
            <a:r>
              <a:rPr lang="ru-RU" dirty="0"/>
              <a:t> п/о (з </a:t>
            </a:r>
            <a:r>
              <a:rPr lang="ru-RU" dirty="0" err="1"/>
              <a:t>урахуванням</a:t>
            </a:r>
            <a:r>
              <a:rPr lang="ru-RU" dirty="0"/>
              <a:t> золотистого </a:t>
            </a:r>
            <a:r>
              <a:rPr lang="ru-RU" dirty="0" err="1"/>
              <a:t>стафілокока</a:t>
            </a:r>
            <a:r>
              <a:rPr lang="ru-RU" dirty="0"/>
              <a:t> та </a:t>
            </a:r>
            <a:r>
              <a:rPr lang="ru-RU" dirty="0" err="1"/>
              <a:t>стрептококів</a:t>
            </a:r>
            <a:r>
              <a:rPr lang="ru-RU" dirty="0"/>
              <a:t>, напр., при </a:t>
            </a:r>
            <a:r>
              <a:rPr lang="ru-RU" dirty="0" err="1"/>
              <a:t>легкій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помірній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) — </a:t>
            </a:r>
            <a:r>
              <a:rPr lang="ru-RU" dirty="0" err="1"/>
              <a:t>грампозитивні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→ </a:t>
            </a:r>
            <a:r>
              <a:rPr lang="ru-RU" dirty="0" err="1"/>
              <a:t>напівсинтетичний</a:t>
            </a:r>
            <a:r>
              <a:rPr lang="ru-RU" dirty="0"/>
              <a:t> </a:t>
            </a:r>
            <a:r>
              <a:rPr lang="ru-RU" dirty="0" err="1"/>
              <a:t>пеніцилін</a:t>
            </a:r>
            <a:r>
              <a:rPr lang="ru-RU" dirty="0"/>
              <a:t> (напр. </a:t>
            </a:r>
            <a:r>
              <a:rPr lang="ru-RU" dirty="0" err="1"/>
              <a:t>амоксицилін</a:t>
            </a:r>
            <a:r>
              <a:rPr lang="ru-RU" dirty="0"/>
              <a:t> 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клавулановою</a:t>
            </a:r>
            <a:r>
              <a:rPr lang="ru-RU" dirty="0"/>
              <a:t> кислотою 875/125 мг 2 × на день), цефалоспорин </a:t>
            </a:r>
            <a:r>
              <a:rPr lang="en-US" dirty="0"/>
              <a:t>I </a:t>
            </a:r>
            <a:r>
              <a:rPr lang="ru-RU" dirty="0" err="1"/>
              <a:t>генерації</a:t>
            </a:r>
            <a:r>
              <a:rPr lang="ru-RU" dirty="0"/>
              <a:t> (напр. </a:t>
            </a:r>
            <a:r>
              <a:rPr lang="ru-RU" dirty="0" err="1"/>
              <a:t>цефалексин</a:t>
            </a:r>
            <a:r>
              <a:rPr lang="ru-RU" dirty="0"/>
              <a:t> 500 мг 4 × на день) 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кліндаміцин</a:t>
            </a:r>
            <a:r>
              <a:rPr lang="ru-RU" dirty="0"/>
              <a:t> 300 мг 3 × на день; </a:t>
            </a:r>
            <a:r>
              <a:rPr lang="ru-RU" dirty="0" err="1"/>
              <a:t>нещодавня</a:t>
            </a:r>
            <a:r>
              <a:rPr lang="ru-RU" dirty="0"/>
              <a:t> </a:t>
            </a:r>
            <a:r>
              <a:rPr lang="ru-RU" dirty="0" err="1"/>
              <a:t>антибіотикотерапія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грамнегативні</a:t>
            </a:r>
            <a:r>
              <a:rPr lang="ru-RU" dirty="0"/>
              <a:t> та </a:t>
            </a:r>
            <a:r>
              <a:rPr lang="ru-RU" dirty="0" err="1"/>
              <a:t>грампозитивні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→ </a:t>
            </a:r>
            <a:r>
              <a:rPr lang="ru-RU" dirty="0" err="1"/>
              <a:t>фторхінолон</a:t>
            </a:r>
            <a:r>
              <a:rPr lang="ru-RU" dirty="0"/>
              <a:t>, </a:t>
            </a:r>
            <a:r>
              <a:rPr lang="el-GR" dirty="0"/>
              <a:t>β-</a:t>
            </a:r>
            <a:r>
              <a:rPr lang="ru-RU" dirty="0" err="1"/>
              <a:t>лактамний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, </a:t>
            </a:r>
            <a:r>
              <a:rPr lang="ru-RU" dirty="0" err="1"/>
              <a:t>кліндаміцин</a:t>
            </a:r>
            <a:r>
              <a:rPr lang="ru-RU" dirty="0"/>
              <a:t>. Тяжка </a:t>
            </a:r>
            <a:r>
              <a:rPr lang="ru-RU" dirty="0" err="1"/>
              <a:t>інфекція</a:t>
            </a:r>
            <a:r>
              <a:rPr lang="ru-RU" dirty="0"/>
              <a:t> → </a:t>
            </a:r>
            <a:r>
              <a:rPr lang="ru-RU" dirty="0" err="1"/>
              <a:t>лікування</a:t>
            </a:r>
            <a:r>
              <a:rPr lang="ru-RU" dirty="0"/>
              <a:t> в/в:</a:t>
            </a:r>
          </a:p>
          <a:p>
            <a:pPr marL="0" indent="0">
              <a:buNone/>
            </a:pPr>
            <a:r>
              <a:rPr lang="ru-RU" dirty="0"/>
              <a:t>а) ципрофлоксацин (400 мг 2 × на день) 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левофлоксацин</a:t>
            </a:r>
            <a:r>
              <a:rPr lang="ru-RU" dirty="0"/>
              <a:t> (750 мг 1 × на день), </a:t>
            </a:r>
            <a:r>
              <a:rPr lang="ru-RU" dirty="0" err="1"/>
              <a:t>обидва</a:t>
            </a:r>
            <a:r>
              <a:rPr lang="ru-RU" dirty="0"/>
              <a:t> в </a:t>
            </a:r>
            <a:r>
              <a:rPr lang="ru-RU" dirty="0" err="1"/>
              <a:t>комбінації</a:t>
            </a:r>
            <a:r>
              <a:rPr lang="ru-RU" dirty="0"/>
              <a:t> з </a:t>
            </a:r>
            <a:r>
              <a:rPr lang="ru-RU" dirty="0" err="1"/>
              <a:t>кліндаміцином</a:t>
            </a:r>
            <a:r>
              <a:rPr lang="ru-RU" dirty="0"/>
              <a:t> (600 мг 3 × на день);</a:t>
            </a:r>
          </a:p>
          <a:p>
            <a:pPr marL="0" indent="0">
              <a:buNone/>
            </a:pPr>
            <a:r>
              <a:rPr lang="ru-RU" dirty="0"/>
              <a:t>б) </a:t>
            </a:r>
            <a:r>
              <a:rPr lang="ru-RU" dirty="0" err="1"/>
              <a:t>піперацилін</a:t>
            </a:r>
            <a:r>
              <a:rPr lang="ru-RU" dirty="0"/>
              <a:t> з </a:t>
            </a:r>
            <a:r>
              <a:rPr lang="ru-RU" dirty="0" err="1"/>
              <a:t>тазобактамом</a:t>
            </a:r>
            <a:r>
              <a:rPr lang="ru-RU" dirty="0"/>
              <a:t> (4,5 г 4 × на день в/в);</a:t>
            </a:r>
          </a:p>
          <a:p>
            <a:pPr marL="0" indent="0">
              <a:buNone/>
            </a:pPr>
            <a:r>
              <a:rPr lang="ru-RU" dirty="0"/>
              <a:t>в) </a:t>
            </a:r>
            <a:r>
              <a:rPr lang="ru-RU" dirty="0" err="1"/>
              <a:t>іміпенем</a:t>
            </a:r>
            <a:r>
              <a:rPr lang="ru-RU" dirty="0"/>
              <a:t> з </a:t>
            </a:r>
            <a:r>
              <a:rPr lang="ru-RU" dirty="0" err="1"/>
              <a:t>циластатином</a:t>
            </a:r>
            <a:r>
              <a:rPr lang="ru-RU" dirty="0"/>
              <a:t> (500/500 мг 4 × на день);</a:t>
            </a:r>
          </a:p>
          <a:p>
            <a:pPr marL="0" indent="0">
              <a:buNone/>
            </a:pPr>
            <a:r>
              <a:rPr lang="ru-RU" dirty="0"/>
              <a:t>г) </a:t>
            </a:r>
            <a:r>
              <a:rPr lang="ru-RU" dirty="0" err="1"/>
              <a:t>цефтазидим</a:t>
            </a:r>
            <a:r>
              <a:rPr lang="ru-RU" dirty="0"/>
              <a:t> (2 г 3 × на день) з </a:t>
            </a:r>
            <a:r>
              <a:rPr lang="ru-RU" dirty="0" err="1"/>
              <a:t>метронідазолом</a:t>
            </a:r>
            <a:r>
              <a:rPr lang="ru-RU" dirty="0"/>
              <a:t> (500 мг 3 × на день);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розглянути</a:t>
            </a:r>
            <a:r>
              <a:rPr lang="ru-RU" dirty="0"/>
              <a:t> </a:t>
            </a:r>
            <a:r>
              <a:rPr lang="ru-RU" dirty="0" err="1"/>
              <a:t>додаткове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 </a:t>
            </a:r>
            <a:r>
              <a:rPr lang="ru-RU" dirty="0" err="1"/>
              <a:t>ванкоміцину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локально </a:t>
            </a:r>
            <a:r>
              <a:rPr lang="ru-RU" dirty="0" err="1"/>
              <a:t>відсоток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 </a:t>
            </a:r>
            <a:r>
              <a:rPr lang="en-US" dirty="0"/>
              <a:t>MRSA </a:t>
            </a:r>
            <a:r>
              <a:rPr lang="ru-RU" dirty="0"/>
              <a:t>становить &gt;10 %.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88734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0C8B7-D6A3-4157-0686-4B0AE953B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9F8F71-CCF0-1806-6E8F-D16BEC131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Помірна</a:t>
            </a:r>
            <a:r>
              <a:rPr lang="ru-RU" dirty="0"/>
              <a:t> </a:t>
            </a:r>
            <a:r>
              <a:rPr lang="ru-RU" dirty="0" err="1"/>
              <a:t>або</a:t>
            </a:r>
            <a:r>
              <a:rPr lang="ru-RU" dirty="0"/>
              <a:t> тяжка </a:t>
            </a:r>
            <a:r>
              <a:rPr lang="ru-RU" dirty="0" err="1"/>
              <a:t>інфекція</a:t>
            </a:r>
            <a:r>
              <a:rPr lang="ru-RU" dirty="0"/>
              <a:t> →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: </a:t>
            </a:r>
            <a:r>
              <a:rPr lang="ru-RU" dirty="0" err="1"/>
              <a:t>ампіцилін</a:t>
            </a:r>
            <a:r>
              <a:rPr lang="ru-RU" dirty="0"/>
              <a:t> 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сульбактамом</a:t>
            </a:r>
            <a:r>
              <a:rPr lang="ru-RU" dirty="0"/>
              <a:t>, </a:t>
            </a:r>
            <a:r>
              <a:rPr lang="ru-RU" dirty="0" err="1"/>
              <a:t>цефтріаксон</a:t>
            </a:r>
            <a:r>
              <a:rPr lang="ru-RU" dirty="0"/>
              <a:t>, </a:t>
            </a:r>
            <a:r>
              <a:rPr lang="ru-RU" dirty="0" err="1"/>
              <a:t>лінезолід</a:t>
            </a:r>
            <a:r>
              <a:rPr lang="ru-RU" dirty="0"/>
              <a:t>, </a:t>
            </a:r>
            <a:r>
              <a:rPr lang="ru-RU" dirty="0" err="1"/>
              <a:t>ертапенем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результату </a:t>
            </a:r>
            <a:r>
              <a:rPr lang="ru-RU" dirty="0" err="1"/>
              <a:t>мікробіологічного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</a:t>
            </a:r>
            <a:r>
              <a:rPr lang="ru-RU" dirty="0" err="1"/>
              <a:t>прицільну</a:t>
            </a:r>
            <a:r>
              <a:rPr lang="ru-RU" dirty="0"/>
              <a:t> </a:t>
            </a:r>
            <a:r>
              <a:rPr lang="ru-RU" dirty="0" err="1"/>
              <a:t>антибіотикотерапію</a:t>
            </a:r>
            <a:r>
              <a:rPr lang="ru-RU" dirty="0"/>
              <a:t> (</a:t>
            </a:r>
            <a:r>
              <a:rPr lang="ru-RU" dirty="0" err="1"/>
              <a:t>зокрема</a:t>
            </a:r>
            <a:r>
              <a:rPr lang="ru-RU" dirty="0"/>
              <a:t> в 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викликаної</a:t>
            </a:r>
            <a:r>
              <a:rPr lang="ru-RU" dirty="0"/>
              <a:t> </a:t>
            </a:r>
            <a:r>
              <a:rPr lang="en-US" dirty="0"/>
              <a:t>MRSA — </a:t>
            </a:r>
            <a:r>
              <a:rPr lang="ru-RU" dirty="0" err="1"/>
              <a:t>лінезолід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ванкоміцин</a:t>
            </a:r>
            <a:r>
              <a:rPr lang="ru-RU" dirty="0"/>
              <a:t>). 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антибіотикотерапії</a:t>
            </a:r>
            <a:r>
              <a:rPr lang="ru-RU" dirty="0"/>
              <a:t> при 2-му </a:t>
            </a:r>
            <a:r>
              <a:rPr lang="ru-RU" dirty="0" err="1"/>
              <a:t>ступені</a:t>
            </a:r>
            <a:r>
              <a:rPr lang="ru-RU" dirty="0"/>
              <a:t> за </a:t>
            </a:r>
            <a:r>
              <a:rPr lang="ru-RU" dirty="0" err="1"/>
              <a:t>класифікацією</a:t>
            </a:r>
            <a:r>
              <a:rPr lang="ru-RU" dirty="0"/>
              <a:t> </a:t>
            </a:r>
            <a:r>
              <a:rPr lang="en-US" dirty="0"/>
              <a:t>PEDIS 1–2 </a:t>
            </a:r>
            <a:r>
              <a:rPr lang="ru-RU" dirty="0" err="1"/>
              <a:t>тиж</a:t>
            </a:r>
            <a:r>
              <a:rPr lang="ru-RU" dirty="0"/>
              <a:t>., при 3-му </a:t>
            </a:r>
            <a:r>
              <a:rPr lang="en-US" dirty="0" err="1"/>
              <a:t>i</a:t>
            </a:r>
            <a:r>
              <a:rPr lang="en-US" dirty="0"/>
              <a:t> 4-</a:t>
            </a:r>
            <a:r>
              <a:rPr lang="ru-RU" dirty="0" err="1"/>
              <a:t>му</a:t>
            </a:r>
            <a:r>
              <a:rPr lang="ru-RU" dirty="0"/>
              <a:t> ступенях — 2–4 </a:t>
            </a:r>
            <a:r>
              <a:rPr lang="ru-RU" dirty="0" err="1"/>
              <a:t>тиж</a:t>
            </a:r>
            <a:r>
              <a:rPr lang="ru-RU" dirty="0"/>
              <a:t>., до моменту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а не </a:t>
            </a:r>
            <a:r>
              <a:rPr lang="ru-RU" dirty="0" err="1"/>
              <a:t>загоєння</a:t>
            </a:r>
            <a:r>
              <a:rPr lang="ru-RU" dirty="0"/>
              <a:t> </a:t>
            </a:r>
            <a:r>
              <a:rPr lang="ru-RU" dirty="0" err="1"/>
              <a:t>виразки</a:t>
            </a:r>
            <a:r>
              <a:rPr lang="ru-RU" dirty="0"/>
              <a:t>. При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та </a:t>
            </a:r>
            <a:r>
              <a:rPr lang="ru-RU" dirty="0" err="1"/>
              <a:t>суглобів</a:t>
            </a:r>
            <a:r>
              <a:rPr lang="ru-RU" dirty="0"/>
              <a:t>: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ампутації</a:t>
            </a:r>
            <a:r>
              <a:rPr lang="ru-RU" dirty="0"/>
              <a:t> без </a:t>
            </a:r>
            <a:r>
              <a:rPr lang="ru-RU" dirty="0" err="1"/>
              <a:t>залишкової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— 5 </a:t>
            </a:r>
            <a:r>
              <a:rPr lang="ru-RU" dirty="0" err="1"/>
              <a:t>днів</a:t>
            </a:r>
            <a:r>
              <a:rPr lang="ru-RU" dirty="0"/>
              <a:t>, при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без </a:t>
            </a:r>
            <a:r>
              <a:rPr lang="ru-RU" dirty="0" err="1"/>
              <a:t>решткових</a:t>
            </a:r>
            <a:r>
              <a:rPr lang="ru-RU" dirty="0"/>
              <a:t> </a:t>
            </a:r>
            <a:r>
              <a:rPr lang="ru-RU" dirty="0" err="1"/>
              <a:t>секвестрів</a:t>
            </a:r>
            <a:r>
              <a:rPr lang="ru-RU" dirty="0"/>
              <a:t> — 4–6 </a:t>
            </a:r>
            <a:r>
              <a:rPr lang="ru-RU" dirty="0" err="1"/>
              <a:t>тиж</a:t>
            </a:r>
            <a:r>
              <a:rPr lang="ru-RU" dirty="0"/>
              <a:t>., при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рештковими</a:t>
            </a:r>
            <a:r>
              <a:rPr lang="ru-RU" dirty="0"/>
              <a:t> секвестрами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операційного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 — &gt;3-х </a:t>
            </a:r>
            <a:r>
              <a:rPr lang="ru-RU" dirty="0" err="1"/>
              <a:t>міс</a:t>
            </a:r>
            <a:r>
              <a:rPr lang="ru-RU" dirty="0"/>
              <a:t>. Не </a:t>
            </a:r>
            <a:r>
              <a:rPr lang="ru-RU" dirty="0" err="1"/>
              <a:t>використовуйте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88705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E7817-164D-8BE5-06BA-7CAD70A67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Діабетична</a:t>
            </a:r>
            <a:r>
              <a:rPr lang="ru-RU" dirty="0"/>
              <a:t> стопа: </a:t>
            </a:r>
            <a:r>
              <a:rPr lang="ru-RU" dirty="0" err="1"/>
              <a:t>класифікація</a:t>
            </a:r>
            <a:r>
              <a:rPr lang="ru-RU" dirty="0"/>
              <a:t>, </a:t>
            </a:r>
            <a:r>
              <a:rPr lang="ru-RU" dirty="0" err="1"/>
              <a:t>діагностика</a:t>
            </a:r>
            <a:r>
              <a:rPr lang="ru-RU" dirty="0"/>
              <a:t>, </a:t>
            </a:r>
            <a:r>
              <a:rPr lang="ru-RU" dirty="0" err="1"/>
              <a:t>лікування</a:t>
            </a:r>
            <a:r>
              <a:rPr lang="ru-RU" dirty="0"/>
              <a:t>. Прогноз </a:t>
            </a:r>
            <a:r>
              <a:rPr lang="ru-RU" dirty="0" err="1"/>
              <a:t>цукрового</a:t>
            </a:r>
            <a:r>
              <a:rPr lang="ru-RU" dirty="0"/>
              <a:t> </a:t>
            </a:r>
            <a:r>
              <a:rPr lang="ru-RU" dirty="0" err="1"/>
              <a:t>діабету</a:t>
            </a:r>
            <a:r>
              <a:rPr lang="ru-RU" dirty="0"/>
              <a:t> 2-го типу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08A3A5-84F7-3DA9-99A5-AC3D580F0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4) дренаж, </a:t>
            </a:r>
            <a:r>
              <a:rPr lang="ru-RU" dirty="0" err="1"/>
              <a:t>розсічення</a:t>
            </a:r>
            <a:r>
              <a:rPr lang="ru-RU" dirty="0"/>
              <a:t>, </a:t>
            </a:r>
            <a:r>
              <a:rPr lang="ru-RU" dirty="0" err="1"/>
              <a:t>некректомія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5) </a:t>
            </a:r>
            <a:r>
              <a:rPr lang="ru-RU" dirty="0" err="1"/>
              <a:t>пов'язки</a:t>
            </a:r>
            <a:r>
              <a:rPr lang="ru-RU" dirty="0"/>
              <a:t> — </a:t>
            </a:r>
            <a:r>
              <a:rPr lang="ru-RU" dirty="0" err="1"/>
              <a:t>підберіть</a:t>
            </a:r>
            <a:r>
              <a:rPr lang="ru-RU" dirty="0"/>
              <a:t>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пов'язки</a:t>
            </a:r>
            <a:r>
              <a:rPr lang="ru-RU" dirty="0"/>
              <a:t> до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загоєння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6) 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пришвидшують</a:t>
            </a:r>
            <a:r>
              <a:rPr lang="ru-RU" dirty="0"/>
              <a:t> </a:t>
            </a:r>
            <a:r>
              <a:rPr lang="ru-RU" dirty="0" err="1"/>
              <a:t>загоєння</a:t>
            </a:r>
            <a:r>
              <a:rPr lang="ru-RU" dirty="0"/>
              <a:t> — </a:t>
            </a:r>
            <a:r>
              <a:rPr lang="ru-RU" dirty="0" err="1"/>
              <a:t>фактори</a:t>
            </a:r>
            <a:r>
              <a:rPr lang="ru-RU" dirty="0"/>
              <a:t> росту, </a:t>
            </a:r>
            <a:r>
              <a:rPr lang="ru-RU" dirty="0" err="1"/>
              <a:t>пов'язки</a:t>
            </a:r>
            <a:r>
              <a:rPr lang="ru-RU" dirty="0"/>
              <a:t> з </a:t>
            </a:r>
            <a:r>
              <a:rPr lang="ru-RU" dirty="0" err="1"/>
              <a:t>інгібіторами</a:t>
            </a:r>
            <a:r>
              <a:rPr lang="ru-RU" dirty="0"/>
              <a:t> </a:t>
            </a:r>
            <a:r>
              <a:rPr lang="ru-RU" dirty="0" err="1"/>
              <a:t>протеїназ</a:t>
            </a:r>
            <a:r>
              <a:rPr lang="ru-RU" dirty="0"/>
              <a:t>, </a:t>
            </a:r>
            <a:r>
              <a:rPr lang="ru-RU" dirty="0" err="1"/>
              <a:t>замінники</a:t>
            </a:r>
            <a:r>
              <a:rPr lang="ru-RU" dirty="0"/>
              <a:t> </a:t>
            </a:r>
            <a:r>
              <a:rPr lang="ru-RU" dirty="0" err="1"/>
              <a:t>людської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гіпербарична</a:t>
            </a:r>
            <a:r>
              <a:rPr lang="ru-RU" dirty="0"/>
              <a:t> </a:t>
            </a:r>
            <a:r>
              <a:rPr lang="ru-RU" dirty="0" err="1"/>
              <a:t>оксигенація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личинками —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придатними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неінфікованих</a:t>
            </a:r>
            <a:r>
              <a:rPr lang="ru-RU" dirty="0"/>
              <a:t> </a:t>
            </a:r>
            <a:r>
              <a:rPr lang="ru-RU" dirty="0" err="1"/>
              <a:t>виразок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7) </a:t>
            </a:r>
            <a:r>
              <a:rPr lang="ru-RU" dirty="0" err="1"/>
              <a:t>ендоваскулярне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 </a:t>
            </a:r>
            <a:r>
              <a:rPr lang="ru-RU" dirty="0" err="1"/>
              <a:t>судинна</a:t>
            </a:r>
            <a:r>
              <a:rPr lang="ru-RU" dirty="0"/>
              <a:t> </a:t>
            </a:r>
            <a:r>
              <a:rPr lang="ru-RU" dirty="0" err="1"/>
              <a:t>хірургія</a:t>
            </a:r>
            <a:r>
              <a:rPr lang="ru-RU" dirty="0"/>
              <a:t> — у </a:t>
            </a:r>
            <a:r>
              <a:rPr lang="ru-RU" dirty="0" err="1"/>
              <a:t>пацієнтів</a:t>
            </a:r>
            <a:r>
              <a:rPr lang="ru-RU" dirty="0"/>
              <a:t> з </a:t>
            </a:r>
            <a:r>
              <a:rPr lang="ru-RU" dirty="0" err="1"/>
              <a:t>переважанням</a:t>
            </a:r>
            <a:r>
              <a:rPr lang="ru-RU" dirty="0"/>
              <a:t> </a:t>
            </a:r>
            <a:r>
              <a:rPr lang="ru-RU" dirty="0" err="1"/>
              <a:t>ішемічного</a:t>
            </a:r>
            <a:r>
              <a:rPr lang="ru-RU" dirty="0"/>
              <a:t> фактору;</a:t>
            </a:r>
          </a:p>
          <a:p>
            <a:pPr marL="0" indent="0">
              <a:buNone/>
            </a:pPr>
            <a:r>
              <a:rPr lang="ru-RU" dirty="0"/>
              <a:t>8) </a:t>
            </a:r>
            <a:r>
              <a:rPr lang="ru-RU" dirty="0" err="1"/>
              <a:t>ампутація</a:t>
            </a:r>
            <a:r>
              <a:rPr lang="ru-RU" dirty="0"/>
              <a:t> — </a:t>
            </a:r>
            <a:r>
              <a:rPr lang="ru-RU" dirty="0" err="1"/>
              <a:t>абсолютні</a:t>
            </a:r>
            <a:r>
              <a:rPr lang="ru-RU" dirty="0"/>
              <a:t> </a:t>
            </a:r>
            <a:r>
              <a:rPr lang="ru-RU" dirty="0" err="1"/>
              <a:t>показання</a:t>
            </a:r>
            <a:r>
              <a:rPr lang="ru-RU" dirty="0"/>
              <a:t>: у 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безпосередньої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життю</a:t>
            </a:r>
            <a:r>
              <a:rPr lang="ru-RU" dirty="0"/>
              <a:t>, </a:t>
            </a:r>
            <a:r>
              <a:rPr lang="ru-RU" dirty="0" err="1"/>
              <a:t>котра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та </a:t>
            </a:r>
            <a:r>
              <a:rPr lang="ru-RU" dirty="0" err="1"/>
              <a:t>масивного</a:t>
            </a:r>
            <a:r>
              <a:rPr lang="ru-RU" dirty="0"/>
              <a:t> некрозу; </a:t>
            </a:r>
            <a:r>
              <a:rPr lang="ru-RU" dirty="0" err="1"/>
              <a:t>відносні</a:t>
            </a:r>
            <a:r>
              <a:rPr lang="ru-RU" dirty="0"/>
              <a:t> </a:t>
            </a:r>
            <a:r>
              <a:rPr lang="ru-RU" dirty="0" err="1"/>
              <a:t>показання</a:t>
            </a:r>
            <a:r>
              <a:rPr lang="ru-RU" dirty="0"/>
              <a:t>: </a:t>
            </a:r>
            <a:r>
              <a:rPr lang="ru-RU" dirty="0" err="1"/>
              <a:t>запальний</a:t>
            </a:r>
            <a:r>
              <a:rPr lang="ru-RU" dirty="0"/>
              <a:t> стан </a:t>
            </a:r>
            <a:r>
              <a:rPr lang="ru-RU" dirty="0" err="1"/>
              <a:t>дистальних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стопи та </a:t>
            </a:r>
            <a:r>
              <a:rPr lang="ru-RU" dirty="0" err="1"/>
              <a:t>колікваційний</a:t>
            </a:r>
            <a:r>
              <a:rPr lang="ru-RU" dirty="0"/>
              <a:t> некроз; при </a:t>
            </a:r>
            <a:r>
              <a:rPr lang="ru-RU" dirty="0" err="1"/>
              <a:t>коагуляційному</a:t>
            </a:r>
            <a:r>
              <a:rPr lang="ru-RU" dirty="0"/>
              <a:t> (сухому) </a:t>
            </a:r>
            <a:r>
              <a:rPr lang="ru-RU" dirty="0" err="1"/>
              <a:t>некрозі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дочекатись</a:t>
            </a:r>
            <a:r>
              <a:rPr lang="ru-RU" dirty="0"/>
              <a:t> </a:t>
            </a:r>
            <a:r>
              <a:rPr lang="ru-RU" dirty="0" err="1"/>
              <a:t>аутоампутації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02702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56FF3-AB03-4906-776E-2796333F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F82FA-D8E8-CE21-9B95-AE13AA722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8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426408528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9</TotalTime>
  <Words>2366</Words>
  <Application>Microsoft Macintosh PowerPoint</Application>
  <PresentationFormat>Широкоэкранный</PresentationFormat>
  <Paragraphs>76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Trebuchet MS</vt:lpstr>
      <vt:lpstr>Verdana</vt:lpstr>
      <vt:lpstr>Wingdings 3</vt:lpstr>
      <vt:lpstr>Аспект</vt:lpstr>
      <vt:lpstr>Хронічні ускладнення цукрового діабету 2-го типу, їх лікування та профілактика </vt:lpstr>
      <vt:lpstr>Мікро- та макросудинні ускладнення цукрового діабету 2-го типу. </vt:lpstr>
      <vt:lpstr>Діабетична нефропатія, клініка, диференційний діагноз, діагностика, лікування та профілактика. </vt:lpstr>
      <vt:lpstr>Діабетична нефропатія, клініка, диференційний діагноз, діагностика, лікування та профілактика. </vt:lpstr>
      <vt:lpstr>Діабетична нефропатія, клініка, диференційний діагноз, діагностика, лікування та профілактика. </vt:lpstr>
      <vt:lpstr>Діабетична ретинопатія: стадії процесу, діагноз, профілактика та лікування. </vt:lpstr>
      <vt:lpstr>Діабетична ретинопатія: стадії процесу, діагноз, профілактика та лікування. </vt:lpstr>
      <vt:lpstr>Діабетична ретинопатія: стадії процесу, діагноз, профілактика та лікування. </vt:lpstr>
      <vt:lpstr>Діабетична нейропатія, класифікація, клініка, діагностика та лікування. </vt:lpstr>
      <vt:lpstr>Діабетична нейропатія, класифікація, клініка, діагностика та лікування. </vt:lpstr>
      <vt:lpstr>Діабетична нейропатія, класифікація, клініка, діагностика та лікування. </vt:lpstr>
      <vt:lpstr>Діабетична стопа: класифікація, діагностика, лікування. Прогноз цукрового діабету 2-го типу </vt:lpstr>
      <vt:lpstr>Діабетична стопа: класифікація, діагностика, лікування. Прогноз цукрового діабету 2-го типу </vt:lpstr>
      <vt:lpstr>Діабетична стопа: класифікація, діагностика, лікування. Прогноз цукрового діабету 2-го типу </vt:lpstr>
      <vt:lpstr>Діабетична стопа: класифікація, діагностика, лікування. Прогноз цукрового діабету 2-го типу </vt:lpstr>
      <vt:lpstr>Діабетична стопа: класифікація, діагностика, лікування. Прогноз цукрового діабету 2-го типу </vt:lpstr>
      <vt:lpstr>Діабетична стопа: класифікація, діагностика, лікування. Прогноз цукрового діабету 2-го типу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Хронічні ускладнення цукрового діабету 2-го типу, їх лікування та профілактика </dc:title>
  <dc:creator>Дарья Лагода</dc:creator>
  <cp:lastModifiedBy>Дарья Лагода</cp:lastModifiedBy>
  <cp:revision>1</cp:revision>
  <dcterms:created xsi:type="dcterms:W3CDTF">2022-11-10T11:27:57Z</dcterms:created>
  <dcterms:modified xsi:type="dcterms:W3CDTF">2022-11-10T11:36:59Z</dcterms:modified>
</cp:coreProperties>
</file>