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558"/>
    <p:restoredTop sz="96281"/>
  </p:normalViewPr>
  <p:slideViewPr>
    <p:cSldViewPr snapToGrid="0">
      <p:cViewPr varScale="1">
        <p:scale>
          <a:sx n="44" d="100"/>
          <a:sy n="44" d="100"/>
        </p:scale>
        <p:origin x="200" y="19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150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  <p:sldLayoutId id="214748366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F45757-05E7-4D29-5ADD-8A206885A1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Роль </a:t>
            </a:r>
            <a:r>
              <a:rPr lang="ru-RU" dirty="0" err="1"/>
              <a:t>сімейного</a:t>
            </a:r>
            <a:r>
              <a:rPr lang="ru-RU" dirty="0"/>
              <a:t> </a:t>
            </a:r>
            <a:r>
              <a:rPr lang="ru-RU" dirty="0" err="1"/>
              <a:t>лікаря</a:t>
            </a:r>
            <a:r>
              <a:rPr lang="ru-RU" dirty="0"/>
              <a:t> у </a:t>
            </a:r>
            <a:r>
              <a:rPr lang="ru-RU" dirty="0" err="1"/>
              <a:t>веденні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 з </a:t>
            </a:r>
            <a:r>
              <a:rPr lang="ru-RU" dirty="0" err="1"/>
              <a:t>цукровим</a:t>
            </a:r>
            <a:r>
              <a:rPr lang="ru-RU" dirty="0"/>
              <a:t> </a:t>
            </a:r>
            <a:r>
              <a:rPr lang="ru-RU" dirty="0" err="1"/>
              <a:t>діабетом</a:t>
            </a:r>
            <a:r>
              <a:rPr lang="ru-RU" dirty="0"/>
              <a:t> 2-го типу </a:t>
            </a:r>
            <a:endParaRPr lang="ru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052D809-1A8D-1B29-179A-2E95FC31C6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642777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79C7C4-5C96-E8C8-9902-8FC707D3D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Особливості</a:t>
            </a:r>
            <a:r>
              <a:rPr lang="ru-RU" dirty="0"/>
              <a:t> </a:t>
            </a:r>
            <a:r>
              <a:rPr lang="ru-RU" dirty="0" err="1"/>
              <a:t>ведення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 з </a:t>
            </a:r>
            <a:r>
              <a:rPr lang="ru-RU" dirty="0" err="1"/>
              <a:t>цукровим</a:t>
            </a:r>
            <a:r>
              <a:rPr lang="ru-RU" dirty="0"/>
              <a:t> </a:t>
            </a:r>
            <a:r>
              <a:rPr lang="ru-RU" dirty="0" err="1"/>
              <a:t>діабетом</a:t>
            </a:r>
            <a:r>
              <a:rPr lang="ru-RU" dirty="0"/>
              <a:t> 2-го типу </a:t>
            </a:r>
            <a:r>
              <a:rPr lang="ru-RU" dirty="0" err="1"/>
              <a:t>сімейним</a:t>
            </a:r>
            <a:r>
              <a:rPr lang="ru-RU" dirty="0"/>
              <a:t> </a:t>
            </a:r>
            <a:r>
              <a:rPr lang="ru-RU" dirty="0" err="1"/>
              <a:t>лікарем</a:t>
            </a:r>
            <a:r>
              <a:rPr lang="ru-RU" dirty="0"/>
              <a:t>.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2092E0-8894-E00D-4B85-B9DC1CA653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Цукровий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діабет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(ЦД) 2-го типу —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це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хронічний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метаболічний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розлад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який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характеризується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інсулінорезистентністю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та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недостатнім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виробленням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інсуліну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підшлунковою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залозою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що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призводить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до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гіперглікемії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ЦД 2-го типу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зазвичай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пов’язаний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з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гіподинамією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розвитком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ожиріння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підвищенням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артеріального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тиску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(АТ),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дисліпідемією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та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схильністю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до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тромбоутворення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Визнано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що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захворювання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асоціюється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з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підвищеним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серцево-судинним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ризиком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внаслідок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відтермінованих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мікро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 та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макросудинних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ускладнень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супроводжуючись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зниженням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якості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та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тривалості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життя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442639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F2F722-5595-B300-70C1-87F7ADDEC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Поняття</a:t>
            </a:r>
            <a:r>
              <a:rPr lang="ru-RU" dirty="0"/>
              <a:t> </a:t>
            </a:r>
            <a:r>
              <a:rPr lang="ru-RU" dirty="0" err="1"/>
              <a:t>реімбурсації</a:t>
            </a:r>
            <a:r>
              <a:rPr lang="ru-RU" dirty="0"/>
              <a:t> </a:t>
            </a:r>
            <a:r>
              <a:rPr lang="ru-RU" dirty="0" err="1"/>
              <a:t>лікарських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для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хворих</a:t>
            </a:r>
            <a:r>
              <a:rPr lang="ru-RU" dirty="0"/>
              <a:t> на </a:t>
            </a:r>
            <a:r>
              <a:rPr lang="ru-RU" dirty="0" err="1"/>
              <a:t>цукровий</a:t>
            </a:r>
            <a:r>
              <a:rPr lang="ru-RU" dirty="0"/>
              <a:t> </a:t>
            </a:r>
            <a:r>
              <a:rPr lang="ru-RU" dirty="0" err="1"/>
              <a:t>діабет</a:t>
            </a:r>
            <a:r>
              <a:rPr lang="ru-RU" dirty="0"/>
              <a:t>.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8C00EA-677C-4E9E-A2D3-51A2687472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1 </a:t>
            </a:r>
            <a:r>
              <a:rPr lang="ru-RU" dirty="0" err="1"/>
              <a:t>квітня</a:t>
            </a:r>
            <a:r>
              <a:rPr lang="ru-RU" dirty="0"/>
              <a:t> </a:t>
            </a:r>
            <a:r>
              <a:rPr lang="ru-RU" dirty="0" err="1"/>
              <a:t>розпочалася</a:t>
            </a:r>
            <a:r>
              <a:rPr lang="ru-RU" dirty="0"/>
              <a:t> </a:t>
            </a:r>
            <a:r>
              <a:rPr lang="ru-RU" dirty="0" err="1"/>
              <a:t>Програма</a:t>
            </a:r>
            <a:r>
              <a:rPr lang="ru-RU" dirty="0"/>
              <a:t> 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гарантій</a:t>
            </a:r>
            <a:r>
              <a:rPr lang="ru-RU" dirty="0"/>
              <a:t> на ІІ-І</a:t>
            </a:r>
            <a:r>
              <a:rPr lang="en-US" dirty="0"/>
              <a:t>V </a:t>
            </a:r>
            <a:r>
              <a:rPr lang="ru-RU" dirty="0" err="1"/>
              <a:t>квартали</a:t>
            </a:r>
            <a:r>
              <a:rPr lang="ru-RU" dirty="0"/>
              <a:t> 2021 року у новому </a:t>
            </a:r>
            <a:r>
              <a:rPr lang="ru-RU" dirty="0" err="1"/>
              <a:t>форматі</a:t>
            </a:r>
            <a:r>
              <a:rPr lang="ru-RU" dirty="0"/>
              <a:t> (постанова Уряду </a:t>
            </a:r>
            <a:r>
              <a:rPr lang="ru-RU" dirty="0" err="1"/>
              <a:t>від</a:t>
            </a:r>
            <a:r>
              <a:rPr lang="ru-RU" dirty="0"/>
              <a:t> 15 лютого 2021 р. №133). </a:t>
            </a:r>
            <a:r>
              <a:rPr lang="ru-RU" dirty="0" err="1"/>
              <a:t>Програма</a:t>
            </a:r>
            <a:r>
              <a:rPr lang="ru-RU" dirty="0"/>
              <a:t> </a:t>
            </a:r>
            <a:r>
              <a:rPr lang="ru-RU" dirty="0" err="1"/>
              <a:t>включає</a:t>
            </a:r>
            <a:r>
              <a:rPr lang="ru-RU" dirty="0"/>
              <a:t> 35 </a:t>
            </a:r>
            <a:r>
              <a:rPr lang="ru-RU" dirty="0" err="1"/>
              <a:t>пакетів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, </a:t>
            </a:r>
            <a:r>
              <a:rPr lang="ru-RU" dirty="0" err="1"/>
              <a:t>серед</a:t>
            </a:r>
            <a:r>
              <a:rPr lang="ru-RU" dirty="0"/>
              <a:t> 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передбачено</a:t>
            </a:r>
            <a:r>
              <a:rPr lang="ru-RU" dirty="0"/>
              <a:t> з 1 липня 2021 року </a:t>
            </a:r>
            <a:r>
              <a:rPr lang="ru-RU" dirty="0" err="1"/>
              <a:t>здійснювати</a:t>
            </a:r>
            <a:r>
              <a:rPr lang="ru-RU" dirty="0"/>
              <a:t> </a:t>
            </a:r>
            <a:r>
              <a:rPr lang="ru-RU" dirty="0" err="1"/>
              <a:t>реімбурсацію</a:t>
            </a:r>
            <a:r>
              <a:rPr lang="ru-RU" dirty="0"/>
              <a:t> </a:t>
            </a:r>
            <a:r>
              <a:rPr lang="ru-RU" dirty="0" err="1"/>
              <a:t>лікарських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для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хворих</a:t>
            </a:r>
            <a:r>
              <a:rPr lang="ru-RU" dirty="0"/>
              <a:t> на </a:t>
            </a:r>
            <a:r>
              <a:rPr lang="ru-RU" dirty="0" err="1"/>
              <a:t>цукровий</a:t>
            </a:r>
            <a:r>
              <a:rPr lang="ru-RU" dirty="0"/>
              <a:t> та </a:t>
            </a:r>
            <a:r>
              <a:rPr lang="ru-RU" dirty="0" err="1"/>
              <a:t>нецукровий</a:t>
            </a:r>
            <a:r>
              <a:rPr lang="ru-RU" dirty="0"/>
              <a:t> </a:t>
            </a:r>
            <a:r>
              <a:rPr lang="ru-RU" dirty="0" err="1"/>
              <a:t>діабет</a:t>
            </a:r>
            <a:r>
              <a:rPr lang="ru-RU" dirty="0"/>
              <a:t>. У лютому </a:t>
            </a:r>
            <a:r>
              <a:rPr lang="ru-RU" dirty="0" err="1"/>
              <a:t>передбачалося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лікарськими</a:t>
            </a:r>
            <a:r>
              <a:rPr lang="ru-RU" dirty="0"/>
              <a:t> </a:t>
            </a:r>
            <a:r>
              <a:rPr lang="ru-RU" dirty="0" err="1"/>
              <a:t>засобами</a:t>
            </a:r>
            <a:r>
              <a:rPr lang="ru-RU" dirty="0"/>
              <a:t> </a:t>
            </a:r>
            <a:r>
              <a:rPr lang="ru-RU" dirty="0" err="1"/>
              <a:t>хворих</a:t>
            </a:r>
            <a:r>
              <a:rPr lang="ru-RU" dirty="0"/>
              <a:t> на </a:t>
            </a:r>
            <a:r>
              <a:rPr lang="ru-RU" dirty="0" err="1"/>
              <a:t>цукровий</a:t>
            </a:r>
            <a:r>
              <a:rPr lang="ru-RU" dirty="0"/>
              <a:t> </a:t>
            </a:r>
            <a:r>
              <a:rPr lang="ru-RU" dirty="0" err="1"/>
              <a:t>діабет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І-ІІ </a:t>
            </a:r>
            <a:r>
              <a:rPr lang="ru-RU" dirty="0" err="1"/>
              <a:t>кварталів</a:t>
            </a:r>
            <a:r>
              <a:rPr lang="ru-RU" dirty="0"/>
              <a:t> 2021 року </a:t>
            </a:r>
            <a:r>
              <a:rPr lang="ru-RU" dirty="0" err="1"/>
              <a:t>здійснюється</a:t>
            </a:r>
            <a:r>
              <a:rPr lang="ru-RU" dirty="0"/>
              <a:t>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субвенції</a:t>
            </a:r>
            <a:r>
              <a:rPr lang="ru-RU" dirty="0"/>
              <a:t>, а з 1 липня </a:t>
            </a:r>
            <a:r>
              <a:rPr lang="ru-RU" dirty="0" err="1"/>
              <a:t>планується</a:t>
            </a:r>
            <a:r>
              <a:rPr lang="ru-RU" dirty="0"/>
              <a:t> </a:t>
            </a:r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напрямок</a:t>
            </a:r>
            <a:r>
              <a:rPr lang="ru-RU" dirty="0"/>
              <a:t> </a:t>
            </a:r>
            <a:r>
              <a:rPr lang="ru-RU" dirty="0" err="1"/>
              <a:t>включити</a:t>
            </a:r>
            <a:r>
              <a:rPr lang="ru-RU" dirty="0"/>
              <a:t> до </a:t>
            </a:r>
            <a:r>
              <a:rPr lang="ru-RU" dirty="0" err="1"/>
              <a:t>програми</a:t>
            </a:r>
            <a:r>
              <a:rPr lang="ru-RU" dirty="0"/>
              <a:t> «</a:t>
            </a:r>
            <a:r>
              <a:rPr lang="ru-RU" dirty="0" err="1"/>
              <a:t>Доступні</a:t>
            </a:r>
            <a:r>
              <a:rPr lang="ru-RU" dirty="0"/>
              <a:t> </a:t>
            </a:r>
            <a:r>
              <a:rPr lang="ru-RU" dirty="0" err="1"/>
              <a:t>ліки</a:t>
            </a:r>
            <a:r>
              <a:rPr lang="ru-RU" dirty="0"/>
              <a:t>».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754091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8C6C25-4D6F-5175-7992-837BDEE4B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Виписування</a:t>
            </a:r>
            <a:r>
              <a:rPr lang="ru-RU" dirty="0"/>
              <a:t> </a:t>
            </a:r>
            <a:r>
              <a:rPr lang="ru-RU" dirty="0" err="1"/>
              <a:t>цукрознижуючих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r>
              <a:rPr lang="ru-RU" dirty="0"/>
              <a:t> за </a:t>
            </a:r>
            <a:r>
              <a:rPr lang="ru-RU" dirty="0" err="1"/>
              <a:t>програмою</a:t>
            </a:r>
            <a:r>
              <a:rPr lang="ru-RU" dirty="0"/>
              <a:t> «</a:t>
            </a:r>
            <a:r>
              <a:rPr lang="ru-RU" dirty="0" err="1"/>
              <a:t>Доступні</a:t>
            </a:r>
            <a:r>
              <a:rPr lang="ru-RU" dirty="0"/>
              <a:t> </a:t>
            </a:r>
            <a:r>
              <a:rPr lang="ru-RU" dirty="0" err="1"/>
              <a:t>ліки</a:t>
            </a:r>
            <a:r>
              <a:rPr lang="ru-RU" dirty="0"/>
              <a:t>».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31FE41-04B8-190D-0CDF-26BF7CC487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/>
              <a:t>Пацієнти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потребують</a:t>
            </a:r>
            <a:r>
              <a:rPr lang="ru-RU" dirty="0"/>
              <a:t> амбулаторного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серцево-судинних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, </a:t>
            </a:r>
            <a:r>
              <a:rPr lang="ru-RU" dirty="0" err="1"/>
              <a:t>цукрового</a:t>
            </a:r>
            <a:r>
              <a:rPr lang="ru-RU" dirty="0"/>
              <a:t> </a:t>
            </a:r>
            <a:r>
              <a:rPr lang="ru-RU" dirty="0" err="1"/>
              <a:t>діабету</a:t>
            </a:r>
            <a:r>
              <a:rPr lang="ru-RU" dirty="0"/>
              <a:t> </a:t>
            </a:r>
            <a:r>
              <a:rPr lang="ru-RU" dirty="0" err="1"/>
              <a:t>першого</a:t>
            </a:r>
            <a:r>
              <a:rPr lang="ru-RU" dirty="0"/>
              <a:t>/другого типу, </a:t>
            </a:r>
            <a:r>
              <a:rPr lang="ru-RU" dirty="0" err="1"/>
              <a:t>нецукрового</a:t>
            </a:r>
            <a:r>
              <a:rPr lang="ru-RU" dirty="0"/>
              <a:t> </a:t>
            </a:r>
            <a:r>
              <a:rPr lang="ru-RU" dirty="0" err="1"/>
              <a:t>діабету</a:t>
            </a:r>
            <a:r>
              <a:rPr lang="ru-RU" dirty="0"/>
              <a:t>, </a:t>
            </a:r>
            <a:r>
              <a:rPr lang="ru-RU" dirty="0" err="1"/>
              <a:t>бронхіальної</a:t>
            </a:r>
            <a:r>
              <a:rPr lang="ru-RU" dirty="0"/>
              <a:t> </a:t>
            </a:r>
            <a:r>
              <a:rPr lang="ru-RU" dirty="0" err="1"/>
              <a:t>астми</a:t>
            </a:r>
            <a:r>
              <a:rPr lang="ru-RU" dirty="0"/>
              <a:t>, </a:t>
            </a:r>
            <a:r>
              <a:rPr lang="ru-RU" dirty="0" err="1"/>
              <a:t>розладів</a:t>
            </a:r>
            <a:r>
              <a:rPr lang="ru-RU" dirty="0"/>
              <a:t> </a:t>
            </a:r>
            <a:r>
              <a:rPr lang="ru-RU" dirty="0" err="1"/>
              <a:t>психіки</a:t>
            </a:r>
            <a:r>
              <a:rPr lang="ru-RU" dirty="0"/>
              <a:t> та </a:t>
            </a:r>
            <a:r>
              <a:rPr lang="ru-RU" dirty="0" err="1"/>
              <a:t>поведінки</a:t>
            </a:r>
            <a:r>
              <a:rPr lang="ru-RU" dirty="0"/>
              <a:t>, </a:t>
            </a:r>
            <a:r>
              <a:rPr lang="ru-RU" dirty="0" err="1"/>
              <a:t>епілепсії</a:t>
            </a:r>
            <a:r>
              <a:rPr lang="ru-RU" dirty="0"/>
              <a:t>,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отримати</a:t>
            </a:r>
            <a:r>
              <a:rPr lang="ru-RU" dirty="0"/>
              <a:t> </a:t>
            </a:r>
            <a:r>
              <a:rPr lang="ru-RU" dirty="0" err="1"/>
              <a:t>лікарські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входять</a:t>
            </a:r>
            <a:r>
              <a:rPr lang="ru-RU" dirty="0"/>
              <a:t> до </a:t>
            </a:r>
            <a:r>
              <a:rPr lang="ru-RU" dirty="0" err="1"/>
              <a:t>програми</a:t>
            </a:r>
            <a:r>
              <a:rPr lang="ru-RU" dirty="0"/>
              <a:t>, </a:t>
            </a:r>
            <a:r>
              <a:rPr lang="ru-RU" dirty="0" err="1"/>
              <a:t>безоплатно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з невеликою доплатою.</a:t>
            </a:r>
          </a:p>
          <a:p>
            <a:pPr marL="0" indent="0">
              <a:buNone/>
            </a:pPr>
            <a:r>
              <a:rPr lang="ru-RU" dirty="0" err="1"/>
              <a:t>Наразі</a:t>
            </a:r>
            <a:r>
              <a:rPr lang="ru-RU" dirty="0"/>
              <a:t> </a:t>
            </a:r>
            <a:r>
              <a:rPr lang="ru-RU" dirty="0" err="1"/>
              <a:t>пацієнти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отримувати</a:t>
            </a:r>
            <a:r>
              <a:rPr lang="ru-RU" dirty="0"/>
              <a:t> «</a:t>
            </a:r>
            <a:r>
              <a:rPr lang="ru-RU" dirty="0" err="1"/>
              <a:t>Доступні</a:t>
            </a:r>
            <a:r>
              <a:rPr lang="ru-RU" dirty="0"/>
              <a:t> </a:t>
            </a:r>
            <a:r>
              <a:rPr lang="ru-RU" dirty="0" err="1"/>
              <a:t>ліки</a:t>
            </a:r>
            <a:r>
              <a:rPr lang="ru-RU" dirty="0"/>
              <a:t>» як за </a:t>
            </a:r>
            <a:r>
              <a:rPr lang="ru-RU" dirty="0" err="1"/>
              <a:t>електронним</a:t>
            </a:r>
            <a:r>
              <a:rPr lang="ru-RU" dirty="0"/>
              <a:t>, так і за </a:t>
            </a:r>
            <a:r>
              <a:rPr lang="ru-RU" dirty="0" err="1"/>
              <a:t>паперовим</a:t>
            </a:r>
            <a:r>
              <a:rPr lang="ru-RU" dirty="0"/>
              <a:t> рецептом.</a:t>
            </a:r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969805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5C8930-23AE-E730-E877-876FB2062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276727"/>
            <a:ext cx="10364452" cy="1072014"/>
          </a:xfrm>
        </p:spPr>
        <p:txBody>
          <a:bodyPr>
            <a:normAutofit/>
          </a:bodyPr>
          <a:lstStyle/>
          <a:p>
            <a:r>
              <a:rPr lang="ru-RU" sz="24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Направити</a:t>
            </a:r>
            <a:r>
              <a:rPr lang="ru-R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пацієнта</a:t>
            </a:r>
            <a:r>
              <a:rPr lang="ru-R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 до </a:t>
            </a:r>
            <a:r>
              <a:rPr lang="ru-RU" sz="24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установ</a:t>
            </a:r>
            <a:r>
              <a:rPr lang="ru-R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що</a:t>
            </a:r>
            <a:r>
              <a:rPr lang="ru-R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надають</a:t>
            </a:r>
            <a:r>
              <a:rPr lang="ru-R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 </a:t>
            </a:r>
            <a:br>
              <a:rPr lang="ru-R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24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вторинну</a:t>
            </a:r>
            <a:r>
              <a:rPr lang="ru-R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медичну</a:t>
            </a:r>
            <a:r>
              <a:rPr lang="ru-R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допомогу</a:t>
            </a:r>
            <a:r>
              <a:rPr lang="ru-RU" sz="2400" dirty="0">
                <a:effectLst/>
                <a:latin typeface="Times New Roman" panose="02020603050405020304" pitchFamily="18" charset="0"/>
              </a:rPr>
              <a:t>: </a:t>
            </a:r>
            <a:endParaRPr lang="ru-UA" sz="2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213ED2-5B6E-BCC2-9E14-F58E2A8F402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6303" y="1348741"/>
            <a:ext cx="10363826" cy="4707863"/>
          </a:xfrm>
        </p:spPr>
        <p:txBody>
          <a:bodyPr>
            <a:normAutofit/>
          </a:bodyPr>
          <a:lstStyle/>
          <a:p>
            <a:r>
              <a:rPr lang="ru-RU" sz="1800" dirty="0">
                <a:effectLst/>
                <a:latin typeface="Times New Roman" panose="02020603050405020304" pitchFamily="18" charset="0"/>
              </a:rPr>
              <a:t>при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недосягненні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цільового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рівня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</a:rPr>
              <a:t>HbA1c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протягом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6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місяців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endParaRPr lang="ru-RU" sz="1800" dirty="0">
              <a:latin typeface="Times New Roman,Italic" pitchFamily="2" charset="0"/>
            </a:endParaRPr>
          </a:p>
          <a:p>
            <a:r>
              <a:rPr lang="ru-RU" sz="1800" dirty="0">
                <a:effectLst/>
                <a:latin typeface="Times New Roman" panose="02020603050405020304" pitchFamily="18" charset="0"/>
              </a:rPr>
              <a:t>при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необхідності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призначення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інсуліну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чи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додання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ЛЗ з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групи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інгібіторів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ДПП-4 (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Гліптіни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), ЛЗ з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групи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тіазолідиндіонів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або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ЛЗ з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групи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аналогів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ГПП-1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</a:rPr>
              <a:t>при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значному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зменшенні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маси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тіла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фоні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лікування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; 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</a:rPr>
              <a:t>при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настанні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вагітності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; 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</a:rPr>
              <a:t>при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гострих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станах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зумовлених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ЦД 2 типу 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</a:rPr>
              <a:t>при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виявленні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ознак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ускладнень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ЦД з метою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уточнення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діагнозу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корекціі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̈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лікування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; </a:t>
            </a:r>
            <a:endParaRPr lang="ru-RU" dirty="0"/>
          </a:p>
          <a:p>
            <a:r>
              <a:rPr lang="ru-RU" sz="1800" dirty="0">
                <a:effectLst/>
                <a:latin typeface="Times New Roman" panose="02020603050405020304" pitchFamily="18" charset="0"/>
              </a:rPr>
              <a:t>при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прогресуванні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хронічних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ускладнень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ЦД 2 типу та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супутніх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захворювань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; </a:t>
            </a:r>
            <a:endParaRPr lang="ru-RU" dirty="0"/>
          </a:p>
          <a:p>
            <a:r>
              <a:rPr lang="ru-RU" sz="1800" dirty="0">
                <a:effectLst/>
                <a:latin typeface="Times New Roman" panose="02020603050405020304" pitchFamily="18" charset="0"/>
              </a:rPr>
              <a:t>при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виявленні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нез'ясованих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розбіжностеи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̆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між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</a:rPr>
              <a:t>HbA1c 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та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іншими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показниками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</a:rPr>
              <a:t>глікеміі</a:t>
            </a:r>
            <a:r>
              <a:rPr lang="ru-RU" sz="1800" dirty="0">
                <a:effectLst/>
                <a:latin typeface="Times New Roman" panose="02020603050405020304" pitchFamily="18" charset="0"/>
              </a:rPr>
              <a:t>̈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390763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08D5A9-4676-55D2-31AC-E7430AF11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0A6CFB-3E1D-EC0F-3E9E-98ED4E975BC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UA" sz="3600" dirty="0"/>
              <a:t>Дякую за увагу</a:t>
            </a:r>
          </a:p>
        </p:txBody>
      </p:sp>
    </p:spTree>
    <p:extLst>
      <p:ext uri="{BB962C8B-B14F-4D97-AF65-F5344CB8AC3E}">
        <p14:creationId xmlns:p14="http://schemas.microsoft.com/office/powerpoint/2010/main" val="1984513339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Аспект</Template>
  <TotalTime>4</TotalTime>
  <Words>375</Words>
  <Application>Microsoft Macintosh PowerPoint</Application>
  <PresentationFormat>Широкоэкранный</PresentationFormat>
  <Paragraphs>18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Times New Roman</vt:lpstr>
      <vt:lpstr>Times New Roman,Italic</vt:lpstr>
      <vt:lpstr>Trebuchet MS</vt:lpstr>
      <vt:lpstr>Wingdings 3</vt:lpstr>
      <vt:lpstr>Аспект</vt:lpstr>
      <vt:lpstr>Роль сімейного лікаря у веденні пацієнтів з цукровим діабетом 2-го типу </vt:lpstr>
      <vt:lpstr>Особливості ведення пацієнтів з цукровим діабетом 2-го типу сімейним лікарем. </vt:lpstr>
      <vt:lpstr>Поняття реімбурсації лікарських засобів для лікування хворих на цукровий діабет. </vt:lpstr>
      <vt:lpstr>Виписування цукрознижуючих препаратів за програмою «Доступні ліки». </vt:lpstr>
      <vt:lpstr>Направити пацієнта до установ, що надають  вторинну медичну допомогу: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Роль сімейного лікаря у веденні пацієнтів з цукровим діабетом 2-го типу </dc:title>
  <dc:creator>Дарья Лагода</dc:creator>
  <cp:lastModifiedBy>Дарья Лагода</cp:lastModifiedBy>
  <cp:revision>1</cp:revision>
  <dcterms:created xsi:type="dcterms:W3CDTF">2022-11-10T11:37:11Z</dcterms:created>
  <dcterms:modified xsi:type="dcterms:W3CDTF">2022-11-10T11:41:33Z</dcterms:modified>
</cp:coreProperties>
</file>