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40"/>
    <p:restoredTop sz="96281"/>
  </p:normalViewPr>
  <p:slideViewPr>
    <p:cSldViewPr snapToGrid="0">
      <p:cViewPr varScale="1">
        <p:scale>
          <a:sx n="50" d="100"/>
          <a:sy n="50" d="100"/>
        </p:scale>
        <p:origin x="184" y="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99DDC-5B7C-8DA3-2AAC-9E4C989E5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Надмірна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  <a:r>
              <a:rPr lang="ru-RU" dirty="0" err="1"/>
              <a:t>Визначення</a:t>
            </a:r>
            <a:r>
              <a:rPr lang="ru-RU" dirty="0"/>
              <a:t>. </a:t>
            </a:r>
            <a:r>
              <a:rPr lang="ru-RU" dirty="0" err="1"/>
              <a:t>Епідеміологія</a:t>
            </a:r>
            <a:r>
              <a:rPr lang="ru-RU" dirty="0"/>
              <a:t>. </a:t>
            </a:r>
            <a:r>
              <a:rPr lang="ru-RU" dirty="0" err="1"/>
              <a:t>Етіологія</a:t>
            </a:r>
            <a:r>
              <a:rPr lang="ru-RU" dirty="0"/>
              <a:t>. </a:t>
            </a:r>
            <a:r>
              <a:rPr lang="ru-RU" dirty="0" err="1"/>
              <a:t>Класифікація</a:t>
            </a:r>
            <a:r>
              <a:rPr lang="ru-RU" dirty="0"/>
              <a:t>. </a:t>
            </a:r>
            <a:r>
              <a:rPr lang="ru-RU" dirty="0" err="1"/>
              <a:t>Діагностика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123E1C-B3A1-D5E9-C12D-8EA0B6975A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5453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FD1F1-79FF-FCA0-2413-305A7F10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Надмірна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ожиріння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78D21B-A2EA-A868-CE00-2EC1B25100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«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»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опису</a:t>
            </a:r>
            <a:r>
              <a:rPr lang="ru-RU" dirty="0"/>
              <a:t> </a:t>
            </a:r>
            <a:r>
              <a:rPr lang="ru-RU" dirty="0" err="1"/>
              <a:t>поліпшень</a:t>
            </a:r>
            <a:r>
              <a:rPr lang="ru-RU" dirty="0"/>
              <a:t>, </a:t>
            </a:r>
            <a:r>
              <a:rPr lang="ru-RU" dirty="0" err="1"/>
              <a:t>пов’язаних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здоров’ям</a:t>
            </a:r>
            <a:r>
              <a:rPr lang="ru-RU" dirty="0"/>
              <a:t>, а не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(МТ).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схуднення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єдиною</a:t>
            </a:r>
            <a:r>
              <a:rPr lang="ru-RU" dirty="0"/>
              <a:t> метою, яка не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поліпшення</a:t>
            </a:r>
            <a:r>
              <a:rPr lang="ru-RU" dirty="0"/>
              <a:t> стану </a:t>
            </a:r>
            <a:r>
              <a:rPr lang="ru-RU" dirty="0" err="1"/>
              <a:t>здоров’я</a:t>
            </a:r>
            <a:r>
              <a:rPr lang="ru-RU" dirty="0"/>
              <a:t> та ЯЖ.</a:t>
            </a:r>
          </a:p>
          <a:p>
            <a:pPr marL="0" indent="0">
              <a:buNone/>
            </a:pPr>
            <a:r>
              <a:rPr lang="ru-RU" dirty="0" err="1"/>
              <a:t>НадМТ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ІМТ </a:t>
            </a:r>
            <a:r>
              <a:rPr lang="ru-RU" dirty="0" err="1"/>
              <a:t>від</a:t>
            </a:r>
            <a:r>
              <a:rPr lang="ru-RU" dirty="0"/>
              <a:t> 25 до 29,9 кг/м2.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у </a:t>
            </a:r>
            <a:r>
              <a:rPr lang="ru-RU" dirty="0" err="1"/>
              <a:t>виокремленні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стану,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передує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та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лікарського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Поведінкова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поведінкових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у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, сон,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стресу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поліпшення</a:t>
            </a:r>
            <a:r>
              <a:rPr lang="ru-RU" dirty="0"/>
              <a:t> ЯЖ,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).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2678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FA933-752D-7B0C-E859-A929B8AB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Епідеміологія</a:t>
            </a:r>
            <a:r>
              <a:rPr lang="ru-RU" dirty="0"/>
              <a:t>. 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8263A42-E88B-E01E-2F5A-324C9C5C66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14700" y="2214694"/>
            <a:ext cx="5969000" cy="4024789"/>
          </a:xfrm>
        </p:spPr>
      </p:pic>
    </p:spTree>
    <p:extLst>
      <p:ext uri="{BB962C8B-B14F-4D97-AF65-F5344CB8AC3E}">
        <p14:creationId xmlns:p14="http://schemas.microsoft.com/office/powerpoint/2010/main" val="319303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B1B19-DBB3-F16D-779A-817A7E60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Етіологія</a:t>
            </a:r>
            <a:r>
              <a:rPr lang="ru-RU" dirty="0"/>
              <a:t>. </a:t>
            </a:r>
            <a:endParaRPr lang="ru-UA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A8B804A-B22C-045D-8650-676B8DF85FF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56174243"/>
              </p:ext>
            </p:extLst>
          </p:nvPr>
        </p:nvGraphicFramePr>
        <p:xfrm>
          <a:off x="2665202" y="2214689"/>
          <a:ext cx="3430797" cy="4024793"/>
        </p:xfrm>
        <a:graphic>
          <a:graphicData uri="http://schemas.openxmlformats.org/drawingml/2006/table">
            <a:tbl>
              <a:tblPr/>
              <a:tblGrid>
                <a:gridCol w="3430797">
                  <a:extLst>
                    <a:ext uri="{9D8B030D-6E8A-4147-A177-3AD203B41FA5}">
                      <a16:colId xmlns:a16="http://schemas.microsoft.com/office/drawing/2014/main" val="1981693630"/>
                    </a:ext>
                  </a:extLst>
                </a:gridCol>
              </a:tblGrid>
              <a:tr h="37086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Препарати, що викликають збільшення ваги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714658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Гіпоталамічна хірургія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724609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Дієтичне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902155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Правила годування немовлят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096936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Прогресуюче гіперпластичне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697981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Частота прийому їжі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4286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Дієти з високим вмістом жиру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901207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Переїдання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557962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Нейроендокринні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550054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Гіпоталамічне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699458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Гіпотиреоз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1496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Сезонний афективний розлад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997430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Синдром Кушинга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24980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Синдром полікістозних яєчників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907039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Гіпогонадизм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537391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Дефіцит гормону росту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545185"/>
                  </a:ext>
                </a:extLst>
              </a:tr>
              <a:tr h="21887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Псевдогіпопаратиреоз</a:t>
                      </a:r>
                      <a:endParaRPr lang="ru-RU" sz="1000" dirty="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028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E792A37-FC11-3409-5E81-A1F7886FC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36801" y="-108337"/>
            <a:ext cx="191171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ru-UA" altLang="ru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374FA8A-29B1-2658-BA4B-8634E3E9F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35698"/>
              </p:ext>
            </p:extLst>
          </p:nvPr>
        </p:nvGraphicFramePr>
        <p:xfrm>
          <a:off x="7034002" y="2215551"/>
          <a:ext cx="3202197" cy="4023930"/>
        </p:xfrm>
        <a:graphic>
          <a:graphicData uri="http://schemas.openxmlformats.org/drawingml/2006/table">
            <a:tbl>
              <a:tblPr/>
              <a:tblGrid>
                <a:gridCol w="3202197">
                  <a:extLst>
                    <a:ext uri="{9D8B030D-6E8A-4147-A177-3AD203B41FA5}">
                      <a16:colId xmlns:a16="http://schemas.microsoft.com/office/drawing/2014/main" val="2913170533"/>
                    </a:ext>
                  </a:extLst>
                </a:gridCol>
              </a:tblGrid>
              <a:tr h="37078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Препарати, що викликають збільшення ваги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6188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Гіпоталамічна хірургія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03775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Дієтичне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8449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Правила годування немовлят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686984"/>
                  </a:ext>
                </a:extLst>
              </a:tr>
              <a:tr h="37078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Прогресуюче гіперпластичне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1240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Частота прийому їжі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0999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Дієти з високим вмістом жиру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509881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Переїдання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543007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Нейроендокринні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621389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Гіпоталамічне ожиріння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30456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Гіпотиреоз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831632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Сезонний афективний розлад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341435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Синдром Кушинга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48319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Синдром полікістозних яєчників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318176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Гіпогонадизм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495582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Дефіцит гормону росту</a:t>
                      </a:r>
                      <a:endParaRPr lang="ru-RU" sz="100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95908"/>
                  </a:ext>
                </a:extLst>
              </a:tr>
              <a:tr h="21882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Псевдогіпопаратиреоз</a:t>
                      </a:r>
                      <a:endParaRPr lang="ru-RU" sz="1000" dirty="0">
                        <a:effectLst/>
                      </a:endParaRPr>
                    </a:p>
                  </a:txBody>
                  <a:tcPr marL="31035" marR="31035" marT="15518" marB="15518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324764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CC2D743C-7DDD-D38E-A757-E31322F89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213" y="2259489"/>
            <a:ext cx="178433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ru-UA" altLang="ru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05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9F76B-77E6-80F2-8F69-49F005513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r>
              <a:rPr lang="ru-RU" dirty="0"/>
              <a:t>. 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CDE261-1FF2-BD75-B8D4-DF50B4D48C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632200" y="2897981"/>
            <a:ext cx="4927600" cy="2362200"/>
          </a:xfrm>
        </p:spPr>
      </p:pic>
    </p:spTree>
    <p:extLst>
      <p:ext uri="{BB962C8B-B14F-4D97-AF65-F5344CB8AC3E}">
        <p14:creationId xmlns:p14="http://schemas.microsoft.com/office/powerpoint/2010/main" val="351769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02ECE-8E59-98C4-0172-71136516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Діагностика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169D22-9F44-97E1-DD56-D415AA448B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Обов’язково</a:t>
            </a:r>
            <a:r>
              <a:rPr lang="ru-RU" dirty="0"/>
              <a:t> </a:t>
            </a:r>
            <a:r>
              <a:rPr lang="ru-RU" dirty="0" err="1"/>
              <a:t>оцініть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наявні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усі</a:t>
            </a:r>
            <a:r>
              <a:rPr lang="ru-RU" dirty="0"/>
              <a:t> причини, </a:t>
            </a:r>
            <a:r>
              <a:rPr lang="ru-RU" dirty="0" err="1"/>
              <a:t>що</a:t>
            </a:r>
            <a:r>
              <a:rPr lang="ru-RU" dirty="0"/>
              <a:t> лежать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НадМТ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 </a:t>
            </a:r>
            <a:r>
              <a:rPr lang="ru-RU" dirty="0" err="1"/>
              <a:t>наявність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коморбідностей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ЦД 2 типу, АГ, ССЗ, остеоартриту, </a:t>
            </a:r>
            <a:r>
              <a:rPr lang="ru-RU" dirty="0" err="1"/>
              <a:t>дисліпідемій</a:t>
            </a:r>
            <a:r>
              <a:rPr lang="ru-RU" dirty="0"/>
              <a:t> та </a:t>
            </a:r>
            <a:r>
              <a:rPr lang="ru-RU" dirty="0" err="1"/>
              <a:t>апное</a:t>
            </a:r>
            <a:r>
              <a:rPr lang="ru-RU" dirty="0"/>
              <a:t> </a:t>
            </a:r>
            <a:r>
              <a:rPr lang="ru-RU" dirty="0" err="1"/>
              <a:t>уві</a:t>
            </a:r>
            <a:r>
              <a:rPr lang="ru-RU" dirty="0"/>
              <a:t> </a:t>
            </a:r>
            <a:r>
              <a:rPr lang="ru-RU" dirty="0" err="1"/>
              <a:t>сні</a:t>
            </a:r>
            <a:r>
              <a:rPr lang="ru-RU" dirty="0"/>
              <a:t>);</a:t>
            </a:r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6038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DF9EF-4F6D-2CC0-E81B-94EF67BA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Діагностика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921FFF-8413-D1E2-F67C-1FACA802E7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• </a:t>
            </a:r>
            <a:r>
              <a:rPr lang="ru-RU" dirty="0" err="1"/>
              <a:t>наявність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, </a:t>
            </a:r>
            <a:r>
              <a:rPr lang="ru-RU" dirty="0" err="1"/>
              <a:t>виявлених</a:t>
            </a:r>
            <a:r>
              <a:rPr lang="ru-RU" dirty="0"/>
              <a:t> при </a:t>
            </a:r>
            <a:r>
              <a:rPr lang="ru-RU" dirty="0" err="1"/>
              <a:t>оцінці</a:t>
            </a:r>
            <a:r>
              <a:rPr lang="ru-RU" dirty="0"/>
              <a:t> </a:t>
            </a:r>
            <a:r>
              <a:rPr lang="ru-RU" dirty="0" err="1"/>
              <a:t>ліпідного</a:t>
            </a:r>
            <a:r>
              <a:rPr lang="ru-RU" dirty="0"/>
              <a:t> </a:t>
            </a:r>
            <a:r>
              <a:rPr lang="ru-RU" dirty="0" err="1"/>
              <a:t>профілю</a:t>
            </a:r>
            <a:r>
              <a:rPr lang="ru-RU" dirty="0"/>
              <a:t> (</a:t>
            </a:r>
            <a:r>
              <a:rPr lang="ru-RU" dirty="0" err="1"/>
              <a:t>бажано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</a:t>
            </a:r>
            <a:r>
              <a:rPr lang="ru-RU" dirty="0" err="1"/>
              <a:t>натще</a:t>
            </a:r>
            <a:r>
              <a:rPr lang="ru-RU" dirty="0"/>
              <a:t>), </a:t>
            </a:r>
            <a:r>
              <a:rPr lang="ru-RU" dirty="0" err="1"/>
              <a:t>вимірюванні</a:t>
            </a:r>
            <a:r>
              <a:rPr lang="ru-RU" dirty="0"/>
              <a:t> АТ і </a:t>
            </a:r>
            <a:r>
              <a:rPr lang="ru-RU" dirty="0" err="1"/>
              <a:t>визначенні</a:t>
            </a:r>
            <a:r>
              <a:rPr lang="ru-RU" dirty="0"/>
              <a:t> </a:t>
            </a:r>
            <a:r>
              <a:rPr lang="en-US" dirty="0"/>
              <a:t>HbA1c;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(</a:t>
            </a:r>
            <a:r>
              <a:rPr lang="ru-RU" dirty="0" err="1"/>
              <a:t>харчування</a:t>
            </a:r>
            <a:r>
              <a:rPr lang="ru-RU" dirty="0"/>
              <a:t> та </a:t>
            </a:r>
            <a:r>
              <a:rPr lang="ru-RU" dirty="0" err="1"/>
              <a:t>фізичну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психосоціальні</a:t>
            </a:r>
            <a:r>
              <a:rPr lang="ru-RU" dirty="0"/>
              <a:t> </a:t>
            </a:r>
            <a:r>
              <a:rPr lang="ru-RU" dirty="0" err="1"/>
              <a:t>стреси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 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 з боку </a:t>
            </a:r>
            <a:r>
              <a:rPr lang="ru-RU" dirty="0" err="1"/>
              <a:t>довкілля</a:t>
            </a:r>
            <a:r>
              <a:rPr lang="ru-RU" dirty="0"/>
              <a:t>, </a:t>
            </a:r>
            <a:r>
              <a:rPr lang="ru-RU" dirty="0" err="1"/>
              <a:t>суспільства</a:t>
            </a:r>
            <a:r>
              <a:rPr lang="ru-RU" dirty="0"/>
              <a:t> та </a:t>
            </a:r>
            <a:r>
              <a:rPr lang="ru-RU" dirty="0" err="1"/>
              <a:t>сім’ї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сімейний</a:t>
            </a:r>
            <a:r>
              <a:rPr lang="ru-RU" dirty="0"/>
              <a:t> анамнез </a:t>
            </a:r>
            <a:r>
              <a:rPr lang="ru-RU" dirty="0" err="1"/>
              <a:t>НадМТ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й </a:t>
            </a:r>
            <a:r>
              <a:rPr lang="ru-RU" dirty="0" err="1"/>
              <a:t>коморбідних</a:t>
            </a:r>
            <a:r>
              <a:rPr lang="ru-RU" dirty="0"/>
              <a:t> </a:t>
            </a:r>
            <a:r>
              <a:rPr lang="ru-RU" dirty="0" err="1"/>
              <a:t>станів</a:t>
            </a:r>
            <a:endParaRPr lang="ru-RU" dirty="0"/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2463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E313E-8A57-B281-5303-0CDB12C6A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FB689A-FD85-83C3-BD3F-E7A8204E67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290907331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</TotalTime>
  <Words>350</Words>
  <Application>Microsoft Macintosh PowerPoint</Application>
  <PresentationFormat>Широкоэкранный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Tw Cen MT</vt:lpstr>
      <vt:lpstr>Капля</vt:lpstr>
      <vt:lpstr>Надмірна маса тіла та ожиріння. Визначення. Епідеміологія. Етіологія. Класифікація. Діагностика. </vt:lpstr>
      <vt:lpstr>Надмірна маса тіла та ожиріння </vt:lpstr>
      <vt:lpstr>Епідеміологія. </vt:lpstr>
      <vt:lpstr>Етіологія. </vt:lpstr>
      <vt:lpstr>Класифікація. </vt:lpstr>
      <vt:lpstr>Діагностика </vt:lpstr>
      <vt:lpstr>Діагностика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Надмірна маса тіла та ожиріння. Визначення. Епідеміологія. Етіологія. Класифікація. Діагностика. </dc:title>
  <dc:creator>Дарья Лагода</dc:creator>
  <cp:lastModifiedBy>Дарья Лагода</cp:lastModifiedBy>
  <cp:revision>1</cp:revision>
  <dcterms:created xsi:type="dcterms:W3CDTF">2022-11-10T11:44:20Z</dcterms:created>
  <dcterms:modified xsi:type="dcterms:W3CDTF">2022-11-10T11:49:50Z</dcterms:modified>
</cp:coreProperties>
</file>