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242"/>
    <p:restoredTop sz="96281"/>
  </p:normalViewPr>
  <p:slideViewPr>
    <p:cSldViewPr snapToGrid="0">
      <p:cViewPr varScale="1">
        <p:scale>
          <a:sx n="45" d="100"/>
          <a:sy n="45" d="100"/>
        </p:scale>
        <p:origin x="192" y="19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677F1D-4307-5D98-816D-7A3F714FB6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/>
              <a:t>Фізична</a:t>
            </a:r>
            <a:r>
              <a:rPr lang="ru-RU" dirty="0"/>
              <a:t> </a:t>
            </a:r>
            <a:r>
              <a:rPr lang="ru-RU" dirty="0" err="1"/>
              <a:t>активність</a:t>
            </a:r>
            <a:r>
              <a:rPr lang="ru-RU" dirty="0"/>
              <a:t> </a:t>
            </a:r>
            <a:r>
              <a:rPr lang="ru-RU" dirty="0" err="1"/>
              <a:t>пацієнтів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живуть</a:t>
            </a:r>
            <a:r>
              <a:rPr lang="ru-RU" dirty="0"/>
              <a:t> з </a:t>
            </a:r>
            <a:r>
              <a:rPr lang="ru-RU" dirty="0" err="1"/>
              <a:t>ожирінням</a:t>
            </a:r>
            <a:r>
              <a:rPr lang="ru-RU" dirty="0"/>
              <a:t>. </a:t>
            </a:r>
            <a:endParaRPr lang="ru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12E9777-5EE3-3A5C-A961-1827E49F70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328522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CD0C10-112D-CD49-3E87-6E1532A6B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Підходи</a:t>
            </a:r>
            <a:r>
              <a:rPr lang="ru-RU" dirty="0"/>
              <a:t> до </a:t>
            </a:r>
            <a:r>
              <a:rPr lang="ru-RU" dirty="0" err="1"/>
              <a:t>зміни</a:t>
            </a:r>
            <a:r>
              <a:rPr lang="ru-RU" dirty="0"/>
              <a:t> </a:t>
            </a:r>
            <a:r>
              <a:rPr lang="ru-RU" dirty="0" err="1"/>
              <a:t>фізичної</a:t>
            </a:r>
            <a:r>
              <a:rPr lang="ru-RU" dirty="0"/>
              <a:t> </a:t>
            </a:r>
            <a:r>
              <a:rPr lang="ru-RU" dirty="0" err="1"/>
              <a:t>активності</a:t>
            </a:r>
            <a:r>
              <a:rPr lang="ru-RU" dirty="0"/>
              <a:t> та </a:t>
            </a:r>
            <a:r>
              <a:rPr lang="ru-RU" dirty="0" err="1"/>
              <a:t>модифікації</a:t>
            </a:r>
            <a:r>
              <a:rPr lang="ru-RU" dirty="0"/>
              <a:t> способу </a:t>
            </a:r>
            <a:r>
              <a:rPr lang="ru-RU" dirty="0" err="1"/>
              <a:t>життя</a:t>
            </a:r>
            <a:r>
              <a:rPr lang="ru-RU" dirty="0"/>
              <a:t> </a:t>
            </a:r>
            <a:r>
              <a:rPr lang="ru-RU" dirty="0" err="1"/>
              <a:t>пацієнтів</a:t>
            </a:r>
            <a:r>
              <a:rPr lang="ru-RU" dirty="0"/>
              <a:t> з </a:t>
            </a:r>
            <a:r>
              <a:rPr lang="ru-RU" dirty="0" err="1"/>
              <a:t>надмірною</a:t>
            </a:r>
            <a:r>
              <a:rPr lang="ru-RU" dirty="0"/>
              <a:t> </a:t>
            </a:r>
            <a:r>
              <a:rPr lang="ru-RU" dirty="0" err="1"/>
              <a:t>масою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та </a:t>
            </a:r>
            <a:r>
              <a:rPr lang="ru-RU" dirty="0" err="1"/>
              <a:t>ожирінням</a:t>
            </a:r>
            <a:r>
              <a:rPr lang="ru-RU" dirty="0"/>
              <a:t>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7F1EEE-CE24-E7F7-3E93-B3AF57CAF5A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endParaRPr lang="ru-UA" dirty="0"/>
          </a:p>
          <a:p>
            <a:pPr marL="0" indent="0">
              <a:buNone/>
            </a:pPr>
            <a:r>
              <a:rPr lang="ru-RU" dirty="0" err="1"/>
              <a:t>дорослих</a:t>
            </a:r>
            <a:r>
              <a:rPr lang="ru-RU" dirty="0"/>
              <a:t> </a:t>
            </a:r>
            <a:r>
              <a:rPr lang="ru-RU" dirty="0" err="1"/>
              <a:t>збільшувати</a:t>
            </a:r>
            <a:r>
              <a:rPr lang="ru-RU" dirty="0"/>
              <a:t> </a:t>
            </a:r>
            <a:r>
              <a:rPr lang="ru-RU" dirty="0" err="1"/>
              <a:t>рівень</a:t>
            </a:r>
            <a:r>
              <a:rPr lang="ru-RU" dirty="0"/>
              <a:t> ФА, </a:t>
            </a:r>
            <a:r>
              <a:rPr lang="ru-RU" dirty="0" err="1"/>
              <a:t>навіть</a:t>
            </a:r>
            <a:r>
              <a:rPr lang="ru-RU" dirty="0"/>
              <a:t> </a:t>
            </a:r>
            <a:r>
              <a:rPr lang="ru-RU" dirty="0" err="1"/>
              <a:t>якщо</a:t>
            </a:r>
            <a:r>
              <a:rPr lang="ru-RU" dirty="0"/>
              <a:t> в </a:t>
            </a:r>
            <a:r>
              <a:rPr lang="ru-RU" dirty="0" err="1"/>
              <a:t>результаті</a:t>
            </a:r>
            <a:r>
              <a:rPr lang="ru-RU" dirty="0"/>
              <a:t> вони не </a:t>
            </a:r>
            <a:r>
              <a:rPr lang="ru-RU" dirty="0" err="1"/>
              <a:t>знижують</a:t>
            </a:r>
            <a:r>
              <a:rPr lang="ru-RU" dirty="0"/>
              <a:t> МТ, </a:t>
            </a:r>
            <a:r>
              <a:rPr lang="ru-RU" dirty="0" err="1"/>
              <a:t>оскільки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низку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переваг</a:t>
            </a:r>
            <a:r>
              <a:rPr lang="ru-RU" dirty="0"/>
              <a:t> для </a:t>
            </a:r>
            <a:r>
              <a:rPr lang="ru-RU" dirty="0" err="1"/>
              <a:t>здоров’я</a:t>
            </a:r>
            <a:r>
              <a:rPr lang="ru-RU" dirty="0"/>
              <a:t> (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знижений</a:t>
            </a:r>
            <a:r>
              <a:rPr lang="ru-RU" dirty="0"/>
              <a:t> </a:t>
            </a:r>
            <a:r>
              <a:rPr lang="ru-RU" dirty="0" err="1"/>
              <a:t>ризик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ЦД 2 типу та ССЗ). </a:t>
            </a:r>
            <a:r>
              <a:rPr lang="ru-RU" dirty="0" err="1"/>
              <a:t>Поясніть</a:t>
            </a:r>
            <a:r>
              <a:rPr lang="ru-RU" dirty="0"/>
              <a:t> людям,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мали</a:t>
            </a:r>
            <a:r>
              <a:rPr lang="ru-RU" dirty="0"/>
              <a:t> </a:t>
            </a:r>
            <a:r>
              <a:rPr lang="ru-RU" dirty="0" err="1"/>
              <a:t>ожиріння</a:t>
            </a:r>
            <a:r>
              <a:rPr lang="ru-RU" dirty="0"/>
              <a:t> та </a:t>
            </a:r>
            <a:r>
              <a:rPr lang="ru-RU" dirty="0" err="1"/>
              <a:t>зменшили</a:t>
            </a:r>
            <a:r>
              <a:rPr lang="ru-RU" dirty="0"/>
              <a:t> МТ, </a:t>
            </a:r>
            <a:r>
              <a:rPr lang="ru-RU" dirty="0" err="1"/>
              <a:t>що</a:t>
            </a:r>
            <a:r>
              <a:rPr lang="ru-RU" dirty="0"/>
              <a:t> вони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потребувати</a:t>
            </a:r>
            <a:r>
              <a:rPr lang="ru-RU" dirty="0"/>
              <a:t> 60-90 </a:t>
            </a:r>
            <a:r>
              <a:rPr lang="ru-RU" dirty="0" err="1"/>
              <a:t>хвилин</a:t>
            </a:r>
            <a:r>
              <a:rPr lang="ru-RU" dirty="0"/>
              <a:t> </a:t>
            </a:r>
            <a:r>
              <a:rPr lang="ru-RU" dirty="0" err="1"/>
              <a:t>фізичного</a:t>
            </a:r>
            <a:r>
              <a:rPr lang="ru-RU" dirty="0"/>
              <a:t> </a:t>
            </a:r>
            <a:r>
              <a:rPr lang="ru-RU" dirty="0" err="1"/>
              <a:t>навантаження</a:t>
            </a:r>
            <a:r>
              <a:rPr lang="ru-RU" dirty="0"/>
              <a:t> на день для </a:t>
            </a:r>
            <a:r>
              <a:rPr lang="ru-RU" dirty="0" err="1"/>
              <a:t>уникнення</a:t>
            </a:r>
            <a:r>
              <a:rPr lang="ru-RU" dirty="0"/>
              <a:t> повторного </a:t>
            </a:r>
            <a:r>
              <a:rPr lang="ru-RU" dirty="0" err="1"/>
              <a:t>збільшення</a:t>
            </a:r>
            <a:r>
              <a:rPr lang="ru-RU" dirty="0"/>
              <a:t> МТ. </a:t>
            </a:r>
          </a:p>
          <a:p>
            <a:pPr marL="0" indent="0">
              <a:buNone/>
            </a:pPr>
            <a:r>
              <a:rPr lang="ru-RU" dirty="0" err="1"/>
              <a:t>Заохочуйте</a:t>
            </a:r>
            <a:r>
              <a:rPr lang="ru-RU" dirty="0"/>
              <a:t> </a:t>
            </a:r>
            <a:r>
              <a:rPr lang="ru-RU" dirty="0" err="1"/>
              <a:t>дорослих</a:t>
            </a:r>
            <a:r>
              <a:rPr lang="ru-RU" dirty="0"/>
              <a:t> </a:t>
            </a:r>
            <a:r>
              <a:rPr lang="ru-RU" dirty="0" err="1"/>
              <a:t>дотримуватися</a:t>
            </a:r>
            <a:r>
              <a:rPr lang="ru-RU" dirty="0"/>
              <a:t> </a:t>
            </a:r>
            <a:r>
              <a:rPr lang="ru-RU" dirty="0" err="1"/>
              <a:t>рекомендованих</a:t>
            </a:r>
            <a:r>
              <a:rPr lang="ru-RU" dirty="0"/>
              <a:t> </a:t>
            </a:r>
            <a:r>
              <a:rPr lang="ru-RU" dirty="0" err="1"/>
              <a:t>рівнів</a:t>
            </a:r>
            <a:r>
              <a:rPr lang="ru-RU" dirty="0"/>
              <a:t> </a:t>
            </a:r>
            <a:r>
              <a:rPr lang="ru-RU" dirty="0" err="1"/>
              <a:t>активності</a:t>
            </a:r>
            <a:r>
              <a:rPr lang="ru-RU" dirty="0"/>
              <a:t> для </a:t>
            </a:r>
            <a:r>
              <a:rPr lang="ru-RU" dirty="0" err="1"/>
              <a:t>підтримки</a:t>
            </a:r>
            <a:r>
              <a:rPr lang="ru-RU" dirty="0"/>
              <a:t> </a:t>
            </a:r>
            <a:r>
              <a:rPr lang="ru-RU" dirty="0" err="1"/>
              <a:t>здорової</a:t>
            </a:r>
            <a:r>
              <a:rPr lang="ru-RU" dirty="0"/>
              <a:t> МТ, </a:t>
            </a:r>
            <a:r>
              <a:rPr lang="ru-RU" dirty="0" err="1"/>
              <a:t>застосовуючи</a:t>
            </a:r>
            <a:r>
              <a:rPr lang="ru-RU" dirty="0"/>
              <a:t> </a:t>
            </a:r>
            <a:r>
              <a:rPr lang="ru-RU" dirty="0" err="1"/>
              <a:t>спланований</a:t>
            </a:r>
            <a:r>
              <a:rPr lang="ru-RU" dirty="0"/>
              <a:t> </a:t>
            </a:r>
            <a:r>
              <a:rPr lang="ru-RU" dirty="0" err="1"/>
              <a:t>підхід</a:t>
            </a:r>
            <a:r>
              <a:rPr lang="ru-RU" dirty="0"/>
              <a:t> та </a:t>
            </a:r>
            <a:r>
              <a:rPr lang="ru-RU" dirty="0" err="1"/>
              <a:t>узгоджені</a:t>
            </a:r>
            <a:r>
              <a:rPr lang="ru-RU" dirty="0"/>
              <a:t> </a:t>
            </a:r>
            <a:r>
              <a:rPr lang="ru-RU" dirty="0" err="1"/>
              <a:t>цілі</a:t>
            </a:r>
            <a:r>
              <a:rPr lang="ru-RU" dirty="0"/>
              <a:t>. </a:t>
            </a:r>
          </a:p>
          <a:p>
            <a:br>
              <a:rPr lang="ru-RU" dirty="0"/>
            </a:br>
            <a:br>
              <a:rPr lang="ru-RU" dirty="0"/>
            </a:b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4124593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D08A06-BA21-641C-8325-D7B96B8DF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Рекомендуйте </a:t>
            </a:r>
            <a:r>
              <a:rPr lang="ru-RU" dirty="0" err="1"/>
              <a:t>оптимальний</a:t>
            </a:r>
            <a:r>
              <a:rPr lang="ru-RU" dirty="0"/>
              <a:t> вид ФА, </a:t>
            </a:r>
            <a:r>
              <a:rPr lang="ru-RU" dirty="0" err="1"/>
              <a:t>наприклад</a:t>
            </a:r>
            <a:r>
              <a:rPr lang="ru-RU" dirty="0"/>
              <a:t>: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396160-2BBC-5B65-7477-D1D9B34D018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• </a:t>
            </a:r>
            <a:r>
              <a:rPr lang="ru-RU" dirty="0" err="1"/>
              <a:t>активність</a:t>
            </a:r>
            <a:r>
              <a:rPr lang="ru-RU" dirty="0"/>
              <a:t>, яку легко </a:t>
            </a:r>
            <a:r>
              <a:rPr lang="ru-RU" dirty="0" err="1"/>
              <a:t>впровадити</a:t>
            </a:r>
            <a:r>
              <a:rPr lang="ru-RU" dirty="0"/>
              <a:t> в </a:t>
            </a:r>
            <a:r>
              <a:rPr lang="ru-RU" dirty="0" err="1"/>
              <a:t>щоденне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 (</a:t>
            </a:r>
            <a:r>
              <a:rPr lang="ru-RU" dirty="0" err="1"/>
              <a:t>швидка</a:t>
            </a:r>
            <a:r>
              <a:rPr lang="ru-RU" dirty="0"/>
              <a:t> ходьба, </a:t>
            </a:r>
            <a:r>
              <a:rPr lang="ru-RU" dirty="0" err="1"/>
              <a:t>садівництво</a:t>
            </a:r>
            <a:r>
              <a:rPr lang="ru-RU" dirty="0"/>
              <a:t>, велоспорт);</a:t>
            </a:r>
          </a:p>
          <a:p>
            <a:pPr marL="0" indent="0">
              <a:buNone/>
            </a:pPr>
            <a:r>
              <a:rPr lang="ru-RU" dirty="0"/>
              <a:t>• </a:t>
            </a:r>
            <a:r>
              <a:rPr lang="ru-RU" dirty="0" err="1"/>
              <a:t>програми</a:t>
            </a:r>
            <a:r>
              <a:rPr lang="ru-RU" dirty="0"/>
              <a:t> </a:t>
            </a:r>
            <a:r>
              <a:rPr lang="ru-RU" dirty="0" err="1"/>
              <a:t>навантажень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керівництвом</a:t>
            </a:r>
            <a:r>
              <a:rPr lang="ru-RU" dirty="0"/>
              <a:t> тренера;</a:t>
            </a:r>
          </a:p>
          <a:p>
            <a:pPr marL="0" indent="0">
              <a:buNone/>
            </a:pPr>
            <a:r>
              <a:rPr lang="ru-RU" dirty="0"/>
              <a:t>•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види</a:t>
            </a:r>
            <a:r>
              <a:rPr lang="ru-RU" dirty="0"/>
              <a:t> ФА на </a:t>
            </a:r>
            <a:r>
              <a:rPr lang="ru-RU" dirty="0" err="1"/>
              <a:t>кшталт</a:t>
            </a:r>
            <a:r>
              <a:rPr lang="ru-RU" dirty="0"/>
              <a:t> </a:t>
            </a:r>
            <a:r>
              <a:rPr lang="ru-RU" dirty="0" err="1"/>
              <a:t>плавання</a:t>
            </a:r>
            <a:r>
              <a:rPr lang="ru-RU" dirty="0"/>
              <a:t>, </a:t>
            </a:r>
            <a:r>
              <a:rPr lang="ru-RU" dirty="0" err="1"/>
              <a:t>ходьби</a:t>
            </a:r>
            <a:r>
              <a:rPr lang="ru-RU" dirty="0"/>
              <a:t> (</a:t>
            </a:r>
            <a:r>
              <a:rPr lang="ru-RU" dirty="0" err="1"/>
              <a:t>певна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кроків</a:t>
            </a:r>
            <a:r>
              <a:rPr lang="ru-RU" dirty="0"/>
              <a:t> </a:t>
            </a:r>
            <a:r>
              <a:rPr lang="ru-RU" dirty="0" err="1"/>
              <a:t>щодня</a:t>
            </a:r>
            <a:r>
              <a:rPr lang="ru-RU" dirty="0"/>
              <a:t>), </a:t>
            </a:r>
            <a:r>
              <a:rPr lang="ru-RU" dirty="0" err="1"/>
              <a:t>ходьби</a:t>
            </a:r>
            <a:r>
              <a:rPr lang="ru-RU" dirty="0"/>
              <a:t> сходами.</a:t>
            </a:r>
          </a:p>
          <a:p>
            <a:pPr marL="0" indent="0">
              <a:buNone/>
            </a:pPr>
            <a:br>
              <a:rPr lang="ru-RU" dirty="0"/>
            </a:br>
            <a:r>
              <a:rPr lang="ru-RU" dirty="0" err="1"/>
              <a:t>Врахуйте</a:t>
            </a:r>
            <a:r>
              <a:rPr lang="ru-RU" dirty="0"/>
              <a:t> </a:t>
            </a:r>
            <a:r>
              <a:rPr lang="ru-RU" dirty="0" err="1"/>
              <a:t>поточний</a:t>
            </a:r>
            <a:r>
              <a:rPr lang="ru-RU" dirty="0"/>
              <a:t> </a:t>
            </a:r>
            <a:r>
              <a:rPr lang="ru-RU" dirty="0" err="1"/>
              <a:t>рівень</a:t>
            </a:r>
            <a:r>
              <a:rPr lang="ru-RU" dirty="0"/>
              <a:t> ФА та </a:t>
            </a:r>
            <a:r>
              <a:rPr lang="ru-RU" dirty="0" err="1"/>
              <a:t>здатність</a:t>
            </a:r>
            <a:r>
              <a:rPr lang="ru-RU" dirty="0"/>
              <a:t> </a:t>
            </a:r>
            <a:r>
              <a:rPr lang="ru-RU" dirty="0" err="1"/>
              <a:t>виконувати</a:t>
            </a:r>
            <a:r>
              <a:rPr lang="ru-RU" dirty="0"/>
              <a:t> </a:t>
            </a:r>
            <a:r>
              <a:rPr lang="ru-RU" dirty="0" err="1"/>
              <a:t>навантаження</a:t>
            </a:r>
            <a:r>
              <a:rPr lang="ru-RU" dirty="0"/>
              <a:t>.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заохочуйте</a:t>
            </a:r>
            <a:r>
              <a:rPr lang="ru-RU" dirty="0"/>
              <a:t> людей </a:t>
            </a:r>
            <a:r>
              <a:rPr lang="ru-RU" dirty="0" err="1"/>
              <a:t>зменшити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часу, </a:t>
            </a:r>
            <a:r>
              <a:rPr lang="ru-RU" dirty="0" err="1"/>
              <a:t>проведеного</a:t>
            </a:r>
            <a:r>
              <a:rPr lang="ru-RU" dirty="0"/>
              <a:t> за </a:t>
            </a:r>
            <a:r>
              <a:rPr lang="ru-RU" dirty="0" err="1"/>
              <a:t>неактивними</a:t>
            </a:r>
            <a:r>
              <a:rPr lang="ru-RU" dirty="0"/>
              <a:t> </a:t>
            </a:r>
            <a:r>
              <a:rPr lang="ru-RU" dirty="0" err="1"/>
              <a:t>заняттями</a:t>
            </a:r>
            <a:r>
              <a:rPr lang="ru-RU" dirty="0"/>
              <a:t> на </a:t>
            </a:r>
            <a:r>
              <a:rPr lang="ru-RU" dirty="0" err="1"/>
              <a:t>кшталт</a:t>
            </a:r>
            <a:r>
              <a:rPr lang="ru-RU" dirty="0"/>
              <a:t> перегляду </a:t>
            </a:r>
            <a:r>
              <a:rPr lang="ru-RU" dirty="0" err="1"/>
              <a:t>телевізійних</a:t>
            </a:r>
            <a:r>
              <a:rPr lang="ru-RU" dirty="0"/>
              <a:t> </a:t>
            </a:r>
            <a:r>
              <a:rPr lang="ru-RU" dirty="0" err="1"/>
              <a:t>програм</a:t>
            </a:r>
            <a:r>
              <a:rPr lang="ru-RU" dirty="0"/>
              <a:t>, </a:t>
            </a:r>
            <a:r>
              <a:rPr lang="ru-RU" dirty="0" err="1"/>
              <a:t>користування</a:t>
            </a:r>
            <a:r>
              <a:rPr lang="ru-RU" dirty="0"/>
              <a:t> </a:t>
            </a:r>
            <a:r>
              <a:rPr lang="ru-RU" dirty="0" err="1"/>
              <a:t>комп’ютером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відеоігор</a:t>
            </a:r>
            <a:r>
              <a:rPr lang="ru-RU" dirty="0"/>
              <a:t>.</a:t>
            </a:r>
          </a:p>
          <a:p>
            <a:pPr marL="0" indent="0">
              <a:buNone/>
            </a:pPr>
            <a:br>
              <a:rPr lang="ru-RU" dirty="0"/>
            </a:br>
            <a:br>
              <a:rPr lang="ru-RU" dirty="0"/>
            </a:b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956046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4A728C-1D72-D2D0-E2C9-D961D4B46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Аеробна</a:t>
            </a:r>
            <a:r>
              <a:rPr lang="ru-RU" dirty="0"/>
              <a:t> ФА (30-60 </a:t>
            </a:r>
            <a:r>
              <a:rPr lang="ru-RU" dirty="0" err="1"/>
              <a:t>хвилин</a:t>
            </a:r>
            <a:r>
              <a:rPr lang="ru-RU" dirty="0"/>
              <a:t> </a:t>
            </a:r>
            <a:r>
              <a:rPr lang="ru-RU" dirty="0" err="1"/>
              <a:t>вправ</a:t>
            </a:r>
            <a:r>
              <a:rPr lang="ru-RU" dirty="0"/>
              <a:t> </a:t>
            </a:r>
            <a:r>
              <a:rPr lang="ru-RU" dirty="0" err="1"/>
              <a:t>помірної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високої</a:t>
            </a:r>
            <a:r>
              <a:rPr lang="ru-RU" dirty="0"/>
              <a:t> </a:t>
            </a:r>
            <a:r>
              <a:rPr lang="ru-RU" dirty="0" err="1"/>
              <a:t>інтенсивності</a:t>
            </a:r>
            <a:r>
              <a:rPr lang="ru-RU" dirty="0"/>
              <a:t> в </a:t>
            </a:r>
            <a:r>
              <a:rPr lang="ru-RU" dirty="0" err="1"/>
              <a:t>більшість</a:t>
            </a:r>
            <a:r>
              <a:rPr lang="ru-RU" dirty="0"/>
              <a:t> </a:t>
            </a:r>
            <a:r>
              <a:rPr lang="ru-RU" dirty="0" err="1"/>
              <a:t>днів</a:t>
            </a:r>
            <a:r>
              <a:rPr lang="ru-RU" dirty="0"/>
              <a:t> </a:t>
            </a:r>
            <a:r>
              <a:rPr lang="ru-RU" dirty="0" err="1"/>
              <a:t>тижня</a:t>
            </a:r>
            <a:r>
              <a:rPr lang="ru-RU" dirty="0"/>
              <a:t>)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розглянута</a:t>
            </a:r>
            <a:r>
              <a:rPr lang="ru-RU" dirty="0"/>
              <a:t> для </a:t>
            </a:r>
            <a:r>
              <a:rPr lang="ru-RU" dirty="0" err="1"/>
              <a:t>дорослих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хочуть</a:t>
            </a:r>
            <a:r>
              <a:rPr lang="ru-RU" dirty="0"/>
              <a:t>: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83B9DC-D45F-12E8-C7F7-690229E0DD2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a) </a:t>
            </a:r>
            <a:r>
              <a:rPr lang="ru-RU" dirty="0" err="1"/>
              <a:t>досягти</a:t>
            </a:r>
            <a:r>
              <a:rPr lang="ru-RU" dirty="0"/>
              <a:t> невеликого </a:t>
            </a:r>
            <a:r>
              <a:rPr lang="ru-RU" dirty="0" err="1"/>
              <a:t>зменшення</a:t>
            </a:r>
            <a:r>
              <a:rPr lang="ru-RU" dirty="0"/>
              <a:t> МТ 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жирової</a:t>
            </a:r>
            <a:r>
              <a:rPr lang="ru-RU" dirty="0"/>
              <a:t> </a:t>
            </a:r>
            <a:r>
              <a:rPr lang="ru-RU" dirty="0" err="1"/>
              <a:t>тканини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б) </a:t>
            </a:r>
            <a:r>
              <a:rPr lang="ru-RU" dirty="0" err="1"/>
              <a:t>досягти</a:t>
            </a:r>
            <a:r>
              <a:rPr lang="ru-RU" dirty="0"/>
              <a:t> 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</a:t>
            </a:r>
            <a:r>
              <a:rPr lang="ru-RU" dirty="0" err="1"/>
              <a:t>абдомінального</a:t>
            </a:r>
            <a:r>
              <a:rPr lang="ru-RU" dirty="0"/>
              <a:t> </a:t>
            </a:r>
            <a:r>
              <a:rPr lang="ru-RU" dirty="0" err="1"/>
              <a:t>вісцерального</a:t>
            </a:r>
            <a:r>
              <a:rPr lang="ru-RU" dirty="0"/>
              <a:t> жиру й </a:t>
            </a:r>
            <a:r>
              <a:rPr lang="ru-RU" dirty="0" err="1"/>
              <a:t>ектопічного</a:t>
            </a:r>
            <a:r>
              <a:rPr lang="ru-RU" dirty="0"/>
              <a:t> жиру, як-от жир у </a:t>
            </a:r>
            <a:r>
              <a:rPr lang="ru-RU" dirty="0" err="1"/>
              <a:t>печінці</a:t>
            </a:r>
            <a:r>
              <a:rPr lang="ru-RU" dirty="0"/>
              <a:t> та </a:t>
            </a:r>
            <a:r>
              <a:rPr lang="ru-RU" dirty="0" err="1"/>
              <a:t>серці</a:t>
            </a:r>
            <a:r>
              <a:rPr lang="ru-RU" dirty="0"/>
              <a:t>, </a:t>
            </a:r>
            <a:r>
              <a:rPr lang="ru-RU" dirty="0" err="1"/>
              <a:t>навіть</a:t>
            </a:r>
            <a:r>
              <a:rPr lang="ru-RU" dirty="0"/>
              <a:t> за </a:t>
            </a:r>
            <a:r>
              <a:rPr lang="ru-RU" dirty="0" err="1"/>
              <a:t>відсутності</a:t>
            </a:r>
            <a:r>
              <a:rPr lang="ru-RU" dirty="0"/>
              <a:t> </a:t>
            </a:r>
            <a:r>
              <a:rPr lang="ru-RU" dirty="0" err="1"/>
              <a:t>зниження</a:t>
            </a:r>
            <a:r>
              <a:rPr lang="ru-RU" dirty="0"/>
              <a:t> МТ;</a:t>
            </a:r>
          </a:p>
          <a:p>
            <a:pPr marL="0" indent="0">
              <a:buNone/>
            </a:pPr>
            <a:r>
              <a:rPr lang="ru-RU" dirty="0"/>
              <a:t>в) </a:t>
            </a:r>
            <a:r>
              <a:rPr lang="ru-RU" dirty="0" err="1"/>
              <a:t>підтримувати</a:t>
            </a:r>
            <a:r>
              <a:rPr lang="ru-RU" dirty="0"/>
              <a:t> МТ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схуднення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г) </a:t>
            </a:r>
            <a:r>
              <a:rPr lang="ru-RU" dirty="0" err="1"/>
              <a:t>підтримувати</a:t>
            </a:r>
            <a:r>
              <a:rPr lang="ru-RU" dirty="0"/>
              <a:t> </a:t>
            </a:r>
            <a:r>
              <a:rPr lang="ru-RU" dirty="0" err="1"/>
              <a:t>безжирову</a:t>
            </a:r>
            <a:r>
              <a:rPr lang="ru-RU" dirty="0"/>
              <a:t> МТ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схуднення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 err="1"/>
              <a:t>ґ</a:t>
            </a:r>
            <a:r>
              <a:rPr lang="ru-RU" dirty="0"/>
              <a:t>) </a:t>
            </a:r>
            <a:r>
              <a:rPr lang="ru-RU" dirty="0" err="1"/>
              <a:t>підвищити</a:t>
            </a:r>
            <a:r>
              <a:rPr lang="ru-RU" dirty="0"/>
              <a:t> </a:t>
            </a:r>
            <a:r>
              <a:rPr lang="ru-RU" dirty="0" err="1"/>
              <a:t>кардіореспіраторну</a:t>
            </a:r>
            <a:r>
              <a:rPr lang="ru-RU" dirty="0"/>
              <a:t> </a:t>
            </a:r>
            <a:r>
              <a:rPr lang="ru-RU" dirty="0" err="1"/>
              <a:t>витривалість</a:t>
            </a:r>
            <a:r>
              <a:rPr lang="ru-RU" dirty="0"/>
              <a:t> і </a:t>
            </a:r>
            <a:r>
              <a:rPr lang="ru-RU" dirty="0" err="1"/>
              <a:t>рухливість</a:t>
            </a:r>
            <a:endParaRPr lang="ru-RU" dirty="0"/>
          </a:p>
          <a:p>
            <a:pPr marL="0" indent="0">
              <a:buNone/>
            </a:pPr>
            <a:br>
              <a:rPr lang="ru-RU" dirty="0"/>
            </a:br>
            <a:br>
              <a:rPr lang="ru-RU" dirty="0"/>
            </a:b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059821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6BD1AF-0FE5-4091-025D-DEC3A80D7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У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дорослих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із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НадМТ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або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ожирінням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регулярна ФА (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зі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зниженням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МТ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або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без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нього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)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може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послабити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негативний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вплив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багатьох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кардіометаболічних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факторів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ризику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включаючи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0C35D8-E804-D05C-85FC-CC6C8D09FAA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a) </a:t>
            </a:r>
            <a:r>
              <a:rPr lang="ru-RU" dirty="0" err="1"/>
              <a:t>гіперглікемію</a:t>
            </a:r>
            <a:r>
              <a:rPr lang="ru-RU" dirty="0"/>
              <a:t> та </a:t>
            </a:r>
            <a:r>
              <a:rPr lang="ru-RU" dirty="0" err="1"/>
              <a:t>знижену</a:t>
            </a:r>
            <a:r>
              <a:rPr lang="ru-RU" dirty="0"/>
              <a:t> </a:t>
            </a:r>
            <a:r>
              <a:rPr lang="ru-RU" dirty="0" err="1"/>
              <a:t>чутливість</a:t>
            </a:r>
            <a:r>
              <a:rPr lang="ru-RU" dirty="0"/>
              <a:t> до </a:t>
            </a:r>
            <a:r>
              <a:rPr lang="ru-RU" dirty="0" err="1"/>
              <a:t>інсуліну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б) </a:t>
            </a:r>
            <a:r>
              <a:rPr lang="ru-RU" dirty="0" err="1"/>
              <a:t>високий</a:t>
            </a:r>
            <a:r>
              <a:rPr lang="ru-RU" dirty="0"/>
              <a:t> АТ;</a:t>
            </a:r>
          </a:p>
          <a:p>
            <a:pPr marL="0" indent="0">
              <a:buNone/>
            </a:pPr>
            <a:r>
              <a:rPr lang="ru-RU" dirty="0"/>
              <a:t>в) </a:t>
            </a:r>
            <a:r>
              <a:rPr lang="ru-RU" dirty="0" err="1"/>
              <a:t>дисліпідемію</a:t>
            </a:r>
            <a:r>
              <a:rPr lang="ru-RU" dirty="0"/>
              <a:t>.</a:t>
            </a:r>
          </a:p>
          <a:p>
            <a:pPr marL="0" indent="0">
              <a:buNone/>
            </a:pPr>
            <a:br>
              <a:rPr lang="ru-RU" dirty="0"/>
            </a:br>
            <a:r>
              <a:rPr lang="ru-RU" dirty="0"/>
              <a:t>У </a:t>
            </a:r>
            <a:r>
              <a:rPr lang="ru-RU" dirty="0" err="1"/>
              <a:t>дорослих</a:t>
            </a:r>
            <a:r>
              <a:rPr lang="ru-RU" dirty="0"/>
              <a:t> людей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НадМТ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ожирінням</a:t>
            </a:r>
            <a:r>
              <a:rPr lang="ru-RU" dirty="0"/>
              <a:t> регулярна ФА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покращувати</a:t>
            </a:r>
            <a:r>
              <a:rPr lang="ru-RU" dirty="0"/>
              <a:t> </a:t>
            </a:r>
            <a:r>
              <a:rPr lang="ru-RU" dirty="0" err="1"/>
              <a:t>пов’язану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здоров’ям</a:t>
            </a:r>
            <a:r>
              <a:rPr lang="ru-RU" dirty="0"/>
              <a:t> </a:t>
            </a:r>
            <a:r>
              <a:rPr lang="ru-RU" dirty="0" err="1"/>
              <a:t>якість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 (ЯЖ), стан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розладів</a:t>
            </a:r>
            <a:r>
              <a:rPr lang="ru-RU" dirty="0"/>
              <a:t> настрою (</a:t>
            </a:r>
            <a:r>
              <a:rPr lang="ru-RU" dirty="0" err="1"/>
              <a:t>зокрема</a:t>
            </a:r>
            <a:r>
              <a:rPr lang="ru-RU" dirty="0"/>
              <a:t>, при </a:t>
            </a:r>
            <a:r>
              <a:rPr lang="ru-RU" dirty="0" err="1"/>
              <a:t>депресії</a:t>
            </a:r>
            <a:r>
              <a:rPr lang="ru-RU" dirty="0"/>
              <a:t>, </a:t>
            </a:r>
            <a:r>
              <a:rPr lang="ru-RU" dirty="0" err="1"/>
              <a:t>тривожності</a:t>
            </a:r>
            <a:r>
              <a:rPr lang="ru-RU" dirty="0"/>
              <a:t>) та </a:t>
            </a:r>
            <a:r>
              <a:rPr lang="ru-RU" dirty="0" err="1"/>
              <a:t>сприйняття</a:t>
            </a:r>
            <a:r>
              <a:rPr lang="ru-RU" dirty="0"/>
              <a:t> образу </a:t>
            </a:r>
            <a:r>
              <a:rPr lang="ru-RU" dirty="0" err="1"/>
              <a:t>тіла</a:t>
            </a:r>
            <a:r>
              <a:rPr lang="ru-RU" dirty="0"/>
              <a:t> </a:t>
            </a:r>
          </a:p>
          <a:p>
            <a:pPr marL="0" indent="0">
              <a:buNone/>
            </a:pPr>
            <a:br>
              <a:rPr lang="ru-RU" dirty="0"/>
            </a:br>
            <a:br>
              <a:rPr lang="ru-RU" dirty="0"/>
            </a:b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650460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03FDDF-E62D-A703-DAFA-BCF36B346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0082DC-A3AF-F903-FC50-3FD87042FD4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UA" sz="4000" dirty="0"/>
              <a:t>Дякую за увагу</a:t>
            </a:r>
          </a:p>
        </p:txBody>
      </p:sp>
    </p:spTree>
    <p:extLst>
      <p:ext uri="{BB962C8B-B14F-4D97-AF65-F5344CB8AC3E}">
        <p14:creationId xmlns:p14="http://schemas.microsoft.com/office/powerpoint/2010/main" val="1520478552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2</TotalTime>
  <Words>358</Words>
  <Application>Microsoft Macintosh PowerPoint</Application>
  <PresentationFormat>Широкоэкранный</PresentationFormat>
  <Paragraphs>26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Tw Cen MT</vt:lpstr>
      <vt:lpstr>Капля</vt:lpstr>
      <vt:lpstr>Фізична активність пацієнтів, які живуть з ожирінням. </vt:lpstr>
      <vt:lpstr>Підходи до зміни фізичної активності та модифікації способу життя пацієнтів з надмірною масою тіла та ожирінням </vt:lpstr>
      <vt:lpstr>Рекомендуйте оптимальний вид ФА, наприклад:</vt:lpstr>
      <vt:lpstr>Аеробна ФА (30-60 хвилин вправ помірної чи високої інтенсивності в більшість днів тижня) може бути розглянута для дорослих, які хочуть: </vt:lpstr>
      <vt:lpstr>У дорослих із НадМТ або ожирінням регулярна ФА (зі зниженням МТ або без нього) може послабити негативний вплив багатьох кардіометаболічних факторів ризику, включаючи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Фізична активність пацієнтів, які живуть з ожирінням. </dc:title>
  <dc:creator>Дарья Лагода</dc:creator>
  <cp:lastModifiedBy>Дарья Лагода</cp:lastModifiedBy>
  <cp:revision>1</cp:revision>
  <dcterms:created xsi:type="dcterms:W3CDTF">2022-11-10T11:50:02Z</dcterms:created>
  <dcterms:modified xsi:type="dcterms:W3CDTF">2022-11-10T11:52:36Z</dcterms:modified>
</cp:coreProperties>
</file>