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105"/>
    <p:restoredTop sz="96281"/>
  </p:normalViewPr>
  <p:slideViewPr>
    <p:cSldViewPr snapToGrid="0">
      <p:cViewPr varScale="1">
        <p:scale>
          <a:sx n="55" d="100"/>
          <a:sy n="55" d="100"/>
        </p:scale>
        <p:origin x="208" y="17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B00CFC-3DC1-3275-8837-8C15BB5070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err="1"/>
              <a:t>Дієта</a:t>
            </a:r>
            <a:r>
              <a:rPr lang="ru-RU" dirty="0"/>
              <a:t> </a:t>
            </a:r>
            <a:r>
              <a:rPr lang="ru-RU" dirty="0" err="1"/>
              <a:t>пацієнтів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живуть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ожирінням</a:t>
            </a:r>
            <a:r>
              <a:rPr lang="ru-RU" dirty="0"/>
              <a:t>. </a:t>
            </a:r>
            <a:endParaRPr lang="ru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CC371A6-FC43-81D7-B5D4-218F66E27D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5654580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56A86F-519E-20BA-3ED8-6ABBD9389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err="1"/>
              <a:t>Дієти</a:t>
            </a:r>
            <a:r>
              <a:rPr lang="ru-RU" dirty="0"/>
              <a:t> - </a:t>
            </a:r>
            <a:r>
              <a:rPr lang="ru-RU" dirty="0" err="1"/>
              <a:t>рекомендації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, в </a:t>
            </a:r>
            <a:r>
              <a:rPr lang="ru-RU" dirty="0" err="1"/>
              <a:t>яких</a:t>
            </a:r>
            <a:r>
              <a:rPr lang="ru-RU" dirty="0"/>
              <a:t> потреба в </a:t>
            </a:r>
            <a:r>
              <a:rPr lang="ru-RU" dirty="0" err="1"/>
              <a:t>енергії</a:t>
            </a:r>
            <a:r>
              <a:rPr lang="ru-RU" dirty="0"/>
              <a:t> </a:t>
            </a:r>
            <a:r>
              <a:rPr lang="ru-RU" dirty="0" err="1"/>
              <a:t>перевищує</a:t>
            </a:r>
            <a:r>
              <a:rPr lang="ru-RU" dirty="0"/>
              <a:t> 800 ккал/день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5061C30-A649-BAB4-99E7-4C2B76722B4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 err="1"/>
              <a:t>Групи</a:t>
            </a:r>
            <a:r>
              <a:rPr lang="ru-RU" dirty="0"/>
              <a:t> </a:t>
            </a:r>
            <a:r>
              <a:rPr lang="ru-RU" dirty="0" err="1"/>
              <a:t>дієт</a:t>
            </a:r>
            <a:r>
              <a:rPr lang="ru-RU" dirty="0"/>
              <a:t>:</a:t>
            </a:r>
          </a:p>
          <a:p>
            <a:pPr marL="0" indent="0">
              <a:buNone/>
            </a:pPr>
            <a:r>
              <a:rPr lang="ru-RU" dirty="0"/>
              <a:t>- </a:t>
            </a:r>
            <a:r>
              <a:rPr lang="ru-RU" dirty="0" err="1"/>
              <a:t>збалансовані</a:t>
            </a:r>
            <a:r>
              <a:rPr lang="ru-RU" dirty="0"/>
              <a:t> </a:t>
            </a:r>
            <a:r>
              <a:rPr lang="ru-RU" dirty="0" err="1"/>
              <a:t>низькокалорійні</a:t>
            </a:r>
            <a:r>
              <a:rPr lang="ru-RU" dirty="0"/>
              <a:t> </a:t>
            </a:r>
            <a:r>
              <a:rPr lang="ru-RU" dirty="0" err="1"/>
              <a:t>дієти</a:t>
            </a:r>
            <a:r>
              <a:rPr lang="ru-RU" dirty="0"/>
              <a:t> (</a:t>
            </a:r>
            <a:r>
              <a:rPr lang="ru-RU" dirty="0" err="1"/>
              <a:t>наприклад</a:t>
            </a:r>
            <a:r>
              <a:rPr lang="ru-RU" dirty="0"/>
              <a:t>, </a:t>
            </a:r>
            <a:r>
              <a:rPr lang="ru-RU" dirty="0" err="1"/>
              <a:t>середземноморська</a:t>
            </a:r>
            <a:r>
              <a:rPr lang="ru-RU" dirty="0"/>
              <a:t> </a:t>
            </a:r>
            <a:r>
              <a:rPr lang="ru-RU" dirty="0" err="1"/>
              <a:t>дієта</a:t>
            </a:r>
            <a:r>
              <a:rPr lang="ru-RU" dirty="0"/>
              <a:t> та </a:t>
            </a:r>
            <a:r>
              <a:rPr lang="en-US" dirty="0"/>
              <a:t>DASH-</a:t>
            </a:r>
            <a:r>
              <a:rPr lang="ru-RU" dirty="0" err="1"/>
              <a:t>дієта</a:t>
            </a:r>
            <a:r>
              <a:rPr lang="ru-RU" dirty="0"/>
              <a:t> при </a:t>
            </a:r>
            <a:r>
              <a:rPr lang="ru-RU" dirty="0" err="1"/>
              <a:t>гіпертонії</a:t>
            </a:r>
            <a:r>
              <a:rPr lang="ru-RU" dirty="0"/>
              <a:t>), </a:t>
            </a:r>
            <a:r>
              <a:rPr lang="ru-RU" dirty="0" err="1"/>
              <a:t>найбільш</a:t>
            </a:r>
            <a:r>
              <a:rPr lang="ru-RU" dirty="0"/>
              <a:t> </a:t>
            </a:r>
            <a:r>
              <a:rPr lang="ru-RU" dirty="0" err="1"/>
              <a:t>рекомендовані</a:t>
            </a:r>
            <a:r>
              <a:rPr lang="ru-RU" dirty="0"/>
              <a:t> – </a:t>
            </a:r>
            <a:r>
              <a:rPr lang="ru-RU" dirty="0" err="1"/>
              <a:t>рівень</a:t>
            </a:r>
            <a:r>
              <a:rPr lang="ru-RU" dirty="0"/>
              <a:t> </a:t>
            </a:r>
            <a:r>
              <a:rPr lang="ru-RU" dirty="0" err="1"/>
              <a:t>доказовості</a:t>
            </a:r>
            <a:r>
              <a:rPr lang="ru-RU" dirty="0"/>
              <a:t> 2В</a:t>
            </a:r>
          </a:p>
          <a:p>
            <a:pPr marL="0" indent="0">
              <a:buNone/>
            </a:pPr>
            <a:r>
              <a:rPr lang="ru-RU" dirty="0"/>
              <a:t>- </a:t>
            </a:r>
            <a:r>
              <a:rPr lang="ru-RU" dirty="0" err="1"/>
              <a:t>дієти</a:t>
            </a:r>
            <a:r>
              <a:rPr lang="ru-RU" dirty="0"/>
              <a:t> з </a:t>
            </a:r>
            <a:r>
              <a:rPr lang="ru-RU" dirty="0" err="1"/>
              <a:t>низьким</a:t>
            </a:r>
            <a:r>
              <a:rPr lang="ru-RU" dirty="0"/>
              <a:t> </a:t>
            </a:r>
            <a:r>
              <a:rPr lang="ru-RU" dirty="0" err="1"/>
              <a:t>вмістом</a:t>
            </a:r>
            <a:r>
              <a:rPr lang="ru-RU" dirty="0"/>
              <a:t> жиру</a:t>
            </a:r>
          </a:p>
          <a:p>
            <a:pPr marL="0" indent="0">
              <a:buNone/>
            </a:pPr>
            <a:r>
              <a:rPr lang="ru-RU" dirty="0" err="1"/>
              <a:t>дієти</a:t>
            </a:r>
            <a:r>
              <a:rPr lang="ru-RU" dirty="0"/>
              <a:t> з </a:t>
            </a:r>
            <a:r>
              <a:rPr lang="ru-RU" dirty="0" err="1"/>
              <a:t>низьким</a:t>
            </a:r>
            <a:r>
              <a:rPr lang="ru-RU" dirty="0"/>
              <a:t> </a:t>
            </a:r>
            <a:r>
              <a:rPr lang="ru-RU" dirty="0" err="1"/>
              <a:t>вмістом</a:t>
            </a:r>
            <a:r>
              <a:rPr lang="ru-RU" dirty="0"/>
              <a:t> </a:t>
            </a:r>
            <a:r>
              <a:rPr lang="ru-RU" dirty="0" err="1"/>
              <a:t>вуглеводів</a:t>
            </a:r>
            <a:r>
              <a:rPr lang="ru-RU" dirty="0"/>
              <a:t> та </a:t>
            </a:r>
            <a:r>
              <a:rPr lang="ru-RU" dirty="0" err="1"/>
              <a:t>низьким</a:t>
            </a:r>
            <a:r>
              <a:rPr lang="ru-RU" dirty="0"/>
              <a:t> </a:t>
            </a:r>
            <a:r>
              <a:rPr lang="ru-RU" dirty="0" err="1"/>
              <a:t>глікемічним</a:t>
            </a:r>
            <a:r>
              <a:rPr lang="ru-RU" dirty="0"/>
              <a:t> </a:t>
            </a:r>
            <a:r>
              <a:rPr lang="ru-RU" dirty="0" err="1"/>
              <a:t>індексом</a:t>
            </a:r>
            <a:endParaRPr lang="ru-RU" dirty="0"/>
          </a:p>
          <a:p>
            <a:pPr marL="0" indent="0">
              <a:buNone/>
            </a:pPr>
            <a:r>
              <a:rPr lang="ru-RU" dirty="0" err="1"/>
              <a:t>високобілкові</a:t>
            </a:r>
            <a:r>
              <a:rPr lang="ru-RU" dirty="0"/>
              <a:t> </a:t>
            </a:r>
            <a:r>
              <a:rPr lang="ru-RU" dirty="0" err="1"/>
              <a:t>дієти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- </a:t>
            </a:r>
            <a:r>
              <a:rPr lang="ru-RU" dirty="0" err="1"/>
              <a:t>дуже</a:t>
            </a:r>
            <a:r>
              <a:rPr lang="ru-RU" dirty="0"/>
              <a:t> </a:t>
            </a:r>
            <a:r>
              <a:rPr lang="ru-RU" dirty="0" err="1"/>
              <a:t>низькокалорійні</a:t>
            </a:r>
            <a:r>
              <a:rPr lang="ru-RU" dirty="0"/>
              <a:t> </a:t>
            </a:r>
            <a:r>
              <a:rPr lang="ru-RU" dirty="0" err="1"/>
              <a:t>дієти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- </a:t>
            </a:r>
            <a:r>
              <a:rPr lang="ru-RU" dirty="0" err="1"/>
              <a:t>незвичайні</a:t>
            </a:r>
            <a:r>
              <a:rPr lang="ru-RU" dirty="0"/>
              <a:t> </a:t>
            </a:r>
            <a:r>
              <a:rPr lang="ru-RU" dirty="0" err="1"/>
              <a:t>дієти</a:t>
            </a:r>
            <a:r>
              <a:rPr lang="ru-RU" dirty="0"/>
              <a:t> (</a:t>
            </a:r>
            <a:r>
              <a:rPr lang="en-US" dirty="0"/>
              <a:t>Fancy diets) - </a:t>
            </a:r>
            <a:r>
              <a:rPr lang="ru-RU" dirty="0" err="1"/>
              <a:t>незвичайні</a:t>
            </a:r>
            <a:r>
              <a:rPr lang="ru-RU" dirty="0"/>
              <a:t> </a:t>
            </a:r>
            <a:r>
              <a:rPr lang="ru-RU" dirty="0" err="1"/>
              <a:t>комбінації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послідовності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, </a:t>
            </a:r>
            <a:r>
              <a:rPr lang="ru-RU" dirty="0" err="1"/>
              <a:t>надзвичайно</a:t>
            </a:r>
            <a:r>
              <a:rPr lang="ru-RU" dirty="0"/>
              <a:t> </a:t>
            </a:r>
            <a:r>
              <a:rPr lang="ru-RU" dirty="0" err="1"/>
              <a:t>популярні</a:t>
            </a:r>
            <a:r>
              <a:rPr lang="ru-RU" dirty="0"/>
              <a:t>, але </a:t>
            </a:r>
            <a:r>
              <a:rPr lang="ru-RU" dirty="0" err="1"/>
              <a:t>тільки</a:t>
            </a:r>
            <a:r>
              <a:rPr lang="ru-RU" dirty="0"/>
              <a:t> </a:t>
            </a:r>
            <a:r>
              <a:rPr lang="ru-RU" dirty="0" err="1"/>
              <a:t>протягом</a:t>
            </a:r>
            <a:r>
              <a:rPr lang="ru-RU" dirty="0"/>
              <a:t> короткого </a:t>
            </a:r>
            <a:r>
              <a:rPr lang="ru-RU" dirty="0" err="1"/>
              <a:t>періоду</a:t>
            </a:r>
            <a:r>
              <a:rPr lang="ru-RU" dirty="0"/>
              <a:t> часу.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9568697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3802AA-B298-1C7D-A61C-112F6CCF2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Гнучкість</a:t>
            </a:r>
            <a:r>
              <a:rPr lang="ru-RU" dirty="0"/>
              <a:t> та </a:t>
            </a:r>
            <a:r>
              <a:rPr lang="ru-RU" dirty="0" err="1"/>
              <a:t>особисті</a:t>
            </a:r>
            <a:r>
              <a:rPr lang="ru-RU" dirty="0"/>
              <a:t> </a:t>
            </a:r>
            <a:r>
              <a:rPr lang="ru-RU" dirty="0" err="1"/>
              <a:t>переваги</a:t>
            </a:r>
            <a:r>
              <a:rPr lang="ru-RU" dirty="0"/>
              <a:t> в </a:t>
            </a:r>
            <a:r>
              <a:rPr lang="ru-RU" dirty="0" err="1"/>
              <a:t>харчуванні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покращити</a:t>
            </a:r>
            <a:r>
              <a:rPr lang="ru-RU" dirty="0"/>
              <a:t> </a:t>
            </a:r>
            <a:r>
              <a:rPr lang="ru-RU" dirty="0" err="1"/>
              <a:t>довгострокове</a:t>
            </a:r>
            <a:r>
              <a:rPr lang="ru-RU" dirty="0"/>
              <a:t> </a:t>
            </a:r>
            <a:r>
              <a:rPr lang="ru-RU" dirty="0" err="1"/>
              <a:t>дотримання</a:t>
            </a:r>
            <a:r>
              <a:rPr lang="ru-RU" dirty="0"/>
              <a:t> </a:t>
            </a:r>
            <a:r>
              <a:rPr lang="ru-RU" dirty="0" err="1"/>
              <a:t>дієти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DA435B-C1A0-F811-77A2-CFA5F86AA4F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В </a:t>
            </a:r>
            <a:r>
              <a:rPr lang="ru-RU" dirty="0" err="1"/>
              <a:t>цілому</a:t>
            </a:r>
            <a:r>
              <a:rPr lang="ru-RU" dirty="0"/>
              <a:t> </a:t>
            </a:r>
            <a:r>
              <a:rPr lang="ru-RU" dirty="0" err="1"/>
              <a:t>дієта</a:t>
            </a:r>
            <a:r>
              <a:rPr lang="ru-RU" dirty="0"/>
              <a:t> при </a:t>
            </a:r>
            <a:r>
              <a:rPr lang="ru-RU" dirty="0" err="1"/>
              <a:t>ожирінні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- заборона </a:t>
            </a:r>
            <a:r>
              <a:rPr lang="ru-RU" dirty="0" err="1"/>
              <a:t>вживання</a:t>
            </a:r>
            <a:r>
              <a:rPr lang="ru-RU" dirty="0"/>
              <a:t> </a:t>
            </a:r>
            <a:r>
              <a:rPr lang="ru-RU" dirty="0" err="1"/>
              <a:t>рафінованих</a:t>
            </a:r>
            <a:r>
              <a:rPr lang="ru-RU" dirty="0"/>
              <a:t> </a:t>
            </a:r>
            <a:r>
              <a:rPr lang="ru-RU" dirty="0" err="1"/>
              <a:t>вуглеводів</a:t>
            </a:r>
            <a:r>
              <a:rPr lang="ru-RU" dirty="0"/>
              <a:t>, </a:t>
            </a:r>
            <a:r>
              <a:rPr lang="ru-RU" dirty="0" err="1"/>
              <a:t>переробленого</a:t>
            </a:r>
            <a:r>
              <a:rPr lang="ru-RU" dirty="0"/>
              <a:t> </a:t>
            </a:r>
            <a:r>
              <a:rPr lang="ru-RU" dirty="0" err="1"/>
              <a:t>м'яса</a:t>
            </a:r>
            <a:r>
              <a:rPr lang="ru-RU" dirty="0"/>
              <a:t> та </a:t>
            </a:r>
            <a:r>
              <a:rPr lang="ru-RU" dirty="0" err="1"/>
              <a:t>продуктів</a:t>
            </a:r>
            <a:r>
              <a:rPr lang="ru-RU" dirty="0"/>
              <a:t> з </a:t>
            </a:r>
            <a:r>
              <a:rPr lang="ru-RU" dirty="0" err="1"/>
              <a:t>високим</a:t>
            </a:r>
            <a:r>
              <a:rPr lang="ru-RU" dirty="0"/>
              <a:t> </a:t>
            </a:r>
            <a:r>
              <a:rPr lang="ru-RU" dirty="0" err="1"/>
              <a:t>вмістом</a:t>
            </a:r>
            <a:r>
              <a:rPr lang="ru-RU" dirty="0"/>
              <a:t> </a:t>
            </a:r>
            <a:r>
              <a:rPr lang="ru-RU" dirty="0" err="1"/>
              <a:t>натрію</a:t>
            </a:r>
            <a:r>
              <a:rPr lang="ru-RU" dirty="0"/>
              <a:t> та </a:t>
            </a:r>
            <a:r>
              <a:rPr lang="ru-RU" dirty="0" err="1"/>
              <a:t>трансжирів</a:t>
            </a:r>
            <a:r>
              <a:rPr lang="ru-RU" dirty="0"/>
              <a:t>;</a:t>
            </a:r>
          </a:p>
          <a:p>
            <a:pPr marL="0" indent="0">
              <a:buNone/>
            </a:pPr>
            <a:r>
              <a:rPr lang="ru-RU" dirty="0"/>
              <a:t>- </a:t>
            </a:r>
            <a:r>
              <a:rPr lang="ru-RU" dirty="0" err="1"/>
              <a:t>помірність</a:t>
            </a:r>
            <a:r>
              <a:rPr lang="ru-RU" dirty="0"/>
              <a:t> </a:t>
            </a:r>
            <a:r>
              <a:rPr lang="ru-RU" dirty="0" err="1"/>
              <a:t>вживання</a:t>
            </a:r>
            <a:r>
              <a:rPr lang="ru-RU" dirty="0"/>
              <a:t> </a:t>
            </a:r>
            <a:r>
              <a:rPr lang="ru-RU" dirty="0" err="1"/>
              <a:t>червоного</a:t>
            </a:r>
            <a:r>
              <a:rPr lang="ru-RU" dirty="0"/>
              <a:t> </a:t>
            </a:r>
            <a:r>
              <a:rPr lang="ru-RU" dirty="0" err="1"/>
              <a:t>м'яса</a:t>
            </a:r>
            <a:r>
              <a:rPr lang="ru-RU" dirty="0"/>
              <a:t>, </a:t>
            </a:r>
            <a:r>
              <a:rPr lang="ru-RU" dirty="0" err="1"/>
              <a:t>птиці</a:t>
            </a:r>
            <a:r>
              <a:rPr lang="ru-RU" dirty="0"/>
              <a:t>, </a:t>
            </a:r>
            <a:r>
              <a:rPr lang="ru-RU" dirty="0" err="1"/>
              <a:t>яєць</a:t>
            </a:r>
            <a:r>
              <a:rPr lang="ru-RU" dirty="0"/>
              <a:t> та молока;</a:t>
            </a:r>
          </a:p>
          <a:p>
            <a:pPr marL="0" indent="0">
              <a:buNone/>
            </a:pPr>
            <a:r>
              <a:rPr lang="ru-RU" dirty="0"/>
              <a:t>- </a:t>
            </a:r>
            <a:r>
              <a:rPr lang="ru-RU" dirty="0" err="1"/>
              <a:t>перевага</a:t>
            </a:r>
            <a:r>
              <a:rPr lang="ru-RU" dirty="0"/>
              <a:t> </a:t>
            </a:r>
            <a:r>
              <a:rPr lang="ru-RU" dirty="0" err="1"/>
              <a:t>надається</a:t>
            </a:r>
            <a:r>
              <a:rPr lang="ru-RU" dirty="0"/>
              <a:t> </a:t>
            </a:r>
            <a:r>
              <a:rPr lang="ru-RU" dirty="0" err="1"/>
              <a:t>вживанню</a:t>
            </a:r>
            <a:r>
              <a:rPr lang="ru-RU" dirty="0"/>
              <a:t> </a:t>
            </a:r>
            <a:r>
              <a:rPr lang="ru-RU" dirty="0" err="1"/>
              <a:t>фруктів</a:t>
            </a:r>
            <a:r>
              <a:rPr lang="ru-RU" dirty="0"/>
              <a:t>, </a:t>
            </a:r>
            <a:r>
              <a:rPr lang="ru-RU" dirty="0" err="1"/>
              <a:t>горіхів</a:t>
            </a:r>
            <a:r>
              <a:rPr lang="ru-RU" dirty="0"/>
              <a:t>, </a:t>
            </a:r>
            <a:r>
              <a:rPr lang="ru-RU" dirty="0" err="1"/>
              <a:t>риби</a:t>
            </a:r>
            <a:r>
              <a:rPr lang="ru-RU" dirty="0"/>
              <a:t>, </a:t>
            </a:r>
            <a:r>
              <a:rPr lang="ru-RU" dirty="0" err="1"/>
              <a:t>овочів</a:t>
            </a:r>
            <a:r>
              <a:rPr lang="ru-RU" dirty="0"/>
              <a:t>, </a:t>
            </a:r>
            <a:r>
              <a:rPr lang="ru-RU" dirty="0" err="1"/>
              <a:t>рослинних</a:t>
            </a:r>
            <a:r>
              <a:rPr lang="ru-RU" dirty="0"/>
              <a:t> </a:t>
            </a:r>
            <a:r>
              <a:rPr lang="ru-RU" dirty="0" err="1"/>
              <a:t>олій</a:t>
            </a:r>
            <a:r>
              <a:rPr lang="ru-RU" dirty="0"/>
              <a:t>, </a:t>
            </a:r>
            <a:r>
              <a:rPr lang="ru-RU" dirty="0" err="1"/>
              <a:t>мінімально</a:t>
            </a:r>
            <a:r>
              <a:rPr lang="ru-RU" dirty="0"/>
              <a:t> </a:t>
            </a:r>
            <a:r>
              <a:rPr lang="ru-RU" dirty="0" err="1"/>
              <a:t>оброблених</a:t>
            </a:r>
            <a:r>
              <a:rPr lang="ru-RU" dirty="0"/>
              <a:t> </a:t>
            </a:r>
            <a:r>
              <a:rPr lang="ru-RU" dirty="0" err="1"/>
              <a:t>цільних</a:t>
            </a:r>
            <a:r>
              <a:rPr lang="ru-RU" dirty="0"/>
              <a:t> зерен, </a:t>
            </a:r>
            <a:r>
              <a:rPr lang="ru-RU" dirty="0" err="1"/>
              <a:t>бобових</a:t>
            </a:r>
            <a:r>
              <a:rPr lang="ru-RU" dirty="0"/>
              <a:t> та йогурту.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4110026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F2FBB3-A726-7285-57D6-544AA6B23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Комплексні</a:t>
            </a:r>
            <a:r>
              <a:rPr lang="ru-RU" dirty="0"/>
              <a:t> </a:t>
            </a:r>
            <a:r>
              <a:rPr lang="ru-RU" dirty="0" err="1"/>
              <a:t>втручання</a:t>
            </a:r>
            <a:r>
              <a:rPr lang="ru-RU" dirty="0"/>
              <a:t> в </a:t>
            </a:r>
            <a:r>
              <a:rPr lang="ru-RU" dirty="0" err="1"/>
              <a:t>спосіб</a:t>
            </a:r>
            <a:r>
              <a:rPr lang="ru-RU" dirty="0"/>
              <a:t> </a:t>
            </a:r>
            <a:r>
              <a:rPr lang="ru-RU" dirty="0" err="1"/>
              <a:t>життя</a:t>
            </a:r>
            <a:r>
              <a:rPr lang="ru-RU" dirty="0"/>
              <a:t> </a:t>
            </a:r>
            <a:r>
              <a:rPr lang="ru-RU" dirty="0" err="1"/>
              <a:t>зазвичай</a:t>
            </a:r>
            <a:r>
              <a:rPr lang="ru-RU" dirty="0"/>
              <a:t> </a:t>
            </a:r>
            <a:r>
              <a:rPr lang="ru-RU" dirty="0" err="1"/>
              <a:t>забезпечують</a:t>
            </a:r>
            <a:r>
              <a:rPr lang="ru-RU" dirty="0"/>
              <a:t> </a:t>
            </a:r>
            <a:r>
              <a:rPr lang="ru-RU" dirty="0" err="1"/>
              <a:t>структуровану</a:t>
            </a:r>
            <a:r>
              <a:rPr lang="ru-RU" dirty="0"/>
              <a:t> </a:t>
            </a:r>
            <a:r>
              <a:rPr lang="ru-RU" dirty="0" err="1"/>
              <a:t>поведінкову</a:t>
            </a:r>
            <a:r>
              <a:rPr lang="ru-RU" dirty="0"/>
              <a:t> </a:t>
            </a:r>
            <a:r>
              <a:rPr lang="ru-RU" dirty="0" err="1"/>
              <a:t>програму</a:t>
            </a:r>
            <a:r>
              <a:rPr lang="ru-RU" dirty="0"/>
              <a:t>, яка </a:t>
            </a:r>
            <a:r>
              <a:rPr lang="ru-RU" dirty="0" err="1"/>
              <a:t>включає</a:t>
            </a:r>
            <a:r>
              <a:rPr lang="ru-RU" dirty="0"/>
              <a:t> ряд </a:t>
            </a:r>
            <a:r>
              <a:rPr lang="ru-RU" dirty="0" err="1"/>
              <a:t>компонентів</a:t>
            </a:r>
            <a:r>
              <a:rPr lang="ru-RU" dirty="0"/>
              <a:t>: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00932A-79F4-0D34-57CD-E16D352F689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dirty="0"/>
              <a:t>Постановка </a:t>
            </a:r>
            <a:r>
              <a:rPr lang="ru-RU" dirty="0" err="1"/>
              <a:t>початкової</a:t>
            </a:r>
            <a:r>
              <a:rPr lang="ru-RU" dirty="0"/>
              <a:t> мети ( </a:t>
            </a:r>
            <a:r>
              <a:rPr lang="ru-RU" dirty="0" err="1"/>
              <a:t>від</a:t>
            </a:r>
            <a:r>
              <a:rPr lang="ru-RU" dirty="0"/>
              <a:t> 0,5 до 1 кг / </a:t>
            </a:r>
            <a:r>
              <a:rPr lang="ru-RU" dirty="0" err="1"/>
              <a:t>тиждень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5 до 10 </a:t>
            </a:r>
            <a:r>
              <a:rPr lang="ru-RU" dirty="0" err="1"/>
              <a:t>відсотків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вихідної</a:t>
            </a:r>
            <a:r>
              <a:rPr lang="ru-RU" dirty="0"/>
              <a:t> ваги </a:t>
            </a:r>
            <a:r>
              <a:rPr lang="ru-RU" dirty="0" err="1"/>
              <a:t>протягом</a:t>
            </a:r>
            <a:r>
              <a:rPr lang="ru-RU" dirty="0"/>
              <a:t> шести </a:t>
            </a:r>
            <a:r>
              <a:rPr lang="ru-RU" dirty="0" err="1"/>
              <a:t>місяців</a:t>
            </a:r>
            <a:r>
              <a:rPr lang="ru-RU" dirty="0"/>
              <a:t> </a:t>
            </a:r>
            <a:r>
              <a:rPr lang="ru-RU" dirty="0" err="1"/>
              <a:t>знизити</a:t>
            </a:r>
            <a:r>
              <a:rPr lang="ru-RU" dirty="0"/>
              <a:t> </a:t>
            </a:r>
            <a:r>
              <a:rPr lang="ru-RU" dirty="0" err="1"/>
              <a:t>споживання</a:t>
            </a:r>
            <a:r>
              <a:rPr lang="ru-RU" dirty="0"/>
              <a:t> </a:t>
            </a:r>
            <a:r>
              <a:rPr lang="ru-RU" dirty="0" err="1"/>
              <a:t>енергії</a:t>
            </a:r>
            <a:r>
              <a:rPr lang="ru-RU" dirty="0"/>
              <a:t> на 500 ккал / день )</a:t>
            </a:r>
          </a:p>
          <a:p>
            <a:pPr marL="0" indent="0">
              <a:buNone/>
            </a:pPr>
            <a:r>
              <a:rPr lang="ru-RU" dirty="0"/>
              <a:t>Самоконтроль (</a:t>
            </a:r>
            <a:r>
              <a:rPr lang="ru-RU" dirty="0" err="1"/>
              <a:t>ведення</a:t>
            </a:r>
            <a:r>
              <a:rPr lang="ru-RU" dirty="0"/>
              <a:t> </a:t>
            </a:r>
            <a:r>
              <a:rPr lang="ru-RU" dirty="0" err="1"/>
              <a:t>щоденників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 та </a:t>
            </a:r>
            <a:r>
              <a:rPr lang="ru-RU" dirty="0" err="1"/>
              <a:t>записів</a:t>
            </a:r>
            <a:r>
              <a:rPr lang="ru-RU" dirty="0"/>
              <a:t> про </a:t>
            </a:r>
            <a:r>
              <a:rPr lang="ru-RU" dirty="0" err="1"/>
              <a:t>діяльність</a:t>
            </a:r>
            <a:r>
              <a:rPr lang="ru-RU" dirty="0"/>
              <a:t>, </a:t>
            </a:r>
            <a:r>
              <a:rPr lang="ru-RU" dirty="0" err="1"/>
              <a:t>зважування</a:t>
            </a:r>
            <a:r>
              <a:rPr lang="ru-RU" dirty="0"/>
              <a:t>, </a:t>
            </a:r>
            <a:r>
              <a:rPr lang="ru-RU" dirty="0" err="1"/>
              <a:t>запис</a:t>
            </a:r>
            <a:r>
              <a:rPr lang="ru-RU" dirty="0"/>
              <a:t> </a:t>
            </a:r>
            <a:r>
              <a:rPr lang="ru-RU" dirty="0" err="1"/>
              <a:t>ситуації</a:t>
            </a:r>
            <a:r>
              <a:rPr lang="ru-RU" dirty="0"/>
              <a:t> в </a:t>
            </a:r>
            <a:r>
              <a:rPr lang="ru-RU" dirty="0" err="1"/>
              <a:t>якій</a:t>
            </a:r>
            <a:r>
              <a:rPr lang="ru-RU" dirty="0"/>
              <a:t> </a:t>
            </a:r>
            <a:r>
              <a:rPr lang="ru-RU" dirty="0" err="1"/>
              <a:t>їдять</a:t>
            </a:r>
            <a:r>
              <a:rPr lang="ru-RU" dirty="0"/>
              <a:t>)</a:t>
            </a:r>
          </a:p>
          <a:p>
            <a:pPr marL="0" indent="0">
              <a:buNone/>
            </a:pPr>
            <a:r>
              <a:rPr lang="ru-RU" dirty="0" err="1"/>
              <a:t>Управління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зміна</a:t>
            </a:r>
            <a:r>
              <a:rPr lang="ru-RU" dirty="0"/>
              <a:t> </a:t>
            </a:r>
            <a:r>
              <a:rPr lang="ru-RU" dirty="0" err="1"/>
              <a:t>стимулів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активують</a:t>
            </a:r>
            <a:r>
              <a:rPr lang="ru-RU" dirty="0"/>
              <a:t> </a:t>
            </a:r>
            <a:r>
              <a:rPr lang="ru-RU" dirty="0" err="1"/>
              <a:t>їжу</a:t>
            </a:r>
            <a:r>
              <a:rPr lang="ru-RU" dirty="0"/>
              <a:t> (</a:t>
            </a:r>
            <a:r>
              <a:rPr lang="ru-RU" dirty="0" err="1"/>
              <a:t>телевізор</a:t>
            </a:r>
            <a:r>
              <a:rPr lang="ru-RU" dirty="0"/>
              <a:t>, покупка </a:t>
            </a:r>
            <a:r>
              <a:rPr lang="ru-RU" dirty="0" err="1"/>
              <a:t>їжі</a:t>
            </a:r>
            <a:r>
              <a:rPr lang="ru-RU" dirty="0"/>
              <a:t>)</a:t>
            </a:r>
          </a:p>
          <a:p>
            <a:pPr marL="0" indent="0">
              <a:buNone/>
            </a:pPr>
            <a:r>
              <a:rPr lang="ru-RU" dirty="0"/>
              <a:t>Стиль </a:t>
            </a:r>
            <a:r>
              <a:rPr lang="ru-RU" dirty="0" err="1"/>
              <a:t>харчування</a:t>
            </a:r>
            <a:r>
              <a:rPr lang="ru-RU" dirty="0"/>
              <a:t> (</a:t>
            </a:r>
            <a:r>
              <a:rPr lang="ru-RU" dirty="0" err="1"/>
              <a:t>уповільнення</a:t>
            </a:r>
            <a:r>
              <a:rPr lang="ru-RU" dirty="0"/>
              <a:t> </a:t>
            </a:r>
            <a:r>
              <a:rPr lang="ru-RU" dirty="0" err="1"/>
              <a:t>процесу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, </a:t>
            </a:r>
            <a:r>
              <a:rPr lang="ru-RU" dirty="0" err="1"/>
              <a:t>насолода</a:t>
            </a:r>
            <a:r>
              <a:rPr lang="ru-RU" dirty="0"/>
              <a:t> </a:t>
            </a:r>
            <a:r>
              <a:rPr lang="ru-RU" dirty="0" err="1"/>
              <a:t>смаками</a:t>
            </a:r>
            <a:r>
              <a:rPr lang="ru-RU" dirty="0"/>
              <a:t>, </a:t>
            </a:r>
            <a:r>
              <a:rPr lang="ru-RU" dirty="0" err="1"/>
              <a:t>запивання</a:t>
            </a:r>
            <a:r>
              <a:rPr lang="ru-RU" dirty="0"/>
              <a:t> водою)</a:t>
            </a:r>
          </a:p>
          <a:p>
            <a:pPr marL="0" indent="0">
              <a:buNone/>
            </a:pPr>
            <a:r>
              <a:rPr lang="ru-RU" dirty="0" err="1"/>
              <a:t>Мотиваційні</a:t>
            </a:r>
            <a:r>
              <a:rPr lang="ru-RU" dirty="0"/>
              <a:t> </a:t>
            </a:r>
            <a:r>
              <a:rPr lang="ru-RU" dirty="0" err="1"/>
              <a:t>винагороди</a:t>
            </a:r>
            <a:r>
              <a:rPr lang="ru-RU" dirty="0"/>
              <a:t> (</a:t>
            </a:r>
            <a:r>
              <a:rPr lang="ru-RU" dirty="0" err="1"/>
              <a:t>грошові</a:t>
            </a:r>
            <a:r>
              <a:rPr lang="ru-RU" dirty="0"/>
              <a:t>, </a:t>
            </a:r>
            <a:r>
              <a:rPr lang="ru-RU" dirty="0" err="1"/>
              <a:t>бажані</a:t>
            </a:r>
            <a:r>
              <a:rPr lang="ru-RU" dirty="0"/>
              <a:t> покупки, </a:t>
            </a:r>
            <a:r>
              <a:rPr lang="ru-RU" dirty="0" err="1"/>
              <a:t>поїздки</a:t>
            </a:r>
            <a:r>
              <a:rPr lang="ru-RU" dirty="0"/>
              <a:t>)</a:t>
            </a:r>
          </a:p>
          <a:p>
            <a:pPr marL="0" indent="0">
              <a:buNone/>
            </a:pPr>
            <a:r>
              <a:rPr lang="ru-RU" dirty="0" err="1"/>
              <a:t>Планування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(</a:t>
            </a:r>
            <a:r>
              <a:rPr lang="ru-RU" dirty="0" err="1"/>
              <a:t>завчасно</a:t>
            </a:r>
            <a:r>
              <a:rPr lang="ru-RU" dirty="0"/>
              <a:t>)</a:t>
            </a:r>
          </a:p>
          <a:p>
            <a:pPr marL="0" indent="0">
              <a:buNone/>
            </a:pPr>
            <a:r>
              <a:rPr lang="ru-RU" dirty="0"/>
              <a:t>Контроль </a:t>
            </a:r>
            <a:r>
              <a:rPr lang="ru-RU" dirty="0" err="1"/>
              <a:t>фізичної</a:t>
            </a:r>
            <a:r>
              <a:rPr lang="ru-RU" dirty="0"/>
              <a:t> </a:t>
            </a:r>
            <a:r>
              <a:rPr lang="ru-RU" dirty="0" err="1"/>
              <a:t>активності</a:t>
            </a:r>
            <a:endParaRPr lang="ru-RU" dirty="0"/>
          </a:p>
          <a:p>
            <a:pPr marL="0" indent="0">
              <a:buNone/>
            </a:pPr>
            <a:r>
              <a:rPr lang="ru-RU" dirty="0" err="1"/>
              <a:t>Соціальна</a:t>
            </a:r>
            <a:r>
              <a:rPr lang="ru-RU" dirty="0"/>
              <a:t> </a:t>
            </a:r>
            <a:r>
              <a:rPr lang="ru-RU" dirty="0" err="1"/>
              <a:t>підтримка</a:t>
            </a:r>
            <a:r>
              <a:rPr lang="ru-RU" dirty="0"/>
              <a:t> (</a:t>
            </a:r>
            <a:r>
              <a:rPr lang="ru-RU" dirty="0" err="1"/>
              <a:t>підтримка</a:t>
            </a:r>
            <a:r>
              <a:rPr lang="ru-RU" dirty="0"/>
              <a:t> </a:t>
            </a:r>
            <a:r>
              <a:rPr lang="ru-RU" dirty="0" err="1"/>
              <a:t>близьких</a:t>
            </a:r>
            <a:r>
              <a:rPr lang="ru-RU" dirty="0"/>
              <a:t>)</a:t>
            </a:r>
          </a:p>
          <a:p>
            <a:pPr marL="0" indent="0">
              <a:buNone/>
            </a:pPr>
            <a:r>
              <a:rPr lang="ru-RU" dirty="0" err="1"/>
              <a:t>Когнітивна</a:t>
            </a:r>
            <a:r>
              <a:rPr lang="ru-RU" dirty="0"/>
              <a:t> </a:t>
            </a:r>
            <a:r>
              <a:rPr lang="ru-RU" dirty="0" err="1"/>
              <a:t>реструктуризація</a:t>
            </a:r>
            <a:r>
              <a:rPr lang="ru-RU" dirty="0"/>
              <a:t> (</a:t>
            </a:r>
            <a:r>
              <a:rPr lang="ru-RU" dirty="0" err="1"/>
              <a:t>людина</a:t>
            </a:r>
            <a:r>
              <a:rPr lang="ru-RU" dirty="0"/>
              <a:t> </a:t>
            </a:r>
            <a:r>
              <a:rPr lang="ru-RU" dirty="0" err="1"/>
              <a:t>їсть</a:t>
            </a:r>
            <a:r>
              <a:rPr lang="ru-RU" dirty="0"/>
              <a:t> шматок пирога, </a:t>
            </a:r>
            <a:r>
              <a:rPr lang="ru-RU" dirty="0" err="1"/>
              <a:t>вибираючи</a:t>
            </a:r>
            <a:r>
              <a:rPr lang="ru-RU" dirty="0"/>
              <a:t> </a:t>
            </a:r>
            <a:r>
              <a:rPr lang="ru-RU" dirty="0" err="1"/>
              <a:t>подальшу</a:t>
            </a:r>
            <a:r>
              <a:rPr lang="ru-RU" dirty="0"/>
              <a:t> </a:t>
            </a:r>
            <a:r>
              <a:rPr lang="ru-RU" dirty="0" err="1"/>
              <a:t>фізичну</a:t>
            </a:r>
            <a:r>
              <a:rPr lang="ru-RU" dirty="0"/>
              <a:t> </a:t>
            </a:r>
            <a:r>
              <a:rPr lang="ru-RU" dirty="0" err="1"/>
              <a:t>активність</a:t>
            </a:r>
            <a:r>
              <a:rPr lang="ru-RU" dirty="0"/>
              <a:t>, а не </a:t>
            </a:r>
            <a:r>
              <a:rPr lang="ru-RU" dirty="0" err="1"/>
              <a:t>звинувачуючи</a:t>
            </a:r>
            <a:r>
              <a:rPr lang="ru-RU" dirty="0"/>
              <a:t> себе)</a:t>
            </a:r>
          </a:p>
          <a:p>
            <a:pPr marL="0" indent="0">
              <a:buNone/>
            </a:pPr>
            <a:r>
              <a:rPr lang="ru-RU" dirty="0" err="1"/>
              <a:t>Вирішення</a:t>
            </a:r>
            <a:r>
              <a:rPr lang="ru-RU" dirty="0"/>
              <a:t> проблем (як </a:t>
            </a:r>
            <a:r>
              <a:rPr lang="ru-RU" dirty="0" err="1"/>
              <a:t>є</a:t>
            </a:r>
            <a:r>
              <a:rPr lang="ru-RU" dirty="0"/>
              <a:t> на </a:t>
            </a:r>
            <a:r>
              <a:rPr lang="ru-RU" dirty="0" err="1"/>
              <a:t>вечірці</a:t>
            </a:r>
            <a:r>
              <a:rPr lang="ru-RU" dirty="0"/>
              <a:t>, </a:t>
            </a:r>
            <a:r>
              <a:rPr lang="ru-RU" dirty="0" err="1"/>
              <a:t>застілля</a:t>
            </a:r>
            <a:r>
              <a:rPr lang="ru-RU" dirty="0"/>
              <a:t>)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3046832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CB65C2-C5EC-7FC1-5ED9-BDE401D47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F4EA76A-5BA4-030C-5899-EC427641783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UA" sz="4000" dirty="0"/>
              <a:t>Дякую за увагу</a:t>
            </a:r>
          </a:p>
        </p:txBody>
      </p:sp>
    </p:spTree>
    <p:extLst>
      <p:ext uri="{BB962C8B-B14F-4D97-AF65-F5344CB8AC3E}">
        <p14:creationId xmlns:p14="http://schemas.microsoft.com/office/powerpoint/2010/main" val="113572030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3</TotalTime>
  <Words>311</Words>
  <Application>Microsoft Macintosh PowerPoint</Application>
  <PresentationFormat>Широкоэкранный</PresentationFormat>
  <Paragraphs>26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8" baseType="lpstr">
      <vt:lpstr>Arial</vt:lpstr>
      <vt:lpstr>Tw Cen MT</vt:lpstr>
      <vt:lpstr>Капля</vt:lpstr>
      <vt:lpstr>Дієта пацієнтів, які живуть із ожирінням. </vt:lpstr>
      <vt:lpstr>Дієти - рекомендації щодо харчування, в яких потреба в енергії перевищує 800 ккал/день</vt:lpstr>
      <vt:lpstr>Гнучкість та особисті переваги в харчуванні можуть покращити довгострокове дотримання дієти</vt:lpstr>
      <vt:lpstr>Комплексні втручання в спосіб життя зазвичай забезпечують структуровану поведінкову програму, яка включає ряд компонентів: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Дієта пацієнтів, які живуть із ожирінням. </dc:title>
  <dc:creator>Дарья Лагода</dc:creator>
  <cp:lastModifiedBy>Дарья Лагода</cp:lastModifiedBy>
  <cp:revision>1</cp:revision>
  <dcterms:created xsi:type="dcterms:W3CDTF">2022-11-10T11:52:43Z</dcterms:created>
  <dcterms:modified xsi:type="dcterms:W3CDTF">2022-11-10T11:56:23Z</dcterms:modified>
</cp:coreProperties>
</file>