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055"/>
    <p:restoredTop sz="96281"/>
  </p:normalViewPr>
  <p:slideViewPr>
    <p:cSldViewPr snapToGrid="0">
      <p:cViewPr varScale="1">
        <p:scale>
          <a:sx n="38" d="100"/>
          <a:sy n="38" d="100"/>
        </p:scale>
        <p:origin x="216" y="20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BEE587-178F-934A-B0E2-5210A83238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Новітні</a:t>
            </a:r>
            <a:r>
              <a:rPr lang="ru-RU" dirty="0"/>
              <a:t> </a:t>
            </a:r>
            <a:r>
              <a:rPr lang="ru-RU" dirty="0" err="1"/>
              <a:t>фармакологічні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8BB75E-A962-4B99-24C4-A2FA633FFA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33274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E86FA5-F326-AD86-E173-6AE17612F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Класифікація</a:t>
            </a:r>
            <a:r>
              <a:rPr lang="ru-RU" dirty="0"/>
              <a:t> та </a:t>
            </a:r>
            <a:r>
              <a:rPr lang="ru-RU" dirty="0" err="1"/>
              <a:t>механізм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фармакологічних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EFE3FF-7DE1-3F56-C12A-00C3D6D2205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/>
              <a:t>Фармакотерапію</a:t>
            </a:r>
            <a:r>
              <a:rPr lang="ru-RU" dirty="0"/>
              <a:t> для </a:t>
            </a:r>
            <a:r>
              <a:rPr lang="ru-RU" dirty="0" err="1"/>
              <a:t>зниження</a:t>
            </a:r>
            <a:r>
              <a:rPr lang="ru-RU" dirty="0"/>
              <a:t> МТ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в </a:t>
            </a:r>
            <a:r>
              <a:rPr lang="ru-RU" dirty="0" err="1"/>
              <a:t>осіб</a:t>
            </a:r>
            <a:r>
              <a:rPr lang="ru-RU" dirty="0"/>
              <a:t> з ІМТ ≥30 кг/м2 </a:t>
            </a:r>
            <a:r>
              <a:rPr lang="ru-RU" dirty="0" err="1"/>
              <a:t>або</a:t>
            </a:r>
            <a:r>
              <a:rPr lang="ru-RU" dirty="0"/>
              <a:t> ІМТ ≥27 кг/м2  та </a:t>
            </a:r>
            <a:r>
              <a:rPr lang="ru-RU" dirty="0" err="1"/>
              <a:t>ускладненнями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пов’язані</a:t>
            </a:r>
            <a:r>
              <a:rPr lang="ru-RU" dirty="0"/>
              <a:t> з </a:t>
            </a:r>
            <a:r>
              <a:rPr lang="ru-RU" dirty="0" err="1"/>
              <a:t>надлишком</a:t>
            </a:r>
            <a:r>
              <a:rPr lang="ru-RU" dirty="0"/>
              <a:t> жиру в </a:t>
            </a:r>
            <a:r>
              <a:rPr lang="ru-RU" dirty="0" err="1"/>
              <a:t>організмі</a:t>
            </a:r>
            <a:r>
              <a:rPr lang="ru-RU" dirty="0"/>
              <a:t>. </a:t>
            </a:r>
          </a:p>
          <a:p>
            <a:br>
              <a:rPr lang="ru-RU" dirty="0"/>
            </a:br>
            <a:r>
              <a:rPr lang="ru-RU" dirty="0" err="1"/>
              <a:t>Фармакотерапія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поєднуватися</a:t>
            </a:r>
            <a:r>
              <a:rPr lang="ru-RU" dirty="0"/>
              <a:t> з </a:t>
            </a:r>
            <a:r>
              <a:rPr lang="ru-RU" dirty="0" err="1"/>
              <a:t>лікувальною</a:t>
            </a:r>
            <a:r>
              <a:rPr lang="ru-RU" dirty="0"/>
              <a:t> </a:t>
            </a:r>
            <a:r>
              <a:rPr lang="ru-RU" dirty="0" err="1"/>
              <a:t>дієтою</a:t>
            </a:r>
            <a:r>
              <a:rPr lang="ru-RU" dirty="0"/>
              <a:t>, </a:t>
            </a:r>
            <a:r>
              <a:rPr lang="ru-RU" dirty="0" err="1"/>
              <a:t>фізичною</a:t>
            </a:r>
            <a:r>
              <a:rPr lang="ru-RU" dirty="0"/>
              <a:t> </a:t>
            </a:r>
            <a:r>
              <a:rPr lang="ru-RU" dirty="0" err="1"/>
              <a:t>активністю</a:t>
            </a:r>
            <a:r>
              <a:rPr lang="ru-RU" dirty="0"/>
              <a:t> та </a:t>
            </a:r>
            <a:r>
              <a:rPr lang="ru-RU" dirty="0" err="1"/>
              <a:t>психологічними</a:t>
            </a:r>
            <a:r>
              <a:rPr lang="ru-RU" dirty="0"/>
              <a:t> методами (</a:t>
            </a:r>
            <a:r>
              <a:rPr lang="ru-RU" dirty="0" err="1"/>
              <a:t>ліраглутид</a:t>
            </a:r>
            <a:r>
              <a:rPr lang="ru-RU" dirty="0"/>
              <a:t>, </a:t>
            </a:r>
            <a:r>
              <a:rPr lang="ru-RU" dirty="0" err="1"/>
              <a:t>комбінація</a:t>
            </a:r>
            <a:r>
              <a:rPr lang="ru-RU" dirty="0"/>
              <a:t> </a:t>
            </a:r>
            <a:r>
              <a:rPr lang="ru-RU" dirty="0" err="1"/>
              <a:t>налтрексон</a:t>
            </a:r>
            <a:r>
              <a:rPr lang="ru-RU" dirty="0"/>
              <a:t> / </a:t>
            </a:r>
            <a:r>
              <a:rPr lang="ru-RU" dirty="0" err="1"/>
              <a:t>бупропіон</a:t>
            </a:r>
            <a:r>
              <a:rPr lang="ru-RU" dirty="0"/>
              <a:t>, </a:t>
            </a:r>
            <a:r>
              <a:rPr lang="ru-RU" dirty="0" err="1"/>
              <a:t>орлістат</a:t>
            </a:r>
            <a:r>
              <a:rPr lang="ru-RU" dirty="0"/>
              <a:t>)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986815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DE6F5-3F50-BAB6-3407-2A6045E4B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ліраглутиду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9DC32C-B75C-0418-2F2B-063961EA30C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Ліраглутид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стимулює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вивільнення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інсуліну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пригнічує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глюкагон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, коли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підвищується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глюкоза, з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цієї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причини даний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лікарський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засіб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було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ухвалено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FDA 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в 2010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році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для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терапії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ЦД 2-го типу 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в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добовій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дозі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1,2 мг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або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1,8 мг, в 2019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році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було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ухвалено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розширені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показання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для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дітей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із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10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років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із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ЦД 2-го типу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. 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1000"/>
              </a:spcBef>
              <a:spcAft>
                <a:spcPts val="0"/>
              </a:spcAft>
            </a:pP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Ліраглудтид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3,0 мг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ухвалено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FDA 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в 2014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році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показання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лікування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ожиріння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. В 2015 р.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ліраглутид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ухвалено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в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ряді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країн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для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тривалої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терапії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ожиріння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у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дорослих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незалежно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від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наявності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ЦД 2-го типу в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добовій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дозі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3,0 мг. В 2020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році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FDA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узгодило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використання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ліраглутиду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в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педіатричній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практиці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для </a:t>
            </a:r>
            <a:r>
              <a:rPr lang="ru-RU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лікування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дітей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з </a:t>
            </a:r>
            <a:r>
              <a:rPr lang="ru-RU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ожирінням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віком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старше 12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років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В </a:t>
            </a:r>
            <a:r>
              <a:rPr lang="ru-RU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Україні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зареєстрований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в 2021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році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, при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цьому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рекомендована початкова доза(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саксенда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) 0,6 мг/доб з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наступною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щотижневою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титрацією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по 0,6 мг до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досягнення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цільової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дози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3,0 мг/доб.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659496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352650-EEBB-6686-204C-F0893F155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ліраглутиду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0625C7-B126-D64D-8624-9DC3728F176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1)</a:t>
            </a:r>
            <a:r>
              <a:rPr lang="ru-RU" dirty="0" err="1"/>
              <a:t>нудота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транзиторного </a:t>
            </a:r>
            <a:r>
              <a:rPr lang="ru-RU" dirty="0" err="1"/>
              <a:t>гальмування</a:t>
            </a:r>
            <a:r>
              <a:rPr lang="ru-RU" dirty="0"/>
              <a:t> </a:t>
            </a:r>
            <a:r>
              <a:rPr lang="ru-RU" dirty="0" err="1"/>
              <a:t>шлункового</a:t>
            </a:r>
            <a:r>
              <a:rPr lang="ru-RU" dirty="0"/>
              <a:t> </a:t>
            </a:r>
            <a:r>
              <a:rPr lang="ru-RU" dirty="0" err="1"/>
              <a:t>спорожнення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2)закреп, </a:t>
            </a:r>
            <a:r>
              <a:rPr lang="ru-RU" dirty="0" err="1"/>
              <a:t>діарея</a:t>
            </a:r>
            <a:r>
              <a:rPr lang="ru-RU" dirty="0"/>
              <a:t>, </a:t>
            </a:r>
            <a:r>
              <a:rPr lang="ru-RU" dirty="0" err="1"/>
              <a:t>серцебиття</a:t>
            </a:r>
            <a:r>
              <a:rPr lang="ru-RU" dirty="0"/>
              <a:t> й </a:t>
            </a:r>
            <a:r>
              <a:rPr lang="ru-RU" dirty="0" err="1"/>
              <a:t>блювання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3)</a:t>
            </a:r>
            <a:r>
              <a:rPr lang="ru-RU" dirty="0" err="1"/>
              <a:t>ліраглутид</a:t>
            </a:r>
            <a:r>
              <a:rPr lang="ru-RU" dirty="0"/>
              <a:t> </a:t>
            </a:r>
            <a:r>
              <a:rPr lang="ru-RU" dirty="0" err="1"/>
              <a:t>збільшує</a:t>
            </a:r>
            <a:r>
              <a:rPr lang="ru-RU" dirty="0"/>
              <a:t> на 1,4%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конкрементів</a:t>
            </a:r>
            <a:r>
              <a:rPr lang="ru-RU" dirty="0"/>
              <a:t> в </a:t>
            </a:r>
            <a:r>
              <a:rPr lang="ru-RU" dirty="0" err="1"/>
              <a:t>жовчному</a:t>
            </a:r>
            <a:r>
              <a:rPr lang="ru-RU" dirty="0"/>
              <a:t> </a:t>
            </a:r>
            <a:r>
              <a:rPr lang="ru-RU" dirty="0" err="1"/>
              <a:t>міхурі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4)</a:t>
            </a:r>
            <a:r>
              <a:rPr lang="ru-RU" dirty="0" err="1"/>
              <a:t>несуттєво</a:t>
            </a:r>
            <a:r>
              <a:rPr lang="ru-RU" dirty="0"/>
              <a:t> </a:t>
            </a:r>
            <a:r>
              <a:rPr lang="ru-RU" dirty="0" err="1"/>
              <a:t>підвищує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панкреатиту</a:t>
            </a:r>
          </a:p>
          <a:p>
            <a:pPr marL="0" indent="0">
              <a:buNone/>
            </a:pPr>
            <a:r>
              <a:rPr lang="ru-RU" dirty="0"/>
              <a:t>5) </a:t>
            </a:r>
            <a:r>
              <a:rPr lang="ru-RU" dirty="0" err="1"/>
              <a:t>гальмує</a:t>
            </a:r>
            <a:r>
              <a:rPr lang="ru-RU" dirty="0"/>
              <a:t> </a:t>
            </a:r>
            <a:r>
              <a:rPr lang="ru-RU" dirty="0" err="1"/>
              <a:t>спорожнення</a:t>
            </a:r>
            <a:r>
              <a:rPr lang="ru-RU" dirty="0"/>
              <a:t> </a:t>
            </a:r>
            <a:r>
              <a:rPr lang="ru-RU" dirty="0" err="1"/>
              <a:t>шлунку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призводити</a:t>
            </a:r>
            <a:r>
              <a:rPr lang="ru-RU" dirty="0"/>
              <a:t> до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всмоктування</a:t>
            </a:r>
            <a:r>
              <a:rPr lang="ru-RU" dirty="0"/>
              <a:t> </a:t>
            </a:r>
            <a:r>
              <a:rPr lang="ru-RU" dirty="0" err="1"/>
              <a:t>пероральних</a:t>
            </a:r>
            <a:r>
              <a:rPr lang="ru-RU" dirty="0"/>
              <a:t> </a:t>
            </a:r>
            <a:r>
              <a:rPr lang="ru-RU" dirty="0" err="1"/>
              <a:t>медикаментів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приймає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 у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ліраглутидом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Протипоказаний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з </a:t>
            </a:r>
            <a:r>
              <a:rPr lang="ru-RU" dirty="0" err="1"/>
              <a:t>власним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родинним</a:t>
            </a:r>
            <a:r>
              <a:rPr lang="ru-RU" dirty="0"/>
              <a:t> анамнезом </a:t>
            </a:r>
            <a:r>
              <a:rPr lang="ru-RU" dirty="0" err="1"/>
              <a:t>медулярного</a:t>
            </a:r>
            <a:r>
              <a:rPr lang="ru-RU" dirty="0"/>
              <a:t> раку </a:t>
            </a:r>
            <a:r>
              <a:rPr lang="ru-RU" dirty="0" err="1"/>
              <a:t>щитоподібної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з </a:t>
            </a:r>
            <a:r>
              <a:rPr lang="ru-RU" dirty="0" err="1"/>
              <a:t>власним</a:t>
            </a:r>
            <a:r>
              <a:rPr lang="ru-RU" dirty="0"/>
              <a:t> анамнезом </a:t>
            </a:r>
            <a:r>
              <a:rPr lang="ru-RU" dirty="0" err="1"/>
              <a:t>множинних</a:t>
            </a:r>
            <a:r>
              <a:rPr lang="ru-RU" dirty="0"/>
              <a:t> </a:t>
            </a:r>
            <a:r>
              <a:rPr lang="ru-RU" dirty="0" err="1"/>
              <a:t>ендокринних</a:t>
            </a:r>
            <a:r>
              <a:rPr lang="ru-RU" dirty="0"/>
              <a:t> </a:t>
            </a:r>
            <a:r>
              <a:rPr lang="ru-RU" dirty="0" err="1"/>
              <a:t>неоплазій</a:t>
            </a:r>
            <a:r>
              <a:rPr lang="ru-RU" dirty="0"/>
              <a:t> 2-го типу.</a:t>
            </a:r>
          </a:p>
        </p:txBody>
      </p:sp>
    </p:spTree>
    <p:extLst>
      <p:ext uri="{BB962C8B-B14F-4D97-AF65-F5344CB8AC3E}">
        <p14:creationId xmlns:p14="http://schemas.microsoft.com/office/powerpoint/2010/main" val="2066621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69690-7141-7B3E-99B3-234B7EB58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налтрексон</a:t>
            </a:r>
            <a:r>
              <a:rPr lang="ru-RU" dirty="0"/>
              <a:t>/ </a:t>
            </a:r>
            <a:r>
              <a:rPr lang="ru-RU" dirty="0" err="1"/>
              <a:t>бупропіону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1006C0-99BD-475F-5491-463E116B9AE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Препарат з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тривалим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вивільненням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налтрексон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(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загальна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добова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доза 32 мг) /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бупропіон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(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загальна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добова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доза 360 мг)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було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ухвалено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для </a:t>
            </a:r>
            <a:r>
              <a:rPr lang="ru-RU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тривалої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терапії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ожиріння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в 2018 р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1000"/>
              </a:spcBef>
              <a:spcAft>
                <a:spcPts val="0"/>
              </a:spcAft>
            </a:pP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Кожна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таблетка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комбінації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налтрексону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/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бупропіону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містить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8 мг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налтрексону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та 90 мг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бупропіону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Згідно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з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рекомендованою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схемою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титрації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впродовж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першого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тижня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приймають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1 таблетку з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наступним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збільшенням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на 1 таблетку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щотижнево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до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досягнення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підтримуючої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дози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(2 таблетки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двічі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на добу,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загальна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доза – 32 мг / 360 мг).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40396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A9CEFF-B67B-FEFE-9823-638D05569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налтрексон</a:t>
            </a:r>
            <a:r>
              <a:rPr lang="ru-RU" dirty="0"/>
              <a:t>/ </a:t>
            </a:r>
            <a:r>
              <a:rPr lang="ru-RU" dirty="0" err="1"/>
              <a:t>бупропіону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F1F4B6-7B25-4DDB-63BD-3729A68E6FA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Нудота</a:t>
            </a:r>
            <a:r>
              <a:rPr lang="ru-RU" dirty="0"/>
              <a:t>, закрепи,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блювання</a:t>
            </a:r>
            <a:r>
              <a:rPr lang="ru-RU" dirty="0"/>
              <a:t>, </a:t>
            </a:r>
            <a:r>
              <a:rPr lang="ru-RU" dirty="0" err="1"/>
              <a:t>розлади</a:t>
            </a:r>
            <a:r>
              <a:rPr lang="ru-RU" dirty="0"/>
              <a:t> сну, синдром сухого рота, </a:t>
            </a:r>
            <a:r>
              <a:rPr lang="ru-RU" dirty="0" err="1"/>
              <a:t>запаморочення</a:t>
            </a:r>
            <a:r>
              <a:rPr lang="ru-RU" dirty="0"/>
              <a:t> й </a:t>
            </a:r>
            <a:r>
              <a:rPr lang="ru-RU" dirty="0" err="1"/>
              <a:t>діарея</a:t>
            </a:r>
            <a:r>
              <a:rPr lang="ru-RU" dirty="0"/>
              <a:t>; </a:t>
            </a:r>
          </a:p>
          <a:p>
            <a:pPr marL="0" indent="0">
              <a:buNone/>
            </a:pPr>
            <a:r>
              <a:rPr lang="ru-RU" dirty="0" err="1"/>
              <a:t>Протипоказаний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з </a:t>
            </a:r>
            <a:r>
              <a:rPr lang="ru-RU" dirty="0" err="1"/>
              <a:t>неконтрольованою</a:t>
            </a:r>
            <a:r>
              <a:rPr lang="ru-RU" dirty="0"/>
              <a:t> </a:t>
            </a:r>
            <a:r>
              <a:rPr lang="ru-RU" dirty="0" err="1"/>
              <a:t>артеріальною</a:t>
            </a:r>
            <a:r>
              <a:rPr lang="ru-RU" dirty="0"/>
              <a:t> </a:t>
            </a:r>
            <a:r>
              <a:rPr lang="ru-RU" dirty="0" err="1"/>
              <a:t>гіпертензією</a:t>
            </a:r>
            <a:r>
              <a:rPr lang="ru-RU" dirty="0"/>
              <a:t>. </a:t>
            </a:r>
          </a:p>
          <a:p>
            <a:pPr marL="0" indent="0">
              <a:buNone/>
            </a:pPr>
            <a:r>
              <a:rPr lang="ru-RU" dirty="0" err="1"/>
              <a:t>Прийом</a:t>
            </a:r>
            <a:r>
              <a:rPr lang="ru-RU" dirty="0"/>
              <a:t> будь-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опіатів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абсолютним</a:t>
            </a:r>
            <a:r>
              <a:rPr lang="ru-RU" dirty="0"/>
              <a:t> </a:t>
            </a:r>
            <a:r>
              <a:rPr lang="ru-RU" dirty="0" err="1"/>
              <a:t>протипоказанням</a:t>
            </a:r>
            <a:r>
              <a:rPr lang="ru-RU" dirty="0"/>
              <a:t> до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налтрексоном</a:t>
            </a:r>
            <a:r>
              <a:rPr lang="ru-RU" dirty="0"/>
              <a:t> / </a:t>
            </a:r>
            <a:r>
              <a:rPr lang="ru-RU" dirty="0" err="1"/>
              <a:t>бупропіоном</a:t>
            </a:r>
            <a:r>
              <a:rPr lang="ru-RU" dirty="0"/>
              <a:t>. </a:t>
            </a:r>
          </a:p>
          <a:p>
            <a:pPr marL="0" indent="0">
              <a:buNone/>
            </a:pPr>
            <a:r>
              <a:rPr lang="ru-RU" dirty="0" err="1"/>
              <a:t>Протипоказаний</a:t>
            </a:r>
            <a:r>
              <a:rPr lang="ru-RU" dirty="0"/>
              <a:t> при </a:t>
            </a:r>
            <a:r>
              <a:rPr lang="ru-RU" dirty="0" err="1"/>
              <a:t>судомних</a:t>
            </a:r>
            <a:r>
              <a:rPr lang="ru-RU" dirty="0"/>
              <a:t> синдромах, </a:t>
            </a:r>
            <a:r>
              <a:rPr lang="ru-RU" dirty="0" err="1"/>
              <a:t>анорексії</a:t>
            </a:r>
            <a:r>
              <a:rPr lang="ru-RU" dirty="0"/>
              <a:t>, </a:t>
            </a:r>
            <a:r>
              <a:rPr lang="ru-RU" dirty="0" err="1"/>
              <a:t>булімії</a:t>
            </a:r>
            <a:r>
              <a:rPr lang="ru-RU" dirty="0"/>
              <a:t>, </a:t>
            </a:r>
            <a:r>
              <a:rPr lang="ru-RU" dirty="0" err="1"/>
              <a:t>раптовому</a:t>
            </a:r>
            <a:r>
              <a:rPr lang="ru-RU" dirty="0"/>
              <a:t> </a:t>
            </a:r>
            <a:r>
              <a:rPr lang="ru-RU" dirty="0" err="1"/>
              <a:t>припиненні</a:t>
            </a:r>
            <a:r>
              <a:rPr lang="ru-RU" dirty="0"/>
              <a:t> </a:t>
            </a:r>
            <a:r>
              <a:rPr lang="ru-RU" dirty="0" err="1"/>
              <a:t>прийому</a:t>
            </a:r>
            <a:r>
              <a:rPr lang="ru-RU" dirty="0"/>
              <a:t> алкоголю, </a:t>
            </a:r>
            <a:r>
              <a:rPr lang="ru-RU" dirty="0" err="1"/>
              <a:t>бензодіазепінів</a:t>
            </a:r>
            <a:r>
              <a:rPr lang="ru-RU" dirty="0"/>
              <a:t>, </a:t>
            </a:r>
            <a:r>
              <a:rPr lang="ru-RU" dirty="0" err="1"/>
              <a:t>барбітуратів</a:t>
            </a:r>
            <a:r>
              <a:rPr lang="ru-RU" dirty="0"/>
              <a:t> та </a:t>
            </a:r>
            <a:r>
              <a:rPr lang="ru-RU" dirty="0" err="1"/>
              <a:t>протиепілептічних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3978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72457A-DFBF-0E2A-C18C-97492E811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орлістату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6C97DD-9EC0-42F8-4B9D-BFA7836C9DE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Канадська</a:t>
            </a:r>
            <a:r>
              <a:rPr lang="ru-RU" dirty="0"/>
              <a:t> программа “</a:t>
            </a:r>
            <a:r>
              <a:rPr lang="en-US" dirty="0"/>
              <a:t>Health Canada” </a:t>
            </a:r>
            <a:r>
              <a:rPr lang="ru-RU" dirty="0" err="1"/>
              <a:t>ухвалила</a:t>
            </a:r>
            <a:r>
              <a:rPr lang="ru-RU" dirty="0"/>
              <a:t> </a:t>
            </a:r>
            <a:r>
              <a:rPr lang="ru-RU" dirty="0" err="1"/>
              <a:t>орлістат</a:t>
            </a:r>
            <a:r>
              <a:rPr lang="ru-RU" dirty="0"/>
              <a:t> як </a:t>
            </a:r>
            <a:r>
              <a:rPr lang="ru-RU" dirty="0" err="1"/>
              <a:t>засіб</a:t>
            </a:r>
            <a:r>
              <a:rPr lang="ru-RU" dirty="0"/>
              <a:t> для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для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набору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попередньої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з ІМТ ≥30 кг/м2 </a:t>
            </a:r>
            <a:r>
              <a:rPr lang="ru-RU" dirty="0" err="1"/>
              <a:t>або</a:t>
            </a:r>
            <a:r>
              <a:rPr lang="ru-RU" dirty="0"/>
              <a:t> ІМТ ≥27 кг/м2 за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супутніх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артеріальна</a:t>
            </a:r>
            <a:r>
              <a:rPr lang="ru-RU" dirty="0"/>
              <a:t> </a:t>
            </a:r>
            <a:r>
              <a:rPr lang="ru-RU" dirty="0" err="1"/>
              <a:t>гіпертензія</a:t>
            </a:r>
            <a:r>
              <a:rPr lang="ru-RU" dirty="0"/>
              <a:t>, ЦД 2-го типу, </a:t>
            </a:r>
            <a:r>
              <a:rPr lang="ru-RU" dirty="0" err="1"/>
              <a:t>дисліпідемії</a:t>
            </a:r>
            <a:r>
              <a:rPr lang="ru-RU" dirty="0"/>
              <a:t>, </a:t>
            </a:r>
            <a:r>
              <a:rPr lang="ru-RU" dirty="0" err="1"/>
              <a:t>надмірної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вісцерального</a:t>
            </a:r>
            <a:r>
              <a:rPr lang="ru-RU" dirty="0"/>
              <a:t> жиру). </a:t>
            </a:r>
          </a:p>
          <a:p>
            <a:pPr marL="0" indent="0">
              <a:buNone/>
            </a:pPr>
            <a:r>
              <a:rPr lang="ru-RU" dirty="0" err="1"/>
              <a:t>Ухвалена</a:t>
            </a:r>
            <a:r>
              <a:rPr lang="ru-RU" dirty="0"/>
              <a:t> доза </a:t>
            </a:r>
            <a:r>
              <a:rPr lang="ru-RU" dirty="0" err="1"/>
              <a:t>складає</a:t>
            </a:r>
            <a:r>
              <a:rPr lang="ru-RU" dirty="0"/>
              <a:t> 120 мг три рази на добу з </a:t>
            </a:r>
            <a:r>
              <a:rPr lang="ru-RU" dirty="0" err="1"/>
              <a:t>їжею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впродовж</a:t>
            </a:r>
            <a:r>
              <a:rPr lang="ru-RU" dirty="0"/>
              <a:t> 1 </a:t>
            </a:r>
            <a:r>
              <a:rPr lang="ru-RU" dirty="0" err="1"/>
              <a:t>години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неї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1993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F8B24-B3F0-C85E-271D-D6312615B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орлістату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406BF8-04EF-C840-6B03-3F9557966E1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орлістатом</a:t>
            </a:r>
            <a:r>
              <a:rPr lang="ru-RU" dirty="0"/>
              <a:t> </a:t>
            </a:r>
            <a:r>
              <a:rPr lang="ru-RU" dirty="0" err="1"/>
              <a:t>асоціюється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значними</a:t>
            </a:r>
            <a:r>
              <a:rPr lang="ru-RU" dirty="0"/>
              <a:t> </a:t>
            </a:r>
            <a:r>
              <a:rPr lang="ru-RU" dirty="0" err="1"/>
              <a:t>шлунково-кишковими</a:t>
            </a:r>
            <a:r>
              <a:rPr lang="ru-RU" dirty="0"/>
              <a:t> </a:t>
            </a:r>
            <a:r>
              <a:rPr lang="ru-RU" dirty="0" err="1"/>
              <a:t>ефектами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жировими</a:t>
            </a:r>
            <a:r>
              <a:rPr lang="ru-RU" dirty="0"/>
              <a:t> </a:t>
            </a:r>
            <a:r>
              <a:rPr lang="ru-RU" dirty="0" err="1"/>
              <a:t>плямами</a:t>
            </a:r>
            <a:r>
              <a:rPr lang="ru-RU" dirty="0"/>
              <a:t> на </a:t>
            </a:r>
            <a:r>
              <a:rPr lang="ru-RU" dirty="0" err="1"/>
              <a:t>нижній</a:t>
            </a:r>
            <a:r>
              <a:rPr lang="ru-RU" dirty="0"/>
              <a:t> </a:t>
            </a:r>
            <a:r>
              <a:rPr lang="ru-RU" dirty="0" err="1"/>
              <a:t>білизні</a:t>
            </a:r>
            <a:r>
              <a:rPr lang="ru-RU" dirty="0"/>
              <a:t>, </a:t>
            </a:r>
            <a:r>
              <a:rPr lang="ru-RU" dirty="0" err="1"/>
              <a:t>жирним</a:t>
            </a:r>
            <a:r>
              <a:rPr lang="ru-RU" dirty="0"/>
              <a:t> стулом, </a:t>
            </a:r>
            <a:r>
              <a:rPr lang="ru-RU" dirty="0" err="1"/>
              <a:t>флатуленцією</a:t>
            </a:r>
            <a:r>
              <a:rPr lang="ru-RU" dirty="0"/>
              <a:t> з </a:t>
            </a:r>
            <a:r>
              <a:rPr lang="ru-RU" dirty="0" err="1"/>
              <a:t>виділенням</a:t>
            </a:r>
            <a:r>
              <a:rPr lang="ru-RU" dirty="0"/>
              <a:t> калу, </a:t>
            </a:r>
            <a:r>
              <a:rPr lang="ru-RU" dirty="0" err="1"/>
              <a:t>імперативними</a:t>
            </a:r>
            <a:r>
              <a:rPr lang="ru-RU" dirty="0"/>
              <a:t> </a:t>
            </a:r>
            <a:r>
              <a:rPr lang="ru-RU" dirty="0" err="1"/>
              <a:t>позивами</a:t>
            </a:r>
            <a:r>
              <a:rPr lang="ru-RU" dirty="0"/>
              <a:t> до </a:t>
            </a:r>
            <a:r>
              <a:rPr lang="ru-RU" dirty="0" err="1"/>
              <a:t>дефекації</a:t>
            </a:r>
            <a:r>
              <a:rPr lang="ru-RU" dirty="0"/>
              <a:t> та </a:t>
            </a:r>
            <a:r>
              <a:rPr lang="ru-RU" dirty="0" err="1"/>
              <a:t>збільшеною</a:t>
            </a:r>
            <a:r>
              <a:rPr lang="ru-RU" dirty="0"/>
              <a:t> </a:t>
            </a:r>
            <a:r>
              <a:rPr lang="ru-RU" dirty="0" err="1"/>
              <a:t>дефекацією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всмоктування</a:t>
            </a:r>
            <a:r>
              <a:rPr lang="ru-RU" dirty="0"/>
              <a:t> </a:t>
            </a:r>
            <a:r>
              <a:rPr lang="ru-RU" dirty="0" err="1"/>
              <a:t>жиророзчинних</a:t>
            </a:r>
            <a:r>
              <a:rPr lang="ru-RU" dirty="0"/>
              <a:t> </a:t>
            </a:r>
            <a:r>
              <a:rPr lang="ru-RU" dirty="0" err="1"/>
              <a:t>вітамінів</a:t>
            </a:r>
            <a:r>
              <a:rPr lang="ru-RU" dirty="0"/>
              <a:t>, а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en-US" dirty="0"/>
              <a:t>A, D, E, K</a:t>
            </a:r>
          </a:p>
          <a:p>
            <a:pPr marL="0" indent="0">
              <a:buNone/>
            </a:pPr>
            <a:r>
              <a:rPr lang="ru-RU" dirty="0"/>
              <a:t>У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на </a:t>
            </a:r>
            <a:r>
              <a:rPr lang="ru-RU" dirty="0" err="1"/>
              <a:t>тлі</a:t>
            </a:r>
            <a:r>
              <a:rPr lang="ru-RU" dirty="0"/>
              <a:t> </a:t>
            </a:r>
            <a:r>
              <a:rPr lang="ru-RU" dirty="0" err="1"/>
              <a:t>прийому</a:t>
            </a:r>
            <a:r>
              <a:rPr lang="ru-RU" dirty="0"/>
              <a:t> препарату </a:t>
            </a:r>
            <a:r>
              <a:rPr lang="ru-RU" dirty="0" err="1"/>
              <a:t>підвищується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</a:t>
            </a:r>
            <a:r>
              <a:rPr lang="ru-RU" dirty="0" err="1"/>
              <a:t>оксалатів</a:t>
            </a:r>
            <a:r>
              <a:rPr lang="ru-RU" dirty="0"/>
              <a:t> в </a:t>
            </a:r>
            <a:r>
              <a:rPr lang="ru-RU" dirty="0" err="1"/>
              <a:t>сечі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Відзначені</a:t>
            </a:r>
            <a:r>
              <a:rPr lang="ru-RU" dirty="0"/>
              <a:t> </a:t>
            </a:r>
            <a:r>
              <a:rPr lang="ru-RU" dirty="0" err="1"/>
              <a:t>рідкісні</a:t>
            </a:r>
            <a:r>
              <a:rPr lang="ru-RU" dirty="0"/>
              <a:t> </a:t>
            </a:r>
            <a:r>
              <a:rPr lang="ru-RU" dirty="0" err="1"/>
              <a:t>тяжкі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гостра</a:t>
            </a:r>
            <a:r>
              <a:rPr lang="ru-RU" dirty="0"/>
              <a:t> </a:t>
            </a:r>
            <a:r>
              <a:rPr lang="ru-RU" dirty="0" err="1"/>
              <a:t>печінкова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абсорбцію</a:t>
            </a:r>
            <a:r>
              <a:rPr lang="ru-RU" dirty="0"/>
              <a:t> </a:t>
            </a:r>
            <a:r>
              <a:rPr lang="ru-RU" dirty="0" err="1"/>
              <a:t>вітаміну</a:t>
            </a:r>
            <a:r>
              <a:rPr lang="ru-RU" dirty="0"/>
              <a:t> К.</a:t>
            </a:r>
          </a:p>
          <a:p>
            <a:pPr marL="0" indent="0">
              <a:buNone/>
            </a:pPr>
            <a:r>
              <a:rPr lang="ru-RU" dirty="0" err="1"/>
              <a:t>Порушує</a:t>
            </a:r>
            <a:r>
              <a:rPr lang="ru-RU" dirty="0"/>
              <a:t> </a:t>
            </a:r>
            <a:r>
              <a:rPr lang="ru-RU" dirty="0" err="1"/>
              <a:t>всмоктування</a:t>
            </a:r>
            <a:r>
              <a:rPr lang="ru-RU" dirty="0"/>
              <a:t> </a:t>
            </a:r>
            <a:r>
              <a:rPr lang="ru-RU" dirty="0" err="1"/>
              <a:t>левотироксину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 йоду</a:t>
            </a:r>
          </a:p>
          <a:p>
            <a:pPr marL="0" indent="0">
              <a:buNone/>
            </a:pPr>
            <a:r>
              <a:rPr lang="ru-RU" dirty="0" err="1"/>
              <a:t>Змінює</a:t>
            </a:r>
            <a:r>
              <a:rPr lang="ru-RU" dirty="0"/>
              <a:t> </a:t>
            </a:r>
            <a:r>
              <a:rPr lang="ru-RU" dirty="0" err="1"/>
              <a:t>абсорбцію</a:t>
            </a:r>
            <a:r>
              <a:rPr lang="ru-RU" dirty="0"/>
              <a:t> </a:t>
            </a:r>
            <a:r>
              <a:rPr lang="ru-RU" dirty="0" err="1"/>
              <a:t>антиконвульсантів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Протипоказаний</a:t>
            </a:r>
            <a:r>
              <a:rPr lang="ru-RU" dirty="0"/>
              <a:t> </a:t>
            </a:r>
            <a:r>
              <a:rPr lang="ru-RU" dirty="0" err="1"/>
              <a:t>хворим</a:t>
            </a:r>
            <a:r>
              <a:rPr lang="ru-RU" dirty="0"/>
              <a:t> з </a:t>
            </a:r>
            <a:r>
              <a:rPr lang="ru-RU" dirty="0" err="1"/>
              <a:t>хронічним</a:t>
            </a:r>
            <a:r>
              <a:rPr lang="ru-RU" dirty="0"/>
              <a:t> синдромом </a:t>
            </a:r>
            <a:r>
              <a:rPr lang="ru-RU" dirty="0" err="1"/>
              <a:t>мальабсорбції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холестазом.</a:t>
            </a:r>
          </a:p>
        </p:txBody>
      </p:sp>
    </p:spTree>
    <p:extLst>
      <p:ext uri="{BB962C8B-B14F-4D97-AF65-F5344CB8AC3E}">
        <p14:creationId xmlns:p14="http://schemas.microsoft.com/office/powerpoint/2010/main" val="752920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0AAB54-62C9-837B-285C-8CABB737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11C741-6076-11F4-5409-812AD679547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36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259744312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4</TotalTime>
  <Words>638</Words>
  <Application>Microsoft Macintosh PowerPoint</Application>
  <PresentationFormat>Широкоэкранный</PresentationFormat>
  <Paragraphs>36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Tw Cen MT</vt:lpstr>
      <vt:lpstr>Капля</vt:lpstr>
      <vt:lpstr>Новітні фармакологічні методи лікування ожиріння</vt:lpstr>
      <vt:lpstr>Класифікація та механізм дії фармакологічних препаратів, що використовуються для лікування ожиріння. </vt:lpstr>
      <vt:lpstr>Застосування ліраглутиду</vt:lpstr>
      <vt:lpstr>Особливості застосування ліраглутиду</vt:lpstr>
      <vt:lpstr>Застосування налтрексон/ бупропіону</vt:lpstr>
      <vt:lpstr>Особливості застосування налтрексон/ бупропіону</vt:lpstr>
      <vt:lpstr>Застосування орлістату</vt:lpstr>
      <vt:lpstr>Застосування орлістату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Новітні фармакологічні методи лікування ожиріння</dc:title>
  <dc:creator>Дарья Лагода</dc:creator>
  <cp:lastModifiedBy>Дарья Лагода</cp:lastModifiedBy>
  <cp:revision>1</cp:revision>
  <dcterms:created xsi:type="dcterms:W3CDTF">2022-11-10T11:56:29Z</dcterms:created>
  <dcterms:modified xsi:type="dcterms:W3CDTF">2022-11-10T12:00:49Z</dcterms:modified>
</cp:coreProperties>
</file>