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9"/>
    <p:restoredTop sz="96281"/>
  </p:normalViewPr>
  <p:slideViewPr>
    <p:cSldViewPr snapToGrid="0">
      <p:cViewPr varScale="1">
        <p:scale>
          <a:sx n="68" d="100"/>
          <a:sy n="68" d="100"/>
        </p:scale>
        <p:origin x="240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D1E30-1611-90B7-7BFA-316BB3629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Коморбідна</a:t>
            </a:r>
            <a:r>
              <a:rPr lang="ru-RU" dirty="0"/>
              <a:t> </a:t>
            </a:r>
            <a:r>
              <a:rPr lang="ru-RU" dirty="0" err="1"/>
              <a:t>патологія</a:t>
            </a:r>
            <a:r>
              <a:rPr lang="ru-RU" dirty="0"/>
              <a:t> у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ожирінням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74E50A-6581-B9AC-1AA4-3D548945B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6365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D165D-9101-6543-D785-B9691C2A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Цукровий</a:t>
            </a:r>
            <a:r>
              <a:rPr lang="ru-RU" dirty="0"/>
              <a:t> </a:t>
            </a:r>
            <a:r>
              <a:rPr lang="ru-RU" dirty="0" err="1"/>
              <a:t>діабет</a:t>
            </a:r>
            <a:r>
              <a:rPr lang="ru-RU" dirty="0"/>
              <a:t> та </a:t>
            </a:r>
            <a:r>
              <a:rPr lang="ru-RU" dirty="0" err="1"/>
              <a:t>ожиріння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9437D-ABA4-9594-0DD9-A4D1C05CD6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635" indent="-1905" algn="just">
              <a:lnSpc>
                <a:spcPct val="150000"/>
              </a:lnSpc>
              <a:spcAft>
                <a:spcPts val="600"/>
              </a:spcAf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пацієнтів із ЦД 2 типу на тлі ожиріння порівняно з пацієнтами з нормальною МТ контроль глікемії, АТ й ліпідного профілю є гіршим, а використання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ліпідознижувальних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антигіпертензивних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лікарських засобів – частішим [169].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" indent="-1905" algn="just">
              <a:lnSpc>
                <a:spcPct val="150000"/>
              </a:lnSpc>
              <a:spcAft>
                <a:spcPts val="600"/>
              </a:spcAf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Розглядати вплив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антидіабетичної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терапії на МТ треба в контексті вибору такого медикаменту, що забезпечує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найбільший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контроль глікемії. Агоністи рецепторів ГПП-1 та інгібітори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котранспортера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натрію/глюкози, крім поліпшення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глікемічного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контролю, також сприяють втраті МТ.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Метформін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інгібітори дипептидилпептидази-4 й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акарбоза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МТ зазвичай не впливають. Інсулін, стимулятори його вивільнення та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тіазолідиндіони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спричиняють набір МТ [170]. Фармакотерапія ожиріння поліпшує контроль ЦД і може бути корисною для втрати МТ.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2579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9A939-48B5-78E1-2213-35797AA4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Перебіг серцево-судинних захворювань на фоні ожиріння.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3C386E-79B2-73A2-46C3-AD707EDDCC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/>
              <a:t>Втрата</a:t>
            </a:r>
            <a:r>
              <a:rPr lang="ru-RU" dirty="0"/>
              <a:t> МТ,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досягають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фармакотерапії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сприяти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контролю </a:t>
            </a:r>
            <a:r>
              <a:rPr lang="ru-RU" dirty="0" err="1"/>
              <a:t>глікемії</a:t>
            </a:r>
            <a:r>
              <a:rPr lang="ru-RU" dirty="0"/>
              <a:t>, а й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чинників</a:t>
            </a:r>
            <a:r>
              <a:rPr lang="ru-RU" dirty="0"/>
              <a:t> </a:t>
            </a:r>
            <a:r>
              <a:rPr lang="ru-RU" dirty="0" err="1"/>
              <a:t>серцево-судинного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метааналізі</a:t>
            </a:r>
            <a:r>
              <a:rPr lang="ru-RU" dirty="0"/>
              <a:t> </a:t>
            </a:r>
            <a:r>
              <a:rPr lang="ru-RU" dirty="0" err="1"/>
              <a:t>продемонстровано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орлістат</a:t>
            </a:r>
            <a:r>
              <a:rPr lang="ru-RU" dirty="0"/>
              <a:t>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поліпшує</a:t>
            </a:r>
            <a:r>
              <a:rPr lang="ru-RU" dirty="0"/>
              <a:t> </a:t>
            </a:r>
            <a:r>
              <a:rPr lang="ru-RU" dirty="0" err="1"/>
              <a:t>ліпідний</a:t>
            </a:r>
            <a:r>
              <a:rPr lang="ru-RU" dirty="0"/>
              <a:t> </a:t>
            </a:r>
            <a:r>
              <a:rPr lang="ru-RU" dirty="0" err="1"/>
              <a:t>профіль</a:t>
            </a:r>
            <a:r>
              <a:rPr lang="ru-RU" dirty="0"/>
              <a:t> і </a:t>
            </a:r>
            <a:r>
              <a:rPr lang="ru-RU" dirty="0" err="1"/>
              <a:t>злегка</a:t>
            </a:r>
            <a:r>
              <a:rPr lang="ru-RU" dirty="0"/>
              <a:t> </a:t>
            </a:r>
            <a:r>
              <a:rPr lang="ru-RU" dirty="0" err="1"/>
              <a:t>зменшує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АТ </a:t>
            </a:r>
            <a:r>
              <a:rPr lang="ru-RU" dirty="0" err="1"/>
              <a:t>Ліраглутид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з плацебо </a:t>
            </a:r>
            <a:r>
              <a:rPr lang="ru-RU" dirty="0" err="1"/>
              <a:t>знижує</a:t>
            </a:r>
            <a:r>
              <a:rPr lang="ru-RU" dirty="0"/>
              <a:t> САТ на 2,8 мм рт. ст.,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помірно</a:t>
            </a:r>
            <a:r>
              <a:rPr lang="ru-RU" dirty="0"/>
              <a:t> </a:t>
            </a:r>
            <a:r>
              <a:rPr lang="ru-RU" dirty="0" err="1"/>
              <a:t>поліпшує</a:t>
            </a:r>
            <a:r>
              <a:rPr lang="ru-RU" dirty="0"/>
              <a:t> </a:t>
            </a:r>
            <a:r>
              <a:rPr lang="ru-RU" dirty="0" err="1"/>
              <a:t>ліпідний</a:t>
            </a:r>
            <a:r>
              <a:rPr lang="ru-RU" dirty="0"/>
              <a:t> </a:t>
            </a:r>
            <a:r>
              <a:rPr lang="ru-RU" dirty="0" err="1"/>
              <a:t>профіль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 і </a:t>
            </a:r>
            <a:r>
              <a:rPr lang="ru-RU" dirty="0" err="1"/>
              <a:t>предіабетом</a:t>
            </a:r>
            <a:r>
              <a:rPr lang="ru-RU" dirty="0"/>
              <a:t>,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спостерігали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3 </a:t>
            </a:r>
            <a:r>
              <a:rPr lang="ru-RU" dirty="0" err="1"/>
              <a:t>років</a:t>
            </a:r>
            <a:r>
              <a:rPr lang="ru-RU" dirty="0"/>
              <a:t>, частота </a:t>
            </a:r>
            <a:r>
              <a:rPr lang="ru-RU" dirty="0" err="1"/>
              <a:t>серцевого</a:t>
            </a:r>
            <a:r>
              <a:rPr lang="ru-RU" dirty="0"/>
              <a:t> ритму </a:t>
            </a:r>
            <a:r>
              <a:rPr lang="ru-RU" dirty="0" err="1"/>
              <a:t>зменщувалася</a:t>
            </a:r>
            <a:r>
              <a:rPr lang="ru-RU" dirty="0"/>
              <a:t> на 2 уд./</a:t>
            </a:r>
            <a:r>
              <a:rPr lang="ru-RU" dirty="0" err="1"/>
              <a:t>хв</a:t>
            </a:r>
            <a:r>
              <a:rPr lang="ru-RU" dirty="0"/>
              <a:t> </a:t>
            </a:r>
            <a:r>
              <a:rPr lang="ru-RU" dirty="0" err="1"/>
              <a:t>щорічно</a:t>
            </a:r>
            <a:r>
              <a:rPr lang="ru-RU" dirty="0"/>
              <a:t> [136].</a:t>
            </a:r>
          </a:p>
          <a:p>
            <a:pPr marL="0" indent="0">
              <a:buNone/>
            </a:pPr>
            <a:r>
              <a:rPr lang="ru-RU" dirty="0" err="1"/>
              <a:t>Встановлено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пацієнтів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ЦД 2 типу </a:t>
            </a:r>
            <a:r>
              <a:rPr lang="ru-RU" dirty="0" err="1"/>
              <a:t>ліраглутид</a:t>
            </a:r>
            <a:r>
              <a:rPr lang="ru-RU" dirty="0"/>
              <a:t> у дозах 1,2-1,8 мг </a:t>
            </a:r>
            <a:r>
              <a:rPr lang="ru-RU" dirty="0" err="1"/>
              <a:t>зменшує</a:t>
            </a:r>
            <a:r>
              <a:rPr lang="ru-RU" dirty="0"/>
              <a:t> частоту </a:t>
            </a:r>
            <a:r>
              <a:rPr lang="ru-RU" dirty="0" err="1"/>
              <a:t>серцево-судинних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 і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летальності</a:t>
            </a:r>
            <a:r>
              <a:rPr lang="ru-RU" dirty="0"/>
              <a:t> [172].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прийняті</a:t>
            </a:r>
            <a:r>
              <a:rPr lang="ru-RU" dirty="0"/>
              <a:t> </a:t>
            </a:r>
            <a:r>
              <a:rPr lang="en-US" dirty="0"/>
              <a:t>FDA </a:t>
            </a:r>
            <a:r>
              <a:rPr lang="ru-RU" dirty="0"/>
              <a:t>як </a:t>
            </a:r>
            <a:r>
              <a:rPr lang="ru-RU" dirty="0" err="1"/>
              <a:t>достатній</a:t>
            </a:r>
            <a:r>
              <a:rPr lang="ru-RU" dirty="0"/>
              <a:t> </a:t>
            </a:r>
            <a:r>
              <a:rPr lang="ru-RU" dirty="0" err="1"/>
              <a:t>доказ</a:t>
            </a:r>
            <a:r>
              <a:rPr lang="ru-RU" dirty="0"/>
              <a:t> </a:t>
            </a:r>
            <a:r>
              <a:rPr lang="ru-RU" dirty="0" err="1"/>
              <a:t>кардіоваскулярної</a:t>
            </a:r>
            <a:r>
              <a:rPr lang="ru-RU" dirty="0"/>
              <a:t> </a:t>
            </a:r>
            <a:r>
              <a:rPr lang="ru-RU" dirty="0" err="1"/>
              <a:t>безпечності</a:t>
            </a:r>
            <a:r>
              <a:rPr lang="ru-RU" dirty="0"/>
              <a:t> </a:t>
            </a:r>
            <a:r>
              <a:rPr lang="ru-RU" dirty="0" err="1"/>
              <a:t>ліраглутиду</a:t>
            </a:r>
            <a:r>
              <a:rPr lang="ru-RU" dirty="0"/>
              <a:t> 3,0 мг в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ожирінням</a:t>
            </a:r>
            <a:r>
              <a:rPr lang="ru-RU" dirty="0"/>
              <a:t> без ЦД 2 типу.</a:t>
            </a:r>
          </a:p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err="1"/>
              <a:t>орлістату</a:t>
            </a:r>
            <a:r>
              <a:rPr lang="ru-RU" dirty="0"/>
              <a:t> таких </a:t>
            </a:r>
            <a:r>
              <a:rPr lang="ru-RU" dirty="0" err="1"/>
              <a:t>випробувань</a:t>
            </a:r>
            <a:r>
              <a:rPr lang="ru-RU" dirty="0"/>
              <a:t> не </a:t>
            </a:r>
            <a:r>
              <a:rPr lang="ru-RU" dirty="0" err="1"/>
              <a:t>існує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дотепер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рандомізованих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випробувань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ожиріння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би </a:t>
            </a:r>
            <a:r>
              <a:rPr lang="ru-RU" dirty="0" err="1"/>
              <a:t>продемонстровано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частоти</a:t>
            </a:r>
            <a:r>
              <a:rPr lang="ru-RU" dirty="0"/>
              <a:t> </a:t>
            </a:r>
            <a:r>
              <a:rPr lang="ru-RU" dirty="0" err="1"/>
              <a:t>серцево-судинних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летальності</a:t>
            </a:r>
            <a:r>
              <a:rPr lang="ru-RU" dirty="0"/>
              <a:t> в </a:t>
            </a:r>
            <a:r>
              <a:rPr lang="ru-RU" dirty="0" err="1"/>
              <a:t>осіб</a:t>
            </a:r>
            <a:r>
              <a:rPr lang="ru-RU" dirty="0"/>
              <a:t> без ЦД.</a:t>
            </a:r>
          </a:p>
        </p:txBody>
      </p:sp>
    </p:spTree>
    <p:extLst>
      <p:ext uri="{BB962C8B-B14F-4D97-AF65-F5344CB8AC3E}">
        <p14:creationId xmlns:p14="http://schemas.microsoft.com/office/powerpoint/2010/main" val="226210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625B6-F99C-F314-8B67-A2F91034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НАСГ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213493-574A-F8A4-CC34-5C67704CDC7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У невеликому </a:t>
            </a:r>
            <a:r>
              <a:rPr lang="ru-RU" dirty="0" err="1"/>
              <a:t>дослідженні</a:t>
            </a:r>
            <a:r>
              <a:rPr lang="ru-RU" dirty="0"/>
              <a:t> (</a:t>
            </a:r>
            <a:r>
              <a:rPr lang="en-US" dirty="0"/>
              <a:t>n=41) </a:t>
            </a:r>
            <a:r>
              <a:rPr lang="ru-RU" dirty="0" err="1"/>
              <a:t>осіб</a:t>
            </a:r>
            <a:r>
              <a:rPr lang="ru-RU" dirty="0"/>
              <a:t> з ІМТ &gt;27 кг/м2, у </a:t>
            </a:r>
            <a:r>
              <a:rPr lang="ru-RU" dirty="0" err="1"/>
              <a:t>яких</a:t>
            </a:r>
            <a:r>
              <a:rPr lang="ru-RU" dirty="0"/>
              <a:t> НАСГ </a:t>
            </a:r>
            <a:r>
              <a:rPr lang="ru-RU" dirty="0" err="1"/>
              <a:t>верифікували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біопсії</a:t>
            </a:r>
            <a:r>
              <a:rPr lang="ru-RU" dirty="0"/>
              <a:t>,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розподілено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 В </a:t>
            </a:r>
            <a:r>
              <a:rPr lang="ru-RU" dirty="0" err="1"/>
              <a:t>обох</a:t>
            </a:r>
            <a:r>
              <a:rPr lang="ru-RU" dirty="0"/>
              <a:t> </a:t>
            </a:r>
            <a:r>
              <a:rPr lang="ru-RU" dirty="0" err="1"/>
              <a:t>групах</a:t>
            </a:r>
            <a:r>
              <a:rPr lang="ru-RU" dirty="0"/>
              <a:t> </a:t>
            </a:r>
            <a:r>
              <a:rPr lang="ru-RU" dirty="0" err="1"/>
              <a:t>пацієнти</a:t>
            </a:r>
            <a:r>
              <a:rPr lang="ru-RU" dirty="0"/>
              <a:t> </a:t>
            </a:r>
            <a:r>
              <a:rPr lang="ru-RU" dirty="0" err="1"/>
              <a:t>отримували</a:t>
            </a:r>
            <a:r>
              <a:rPr lang="ru-RU" dirty="0"/>
              <a:t> </a:t>
            </a:r>
            <a:r>
              <a:rPr lang="ru-RU" dirty="0" err="1"/>
              <a:t>дієту</a:t>
            </a:r>
            <a:r>
              <a:rPr lang="ru-RU" dirty="0"/>
              <a:t> з </a:t>
            </a:r>
            <a:r>
              <a:rPr lang="ru-RU" dirty="0" err="1"/>
              <a:t>калорійністю</a:t>
            </a:r>
            <a:r>
              <a:rPr lang="ru-RU" dirty="0"/>
              <a:t> 1400 ккал на добу та </a:t>
            </a:r>
            <a:r>
              <a:rPr lang="ru-RU" dirty="0" err="1"/>
              <a:t>вітамін</a:t>
            </a:r>
            <a:r>
              <a:rPr lang="ru-RU" dirty="0"/>
              <a:t> Е (800 МО на добу). </a:t>
            </a:r>
            <a:r>
              <a:rPr lang="ru-RU" dirty="0" err="1"/>
              <a:t>Проте</a:t>
            </a:r>
            <a:r>
              <a:rPr lang="ru-RU" dirty="0"/>
              <a:t>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36 </a:t>
            </a:r>
            <a:r>
              <a:rPr lang="ru-RU" dirty="0" err="1"/>
              <a:t>тижнів</a:t>
            </a:r>
            <a:r>
              <a:rPr lang="ru-RU" dirty="0"/>
              <a:t> </a:t>
            </a:r>
            <a:r>
              <a:rPr lang="ru-RU" dirty="0" err="1"/>
              <a:t>призначали</a:t>
            </a:r>
            <a:r>
              <a:rPr lang="ru-RU" dirty="0"/>
              <a:t> </a:t>
            </a:r>
            <a:r>
              <a:rPr lang="ru-RU" dirty="0" err="1"/>
              <a:t>орлістат</a:t>
            </a:r>
            <a:r>
              <a:rPr lang="ru-RU" dirty="0"/>
              <a:t>, а в </a:t>
            </a:r>
            <a:r>
              <a:rPr lang="ru-RU" dirty="0" err="1"/>
              <a:t>іншій</a:t>
            </a:r>
            <a:r>
              <a:rPr lang="ru-RU" dirty="0"/>
              <a:t> – </a:t>
            </a:r>
            <a:r>
              <a:rPr lang="ru-RU" dirty="0" err="1"/>
              <a:t>ні</a:t>
            </a:r>
            <a:r>
              <a:rPr lang="ru-RU" dirty="0"/>
              <a:t>. На </a:t>
            </a:r>
            <a:r>
              <a:rPr lang="ru-RU" dirty="0" err="1"/>
              <a:t>тлі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не </a:t>
            </a:r>
            <a:r>
              <a:rPr lang="ru-RU" dirty="0" err="1"/>
              <a:t>відрізнялися</a:t>
            </a:r>
            <a:r>
              <a:rPr lang="ru-RU" dirty="0"/>
              <a:t> за позитивною </a:t>
            </a:r>
            <a:r>
              <a:rPr lang="ru-RU" dirty="0" err="1"/>
              <a:t>динамікою</a:t>
            </a:r>
            <a:r>
              <a:rPr lang="ru-RU" dirty="0"/>
              <a:t> </a:t>
            </a:r>
            <a:r>
              <a:rPr lang="ru-RU" dirty="0" err="1"/>
              <a:t>печінкових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та </a:t>
            </a:r>
            <a:r>
              <a:rPr lang="ru-RU" dirty="0" err="1"/>
              <a:t>індексом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не </a:t>
            </a:r>
            <a:r>
              <a:rPr lang="ru-RU" dirty="0" err="1"/>
              <a:t>спостерігали</a:t>
            </a:r>
            <a:r>
              <a:rPr lang="ru-RU" dirty="0"/>
              <a:t> </a:t>
            </a:r>
            <a:r>
              <a:rPr lang="ru-RU" dirty="0" err="1"/>
              <a:t>значущих</a:t>
            </a:r>
            <a:r>
              <a:rPr lang="ru-RU" dirty="0"/>
              <a:t> </a:t>
            </a:r>
            <a:r>
              <a:rPr lang="ru-RU" dirty="0" err="1"/>
              <a:t>відмінностей</a:t>
            </a:r>
            <a:r>
              <a:rPr lang="ru-RU" dirty="0"/>
              <a:t> за </a:t>
            </a:r>
            <a:r>
              <a:rPr lang="ru-RU" dirty="0" err="1"/>
              <a:t>втратою</a:t>
            </a:r>
            <a:r>
              <a:rPr lang="ru-RU" dirty="0"/>
              <a:t> МТ (-8,3% на </a:t>
            </a:r>
            <a:r>
              <a:rPr lang="ru-RU" dirty="0" err="1"/>
              <a:t>орлістаті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-6,0% на плацебо). </a:t>
            </a:r>
            <a:r>
              <a:rPr lang="ru-RU" dirty="0" err="1"/>
              <a:t>Орлістат</a:t>
            </a:r>
            <a:r>
              <a:rPr lang="ru-RU" dirty="0"/>
              <a:t> не </a:t>
            </a:r>
            <a:r>
              <a:rPr lang="ru-RU" dirty="0" err="1"/>
              <a:t>збільшував</a:t>
            </a:r>
            <a:r>
              <a:rPr lang="ru-RU" dirty="0"/>
              <a:t> </a:t>
            </a:r>
            <a:r>
              <a:rPr lang="ru-RU" dirty="0" err="1"/>
              <a:t>втрату</a:t>
            </a:r>
            <a:r>
              <a:rPr lang="ru-RU" dirty="0"/>
              <a:t> МТ, не </a:t>
            </a:r>
            <a:r>
              <a:rPr lang="ru-RU" dirty="0" err="1"/>
              <a:t>поліпшував</a:t>
            </a:r>
            <a:r>
              <a:rPr lang="ru-RU" dirty="0"/>
              <a:t> </a:t>
            </a:r>
            <a:r>
              <a:rPr lang="ru-RU" dirty="0" err="1"/>
              <a:t>печінкових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, не </a:t>
            </a:r>
            <a:r>
              <a:rPr lang="ru-RU" dirty="0" err="1"/>
              <a:t>зменшував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інсулінорезистентності</a:t>
            </a:r>
            <a:r>
              <a:rPr lang="ru-RU" dirty="0"/>
              <a:t> та не </a:t>
            </a:r>
            <a:r>
              <a:rPr lang="ru-RU" dirty="0" err="1"/>
              <a:t>покращував</a:t>
            </a:r>
            <a:r>
              <a:rPr lang="ru-RU" dirty="0"/>
              <a:t> </a:t>
            </a:r>
            <a:r>
              <a:rPr lang="ru-RU" dirty="0" err="1"/>
              <a:t>гістопатологічних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 Особи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значнішою</a:t>
            </a:r>
            <a:r>
              <a:rPr lang="ru-RU" dirty="0"/>
              <a:t> </a:t>
            </a:r>
            <a:r>
              <a:rPr lang="ru-RU" dirty="0" err="1"/>
              <a:t>втратою</a:t>
            </a:r>
            <a:r>
              <a:rPr lang="ru-RU" dirty="0"/>
              <a:t> МТ </a:t>
            </a:r>
            <a:r>
              <a:rPr lang="ru-RU" dirty="0" err="1"/>
              <a:t>характеризувалися</a:t>
            </a:r>
            <a:r>
              <a:rPr lang="ru-RU" dirty="0"/>
              <a:t> </a:t>
            </a:r>
            <a:r>
              <a:rPr lang="ru-RU" dirty="0" err="1"/>
              <a:t>кращою</a:t>
            </a:r>
            <a:r>
              <a:rPr lang="ru-RU" dirty="0"/>
              <a:t> </a:t>
            </a:r>
            <a:r>
              <a:rPr lang="ru-RU" dirty="0" err="1"/>
              <a:t>динамікою</a:t>
            </a:r>
            <a:r>
              <a:rPr lang="ru-RU" dirty="0"/>
              <a:t> </a:t>
            </a:r>
            <a:r>
              <a:rPr lang="ru-RU" dirty="0" err="1"/>
              <a:t>індексу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НАСГ як у </a:t>
            </a:r>
            <a:r>
              <a:rPr lang="ru-RU" dirty="0" err="1"/>
              <a:t>групі</a:t>
            </a:r>
            <a:r>
              <a:rPr lang="ru-RU" dirty="0"/>
              <a:t> </a:t>
            </a:r>
            <a:r>
              <a:rPr lang="ru-RU" dirty="0" err="1"/>
              <a:t>орлістату</a:t>
            </a:r>
            <a:r>
              <a:rPr lang="ru-RU" dirty="0"/>
              <a:t>, так і в </a:t>
            </a:r>
            <a:r>
              <a:rPr lang="ru-RU" dirty="0" err="1"/>
              <a:t>групі</a:t>
            </a:r>
            <a:r>
              <a:rPr lang="ru-RU" dirty="0"/>
              <a:t> плацебо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0002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5D210-5C86-128D-EA70-A529B562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СПКЯ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CF44E2-CADC-13DE-6AA3-C718402E5F2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У невеликому </a:t>
            </a:r>
            <a:r>
              <a:rPr lang="ru-RU" dirty="0" err="1"/>
              <a:t>дослідженні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СПКЯ </a:t>
            </a:r>
            <a:r>
              <a:rPr lang="ru-RU" dirty="0" err="1"/>
              <a:t>терапія</a:t>
            </a:r>
            <a:r>
              <a:rPr lang="ru-RU" dirty="0"/>
              <a:t> </a:t>
            </a:r>
            <a:r>
              <a:rPr lang="ru-RU" dirty="0" err="1"/>
              <a:t>ліраглутидом</a:t>
            </a:r>
            <a:r>
              <a:rPr lang="ru-RU" dirty="0"/>
              <a:t> у </a:t>
            </a:r>
            <a:r>
              <a:rPr lang="ru-RU" dirty="0" err="1"/>
              <a:t>дозі</a:t>
            </a:r>
            <a:r>
              <a:rPr lang="ru-RU" dirty="0"/>
              <a:t> 1,8 мг </a:t>
            </a:r>
            <a:r>
              <a:rPr lang="ru-RU" dirty="0" err="1"/>
              <a:t>упродовж</a:t>
            </a:r>
            <a:r>
              <a:rPr lang="ru-RU" dirty="0"/>
              <a:t> 26 </a:t>
            </a:r>
            <a:r>
              <a:rPr lang="ru-RU" dirty="0" err="1"/>
              <a:t>тижнів</a:t>
            </a:r>
            <a:r>
              <a:rPr lang="ru-RU" dirty="0"/>
              <a:t> </a:t>
            </a:r>
            <a:r>
              <a:rPr lang="ru-RU" dirty="0" err="1"/>
              <a:t>сприяла</a:t>
            </a:r>
            <a:r>
              <a:rPr lang="ru-RU" dirty="0"/>
              <a:t> «</a:t>
            </a:r>
            <a:r>
              <a:rPr lang="ru-RU" dirty="0" err="1"/>
              <a:t>чистій</a:t>
            </a:r>
            <a:r>
              <a:rPr lang="ru-RU" dirty="0"/>
              <a:t>» (за </a:t>
            </a:r>
            <a:r>
              <a:rPr lang="ru-RU" dirty="0" err="1"/>
              <a:t>відрахуванням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 плацебо) </a:t>
            </a:r>
            <a:r>
              <a:rPr lang="ru-RU" dirty="0" err="1"/>
              <a:t>втраті</a:t>
            </a:r>
            <a:r>
              <a:rPr lang="ru-RU" dirty="0"/>
              <a:t> МТ на 5,2 кг, </a:t>
            </a:r>
            <a:r>
              <a:rPr lang="ru-RU" dirty="0" err="1"/>
              <a:t>зменшувала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печінкового</a:t>
            </a:r>
            <a:r>
              <a:rPr lang="ru-RU" dirty="0"/>
              <a:t> й </a:t>
            </a:r>
            <a:r>
              <a:rPr lang="ru-RU" dirty="0" err="1"/>
              <a:t>вісцерального</a:t>
            </a:r>
            <a:r>
              <a:rPr lang="ru-RU" dirty="0"/>
              <a:t> жиру та </a:t>
            </a:r>
            <a:r>
              <a:rPr lang="ru-RU" dirty="0" err="1"/>
              <a:t>забезпечувала</a:t>
            </a:r>
            <a:r>
              <a:rPr lang="ru-RU" dirty="0"/>
              <a:t> </a:t>
            </a:r>
            <a:r>
              <a:rPr lang="ru-RU" dirty="0" err="1"/>
              <a:t>зворотний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НАСГ [177, 178]. У </a:t>
            </a:r>
            <a:r>
              <a:rPr lang="ru-RU" dirty="0" err="1"/>
              <a:t>дослідженні</a:t>
            </a:r>
            <a:r>
              <a:rPr lang="ru-RU" dirty="0"/>
              <a:t> не </a:t>
            </a:r>
            <a:r>
              <a:rPr lang="ru-RU" dirty="0" err="1"/>
              <a:t>оцінювали</a:t>
            </a:r>
            <a:r>
              <a:rPr lang="ru-RU" dirty="0"/>
              <a:t> частоту </a:t>
            </a:r>
            <a:r>
              <a:rPr lang="ru-RU" dirty="0" err="1"/>
              <a:t>менструацій</a:t>
            </a:r>
            <a:r>
              <a:rPr lang="ru-RU" dirty="0"/>
              <a:t>, </a:t>
            </a:r>
            <a:r>
              <a:rPr lang="ru-RU" dirty="0" err="1"/>
              <a:t>фертильність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прояви </a:t>
            </a:r>
            <a:r>
              <a:rPr lang="ru-RU" dirty="0" err="1"/>
              <a:t>гірсутизму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належної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вивчали</a:t>
            </a:r>
            <a:r>
              <a:rPr lang="ru-RU" dirty="0"/>
              <a:t> б </a:t>
            </a:r>
            <a:r>
              <a:rPr lang="ru-RU" dirty="0" err="1"/>
              <a:t>орлістат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налтрексон</a:t>
            </a:r>
            <a:r>
              <a:rPr lang="ru-RU" dirty="0"/>
              <a:t>/</a:t>
            </a:r>
            <a:r>
              <a:rPr lang="ru-RU" dirty="0" err="1"/>
              <a:t>бупропіон</a:t>
            </a:r>
            <a:r>
              <a:rPr lang="ru-RU" dirty="0"/>
              <a:t> за СПКЯ.</a:t>
            </a:r>
          </a:p>
          <a:p>
            <a:pPr marL="0" indent="0">
              <a:buNone/>
            </a:pPr>
            <a:r>
              <a:rPr lang="ru-RU" dirty="0"/>
              <a:t>За </a:t>
            </a:r>
            <a:r>
              <a:rPr lang="ru-RU" dirty="0" err="1"/>
              <a:t>даними</a:t>
            </a:r>
            <a:r>
              <a:rPr lang="ru-RU" dirty="0"/>
              <a:t> одного систематичного </a:t>
            </a:r>
            <a:r>
              <a:rPr lang="ru-RU" dirty="0" err="1"/>
              <a:t>огляду</a:t>
            </a:r>
            <a:r>
              <a:rPr lang="ru-RU" dirty="0"/>
              <a:t> та </a:t>
            </a:r>
            <a:r>
              <a:rPr lang="ru-RU" dirty="0" err="1"/>
              <a:t>метааналізу</a:t>
            </a:r>
            <a:r>
              <a:rPr lang="ru-RU" dirty="0"/>
              <a:t> [179], у </a:t>
            </a:r>
            <a:r>
              <a:rPr lang="ru-RU" dirty="0" err="1"/>
              <a:t>жінок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СПКЯ </a:t>
            </a:r>
            <a:r>
              <a:rPr lang="ru-RU" dirty="0" err="1"/>
              <a:t>терапія</a:t>
            </a:r>
            <a:r>
              <a:rPr lang="ru-RU" dirty="0"/>
              <a:t> </a:t>
            </a:r>
            <a:r>
              <a:rPr lang="ru-RU" dirty="0" err="1"/>
              <a:t>метформіном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6 </a:t>
            </a:r>
            <a:r>
              <a:rPr lang="ru-RU" dirty="0" err="1"/>
              <a:t>місяців</a:t>
            </a:r>
            <a:r>
              <a:rPr lang="ru-RU" dirty="0"/>
              <a:t> разом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злегка</a:t>
            </a:r>
            <a:r>
              <a:rPr lang="ru-RU" dirty="0"/>
              <a:t> </a:t>
            </a:r>
            <a:r>
              <a:rPr lang="ru-RU" dirty="0" err="1"/>
              <a:t>зменшує</a:t>
            </a:r>
            <a:r>
              <a:rPr lang="ru-RU" dirty="0"/>
              <a:t> ІМТ (-0,73 кг/м2) та </a:t>
            </a:r>
            <a:r>
              <a:rPr lang="ru-RU" dirty="0" err="1"/>
              <a:t>покращує</a:t>
            </a:r>
            <a:r>
              <a:rPr lang="ru-RU" dirty="0"/>
              <a:t> </a:t>
            </a:r>
            <a:r>
              <a:rPr lang="ru-RU" dirty="0" err="1"/>
              <a:t>менструації</a:t>
            </a:r>
            <a:r>
              <a:rPr lang="ru-RU" dirty="0"/>
              <a:t> (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способу </a:t>
            </a:r>
            <a:r>
              <a:rPr lang="ru-RU" dirty="0" err="1"/>
              <a:t>життя</a:t>
            </a:r>
            <a:r>
              <a:rPr lang="ru-RU" dirty="0"/>
              <a:t> без </a:t>
            </a:r>
            <a:r>
              <a:rPr lang="ru-RU" dirty="0" err="1"/>
              <a:t>метформіну</a:t>
            </a:r>
            <a:r>
              <a:rPr lang="ru-RU" dirty="0"/>
              <a:t>). </a:t>
            </a:r>
            <a:r>
              <a:rPr lang="ru-RU" dirty="0" err="1"/>
              <a:t>Проте</a:t>
            </a:r>
            <a:r>
              <a:rPr lang="ru-RU" dirty="0"/>
              <a:t> в </a:t>
            </a:r>
            <a:r>
              <a:rPr lang="ru-RU" dirty="0" err="1"/>
              <a:t>іншому</a:t>
            </a:r>
            <a:r>
              <a:rPr lang="ru-RU" dirty="0"/>
              <a:t> систематичному </a:t>
            </a:r>
            <a:r>
              <a:rPr lang="ru-RU" dirty="0" err="1"/>
              <a:t>огляді</a:t>
            </a:r>
            <a:r>
              <a:rPr lang="ru-RU" dirty="0"/>
              <a:t> та </a:t>
            </a:r>
            <a:r>
              <a:rPr lang="ru-RU" dirty="0" err="1"/>
              <a:t>метааналізі</a:t>
            </a:r>
            <a:r>
              <a:rPr lang="ru-RU" dirty="0"/>
              <a:t> для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популяції</a:t>
            </a:r>
            <a:r>
              <a:rPr lang="ru-RU" dirty="0"/>
              <a:t> </a:t>
            </a:r>
            <a:r>
              <a:rPr lang="ru-RU" dirty="0" err="1"/>
              <a:t>жінок</a:t>
            </a:r>
            <a:r>
              <a:rPr lang="ru-RU" dirty="0"/>
              <a:t> не </a:t>
            </a:r>
            <a:r>
              <a:rPr lang="ru-RU" dirty="0" err="1"/>
              <a:t>вдалося</a:t>
            </a:r>
            <a:r>
              <a:rPr lang="ru-RU" dirty="0"/>
              <a:t> </a:t>
            </a:r>
            <a:r>
              <a:rPr lang="ru-RU" dirty="0" err="1"/>
              <a:t>продемонструвати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метформіну</a:t>
            </a:r>
            <a:r>
              <a:rPr lang="ru-RU" dirty="0"/>
              <a:t> на МТ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0781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CC13A-9C37-7D94-F2DF-25DCCDD5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Обструктивне</a:t>
            </a:r>
            <a:r>
              <a:rPr lang="ru-RU" dirty="0"/>
              <a:t> </a:t>
            </a:r>
            <a:r>
              <a:rPr lang="ru-RU" dirty="0" err="1"/>
              <a:t>апное</a:t>
            </a:r>
            <a:r>
              <a:rPr lang="ru-RU" dirty="0"/>
              <a:t> </a:t>
            </a:r>
            <a:r>
              <a:rPr lang="ru-RU" dirty="0" err="1"/>
              <a:t>уві</a:t>
            </a:r>
            <a:r>
              <a:rPr lang="ru-RU" dirty="0"/>
              <a:t> </a:t>
            </a:r>
            <a:r>
              <a:rPr lang="ru-RU" dirty="0" err="1"/>
              <a:t>сні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07B29A-7D6E-E31D-D9A4-1CC38DCF86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Єдиним засобом для фармакотерапії ожиріння, вплив якого на перебіг обструктивного апное уві сні оцінено в спеціальному дослідженні, є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ліраглутид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У пацієнтів із помірним або тяжким обструктивним апное уві сні, які були не здатні чи не бажали користуватися пристроєм СРАР,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ліраглутид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3,0 мг на тлі змін у способі життя значуще зменшував кількість подій апное/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гіпопное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(-12,2 проти -6,1 події на годину на тлі здорового способу життя без призначення лікарського засобу)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7135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AF9F6-F6C3-A822-EB13-BE480211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A24632-4C4F-3BEA-9F8C-A7E1BC6352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4000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79704467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</TotalTime>
  <Words>674</Words>
  <Application>Microsoft Macintosh PowerPoint</Application>
  <PresentationFormat>Широкоэкранный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Tw Cen MT</vt:lpstr>
      <vt:lpstr>Капля</vt:lpstr>
      <vt:lpstr>Коморбідна патологія у пацієнтів із ожирінням. </vt:lpstr>
      <vt:lpstr>Цукровий діабет та ожиріння. </vt:lpstr>
      <vt:lpstr>. Перебіг серцево-судинних захворювань на фоні ожиріння. </vt:lpstr>
      <vt:lpstr>НАСГ </vt:lpstr>
      <vt:lpstr>СПКЯ </vt:lpstr>
      <vt:lpstr>Обструктивне апное уві сні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Коморбідна патологія у пацієнтів із ожирінням. </dc:title>
  <dc:creator>Дарья Лагода</dc:creator>
  <cp:lastModifiedBy>Дарья Лагода</cp:lastModifiedBy>
  <cp:revision>1</cp:revision>
  <dcterms:created xsi:type="dcterms:W3CDTF">2022-11-10T12:10:50Z</dcterms:created>
  <dcterms:modified xsi:type="dcterms:W3CDTF">2022-11-10T12:14:22Z</dcterms:modified>
</cp:coreProperties>
</file>