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326"/>
    <p:restoredTop sz="96281"/>
  </p:normalViewPr>
  <p:slideViewPr>
    <p:cSldViewPr snapToGrid="0">
      <p:cViewPr varScale="1">
        <p:scale>
          <a:sx n="47" d="100"/>
          <a:sy n="47" d="100"/>
        </p:scale>
        <p:origin x="240" y="1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85D0A-1C76-9CEF-05D6-49F0D7E565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Профілактика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у </a:t>
            </a:r>
            <a:r>
              <a:rPr lang="ru-RU" dirty="0" err="1"/>
              <a:t>дорослих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705661-11FE-40FF-7342-368E550BF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49733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916F1-FF30-936F-7026-B50AA6B7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Первинна, вторинна та третинна профілактика ожиріння. </a:t>
            </a:r>
            <a:b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D4D683-C3EF-CA00-6D24-2A6E3EF914F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Профілактик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ожиріння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направлена на попередження ускладнень та захворювань, асоційованих із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НадМТ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ожирінням у дорослих пацієнтів</a:t>
            </a:r>
            <a:r>
              <a:rPr lang="ru-UA" dirty="0">
                <a:effectLst/>
              </a:rPr>
              <a:t> </a:t>
            </a:r>
          </a:p>
          <a:p>
            <a:pPr marL="0" indent="0">
              <a:buNone/>
            </a:pPr>
            <a:r>
              <a:rPr lang="ru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Доведено ефективність універсальних засобів профілактики ожиріння, які слід починати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дитинстві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мають тривати на протязі життя людини.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989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B8D423-BD00-77E1-2F56-DCE591C5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звичок</a:t>
            </a:r>
            <a:r>
              <a:rPr lang="ru-RU" dirty="0"/>
              <a:t> на </a:t>
            </a:r>
            <a:r>
              <a:rPr lang="ru-RU" dirty="0" err="1"/>
              <a:t>ожиріння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E11848-6833-861E-DDF9-195C5503EC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Сприяти</a:t>
            </a:r>
            <a:r>
              <a:rPr lang="ru-RU" dirty="0"/>
              <a:t> і </a:t>
            </a:r>
            <a:r>
              <a:rPr lang="ru-RU" dirty="0" err="1"/>
              <a:t>брати</a:t>
            </a:r>
            <a:r>
              <a:rPr lang="ru-RU" dirty="0"/>
              <a:t> участь у </a:t>
            </a:r>
            <a:r>
              <a:rPr lang="ru-RU" dirty="0" err="1"/>
              <a:t>постійніи</a:t>
            </a:r>
            <a:r>
              <a:rPr lang="ru-RU" dirty="0"/>
              <a:t>̆ </a:t>
            </a:r>
            <a:r>
              <a:rPr lang="ru-RU" dirty="0" err="1"/>
              <a:t>освітніи</a:t>
            </a:r>
            <a:r>
              <a:rPr lang="ru-RU" dirty="0"/>
              <a:t>̆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здорового </a:t>
            </a:r>
            <a:r>
              <a:rPr lang="ru-RU" dirty="0" err="1"/>
              <a:t>харчування</a:t>
            </a:r>
            <a:r>
              <a:rPr lang="ru-RU" dirty="0"/>
              <a:t> та </a:t>
            </a:r>
            <a:r>
              <a:rPr lang="ru-RU" dirty="0" err="1"/>
              <a:t>фізичноі</a:t>
            </a:r>
            <a:r>
              <a:rPr lang="ru-RU" dirty="0"/>
              <a:t>̈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та </a:t>
            </a:r>
            <a:r>
              <a:rPr lang="ru-RU" dirty="0" err="1"/>
              <a:t>громади</a:t>
            </a:r>
            <a:r>
              <a:rPr lang="ru-RU" dirty="0"/>
              <a:t> </a:t>
            </a:r>
            <a:r>
              <a:rPr lang="ru-RU" dirty="0" err="1"/>
              <a:t>взагалі</a:t>
            </a:r>
            <a:r>
              <a:rPr lang="ru-RU" dirty="0"/>
              <a:t>; </a:t>
            </a:r>
            <a:r>
              <a:rPr lang="ru-RU" dirty="0" err="1"/>
              <a:t>заохочувати</a:t>
            </a:r>
            <a:r>
              <a:rPr lang="ru-RU" dirty="0"/>
              <a:t> </a:t>
            </a:r>
            <a:r>
              <a:rPr lang="ru-RU" dirty="0" err="1"/>
              <a:t>проводення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здорового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Рекомендувати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харчової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та здорового </a:t>
            </a:r>
            <a:r>
              <a:rPr lang="ru-RU" dirty="0" err="1"/>
              <a:t>вибору</a:t>
            </a:r>
            <a:r>
              <a:rPr lang="ru-RU" dirty="0"/>
              <a:t> у </a:t>
            </a:r>
            <a:r>
              <a:rPr lang="ru-RU" dirty="0" err="1"/>
              <a:t>харчуванні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: </a:t>
            </a:r>
          </a:p>
          <a:p>
            <a:pPr marL="0" indent="0">
              <a:buNone/>
            </a:pP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висококалорійних</a:t>
            </a:r>
            <a:r>
              <a:rPr lang="ru-RU" dirty="0"/>
              <a:t>, </a:t>
            </a:r>
            <a:r>
              <a:rPr lang="ru-RU" dirty="0" err="1"/>
              <a:t>бідних</a:t>
            </a:r>
            <a:r>
              <a:rPr lang="ru-RU" dirty="0"/>
              <a:t> </a:t>
            </a:r>
            <a:r>
              <a:rPr lang="ru-RU" dirty="0" err="1"/>
              <a:t>поживними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підсолоджені</a:t>
            </a:r>
            <a:r>
              <a:rPr lang="ru-RU" dirty="0"/>
              <a:t> </a:t>
            </a:r>
            <a:r>
              <a:rPr lang="ru-RU" dirty="0" err="1"/>
              <a:t>напоі</a:t>
            </a:r>
            <a:r>
              <a:rPr lang="ru-RU" dirty="0"/>
              <a:t>̈, </a:t>
            </a:r>
            <a:r>
              <a:rPr lang="ru-RU" dirty="0" err="1"/>
              <a:t>спортивні</a:t>
            </a:r>
            <a:r>
              <a:rPr lang="ru-RU" dirty="0"/>
              <a:t> </a:t>
            </a:r>
            <a:r>
              <a:rPr lang="ru-RU" dirty="0" err="1"/>
              <a:t>напоі</a:t>
            </a:r>
            <a:r>
              <a:rPr lang="ru-RU" dirty="0"/>
              <a:t>̈, </a:t>
            </a:r>
            <a:r>
              <a:rPr lang="ru-RU" dirty="0" err="1"/>
              <a:t>фруктові</a:t>
            </a:r>
            <a:r>
              <a:rPr lang="ru-RU" dirty="0"/>
              <a:t> </a:t>
            </a:r>
            <a:r>
              <a:rPr lang="ru-RU" dirty="0" err="1"/>
              <a:t>напоі</a:t>
            </a:r>
            <a:r>
              <a:rPr lang="ru-RU" dirty="0"/>
              <a:t>̈,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«фаст-фуд»,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столового </a:t>
            </a:r>
            <a:r>
              <a:rPr lang="ru-RU" dirty="0" err="1"/>
              <a:t>цукру</a:t>
            </a:r>
            <a:r>
              <a:rPr lang="ru-RU" dirty="0"/>
              <a:t>, </a:t>
            </a:r>
            <a:r>
              <a:rPr lang="ru-RU" dirty="0" err="1"/>
              <a:t>кукурудзяного</a:t>
            </a:r>
            <a:r>
              <a:rPr lang="ru-RU" dirty="0"/>
              <a:t> сиропу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фруктози</a:t>
            </a:r>
            <a:r>
              <a:rPr lang="ru-RU" dirty="0"/>
              <a:t>, </a:t>
            </a:r>
            <a:r>
              <a:rPr lang="ru-RU" dirty="0" err="1"/>
              <a:t>продукти</a:t>
            </a:r>
            <a:r>
              <a:rPr lang="ru-RU" dirty="0"/>
              <a:t>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жиру і транс жиру,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, </a:t>
            </a:r>
            <a:r>
              <a:rPr lang="ru-RU" dirty="0" err="1"/>
              <a:t>висококалорійні</a:t>
            </a:r>
            <a:r>
              <a:rPr lang="ru-RU" dirty="0"/>
              <a:t> закуски); </a:t>
            </a:r>
          </a:p>
          <a:p>
            <a:pPr marL="0" indent="0">
              <a:buNone/>
            </a:pPr>
            <a:r>
              <a:rPr lang="ru-RU" dirty="0" err="1"/>
              <a:t>заохочувати</a:t>
            </a:r>
            <a:r>
              <a:rPr lang="ru-RU" dirty="0"/>
              <a:t> до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цільних</a:t>
            </a:r>
            <a:r>
              <a:rPr lang="ru-RU" dirty="0"/>
              <a:t> </a:t>
            </a:r>
            <a:r>
              <a:rPr lang="ru-RU" dirty="0" err="1"/>
              <a:t>фруктів</a:t>
            </a:r>
            <a:r>
              <a:rPr lang="ru-RU" dirty="0"/>
              <a:t>, а не </a:t>
            </a:r>
            <a:r>
              <a:rPr lang="ru-RU" dirty="0" err="1"/>
              <a:t>фруктових</a:t>
            </a:r>
            <a:r>
              <a:rPr lang="ru-RU" dirty="0"/>
              <a:t> </a:t>
            </a:r>
            <a:r>
              <a:rPr lang="ru-RU" dirty="0" err="1"/>
              <a:t>соків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заохочувати</a:t>
            </a:r>
            <a:r>
              <a:rPr lang="ru-RU" dirty="0"/>
              <a:t> до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, </a:t>
            </a:r>
            <a:r>
              <a:rPr lang="ru-RU" dirty="0" err="1"/>
              <a:t>молочних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жиру, </a:t>
            </a:r>
            <a:r>
              <a:rPr lang="ru-RU" dirty="0" err="1"/>
              <a:t>цільнозернових</a:t>
            </a:r>
            <a:r>
              <a:rPr lang="ru-RU" dirty="0"/>
              <a:t> </a:t>
            </a:r>
            <a:r>
              <a:rPr lang="ru-RU" dirty="0" err="1"/>
              <a:t>злаків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заохочувати</a:t>
            </a:r>
            <a:r>
              <a:rPr lang="ru-RU" dirty="0"/>
              <a:t> до 3-4 разового </a:t>
            </a:r>
            <a:r>
              <a:rPr lang="ru-RU" dirty="0" err="1"/>
              <a:t>харчування</a:t>
            </a:r>
            <a:r>
              <a:rPr lang="ru-RU" dirty="0"/>
              <a:t> з </a:t>
            </a:r>
            <a:r>
              <a:rPr lang="ru-RU" dirty="0" err="1"/>
              <a:t>перервами</a:t>
            </a:r>
            <a:r>
              <a:rPr lang="ru-RU" dirty="0"/>
              <a:t> у 3-4- </a:t>
            </a:r>
            <a:r>
              <a:rPr lang="ru-RU" dirty="0" err="1"/>
              <a:t>години</a:t>
            </a:r>
            <a:r>
              <a:rPr lang="ru-RU" dirty="0"/>
              <a:t>, один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не повинен </a:t>
            </a:r>
            <a:r>
              <a:rPr lang="ru-RU" dirty="0" err="1"/>
              <a:t>перевищувати</a:t>
            </a:r>
            <a:r>
              <a:rPr lang="ru-RU" dirty="0"/>
              <a:t> 40 </a:t>
            </a:r>
            <a:r>
              <a:rPr lang="ru-RU" dirty="0" err="1"/>
              <a:t>хвилин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Рекомендувати</a:t>
            </a:r>
            <a:r>
              <a:rPr lang="ru-RU" dirty="0"/>
              <a:t> бути </a:t>
            </a:r>
            <a:r>
              <a:rPr lang="ru-RU" dirty="0" err="1"/>
              <a:t>фізично</a:t>
            </a:r>
            <a:r>
              <a:rPr lang="ru-RU" dirty="0"/>
              <a:t> </a:t>
            </a:r>
            <a:r>
              <a:rPr lang="ru-RU" dirty="0" err="1"/>
              <a:t>активними</a:t>
            </a:r>
            <a:r>
              <a:rPr lang="ru-RU" dirty="0"/>
              <a:t> </a:t>
            </a:r>
            <a:r>
              <a:rPr lang="ru-RU" dirty="0" err="1"/>
              <a:t>всім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щонайменше</a:t>
            </a:r>
            <a:r>
              <a:rPr lang="ru-RU" dirty="0"/>
              <a:t> 150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енергійноі</a:t>
            </a:r>
            <a:r>
              <a:rPr lang="ru-RU" dirty="0"/>
              <a:t>̈ </a:t>
            </a:r>
            <a:r>
              <a:rPr lang="ru-RU" dirty="0" err="1"/>
              <a:t>фізичноі</a:t>
            </a:r>
            <a:r>
              <a:rPr lang="ru-RU" dirty="0"/>
              <a:t>̈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тижня</a:t>
            </a:r>
            <a:r>
              <a:rPr lang="ru-RU" dirty="0"/>
              <a:t> для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метаболічного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ймовірності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Заохочувати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мали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та </a:t>
            </a:r>
            <a:r>
              <a:rPr lang="ru-RU" dirty="0" err="1"/>
              <a:t>зменшили</a:t>
            </a:r>
            <a:r>
              <a:rPr lang="ru-RU" dirty="0"/>
              <a:t> </a:t>
            </a:r>
            <a:r>
              <a:rPr lang="ru-RU" dirty="0" err="1"/>
              <a:t>масу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до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60-90 </a:t>
            </a:r>
            <a:r>
              <a:rPr lang="ru-RU" dirty="0" err="1"/>
              <a:t>хвилин</a:t>
            </a:r>
            <a:r>
              <a:rPr lang="ru-RU" dirty="0"/>
              <a:t> на день у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тижня</a:t>
            </a:r>
            <a:r>
              <a:rPr lang="ru-RU" dirty="0"/>
              <a:t> для </a:t>
            </a:r>
            <a:r>
              <a:rPr lang="ru-RU" dirty="0" err="1"/>
              <a:t>уникнення</a:t>
            </a:r>
            <a:r>
              <a:rPr lang="ru-RU" dirty="0"/>
              <a:t> повторного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2254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63ADE-A082-B3DA-C5AB-E631BDAD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Вагітність</a:t>
            </a:r>
            <a:r>
              <a:rPr lang="ru-RU" dirty="0"/>
              <a:t> та </a:t>
            </a:r>
            <a:r>
              <a:rPr lang="ru-RU" dirty="0" err="1"/>
              <a:t>гестаційний</a:t>
            </a:r>
            <a:r>
              <a:rPr lang="ru-RU" dirty="0"/>
              <a:t>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утримання</a:t>
            </a:r>
            <a:r>
              <a:rPr lang="ru-RU" dirty="0"/>
              <a:t> ваги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пологів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1DE139-FEB7-3882-152F-69342A8B62B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З обережністю призначайте препарати, які можуть вплинути на масу тіла пацієнта,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надавайте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перевагу альтернативним препаратам, які не мають впливу на масу тіла пацієнта. Якщо ж альтернативи немає, лікар повинен обговорити ризик із пацієнтом і контролювати збільшення маси тіла.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Рекомендовано пацієнту під час зниження МТ контролювати прогрес за допомогою періодичних зважувань, а саме щонайменше один раз на тиждень з наступним документуванням результату задля відстеження динаміки зміни МТ.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09006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67808-71AD-ED03-EDBD-D1E8CAA2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Психологічні</a:t>
            </a:r>
            <a:r>
              <a:rPr lang="ru-RU" dirty="0"/>
              <a:t> та </a:t>
            </a:r>
            <a:r>
              <a:rPr lang="ru-RU" dirty="0" err="1"/>
              <a:t>поведінкові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в </a:t>
            </a:r>
            <a:r>
              <a:rPr lang="ru-RU" dirty="0" err="1"/>
              <a:t>курації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738616-35CF-B569-CAAD-DB532A6963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dirty="0" err="1"/>
              <a:t>комплексні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ожирінню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інтегровані</a:t>
            </a:r>
            <a:r>
              <a:rPr lang="ru-RU" dirty="0"/>
              <a:t> з </a:t>
            </a:r>
            <a:r>
              <a:rPr lang="ru-RU" dirty="0" err="1"/>
              <a:t>програмами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громади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охопити</a:t>
            </a:r>
            <a:r>
              <a:rPr lang="ru-RU" dirty="0"/>
              <a:t> </a:t>
            </a:r>
            <a:r>
              <a:rPr lang="ru-RU" dirty="0" err="1"/>
              <a:t>найширшу</a:t>
            </a:r>
            <a:r>
              <a:rPr lang="ru-RU" dirty="0"/>
              <a:t> </a:t>
            </a:r>
            <a:r>
              <a:rPr lang="ru-RU" dirty="0" err="1"/>
              <a:t>аудиторію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члени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сім’ї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особи, </a:t>
            </a:r>
            <a:r>
              <a:rPr lang="ru-RU" dirty="0" err="1"/>
              <a:t>що</a:t>
            </a:r>
            <a:r>
              <a:rPr lang="ru-RU" dirty="0"/>
              <a:t> за нею </a:t>
            </a:r>
            <a:r>
              <a:rPr lang="ru-RU" dirty="0" err="1"/>
              <a:t>доглядають</a:t>
            </a:r>
            <a:r>
              <a:rPr lang="ru-RU" dirty="0"/>
              <a:t>) не </a:t>
            </a:r>
            <a:r>
              <a:rPr lang="ru-RU" dirty="0" err="1"/>
              <a:t>відчуває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нинішній</a:t>
            </a:r>
            <a:r>
              <a:rPr lang="ru-RU" dirty="0"/>
              <a:t> час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підхожим</a:t>
            </a:r>
            <a:r>
              <a:rPr lang="ru-RU" dirty="0"/>
              <a:t> для </a:t>
            </a:r>
            <a:r>
              <a:rPr lang="ru-RU" dirty="0" err="1"/>
              <a:t>дій</a:t>
            </a:r>
            <a:r>
              <a:rPr lang="ru-RU" dirty="0"/>
              <a:t>, </a:t>
            </a:r>
            <a:r>
              <a:rPr lang="ru-RU" dirty="0" err="1"/>
              <a:t>поясніть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порада</a:t>
            </a:r>
            <a:r>
              <a:rPr lang="ru-RU" dirty="0"/>
              <a:t> та </a:t>
            </a:r>
            <a:r>
              <a:rPr lang="ru-RU" dirty="0" err="1"/>
              <a:t>підтримка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доступні</a:t>
            </a:r>
            <a:r>
              <a:rPr lang="ru-RU" dirty="0"/>
              <a:t> й будь-коли в </a:t>
            </a:r>
            <a:r>
              <a:rPr lang="ru-RU" dirty="0" err="1"/>
              <a:t>майбутньому</a:t>
            </a:r>
            <a:r>
              <a:rPr lang="ru-RU" dirty="0"/>
              <a:t>. </a:t>
            </a:r>
            <a:r>
              <a:rPr lang="ru-RU" dirty="0" err="1"/>
              <a:t>Надайте</a:t>
            </a:r>
            <a:r>
              <a:rPr lang="ru-RU" dirty="0"/>
              <a:t> </a:t>
            </a:r>
            <a:r>
              <a:rPr lang="ru-RU" dirty="0" err="1"/>
              <a:t>контактну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могла </a:t>
            </a:r>
            <a:r>
              <a:rPr lang="ru-RU" dirty="0" err="1"/>
              <a:t>звернутися</a:t>
            </a:r>
            <a:r>
              <a:rPr lang="ru-RU" dirty="0"/>
              <a:t> до вас, коли буде готова.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Заохочуйте</a:t>
            </a:r>
            <a:r>
              <a:rPr lang="ru-RU" dirty="0"/>
              <a:t> партнера/партнерку </a:t>
            </a:r>
            <a:r>
              <a:rPr lang="ru-RU" dirty="0" err="1"/>
              <a:t>людини</a:t>
            </a:r>
            <a:r>
              <a:rPr lang="ru-RU" dirty="0"/>
              <a:t> до </a:t>
            </a:r>
            <a:r>
              <a:rPr lang="ru-RU" dirty="0" err="1"/>
              <a:t>підтримки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контролю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dirty="0" err="1"/>
              <a:t>Застосовувати</a:t>
            </a:r>
            <a:r>
              <a:rPr lang="ru-RU" dirty="0"/>
              <a:t> до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а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вагітні</a:t>
            </a:r>
            <a:r>
              <a:rPr lang="ru-RU" dirty="0"/>
              <a:t> </a:t>
            </a:r>
            <a:r>
              <a:rPr lang="ru-RU" dirty="0" err="1"/>
              <a:t>жінки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жінки</a:t>
            </a:r>
            <a:r>
              <a:rPr lang="ru-RU" dirty="0"/>
              <a:t> у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менопаузи</a:t>
            </a:r>
            <a:r>
              <a:rPr lang="ru-RU" dirty="0"/>
              <a:t>, </a:t>
            </a:r>
            <a:r>
              <a:rPr lang="ru-RU" dirty="0" err="1"/>
              <a:t>пацієнти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покидають</a:t>
            </a:r>
            <a:r>
              <a:rPr lang="ru-RU" dirty="0"/>
              <a:t> </a:t>
            </a:r>
            <a:r>
              <a:rPr lang="ru-RU" dirty="0" err="1"/>
              <a:t>палити</a:t>
            </a:r>
            <a:r>
              <a:rPr lang="ru-RU" dirty="0"/>
              <a:t>, </a:t>
            </a:r>
            <a:r>
              <a:rPr lang="ru-RU" dirty="0" err="1"/>
              <a:t>пацієнти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тривожно-депресивні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, </a:t>
            </a:r>
            <a:r>
              <a:rPr lang="ru-RU" dirty="0" err="1"/>
              <a:t>пацієнти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змінені</a:t>
            </a:r>
            <a:r>
              <a:rPr lang="ru-RU" dirty="0"/>
              <a:t> </a:t>
            </a:r>
            <a:r>
              <a:rPr lang="ru-RU" dirty="0" err="1"/>
              <a:t>біоритмі</a:t>
            </a:r>
            <a:r>
              <a:rPr lang="ru-RU" dirty="0"/>
              <a:t> (</a:t>
            </a:r>
            <a:r>
              <a:rPr lang="ru-RU" dirty="0" err="1"/>
              <a:t>позмінна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нічна</a:t>
            </a:r>
            <a:r>
              <a:rPr lang="ru-RU" dirty="0"/>
              <a:t> робота)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детальні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та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через </a:t>
            </a:r>
            <a:r>
              <a:rPr lang="ru-RU" dirty="0" err="1"/>
              <a:t>більші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МТ у таких </a:t>
            </a:r>
            <a:r>
              <a:rPr lang="ru-RU" dirty="0" err="1"/>
              <a:t>пацієнтів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56491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7B67C-D1DA-FC0D-54C4-CC9CE03A4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922B9-0A82-7430-C883-651A1E9840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000" dirty="0"/>
              <a:t>Дякую за увагу </a:t>
            </a:r>
          </a:p>
        </p:txBody>
      </p:sp>
    </p:spTree>
    <p:extLst>
      <p:ext uri="{BB962C8B-B14F-4D97-AF65-F5344CB8AC3E}">
        <p14:creationId xmlns:p14="http://schemas.microsoft.com/office/powerpoint/2010/main" val="70227713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543</Words>
  <Application>Microsoft Macintosh PowerPoint</Application>
  <PresentationFormat>Широкоэкранный</PresentationFormat>
  <Paragraphs>22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Tw Cen MT</vt:lpstr>
      <vt:lpstr>Капля</vt:lpstr>
      <vt:lpstr>Профілактика ожиріння у дорослих. </vt:lpstr>
      <vt:lpstr>Первинна, вторинна та третинна профілактика ожиріння.  </vt:lpstr>
      <vt:lpstr>Вплив шкідливих звичок на ожиріння. </vt:lpstr>
      <vt:lpstr>Вагітність та гестаційний набір маси тіла, утримання ваги після пологів. </vt:lpstr>
      <vt:lpstr>Психологічні та поведінкові втручання в курації ожиріння.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Профілактика ожиріння у дорослих. </dc:title>
  <dc:creator>Дарья Лагода</dc:creator>
  <cp:lastModifiedBy>Дарья Лагода</cp:lastModifiedBy>
  <cp:revision>1</cp:revision>
  <dcterms:created xsi:type="dcterms:W3CDTF">2022-11-10T12:52:45Z</dcterms:created>
  <dcterms:modified xsi:type="dcterms:W3CDTF">2022-11-10T12:55:45Z</dcterms:modified>
</cp:coreProperties>
</file>