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91" r:id="rId2"/>
    <p:sldId id="264" r:id="rId3"/>
    <p:sldId id="256" r:id="rId4"/>
    <p:sldId id="257" r:id="rId5"/>
    <p:sldId id="265" r:id="rId6"/>
    <p:sldId id="266" r:id="rId7"/>
    <p:sldId id="267" r:id="rId8"/>
    <p:sldId id="268" r:id="rId9"/>
    <p:sldId id="258" r:id="rId10"/>
    <p:sldId id="259" r:id="rId11"/>
    <p:sldId id="260" r:id="rId12"/>
    <p:sldId id="269" r:id="rId13"/>
    <p:sldId id="277" r:id="rId14"/>
    <p:sldId id="278" r:id="rId15"/>
    <p:sldId id="279" r:id="rId16"/>
    <p:sldId id="280" r:id="rId17"/>
    <p:sldId id="281" r:id="rId18"/>
    <p:sldId id="282" r:id="rId19"/>
    <p:sldId id="271" r:id="rId20"/>
    <p:sldId id="270" r:id="rId21"/>
    <p:sldId id="261" r:id="rId22"/>
    <p:sldId id="26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3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936" y="-50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3C309-E6C6-4323-BC10-8824FC5814EA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B0C228-5674-4D19-89B6-4B0ADB0874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887112" y="8687969"/>
            <a:ext cx="2970888" cy="456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84" tIns="45992" rIns="91984" bIns="45992" anchor="b"/>
          <a:lstStyle/>
          <a:p>
            <a:pPr algn="r" defTabSz="908050"/>
            <a:fld id="{F142D0E6-5309-4924-8EE5-F305B2D84CE6}" type="slidenum">
              <a:rPr lang="ru-RU" altLang="ru-RU" sz="1200">
                <a:latin typeface="Times New Roman" pitchFamily="18" charset="0"/>
              </a:rPr>
              <a:pPr algn="r" defTabSz="908050"/>
              <a:t>1</a:t>
            </a:fld>
            <a:endParaRPr lang="ru-RU" altLang="ru-RU" sz="1200">
              <a:latin typeface="Times New Roman" pitchFamily="18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5800"/>
            <a:ext cx="6092825" cy="3427413"/>
          </a:xfrm>
          <a:ln w="12700" cap="flat"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006" y="4345447"/>
            <a:ext cx="5031990" cy="4114507"/>
          </a:xfrm>
          <a:noFill/>
          <a:ln/>
        </p:spPr>
        <p:txBody>
          <a:bodyPr lIns="92690" tIns="46346" rIns="92690" bIns="46346"/>
          <a:lstStyle/>
          <a:p>
            <a:pPr defTabSz="908050" eaLnBrk="1" hangingPunct="1"/>
            <a:endParaRPr lang="uk-UA" altLang="ru-RU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6736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344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9430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22.12.2022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4090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22.12.2022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3939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22.12.2022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8929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22.12.2022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4170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22.12.2022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9964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22.12.2022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5456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9031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9723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7231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51701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7576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7498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6644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4304E-75D9-43E4-B406-5AD772720746}" type="datetimeFigureOut">
              <a:rPr lang="uk-UA" smtClean="0"/>
              <a:pPr/>
              <a:t>22.12.2022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4AF7FEF-C6AA-40C4-918D-A0C94486072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3625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5117910"/>
            <a:ext cx="11163869" cy="120032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 algn="ctr" eaLnBrk="1" hangingPunct="1">
              <a:defRPr/>
            </a:pPr>
            <a:r>
              <a:rPr lang="uk-UA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 кафедри медицини катастроф  та військової </a:t>
            </a:r>
          </a:p>
          <a:p>
            <a:pPr marL="514350" indent="-514350" algn="ctr" eaLnBrk="1" hangingPunct="1">
              <a:defRPr/>
            </a:pPr>
            <a:r>
              <a:rPr lang="uk-UA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медицини </a:t>
            </a:r>
            <a:r>
              <a:rPr lang="uk-UA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к.мед.н</a:t>
            </a:r>
            <a:r>
              <a:rPr lang="uk-UA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доцент Панченко О.Є.</a:t>
            </a:r>
            <a:endParaRPr lang="uk-UA" altLang="ru-RU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endParaRPr lang="ru-RU" alt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alt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Одеса </a:t>
            </a:r>
            <a: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alt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1270000" y="288925"/>
            <a:ext cx="9743743" cy="12618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</a:p>
          <a:p>
            <a:pPr algn="ctr"/>
            <a:endParaRPr lang="ru-RU" altLang="ru-RU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КАФЕДРА </a:t>
            </a:r>
            <a:r>
              <a:rPr lang="uk-UA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МЕДИЦИНИ КАТАСТРОФ </a:t>
            </a:r>
            <a:r>
              <a:rPr lang="uk-UA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ТА  </a:t>
            </a:r>
            <a:r>
              <a:rPr lang="uk-UA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ВІЙСЬКОВОЇ МЕДИЦИНИ</a:t>
            </a:r>
            <a:endParaRPr lang="uk-UA" altLang="ru-RU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altLang="ru-RU" b="1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2052" name="Picture 8" descr="ОНМедУ Одеський національний медичний університет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9423" y="758265"/>
            <a:ext cx="1219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431800" y="1694330"/>
            <a:ext cx="11472333" cy="677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342900" lvl="0" indent="457200" algn="ctr" eaLnBrk="0" hangingPunct="0">
              <a:spcBef>
                <a:spcPts val="1200"/>
              </a:spcBef>
              <a:buClr>
                <a:srgbClr val="90C226"/>
              </a:buClr>
              <a:buSzPct val="80000"/>
            </a:pPr>
            <a:r>
              <a:rPr lang="uk-UA" altLang="ru-RU" sz="2400" b="1" dirty="0">
                <a:solidFill>
                  <a:srgbClr val="0070C0"/>
                </a:solidFill>
                <a:latin typeface="Times New Roman" pitchFamily="18" charset="0"/>
              </a:rPr>
              <a:t>Навчальна дисципліна </a:t>
            </a:r>
          </a:p>
          <a:p>
            <a:pPr marL="342900" lvl="0" indent="457200" algn="ctr" eaLnBrk="0" hangingPunct="0">
              <a:spcBef>
                <a:spcPts val="1200"/>
              </a:spcBef>
              <a:buClr>
                <a:srgbClr val="90C226"/>
              </a:buClr>
              <a:buSzPct val="80000"/>
            </a:pPr>
            <a:r>
              <a:rPr lang="uk-UA" sz="2400" b="1" dirty="0">
                <a:solidFill>
                  <a:srgbClr val="0070C0"/>
                </a:solidFill>
                <a:latin typeface="Times New Roman" pitchFamily="18" charset="0"/>
              </a:rPr>
              <a:t>«Підготовка офіцерів запасу в галузі знань "охорона здоров'я" </a:t>
            </a:r>
          </a:p>
          <a:p>
            <a:pPr marL="342900" lvl="0" indent="457200" algn="ctr" eaLnBrk="0" hangingPunct="0">
              <a:spcBef>
                <a:spcPts val="1200"/>
              </a:spcBef>
              <a:buClr>
                <a:srgbClr val="90C226"/>
              </a:buClr>
              <a:buSzPct val="80000"/>
            </a:pPr>
            <a:r>
              <a:rPr lang="uk-UA" alt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Змістовий модуль «</a:t>
            </a:r>
            <a:r>
              <a:rPr lang="uk-UA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ВІЙСЬКОВА ТЕРАПІЯ</a:t>
            </a:r>
            <a:r>
              <a:rPr lang="uk-UA" alt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 </a:t>
            </a:r>
            <a:endParaRPr lang="ru-RU" alt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ctr" eaLnBrk="0" hangingPunct="0"/>
            <a:endParaRPr lang="uk-UA" alt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ctr" eaLnBrk="0" hangingPunct="0"/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Лекція </a:t>
            </a:r>
            <a:r>
              <a:rPr lang="uk-UA" alt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 </a:t>
            </a:r>
            <a:r>
              <a:rPr lang="uk-UA" alt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Радiацiйнi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ураження. 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Клінічна 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характеристика іонізуючих випромінювань. 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Гостра 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променева хвороба. Надання медичної допомоги на етапах медичної евакуації</a:t>
            </a:r>
            <a:r>
              <a:rPr lang="uk-UA" alt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indent="457200" eaLnBrk="0" hangingPunct="0">
              <a:lnSpc>
                <a:spcPct val="150000"/>
              </a:lnSpc>
            </a:pP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Курс 4, Факультет:  медичний.</a:t>
            </a:r>
          </a:p>
          <a:p>
            <a:pPr indent="457200" algn="ctr" eaLnBrk="0" hangingPunct="0">
              <a:lnSpc>
                <a:spcPct val="150000"/>
              </a:lnSpc>
            </a:pPr>
            <a:endParaRPr lang="uk-UA" sz="2400" dirty="0" smtClean="0"/>
          </a:p>
          <a:p>
            <a:pPr indent="457200" algn="ctr" eaLnBrk="0" hangingPunct="0">
              <a:lnSpc>
                <a:spcPct val="150000"/>
              </a:lnSpc>
            </a:pPr>
            <a:endParaRPr lang="uk-UA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ctr" eaLnBrk="0" hangingPunct="0">
              <a:lnSpc>
                <a:spcPct val="150000"/>
              </a:lnSpc>
            </a:pPr>
            <a:endParaRPr lang="uk-UA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ctr" eaLnBrk="0" hangingPunct="0">
              <a:lnSpc>
                <a:spcPct val="150000"/>
              </a:lnSpc>
            </a:pPr>
            <a:endParaRPr lang="uk-UA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ctr" eaLnBrk="0" hangingPunct="0">
              <a:lnSpc>
                <a:spcPct val="150000"/>
              </a:lnSpc>
            </a:pPr>
            <a:endParaRPr lang="uk-UA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ctr" eaLnBrk="0" hangingPunct="0">
              <a:lnSpc>
                <a:spcPct val="150000"/>
              </a:lnSpc>
            </a:pPr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1"/>
            <a:ext cx="12192000" cy="73866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Викладення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лекційного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матеріалу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планом: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іонізуючих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випромінювань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Дозиметрія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Одиниці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виміру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іонізуючого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випромінювання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ланки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біологічної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іонізуючих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випромінювань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 патогенезу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основних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клінічних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радіаційних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                           </a:t>
            </a: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Визначення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променевої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5.Кiстково-мозкова форма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променевої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Клініка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діагностика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променевої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травми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6.Особливості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картини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перебігу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7.Клініка,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діагностика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кишкової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токсемічної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церебральної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променевої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Особливості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радіаційних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мирного часу.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Резюме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лекції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висновки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90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1737" y="132347"/>
            <a:ext cx="8566484" cy="642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6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825" y="263078"/>
            <a:ext cx="8638674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04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0947" y="204537"/>
            <a:ext cx="8815137" cy="6430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33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6726" y="168442"/>
            <a:ext cx="8887327" cy="641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009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821" y="312821"/>
            <a:ext cx="8971547" cy="620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609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696" y="228601"/>
            <a:ext cx="8959514" cy="638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797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3451" y="204537"/>
            <a:ext cx="8578515" cy="643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801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5168" y="264695"/>
            <a:ext cx="8746957" cy="624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852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9232" y="264695"/>
            <a:ext cx="8795084" cy="643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54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579" y="577516"/>
            <a:ext cx="8843210" cy="596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87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4874" y="649705"/>
            <a:ext cx="7724273" cy="557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312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3452" y="144379"/>
            <a:ext cx="8622632" cy="6466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528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5169" y="240632"/>
            <a:ext cx="8779042" cy="631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291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6884" y="264695"/>
            <a:ext cx="8875295" cy="619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012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011" y="204537"/>
            <a:ext cx="8995609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2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4853" y="324853"/>
            <a:ext cx="8959515" cy="621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43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8758" y="276726"/>
            <a:ext cx="9067800" cy="625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47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7358" y="409075"/>
            <a:ext cx="8722895" cy="606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8583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4854" y="228599"/>
            <a:ext cx="8927430" cy="642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050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790" y="228601"/>
            <a:ext cx="8855243" cy="637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05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40369"/>
            <a:ext cx="8596668" cy="47324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700" b="1" dirty="0" err="1">
                <a:solidFill>
                  <a:schemeClr val="tx1"/>
                </a:solidFill>
              </a:rPr>
              <a:t>Клінічна</a:t>
            </a:r>
            <a:r>
              <a:rPr lang="ru-RU" sz="2700" b="1" dirty="0">
                <a:solidFill>
                  <a:schemeClr val="tx1"/>
                </a:solidFill>
              </a:rPr>
              <a:t> </a:t>
            </a:r>
            <a:r>
              <a:rPr lang="ru-RU" sz="2700" b="1" dirty="0" err="1">
                <a:solidFill>
                  <a:schemeClr val="tx1"/>
                </a:solidFill>
              </a:rPr>
              <a:t>класифікація</a:t>
            </a:r>
            <a:r>
              <a:rPr lang="ru-RU" sz="2700" b="1" dirty="0">
                <a:solidFill>
                  <a:schemeClr val="tx1"/>
                </a:solidFill>
              </a:rPr>
              <a:t> </a:t>
            </a:r>
            <a:r>
              <a:rPr lang="ru-RU" sz="2700" b="1" dirty="0" err="1">
                <a:solidFill>
                  <a:schemeClr val="tx1"/>
                </a:solidFill>
              </a:rPr>
              <a:t>гострих</a:t>
            </a:r>
            <a:r>
              <a:rPr lang="ru-RU" sz="2700" b="1" dirty="0">
                <a:solidFill>
                  <a:schemeClr val="tx1"/>
                </a:solidFill>
              </a:rPr>
              <a:t> </a:t>
            </a:r>
            <a:r>
              <a:rPr lang="ru-RU" sz="2700" b="1" dirty="0" err="1">
                <a:solidFill>
                  <a:schemeClr val="tx1"/>
                </a:solidFill>
              </a:rPr>
              <a:t>променевих</a:t>
            </a:r>
            <a:r>
              <a:rPr lang="ru-RU" sz="2700" b="1" dirty="0">
                <a:solidFill>
                  <a:schemeClr val="tx1"/>
                </a:solidFill>
              </a:rPr>
              <a:t> </a:t>
            </a:r>
            <a:r>
              <a:rPr lang="ru-RU" sz="2700" b="1" dirty="0" err="1">
                <a:solidFill>
                  <a:schemeClr val="tx1"/>
                </a:solidFill>
              </a:rPr>
              <a:t>уражень</a:t>
            </a:r>
            <a:r>
              <a:rPr lang="ru-RU" sz="2700" dirty="0">
                <a:solidFill>
                  <a:schemeClr val="tx1"/>
                </a:solidFill>
              </a:rPr>
              <a:t>: </a:t>
            </a:r>
            <a:r>
              <a:rPr lang="uk-UA" dirty="0">
                <a:solidFill>
                  <a:srgbClr val="FF0000"/>
                </a:solidFill>
              </a:rPr>
              <a:t/>
            </a:r>
            <a:br>
              <a:rPr lang="uk-UA" dirty="0">
                <a:solidFill>
                  <a:srgbClr val="FF0000"/>
                </a:solidFill>
              </a:rPr>
            </a:br>
            <a:r>
              <a:rPr lang="uk-UA" b="1" dirty="0">
                <a:solidFill>
                  <a:srgbClr val="FF0000"/>
                </a:solidFill>
              </a:rPr>
              <a:t> 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3100" y="673100"/>
            <a:ext cx="8600901" cy="6052553"/>
          </a:xfrm>
          <a:solidFill>
            <a:srgbClr val="FFFF66"/>
          </a:solidFill>
        </p:spPr>
        <p:txBody>
          <a:bodyPr>
            <a:normAutofit/>
          </a:bodyPr>
          <a:lstStyle/>
          <a:p>
            <a:pPr lvl="1">
              <a:lnSpc>
                <a:spcPts val="1440"/>
              </a:lnSpc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Кістково-мозкова форма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ГПХ розвивається в діапазоні доз від 1 </a:t>
            </a:r>
            <a:endPara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440"/>
              </a:lnSpc>
            </a:pP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10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ділиться на ступені: </a:t>
            </a:r>
          </a:p>
          <a:p>
            <a:pPr lvl="1">
              <a:lnSpc>
                <a:spcPts val="1000"/>
              </a:lnSpc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ступінь, розвивається після опромінення в діапазоні доз  (1Грей = </a:t>
            </a:r>
            <a:endPara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000"/>
              </a:lnSpc>
            </a:pP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рад) 1 - 2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Грей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(скорочено "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</a:p>
          <a:p>
            <a:pPr lvl="1">
              <a:lnSpc>
                <a:spcPts val="1000"/>
              </a:lnSpc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ступінь: 2 -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Гр; 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000"/>
              </a:lnSpc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4 - 6 Гр; 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000"/>
              </a:lnSpc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IV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6 - 10 Гр. 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440"/>
              </a:lnSpc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Кишкова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форма ГПХ 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(10 - 20 Гр). 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440"/>
              </a:lnSpc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3.Судинно-токсеміческая форма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(20 - 80 Гр). 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440"/>
              </a:lnSpc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Церебральна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(при дозах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80 Гр). 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440"/>
              </a:lnSpc>
            </a:pPr>
            <a:r>
              <a:rPr lang="uk-UA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дозах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опромінення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0,25 до 0,5Гр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говорять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"стан </a:t>
            </a: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переопромінення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а при дозах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0,5 до 1 Гр, коли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легкі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прояви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функціональних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розладів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помірна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боку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про "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променевої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При дозах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Гр ОЛБ не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ts val="1440"/>
              </a:lnSpc>
              <a:buNone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перебігом захворювання розрізняють: 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000"/>
              </a:lnSpc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початковий період (первинна реакція); </a:t>
            </a:r>
          </a:p>
          <a:p>
            <a:pPr lvl="1">
              <a:lnSpc>
                <a:spcPts val="1000"/>
              </a:lnSpc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прихований (латентний) період;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період розпалу; </a:t>
            </a:r>
          </a:p>
          <a:p>
            <a:pPr lvl="1">
              <a:lnSpc>
                <a:spcPts val="1000"/>
              </a:lnSpc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період відновлення. </a:t>
            </a:r>
          </a:p>
          <a:p>
            <a:pPr lvl="1">
              <a:lnSpc>
                <a:spcPts val="1440"/>
              </a:lnSpc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uk-UA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 того, виділяють: 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000"/>
              </a:lnSpc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місцеві радіаційні ураження (МРУ);</a:t>
            </a:r>
          </a:p>
          <a:p>
            <a:pPr lvl="1">
              <a:lnSpc>
                <a:spcPts val="1000"/>
              </a:lnSpc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поєднані радіаційні ураження (ПРУ):</a:t>
            </a:r>
          </a:p>
          <a:p>
            <a:pPr lvl="1">
              <a:lnSpc>
                <a:spcPts val="1000"/>
              </a:lnSpc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комбіновані радіаційні ураження (КРУ).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50388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8306" y="405240"/>
            <a:ext cx="7724274" cy="5909310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marL="495300">
              <a:spcAft>
                <a:spcPts val="0"/>
              </a:spcAft>
            </a:pPr>
            <a:r>
              <a:rPr 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Клінічний перебіг гострих радіаційних уражень шкіри має 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5300">
              <a:spcAft>
                <a:spcPts val="0"/>
              </a:spcAft>
            </a:pPr>
            <a:r>
              <a:rPr 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періоди: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5300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рання променева реакція (початкових судинних проявів - первинна еритема шкіри, набряк підшкірної клітковини, м'язів);</a:t>
            </a:r>
          </a:p>
          <a:p>
            <a:pPr marL="495300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прихований період;</a:t>
            </a:r>
          </a:p>
          <a:p>
            <a:pPr marL="495300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період розпалу клінічних проявів (запалення шкіри, виникнення;</a:t>
            </a:r>
          </a:p>
          <a:p>
            <a:pPr marL="495300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пухирів, виразок);   </a:t>
            </a:r>
          </a:p>
          <a:p>
            <a:pPr marL="495300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період повного або часткового відновлення;</a:t>
            </a:r>
          </a:p>
          <a:p>
            <a:pPr marL="495300"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495300">
              <a:spcAft>
                <a:spcPts val="0"/>
              </a:spcAft>
            </a:pPr>
            <a:r>
              <a:rPr lang="uk-UA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патогенезі місцевих променевих уражень важливе місце займають: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5300"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зміни шкіри, підшкірної клітковини, м'язів;</a:t>
            </a:r>
          </a:p>
          <a:p>
            <a:pPr marL="495300"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інтоксикація, що залежить від обсягу уражених тканин;</a:t>
            </a:r>
          </a:p>
          <a:p>
            <a:pPr marL="495300"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плазморея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втрата білка;</a:t>
            </a:r>
          </a:p>
          <a:p>
            <a:pPr marL="495300"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порушення гемодинаміки;</a:t>
            </a:r>
          </a:p>
          <a:p>
            <a:pPr marL="495300"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інтерстиціальний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набряк і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ендоперібронхіт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гіпоксеміею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95300"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анемія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тромбоцитопенія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95300"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електролітні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розлади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По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тяжкості клінічного перебігу розрізняють 4 ступеня пошкоджень: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I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 (легка) - гострий сухий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еритематозний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радіодерматіт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II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 (середня) - гострий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бульозний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радіодерматіт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III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 (важка) - некротичних-виразковий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радіодерматіт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IV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 (вкрай важка) - некротичний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радіодерматіт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</a:t>
            </a:r>
          </a:p>
          <a:p>
            <a:pPr marL="781050" indent="-285750" algn="just">
              <a:spcAft>
                <a:spcPts val="0"/>
              </a:spcAft>
              <a:buFontTx/>
              <a:buChar char="-"/>
            </a:pP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973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4852" y="310543"/>
            <a:ext cx="8880931" cy="6361229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Поєднані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радіаційні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(УРП)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одночасному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зовнішнього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гамма-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випромінювання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інкорпорації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радіоактивних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зовнішнім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бета-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випромінюванням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Комбіновані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радіаційні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(КРУ)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вражаючих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ядерного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вибуху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світлового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потоку,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ударної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хвилі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проникаючої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потерпілих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поразок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іонізуючими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випромінюваннями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опікова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механічна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травма, а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ряді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те й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поразок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КРУ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поранених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обпечених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зараженій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радіоактивними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місцевості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клінічного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перебігу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КРУ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звести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положень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                                                                                                                                          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По-перше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КРУ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опромінення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весь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симптомокомплекс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опікової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травм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провідним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тактику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момент. Прояви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променевого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подальшому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По-друге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зрозумілих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прихований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променевої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1-3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тяжкості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</a:t>
            </a: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о-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для КРУ характерна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синдрому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обтяження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перебігу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патологічного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поразці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якби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протікало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ізольовано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uk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3404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651941"/>
            <a:ext cx="9715500" cy="5478423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ДОМЕДИЧНА ДОПОМОГА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Виявляється відразу ж після радіаційного ураження в порядку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само-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взаємодопомоги. Приймаються всередину засоби профілактики первинної реакції -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діметкарб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при розвилася блювоті і гіподинамії  -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діксафен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/ м; при забрудненні шкіри та одягу РВ - часткова санітарна обробка;	при небезпеці подальшого опромінення (знаходження на місцевості) забрудненої РВ приймається всередину радіопротектор 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цистамін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або Б-130. Долікарську допомогу виявляється фельдшером або санінструктором. При розвилася блювоті і гіподинамії -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діметпрамід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або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діксафен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в/м; при серцево-судинної недостатності - кордіамін п / к; кофеїн в/м; при психомоторному збудженні всередину -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феназепам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при необхідності подальшого перебування в зоні підвищеної радіації  всередину 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цистамін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або Б-130;  при забрудненні шкіри одягу РВ - часткова санітарна обробка.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ПЕРША ЛІКАРСЬКА ДОПОМОГА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Здійснюється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МПП.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значення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правильно,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швидко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чітко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проведена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сортування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На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сортувальному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посту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виділяються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забруднення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РВ,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направляються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площадку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часткової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санітарної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обробки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(ПСО).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ПСО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оглядаються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лікарем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сортувальній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майданчику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складі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медичної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бригади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лікар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медсестра,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реєстратор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Виділяються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потребують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наданні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невідкладної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невідкладних заходів першої лікарської допомоги належать:</a:t>
            </a: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Введення: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вираженій блювоті -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діметпраміду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в/м, при нестримної блювоті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діксафена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/ м або атропіну п/к,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різкому зневодненні - рясне пиття підсоленої води, фізіологічний розчин в/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гострій судинній недостатності - кордіамін п / к, кофеїн в/м або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мезатон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в/м;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серцевій недостатності -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корглікон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або строфантин в /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судомах -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феназепам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або барбаміл в/м.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вираженості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кровоточивості ЕАКК або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амбен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/ м.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 ГПХ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ст. (доза - 1-2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після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купірування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первинної реакції повертають в підрозділ;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При наявності проявів розпалу хвороби, як і всіх хворих ГПХ більш важкого ступеня (доза більш 2Гр) направляють в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ОМЕдб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(ОМО) для надання кваліфікованої медичної допомоги.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330200" y="355600"/>
            <a:ext cx="9188554" cy="501675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КВАЛІФІКОВАНА МЕДИЧНА ДОПОМОГА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При надходженні в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ОМЕдб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уражених іонізуючим випромінюванням в процесі їх сортування виділяються постраждалі з зараженням шкіри і обмундирування РВ понад допустимого рівня.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Вони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відправляються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ВЗГ, де проводиться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санітарна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обробка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виявляється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невідкладна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сортувально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евакуаційному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відділенні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визначається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ступінь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тяжкості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ГПХ, стан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транспортабельності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Нетранспортабельних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серцевосудинна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недостатність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нестримне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блювання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ознаками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зневоднення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направляють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протишокову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відділення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ознаками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важкої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токсемії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психомоторного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збудження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судомно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гіперкінетичним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синдромом -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госпітальне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відділення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ОПХ I ст. (доза 1-2 Гр)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купірування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первинної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реакції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повертають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свою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частину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Всіх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тяжким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ступенем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ОЛБ (доза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2Гр)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винятком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церебральну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променевої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евакуюють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терапевтичні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госпіталі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ГПХ I ст.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розпалу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евакуюють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ВПГЛР,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II-IY ст. -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терапевтичні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595608" y="481669"/>
            <a:ext cx="8868432" cy="5970865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Заходи невідкладної кваліфікованої медичної допомоги: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1.при вираженій первинної реакції (сильна блювота) -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діметпрамід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або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діксафен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/ м або атропін п / к, в разі різкого зневоднення розчини хлориду натрію,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гемодез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реополіглюкін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в/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                                                                                                                 2.при серцево-судинної недостатності -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мезатон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/ м або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норадреналін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в /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розчином глюкози, при серцевій недостатності -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корглікон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строфантин в /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крапельно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розчині глюкози;                                                                                                    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3. при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анемізуючоі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кровоточивості - ЕАКК або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амбен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/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місцево - тромбін,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гемостатична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губка, а також переливання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еритроцитної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маси або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свіжозаготовленої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крові (прямі переливання крові);                                                                                        4. при важких інфекційних ускладненнях -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ампіцилін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оксациліном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або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рифампіцин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або пеніцилін, або еритроміцин всередину.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відстрочених заходів кваліфікованої допомоги відносять призначення: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при збудженні -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феназепам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оксілідін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всередину;                                                                          2. при зниженні числа лейкоцитів до 1х109 / л і лихоманці - тетрациклін, сульфаніламіди всередину;                                                                                                                                                  3. в прихованому періоді - полівітаміни, димедрол, переливання плазми,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полівінілпіролідон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поліглюкін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день;                                                                                                   4. при церебральної формі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ОЛХ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полегшення страждань -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феназепам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/ м, барбаміл в / м, промедол п / к. Після надання кваліфікованої допомоги та підготовки до евакуації хворі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ОЛХ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евакуюються в госпітальну базу.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1" y="360045"/>
            <a:ext cx="9550400" cy="590931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СПЕЦІАЛІЗОВАНА МЕДИЧНА ДОПОМОГА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Надається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терапевтичних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госпіталях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На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додаток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заходів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кваліфікованої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початковому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ГП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 II-III ст.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 проведена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гемосорбція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прихованому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IY ст.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ГП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 (доза 6-10 Гр)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трансплантація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алогенного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кісткового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мозку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розпалу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розвитку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агранулоцитозу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глибокої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тромбоцитопенії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важкого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ентериту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розміщення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асептичних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палатах,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зондове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парентеральне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харчування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переливання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лейкоконцентратів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тромбоцитів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отримані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шляхом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сепарації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Етапне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поєднаних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комбінованих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радіаційних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ряд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особливостей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При СРП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інкорпорацією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окрім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ОЛХ,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проводяться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заходи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медичної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спрямовані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виведення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потрапили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всередину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РВ: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промивання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шлунка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призначення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проносних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адсорбентів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очисні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клізми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відхаркувальні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сечогінні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комплексонів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ЕДТА,пентацин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.). При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бетадерматітах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знеболювання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новокаїнові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блокади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місцево-анастезін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пов'язки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антибактеріальними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засобами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При КРП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поєднувати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комплексну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терапію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променевої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непроменевих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травм.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Хірургічне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завершити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прихованому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променевої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розпалу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операції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проводять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тільки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життєвими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показаннями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Особливістю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КРП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початковому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прихованому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періодах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променевої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профілактичне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призначення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антибіотиків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(до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інфекційних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процесів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агранулоцитозу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У розпалі хвороби звертається особлива увага на профілактику і лікування ранової інфекції та попередження кровотеч з ран (застосування фібрину і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гемостатичної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губки, сухого тромбіну).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8489" y="1473957"/>
            <a:ext cx="9253181" cy="156966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9600" dirty="0" smtClean="0">
                <a:ln w="6350">
                  <a:solidFill>
                    <a:prstClr val="black"/>
                  </a:solidFill>
                </a:ln>
                <a:solidFill>
                  <a:srgbClr val="2B16AA"/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</a:t>
            </a:r>
            <a:endParaRPr lang="ru-RU" sz="9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450</TotalTime>
  <Words>1169</Words>
  <Application>Microsoft Office PowerPoint</Application>
  <PresentationFormat>Широкоэкранный</PresentationFormat>
  <Paragraphs>107</Paragraphs>
  <Slides>30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Arial</vt:lpstr>
      <vt:lpstr>Calibri</vt:lpstr>
      <vt:lpstr>Symbol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Клінічна класифікація гострих променевих уражень: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Владимир Басюк</dc:creator>
  <cp:lastModifiedBy>Цілько Станіслав Віталійович</cp:lastModifiedBy>
  <cp:revision>70</cp:revision>
  <dcterms:created xsi:type="dcterms:W3CDTF">2019-11-24T09:11:29Z</dcterms:created>
  <dcterms:modified xsi:type="dcterms:W3CDTF">2022-12-22T08:02:50Z</dcterms:modified>
</cp:coreProperties>
</file>