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2" r:id="rId2"/>
    <p:sldId id="333" r:id="rId3"/>
    <p:sldId id="256" r:id="rId4"/>
    <p:sldId id="257" r:id="rId5"/>
    <p:sldId id="258" r:id="rId6"/>
    <p:sldId id="259" r:id="rId7"/>
    <p:sldId id="260" r:id="rId8"/>
    <p:sldId id="261" r:id="rId9"/>
    <p:sldId id="262" r:id="rId10"/>
    <p:sldId id="263" r:id="rId11"/>
    <p:sldId id="264" r:id="rId12"/>
    <p:sldId id="327" r:id="rId13"/>
    <p:sldId id="314" r:id="rId14"/>
    <p:sldId id="315" r:id="rId15"/>
    <p:sldId id="328" r:id="rId16"/>
    <p:sldId id="265" r:id="rId17"/>
    <p:sldId id="266" r:id="rId18"/>
    <p:sldId id="267" r:id="rId19"/>
    <p:sldId id="268" r:id="rId20"/>
    <p:sldId id="269" r:id="rId21"/>
    <p:sldId id="270" r:id="rId22"/>
    <p:sldId id="271" r:id="rId23"/>
    <p:sldId id="272" r:id="rId24"/>
    <p:sldId id="322" r:id="rId25"/>
    <p:sldId id="273" r:id="rId26"/>
    <p:sldId id="274" r:id="rId27"/>
    <p:sldId id="275" r:id="rId28"/>
    <p:sldId id="276" r:id="rId29"/>
    <p:sldId id="331" r:id="rId30"/>
    <p:sldId id="277" r:id="rId31"/>
    <p:sldId id="316" r:id="rId32"/>
    <p:sldId id="278" r:id="rId33"/>
    <p:sldId id="280" r:id="rId34"/>
    <p:sldId id="281" r:id="rId35"/>
    <p:sldId id="326" r:id="rId36"/>
    <p:sldId id="282" r:id="rId37"/>
    <p:sldId id="283" r:id="rId38"/>
    <p:sldId id="284" r:id="rId39"/>
    <p:sldId id="285" r:id="rId40"/>
    <p:sldId id="286" r:id="rId41"/>
    <p:sldId id="287" r:id="rId42"/>
    <p:sldId id="321" r:id="rId43"/>
    <p:sldId id="317" r:id="rId44"/>
    <p:sldId id="288" r:id="rId45"/>
    <p:sldId id="289" r:id="rId46"/>
    <p:sldId id="290" r:id="rId47"/>
    <p:sldId id="323" r:id="rId48"/>
    <p:sldId id="291" r:id="rId49"/>
    <p:sldId id="292" r:id="rId50"/>
    <p:sldId id="293" r:id="rId51"/>
    <p:sldId id="324"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25" r:id="rId68"/>
    <p:sldId id="318" r:id="rId69"/>
    <p:sldId id="319" r:id="rId70"/>
    <p:sldId id="309" r:id="rId71"/>
    <p:sldId id="329" r:id="rId72"/>
    <p:sldId id="310" r:id="rId73"/>
    <p:sldId id="330" r:id="rId74"/>
    <p:sldId id="311" r:id="rId75"/>
    <p:sldId id="312" r:id="rId76"/>
    <p:sldId id="313" r:id="rId77"/>
    <p:sldId id="334"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66FF99"/>
    <a:srgbClr val="00FFCC"/>
    <a:srgbClr val="3399FF"/>
    <a:srgbClr val="00FF00"/>
    <a:srgbClr val="9999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93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4193173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65685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215401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921137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23030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2821978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3009085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362272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91688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10362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352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20350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291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480908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79961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val="170140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8FAED7-3E80-46DA-9801-2CFD0AB4B65E}" type="datetimeFigureOut">
              <a:rPr lang="uk-UA" smtClean="0"/>
              <a:pPr/>
              <a:t>22.12.2022</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93613EF-FECF-412B-BC21-9CF6032DD956}" type="slidenum">
              <a:rPr lang="uk-UA" smtClean="0"/>
              <a:pPr/>
              <a:t>‹#›</a:t>
            </a:fld>
            <a:endParaRPr lang="uk-UA"/>
          </a:p>
        </p:txBody>
      </p:sp>
    </p:spTree>
    <p:extLst>
      <p:ext uri="{BB962C8B-B14F-4D97-AF65-F5344CB8AC3E}">
        <p14:creationId xmlns:p14="http://schemas.microsoft.com/office/powerpoint/2010/main" val="3290546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a-referat.com/%D0%9C%D0%B0%D1%82%D0%B8" TargetMode="External"/><Relationship Id="rId2" Type="http://schemas.openxmlformats.org/officeDocument/2006/relationships/hyperlink" Target="http://ua-referat.com/%D0%96%D0%B8%D1%82%D1%82%D1%8F" TargetMode="External"/><Relationship Id="rId1" Type="http://schemas.openxmlformats.org/officeDocument/2006/relationships/slideLayout" Target="../slideLayouts/slideLayout2.xml"/><Relationship Id="rId4" Type="http://schemas.openxmlformats.org/officeDocument/2006/relationships/hyperlink" Target="http://ua-referat.com/%D0%9C%D0%B5%D0%B6%D1%96"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8" Type="http://schemas.openxmlformats.org/officeDocument/2006/relationships/hyperlink" Target="http://ua-referat.com/%D0%A5%D0%B0%D1%80%D1%87%D1%83%D0%B2%D0%B0%D0%BD%D0%BD%D1%8F" TargetMode="External"/><Relationship Id="rId3" Type="http://schemas.openxmlformats.org/officeDocument/2006/relationships/hyperlink" Target="http://ua-referat.com/%D0%A1%D0%B0%D0%BD%D1%96%D1%82%D0%B0%D1%80%D0%BD%D0%B0_%D0%BE%D0%B1%D1%80%D0%BE%D0%B1%D0%BA%D0%B0_%D0%BB%D1%8E%D0%B4%D0%B5%D0%B9" TargetMode="External"/><Relationship Id="rId7" Type="http://schemas.openxmlformats.org/officeDocument/2006/relationships/hyperlink" Target="http://ua-referat.com/%D0%92%D0%BE%D0%B3%D0%BE%D0%BD%D1%8C" TargetMode="External"/><Relationship Id="rId2" Type="http://schemas.openxmlformats.org/officeDocument/2006/relationships/hyperlink" Target="http://ua-referat.com/%D0%95%D0%B2%D0%B0%D0%BA%D1%83%D0%B0%D1%86%D1%96%D1%8F" TargetMode="External"/><Relationship Id="rId1" Type="http://schemas.openxmlformats.org/officeDocument/2006/relationships/slideLayout" Target="../slideLayouts/slideLayout7.xml"/><Relationship Id="rId6" Type="http://schemas.openxmlformats.org/officeDocument/2006/relationships/hyperlink" Target="http://ua-referat.com/%D0%93%D0%90%D0%97" TargetMode="External"/><Relationship Id="rId5" Type="http://schemas.openxmlformats.org/officeDocument/2006/relationships/hyperlink" Target="http://ua-referat.com/%D0%A2%D1%80%D0%B0%D0%BD%D1%81%D0%BF%D0%BE%D1%80%D1%82" TargetMode="External"/><Relationship Id="rId4" Type="http://schemas.openxmlformats.org/officeDocument/2006/relationships/hyperlink" Target="http://ua-referat.com/%D0%9E%D0%B1%D1%80%D0%BE%D0%B1%D0%BA%D0%B0" TargetMode="External"/></Relationships>
</file>

<file path=ppt/slides/_rels/slide76.xml.rels><?xml version="1.0" encoding="UTF-8" standalone="yes"?>
<Relationships xmlns="http://schemas.openxmlformats.org/package/2006/relationships"><Relationship Id="rId2" Type="http://schemas.openxmlformats.org/officeDocument/2006/relationships/hyperlink" Target="http://ua-referat.com/%D0%A2%D0%BA%D0%B0%D0%BD%D0%B8%D0%BD%D0%B8"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45673" y="332509"/>
            <a:ext cx="8229600" cy="1107996"/>
          </a:xfrm>
          <a:prstGeom prst="rect">
            <a:avLst/>
          </a:prstGeom>
          <a:solidFill>
            <a:srgbClr val="66FFFF"/>
          </a:solidFill>
        </p:spPr>
        <p:txBody>
          <a:bodyPr wrap="square">
            <a:spAutoFit/>
          </a:bodyPr>
          <a:lstStyle/>
          <a:p>
            <a:pPr algn="ctr">
              <a:lnSpc>
                <a:spcPct val="150000"/>
              </a:lnSpc>
            </a:pPr>
            <a:r>
              <a:rPr lang="ru-RU" altLang="ru-RU" sz="2000" b="1" dirty="0" smtClean="0">
                <a:solidFill>
                  <a:srgbClr val="000000"/>
                </a:solidFill>
                <a:latin typeface="Times New Roman" pitchFamily="18" charset="0"/>
                <a:cs typeface="Times New Roman" pitchFamily="18" charset="0"/>
              </a:rPr>
              <a:t>ОДЕСЬКИЙ НАЦІОНАЛЬНИЙ МЕДИЧНИЙ УНІВЕРСИТЕТ</a:t>
            </a:r>
          </a:p>
          <a:p>
            <a:pPr algn="ctr"/>
            <a:r>
              <a:rPr lang="ru-RU" altLang="ru-RU" b="1" dirty="0" smtClean="0">
                <a:solidFill>
                  <a:srgbClr val="000000"/>
                </a:solidFill>
                <a:latin typeface="Times New Roman" pitchFamily="18" charset="0"/>
                <a:cs typeface="Times New Roman" pitchFamily="18" charset="0"/>
              </a:rPr>
              <a:t/>
            </a:r>
            <a:br>
              <a:rPr lang="ru-RU" altLang="ru-RU" b="1" dirty="0" smtClean="0">
                <a:solidFill>
                  <a:srgbClr val="000000"/>
                </a:solidFill>
                <a:latin typeface="Times New Roman" pitchFamily="18" charset="0"/>
                <a:cs typeface="Times New Roman" pitchFamily="18" charset="0"/>
              </a:rPr>
            </a:br>
            <a:r>
              <a:rPr lang="uk-UA" altLang="ru-RU" b="1" dirty="0" smtClean="0">
                <a:solidFill>
                  <a:srgbClr val="000000"/>
                </a:solidFill>
                <a:latin typeface="Times New Roman" pitchFamily="18" charset="0"/>
                <a:cs typeface="Times New Roman" pitchFamily="18" charset="0"/>
              </a:rPr>
              <a:t>КАФЕДРА МЕДИЦИНИ КАТАСТРОФ  ТА  ВІЙСЬКОВОЇ МЕДИЦИНИ</a:t>
            </a:r>
            <a:endParaRPr lang="ru-RU" dirty="0"/>
          </a:p>
        </p:txBody>
      </p:sp>
      <p:pic>
        <p:nvPicPr>
          <p:cNvPr id="4" name="Picture 8" descr="ОНМедУ Одеський національний медичний університет"/>
          <p:cNvPicPr>
            <a:picLocks noChangeAspect="1" noChangeArrowheads="1"/>
          </p:cNvPicPr>
          <p:nvPr/>
        </p:nvPicPr>
        <p:blipFill>
          <a:blip r:embed="rId2"/>
          <a:srcRect/>
          <a:stretch>
            <a:fillRect/>
          </a:stretch>
        </p:blipFill>
        <p:spPr bwMode="auto">
          <a:xfrm>
            <a:off x="276044" y="332510"/>
            <a:ext cx="1497338" cy="1302326"/>
          </a:xfrm>
          <a:prstGeom prst="rect">
            <a:avLst/>
          </a:prstGeom>
          <a:noFill/>
          <a:ln w="9525">
            <a:noFill/>
            <a:miter lim="800000"/>
            <a:headEnd/>
            <a:tailEnd/>
          </a:ln>
        </p:spPr>
      </p:pic>
      <p:sp>
        <p:nvSpPr>
          <p:cNvPr id="8" name="Прямоугольник 7"/>
          <p:cNvSpPr/>
          <p:nvPr/>
        </p:nvSpPr>
        <p:spPr>
          <a:xfrm>
            <a:off x="443346" y="1482437"/>
            <a:ext cx="9864436" cy="5524589"/>
          </a:xfrm>
          <a:prstGeom prst="rect">
            <a:avLst/>
          </a:prstGeom>
          <a:solidFill>
            <a:srgbClr val="FFFF00"/>
          </a:solidFill>
        </p:spPr>
        <p:txBody>
          <a:bodyPr wrap="square">
            <a:spAutoFit/>
          </a:bodyPr>
          <a:lstStyle/>
          <a:p>
            <a:pPr indent="457200" eaLnBrk="0" hangingPunct="0">
              <a:lnSpc>
                <a:spcPct val="150000"/>
              </a:lnSpc>
              <a:buNone/>
            </a:pPr>
            <a:endParaRPr lang="uk-UA" altLang="ru-RU" b="1" dirty="0" smtClean="0">
              <a:latin typeface="Times New Roman" pitchFamily="18" charset="0"/>
              <a:cs typeface="Times New Roman" pitchFamily="18" charset="0"/>
            </a:endParaRPr>
          </a:p>
          <a:p>
            <a:pPr indent="457200" algn="ctr" eaLnBrk="0" hangingPunct="0">
              <a:spcBef>
                <a:spcPts val="1200"/>
              </a:spcBef>
              <a:buNone/>
            </a:pPr>
            <a:r>
              <a:rPr lang="uk-UA" altLang="ru-RU" sz="2400" b="1" dirty="0">
                <a:solidFill>
                  <a:srgbClr val="0070C0"/>
                </a:solidFill>
                <a:latin typeface="Times New Roman" pitchFamily="18" charset="0"/>
              </a:rPr>
              <a:t>Навчальна дисципліна </a:t>
            </a:r>
          </a:p>
          <a:p>
            <a:pPr indent="457200" algn="ctr" eaLnBrk="0" hangingPunct="0">
              <a:spcBef>
                <a:spcPts val="1200"/>
              </a:spcBef>
              <a:buNone/>
            </a:pPr>
            <a:r>
              <a:rPr lang="uk-UA" sz="2400" b="1" dirty="0">
                <a:solidFill>
                  <a:srgbClr val="0070C0"/>
                </a:solidFill>
                <a:latin typeface="Times New Roman" pitchFamily="18" charset="0"/>
              </a:rPr>
              <a:t>«Підготовка офіцерів запасу в галузі знань "охорона здоров'я" </a:t>
            </a:r>
          </a:p>
          <a:p>
            <a:pPr indent="457200" algn="ctr" eaLnBrk="0" hangingPunct="0">
              <a:spcBef>
                <a:spcPts val="1200"/>
              </a:spcBef>
              <a:buNone/>
            </a:pPr>
            <a:r>
              <a:rPr lang="uk-UA" altLang="ru-RU" sz="2400" b="1" dirty="0">
                <a:solidFill>
                  <a:srgbClr val="0070C0"/>
                </a:solidFill>
                <a:latin typeface="Times New Roman" pitchFamily="18" charset="0"/>
                <a:cs typeface="Times New Roman" pitchFamily="18" charset="0"/>
              </a:rPr>
              <a:t>Змістовий модуль «</a:t>
            </a:r>
            <a:r>
              <a:rPr lang="uk-UA" sz="2400" b="1" dirty="0">
                <a:solidFill>
                  <a:srgbClr val="0070C0"/>
                </a:solidFill>
                <a:latin typeface="Times New Roman" pitchFamily="18" charset="0"/>
                <a:cs typeface="Times New Roman" pitchFamily="18" charset="0"/>
              </a:rPr>
              <a:t>ВІЙСЬКОВА ТЕРАПІЯ</a:t>
            </a:r>
            <a:r>
              <a:rPr lang="uk-UA" altLang="ru-RU" sz="2400" b="1" dirty="0">
                <a:solidFill>
                  <a:srgbClr val="0070C0"/>
                </a:solidFill>
                <a:latin typeface="Times New Roman" pitchFamily="18" charset="0"/>
                <a:cs typeface="Times New Roman" pitchFamily="18" charset="0"/>
              </a:rPr>
              <a:t>» </a:t>
            </a:r>
            <a:endParaRPr lang="ru-RU" altLang="ru-RU" sz="2400" b="1" dirty="0">
              <a:solidFill>
                <a:srgbClr val="0070C0"/>
              </a:solidFill>
              <a:latin typeface="Times New Roman" pitchFamily="18" charset="0"/>
              <a:cs typeface="Times New Roman" pitchFamily="18" charset="0"/>
            </a:endParaRPr>
          </a:p>
          <a:p>
            <a:pPr indent="457200" algn="ctr" eaLnBrk="0" hangingPunct="0"/>
            <a:endParaRPr lang="ru-RU" sz="2000" dirty="0" smtClean="0"/>
          </a:p>
          <a:p>
            <a:pPr indent="457200" eaLnBrk="0" hangingPunct="0">
              <a:buNone/>
            </a:pPr>
            <a:r>
              <a:rPr lang="uk-UA" altLang="ru-RU" sz="2400" b="1" dirty="0" smtClean="0">
                <a:latin typeface="Times New Roman" pitchFamily="18" charset="0"/>
                <a:cs typeface="Times New Roman" pitchFamily="18" charset="0"/>
              </a:rPr>
              <a:t>Лекція № 6 «</a:t>
            </a:r>
            <a:r>
              <a:rPr lang="uk-UA" sz="2400" b="1" dirty="0" smtClean="0">
                <a:latin typeface="Times New Roman" pitchFamily="18" charset="0"/>
                <a:cs typeface="Times New Roman" pitchFamily="18" charset="0"/>
              </a:rPr>
              <a:t>Невідкладні стани, надання терапевтичної допомоги при </a:t>
            </a:r>
            <a:r>
              <a:rPr lang="uk-UA" sz="2400" b="1" dirty="0" err="1" smtClean="0">
                <a:latin typeface="Times New Roman" pitchFamily="18" charset="0"/>
                <a:cs typeface="Times New Roman" pitchFamily="18" charset="0"/>
              </a:rPr>
              <a:t>загрожуючих</a:t>
            </a:r>
            <a:r>
              <a:rPr lang="uk-UA" sz="2400" b="1" dirty="0" smtClean="0">
                <a:latin typeface="Times New Roman" pitchFamily="18" charset="0"/>
                <a:cs typeface="Times New Roman" pitchFamily="18" charset="0"/>
              </a:rPr>
              <a:t> життю станах на етапах медичної евакуації. Ураження отруйними речовинами у воєнний та мирний час</a:t>
            </a:r>
            <a:r>
              <a:rPr lang="uk-UA" altLang="ru-RU" sz="2400" b="1" dirty="0" smtClean="0">
                <a:latin typeface="Times New Roman" pitchFamily="18" charset="0"/>
                <a:cs typeface="Times New Roman" pitchFamily="18" charset="0"/>
              </a:rPr>
              <a:t>» </a:t>
            </a:r>
          </a:p>
          <a:p>
            <a:pPr indent="457200" eaLnBrk="0" hangingPunct="0">
              <a:buNone/>
            </a:pPr>
            <a:r>
              <a:rPr lang="uk-UA" sz="2400" b="1" dirty="0" smtClean="0">
                <a:latin typeface="Times New Roman" pitchFamily="18" charset="0"/>
                <a:cs typeface="Times New Roman" pitchFamily="18" charset="0"/>
              </a:rPr>
              <a:t>   </a:t>
            </a:r>
            <a:endParaRPr lang="uk-UA" sz="2400" b="1" dirty="0" smtClean="0">
              <a:latin typeface="Times New Roman" pitchFamily="18" charset="0"/>
              <a:cs typeface="Times New Roman" pitchFamily="18" charset="0"/>
            </a:endParaRPr>
          </a:p>
          <a:p>
            <a:pPr indent="457200" eaLnBrk="0" hangingPunct="0">
              <a:buNone/>
            </a:pPr>
            <a:r>
              <a:rPr lang="uk-UA" sz="2400" b="1" dirty="0" smtClean="0">
                <a:latin typeface="Times New Roman" pitchFamily="18" charset="0"/>
                <a:cs typeface="Times New Roman" pitchFamily="18" charset="0"/>
              </a:rPr>
              <a:t>Курс </a:t>
            </a:r>
            <a:r>
              <a:rPr lang="uk-UA" sz="2400" b="1" dirty="0" smtClean="0">
                <a:latin typeface="Times New Roman" pitchFamily="18" charset="0"/>
                <a:cs typeface="Times New Roman" pitchFamily="18" charset="0"/>
              </a:rPr>
              <a:t>4, Факультет:  медичний.</a:t>
            </a:r>
          </a:p>
          <a:p>
            <a:pPr indent="457200" eaLnBrk="0" hangingPunct="0">
              <a:buNone/>
            </a:pPr>
            <a:endParaRPr lang="uk-UA" sz="2000" b="1" dirty="0" smtClean="0">
              <a:latin typeface="Times New Roman" pitchFamily="18" charset="0"/>
              <a:cs typeface="Times New Roman" pitchFamily="18" charset="0"/>
            </a:endParaRPr>
          </a:p>
          <a:p>
            <a:pPr marL="514350" indent="-514350" algn="ctr">
              <a:buNone/>
              <a:defRPr/>
            </a:pPr>
            <a:r>
              <a:rPr lang="uk-UA" sz="2000" b="1" dirty="0" smtClean="0">
                <a:latin typeface="Times New Roman" pitchFamily="18" charset="0"/>
                <a:cs typeface="Times New Roman" pitchFamily="18" charset="0"/>
              </a:rPr>
              <a:t>Доцент кафедри медицини катастроф  та військової </a:t>
            </a:r>
          </a:p>
          <a:p>
            <a:pPr marL="514350" indent="-514350" algn="ctr">
              <a:buNone/>
              <a:defRPr/>
            </a:pPr>
            <a:r>
              <a:rPr lang="uk-UA" sz="2000" b="1" dirty="0" smtClean="0">
                <a:latin typeface="Times New Roman" pitchFamily="18" charset="0"/>
                <a:cs typeface="Times New Roman" pitchFamily="18" charset="0"/>
              </a:rPr>
              <a:t>медицини </a:t>
            </a:r>
            <a:r>
              <a:rPr lang="uk-UA" sz="2000" b="1" dirty="0" err="1" smtClean="0">
                <a:latin typeface="Times New Roman" pitchFamily="18" charset="0"/>
                <a:cs typeface="Times New Roman" pitchFamily="18" charset="0"/>
              </a:rPr>
              <a:t>к.мед.н</a:t>
            </a:r>
            <a:r>
              <a:rPr lang="uk-UA" sz="2000" b="1" dirty="0" smtClean="0">
                <a:latin typeface="Times New Roman" pitchFamily="18" charset="0"/>
                <a:cs typeface="Times New Roman" pitchFamily="18" charset="0"/>
              </a:rPr>
              <a:t>., доцент Панченко О.Є.</a:t>
            </a:r>
            <a:endParaRPr lang="ru-RU" altLang="ru-RU" sz="2000" b="1" dirty="0" smtClean="0">
              <a:latin typeface="Times New Roman" pitchFamily="18" charset="0"/>
              <a:cs typeface="Times New Roman" pitchFamily="18" charset="0"/>
            </a:endParaRPr>
          </a:p>
          <a:p>
            <a:pPr algn="ctr">
              <a:buNone/>
              <a:defRPr/>
            </a:pPr>
            <a:r>
              <a:rPr lang="ru-RU" altLang="ru-RU" sz="2400" b="1" dirty="0" smtClean="0">
                <a:latin typeface="Times New Roman" pitchFamily="18" charset="0"/>
                <a:cs typeface="Times New Roman" pitchFamily="18" charset="0"/>
              </a:rPr>
              <a:t>Одеса </a:t>
            </a:r>
            <a:r>
              <a:rPr lang="ru-RU" altLang="ru-RU" sz="2400" b="1" dirty="0" smtClean="0">
                <a:latin typeface="Times New Roman" pitchFamily="18" charset="0"/>
                <a:cs typeface="Times New Roman" pitchFamily="18" charset="0"/>
              </a:rPr>
              <a:t>–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407951" cy="6063198"/>
          </a:xfrm>
          <a:prstGeom prst="rect">
            <a:avLst/>
          </a:prstGeom>
          <a:solidFill>
            <a:srgbClr val="66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uk-UA" sz="1400" dirty="0" smtClean="0">
              <a:latin typeface="Arial" pitchFamily="34" charset="0"/>
              <a:ea typeface="Times New Roman" pitchFamily="18" charset="0"/>
              <a:cs typeface="Arial" pitchFamily="34" charset="0"/>
            </a:endParaRPr>
          </a:p>
          <a:p>
            <a:pPr lvl="2" algn="ctr" defTabSz="914400" eaLnBrk="0" fontAlgn="base" hangingPunct="0">
              <a:spcBef>
                <a:spcPct val="0"/>
              </a:spcBef>
              <a:spcAft>
                <a:spcPct val="0"/>
              </a:spcAft>
            </a:pPr>
            <a:r>
              <a:rPr kumimoji="0" lang="uk-UA"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Викладення лекційного матеріалу за планом:</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spcBef>
                <a:spcPct val="0"/>
              </a:spcBef>
              <a:spcAft>
                <a:spcPct val="0"/>
              </a:spcAft>
            </a:pPr>
            <a:endParaRPr kumimoji="0" lang="uk-UA"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1.Загальна характеристика уражень отруйними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речовинами,класифікація,діагностика.</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2.Етапне лікування уражених БОР</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протягом бойових</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дій.</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3.Організація невідкладної  терапевтичної допомоги при гострих</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отруєннях на </a:t>
            </a:r>
            <a:r>
              <a:rPr kumimoji="0" lang="uk-UA"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ЕМЕ</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Обсяг медичної  допомоги.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4.Особливості ураження ОР при аваріях мирного часу</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 хімічних    підприємствах</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Резюме лекції. Загальні висновки.</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40368"/>
            <a:ext cx="8596668" cy="918412"/>
          </a:xfrm>
          <a:solidFill>
            <a:srgbClr val="66FF99"/>
          </a:solidFill>
        </p:spPr>
        <p:txBody>
          <a:bodyPr>
            <a:normAutofit fontScale="90000"/>
          </a:bodyPr>
          <a:lstStyle/>
          <a:p>
            <a:pPr algn="ctr"/>
            <a:r>
              <a:rPr lang="uk-UA" sz="2000" b="1" dirty="0" smtClean="0">
                <a:solidFill>
                  <a:schemeClr val="tx1"/>
                </a:solidFill>
                <a:latin typeface="Times New Roman" pitchFamily="18" charset="0"/>
                <a:cs typeface="Times New Roman" pitchFamily="18" charset="0"/>
              </a:rPr>
              <a:t>  «Невідкладні стани,надання терапевтичної допомоги при </a:t>
            </a:r>
            <a:r>
              <a:rPr lang="uk-UA" sz="2000" b="1" dirty="0" err="1" smtClean="0">
                <a:solidFill>
                  <a:schemeClr val="tx1"/>
                </a:solidFill>
                <a:latin typeface="Times New Roman" pitchFamily="18" charset="0"/>
                <a:cs typeface="Times New Roman" pitchFamily="18" charset="0"/>
              </a:rPr>
              <a:t>загрожуючих</a:t>
            </a:r>
            <a:r>
              <a:rPr lang="uk-UA" sz="2000" b="1" dirty="0" smtClean="0">
                <a:solidFill>
                  <a:schemeClr val="tx1"/>
                </a:solidFill>
                <a:latin typeface="Times New Roman" pitchFamily="18" charset="0"/>
                <a:cs typeface="Times New Roman" pitchFamily="18" charset="0"/>
              </a:rPr>
              <a:t> життю станах на етапах медичної евакуації.  Ураження отруйними речовинами у воєнний та мирний час».</a:t>
            </a:r>
            <a:r>
              <a:rPr lang="uk-UA" dirty="0"/>
              <a:t/>
            </a:r>
            <a:br>
              <a:rPr lang="uk-UA" dirty="0"/>
            </a:br>
            <a:endParaRPr lang="uk-UA"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40632" y="1191126"/>
            <a:ext cx="9348536" cy="5486400"/>
          </a:xfrm>
          <a:solidFill>
            <a:schemeClr val="bg2">
              <a:lumMod val="90000"/>
            </a:schemeClr>
          </a:solidFill>
        </p:spPr>
        <p:txBody>
          <a:bodyPr>
            <a:normAutofit lnSpcReduction="10000"/>
          </a:bodyPr>
          <a:lstStyle/>
          <a:p>
            <a:r>
              <a:rPr lang="uk-UA" sz="2000" b="1" dirty="0">
                <a:solidFill>
                  <a:srgbClr val="FF0000"/>
                </a:solidFill>
                <a:latin typeface="Times New Roman" panose="02020603050405020304" pitchFamily="18" charset="0"/>
                <a:cs typeface="Times New Roman" panose="02020603050405020304" pitchFamily="18" charset="0"/>
              </a:rPr>
              <a:t>1.Загальна характеристика уражень отруйними речовинами, класифікація, діагностика.</a:t>
            </a:r>
            <a:endParaRPr lang="uk-UA" sz="2000" dirty="0">
              <a:solidFill>
                <a:srgbClr val="FF0000"/>
              </a:solidFill>
              <a:latin typeface="Times New Roman" panose="02020603050405020304" pitchFamily="18" charset="0"/>
              <a:cs typeface="Times New Roman" panose="02020603050405020304" pitchFamily="18" charset="0"/>
            </a:endParaRPr>
          </a:p>
          <a:p>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i="1" dirty="0">
                <a:solidFill>
                  <a:srgbClr val="FF0000"/>
                </a:solidFill>
                <a:latin typeface="Times New Roman" panose="02020603050405020304" pitchFamily="18" charset="0"/>
                <a:cs typeface="Times New Roman" panose="02020603050405020304" pitchFamily="18" charset="0"/>
              </a:rPr>
              <a:t>Токсичність</a:t>
            </a:r>
            <a:r>
              <a:rPr lang="uk-UA" sz="2000" b="1"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здатність ОР у мінімальних кількостях (дозах) спричиняти певні патологічні зміни в життєдіяльності людського організму — від тимчасових розладів діяльності до летального кінця. </a:t>
            </a:r>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i="1" dirty="0">
                <a:solidFill>
                  <a:srgbClr val="FF0000"/>
                </a:solidFill>
                <a:latin typeface="Times New Roman" panose="02020603050405020304" pitchFamily="18" charset="0"/>
                <a:cs typeface="Times New Roman" panose="02020603050405020304" pitchFamily="18" charset="0"/>
              </a:rPr>
              <a:t>Бойова отруйна речовина (БОР)</a:t>
            </a:r>
            <a:r>
              <a:rPr lang="uk-UA" sz="2000" dirty="0">
                <a:solidFill>
                  <a:srgbClr val="FF0000"/>
                </a:solidFill>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хімічна сполука, що володіє певними токсичними і фізико-хімічними властивостями, що забезпечує при її бойовому застосуванні ураження живої сили, а також зараження повітря, обмундирування, озброєння, військової техніки, місцевості</a:t>
            </a:r>
            <a:r>
              <a:rPr lang="uk-UA" sz="2000" dirty="0" smtClean="0">
                <a:latin typeface="Times New Roman" panose="02020603050405020304" pitchFamily="18" charset="0"/>
                <a:cs typeface="Times New Roman" panose="02020603050405020304" pitchFamily="18" charset="0"/>
              </a:rPr>
              <a:t>.</a:t>
            </a:r>
          </a:p>
          <a:p>
            <a:r>
              <a:rPr lang="uk-UA" sz="2000" b="1" dirty="0">
                <a:solidFill>
                  <a:srgbClr val="FF0000"/>
                </a:solidFill>
                <a:latin typeface="Times New Roman" panose="02020603050405020304" pitchFamily="18" charset="0"/>
                <a:cs typeface="Times New Roman" panose="02020603050405020304" pitchFamily="18" charset="0"/>
              </a:rPr>
              <a:t/>
            </a:r>
            <a:br>
              <a:rPr lang="uk-UA" sz="2000" b="1" dirty="0">
                <a:solidFill>
                  <a:srgbClr val="FF0000"/>
                </a:solidFill>
                <a:latin typeface="Times New Roman" panose="02020603050405020304" pitchFamily="18" charset="0"/>
                <a:cs typeface="Times New Roman" panose="02020603050405020304" pitchFamily="18" charset="0"/>
              </a:rPr>
            </a:br>
            <a:r>
              <a:rPr lang="uk-UA" sz="2000" b="1" dirty="0">
                <a:solidFill>
                  <a:srgbClr val="FF0000"/>
                </a:solidFill>
                <a:latin typeface="Times New Roman" panose="02020603050405020304" pitchFamily="18" charset="0"/>
                <a:cs typeface="Times New Roman" panose="02020603050405020304" pitchFamily="18" charset="0"/>
              </a:rPr>
              <a:t> </a:t>
            </a:r>
            <a:r>
              <a:rPr lang="uk-UA" sz="2000" b="1" i="1" dirty="0">
                <a:solidFill>
                  <a:srgbClr val="FF0000"/>
                </a:solidFill>
                <a:latin typeface="Times New Roman" panose="02020603050405020304" pitchFamily="18" charset="0"/>
                <a:cs typeface="Times New Roman" panose="02020603050405020304" pitchFamily="18" charset="0"/>
              </a:rPr>
              <a:t>Сильнодіюча отруйна речовина (СДОР)</a:t>
            </a:r>
            <a:r>
              <a:rPr lang="uk-UA" sz="2000" b="1" dirty="0">
                <a:solidFill>
                  <a:srgbClr val="FF0000"/>
                </a:solidFill>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це токсична хімічна сполука, що утворюються у великих кількостях в процесі промислового виробництва, і спроможна у випадку руйнувань (аварій) на хімічно небезпечних об’єктах надходити до атмосфери, викликаючи масові ураження цивільного населення і особового складу Збройних Сил та інших силових міністерств і відомств.</a:t>
            </a:r>
            <a:r>
              <a:rPr lang="uk-UA" dirty="0"/>
              <a:t/>
            </a:r>
            <a:br>
              <a:rPr lang="uk-UA" dirty="0"/>
            </a:br>
            <a:endParaRPr lang="uk-UA" dirty="0"/>
          </a:p>
        </p:txBody>
      </p:sp>
    </p:spTree>
    <p:extLst>
      <p:ext uri="{BB962C8B-B14F-4D97-AF65-F5344CB8AC3E}">
        <p14:creationId xmlns:p14="http://schemas.microsoft.com/office/powerpoint/2010/main" val="852999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599722"/>
            <a:ext cx="8470232" cy="5632311"/>
          </a:xfrm>
          <a:prstGeom prst="rect">
            <a:avLst/>
          </a:prstGeom>
          <a:solidFill>
            <a:schemeClr val="bg2">
              <a:lumMod val="90000"/>
            </a:schemeClr>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 швидкістю розвитку патологічних порушень</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 організмі людини під впливом хімічних речовин та, як наслідок, формування санітарних втрат, усі хімічні речовини підрозділяють </a:t>
            </a:r>
            <a:r>
              <a:rPr lang="uk-UA" b="1" i="1" dirty="0">
                <a:solidFill>
                  <a:srgbClr val="FF0000"/>
                </a:solidFill>
                <a:latin typeface="Times New Roman" panose="02020603050405020304" pitchFamily="18" charset="0"/>
                <a:ea typeface="Times New Roman" panose="02020603050405020304" pitchFamily="18" charset="0"/>
              </a:rPr>
              <a:t>на три групи.</a:t>
            </a:r>
            <a:r>
              <a:rPr lang="uk-UA" dirty="0">
                <a:latin typeface="Times New Roman" panose="02020603050405020304" pitchFamily="18" charset="0"/>
                <a:ea typeface="Times New Roman" panose="02020603050405020304" pitchFamily="18" charset="0"/>
              </a:rPr>
              <a:t/>
            </a:r>
            <a:br>
              <a:rPr lang="uk-UA" dirty="0">
                <a:latin typeface="Times New Roman" panose="02020603050405020304" pitchFamily="18" charset="0"/>
                <a:ea typeface="Times New Roman" panose="02020603050405020304" pitchFamily="18" charset="0"/>
              </a:rPr>
            </a:b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До І групи відносяться речовини швидкої дії</a:t>
            </a:r>
            <a:r>
              <a:rPr lang="uk-UA" dirty="0">
                <a:latin typeface="Times New Roman" panose="02020603050405020304" pitchFamily="18" charset="0"/>
                <a:ea typeface="Times New Roman" panose="02020603050405020304" pitchFamily="18" charset="0"/>
              </a:rPr>
              <a:t>. Розвиток симптомів інтоксикації у уражених при цьому спостерігається на протязі декількох хвилин. До речовин цієї групи відносяться: синильна кислота, </a:t>
            </a:r>
            <a:r>
              <a:rPr lang="uk-UA" dirty="0" err="1">
                <a:latin typeface="Times New Roman" panose="02020603050405020304" pitchFamily="18" charset="0"/>
                <a:ea typeface="Times New Roman" panose="02020603050405020304" pitchFamily="18" charset="0"/>
              </a:rPr>
              <a:t>акрилонітрин</a:t>
            </a:r>
            <a:r>
              <a:rPr lang="uk-UA" dirty="0">
                <a:latin typeface="Times New Roman" panose="02020603050405020304" pitchFamily="18" charset="0"/>
                <a:ea typeface="Times New Roman" panose="02020603050405020304" pitchFamily="18" charset="0"/>
              </a:rPr>
              <a:t>, сірководень, окис вуглецю, окисли азоту, хлор та аміак у високих концентраціях, інсектициди, фосфорорганічні сполуки тощо.</a:t>
            </a:r>
            <a:r>
              <a:rPr lang="uk-UA" i="1" dirty="0">
                <a:solidFill>
                  <a:srgbClr val="FF0000"/>
                </a:solidFill>
                <a:latin typeface="Times New Roman" panose="02020603050405020304" pitchFamily="18" charset="0"/>
                <a:ea typeface="Times New Roman" panose="02020603050405020304" pitchFamily="18" charset="0"/>
              </a:rPr>
              <a:t/>
            </a:r>
            <a:br>
              <a:rPr lang="uk-UA" i="1" dirty="0">
                <a:solidFill>
                  <a:srgbClr val="FF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 До ІІ групи відносяться речовини сповільненого впливу </a:t>
            </a:r>
            <a:r>
              <a:rPr lang="uk-UA" dirty="0">
                <a:latin typeface="Times New Roman" panose="02020603050405020304" pitchFamily="18" charset="0"/>
                <a:ea typeface="Times New Roman" panose="02020603050405020304" pitchFamily="18" charset="0"/>
              </a:rPr>
              <a:t>з розвитком симптомів інтоксикації протягом декількох годин (</a:t>
            </a:r>
            <a:r>
              <a:rPr lang="uk-UA" dirty="0" err="1">
                <a:latin typeface="Times New Roman" panose="02020603050405020304" pitchFamily="18" charset="0"/>
                <a:ea typeface="Times New Roman" panose="02020603050405020304" pitchFamily="18" charset="0"/>
              </a:rPr>
              <a:t>динітрофенол</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диметилсульфат</a:t>
            </a:r>
            <a:r>
              <a:rPr lang="uk-UA" dirty="0">
                <a:latin typeface="Times New Roman" panose="02020603050405020304" pitchFamily="18" charset="0"/>
                <a:ea typeface="Times New Roman" panose="02020603050405020304" pitchFamily="18" charset="0"/>
              </a:rPr>
              <a:t>, метилхлорид, </a:t>
            </a:r>
            <a:r>
              <a:rPr lang="uk-UA" dirty="0" err="1">
                <a:latin typeface="Times New Roman" panose="02020603050405020304" pitchFamily="18" charset="0"/>
                <a:ea typeface="Times New Roman" panose="02020603050405020304" pitchFamily="18" charset="0"/>
              </a:rPr>
              <a:t>оксихлорид</a:t>
            </a:r>
            <a:r>
              <a:rPr lang="uk-UA" dirty="0">
                <a:latin typeface="Times New Roman" panose="02020603050405020304" pitchFamily="18" charset="0"/>
                <a:ea typeface="Times New Roman" panose="02020603050405020304" pitchFamily="18" charset="0"/>
              </a:rPr>
              <a:t> фосфору, окис етилену, </a:t>
            </a:r>
            <a:r>
              <a:rPr lang="uk-UA" dirty="0" err="1">
                <a:latin typeface="Times New Roman" panose="02020603050405020304" pitchFamily="18" charset="0"/>
                <a:ea typeface="Times New Roman" panose="02020603050405020304" pitchFamily="18" charset="0"/>
              </a:rPr>
              <a:t>трихлористий</a:t>
            </a:r>
            <a:r>
              <a:rPr lang="uk-UA" dirty="0">
                <a:latin typeface="Times New Roman" panose="02020603050405020304" pitchFamily="18" charset="0"/>
                <a:ea typeface="Times New Roman" panose="02020603050405020304" pitchFamily="18" charset="0"/>
              </a:rPr>
              <a:t> фосфор, фосген, хлорид сірки, </a:t>
            </a:r>
            <a:r>
              <a:rPr lang="uk-UA" dirty="0" err="1">
                <a:latin typeface="Times New Roman" panose="02020603050405020304" pitchFamily="18" charset="0"/>
                <a:ea typeface="Times New Roman" panose="02020603050405020304" pitchFamily="18" charset="0"/>
              </a:rPr>
              <a:t>етиленхлорид</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етиленфторид</a:t>
            </a:r>
            <a:r>
              <a:rPr lang="uk-UA" dirty="0">
                <a:latin typeface="Times New Roman" panose="02020603050405020304" pitchFamily="18" charset="0"/>
                <a:ea typeface="Times New Roman" panose="02020603050405020304" pitchFamily="18" charset="0"/>
              </a:rPr>
              <a:t> тощо).</a:t>
            </a:r>
            <a:br>
              <a:rPr lang="uk-UA" dirty="0">
                <a:latin typeface="Times New Roman" panose="02020603050405020304" pitchFamily="18" charset="0"/>
                <a:ea typeface="Times New Roman" panose="02020603050405020304" pitchFamily="18" charset="0"/>
              </a:rPr>
            </a:br>
            <a:r>
              <a:rPr lang="uk-UA"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До ІІІ </a:t>
            </a:r>
            <a:r>
              <a:rPr lang="ru-RU" i="1" dirty="0" err="1">
                <a:solidFill>
                  <a:srgbClr val="FF0000"/>
                </a:solidFill>
                <a:latin typeface="Times New Roman" panose="02020603050405020304" pitchFamily="18" charset="0"/>
                <a:ea typeface="Times New Roman" panose="02020603050405020304" pitchFamily="18" charset="0"/>
              </a:rPr>
              <a:t>групи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відносяться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речовини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повільної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інтоксикації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розвиваються</a:t>
            </a:r>
            <a:r>
              <a:rPr lang="ru-RU" dirty="0">
                <a:latin typeface="Times New Roman" panose="02020603050405020304" pitchFamily="18" charset="0"/>
                <a:ea typeface="Times New Roman" panose="02020603050405020304" pitchFamily="18" charset="0"/>
              </a:rPr>
              <a:t> у строк до 2-х </a:t>
            </a:r>
            <a:r>
              <a:rPr lang="ru-RU" dirty="0" err="1">
                <a:latin typeface="Times New Roman" panose="02020603050405020304" pitchFamily="18" charset="0"/>
                <a:ea typeface="Times New Roman" panose="02020603050405020304" pitchFamily="18" charset="0"/>
              </a:rPr>
              <a:t>тижнів</a:t>
            </a:r>
            <a:r>
              <a:rPr lang="ru-RU" dirty="0">
                <a:latin typeface="Times New Roman" panose="02020603050405020304" pitchFamily="18" charset="0"/>
                <a:ea typeface="Times New Roman" panose="02020603050405020304" pitchFamily="18" charset="0"/>
              </a:rPr>
              <a:t> (метали, </a:t>
            </a:r>
            <a:r>
              <a:rPr lang="ru-RU" dirty="0" err="1">
                <a:latin typeface="Times New Roman" panose="02020603050405020304" pitchFamily="18" charset="0"/>
                <a:ea typeface="Times New Roman" panose="02020603050405020304" pitchFamily="18" charset="0"/>
              </a:rPr>
              <a:t>діоксини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Окрім</a:t>
            </a:r>
            <a:r>
              <a:rPr lang="ru-RU" dirty="0">
                <a:latin typeface="Times New Roman" panose="02020603050405020304" pitchFamily="18" charset="0"/>
                <a:ea typeface="Times New Roman" panose="02020603050405020304" pitchFamily="18" charset="0"/>
              </a:rPr>
              <a:t> токсичного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сполук</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інгаляційному</a:t>
            </a:r>
            <a:r>
              <a:rPr lang="ru-RU" dirty="0">
                <a:latin typeface="Times New Roman" panose="02020603050405020304" pitchFamily="18" charset="0"/>
                <a:ea typeface="Times New Roman" panose="02020603050405020304" pitchFamily="18" charset="0"/>
              </a:rPr>
              <a:t> та пероральному </a:t>
            </a:r>
            <a:r>
              <a:rPr lang="ru-RU" dirty="0" err="1">
                <a:latin typeface="Times New Roman" panose="02020603050405020304" pitchFamily="18" charset="0"/>
                <a:ea typeface="Times New Roman" panose="02020603050405020304" pitchFamily="18" charset="0"/>
              </a:rPr>
              <a:t>надходженні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організм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людини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специфічні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шкіри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слизових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оболонок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важкості</a:t>
            </a:r>
            <a:r>
              <a:rPr lang="ru-RU" dirty="0">
                <a:latin typeface="Times New Roman" panose="02020603050405020304" pitchFamily="18" charset="0"/>
                <a:ea typeface="Times New Roman" panose="02020603050405020304" pitchFamily="18" charset="0"/>
              </a:rPr>
              <a:t> таких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виду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потрапила</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шкіру</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швидкості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всмоктування</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шкіру</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строків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якості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наявності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використання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захисту</a:t>
            </a:r>
            <a:r>
              <a:rPr lang="ru-RU" dirty="0">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2260452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6905" y="925666"/>
            <a:ext cx="8037095" cy="5078313"/>
          </a:xfrm>
          <a:prstGeom prst="rect">
            <a:avLst/>
          </a:prstGeom>
          <a:solidFill>
            <a:schemeClr val="bg2">
              <a:lumMod val="90000"/>
            </a:schemeClr>
          </a:solidFill>
        </p:spPr>
        <p:txBody>
          <a:bodyPr wrap="square">
            <a:spAutoFit/>
          </a:bodyPr>
          <a:lstStyle/>
          <a:p>
            <a:r>
              <a:rPr lang="ru-RU" b="1" i="1" dirty="0" err="1">
                <a:solidFill>
                  <a:srgbClr val="FF0000"/>
                </a:solidFill>
                <a:latin typeface="Times New Roman" panose="02020603050405020304" pitchFamily="18" charset="0"/>
                <a:ea typeface="Times New Roman" panose="02020603050405020304" pitchFamily="18" charset="0"/>
              </a:rPr>
              <a:t>Вогнище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хімічної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аварії</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раптового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навмисного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викиду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dirty="0" err="1">
                <a:latin typeface="Times New Roman" panose="02020603050405020304" pitchFamily="18" charset="0"/>
                <a:ea typeface="Times New Roman" panose="02020603050405020304" pitchFamily="18" charset="0"/>
              </a:rPr>
              <a:t>Залежно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місцевості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швидкості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токсичного агенту на </a:t>
            </a:r>
            <a:r>
              <a:rPr lang="ru-RU" dirty="0" err="1">
                <a:latin typeface="Times New Roman" panose="02020603050405020304" pitchFamily="18" charset="0"/>
                <a:ea typeface="Times New Roman" panose="02020603050405020304" pitchFamily="18" charset="0"/>
              </a:rPr>
              <a:t>організм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поділяють</a:t>
            </a:r>
            <a:r>
              <a:rPr lang="ru-RU" dirty="0">
                <a:latin typeface="Times New Roman" panose="02020603050405020304" pitchFamily="18" charset="0"/>
                <a:ea typeface="Times New Roman" panose="02020603050405020304" pitchFamily="18" charset="0"/>
              </a:rPr>
              <a:t> на:</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(хлор, </a:t>
            </a:r>
            <a:r>
              <a:rPr lang="ru-RU" dirty="0" err="1">
                <a:latin typeface="Times New Roman" panose="02020603050405020304" pitchFamily="18" charset="0"/>
                <a:ea typeface="Times New Roman" panose="02020603050405020304" pitchFamily="18" charset="0"/>
              </a:rPr>
              <a:t>аміак</a:t>
            </a:r>
            <a:r>
              <a:rPr lang="ru-RU" dirty="0">
                <a:latin typeface="Times New Roman" panose="02020603050405020304" pitchFamily="18" charset="0"/>
                <a:ea typeface="Times New Roman" panose="02020603050405020304" pitchFamily="18" charset="0"/>
              </a:rPr>
              <a:t>, бензол, </a:t>
            </a:r>
            <a:r>
              <a:rPr lang="ru-RU" dirty="0" err="1">
                <a:latin typeface="Times New Roman" panose="02020603050405020304" pitchFamily="18" charset="0"/>
                <a:ea typeface="Times New Roman" panose="02020603050405020304" pitchFamily="18" charset="0"/>
              </a:rPr>
              <a:t>гідразин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сірковуглець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оцтова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мурашина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кислоти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повільнодіючими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(фосген, метанол, </a:t>
            </a:r>
            <a:r>
              <a:rPr lang="ru-RU" dirty="0" err="1">
                <a:latin typeface="Times New Roman" panose="02020603050405020304" pitchFamily="18" charset="0"/>
                <a:ea typeface="Times New Roman" panose="02020603050405020304" pitchFamily="18" charset="0"/>
              </a:rPr>
              <a:t>тетраетилсвинець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повільнодіючими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азотна</a:t>
            </a:r>
            <a:r>
              <a:rPr lang="ru-RU" dirty="0">
                <a:latin typeface="Times New Roman" panose="02020603050405020304" pitchFamily="18" charset="0"/>
                <a:ea typeface="Times New Roman" panose="02020603050405020304" pitchFamily="18" charset="0"/>
              </a:rPr>
              <a:t> кислота та </a:t>
            </a:r>
            <a:r>
              <a:rPr lang="ru-RU" dirty="0" err="1">
                <a:latin typeface="Times New Roman" panose="02020603050405020304" pitchFamily="18" charset="0"/>
                <a:ea typeface="Times New Roman" panose="02020603050405020304" pitchFamily="18" charset="0"/>
              </a:rPr>
              <a:t>оксиди</a:t>
            </a:r>
            <a:r>
              <a:rPr lang="ru-RU" dirty="0">
                <a:latin typeface="Times New Roman" panose="02020603050405020304" pitchFamily="18" charset="0"/>
                <a:ea typeface="Times New Roman" panose="02020603050405020304" pitchFamily="18" charset="0"/>
              </a:rPr>
              <a:t> азоту, метали, </a:t>
            </a:r>
            <a:r>
              <a:rPr lang="ru-RU" dirty="0" err="1">
                <a:latin typeface="Times New Roman" panose="02020603050405020304" pitchFamily="18" charset="0"/>
                <a:ea typeface="Times New Roman" panose="02020603050405020304" pitchFamily="18" charset="0"/>
              </a:rPr>
              <a:t>діоксини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Окрім</a:t>
            </a:r>
            <a:r>
              <a:rPr lang="ru-RU" dirty="0">
                <a:latin typeface="Times New Roman" panose="02020603050405020304" pitchFamily="18" charset="0"/>
                <a:ea typeface="Times New Roman" panose="02020603050405020304" pitchFamily="18" charset="0"/>
              </a:rPr>
              <a:t> характеристики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доцільно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rPr>
              <a:t>: «зона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та «зона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Зона </a:t>
            </a:r>
            <a:r>
              <a:rPr lang="ru-RU" b="1" i="1" dirty="0" err="1">
                <a:solidFill>
                  <a:srgbClr val="FF0000"/>
                </a:solidFill>
                <a:latin typeface="Times New Roman" panose="02020603050405020304" pitchFamily="18" charset="0"/>
                <a:ea typeface="Times New Roman" panose="02020603050405020304" pitchFamily="18" charset="0"/>
              </a:rPr>
              <a:t>забруднення</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територія</a:t>
            </a:r>
            <a:r>
              <a:rPr lang="ru-RU" dirty="0">
                <a:latin typeface="Times New Roman" panose="02020603050405020304" pitchFamily="18" charset="0"/>
                <a:ea typeface="Times New Roman" panose="02020603050405020304" pitchFamily="18" charset="0"/>
              </a:rPr>
              <a:t>, на яку </a:t>
            </a:r>
            <a:r>
              <a:rPr lang="ru-RU" dirty="0" err="1">
                <a:latin typeface="Times New Roman" panose="02020603050405020304" pitchFamily="18" charset="0"/>
                <a:ea typeface="Times New Roman" panose="02020603050405020304" pitchFamily="18" charset="0"/>
              </a:rPr>
              <a:t>розповсюдилася</a:t>
            </a:r>
            <a:r>
              <a:rPr lang="ru-RU" dirty="0">
                <a:latin typeface="Times New Roman" panose="02020603050405020304" pitchFamily="18" charset="0"/>
                <a:ea typeface="Times New Roman" panose="02020603050405020304" pitchFamily="18" charset="0"/>
              </a:rPr>
              <a:t> токсична </a:t>
            </a:r>
            <a:r>
              <a:rPr lang="ru-RU" dirty="0" err="1">
                <a:latin typeface="Times New Roman" panose="02020603050405020304" pitchFamily="18" charset="0"/>
                <a:ea typeface="Times New Roman" panose="02020603050405020304" pitchFamily="18" charset="0"/>
              </a:rPr>
              <a:t>речовина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Зона </a:t>
            </a:r>
            <a:r>
              <a:rPr lang="ru-RU" b="1" i="1" dirty="0" err="1">
                <a:solidFill>
                  <a:srgbClr val="FF0000"/>
                </a:solidFill>
                <a:latin typeface="Times New Roman" panose="02020603050405020304" pitchFamily="18" charset="0"/>
                <a:ea typeface="Times New Roman" panose="02020603050405020304" pitchFamily="18" charset="0"/>
              </a:rPr>
              <a:t>ураження</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є </a:t>
            </a:r>
            <a:r>
              <a:rPr lang="ru-RU" dirty="0" err="1">
                <a:latin typeface="Times New Roman" panose="02020603050405020304" pitchFamily="18" charset="0"/>
                <a:ea typeface="Times New Roman" panose="02020603050405020304" pitchFamily="18" charset="0"/>
              </a:rPr>
              <a:t>частиною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представляє</a:t>
            </a:r>
            <a:r>
              <a:rPr lang="ru-RU" dirty="0">
                <a:latin typeface="Times New Roman" panose="02020603050405020304" pitchFamily="18" charset="0"/>
                <a:ea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rPr>
              <a:t>територію</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концентрації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призводять</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людей та </a:t>
            </a:r>
            <a:r>
              <a:rPr lang="ru-RU" dirty="0" err="1">
                <a:latin typeface="Times New Roman" panose="02020603050405020304" pitchFamily="18" charset="0"/>
                <a:ea typeface="Times New Roman" panose="02020603050405020304" pitchFamily="18" charset="0"/>
              </a:rPr>
              <a:t>тварин</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802331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363608"/>
            <a:ext cx="9131968" cy="6309420"/>
          </a:xfrm>
          <a:prstGeom prst="rect">
            <a:avLst/>
          </a:prstGeom>
          <a:solidFill>
            <a:schemeClr val="bg2">
              <a:lumMod val="90000"/>
            </a:schemeClr>
          </a:solidFill>
        </p:spPr>
        <p:txBody>
          <a:bodyPr wrap="square">
            <a:spAutoFit/>
          </a:bodyPr>
          <a:lstStyle/>
          <a:p>
            <a:r>
              <a:rPr lang="uk-UA"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Класифікація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бойових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отруйних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речовин</a:t>
            </a:r>
            <a:r>
              <a:rPr lang="ru-RU" b="1" i="1" dirty="0">
                <a:solidFill>
                  <a:srgbClr val="FF0000"/>
                </a:solidFill>
                <a:latin typeface="Times New Roman" panose="02020603050405020304" pitchFamily="18" charset="0"/>
                <a:ea typeface="Times New Roman" panose="02020603050405020304" pitchFamily="18" charset="0"/>
              </a:rPr>
              <a:t> (БОР):</a:t>
            </a:r>
            <a:r>
              <a:rPr lang="ru-RU"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нервово-паралітичної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фософорорганічні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сполуки</a:t>
            </a:r>
            <a:r>
              <a:rPr lang="ru-RU" sz="1600" dirty="0">
                <a:latin typeface="Times New Roman" panose="02020603050405020304" pitchFamily="18" charset="0"/>
                <a:ea typeface="Times New Roman" panose="02020603050405020304" pitchFamily="18" charset="0"/>
              </a:rPr>
              <a:t>): зарин, зоман, </a:t>
            </a:r>
            <a:r>
              <a:rPr lang="ru-RU" sz="1600" dirty="0" err="1">
                <a:latin typeface="Times New Roman" panose="02020603050405020304" pitchFamily="18" charset="0"/>
                <a:ea typeface="Times New Roman" panose="02020603050405020304" pitchFamily="18" charset="0"/>
              </a:rPr>
              <a:t>ві</a:t>
            </a:r>
            <a:r>
              <a:rPr lang="ru-RU" sz="1600" dirty="0">
                <a:latin typeface="Times New Roman" panose="02020603050405020304" pitchFamily="18" charset="0"/>
                <a:ea typeface="Times New Roman" panose="02020603050405020304" pitchFamily="18" charset="0"/>
              </a:rPr>
              <a:t>-гази;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загальнотоксичної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синильна</a:t>
            </a:r>
            <a:r>
              <a:rPr lang="ru-RU" sz="1600" dirty="0">
                <a:latin typeface="Times New Roman" panose="02020603050405020304" pitchFamily="18" charset="0"/>
                <a:ea typeface="Times New Roman" panose="02020603050405020304" pitchFamily="18" charset="0"/>
              </a:rPr>
              <a:t> кислота, </a:t>
            </a:r>
            <a:r>
              <a:rPr lang="ru-RU" sz="1600" dirty="0" err="1">
                <a:latin typeface="Times New Roman" panose="02020603050405020304" pitchFamily="18" charset="0"/>
                <a:ea typeface="Times New Roman" panose="02020603050405020304" pitchFamily="18" charset="0"/>
              </a:rPr>
              <a:t>хлорціан</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задушливої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пульмотропні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ірітанти</a:t>
            </a:r>
            <a:r>
              <a:rPr lang="ru-RU" sz="1600" dirty="0">
                <a:latin typeface="Times New Roman" panose="02020603050405020304" pitchFamily="18" charset="0"/>
                <a:ea typeface="Times New Roman" panose="02020603050405020304" pitchFamily="18" charset="0"/>
              </a:rPr>
              <a:t>): фосген, дифосген, хлор;</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шкірно-наривної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везиканти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іприт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азотистий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іприт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люїзит</a:t>
            </a:r>
            <a:r>
              <a:rPr lang="ru-RU" sz="1600" dirty="0">
                <a:latin typeface="Times New Roman" panose="02020603050405020304" pitchFamily="18" charset="0"/>
                <a:ea typeface="Times New Roman" panose="02020603050405020304" pitchFamily="18" charset="0"/>
              </a:rPr>
              <a:t>;</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подразнюючої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дифенілхлорарсин</a:t>
            </a:r>
            <a:r>
              <a:rPr lang="ru-RU" sz="1600" dirty="0">
                <a:latin typeface="Times New Roman" panose="02020603050405020304" pitchFamily="18" charset="0"/>
                <a:ea typeface="Times New Roman" panose="02020603050405020304" pitchFamily="18" charset="0"/>
              </a:rPr>
              <a:t>, адамсит, </a:t>
            </a:r>
            <a:r>
              <a:rPr lang="ru-RU" sz="1600" dirty="0" err="1">
                <a:latin typeface="Times New Roman" panose="02020603050405020304" pitchFamily="18" charset="0"/>
                <a:ea typeface="Times New Roman" panose="02020603050405020304" pitchFamily="18" charset="0"/>
              </a:rPr>
              <a:t>сі-ес</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сі</a:t>
            </a:r>
            <a:r>
              <a:rPr lang="ru-RU" sz="1600" dirty="0">
                <a:latin typeface="Times New Roman" panose="02020603050405020304" pitchFamily="18" charset="0"/>
                <a:ea typeface="Times New Roman" panose="02020603050405020304" pitchFamily="18" charset="0"/>
              </a:rPr>
              <a:t>-ар та </a:t>
            </a:r>
            <a:r>
              <a:rPr lang="ru-RU" sz="1600" dirty="0" err="1">
                <a:latin typeface="Times New Roman" panose="02020603050405020304" pitchFamily="18" charset="0"/>
                <a:ea typeface="Times New Roman" panose="02020603050405020304" pitchFamily="18" charset="0"/>
              </a:rPr>
              <a:t>сльозоточивої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лакримаційної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хлорацетофенон, </a:t>
            </a:r>
            <a:r>
              <a:rPr lang="ru-RU" sz="1600" dirty="0" err="1">
                <a:latin typeface="Times New Roman" panose="02020603050405020304" pitchFamily="18" charset="0"/>
                <a:ea typeface="Times New Roman" panose="02020603050405020304" pitchFamily="18" charset="0"/>
              </a:rPr>
              <a:t>бромбензилцианід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хлорпікрин</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психотоміметичної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інкапаситанти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бі</a:t>
            </a:r>
            <a:r>
              <a:rPr lang="ru-RU" sz="1600" dirty="0">
                <a:latin typeface="Times New Roman" panose="02020603050405020304" pitchFamily="18" charset="0"/>
                <a:ea typeface="Times New Roman" panose="02020603050405020304" pitchFamily="18" charset="0"/>
              </a:rPr>
              <a:t>-зет. </a:t>
            </a:r>
            <a:br>
              <a:rPr lang="ru-RU" sz="1600"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Медико-тактична характеристика </a:t>
            </a:r>
            <a:r>
              <a:rPr lang="ru-RU" b="1" i="1" dirty="0" err="1">
                <a:solidFill>
                  <a:srgbClr val="FF0000"/>
                </a:solidFill>
                <a:latin typeface="Times New Roman" panose="02020603050405020304" pitchFamily="18" charset="0"/>
                <a:ea typeface="Times New Roman" panose="02020603050405020304" pitchFamily="18" charset="0"/>
              </a:rPr>
              <a:t>вогнищ</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хімічного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зараження</a:t>
            </a:r>
            <a:r>
              <a:rPr lang="ru-RU" b="1" i="1" dirty="0">
                <a:solidFill>
                  <a:srgbClr val="FF0000"/>
                </a:solidFill>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організації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лікувально-евакуаційних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час </a:t>
            </a:r>
            <a:r>
              <a:rPr lang="ru-RU" sz="1600" dirty="0" err="1">
                <a:latin typeface="Times New Roman" panose="02020603050405020304" pitchFamily="18" charset="0"/>
                <a:ea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противником ОР </a:t>
            </a:r>
            <a:r>
              <a:rPr lang="ru-RU" sz="1600" dirty="0" err="1">
                <a:latin typeface="Times New Roman" panose="02020603050405020304" pitchFamily="18" charset="0"/>
                <a:ea typeface="Times New Roman" panose="02020603050405020304" pitchFamily="18" charset="0"/>
              </a:rPr>
              <a:t>завжди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враховувати</a:t>
            </a:r>
            <a:r>
              <a:rPr lang="ru-RU" sz="1600" dirty="0">
                <a:latin typeface="Times New Roman" panose="02020603050405020304" pitchFamily="18" charset="0"/>
                <a:ea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rPr>
              <a:t>тактичну</a:t>
            </a:r>
            <a:r>
              <a:rPr lang="ru-RU" sz="1600" dirty="0">
                <a:latin typeface="Times New Roman" panose="02020603050405020304" pitchFamily="18" charset="0"/>
                <a:ea typeface="Times New Roman" panose="02020603050405020304" pitchFamily="18" charset="0"/>
              </a:rPr>
              <a:t> характеристику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поділяються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стійкі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нестійкі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залежить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типу ОР.</a:t>
            </a:r>
            <a:br>
              <a:rPr lang="ru-RU" sz="1600" dirty="0">
                <a:latin typeface="Times New Roman" panose="02020603050405020304" pitchFamily="18" charset="0"/>
                <a:ea typeface="Times New Roman" panose="02020603050405020304" pitchFamily="18" charset="0"/>
              </a:rPr>
            </a:br>
            <a:r>
              <a:rPr lang="ru-RU" sz="1600" b="1" i="1" dirty="0">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До </a:t>
            </a:r>
            <a:r>
              <a:rPr lang="ru-RU" sz="1600" b="1" i="1" dirty="0" err="1">
                <a:solidFill>
                  <a:srgbClr val="FF0000"/>
                </a:solidFill>
                <a:latin typeface="Times New Roman" panose="02020603050405020304" pitchFamily="18" charset="0"/>
                <a:ea typeface="Times New Roman" panose="02020603050405020304" pitchFamily="18" charset="0"/>
              </a:rPr>
              <a:t>стійких</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вогнищ</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відносяться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такі</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вразлива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дія</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зберігається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1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декілька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тижнів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місяців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можуть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утворюватися</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тільки</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безпосереднього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але й для </a:t>
            </a:r>
            <a:r>
              <a:rPr lang="ru-RU" sz="1600" dirty="0" err="1">
                <a:latin typeface="Times New Roman" panose="02020603050405020304" pitchFamily="18" charset="0"/>
                <a:ea typeface="Times New Roman" panose="02020603050405020304" pitchFamily="18" charset="0"/>
              </a:rPr>
              <a:t>зараження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техніки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будівель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створює</a:t>
            </a:r>
            <a:r>
              <a:rPr lang="ru-RU" sz="1600" dirty="0">
                <a:latin typeface="Times New Roman" panose="02020603050405020304" pitchFamily="18" charset="0"/>
                <a:ea typeface="Times New Roman" panose="02020603050405020304" pitchFamily="18" charset="0"/>
              </a:rPr>
              <a:t> так званий "</a:t>
            </a:r>
            <a:r>
              <a:rPr lang="ru-RU" sz="1600" dirty="0" err="1">
                <a:latin typeface="Times New Roman" panose="02020603050405020304" pitchFamily="18" charset="0"/>
                <a:ea typeface="Times New Roman" panose="02020603050405020304" pitchFamily="18" charset="0"/>
              </a:rPr>
              <a:t>сковуючий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стримує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довгого</a:t>
            </a:r>
            <a:r>
              <a:rPr lang="ru-RU" sz="1600" dirty="0">
                <a:latin typeface="Times New Roman" panose="02020603050405020304" pitchFamily="18" charset="0"/>
                <a:ea typeface="Times New Roman" panose="02020603050405020304" pitchFamily="18" charset="0"/>
              </a:rPr>
              <a:t> часу </a:t>
            </a:r>
            <a:r>
              <a:rPr lang="ru-RU" sz="1600" dirty="0" err="1">
                <a:latin typeface="Times New Roman" panose="02020603050405020304" pitchFamily="18" charset="0"/>
                <a:ea typeface="Times New Roman" panose="02020603050405020304" pitchFamily="18" charset="0"/>
              </a:rPr>
              <a:t>бойові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військ</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стійкими</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особовий</a:t>
            </a:r>
            <a:r>
              <a:rPr lang="ru-RU" sz="1600" dirty="0">
                <a:latin typeface="Times New Roman" panose="02020603050405020304" pitchFamily="18" charset="0"/>
                <a:ea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rPr>
              <a:t>застосовує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шкіри</a:t>
            </a:r>
            <a:r>
              <a:rPr lang="ru-RU" sz="1600" dirty="0">
                <a:latin typeface="Times New Roman" panose="02020603050405020304" pitchFamily="18" charset="0"/>
                <a:ea typeface="Times New Roman" panose="02020603050405020304" pitchFamily="18" charset="0"/>
              </a:rPr>
              <a:t>, проводить </a:t>
            </a:r>
            <a:r>
              <a:rPr lang="ru-RU" sz="1600" dirty="0" err="1">
                <a:latin typeface="Times New Roman" panose="02020603050405020304" pitchFamily="18" charset="0"/>
                <a:ea typeface="Times New Roman" panose="02020603050405020304" pitchFamily="18" charset="0"/>
              </a:rPr>
              <a:t>часткову</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повну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обробку</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всі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заражені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об’єкти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техніка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підлягають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дегазації</a:t>
            </a:r>
            <a:r>
              <a:rPr lang="ru-RU" sz="1600" dirty="0">
                <a:latin typeface="Times New Roman" panose="02020603050405020304" pitchFamily="18" charset="0"/>
                <a:ea typeface="Times New Roman" panose="02020603050405020304" pitchFamily="18" charset="0"/>
              </a:rPr>
              <a:t>.</a:t>
            </a:r>
            <a:br>
              <a:rPr lang="ru-RU" sz="1600" dirty="0">
                <a:latin typeface="Times New Roman" panose="02020603050405020304" pitchFamily="18" charset="0"/>
                <a:ea typeface="Times New Roman" panose="02020603050405020304" pitchFamily="18" charset="0"/>
              </a:rPr>
            </a:br>
            <a:r>
              <a:rPr lang="ru-RU" sz="1600" b="1" i="1" dirty="0">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До </a:t>
            </a:r>
            <a:r>
              <a:rPr lang="ru-RU" sz="1600" b="1" i="1" dirty="0" err="1">
                <a:solidFill>
                  <a:srgbClr val="FF0000"/>
                </a:solidFill>
                <a:latin typeface="Times New Roman" panose="02020603050405020304" pitchFamily="18" charset="0"/>
                <a:ea typeface="Times New Roman" panose="02020603050405020304" pitchFamily="18" charset="0"/>
              </a:rPr>
              <a:t>нестійких</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вогнищ</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віднести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вразлива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дія</a:t>
            </a:r>
            <a:r>
              <a:rPr lang="ru-RU" sz="1600" dirty="0">
                <a:latin typeface="Times New Roman" panose="02020603050405020304" pitchFamily="18" charset="0"/>
                <a:ea typeface="Times New Roman" panose="02020603050405020304" pitchFamily="18" charset="0"/>
              </a:rPr>
              <a:t> ОР в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припиняється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однієї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більшості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випадків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нестійких</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застосовується</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час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нестійкими</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особовий</a:t>
            </a:r>
            <a:r>
              <a:rPr lang="ru-RU" sz="1600" dirty="0">
                <a:latin typeface="Times New Roman" panose="02020603050405020304" pitchFamily="18" charset="0"/>
                <a:ea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rPr>
              <a:t>застосовує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тільки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460887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8148" y="732888"/>
            <a:ext cx="8145379" cy="5601533"/>
          </a:xfrm>
          <a:prstGeom prst="rect">
            <a:avLst/>
          </a:prstGeom>
          <a:solidFill>
            <a:schemeClr val="bg2">
              <a:lumMod val="90000"/>
            </a:schemeClr>
          </a:solidFill>
        </p:spPr>
        <p:txBody>
          <a:bodyPr wrap="square">
            <a:spAutoFit/>
          </a:bodyPr>
          <a:lstStyle/>
          <a:p>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залежності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rPr>
              <a:t>часу </a:t>
            </a:r>
            <a:r>
              <a:rPr lang="ru-RU" sz="2000" b="1" i="1" dirty="0" err="1">
                <a:solidFill>
                  <a:srgbClr val="FF0000"/>
                </a:solidFill>
                <a:latin typeface="Times New Roman" panose="02020603050405020304" pitchFamily="18" charset="0"/>
                <a:ea typeface="Times New Roman" panose="02020603050405020304" pitchFamily="18" charset="0"/>
              </a:rPr>
              <a:t>виникнення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основних</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симптомів</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отруєння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хімічні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поділяються</a:t>
            </a:r>
            <a:r>
              <a:rPr lang="ru-RU" sz="2000" dirty="0">
                <a:latin typeface="Times New Roman" panose="02020603050405020304" pitchFamily="18" charset="0"/>
                <a:ea typeface="Times New Roman" panose="02020603050405020304" pitchFamily="18" charset="0"/>
              </a:rPr>
              <a:t> на: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вогнища</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клініка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виявляється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першої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після</a:t>
            </a:r>
            <a:r>
              <a:rPr lang="ru-RU" sz="2000" dirty="0">
                <a:latin typeface="Times New Roman" panose="02020603050405020304" pitchFamily="18" charset="0"/>
                <a:ea typeface="Times New Roman" panose="02020603050405020304" pitchFamily="18" charset="0"/>
              </a:rPr>
              <a:t> контакту з 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вогнища</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клініка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пізніше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однієї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з моменту контакту з 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Таким чином, з </a:t>
            </a:r>
            <a:r>
              <a:rPr lang="ru-RU" sz="2000" dirty="0" err="1">
                <a:latin typeface="Times New Roman" panose="02020603050405020304" pitchFamily="18" charset="0"/>
                <a:ea typeface="Times New Roman" panose="02020603050405020304" pitchFamily="18" charset="0"/>
              </a:rPr>
              <a:t>урахуванням</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стійкості</a:t>
            </a:r>
            <a:r>
              <a:rPr lang="ru-RU" sz="2000" b="1" i="1" dirty="0">
                <a:solidFill>
                  <a:srgbClr val="FF0000"/>
                </a:solidFill>
                <a:latin typeface="Times New Roman" panose="02020603050405020304" pitchFamily="18" charset="0"/>
                <a:ea typeface="Times New Roman" panose="02020603050405020304" pitchFamily="18" charset="0"/>
              </a:rPr>
              <a:t> на </a:t>
            </a:r>
            <a:r>
              <a:rPr lang="ru-RU" sz="2000" b="1" i="1" dirty="0" err="1">
                <a:solidFill>
                  <a:srgbClr val="FF0000"/>
                </a:solidFill>
                <a:latin typeface="Times New Roman" panose="02020603050405020304" pitchFamily="18" charset="0"/>
                <a:ea typeface="Times New Roman" panose="02020603050405020304" pitchFamily="18" charset="0"/>
              </a:rPr>
              <a:t>місцевості</a:t>
            </a:r>
            <a:r>
              <a:rPr lang="ru-RU" sz="2000" b="1" i="1" dirty="0">
                <a:solidFill>
                  <a:srgbClr val="FF0000"/>
                </a:solidFill>
                <a:latin typeface="Times New Roman" panose="02020603050405020304" pitchFamily="18" charset="0"/>
                <a:ea typeface="Times New Roman" panose="02020603050405020304" pitchFamily="18" charset="0"/>
              </a:rPr>
              <a:t> та </a:t>
            </a:r>
            <a:r>
              <a:rPr lang="ru-RU" sz="2000" b="1" i="1" dirty="0" err="1">
                <a:solidFill>
                  <a:srgbClr val="FF0000"/>
                </a:solidFill>
                <a:latin typeface="Times New Roman" panose="02020603050405020304" pitchFamily="18" charset="0"/>
                <a:ea typeface="Times New Roman" panose="02020603050405020304" pitchFamily="18" charset="0"/>
              </a:rPr>
              <a:t>швидкості</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ОР на </a:t>
            </a:r>
            <a:r>
              <a:rPr lang="ru-RU" sz="2000" dirty="0" err="1">
                <a:latin typeface="Times New Roman" panose="02020603050405020304" pitchFamily="18" charset="0"/>
                <a:ea typeface="Times New Roman" panose="02020603050405020304" pitchFamily="18" charset="0"/>
              </a:rPr>
              <a:t>особовий</a:t>
            </a:r>
            <a:r>
              <a:rPr lang="ru-RU" sz="2000" dirty="0">
                <a:latin typeface="Times New Roman" panose="02020603050405020304" pitchFamily="18" charset="0"/>
                <a:ea typeface="Times New Roman" panose="02020603050405020304" pitchFamily="18" charset="0"/>
              </a:rPr>
              <a:t> склад </a:t>
            </a:r>
            <a:r>
              <a:rPr lang="ru-RU" sz="2000" dirty="0" err="1">
                <a:latin typeface="Times New Roman" panose="02020603050405020304" pitchFamily="18" charset="0"/>
                <a:ea typeface="Times New Roman" panose="02020603050405020304" pitchFamily="18" charset="0"/>
              </a:rPr>
              <a:t>виділяють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чотири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типи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хімічних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a:t>
            </a:r>
            <a:r>
              <a:rPr lang="ru-RU" sz="2000" dirty="0">
                <a:latin typeface="Times New Roman" panose="02020603050405020304" pitchFamily="18" charset="0"/>
                <a:ea typeface="Times New Roman" panose="02020603050405020304" pitchFamily="18" charset="0"/>
              </a:rPr>
              <a:t> БОР: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(зарин, зоман, </a:t>
            </a:r>
            <a:r>
              <a:rPr lang="ru-RU" sz="2000" dirty="0" err="1">
                <a:latin typeface="Times New Roman" panose="02020603050405020304" pitchFamily="18" charset="0"/>
                <a:ea typeface="Times New Roman" panose="02020603050405020304" pitchFamily="18" charset="0"/>
              </a:rPr>
              <a:t>Vгази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Сі-Ес</a:t>
            </a:r>
            <a:r>
              <a:rPr lang="ru-RU" sz="2000" dirty="0">
                <a:latin typeface="Times New Roman" panose="02020603050405020304" pitchFamily="18" charset="0"/>
                <a:ea typeface="Times New Roman" panose="02020603050405020304" pitchFamily="18" charset="0"/>
              </a:rPr>
              <a:t> - </a:t>
            </a:r>
            <a:r>
              <a:rPr lang="ru-RU" sz="2000" dirty="0" err="1">
                <a:latin typeface="Times New Roman" panose="02020603050405020304" pitchFamily="18" charset="0"/>
                <a:ea typeface="Times New Roman" panose="02020603050405020304" pitchFamily="18" charset="0"/>
              </a:rPr>
              <a:t>внаслідок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інгаляційного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проникнення</a:t>
            </a:r>
            <a:r>
              <a:rPr lang="ru-RU" sz="2000" dirty="0">
                <a:latin typeface="Times New Roman" panose="02020603050405020304" pitchFamily="18" charset="0"/>
                <a:ea typeface="Times New Roman" panose="02020603050405020304" pitchFamily="18" charset="0"/>
              </a:rPr>
              <a:t>, зарин, зоман - через </a:t>
            </a:r>
            <a:r>
              <a:rPr lang="ru-RU" sz="2000" dirty="0" err="1">
                <a:latin typeface="Times New Roman" panose="02020603050405020304" pitchFamily="18" charset="0"/>
                <a:ea typeface="Times New Roman" panose="02020603050405020304" pitchFamily="18" charset="0"/>
              </a:rPr>
              <a:t>шкіру</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Нестійке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синільна</a:t>
            </a:r>
            <a:r>
              <a:rPr lang="ru-RU" sz="2000" dirty="0">
                <a:latin typeface="Times New Roman" panose="02020603050405020304" pitchFamily="18" charset="0"/>
                <a:ea typeface="Times New Roman" panose="02020603050405020304" pitchFamily="18" charset="0"/>
              </a:rPr>
              <a:t> кислота, хлорацетофенон - </a:t>
            </a:r>
            <a:r>
              <a:rPr lang="ru-RU" sz="2000" dirty="0" err="1">
                <a:latin typeface="Times New Roman" panose="02020603050405020304" pitchFamily="18" charset="0"/>
                <a:ea typeface="Times New Roman" panose="02020603050405020304" pitchFamily="18" charset="0"/>
              </a:rPr>
              <a:t>інгаляційно</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Стійке</a:t>
            </a:r>
            <a:r>
              <a:rPr lang="ru-RU" sz="2000"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(VX, </a:t>
            </a:r>
            <a:r>
              <a:rPr lang="ru-RU" sz="2000" dirty="0" err="1">
                <a:latin typeface="Times New Roman" panose="02020603050405020304" pitchFamily="18" charset="0"/>
                <a:ea typeface="Times New Roman" panose="02020603050405020304" pitchFamily="18" charset="0"/>
              </a:rPr>
              <a:t>іприт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люїзит</a:t>
            </a:r>
            <a:r>
              <a:rPr lang="ru-RU" sz="2000" dirty="0">
                <a:latin typeface="Times New Roman" panose="02020603050405020304" pitchFamily="18" charset="0"/>
                <a:ea typeface="Times New Roman" panose="02020603050405020304" pitchFamily="18" charset="0"/>
              </a:rPr>
              <a:t> - через </a:t>
            </a:r>
            <a:r>
              <a:rPr lang="ru-RU" sz="2000" dirty="0" err="1">
                <a:latin typeface="Times New Roman" panose="02020603050405020304" pitchFamily="18" charset="0"/>
                <a:ea typeface="Times New Roman" panose="02020603050405020304" pitchFamily="18" charset="0"/>
              </a:rPr>
              <a:t>шкіру</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Нестійке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(фосген, BZ, ДЛК - </a:t>
            </a:r>
            <a:r>
              <a:rPr lang="ru-RU" sz="2000" dirty="0" err="1">
                <a:latin typeface="Times New Roman" panose="02020603050405020304" pitchFamily="18" charset="0"/>
                <a:ea typeface="Times New Roman" panose="02020603050405020304" pitchFamily="18" charset="0"/>
              </a:rPr>
              <a:t>інгаляційно</a:t>
            </a:r>
            <a:r>
              <a:rPr lang="ru-RU" sz="2000"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096672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9862" y="431554"/>
            <a:ext cx="8373979" cy="5940088"/>
          </a:xfrm>
          <a:prstGeom prst="rect">
            <a:avLst/>
          </a:prstGeom>
          <a:solidFill>
            <a:schemeClr val="bg2">
              <a:lumMod val="90000"/>
            </a:schemeClr>
          </a:solidFill>
        </p:spPr>
        <p:txBody>
          <a:bodyPr wrap="square">
            <a:spAutoFit/>
          </a:bodyPr>
          <a:lstStyle/>
          <a:p>
            <a:r>
              <a:rPr lang="ru-RU" sz="2000" b="1" i="1" dirty="0">
                <a:solidFill>
                  <a:srgbClr val="FF0000"/>
                </a:solidFill>
                <a:latin typeface="Times New Roman" panose="02020603050405020304" pitchFamily="18" charset="0"/>
                <a:ea typeface="Times New Roman" panose="02020603050405020304" pitchFamily="18" charset="0"/>
              </a:rPr>
              <a:t>Для </a:t>
            </a:r>
            <a:r>
              <a:rPr lang="ru-RU" sz="2000" b="1" i="1" dirty="0" err="1">
                <a:solidFill>
                  <a:srgbClr val="FF0000"/>
                </a:solidFill>
                <a:latin typeface="Times New Roman" panose="02020603050405020304" pitchFamily="18" charset="0"/>
                <a:ea typeface="Times New Roman" panose="02020603050405020304" pitchFamily="18" charset="0"/>
              </a:rPr>
              <a:t>вогнищ</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 характерно:</a:t>
            </a:r>
            <a:r>
              <a:rPr lang="ru-RU" sz="2000" b="1"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одночасне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великої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кількості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особового</a:t>
            </a:r>
            <a:r>
              <a:rPr lang="ru-RU" sz="2000" dirty="0">
                <a:latin typeface="Times New Roman" panose="02020603050405020304" pitchFamily="18" charset="0"/>
                <a:ea typeface="Times New Roman" panose="02020603050405020304" pitchFamily="18" charset="0"/>
              </a:rPr>
              <a:t> складу;</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можливість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часткового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виходу</a:t>
            </a:r>
            <a:r>
              <a:rPr lang="ru-RU" sz="2000" dirty="0">
                <a:latin typeface="Times New Roman" panose="02020603050405020304" pitchFamily="18" charset="0"/>
                <a:ea typeface="Times New Roman" panose="02020603050405020304" pitchFamily="18" charset="0"/>
              </a:rPr>
              <a:t> з ладу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медичного</a:t>
            </a:r>
            <a:r>
              <a:rPr lang="ru-RU" sz="2000" dirty="0">
                <a:latin typeface="Times New Roman" panose="02020603050405020304" pitchFamily="18" charset="0"/>
                <a:ea typeface="Times New Roman" panose="02020603050405020304" pitchFamily="18" charset="0"/>
              </a:rPr>
              <a:t> складу;</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значної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кількості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тривалість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життя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яких</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відсутності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своєчасної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ефективної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не </a:t>
            </a:r>
            <a:r>
              <a:rPr lang="ru-RU" sz="2000" dirty="0" err="1">
                <a:latin typeface="Times New Roman" panose="02020603050405020304" pitchFamily="18" charset="0"/>
                <a:ea typeface="Times New Roman" panose="02020603050405020304" pitchFamily="18" charset="0"/>
              </a:rPr>
              <a:t>перебільшить</a:t>
            </a:r>
            <a:r>
              <a:rPr lang="ru-RU" sz="2000" dirty="0">
                <a:latin typeface="Times New Roman" panose="02020603050405020304" pitchFamily="18" charset="0"/>
                <a:ea typeface="Times New Roman" panose="02020603050405020304" pitchFamily="18" charset="0"/>
              </a:rPr>
              <a:t> 1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з моменту </a:t>
            </a:r>
            <a:r>
              <a:rPr lang="ru-RU" sz="2000" dirty="0" err="1">
                <a:latin typeface="Times New Roman" panose="02020603050405020304" pitchFamily="18" charset="0"/>
                <a:ea typeface="Times New Roman" panose="02020603050405020304" pitchFamily="18" charset="0"/>
              </a:rPr>
              <a:t>виникнення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клініки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відсутність</a:t>
            </a:r>
            <a:r>
              <a:rPr lang="ru-RU" sz="2000" dirty="0">
                <a:latin typeface="Times New Roman" panose="02020603050405020304" pitchFamily="18" charset="0"/>
                <a:ea typeface="Times New Roman" panose="02020603050405020304" pitchFamily="18" charset="0"/>
              </a:rPr>
              <a:t> резерву часу у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служби</a:t>
            </a:r>
            <a:r>
              <a:rPr lang="ru-RU" sz="2000" dirty="0">
                <a:latin typeface="Times New Roman" panose="02020603050405020304" pitchFamily="18" charset="0"/>
                <a:ea typeface="Times New Roman" panose="02020603050405020304" pitchFamily="18" charset="0"/>
              </a:rPr>
              <a:t> для </a:t>
            </a:r>
            <a:r>
              <a:rPr lang="ru-RU" sz="2000" dirty="0" err="1">
                <a:latin typeface="Times New Roman" panose="02020603050405020304" pitchFamily="18" charset="0"/>
                <a:ea typeface="Times New Roman" panose="02020603050405020304" pitchFamily="18" charset="0"/>
              </a:rPr>
              <a:t>суттєвої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зміни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раніш</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прийнятої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організації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робіт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щодо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ефективної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оптимальних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термінів</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евакуації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вогнищ</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переважно</a:t>
            </a:r>
            <a:r>
              <a:rPr lang="ru-RU" sz="2000" dirty="0">
                <a:latin typeface="Times New Roman" panose="02020603050405020304" pitchFamily="18" charset="0"/>
                <a:ea typeface="Times New Roman" panose="02020603050405020304" pitchFamily="18" charset="0"/>
              </a:rPr>
              <a:t> за один рейс.</a:t>
            </a:r>
            <a:r>
              <a:rPr lang="ru-RU" sz="2000" b="1" dirty="0">
                <a:solidFill>
                  <a:srgbClr val="FF0000"/>
                </a:solidFill>
                <a:latin typeface="Times New Roman" panose="02020603050405020304" pitchFamily="18" charset="0"/>
                <a:ea typeface="Times New Roman" panose="02020603050405020304" pitchFamily="18" charset="0"/>
              </a:rPr>
              <a:t/>
            </a:r>
            <a:br>
              <a:rPr lang="ru-RU" sz="2000" b="1" dirty="0">
                <a:solidFill>
                  <a:srgbClr val="FF0000"/>
                </a:solidFill>
                <a:latin typeface="Times New Roman" panose="02020603050405020304" pitchFamily="18" charset="0"/>
                <a:ea typeface="Times New Roman" panose="02020603050405020304" pitchFamily="18" charset="0"/>
              </a:rPr>
            </a:br>
            <a:r>
              <a:rPr lang="ru-RU" sz="2000" b="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Суттєвими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відмінностями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b="1" i="1" dirty="0">
                <a:solidFill>
                  <a:srgbClr val="FF0000"/>
                </a:solidFill>
                <a:latin typeface="Times New Roman" panose="02020603050405020304" pitchFamily="18" charset="0"/>
                <a:ea typeface="Times New Roman" panose="02020603050405020304" pitchFamily="18" charset="0"/>
              </a:rPr>
              <a:t> є:</a:t>
            </a:r>
            <a:r>
              <a:rPr lang="ru-RU" sz="2000" i="1" dirty="0">
                <a:latin typeface="Times New Roman" panose="02020603050405020304" pitchFamily="18" charset="0"/>
                <a:ea typeface="Times New Roman" panose="02020603050405020304" pitchFamily="18" charset="0"/>
              </a:rPr>
              <a:t/>
            </a:r>
            <a:br>
              <a:rPr lang="ru-RU" sz="2000" i="1" dirty="0">
                <a:latin typeface="Times New Roman" panose="02020603050405020304" pitchFamily="18" charset="0"/>
                <a:ea typeface="Times New Roman" panose="02020603050405020304" pitchFamily="18" charset="0"/>
              </a:rPr>
            </a:br>
            <a:r>
              <a:rPr lang="ru-RU" sz="2000" i="1" dirty="0">
                <a:latin typeface="Times New Roman" panose="02020603050405020304" pitchFamily="18" charset="0"/>
                <a:ea typeface="Times New Roman" panose="02020603050405020304" pitchFamily="18" charset="0"/>
              </a:rPr>
              <a:t> </a:t>
            </a:r>
            <a:r>
              <a:rPr lang="ru-RU" sz="2000" i="1"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послідовна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декількох</a:t>
            </a:r>
            <a:r>
              <a:rPr lang="ru-RU" sz="2000" dirty="0">
                <a:latin typeface="Times New Roman" panose="02020603050405020304" pitchFamily="18" charset="0"/>
                <a:ea typeface="Times New Roman" panose="02020603050405020304" pitchFamily="18" charset="0"/>
              </a:rPr>
              <a:t> годин, </a:t>
            </a:r>
            <a:r>
              <a:rPr lang="ru-RU" sz="2000" dirty="0" err="1">
                <a:latin typeface="Times New Roman" panose="02020603050405020304" pitchFamily="18" charset="0"/>
                <a:ea typeface="Times New Roman" panose="02020603050405020304" pitchFamily="18" charset="0"/>
              </a:rPr>
              <a:t>поява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ознак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зв`язку</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чим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активне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триваліші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терміни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життя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відсутності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своєчасної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внаслідок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іпритом</a:t>
            </a:r>
            <a:r>
              <a:rPr lang="ru-RU" sz="2000" dirty="0">
                <a:latin typeface="Times New Roman" panose="02020603050405020304" pitchFamily="18" charset="0"/>
                <a:ea typeface="Times New Roman" panose="02020603050405020304" pitchFamily="18" charset="0"/>
              </a:rPr>
              <a:t>, фосгеном -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годин, </a:t>
            </a:r>
            <a:r>
              <a:rPr lang="ru-RU" sz="2000" dirty="0" err="1">
                <a:latin typeface="Times New Roman" panose="02020603050405020304" pitchFamily="18" charset="0"/>
                <a:ea typeface="Times New Roman" panose="02020603050405020304" pitchFamily="18" charset="0"/>
              </a:rPr>
              <a:t>діб</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певного</a:t>
            </a:r>
            <a:r>
              <a:rPr lang="ru-RU" sz="2000" dirty="0">
                <a:latin typeface="Times New Roman" panose="02020603050405020304" pitchFamily="18" charset="0"/>
                <a:ea typeface="Times New Roman" panose="02020603050405020304" pitchFamily="18" charset="0"/>
              </a:rPr>
              <a:t> запасу часу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годин) у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служби</a:t>
            </a:r>
            <a:r>
              <a:rPr lang="ru-RU" sz="2000" dirty="0">
                <a:latin typeface="Times New Roman" panose="02020603050405020304" pitchFamily="18" charset="0"/>
                <a:ea typeface="Times New Roman" panose="02020603050405020304" pitchFamily="18" charset="0"/>
              </a:rPr>
              <a:t> для </a:t>
            </a:r>
            <a:r>
              <a:rPr lang="ru-RU" sz="2000" dirty="0" err="1">
                <a:latin typeface="Times New Roman" panose="02020603050405020304" pitchFamily="18" charset="0"/>
                <a:ea typeface="Times New Roman" panose="02020603050405020304" pitchFamily="18" charset="0"/>
              </a:rPr>
              <a:t>організації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евакуація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здійснюється</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рейсів</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міру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їх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виявлення</a:t>
            </a:r>
            <a:r>
              <a:rPr lang="ru-RU" sz="2000" dirty="0">
                <a:latin typeface="Times New Roman" panose="02020603050405020304" pitchFamily="18" charset="0"/>
                <a:ea typeface="Times New Roman" panose="02020603050405020304" pitchFamily="18" charset="0"/>
              </a:rPr>
              <a:t>.</a:t>
            </a:r>
            <a:endParaRPr lang="uk-UA" sz="2000" dirty="0"/>
          </a:p>
        </p:txBody>
      </p:sp>
    </p:spTree>
    <p:extLst>
      <p:ext uri="{BB962C8B-B14F-4D97-AF65-F5344CB8AC3E}">
        <p14:creationId xmlns:p14="http://schemas.microsoft.com/office/powerpoint/2010/main" val="1265301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5326" y="157980"/>
            <a:ext cx="8530389" cy="6555641"/>
          </a:xfrm>
          <a:prstGeom prst="rect">
            <a:avLst/>
          </a:prstGeom>
          <a:solidFill>
            <a:schemeClr val="bg2">
              <a:lumMod val="90000"/>
            </a:schemeClr>
          </a:solidFill>
        </p:spPr>
        <p:txBody>
          <a:bodyPr wrap="square">
            <a:spAutoFit/>
          </a:bodyPr>
          <a:lstStyle/>
          <a:p>
            <a:pPr>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Осередок</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хімічного</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(ОХЗ)</a:t>
            </a:r>
            <a:r>
              <a:rPr lang="ru-RU" sz="2000" b="1"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територія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всіма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будівлями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ній</a:t>
            </a:r>
            <a:r>
              <a:rPr lang="ru-RU" sz="2000" dirty="0">
                <a:solidFill>
                  <a:srgbClr val="000000"/>
                </a:solidFill>
                <a:latin typeface="Times New Roman" panose="02020603050405020304" pitchFamily="18" charset="0"/>
                <a:ea typeface="Times New Roman" panose="02020603050405020304" pitchFamily="18" charset="0"/>
              </a:rPr>
              <a:t> є, </a:t>
            </a:r>
            <a:r>
              <a:rPr lang="ru-RU" sz="2000" dirty="0" err="1">
                <a:solidFill>
                  <a:srgbClr val="000000"/>
                </a:solidFill>
                <a:latin typeface="Times New Roman" panose="02020603050405020304" pitchFamily="18" charset="0"/>
                <a:ea typeface="Times New Roman" panose="02020603050405020304" pitchFamily="18" charset="0"/>
              </a:rPr>
              <a:t>населенням</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військами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потрапили</a:t>
            </a:r>
            <a:r>
              <a:rPr lang="ru-RU" sz="2000" dirty="0">
                <a:solidFill>
                  <a:srgbClr val="000000"/>
                </a:solidFill>
                <a:latin typeface="Times New Roman" panose="02020603050405020304" pitchFamily="18" charset="0"/>
                <a:ea typeface="Times New Roman" panose="02020603050405020304" pitchFamily="18" charset="0"/>
              </a:rPr>
              <a:t> в зону </a:t>
            </a:r>
            <a:r>
              <a:rPr lang="ru-RU" sz="2000" dirty="0" err="1">
                <a:solidFill>
                  <a:srgbClr val="000000"/>
                </a:solidFill>
                <a:latin typeface="Times New Roman" panose="02020603050405020304" pitchFamily="18" charset="0"/>
                <a:ea typeface="Times New Roman" panose="02020603050405020304" pitchFamily="18" charset="0"/>
              </a:rPr>
              <a:t>застосування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хімічної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зброї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Розміри</a:t>
            </a:r>
            <a:r>
              <a:rPr lang="ru-RU" sz="2000" dirty="0">
                <a:solidFill>
                  <a:srgbClr val="000000"/>
                </a:solidFill>
                <a:latin typeface="Times New Roman" panose="02020603050405020304" pitchFamily="18" charset="0"/>
                <a:ea typeface="Times New Roman" panose="02020603050405020304" pitchFamily="18" charset="0"/>
              </a:rPr>
              <a:t> ОХЗ </a:t>
            </a:r>
            <a:r>
              <a:rPr lang="ru-RU" sz="2000" dirty="0" err="1">
                <a:solidFill>
                  <a:srgbClr val="000000"/>
                </a:solidFill>
                <a:latin typeface="Times New Roman" panose="02020603050405020304" pitchFamily="18" charset="0"/>
                <a:ea typeface="Times New Roman" panose="02020603050405020304" pitchFamily="18" charset="0"/>
              </a:rPr>
              <a:t>залежать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a:t>
            </a:r>
            <a:r>
              <a:rPr lang="ru-RU" sz="2000" dirty="0">
                <a:solidFill>
                  <a:srgbClr val="000000"/>
                </a:solidFill>
                <a:latin typeface="Times New Roman" panose="02020603050405020304" pitchFamily="18" charset="0"/>
                <a:ea typeface="Times New Roman" panose="02020603050405020304" pitchFamily="18" charset="0"/>
              </a:rPr>
              <a:t> способу </a:t>
            </a:r>
            <a:r>
              <a:rPr lang="ru-RU" sz="2000" dirty="0" err="1">
                <a:solidFill>
                  <a:srgbClr val="000000"/>
                </a:solidFill>
                <a:latin typeface="Times New Roman" panose="02020603050405020304" pitchFamily="18" charset="0"/>
                <a:ea typeface="Times New Roman" panose="02020603050405020304" pitchFamily="18" charset="0"/>
              </a:rPr>
              <a:t>використання</a:t>
            </a:r>
            <a:r>
              <a:rPr lang="ru-RU" sz="2000" dirty="0">
                <a:solidFill>
                  <a:srgbClr val="000000"/>
                </a:solidFill>
                <a:latin typeface="Times New Roman" panose="02020603050405020304" pitchFamily="18" charset="0"/>
                <a:ea typeface="Times New Roman" panose="02020603050405020304" pitchFamily="18" charset="0"/>
              </a:rPr>
              <a:t> ОР (</a:t>
            </a:r>
            <a:r>
              <a:rPr lang="ru-RU" sz="2000" dirty="0" err="1">
                <a:solidFill>
                  <a:srgbClr val="000000"/>
                </a:solidFill>
                <a:latin typeface="Times New Roman" panose="02020603050405020304" pitchFamily="18" charset="0"/>
                <a:ea typeface="Times New Roman" panose="02020603050405020304" pitchFamily="18" charset="0"/>
              </a:rPr>
              <a:t>його</a:t>
            </a:r>
            <a:r>
              <a:rPr lang="ru-RU" sz="2000" dirty="0">
                <a:solidFill>
                  <a:srgbClr val="000000"/>
                </a:solidFill>
                <a:latin typeface="Times New Roman" panose="02020603050405020304" pitchFamily="18" charset="0"/>
                <a:ea typeface="Times New Roman" panose="02020603050405020304" pitchFamily="18" charset="0"/>
              </a:rPr>
              <a:t> агрегатного стану, </a:t>
            </a:r>
            <a:r>
              <a:rPr lang="ru-RU" sz="2000" dirty="0" err="1">
                <a:solidFill>
                  <a:srgbClr val="000000"/>
                </a:solidFill>
                <a:latin typeface="Times New Roman" panose="02020603050405020304" pitchFamily="18" charset="0"/>
                <a:ea typeface="Times New Roman" panose="02020603050405020304" pitchFamily="18" charset="0"/>
              </a:rPr>
              <a:t>фізико-хімічних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властивостей</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рельєфу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місцевості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метеорологічних</a:t>
            </a:r>
            <a:r>
              <a:rPr lang="ru-RU" sz="2000" dirty="0">
                <a:solidFill>
                  <a:srgbClr val="000000"/>
                </a:solidFill>
                <a:latin typeface="Times New Roman" panose="02020603050405020304" pitchFamily="18" charset="0"/>
                <a:ea typeface="Times New Roman" panose="02020603050405020304" pitchFamily="18" charset="0"/>
              </a:rPr>
              <a:t> умов </a:t>
            </a:r>
            <a:r>
              <a:rPr lang="ru-RU" sz="2000" dirty="0" err="1">
                <a:solidFill>
                  <a:srgbClr val="000000"/>
                </a:solidFill>
                <a:latin typeface="Times New Roman" panose="02020603050405020304" pitchFamily="18" charset="0"/>
                <a:ea typeface="Times New Roman" panose="02020603050405020304" pitchFamily="18" charset="0"/>
              </a:rPr>
              <a:t>тощо</a:t>
            </a:r>
            <a:r>
              <a:rPr lang="ru-RU" sz="2000" dirty="0">
                <a:solidFill>
                  <a:srgbClr val="000000"/>
                </a:solidFill>
                <a:latin typeface="Times New Roman" panose="02020603050405020304" pitchFamily="18" charset="0"/>
                <a:ea typeface="Times New Roman" panose="02020603050405020304" pitchFamily="18" charset="0"/>
              </a:rPr>
              <a:t>.</a:t>
            </a:r>
            <a:r>
              <a:rPr lang="ru-RU" sz="2000" i="1"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Осередок</a:t>
            </a:r>
            <a:r>
              <a:rPr lang="ru-RU" sz="2000" b="1" i="1"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хімічного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виникає</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застосуванні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нестійких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отруйних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речовин</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утворюється</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результаті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використання</a:t>
            </a:r>
            <a:r>
              <a:rPr lang="ru-RU" sz="2000" dirty="0">
                <a:solidFill>
                  <a:srgbClr val="000000"/>
                </a:solidFill>
                <a:latin typeface="Times New Roman" panose="02020603050405020304" pitchFamily="18" charset="0"/>
                <a:ea typeface="Times New Roman" panose="02020603050405020304" pitchFamily="18" charset="0"/>
              </a:rPr>
              <a:t> ОР у </a:t>
            </a:r>
            <a:r>
              <a:rPr lang="ru-RU" sz="2000" dirty="0" err="1">
                <a:solidFill>
                  <a:srgbClr val="000000"/>
                </a:solidFill>
                <a:latin typeface="Times New Roman" panose="02020603050405020304" pitchFamily="18" charset="0"/>
                <a:ea typeface="Times New Roman" panose="02020603050405020304" pitchFamily="18" charset="0"/>
              </a:rPr>
              <a:t>пароподібному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газоподібному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або</a:t>
            </a:r>
            <a:r>
              <a:rPr lang="ru-RU" sz="2000" dirty="0">
                <a:solidFill>
                  <a:srgbClr val="000000"/>
                </a:solidFill>
                <a:latin typeface="Times New Roman" panose="02020603050405020304" pitchFamily="18" charset="0"/>
                <a:ea typeface="Times New Roman" panose="02020603050405020304" pitchFamily="18" charset="0"/>
              </a:rPr>
              <a:t> тонко-дисперсному </a:t>
            </a:r>
            <a:r>
              <a:rPr lang="ru-RU" sz="2000" dirty="0" err="1">
                <a:solidFill>
                  <a:srgbClr val="000000"/>
                </a:solidFill>
                <a:latin typeface="Times New Roman" panose="02020603050405020304" pitchFamily="18" charset="0"/>
                <a:ea typeface="Times New Roman" panose="02020603050405020304" pitchFamily="18" charset="0"/>
              </a:rPr>
              <a:t>стані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зумовлює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появу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первинної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зараженої</a:t>
            </a:r>
            <a:r>
              <a:rPr lang="ru-RU" sz="2000" dirty="0">
                <a:solidFill>
                  <a:srgbClr val="000000"/>
                </a:solidFill>
                <a:latin typeface="Times New Roman" panose="02020603050405020304" pitchFamily="18" charset="0"/>
                <a:ea typeface="Times New Roman" panose="02020603050405020304" pitchFamily="18" charset="0"/>
              </a:rPr>
              <a:t> хмари. </a:t>
            </a:r>
            <a:r>
              <a:rPr lang="ru-RU" sz="2000" dirty="0" err="1">
                <a:solidFill>
                  <a:srgbClr val="000000"/>
                </a:solidFill>
                <a:latin typeface="Times New Roman" panose="02020603050405020304" pitchFamily="18" charset="0"/>
                <a:ea typeface="Times New Roman" panose="02020603050405020304" pitchFamily="18" charset="0"/>
              </a:rPr>
              <a:t>Такі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осередки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з’являються</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застосуванні</a:t>
            </a:r>
            <a:r>
              <a:rPr lang="ru-RU" sz="2000" dirty="0">
                <a:solidFill>
                  <a:srgbClr val="000000"/>
                </a:solidFill>
                <a:latin typeface="Times New Roman" panose="02020603050405020304" pitchFamily="18" charset="0"/>
                <a:ea typeface="Times New Roman" panose="02020603050405020304" pitchFamily="18" charset="0"/>
              </a:rPr>
              <a:t> супротивником зарину, </a:t>
            </a:r>
            <a:r>
              <a:rPr lang="ru-RU" sz="2000" dirty="0" err="1">
                <a:solidFill>
                  <a:srgbClr val="000000"/>
                </a:solidFill>
                <a:latin typeface="Times New Roman" panose="02020603050405020304" pitchFamily="18" charset="0"/>
                <a:ea typeface="Times New Roman" panose="02020603050405020304" pitchFamily="18" charset="0"/>
              </a:rPr>
              <a:t>синильної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кислоти</a:t>
            </a:r>
            <a:r>
              <a:rPr lang="ru-RU" sz="2000" dirty="0">
                <a:solidFill>
                  <a:srgbClr val="000000"/>
                </a:solidFill>
                <a:latin typeface="Times New Roman" panose="02020603050405020304" pitchFamily="18" charset="0"/>
                <a:ea typeface="Times New Roman" panose="02020603050405020304" pitchFamily="18" charset="0"/>
              </a:rPr>
              <a:t>, фосгену, </a:t>
            </a:r>
            <a:r>
              <a:rPr lang="ru-RU" sz="2000" dirty="0" err="1">
                <a:solidFill>
                  <a:srgbClr val="000000"/>
                </a:solidFill>
                <a:latin typeface="Times New Roman" panose="02020603050405020304" pitchFamily="18" charset="0"/>
                <a:ea typeface="Times New Roman" panose="02020603050405020304" pitchFamily="18" charset="0"/>
              </a:rPr>
              <a:t>психохімічних</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подразнювальних</a:t>
            </a:r>
            <a:r>
              <a:rPr lang="ru-RU" sz="2000" dirty="0">
                <a:solidFill>
                  <a:srgbClr val="000000"/>
                </a:solidFill>
                <a:latin typeface="Times New Roman" panose="02020603050405020304" pitchFamily="18" charset="0"/>
                <a:ea typeface="Times New Roman" panose="02020603050405020304" pitchFamily="18" charset="0"/>
              </a:rPr>
              <a:t> ОР. При </a:t>
            </a:r>
            <a:r>
              <a:rPr lang="ru-RU" sz="2000" dirty="0" err="1">
                <a:solidFill>
                  <a:srgbClr val="000000"/>
                </a:solidFill>
                <a:latin typeface="Times New Roman" panose="02020603050405020304" pitchFamily="18" charset="0"/>
                <a:ea typeface="Times New Roman" panose="02020603050405020304" pitchFamily="18" charset="0"/>
              </a:rPr>
              <a:t>сприятливих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метеорологічних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умовах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наприклад</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інверсії</a:t>
            </a:r>
            <a:r>
              <a:rPr lang="ru-RU" sz="2000" dirty="0">
                <a:solidFill>
                  <a:srgbClr val="000000"/>
                </a:solidFill>
                <a:latin typeface="Times New Roman" panose="02020603050405020304" pitchFamily="18" charset="0"/>
                <a:ea typeface="Times New Roman" panose="02020603050405020304" pitchFamily="18" charset="0"/>
              </a:rPr>
              <a:t>, коли </a:t>
            </a:r>
            <a:r>
              <a:rPr lang="ru-RU" sz="2000" dirty="0" err="1">
                <a:solidFill>
                  <a:srgbClr val="000000"/>
                </a:solidFill>
                <a:latin typeface="Times New Roman" panose="02020603050405020304" pitchFamily="18" charset="0"/>
                <a:ea typeface="Times New Roman" panose="02020603050405020304" pitchFamily="18" charset="0"/>
              </a:rPr>
              <a:t>нижчі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шари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холодніші</a:t>
            </a:r>
            <a:r>
              <a:rPr lang="ru-RU" sz="2000" dirty="0">
                <a:solidFill>
                  <a:srgbClr val="000000"/>
                </a:solidFill>
                <a:latin typeface="Times New Roman" panose="02020603050405020304" pitchFamily="18" charset="0"/>
                <a:ea typeface="Times New Roman" panose="02020603050405020304" pitchFamily="18" charset="0"/>
              </a:rPr>
              <a:t> за </a:t>
            </a:r>
            <a:r>
              <a:rPr lang="ru-RU" sz="2000" dirty="0" err="1">
                <a:solidFill>
                  <a:srgbClr val="000000"/>
                </a:solidFill>
                <a:latin typeface="Times New Roman" panose="02020603050405020304" pitchFamily="18" charset="0"/>
                <a:ea typeface="Times New Roman" panose="02020603050405020304" pitchFamily="18" charset="0"/>
              </a:rPr>
              <a:t>верхні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перешкоджає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швидкому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змішуванню</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різних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шарів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а </a:t>
            </a:r>
            <a:r>
              <a:rPr lang="ru-RU" sz="2000" dirty="0" err="1">
                <a:solidFill>
                  <a:srgbClr val="000000"/>
                </a:solidFill>
                <a:latin typeface="Times New Roman" panose="02020603050405020304" pitchFamily="18" charset="0"/>
                <a:ea typeface="Times New Roman" panose="02020603050405020304" pitchFamily="18" charset="0"/>
              </a:rPr>
              <a:t>також</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слабкому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вітрі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первинна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хмара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зараженого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може</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пересуватись</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відстань</a:t>
            </a:r>
            <a:r>
              <a:rPr lang="ru-RU" sz="2000" dirty="0">
                <a:solidFill>
                  <a:srgbClr val="000000"/>
                </a:solidFill>
                <a:latin typeface="Times New Roman" panose="02020603050405020304" pitchFamily="18" charset="0"/>
                <a:ea typeface="Times New Roman" panose="02020603050405020304" pitchFamily="18" charset="0"/>
              </a:rPr>
              <a:t> до 15-20 км, </a:t>
            </a:r>
            <a:r>
              <a:rPr lang="ru-RU" sz="2000" dirty="0" err="1">
                <a:solidFill>
                  <a:srgbClr val="000000"/>
                </a:solidFill>
                <a:latin typeface="Times New Roman" panose="02020603050405020304" pitchFamily="18" charset="0"/>
                <a:ea typeface="Times New Roman" panose="02020603050405020304" pitchFamily="18" charset="0"/>
              </a:rPr>
              <a:t>зберігаючи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загрозу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ураження</a:t>
            </a:r>
            <a:r>
              <a:rPr lang="ru-RU" sz="2000" dirty="0">
                <a:solidFill>
                  <a:srgbClr val="000000"/>
                </a:solidFill>
                <a:latin typeface="Times New Roman" panose="02020603050405020304" pitchFamily="18" charset="0"/>
                <a:ea typeface="Times New Roman" panose="02020603050405020304" pitchFamily="18" charset="0"/>
              </a:rPr>
              <a:t> людей, </a:t>
            </a:r>
            <a:r>
              <a:rPr lang="ru-RU" sz="2000" dirty="0" err="1">
                <a:solidFill>
                  <a:srgbClr val="000000"/>
                </a:solidFill>
                <a:latin typeface="Times New Roman" panose="02020603050405020304" pitchFamily="18" charset="0"/>
                <a:ea typeface="Times New Roman" panose="02020603050405020304" pitchFamily="18" charset="0"/>
              </a:rPr>
              <a:t>тварин</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птахів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тощо</a:t>
            </a:r>
            <a:r>
              <a:rPr lang="ru-RU" sz="2000" dirty="0">
                <a:solidFill>
                  <a:srgbClr val="000000"/>
                </a:solidFill>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Осередок</a:t>
            </a:r>
            <a:r>
              <a:rPr lang="uk-UA" sz="2000" b="1" i="1"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хімічного зараження, що виникає при застосуванні стійких отруйних речовин, утворюється в результаті використання супротивником ОР у </a:t>
            </a:r>
            <a:r>
              <a:rPr lang="uk-UA" sz="2000" dirty="0" err="1">
                <a:solidFill>
                  <a:srgbClr val="000000"/>
                </a:solidFill>
                <a:latin typeface="Times New Roman" panose="02020603050405020304" pitchFamily="18" charset="0"/>
                <a:ea typeface="Times New Roman" panose="02020603050405020304" pitchFamily="18" charset="0"/>
              </a:rPr>
              <a:t>крапельно</a:t>
            </a:r>
            <a:r>
              <a:rPr lang="uk-UA" sz="2000" dirty="0">
                <a:solidFill>
                  <a:srgbClr val="000000"/>
                </a:solidFill>
                <a:latin typeface="Times New Roman" panose="02020603050405020304" pitchFamily="18" charset="0"/>
                <a:ea typeface="Times New Roman" panose="02020603050405020304" pitchFamily="18" charset="0"/>
              </a:rPr>
              <a:t>-рідинному або в’язкому стані. Крім того, поява осередку можлива при використанні велико-дисперсного аерозолю і випаданні ОР із хмари у вигляді крапель. Такі осередки виникають при застосуванні супротивником ОР із групи ФОР (Ві-ікс), іприту.</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9331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580" y="1112088"/>
            <a:ext cx="8157411" cy="5601533"/>
          </a:xfrm>
          <a:prstGeom prst="rect">
            <a:avLst/>
          </a:prstGeom>
          <a:solidFill>
            <a:srgbClr val="66FF99"/>
          </a:solidFill>
        </p:spPr>
        <p:txBody>
          <a:bodyPr wrap="square">
            <a:spAutoFit/>
          </a:bodyPr>
          <a:lstStyle/>
          <a:p>
            <a:r>
              <a:rPr lang="uk-UA" sz="1600"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r>
              <a:rPr lang="ru-RU" b="1" i="1" dirty="0" err="1">
                <a:latin typeface="Times New Roman" panose="02020603050405020304" pitchFamily="18" charset="0"/>
                <a:ea typeface="Times New Roman" panose="02020603050405020304" pitchFamily="18" charset="0"/>
              </a:rPr>
              <a:t>Основні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принципи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надання</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медичної</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допомоги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ураженим</a:t>
            </a:r>
            <a:r>
              <a:rPr lang="ru-RU" b="1" i="1" dirty="0">
                <a:latin typeface="Times New Roman" panose="02020603050405020304" pitchFamily="18" charset="0"/>
                <a:ea typeface="Times New Roman" panose="02020603050405020304" pitchFamily="18" charset="0"/>
              </a:rPr>
              <a:t> ОР.</a:t>
            </a:r>
            <a:br>
              <a:rPr lang="ru-RU" b="1" i="1" dirty="0">
                <a:latin typeface="Times New Roman" panose="02020603050405020304" pitchFamily="18" charset="0"/>
                <a:ea typeface="Times New Roman" panose="02020603050405020304" pitchFamily="18" charset="0"/>
              </a:rPr>
            </a:b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ОР є </a:t>
            </a:r>
            <a:r>
              <a:rPr lang="ru-RU" dirty="0" err="1">
                <a:latin typeface="Times New Roman" panose="02020603050405020304" pitchFamily="18" charset="0"/>
                <a:ea typeface="Times New Roman" panose="02020603050405020304" pitchFamily="18" charset="0"/>
              </a:rPr>
              <a:t>невідкладною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відрізняється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своєю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специфікою</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Особливістю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послідовність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наступних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r>
              <a:rPr lang="ru-RU" i="1" dirty="0">
                <a:solidFill>
                  <a:srgbClr val="FF0000"/>
                </a:solidFill>
                <a:latin typeface="Times New Roman" panose="02020603050405020304" pitchFamily="18" charset="0"/>
                <a:ea typeface="Times New Roman" panose="02020603050405020304" pitchFamily="18" charset="0"/>
              </a:rPr>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припинення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подальшого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надходження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отрути</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організм</a:t>
            </a:r>
            <a:r>
              <a:rPr lang="ru-RU" i="1" dirty="0">
                <a:solidFill>
                  <a:srgbClr val="FF0000"/>
                </a:solidFill>
                <a:latin typeface="Times New Roman" panose="02020603050405020304" pitchFamily="18" charset="0"/>
                <a:ea typeface="Times New Roman" panose="02020603050405020304" pitchFamily="18" charset="0"/>
              </a:rPr>
              <a:t>;</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застосування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специфічних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протиотрут</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антидотів</a:t>
            </a:r>
            <a:r>
              <a:rPr lang="ru-RU" i="1" dirty="0">
                <a:solidFill>
                  <a:srgbClr val="FF0000"/>
                </a:solidFill>
                <a:latin typeface="Times New Roman" panose="02020603050405020304" pitchFamily="18" charset="0"/>
                <a:ea typeface="Times New Roman" panose="02020603050405020304" pitchFamily="18" charset="0"/>
              </a:rPr>
              <a:t>);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відновлення</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підтримання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функцій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життєво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важливих</a:t>
            </a:r>
            <a:r>
              <a:rPr lang="ru-RU" i="1" dirty="0">
                <a:solidFill>
                  <a:srgbClr val="FF0000"/>
                </a:solidFill>
                <a:latin typeface="Times New Roman" panose="02020603050405020304" pitchFamily="18" charset="0"/>
                <a:ea typeface="Times New Roman" panose="02020603050405020304" pitchFamily="18" charset="0"/>
              </a:rPr>
              <a:t> систем </a:t>
            </a:r>
            <a:r>
              <a:rPr lang="ru-RU" i="1" dirty="0" err="1">
                <a:solidFill>
                  <a:srgbClr val="FF0000"/>
                </a:solidFill>
                <a:latin typeface="Times New Roman" panose="02020603050405020304" pitchFamily="18" charset="0"/>
                <a:ea typeface="Times New Roman" panose="02020603050405020304" pitchFamily="18" charset="0"/>
              </a:rPr>
              <a:t>організму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кровообігу</a:t>
            </a:r>
            <a:r>
              <a:rPr lang="ru-RU" i="1" dirty="0">
                <a:solidFill>
                  <a:srgbClr val="FF0000"/>
                </a:solidFill>
                <a:latin typeface="Times New Roman" panose="02020603050405020304" pitchFamily="18" charset="0"/>
                <a:ea typeface="Times New Roman" panose="02020603050405020304" pitchFamily="18" charset="0"/>
              </a:rPr>
              <a:t>);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застосування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засобів</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симптоматичної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терапії</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ОР повинна </a:t>
            </a:r>
            <a:r>
              <a:rPr lang="ru-RU" dirty="0" err="1">
                <a:latin typeface="Times New Roman" panose="02020603050405020304" pitchFamily="18" charset="0"/>
                <a:ea typeface="Times New Roman" panose="02020603050405020304" pitchFamily="18" charset="0"/>
              </a:rPr>
              <a:t>забезпечити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максимальне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скорочення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і часу </a:t>
            </a:r>
            <a:r>
              <a:rPr lang="ru-RU" dirty="0" err="1">
                <a:latin typeface="Times New Roman" panose="02020603050405020304" pitchFamily="18" charset="0"/>
                <a:ea typeface="Times New Roman" panose="02020603050405020304" pitchFamily="18" charset="0"/>
              </a:rPr>
              <a:t>перебування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протигазах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часткової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повної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зараженні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стійкими</a:t>
            </a:r>
            <a:r>
              <a:rPr lang="ru-RU" dirty="0">
                <a:latin typeface="Times New Roman" panose="02020603050405020304" pitchFamily="18" charset="0"/>
                <a:ea typeface="Times New Roman" panose="02020603050405020304" pitchFamily="18" charset="0"/>
              </a:rPr>
              <a:t> ОР.</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В основу </a:t>
            </a:r>
            <a:r>
              <a:rPr lang="ru-RU" i="1" dirty="0" err="1">
                <a:solidFill>
                  <a:srgbClr val="FF0000"/>
                </a:solidFill>
                <a:latin typeface="Times New Roman" panose="02020603050405020304" pitchFamily="18" charset="0"/>
                <a:ea typeface="Times New Roman" panose="02020603050405020304" pitchFamily="18" charset="0"/>
              </a:rPr>
              <a:t>організації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медичної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ураженим</a:t>
            </a:r>
            <a:r>
              <a:rPr lang="ru-RU" i="1" dirty="0">
                <a:solidFill>
                  <a:srgbClr val="FF0000"/>
                </a:solidFill>
                <a:latin typeface="Times New Roman" panose="02020603050405020304" pitchFamily="18" charset="0"/>
                <a:ea typeface="Times New Roman" panose="02020603050405020304" pitchFamily="18" charset="0"/>
              </a:rPr>
              <a:t> ОР </a:t>
            </a:r>
            <a:r>
              <a:rPr lang="ru-RU" i="1" dirty="0" err="1">
                <a:solidFill>
                  <a:srgbClr val="FF0000"/>
                </a:solidFill>
                <a:latin typeface="Times New Roman" panose="02020603050405020304" pitchFamily="18" charset="0"/>
                <a:ea typeface="Times New Roman" panose="02020603050405020304" pitchFamily="18" charset="0"/>
              </a:rPr>
              <a:t>покладена</a:t>
            </a:r>
            <a:r>
              <a:rPr lang="ru-RU" i="1" dirty="0">
                <a:solidFill>
                  <a:srgbClr val="FF0000"/>
                </a:solidFill>
                <a:latin typeface="Times New Roman" panose="02020603050405020304" pitchFamily="18" charset="0"/>
                <a:ea typeface="Times New Roman" panose="02020603050405020304" pitchFamily="18" charset="0"/>
              </a:rPr>
              <a:t> система </a:t>
            </a:r>
            <a:r>
              <a:rPr lang="ru-RU" i="1" dirty="0" err="1">
                <a:solidFill>
                  <a:srgbClr val="FF0000"/>
                </a:solidFill>
                <a:latin typeface="Times New Roman" panose="02020603050405020304" pitchFamily="18" charset="0"/>
                <a:ea typeface="Times New Roman" panose="02020603050405020304" pitchFamily="18" charset="0"/>
              </a:rPr>
              <a:t>етапного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з </a:t>
            </a:r>
            <a:r>
              <a:rPr lang="ru-RU" i="1" dirty="0" err="1">
                <a:solidFill>
                  <a:srgbClr val="FF0000"/>
                </a:solidFill>
                <a:latin typeface="Times New Roman" panose="02020603050405020304" pitchFamily="18" charset="0"/>
                <a:ea typeface="Times New Roman" panose="02020603050405020304" pitchFamily="18" charset="0"/>
              </a:rPr>
              <a:t>евакуацією</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призначенням</a:t>
            </a:r>
            <a:r>
              <a:rPr lang="ru-RU" i="1" dirty="0" smtClean="0">
                <a:solidFill>
                  <a:srgbClr val="FF0000"/>
                </a:solidFill>
                <a:latin typeface="Times New Roman" panose="02020603050405020304" pitchFamily="18" charset="0"/>
                <a:ea typeface="Times New Roman" panose="02020603050405020304" pitchFamily="18" charset="0"/>
              </a:rPr>
              <a:t>.</a:t>
            </a:r>
            <a:endParaRPr lang="en-US" i="1" dirty="0" smtClean="0">
              <a:solidFill>
                <a:srgbClr val="FF0000"/>
              </a:solidFill>
              <a:latin typeface="Times New Roman" panose="02020603050405020304" pitchFamily="18" charset="0"/>
              <a:ea typeface="Times New Roman" panose="02020603050405020304" pitchFamily="18" charset="0"/>
            </a:endParaRPr>
          </a:p>
          <a:p>
            <a:r>
              <a:rPr lang="ru-RU" i="1" dirty="0" smtClean="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передбачає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таких </a:t>
            </a:r>
            <a:r>
              <a:rPr lang="ru-RU" dirty="0" err="1">
                <a:latin typeface="Times New Roman" panose="02020603050405020304" pitchFamily="18" charset="0"/>
                <a:ea typeface="Times New Roman" panose="02020603050405020304" pitchFamily="18" charset="0"/>
              </a:rPr>
              <a:t>видів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долікарська</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лікарська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високоспеціалізована</a:t>
            </a:r>
            <a:r>
              <a:rPr lang="ru-RU"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endParaRPr lang="uk-UA" dirty="0"/>
          </a:p>
        </p:txBody>
      </p:sp>
      <p:sp>
        <p:nvSpPr>
          <p:cNvPr id="3" name="Прямоугольник 2"/>
          <p:cNvSpPr/>
          <p:nvPr/>
        </p:nvSpPr>
        <p:spPr>
          <a:xfrm>
            <a:off x="1772653" y="278414"/>
            <a:ext cx="6096000" cy="646331"/>
          </a:xfrm>
          <a:prstGeom prst="rect">
            <a:avLst/>
          </a:prstGeom>
          <a:solidFill>
            <a:srgbClr val="FFFF00"/>
          </a:solidFill>
        </p:spPr>
        <p:txBody>
          <a:bodyPr>
            <a:spAutoFit/>
          </a:bodyPr>
          <a:lstStyle/>
          <a:p>
            <a:pPr algn="ctr"/>
            <a:r>
              <a:rPr lang="ru-RU" dirty="0">
                <a:solidFill>
                  <a:srgbClr val="FF0000"/>
                </a:solidFill>
                <a:latin typeface="Times New Roman" panose="02020603050405020304" pitchFamily="18" charset="0"/>
                <a:ea typeface="Times New Roman" panose="02020603050405020304" pitchFamily="18" charset="0"/>
              </a:rPr>
              <a:t>2.Етапне </a:t>
            </a:r>
            <a:r>
              <a:rPr lang="ru-RU" dirty="0" err="1">
                <a:solidFill>
                  <a:srgbClr val="FF0000"/>
                </a:solidFill>
                <a:latin typeface="Times New Roman" panose="02020603050405020304" pitchFamily="18" charset="0"/>
                <a:ea typeface="Times New Roman" panose="02020603050405020304" pitchFamily="18" charset="0"/>
              </a:rPr>
              <a:t>лікування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уражених</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бойовими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отруйними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речовинами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протягом</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бойових</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дій</a:t>
            </a:r>
            <a:r>
              <a:rPr lang="ru-RU" dirty="0">
                <a:solidFill>
                  <a:srgbClr val="FF0000"/>
                </a:solidFill>
                <a:latin typeface="Times New Roman" panose="02020603050405020304" pitchFamily="18" charset="0"/>
                <a:ea typeface="Times New Roman" panose="02020603050405020304" pitchFamily="18" charset="0"/>
              </a:rPr>
              <a:t>.</a:t>
            </a:r>
            <a:endParaRPr lang="uk-UA" dirty="0">
              <a:solidFill>
                <a:srgbClr val="FF0000"/>
              </a:solidFill>
            </a:endParaRPr>
          </a:p>
        </p:txBody>
      </p:sp>
    </p:spTree>
    <p:extLst>
      <p:ext uri="{BB962C8B-B14F-4D97-AF65-F5344CB8AC3E}">
        <p14:creationId xmlns:p14="http://schemas.microsoft.com/office/powerpoint/2010/main" val="244113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567" y="338998"/>
            <a:ext cx="9529011" cy="6063198"/>
          </a:xfrm>
          <a:prstGeom prst="rect">
            <a:avLst/>
          </a:prstGeom>
          <a:solidFill>
            <a:srgbClr val="66FF99"/>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Отруйні речовини нервово-паралітичної дії</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Отруйні речовини нервово-паралітичної дії є ефірами фосфорної кислоти, тому їх називають ще фосфорорганічними ОР. Вони належать до ОР смертельної дії, крім того, їх характеризують також як ОР швидкої дії. Токсичність ФОР значно перевищує токсичну дію всіх інших відомих ОР. Можливість бойового застосування ФОР як у пароподібному, аерозольному, так і в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-рідинному станах дозволяє використовувати їх для виконання і тактичних, і стратегічних завдань.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Механізм токсичної дії ФОР</a:t>
            </a:r>
            <a:r>
              <a:rPr lang="uk-UA" i="1" dirty="0" smtClean="0">
                <a:solidFill>
                  <a:srgbClr val="FF0000"/>
                </a:solidFill>
                <a:latin typeface="Times New Roman" panose="02020603050405020304" pitchFamily="18" charset="0"/>
                <a:ea typeface="Times New Roman" panose="02020603050405020304" pitchFamily="18" charset="0"/>
              </a:rPr>
              <a:t>.</a:t>
            </a:r>
          </a:p>
          <a:p>
            <a:r>
              <a:rPr lang="uk-UA" i="1" dirty="0" smtClean="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В основі механізму токсичної дії ФОР лежить їх властивість </a:t>
            </a:r>
            <a:r>
              <a:rPr lang="uk-UA" sz="1600" i="1" dirty="0">
                <a:solidFill>
                  <a:srgbClr val="FF0000"/>
                </a:solidFill>
                <a:latin typeface="Times New Roman" panose="02020603050405020304" pitchFamily="18" charset="0"/>
                <a:ea typeface="Times New Roman" panose="02020603050405020304" pitchFamily="18" charset="0"/>
              </a:rPr>
              <a:t>пригнічувати фермент </a:t>
            </a:r>
            <a:r>
              <a:rPr lang="uk-UA" sz="1600" i="1" dirty="0" err="1">
                <a:solidFill>
                  <a:srgbClr val="FF0000"/>
                </a:solidFill>
                <a:latin typeface="Times New Roman" panose="02020603050405020304" pitchFamily="18" charset="0"/>
                <a:ea typeface="Times New Roman" panose="02020603050405020304" pitchFamily="18" charset="0"/>
              </a:rPr>
              <a:t>холінестеразу</a:t>
            </a:r>
            <a:r>
              <a:rPr lang="uk-UA" sz="1600" dirty="0">
                <a:solidFill>
                  <a:srgbClr val="000000"/>
                </a:solidFill>
                <a:latin typeface="Times New Roman" panose="02020603050405020304" pitchFamily="18" charset="0"/>
                <a:ea typeface="Times New Roman" panose="02020603050405020304" pitchFamily="18" charset="0"/>
              </a:rPr>
              <a:t>, що здійснює гідроліз медіатору ацетилхоліну, який бере участь у передачі нервових імпульсів як у центральних, так і в периферичних відділах нервової системи. Це призводить до порушення передачі нервових імпульсів у найрізноманітніших відділах нервової системи, яке спочатку проявляється у вигляді збудження, а потім — паралічу функцій найважливіших фізіологічних систем. </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антихолінестеразного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механізму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безпосередньо</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впливають</a:t>
            </a:r>
            <a:r>
              <a:rPr lang="ru-RU" sz="1600" i="1" dirty="0">
                <a:solidFill>
                  <a:srgbClr val="FF0000"/>
                </a:solidFill>
                <a:latin typeface="Times New Roman" panose="02020603050405020304" pitchFamily="18" charset="0"/>
                <a:ea typeface="Times New Roman" panose="02020603050405020304" pitchFamily="18" charset="0"/>
              </a:rPr>
              <a:t> на </a:t>
            </a:r>
            <a:r>
              <a:rPr lang="ru-RU" sz="1600" i="1" dirty="0" err="1">
                <a:solidFill>
                  <a:srgbClr val="FF0000"/>
                </a:solidFill>
                <a:latin typeface="Times New Roman" panose="02020603050405020304" pitchFamily="18" charset="0"/>
                <a:ea typeface="Times New Roman" panose="02020603050405020304" pitchFamily="18" charset="0"/>
              </a:rPr>
              <a:t>холінореактивні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системи</a:t>
            </a:r>
            <a:r>
              <a:rPr lang="ru-RU" sz="1600" i="1" dirty="0">
                <a:solidFill>
                  <a:srgbClr val="FF0000"/>
                </a:solidFill>
                <a:latin typeface="Times New Roman" panose="02020603050405020304" pitchFamily="18" charset="0"/>
                <a:ea typeface="Times New Roman" panose="02020603050405020304" pitchFamily="18" charset="0"/>
              </a:rPr>
              <a:t> як </a:t>
            </a:r>
            <a:r>
              <a:rPr lang="ru-RU" sz="1600" i="1" dirty="0" err="1">
                <a:solidFill>
                  <a:srgbClr val="FF0000"/>
                </a:solidFill>
                <a:latin typeface="Times New Roman" panose="02020603050405020304" pitchFamily="18" charset="0"/>
                <a:ea typeface="Times New Roman" panose="02020603050405020304" pitchFamily="18" charset="0"/>
              </a:rPr>
              <a:t>нервових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клітин</a:t>
            </a:r>
            <a:r>
              <a:rPr lang="ru-RU" sz="1600" i="1" dirty="0">
                <a:solidFill>
                  <a:srgbClr val="FF0000"/>
                </a:solidFill>
                <a:latin typeface="Times New Roman" panose="02020603050405020304" pitchFamily="18" charset="0"/>
                <a:ea typeface="Times New Roman" panose="02020603050405020304" pitchFamily="18" charset="0"/>
              </a:rPr>
              <a:t>, так і </a:t>
            </a:r>
            <a:r>
              <a:rPr lang="ru-RU" sz="1600" i="1" dirty="0" err="1">
                <a:solidFill>
                  <a:srgbClr val="FF0000"/>
                </a:solidFill>
                <a:latin typeface="Times New Roman" panose="02020603050405020304" pitchFamily="18" charset="0"/>
                <a:ea typeface="Times New Roman" panose="02020603050405020304" pitchFamily="18" charset="0"/>
              </a:rPr>
              <a:t>клітин</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виконавчих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пов’язаний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пригніченням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активності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холінестерази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відповідно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проявляється</a:t>
            </a:r>
            <a:r>
              <a:rPr lang="ru-RU" sz="1600" dirty="0">
                <a:solidFill>
                  <a:srgbClr val="000000"/>
                </a:solidFill>
                <a:latin typeface="Times New Roman" panose="02020603050405020304" pitchFamily="18" charset="0"/>
                <a:ea typeface="Times New Roman" panose="02020603050405020304" pitchFamily="18" charset="0"/>
              </a:rPr>
              <a:t> при тяжких </a:t>
            </a:r>
            <a:r>
              <a:rPr lang="ru-RU" sz="1600" dirty="0" err="1">
                <a:solidFill>
                  <a:srgbClr val="000000"/>
                </a:solidFill>
                <a:latin typeface="Times New Roman" panose="02020603050405020304" pitchFamily="18" charset="0"/>
                <a:ea typeface="Times New Roman" panose="02020603050405020304" pitchFamily="18" charset="0"/>
              </a:rPr>
              <a:t>ураженнях</a:t>
            </a:r>
            <a:r>
              <a:rPr lang="ru-RU" sz="1600" dirty="0">
                <a:solidFill>
                  <a:srgbClr val="000000"/>
                </a:solidFill>
                <a:latin typeface="Times New Roman" panose="02020603050405020304" pitchFamily="18" charset="0"/>
                <a:ea typeface="Times New Roman" panose="02020603050405020304" pitchFamily="18" charset="0"/>
              </a:rPr>
              <a:t> ФОР.</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У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основним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завданням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пригнічення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реакції</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бронхоспазму</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характерних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специфічної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антидотів</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типу </a:t>
            </a:r>
            <a:r>
              <a:rPr lang="ru-RU" sz="1600" dirty="0" err="1">
                <a:solidFill>
                  <a:srgbClr val="000000"/>
                </a:solidFill>
                <a:latin typeface="Times New Roman" panose="02020603050405020304" pitchFamily="18" charset="0"/>
                <a:ea typeface="Times New Roman" panose="02020603050405020304" pitchFamily="18" charset="0"/>
              </a:rPr>
              <a:t>атропіну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ліквідовує</a:t>
            </a:r>
            <a:r>
              <a:rPr lang="ru-RU" sz="1600" dirty="0">
                <a:solidFill>
                  <a:srgbClr val="000000"/>
                </a:solidFill>
                <a:latin typeface="Times New Roman" panose="02020603050405020304" pitchFamily="18" charset="0"/>
                <a:ea typeface="Times New Roman" panose="02020603050405020304" pitchFamily="18" charset="0"/>
              </a:rPr>
              <a:t> практично </a:t>
            </a:r>
            <a:r>
              <a:rPr lang="ru-RU" sz="1600" dirty="0" err="1">
                <a:solidFill>
                  <a:srgbClr val="000000"/>
                </a:solidFill>
                <a:latin typeface="Times New Roman" panose="02020603050405020304" pitchFamily="18" charset="0"/>
                <a:ea typeface="Times New Roman" panose="02020603050405020304" pitchFamily="18" charset="0"/>
              </a:rPr>
              <a:t>всі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усувається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холінестеразу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безпосередня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дія</a:t>
            </a:r>
            <a:r>
              <a:rPr lang="ru-RU" sz="1600" dirty="0">
                <a:solidFill>
                  <a:srgbClr val="000000"/>
                </a:solidFill>
                <a:latin typeface="Times New Roman" panose="02020603050405020304" pitchFamily="18" charset="0"/>
                <a:ea typeface="Times New Roman" panose="02020603050405020304" pitchFamily="18" charset="0"/>
              </a:rPr>
              <a:t> ОР та </a:t>
            </a:r>
            <a:r>
              <a:rPr lang="ru-RU" sz="1600" dirty="0" err="1">
                <a:solidFill>
                  <a:srgbClr val="000000"/>
                </a:solidFill>
                <a:latin typeface="Times New Roman" panose="02020603050405020304" pitchFamily="18" charset="0"/>
                <a:ea typeface="Times New Roman" panose="02020603050405020304" pitchFamily="18" charset="0"/>
              </a:rPr>
              <a:t>надлишків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ацетилхоліну</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тканинні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структури</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однією</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особливостей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токсичної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є те,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антидоти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діють</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ефективно</a:t>
            </a:r>
            <a:r>
              <a:rPr lang="ru-RU" sz="1600" i="1" dirty="0">
                <a:solidFill>
                  <a:srgbClr val="FF0000"/>
                </a:solidFill>
                <a:latin typeface="Times New Roman" panose="02020603050405020304" pitchFamily="18" charset="0"/>
                <a:ea typeface="Times New Roman" panose="02020603050405020304" pitchFamily="18" charset="0"/>
              </a:rPr>
              <a:t> при </a:t>
            </a:r>
            <a:r>
              <a:rPr lang="ru-RU" sz="1600" i="1" dirty="0" err="1">
                <a:solidFill>
                  <a:srgbClr val="FF0000"/>
                </a:solidFill>
                <a:latin typeface="Times New Roman" panose="02020603050405020304" pitchFamily="18" charset="0"/>
                <a:ea typeface="Times New Roman" panose="02020603050405020304" pitchFamily="18" charset="0"/>
              </a:rPr>
              <a:t>введенні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лише</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перші</a:t>
            </a:r>
            <a:r>
              <a:rPr lang="ru-RU" sz="1600" i="1" dirty="0">
                <a:solidFill>
                  <a:srgbClr val="FF0000"/>
                </a:solidFill>
                <a:latin typeface="Times New Roman" panose="02020603050405020304" pitchFamily="18" charset="0"/>
                <a:ea typeface="Times New Roman" panose="02020603050405020304" pitchFamily="18" charset="0"/>
              </a:rPr>
              <a:t> 3-5 </a:t>
            </a:r>
            <a:r>
              <a:rPr lang="ru-RU" sz="1600" i="1" dirty="0" err="1">
                <a:solidFill>
                  <a:srgbClr val="FF0000"/>
                </a:solidFill>
                <a:latin typeface="Times New Roman" panose="02020603050405020304" pitchFamily="18" charset="0"/>
                <a:ea typeface="Times New Roman" panose="02020603050405020304" pitchFamily="18" charset="0"/>
              </a:rPr>
              <a:t>хвилин</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після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розвитку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картини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отруєння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Якщо</a:t>
            </a:r>
            <a:r>
              <a:rPr lang="ru-RU" sz="1600" dirty="0">
                <a:solidFill>
                  <a:srgbClr val="000000"/>
                </a:solidFill>
                <a:latin typeface="Times New Roman" panose="02020603050405020304" pitchFamily="18" charset="0"/>
                <a:ea typeface="Times New Roman" panose="02020603050405020304" pitchFamily="18" charset="0"/>
              </a:rPr>
              <a:t> антидот не </a:t>
            </a:r>
            <a:r>
              <a:rPr lang="ru-RU" sz="1600" dirty="0" err="1">
                <a:solidFill>
                  <a:srgbClr val="000000"/>
                </a:solidFill>
                <a:latin typeface="Times New Roman" panose="02020603050405020304" pitchFamily="18" charset="0"/>
                <a:ea typeface="Times New Roman" panose="02020603050405020304" pitchFamily="18" charset="0"/>
              </a:rPr>
              <a:t>застосувати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протягом</a:t>
            </a:r>
            <a:r>
              <a:rPr lang="ru-RU" sz="1600" dirty="0">
                <a:solidFill>
                  <a:srgbClr val="000000"/>
                </a:solidFill>
                <a:latin typeface="Times New Roman" panose="02020603050405020304" pitchFamily="18" charset="0"/>
                <a:ea typeface="Times New Roman" panose="02020603050405020304" pitchFamily="18" charset="0"/>
              </a:rPr>
              <a:t> перших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то </a:t>
            </a:r>
            <a:r>
              <a:rPr lang="ru-RU" sz="1600" dirty="0" err="1">
                <a:solidFill>
                  <a:srgbClr val="000000"/>
                </a:solidFill>
                <a:latin typeface="Times New Roman" panose="02020603050405020304" pitchFamily="18" charset="0"/>
                <a:ea typeface="Times New Roman" panose="02020603050405020304" pitchFamily="18" charset="0"/>
              </a:rPr>
              <a:t>пізніше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він</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усуне</a:t>
            </a:r>
            <a:r>
              <a:rPr lang="ru-RU" sz="1600" dirty="0">
                <a:solidFill>
                  <a:srgbClr val="000000"/>
                </a:solidFill>
                <a:latin typeface="Times New Roman" panose="02020603050405020304" pitchFamily="18" charset="0"/>
                <a:ea typeface="Times New Roman" panose="02020603050405020304" pitchFamily="18" charset="0"/>
              </a:rPr>
              <a:t> таких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бронхоспазм</a:t>
            </a:r>
            <a:r>
              <a:rPr lang="ru-RU" sz="1600" dirty="0">
                <a:solidFill>
                  <a:srgbClr val="000000"/>
                </a:solidFill>
                <a:latin typeface="Times New Roman" panose="02020603050405020304" pitchFamily="18" charset="0"/>
                <a:ea typeface="Times New Roman" panose="02020603050405020304" pitchFamily="18" charset="0"/>
              </a:rPr>
              <a:t>, ларингоспазм та </a:t>
            </a:r>
            <a:r>
              <a:rPr lang="ru-RU" sz="1600" dirty="0" err="1">
                <a:solidFill>
                  <a:srgbClr val="000000"/>
                </a:solidFill>
                <a:latin typeface="Times New Roman" panose="02020603050405020304" pitchFamily="18" charset="0"/>
                <a:ea typeface="Times New Roman" panose="02020603050405020304" pitchFamily="18" charset="0"/>
              </a:rPr>
              <a:t>судоми</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подальша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терапія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потребує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поєднання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специфічного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заходами </a:t>
            </a:r>
            <a:r>
              <a:rPr lang="ru-RU" sz="1600" dirty="0" err="1">
                <a:solidFill>
                  <a:srgbClr val="000000"/>
                </a:solidFill>
                <a:latin typeface="Times New Roman" panose="02020603050405020304" pitchFamily="18" charset="0"/>
                <a:ea typeface="Times New Roman" panose="02020603050405020304" pitchFamily="18" charset="0"/>
              </a:rPr>
              <a:t>симптоматичної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терапії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спрямована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пригнічення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станів</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боротьбу</a:t>
            </a:r>
            <a:r>
              <a:rPr lang="ru-RU" sz="1600" dirty="0">
                <a:solidFill>
                  <a:srgbClr val="000000"/>
                </a:solidFill>
                <a:latin typeface="Times New Roman" panose="02020603050405020304" pitchFamily="18" charset="0"/>
                <a:ea typeface="Times New Roman" panose="02020603050405020304" pitchFamily="18" charset="0"/>
              </a:rPr>
              <a:t> з шоком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колапсом</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val="51842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272146" y="318654"/>
            <a:ext cx="6262254" cy="6192981"/>
          </a:xfrm>
          <a:prstGeom prst="rect">
            <a:avLst/>
          </a:prstGeom>
          <a:solidFill>
            <a:srgbClr val="FFFF00"/>
          </a:solidFill>
        </p:spPr>
      </p:pic>
    </p:spTree>
    <p:extLst>
      <p:ext uri="{BB962C8B-B14F-4D97-AF65-F5344CB8AC3E}">
        <p14:creationId xmlns:p14="http://schemas.microsoft.com/office/powerpoint/2010/main" val="169723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15637" y="114300"/>
            <a:ext cx="8728362" cy="6546271"/>
          </a:xfrm>
          <a:prstGeom prst="rect">
            <a:avLst/>
          </a:prstGeom>
        </p:spPr>
      </p:pic>
    </p:spTree>
    <p:extLst>
      <p:ext uri="{BB962C8B-B14F-4D97-AF65-F5344CB8AC3E}">
        <p14:creationId xmlns:p14="http://schemas.microsoft.com/office/powerpoint/2010/main" val="290468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32509" y="162792"/>
            <a:ext cx="8700653" cy="6525490"/>
          </a:xfrm>
          <a:prstGeom prst="rect">
            <a:avLst/>
          </a:prstGeom>
        </p:spPr>
      </p:pic>
    </p:spTree>
    <p:extLst>
      <p:ext uri="{BB962C8B-B14F-4D97-AF65-F5344CB8AC3E}">
        <p14:creationId xmlns:p14="http://schemas.microsoft.com/office/powerpoint/2010/main" val="68477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39091" y="872836"/>
            <a:ext cx="6982691" cy="4932219"/>
          </a:xfrm>
          <a:prstGeom prst="rect">
            <a:avLst/>
          </a:prstGeom>
        </p:spPr>
      </p:pic>
    </p:spTree>
    <p:extLst>
      <p:ext uri="{BB962C8B-B14F-4D97-AF65-F5344CB8AC3E}">
        <p14:creationId xmlns:p14="http://schemas.microsoft.com/office/powerpoint/2010/main" val="2854833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6" y="505326"/>
            <a:ext cx="9721515" cy="6032421"/>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Характеристика клінічної картини ураження</a:t>
            </a:r>
            <a:endParaRPr lang="uk-UA" dirty="0">
              <a:solidFill>
                <a:srgbClr val="FF0000"/>
              </a:solidFill>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кількості</a:t>
            </a:r>
            <a:r>
              <a:rPr lang="ru-RU" sz="1600" dirty="0">
                <a:solidFill>
                  <a:srgbClr val="000000"/>
                </a:solidFill>
                <a:latin typeface="Times New Roman" panose="02020603050405020304" pitchFamily="18" charset="0"/>
                <a:ea typeface="Times New Roman" panose="02020603050405020304" pitchFamily="18" charset="0"/>
              </a:rPr>
              <a:t> ОР,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надійшли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розрізняють</a:t>
            </a:r>
            <a:r>
              <a:rPr lang="ru-RU" sz="1600" dirty="0">
                <a:solidFill>
                  <a:srgbClr val="000000"/>
                </a:solidFill>
                <a:latin typeface="Times New Roman" panose="02020603050405020304" pitchFamily="18" charset="0"/>
                <a:ea typeface="Times New Roman" panose="02020603050405020304" pitchFamily="18" charset="0"/>
              </a:rPr>
              <a:t> легкий, </a:t>
            </a:r>
            <a:r>
              <a:rPr lang="ru-RU" sz="1600" dirty="0" err="1">
                <a:solidFill>
                  <a:srgbClr val="000000"/>
                </a:solidFill>
                <a:latin typeface="Times New Roman" panose="02020603050405020304" pitchFamily="18" charset="0"/>
                <a:ea typeface="Times New Roman" panose="02020603050405020304" pitchFamily="18" charset="0"/>
              </a:rPr>
              <a:t>середній</a:t>
            </a:r>
            <a:r>
              <a:rPr lang="ru-RU" sz="1600" dirty="0">
                <a:solidFill>
                  <a:srgbClr val="000000"/>
                </a:solidFill>
                <a:latin typeface="Times New Roman" panose="02020603050405020304" pitchFamily="18" charset="0"/>
                <a:ea typeface="Times New Roman" panose="02020603050405020304" pitchFamily="18" charset="0"/>
              </a:rPr>
              <a:t> і тяжкий </a:t>
            </a:r>
            <a:r>
              <a:rPr lang="ru-RU" sz="1600" dirty="0" err="1">
                <a:solidFill>
                  <a:srgbClr val="000000"/>
                </a:solidFill>
                <a:latin typeface="Times New Roman" panose="02020603050405020304" pitchFamily="18" charset="0"/>
                <a:ea typeface="Times New Roman" panose="02020603050405020304" pitchFamily="18" charset="0"/>
              </a:rPr>
              <a:t>ступені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Легкий </a:t>
            </a:r>
            <a:r>
              <a:rPr lang="ru-RU" sz="1600" b="1" i="1" dirty="0" err="1">
                <a:solidFill>
                  <a:srgbClr val="FF0000"/>
                </a:solidFill>
                <a:latin typeface="Times New Roman" panose="02020603050405020304" pitchFamily="18" charset="0"/>
                <a:ea typeface="Times New Roman" panose="02020603050405020304" pitchFamily="18" charset="0"/>
              </a:rPr>
              <a:t>ступінь</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стійкого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гіперемією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незначним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збудженням</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малозміненого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активності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холінестерази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Нерідко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міоз</a:t>
            </a:r>
            <a:r>
              <a:rPr lang="ru-RU" sz="1600" dirty="0">
                <a:solidFill>
                  <a:srgbClr val="000000"/>
                </a:solidFill>
                <a:latin typeface="Times New Roman" panose="02020603050405020304" pitchFamily="18" charset="0"/>
                <a:ea typeface="Times New Roman" panose="02020603050405020304" pitchFamily="18" charset="0"/>
              </a:rPr>
              <a:t> є першим і </a:t>
            </a:r>
            <a:r>
              <a:rPr lang="ru-RU" sz="1600" dirty="0" err="1">
                <a:solidFill>
                  <a:srgbClr val="000000"/>
                </a:solidFill>
                <a:latin typeface="Times New Roman" panose="02020603050405020304" pitchFamily="18" charset="0"/>
                <a:ea typeface="Times New Roman" panose="02020603050405020304" pitchFamily="18" charset="0"/>
              </a:rPr>
              <a:t>єдиним</a:t>
            </a:r>
            <a:r>
              <a:rPr lang="ru-RU" sz="1600" dirty="0">
                <a:solidFill>
                  <a:srgbClr val="000000"/>
                </a:solidFill>
                <a:latin typeface="Times New Roman" panose="02020603050405020304" pitchFamily="18" charset="0"/>
                <a:ea typeface="Times New Roman" panose="02020603050405020304" pitchFamily="18" charset="0"/>
              </a:rPr>
              <a:t> симптомом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ФОР. При </a:t>
            </a:r>
            <a:r>
              <a:rPr lang="ru-RU" sz="1600" dirty="0" err="1">
                <a:solidFill>
                  <a:srgbClr val="000000"/>
                </a:solidFill>
                <a:latin typeface="Times New Roman" panose="02020603050405020304" pitchFamily="18" charset="0"/>
                <a:ea typeface="Times New Roman" panose="02020603050405020304" pitchFamily="18" charset="0"/>
              </a:rPr>
              <a:t>надходженні</a:t>
            </a:r>
            <a:r>
              <a:rPr lang="ru-RU" sz="1600" dirty="0">
                <a:solidFill>
                  <a:srgbClr val="000000"/>
                </a:solidFill>
                <a:latin typeface="Times New Roman" panose="02020603050405020304" pitchFamily="18" charset="0"/>
                <a:ea typeface="Times New Roman" panose="02020603050405020304" pitchFamily="18" charset="0"/>
              </a:rPr>
              <a:t> ОР через </a:t>
            </a:r>
            <a:r>
              <a:rPr lang="ru-RU" sz="1600" dirty="0" err="1">
                <a:solidFill>
                  <a:srgbClr val="000000"/>
                </a:solidFill>
                <a:latin typeface="Times New Roman" panose="02020603050405020304" pitchFamily="18" charset="0"/>
                <a:ea typeface="Times New Roman" panose="02020603050405020304" pitchFamily="18" charset="0"/>
              </a:rPr>
              <a:t>дихальні</a:t>
            </a:r>
            <a:r>
              <a:rPr lang="ru-RU" sz="1600" dirty="0">
                <a:solidFill>
                  <a:srgbClr val="000000"/>
                </a:solidFill>
                <a:latin typeface="Times New Roman" panose="02020603050405020304" pitchFamily="18" charset="0"/>
                <a:ea typeface="Times New Roman" panose="02020603050405020304" pitchFamily="18" charset="0"/>
              </a:rPr>
              <a:t> шляхи </a:t>
            </a:r>
            <a:r>
              <a:rPr lang="ru-RU" sz="1600" dirty="0" err="1">
                <a:solidFill>
                  <a:srgbClr val="000000"/>
                </a:solidFill>
                <a:latin typeface="Times New Roman" panose="02020603050405020304" pitchFamily="18" charset="0"/>
                <a:ea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утруднене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нестачі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зв’язку</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клінічне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легкого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проявитися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переважанням</a:t>
            </a:r>
            <a:r>
              <a:rPr lang="ru-RU" sz="1600" dirty="0">
                <a:solidFill>
                  <a:srgbClr val="000000"/>
                </a:solidFill>
                <a:latin typeface="Times New Roman" panose="02020603050405020304" pitchFamily="18" charset="0"/>
                <a:ea typeface="Times New Roman" panose="02020603050405020304" pitchFamily="18" charset="0"/>
              </a:rPr>
              <a:t> тих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виділяють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інтоксикації</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міотична</a:t>
            </a:r>
            <a:r>
              <a:rPr lang="ru-RU" sz="1600" dirty="0">
                <a:solidFill>
                  <a:srgbClr val="000000"/>
                </a:solidFill>
                <a:latin typeface="Times New Roman" panose="02020603050405020304" pitchFamily="18" charset="0"/>
                <a:ea typeface="Times New Roman" panose="02020603050405020304" pitchFamily="18" charset="0"/>
              </a:rPr>
              <a:t> форма, коли </a:t>
            </a:r>
            <a:r>
              <a:rPr lang="ru-RU" sz="1600" dirty="0" err="1">
                <a:solidFill>
                  <a:srgbClr val="000000"/>
                </a:solidFill>
                <a:latin typeface="Times New Roman" panose="02020603050405020304" pitchFamily="18" charset="0"/>
                <a:ea typeface="Times New Roman" panose="02020603050405020304" pitchFamily="18" charset="0"/>
              </a:rPr>
              <a:t>провідним</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диспноетична</a:t>
            </a:r>
            <a:r>
              <a:rPr lang="ru-RU" sz="1600" dirty="0">
                <a:solidFill>
                  <a:srgbClr val="000000"/>
                </a:solidFill>
                <a:latin typeface="Times New Roman" panose="02020603050405020304" pitchFamily="18" charset="0"/>
                <a:ea typeface="Times New Roman" panose="02020603050405020304" pitchFamily="18" charset="0"/>
              </a:rPr>
              <a:t> форма, в </a:t>
            </a:r>
            <a:r>
              <a:rPr lang="ru-RU" sz="1600" dirty="0" err="1">
                <a:solidFill>
                  <a:srgbClr val="000000"/>
                </a:solidFill>
                <a:latin typeface="Times New Roman" panose="02020603050405020304" pitchFamily="18" charset="0"/>
                <a:ea typeface="Times New Roman" panose="02020603050405020304" pitchFamily="18" charset="0"/>
              </a:rPr>
              <a:t>якій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переважають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боку </a:t>
            </a:r>
            <a:r>
              <a:rPr lang="ru-RU" sz="1600" dirty="0" err="1">
                <a:solidFill>
                  <a:srgbClr val="000000"/>
                </a:solidFill>
                <a:latin typeface="Times New Roman" panose="02020603050405020304" pitchFamily="18" charset="0"/>
                <a:ea typeface="Times New Roman" panose="02020603050405020304" pitchFamily="18" charset="0"/>
              </a:rPr>
              <a:t>дихальної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невротична форма, </a:t>
            </a:r>
            <a:r>
              <a:rPr lang="ru-RU" sz="1600" dirty="0" err="1">
                <a:solidFill>
                  <a:srgbClr val="000000"/>
                </a:solidFill>
                <a:latin typeface="Times New Roman" panose="02020603050405020304" pitchFamily="18" charset="0"/>
                <a:ea typeface="Times New Roman" panose="02020603050405020304" pitchFamily="18" charset="0"/>
              </a:rPr>
              <a:t>характерними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якої</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нервово-психічної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сфери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кардіальна</a:t>
            </a:r>
            <a:r>
              <a:rPr lang="ru-RU" sz="1600" dirty="0">
                <a:solidFill>
                  <a:srgbClr val="000000"/>
                </a:solidFill>
                <a:latin typeface="Times New Roman" panose="02020603050405020304" pitchFamily="18" charset="0"/>
                <a:ea typeface="Times New Roman" panose="02020603050405020304" pitchFamily="18" charset="0"/>
              </a:rPr>
              <a:t> форма,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шлунково-кишкова</a:t>
            </a:r>
            <a:r>
              <a:rPr lang="ru-RU" sz="1600" dirty="0">
                <a:solidFill>
                  <a:srgbClr val="000000"/>
                </a:solidFill>
                <a:latin typeface="Times New Roman" panose="02020603050405020304" pitchFamily="18" charset="0"/>
                <a:ea typeface="Times New Roman" panose="02020603050405020304" pitchFamily="18" charset="0"/>
              </a:rPr>
              <a:t> форма, яка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болем</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животі</a:t>
            </a:r>
            <a:r>
              <a:rPr lang="ru-RU" sz="1600" dirty="0">
                <a:solidFill>
                  <a:srgbClr val="000000"/>
                </a:solidFill>
                <a:latin typeface="Times New Roman" panose="02020603050405020304" pitchFamily="18" charset="0"/>
                <a:ea typeface="Times New Roman" panose="02020603050405020304" pitchFamily="18" charset="0"/>
              </a:rPr>
              <a:t> й </a:t>
            </a:r>
            <a:r>
              <a:rPr lang="ru-RU" sz="1600" dirty="0" err="1">
                <a:solidFill>
                  <a:srgbClr val="000000"/>
                </a:solidFill>
                <a:latin typeface="Times New Roman" panose="02020603050405020304" pitchFamily="18" charset="0"/>
                <a:ea typeface="Times New Roman" panose="02020603050405020304" pitchFamily="18" charset="0"/>
              </a:rPr>
              <a:t>розладами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травлення</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Середній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ступінь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бронхоспазмом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утрудненням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значною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салівацією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бронхореєю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болючими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тягаря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стиснення</a:t>
            </a:r>
            <a:r>
              <a:rPr lang="ru-RU" sz="1600" dirty="0">
                <a:solidFill>
                  <a:srgbClr val="000000"/>
                </a:solidFill>
                <a:latin typeface="Times New Roman" panose="02020603050405020304" pitchFamily="18" charset="0"/>
                <a:ea typeface="Times New Roman" panose="02020603050405020304" pitchFamily="18" charset="0"/>
              </a:rPr>
              <a:t> в грудях,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набряклі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гіперемія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втрачає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здатність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розрізняти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розташовані</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відстані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предмети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власні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сприймає</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вигляді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огорожі</a:t>
            </a:r>
            <a:r>
              <a:rPr lang="ru-RU" sz="1600" dirty="0">
                <a:solidFill>
                  <a:srgbClr val="000000"/>
                </a:solidFill>
                <a:latin typeface="Times New Roman" panose="02020603050405020304" pitchFamily="18" charset="0"/>
                <a:ea typeface="Times New Roman" panose="02020603050405020304" pitchFamily="18" charset="0"/>
              </a:rPr>
              <a:t>, яка </a:t>
            </a:r>
            <a:r>
              <a:rPr lang="ru-RU" sz="1600" dirty="0" err="1">
                <a:solidFill>
                  <a:srgbClr val="000000"/>
                </a:solidFill>
                <a:latin typeface="Times New Roman" panose="02020603050405020304" pitchFamily="18" charset="0"/>
                <a:ea typeface="Times New Roman" panose="02020603050405020304" pitchFamily="18" charset="0"/>
              </a:rPr>
              <a:t>перешкоджає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баченню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Уражені</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бачать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оточуючі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предмети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жовтогарячому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сильним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болем</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яблуках</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лобних</a:t>
            </a:r>
            <a:r>
              <a:rPr lang="ru-RU" sz="1600" dirty="0">
                <a:solidFill>
                  <a:srgbClr val="000000"/>
                </a:solidFill>
                <a:latin typeface="Times New Roman" panose="02020603050405020304" pitchFamily="18" charset="0"/>
                <a:ea typeface="Times New Roman" panose="02020603050405020304" pitchFamily="18" charset="0"/>
              </a:rPr>
              <a:t> пазухах.     </a:t>
            </a:r>
            <a:r>
              <a:rPr lang="ru-RU" sz="1600" dirty="0" err="1">
                <a:solidFill>
                  <a:srgbClr val="000000"/>
                </a:solidFill>
                <a:latin typeface="Times New Roman" panose="02020603050405020304" pitchFamily="18" charset="0"/>
                <a:ea typeface="Times New Roman" panose="02020603050405020304" pitchFamily="18" charset="0"/>
              </a:rPr>
              <a:t>Почуття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жаху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загрози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життю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одночасно</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різким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глибоких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емоційно-психічній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сфері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середньої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добре </a:t>
            </a:r>
            <a:r>
              <a:rPr lang="ru-RU" sz="1600" dirty="0" err="1">
                <a:solidFill>
                  <a:srgbClr val="000000"/>
                </a:solidFill>
                <a:latin typeface="Times New Roman" panose="02020603050405020304" pitchFamily="18" charset="0"/>
                <a:ea typeface="Times New Roman" panose="02020603050405020304" pitchFamily="18" charset="0"/>
              </a:rPr>
              <a:t>піддаються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треба </a:t>
            </a:r>
            <a:r>
              <a:rPr lang="ru-RU" sz="1600" dirty="0" err="1">
                <a:solidFill>
                  <a:srgbClr val="000000"/>
                </a:solidFill>
                <a:latin typeface="Times New Roman" panose="02020603050405020304" pitchFamily="18" charset="0"/>
                <a:ea typeface="Times New Roman" panose="02020603050405020304" pitchFamily="18" charset="0"/>
              </a:rPr>
              <a:t>враховувати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швидко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усуває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зменшує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салівацію</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малоефективно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діє</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нормалізацію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психічних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викликаних</a:t>
            </a:r>
            <a:r>
              <a:rPr lang="ru-RU" sz="1600" dirty="0">
                <a:solidFill>
                  <a:srgbClr val="000000"/>
                </a:solidFill>
                <a:latin typeface="Times New Roman" panose="02020603050405020304" pitchFamily="18" charset="0"/>
                <a:ea typeface="Times New Roman" panose="02020603050405020304" pitchFamily="18" charset="0"/>
              </a:rPr>
              <a:t> ОР.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2136906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1058014"/>
            <a:ext cx="8831179" cy="4708981"/>
          </a:xfrm>
          <a:prstGeom prst="rect">
            <a:avLst/>
          </a:prstGeom>
          <a:solidFill>
            <a:srgbClr val="66FFFF"/>
          </a:solidFill>
        </p:spPr>
        <p:txBody>
          <a:bodyPr wrap="square">
            <a:spAutoFit/>
          </a:bodyPr>
          <a:lstStyle/>
          <a:p>
            <a:r>
              <a:rPr lang="uk-UA" sz="2000" i="1" dirty="0">
                <a:solidFill>
                  <a:srgbClr val="000000"/>
                </a:solidFill>
                <a:latin typeface="Times New Roman" panose="02020603050405020304" pitchFamily="18" charset="0"/>
                <a:ea typeface="Times New Roman" panose="02020603050405020304" pitchFamily="18" charset="0"/>
              </a:rPr>
              <a:t> </a:t>
            </a:r>
            <a:r>
              <a:rPr lang="uk-UA" sz="2000" i="1" dirty="0">
                <a:solidFill>
                  <a:srgbClr val="FF0000"/>
                </a:solidFill>
                <a:latin typeface="Times New Roman" panose="02020603050405020304" pitchFamily="18" charset="0"/>
                <a:ea typeface="Times New Roman" panose="02020603050405020304" pitchFamily="18" charset="0"/>
              </a:rPr>
              <a:t>Тяжкий ступінь</a:t>
            </a:r>
            <a:r>
              <a:rPr lang="uk-UA" sz="2000" dirty="0">
                <a:solidFill>
                  <a:srgbClr val="FF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ураження виникає при надходженні в організм смертельних доз ФОР. М’язове дрижання і м’язова фібриляція швидко наростають і завершуються розвитком тяжкого нападу </a:t>
            </a:r>
            <a:r>
              <a:rPr lang="uk-UA" sz="2000" dirty="0" err="1">
                <a:solidFill>
                  <a:srgbClr val="000000"/>
                </a:solidFill>
                <a:latin typeface="Times New Roman" panose="02020603050405020304" pitchFamily="18" charset="0"/>
                <a:ea typeface="Times New Roman" panose="02020603050405020304" pitchFamily="18" charset="0"/>
              </a:rPr>
              <a:t>клоніко</a:t>
            </a:r>
            <a:r>
              <a:rPr lang="uk-UA" sz="2000" dirty="0">
                <a:solidFill>
                  <a:srgbClr val="000000"/>
                </a:solidFill>
                <a:latin typeface="Times New Roman" panose="02020603050405020304" pitchFamily="18" charset="0"/>
                <a:ea typeface="Times New Roman" panose="02020603050405020304" pitchFamily="18" charset="0"/>
              </a:rPr>
              <a:t>-тонічних судом. Отруєння, що супроводжується судомним симптомокомплексом, без лікування, як правило, швидко завершується смертю. У момент початку судомного нападу уражений входить у стан тонічного збудження, що нерідко призводить до зупинки дихання. Слизові оболонки синіють. Виникає сильний </a:t>
            </a:r>
            <a:r>
              <a:rPr lang="uk-UA" sz="2000" dirty="0" err="1">
                <a:solidFill>
                  <a:srgbClr val="000000"/>
                </a:solidFill>
                <a:latin typeface="Times New Roman" panose="02020603050405020304" pitchFamily="18" charset="0"/>
                <a:ea typeface="Times New Roman" panose="02020603050405020304" pitchFamily="18" charset="0"/>
              </a:rPr>
              <a:t>бронхоспазм</a:t>
            </a:r>
            <a:r>
              <a:rPr lang="uk-UA" sz="2000" dirty="0">
                <a:solidFill>
                  <a:srgbClr val="000000"/>
                </a:solidFill>
                <a:latin typeface="Times New Roman" panose="02020603050405020304" pitchFamily="18" charset="0"/>
                <a:ea typeface="Times New Roman" panose="02020603050405020304" pitchFamily="18" charset="0"/>
              </a:rPr>
              <a:t>. Судомний симптомокомплекс зберігається іноді протягом багатьох годин. Ослаблення його може бути незадовго до смерті ураженого. Судомні напади супроводжуються короткочасними (15-20 хвилин) періодами спокою, під час яких дихання стає частим і зникає ціаноз (на відміну від отруєнь ціанідами). Із ротової порожнини і носа витікає велика кількість слизових виділень, які перешкоджають диханню. Посилена секреція бронхіальних залоз призводить до заповнення бронхів рідким секретом, що ще більше порушує легеневий газообмін</a:t>
            </a:r>
            <a:r>
              <a:rPr lang="uk-UA" sz="2000" dirty="0" smtClean="0">
                <a:solidFill>
                  <a:srgbClr val="000000"/>
                </a:solidFill>
                <a:latin typeface="Times New Roman" panose="02020603050405020304" pitchFamily="18" charset="0"/>
                <a:ea typeface="Times New Roman" panose="02020603050405020304" pitchFamily="18" charset="0"/>
              </a:rPr>
              <a:t>.</a:t>
            </a:r>
            <a:r>
              <a:rPr lang="en-US" sz="2000" dirty="0" smtClean="0">
                <a:solidFill>
                  <a:srgbClr val="000000"/>
                </a:solidFill>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9247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579" y="1033405"/>
            <a:ext cx="8217568" cy="5078313"/>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перебігу отруєнь при різних шляхах надходження речовини в організм </a:t>
            </a:r>
            <a:r>
              <a:rPr lang="uk-UA" b="1" i="1" dirty="0" smtClean="0">
                <a:solidFill>
                  <a:srgbClr val="FF0000"/>
                </a:solidFill>
                <a:latin typeface="Times New Roman" panose="02020603050405020304" pitchFamily="18" charset="0"/>
                <a:ea typeface="Times New Roman" panose="02020603050405020304" pitchFamily="18" charset="0"/>
              </a:rPr>
              <a:t>ураженого</a:t>
            </a:r>
            <a:r>
              <a:rPr lang="en-US" b="1" i="1" dirty="0" smtClean="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За основною симптоматикою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ФОР </a:t>
            </a:r>
            <a:r>
              <a:rPr lang="ru-RU" dirty="0" err="1">
                <a:solidFill>
                  <a:srgbClr val="000000"/>
                </a:solidFill>
                <a:latin typeface="Times New Roman" panose="02020603050405020304" pitchFamily="18" charset="0"/>
                <a:ea typeface="Times New Roman" panose="02020603050405020304" pitchFamily="18" charset="0"/>
              </a:rPr>
              <a:t>зберігає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специфічність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незалежно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шляху </a:t>
            </a:r>
            <a:r>
              <a:rPr lang="ru-RU" dirty="0" err="1">
                <a:solidFill>
                  <a:srgbClr val="000000"/>
                </a:solidFill>
                <a:latin typeface="Times New Roman" panose="02020603050405020304" pitchFamily="18" charset="0"/>
                <a:ea typeface="Times New Roman" panose="02020603050405020304" pitchFamily="18" charset="0"/>
              </a:rPr>
              <a:t>надходження</a:t>
            </a:r>
            <a:r>
              <a:rPr lang="ru-RU" dirty="0">
                <a:solidFill>
                  <a:srgbClr val="000000"/>
                </a:solidFill>
                <a:latin typeface="Times New Roman" panose="02020603050405020304" pitchFamily="18" charset="0"/>
                <a:ea typeface="Times New Roman" panose="02020603050405020304" pitchFamily="18" charset="0"/>
              </a:rPr>
              <a:t> ОР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вдиханні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аерозолю</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швидше</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початку </a:t>
            </a:r>
            <a:r>
              <a:rPr lang="ru-RU" dirty="0" err="1">
                <a:solidFill>
                  <a:srgbClr val="000000"/>
                </a:solidFill>
                <a:latin typeface="Times New Roman" panose="02020603050405020304" pitchFamily="18" charset="0"/>
                <a:ea typeface="Times New Roman" panose="02020603050405020304" pitchFamily="18" charset="0"/>
              </a:rPr>
              <a:t>інгаляції</a:t>
            </a:r>
            <a:r>
              <a:rPr lang="ru-RU" dirty="0">
                <a:solidFill>
                  <a:srgbClr val="000000"/>
                </a:solidFill>
                <a:latin typeface="Times New Roman" panose="02020603050405020304" pitchFamily="18" charset="0"/>
                <a:ea typeface="Times New Roman" panose="02020603050405020304" pitchFamily="18" charset="0"/>
              </a:rPr>
              <a:t>. Для ФОР </a:t>
            </a:r>
            <a:r>
              <a:rPr lang="ru-RU" dirty="0" err="1">
                <a:solidFill>
                  <a:srgbClr val="000000"/>
                </a:solidFill>
                <a:latin typeface="Times New Roman" panose="02020603050405020304" pitchFamily="18" charset="0"/>
                <a:ea typeface="Times New Roman" panose="02020603050405020304" pitchFamily="18" charset="0"/>
              </a:rPr>
              <a:t>характерне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сильного і </a:t>
            </a:r>
            <a:r>
              <a:rPr lang="ru-RU" dirty="0" err="1">
                <a:solidFill>
                  <a:srgbClr val="000000"/>
                </a:solidFill>
                <a:latin typeface="Times New Roman" panose="02020603050405020304" pitchFamily="18" charset="0"/>
                <a:ea typeface="Times New Roman" panose="02020603050405020304" pitchFamily="18" charset="0"/>
              </a:rPr>
              <a:t>стійкого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міозу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безпосередньої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слизову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оболонку</a:t>
            </a:r>
            <a:r>
              <a:rPr lang="ru-RU" dirty="0">
                <a:solidFill>
                  <a:srgbClr val="000000"/>
                </a:solidFill>
                <a:latin typeface="Times New Roman" panose="02020603050405020304" pitchFamily="18" charset="0"/>
                <a:ea typeface="Times New Roman" panose="02020603050405020304" pitchFamily="18" charset="0"/>
              </a:rPr>
              <a:t> очей.</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постійних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симптомів</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інгаляційного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віднести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сильний</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бронхоспазм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із</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бронхореєю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кардіоспазмом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досить</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проникненні</a:t>
            </a:r>
            <a:r>
              <a:rPr lang="ru-RU" dirty="0">
                <a:solidFill>
                  <a:srgbClr val="000000"/>
                </a:solidFill>
                <a:latin typeface="Times New Roman" panose="02020603050405020304" pitchFamily="18" charset="0"/>
                <a:ea typeface="Times New Roman" panose="02020603050405020304" pitchFamily="18" charset="0"/>
              </a:rPr>
              <a:t> ОР </a:t>
            </a:r>
            <a:r>
              <a:rPr lang="ru-RU" i="1" dirty="0">
                <a:solidFill>
                  <a:srgbClr val="FF0000"/>
                </a:solidFill>
                <a:latin typeface="Times New Roman" panose="02020603050405020304" pitchFamily="18" charset="0"/>
                <a:ea typeface="Times New Roman" panose="02020603050405020304" pitchFamily="18" charset="0"/>
              </a:rPr>
              <a:t>через </a:t>
            </a:r>
            <a:r>
              <a:rPr lang="ru-RU" i="1" dirty="0" err="1">
                <a:solidFill>
                  <a:srgbClr val="FF0000"/>
                </a:solidFill>
                <a:latin typeface="Times New Roman" panose="02020603050405020304" pitchFamily="18" charset="0"/>
                <a:ea typeface="Times New Roman" panose="02020603050405020304" pitchFamily="18" charset="0"/>
              </a:rPr>
              <a:t>слизові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оболонки</a:t>
            </a:r>
            <a:r>
              <a:rPr lang="ru-RU" b="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картина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бурхливого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особливо </a:t>
            </a:r>
            <a:r>
              <a:rPr lang="ru-RU" dirty="0" err="1">
                <a:solidFill>
                  <a:srgbClr val="000000"/>
                </a:solidFill>
                <a:latin typeface="Times New Roman" panose="02020603050405020304" pitchFamily="18" charset="0"/>
                <a:ea typeface="Times New Roman" panose="02020603050405020304" pitchFamily="18" charset="0"/>
              </a:rPr>
              <a:t>несприятливо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діють</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очей,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поверхні</a:t>
            </a:r>
            <a:r>
              <a:rPr lang="ru-RU" i="1" dirty="0">
                <a:solidFill>
                  <a:srgbClr val="FF0000"/>
                </a:solidFill>
                <a:latin typeface="Times New Roman" panose="02020603050405020304" pitchFamily="18" charset="0"/>
                <a:ea typeface="Times New Roman" panose="02020603050405020304" pitchFamily="18" charset="0"/>
              </a:rPr>
              <a:t> ран</a:t>
            </a:r>
            <a:r>
              <a:rPr lang="ru-RU"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ураженій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чіткі</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м’язові</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посмикування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коли ОР </a:t>
            </a:r>
            <a:r>
              <a:rPr lang="ru-RU" dirty="0" err="1">
                <a:solidFill>
                  <a:srgbClr val="000000"/>
                </a:solidFill>
                <a:latin typeface="Times New Roman" panose="02020603050405020304" pitchFamily="18" charset="0"/>
                <a:ea typeface="Times New Roman" panose="02020603050405020304" pitchFamily="18" charset="0"/>
              </a:rPr>
              <a:t>проникають</a:t>
            </a:r>
            <a:r>
              <a:rPr lang="ru-RU" dirty="0">
                <a:solidFill>
                  <a:srgbClr val="000000"/>
                </a:solidFill>
                <a:latin typeface="Times New Roman" panose="02020603050405020304" pitchFamily="18" charset="0"/>
                <a:ea typeface="Times New Roman" panose="02020603050405020304" pitchFamily="18" charset="0"/>
              </a:rPr>
              <a:t> через </a:t>
            </a:r>
            <a:r>
              <a:rPr lang="ru-RU" i="1" dirty="0" err="1">
                <a:solidFill>
                  <a:srgbClr val="FF0000"/>
                </a:solidFill>
                <a:latin typeface="Times New Roman" panose="02020603050405020304" pitchFamily="18" charset="0"/>
                <a:ea typeface="Times New Roman" panose="02020603050405020304" pitchFamily="18" charset="0"/>
              </a:rPr>
              <a:t>слизові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оболонки</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винятком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слизових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оболонок</a:t>
            </a:r>
            <a:r>
              <a:rPr lang="ru-RU" i="1" dirty="0">
                <a:solidFill>
                  <a:srgbClr val="FF0000"/>
                </a:solidFill>
                <a:latin typeface="Times New Roman" panose="02020603050405020304" pitchFamily="18" charset="0"/>
                <a:ea typeface="Times New Roman" panose="02020603050405020304" pitchFamily="18" charset="0"/>
              </a:rPr>
              <a:t> очей) </a:t>
            </a:r>
            <a:r>
              <a:rPr lang="ru-RU" i="1" dirty="0" err="1">
                <a:solidFill>
                  <a:srgbClr val="FF0000"/>
                </a:solidFill>
                <a:latin typeface="Times New Roman" panose="02020603050405020304" pitchFamily="18" charset="0"/>
                <a:ea typeface="Times New Roman" panose="02020603050405020304" pitchFamily="18" charset="0"/>
              </a:rPr>
              <a:t>чи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ранову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поверхню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міоз</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слабовиражений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або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зовсім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відсутній</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виключає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мідріазі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зіниць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бронхоспазму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вираження</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634976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565484"/>
            <a:ext cx="9781674" cy="5909310"/>
          </a:xfrm>
          <a:prstGeom prst="rect">
            <a:avLst/>
          </a:prstGeom>
          <a:solidFill>
            <a:srgbClr val="66FF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Для ОР, які проникають </a:t>
            </a:r>
            <a:r>
              <a:rPr lang="uk-UA" i="1" dirty="0">
                <a:solidFill>
                  <a:srgbClr val="FF0000"/>
                </a:solidFill>
                <a:latin typeface="Times New Roman" panose="02020603050405020304" pitchFamily="18" charset="0"/>
                <a:ea typeface="Times New Roman" panose="02020603050405020304" pitchFamily="18" charset="0"/>
              </a:rPr>
              <a:t>через шкірні</a:t>
            </a:r>
            <a:r>
              <a:rPr lang="uk-UA" b="1"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покриви</a:t>
            </a:r>
            <a:r>
              <a:rPr lang="uk-UA" dirty="0">
                <a:solidFill>
                  <a:srgbClr val="000000"/>
                </a:solidFill>
                <a:latin typeface="Times New Roman" panose="02020603050405020304" pitchFamily="18" charset="0"/>
                <a:ea typeface="Times New Roman" panose="02020603050405020304" pitchFamily="18" charset="0"/>
              </a:rPr>
              <a:t>, характерним є </a:t>
            </a:r>
            <a:r>
              <a:rPr lang="uk-UA" i="1" dirty="0">
                <a:solidFill>
                  <a:srgbClr val="FF0000"/>
                </a:solidFill>
                <a:latin typeface="Times New Roman" panose="02020603050405020304" pitchFamily="18" charset="0"/>
                <a:ea typeface="Times New Roman" panose="02020603050405020304" pitchFamily="18" charset="0"/>
              </a:rPr>
              <a:t>відносно тривалий прихований період (від декількох хвилин до декількох годин). </a:t>
            </a:r>
            <a:r>
              <a:rPr lang="uk-UA" dirty="0">
                <a:solidFill>
                  <a:srgbClr val="000000"/>
                </a:solidFill>
                <a:latin typeface="Times New Roman" panose="02020603050405020304" pitchFamily="18" charset="0"/>
                <a:ea typeface="Times New Roman" panose="02020603050405020304" pitchFamily="18" charset="0"/>
              </a:rPr>
              <a:t>Про ураження свідчать м’язові посіпування в місці контакту шкіри з ОР. Інші симптоми інтоксикації розвиваються пізніше. Тривалість прихованого періоду визначається насамперед дозою ОР, яка надійшла в організм. Якщо при значному ураженні шкірних покривів повна клінічна картина розвивається вже через декілька хвилин після початку дії ОР, то прогноз для життя у цих випадках несприятливий. При дії менших доз характерний триваліший прихований період, що сягає 10-12 годин. Чим він довший, тим сприятливіший перебіг хвороби і тим вища ефективність лікування.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Наприкінці латентного періоду, коли в крові досить висока концентрація ОР, починає розвиватися звичайна картина інтоксикації. Для ураження ФОР через неушкоджену шкіру характерний хвилеподібний прояв інтоксикації, що пов’язано з поступовим надходженням із підшкірних депо накопичених ОР. Тому навіть при інтенсивному лікуванні періоди покращання стану ураженого змінюються періодами різкого погіршання. Не виключена поява рецидивів судом після періоду удаваного покращання, їх прояви можуть бути слабшими, ніж при інгаляційному ураженні. Міоз і </a:t>
            </a:r>
            <a:r>
              <a:rPr lang="uk-UA" dirty="0" err="1">
                <a:solidFill>
                  <a:srgbClr val="000000"/>
                </a:solidFill>
                <a:latin typeface="Times New Roman" panose="02020603050405020304" pitchFamily="18" charset="0"/>
                <a:ea typeface="Times New Roman" panose="02020603050405020304" pitchFamily="18" charset="0"/>
              </a:rPr>
              <a:t>бронхоспазм</a:t>
            </a:r>
            <a:r>
              <a:rPr lang="uk-UA" dirty="0">
                <a:solidFill>
                  <a:srgbClr val="000000"/>
                </a:solidFill>
                <a:latin typeface="Times New Roman" panose="02020603050405020304" pitchFamily="18" charset="0"/>
                <a:ea typeface="Times New Roman" panose="02020603050405020304" pitchFamily="18" charset="0"/>
              </a:rPr>
              <a:t> не належать до постійних симптомів.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надходженні ОР </a:t>
            </a:r>
            <a:r>
              <a:rPr lang="uk-UA" i="1" dirty="0">
                <a:solidFill>
                  <a:srgbClr val="FF0000"/>
                </a:solidFill>
                <a:latin typeface="Times New Roman" panose="02020603050405020304" pitchFamily="18" charset="0"/>
                <a:ea typeface="Times New Roman" panose="02020603050405020304" pitchFamily="18" charset="0"/>
              </a:rPr>
              <a:t>через шлунково-кишковий тракт</a:t>
            </a:r>
            <a:r>
              <a:rPr lang="uk-UA" dirty="0">
                <a:solidFill>
                  <a:srgbClr val="000000"/>
                </a:solidFill>
                <a:latin typeface="Times New Roman" panose="02020603050405020304" pitchFamily="18" charset="0"/>
                <a:ea typeface="Times New Roman" panose="02020603050405020304" pitchFamily="18" charset="0"/>
              </a:rPr>
              <a:t> клінічна картина розвивається досить швидко. На перший план виступають симптоми, пов’язані з </a:t>
            </a:r>
            <a:r>
              <a:rPr lang="uk-UA" b="1" i="1" dirty="0">
                <a:solidFill>
                  <a:srgbClr val="FF0000"/>
                </a:solidFill>
                <a:latin typeface="Times New Roman" panose="02020603050405020304" pitchFamily="18" charset="0"/>
                <a:ea typeface="Times New Roman" panose="02020603050405020304" pitchFamily="18" charset="0"/>
              </a:rPr>
              <a:t>розладами функції травлення (сильний </a:t>
            </a:r>
            <a:r>
              <a:rPr lang="uk-UA" b="1" i="1" dirty="0" err="1">
                <a:solidFill>
                  <a:srgbClr val="FF0000"/>
                </a:solidFill>
                <a:latin typeface="Times New Roman" panose="02020603050405020304" pitchFamily="18" charset="0"/>
                <a:ea typeface="Times New Roman" panose="02020603050405020304" pitchFamily="18" charset="0"/>
              </a:rPr>
              <a:t>нападоподібний</a:t>
            </a:r>
            <a:r>
              <a:rPr lang="uk-UA" b="1" i="1" dirty="0">
                <a:solidFill>
                  <a:srgbClr val="FF0000"/>
                </a:solidFill>
                <a:latin typeface="Times New Roman" panose="02020603050405020304" pitchFamily="18" charset="0"/>
                <a:ea typeface="Times New Roman" panose="02020603050405020304" pitchFamily="18" charset="0"/>
              </a:rPr>
              <a:t> біль у животі, блювання, пронос). </a:t>
            </a:r>
            <a:r>
              <a:rPr lang="uk-UA" dirty="0">
                <a:solidFill>
                  <a:srgbClr val="000000"/>
                </a:solidFill>
                <a:latin typeface="Times New Roman" panose="02020603050405020304" pitchFamily="18" charset="0"/>
                <a:ea typeface="Times New Roman" panose="02020603050405020304" pitchFamily="18" charset="0"/>
              </a:rPr>
              <a:t>Надходження більших доз ФОР паралізує м’язи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що призводить до затримки ОР в організмі. Надмірне виділення слини, яке не завжди зменшується при застосуванні антидотів, є поганою прогностичною ознакою. Стійке усунення салівації, як правило, свідчить про високу ефективність лікувальних заходів.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9337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360948"/>
            <a:ext cx="8831179" cy="6247864"/>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Принципи специфічного лікування отруєнь</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В основі специфічної терапії отруєнь ФОР лежить усунення симптомів ураження шляхом захисту </a:t>
            </a:r>
            <a:r>
              <a:rPr lang="uk-UA" sz="1600" dirty="0" err="1">
                <a:solidFill>
                  <a:srgbClr val="000000"/>
                </a:solidFill>
                <a:latin typeface="Times New Roman" panose="02020603050405020304" pitchFamily="18" charset="0"/>
                <a:ea typeface="Times New Roman" panose="02020603050405020304" pitchFamily="18" charset="0"/>
              </a:rPr>
              <a:t>холінореактивних</a:t>
            </a:r>
            <a:r>
              <a:rPr lang="uk-UA" sz="1600" dirty="0">
                <a:solidFill>
                  <a:srgbClr val="000000"/>
                </a:solidFill>
                <a:latin typeface="Times New Roman" panose="02020603050405020304" pitchFamily="18" charset="0"/>
                <a:ea typeface="Times New Roman" panose="02020603050405020304" pitchFamily="18" charset="0"/>
              </a:rPr>
              <a:t> біохімічних систем організму від токсичної дії ацетилхоліну, який не руйнується через пригнічення активності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та захисту органів і систем від прямої дії ОР.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FF0000"/>
                </a:solidFill>
                <a:latin typeface="Times New Roman" panose="02020603050405020304" pitchFamily="18" charset="0"/>
                <a:ea typeface="Times New Roman" panose="02020603050405020304" pitchFamily="18" charset="0"/>
              </a:rPr>
              <a:t> А. </a:t>
            </a:r>
            <a:r>
              <a:rPr lang="uk-UA" sz="1600" i="1" dirty="0">
                <a:solidFill>
                  <a:srgbClr val="FF0000"/>
                </a:solidFill>
                <a:latin typeface="Times New Roman" panose="02020603050405020304" pitchFamily="18" charset="0"/>
                <a:ea typeface="Times New Roman" panose="02020603050405020304" pitchFamily="18" charset="0"/>
              </a:rPr>
              <a:t>Засоби специфічної терапії спрямовані на захист клітин органів від токсичної дії ацетилхоліну і прямої дії ФОР</a:t>
            </a:r>
            <a:r>
              <a:rPr lang="uk-UA" sz="1600"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Вони здатні блокувати </a:t>
            </a:r>
            <a:r>
              <a:rPr lang="uk-UA" sz="1600" dirty="0" err="1">
                <a:solidFill>
                  <a:srgbClr val="000000"/>
                </a:solidFill>
                <a:latin typeface="Times New Roman" panose="02020603050405020304" pitchFamily="18" charset="0"/>
                <a:ea typeface="Times New Roman" panose="02020603050405020304" pitchFamily="18" charset="0"/>
              </a:rPr>
              <a:t>холінореактивні</a:t>
            </a:r>
            <a:r>
              <a:rPr lang="uk-UA" sz="1600" dirty="0">
                <a:solidFill>
                  <a:srgbClr val="000000"/>
                </a:solidFill>
                <a:latin typeface="Times New Roman" panose="02020603050405020304" pitchFamily="18" charset="0"/>
                <a:ea typeface="Times New Roman" panose="02020603050405020304" pitchFamily="18" charset="0"/>
              </a:rPr>
              <a:t> системи і тому належать до групи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Залежно від місця основного прикладання дії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розрізняють препарати з переважно центральною або переважно периферійною дією.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Центральні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займають важливе місце в лікуванні уражень ФОР, коли виникають такі симптоми, як </a:t>
            </a:r>
            <a:r>
              <a:rPr lang="uk-UA" sz="1600" dirty="0" err="1">
                <a:solidFill>
                  <a:srgbClr val="000000"/>
                </a:solidFill>
                <a:latin typeface="Times New Roman" panose="02020603050405020304" pitchFamily="18" charset="0"/>
                <a:ea typeface="Times New Roman" panose="02020603050405020304" pitchFamily="18" charset="0"/>
              </a:rPr>
              <a:t>клоніко</a:t>
            </a:r>
            <a:r>
              <a:rPr lang="uk-UA" sz="1600" dirty="0">
                <a:solidFill>
                  <a:srgbClr val="000000"/>
                </a:solidFill>
                <a:latin typeface="Times New Roman" panose="02020603050405020304" pitchFamily="18" charset="0"/>
                <a:ea typeface="Times New Roman" panose="02020603050405020304" pitchFamily="18" charset="0"/>
              </a:rPr>
              <a:t>-тонічні судоми, тяжкі порушення функції дихання і серцево-судинної діяльності.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з периферичною активністю усувають перезбудження </a:t>
            </a:r>
            <a:r>
              <a:rPr lang="uk-UA" sz="1600" dirty="0" err="1">
                <a:solidFill>
                  <a:srgbClr val="000000"/>
                </a:solidFill>
                <a:latin typeface="Times New Roman" panose="02020603050405020304" pitchFamily="18" charset="0"/>
                <a:ea typeface="Times New Roman" panose="02020603050405020304" pitchFamily="18" charset="0"/>
              </a:rPr>
              <a:t>холінореактивних</a:t>
            </a:r>
            <a:r>
              <a:rPr lang="uk-UA" sz="1600" dirty="0">
                <a:solidFill>
                  <a:srgbClr val="000000"/>
                </a:solidFill>
                <a:latin typeface="Times New Roman" panose="02020603050405020304" pitchFamily="18" charset="0"/>
                <a:ea typeface="Times New Roman" panose="02020603050405020304" pitchFamily="18" charset="0"/>
              </a:rPr>
              <a:t> систем у тканинах і органах, що сприяє швидшому відновленню їх функції. Крім того,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периферичної дії достатньо ефективні для усунення </a:t>
            </a:r>
            <a:r>
              <a:rPr lang="uk-UA" sz="1600" dirty="0" err="1">
                <a:solidFill>
                  <a:srgbClr val="000000"/>
                </a:solidFill>
                <a:latin typeface="Times New Roman" panose="02020603050405020304" pitchFamily="18" charset="0"/>
                <a:ea typeface="Times New Roman" panose="02020603050405020304" pitchFamily="18" charset="0"/>
              </a:rPr>
              <a:t>гіперсалівації</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бронхореї</a:t>
            </a:r>
            <a:r>
              <a:rPr lang="uk-UA" sz="1600" dirty="0">
                <a:solidFill>
                  <a:srgbClr val="000000"/>
                </a:solidFill>
                <a:latin typeface="Times New Roman" panose="02020603050405020304" pitchFamily="18" charset="0"/>
                <a:ea typeface="Times New Roman" panose="02020603050405020304" pitchFamily="18" charset="0"/>
              </a:rPr>
              <a:t> і </a:t>
            </a:r>
            <a:r>
              <a:rPr lang="uk-UA" sz="1600" dirty="0" err="1">
                <a:solidFill>
                  <a:srgbClr val="000000"/>
                </a:solidFill>
                <a:latin typeface="Times New Roman" panose="02020603050405020304" pitchFamily="18" charset="0"/>
                <a:ea typeface="Times New Roman" panose="02020603050405020304" pitchFamily="18" charset="0"/>
              </a:rPr>
              <a:t>бронхоспазму</a:t>
            </a:r>
            <a:r>
              <a:rPr lang="uk-UA" sz="1600" dirty="0">
                <a:solidFill>
                  <a:srgbClr val="000000"/>
                </a:solidFill>
                <a:latin typeface="Times New Roman" panose="02020603050405020304" pitchFamily="18" charset="0"/>
                <a:ea typeface="Times New Roman" panose="02020603050405020304" pitchFamily="18" charset="0"/>
              </a:rPr>
              <a:t>. Тому правильним буде поєднане використання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як переважно центральної (атропін, </a:t>
            </a:r>
            <a:r>
              <a:rPr lang="uk-UA" sz="1600" dirty="0" err="1">
                <a:solidFill>
                  <a:srgbClr val="000000"/>
                </a:solidFill>
                <a:latin typeface="Times New Roman" panose="02020603050405020304" pitchFamily="18" charset="0"/>
                <a:ea typeface="Times New Roman" panose="02020603050405020304" pitchFamily="18" charset="0"/>
              </a:rPr>
              <a:t>афін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будаксим</a:t>
            </a:r>
            <a:r>
              <a:rPr lang="uk-UA" sz="1600" dirty="0">
                <a:solidFill>
                  <a:srgbClr val="000000"/>
                </a:solidFill>
                <a:latin typeface="Times New Roman" panose="02020603050405020304" pitchFamily="18" charset="0"/>
                <a:ea typeface="Times New Roman" panose="02020603050405020304" pitchFamily="18" charset="0"/>
              </a:rPr>
              <a:t>), так і переважно периферійної дії (</a:t>
            </a:r>
            <a:r>
              <a:rPr lang="uk-UA" sz="1600" dirty="0" err="1">
                <a:solidFill>
                  <a:srgbClr val="000000"/>
                </a:solidFill>
                <a:latin typeface="Times New Roman" panose="02020603050405020304" pitchFamily="18" charset="0"/>
                <a:ea typeface="Times New Roman" panose="02020603050405020304" pitchFamily="18" charset="0"/>
              </a:rPr>
              <a:t>пентафен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дифацил</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FF0000"/>
                </a:solidFill>
                <a:latin typeface="Times New Roman" panose="02020603050405020304" pitchFamily="18" charset="0"/>
                <a:ea typeface="Times New Roman" panose="02020603050405020304" pitchFamily="18" charset="0"/>
              </a:rPr>
              <a:t>Б. </a:t>
            </a:r>
            <a:r>
              <a:rPr lang="uk-UA" sz="1600" i="1" dirty="0">
                <a:solidFill>
                  <a:srgbClr val="FF0000"/>
                </a:solidFill>
                <a:latin typeface="Times New Roman" panose="02020603050405020304" pitchFamily="18" charset="0"/>
                <a:ea typeface="Times New Roman" panose="02020603050405020304" pitchFamily="18" charset="0"/>
              </a:rPr>
              <a:t>Засоби специфічної терапії, які спрямовані на відновлення </a:t>
            </a:r>
            <a:r>
              <a:rPr lang="uk-UA" sz="1600" i="1" dirty="0" err="1">
                <a:solidFill>
                  <a:srgbClr val="FF0000"/>
                </a:solidFill>
                <a:latin typeface="Times New Roman" panose="02020603050405020304" pitchFamily="18" charset="0"/>
                <a:ea typeface="Times New Roman" panose="02020603050405020304" pitchFamily="18" charset="0"/>
              </a:rPr>
              <a:t>холінестерази</a:t>
            </a:r>
            <a:r>
              <a:rPr lang="uk-UA" sz="1600" i="1" dirty="0">
                <a:solidFill>
                  <a:srgbClr val="FF0000"/>
                </a:solidFill>
                <a:latin typeface="Times New Roman" panose="02020603050405020304" pitchFamily="18" charset="0"/>
                <a:ea typeface="Times New Roman" panose="02020603050405020304" pitchFamily="18" charset="0"/>
              </a:rPr>
              <a:t>.</a:t>
            </a:r>
            <a:r>
              <a:rPr lang="uk-UA" sz="1600"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Основним механізмом токсичної дії ФОР є пригнічення активності ферменту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тому лікувальні препарати, що відновлюють його активність, мають велике практичне значення.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Реактиватори</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також поділяються на препарати з переважно центральною і переважно периферійною дією. Центрально діє препарат </a:t>
            </a:r>
            <a:r>
              <a:rPr lang="uk-UA" sz="1600" dirty="0" err="1">
                <a:solidFill>
                  <a:srgbClr val="000000"/>
                </a:solidFill>
                <a:latin typeface="Times New Roman" panose="02020603050405020304" pitchFamily="18" charset="0"/>
                <a:ea typeface="Times New Roman" panose="02020603050405020304" pitchFamily="18" charset="0"/>
              </a:rPr>
              <a:t>ізонітрозин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Реактиватором</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периферійної дії є </a:t>
            </a:r>
            <a:r>
              <a:rPr lang="uk-UA" sz="1600" dirty="0" err="1">
                <a:solidFill>
                  <a:srgbClr val="000000"/>
                </a:solidFill>
                <a:latin typeface="Times New Roman" panose="02020603050405020304" pitchFamily="18" charset="0"/>
                <a:ea typeface="Times New Roman" panose="02020603050405020304" pitchFamily="18" charset="0"/>
              </a:rPr>
              <a:t>дипироксим</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Реактиватори</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окрім відновлення активності ферменту, здатні знешкоджувати ФОР у крові, руйнувати надлишок ацетилхоліну і створювати помітну </a:t>
            </a:r>
            <a:r>
              <a:rPr lang="uk-UA" sz="1600" dirty="0" err="1">
                <a:solidFill>
                  <a:srgbClr val="000000"/>
                </a:solidFill>
                <a:latin typeface="Times New Roman" panose="02020603050405020304" pitchFamily="18" charset="0"/>
                <a:ea typeface="Times New Roman" panose="02020603050405020304" pitchFamily="18" charset="0"/>
              </a:rPr>
              <a:t>холінолітичну</a:t>
            </a:r>
            <a:r>
              <a:rPr lang="uk-UA" sz="1600" dirty="0">
                <a:solidFill>
                  <a:srgbClr val="000000"/>
                </a:solidFill>
                <a:latin typeface="Times New Roman" panose="02020603050405020304" pitchFamily="18" charset="0"/>
                <a:ea typeface="Times New Roman" panose="02020603050405020304" pitchFamily="18" charset="0"/>
              </a:rPr>
              <a:t> дію.</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3135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664" y="635545"/>
            <a:ext cx="8903368" cy="5632311"/>
          </a:xfrm>
          <a:prstGeom prst="rect">
            <a:avLst/>
          </a:prstGeom>
          <a:solidFill>
            <a:srgbClr val="66FF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Домедичну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допомогу</a:t>
            </a:r>
            <a:r>
              <a:rPr lang="ru-RU"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порядку само- і </a:t>
            </a:r>
            <a:r>
              <a:rPr lang="ru-RU" dirty="0" err="1">
                <a:solidFill>
                  <a:srgbClr val="000000"/>
                </a:solidFill>
                <a:latin typeface="Times New Roman" panose="02020603050405020304" pitchFamily="18" charset="0"/>
                <a:ea typeface="Times New Roman" panose="02020603050405020304" pitchFamily="18" charset="0"/>
              </a:rPr>
              <a:t>взаємодопомоги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з метою: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rPr>
              <a:t> — </a:t>
            </a:r>
            <a:r>
              <a:rPr lang="ru-RU" i="1" dirty="0" err="1">
                <a:solidFill>
                  <a:srgbClr val="FF0000"/>
                </a:solidFill>
                <a:latin typeface="Times New Roman" panose="02020603050405020304" pitchFamily="18" charset="0"/>
                <a:ea typeface="Times New Roman" panose="02020603050405020304" pitchFamily="18" charset="0"/>
              </a:rPr>
              <a:t>профілактики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ФОР;</a:t>
            </a:r>
            <a:r>
              <a:rPr lang="ru-RU" dirty="0">
                <a:solidFill>
                  <a:srgbClr val="FF0000"/>
                </a:solidFill>
                <a:latin typeface="Times New Roman" panose="02020603050405020304" pitchFamily="18" charset="0"/>
                <a:ea typeface="Times New Roman" panose="02020603050405020304" pitchFamily="18" charset="0"/>
              </a:rPr>
              <a:t/>
            </a:r>
            <a:br>
              <a:rPr lang="ru-RU" dirty="0">
                <a:solidFill>
                  <a:srgbClr val="FF0000"/>
                </a:solidFill>
                <a:latin typeface="Times New Roman" panose="02020603050405020304" pitchFamily="18" charset="0"/>
                <a:ea typeface="Times New Roman" panose="02020603050405020304" pitchFamily="18" charset="0"/>
              </a:rPr>
            </a:br>
            <a:r>
              <a:rPr lang="ru-RU" dirty="0">
                <a:solidFill>
                  <a:srgbClr val="FF0000"/>
                </a:solidFill>
                <a:latin typeface="Times New Roman" panose="02020603050405020304" pitchFamily="18" charset="0"/>
                <a:ea typeface="Times New Roman" panose="02020603050405020304" pitchFamily="18" charset="0"/>
              </a:rPr>
              <a:t> — </a:t>
            </a:r>
            <a:r>
              <a:rPr lang="ru-RU" i="1" dirty="0" err="1">
                <a:solidFill>
                  <a:srgbClr val="FF0000"/>
                </a:solidFill>
                <a:latin typeface="Times New Roman" panose="02020603050405020304" pitchFamily="18" charset="0"/>
                <a:ea typeface="Times New Roman" panose="02020603050405020304" pitchFamily="18" charset="0"/>
              </a:rPr>
              <a:t>припинення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потрапляння</a:t>
            </a:r>
            <a:r>
              <a:rPr lang="ru-RU" i="1" dirty="0">
                <a:solidFill>
                  <a:srgbClr val="FF0000"/>
                </a:solidFill>
                <a:latin typeface="Times New Roman" panose="02020603050405020304" pitchFamily="18" charset="0"/>
                <a:ea typeface="Times New Roman" panose="02020603050405020304" pitchFamily="18" charset="0"/>
              </a:rPr>
              <a:t> ОР в </a:t>
            </a:r>
            <a:r>
              <a:rPr lang="ru-RU" i="1" dirty="0" err="1">
                <a:solidFill>
                  <a:srgbClr val="FF0000"/>
                </a:solidFill>
                <a:latin typeface="Times New Roman" panose="02020603050405020304" pitchFamily="18" charset="0"/>
                <a:ea typeface="Times New Roman" panose="02020603050405020304" pitchFamily="18" charset="0"/>
              </a:rPr>
              <a:t>організм</a:t>
            </a:r>
            <a:r>
              <a:rPr lang="ru-RU" i="1" dirty="0">
                <a:solidFill>
                  <a:srgbClr val="FF0000"/>
                </a:solidFill>
                <a:latin typeface="Times New Roman" panose="02020603050405020304" pitchFamily="18" charset="0"/>
                <a:ea typeface="Times New Roman" panose="02020603050405020304" pitchFamily="18" charset="0"/>
              </a:rPr>
              <a:t>; </a:t>
            </a:r>
            <a:r>
              <a:rPr lang="ru-RU" dirty="0">
                <a:solidFill>
                  <a:srgbClr val="FF0000"/>
                </a:solidFill>
                <a:latin typeface="Times New Roman" panose="02020603050405020304" pitchFamily="18" charset="0"/>
                <a:ea typeface="Times New Roman" panose="02020603050405020304" pitchFamily="18" charset="0"/>
              </a:rPr>
              <a:t/>
            </a:r>
            <a:br>
              <a:rPr lang="ru-RU" dirty="0">
                <a:solidFill>
                  <a:srgbClr val="FF0000"/>
                </a:solidFill>
                <a:latin typeface="Times New Roman" panose="02020603050405020304" pitchFamily="18" charset="0"/>
                <a:ea typeface="Times New Roman" panose="02020603050405020304" pitchFamily="18" charset="0"/>
              </a:rPr>
            </a:br>
            <a:r>
              <a:rPr lang="ru-RU" dirty="0">
                <a:solidFill>
                  <a:srgbClr val="FF0000"/>
                </a:solidFill>
                <a:latin typeface="Times New Roman" panose="02020603050405020304" pitchFamily="18" charset="0"/>
                <a:ea typeface="Times New Roman" panose="02020603050405020304" pitchFamily="18" charset="0"/>
              </a:rPr>
              <a:t> — </a:t>
            </a:r>
            <a:r>
              <a:rPr lang="ru-RU" i="1" dirty="0">
                <a:solidFill>
                  <a:srgbClr val="FF0000"/>
                </a:solidFill>
                <a:latin typeface="Times New Roman" panose="02020603050405020304" pitchFamily="18" charset="0"/>
                <a:ea typeface="Times New Roman" panose="02020603050405020304" pitchFamily="18" charset="0"/>
              </a:rPr>
              <a:t>максимально </a:t>
            </a:r>
            <a:r>
              <a:rPr lang="ru-RU" i="1" dirty="0" err="1">
                <a:solidFill>
                  <a:srgbClr val="FF0000"/>
                </a:solidFill>
                <a:latin typeface="Times New Roman" panose="02020603050405020304" pitchFamily="18" charset="0"/>
                <a:ea typeface="Times New Roman" panose="02020603050405020304" pitchFamily="18" charset="0"/>
              </a:rPr>
              <a:t>раннього</a:t>
            </a:r>
            <a:r>
              <a:rPr lang="ru-RU" i="1" dirty="0">
                <a:solidFill>
                  <a:srgbClr val="FF0000"/>
                </a:solidFill>
                <a:latin typeface="Times New Roman" panose="02020603050405020304" pitchFamily="18" charset="0"/>
                <a:ea typeface="Times New Roman" panose="02020603050405020304" pitchFamily="18" charset="0"/>
              </a:rPr>
              <a:t> початку </a:t>
            </a: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FF0000"/>
                </a:solidFill>
                <a:latin typeface="Times New Roman" panose="02020603050405020304" pitchFamily="18" charset="0"/>
                <a:ea typeface="Times New Roman" panose="02020603050405020304" pitchFamily="18" charset="0"/>
              </a:rPr>
              <a:t>.</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проведенні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заходів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самодопомоги</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враховувати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ФОР є “</a:t>
            </a:r>
            <a:r>
              <a:rPr lang="ru-RU" dirty="0" err="1">
                <a:solidFill>
                  <a:srgbClr val="000000"/>
                </a:solidFill>
                <a:latin typeface="Times New Roman" panose="02020603050405020304" pitchFamily="18" charset="0"/>
                <a:ea typeface="Times New Roman" panose="02020603050405020304" pitchFamily="18" charset="0"/>
              </a:rPr>
              <a:t>ідеальним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уражаючим</a:t>
            </a:r>
            <a:r>
              <a:rPr lang="ru-RU" dirty="0">
                <a:solidFill>
                  <a:srgbClr val="000000"/>
                </a:solidFill>
                <a:latin typeface="Times New Roman" panose="02020603050405020304" pitchFamily="18" charset="0"/>
                <a:ea typeface="Times New Roman" panose="02020603050405020304" pitchFamily="18" charset="0"/>
              </a:rPr>
              <a:t> фактором”,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присутність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атмосфері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виявляють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людини</a:t>
            </a:r>
            <a:r>
              <a:rPr lang="ru-RU" dirty="0">
                <a:solidFill>
                  <a:srgbClr val="000000"/>
                </a:solidFill>
                <a:latin typeface="Times New Roman" panose="02020603050405020304" pitchFamily="18" charset="0"/>
                <a:ea typeface="Times New Roman" panose="02020603050405020304" pitchFamily="18" charset="0"/>
              </a:rPr>
              <a:t>. Чим </a:t>
            </a:r>
            <a:r>
              <a:rPr lang="ru-RU" dirty="0" err="1">
                <a:solidFill>
                  <a:srgbClr val="000000"/>
                </a:solidFill>
                <a:latin typeface="Times New Roman" panose="02020603050405020304" pitchFamily="18" charset="0"/>
                <a:ea typeface="Times New Roman" panose="02020603050405020304" pitchFamily="18" charset="0"/>
              </a:rPr>
              <a:t>раптовіше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відбудеться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атмосфери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ймовірно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особи,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перебувають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ОХЗ, </a:t>
            </a:r>
            <a:r>
              <a:rPr lang="ru-RU" dirty="0" err="1">
                <a:solidFill>
                  <a:srgbClr val="000000"/>
                </a:solidFill>
                <a:latin typeface="Times New Roman" panose="02020603050405020304" pitchFamily="18" charset="0"/>
                <a:ea typeface="Times New Roman" panose="02020603050405020304" pitchFamily="18" charset="0"/>
              </a:rPr>
              <a:t>отримають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токсичну</a:t>
            </a:r>
            <a:r>
              <a:rPr lang="ru-RU" dirty="0">
                <a:solidFill>
                  <a:srgbClr val="000000"/>
                </a:solidFill>
                <a:latin typeface="Times New Roman" panose="02020603050405020304" pitchFamily="18" charset="0"/>
                <a:ea typeface="Times New Roman" panose="02020603050405020304" pitchFamily="18" charset="0"/>
              </a:rPr>
              <a:t> дозу ОР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до того, як </a:t>
            </a:r>
            <a:r>
              <a:rPr lang="ru-RU" dirty="0" err="1">
                <a:solidFill>
                  <a:srgbClr val="000000"/>
                </a:solidFill>
                <a:latin typeface="Times New Roman" panose="02020603050405020304" pitchFamily="18" charset="0"/>
                <a:ea typeface="Times New Roman" panose="02020603050405020304" pitchFamily="18" charset="0"/>
              </a:rPr>
              <a:t>застосують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шкірних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подання</a:t>
            </a:r>
            <a:r>
              <a:rPr lang="ru-RU" dirty="0">
                <a:solidFill>
                  <a:srgbClr val="000000"/>
                </a:solidFill>
                <a:latin typeface="Times New Roman" panose="02020603050405020304" pitchFamily="18" charset="0"/>
                <a:ea typeface="Times New Roman" panose="02020603050405020304" pitchFamily="18" charset="0"/>
              </a:rPr>
              <a:t> сигналу “</a:t>
            </a:r>
            <a:r>
              <a:rPr lang="ru-RU" dirty="0" err="1">
                <a:solidFill>
                  <a:srgbClr val="000000"/>
                </a:solidFill>
                <a:latin typeface="Times New Roman" panose="02020603050405020304" pitchFamily="18" charset="0"/>
                <a:ea typeface="Times New Roman" panose="02020603050405020304" pitchFamily="18" charset="0"/>
              </a:rPr>
              <a:t>Повітряна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тривога</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протигази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На шляху </a:t>
            </a:r>
            <a:r>
              <a:rPr lang="ru-RU" dirty="0" err="1">
                <a:solidFill>
                  <a:srgbClr val="000000"/>
                </a:solidFill>
                <a:latin typeface="Times New Roman" panose="02020603050405020304" pitchFamily="18" charset="0"/>
                <a:ea typeface="Times New Roman" panose="02020603050405020304" pitchFamily="18" charset="0"/>
              </a:rPr>
              <a:t>можливого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зараженої</a:t>
            </a:r>
            <a:r>
              <a:rPr lang="ru-RU" dirty="0">
                <a:solidFill>
                  <a:srgbClr val="000000"/>
                </a:solidFill>
                <a:latin typeface="Times New Roman" panose="02020603050405020304" pitchFamily="18" charset="0"/>
                <a:ea typeface="Times New Roman" panose="02020603050405020304" pitchFamily="18" charset="0"/>
              </a:rPr>
              <a:t> хмари </a:t>
            </a:r>
            <a:r>
              <a:rPr lang="ru-RU" dirty="0" err="1">
                <a:solidFill>
                  <a:srgbClr val="000000"/>
                </a:solidFill>
                <a:latin typeface="Times New Roman" panose="02020603050405020304" pitchFamily="18" charset="0"/>
                <a:ea typeface="Times New Roman" panose="02020603050405020304" pitchFamily="18" charset="0"/>
              </a:rPr>
              <a:t>особовий</a:t>
            </a:r>
            <a:r>
              <a:rPr lang="ru-RU" dirty="0">
                <a:solidFill>
                  <a:srgbClr val="000000"/>
                </a:solidFill>
                <a:latin typeface="Times New Roman" panose="02020603050405020304" pitchFamily="18" charset="0"/>
                <a:ea typeface="Times New Roman" panose="02020603050405020304" pitchFamily="18" charset="0"/>
              </a:rPr>
              <a:t> склад </a:t>
            </a:r>
            <a:r>
              <a:rPr lang="ru-RU" dirty="0" err="1">
                <a:solidFill>
                  <a:srgbClr val="000000"/>
                </a:solidFill>
                <a:latin typeface="Times New Roman" panose="02020603050405020304" pitchFamily="18" charset="0"/>
                <a:ea typeface="Times New Roman" panose="02020603050405020304" pitchFamily="18" charset="0"/>
              </a:rPr>
              <a:t>приймає</a:t>
            </a:r>
            <a:r>
              <a:rPr lang="ru-RU" dirty="0">
                <a:solidFill>
                  <a:srgbClr val="000000"/>
                </a:solidFill>
                <a:latin typeface="Times New Roman" panose="02020603050405020304" pitchFamily="18" charset="0"/>
                <a:ea typeface="Times New Roman" panose="02020603050405020304" pitchFamily="18" charset="0"/>
              </a:rPr>
              <a:t> 2 таблетки </a:t>
            </a:r>
            <a:r>
              <a:rPr lang="ru-RU" dirty="0" err="1">
                <a:solidFill>
                  <a:srgbClr val="000000"/>
                </a:solidFill>
                <a:latin typeface="Times New Roman" panose="02020603050405020304" pitchFamily="18" charset="0"/>
                <a:ea typeface="Times New Roman" panose="02020603050405020304" pitchFamily="18" charset="0"/>
              </a:rPr>
              <a:t>атидоту</a:t>
            </a:r>
            <a:r>
              <a:rPr lang="ru-RU" dirty="0">
                <a:solidFill>
                  <a:srgbClr val="000000"/>
                </a:solidFill>
                <a:latin typeface="Times New Roman" panose="02020603050405020304" pitchFamily="18" charset="0"/>
                <a:ea typeface="Times New Roman" panose="02020603050405020304" pitchFamily="18" charset="0"/>
              </a:rPr>
              <a:t> П-6,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аптечці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індивідуальній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жовтому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пеналі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протигази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готує</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протихімічний</a:t>
            </a:r>
            <a:r>
              <a:rPr lang="ru-RU" dirty="0">
                <a:solidFill>
                  <a:srgbClr val="000000"/>
                </a:solidFill>
                <a:latin typeface="Times New Roman" panose="02020603050405020304" pitchFamily="18" charset="0"/>
                <a:ea typeface="Times New Roman" panose="02020603050405020304" pitchFamily="18" charset="0"/>
              </a:rPr>
              <a:t> пакет.</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несвоєчасного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попередження</a:t>
            </a:r>
            <a:r>
              <a:rPr lang="ru-RU" dirty="0">
                <a:solidFill>
                  <a:srgbClr val="000000"/>
                </a:solidFill>
                <a:latin typeface="Times New Roman" panose="02020603050405020304" pitchFamily="18" charset="0"/>
                <a:ea typeface="Times New Roman" panose="02020603050405020304" pitchFamily="18" charset="0"/>
              </a:rPr>
              <a:t> про </a:t>
            </a:r>
            <a:r>
              <a:rPr lang="ru-RU" dirty="0" err="1">
                <a:solidFill>
                  <a:srgbClr val="000000"/>
                </a:solidFill>
                <a:latin typeface="Times New Roman" panose="02020603050405020304" pitchFamily="18" charset="0"/>
                <a:ea typeface="Times New Roman" panose="02020603050405020304" pitchFamily="18" charset="0"/>
              </a:rPr>
              <a:t>хімічний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напад</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появі</a:t>
            </a:r>
            <a:r>
              <a:rPr lang="ru-RU" dirty="0">
                <a:solidFill>
                  <a:srgbClr val="000000"/>
                </a:solidFill>
                <a:latin typeface="Times New Roman" panose="02020603050405020304" pitchFamily="18" charset="0"/>
                <a:ea typeface="Times New Roman" panose="02020603050405020304" pitchFamily="18" charset="0"/>
              </a:rPr>
              <a:t> перших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негайно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протигаз</a:t>
            </a:r>
            <a:r>
              <a:rPr lang="ru-RU" dirty="0">
                <a:solidFill>
                  <a:srgbClr val="000000"/>
                </a:solidFill>
                <a:latin typeface="Times New Roman" panose="02020603050405020304" pitchFamily="18" charset="0"/>
                <a:ea typeface="Times New Roman" panose="02020603050405020304" pitchFamily="18" charset="0"/>
              </a:rPr>
              <a:t>, ввести в </a:t>
            </a:r>
            <a:r>
              <a:rPr lang="ru-RU" dirty="0" err="1">
                <a:solidFill>
                  <a:srgbClr val="000000"/>
                </a:solidFill>
                <a:latin typeface="Times New Roman" panose="02020603050405020304" pitchFamily="18" charset="0"/>
                <a:ea typeface="Times New Roman" panose="02020603050405020304" pitchFamily="18" charset="0"/>
              </a:rPr>
              <a:t>м’язи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антидот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шприц-тюбика, </a:t>
            </a:r>
            <a:r>
              <a:rPr lang="ru-RU" dirty="0" err="1">
                <a:solidFill>
                  <a:srgbClr val="000000"/>
                </a:solidFill>
                <a:latin typeface="Times New Roman" panose="02020603050405020304" pitchFamily="18" charset="0"/>
                <a:ea typeface="Times New Roman" panose="02020603050405020304" pitchFamily="18" charset="0"/>
              </a:rPr>
              <a:t>знезаразити</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відкритих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з ІПП-8. </a:t>
            </a:r>
            <a:r>
              <a:rPr lang="ru-RU" dirty="0" err="1">
                <a:solidFill>
                  <a:srgbClr val="000000"/>
                </a:solidFill>
                <a:latin typeface="Times New Roman" panose="02020603050405020304" pitchFamily="18" charset="0"/>
                <a:ea typeface="Times New Roman" panose="02020603050405020304" pitchFamily="18" charset="0"/>
              </a:rPr>
              <a:t>Обробку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при явному </a:t>
            </a:r>
            <a:r>
              <a:rPr lang="ru-RU" dirty="0" err="1">
                <a:solidFill>
                  <a:srgbClr val="000000"/>
                </a:solidFill>
                <a:latin typeface="Times New Roman" panose="02020603050405020304" pitchFamily="18" charset="0"/>
                <a:ea typeface="Times New Roman" panose="02020603050405020304" pitchFamily="18" charset="0"/>
              </a:rPr>
              <a:t>потраплянні</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крапель</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перебуванні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атмосфері</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містить</a:t>
            </a:r>
            <a:r>
              <a:rPr lang="ru-RU" dirty="0">
                <a:solidFill>
                  <a:srgbClr val="000000"/>
                </a:solidFill>
                <a:latin typeface="Times New Roman" panose="02020603050405020304" pitchFamily="18" charset="0"/>
                <a:ea typeface="Times New Roman" panose="02020603050405020304" pitchFamily="18" charset="0"/>
              </a:rPr>
              <a:t> ОР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мряки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слідами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потрібно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піддати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ІПП-8.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обробки</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захистити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відкриті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потрапляння</a:t>
            </a:r>
            <a:r>
              <a:rPr lang="ru-RU" dirty="0">
                <a:solidFill>
                  <a:srgbClr val="000000"/>
                </a:solidFill>
                <a:latin typeface="Times New Roman" panose="02020603050405020304" pitchFamily="18" charset="0"/>
                <a:ea typeface="Times New Roman" panose="02020603050405020304" pitchFamily="18" charset="0"/>
              </a:rPr>
              <a:t> на них ОР.</a:t>
            </a:r>
            <a:endParaRPr lang="uk-UA" dirty="0"/>
          </a:p>
        </p:txBody>
      </p:sp>
    </p:spTree>
    <p:extLst>
      <p:ext uri="{BB962C8B-B14F-4D97-AF65-F5344CB8AC3E}">
        <p14:creationId xmlns:p14="http://schemas.microsoft.com/office/powerpoint/2010/main" val="3798213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0337" y="450010"/>
            <a:ext cx="8253663" cy="5940088"/>
          </a:xfrm>
          <a:prstGeom prst="rect">
            <a:avLst/>
          </a:prstGeom>
          <a:solidFill>
            <a:srgbClr val="66FF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Надання </a:t>
            </a:r>
            <a:r>
              <a:rPr lang="uk-UA" sz="2000" b="1" i="1" dirty="0">
                <a:solidFill>
                  <a:srgbClr val="FF0000"/>
                </a:solidFill>
                <a:latin typeface="Times New Roman" panose="02020603050405020304" pitchFamily="18" charset="0"/>
                <a:ea typeface="Times New Roman" panose="02020603050405020304" pitchFamily="18" charset="0"/>
              </a:rPr>
              <a:t>долікарської допомоги</a:t>
            </a:r>
            <a:r>
              <a:rPr lang="uk-UA" sz="2000" dirty="0">
                <a:solidFill>
                  <a:srgbClr val="000000"/>
                </a:solidFill>
                <a:latin typeface="Times New Roman" panose="02020603050405020304" pitchFamily="18" charset="0"/>
                <a:ea typeface="Times New Roman" panose="02020603050405020304" pitchFamily="18" charset="0"/>
              </a:rPr>
              <a:t> проводиться в такій послідовності: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1) одягнути протигаз або протигаз для поранених у голову;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2) при перебуванні в аерозольній хмарі ОР і потраплянні на шкіру обличчя   найдрібніших крапель отрути обробити її рідиною із ІПП-8; часткову санітарну обробку шкіри обличчя необхідно проводити швидко, тому що перебування ураженого без протигаза в зараженій атмосфері вкрай небезпечне для його життя;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3) ввести антидот із шприц-тюбика (</a:t>
            </a:r>
            <a:r>
              <a:rPr lang="uk-UA" sz="2000" dirty="0" err="1">
                <a:solidFill>
                  <a:srgbClr val="000000"/>
                </a:solidFill>
                <a:latin typeface="Times New Roman" panose="02020603050405020304" pitchFamily="18" charset="0"/>
                <a:ea typeface="Times New Roman" panose="02020603050405020304" pitchFamily="18" charset="0"/>
              </a:rPr>
              <a:t>афін</a:t>
            </a:r>
            <a:r>
              <a:rPr lang="uk-UA" sz="2000" dirty="0">
                <a:solidFill>
                  <a:srgbClr val="000000"/>
                </a:solidFill>
                <a:latin typeface="Times New Roman" panose="02020603050405020304" pitchFamily="18" charset="0"/>
                <a:ea typeface="Times New Roman" panose="02020603050405020304" pitchFamily="18" charset="0"/>
              </a:rPr>
              <a:t> або </a:t>
            </a:r>
            <a:r>
              <a:rPr lang="uk-UA" sz="2000" dirty="0" err="1">
                <a:solidFill>
                  <a:srgbClr val="000000"/>
                </a:solidFill>
                <a:latin typeface="Times New Roman" panose="02020603050405020304" pitchFamily="18" charset="0"/>
                <a:ea typeface="Times New Roman" panose="02020603050405020304" pitchFamily="18" charset="0"/>
              </a:rPr>
              <a:t>будаксим</a:t>
            </a:r>
            <a:r>
              <a:rPr lang="uk-UA" sz="2000" dirty="0">
                <a:solidFill>
                  <a:srgbClr val="000000"/>
                </a:solidFill>
                <a:latin typeface="Times New Roman" panose="02020603050405020304" pitchFamily="18" charset="0"/>
                <a:ea typeface="Times New Roman" panose="02020603050405020304" pitchFamily="18" charset="0"/>
              </a:rPr>
              <a:t>), якщо судоми значно виражені, то вводиться подвійна доза препарату. Використані шприц-тюбики необхідно прикріпити до одягу, що буде братися до уваги лікарями на наступних етапах медичної евакуації при подальшому лікуванні ураженого;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4) при відсутності </a:t>
            </a:r>
            <a:r>
              <a:rPr lang="uk-UA" sz="2000" dirty="0" err="1">
                <a:solidFill>
                  <a:srgbClr val="000000"/>
                </a:solidFill>
                <a:latin typeface="Times New Roman" panose="02020603050405020304" pitchFamily="18" charset="0"/>
                <a:ea typeface="Times New Roman" panose="02020603050405020304" pitchFamily="18" charset="0"/>
              </a:rPr>
              <a:t>афіну</a:t>
            </a:r>
            <a:r>
              <a:rPr lang="uk-UA" sz="2000" dirty="0">
                <a:solidFill>
                  <a:srgbClr val="000000"/>
                </a:solidFill>
                <a:latin typeface="Times New Roman" panose="02020603050405020304" pitchFamily="18" charset="0"/>
                <a:ea typeface="Times New Roman" panose="02020603050405020304" pitchFamily="18" charset="0"/>
              </a:rPr>
              <a:t> або </a:t>
            </a:r>
            <a:r>
              <a:rPr lang="uk-UA" sz="2000" dirty="0" err="1">
                <a:solidFill>
                  <a:srgbClr val="000000"/>
                </a:solidFill>
                <a:latin typeface="Times New Roman" panose="02020603050405020304" pitchFamily="18" charset="0"/>
                <a:ea typeface="Times New Roman" panose="02020603050405020304" pitchFamily="18" charset="0"/>
              </a:rPr>
              <a:t>будаксину</a:t>
            </a:r>
            <a:r>
              <a:rPr lang="uk-UA" sz="2000" dirty="0">
                <a:solidFill>
                  <a:srgbClr val="000000"/>
                </a:solidFill>
                <a:latin typeface="Times New Roman" panose="02020603050405020304" pitchFamily="18" charset="0"/>
                <a:ea typeface="Times New Roman" panose="02020603050405020304" pitchFamily="18" charset="0"/>
              </a:rPr>
              <a:t> дати дві таблетки </a:t>
            </a:r>
            <a:r>
              <a:rPr lang="uk-UA" sz="2000" dirty="0" err="1">
                <a:solidFill>
                  <a:srgbClr val="000000"/>
                </a:solidFill>
                <a:latin typeface="Times New Roman" panose="02020603050405020304" pitchFamily="18" charset="0"/>
                <a:ea typeface="Times New Roman" panose="02020603050405020304" pitchFamily="18" charset="0"/>
              </a:rPr>
              <a:t>тарену</a:t>
            </a:r>
            <a:r>
              <a:rPr lang="uk-UA" sz="2000" dirty="0">
                <a:solidFill>
                  <a:srgbClr val="000000"/>
                </a:solidFill>
                <a:latin typeface="Times New Roman" panose="02020603050405020304" pitchFamily="18" charset="0"/>
                <a:ea typeface="Times New Roman" panose="02020603050405020304" pitchFamily="18" charset="0"/>
              </a:rPr>
              <a:t>, при необхідності провести повторну часткову санітарну обробку відкритих шкірних покривів рідиною з ІПП-8.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5) заражені ділянки одягу обробити </a:t>
            </a:r>
            <a:r>
              <a:rPr lang="uk-UA" sz="2000" dirty="0" err="1">
                <a:solidFill>
                  <a:srgbClr val="000000"/>
                </a:solidFill>
                <a:latin typeface="Times New Roman" panose="02020603050405020304" pitchFamily="18" charset="0"/>
                <a:ea typeface="Times New Roman" panose="02020603050405020304" pitchFamily="18" charset="0"/>
              </a:rPr>
              <a:t>дегазуючим</a:t>
            </a:r>
            <a:r>
              <a:rPr lang="uk-UA" sz="2000" dirty="0">
                <a:solidFill>
                  <a:srgbClr val="000000"/>
                </a:solidFill>
                <a:latin typeface="Times New Roman" panose="02020603050405020304" pitchFamily="18" charset="0"/>
                <a:ea typeface="Times New Roman" panose="02020603050405020304" pitchFamily="18" charset="0"/>
              </a:rPr>
              <a:t> розчином.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При тяжких розладах дихання застосовується </a:t>
            </a:r>
            <a:r>
              <a:rPr lang="uk-UA" sz="2000" dirty="0" err="1">
                <a:solidFill>
                  <a:srgbClr val="000000"/>
                </a:solidFill>
                <a:latin typeface="Times New Roman" panose="02020603050405020304" pitchFamily="18" charset="0"/>
                <a:ea typeface="Times New Roman" panose="02020603050405020304" pitchFamily="18" charset="0"/>
              </a:rPr>
              <a:t>дихально</a:t>
            </a:r>
            <a:r>
              <a:rPr lang="uk-UA" sz="2000" dirty="0">
                <a:solidFill>
                  <a:srgbClr val="000000"/>
                </a:solidFill>
                <a:latin typeface="Times New Roman" panose="02020603050405020304" pitchFamily="18" charset="0"/>
                <a:ea typeface="Times New Roman" panose="02020603050405020304" pitchFamily="18" charset="0"/>
              </a:rPr>
              <a:t>-киснева апаратура (ДП-10, КІ-4). Проводиться швидка евакуація ураженого із ОХЗ на відкритому транспорті.</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5335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3" y="262072"/>
            <a:ext cx="9589169" cy="6463308"/>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Заходи першої лікарської і кваліфікованої медичної допомоги</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Невідкладні заходи першої лікарської допомоги:</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часткова санітарна обробка із повною заміною білизни і обмундирування;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антидоту (</a:t>
            </a:r>
            <a:r>
              <a:rPr lang="uk-UA" dirty="0" err="1">
                <a:solidFill>
                  <a:srgbClr val="000000"/>
                </a:solidFill>
                <a:latin typeface="Times New Roman" panose="02020603050405020304" pitchFamily="18" charset="0"/>
                <a:ea typeface="Times New Roman" panose="02020603050405020304" pitchFamily="18" charset="0"/>
              </a:rPr>
              <a:t>афін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будаксим</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a:t>
            </a:r>
            <a:r>
              <a:rPr lang="uk-UA" dirty="0" err="1">
                <a:solidFill>
                  <a:srgbClr val="000000"/>
                </a:solidFill>
                <a:latin typeface="Times New Roman" panose="02020603050405020304" pitchFamily="18" charset="0"/>
                <a:ea typeface="Times New Roman" panose="02020603050405020304" pitchFamily="18" charset="0"/>
              </a:rPr>
              <a:t>внутрішньом’язово</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реактиваторів</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холінестерази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дипироксим</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ізонітрозин</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судомах введення </a:t>
            </a:r>
            <a:r>
              <a:rPr lang="uk-UA" dirty="0" err="1">
                <a:solidFill>
                  <a:srgbClr val="000000"/>
                </a:solidFill>
                <a:latin typeface="Times New Roman" panose="02020603050405020304" pitchFamily="18" charset="0"/>
                <a:ea typeface="Times New Roman" panose="02020603050405020304" pitchFamily="18" charset="0"/>
              </a:rPr>
              <a:t>внутрішньом’язово</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феназепаму</a:t>
            </a:r>
            <a:r>
              <a:rPr lang="uk-UA" dirty="0">
                <a:solidFill>
                  <a:srgbClr val="000000"/>
                </a:solidFill>
                <a:latin typeface="Times New Roman" panose="02020603050405020304" pitchFamily="18" charset="0"/>
                <a:ea typeface="Times New Roman" panose="02020603050405020304" pitchFamily="18" charset="0"/>
              </a:rPr>
              <a:t> 3 % у дозі 1 мл;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очищення дихальних шляхів від слизу, при необхідності — проведення штучного дихання та кисневої терапії;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тяжких випадках — введення серцевих препаратів;     — при необхідності — промивання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і давання сорбенту.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Заходи, які можуть бути відкладені: </a:t>
            </a:r>
            <a:r>
              <a:rPr lang="uk-UA" i="1" dirty="0">
                <a:solidFill>
                  <a:srgbClr val="000000"/>
                </a:solidFill>
                <a:latin typeface="Times New Roman" panose="02020603050405020304" pitchFamily="18" charset="0"/>
                <a:ea typeface="Times New Roman" panose="02020603050405020304" pitchFamily="18" charset="0"/>
              </a:rPr>
              <a:t/>
            </a:r>
            <a:br>
              <a:rPr lang="uk-UA" i="1"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закапування в очі 0,1 % розчину атропіну чи 0,5 % розчину </a:t>
            </a:r>
            <a:r>
              <a:rPr lang="uk-UA" dirty="0" err="1">
                <a:solidFill>
                  <a:srgbClr val="000000"/>
                </a:solidFill>
                <a:latin typeface="Times New Roman" panose="02020603050405020304" pitchFamily="18" charset="0"/>
                <a:ea typeface="Times New Roman" panose="02020603050405020304" pitchFamily="18" charset="0"/>
              </a:rPr>
              <a:t>амізилу</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ураженнях середнього ступеня тяжкості — приймання </a:t>
            </a:r>
            <a:r>
              <a:rPr lang="uk-UA" dirty="0" err="1">
                <a:solidFill>
                  <a:srgbClr val="000000"/>
                </a:solidFill>
                <a:latin typeface="Times New Roman" panose="02020603050405020304" pitchFamily="18" charset="0"/>
                <a:ea typeface="Times New Roman" panose="02020603050405020304" pitchFamily="18" charset="0"/>
              </a:rPr>
              <a:t>таблетованих</a:t>
            </a:r>
            <a:r>
              <a:rPr lang="uk-UA" dirty="0">
                <a:solidFill>
                  <a:srgbClr val="000000"/>
                </a:solidFill>
                <a:latin typeface="Times New Roman" panose="02020603050405020304" pitchFamily="18" charset="0"/>
                <a:ea typeface="Times New Roman" panose="02020603050405020304" pitchFamily="18" charset="0"/>
              </a:rPr>
              <a:t> препаратів (папаверину і беладони).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Невідкладні заходи:</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 особливо тяжких випадках проводиться комбіноване </a:t>
            </a:r>
            <a:r>
              <a:rPr lang="uk-UA" dirty="0" err="1">
                <a:solidFill>
                  <a:srgbClr val="000000"/>
                </a:solidFill>
                <a:latin typeface="Times New Roman" panose="02020603050405020304" pitchFamily="18" charset="0"/>
                <a:ea typeface="Times New Roman" panose="02020603050405020304" pitchFamily="18" charset="0"/>
              </a:rPr>
              <a:t>антидотне</a:t>
            </a:r>
            <a:r>
              <a:rPr lang="uk-UA" dirty="0">
                <a:solidFill>
                  <a:srgbClr val="000000"/>
                </a:solidFill>
                <a:latin typeface="Times New Roman" panose="02020603050405020304" pitchFamily="18" charset="0"/>
                <a:ea typeface="Times New Roman" panose="02020603050405020304" pitchFamily="18" charset="0"/>
              </a:rPr>
              <a:t> лікування;     — введення симптоматичних засобів;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профілактичне введення антибіотиків.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Заходи, які можуть бути відстрочені: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повна санітарна обробка;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комплексне </a:t>
            </a:r>
            <a:r>
              <a:rPr lang="uk-UA" dirty="0" err="1">
                <a:solidFill>
                  <a:srgbClr val="000000"/>
                </a:solidFill>
                <a:latin typeface="Times New Roman" panose="02020603050405020304" pitchFamily="18" charset="0"/>
                <a:ea typeface="Times New Roman" panose="02020603050405020304" pitchFamily="18" charset="0"/>
              </a:rPr>
              <a:t>дезінтоксикаційне</a:t>
            </a:r>
            <a:r>
              <a:rPr lang="uk-UA" dirty="0">
                <a:solidFill>
                  <a:srgbClr val="000000"/>
                </a:solidFill>
                <a:latin typeface="Times New Roman" panose="02020603050405020304" pitchFamily="18" charset="0"/>
                <a:ea typeface="Times New Roman" panose="02020603050405020304" pitchFamily="18" charset="0"/>
              </a:rPr>
              <a:t> лікування;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продовження введення антидотів за показаннями.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2620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60218" y="315191"/>
            <a:ext cx="9005455" cy="6047508"/>
          </a:xfrm>
          <a:prstGeom prst="rect">
            <a:avLst/>
          </a:prstGeom>
        </p:spPr>
      </p:pic>
    </p:spTree>
    <p:extLst>
      <p:ext uri="{BB962C8B-B14F-4D97-AF65-F5344CB8AC3E}">
        <p14:creationId xmlns:p14="http://schemas.microsoft.com/office/powerpoint/2010/main" val="657888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316845"/>
            <a:ext cx="8518358" cy="5909310"/>
          </a:xfrm>
          <a:prstGeom prst="rect">
            <a:avLst/>
          </a:prstGeom>
          <a:solidFill>
            <a:srgbClr val="66FFFF"/>
          </a:solidFill>
        </p:spPr>
        <p:txBody>
          <a:bodyPr wrap="square">
            <a:spAutoFit/>
          </a:bodyPr>
          <a:lstStyle/>
          <a:p>
            <a:pPr algn="ctr"/>
            <a:r>
              <a:rPr lang="uk-UA" sz="2000" i="1" dirty="0">
                <a:solidFill>
                  <a:srgbClr val="FF0000"/>
                </a:solidFill>
                <a:latin typeface="Times New Roman" panose="02020603050405020304" pitchFamily="18" charset="0"/>
                <a:ea typeface="Times New Roman" panose="02020603050405020304" pitchFamily="18" charset="0"/>
              </a:rPr>
              <a:t>Отруйні речовини </a:t>
            </a:r>
            <a:r>
              <a:rPr lang="uk-UA" sz="2000" i="1" dirty="0" err="1">
                <a:solidFill>
                  <a:srgbClr val="FF0000"/>
                </a:solidFill>
                <a:latin typeface="Times New Roman" panose="02020603050405020304" pitchFamily="18" charset="0"/>
                <a:ea typeface="Times New Roman" panose="02020603050405020304" pitchFamily="18" charset="0"/>
              </a:rPr>
              <a:t>загальноотруйної</a:t>
            </a:r>
            <a:r>
              <a:rPr lang="uk-UA" sz="2000" i="1" dirty="0">
                <a:solidFill>
                  <a:srgbClr val="FF0000"/>
                </a:solidFill>
                <a:latin typeface="Times New Roman" panose="02020603050405020304" pitchFamily="18" charset="0"/>
                <a:ea typeface="Times New Roman" panose="02020603050405020304" pitchFamily="18" charset="0"/>
              </a:rPr>
              <a:t> дії</a:t>
            </a:r>
            <a:endParaRPr lang="uk-UA" sz="2000" b="1" i="1"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До </a:t>
            </a:r>
            <a:r>
              <a:rPr lang="ru-RU" dirty="0" err="1">
                <a:solidFill>
                  <a:srgbClr val="000000"/>
                </a:solidFill>
                <a:latin typeface="Times New Roman" panose="02020603050405020304" pitchFamily="18" charset="0"/>
                <a:ea typeface="Times New Roman" panose="02020603050405020304" pitchFamily="18" charset="0"/>
              </a:rPr>
              <a:t>групи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загальноотруйної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належать </a:t>
            </a:r>
            <a:r>
              <a:rPr lang="ru-RU" i="1" dirty="0" err="1">
                <a:solidFill>
                  <a:srgbClr val="FF0000"/>
                </a:solidFill>
                <a:latin typeface="Times New Roman" panose="02020603050405020304" pitchFamily="18" charset="0"/>
                <a:ea typeface="Times New Roman" panose="02020603050405020304" pitchFamily="18" charset="0"/>
              </a:rPr>
              <a:t>синильна</a:t>
            </a:r>
            <a:r>
              <a:rPr lang="ru-RU" i="1" dirty="0">
                <a:solidFill>
                  <a:srgbClr val="FF0000"/>
                </a:solidFill>
                <a:latin typeface="Times New Roman" panose="02020603050405020304" pitchFamily="18" charset="0"/>
                <a:ea typeface="Times New Roman" panose="02020603050405020304" pitchFamily="18" charset="0"/>
              </a:rPr>
              <a:t> кислота і </a:t>
            </a:r>
            <a:r>
              <a:rPr lang="ru-RU" i="1" dirty="0" err="1">
                <a:solidFill>
                  <a:srgbClr val="FF0000"/>
                </a:solidFill>
                <a:latin typeface="Times New Roman" panose="02020603050405020304" pitchFamily="18" charset="0"/>
                <a:ea typeface="Times New Roman" panose="02020603050405020304" pitchFamily="18" charset="0"/>
              </a:rPr>
              <a:t>хлорціан</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синильна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застосовувалась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війни</a:t>
            </a:r>
            <a:r>
              <a:rPr lang="ru-RU" dirty="0">
                <a:solidFill>
                  <a:srgbClr val="000000"/>
                </a:solidFill>
                <a:latin typeface="Times New Roman" panose="02020603050405020304" pitchFamily="18" charset="0"/>
                <a:ea typeface="Times New Roman" panose="02020603050405020304" pitchFamily="18" charset="0"/>
              </a:rPr>
              <a:t>, але через </a:t>
            </a:r>
            <a:r>
              <a:rPr lang="ru-RU" dirty="0" err="1">
                <a:solidFill>
                  <a:srgbClr val="000000"/>
                </a:solidFill>
                <a:latin typeface="Times New Roman" panose="02020603050405020304" pitchFamily="18" charset="0"/>
                <a:ea typeface="Times New Roman" panose="02020603050405020304" pitchFamily="18" charset="0"/>
              </a:rPr>
              <a:t>тяжкість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стійких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повітрі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б </a:t>
            </a:r>
            <a:r>
              <a:rPr lang="ru-RU" dirty="0" err="1">
                <a:solidFill>
                  <a:srgbClr val="000000"/>
                </a:solidFill>
                <a:latin typeface="Times New Roman" panose="02020603050405020304" pitchFamily="18" charset="0"/>
                <a:ea typeface="Times New Roman" panose="02020603050405020304" pitchFamily="18" charset="0"/>
              </a:rPr>
              <a:t>забезпечували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живої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сили</a:t>
            </a:r>
            <a:r>
              <a:rPr lang="ru-RU" dirty="0">
                <a:solidFill>
                  <a:srgbClr val="000000"/>
                </a:solidFill>
                <a:latin typeface="Times New Roman" panose="02020603050405020304" pitchFamily="18" charset="0"/>
                <a:ea typeface="Times New Roman" panose="02020603050405020304" pitchFamily="18" charset="0"/>
              </a:rPr>
              <a:t> супротивника,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поступилася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іншим</a:t>
            </a:r>
            <a:r>
              <a:rPr lang="ru-RU" dirty="0">
                <a:solidFill>
                  <a:srgbClr val="000000"/>
                </a:solidFill>
                <a:latin typeface="Times New Roman" panose="02020603050405020304" pitchFamily="18" charset="0"/>
                <a:ea typeface="Times New Roman" panose="02020603050405020304" pitchFamily="18" charset="0"/>
              </a:rPr>
              <a:t> видам ОР, </a:t>
            </a:r>
            <a:r>
              <a:rPr lang="ru-RU" dirty="0" err="1">
                <a:solidFill>
                  <a:srgbClr val="000000"/>
                </a:solidFill>
                <a:latin typeface="Times New Roman" panose="02020603050405020304" pitchFamily="18" charset="0"/>
                <a:ea typeface="Times New Roman" panose="02020603050405020304" pitchFamily="18" charset="0"/>
              </a:rPr>
              <a:t>хоча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досі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озброєнні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деяких</a:t>
            </a:r>
            <a:r>
              <a:rPr lang="ru-RU" dirty="0">
                <a:solidFill>
                  <a:srgbClr val="000000"/>
                </a:solidFill>
                <a:latin typeface="Times New Roman" panose="02020603050405020304" pitchFamily="18" charset="0"/>
                <a:ea typeface="Times New Roman" panose="02020603050405020304" pitchFamily="18" charset="0"/>
              </a:rPr>
              <a:t> держав.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військові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спеціалісти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робили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основі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нових</a:t>
            </a:r>
            <a:r>
              <a:rPr lang="ru-RU" dirty="0">
                <a:solidFill>
                  <a:srgbClr val="000000"/>
                </a:solidFill>
                <a:latin typeface="Times New Roman" panose="02020603050405020304" pitchFamily="18" charset="0"/>
                <a:ea typeface="Times New Roman" panose="02020603050405020304" pitchFamily="18" charset="0"/>
              </a:rPr>
              <a:t> рецептур, </a:t>
            </a:r>
            <a:r>
              <a:rPr lang="ru-RU" dirty="0" err="1">
                <a:solidFill>
                  <a:srgbClr val="000000"/>
                </a:solidFill>
                <a:latin typeface="Times New Roman" panose="02020603050405020304" pitchFamily="18" charset="0"/>
                <a:ea typeface="Times New Roman" panose="02020603050405020304" pitchFamily="18" charset="0"/>
              </a:rPr>
              <a:t>придатних</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ОР.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Синильна</a:t>
            </a:r>
            <a:r>
              <a:rPr lang="ru-RU" i="1" dirty="0">
                <a:solidFill>
                  <a:srgbClr val="FF0000"/>
                </a:solidFill>
                <a:latin typeface="Times New Roman" panose="02020603050405020304" pitchFamily="18" charset="0"/>
                <a:ea typeface="Times New Roman" panose="02020603050405020304" pitchFamily="18" charset="0"/>
              </a:rPr>
              <a:t> кислота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уражаючих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клінічної</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картини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FF0000"/>
                </a:solidFill>
                <a:latin typeface="Times New Roman" panose="02020603050405020304" pitchFamily="18" charset="0"/>
                <a:ea typeface="Times New Roman" panose="02020603050405020304" pitchFamily="18" charset="0"/>
              </a:rPr>
              <a:t> і смерть </a:t>
            </a:r>
            <a:r>
              <a:rPr lang="ru-RU" i="1" dirty="0" err="1">
                <a:solidFill>
                  <a:srgbClr val="FF0000"/>
                </a:solidFill>
                <a:latin typeface="Times New Roman" panose="02020603050405020304" pitchFamily="18" charset="0"/>
                <a:ea typeface="Times New Roman" panose="02020603050405020304" pitchFamily="18" charset="0"/>
              </a:rPr>
              <a:t>від</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паралічу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дихального</a:t>
            </a:r>
            <a:r>
              <a:rPr lang="ru-RU" i="1" dirty="0">
                <a:solidFill>
                  <a:srgbClr val="FF0000"/>
                </a:solidFill>
                <a:latin typeface="Times New Roman" panose="02020603050405020304" pitchFamily="18" charset="0"/>
                <a:ea typeface="Times New Roman" panose="02020603050405020304" pitchFamily="18" charset="0"/>
              </a:rPr>
              <a:t> центру.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відміну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ФОР та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a:t>
            </a:r>
            <a:r>
              <a:rPr lang="ru-RU" dirty="0" err="1">
                <a:solidFill>
                  <a:srgbClr val="000000"/>
                </a:solidFill>
                <a:latin typeface="Times New Roman" panose="02020603050405020304" pitchFamily="18" charset="0"/>
                <a:ea typeface="Times New Roman" panose="02020603050405020304" pitchFamily="18" charset="0"/>
              </a:rPr>
              <a:t>можливе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вдиханні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практично не </a:t>
            </a:r>
            <a:r>
              <a:rPr lang="ru-RU" dirty="0" err="1">
                <a:solidFill>
                  <a:srgbClr val="000000"/>
                </a:solidFill>
                <a:latin typeface="Times New Roman" panose="02020603050405020304" pitchFamily="18" charset="0"/>
                <a:ea typeface="Times New Roman" panose="02020603050405020304" pitchFamily="18" charset="0"/>
              </a:rPr>
              <a:t>проникають</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непошкоджену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бойовій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практиці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при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надходженні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шлунково-кишковий</a:t>
            </a:r>
            <a:r>
              <a:rPr lang="ru-RU" dirty="0">
                <a:solidFill>
                  <a:srgbClr val="000000"/>
                </a:solidFill>
                <a:latin typeface="Times New Roman" panose="02020603050405020304" pitchFamily="18" charset="0"/>
                <a:ea typeface="Times New Roman" panose="02020603050405020304" pitchFamily="18" charset="0"/>
              </a:rPr>
              <a:t> тракт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солей.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осередок</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нестійкими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швидкодіючими</a:t>
            </a:r>
            <a:r>
              <a:rPr lang="ru-RU" i="1" dirty="0">
                <a:solidFill>
                  <a:srgbClr val="FF0000"/>
                </a:solidFill>
                <a:latin typeface="Times New Roman" panose="02020603050405020304" pitchFamily="18" charset="0"/>
                <a:ea typeface="Times New Roman" panose="02020603050405020304" pitchFamily="18" charset="0"/>
              </a:rPr>
              <a:t> ОР.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добре </a:t>
            </a:r>
            <a:r>
              <a:rPr lang="ru-RU" dirty="0" err="1">
                <a:solidFill>
                  <a:srgbClr val="000000"/>
                </a:solidFill>
                <a:latin typeface="Times New Roman" panose="02020603050405020304" pitchFamily="18" charset="0"/>
                <a:ea typeface="Times New Roman" panose="02020603050405020304" pitchFamily="18" charset="0"/>
              </a:rPr>
              <a:t>вивчений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з’єднуючись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тривалентним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залізом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ферментів</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блокує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кисневого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голодування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зміною</a:t>
            </a:r>
            <a:r>
              <a:rPr lang="ru-RU" dirty="0">
                <a:solidFill>
                  <a:srgbClr val="000000"/>
                </a:solidFill>
                <a:latin typeface="Times New Roman" panose="02020603050405020304" pitchFamily="18" charset="0"/>
                <a:ea typeface="Times New Roman" panose="02020603050405020304" pitchFamily="18" charset="0"/>
              </a:rPr>
              <a:t> газового складу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систем.     </a:t>
            </a:r>
            <a:endParaRPr lang="uk-UA" dirty="0"/>
          </a:p>
        </p:txBody>
      </p:sp>
    </p:spTree>
    <p:extLst>
      <p:ext uri="{BB962C8B-B14F-4D97-AF65-F5344CB8AC3E}">
        <p14:creationId xmlns:p14="http://schemas.microsoft.com/office/powerpoint/2010/main" val="2025605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47857"/>
            <a:ext cx="8795084" cy="6524863"/>
          </a:xfrm>
          <a:prstGeom prst="rect">
            <a:avLst/>
          </a:prstGeom>
          <a:solidFill>
            <a:srgbClr val="66FF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Основні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клінічні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форми</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перебігу</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отруєння</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такі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блискавична</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апоплексична</a:t>
            </a:r>
            <a:r>
              <a:rPr lang="ru-RU" sz="2000" i="1" dirty="0">
                <a:solidFill>
                  <a:srgbClr val="FF0000"/>
                </a:solidFill>
                <a:latin typeface="Times New Roman" panose="02020603050405020304" pitchFamily="18" charset="0"/>
                <a:ea typeface="Times New Roman" panose="02020603050405020304" pitchFamily="18" charset="0"/>
              </a:rPr>
              <a:t>) і </a:t>
            </a:r>
            <a:r>
              <a:rPr lang="ru-RU" sz="2000" i="1" dirty="0" err="1">
                <a:solidFill>
                  <a:srgbClr val="FF0000"/>
                </a:solidFill>
                <a:latin typeface="Times New Roman" panose="02020603050405020304" pitchFamily="18" charset="0"/>
                <a:ea typeface="Times New Roman" panose="02020603050405020304" pitchFamily="18" charset="0"/>
              </a:rPr>
              <a:t>сповільнена</a:t>
            </a:r>
            <a:r>
              <a:rPr lang="ru-RU" sz="2000"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t>
            </a:r>
            <a:endParaRPr lang="en-US" dirty="0" smtClean="0">
              <a:solidFill>
                <a:srgbClr val="00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При </a:t>
            </a:r>
            <a:r>
              <a:rPr lang="ru-RU" i="1" dirty="0" err="1">
                <a:solidFill>
                  <a:srgbClr val="FF0000"/>
                </a:solidFill>
                <a:latin typeface="Times New Roman" panose="02020603050405020304" pitchFamily="18" charset="0"/>
                <a:ea typeface="Times New Roman" panose="02020603050405020304" pitchFamily="18" charset="0"/>
              </a:rPr>
              <a:t>блискавичній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формі</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надзвичайно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ядуха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непритомність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клініко-тонічні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судоми</a:t>
            </a:r>
            <a:r>
              <a:rPr lang="ru-RU" dirty="0">
                <a:solidFill>
                  <a:srgbClr val="000000"/>
                </a:solidFill>
                <a:latin typeface="Times New Roman" panose="02020603050405020304" pitchFamily="18" charset="0"/>
                <a:ea typeface="Times New Roman" panose="02020603050405020304" pitchFamily="18" charset="0"/>
              </a:rPr>
              <a:t>. Смерть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зупинки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endParaRPr lang="en-US" dirty="0" smtClean="0">
              <a:solidFill>
                <a:srgbClr val="000000"/>
              </a:solidFill>
              <a:latin typeface="Times New Roman" panose="02020603050405020304" pitchFamily="18" charset="0"/>
              <a:ea typeface="Times New Roman" panose="02020603050405020304" pitchFamily="18" charset="0"/>
            </a:endParaRPr>
          </a:p>
          <a:p>
            <a:r>
              <a:rPr lang="ru-RU" dirty="0" smtClean="0">
                <a:solidFill>
                  <a:srgbClr val="000000"/>
                </a:solidFill>
                <a:latin typeface="Times New Roman" panose="02020603050405020304" pitchFamily="18" charset="0"/>
                <a:ea typeface="Times New Roman" panose="02020603050405020304" pitchFamily="18" charset="0"/>
              </a:rPr>
              <a:t>При </a:t>
            </a:r>
            <a:r>
              <a:rPr lang="ru-RU" i="1" dirty="0" err="1">
                <a:solidFill>
                  <a:srgbClr val="FF0000"/>
                </a:solidFill>
                <a:latin typeface="Times New Roman" panose="02020603050405020304" pitchFamily="18" charset="0"/>
                <a:ea typeface="Times New Roman" panose="02020603050405020304" pitchFamily="18" charset="0"/>
              </a:rPr>
              <a:t>сповільненій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формі</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чітко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якому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три </a:t>
            </a:r>
            <a:r>
              <a:rPr lang="ru-RU" i="1" dirty="0" err="1">
                <a:solidFill>
                  <a:srgbClr val="FF0000"/>
                </a:solidFill>
                <a:latin typeface="Times New Roman" panose="02020603050405020304" pitchFamily="18" charset="0"/>
                <a:ea typeface="Times New Roman" panose="02020603050405020304" pitchFamily="18" charset="0"/>
              </a:rPr>
              <a:t>ступені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Легкий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неприємний</a:t>
            </a:r>
            <a:r>
              <a:rPr lang="ru-RU" dirty="0">
                <a:solidFill>
                  <a:srgbClr val="000000"/>
                </a:solidFill>
                <a:latin typeface="Times New Roman" panose="02020603050405020304" pitchFamily="18" charset="0"/>
                <a:ea typeface="Times New Roman" panose="02020603050405020304" pitchFamily="18" charset="0"/>
              </a:rPr>
              <a:t> смак </a:t>
            </a:r>
            <a:r>
              <a:rPr lang="ru-RU" dirty="0" err="1">
                <a:solidFill>
                  <a:srgbClr val="000000"/>
                </a:solidFill>
                <a:latin typeface="Times New Roman" panose="02020603050405020304" pitchFamily="18" charset="0"/>
                <a:ea typeface="Times New Roman" panose="02020603050405020304" pitchFamily="18" charset="0"/>
              </a:rPr>
              <a:t>гіркоти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слабість</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запаморочення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оніміння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слинотеча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зусилля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м’язову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ядуху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атмосфери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описані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певного</a:t>
            </a:r>
            <a:r>
              <a:rPr lang="ru-RU" dirty="0">
                <a:solidFill>
                  <a:srgbClr val="000000"/>
                </a:solidFill>
                <a:latin typeface="Times New Roman" panose="02020603050405020304" pitchFamily="18" charset="0"/>
                <a:ea typeface="Times New Roman" panose="02020603050405020304" pitchFamily="18" charset="0"/>
              </a:rPr>
              <a:t> часу </a:t>
            </a:r>
            <a:r>
              <a:rPr lang="ru-RU" dirty="0" err="1">
                <a:solidFill>
                  <a:srgbClr val="000000"/>
                </a:solidFill>
                <a:latin typeface="Times New Roman" panose="02020603050405020304" pitchFamily="18" charset="0"/>
                <a:ea typeface="Times New Roman" panose="02020603050405020304" pitchFamily="18" charset="0"/>
              </a:rPr>
              <a:t>зберігаються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сну.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видужання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середнього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ступеня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названих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почуття</a:t>
            </a:r>
            <a:r>
              <a:rPr lang="ru-RU" dirty="0">
                <a:solidFill>
                  <a:srgbClr val="000000"/>
                </a:solidFill>
                <a:latin typeface="Times New Roman" panose="02020603050405020304" pitchFamily="18" charset="0"/>
                <a:ea typeface="Times New Roman" panose="02020603050405020304" pitchFamily="18" charset="0"/>
              </a:rPr>
              <a:t> страху.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набувати</a:t>
            </a:r>
            <a:r>
              <a:rPr lang="ru-RU" dirty="0">
                <a:solidFill>
                  <a:srgbClr val="000000"/>
                </a:solidFill>
                <a:latin typeface="Times New Roman" panose="02020603050405020304" pitchFamily="18" charset="0"/>
                <a:ea typeface="Times New Roman" panose="02020603050405020304" pitchFamily="18" charset="0"/>
              </a:rPr>
              <a:t> характерного для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a:t>
            </a:r>
            <a:r>
              <a:rPr lang="ru-RU" dirty="0" err="1">
                <a:solidFill>
                  <a:srgbClr val="000000"/>
                </a:solidFill>
                <a:latin typeface="Times New Roman" panose="02020603050405020304" pitchFamily="18" charset="0"/>
                <a:ea typeface="Times New Roman" panose="02020603050405020304" pitchFamily="18" charset="0"/>
              </a:rPr>
              <a:t>червонуватого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забарвлення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частим і </a:t>
            </a:r>
            <a:r>
              <a:rPr lang="ru-RU" dirty="0" err="1">
                <a:solidFill>
                  <a:srgbClr val="000000"/>
                </a:solidFill>
                <a:latin typeface="Times New Roman" panose="02020603050405020304" pitchFamily="18" charset="0"/>
                <a:ea typeface="Times New Roman" panose="02020603050405020304" pitchFamily="18" charset="0"/>
              </a:rPr>
              <a:t>поверхневим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пульс </a:t>
            </a:r>
            <a:r>
              <a:rPr lang="ru-RU" dirty="0" err="1">
                <a:solidFill>
                  <a:srgbClr val="000000"/>
                </a:solidFill>
                <a:latin typeface="Times New Roman" panose="02020603050405020304" pitchFamily="18" charset="0"/>
                <a:ea typeface="Times New Roman" panose="02020603050405020304" pitchFamily="18" charset="0"/>
              </a:rPr>
              <a:t>сповільнюється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напруженим</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окремі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короткочасні</a:t>
            </a:r>
            <a:r>
              <a:rPr lang="ru-RU" dirty="0">
                <a:solidFill>
                  <a:srgbClr val="000000"/>
                </a:solidFill>
                <a:latin typeface="Times New Roman" panose="02020603050405020304" pitchFamily="18" charset="0"/>
                <a:ea typeface="Times New Roman" panose="02020603050405020304" pitchFamily="18" charset="0"/>
              </a:rPr>
              <a:t> напади </a:t>
            </a:r>
            <a:r>
              <a:rPr lang="ru-RU" dirty="0" err="1">
                <a:solidFill>
                  <a:srgbClr val="000000"/>
                </a:solidFill>
                <a:latin typeface="Times New Roman" panose="02020603050405020304" pitchFamily="18" charset="0"/>
                <a:ea typeface="Times New Roman" panose="02020603050405020304" pitchFamily="18" charset="0"/>
              </a:rPr>
              <a:t>клонічних</a:t>
            </a:r>
            <a:r>
              <a:rPr lang="ru-RU" dirty="0">
                <a:solidFill>
                  <a:srgbClr val="000000"/>
                </a:solidFill>
                <a:latin typeface="Times New Roman" panose="02020603050405020304" pitchFamily="18" charset="0"/>
                <a:ea typeface="Times New Roman" panose="02020603050405020304" pitchFamily="18" charset="0"/>
              </a:rPr>
              <a:t> судом,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зокрема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стенокардія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тижнів</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Тяжкий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блискавичної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801931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397042"/>
            <a:ext cx="8987589" cy="6032421"/>
          </a:xfrm>
          <a:prstGeom prst="rect">
            <a:avLst/>
          </a:prstGeom>
          <a:solidFill>
            <a:srgbClr val="66FFFF"/>
          </a:solidFill>
        </p:spPr>
        <p:txBody>
          <a:bodyPr wrap="square">
            <a:spAutoFit/>
          </a:bodyPr>
          <a:lstStyle/>
          <a:p>
            <a:r>
              <a:rPr lang="ru-RU" i="1"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Тяжкий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На </a:t>
            </a:r>
            <a:r>
              <a:rPr lang="ru-RU" sz="1600" dirty="0" err="1">
                <a:solidFill>
                  <a:srgbClr val="000000"/>
                </a:solidFill>
                <a:latin typeface="Times New Roman" panose="02020603050405020304" pitchFamily="18" charset="0"/>
                <a:ea typeface="Times New Roman" panose="02020603050405020304" pitchFamily="18" charset="0"/>
              </a:rPr>
              <a:t>відміну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блискавичної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форми</a:t>
            </a:r>
            <a:r>
              <a:rPr lang="ru-RU" sz="1600" dirty="0">
                <a:solidFill>
                  <a:srgbClr val="000000"/>
                </a:solidFill>
                <a:latin typeface="Times New Roman" panose="02020603050405020304" pitchFamily="18" charset="0"/>
                <a:ea typeface="Times New Roman" panose="02020603050405020304" pitchFamily="18" charset="0"/>
              </a:rPr>
              <a:t> картина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поступово</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стадій</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Початкова </a:t>
            </a:r>
            <a:r>
              <a:rPr lang="ru-RU" sz="1600" i="1" dirty="0" err="1">
                <a:solidFill>
                  <a:srgbClr val="FF0000"/>
                </a:solidFill>
                <a:latin typeface="Times New Roman" panose="02020603050405020304" pitchFamily="18" charset="0"/>
                <a:ea typeface="Times New Roman" panose="02020603050405020304" pitchFamily="18" charset="0"/>
              </a:rPr>
              <a:t>стадія</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за характером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відповідає</a:t>
            </a:r>
            <a:r>
              <a:rPr lang="ru-RU" sz="1600" dirty="0">
                <a:solidFill>
                  <a:srgbClr val="000000"/>
                </a:solidFill>
                <a:latin typeface="Times New Roman" panose="02020603050405020304" pitchFamily="18" charset="0"/>
                <a:ea typeface="Times New Roman" panose="02020603050405020304" pitchFamily="18" charset="0"/>
              </a:rPr>
              <a:t> легкому </a:t>
            </a:r>
            <a:r>
              <a:rPr lang="ru-RU" sz="1600" dirty="0" err="1">
                <a:solidFill>
                  <a:srgbClr val="000000"/>
                </a:solidFill>
                <a:latin typeface="Times New Roman" panose="02020603050405020304" pitchFamily="18" charset="0"/>
                <a:ea typeface="Times New Roman" panose="02020603050405020304" pitchFamily="18" charset="0"/>
              </a:rPr>
              <a:t>ступеню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err="1">
                <a:solidFill>
                  <a:srgbClr val="FF0000"/>
                </a:solidFill>
                <a:latin typeface="Times New Roman" panose="02020603050405020304" pitchFamily="18" charset="0"/>
                <a:ea typeface="Times New Roman" panose="02020603050405020304" pitchFamily="18" charset="0"/>
              </a:rPr>
              <a:t>Диспноетична</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наростанням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кисневого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голодування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типовим</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a:t>
            </a:r>
            <a:r>
              <a:rPr lang="ru-RU" sz="1600" dirty="0" err="1">
                <a:solidFill>
                  <a:srgbClr val="000000"/>
                </a:solidFill>
                <a:latin typeface="Times New Roman" panose="02020603050405020304" pitchFamily="18" charset="0"/>
                <a:ea typeface="Times New Roman" panose="02020603050405020304" pitchFamily="18" charset="0"/>
              </a:rPr>
              <a:t>червонуватим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З’являється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ядуха</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звичайних</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кисневого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голодування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явищ</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синюшності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ділянці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серця</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сповільнюється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як правило,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відчувають</a:t>
            </a:r>
            <a:r>
              <a:rPr lang="ru-RU" sz="1600" dirty="0">
                <a:solidFill>
                  <a:srgbClr val="000000"/>
                </a:solidFill>
                <a:latin typeface="Times New Roman" panose="02020603050405020304" pitchFamily="18" charset="0"/>
                <a:ea typeface="Times New Roman" panose="02020603050405020304" pitchFamily="18" charset="0"/>
              </a:rPr>
              <a:t> страх, </a:t>
            </a:r>
            <a:r>
              <a:rPr lang="ru-RU" sz="1600" dirty="0" err="1">
                <a:solidFill>
                  <a:srgbClr val="000000"/>
                </a:solidFill>
                <a:latin typeface="Times New Roman" panose="02020603050405020304" pitchFamily="18" charset="0"/>
                <a:ea typeface="Times New Roman" panose="02020603050405020304" pitchFamily="18" charset="0"/>
              </a:rPr>
              <a:t>неспокій</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судомній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стадії</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погіршується</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воно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нечастим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rPr>
              <a:t> напади </a:t>
            </a:r>
            <a:r>
              <a:rPr lang="ru-RU" sz="1600" dirty="0" err="1">
                <a:solidFill>
                  <a:srgbClr val="000000"/>
                </a:solidFill>
                <a:latin typeface="Times New Roman" panose="02020603050405020304" pitchFamily="18" charset="0"/>
                <a:ea typeface="Times New Roman" panose="02020603050405020304" pitchFamily="18" charset="0"/>
              </a:rPr>
              <a:t>клоніко-тонічних</a:t>
            </a:r>
            <a:r>
              <a:rPr lang="ru-RU" sz="1600" dirty="0">
                <a:solidFill>
                  <a:srgbClr val="000000"/>
                </a:solidFill>
                <a:latin typeface="Times New Roman" panose="02020603050405020304" pitchFamily="18" charset="0"/>
                <a:ea typeface="Times New Roman" panose="02020603050405020304" pitchFamily="18" charset="0"/>
              </a:rPr>
              <a:t> судом,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непритомністю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Головним</a:t>
            </a:r>
            <a:r>
              <a:rPr lang="ru-RU" sz="1600" dirty="0">
                <a:solidFill>
                  <a:srgbClr val="000000"/>
                </a:solidFill>
                <a:latin typeface="Times New Roman" panose="02020603050405020304" pitchFamily="18" charset="0"/>
                <a:ea typeface="Times New Roman" panose="02020603050405020304" pitchFamily="18" charset="0"/>
              </a:rPr>
              <a:t> симптомом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в </a:t>
            </a:r>
            <a:r>
              <a:rPr lang="ru-RU" sz="1600" dirty="0" err="1">
                <a:solidFill>
                  <a:srgbClr val="000000"/>
                </a:solidFill>
                <a:latin typeface="Times New Roman" panose="02020603050405020304" pitchFamily="18" charset="0"/>
                <a:ea typeface="Times New Roman" panose="02020603050405020304" pitchFamily="18" charset="0"/>
              </a:rPr>
              <a:t>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залишається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почервоніння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покривів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Рогівковий</a:t>
            </a:r>
            <a:r>
              <a:rPr lang="ru-RU" sz="1600" dirty="0">
                <a:solidFill>
                  <a:srgbClr val="000000"/>
                </a:solidFill>
                <a:latin typeface="Times New Roman" panose="02020603050405020304" pitchFamily="18" charset="0"/>
                <a:ea typeface="Times New Roman" panose="02020603050405020304" pitchFamily="18" charset="0"/>
              </a:rPr>
              <a:t> рефлекс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світло</a:t>
            </a:r>
            <a:r>
              <a:rPr lang="ru-RU" sz="1600" dirty="0">
                <a:solidFill>
                  <a:srgbClr val="000000"/>
                </a:solidFill>
                <a:latin typeface="Times New Roman" panose="02020603050405020304" pitchFamily="18" charset="0"/>
                <a:ea typeface="Times New Roman" panose="02020603050405020304" pitchFamily="18" charset="0"/>
              </a:rPr>
              <a:t> послаблена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відсутня</a:t>
            </a:r>
            <a:r>
              <a:rPr lang="ru-RU" sz="1600" dirty="0">
                <a:solidFill>
                  <a:srgbClr val="000000"/>
                </a:solidFill>
                <a:latin typeface="Times New Roman" panose="02020603050405020304" pitchFamily="18" charset="0"/>
                <a:ea typeface="Times New Roman" panose="02020603050405020304" pitchFamily="18" charset="0"/>
              </a:rPr>
              <a:t>. З боку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деяке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вираженому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сповільненні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скорочень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спостерігається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випинання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яблук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екзофтальм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мимовільні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сечовипускання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дефекація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Тривалість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кількох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кількох</a:t>
            </a:r>
            <a:r>
              <a:rPr lang="ru-RU" sz="1600" dirty="0">
                <a:solidFill>
                  <a:srgbClr val="000000"/>
                </a:solidFill>
                <a:latin typeface="Times New Roman" panose="02020603050405020304" pitchFamily="18" charset="0"/>
                <a:ea typeface="Times New Roman" panose="02020603050405020304" pitchFamily="18" charset="0"/>
              </a:rPr>
              <a:t> годин. </a:t>
            </a:r>
            <a:r>
              <a:rPr lang="ru-RU" sz="1600" dirty="0" err="1">
                <a:solidFill>
                  <a:srgbClr val="000000"/>
                </a:solidFill>
                <a:latin typeface="Times New Roman" panose="02020603050405020304" pitchFamily="18" charset="0"/>
                <a:ea typeface="Times New Roman" panose="02020603050405020304" pitchFamily="18" charset="0"/>
              </a:rPr>
              <a:t>Своєчасне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як правило, </a:t>
            </a:r>
            <a:r>
              <a:rPr lang="ru-RU" sz="1600" dirty="0" err="1">
                <a:solidFill>
                  <a:srgbClr val="000000"/>
                </a:solidFill>
                <a:latin typeface="Times New Roman" panose="02020603050405020304" pitchFamily="18" charset="0"/>
                <a:ea typeface="Times New Roman" panose="02020603050405020304" pitchFamily="18" charset="0"/>
              </a:rPr>
              <a:t>дає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позитивні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результати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Паралітична</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глибокого</a:t>
            </a:r>
            <a:r>
              <a:rPr lang="ru-RU" sz="1600" dirty="0">
                <a:solidFill>
                  <a:srgbClr val="000000"/>
                </a:solidFill>
                <a:latin typeface="Times New Roman" panose="02020603050405020304" pitchFamily="18" charset="0"/>
                <a:ea typeface="Times New Roman" panose="02020603050405020304" pitchFamily="18" charset="0"/>
              </a:rPr>
              <a:t> коматозного стану. </a:t>
            </a:r>
            <a:r>
              <a:rPr lang="ru-RU" sz="1600" dirty="0" err="1">
                <a:solidFill>
                  <a:srgbClr val="000000"/>
                </a:solidFill>
                <a:latin typeface="Times New Roman" panose="02020603050405020304" pitchFamily="18" charset="0"/>
                <a:ea typeface="Times New Roman" panose="02020603050405020304" pitchFamily="18" charset="0"/>
              </a:rPr>
              <a:t>Судоми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припиняються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м’язова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адинамія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несприятливим</a:t>
            </a:r>
            <a:r>
              <a:rPr lang="ru-RU" sz="1600" dirty="0">
                <a:solidFill>
                  <a:srgbClr val="000000"/>
                </a:solidFill>
                <a:latin typeface="Times New Roman" panose="02020603050405020304" pitchFamily="18" charset="0"/>
                <a:ea typeface="Times New Roman" panose="02020603050405020304" pitchFamily="18" charset="0"/>
              </a:rPr>
              <a:t> симптомом для </a:t>
            </a:r>
            <a:r>
              <a:rPr lang="ru-RU" sz="1600" dirty="0" err="1">
                <a:solidFill>
                  <a:srgbClr val="000000"/>
                </a:solidFill>
                <a:latin typeface="Times New Roman" panose="02020603050405020304" pitchFamily="18" charset="0"/>
                <a:ea typeface="Times New Roman" panose="02020603050405020304" pitchFamily="18" charset="0"/>
              </a:rPr>
              <a:t>життя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поверхневим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спочатку</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короткочасними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перервами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повністю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припиняються</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частішає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зупиняється</a:t>
            </a:r>
            <a:r>
              <a:rPr lang="ru-RU" sz="1600" dirty="0">
                <a:solidFill>
                  <a:srgbClr val="000000"/>
                </a:solidFill>
                <a:latin typeface="Times New Roman" panose="02020603050405020304" pitchFamily="18" charset="0"/>
                <a:ea typeface="Times New Roman" panose="02020603050405020304" pitchFamily="18" charset="0"/>
              </a:rPr>
              <a:t> через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паралічу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Діагноз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a:t>
            </a:r>
            <a:r>
              <a:rPr lang="ru-RU" sz="1600" dirty="0" err="1">
                <a:solidFill>
                  <a:srgbClr val="000000"/>
                </a:solidFill>
                <a:latin typeface="Times New Roman" panose="02020603050405020304" pitchFamily="18" charset="0"/>
                <a:ea typeface="Times New Roman" panose="02020603050405020304" pitchFamily="18" charset="0"/>
              </a:rPr>
              <a:t>базується</a:t>
            </a:r>
            <a:r>
              <a:rPr lang="ru-RU" sz="1600" dirty="0">
                <a:solidFill>
                  <a:srgbClr val="000000"/>
                </a:solidFill>
                <a:latin typeface="Times New Roman" panose="02020603050405020304" pitchFamily="18" charset="0"/>
                <a:ea typeface="Times New Roman" panose="02020603050405020304" pitchFamily="18" charset="0"/>
              </a:rPr>
              <a:t> на таких </a:t>
            </a:r>
            <a:r>
              <a:rPr lang="ru-RU" sz="1600" dirty="0" err="1">
                <a:solidFill>
                  <a:srgbClr val="000000"/>
                </a:solidFill>
                <a:latin typeface="Times New Roman" panose="02020603050405020304" pitchFamily="18" charset="0"/>
                <a:ea typeface="Times New Roman" panose="02020603050405020304" pitchFamily="18" charset="0"/>
              </a:rPr>
              <a:t>ознаках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раптова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поява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запах </a:t>
            </a:r>
            <a:r>
              <a:rPr lang="ru-RU" sz="1600" dirty="0" err="1">
                <a:solidFill>
                  <a:srgbClr val="000000"/>
                </a:solidFill>
                <a:latin typeface="Times New Roman" panose="02020603050405020304" pitchFamily="18" charset="0"/>
                <a:ea typeface="Times New Roman" panose="02020603050405020304" pitchFamily="18" charset="0"/>
              </a:rPr>
              <a:t>гіркого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мигдалю</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видихуваному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червонувате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покривів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тулуба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видимих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екзофтальм</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val="3317913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441" y="216568"/>
            <a:ext cx="10936705" cy="6586418"/>
          </a:xfrm>
          <a:prstGeom prst="rect">
            <a:avLst/>
          </a:prstGeom>
          <a:solidFill>
            <a:srgbClr val="66FFFF"/>
          </a:solidFill>
        </p:spPr>
        <p:txBody>
          <a:bodyPr wrap="square">
            <a:spAutoFit/>
          </a:bodyPr>
          <a:lstStyle/>
          <a:p>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a:t>
            </a:r>
            <a:r>
              <a:rPr lang="uk-UA" sz="1600" dirty="0">
                <a:solidFill>
                  <a:srgbClr val="000000"/>
                </a:solidFill>
                <a:latin typeface="Times New Roman" panose="02020603050405020304" pitchFamily="18" charset="0"/>
                <a:ea typeface="Times New Roman" panose="02020603050405020304" pitchFamily="18" charset="0"/>
              </a:rPr>
              <a:t> полягає в припиненні подальшої дії отрути (одягання протигаза) і використанні антидоту — </a:t>
            </a:r>
            <a:r>
              <a:rPr lang="uk-UA" sz="1600" dirty="0" err="1">
                <a:solidFill>
                  <a:srgbClr val="000000"/>
                </a:solidFill>
                <a:latin typeface="Times New Roman" panose="02020603050405020304" pitchFamily="18" charset="0"/>
                <a:ea typeface="Times New Roman" panose="02020603050405020304" pitchFamily="18" charset="0"/>
              </a:rPr>
              <a:t>пропілнітриту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амілнітриту</a:t>
            </a:r>
            <a:r>
              <a:rPr lang="uk-UA" sz="1600" dirty="0">
                <a:solidFill>
                  <a:srgbClr val="000000"/>
                </a:solidFill>
                <a:latin typeface="Times New Roman" panose="02020603050405020304" pitchFamily="18" charset="0"/>
                <a:ea typeface="Times New Roman" panose="02020603050405020304" pitchFamily="18" charset="0"/>
              </a:rPr>
              <a:t>), який застосовують </a:t>
            </a:r>
            <a:r>
              <a:rPr lang="uk-UA" sz="1600" dirty="0" err="1">
                <a:solidFill>
                  <a:srgbClr val="000000"/>
                </a:solidFill>
                <a:latin typeface="Times New Roman" panose="02020603050405020304" pitchFamily="18" charset="0"/>
                <a:ea typeface="Times New Roman" panose="02020603050405020304" pitchFamily="18" charset="0"/>
              </a:rPr>
              <a:t>інгаляційно</a:t>
            </a:r>
            <a:r>
              <a:rPr lang="uk-UA" sz="1600" dirty="0">
                <a:solidFill>
                  <a:srgbClr val="000000"/>
                </a:solidFill>
                <a:latin typeface="Times New Roman" panose="02020603050405020304" pitchFamily="18" charset="0"/>
                <a:ea typeface="Times New Roman" panose="02020603050405020304" pitchFamily="18" charset="0"/>
              </a:rPr>
              <a:t> (ампула роздавлюється під маскою протигаза) Необхідно уникати його повторного застосування у зв’язку з утворенням великої кількості метгемоглобіну і зниження артеріального тиску.</a:t>
            </a:r>
            <a:br>
              <a:rPr lang="uk-UA" sz="1600" dirty="0">
                <a:solidFill>
                  <a:srgbClr val="000000"/>
                </a:solidFill>
                <a:latin typeface="Times New Roman" panose="02020603050405020304" pitchFamily="18" charset="0"/>
                <a:ea typeface="Times New Roman" panose="02020603050405020304" pitchFamily="18" charset="0"/>
              </a:rPr>
            </a:br>
            <a:r>
              <a:rPr lang="uk-UA" b="1" i="1" dirty="0">
                <a:solidFill>
                  <a:srgbClr val="FF0000"/>
                </a:solidFill>
                <a:latin typeface="Times New Roman" panose="02020603050405020304" pitchFamily="18" charset="0"/>
                <a:ea typeface="Times New Roman" panose="02020603050405020304" pitchFamily="18" charset="0"/>
              </a:rPr>
              <a:t>Долікарська </a:t>
            </a:r>
            <a:r>
              <a:rPr lang="uk-UA" b="1" i="1" dirty="0" smtClean="0">
                <a:solidFill>
                  <a:srgbClr val="FF0000"/>
                </a:solidFill>
                <a:latin typeface="Times New Roman" panose="02020603050405020304" pitchFamily="18" charset="0"/>
                <a:ea typeface="Times New Roman" panose="02020603050405020304" pitchFamily="18" charset="0"/>
              </a:rPr>
              <a:t>допомога</a:t>
            </a:r>
            <a:r>
              <a:rPr lang="en-US" b="1" i="1" dirty="0" smtClean="0">
                <a:solidFill>
                  <a:srgbClr val="FF0000"/>
                </a:solidFill>
                <a:latin typeface="Times New Roman" panose="02020603050405020304" pitchFamily="18" charset="0"/>
                <a:ea typeface="Times New Roman" panose="02020603050405020304" pitchFamily="18" charset="0"/>
              </a:rPr>
              <a:t> </a:t>
            </a:r>
            <a:r>
              <a:rPr lang="uk-UA" sz="1600" b="1" i="1" dirty="0" smtClean="0">
                <a:solidFill>
                  <a:srgbClr val="FF0000"/>
                </a:solidFill>
                <a:latin typeface="Times New Roman" panose="02020603050405020304" pitchFamily="18" charset="0"/>
                <a:ea typeface="Times New Roman" panose="02020603050405020304" pitchFamily="18" charset="0"/>
              </a:rPr>
              <a:t>доповнює</a:t>
            </a:r>
            <a:r>
              <a:rPr lang="uk-UA" i="1" dirty="0" smtClean="0">
                <a:solidFill>
                  <a:srgbClr val="FF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вищевказані </a:t>
            </a:r>
            <a:r>
              <a:rPr lang="uk-UA" sz="1600" dirty="0">
                <a:solidFill>
                  <a:srgbClr val="000000"/>
                </a:solidFill>
                <a:latin typeface="Times New Roman" panose="02020603050405020304" pitchFamily="18" charset="0"/>
                <a:ea typeface="Times New Roman" panose="02020603050405020304" pitchFamily="18" charset="0"/>
              </a:rPr>
              <a:t>заходи введенням судинних і дихальних аналептиків, інгаляцією кисню та штучною вентиляцією легень при зупинці </a:t>
            </a:r>
            <a:r>
              <a:rPr lang="uk-UA" sz="1600" dirty="0" smtClean="0">
                <a:solidFill>
                  <a:srgbClr val="000000"/>
                </a:solidFill>
                <a:latin typeface="Times New Roman" panose="02020603050405020304" pitchFamily="18" charset="0"/>
                <a:ea typeface="Times New Roman" panose="02020603050405020304" pitchFamily="18" charset="0"/>
              </a:rPr>
              <a:t>дихання. </a:t>
            </a:r>
            <a:r>
              <a:rPr lang="uk-UA" sz="1600" dirty="0">
                <a:solidFill>
                  <a:srgbClr val="000000"/>
                </a:solidFill>
                <a:latin typeface="Times New Roman" panose="02020603050405020304" pitchFamily="18" charset="0"/>
                <a:ea typeface="Times New Roman" panose="02020603050405020304" pitchFamily="18" charset="0"/>
              </a:rPr>
              <a:t>По можливості фельдшер зобов’язаний ввести 1 мл 20 % розчину </a:t>
            </a:r>
            <a:r>
              <a:rPr lang="uk-UA" sz="1600" dirty="0" err="1">
                <a:solidFill>
                  <a:srgbClr val="000000"/>
                </a:solidFill>
                <a:latin typeface="Times New Roman" panose="02020603050405020304" pitchFamily="18" charset="0"/>
                <a:ea typeface="Times New Roman" panose="02020603050405020304" pitchFamily="18" charset="0"/>
              </a:rPr>
              <a:t>антиціану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внутрішньом’язово</a:t>
            </a:r>
            <a:r>
              <a:rPr lang="uk-UA" sz="1600" dirty="0">
                <a:solidFill>
                  <a:srgbClr val="000000"/>
                </a:solidFill>
                <a:latin typeface="Times New Roman" panose="02020603050405020304" pitchFamily="18" charset="0"/>
                <a:ea typeface="Times New Roman" panose="02020603050405020304" pitchFamily="18" charset="0"/>
              </a:rPr>
              <a:t>.</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a:t>
            </a:r>
            <a:r>
              <a:rPr lang="uk-UA" sz="1600" dirty="0">
                <a:solidFill>
                  <a:srgbClr val="000000"/>
                </a:solidFill>
                <a:latin typeface="Times New Roman" panose="02020603050405020304" pitchFamily="18" charset="0"/>
                <a:ea typeface="Times New Roman" panose="02020603050405020304" pitchFamily="18" charset="0"/>
              </a:rPr>
              <a:t> полягає у проведенні подальшого </a:t>
            </a:r>
            <a:r>
              <a:rPr lang="uk-UA" sz="1600" dirty="0" err="1">
                <a:solidFill>
                  <a:srgbClr val="000000"/>
                </a:solidFill>
                <a:latin typeface="Times New Roman" panose="02020603050405020304" pitchFamily="18" charset="0"/>
                <a:ea typeface="Times New Roman" panose="02020603050405020304" pitchFamily="18" charset="0"/>
              </a:rPr>
              <a:t>антидотного</a:t>
            </a:r>
            <a:r>
              <a:rPr lang="uk-UA" sz="1600" dirty="0">
                <a:solidFill>
                  <a:srgbClr val="000000"/>
                </a:solidFill>
                <a:latin typeface="Times New Roman" panose="02020603050405020304" pitchFamily="18" charset="0"/>
                <a:ea typeface="Times New Roman" panose="02020603050405020304" pitchFamily="18" charset="0"/>
              </a:rPr>
              <a:t> лікування: послідовно вводять метиленову синьку 1 % у 25 % розчині глюкози (</a:t>
            </a:r>
            <a:r>
              <a:rPr lang="uk-UA" sz="1600" dirty="0" err="1">
                <a:solidFill>
                  <a:srgbClr val="000000"/>
                </a:solidFill>
                <a:latin typeface="Times New Roman" panose="02020603050405020304" pitchFamily="18" charset="0"/>
                <a:ea typeface="Times New Roman" panose="02020603050405020304" pitchFamily="18" charset="0"/>
              </a:rPr>
              <a:t>хромосмон</a:t>
            </a:r>
            <a:r>
              <a:rPr lang="uk-UA" sz="1600" dirty="0">
                <a:solidFill>
                  <a:srgbClr val="000000"/>
                </a:solidFill>
                <a:latin typeface="Times New Roman" panose="02020603050405020304" pitchFamily="18" charset="0"/>
                <a:ea typeface="Times New Roman" panose="02020603050405020304" pitchFamily="18" charset="0"/>
              </a:rPr>
              <a:t>) внутрішньовенно, натрію тіосульфат— 50 мл 30 % розчин внутрішньовенно, глюкозу — до 50 мл 40 % розчин внутрішньовенно, за показами — дихальні аналептики і серцево-судинні засоби, а також проводиться киснева терапія або штучна вентиляція легень за допомогою </a:t>
            </a:r>
            <a:r>
              <a:rPr lang="uk-UA" sz="1600" dirty="0" err="1">
                <a:solidFill>
                  <a:srgbClr val="000000"/>
                </a:solidFill>
                <a:latin typeface="Times New Roman" panose="02020603050405020304" pitchFamily="18" charset="0"/>
                <a:ea typeface="Times New Roman" panose="02020603050405020304" pitchFamily="18" charset="0"/>
              </a:rPr>
              <a:t>кисневодихальних</a:t>
            </a:r>
            <a:r>
              <a:rPr lang="uk-UA" sz="1600" dirty="0">
                <a:solidFill>
                  <a:srgbClr val="000000"/>
                </a:solidFill>
                <a:latin typeface="Times New Roman" panose="02020603050405020304" pitchFamily="18" charset="0"/>
                <a:ea typeface="Times New Roman" panose="02020603050405020304" pitchFamily="18" charset="0"/>
              </a:rPr>
              <a:t> апаратів при зупинці дихання. Евакуація на інші ЕМЕ можлива лише після зняття судом і відновлення нормального дихання. Під час транспортування треба передбачити надання допомоги у випадку рецидивів інтоксикації. </a:t>
            </a:r>
            <a:r>
              <a:rPr lang="uk-UA" sz="1600" b="1" dirty="0">
                <a:solidFill>
                  <a:srgbClr val="000000"/>
                </a:solidFill>
                <a:latin typeface="Times New Roman" panose="02020603050405020304" pitchFamily="18" charset="0"/>
                <a:ea typeface="Times New Roman" panose="02020603050405020304" pitchFamily="18" charset="0"/>
              </a:rPr>
              <a:t>   </a:t>
            </a:r>
            <a:br>
              <a:rPr lang="uk-UA" sz="1600" b="1" dirty="0">
                <a:solidFill>
                  <a:srgbClr val="000000"/>
                </a:solidFill>
                <a:latin typeface="Times New Roman" panose="02020603050405020304" pitchFamily="18" charset="0"/>
                <a:ea typeface="Times New Roman" panose="02020603050405020304" pitchFamily="18" charset="0"/>
              </a:rPr>
            </a:b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Невідкладні заходи</a:t>
            </a:r>
            <a:r>
              <a:rPr lang="uk-UA" sz="1600" i="1" dirty="0" smtClean="0">
                <a:solidFill>
                  <a:srgbClr val="FF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i="1"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повторне введення антидотів (</a:t>
            </a:r>
            <a:r>
              <a:rPr lang="uk-UA" sz="1600" dirty="0" err="1">
                <a:solidFill>
                  <a:srgbClr val="000000"/>
                </a:solidFill>
                <a:latin typeface="Times New Roman" panose="02020603050405020304" pitchFamily="18" charset="0"/>
                <a:ea typeface="Times New Roman" panose="02020603050405020304" pitchFamily="18" charset="0"/>
              </a:rPr>
              <a:t>хромосмон</a:t>
            </a:r>
            <a:r>
              <a:rPr lang="uk-UA" sz="1600" dirty="0">
                <a:solidFill>
                  <a:srgbClr val="000000"/>
                </a:solidFill>
                <a:latin typeface="Times New Roman" panose="02020603050405020304" pitchFamily="18" charset="0"/>
                <a:ea typeface="Times New Roman" panose="02020603050405020304" pitchFamily="18" charset="0"/>
              </a:rPr>
              <a:t>, натрію тіосульфат);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зупинці дихання — переведення на штучну </a:t>
            </a:r>
            <a:r>
              <a:rPr lang="uk-UA" sz="1600" dirty="0" smtClean="0">
                <a:solidFill>
                  <a:srgbClr val="000000"/>
                </a:solidFill>
                <a:latin typeface="Times New Roman" panose="02020603050405020304" pitchFamily="18" charset="0"/>
                <a:ea typeface="Times New Roman" panose="02020603050405020304" pitchFamily="18" charset="0"/>
              </a:rPr>
              <a:t>в</a:t>
            </a:r>
            <a:r>
              <a:rPr lang="en-US" sz="1600" dirty="0" smtClean="0">
                <a:solidFill>
                  <a:srgbClr val="000000"/>
                </a:solidFill>
                <a:latin typeface="Times New Roman" panose="02020603050405020304" pitchFamily="18" charset="0"/>
                <a:ea typeface="Times New Roman" panose="02020603050405020304" pitchFamily="18" charset="0"/>
              </a:rPr>
              <a:t> </a:t>
            </a:r>
            <a:r>
              <a:rPr lang="uk-UA" sz="1600" dirty="0" err="1" smtClean="0">
                <a:solidFill>
                  <a:srgbClr val="000000"/>
                </a:solidFill>
                <a:latin typeface="Times New Roman" panose="02020603050405020304" pitchFamily="18" charset="0"/>
                <a:ea typeface="Times New Roman" panose="02020603050405020304" pitchFamily="18" charset="0"/>
              </a:rPr>
              <a:t>ентиляцію</a:t>
            </a:r>
            <a:r>
              <a:rPr lang="uk-UA" sz="1600" dirty="0" smtClean="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легень     за допомогою автоматичних </a:t>
            </a:r>
            <a:r>
              <a:rPr lang="uk-UA" sz="1600" dirty="0" err="1">
                <a:solidFill>
                  <a:srgbClr val="000000"/>
                </a:solidFill>
                <a:latin typeface="Times New Roman" panose="02020603050405020304" pitchFamily="18" charset="0"/>
                <a:ea typeface="Times New Roman" panose="02020603050405020304" pitchFamily="18" charset="0"/>
              </a:rPr>
              <a:t>кисневодихальних</a:t>
            </a:r>
            <a:r>
              <a:rPr lang="uk-UA" sz="1600" dirty="0">
                <a:solidFill>
                  <a:srgbClr val="000000"/>
                </a:solidFill>
                <a:latin typeface="Times New Roman" panose="02020603050405020304" pitchFamily="18" charset="0"/>
                <a:ea typeface="Times New Roman" panose="02020603050405020304" pitchFamily="18" charset="0"/>
              </a:rPr>
              <a:t> апаратів;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застосування дихальних аналептиків і серцево-судинних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Заходи, які можуть бути відкладені:</a:t>
            </a:r>
            <a:r>
              <a:rPr lang="uk-UA" sz="1600" i="1" dirty="0">
                <a:solidFill>
                  <a:srgbClr val="000000"/>
                </a:solidFill>
                <a:latin typeface="Times New Roman" panose="02020603050405020304" pitchFamily="18" charset="0"/>
                <a:ea typeface="Times New Roman" panose="02020603050405020304" pitchFamily="18" charset="0"/>
              </a:rPr>
              <a:t/>
            </a:r>
            <a:br>
              <a:rPr lang="uk-UA" sz="1600" i="1"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профілактика інфекційних ускладнень (антибіотики);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призначення десенсибілізуючих і </a:t>
            </a:r>
            <a:r>
              <a:rPr lang="uk-UA" sz="1600" dirty="0" err="1">
                <a:solidFill>
                  <a:srgbClr val="000000"/>
                </a:solidFill>
                <a:latin typeface="Times New Roman" panose="02020603050405020304" pitchFamily="18" charset="0"/>
                <a:ea typeface="Times New Roman" panose="02020603050405020304" pitchFamily="18" charset="0"/>
              </a:rPr>
              <a:t>загальнозміцнюючих</a:t>
            </a:r>
            <a:r>
              <a:rPr lang="uk-UA" sz="1600" dirty="0">
                <a:solidFill>
                  <a:srgbClr val="000000"/>
                </a:solidFill>
                <a:latin typeface="Times New Roman" panose="02020603050405020304" pitchFamily="18" charset="0"/>
                <a:ea typeface="Times New Roman" panose="02020603050405020304" pitchFamily="18" charset="0"/>
              </a:rPr>
              <a:t>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Нетранспортабельними на етапі кваліфікованої медичної допомоги є уражені, які перебувають у коматозному стані, при наявності судомного синдрому. Їх залишають на цьому етапі до повного вилікування.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 проводиться</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у терапевтичних та неврологічних шпиталях до повного усунення ускладнень і наслідків гострих отруєнь.</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269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28271" y="262416"/>
            <a:ext cx="8980186" cy="6139204"/>
          </a:xfrm>
          <a:prstGeom prst="rect">
            <a:avLst/>
          </a:prstGeom>
        </p:spPr>
      </p:pic>
    </p:spTree>
    <p:extLst>
      <p:ext uri="{BB962C8B-B14F-4D97-AF65-F5344CB8AC3E}">
        <p14:creationId xmlns:p14="http://schemas.microsoft.com/office/powerpoint/2010/main" val="3171518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192505"/>
            <a:ext cx="8758989" cy="6463308"/>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lgn="ctr"/>
            <a:r>
              <a:rPr lang="uk-UA" b="1" dirty="0">
                <a:solidFill>
                  <a:srgbClr val="00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Отруйні речовини шкірнонаривної дії</a:t>
            </a:r>
          </a:p>
          <a:p>
            <a:r>
              <a:rPr lang="ru-RU" dirty="0" err="1">
                <a:solidFill>
                  <a:srgbClr val="000000"/>
                </a:solidFill>
                <a:latin typeface="Times New Roman" panose="02020603050405020304" pitchFamily="18" charset="0"/>
                <a:ea typeface="Times New Roman" panose="02020603050405020304" pitchFamily="18" charset="0"/>
              </a:rPr>
              <a:t>Серед</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шкірнонаривної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імовірним</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зберігається</a:t>
            </a:r>
            <a:r>
              <a:rPr lang="ru-RU" dirty="0">
                <a:solidFill>
                  <a:srgbClr val="000000"/>
                </a:solidFill>
                <a:latin typeface="Times New Roman" panose="02020603050405020304" pitchFamily="18" charset="0"/>
                <a:ea typeface="Times New Roman" panose="02020603050405020304" pitchFamily="18" charset="0"/>
              </a:rPr>
              <a:t> в арсеналах </a:t>
            </a:r>
            <a:r>
              <a:rPr lang="ru-RU" dirty="0" err="1">
                <a:solidFill>
                  <a:srgbClr val="000000"/>
                </a:solidFill>
                <a:latin typeface="Times New Roman" panose="02020603050405020304" pitchFamily="18" charset="0"/>
                <a:ea typeface="Times New Roman" panose="02020603050405020304" pitchFamily="18" charset="0"/>
              </a:rPr>
              <a:t>армій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іноземних</a:t>
            </a:r>
            <a:r>
              <a:rPr lang="ru-RU" dirty="0">
                <a:solidFill>
                  <a:srgbClr val="000000"/>
                </a:solidFill>
                <a:latin typeface="Times New Roman" panose="02020603050405020304" pitchFamily="18" charset="0"/>
                <a:ea typeface="Times New Roman" panose="02020603050405020304" pitchFamily="18" charset="0"/>
              </a:rPr>
              <a:t> держав. </a:t>
            </a:r>
            <a:r>
              <a:rPr lang="ru-RU" dirty="0" err="1">
                <a:solidFill>
                  <a:srgbClr val="000000"/>
                </a:solidFill>
                <a:latin typeface="Times New Roman" panose="02020603050405020304" pitchFamily="18" charset="0"/>
                <a:ea typeface="Times New Roman" panose="02020603050405020304" pitchFamily="18" charset="0"/>
              </a:rPr>
              <a:t>Подібний</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люїзит</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належить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табельних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як і ФОР, </a:t>
            </a:r>
            <a:r>
              <a:rPr lang="ru-RU" dirty="0" err="1">
                <a:solidFill>
                  <a:srgbClr val="000000"/>
                </a:solidFill>
                <a:latin typeface="Times New Roman" panose="02020603050405020304" pitchFamily="18" charset="0"/>
                <a:ea typeface="Times New Roman" panose="02020603050405020304" pitchFamily="18" charset="0"/>
              </a:rPr>
              <a:t>пов’язаний</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як через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так і через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покриви. </a:t>
            </a:r>
            <a:r>
              <a:rPr lang="ru-RU" dirty="0" err="1">
                <a:solidFill>
                  <a:srgbClr val="000000"/>
                </a:solidFill>
                <a:latin typeface="Times New Roman" panose="02020603050405020304" pitchFamily="18" charset="0"/>
                <a:ea typeface="Times New Roman" panose="02020603050405020304" pitchFamily="18" charset="0"/>
              </a:rPr>
              <a:t>Віднесення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до ОР </a:t>
            </a:r>
            <a:r>
              <a:rPr lang="ru-RU" dirty="0" err="1">
                <a:solidFill>
                  <a:srgbClr val="000000"/>
                </a:solidFill>
                <a:latin typeface="Times New Roman" panose="02020603050405020304" pitchFamily="18" charset="0"/>
                <a:ea typeface="Times New Roman" panose="02020603050405020304" pitchFamily="18" charset="0"/>
              </a:rPr>
              <a:t>шкірнонаривної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підкреслює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покриви. Але,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у кров </a:t>
            </a:r>
            <a:r>
              <a:rPr lang="ru-RU" dirty="0" err="1">
                <a:solidFill>
                  <a:srgbClr val="000000"/>
                </a:solidFill>
                <a:latin typeface="Times New Roman" panose="02020603050405020304" pitchFamily="18" charset="0"/>
                <a:ea typeface="Times New Roman" panose="02020603050405020304" pitchFamily="18" charset="0"/>
              </a:rPr>
              <a:t>чинити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загальнотоксичну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дію</a:t>
            </a:r>
            <a:r>
              <a:rPr lang="ru-RU" dirty="0">
                <a:solidFill>
                  <a:srgbClr val="000000"/>
                </a:solidFill>
                <a:latin typeface="Times New Roman" panose="02020603050405020304" pitchFamily="18" charset="0"/>
                <a:ea typeface="Times New Roman" panose="02020603050405020304" pitchFamily="18" charset="0"/>
              </a:rPr>
              <a:t> і часто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смертельного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Тому </a:t>
            </a:r>
            <a:r>
              <a:rPr lang="ru-RU" dirty="0" err="1">
                <a:solidFill>
                  <a:srgbClr val="000000"/>
                </a:solidFill>
                <a:latin typeface="Times New Roman" panose="02020603050405020304" pitchFamily="18" charset="0"/>
                <a:ea typeface="Times New Roman" panose="02020603050405020304" pitchFamily="18" charset="0"/>
              </a:rPr>
              <a:t>іприт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називають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шкірно-резорбтивної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використаний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крапельно-рідинному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та у </a:t>
            </a:r>
            <a:r>
              <a:rPr lang="ru-RU" dirty="0" err="1">
                <a:solidFill>
                  <a:srgbClr val="000000"/>
                </a:solidFill>
                <a:latin typeface="Times New Roman" panose="02020603050405020304" pitchFamily="18" charset="0"/>
                <a:ea typeface="Times New Roman" panose="02020603050405020304" pitchFamily="18" charset="0"/>
              </a:rPr>
              <a:t>формі</a:t>
            </a:r>
            <a:r>
              <a:rPr lang="ru-RU" dirty="0">
                <a:solidFill>
                  <a:srgbClr val="000000"/>
                </a:solidFill>
                <a:latin typeface="Times New Roman" panose="02020603050405020304" pitchFamily="18" charset="0"/>
                <a:ea typeface="Times New Roman" panose="02020603050405020304" pitchFamily="18" charset="0"/>
              </a:rPr>
              <a:t> велико- і </a:t>
            </a:r>
            <a:r>
              <a:rPr lang="ru-RU" dirty="0" err="1">
                <a:solidFill>
                  <a:srgbClr val="000000"/>
                </a:solidFill>
                <a:latin typeface="Times New Roman" panose="02020603050405020304" pitchFamily="18" charset="0"/>
                <a:ea typeface="Times New Roman" panose="02020603050405020304" pitchFamily="18" charset="0"/>
              </a:rPr>
              <a:t>дрібнодисперсного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аерозолю</a:t>
            </a:r>
            <a:r>
              <a:rPr lang="ru-RU" dirty="0">
                <a:solidFill>
                  <a:srgbClr val="000000"/>
                </a:solidFill>
                <a:latin typeface="Times New Roman" panose="02020603050405020304" pitchFamily="18" charset="0"/>
                <a:ea typeface="Times New Roman" panose="02020603050405020304" pitchFamily="18" charset="0"/>
              </a:rPr>
              <a:t>. Легко </a:t>
            </a:r>
            <a:r>
              <a:rPr lang="ru-RU" dirty="0" err="1">
                <a:solidFill>
                  <a:srgbClr val="000000"/>
                </a:solidFill>
                <a:latin typeface="Times New Roman" panose="02020603050405020304" pitchFamily="18" charset="0"/>
                <a:ea typeface="Times New Roman" panose="02020603050405020304" pitchFamily="18" charset="0"/>
              </a:rPr>
              <a:t>проникає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людини</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непо-шкоджену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шлунково-кишковий</a:t>
            </a:r>
            <a:r>
              <a:rPr lang="ru-RU" dirty="0">
                <a:solidFill>
                  <a:srgbClr val="000000"/>
                </a:solidFill>
                <a:latin typeface="Times New Roman" panose="02020603050405020304" pitchFamily="18" charset="0"/>
                <a:ea typeface="Times New Roman" panose="02020603050405020304" pitchFamily="18" charset="0"/>
              </a:rPr>
              <a:t> тракт,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групи</a:t>
            </a:r>
            <a:r>
              <a:rPr lang="ru-RU" dirty="0">
                <a:solidFill>
                  <a:srgbClr val="000000"/>
                </a:solidFill>
                <a:latin typeface="Times New Roman" panose="02020603050405020304" pitchFamily="18" charset="0"/>
                <a:ea typeface="Times New Roman" panose="02020603050405020304" pitchFamily="18" charset="0"/>
              </a:rPr>
              <a:t> ФОР.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вивчений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недосконало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Встановлено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виразково-некротичні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є результатом </a:t>
            </a:r>
            <a:r>
              <a:rPr lang="ru-RU" dirty="0" err="1">
                <a:solidFill>
                  <a:srgbClr val="000000"/>
                </a:solidFill>
                <a:latin typeface="Times New Roman" panose="02020603050405020304" pitchFamily="18" charset="0"/>
                <a:ea typeface="Times New Roman" panose="02020603050405020304" pitchFamily="18" charset="0"/>
              </a:rPr>
              <a:t>взаємодії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клітинними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кров’яне</a:t>
            </a:r>
            <a:r>
              <a:rPr lang="ru-RU" dirty="0">
                <a:solidFill>
                  <a:srgbClr val="000000"/>
                </a:solidFill>
                <a:latin typeface="Times New Roman" panose="02020603050405020304" pitchFamily="18" charset="0"/>
                <a:ea typeface="Times New Roman" panose="02020603050405020304" pitchFamily="18" charset="0"/>
              </a:rPr>
              <a:t> русло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клітинні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структури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вступає</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взаємодію</a:t>
            </a:r>
            <a:r>
              <a:rPr lang="ru-RU" dirty="0">
                <a:solidFill>
                  <a:srgbClr val="000000"/>
                </a:solidFill>
                <a:latin typeface="Times New Roman" panose="02020603050405020304" pitchFamily="18" charset="0"/>
                <a:ea typeface="Times New Roman" panose="02020603050405020304" pitchFamily="18" charset="0"/>
              </a:rPr>
              <a:t> з ДНК </a:t>
            </a:r>
            <a:r>
              <a:rPr lang="ru-RU" dirty="0" err="1">
                <a:solidFill>
                  <a:srgbClr val="000000"/>
                </a:solidFill>
                <a:latin typeface="Times New Roman" panose="02020603050405020304" pitchFamily="18" charset="0"/>
                <a:ea typeface="Times New Roman" panose="02020603050405020304" pitchFamily="18" charset="0"/>
              </a:rPr>
              <a:t>клітинного</a:t>
            </a:r>
            <a:r>
              <a:rPr lang="ru-RU" dirty="0">
                <a:solidFill>
                  <a:srgbClr val="000000"/>
                </a:solidFill>
                <a:latin typeface="Times New Roman" panose="02020603050405020304" pitchFamily="18" charset="0"/>
                <a:ea typeface="Times New Roman" panose="02020603050405020304" pitchFamily="18" charset="0"/>
              </a:rPr>
              <a:t> ядра і РНК </a:t>
            </a:r>
            <a:r>
              <a:rPr lang="ru-RU" dirty="0" err="1">
                <a:solidFill>
                  <a:srgbClr val="000000"/>
                </a:solidFill>
                <a:latin typeface="Times New Roman" panose="02020603050405020304" pitchFamily="18" charset="0"/>
                <a:ea typeface="Times New Roman" panose="02020603050405020304" pitchFamily="18" charset="0"/>
              </a:rPr>
              <a:t>цитоплазми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пошкоджуючи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структурі</a:t>
            </a:r>
            <a:r>
              <a:rPr lang="ru-RU" dirty="0">
                <a:solidFill>
                  <a:srgbClr val="000000"/>
                </a:solidFill>
                <a:latin typeface="Times New Roman" panose="02020603050405020304" pitchFamily="18" charset="0"/>
                <a:ea typeface="Times New Roman" panose="02020603050405020304" pitchFamily="18" charset="0"/>
              </a:rPr>
              <a:t> ДНК ,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гальмування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поділу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цитостатична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біохімічні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синтезом </a:t>
            </a:r>
            <a:r>
              <a:rPr lang="ru-RU" dirty="0" err="1">
                <a:solidFill>
                  <a:srgbClr val="000000"/>
                </a:solidFill>
                <a:latin typeface="Times New Roman" panose="02020603050405020304" pitchFamily="18" charset="0"/>
                <a:ea typeface="Times New Roman" panose="02020603050405020304" pitchFamily="18" charset="0"/>
              </a:rPr>
              <a:t>білка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кінцевому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загибелі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8465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68035" y="145472"/>
            <a:ext cx="8603673" cy="6452755"/>
          </a:xfrm>
          <a:prstGeom prst="rect">
            <a:avLst/>
          </a:prstGeom>
        </p:spPr>
      </p:pic>
    </p:spTree>
    <p:extLst>
      <p:ext uri="{BB962C8B-B14F-4D97-AF65-F5344CB8AC3E}">
        <p14:creationId xmlns:p14="http://schemas.microsoft.com/office/powerpoint/2010/main" val="584940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7989" y="822444"/>
            <a:ext cx="8650705" cy="5078313"/>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Загальні уявлення про патогенез</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Незважаючи на різноманітність клінічних форм ураження іпритом, можна виділити характерні особливості розвитку і перебігу отруєння цією речовиною. Іприту не властива місцева подразлива дія, що часто є причиною несвоєчасного використання засобів захисту, а отже, і виникнення тяжких уражень. Вважається, що іприт має місцеву знеболювальну дію, яка приховує початкові розлади життєдіяльності тканин.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Для уражених іпритом характерна наявність прихованого періоду, тривалість якого може коливатись протягом 2-4 годин при дії на очі та органи дихання і до 13-15 годин — на шкіру. Він належить до отрут з вираженими кумулятивними властивостями, тобто має здатність накопичуватися в організмі при повторному потраплянні навіть відносно невеликих доз. Треба враховувати таку його особливість, що в осіб, які мали контакт з іпритом, виникає сенсибілізація до нього, і повторне ураження в мінімальній дозі може призвести до бурхливого розвитку тяжкого отруєння. Стан сенсибілізації часто зберігається протягом багатьох років, проявляючись у вигляді набряку шкірних покривів.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Характерним для місцевих уражень іпритом є повільне загоювання виразкових дефектів як одного із проявів загального зниження захисних реакцій організму. Цим же пояснюється зниження опірності до різних інфекційних впливів.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34674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631" y="240631"/>
            <a:ext cx="9276348" cy="6494085"/>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уражень іпритом</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У патологічний процес, який виникає при ураженні іпритом, втягується багато органів і систем, незалежно від шляху проникнення ОР в організм людини. Проте, існує різниця в динаміці розвитку ураження при дії пароподібної,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-рідинної ОР та у вигляді аерозолю. В останньому випадку ураження відбувається як через органи дихання, так і через шкірні покриви. </a:t>
            </a:r>
            <a:r>
              <a:rPr lang="uk-UA" sz="1600" i="1" dirty="0">
                <a:solidFill>
                  <a:srgbClr val="000000"/>
                </a:solidFill>
                <a:latin typeface="Times New Roman" panose="02020603050405020304" pitchFamily="18" charset="0"/>
                <a:ea typeface="Times New Roman" panose="02020603050405020304" pitchFamily="18" charset="0"/>
              </a:rPr>
              <a:t>    </a:t>
            </a:r>
            <a:br>
              <a:rPr lang="uk-UA" sz="1600" i="1" dirty="0">
                <a:solidFill>
                  <a:srgbClr val="000000"/>
                </a:solidFill>
                <a:latin typeface="Times New Roman" panose="02020603050405020304" pitchFamily="18" charset="0"/>
                <a:ea typeface="Times New Roman" panose="02020603050405020304" pitchFamily="18" charset="0"/>
              </a:rPr>
            </a:br>
            <a:r>
              <a:rPr lang="uk-UA" sz="1600" b="1" i="1" dirty="0">
                <a:solidFill>
                  <a:srgbClr val="FF0000"/>
                </a:solidFill>
                <a:latin typeface="Times New Roman" panose="02020603050405020304" pitchFamily="18" charset="0"/>
                <a:ea typeface="Times New Roman" panose="02020603050405020304" pitchFamily="18" charset="0"/>
              </a:rPr>
              <a:t>Ураження пароподібним іпритом.</a:t>
            </a:r>
            <a:r>
              <a:rPr lang="uk-UA" sz="1600" b="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Відрізняється насамперед тим, що в клінічній картині на перше місце виступають симптоми ураження очей і органів дихання. Прояви його дії на шкірні покриви незначні. На початку дії пароподібного іприту потерпілий не відчуває ніяких змін у стані здоров’я. Властивий технічному іприту запах гірчиці або часнику швидко зникає, а перегнаний іприт взагалі не має специфічного запаху. Але через 2-3 години виникають відчуття піску в очах, світлобоязнь, сльозотеча, кон’юнктива червоніє і дещо набрякає. Пізніше з’являються симптоми ураження дихальних шляхів, що супроводжуються відчуттям сухості й подразнення в горлі, спостерігають гіперемію і набряк слизових оболонок, нежить, іноді — афонію. Значно пізніше з’являється гіперемія шкірних покривів, спочатку на ділянках шкіри з підвищеною пітливістю або в місцях її постійного контакту з одягом (калитка, внутрішня поверхня стегон, пахові западини, шия, поперекова ділянка). У цих місцях виникає відчуття свербіння, яке посилюється при підвищенні температури повітря. Симптоми </a:t>
            </a:r>
            <a:r>
              <a:rPr lang="uk-UA" sz="1600" dirty="0" err="1">
                <a:solidFill>
                  <a:srgbClr val="000000"/>
                </a:solidFill>
                <a:latin typeface="Times New Roman" panose="02020603050405020304" pitchFamily="18" charset="0"/>
                <a:ea typeface="Times New Roman" panose="02020603050405020304" pitchFamily="18" charset="0"/>
              </a:rPr>
              <a:t>загальнотоксичної</a:t>
            </a:r>
            <a:r>
              <a:rPr lang="uk-UA" sz="1600" dirty="0">
                <a:solidFill>
                  <a:srgbClr val="000000"/>
                </a:solidFill>
                <a:latin typeface="Times New Roman" panose="02020603050405020304" pitchFamily="18" charset="0"/>
                <a:ea typeface="Times New Roman" panose="02020603050405020304" pitchFamily="18" charset="0"/>
              </a:rPr>
              <a:t> дії проявляються підвищенням температури тіла, пригніченням, головним болем, іноді — нудотою або позивом до блювання.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Ураження </a:t>
            </a:r>
            <a:r>
              <a:rPr lang="uk-UA" sz="1600" b="1" i="1" dirty="0" err="1">
                <a:solidFill>
                  <a:srgbClr val="FF0000"/>
                </a:solidFill>
                <a:latin typeface="Times New Roman" panose="02020603050405020304" pitchFamily="18" charset="0"/>
                <a:ea typeface="Times New Roman" panose="02020603050405020304" pitchFamily="18" charset="0"/>
              </a:rPr>
              <a:t>крапельно</a:t>
            </a:r>
            <a:r>
              <a:rPr lang="uk-UA" sz="1600" b="1" i="1" dirty="0">
                <a:solidFill>
                  <a:srgbClr val="FF0000"/>
                </a:solidFill>
                <a:latin typeface="Times New Roman" panose="02020603050405020304" pitchFamily="18" charset="0"/>
                <a:ea typeface="Times New Roman" panose="02020603050405020304" pitchFamily="18" charset="0"/>
              </a:rPr>
              <a:t>-рідинним іпритом.</a:t>
            </a:r>
            <a:r>
              <a:rPr lang="uk-UA" sz="1600" b="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дії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-рідинного іприту на шкіру або слизові оболонки виникають місцеві ураження, тяжкість яких залежить від дози ОР. При потраплянні іприту на шкіру великого значення набуває щільність ураження, тобто кількість ОР у грамах, що припадає на 1 см2 шкірних покривів. Чим більша площа ураження шкірних покривів, тим виразніше проявляються симптоми </a:t>
            </a:r>
            <a:r>
              <a:rPr lang="uk-UA" sz="1600" dirty="0" err="1">
                <a:solidFill>
                  <a:srgbClr val="000000"/>
                </a:solidFill>
                <a:latin typeface="Times New Roman" panose="02020603050405020304" pitchFamily="18" charset="0"/>
                <a:ea typeface="Times New Roman" panose="02020603050405020304" pitchFamily="18" charset="0"/>
              </a:rPr>
              <a:t>резорбтивної</a:t>
            </a:r>
            <a:r>
              <a:rPr lang="uk-UA" sz="1600" dirty="0">
                <a:solidFill>
                  <a:srgbClr val="000000"/>
                </a:solidFill>
                <a:latin typeface="Times New Roman" panose="02020603050405020304" pitchFamily="18" charset="0"/>
                <a:ea typeface="Times New Roman" panose="02020603050405020304" pitchFamily="18" charset="0"/>
              </a:rPr>
              <a:t> дії іприту. Проникнення іприту в очі загрожує втратою зору, а надходження в шлунково-кишковий тракт призводить до тяжких уражень, які супроводжуються тривалим порушенням функції травлення.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2049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4852" y="214218"/>
            <a:ext cx="9312442" cy="6463308"/>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уражень іпритом при дії на шкірні покриви</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дози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точніше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розрізняють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еритематозну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везикуло-бульозну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бульозно-виразкову</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гангренозну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форми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Будь-яка з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форм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прихованого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Еритематозна</a:t>
            </a:r>
            <a:r>
              <a:rPr lang="ru-RU" b="1" i="1" dirty="0">
                <a:solidFill>
                  <a:srgbClr val="FF0000"/>
                </a:solidFill>
                <a:latin typeface="Times New Roman" panose="02020603050405020304" pitchFamily="18" charset="0"/>
                <a:ea typeface="Times New Roman" panose="02020603050405020304" pitchFamily="18" charset="0"/>
              </a:rPr>
              <a:t> форма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низькій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прихованого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складає</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12 годин.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ураженій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пляма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блідо-рожевого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кольору</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чітких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зв’язку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відсутністю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еритематозна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піднімається</a:t>
            </a:r>
            <a:r>
              <a:rPr lang="ru-RU" dirty="0">
                <a:solidFill>
                  <a:srgbClr val="000000"/>
                </a:solidFill>
                <a:latin typeface="Times New Roman" panose="02020603050405020304" pitchFamily="18" charset="0"/>
                <a:ea typeface="Times New Roman" panose="02020603050405020304" pitchFamily="18" charset="0"/>
              </a:rPr>
              <a:t> над </a:t>
            </a:r>
            <a:r>
              <a:rPr lang="ru-RU" dirty="0" err="1">
                <a:solidFill>
                  <a:srgbClr val="000000"/>
                </a:solidFill>
                <a:latin typeface="Times New Roman" panose="02020603050405020304" pitchFamily="18" charset="0"/>
                <a:ea typeface="Times New Roman" panose="02020603050405020304" pitchFamily="18" charset="0"/>
              </a:rPr>
              <a:t>неураженою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поверхнею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відчуттям</a:t>
            </a:r>
            <a:r>
              <a:rPr lang="ru-RU" dirty="0">
                <a:solidFill>
                  <a:srgbClr val="000000"/>
                </a:solidFill>
                <a:latin typeface="Times New Roman" panose="02020603050405020304" pitchFamily="18" charset="0"/>
                <a:ea typeface="Times New Roman" panose="02020603050405020304" pitchFamily="18" charset="0"/>
              </a:rPr>
              <a:t> сильного </a:t>
            </a:r>
            <a:r>
              <a:rPr lang="ru-RU" dirty="0" err="1">
                <a:solidFill>
                  <a:srgbClr val="000000"/>
                </a:solidFill>
                <a:latin typeface="Times New Roman" panose="02020603050405020304" pitchFamily="18" charset="0"/>
                <a:ea typeface="Times New Roman" panose="02020603050405020304" pitchFamily="18" charset="0"/>
              </a:rPr>
              <a:t>свербіння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підвищенні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навколишньої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зливаються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утворюють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суцільного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почервоніння</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зникати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пігментація</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тривалий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Видужання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на 7-10 день. </a:t>
            </a:r>
            <a:r>
              <a:rPr lang="ru-RU" dirty="0" err="1">
                <a:solidFill>
                  <a:srgbClr val="000000"/>
                </a:solidFill>
                <a:latin typeface="Times New Roman" panose="02020603050405020304" pitchFamily="18" charset="0"/>
                <a:ea typeface="Times New Roman" panose="02020603050405020304" pitchFamily="18" charset="0"/>
              </a:rPr>
              <a:t>Еритематозна</a:t>
            </a:r>
            <a:r>
              <a:rPr lang="ru-RU" dirty="0">
                <a:solidFill>
                  <a:srgbClr val="000000"/>
                </a:solidFill>
                <a:latin typeface="Times New Roman" panose="02020603050405020304" pitchFamily="18" charset="0"/>
                <a:ea typeface="Times New Roman" panose="02020603050405020304" pitchFamily="18" charset="0"/>
              </a:rPr>
              <a:t> форма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відповідає</a:t>
            </a:r>
            <a:r>
              <a:rPr lang="ru-RU" dirty="0">
                <a:solidFill>
                  <a:srgbClr val="000000"/>
                </a:solidFill>
                <a:latin typeface="Times New Roman" panose="02020603050405020304" pitchFamily="18" charset="0"/>
                <a:ea typeface="Times New Roman" panose="02020603050405020304" pitchFamily="18" charset="0"/>
              </a:rPr>
              <a:t> легкому </a:t>
            </a:r>
            <a:r>
              <a:rPr lang="ru-RU" dirty="0" err="1">
                <a:solidFill>
                  <a:srgbClr val="000000"/>
                </a:solidFill>
                <a:latin typeface="Times New Roman" panose="02020603050405020304" pitchFamily="18" charset="0"/>
                <a:ea typeface="Times New Roman" panose="02020603050405020304" pitchFamily="18" charset="0"/>
              </a:rPr>
              <a:t>ступеню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Везикуло-бульозна</a:t>
            </a:r>
            <a:r>
              <a:rPr lang="ru-RU" b="1" i="1" dirty="0">
                <a:solidFill>
                  <a:srgbClr val="FF0000"/>
                </a:solidFill>
                <a:latin typeface="Times New Roman" panose="02020603050405020304" pitchFamily="18" charset="0"/>
                <a:ea typeface="Times New Roman" panose="02020603050405020304" pitchFamily="18" charset="0"/>
              </a:rPr>
              <a:t> форма</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еритематозно-бульозний</a:t>
            </a:r>
            <a:r>
              <a:rPr lang="ru-RU" b="1" dirty="0">
                <a:solidFill>
                  <a:srgbClr val="FF0000"/>
                </a:solidFill>
                <a:latin typeface="Times New Roman" panose="02020603050405020304" pitchFamily="18" charset="0"/>
                <a:ea typeface="Times New Roman" panose="02020603050405020304" pitchFamily="18" charset="0"/>
              </a:rPr>
              <a:t> дерматит)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Через 6-12 годин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чітко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окреслюються</a:t>
            </a:r>
            <a:r>
              <a:rPr lang="ru-RU" dirty="0">
                <a:solidFill>
                  <a:srgbClr val="000000"/>
                </a:solidFill>
                <a:latin typeface="Times New Roman" panose="02020603050405020304" pitchFamily="18" charset="0"/>
                <a:ea typeface="Times New Roman" panose="02020603050405020304" pitchFamily="18" charset="0"/>
              </a:rPr>
              <a:t>. По краях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дрібні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везикули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наповнені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світлою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опалесцентною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Оточуючи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утворюють</a:t>
            </a:r>
            <a:r>
              <a:rPr lang="ru-RU" dirty="0">
                <a:solidFill>
                  <a:srgbClr val="000000"/>
                </a:solidFill>
                <a:latin typeface="Times New Roman" panose="02020603050405020304" pitchFamily="18" charset="0"/>
                <a:ea typeface="Times New Roman" panose="02020603050405020304" pitchFamily="18" charset="0"/>
              </a:rPr>
              <a:t> так </a:t>
            </a:r>
            <a:r>
              <a:rPr lang="ru-RU" dirty="0" err="1">
                <a:solidFill>
                  <a:srgbClr val="000000"/>
                </a:solidFill>
                <a:latin typeface="Times New Roman" panose="02020603050405020304" pitchFamily="18" charset="0"/>
                <a:ea typeface="Times New Roman" panose="02020603050405020304" pitchFamily="18" charset="0"/>
              </a:rPr>
              <a:t>зване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намисто</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яке </a:t>
            </a:r>
            <a:r>
              <a:rPr lang="ru-RU" dirty="0" err="1">
                <a:solidFill>
                  <a:srgbClr val="000000"/>
                </a:solidFill>
                <a:latin typeface="Times New Roman" panose="02020603050405020304" pitchFamily="18" charset="0"/>
                <a:ea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свербежем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болючістю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4-6 дня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спадати</a:t>
            </a:r>
            <a:r>
              <a:rPr lang="ru-RU" dirty="0">
                <a:solidFill>
                  <a:srgbClr val="000000"/>
                </a:solidFill>
                <a:latin typeface="Times New Roman" panose="02020603050405020304" pitchFamily="18" charset="0"/>
                <a:ea typeface="Times New Roman" panose="02020603050405020304" pitchFamily="18" charset="0"/>
              </a:rPr>
              <a:t>, а на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ерозії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покриваються</a:t>
            </a:r>
            <a:r>
              <a:rPr lang="ru-RU" dirty="0">
                <a:solidFill>
                  <a:srgbClr val="000000"/>
                </a:solidFill>
                <a:latin typeface="Times New Roman" panose="02020603050405020304" pitchFamily="18" charset="0"/>
                <a:ea typeface="Times New Roman" panose="02020603050405020304" pitchFamily="18" charset="0"/>
              </a:rPr>
              <a:t> твердою </a:t>
            </a:r>
            <a:r>
              <a:rPr lang="ru-RU" dirty="0" err="1">
                <a:solidFill>
                  <a:srgbClr val="000000"/>
                </a:solidFill>
                <a:latin typeface="Times New Roman" panose="02020603050405020304" pitchFamily="18" charset="0"/>
                <a:ea typeface="Times New Roman" panose="02020603050405020304" pitchFamily="18" charset="0"/>
              </a:rPr>
              <a:t>шкіркою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епітелізації</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шкірочка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відпадає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оголюючи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депігментованої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103081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923309" y="318654"/>
            <a:ext cx="4724400" cy="5114925"/>
          </a:xfrm>
          <a:prstGeom prst="rect">
            <a:avLst/>
          </a:prstGeom>
        </p:spPr>
      </p:pic>
      <p:sp>
        <p:nvSpPr>
          <p:cNvPr id="3" name="Прямоугольник 2"/>
          <p:cNvSpPr/>
          <p:nvPr/>
        </p:nvSpPr>
        <p:spPr>
          <a:xfrm>
            <a:off x="4367023" y="5599606"/>
            <a:ext cx="2238754" cy="369332"/>
          </a:xfrm>
          <a:prstGeom prst="rect">
            <a:avLst/>
          </a:prstGeom>
          <a:solidFill>
            <a:srgbClr val="FFFF00"/>
          </a:solidFill>
        </p:spPr>
        <p:txBody>
          <a:bodyPr wrap="none">
            <a:spAutoFit/>
          </a:bodyPr>
          <a:lstStyle/>
          <a:p>
            <a:r>
              <a:rPr lang="uk-UA" dirty="0">
                <a:solidFill>
                  <a:srgbClr val="000000"/>
                </a:solidFill>
                <a:latin typeface="Arial" panose="020B0604020202020204" pitchFamily="34" charset="0"/>
              </a:rPr>
              <a:t> </a:t>
            </a:r>
            <a:r>
              <a:rPr lang="uk-UA" dirty="0" err="1">
                <a:solidFill>
                  <a:srgbClr val="000000"/>
                </a:solidFill>
                <a:latin typeface="Arial" panose="020B0604020202020204" pitchFamily="34" charset="0"/>
              </a:rPr>
              <a:t>Іпритне</a:t>
            </a:r>
            <a:r>
              <a:rPr lang="uk-UA" dirty="0">
                <a:solidFill>
                  <a:srgbClr val="000000"/>
                </a:solidFill>
                <a:latin typeface="Arial" panose="020B0604020202020204" pitchFamily="34" charset="0"/>
              </a:rPr>
              <a:t> "намисто".</a:t>
            </a:r>
            <a:endParaRPr lang="uk-UA" dirty="0"/>
          </a:p>
        </p:txBody>
      </p:sp>
    </p:spTree>
    <p:extLst>
      <p:ext uri="{BB962C8B-B14F-4D97-AF65-F5344CB8AC3E}">
        <p14:creationId xmlns:p14="http://schemas.microsoft.com/office/powerpoint/2010/main" val="2472188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4" y="297894"/>
            <a:ext cx="9805738" cy="6186309"/>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Бульозно</a:t>
            </a:r>
            <a:r>
              <a:rPr lang="uk-UA" b="1" i="1" dirty="0">
                <a:solidFill>
                  <a:srgbClr val="FF0000"/>
                </a:solidFill>
                <a:latin typeface="Times New Roman" panose="02020603050405020304" pitchFamily="18" charset="0"/>
                <a:ea typeface="Times New Roman" panose="02020603050405020304" pitchFamily="18" charset="0"/>
              </a:rPr>
              <a:t>-виразкова форма</a:t>
            </a:r>
            <a:r>
              <a:rPr lang="uk-UA" dirty="0">
                <a:solidFill>
                  <a:srgbClr val="000000"/>
                </a:solidFill>
                <a:latin typeface="Times New Roman" panose="02020603050405020304" pitchFamily="18" charset="0"/>
                <a:ea typeface="Times New Roman" panose="02020603050405020304" pitchFamily="18" charset="0"/>
              </a:rPr>
              <a:t> розвивається при попаданні на шкіру значної кількості іприту. Прихований період, як правило, не перевищує 2-4 годин. Швидкий розвиток еритеми поєднується з раннім розвитком набряку шкіри. </a:t>
            </a:r>
            <a:r>
              <a:rPr lang="uk-UA" dirty="0" err="1">
                <a:solidFill>
                  <a:srgbClr val="000000"/>
                </a:solidFill>
                <a:latin typeface="Times New Roman" panose="02020603050405020304" pitchFamily="18" charset="0"/>
                <a:ea typeface="Times New Roman" panose="02020603050405020304" pitchFamily="18" charset="0"/>
              </a:rPr>
              <a:t>Іпритні</a:t>
            </a:r>
            <a:r>
              <a:rPr lang="uk-UA" dirty="0">
                <a:solidFill>
                  <a:srgbClr val="000000"/>
                </a:solidFill>
                <a:latin typeface="Times New Roman" panose="02020603050405020304" pitchFamily="18" charset="0"/>
                <a:ea typeface="Times New Roman" panose="02020603050405020304" pitchFamily="18" charset="0"/>
              </a:rPr>
              <a:t> пухирі можуть з’явитися вже через 3-6 годин після дії ОР. На другу добу починається руйнування оболонки пухиря, з’являються виразкові дефекти, які в наступні дні збільшуються у розмірах. Повільне загоювання спостерігається лише наприкінці місяця. При неускладненому перебігу одужання настає через 2-4 місяці. На місці виразок утворюються рубці, які у випадку ураження шкіри поблизу суглобів можуть бути причиною обмеження їх рухомості.     </a:t>
            </a:r>
            <a:r>
              <a:rPr lang="uk-UA" dirty="0" err="1">
                <a:solidFill>
                  <a:srgbClr val="000000"/>
                </a:solidFill>
                <a:latin typeface="Times New Roman" panose="02020603050405020304" pitchFamily="18" charset="0"/>
                <a:ea typeface="Times New Roman" panose="02020603050405020304" pitchFamily="18" charset="0"/>
              </a:rPr>
              <a:t>Бульозно</a:t>
            </a:r>
            <a:r>
              <a:rPr lang="uk-UA" dirty="0">
                <a:solidFill>
                  <a:srgbClr val="000000"/>
                </a:solidFill>
                <a:latin typeface="Times New Roman" panose="02020603050405020304" pitchFamily="18" charset="0"/>
                <a:ea typeface="Times New Roman" panose="02020603050405020304" pitchFamily="18" charset="0"/>
              </a:rPr>
              <a:t>-виразкова форма ураження супроводжується вираженими симптомами </a:t>
            </a:r>
            <a:r>
              <a:rPr lang="uk-UA" dirty="0" err="1">
                <a:solidFill>
                  <a:srgbClr val="000000"/>
                </a:solidFill>
                <a:latin typeface="Times New Roman" panose="02020603050405020304" pitchFamily="18" charset="0"/>
                <a:ea typeface="Times New Roman" panose="02020603050405020304" pitchFamily="18" charset="0"/>
              </a:rPr>
              <a:t>резорбтивної</a:t>
            </a:r>
            <a:r>
              <a:rPr lang="uk-UA" dirty="0">
                <a:solidFill>
                  <a:srgbClr val="000000"/>
                </a:solidFill>
                <a:latin typeface="Times New Roman" panose="02020603050405020304" pitchFamily="18" charset="0"/>
                <a:ea typeface="Times New Roman" panose="02020603050405020304" pitchFamily="18" charset="0"/>
              </a:rPr>
              <a:t> дії. Розвивається стан пригнічення, з’являються головний біль, нудота, іноді — блювання. Температура тіла, як правило, підвищена. Інфікування виразкових поверхонь ускладнює перебіг отруєння і сповільнює процес одужання. </a:t>
            </a:r>
            <a:br>
              <a:rPr lang="uk-UA" dirty="0">
                <a:solidFill>
                  <a:srgbClr val="000000"/>
                </a:solidFill>
                <a:latin typeface="Times New Roman" panose="02020603050405020304" pitchFamily="18" charset="0"/>
                <a:ea typeface="Times New Roman" panose="02020603050405020304" pitchFamily="18" charset="0"/>
              </a:rPr>
            </a:br>
            <a:r>
              <a:rPr lang="uk-UA" b="1" i="1" dirty="0">
                <a:solidFill>
                  <a:srgbClr val="FF0000"/>
                </a:solidFill>
                <a:latin typeface="Times New Roman" panose="02020603050405020304" pitchFamily="18" charset="0"/>
                <a:ea typeface="Times New Roman" panose="02020603050405020304" pitchFamily="18" charset="0"/>
              </a:rPr>
              <a:t>Гангренозна форма (некротична)</a:t>
            </a:r>
            <a:r>
              <a:rPr lang="uk-UA" dirty="0">
                <a:solidFill>
                  <a:srgbClr val="000000"/>
                </a:solidFill>
                <a:latin typeface="Times New Roman" panose="02020603050405020304" pitchFamily="18" charset="0"/>
                <a:ea typeface="Times New Roman" panose="02020603050405020304" pitchFamily="18" charset="0"/>
              </a:rPr>
              <a:t> виникає при тривалому контакті з великою кількістю іприту. Особливістю її є відсутність стадії розвитку пухирів. Ця форма </a:t>
            </a:r>
            <a:r>
              <a:rPr lang="uk-UA" dirty="0" err="1">
                <a:solidFill>
                  <a:srgbClr val="000000"/>
                </a:solidFill>
                <a:latin typeface="Times New Roman" panose="02020603050405020304" pitchFamily="18" charset="0"/>
                <a:ea typeface="Times New Roman" panose="02020603050405020304" pitchFamily="18" charset="0"/>
              </a:rPr>
              <a:t>рідко</a:t>
            </a:r>
            <a:r>
              <a:rPr lang="uk-UA" dirty="0">
                <a:solidFill>
                  <a:srgbClr val="000000"/>
                </a:solidFill>
                <a:latin typeface="Times New Roman" panose="02020603050405020304" pitchFamily="18" charset="0"/>
                <a:ea typeface="Times New Roman" panose="02020603050405020304" pitchFamily="18" charset="0"/>
              </a:rPr>
              <a:t> завершується повним одужанням, частіше вона є причиною інвалідності хворого.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Потрапляння </a:t>
            </a:r>
            <a:r>
              <a:rPr lang="uk-UA" dirty="0" err="1">
                <a:solidFill>
                  <a:srgbClr val="000000"/>
                </a:solidFill>
                <a:latin typeface="Times New Roman" panose="02020603050405020304" pitchFamily="18" charset="0"/>
                <a:ea typeface="Times New Roman" panose="02020603050405020304" pitchFamily="18" charset="0"/>
              </a:rPr>
              <a:t>крапельно</a:t>
            </a:r>
            <a:r>
              <a:rPr lang="uk-UA" dirty="0">
                <a:solidFill>
                  <a:srgbClr val="000000"/>
                </a:solidFill>
                <a:latin typeface="Times New Roman" panose="02020603050405020304" pitchFamily="18" charset="0"/>
                <a:ea typeface="Times New Roman" panose="02020603050405020304" pitchFamily="18" charset="0"/>
              </a:rPr>
              <a:t>-рідинного іприту в очі супроводжується швидким розвитком клінічної картини ураження. Уже через 20-30 хвилин з’являються сильний біль в очах і світлобоязнь. Через кілька годин поверхня ока покривається ділянками запалення. На другу добу на цих місцях починають утворюватися виразки. На тлі дифузного помутніння розвиваються деструктивні зміни в рогівці. У дуже тяжких випадках можливі прорив рогівки і загибель тканин очного яблука. Ураження очей, як правило, </a:t>
            </a:r>
            <a:r>
              <a:rPr lang="uk-UA" dirty="0" err="1">
                <a:solidFill>
                  <a:srgbClr val="000000"/>
                </a:solidFill>
                <a:latin typeface="Times New Roman" panose="02020603050405020304" pitchFamily="18" charset="0"/>
                <a:ea typeface="Times New Roman" panose="02020603050405020304" pitchFamily="18" charset="0"/>
              </a:rPr>
              <a:t>ускладнюється</a:t>
            </a:r>
            <a:r>
              <a:rPr lang="uk-UA" dirty="0">
                <a:solidFill>
                  <a:srgbClr val="000000"/>
                </a:solidFill>
                <a:latin typeface="Times New Roman" panose="02020603050405020304" pitchFamily="18" charset="0"/>
                <a:ea typeface="Times New Roman" panose="02020603050405020304" pitchFamily="18" charset="0"/>
              </a:rPr>
              <a:t> приєднанням інфекції. Процес відновлення може затягнутись на тривалий час і завершитись лише частковим відновленням зору. Рубцювання виразок часто призводить до деформації повік.</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6016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1737" y="684216"/>
            <a:ext cx="8530389" cy="5355312"/>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ураження шкірних покривів люїзитом</a:t>
            </a:r>
            <a:endParaRPr lang="uk-UA" sz="1600" b="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Під впливом дії на шкіру </a:t>
            </a:r>
            <a:r>
              <a:rPr lang="uk-UA" dirty="0" err="1">
                <a:solidFill>
                  <a:srgbClr val="000000"/>
                </a:solidFill>
                <a:latin typeface="Times New Roman" panose="02020603050405020304" pitchFamily="18" charset="0"/>
                <a:ea typeface="Times New Roman" panose="02020603050405020304" pitchFamily="18" charset="0"/>
              </a:rPr>
              <a:t>крапельно</a:t>
            </a:r>
            <a:r>
              <a:rPr lang="uk-UA" dirty="0">
                <a:solidFill>
                  <a:srgbClr val="000000"/>
                </a:solidFill>
                <a:latin typeface="Times New Roman" panose="02020603050405020304" pitchFamily="18" charset="0"/>
                <a:ea typeface="Times New Roman" panose="02020603050405020304" pitchFamily="18" charset="0"/>
              </a:rPr>
              <a:t>-рідинного люїзиту виникає відчуття припікання, свербіння, болючості. Прихований період або відсутній, або дуже короткий (до 10-20 хвилин). При ураженні парами люїзиту він може продовжуватись до кількох годин. </a:t>
            </a:r>
            <a:r>
              <a:rPr lang="uk-UA" dirty="0" err="1">
                <a:solidFill>
                  <a:srgbClr val="000000"/>
                </a:solidFill>
                <a:latin typeface="Times New Roman" panose="02020603050405020304" pitchFamily="18" charset="0"/>
                <a:ea typeface="Times New Roman" panose="02020603050405020304" pitchFamily="18" charset="0"/>
              </a:rPr>
              <a:t>Еритематозні</a:t>
            </a:r>
            <a:r>
              <a:rPr lang="uk-UA" dirty="0">
                <a:solidFill>
                  <a:srgbClr val="000000"/>
                </a:solidFill>
                <a:latin typeface="Times New Roman" panose="02020603050405020304" pitchFamily="18" charset="0"/>
                <a:ea typeface="Times New Roman" panose="02020603050405020304" pitchFamily="18" charset="0"/>
              </a:rPr>
              <a:t> форми ураження шкіри мають яскраву запальну реакцію і виражену ексудацію.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Ураження при проникненні іприту в шлунково-кишковий тракт</a:t>
            </a:r>
            <a:r>
              <a:rPr lang="uk-UA" b="1" i="1" dirty="0" smtClean="0">
                <a:solidFill>
                  <a:srgbClr val="FF0000"/>
                </a:solidFill>
                <a:latin typeface="Times New Roman" panose="02020603050405020304" pitchFamily="18" charset="0"/>
                <a:ea typeface="Times New Roman" panose="02020603050405020304" pitchFamily="18" charset="0"/>
              </a:rPr>
              <a:t>.</a:t>
            </a:r>
          </a:p>
          <a:p>
            <a:r>
              <a:rPr lang="uk-UA" dirty="0">
                <a:solidFill>
                  <a:srgbClr val="000000"/>
                </a:solidFill>
                <a:latin typeface="Times New Roman" panose="02020603050405020304" pitchFamily="18" charset="0"/>
                <a:ea typeface="Times New Roman" panose="02020603050405020304" pitchFamily="18" charset="0"/>
              </a:rPr>
              <a:t> Причиною виникнення уражень є вживання води або харчових продуктів, заражених ОР. Залежно від дози іприту, прихований період може тривати від 1 до 24 годин. Ураження через шлунково-кишковий тракт найбільш тяжкі, оскільки місцеві некротичні явища органів травлення поєднуються з вираженою </a:t>
            </a:r>
            <a:r>
              <a:rPr lang="uk-UA" dirty="0" err="1">
                <a:solidFill>
                  <a:srgbClr val="000000"/>
                </a:solidFill>
                <a:latin typeface="Times New Roman" panose="02020603050405020304" pitchFamily="18" charset="0"/>
                <a:ea typeface="Times New Roman" panose="02020603050405020304" pitchFamily="18" charset="0"/>
              </a:rPr>
              <a:t>загальнотоксичною</a:t>
            </a:r>
            <a:r>
              <a:rPr lang="uk-UA" dirty="0">
                <a:solidFill>
                  <a:srgbClr val="000000"/>
                </a:solidFill>
                <a:latin typeface="Times New Roman" panose="02020603050405020304" pitchFamily="18" charset="0"/>
                <a:ea typeface="Times New Roman" panose="02020603050405020304" pitchFamily="18" charset="0"/>
              </a:rPr>
              <a:t> дією. При попаданні значних доз іприту прихований період може скоротитися до 30 хвилин. Потім з’являються слинотеча, біль у животі, нудота, блювання. Спостерігають гіперемію губ, ясен і слизових оболонок порожнини рота. Дуже швидко приєднуються явища </a:t>
            </a:r>
            <a:r>
              <a:rPr lang="uk-UA" dirty="0" err="1">
                <a:solidFill>
                  <a:srgbClr val="000000"/>
                </a:solidFill>
                <a:latin typeface="Times New Roman" panose="02020603050405020304" pitchFamily="18" charset="0"/>
                <a:ea typeface="Times New Roman" panose="02020603050405020304" pitchFamily="18" charset="0"/>
              </a:rPr>
              <a:t>загальнотоксичної</a:t>
            </a:r>
            <a:r>
              <a:rPr lang="uk-UA" dirty="0">
                <a:solidFill>
                  <a:srgbClr val="000000"/>
                </a:solidFill>
                <a:latin typeface="Times New Roman" panose="02020603050405020304" pitchFamily="18" charset="0"/>
                <a:ea typeface="Times New Roman" panose="02020603050405020304" pitchFamily="18" charset="0"/>
              </a:rPr>
              <a:t> дії іприту у вигляді апатії, загальмованості, ядухи, тахікардії. При несприятливому перебігу отруєння може </a:t>
            </a:r>
            <a:r>
              <a:rPr lang="uk-UA" dirty="0" err="1">
                <a:solidFill>
                  <a:srgbClr val="000000"/>
                </a:solidFill>
                <a:latin typeface="Times New Roman" panose="02020603050405020304" pitchFamily="18" charset="0"/>
                <a:ea typeface="Times New Roman" panose="02020603050405020304" pitchFamily="18" charset="0"/>
              </a:rPr>
              <a:t>розвинутись</a:t>
            </a:r>
            <a:r>
              <a:rPr lang="uk-UA" dirty="0">
                <a:solidFill>
                  <a:srgbClr val="000000"/>
                </a:solidFill>
                <a:latin typeface="Times New Roman" panose="02020603050405020304" pitchFamily="18" charset="0"/>
                <a:ea typeface="Times New Roman" panose="02020603050405020304" pitchFamily="18" charset="0"/>
              </a:rPr>
              <a:t> коматозний стан, іноді — набряк легень. Поява у шлунково-кишковому тракті вогнищ некрозу проявляється також рідкими випорожненнями, які мають </a:t>
            </a:r>
            <a:r>
              <a:rPr lang="uk-UA" dirty="0" err="1">
                <a:solidFill>
                  <a:srgbClr val="000000"/>
                </a:solidFill>
                <a:latin typeface="Times New Roman" panose="02020603050405020304" pitchFamily="18" charset="0"/>
                <a:ea typeface="Times New Roman" panose="02020603050405020304" pitchFamily="18" charset="0"/>
              </a:rPr>
              <a:t>дьогтеподібне</a:t>
            </a:r>
            <a:r>
              <a:rPr lang="uk-UA" dirty="0">
                <a:solidFill>
                  <a:srgbClr val="000000"/>
                </a:solidFill>
                <a:latin typeface="Times New Roman" panose="02020603050405020304" pitchFamily="18" charset="0"/>
                <a:ea typeface="Times New Roman" panose="02020603050405020304" pitchFamily="18" charset="0"/>
              </a:rPr>
              <a:t> забарвлення.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559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611" y="642241"/>
            <a:ext cx="8530389" cy="5632311"/>
          </a:xfrm>
          <a:prstGeom prst="rect">
            <a:avLst/>
          </a:prstGeom>
          <a:solidFill>
            <a:srgbClr val="FF99FF"/>
          </a:solidFill>
        </p:spPr>
        <p:txBody>
          <a:bodyPr wrap="square">
            <a:spAutoFit/>
          </a:bodyPr>
          <a:lstStyle/>
          <a:p>
            <a:r>
              <a:rPr lang="uk-UA" b="1" i="1" dirty="0" err="1">
                <a:solidFill>
                  <a:srgbClr val="FF0000"/>
                </a:solidFill>
                <a:latin typeface="Times New Roman" panose="02020603050405020304" pitchFamily="18" charset="0"/>
                <a:ea typeface="Times New Roman" panose="02020603050405020304" pitchFamily="18" charset="0"/>
              </a:rPr>
              <a:t>Резорбтивна</a:t>
            </a:r>
            <a:r>
              <a:rPr lang="uk-UA" b="1" i="1" dirty="0">
                <a:solidFill>
                  <a:srgbClr val="FF0000"/>
                </a:solidFill>
                <a:latin typeface="Times New Roman" panose="02020603050405020304" pitchFamily="18" charset="0"/>
                <a:ea typeface="Times New Roman" panose="02020603050405020304" pitchFamily="18" charset="0"/>
              </a:rPr>
              <a:t> дія іприту</a:t>
            </a:r>
            <a:endParaRPr lang="uk-UA" sz="1600" i="1"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Ефективність</a:t>
            </a:r>
            <a:r>
              <a:rPr lang="ru-RU" dirty="0">
                <a:solidFill>
                  <a:srgbClr val="000000"/>
                </a:solidFill>
                <a:latin typeface="Times New Roman" panose="02020603050405020304" pitchFamily="18" charset="0"/>
                <a:ea typeface="Times New Roman" panose="02020603050405020304" pitchFamily="18" charset="0"/>
              </a:rPr>
              <a:t> резорбтивного </a:t>
            </a:r>
            <a:r>
              <a:rPr lang="ru-RU" dirty="0" err="1">
                <a:solidFill>
                  <a:srgbClr val="000000"/>
                </a:solidFill>
                <a:latin typeface="Times New Roman" panose="02020603050405020304" pitchFamily="18" charset="0"/>
                <a:ea typeface="Times New Roman" panose="02020603050405020304" pitchFamily="18" charset="0"/>
              </a:rPr>
              <a:t>впливу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попала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умов. </a:t>
            </a:r>
            <a:r>
              <a:rPr lang="ru-RU" dirty="0" err="1">
                <a:solidFill>
                  <a:srgbClr val="000000"/>
                </a:solidFill>
                <a:latin typeface="Times New Roman" panose="02020603050405020304" pitchFamily="18" charset="0"/>
                <a:ea typeface="Times New Roman" panose="02020603050405020304" pitchFamily="18" charset="0"/>
              </a:rPr>
              <a:t>Погіршання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стану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зумовленого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дією</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i="1" dirty="0" err="1">
                <a:solidFill>
                  <a:srgbClr val="FF0000"/>
                </a:solidFill>
                <a:latin typeface="Times New Roman" panose="02020603050405020304" pitchFamily="18" charset="0"/>
                <a:ea typeface="Times New Roman" panose="02020603050405020304" pitchFamily="18" charset="0"/>
              </a:rPr>
              <a:t>Основні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симптоми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загальнорезорбтивної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дії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іприту</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розлад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м’язовою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депресією</a:t>
            </a:r>
            <a:r>
              <a:rPr lang="ru-RU" dirty="0">
                <a:solidFill>
                  <a:srgbClr val="000000"/>
                </a:solidFill>
                <a:latin typeface="Times New Roman" panose="02020603050405020304" pitchFamily="18" charset="0"/>
                <a:ea typeface="Times New Roman" panose="02020603050405020304" pitchFamily="18" charset="0"/>
              </a:rPr>
              <a:t>, ступором (при тяжкому </a:t>
            </a:r>
            <a:r>
              <a:rPr lang="ru-RU" dirty="0" err="1">
                <a:solidFill>
                  <a:srgbClr val="000000"/>
                </a:solidFill>
                <a:latin typeface="Times New Roman" panose="02020603050405020304" pitchFamily="18" charset="0"/>
                <a:ea typeface="Times New Roman" panose="02020603050405020304" pitchFamily="18" charset="0"/>
              </a:rPr>
              <a:t>ураженні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інколи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явищем</a:t>
            </a:r>
            <a:r>
              <a:rPr lang="ru-RU" dirty="0">
                <a:solidFill>
                  <a:srgbClr val="000000"/>
                </a:solidFill>
                <a:latin typeface="Times New Roman" panose="02020603050405020304" pitchFamily="18" charset="0"/>
                <a:ea typeface="Times New Roman" panose="02020603050405020304" pitchFamily="18" charset="0"/>
              </a:rPr>
              <a:t> психомоторного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з перших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воно</a:t>
            </a:r>
            <a:r>
              <a:rPr lang="ru-RU" dirty="0">
                <a:solidFill>
                  <a:srgbClr val="000000"/>
                </a:solidFill>
                <a:latin typeface="Times New Roman" panose="02020603050405020304" pitchFamily="18" charset="0"/>
                <a:ea typeface="Times New Roman" panose="02020603050405020304" pitchFamily="18" charset="0"/>
              </a:rPr>
              <a:t> особливо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кровотворення</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кісткового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мозку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лімфатичних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вузлів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селезінки</a:t>
            </a:r>
            <a:r>
              <a:rPr lang="ru-RU" dirty="0">
                <a:solidFill>
                  <a:srgbClr val="000000"/>
                </a:solidFill>
                <a:latin typeface="Times New Roman" panose="02020603050405020304" pitchFamily="18" charset="0"/>
                <a:ea typeface="Times New Roman" panose="02020603050405020304" pitchFamily="18" charset="0"/>
              </a:rPr>
              <a:t> — та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rPr>
              <a:t> лейкоцитозом, </a:t>
            </a:r>
            <a:r>
              <a:rPr lang="ru-RU" dirty="0" err="1">
                <a:solidFill>
                  <a:srgbClr val="000000"/>
                </a:solidFill>
                <a:latin typeface="Times New Roman" panose="02020603050405020304" pitchFamily="18" charset="0"/>
                <a:ea typeface="Times New Roman" panose="02020603050405020304" pitchFamily="18" charset="0"/>
              </a:rPr>
              <a:t>згодом</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вираженою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лейкопенією</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подразнення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парасимпатичної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брадикардія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слиновиділення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діарея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аритмія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токсичного нефриту;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схуднення</a:t>
            </a:r>
            <a:endParaRPr lang="uk-UA" dirty="0"/>
          </a:p>
        </p:txBody>
      </p:sp>
    </p:spTree>
    <p:extLst>
      <p:ext uri="{BB962C8B-B14F-4D97-AF65-F5344CB8AC3E}">
        <p14:creationId xmlns:p14="http://schemas.microsoft.com/office/powerpoint/2010/main" val="2149932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164695"/>
            <a:ext cx="9709485" cy="6524863"/>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медичної допомоги ураженим іпритом</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1. У зв’язку з відсутністю специфічного антидоту, виключного значення набуває профілактика уражень. Своєчасне використання протигаза надійно захищає від інгаляційного ураження парами і краплями іприту. Для захисту шкірних покривів використовується загальновійськовий захисний комплект (ЗЗК), що включає комбінезон, гумові рукавиці й панчохи, або легкий комплект (Л-1)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2. У зв’язку з особливостями перебігу уражень, які проявляються насамперед довготривалим прихованим періодом, основний потік уражених буде направлятись, минаючи МПБ і МПП, відразу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або військові шпиталі, де їм надаватиметься відповідна допомога.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3.При дії високих концентрацій парів або аерозолів на дихальні шляхи вже через 2-3 години будуть виникати некротичні процеси, </a:t>
            </a:r>
            <a:r>
              <a:rPr lang="uk-UA" sz="1600" dirty="0" err="1">
                <a:solidFill>
                  <a:srgbClr val="000000"/>
                </a:solidFill>
                <a:latin typeface="Times New Roman" panose="02020603050405020304" pitchFamily="18" charset="0"/>
                <a:ea typeface="Times New Roman" panose="02020603050405020304" pitchFamily="18" charset="0"/>
              </a:rPr>
              <a:t>бронхо</a:t>
            </a:r>
            <a:r>
              <a:rPr lang="uk-UA" sz="1600" dirty="0">
                <a:solidFill>
                  <a:srgbClr val="000000"/>
                </a:solidFill>
                <a:latin typeface="Times New Roman" panose="02020603050405020304" pitchFamily="18" charset="0"/>
                <a:ea typeface="Times New Roman" panose="02020603050405020304" pitchFamily="18" charset="0"/>
              </a:rPr>
              <a:t>-пневмонія аж до розвитку набряку легень. Для знезаражування іприту на слизових оболонках дихальних шляхів проводиться промивання носа, рота і носоглотки 0,5 % розчином хлораміну, 2 % розчином гідрокарбонату натрію чи 0,05-0,1 % розчином перманганату калію. При ураженні очей їх промивають 2 % розчином гідрокарбонату натрію з подальшим знеболюванням 0,5 % розчином </a:t>
            </a:r>
            <a:r>
              <a:rPr lang="uk-UA" sz="1600" dirty="0" err="1">
                <a:solidFill>
                  <a:srgbClr val="000000"/>
                </a:solidFill>
                <a:latin typeface="Times New Roman" panose="02020603050405020304" pitchFamily="18" charset="0"/>
                <a:ea typeface="Times New Roman" panose="02020603050405020304" pitchFamily="18" charset="0"/>
              </a:rPr>
              <a:t>дикаїну</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4. Для запобігання пригніченню центральної нервової системи (особливо судинно-рухового і дихального центрів) внаслідок </a:t>
            </a:r>
            <a:r>
              <a:rPr lang="uk-UA" sz="1600" dirty="0" err="1">
                <a:solidFill>
                  <a:srgbClr val="000000"/>
                </a:solidFill>
                <a:latin typeface="Times New Roman" panose="02020603050405020304" pitchFamily="18" charset="0"/>
                <a:ea typeface="Times New Roman" panose="02020603050405020304" pitchFamily="18" charset="0"/>
              </a:rPr>
              <a:t>резорбтивної</a:t>
            </a:r>
            <a:r>
              <a:rPr lang="uk-UA" sz="1600" dirty="0">
                <a:solidFill>
                  <a:srgbClr val="000000"/>
                </a:solidFill>
                <a:latin typeface="Times New Roman" panose="02020603050405020304" pitchFamily="18" charset="0"/>
                <a:ea typeface="Times New Roman" panose="02020603050405020304" pitchFamily="18" charset="0"/>
              </a:rPr>
              <a:t> дії іприту підшкірно вводять кофеїн </a:t>
            </a:r>
            <a:r>
              <a:rPr lang="uk-UA" sz="1600" dirty="0" err="1">
                <a:solidFill>
                  <a:srgbClr val="000000"/>
                </a:solidFill>
                <a:latin typeface="Times New Roman" panose="02020603050405020304" pitchFamily="18" charset="0"/>
                <a:ea typeface="Times New Roman" panose="02020603050405020304" pitchFamily="18" charset="0"/>
              </a:rPr>
              <a:t>бензоат</a:t>
            </a:r>
            <a:r>
              <a:rPr lang="uk-UA" sz="1600" dirty="0">
                <a:solidFill>
                  <a:srgbClr val="000000"/>
                </a:solidFill>
                <a:latin typeface="Times New Roman" panose="02020603050405020304" pitchFamily="18" charset="0"/>
                <a:ea typeface="Times New Roman" panose="02020603050405020304" pitchFamily="18" charset="0"/>
              </a:rPr>
              <a:t> натрію (1,0 мл 10-20 % розчину) або кордіамін 1,0 мл. Проводиться введення препаратів, які зменшують </a:t>
            </a:r>
            <a:r>
              <a:rPr lang="uk-UA" sz="1600" dirty="0" err="1">
                <a:solidFill>
                  <a:srgbClr val="000000"/>
                </a:solidFill>
                <a:latin typeface="Times New Roman" panose="02020603050405020304" pitchFamily="18" charset="0"/>
                <a:ea typeface="Times New Roman" panose="02020603050405020304" pitchFamily="18" charset="0"/>
              </a:rPr>
              <a:t>загальнотоксичний</a:t>
            </a:r>
            <a:r>
              <a:rPr lang="uk-UA" sz="1600" dirty="0">
                <a:solidFill>
                  <a:srgbClr val="000000"/>
                </a:solidFill>
                <a:latin typeface="Times New Roman" panose="02020603050405020304" pitchFamily="18" charset="0"/>
                <a:ea typeface="Times New Roman" panose="02020603050405020304" pitchFamily="18" charset="0"/>
              </a:rPr>
              <a:t> вплив іприту (</a:t>
            </a:r>
            <a:r>
              <a:rPr lang="uk-UA" sz="1600" dirty="0" err="1">
                <a:solidFill>
                  <a:srgbClr val="000000"/>
                </a:solidFill>
                <a:latin typeface="Times New Roman" panose="02020603050405020304" pitchFamily="18" charset="0"/>
                <a:ea typeface="Times New Roman" panose="02020603050405020304" pitchFamily="18" charset="0"/>
              </a:rPr>
              <a:t>гіпосульфіт</a:t>
            </a:r>
            <a:r>
              <a:rPr lang="uk-UA" sz="1600" dirty="0">
                <a:solidFill>
                  <a:srgbClr val="000000"/>
                </a:solidFill>
                <a:latin typeface="Times New Roman" panose="02020603050405020304" pitchFamily="18" charset="0"/>
                <a:ea typeface="Times New Roman" panose="02020603050405020304" pitchFamily="18" charset="0"/>
              </a:rPr>
              <a:t> натрію, </a:t>
            </a:r>
            <a:r>
              <a:rPr lang="uk-UA" sz="1600" dirty="0" err="1">
                <a:solidFill>
                  <a:srgbClr val="000000"/>
                </a:solidFill>
                <a:latin typeface="Times New Roman" panose="02020603050405020304" pitchFamily="18" charset="0"/>
                <a:ea typeface="Times New Roman" panose="02020603050405020304" pitchFamily="18" charset="0"/>
              </a:rPr>
              <a:t>унітіол</a:t>
            </a:r>
            <a:r>
              <a:rPr lang="uk-UA" sz="1600" dirty="0">
                <a:solidFill>
                  <a:srgbClr val="000000"/>
                </a:solidFill>
                <a:latin typeface="Times New Roman" panose="02020603050405020304" pitchFamily="18" charset="0"/>
                <a:ea typeface="Times New Roman" panose="02020603050405020304" pitchFamily="18" charset="0"/>
              </a:rPr>
              <a:t>, 5 % розчин глюкози, 10 % розчин кальцію </a:t>
            </a:r>
            <a:r>
              <a:rPr lang="uk-UA" sz="1600" dirty="0" err="1">
                <a:solidFill>
                  <a:srgbClr val="000000"/>
                </a:solidFill>
                <a:latin typeface="Times New Roman" panose="02020603050405020304" pitchFamily="18" charset="0"/>
                <a:ea typeface="Times New Roman" panose="02020603050405020304" pitchFamily="18" charset="0"/>
              </a:rPr>
              <a:t>глюконату</a:t>
            </a:r>
            <a:r>
              <a:rPr lang="uk-UA" sz="1600" dirty="0">
                <a:solidFill>
                  <a:srgbClr val="000000"/>
                </a:solidFill>
                <a:latin typeface="Times New Roman" panose="02020603050405020304" pitchFamily="18" charset="0"/>
                <a:ea typeface="Times New Roman" panose="02020603050405020304" pitchFamily="18" charset="0"/>
              </a:rPr>
              <a:t>).</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5. При попаданні іприту в шлунок, якщо з моменту ураження минуло не більше 2 годин, необхідно через зонд промити його 2 % розчином гідрокарбонату натрію чи 0,05 % розчином перманганату калію. Після цього дають всередину 10-20 г активованого вугілля, розчиненого в склянці води. У більш пізні терміни промивання через зонд не рекомендується із-за небезпеки травмування запаленої слизової оболонки. Нейтралізація іприту, що потрапив у шлунок, здійснюється прийманням кількох склянок 2 % розчину гідрокарбонату натрію з подальшим викликанням блювання шляхом подразнення кореня язика. У перші дні потерпілим із важким ураженням шлунково-кишкового тракту іпритом їжа не дається, внутрішньовенно вводиться глюкоза та інші засоби </a:t>
            </a:r>
            <a:r>
              <a:rPr lang="uk-UA" sz="1600" dirty="0" err="1">
                <a:solidFill>
                  <a:srgbClr val="000000"/>
                </a:solidFill>
                <a:latin typeface="Times New Roman" panose="02020603050405020304" pitchFamily="18" charset="0"/>
                <a:ea typeface="Times New Roman" panose="02020603050405020304" pitchFamily="18" charset="0"/>
              </a:rPr>
              <a:t>парентерального</a:t>
            </a:r>
            <a:r>
              <a:rPr lang="uk-UA" sz="1600" dirty="0">
                <a:solidFill>
                  <a:srgbClr val="000000"/>
                </a:solidFill>
                <a:latin typeface="Times New Roman" panose="02020603050405020304" pitchFamily="18" charset="0"/>
                <a:ea typeface="Times New Roman" panose="02020603050405020304" pitchFamily="18" charset="0"/>
              </a:rPr>
              <a:t> харчування.</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1963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2980" y="336884"/>
            <a:ext cx="9071809" cy="6278642"/>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 включає: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 одягання протигаза. Якщо на шкіру обличчя попали краплі іприту, необхідно затримати дихання, відкрити індивідуальний протихімічний пакет і обробити шкіру обличчя рідиною, стежачи за тим, щоб краплі дегазатора не попали в очі. У випадку попадання очі необхідно промити 2 % розчином гідрокарбонату натрію або 2 % розчином борної кислоти чи 0,5 % розчином перманганату калію. При відсутності вказаних розчинів потрібно багаторазово промити очі водою із особистої фляги;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проведення часткової санітарної обробки відкритих ділянок тіла та прилягаючого до них одягу, особливо тих, на які потрапили краплі ОР</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Спочатку краплі обережно знімають сухими тампонами, після чого заражену поверхню шкіри обробляють рідиною із ІПП-8. Потрібно враховувати, що найкращі результати досягаються при проведенні санітарної обробки в перші 5 хвилин після потрапляння ОР на шкіру; через 15-20 хвилин ефективність обробки значно знижується, а через 30 хвилин — не запобігає виникненню уражень, хоч дещо і послаблює їх інтенсивність. Проведення пізньої обробки все ж необхідне, тому що ОР здатні досить довго утримуватись на поверхні шкіри;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a:t>
            </a:r>
            <a:r>
              <a:rPr lang="uk-UA" sz="1600" dirty="0" err="1">
                <a:solidFill>
                  <a:srgbClr val="000000"/>
                </a:solidFill>
                <a:latin typeface="Times New Roman" panose="02020603050405020304" pitchFamily="18" charset="0"/>
                <a:ea typeface="Times New Roman" panose="02020603050405020304" pitchFamily="18" charset="0"/>
              </a:rPr>
              <a:t>мікстному</a:t>
            </a:r>
            <a:r>
              <a:rPr lang="uk-UA" sz="1600" dirty="0">
                <a:solidFill>
                  <a:srgbClr val="000000"/>
                </a:solidFill>
                <a:latin typeface="Times New Roman" panose="02020603050405020304" pitchFamily="18" charset="0"/>
                <a:ea typeface="Times New Roman" panose="02020603050405020304" pitchFamily="18" charset="0"/>
              </a:rPr>
              <a:t> (комбінованому) ураженні після проведення часткової санітарної обробки шкіри навколо рани рідиною ІПП-8 поверхню рани необхідно промокнути марлевою подушечкою з ППІ, потім накласти новий тампон і перев’язати;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у випадку вживання зараженої води або заражених продуктів: </a:t>
            </a:r>
            <a:r>
              <a:rPr lang="uk-UA" sz="1600" dirty="0" err="1">
                <a:solidFill>
                  <a:srgbClr val="000000"/>
                </a:solidFill>
                <a:latin typeface="Times New Roman" panose="02020603050405020304" pitchFamily="18" charset="0"/>
                <a:ea typeface="Times New Roman" panose="02020603050405020304" pitchFamily="18" charset="0"/>
              </a:rPr>
              <a:t>беззондове</a:t>
            </a:r>
            <a:r>
              <a:rPr lang="uk-UA" sz="1600" dirty="0">
                <a:solidFill>
                  <a:srgbClr val="000000"/>
                </a:solidFill>
                <a:latin typeface="Times New Roman" panose="02020603050405020304" pitchFamily="18" charset="0"/>
                <a:ea typeface="Times New Roman" panose="02020603050405020304" pitchFamily="18" charset="0"/>
              </a:rPr>
              <a:t> промивання </a:t>
            </a:r>
            <a:r>
              <a:rPr lang="uk-UA" sz="1600" dirty="0" err="1">
                <a:solidFill>
                  <a:srgbClr val="000000"/>
                </a:solidFill>
                <a:latin typeface="Times New Roman" panose="02020603050405020304" pitchFamily="18" charset="0"/>
                <a:ea typeface="Times New Roman" panose="02020603050405020304" pitchFamily="18" charset="0"/>
              </a:rPr>
              <a:t>шлунка</a:t>
            </a:r>
            <a:r>
              <a:rPr lang="uk-UA" sz="1600" dirty="0">
                <a:solidFill>
                  <a:srgbClr val="000000"/>
                </a:solidFill>
                <a:latin typeface="Times New Roman" panose="02020603050405020304" pitchFamily="18" charset="0"/>
                <a:ea typeface="Times New Roman" panose="02020603050405020304" pitchFamily="18" charset="0"/>
              </a:rPr>
              <a:t> (випити до 1 л чистої води і викликати блювотний рефлекс, повторити цей захід декілька разів);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—проведення штучного дихання — при рефлекторній зупинці дихання.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Долікарська допомога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 часткова санітарна обробка і використання симптоматичних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промивання очей 2 % розчином гідрокарбонату натрію;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dirty="0" err="1">
                <a:solidFill>
                  <a:srgbClr val="000000"/>
                </a:solidFill>
                <a:latin typeface="Times New Roman" panose="02020603050405020304" pitchFamily="18" charset="0"/>
                <a:ea typeface="Times New Roman" panose="02020603050405020304" pitchFamily="18" charset="0"/>
              </a:rPr>
              <a:t>беззондове</a:t>
            </a:r>
            <a:r>
              <a:rPr lang="uk-UA" sz="1600" dirty="0">
                <a:solidFill>
                  <a:srgbClr val="000000"/>
                </a:solidFill>
                <a:latin typeface="Times New Roman" panose="02020603050405020304" pitchFamily="18" charset="0"/>
                <a:ea typeface="Times New Roman" panose="02020603050405020304" pitchFamily="18" charset="0"/>
              </a:rPr>
              <a:t> промивання </a:t>
            </a:r>
            <a:r>
              <a:rPr lang="uk-UA" sz="1600" dirty="0" err="1">
                <a:solidFill>
                  <a:srgbClr val="000000"/>
                </a:solidFill>
                <a:latin typeface="Times New Roman" panose="02020603050405020304" pitchFamily="18" charset="0"/>
                <a:ea typeface="Times New Roman" panose="02020603050405020304" pitchFamily="18" charset="0"/>
              </a:rPr>
              <a:t>шлунка</a:t>
            </a:r>
            <a:r>
              <a:rPr lang="uk-UA" sz="1600" dirty="0">
                <a:solidFill>
                  <a:srgbClr val="000000"/>
                </a:solidFill>
                <a:latin typeface="Times New Roman" panose="02020603050405020304" pitchFamily="18" charset="0"/>
                <a:ea typeface="Times New Roman" panose="02020603050405020304" pitchFamily="18" charset="0"/>
              </a:rPr>
              <a:t>, активоване вугілля всередину при пероральних ураженнях;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при ураженні люїзитом —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внутрішньом’язове</a:t>
            </a:r>
            <a:r>
              <a:rPr lang="uk-UA" sz="1600" dirty="0">
                <a:solidFill>
                  <a:srgbClr val="000000"/>
                </a:solidFill>
                <a:latin typeface="Times New Roman" panose="02020603050405020304" pitchFamily="18" charset="0"/>
                <a:ea typeface="Times New Roman" panose="02020603050405020304" pitchFamily="18" charset="0"/>
              </a:rPr>
              <a:t> введення 10 мл </a:t>
            </a:r>
            <a:r>
              <a:rPr lang="uk-UA" sz="1600" dirty="0" err="1">
                <a:solidFill>
                  <a:srgbClr val="000000"/>
                </a:solidFill>
                <a:latin typeface="Times New Roman" panose="02020603050405020304" pitchFamily="18" charset="0"/>
                <a:ea typeface="Times New Roman" panose="02020603050405020304" pitchFamily="18" charset="0"/>
              </a:rPr>
              <a:t>унітіолу</a:t>
            </a:r>
            <a:r>
              <a:rPr lang="uk-UA" sz="1600" dirty="0">
                <a:solidFill>
                  <a:srgbClr val="000000"/>
                </a:solidFill>
                <a:latin typeface="Times New Roman" panose="02020603050405020304" pitchFamily="18" charset="0"/>
                <a:ea typeface="Times New Roman" panose="02020603050405020304" pitchFamily="18" charset="0"/>
              </a:rPr>
              <a:t> (специфічний антидот).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04561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77306"/>
            <a:ext cx="10178716" cy="6463308"/>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a:t>
            </a:r>
            <a:r>
              <a:rPr lang="uk-UA"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000000"/>
                </a:solidFill>
                <a:latin typeface="Times New Roman" panose="02020603050405020304" pitchFamily="18" charset="0"/>
                <a:ea typeface="Times New Roman" panose="02020603050405020304" pitchFamily="18" charset="0"/>
              </a:rPr>
              <a:t>При ураженні очей:</a:t>
            </a:r>
            <a:r>
              <a:rPr lang="uk-UA" dirty="0">
                <a:solidFill>
                  <a:srgbClr val="000000"/>
                </a:solidFill>
                <a:latin typeface="Times New Roman" panose="02020603050405020304" pitchFamily="18" charset="0"/>
                <a:ea typeface="Times New Roman" panose="02020603050405020304" pitchFamily="18" charset="0"/>
              </a:rPr>
              <a:t> промивання 2 % розчином гідрокарбонату натрію, використання очних крапель з </a:t>
            </a:r>
            <a:r>
              <a:rPr lang="uk-UA" dirty="0" err="1">
                <a:solidFill>
                  <a:srgbClr val="000000"/>
                </a:solidFill>
                <a:latin typeface="Times New Roman" panose="02020603050405020304" pitchFamily="18" charset="0"/>
                <a:ea typeface="Times New Roman" panose="02020603050405020304" pitchFamily="18" charset="0"/>
              </a:rPr>
              <a:t>дикаїном</a:t>
            </a:r>
            <a:r>
              <a:rPr lang="uk-UA" dirty="0">
                <a:solidFill>
                  <a:srgbClr val="000000"/>
                </a:solidFill>
                <a:latin typeface="Times New Roman" panose="02020603050405020304" pitchFamily="18" charset="0"/>
                <a:ea typeface="Times New Roman" panose="02020603050405020304" pitchFamily="18" charset="0"/>
              </a:rPr>
              <a:t>, очних мазей з антибіотиками. </a:t>
            </a:r>
            <a:r>
              <a:rPr lang="uk-UA" i="1" dirty="0">
                <a:solidFill>
                  <a:srgbClr val="000000"/>
                </a:solidFill>
                <a:latin typeface="Times New Roman" panose="02020603050405020304" pitchFamily="18" charset="0"/>
                <a:ea typeface="Times New Roman" panose="02020603050405020304" pitchFamily="18" charset="0"/>
              </a:rPr>
              <a:t>  </a:t>
            </a:r>
            <a:br>
              <a:rPr lang="uk-UA" i="1" dirty="0">
                <a:solidFill>
                  <a:srgbClr val="000000"/>
                </a:solidFill>
                <a:latin typeface="Times New Roman" panose="02020603050405020304" pitchFamily="18" charset="0"/>
                <a:ea typeface="Times New Roman" panose="02020603050405020304" pitchFamily="18" charset="0"/>
              </a:rPr>
            </a:br>
            <a:r>
              <a:rPr lang="uk-UA" i="1" dirty="0">
                <a:solidFill>
                  <a:srgbClr val="000000"/>
                </a:solidFill>
                <a:latin typeface="Times New Roman" panose="02020603050405020304" pitchFamily="18" charset="0"/>
                <a:ea typeface="Times New Roman" panose="02020603050405020304" pitchFamily="18" charset="0"/>
              </a:rPr>
              <a:t>  При інгаляційному ураженні:</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полоскання носоглотки розчином гідрокарбонату натрію;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приймання всередину засобів від кашлю (кодеїн тощо);     — за показаннями: кордіамін, </a:t>
            </a:r>
            <a:r>
              <a:rPr lang="uk-UA" dirty="0" err="1">
                <a:solidFill>
                  <a:srgbClr val="000000"/>
                </a:solidFill>
                <a:latin typeface="Times New Roman" panose="02020603050405020304" pitchFamily="18" charset="0"/>
                <a:ea typeface="Times New Roman" panose="02020603050405020304" pitchFamily="18" charset="0"/>
              </a:rPr>
              <a:t>сульфокамфокаїн</a:t>
            </a:r>
            <a:r>
              <a:rPr lang="uk-UA" dirty="0">
                <a:solidFill>
                  <a:srgbClr val="000000"/>
                </a:solidFill>
                <a:latin typeface="Times New Roman" panose="02020603050405020304" pitchFamily="18" charset="0"/>
                <a:ea typeface="Times New Roman" panose="02020603050405020304" pitchFamily="18" charset="0"/>
              </a:rPr>
              <a:t>, антибіотики. </a:t>
            </a:r>
            <a:r>
              <a:rPr lang="uk-UA" i="1" dirty="0">
                <a:solidFill>
                  <a:srgbClr val="000000"/>
                </a:solidFill>
                <a:latin typeface="Times New Roman" panose="02020603050405020304" pitchFamily="18" charset="0"/>
                <a:ea typeface="Times New Roman" panose="02020603050405020304" pitchFamily="18" charset="0"/>
              </a:rPr>
              <a:t>    При ураженнях шкіри: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обробка ментоловим спиртом — у стадії еритеми;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пов’язки з 1 % розчином хлораміну в стадії утворення пухирів;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туалет навколо виразок і мазева пов’язка з антибіотиками в стадії ерозій і виразок. </a:t>
            </a:r>
            <a:r>
              <a:rPr lang="uk-UA" i="1" dirty="0">
                <a:solidFill>
                  <a:srgbClr val="000000"/>
                </a:solidFill>
                <a:latin typeface="Times New Roman" panose="02020603050405020304" pitchFamily="18" charset="0"/>
                <a:ea typeface="Times New Roman" panose="02020603050405020304" pitchFamily="18" charset="0"/>
              </a:rPr>
              <a:t>  </a:t>
            </a:r>
            <a:br>
              <a:rPr lang="uk-UA" i="1" dirty="0">
                <a:solidFill>
                  <a:srgbClr val="000000"/>
                </a:solidFill>
                <a:latin typeface="Times New Roman" panose="02020603050405020304" pitchFamily="18" charset="0"/>
                <a:ea typeface="Times New Roman" panose="02020603050405020304" pitchFamily="18" charset="0"/>
              </a:rPr>
            </a:br>
            <a:r>
              <a:rPr lang="uk-UA" i="1" dirty="0">
                <a:solidFill>
                  <a:srgbClr val="000000"/>
                </a:solidFill>
                <a:latin typeface="Times New Roman" panose="02020603050405020304" pitchFamily="18" charset="0"/>
                <a:ea typeface="Times New Roman" panose="02020603050405020304" pitchFamily="18" charset="0"/>
              </a:rPr>
              <a:t>   При пероральних ураженнях: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промивання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2 % розчином гідрокарбонату натрію за допомогою зонда і введення через нього 10-15 г активованого вугілля, розчиненого в склянці води;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внутрішньовенно 10-15 мл 30 % розчину тіосульфату натрію, а також </a:t>
            </a:r>
            <a:r>
              <a:rPr lang="uk-UA" dirty="0" err="1">
                <a:solidFill>
                  <a:srgbClr val="000000"/>
                </a:solidFill>
                <a:latin typeface="Times New Roman" panose="02020603050405020304" pitchFamily="18" charset="0"/>
                <a:ea typeface="Times New Roman" panose="02020603050405020304" pitchFamily="18" charset="0"/>
              </a:rPr>
              <a:t>антигістамінних</a:t>
            </a:r>
            <a:r>
              <a:rPr lang="uk-UA" dirty="0">
                <a:solidFill>
                  <a:srgbClr val="000000"/>
                </a:solidFill>
                <a:latin typeface="Times New Roman" panose="02020603050405020304" pitchFamily="18" charset="0"/>
                <a:ea typeface="Times New Roman" panose="02020603050405020304" pitchFamily="18" charset="0"/>
              </a:rPr>
              <a:t> та серцево-судинних засобів, антибіотиків.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b="1"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Проведення повної санітарної обробки та заходів, перерахованих при наданні першої лікарської допомоги.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комбінованих ураженнях іпритом проводиться первинна хірургічна обробка ран.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a:t>
            </a:r>
            <a:r>
              <a:rPr lang="uk-UA"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В основному проводиться симптоматичне лікування, залежно від характеру і тяжкості ураження. Уражені іпритом потребують тривалого і складного лікування, але в них часто залишаються незворотні зміни в організмі, що призводять до інвалідності.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7959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84909" y="481446"/>
            <a:ext cx="8728363" cy="6005945"/>
          </a:xfrm>
          <a:prstGeom prst="rect">
            <a:avLst/>
          </a:prstGeom>
        </p:spPr>
      </p:pic>
    </p:spTree>
    <p:extLst>
      <p:ext uri="{BB962C8B-B14F-4D97-AF65-F5344CB8AC3E}">
        <p14:creationId xmlns:p14="http://schemas.microsoft.com/office/powerpoint/2010/main" val="2637515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60217" y="131619"/>
            <a:ext cx="8714509" cy="6535882"/>
          </a:xfrm>
          <a:prstGeom prst="rect">
            <a:avLst/>
          </a:prstGeom>
        </p:spPr>
      </p:pic>
    </p:spTree>
    <p:extLst>
      <p:ext uri="{BB962C8B-B14F-4D97-AF65-F5344CB8AC3E}">
        <p14:creationId xmlns:p14="http://schemas.microsoft.com/office/powerpoint/2010/main" val="3867399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3" y="199683"/>
            <a:ext cx="11093116" cy="6555641"/>
          </a:xfrm>
          <a:prstGeom prst="rect">
            <a:avLst/>
          </a:prstGeom>
          <a:solidFill>
            <a:srgbClr val="99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sz="1600" b="1" dirty="0">
                <a:solidFill>
                  <a:srgbClr val="000000"/>
                </a:solidFill>
                <a:latin typeface="Times New Roman" panose="02020603050405020304" pitchFamily="18" charset="0"/>
                <a:ea typeface="Times New Roman" panose="02020603050405020304" pitchFamily="18" charset="0"/>
              </a:rPr>
              <a:t>Отруйні речовини задушливої дії</a:t>
            </a:r>
            <a:endParaRPr lang="uk-UA" sz="1600" dirty="0">
              <a:latin typeface="Times New Roman" panose="02020603050405020304" pitchFamily="18" charset="0"/>
              <a:ea typeface="Times New Roman" panose="02020603050405020304" pitchFamily="18" charset="0"/>
            </a:endParaRPr>
          </a:p>
          <a:p>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відомими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задушливої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є фосген, дифосген, </a:t>
            </a:r>
            <a:r>
              <a:rPr lang="ru-RU" sz="1600" dirty="0" err="1">
                <a:solidFill>
                  <a:srgbClr val="000000"/>
                </a:solidFill>
                <a:latin typeface="Times New Roman" panose="02020603050405020304" pitchFamily="18" charset="0"/>
                <a:ea typeface="Times New Roman" panose="02020603050405020304" pitchFamily="18" charset="0"/>
              </a:rPr>
              <a:t>хлорпікрин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них, у </a:t>
            </a:r>
            <a:r>
              <a:rPr lang="ru-RU" sz="1600" dirty="0" err="1">
                <a:solidFill>
                  <a:srgbClr val="000000"/>
                </a:solidFill>
                <a:latin typeface="Times New Roman" panose="02020603050405020304" pitchFamily="18" charset="0"/>
                <a:ea typeface="Times New Roman" panose="02020603050405020304" pitchFamily="18" charset="0"/>
              </a:rPr>
              <a:t>бойовій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обстановці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задушливо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оксиди</a:t>
            </a:r>
            <a:r>
              <a:rPr lang="ru-RU" sz="1600" dirty="0">
                <a:solidFill>
                  <a:srgbClr val="000000"/>
                </a:solidFill>
                <a:latin typeface="Times New Roman" panose="02020603050405020304" pitchFamily="18" charset="0"/>
                <a:ea typeface="Times New Roman" panose="02020603050405020304" pitchFamily="18" charset="0"/>
              </a:rPr>
              <a:t> азоту,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входять</a:t>
            </a:r>
            <a:r>
              <a:rPr lang="ru-RU" sz="1600" dirty="0">
                <a:solidFill>
                  <a:srgbClr val="000000"/>
                </a:solidFill>
                <a:latin typeface="Times New Roman" panose="02020603050405020304" pitchFamily="18" charset="0"/>
                <a:ea typeface="Times New Roman" panose="02020603050405020304" pitchFamily="18" charset="0"/>
              </a:rPr>
              <a:t> до складу </a:t>
            </a:r>
            <a:r>
              <a:rPr lang="ru-RU" sz="1600" dirty="0" err="1">
                <a:solidFill>
                  <a:srgbClr val="000000"/>
                </a:solidFill>
                <a:latin typeface="Times New Roman" panose="02020603050405020304" pitchFamily="18" charset="0"/>
                <a:ea typeface="Times New Roman" panose="02020603050405020304" pitchFamily="18" charset="0"/>
              </a:rPr>
              <a:t>порохових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газів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тільки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інгаляційним</a:t>
            </a:r>
            <a:r>
              <a:rPr lang="ru-RU" sz="1600" dirty="0">
                <a:solidFill>
                  <a:srgbClr val="000000"/>
                </a:solidFill>
                <a:latin typeface="Times New Roman" panose="02020603050405020304" pitchFamily="18" charset="0"/>
                <a:ea typeface="Times New Roman" panose="02020603050405020304" pitchFamily="18" charset="0"/>
              </a:rPr>
              <a:t> шляхом.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Патогенез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складний</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формуванні</a:t>
            </a:r>
            <a:r>
              <a:rPr lang="ru-RU" sz="1600" dirty="0">
                <a:solidFill>
                  <a:srgbClr val="000000"/>
                </a:solidFill>
                <a:latin typeface="Times New Roman" panose="02020603050405020304" pitchFamily="18" charset="0"/>
                <a:ea typeface="Times New Roman" panose="02020603050405020304" pitchFamily="18" charset="0"/>
              </a:rPr>
              <a:t> одного з </a:t>
            </a:r>
            <a:r>
              <a:rPr lang="ru-RU" sz="1600" dirty="0" err="1">
                <a:solidFill>
                  <a:srgbClr val="000000"/>
                </a:solidFill>
                <a:latin typeface="Times New Roman" panose="02020603050405020304" pitchFamily="18" charset="0"/>
                <a:ea typeface="Times New Roman" panose="02020603050405020304" pitchFamily="18" charset="0"/>
              </a:rPr>
              <a:t>компонентів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 токсичного </a:t>
            </a:r>
            <a:r>
              <a:rPr lang="ru-RU" sz="1600" dirty="0" err="1">
                <a:solidFill>
                  <a:srgbClr val="000000"/>
                </a:solidFill>
                <a:latin typeface="Times New Roman" panose="02020603050405020304" pitchFamily="18" charset="0"/>
                <a:ea typeface="Times New Roman" panose="02020603050405020304" pitchFamily="18" charset="0"/>
              </a:rPr>
              <a:t>набряку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беруть</a:t>
            </a:r>
            <a:r>
              <a:rPr lang="ru-RU" sz="1600" dirty="0">
                <a:solidFill>
                  <a:srgbClr val="000000"/>
                </a:solidFill>
                <a:latin typeface="Times New Roman" panose="02020603050405020304" pitchFamily="18" charset="0"/>
                <a:ea typeface="Times New Roman" panose="02020603050405020304" pitchFamily="18" charset="0"/>
              </a:rPr>
              <a:t> участь як </a:t>
            </a:r>
            <a:r>
              <a:rPr lang="ru-RU" sz="1600" dirty="0" err="1">
                <a:solidFill>
                  <a:srgbClr val="000000"/>
                </a:solidFill>
                <a:latin typeface="Times New Roman" panose="02020603050405020304" pitchFamily="18" charset="0"/>
                <a:ea typeface="Times New Roman" panose="02020603050405020304" pitchFamily="18" charset="0"/>
              </a:rPr>
              <a:t>місцеві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фактори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безпосередньою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дією</a:t>
            </a:r>
            <a:r>
              <a:rPr lang="ru-RU" sz="1600" dirty="0">
                <a:solidFill>
                  <a:srgbClr val="000000"/>
                </a:solidFill>
                <a:latin typeface="Times New Roman" panose="02020603050405020304" pitchFamily="18" charset="0"/>
                <a:ea typeface="Times New Roman" panose="02020603050405020304" pitchFamily="18" charset="0"/>
              </a:rPr>
              <a:t> ОР на </a:t>
            </a:r>
            <a:r>
              <a:rPr lang="ru-RU" sz="1600" dirty="0" err="1">
                <a:solidFill>
                  <a:srgbClr val="000000"/>
                </a:solidFill>
                <a:latin typeface="Times New Roman" panose="02020603050405020304" pitchFamily="18" charset="0"/>
                <a:ea typeface="Times New Roman" panose="02020603050405020304" pitchFamily="18" charset="0"/>
              </a:rPr>
              <a:t>легеневу</a:t>
            </a:r>
            <a:r>
              <a:rPr lang="ru-RU" sz="1600" dirty="0">
                <a:solidFill>
                  <a:srgbClr val="000000"/>
                </a:solidFill>
                <a:latin typeface="Times New Roman" panose="02020603050405020304" pitchFamily="18" charset="0"/>
                <a:ea typeface="Times New Roman" panose="02020603050405020304" pitchFamily="18" charset="0"/>
              </a:rPr>
              <a:t> тканину, так і </a:t>
            </a:r>
            <a:r>
              <a:rPr lang="ru-RU" sz="1600" dirty="0" err="1">
                <a:solidFill>
                  <a:srgbClr val="000000"/>
                </a:solidFill>
                <a:latin typeface="Times New Roman" panose="02020603050405020304" pitchFamily="18" charset="0"/>
                <a:ea typeface="Times New Roman" panose="02020603050405020304" pitchFamily="18" charset="0"/>
              </a:rPr>
              <a:t>загальні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a:t>
            </a:r>
            <a:r>
              <a:rPr lang="ru-RU" sz="1600" dirty="0">
                <a:solidFill>
                  <a:srgbClr val="000000"/>
                </a:solidFill>
                <a:latin typeface="Times New Roman" panose="02020603050405020304" pitchFamily="18" charset="0"/>
                <a:ea typeface="Times New Roman" panose="02020603050405020304" pitchFamily="18" charset="0"/>
              </a:rPr>
              <a:t>-рефлекторного </a:t>
            </a:r>
            <a:r>
              <a:rPr lang="ru-RU" sz="1600" dirty="0" err="1">
                <a:solidFill>
                  <a:srgbClr val="000000"/>
                </a:solidFill>
                <a:latin typeface="Times New Roman" panose="02020603050405020304" pitchFamily="18" charset="0"/>
                <a:ea typeface="Times New Roman" panose="02020603050405020304" pitchFamily="18" charset="0"/>
              </a:rPr>
              <a:t>походження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Усі</a:t>
            </a:r>
            <a:r>
              <a:rPr lang="ru-RU" sz="1600" dirty="0">
                <a:solidFill>
                  <a:srgbClr val="000000"/>
                </a:solidFill>
                <a:latin typeface="Times New Roman" panose="02020603050405020304" pitchFamily="18" charset="0"/>
                <a:ea typeface="Times New Roman" panose="02020603050405020304" pitchFamily="18" charset="0"/>
              </a:rPr>
              <a:t> вони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проникності</a:t>
            </a:r>
            <a:r>
              <a:rPr lang="ru-RU" sz="1600" dirty="0">
                <a:solidFill>
                  <a:srgbClr val="000000"/>
                </a:solidFill>
                <a:latin typeface="Times New Roman" panose="02020603050405020304" pitchFamily="18" charset="0"/>
                <a:ea typeface="Times New Roman" panose="02020603050405020304" pitchFamily="18" charset="0"/>
              </a:rPr>
              <a:t> альвеолярно-</a:t>
            </a:r>
            <a:r>
              <a:rPr lang="ru-RU" sz="1600" dirty="0" err="1">
                <a:solidFill>
                  <a:srgbClr val="000000"/>
                </a:solidFill>
                <a:latin typeface="Times New Roman" panose="02020603050405020304" pitchFamily="18" charset="0"/>
                <a:ea typeface="Times New Roman" panose="02020603050405020304" pitchFamily="18" charset="0"/>
              </a:rPr>
              <a:t>капілярної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мембрани</a:t>
            </a:r>
            <a:r>
              <a:rPr lang="ru-RU" sz="1600" dirty="0">
                <a:solidFill>
                  <a:srgbClr val="000000"/>
                </a:solidFill>
                <a:latin typeface="Times New Roman" panose="02020603050405020304" pitchFamily="18" charset="0"/>
                <a:ea typeface="Times New Roman" panose="02020603050405020304" pitchFamily="18" charset="0"/>
              </a:rPr>
              <a:t> й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рідкої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порожнину</a:t>
            </a:r>
            <a:r>
              <a:rPr lang="ru-RU" sz="1600" dirty="0">
                <a:solidFill>
                  <a:srgbClr val="000000"/>
                </a:solidFill>
                <a:latin typeface="Times New Roman" panose="02020603050405020304" pitchFamily="18" charset="0"/>
                <a:ea typeface="Times New Roman" panose="02020603050405020304" pitchFamily="18" charset="0"/>
              </a:rPr>
              <a:t> альвеол.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сприяє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збільшене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наповнення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кров’ю</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й ацидоз,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прогресують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зростання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процесі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інтоксикації</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Клініка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ураження</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отруєнні</a:t>
            </a:r>
            <a:r>
              <a:rPr lang="ru-RU" sz="1600" b="1" i="1" dirty="0">
                <a:solidFill>
                  <a:srgbClr val="FF0000"/>
                </a:solidFill>
                <a:latin typeface="Times New Roman" panose="02020603050405020304" pitchFamily="18" charset="0"/>
                <a:ea typeface="Times New Roman" panose="02020603050405020304" pitchFamily="18" charset="0"/>
              </a:rPr>
              <a:t> фосгеном і дифосгеном </a:t>
            </a:r>
            <a:r>
              <a:rPr lang="ru-RU" sz="1600" b="1" i="1" dirty="0" err="1">
                <a:solidFill>
                  <a:srgbClr val="FF0000"/>
                </a:solidFill>
                <a:latin typeface="Times New Roman" panose="02020603050405020304" pitchFamily="18" charset="0"/>
                <a:ea typeface="Times New Roman" panose="02020603050405020304" pitchFamily="18" charset="0"/>
              </a:rPr>
              <a:t>подібна</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b="1" dirty="0">
                <a:solidFill>
                  <a:srgbClr val="FF0000"/>
                </a:solidFill>
                <a:latin typeface="Times New Roman" panose="02020603050405020304" pitchFamily="18" charset="0"/>
                <a:ea typeface="Times New Roman" panose="02020603050405020304" pitchFamily="18" charset="0"/>
              </a:rPr>
              <a:t> </a:t>
            </a:r>
            <a:endParaRPr lang="ru-RU" sz="1600" b="1" dirty="0" smtClean="0">
              <a:solidFill>
                <a:srgbClr val="FF0000"/>
              </a:solidFill>
              <a:latin typeface="Times New Roman" panose="02020603050405020304" pitchFamily="18" charset="0"/>
              <a:ea typeface="Times New Roman" panose="02020603050405020304" pitchFamily="18" charset="0"/>
            </a:endParaRPr>
          </a:p>
          <a:p>
            <a:r>
              <a:rPr lang="ru-RU" sz="1600" dirty="0" err="1" smtClean="0">
                <a:solidFill>
                  <a:srgbClr val="000000"/>
                </a:solidFill>
                <a:latin typeface="Times New Roman" panose="02020603050405020304" pitchFamily="18" charset="0"/>
                <a:ea typeface="Times New Roman" panose="02020603050405020304" pitchFamily="18" charset="0"/>
              </a:rPr>
              <a:t>Розрізняють</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тяжкий, </a:t>
            </a:r>
            <a:r>
              <a:rPr lang="ru-RU" sz="1600" dirty="0" err="1">
                <a:solidFill>
                  <a:srgbClr val="000000"/>
                </a:solidFill>
                <a:latin typeface="Times New Roman" panose="02020603050405020304" pitchFamily="18" charset="0"/>
                <a:ea typeface="Times New Roman" panose="02020603050405020304" pitchFamily="18" charset="0"/>
              </a:rPr>
              <a:t>середній</a:t>
            </a:r>
            <a:r>
              <a:rPr lang="ru-RU" sz="1600" dirty="0">
                <a:solidFill>
                  <a:srgbClr val="000000"/>
                </a:solidFill>
                <a:latin typeface="Times New Roman" panose="02020603050405020304" pitchFamily="18" charset="0"/>
                <a:ea typeface="Times New Roman" panose="02020603050405020304" pitchFamily="18" charset="0"/>
              </a:rPr>
              <a:t> і легкий </a:t>
            </a:r>
            <a:r>
              <a:rPr lang="ru-RU" sz="1600" dirty="0" err="1">
                <a:solidFill>
                  <a:srgbClr val="000000"/>
                </a:solidFill>
                <a:latin typeface="Times New Roman" panose="02020603050405020304" pitchFamily="18" charset="0"/>
                <a:ea typeface="Times New Roman" panose="02020603050405020304" pitchFamily="18" charset="0"/>
              </a:rPr>
              <a:t>ступені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dirty="0">
                <a:solidFill>
                  <a:srgbClr val="FF0000"/>
                </a:solidFill>
                <a:latin typeface="Times New Roman" panose="02020603050405020304" pitchFamily="18" charset="0"/>
                <a:ea typeface="Times New Roman" panose="02020603050405020304" pitchFamily="18" charset="0"/>
              </a:rPr>
              <a:t>Для </a:t>
            </a:r>
            <a:r>
              <a:rPr lang="ru-RU" sz="1600" b="1" i="1" dirty="0">
                <a:solidFill>
                  <a:srgbClr val="FF0000"/>
                </a:solidFill>
                <a:latin typeface="Times New Roman" panose="02020603050405020304" pitchFamily="18" charset="0"/>
                <a:ea typeface="Times New Roman" panose="02020603050405020304" pitchFamily="18" charset="0"/>
              </a:rPr>
              <a:t>тяжкого </a:t>
            </a:r>
            <a:r>
              <a:rPr lang="ru-RU" sz="1600" b="1" i="1" dirty="0" err="1">
                <a:solidFill>
                  <a:srgbClr val="FF0000"/>
                </a:solidFill>
                <a:latin typeface="Times New Roman" panose="02020603050405020304" pitchFamily="18" charset="0"/>
                <a:ea typeface="Times New Roman" panose="02020603050405020304" pitchFamily="18" charset="0"/>
              </a:rPr>
              <a:t>ступеня</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різі</a:t>
            </a:r>
            <a:r>
              <a:rPr lang="ru-RU" sz="1600" dirty="0">
                <a:solidFill>
                  <a:srgbClr val="000000"/>
                </a:solidFill>
                <a:latin typeface="Times New Roman" panose="02020603050405020304" pitchFamily="18" charset="0"/>
                <a:ea typeface="Times New Roman" panose="02020603050405020304" pitchFamily="18" charset="0"/>
              </a:rPr>
              <a:t> в очах, </a:t>
            </a:r>
            <a:r>
              <a:rPr lang="ru-RU" sz="1600" dirty="0" err="1">
                <a:solidFill>
                  <a:srgbClr val="000000"/>
                </a:solidFill>
                <a:latin typeface="Times New Roman" panose="02020603050405020304" pitchFamily="18" charset="0"/>
                <a:ea typeface="Times New Roman" panose="02020603050405020304" pitchFamily="18" charset="0"/>
              </a:rPr>
              <a:t>стиснення</a:t>
            </a:r>
            <a:r>
              <a:rPr lang="ru-RU" sz="1600" dirty="0">
                <a:solidFill>
                  <a:srgbClr val="000000"/>
                </a:solidFill>
                <a:latin typeface="Times New Roman" panose="02020603050405020304" pitchFamily="18" charset="0"/>
                <a:ea typeface="Times New Roman" panose="02020603050405020304" pitchFamily="18" charset="0"/>
              </a:rPr>
              <a:t> в грудях, кашель, </a:t>
            </a:r>
            <a:r>
              <a:rPr lang="ru-RU" sz="1600" dirty="0" err="1">
                <a:solidFill>
                  <a:srgbClr val="000000"/>
                </a:solidFill>
                <a:latin typeface="Times New Roman" panose="02020603050405020304" pitchFamily="18" charset="0"/>
                <a:ea typeface="Times New Roman" panose="02020603050405020304" pitchFamily="18" charset="0"/>
              </a:rPr>
              <a:t>запаморочення</a:t>
            </a:r>
            <a:r>
              <a:rPr lang="ru-RU" sz="1600" dirty="0">
                <a:solidFill>
                  <a:srgbClr val="000000"/>
                </a:solidFill>
                <a:latin typeface="Times New Roman" panose="02020603050405020304" pitchFamily="18" charset="0"/>
                <a:ea typeface="Times New Roman" panose="02020603050405020304" pitchFamily="18" charset="0"/>
              </a:rPr>
              <a:t> (рефлекторна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зараженої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атмосфери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зникають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настає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прихований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продовжується</a:t>
            </a:r>
            <a:r>
              <a:rPr lang="ru-RU" sz="1600" dirty="0">
                <a:solidFill>
                  <a:srgbClr val="000000"/>
                </a:solidFill>
                <a:latin typeface="Times New Roman" panose="02020603050405020304" pitchFamily="18" charset="0"/>
                <a:ea typeface="Times New Roman" panose="02020603050405020304" pitchFamily="18" charset="0"/>
              </a:rPr>
              <a:t> 1-3 </a:t>
            </a:r>
            <a:r>
              <a:rPr lang="ru-RU" sz="1600" dirty="0" err="1">
                <a:solidFill>
                  <a:srgbClr val="000000"/>
                </a:solidFill>
                <a:latin typeface="Times New Roman" panose="02020603050405020304" pitchFamily="18" charset="0"/>
                <a:ea typeface="Times New Roman" panose="02020603050405020304" pitchFamily="18" charset="0"/>
              </a:rPr>
              <a:t>години</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вже</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брадикардію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лабільність</a:t>
            </a:r>
            <a:r>
              <a:rPr lang="ru-RU" sz="1600" dirty="0">
                <a:solidFill>
                  <a:srgbClr val="000000"/>
                </a:solidFill>
                <a:latin typeface="Times New Roman" panose="02020603050405020304" pitchFamily="18" charset="0"/>
                <a:ea typeface="Times New Roman" panose="02020603050405020304" pitchFamily="18" charset="0"/>
              </a:rPr>
              <a:t> пульсу й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зменшується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гемоглобіну</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еритроцитів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набряку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загальна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слабість</a:t>
            </a:r>
            <a:r>
              <a:rPr lang="ru-RU" sz="1600" dirty="0">
                <a:solidFill>
                  <a:srgbClr val="000000"/>
                </a:solidFill>
                <a:latin typeface="Times New Roman" panose="02020603050405020304" pitchFamily="18" charset="0"/>
                <a:ea typeface="Times New Roman" panose="02020603050405020304" pitchFamily="18" charset="0"/>
              </a:rPr>
              <a:t>, кашель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виділенням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пінистого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харкотиння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ціаноз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вислуховують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звучні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дрібнопухирцеві</a:t>
            </a:r>
            <a:r>
              <a:rPr lang="ru-RU" sz="1600" dirty="0">
                <a:solidFill>
                  <a:srgbClr val="000000"/>
                </a:solidFill>
                <a:latin typeface="Times New Roman" panose="02020603050405020304" pitchFamily="18" charset="0"/>
                <a:ea typeface="Times New Roman" panose="02020603050405020304" pitchFamily="18" charset="0"/>
              </a:rPr>
              <a:t> хрипи; </a:t>
            </a:r>
            <a:r>
              <a:rPr lang="ru-RU" sz="1600" dirty="0" err="1">
                <a:solidFill>
                  <a:srgbClr val="000000"/>
                </a:solidFill>
                <a:latin typeface="Times New Roman" panose="02020603050405020304" pitchFamily="18" charset="0"/>
                <a:ea typeface="Times New Roman" panose="02020603050405020304" pitchFamily="18" charset="0"/>
              </a:rPr>
              <a:t>підвищується</a:t>
            </a:r>
            <a:r>
              <a:rPr lang="ru-RU" sz="1600" dirty="0">
                <a:solidFill>
                  <a:srgbClr val="000000"/>
                </a:solidFill>
                <a:latin typeface="Times New Roman" panose="02020603050405020304" pitchFamily="18" charset="0"/>
                <a:ea typeface="Times New Roman" panose="02020603050405020304" pitchFamily="18" charset="0"/>
              </a:rPr>
              <a:t> температура </a:t>
            </a:r>
            <a:r>
              <a:rPr lang="ru-RU" sz="1600" dirty="0" err="1">
                <a:solidFill>
                  <a:srgbClr val="000000"/>
                </a:solidFill>
                <a:latin typeface="Times New Roman" panose="02020603050405020304" pitchFamily="18" charset="0"/>
                <a:ea typeface="Times New Roman" panose="02020603050405020304" pitchFamily="18" charset="0"/>
              </a:rPr>
              <a:t>тіла</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гемоглобіну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понад</a:t>
            </a:r>
            <a:r>
              <a:rPr lang="ru-RU" sz="1600" dirty="0">
                <a:solidFill>
                  <a:srgbClr val="000000"/>
                </a:solidFill>
                <a:latin typeface="Times New Roman" panose="02020603050405020304" pitchFamily="18" charset="0"/>
                <a:ea typeface="Times New Roman" panose="02020603050405020304" pitchFamily="18" charset="0"/>
              </a:rPr>
              <a:t> 160 г/л) і </a:t>
            </a:r>
            <a:r>
              <a:rPr lang="ru-RU" sz="1600" dirty="0" err="1">
                <a:solidFill>
                  <a:srgbClr val="000000"/>
                </a:solidFill>
                <a:latin typeface="Times New Roman" panose="02020603050405020304" pitchFamily="18" charset="0"/>
                <a:ea typeface="Times New Roman" panose="02020603050405020304" pitchFamily="18" charset="0"/>
              </a:rPr>
              <a:t>еритроцитів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більше</a:t>
            </a:r>
            <a:r>
              <a:rPr lang="ru-RU" sz="1600" dirty="0">
                <a:solidFill>
                  <a:srgbClr val="000000"/>
                </a:solidFill>
                <a:latin typeface="Times New Roman" panose="02020603050405020304" pitchFamily="18" charset="0"/>
                <a:ea typeface="Times New Roman" panose="02020603050405020304" pitchFamily="18" charset="0"/>
              </a:rPr>
              <a:t> 6·10</a:t>
            </a:r>
            <a:r>
              <a:rPr lang="ru-RU" sz="1600" baseline="30000" dirty="0">
                <a:solidFill>
                  <a:srgbClr val="000000"/>
                </a:solidFill>
                <a:latin typeface="Times New Roman" panose="02020603050405020304" pitchFamily="18" charset="0"/>
                <a:ea typeface="Times New Roman" panose="02020603050405020304" pitchFamily="18" charset="0"/>
              </a:rPr>
              <a:t>12</a:t>
            </a:r>
            <a:r>
              <a:rPr lang="ru-RU" sz="1600" dirty="0">
                <a:solidFill>
                  <a:srgbClr val="000000"/>
                </a:solidFill>
                <a:latin typeface="Times New Roman" panose="02020603050405020304" pitchFamily="18" charset="0"/>
                <a:ea typeface="Times New Roman" panose="02020603050405020304" pitchFamily="18" charset="0"/>
              </a:rPr>
              <a:t> в 1 л), лейкоцитоз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зсувом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вліво</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прискорення</a:t>
            </a:r>
            <a:r>
              <a:rPr lang="ru-RU" sz="1600" dirty="0">
                <a:solidFill>
                  <a:srgbClr val="000000"/>
                </a:solidFill>
                <a:latin typeface="Times New Roman" panose="02020603050405020304" pitchFamily="18" charset="0"/>
                <a:ea typeface="Times New Roman" panose="02020603050405020304" pitchFamily="18" charset="0"/>
              </a:rPr>
              <a:t> ШОЕ (“синя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випадку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приєднання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вкривається</a:t>
            </a:r>
            <a:r>
              <a:rPr lang="ru-RU" sz="1600" dirty="0">
                <a:solidFill>
                  <a:srgbClr val="000000"/>
                </a:solidFill>
                <a:latin typeface="Times New Roman" panose="02020603050405020304" pitchFamily="18" charset="0"/>
                <a:ea typeface="Times New Roman" panose="02020603050405020304" pitchFamily="18" charset="0"/>
              </a:rPr>
              <a:t> липким потом, </a:t>
            </a:r>
            <a:r>
              <a:rPr lang="ru-RU" sz="1600" dirty="0" err="1">
                <a:solidFill>
                  <a:srgbClr val="000000"/>
                </a:solidFill>
                <a:latin typeface="Times New Roman" panose="02020603050405020304" pitchFamily="18" charset="0"/>
                <a:ea typeface="Times New Roman" panose="02020603050405020304" pitchFamily="18" charset="0"/>
              </a:rPr>
              <a:t>набуває</a:t>
            </a:r>
            <a:r>
              <a:rPr lang="ru-RU" sz="1600" dirty="0">
                <a:solidFill>
                  <a:srgbClr val="000000"/>
                </a:solidFill>
                <a:latin typeface="Times New Roman" panose="02020603050405020304" pitchFamily="18" charset="0"/>
                <a:ea typeface="Times New Roman" panose="02020603050405020304" pitchFamily="18" charset="0"/>
              </a:rPr>
              <a:t> землисто-</a:t>
            </a:r>
            <a:r>
              <a:rPr lang="ru-RU" sz="1600" dirty="0" err="1">
                <a:solidFill>
                  <a:srgbClr val="000000"/>
                </a:solidFill>
                <a:latin typeface="Times New Roman" panose="02020603050405020304" pitchFamily="18" charset="0"/>
                <a:ea typeface="Times New Roman" panose="02020603050405020304" pitchFamily="18" charset="0"/>
              </a:rPr>
              <a:t>сірого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відтінку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падає</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частим, </a:t>
            </a:r>
            <a:r>
              <a:rPr lang="ru-RU" sz="1600" dirty="0" err="1">
                <a:solidFill>
                  <a:srgbClr val="000000"/>
                </a:solidFill>
                <a:latin typeface="Times New Roman" panose="02020603050405020304" pitchFamily="18" charset="0"/>
                <a:ea typeface="Times New Roman" panose="02020603050405020304" pitchFamily="18" charset="0"/>
              </a:rPr>
              <a:t>ниткоподібним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клекотливим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сіра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Набряк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досягає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наприкінці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на початку </a:t>
            </a:r>
            <a:r>
              <a:rPr lang="ru-RU" sz="1600" dirty="0" err="1">
                <a:solidFill>
                  <a:srgbClr val="000000"/>
                </a:solidFill>
                <a:latin typeface="Times New Roman" panose="02020603050405020304" pitchFamily="18" charset="0"/>
                <a:ea typeface="Times New Roman" panose="02020603050405020304" pitchFamily="18" charset="0"/>
              </a:rPr>
              <a:t>другої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Смерть у </a:t>
            </a:r>
            <a:r>
              <a:rPr lang="ru-RU" sz="1600" dirty="0" err="1">
                <a:solidFill>
                  <a:srgbClr val="000000"/>
                </a:solidFill>
                <a:latin typeface="Times New Roman" panose="02020603050405020304" pitchFamily="18" charset="0"/>
                <a:ea typeface="Times New Roman" panose="02020603050405020304" pitchFamily="18" charset="0"/>
              </a:rPr>
              <a:t>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паралічу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дихального</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судинно-рухового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починається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вирішення</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ускладнення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тромбози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інфарктів</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викликають</a:t>
            </a:r>
            <a:r>
              <a:rPr lang="ru-RU" sz="1600" dirty="0">
                <a:solidFill>
                  <a:srgbClr val="000000"/>
                </a:solidFill>
                <a:latin typeface="Times New Roman" panose="02020603050405020304" pitchFamily="18" charset="0"/>
                <a:ea typeface="Times New Roman" panose="02020603050405020304" pitchFamily="18" charset="0"/>
              </a:rPr>
              <a:t> гангрену </a:t>
            </a:r>
            <a:r>
              <a:rPr lang="ru-RU" sz="1600" dirty="0" err="1">
                <a:solidFill>
                  <a:srgbClr val="000000"/>
                </a:solidFill>
                <a:latin typeface="Times New Roman" panose="02020603050405020304" pitchFamily="18" charset="0"/>
                <a:ea typeface="Times New Roman" panose="02020603050405020304" pitchFamily="18" charset="0"/>
              </a:rPr>
              <a:t>кінцівок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живота”,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абсцес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визначатися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віддалені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рецидивні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бронхіти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астматичні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функціональні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411151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539292"/>
            <a:ext cx="8795084" cy="5909310"/>
          </a:xfrm>
          <a:prstGeom prst="rect">
            <a:avLst/>
          </a:prstGeom>
          <a:solidFill>
            <a:srgbClr val="99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При</a:t>
            </a:r>
            <a:r>
              <a:rPr lang="uk-UA" i="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середньому ступені </a:t>
            </a:r>
            <a:r>
              <a:rPr lang="uk-UA" dirty="0">
                <a:solidFill>
                  <a:srgbClr val="000000"/>
                </a:solidFill>
                <a:latin typeface="Times New Roman" panose="02020603050405020304" pitchFamily="18" charset="0"/>
                <a:ea typeface="Times New Roman" panose="02020603050405020304" pitchFamily="18" charset="0"/>
              </a:rPr>
              <a:t>інтоксикації латентний період триваліший (3-5 год), клінічні прояви розвиваються не так бурхливо, як при тяжкому отруєнні. Ядуха помірна, кашель із невеликою кількістю харкотиння, хрипи незначні. Ознаки згущення крові виражені менше. Може </a:t>
            </a:r>
            <a:r>
              <a:rPr lang="uk-UA" dirty="0" err="1">
                <a:solidFill>
                  <a:srgbClr val="000000"/>
                </a:solidFill>
                <a:latin typeface="Times New Roman" panose="02020603050405020304" pitchFamily="18" charset="0"/>
                <a:ea typeface="Times New Roman" panose="02020603050405020304" pitchFamily="18" charset="0"/>
              </a:rPr>
              <a:t>розвинутися</a:t>
            </a:r>
            <a:r>
              <a:rPr lang="uk-UA" dirty="0">
                <a:solidFill>
                  <a:srgbClr val="000000"/>
                </a:solidFill>
                <a:latin typeface="Times New Roman" panose="02020603050405020304" pitchFamily="18" charset="0"/>
                <a:ea typeface="Times New Roman" panose="02020603050405020304" pitchFamily="18" charset="0"/>
              </a:rPr>
              <a:t> набряк легень або виражена токсична пневмонія, яка легко лікується і має сприятливий перебіг. Термін лікування хворих — 2-3 тижні.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У випадку </a:t>
            </a:r>
            <a:r>
              <a:rPr lang="uk-UA" b="1" i="1" dirty="0">
                <a:solidFill>
                  <a:srgbClr val="FF0000"/>
                </a:solidFill>
                <a:latin typeface="Times New Roman" panose="02020603050405020304" pitchFamily="18" charset="0"/>
                <a:ea typeface="Times New Roman" panose="02020603050405020304" pitchFamily="18" charset="0"/>
              </a:rPr>
              <a:t>легких інтоксикацій</a:t>
            </a:r>
            <a:r>
              <a:rPr lang="uk-UA" dirty="0">
                <a:solidFill>
                  <a:srgbClr val="000000"/>
                </a:solidFill>
                <a:latin typeface="Times New Roman" panose="02020603050405020304" pitchFamily="18" charset="0"/>
                <a:ea typeface="Times New Roman" panose="02020603050405020304" pitchFamily="18" charset="0"/>
              </a:rPr>
              <a:t> латентний період триває 8 год, після чого уражений скаржиться на слабість, запаморочення, незначну ядуху, відчуття стиснення в грудях, кашель. Температура тіла </a:t>
            </a:r>
            <a:r>
              <a:rPr lang="uk-UA" dirty="0" err="1">
                <a:solidFill>
                  <a:srgbClr val="000000"/>
                </a:solidFill>
                <a:latin typeface="Times New Roman" panose="02020603050405020304" pitchFamily="18" charset="0"/>
                <a:ea typeface="Times New Roman" panose="02020603050405020304" pitchFamily="18" charset="0"/>
              </a:rPr>
              <a:t>субфебрильна</a:t>
            </a:r>
            <a:r>
              <a:rPr lang="uk-UA" dirty="0">
                <a:solidFill>
                  <a:srgbClr val="000000"/>
                </a:solidFill>
                <a:latin typeface="Times New Roman" panose="02020603050405020304" pitchFamily="18" charset="0"/>
                <a:ea typeface="Times New Roman" panose="02020603050405020304" pitchFamily="18" charset="0"/>
              </a:rPr>
              <a:t>, пульс ритмічний, частий. У легенях вислуховують поодинокі сухі хрипи. Явища гострого бронхіту починають зникати через 5-6 днів.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При ураженнях </a:t>
            </a:r>
            <a:r>
              <a:rPr lang="uk-UA" dirty="0" err="1">
                <a:solidFill>
                  <a:srgbClr val="000000"/>
                </a:solidFill>
                <a:latin typeface="Times New Roman" panose="02020603050405020304" pitchFamily="18" charset="0"/>
                <a:ea typeface="Times New Roman" panose="02020603050405020304" pitchFamily="18" charset="0"/>
              </a:rPr>
              <a:t>хлоропікрином</a:t>
            </a:r>
            <a:r>
              <a:rPr lang="uk-UA" dirty="0">
                <a:solidFill>
                  <a:srgbClr val="000000"/>
                </a:solidFill>
                <a:latin typeface="Times New Roman" panose="02020603050405020304" pitchFamily="18" charset="0"/>
                <a:ea typeface="Times New Roman" panose="02020603050405020304" pitchFamily="18" charset="0"/>
              </a:rPr>
              <a:t> майже відразу з’являються подразнення очей та дихальних шляхів, блювання, знижується судинний тонус (</a:t>
            </a:r>
            <a:r>
              <a:rPr lang="uk-UA" dirty="0" err="1">
                <a:solidFill>
                  <a:srgbClr val="000000"/>
                </a:solidFill>
                <a:latin typeface="Times New Roman" panose="02020603050405020304" pitchFamily="18" charset="0"/>
                <a:ea typeface="Times New Roman" panose="02020603050405020304" pitchFamily="18" charset="0"/>
              </a:rPr>
              <a:t>нітритна</a:t>
            </a:r>
            <a:r>
              <a:rPr lang="uk-UA" dirty="0">
                <a:solidFill>
                  <a:srgbClr val="000000"/>
                </a:solidFill>
                <a:latin typeface="Times New Roman" panose="02020603050405020304" pitchFamily="18" charset="0"/>
                <a:ea typeface="Times New Roman" panose="02020603050405020304" pitchFamily="18" charset="0"/>
              </a:rPr>
              <a:t> дія). Набряк легень має тяжчий перебіг, тому що в крові утворюється метгемоглобін і відповідно посилюється </a:t>
            </a:r>
            <a:r>
              <a:rPr lang="uk-UA" dirty="0" err="1">
                <a:solidFill>
                  <a:srgbClr val="000000"/>
                </a:solidFill>
                <a:latin typeface="Times New Roman" panose="02020603050405020304" pitchFamily="18" charset="0"/>
                <a:ea typeface="Times New Roman" panose="02020603050405020304" pitchFamily="18" charset="0"/>
              </a:rPr>
              <a:t>гіпоксемія</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дії оксидів азоту поряд із задушливим ефектом відзначають і </a:t>
            </a:r>
            <a:r>
              <a:rPr lang="uk-UA" dirty="0" err="1">
                <a:solidFill>
                  <a:srgbClr val="000000"/>
                </a:solidFill>
                <a:latin typeface="Times New Roman" panose="02020603050405020304" pitchFamily="18" charset="0"/>
                <a:ea typeface="Times New Roman" panose="02020603050405020304" pitchFamily="18" charset="0"/>
              </a:rPr>
              <a:t>резорбтивний</a:t>
            </a:r>
            <a:r>
              <a:rPr lang="uk-UA" dirty="0">
                <a:solidFill>
                  <a:srgbClr val="000000"/>
                </a:solidFill>
                <a:latin typeface="Times New Roman" panose="02020603050405020304" pitchFamily="18" charset="0"/>
                <a:ea typeface="Times New Roman" panose="02020603050405020304" pitchFamily="18" charset="0"/>
              </a:rPr>
              <a:t>, який проявляється </a:t>
            </a:r>
            <a:r>
              <a:rPr lang="uk-UA" dirty="0" err="1">
                <a:solidFill>
                  <a:srgbClr val="000000"/>
                </a:solidFill>
                <a:latin typeface="Times New Roman" panose="02020603050405020304" pitchFamily="18" charset="0"/>
                <a:ea typeface="Times New Roman" panose="02020603050405020304" pitchFamily="18" charset="0"/>
              </a:rPr>
              <a:t>метгемоглобінемією</a:t>
            </a:r>
            <a:r>
              <a:rPr lang="uk-UA" dirty="0">
                <a:solidFill>
                  <a:srgbClr val="000000"/>
                </a:solidFill>
                <a:latin typeface="Times New Roman" panose="02020603050405020304" pitchFamily="18" charset="0"/>
                <a:ea typeface="Times New Roman" panose="02020603050405020304" pitchFamily="18" charset="0"/>
              </a:rPr>
              <a:t> і розширенням дрібних судин. Внаслідок різкої обпікаючої дії можлива рефлекторна зупинка дихання в момент вдихання парів або розвиток хімічного опіку легень у перші години, якому притаманна виражена гостра дихальна недостатність. У випадку розвитку набряку легень перебіг захворювання тяжкий, у харкотинні, що має характерний жовтий колір, можлива поява домішок крові.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3922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378" y="228599"/>
            <a:ext cx="9420728" cy="6524863"/>
          </a:xfrm>
          <a:prstGeom prst="rect">
            <a:avLst/>
          </a:prstGeom>
          <a:solidFill>
            <a:srgbClr val="99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sz="1600" b="1" i="1" dirty="0" err="1">
                <a:solidFill>
                  <a:srgbClr val="FF0000"/>
                </a:solidFill>
                <a:latin typeface="Times New Roman" panose="02020603050405020304" pitchFamily="18" charset="0"/>
                <a:ea typeface="Times New Roman" panose="02020603050405020304" pitchFamily="18" charset="0"/>
              </a:rPr>
              <a:t>Домедична</a:t>
            </a:r>
            <a:r>
              <a:rPr lang="uk-UA" sz="1600" b="1" i="1" dirty="0">
                <a:solidFill>
                  <a:srgbClr val="FF0000"/>
                </a:solidFill>
                <a:latin typeface="Times New Roman" panose="02020603050405020304" pitchFamily="18" charset="0"/>
                <a:ea typeface="Times New Roman" panose="02020603050405020304" pitchFamily="18" charset="0"/>
              </a:rPr>
              <a:t> допомога:</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одягання протигаза;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усунення сильного подразнення дихальних шляхів за допомогою </a:t>
            </a:r>
            <a:r>
              <a:rPr lang="uk-UA" sz="1600" dirty="0" err="1">
                <a:solidFill>
                  <a:srgbClr val="000000"/>
                </a:solidFill>
                <a:latin typeface="Times New Roman" panose="02020603050405020304" pitchFamily="18" charset="0"/>
                <a:ea typeface="Times New Roman" panose="02020603050405020304" pitchFamily="18" charset="0"/>
              </a:rPr>
              <a:t>протидимної</a:t>
            </a:r>
            <a:r>
              <a:rPr lang="uk-UA" sz="1600" dirty="0">
                <a:solidFill>
                  <a:srgbClr val="000000"/>
                </a:solidFill>
                <a:latin typeface="Times New Roman" panose="02020603050405020304" pitchFamily="18" charset="0"/>
                <a:ea typeface="Times New Roman" panose="02020603050405020304" pitchFamily="18" charset="0"/>
              </a:rPr>
              <a:t> суміші;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евакуація із зараженої зони;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за межами осередка ураження — промивання очей, полоскання рота водою із фляги.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Долікарська допомога:</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зігрівання, спокій, інгаляція кисню, ін’єкції кофеїн-</a:t>
            </a:r>
            <a:r>
              <a:rPr lang="uk-UA" sz="1600" dirty="0" err="1">
                <a:solidFill>
                  <a:srgbClr val="000000"/>
                </a:solidFill>
                <a:latin typeface="Times New Roman" panose="02020603050405020304" pitchFamily="18" charset="0"/>
                <a:ea typeface="Times New Roman" panose="02020603050405020304" pitchFamily="18" charset="0"/>
              </a:rPr>
              <a:t>бензоату</a:t>
            </a:r>
            <a:r>
              <a:rPr lang="uk-UA" sz="1600" dirty="0">
                <a:solidFill>
                  <a:srgbClr val="000000"/>
                </a:solidFill>
                <a:latin typeface="Times New Roman" panose="02020603050405020304" pitchFamily="18" charset="0"/>
                <a:ea typeface="Times New Roman" panose="02020603050405020304" pitchFamily="18" charset="0"/>
              </a:rPr>
              <a:t> натрію, кордіаміну;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при можливості уражених потрібно якомога швидше (до закінчення латентного періоду) евакуювати відразу в </a:t>
            </a:r>
            <a:r>
              <a:rPr lang="uk-UA" sz="1600" dirty="0" err="1">
                <a:solidFill>
                  <a:srgbClr val="000000"/>
                </a:solidFill>
                <a:latin typeface="Times New Roman" panose="02020603050405020304" pitchFamily="18" charset="0"/>
                <a:ea typeface="Times New Roman" panose="02020603050405020304" pitchFamily="18" charset="0"/>
              </a:rPr>
              <a:t>омедб</a:t>
            </a:r>
            <a:r>
              <a:rPr lang="uk-UA" sz="1600" dirty="0">
                <a:solidFill>
                  <a:srgbClr val="000000"/>
                </a:solidFill>
                <a:latin typeface="Times New Roman" panose="02020603050405020304" pitchFamily="18" charset="0"/>
                <a:ea typeface="Times New Roman" panose="02020603050405020304" pitchFamily="18" charset="0"/>
              </a:rPr>
              <a:t> (шпиталь) на будь-якому виді транспорту, у зв’язку із загрозою розвитку набряку легень. Евакуація пішки різко погіршує перебіг ураження у потерпілих.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Перша лікарська допомога: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кровопускання (300-500 мл) з подальшим внутрішньовенним введенням глюкози і хлориду кальцію;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серцево-судинних засобів та дихальних аналептиків;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інгаляції кисню з парами етилового спирту.</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sz="1600"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Невідкладні заходи:</a:t>
            </a:r>
            <a:r>
              <a:rPr lang="uk-UA" sz="1600" i="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тривала оксигенотерапія;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інгаляції піногасників;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повторне кровопускання;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a:t>
            </a:r>
            <a:r>
              <a:rPr lang="uk-UA" sz="1600" dirty="0" err="1">
                <a:solidFill>
                  <a:srgbClr val="000000"/>
                </a:solidFill>
                <a:latin typeface="Times New Roman" panose="02020603050405020304" pitchFamily="18" charset="0"/>
                <a:ea typeface="Times New Roman" panose="02020603050405020304" pitchFamily="18" charset="0"/>
              </a:rPr>
              <a:t>гангліоблокаторів</a:t>
            </a:r>
            <a:r>
              <a:rPr lang="uk-UA" sz="1600" dirty="0">
                <a:solidFill>
                  <a:srgbClr val="000000"/>
                </a:solidFill>
                <a:latin typeface="Times New Roman" panose="02020603050405020304" pitchFamily="18" charset="0"/>
                <a:ea typeface="Times New Roman" panose="02020603050405020304" pitchFamily="18" charset="0"/>
              </a:rPr>
              <a:t>, глюкози, хлориду кальцію, стероїдних гормонів, серцево-судинних засобів за показаннями.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Відстрочені заходи:</a:t>
            </a:r>
            <a:r>
              <a:rPr lang="uk-UA" sz="1600" i="1" dirty="0">
                <a:solidFill>
                  <a:srgbClr val="000000"/>
                </a:solidFill>
                <a:latin typeface="Times New Roman" panose="02020603050405020304" pitchFamily="18" charset="0"/>
                <a:ea typeface="Times New Roman" panose="02020603050405020304" pitchFamily="18" charset="0"/>
              </a:rPr>
              <a:t/>
            </a:r>
            <a:br>
              <a:rPr lang="uk-UA" sz="1600" i="1" dirty="0">
                <a:solidFill>
                  <a:srgbClr val="000000"/>
                </a:solidFill>
                <a:latin typeface="Times New Roman" panose="02020603050405020304" pitchFamily="18" charset="0"/>
                <a:ea typeface="Times New Roman" panose="02020603050405020304" pitchFamily="18" charset="0"/>
              </a:rPr>
            </a:br>
            <a:r>
              <a:rPr lang="uk-UA" sz="1600" i="1"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антибіотики, сульфаніламіди, вітамінотерапія.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Уражених, які перебувають у латентному періоді, евакуюють у терапевтичне відділення шпиталів, хворі з явищами набряку легень нетранспортабельні протягом 3-5 діб. При відсутності ознак ураження проводять обсервацію на 24 години, </a:t>
            </a:r>
            <a:r>
              <a:rPr lang="uk-UA" sz="1600" dirty="0" err="1">
                <a:solidFill>
                  <a:srgbClr val="000000"/>
                </a:solidFill>
                <a:latin typeface="Times New Roman" panose="02020603050405020304" pitchFamily="18" charset="0"/>
                <a:ea typeface="Times New Roman" panose="02020603050405020304" pitchFamily="18" charset="0"/>
              </a:rPr>
              <a:t>легкоуражені</a:t>
            </a:r>
            <a:r>
              <a:rPr lang="uk-UA" sz="1600" dirty="0">
                <a:solidFill>
                  <a:srgbClr val="000000"/>
                </a:solidFill>
                <a:latin typeface="Times New Roman" panose="02020603050405020304" pitchFamily="18" charset="0"/>
                <a:ea typeface="Times New Roman" panose="02020603050405020304" pitchFamily="18" charset="0"/>
              </a:rPr>
              <a:t> підлягають лікуванню в команді одужуючих.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7787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43344" y="193964"/>
            <a:ext cx="8853055" cy="6359237"/>
          </a:xfrm>
          <a:prstGeom prst="rect">
            <a:avLst/>
          </a:prstGeom>
        </p:spPr>
      </p:pic>
    </p:spTree>
    <p:extLst>
      <p:ext uri="{BB962C8B-B14F-4D97-AF65-F5344CB8AC3E}">
        <p14:creationId xmlns:p14="http://schemas.microsoft.com/office/powerpoint/2010/main" val="3774415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424039"/>
            <a:ext cx="8746958" cy="6001643"/>
          </a:xfrm>
          <a:prstGeom prst="rect">
            <a:avLst/>
          </a:prstGeom>
          <a:solidFill>
            <a:srgbClr val="66FF99"/>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Отруйні речовини сльозоточивої і подразливої дії</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До цієї групи належать отруйні речовини з вибірковою дією на чутливі нервові закінчення слизових оболонок верхніх дихальних шляхів (подразнювальні або </a:t>
            </a:r>
            <a:r>
              <a:rPr lang="uk-UA" sz="1600" dirty="0" err="1">
                <a:solidFill>
                  <a:srgbClr val="000000"/>
                </a:solidFill>
                <a:latin typeface="Times New Roman" panose="02020603050405020304" pitchFamily="18" charset="0"/>
                <a:ea typeface="Times New Roman" panose="02020603050405020304" pitchFamily="18" charset="0"/>
              </a:rPr>
              <a:t>пчихальні</a:t>
            </a:r>
            <a:r>
              <a:rPr lang="uk-UA" sz="1600" dirty="0">
                <a:solidFill>
                  <a:srgbClr val="000000"/>
                </a:solidFill>
                <a:latin typeface="Times New Roman" panose="02020603050405020304" pitchFamily="18" charset="0"/>
                <a:ea typeface="Times New Roman" panose="02020603050405020304" pitchFamily="18" charset="0"/>
              </a:rPr>
              <a:t>) чи слизових очей (сльозоточиві або лакриматори).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Хмари аерозолів подразливої і сльозоточивої дії створюються: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генераторами аерозолів, які прикріплюють до літаків, вертольотів чи спеціальних машин, що розпорошують ОР силою повітря або тепловою перегонкою;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dirty="0" err="1">
                <a:solidFill>
                  <a:srgbClr val="000000"/>
                </a:solidFill>
                <a:latin typeface="Times New Roman" panose="02020603050405020304" pitchFamily="18" charset="0"/>
                <a:ea typeface="Times New Roman" panose="02020603050405020304" pitchFamily="18" charset="0"/>
              </a:rPr>
              <a:t>отруйнодимовими</a:t>
            </a:r>
            <a:r>
              <a:rPr lang="uk-UA" sz="1600" dirty="0">
                <a:solidFill>
                  <a:srgbClr val="000000"/>
                </a:solidFill>
                <a:latin typeface="Times New Roman" panose="02020603050405020304" pitchFamily="18" charset="0"/>
                <a:ea typeface="Times New Roman" panose="02020603050405020304" pitchFamily="18" charset="0"/>
              </a:rPr>
              <a:t> шашками, при згоранні яких утворюється густа хмара отруйного диму;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ручними хімічними гранатами, при вибухах яких виникає хмара отруйної речовини.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Хмара аерозолю може поширюватись на великі відстані, що утруднює бойові дії військ внаслідок зниження боєздатності особового складу.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 групи ОР подразливої дії </a:t>
            </a:r>
            <a:r>
              <a:rPr lang="uk-UA" sz="1600" dirty="0">
                <a:solidFill>
                  <a:srgbClr val="000000"/>
                </a:solidFill>
                <a:latin typeface="Times New Roman" panose="02020603050405020304" pitchFamily="18" charset="0"/>
                <a:ea typeface="Times New Roman" panose="02020603050405020304" pitchFamily="18" charset="0"/>
              </a:rPr>
              <a:t>належать речовини, що містять миш’як — </a:t>
            </a:r>
            <a:r>
              <a:rPr lang="uk-UA" sz="1600" i="1" dirty="0">
                <a:solidFill>
                  <a:srgbClr val="FF0000"/>
                </a:solidFill>
                <a:latin typeface="Times New Roman" panose="02020603050405020304" pitchFamily="18" charset="0"/>
                <a:ea typeface="Times New Roman" panose="02020603050405020304" pitchFamily="18" charset="0"/>
              </a:rPr>
              <a:t>адамсит і </a:t>
            </a:r>
            <a:r>
              <a:rPr lang="uk-UA" sz="1600" i="1" dirty="0" err="1">
                <a:solidFill>
                  <a:srgbClr val="FF0000"/>
                </a:solidFill>
                <a:latin typeface="Times New Roman" panose="02020603050405020304" pitchFamily="18" charset="0"/>
                <a:ea typeface="Times New Roman" panose="02020603050405020304" pitchFamily="18" charset="0"/>
              </a:rPr>
              <a:t>дифенілхлорарсин</a:t>
            </a:r>
            <a:r>
              <a:rPr lang="uk-UA" sz="1600" dirty="0">
                <a:solidFill>
                  <a:srgbClr val="000000"/>
                </a:solidFill>
                <a:latin typeface="Times New Roman" panose="02020603050405020304" pitchFamily="18" charset="0"/>
                <a:ea typeface="Times New Roman" panose="02020603050405020304" pitchFamily="18" charset="0"/>
              </a:rPr>
              <a:t>, які вже в малих дозах викликають подразливу дію, а у великих — можуть призвести до тяжкої інтоксикації з летальним кінцем.</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 групи сльозоточивих ОР </a:t>
            </a:r>
            <a:r>
              <a:rPr lang="uk-UA" sz="1600" dirty="0">
                <a:solidFill>
                  <a:srgbClr val="000000"/>
                </a:solidFill>
                <a:latin typeface="Times New Roman" panose="02020603050405020304" pitchFamily="18" charset="0"/>
                <a:ea typeface="Times New Roman" panose="02020603050405020304" pitchFamily="18" charset="0"/>
              </a:rPr>
              <a:t>входять </a:t>
            </a:r>
            <a:r>
              <a:rPr lang="uk-UA" sz="1600" i="1" dirty="0">
                <a:solidFill>
                  <a:srgbClr val="FF0000"/>
                </a:solidFill>
                <a:latin typeface="Times New Roman" panose="02020603050405020304" pitchFamily="18" charset="0"/>
                <a:ea typeface="Times New Roman" panose="02020603050405020304" pitchFamily="18" charset="0"/>
              </a:rPr>
              <a:t>хлорацетофенон і </a:t>
            </a:r>
            <a:r>
              <a:rPr lang="uk-UA" sz="1600" i="1" dirty="0" err="1">
                <a:solidFill>
                  <a:srgbClr val="FF0000"/>
                </a:solidFill>
                <a:latin typeface="Times New Roman" panose="02020603050405020304" pitchFamily="18" charset="0"/>
                <a:ea typeface="Times New Roman" panose="02020603050405020304" pitchFamily="18" charset="0"/>
              </a:rPr>
              <a:t>бромбензилціанід</a:t>
            </a:r>
            <a:r>
              <a:rPr lang="uk-UA" sz="1600" i="1" dirty="0">
                <a:solidFill>
                  <a:srgbClr val="FF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які можуть викликати сльозоточивий ефект у мінімальних концентраціях. </a:t>
            </a:r>
            <a:endParaRPr lang="uk-UA" sz="1600" dirty="0" smtClean="0">
              <a:solidFill>
                <a:srgbClr val="000000"/>
              </a:solidFill>
              <a:latin typeface="Times New Roman" panose="02020603050405020304" pitchFamily="18" charset="0"/>
              <a:ea typeface="Times New Roman" panose="02020603050405020304" pitchFamily="18" charset="0"/>
            </a:endParaRPr>
          </a:p>
          <a:p>
            <a:r>
              <a:rPr lang="uk-UA" sz="1600" i="1" dirty="0" smtClean="0">
                <a:solidFill>
                  <a:srgbClr val="FF0000"/>
                </a:solidFill>
                <a:latin typeface="Times New Roman" panose="02020603050405020304" pitchFamily="18" charset="0"/>
                <a:ea typeface="Times New Roman" panose="02020603050405020304" pitchFamily="18" charset="0"/>
              </a:rPr>
              <a:t>Речовина </a:t>
            </a:r>
            <a:r>
              <a:rPr lang="uk-UA" sz="1600" i="1" dirty="0">
                <a:solidFill>
                  <a:srgbClr val="FF0000"/>
                </a:solidFill>
                <a:latin typeface="Times New Roman" panose="02020603050405020304" pitchFamily="18" charset="0"/>
                <a:ea typeface="Times New Roman" panose="02020603050405020304" pitchFamily="18" charset="0"/>
              </a:rPr>
              <a:t>типу “Сі-ес”, </a:t>
            </a:r>
            <a:r>
              <a:rPr lang="uk-UA" sz="1600" dirty="0">
                <a:solidFill>
                  <a:srgbClr val="000000"/>
                </a:solidFill>
                <a:latin typeface="Times New Roman" panose="02020603050405020304" pitchFamily="18" charset="0"/>
                <a:ea typeface="Times New Roman" panose="02020603050405020304" pitchFamily="18" charset="0"/>
              </a:rPr>
              <a:t>крім сльозоточивої дії, викликає також подразнення верхніх дихальних шляхів, тобто вона має універсальну подразливу дію.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Патогенез ураження зумовлений подразненням чутливих нервових закінчень, оскільки подразливі речовини осідають на слизових оболонках і через епітелій досягають нервових закінчень. Їхнє ураження викликає, як правило, місцеві больові відчуття і захисні реакції, а також помітні рефлекторні зміни з боку органів дихання і кровообігу. Всмоктування в кров речовин, що містять миш’як, може зумовити розвиток тяжкої інтоксикації, подібної до отруєння солями важких металів.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52832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173282"/>
            <a:ext cx="8337885" cy="6555641"/>
          </a:xfrm>
          <a:prstGeom prst="rect">
            <a:avLst/>
          </a:prstGeom>
          <a:solidFill>
            <a:srgbClr val="66FF99"/>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Клініка уражень </a:t>
            </a:r>
            <a:r>
              <a:rPr lang="uk-UA" sz="2000" dirty="0">
                <a:solidFill>
                  <a:srgbClr val="000000"/>
                </a:solidFill>
                <a:latin typeface="Times New Roman" panose="02020603050405020304" pitchFamily="18" charset="0"/>
                <a:ea typeface="Times New Roman" panose="02020603050405020304" pitchFamily="18" charset="0"/>
              </a:rPr>
              <a:t>розвивається в перші хвилини після контакту з ОР. Спочатку з’являються відчуття подразнення в носі та зіві, </a:t>
            </a:r>
            <a:r>
              <a:rPr lang="uk-UA" sz="2000" dirty="0" err="1">
                <a:solidFill>
                  <a:srgbClr val="000000"/>
                </a:solidFill>
                <a:latin typeface="Times New Roman" panose="02020603050405020304" pitchFamily="18" charset="0"/>
                <a:ea typeface="Times New Roman" panose="02020603050405020304" pitchFamily="18" charset="0"/>
              </a:rPr>
              <a:t>дряпаючий</a:t>
            </a:r>
            <a:r>
              <a:rPr lang="uk-UA" sz="2000" dirty="0">
                <a:solidFill>
                  <a:srgbClr val="000000"/>
                </a:solidFill>
                <a:latin typeface="Times New Roman" panose="02020603050405020304" pitchFamily="18" charset="0"/>
                <a:ea typeface="Times New Roman" panose="02020603050405020304" pitchFamily="18" charset="0"/>
              </a:rPr>
              <a:t> біль за грудиною та стиснення в грудях, приєднуються головний біль, біль у </a:t>
            </a:r>
            <a:r>
              <a:rPr lang="uk-UA" sz="2000" dirty="0" err="1">
                <a:solidFill>
                  <a:srgbClr val="000000"/>
                </a:solidFill>
                <a:latin typeface="Times New Roman" panose="02020603050405020304" pitchFamily="18" charset="0"/>
                <a:ea typeface="Times New Roman" panose="02020603050405020304" pitchFamily="18" charset="0"/>
              </a:rPr>
              <a:t>яснах</a:t>
            </a:r>
            <a:r>
              <a:rPr lang="uk-UA" sz="2000" dirty="0">
                <a:solidFill>
                  <a:srgbClr val="000000"/>
                </a:solidFill>
                <a:latin typeface="Times New Roman" panose="02020603050405020304" pitchFamily="18" charset="0"/>
                <a:ea typeface="Times New Roman" panose="02020603050405020304" pitchFamily="18" charset="0"/>
              </a:rPr>
              <a:t> і щелепах, у ділянці вух. Одночасно виникають масивні виділення секрету з носа, </a:t>
            </a:r>
            <a:r>
              <a:rPr lang="uk-UA" sz="2000" dirty="0" err="1">
                <a:solidFill>
                  <a:srgbClr val="000000"/>
                </a:solidFill>
                <a:latin typeface="Times New Roman" panose="02020603050405020304" pitchFamily="18" charset="0"/>
                <a:ea typeface="Times New Roman" panose="02020603050405020304" pitchFamily="18" charset="0"/>
              </a:rPr>
              <a:t>пчихання</a:t>
            </a:r>
            <a:r>
              <a:rPr lang="uk-UA" sz="2000" dirty="0">
                <a:solidFill>
                  <a:srgbClr val="000000"/>
                </a:solidFill>
                <a:latin typeface="Times New Roman" panose="02020603050405020304" pitchFamily="18" charset="0"/>
                <a:ea typeface="Times New Roman" panose="02020603050405020304" pitchFamily="18" charset="0"/>
              </a:rPr>
              <a:t>, сухий болючий кашель, слинотеча, нудота, блювання, біль у животі. Об’єктивно відзначають гіперемію слизової носа і зіва, помірний набряк язика. При різкому подразненні можливі рефлекторні розлади дихання (сповільнення чи затримка) і серцевої діяльності (брадикардія, підвищення артеріального тиску).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Симптоми ураження тривають недовго (декілька годин), але клінічні прояви наслідків дії ОР можуть наростати і після виходу із зараженої атмосфери.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Речовина типу “Сі-ес” викликає, крім вказаних симптомів, різке подразнення слизової оболонки очей (відчуття різі та печіння в очах, світлобоязнь, сльозотечу), головний біль, нестримне блювання, подразнення шкіри (свербіж, відчуття опіку, гіперемію і помірний набряк).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Діагноз ураження подразнюючими ОР встановлюють на підставі виникнення типової клінічної картини в момент їх дії і швидкого зменшення симптомів отруєння після виведення ураженого із зараженої атмосфери.</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84982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117693"/>
            <a:ext cx="8698832" cy="6740307"/>
          </a:xfrm>
          <a:prstGeom prst="rect">
            <a:avLst/>
          </a:prstGeom>
          <a:solidFill>
            <a:srgbClr val="66FF99"/>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Принципи медичної допомоги:</a:t>
            </a:r>
            <a:r>
              <a:rPr lang="uk-UA" dirty="0">
                <a:solidFill>
                  <a:srgbClr val="000000"/>
                </a:solidFill>
                <a:latin typeface="Times New Roman" panose="02020603050405020304" pitchFamily="18" charset="0"/>
                <a:ea typeface="Times New Roman" panose="02020603050405020304" pitchFamily="18" charset="0"/>
              </a:rPr>
              <a:t> припинення подальшої дії отрути; промивання слизових очей і верхніх дихальних шляхів із метою видалення із них частинок ОР; усунення явищ, зумовлених інтоксикацією. </a:t>
            </a:r>
            <a:r>
              <a:rPr lang="uk-UA" b="1" dirty="0">
                <a:solidFill>
                  <a:srgbClr val="000000"/>
                </a:solidFill>
                <a:latin typeface="Times New Roman" panose="02020603050405020304" pitchFamily="18" charset="0"/>
                <a:ea typeface="Times New Roman" panose="02020603050405020304" pitchFamily="18" charset="0"/>
              </a:rPr>
              <a:t>  </a:t>
            </a:r>
            <a:br>
              <a:rPr lang="uk-UA" b="1" dirty="0">
                <a:solidFill>
                  <a:srgbClr val="000000"/>
                </a:solidFill>
                <a:latin typeface="Times New Roman" panose="02020603050405020304" pitchFamily="18" charset="0"/>
                <a:ea typeface="Times New Roman" panose="02020603050405020304" pitchFamily="18" charset="0"/>
              </a:rPr>
            </a:br>
            <a:r>
              <a:rPr lang="uk-UA"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полягає в одяганні протигаза, вдиханні </a:t>
            </a:r>
            <a:r>
              <a:rPr lang="uk-UA" dirty="0" err="1">
                <a:solidFill>
                  <a:srgbClr val="000000"/>
                </a:solidFill>
                <a:latin typeface="Times New Roman" panose="02020603050405020304" pitchFamily="18" charset="0"/>
                <a:ea typeface="Times New Roman" panose="02020603050405020304" pitchFamily="18" charset="0"/>
              </a:rPr>
              <a:t>протидимної</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сумішічи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фіциліну</a:t>
            </a:r>
            <a:r>
              <a:rPr lang="uk-UA" dirty="0">
                <a:solidFill>
                  <a:srgbClr val="000000"/>
                </a:solidFill>
                <a:latin typeface="Times New Roman" panose="02020603050405020304" pitchFamily="18" charset="0"/>
                <a:ea typeface="Times New Roman" panose="02020603050405020304" pitchFamily="18" charset="0"/>
              </a:rPr>
              <a:t>(закласти ампулу під маску протигаза і роздушити), за межами вогнища — в промиванні очей і полосканні порожнини рота та носоглотки водою, у випадку сильного подразнення верхніх дихальних шляхів, що супроводжується відчуттям болю, підшкірно вводять 1 мл 2 % розчину промедолу (шприц-тюбик).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Долікарська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повторне вдихання </a:t>
            </a:r>
            <a:r>
              <a:rPr lang="uk-UA" dirty="0" err="1">
                <a:solidFill>
                  <a:srgbClr val="000000"/>
                </a:solidFill>
                <a:latin typeface="Times New Roman" panose="02020603050405020304" pitchFamily="18" charset="0"/>
                <a:ea typeface="Times New Roman" panose="02020603050405020304" pitchFamily="18" charset="0"/>
              </a:rPr>
              <a:t>протидимної</a:t>
            </a:r>
            <a:r>
              <a:rPr lang="uk-UA" dirty="0">
                <a:solidFill>
                  <a:srgbClr val="000000"/>
                </a:solidFill>
                <a:latin typeface="Times New Roman" panose="02020603050405020304" pitchFamily="18" charset="0"/>
                <a:ea typeface="Times New Roman" panose="02020603050405020304" pitchFamily="18" charset="0"/>
              </a:rPr>
              <a:t> суміші; промивання очей 2 % розчином гідрокарбонату натрію. Як правило, після проведення заходів боєздатність швидко відновлюється.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 (при тяжких ураженнях):</a:t>
            </a:r>
            <a:r>
              <a:rPr lang="uk-UA" dirty="0">
                <a:solidFill>
                  <a:srgbClr val="000000"/>
                </a:solidFill>
                <a:latin typeface="Times New Roman" panose="02020603050405020304" pitchFamily="18" charset="0"/>
                <a:ea typeface="Times New Roman" panose="02020603050405020304" pitchFamily="18" charset="0"/>
              </a:rPr>
              <a:t> повторне багаторазове промивання очей, порожнини рота і носоглотки 2 % розчином гідрокарбонату натрію; використання болезаспокійливих засобів, зокрема знеболювальних в очних краплях, кисневої терапії, серцево-судинних засобів; обробка уражених ділянок шкіри 5 % розчином перманганату калію або 2 % розчином хлораміну з подальшим накладанням </a:t>
            </a:r>
            <a:r>
              <a:rPr lang="uk-UA" dirty="0" err="1">
                <a:solidFill>
                  <a:srgbClr val="000000"/>
                </a:solidFill>
                <a:latin typeface="Times New Roman" panose="02020603050405020304" pitchFamily="18" charset="0"/>
                <a:ea typeface="Times New Roman" panose="02020603050405020304" pitchFamily="18" charset="0"/>
              </a:rPr>
              <a:t>протиопікової</a:t>
            </a:r>
            <a:r>
              <a:rPr lang="uk-UA" dirty="0">
                <a:solidFill>
                  <a:srgbClr val="000000"/>
                </a:solidFill>
                <a:latin typeface="Times New Roman" panose="02020603050405020304" pitchFamily="18" charset="0"/>
                <a:ea typeface="Times New Roman" panose="02020603050405020304" pitchFamily="18" charset="0"/>
              </a:rPr>
              <a:t> пов’язки.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Кваліфіковану терапевтичну допомогу</a:t>
            </a:r>
            <a:r>
              <a:rPr lang="uk-UA" dirty="0">
                <a:solidFill>
                  <a:srgbClr val="000000"/>
                </a:solidFill>
                <a:latin typeface="Times New Roman" panose="02020603050405020304" pitchFamily="18" charset="0"/>
                <a:ea typeface="Times New Roman" panose="02020603050405020304" pitchFamily="18" charset="0"/>
              </a:rPr>
              <a:t> надають тільки при тяжких ураженнях. Вона полягає у призначенні симптоматичних засобів за показаннями: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виражених симптомах подразнення дихальних шляхів — легка знеболювальна суміш, інгаляції із знеболювальними речовинами, масляні та лужні інгаляції;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випадках переважання нервово-психічних симптомів — седативні й транквілізатори (</a:t>
            </a:r>
            <a:r>
              <a:rPr lang="uk-UA" dirty="0" err="1">
                <a:solidFill>
                  <a:srgbClr val="000000"/>
                </a:solidFill>
                <a:latin typeface="Times New Roman" panose="02020603050405020304" pitchFamily="18" charset="0"/>
                <a:ea typeface="Times New Roman" panose="02020603050405020304" pitchFamily="18" charset="0"/>
              </a:rPr>
              <a:t>діазепам</a:t>
            </a:r>
            <a:r>
              <a:rPr lang="uk-UA" dirty="0">
                <a:solidFill>
                  <a:srgbClr val="000000"/>
                </a:solidFill>
                <a:latin typeface="Times New Roman" panose="02020603050405020304" pitchFamily="18" charset="0"/>
                <a:ea typeface="Times New Roman" panose="02020603050405020304" pitchFamily="18" charset="0"/>
              </a:rPr>
              <a:t>, седуксен, еленіум тощо);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явищах невралгії — анальгетики.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4558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63236" y="332509"/>
            <a:ext cx="9019310" cy="6220691"/>
          </a:xfrm>
          <a:prstGeom prst="rect">
            <a:avLst/>
          </a:prstGeom>
        </p:spPr>
      </p:pic>
    </p:spTree>
    <p:extLst>
      <p:ext uri="{BB962C8B-B14F-4D97-AF65-F5344CB8AC3E}">
        <p14:creationId xmlns:p14="http://schemas.microsoft.com/office/powerpoint/2010/main" val="2740849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6432" y="1003190"/>
            <a:ext cx="8109284" cy="5355312"/>
          </a:xfrm>
          <a:prstGeom prst="rect">
            <a:avLst/>
          </a:prstGeom>
          <a:solidFill>
            <a:srgbClr val="66FF99"/>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Отруйні речовини </a:t>
            </a:r>
            <a:r>
              <a:rPr lang="uk-UA" b="1" i="1" dirty="0" err="1">
                <a:solidFill>
                  <a:srgbClr val="FF0000"/>
                </a:solidFill>
                <a:latin typeface="Times New Roman" panose="02020603050405020304" pitchFamily="18" charset="0"/>
                <a:ea typeface="Times New Roman" panose="02020603050405020304" pitchFamily="18" charset="0"/>
              </a:rPr>
              <a:t>психохімічної</a:t>
            </a:r>
            <a:r>
              <a:rPr lang="uk-UA" b="1" i="1" dirty="0">
                <a:solidFill>
                  <a:srgbClr val="FF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психоміметичної</a:t>
            </a:r>
            <a:r>
              <a:rPr lang="uk-UA" b="1" i="1" dirty="0">
                <a:solidFill>
                  <a:srgbClr val="FF0000"/>
                </a:solidFill>
                <a:latin typeface="Times New Roman" panose="02020603050405020304" pitchFamily="18" charset="0"/>
                <a:ea typeface="Times New Roman" panose="02020603050405020304" pitchFamily="18" charset="0"/>
              </a:rPr>
              <a:t>)дії</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Психохімічні</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психоміметичні</a:t>
            </a:r>
            <a:r>
              <a:rPr lang="uk-UA" dirty="0">
                <a:solidFill>
                  <a:srgbClr val="000000"/>
                </a:solidFill>
                <a:latin typeface="Times New Roman" panose="02020603050405020304" pitchFamily="18" charset="0"/>
                <a:ea typeface="Times New Roman" panose="02020603050405020304" pitchFamily="18" charset="0"/>
              </a:rPr>
              <a:t>) ОР порівняно недавно зайняли місце табельних ОР в арміях іноземних держав як основа нового виду хімічної зброї. Метою їх застосування є тимчасове виведення із строю особового складу армії супротивника. Командири підрозділів і частин внаслідок дії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ОР втрачають здатність приймати логічні, раціональні рішення і віддавати чіткі накази, а особовий склад — сприймати їх. Важко передбачити результати як прихованого використання цих засобів проти штабів військових з’єднань і об’єднань, так і відкритого — по великих угрупуваннях військ.</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психохімічних</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проти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особового</a:t>
            </a:r>
            <a:r>
              <a:rPr lang="ru-RU" dirty="0">
                <a:solidFill>
                  <a:srgbClr val="000000"/>
                </a:solidFill>
                <a:latin typeface="Times New Roman" panose="02020603050405020304" pitchFamily="18" charset="0"/>
                <a:ea typeface="Times New Roman" panose="02020603050405020304" pitchFamily="18" charset="0"/>
              </a:rPr>
              <a:t> складу </a:t>
            </a:r>
            <a:r>
              <a:rPr lang="ru-RU" dirty="0" err="1">
                <a:solidFill>
                  <a:srgbClr val="000000"/>
                </a:solidFill>
                <a:latin typeface="Times New Roman" panose="02020603050405020304" pitchFamily="18" charset="0"/>
                <a:ea typeface="Times New Roman" panose="02020603050405020304" pitchFamily="18" charset="0"/>
              </a:rPr>
              <a:t>військ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мирного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набувають</a:t>
            </a:r>
            <a:r>
              <a:rPr lang="ru-RU" dirty="0">
                <a:solidFill>
                  <a:srgbClr val="000000"/>
                </a:solidFill>
                <a:latin typeface="Times New Roman" panose="02020603050405020304" pitchFamily="18" charset="0"/>
                <a:ea typeface="Times New Roman" panose="02020603050405020304" pitchFamily="18" charset="0"/>
              </a:rPr>
              <a:t> великого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психоміметичного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дози</a:t>
            </a:r>
            <a:r>
              <a:rPr lang="ru-RU" dirty="0">
                <a:solidFill>
                  <a:srgbClr val="000000"/>
                </a:solidFill>
                <a:latin typeface="Times New Roman" panose="02020603050405020304" pitchFamily="18" charset="0"/>
                <a:ea typeface="Times New Roman" panose="02020603050405020304" pitchFamily="18" charset="0"/>
              </a:rPr>
              <a:t> ОР; описаний </a:t>
            </a:r>
            <a:r>
              <a:rPr lang="ru-RU" dirty="0" err="1">
                <a:solidFill>
                  <a:srgbClr val="000000"/>
                </a:solidFill>
                <a:latin typeface="Times New Roman" panose="02020603050405020304" pitchFamily="18" charset="0"/>
                <a:ea typeface="Times New Roman" panose="02020603050405020304" pitchFamily="18" charset="0"/>
              </a:rPr>
              <a:t>варіант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стосується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дуже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малих</a:t>
            </a:r>
            <a:r>
              <a:rPr lang="ru-RU" dirty="0">
                <a:solidFill>
                  <a:srgbClr val="000000"/>
                </a:solidFill>
                <a:latin typeface="Times New Roman" panose="02020603050405020304" pitchFamily="18" charset="0"/>
                <a:ea typeface="Times New Roman" panose="02020603050405020304" pitchFamily="18" charset="0"/>
              </a:rPr>
              <a:t> доз ОР; у </a:t>
            </a:r>
            <a:r>
              <a:rPr lang="ru-RU" dirty="0" err="1">
                <a:solidFill>
                  <a:srgbClr val="000000"/>
                </a:solidFill>
                <a:latin typeface="Times New Roman" panose="02020603050405020304" pitchFamily="18" charset="0"/>
                <a:ea typeface="Times New Roman" panose="02020603050405020304" pitchFamily="18" charset="0"/>
              </a:rPr>
              <a:t>високих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психохімічні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велика </a:t>
            </a:r>
            <a:r>
              <a:rPr lang="ru-RU" dirty="0" err="1">
                <a:solidFill>
                  <a:srgbClr val="000000"/>
                </a:solidFill>
                <a:latin typeface="Times New Roman" panose="02020603050405020304" pitchFamily="18" charset="0"/>
                <a:ea typeface="Times New Roman" panose="02020603050405020304" pitchFamily="18" charset="0"/>
              </a:rPr>
              <a:t>різниця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картині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інтоксикації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різними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психохімічної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тяжких </a:t>
            </a:r>
            <a:r>
              <a:rPr lang="ru-RU" dirty="0" err="1">
                <a:solidFill>
                  <a:srgbClr val="000000"/>
                </a:solidFill>
                <a:latin typeface="Times New Roman" panose="02020603050405020304" pitchFamily="18" charset="0"/>
                <a:ea typeface="Times New Roman" panose="02020603050405020304" pitchFamily="18" charset="0"/>
              </a:rPr>
              <a:t>віддалених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наприклад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загострення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шизофренії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діетиламіду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лізергинової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(ДЛК).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15273832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011" y="166040"/>
            <a:ext cx="8590547" cy="6740307"/>
          </a:xfrm>
          <a:prstGeom prst="rect">
            <a:avLst/>
          </a:prstGeom>
          <a:solidFill>
            <a:srgbClr val="66FF99"/>
          </a:solidFill>
        </p:spPr>
        <p:txBody>
          <a:bodyPr wrap="square">
            <a:spAutoFit/>
          </a:bodyPr>
          <a:lstStyle/>
          <a:p>
            <a:r>
              <a:rPr lang="uk-UA" i="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ураження може мати такі періоди:</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1.Стан збудження та неадекватної поведінки </a:t>
            </a:r>
            <a:r>
              <a:rPr lang="uk-UA" dirty="0">
                <a:solidFill>
                  <a:srgbClr val="000000"/>
                </a:solidFill>
                <a:latin typeface="Times New Roman" panose="02020603050405020304" pitchFamily="18" charset="0"/>
                <a:ea typeface="Times New Roman" panose="02020603050405020304" pitchFamily="18" charset="0"/>
              </a:rPr>
              <a:t>(зовні важко відрізнити від норми).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2.Стан ейфорії та грубих розладів психіки </a:t>
            </a:r>
            <a:r>
              <a:rPr lang="uk-UA" dirty="0">
                <a:solidFill>
                  <a:srgbClr val="000000"/>
                </a:solidFill>
                <a:latin typeface="Times New Roman" panose="02020603050405020304" pitchFamily="18" charset="0"/>
                <a:ea typeface="Times New Roman" panose="02020603050405020304" pitchFamily="18" charset="0"/>
              </a:rPr>
              <a:t>без різко вираженого психомоторного збудження (розлади психіки в поєднанні з немотивованим збудженням та рухливістю).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3.Стан пригнічення центральної нервової системи </a:t>
            </a:r>
            <a:r>
              <a:rPr lang="uk-UA" dirty="0">
                <a:solidFill>
                  <a:srgbClr val="000000"/>
                </a:solidFill>
                <a:latin typeface="Times New Roman" panose="02020603050405020304" pitchFamily="18" charset="0"/>
                <a:ea typeface="Times New Roman" panose="02020603050405020304" pitchFamily="18" charset="0"/>
              </a:rPr>
              <a:t>з вираженими явищами гальмування та відсутністю реакції на зовнішнє подразнення.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4.Глибокий сон протягом декількох годин</a:t>
            </a:r>
            <a:r>
              <a:rPr lang="uk-UA" dirty="0">
                <a:solidFill>
                  <a:srgbClr val="000000"/>
                </a:solidFill>
                <a:latin typeface="Times New Roman" panose="02020603050405020304" pitchFamily="18" charset="0"/>
                <a:ea typeface="Times New Roman" panose="02020603050405020304" pitchFamily="18" charset="0"/>
              </a:rPr>
              <a:t>, після чого виникає психомоторне збудження, що супроводжується розладами психіки.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Основною особливістю дії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ОР є те, що остаточний ефект дії отрути залежить від особливостей стану нервової системи людини, на яку діє ОР. Тому завжди важко передбачити, яка картина ураження буде переважати у випадку бойового застосування ОР.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Табельною ОР </a:t>
            </a:r>
            <a:r>
              <a:rPr lang="uk-UA" b="1" i="1" dirty="0" err="1">
                <a:solidFill>
                  <a:srgbClr val="FF0000"/>
                </a:solidFill>
                <a:latin typeface="Times New Roman" panose="02020603050405020304" pitchFamily="18" charset="0"/>
                <a:ea typeface="Times New Roman" panose="02020603050405020304" pitchFamily="18" charset="0"/>
              </a:rPr>
              <a:t>психохімічної</a:t>
            </a:r>
            <a:r>
              <a:rPr lang="uk-UA" b="1" i="1" dirty="0">
                <a:solidFill>
                  <a:srgbClr val="FF0000"/>
                </a:solidFill>
                <a:latin typeface="Times New Roman" panose="02020603050405020304" pitchFamily="18" charset="0"/>
                <a:ea typeface="Times New Roman" panose="02020603050405020304" pitchFamily="18" charset="0"/>
              </a:rPr>
              <a:t> дії є речовина “</a:t>
            </a:r>
            <a:r>
              <a:rPr lang="uk-UA" b="1" i="1" dirty="0" err="1">
                <a:solidFill>
                  <a:srgbClr val="FF0000"/>
                </a:solidFill>
                <a:latin typeface="Times New Roman" panose="02020603050405020304" pitchFamily="18" charset="0"/>
                <a:ea typeface="Times New Roman" panose="02020603050405020304" pitchFamily="18" charset="0"/>
              </a:rPr>
              <a:t>Бі</a:t>
            </a:r>
            <a:r>
              <a:rPr lang="uk-UA" b="1" i="1" dirty="0">
                <a:solidFill>
                  <a:srgbClr val="FF0000"/>
                </a:solidFill>
                <a:latin typeface="Times New Roman" panose="02020603050405020304" pitchFamily="18" charset="0"/>
                <a:ea typeface="Times New Roman" panose="02020603050405020304" pitchFamily="18" charset="0"/>
              </a:rPr>
              <a:t>-зет”. </a:t>
            </a:r>
            <a:endParaRPr lang="uk-UA" b="1" i="1" dirty="0" smtClean="0">
              <a:solidFill>
                <a:srgbClr val="FF0000"/>
              </a:solidFill>
              <a:latin typeface="Times New Roman" panose="02020603050405020304" pitchFamily="18" charset="0"/>
              <a:ea typeface="Times New Roman" panose="02020603050405020304" pitchFamily="18" charset="0"/>
            </a:endParaRPr>
          </a:p>
          <a:p>
            <a:r>
              <a:rPr lang="uk-UA" dirty="0" smtClean="0">
                <a:solidFill>
                  <a:srgbClr val="000000"/>
                </a:solidFill>
                <a:latin typeface="Times New Roman" panose="02020603050405020304" pitchFamily="18" charset="0"/>
                <a:ea typeface="Times New Roman" panose="02020603050405020304" pitchFamily="18" charset="0"/>
              </a:rPr>
              <a:t>Вона </a:t>
            </a:r>
            <a:r>
              <a:rPr lang="uk-UA" dirty="0">
                <a:solidFill>
                  <a:srgbClr val="000000"/>
                </a:solidFill>
                <a:latin typeface="Times New Roman" panose="02020603050405020304" pitchFamily="18" charset="0"/>
                <a:ea typeface="Times New Roman" panose="02020603050405020304" pitchFamily="18" charset="0"/>
              </a:rPr>
              <a:t>належить до групи центральних </a:t>
            </a:r>
            <a:r>
              <a:rPr lang="uk-UA" dirty="0" err="1">
                <a:solidFill>
                  <a:srgbClr val="000000"/>
                </a:solidFill>
                <a:latin typeface="Times New Roman" panose="02020603050405020304" pitchFamily="18" charset="0"/>
                <a:ea typeface="Times New Roman" panose="02020603050405020304" pitchFamily="18" charset="0"/>
              </a:rPr>
              <a:t>холінолітиків</a:t>
            </a:r>
            <a:r>
              <a:rPr lang="uk-UA" dirty="0">
                <a:solidFill>
                  <a:srgbClr val="000000"/>
                </a:solidFill>
                <a:latin typeface="Times New Roman" panose="02020603050405020304" pitchFamily="18" charset="0"/>
                <a:ea typeface="Times New Roman" panose="02020603050405020304" pitchFamily="18" charset="0"/>
              </a:rPr>
              <a:t>, які викликають комплекс симптомів отруєння цими речовинами. Токсичність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речовин типу “</a:t>
            </a:r>
            <a:r>
              <a:rPr lang="uk-UA" dirty="0" err="1">
                <a:solidFill>
                  <a:srgbClr val="000000"/>
                </a:solidFill>
                <a:latin typeface="Times New Roman" panose="02020603050405020304" pitchFamily="18" charset="0"/>
                <a:ea typeface="Times New Roman" panose="02020603050405020304" pitchFamily="18" charset="0"/>
              </a:rPr>
              <a:t>Бі</a:t>
            </a:r>
            <a:r>
              <a:rPr lang="uk-UA" dirty="0">
                <a:solidFill>
                  <a:srgbClr val="000000"/>
                </a:solidFill>
                <a:latin typeface="Times New Roman" panose="02020603050405020304" pitchFamily="18" charset="0"/>
                <a:ea typeface="Times New Roman" panose="02020603050405020304" pitchFamily="18" charset="0"/>
              </a:rPr>
              <a:t>-зет” важко піддається визначенню, тому що центральні </a:t>
            </a:r>
            <a:r>
              <a:rPr lang="uk-UA" dirty="0" err="1">
                <a:solidFill>
                  <a:srgbClr val="000000"/>
                </a:solidFill>
                <a:latin typeface="Times New Roman" panose="02020603050405020304" pitchFamily="18" charset="0"/>
                <a:ea typeface="Times New Roman" panose="02020603050405020304" pitchFamily="18" charset="0"/>
              </a:rPr>
              <a:t>холінолітики</a:t>
            </a:r>
            <a:r>
              <a:rPr lang="uk-UA" dirty="0">
                <a:solidFill>
                  <a:srgbClr val="000000"/>
                </a:solidFill>
                <a:latin typeface="Times New Roman" panose="02020603050405020304" pitchFamily="18" charset="0"/>
                <a:ea typeface="Times New Roman" panose="02020603050405020304" pitchFamily="18" charset="0"/>
              </a:rPr>
              <a:t> залежно від дози спричиняють дуже різні за характером розлади функції центральної нервової системи — від легкої ейфорії до глибокого коматозного стану (інколи його створюють спеціально в психіатричній клініці у вигляді </a:t>
            </a:r>
            <a:r>
              <a:rPr lang="uk-UA" dirty="0" err="1">
                <a:solidFill>
                  <a:srgbClr val="000000"/>
                </a:solidFill>
                <a:latin typeface="Times New Roman" panose="02020603050405020304" pitchFamily="18" charset="0"/>
                <a:ea typeface="Times New Roman" panose="02020603050405020304" pitchFamily="18" charset="0"/>
              </a:rPr>
              <a:t>атропінової</a:t>
            </a:r>
            <a:r>
              <a:rPr lang="uk-UA" dirty="0">
                <a:solidFill>
                  <a:srgbClr val="000000"/>
                </a:solidFill>
                <a:latin typeface="Times New Roman" panose="02020603050405020304" pitchFamily="18" charset="0"/>
                <a:ea typeface="Times New Roman" panose="02020603050405020304" pitchFamily="18" charset="0"/>
              </a:rPr>
              <a:t> коми). </a:t>
            </a:r>
            <a:r>
              <a:rPr lang="uk-UA" dirty="0" err="1">
                <a:solidFill>
                  <a:srgbClr val="000000"/>
                </a:solidFill>
                <a:latin typeface="Times New Roman" panose="02020603050405020304" pitchFamily="18" charset="0"/>
                <a:ea typeface="Times New Roman" panose="02020603050405020304" pitchFamily="18" charset="0"/>
              </a:rPr>
              <a:t>Психоміметики</a:t>
            </a:r>
            <a:r>
              <a:rPr lang="uk-UA" dirty="0">
                <a:solidFill>
                  <a:srgbClr val="000000"/>
                </a:solidFill>
                <a:latin typeface="Times New Roman" panose="02020603050405020304" pitchFamily="18" charset="0"/>
                <a:ea typeface="Times New Roman" panose="02020603050405020304" pitchFamily="18" charset="0"/>
              </a:rPr>
              <a:t> типу “</a:t>
            </a:r>
            <a:r>
              <a:rPr lang="uk-UA" dirty="0" err="1">
                <a:solidFill>
                  <a:srgbClr val="000000"/>
                </a:solidFill>
                <a:latin typeface="Times New Roman" panose="02020603050405020304" pitchFamily="18" charset="0"/>
                <a:ea typeface="Times New Roman" panose="02020603050405020304" pitchFamily="18" charset="0"/>
              </a:rPr>
              <a:t>Бі</a:t>
            </a:r>
            <a:r>
              <a:rPr lang="uk-UA" dirty="0">
                <a:solidFill>
                  <a:srgbClr val="000000"/>
                </a:solidFill>
                <a:latin typeface="Times New Roman" panose="02020603050405020304" pitchFamily="18" charset="0"/>
                <a:ea typeface="Times New Roman" panose="02020603050405020304" pitchFamily="18" charset="0"/>
              </a:rPr>
              <a:t>-зет” можна використовувати у вигляді аерозолю з метою ураження особового складу через дихальні шляхи. У розчиненому стані вони проникають через непошкоджену шкіру, причому тривалість латентного періоду становить 36 годин.</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939427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411" y="117693"/>
            <a:ext cx="8819147" cy="6740307"/>
          </a:xfrm>
          <a:prstGeom prst="rect">
            <a:avLst/>
          </a:prstGeom>
          <a:solidFill>
            <a:srgbClr val="66FF99"/>
          </a:solidFill>
        </p:spPr>
        <p:txBody>
          <a:bodyPr wrap="square">
            <a:spAutoFit/>
          </a:bodyPr>
          <a:lstStyle/>
          <a:p>
            <a:r>
              <a:rPr lang="uk-UA" sz="1600" b="1" i="1" dirty="0">
                <a:solidFill>
                  <a:srgbClr val="FF0000"/>
                </a:solidFill>
                <a:latin typeface="Times New Roman" panose="02020603050405020304" pitchFamily="18" charset="0"/>
                <a:ea typeface="Times New Roman" panose="02020603050405020304" pitchFamily="18" charset="0"/>
              </a:rPr>
              <a:t>Клінічна картина ураження</a:t>
            </a:r>
            <a:endParaRPr lang="uk-UA" sz="1600" dirty="0">
              <a:solidFill>
                <a:srgbClr val="FF0000"/>
              </a:solidFill>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Особливості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біологічної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дозволяють</a:t>
            </a:r>
            <a:r>
              <a:rPr lang="ru-RU" sz="1600" dirty="0">
                <a:solidFill>
                  <a:srgbClr val="000000"/>
                </a:solidFill>
                <a:latin typeface="Times New Roman" panose="02020603050405020304" pitchFamily="18" charset="0"/>
                <a:ea typeface="Times New Roman" panose="02020603050405020304" pitchFamily="18" charset="0"/>
              </a:rPr>
              <a:t> провести </a:t>
            </a:r>
            <a:r>
              <a:rPr lang="ru-RU" sz="1600" dirty="0" err="1">
                <a:solidFill>
                  <a:srgbClr val="000000"/>
                </a:solidFill>
                <a:latin typeface="Times New Roman" panose="02020603050405020304" pitchFamily="18" charset="0"/>
                <a:ea typeface="Times New Roman" panose="02020603050405020304" pitchFamily="18" charset="0"/>
              </a:rPr>
              <a:t>чітку</a:t>
            </a:r>
            <a:r>
              <a:rPr lang="ru-RU" sz="1600" dirty="0">
                <a:solidFill>
                  <a:srgbClr val="000000"/>
                </a:solidFill>
                <a:latin typeface="Times New Roman" panose="02020603050405020304" pitchFamily="18" charset="0"/>
                <a:ea typeface="Times New Roman" panose="02020603050405020304" pitchFamily="18" charset="0"/>
              </a:rPr>
              <a:t> межу </a:t>
            </a:r>
            <a:r>
              <a:rPr lang="ru-RU" sz="1600" dirty="0" err="1">
                <a:solidFill>
                  <a:srgbClr val="000000"/>
                </a:solidFill>
                <a:latin typeface="Times New Roman" panose="02020603050405020304" pitchFamily="18" charset="0"/>
                <a:ea typeface="Times New Roman" panose="02020603050405020304" pitchFamily="18" charset="0"/>
              </a:rPr>
              <a:t>між</a:t>
            </a:r>
            <a:r>
              <a:rPr lang="ru-RU" sz="1600" dirty="0">
                <a:solidFill>
                  <a:srgbClr val="000000"/>
                </a:solidFill>
                <a:latin typeface="Times New Roman" panose="02020603050405020304" pitchFamily="18" charset="0"/>
                <a:ea typeface="Times New Roman" panose="02020603050405020304" pitchFamily="18" charset="0"/>
              </a:rPr>
              <a:t> легкими, </a:t>
            </a:r>
            <a:r>
              <a:rPr lang="ru-RU" sz="1600" dirty="0" err="1">
                <a:solidFill>
                  <a:srgbClr val="000000"/>
                </a:solidFill>
                <a:latin typeface="Times New Roman" panose="02020603050405020304" pitchFamily="18" charset="0"/>
                <a:ea typeface="Times New Roman" panose="02020603050405020304" pitchFamily="18" charset="0"/>
              </a:rPr>
              <a:t>середніми</a:t>
            </a:r>
            <a:r>
              <a:rPr lang="ru-RU" sz="1600" dirty="0">
                <a:solidFill>
                  <a:srgbClr val="000000"/>
                </a:solidFill>
                <a:latin typeface="Times New Roman" panose="02020603050405020304" pitchFamily="18" charset="0"/>
                <a:ea typeface="Times New Roman" panose="02020603050405020304" pitchFamily="18" charset="0"/>
              </a:rPr>
              <a:t> та тяжкими </a:t>
            </a:r>
            <a:r>
              <a:rPr lang="ru-RU" sz="1600" dirty="0" err="1">
                <a:solidFill>
                  <a:srgbClr val="000000"/>
                </a:solidFill>
                <a:latin typeface="Times New Roman" panose="02020603050405020304" pitchFamily="18" charset="0"/>
                <a:ea typeface="Times New Roman" panose="02020603050405020304" pitchFamily="18" charset="0"/>
              </a:rPr>
              <a:t>ураженнями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Смертельний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a:t>
            </a:r>
            <a:r>
              <a:rPr lang="ru-RU" sz="1600" dirty="0">
                <a:solidFill>
                  <a:srgbClr val="000000"/>
                </a:solidFill>
                <a:latin typeface="Times New Roman" panose="02020603050405020304" pitchFamily="18" charset="0"/>
                <a:ea typeface="Times New Roman" panose="02020603050405020304" pitchFamily="18" charset="0"/>
              </a:rPr>
              <a:t>-зет” не </a:t>
            </a:r>
            <a:r>
              <a:rPr lang="ru-RU" sz="1600" dirty="0" err="1">
                <a:solidFill>
                  <a:srgbClr val="000000"/>
                </a:solidFill>
                <a:latin typeface="Times New Roman" panose="02020603050405020304" pitchFamily="18" charset="0"/>
                <a:ea typeface="Times New Roman" panose="02020603050405020304" pitchFamily="18" charset="0"/>
              </a:rPr>
              <a:t>виключений</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лише</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деяких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випадках</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оцінювати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клінічні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особливостей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індивідуальної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на ОР.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При </a:t>
            </a:r>
            <a:r>
              <a:rPr lang="ru-RU" sz="1600" dirty="0" err="1">
                <a:solidFill>
                  <a:srgbClr val="000000"/>
                </a:solidFill>
                <a:latin typeface="Times New Roman" panose="02020603050405020304" pitchFamily="18" charset="0"/>
                <a:ea typeface="Times New Roman" panose="02020603050405020304" pitchFamily="18" charset="0"/>
              </a:rPr>
              <a:t>застосуванні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мінімальної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дози</a:t>
            </a:r>
            <a:r>
              <a:rPr lang="ru-RU" sz="1600" dirty="0">
                <a:solidFill>
                  <a:srgbClr val="000000"/>
                </a:solidFill>
                <a:latin typeface="Times New Roman" panose="02020603050405020304" pitchFamily="18" charset="0"/>
                <a:ea typeface="Times New Roman" panose="02020603050405020304" pitchFamily="18" charset="0"/>
              </a:rPr>
              <a:t> ОР на перший план </a:t>
            </a:r>
            <a:r>
              <a:rPr lang="ru-RU" sz="1600" dirty="0" err="1">
                <a:solidFill>
                  <a:srgbClr val="000000"/>
                </a:solidFill>
                <a:latin typeface="Times New Roman" panose="02020603050405020304" pitchFamily="18" charset="0"/>
                <a:ea typeface="Times New Roman" panose="02020603050405020304" pitchFamily="18" charset="0"/>
              </a:rPr>
              <a:t>виступають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зумовлює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тонкі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психіки</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спеціальному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дослідженні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виявити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запам’ятовування</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активної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уваги</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виключена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здатності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логічно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мислити</a:t>
            </a:r>
            <a:r>
              <a:rPr lang="ru-RU" sz="1600" dirty="0">
                <a:solidFill>
                  <a:srgbClr val="000000"/>
                </a:solidFill>
                <a:latin typeface="Times New Roman" panose="02020603050405020304" pitchFamily="18" charset="0"/>
                <a:ea typeface="Times New Roman" panose="02020603050405020304" pitchFamily="18" charset="0"/>
              </a:rPr>
              <a:t>. Описаний </a:t>
            </a:r>
            <a:r>
              <a:rPr lang="ru-RU" sz="1600" dirty="0" err="1">
                <a:solidFill>
                  <a:srgbClr val="000000"/>
                </a:solidFill>
                <a:latin typeface="Times New Roman" panose="02020603050405020304" pitchFamily="18" charset="0"/>
                <a:ea typeface="Times New Roman" panose="02020603050405020304" pitchFamily="18" charset="0"/>
              </a:rPr>
              <a:t>вище</a:t>
            </a:r>
            <a:r>
              <a:rPr lang="ru-RU" sz="1600" dirty="0">
                <a:solidFill>
                  <a:srgbClr val="000000"/>
                </a:solidFill>
                <a:latin typeface="Times New Roman" panose="02020603050405020304" pitchFamily="18" charset="0"/>
                <a:ea typeface="Times New Roman" panose="02020603050405020304" pitchFamily="18" charset="0"/>
              </a:rPr>
              <a:t> стан є особливо </a:t>
            </a:r>
            <a:r>
              <a:rPr lang="ru-RU" sz="1600" dirty="0" err="1">
                <a:solidFill>
                  <a:srgbClr val="000000"/>
                </a:solidFill>
                <a:latin typeface="Times New Roman" panose="02020603050405020304" pitchFamily="18" charset="0"/>
                <a:ea typeface="Times New Roman" panose="02020603050405020304" pitchFamily="18" charset="0"/>
              </a:rPr>
              <a:t>небезпечним</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зовнішні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практично </a:t>
            </a:r>
            <a:r>
              <a:rPr lang="ru-RU" sz="1600" dirty="0" err="1">
                <a:solidFill>
                  <a:srgbClr val="000000"/>
                </a:solidFill>
                <a:latin typeface="Times New Roman" panose="02020603050405020304" pitchFamily="18" charset="0"/>
                <a:ea typeface="Times New Roman" panose="02020603050405020304" pitchFamily="18" charset="0"/>
              </a:rPr>
              <a:t>відсутні</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розпізнавання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неадекватної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поведінки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пов’язане</a:t>
            </a:r>
            <a:r>
              <a:rPr lang="ru-RU" sz="1600" dirty="0">
                <a:solidFill>
                  <a:srgbClr val="000000"/>
                </a:solidFill>
                <a:latin typeface="Times New Roman" panose="02020603050405020304" pitchFamily="18" charset="0"/>
                <a:ea typeface="Times New Roman" panose="02020603050405020304" pitchFamily="18" charset="0"/>
              </a:rPr>
              <a:t> з великими </a:t>
            </a:r>
            <a:r>
              <a:rPr lang="ru-RU" sz="1600" dirty="0" err="1">
                <a:solidFill>
                  <a:srgbClr val="000000"/>
                </a:solidFill>
                <a:latin typeface="Times New Roman" panose="02020603050405020304" pitchFamily="18" charset="0"/>
                <a:ea typeface="Times New Roman" panose="02020603050405020304" pitchFamily="18" charset="0"/>
              </a:rPr>
              <a:t>труднощами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зарубіжній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літературі</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дані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типу “</a:t>
            </a:r>
            <a:r>
              <a:rPr lang="ru-RU" sz="1600" dirty="0" err="1">
                <a:solidFill>
                  <a:srgbClr val="000000"/>
                </a:solidFill>
                <a:latin typeface="Times New Roman" panose="02020603050405020304" pitchFamily="18" charset="0"/>
                <a:ea typeface="Times New Roman" panose="02020603050405020304" pitchFamily="18" charset="0"/>
              </a:rPr>
              <a:t>Бі</a:t>
            </a:r>
            <a:r>
              <a:rPr lang="ru-RU" sz="1600" dirty="0">
                <a:solidFill>
                  <a:srgbClr val="000000"/>
                </a:solidFill>
                <a:latin typeface="Times New Roman" panose="02020603050405020304" pitchFamily="18" charset="0"/>
                <a:ea typeface="Times New Roman" panose="02020603050405020304" pitchFamily="18" charset="0"/>
              </a:rPr>
              <a:t>-зет”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диверсійною</a:t>
            </a:r>
            <a:r>
              <a:rPr lang="ru-RU" sz="1600" dirty="0">
                <a:solidFill>
                  <a:srgbClr val="000000"/>
                </a:solidFill>
                <a:latin typeface="Times New Roman" panose="02020603050405020304" pitchFamily="18" charset="0"/>
                <a:ea typeface="Times New Roman" panose="02020603050405020304" pitchFamily="18" charset="0"/>
              </a:rPr>
              <a:t> метою </a:t>
            </a:r>
            <a:r>
              <a:rPr lang="ru-RU" sz="1600" dirty="0" err="1">
                <a:solidFill>
                  <a:srgbClr val="000000"/>
                </a:solidFill>
                <a:latin typeface="Times New Roman" panose="02020603050405020304" pitchFamily="18" charset="0"/>
                <a:ea typeface="Times New Roman" panose="02020603050405020304" pitchFamily="18" charset="0"/>
              </a:rPr>
              <a:t>проти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керівного</a:t>
            </a:r>
            <a:r>
              <a:rPr lang="ru-RU" sz="1600" dirty="0">
                <a:solidFill>
                  <a:srgbClr val="000000"/>
                </a:solidFill>
                <a:latin typeface="Times New Roman" panose="02020603050405020304" pitchFamily="18" charset="0"/>
                <a:ea typeface="Times New Roman" panose="02020603050405020304" pitchFamily="18" charset="0"/>
              </a:rPr>
              <a:t> складу </a:t>
            </a:r>
            <a:r>
              <a:rPr lang="ru-RU" sz="1600" dirty="0" err="1">
                <a:solidFill>
                  <a:srgbClr val="000000"/>
                </a:solidFill>
                <a:latin typeface="Times New Roman" panose="02020603050405020304" pitchFamily="18" charset="0"/>
                <a:ea typeface="Times New Roman" panose="02020603050405020304" pitchFamily="18" charset="0"/>
              </a:rPr>
              <a:t>армії</a:t>
            </a:r>
            <a:r>
              <a:rPr lang="ru-RU" sz="1600" dirty="0">
                <a:solidFill>
                  <a:srgbClr val="000000"/>
                </a:solidFill>
                <a:latin typeface="Times New Roman" panose="02020603050405020304" pitchFamily="18" charset="0"/>
                <a:ea typeface="Times New Roman" panose="02020603050405020304" pitchFamily="18" charset="0"/>
              </a:rPr>
              <a:t> шляхом </a:t>
            </a:r>
            <a:r>
              <a:rPr lang="ru-RU" sz="1600" dirty="0" err="1">
                <a:solidFill>
                  <a:srgbClr val="000000"/>
                </a:solidFill>
                <a:latin typeface="Times New Roman" panose="02020603050405020304" pitchFamily="18" charset="0"/>
                <a:ea typeface="Times New Roman" panose="02020603050405020304" pitchFamily="18" charset="0"/>
              </a:rPr>
              <a:t>забруднення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питної</a:t>
            </a:r>
            <a:r>
              <a:rPr lang="ru-RU" sz="1600" dirty="0">
                <a:solidFill>
                  <a:srgbClr val="000000"/>
                </a:solidFill>
                <a:latin typeface="Times New Roman" panose="02020603050405020304" pitchFamily="18" charset="0"/>
                <a:ea typeface="Times New Roman" panose="02020603050405020304" pitchFamily="18" charset="0"/>
              </a:rPr>
              <a:t> води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ОР у систему </a:t>
            </a:r>
            <a:r>
              <a:rPr lang="ru-RU" sz="1600" dirty="0" err="1">
                <a:solidFill>
                  <a:srgbClr val="000000"/>
                </a:solidFill>
                <a:latin typeface="Times New Roman" panose="02020603050405020304" pitchFamily="18" charset="0"/>
                <a:ea typeface="Times New Roman" panose="02020603050405020304" pitchFamily="18" charset="0"/>
              </a:rPr>
              <a:t>припливної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вентиляції</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потраплянні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rPr>
              <a:t> великих доз,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підвищеній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людини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отрути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виражена</a:t>
            </a:r>
            <a:r>
              <a:rPr lang="ru-RU" sz="1600" dirty="0">
                <a:solidFill>
                  <a:srgbClr val="000000"/>
                </a:solidFill>
                <a:latin typeface="Times New Roman" panose="02020603050405020304" pitchFamily="18" charset="0"/>
                <a:ea typeface="Times New Roman" panose="02020603050405020304" pitchFamily="18" charset="0"/>
              </a:rPr>
              <a:t> картина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Незабаром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початку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отрути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ейфорії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тобто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сп’яніння</a:t>
            </a:r>
            <a:r>
              <a:rPr lang="ru-RU" sz="1600" dirty="0">
                <a:solidFill>
                  <a:srgbClr val="000000"/>
                </a:solidFill>
                <a:latin typeface="Times New Roman" panose="02020603050405020304" pitchFamily="18" charset="0"/>
                <a:ea typeface="Times New Roman" panose="02020603050405020304" pitchFamily="18" charset="0"/>
              </a:rPr>
              <a:t>, яке,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суттєво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відрізняється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алкогольного. </a:t>
            </a:r>
            <a:r>
              <a:rPr lang="ru-RU" sz="1600" dirty="0" err="1">
                <a:solidFill>
                  <a:srgbClr val="000000"/>
                </a:solidFill>
                <a:latin typeface="Times New Roman" panose="02020603050405020304" pitchFamily="18" charset="0"/>
                <a:ea typeface="Times New Roman" panose="02020603050405020304" pitchFamily="18" charset="0"/>
              </a:rPr>
              <a:t>З’являються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свідчать</a:t>
            </a:r>
            <a:r>
              <a:rPr lang="ru-RU" sz="1600" dirty="0">
                <a:solidFill>
                  <a:srgbClr val="000000"/>
                </a:solidFill>
                <a:latin typeface="Times New Roman" panose="02020603050405020304" pitchFamily="18" charset="0"/>
                <a:ea typeface="Times New Roman" panose="02020603050405020304" pitchFamily="18" charset="0"/>
              </a:rPr>
              <a:t> про </a:t>
            </a:r>
            <a:r>
              <a:rPr lang="ru-RU" sz="1600" dirty="0" err="1">
                <a:solidFill>
                  <a:srgbClr val="000000"/>
                </a:solidFill>
                <a:latin typeface="Times New Roman" panose="02020603050405020304" pitchFamily="18" charset="0"/>
                <a:ea typeface="Times New Roman" panose="02020603050405020304" pitchFamily="18" charset="0"/>
              </a:rPr>
              <a:t>втягнення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процес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мозочка</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хитка</a:t>
            </a:r>
            <a:r>
              <a:rPr lang="ru-RU" sz="1600" dirty="0">
                <a:solidFill>
                  <a:srgbClr val="000000"/>
                </a:solidFill>
                <a:latin typeface="Times New Roman" panose="02020603050405020304" pitchFamily="18" charset="0"/>
                <a:ea typeface="Times New Roman" panose="02020603050405020304" pitchFamily="18" charset="0"/>
              </a:rPr>
              <a:t> хода,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координації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Побоювання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втратити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рівновагу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примушує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уникати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ходіння</a:t>
            </a:r>
            <a:r>
              <a:rPr lang="ru-RU" sz="1600" dirty="0">
                <a:solidFill>
                  <a:srgbClr val="000000"/>
                </a:solidFill>
                <a:latin typeface="Times New Roman" panose="02020603050405020304" pitchFamily="18" charset="0"/>
                <a:ea typeface="Times New Roman" panose="02020603050405020304" pitchFamily="18" charset="0"/>
              </a:rPr>
              <a:t> як у </a:t>
            </a:r>
            <a:r>
              <a:rPr lang="ru-RU" sz="1600" dirty="0" err="1">
                <a:solidFill>
                  <a:srgbClr val="000000"/>
                </a:solidFill>
                <a:latin typeface="Times New Roman" panose="02020603050405020304" pitchFamily="18" charset="0"/>
                <a:ea typeface="Times New Roman" panose="02020603050405020304" pitchFamily="18" charset="0"/>
              </a:rPr>
              <a:t>приміщенні</a:t>
            </a:r>
            <a:r>
              <a:rPr lang="ru-RU" sz="1600" dirty="0">
                <a:solidFill>
                  <a:srgbClr val="000000"/>
                </a:solidFill>
                <a:latin typeface="Times New Roman" panose="02020603050405020304" pitchFamily="18" charset="0"/>
                <a:ea typeface="Times New Roman" panose="02020603050405020304" pitchFamily="18" charset="0"/>
              </a:rPr>
              <a:t>, так і на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просторі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починають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наростати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важко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орієнтуються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часі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просторі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Навіть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елементарні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питання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викликають</a:t>
            </a:r>
            <a:r>
              <a:rPr lang="ru-RU" sz="1600" dirty="0">
                <a:solidFill>
                  <a:srgbClr val="000000"/>
                </a:solidFill>
                <a:latin typeface="Times New Roman" panose="02020603050405020304" pitchFamily="18" charset="0"/>
                <a:ea typeface="Times New Roman" panose="02020603050405020304" pitchFamily="18" charset="0"/>
              </a:rPr>
              <a:t> у них </a:t>
            </a:r>
            <a:r>
              <a:rPr lang="ru-RU" sz="1600" dirty="0" err="1">
                <a:solidFill>
                  <a:srgbClr val="000000"/>
                </a:solidFill>
                <a:latin typeface="Times New Roman" panose="02020603050405020304" pitchFamily="18" charset="0"/>
                <a:ea typeface="Times New Roman" panose="02020603050405020304" pitchFamily="18" charset="0"/>
              </a:rPr>
              <a:t>серйозні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труднощі</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міру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картини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замкнутими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уникають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відповідей</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питання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намагаються</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контактувати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оточуючими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боку </a:t>
            </a:r>
            <a:r>
              <a:rPr lang="ru-RU" sz="1600" dirty="0" err="1">
                <a:solidFill>
                  <a:srgbClr val="000000"/>
                </a:solidFill>
                <a:latin typeface="Times New Roman" panose="02020603050405020304" pitchFamily="18" charset="0"/>
                <a:ea typeface="Times New Roman" panose="02020603050405020304" pitchFamily="18" charset="0"/>
              </a:rPr>
              <a:t>вегетативної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відзначають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сухість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серцебиття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Шкірні</a:t>
            </a:r>
            <a:r>
              <a:rPr lang="ru-RU" sz="1600" dirty="0">
                <a:solidFill>
                  <a:srgbClr val="000000"/>
                </a:solidFill>
                <a:latin typeface="Times New Roman" panose="02020603050405020304" pitchFamily="18" charset="0"/>
                <a:ea typeface="Times New Roman" panose="02020603050405020304" pitchFamily="18" charset="0"/>
              </a:rPr>
              <a:t> покриви </a:t>
            </a:r>
            <a:r>
              <a:rPr lang="ru-RU" sz="1600" dirty="0" err="1">
                <a:solidFill>
                  <a:srgbClr val="000000"/>
                </a:solidFill>
                <a:latin typeface="Times New Roman" panose="02020603050405020304" pitchFamily="18" charset="0"/>
                <a:ea typeface="Times New Roman" panose="02020603050405020304" pitchFamily="18" charset="0"/>
              </a:rPr>
              <a:t>набувають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рожевого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a:t>
            </a:r>
            <a:r>
              <a:rPr lang="ru-RU" sz="1600" dirty="0">
                <a:solidFill>
                  <a:srgbClr val="000000"/>
                </a:solidFill>
                <a:latin typeface="Times New Roman" panose="02020603050405020304" pitchFamily="18" charset="0"/>
                <a:ea typeface="Times New Roman" panose="02020603050405020304" pitchFamily="18" charset="0"/>
              </a:rPr>
              <a:t>, температура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підвищується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Описані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зберігаються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годин. При </a:t>
            </a:r>
            <a:r>
              <a:rPr lang="ru-RU" sz="1600" dirty="0" err="1">
                <a:solidFill>
                  <a:srgbClr val="000000"/>
                </a:solidFill>
                <a:latin typeface="Times New Roman" panose="02020603050405020304" pitchFamily="18" charset="0"/>
                <a:ea typeface="Times New Roman" panose="02020603050405020304" pitchFamily="18" charset="0"/>
              </a:rPr>
              <a:t>підвищеній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сплутаність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свідомості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утримуватись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протягом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довше</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val="990432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9547" y="786349"/>
            <a:ext cx="8602579" cy="5355312"/>
          </a:xfrm>
          <a:prstGeom prst="rect">
            <a:avLst/>
          </a:prstGeom>
          <a:solidFill>
            <a:srgbClr val="66FF99"/>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Частина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має</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іншу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клінічну</a:t>
            </a:r>
            <a:r>
              <a:rPr lang="ru-RU" i="1" dirty="0">
                <a:solidFill>
                  <a:srgbClr val="FF0000"/>
                </a:solidFill>
                <a:latin typeface="Times New Roman" panose="02020603050405020304" pitchFamily="18" charset="0"/>
                <a:ea typeface="Times New Roman" panose="02020603050405020304" pitchFamily="18" charset="0"/>
              </a:rPr>
              <a:t> картину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ейфорія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психомоторним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збудженням</a:t>
            </a:r>
            <a:r>
              <a:rPr lang="ru-RU" dirty="0">
                <a:solidFill>
                  <a:srgbClr val="000000"/>
                </a:solidFill>
                <a:latin typeface="Times New Roman" panose="02020603050405020304" pitchFamily="18" charset="0"/>
                <a:ea typeface="Times New Roman" panose="02020603050405020304" pitchFamily="18" charset="0"/>
              </a:rPr>
              <a:t>, яке проходить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надмірне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багатослів’я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часі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просторі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маніакальний</a:t>
            </a:r>
            <a:r>
              <a:rPr lang="ru-RU" dirty="0">
                <a:solidFill>
                  <a:srgbClr val="000000"/>
                </a:solidFill>
                <a:latin typeface="Times New Roman" panose="02020603050405020304" pitchFamily="18" charset="0"/>
                <a:ea typeface="Times New Roman" panose="02020603050405020304" pitchFamily="18" charset="0"/>
              </a:rPr>
              <a:t> стан, при </a:t>
            </a:r>
            <a:r>
              <a:rPr lang="ru-RU" dirty="0" err="1">
                <a:solidFill>
                  <a:srgbClr val="000000"/>
                </a:solidFill>
                <a:latin typeface="Times New Roman" panose="02020603050405020304" pitchFamily="18" charset="0"/>
                <a:ea typeface="Times New Roman" panose="02020603050405020304" pitchFamily="18" charset="0"/>
              </a:rPr>
              <a:t>якому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керувати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людиною</a:t>
            </a:r>
            <a:r>
              <a:rPr lang="ru-RU" dirty="0">
                <a:solidFill>
                  <a:srgbClr val="000000"/>
                </a:solidFill>
                <a:latin typeface="Times New Roman" panose="02020603050405020304" pitchFamily="18" charset="0"/>
                <a:ea typeface="Times New Roman" panose="02020603050405020304" pitchFamily="18" charset="0"/>
              </a:rPr>
              <a:t> практично не </a:t>
            </a:r>
            <a:r>
              <a:rPr lang="ru-RU" dirty="0" err="1">
                <a:solidFill>
                  <a:srgbClr val="000000"/>
                </a:solidFill>
                <a:latin typeface="Times New Roman" panose="02020603050405020304" pitchFamily="18" charset="0"/>
                <a:ea typeface="Times New Roman" panose="02020603050405020304" pitchFamily="18" charset="0"/>
              </a:rPr>
              <a:t>можливо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дуже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утворенні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більших</a:t>
            </a:r>
            <a:r>
              <a:rPr lang="ru-RU" dirty="0">
                <a:solidFill>
                  <a:srgbClr val="000000"/>
                </a:solidFill>
                <a:latin typeface="Times New Roman" panose="02020603050405020304" pitchFamily="18" charset="0"/>
                <a:ea typeface="Times New Roman" panose="02020603050405020304" pitchFamily="18" charset="0"/>
              </a:rPr>
              <a:t> доз ОР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деліріозні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неспокій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ілюзії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страхітливий</a:t>
            </a:r>
            <a:r>
              <a:rPr lang="ru-RU" dirty="0">
                <a:solidFill>
                  <a:srgbClr val="000000"/>
                </a:solidFill>
                <a:latin typeface="Times New Roman" panose="02020603050405020304" pitchFamily="18" charset="0"/>
                <a:ea typeface="Times New Roman" panose="02020603050405020304" pitchFamily="18" charset="0"/>
              </a:rPr>
              <a:t> характер, предметом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часто є </a:t>
            </a:r>
            <a:r>
              <a:rPr lang="ru-RU" dirty="0" err="1">
                <a:solidFill>
                  <a:srgbClr val="000000"/>
                </a:solidFill>
                <a:latin typeface="Times New Roman" panose="02020603050405020304" pitchFamily="18" charset="0"/>
                <a:ea typeface="Times New Roman" panose="02020603050405020304" pitchFamily="18" charset="0"/>
              </a:rPr>
              <a:t>звірі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комахи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делірію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навколишньому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середовищі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сприймання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безладною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уривки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висловлювань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Ввечері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Надалі</a:t>
            </a:r>
            <a:r>
              <a:rPr lang="ru-RU" dirty="0">
                <a:solidFill>
                  <a:srgbClr val="000000"/>
                </a:solidFill>
                <a:latin typeface="Times New Roman" panose="02020603050405020304" pitchFamily="18" charset="0"/>
                <a:ea typeface="Times New Roman" panose="02020603050405020304" pitchFamily="18" charset="0"/>
              </a:rPr>
              <a:t> контакт з </a:t>
            </a:r>
            <a:r>
              <a:rPr lang="ru-RU" dirty="0" err="1">
                <a:solidFill>
                  <a:srgbClr val="000000"/>
                </a:solidFill>
                <a:latin typeface="Times New Roman" panose="02020603050405020304" pitchFamily="18" charset="0"/>
                <a:ea typeface="Times New Roman" panose="02020603050405020304" pitchFamily="18" charset="0"/>
              </a:rPr>
              <a:t>ураженим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напади </a:t>
            </a:r>
            <a:r>
              <a:rPr lang="ru-RU" dirty="0" err="1">
                <a:solidFill>
                  <a:srgbClr val="000000"/>
                </a:solidFill>
                <a:latin typeface="Times New Roman" panose="02020603050405020304" pitchFamily="18" charset="0"/>
                <a:ea typeface="Times New Roman" panose="02020603050405020304" pitchFamily="18" charset="0"/>
              </a:rPr>
              <a:t>різкого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годин до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При тяжкому </a:t>
            </a:r>
            <a:r>
              <a:rPr lang="ru-RU" dirty="0" err="1">
                <a:solidFill>
                  <a:srgbClr val="000000"/>
                </a:solidFill>
                <a:latin typeface="Times New Roman" panose="02020603050405020304" pitchFamily="18" charset="0"/>
                <a:ea typeface="Times New Roman" panose="02020603050405020304" pitchFamily="18" charset="0"/>
              </a:rPr>
              <a:t>отруєнні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глибокої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атропіноподібної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годин,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симптоматику,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прекоматозному</a:t>
            </a:r>
            <a:r>
              <a:rPr lang="ru-RU" dirty="0">
                <a:solidFill>
                  <a:srgbClr val="000000"/>
                </a:solidFill>
                <a:latin typeface="Times New Roman" panose="02020603050405020304" pitchFamily="18" charset="0"/>
                <a:ea typeface="Times New Roman" panose="02020603050405020304" pitchFamily="18" charset="0"/>
              </a:rPr>
              <a:t> стану, </a:t>
            </a:r>
            <a:r>
              <a:rPr lang="ru-RU" dirty="0" err="1">
                <a:solidFill>
                  <a:srgbClr val="000000"/>
                </a:solidFill>
                <a:latin typeface="Times New Roman" panose="02020603050405020304" pitchFamily="18" charset="0"/>
                <a:ea typeface="Times New Roman" panose="02020603050405020304" pitchFamily="18" charset="0"/>
              </a:rPr>
              <a:t>тобто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психомоторного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часі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просторі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4476669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5" y="164456"/>
            <a:ext cx="9180094" cy="6555641"/>
          </a:xfrm>
          <a:prstGeom prst="rect">
            <a:avLst/>
          </a:prstGeom>
          <a:solidFill>
            <a:srgbClr val="66FF99"/>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Клінічна картина</a:t>
            </a:r>
            <a:r>
              <a:rPr lang="uk-UA" dirty="0">
                <a:solidFill>
                  <a:srgbClr val="FF0000"/>
                </a:solidFill>
                <a:latin typeface="Times New Roman" panose="02020603050405020304" pitchFamily="18" charset="0"/>
                <a:ea typeface="Times New Roman" panose="02020603050405020304" pitchFamily="18" charset="0"/>
              </a:rPr>
              <a:t> отруєння речовиною “</a:t>
            </a:r>
            <a:r>
              <a:rPr lang="uk-UA" dirty="0" err="1">
                <a:solidFill>
                  <a:srgbClr val="FF0000"/>
                </a:solidFill>
                <a:latin typeface="Times New Roman" panose="02020603050405020304" pitchFamily="18" charset="0"/>
                <a:ea typeface="Times New Roman" panose="02020603050405020304" pitchFamily="18" charset="0"/>
              </a:rPr>
              <a:t>Бі</a:t>
            </a:r>
            <a:r>
              <a:rPr lang="uk-UA" dirty="0">
                <a:solidFill>
                  <a:srgbClr val="FF0000"/>
                </a:solidFill>
                <a:latin typeface="Times New Roman" panose="02020603050405020304" pitchFamily="18" charset="0"/>
                <a:ea typeface="Times New Roman" panose="02020603050405020304" pitchFamily="18" charset="0"/>
              </a:rPr>
              <a:t>-зет”, за даними експертів ВООЗ, </a:t>
            </a:r>
            <a:r>
              <a:rPr lang="uk-UA" sz="1600" dirty="0">
                <a:solidFill>
                  <a:srgbClr val="000000"/>
                </a:solidFill>
                <a:latin typeface="Times New Roman" panose="02020603050405020304" pitchFamily="18" charset="0"/>
                <a:ea typeface="Times New Roman" panose="02020603050405020304" pitchFamily="18" charset="0"/>
              </a:rPr>
              <a:t>має такий вигляд: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i="1" dirty="0">
                <a:solidFill>
                  <a:srgbClr val="000000"/>
                </a:solidFill>
                <a:latin typeface="Times New Roman" panose="02020603050405020304" pitchFamily="18" charset="0"/>
                <a:ea typeface="Times New Roman" panose="02020603050405020304" pitchFamily="18" charset="0"/>
              </a:rPr>
              <a:t>1-4 год</a:t>
            </a:r>
            <a:r>
              <a:rPr lang="uk-UA" sz="1600" dirty="0">
                <a:solidFill>
                  <a:srgbClr val="000000"/>
                </a:solidFill>
                <a:latin typeface="Times New Roman" panose="02020603050405020304" pitchFamily="18" charset="0"/>
                <a:ea typeface="Times New Roman" panose="02020603050405020304" pitchFamily="18" charset="0"/>
              </a:rPr>
              <a:t> — тахікардія, запаморочення, атаксія, блювання, сухість у роті, розлади зору, сплутаність свідомості, заціпеніння, що переходить у ступор;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i="1" dirty="0">
                <a:solidFill>
                  <a:srgbClr val="000000"/>
                </a:solidFill>
                <a:latin typeface="Times New Roman" panose="02020603050405020304" pitchFamily="18" charset="0"/>
                <a:ea typeface="Times New Roman" panose="02020603050405020304" pitchFamily="18" charset="0"/>
              </a:rPr>
              <a:t>4-12 год</a:t>
            </a:r>
            <a:r>
              <a:rPr lang="uk-UA" sz="1600" dirty="0">
                <a:solidFill>
                  <a:srgbClr val="000000"/>
                </a:solidFill>
                <a:latin typeface="Times New Roman" panose="02020603050405020304" pitchFamily="18" charset="0"/>
                <a:ea typeface="Times New Roman" panose="02020603050405020304" pitchFamily="18" charset="0"/>
              </a:rPr>
              <a:t> — нездатність до активної діяльності, відсутність адекватної реакції на зовнішні впливи;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000000"/>
                </a:solidFill>
                <a:latin typeface="Times New Roman" panose="02020603050405020304" pitchFamily="18" charset="0"/>
                <a:ea typeface="Times New Roman" panose="02020603050405020304" pitchFamily="18" charset="0"/>
              </a:rPr>
              <a:t>12-96 год—</a:t>
            </a:r>
            <a:r>
              <a:rPr lang="uk-UA" sz="1600" dirty="0">
                <a:solidFill>
                  <a:srgbClr val="000000"/>
                </a:solidFill>
                <a:latin typeface="Times New Roman" panose="02020603050405020304" pitchFamily="18" charset="0"/>
                <a:ea typeface="Times New Roman" panose="02020603050405020304" pitchFamily="18" charset="0"/>
              </a:rPr>
              <a:t> посилення активності, безладна непередбачувана поведінка, поступове повернення до норми. Одужання настає через 2-4 доби.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Таким чином, ураження речовинами типу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не завжди супроводжується різким психомоторним збудженням у поєднанні з бурхливими немотивованими діями. Тому було б помилкою вважати, що всі уражені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будуть потребувати вимушеного обмеження рухливості шляхом </a:t>
            </a:r>
            <a:r>
              <a:rPr lang="uk-UA" sz="1600" dirty="0" err="1">
                <a:solidFill>
                  <a:srgbClr val="000000"/>
                </a:solidFill>
                <a:latin typeface="Times New Roman" panose="02020603050405020304" pitchFamily="18" charset="0"/>
                <a:ea typeface="Times New Roman" panose="02020603050405020304" pitchFamily="18" charset="0"/>
              </a:rPr>
              <a:t>спеленання</a:t>
            </a:r>
            <a:r>
              <a:rPr lang="uk-UA" sz="1600" dirty="0">
                <a:solidFill>
                  <a:srgbClr val="000000"/>
                </a:solidFill>
                <a:latin typeface="Times New Roman" panose="02020603050405020304" pitchFamily="18" charset="0"/>
                <a:ea typeface="Times New Roman" panose="02020603050405020304" pitchFamily="18" charset="0"/>
              </a:rPr>
              <a:t>, зв’язування тощо. Ці заходи застосовуватимуть тільки до частини уражених, решту потерпілих необхідно групувати з метою направлення їх у лікувальні установи для усунення тих чи інших симптомів.</a:t>
            </a:r>
            <a:endParaRPr lang="uk-UA" sz="1600" dirty="0">
              <a:latin typeface="Times New Roman" panose="02020603050405020304" pitchFamily="18" charset="0"/>
              <a:ea typeface="Times New Roman" panose="02020603050405020304" pitchFamily="18" charset="0"/>
            </a:endParaRPr>
          </a:p>
          <a:p>
            <a:r>
              <a:rPr lang="uk-UA" sz="1600" b="1" i="1" dirty="0">
                <a:solidFill>
                  <a:srgbClr val="FF0000"/>
                </a:solidFill>
                <a:latin typeface="Times New Roman" panose="02020603050405020304" pitchFamily="18" charset="0"/>
                <a:ea typeface="Times New Roman" panose="02020603050405020304" pitchFamily="18" charset="0"/>
              </a:rPr>
              <a:t>Особливості організації надання медичної допомоги</a:t>
            </a:r>
            <a:endParaRPr lang="uk-UA" sz="1600"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При організації надання медичної допомоги ураженим </a:t>
            </a:r>
            <a:r>
              <a:rPr lang="uk-UA" sz="1600" dirty="0" err="1">
                <a:solidFill>
                  <a:srgbClr val="000000"/>
                </a:solidFill>
                <a:latin typeface="Times New Roman" panose="02020603050405020304" pitchFamily="18" charset="0"/>
                <a:ea typeface="Times New Roman" panose="02020603050405020304" pitchFamily="18" charset="0"/>
              </a:rPr>
              <a:t>психоміметичними</a:t>
            </a:r>
            <a:r>
              <a:rPr lang="uk-UA" sz="1600" dirty="0">
                <a:solidFill>
                  <a:srgbClr val="000000"/>
                </a:solidFill>
                <a:latin typeface="Times New Roman" panose="02020603050405020304" pitchFamily="18" charset="0"/>
                <a:ea typeface="Times New Roman" panose="02020603050405020304" pitchFamily="18" charset="0"/>
              </a:rPr>
              <a:t> речовинами типу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необхідно враховувати такі фактори :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відносно повільний розвиток клінічної картини отруєння;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прогностично сприятливий перебіг отруєння, що, як правило, в перші години після ураження не загрожує життю потерпілого;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достатність обмеженого переліку невідкладних медичних заходів.</a:t>
            </a:r>
            <a:endParaRPr lang="uk-UA" sz="1600" dirty="0">
              <a:latin typeface="Times New Roman" panose="02020603050405020304" pitchFamily="18" charset="0"/>
              <a:ea typeface="Times New Roman" panose="02020603050405020304" pitchFamily="18" charset="0"/>
            </a:endParaRPr>
          </a:p>
          <a:p>
            <a:r>
              <a:rPr lang="uk-UA" sz="1600" b="1" i="1" dirty="0">
                <a:solidFill>
                  <a:srgbClr val="FF0000"/>
                </a:solidFill>
                <a:latin typeface="Times New Roman" panose="02020603050405020304" pitchFamily="18" charset="0"/>
                <a:ea typeface="Times New Roman" panose="02020603050405020304" pitchFamily="18" charset="0"/>
              </a:rPr>
              <a:t>Принципи лікування уражених ОР </a:t>
            </a:r>
            <a:r>
              <a:rPr lang="uk-UA" sz="1600" b="1" i="1" dirty="0" err="1">
                <a:solidFill>
                  <a:srgbClr val="FF0000"/>
                </a:solidFill>
                <a:latin typeface="Times New Roman" panose="02020603050405020304" pitchFamily="18" charset="0"/>
                <a:ea typeface="Times New Roman" panose="02020603050405020304" pitchFamily="18" charset="0"/>
              </a:rPr>
              <a:t>психохімічної</a:t>
            </a:r>
            <a:r>
              <a:rPr lang="uk-UA" sz="1600" b="1" i="1" dirty="0">
                <a:solidFill>
                  <a:srgbClr val="FF0000"/>
                </a:solidFill>
                <a:latin typeface="Times New Roman" panose="02020603050405020304" pitchFamily="18" charset="0"/>
                <a:ea typeface="Times New Roman" panose="02020603050405020304" pitchFamily="18" charset="0"/>
              </a:rPr>
              <a:t> дії</a:t>
            </a:r>
            <a:endParaRPr lang="uk-UA" sz="1600"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Медична допомога і лікування базуються на принципах проведення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дезінтоксикаційних</a:t>
            </a:r>
            <a:r>
              <a:rPr lang="uk-UA" sz="1600" dirty="0">
                <a:solidFill>
                  <a:srgbClr val="000000"/>
                </a:solidFill>
                <a:latin typeface="Times New Roman" panose="02020603050405020304" pitchFamily="18" charset="0"/>
                <a:ea typeface="Times New Roman" panose="02020603050405020304" pitchFamily="18" charset="0"/>
              </a:rPr>
              <a:t> заходів і </a:t>
            </a:r>
            <a:r>
              <a:rPr lang="uk-UA" sz="1600" dirty="0" err="1">
                <a:solidFill>
                  <a:srgbClr val="000000"/>
                </a:solidFill>
                <a:latin typeface="Times New Roman" panose="02020603050405020304" pitchFamily="18" charset="0"/>
                <a:ea typeface="Times New Roman" panose="02020603050405020304" pitchFamily="18" charset="0"/>
              </a:rPr>
              <a:t>купірування</a:t>
            </a:r>
            <a:r>
              <a:rPr lang="uk-UA" sz="1600" dirty="0">
                <a:solidFill>
                  <a:srgbClr val="000000"/>
                </a:solidFill>
                <a:latin typeface="Times New Roman" panose="02020603050405020304" pitchFamily="18" charset="0"/>
                <a:ea typeface="Times New Roman" panose="02020603050405020304" pitchFamily="18" charset="0"/>
              </a:rPr>
              <a:t> психозу психотропними препаратами. Враховуючи клініку ураження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можна використовувати препарати </a:t>
            </a:r>
            <a:r>
              <a:rPr lang="uk-UA" sz="1600" dirty="0" err="1">
                <a:solidFill>
                  <a:srgbClr val="000000"/>
                </a:solidFill>
                <a:latin typeface="Times New Roman" panose="02020603050405020304" pitchFamily="18" charset="0"/>
                <a:ea typeface="Times New Roman" panose="02020603050405020304" pitchFamily="18" charset="0"/>
              </a:rPr>
              <a:t>антихолінестеразної</a:t>
            </a:r>
            <a:r>
              <a:rPr lang="uk-UA" sz="1600" dirty="0">
                <a:solidFill>
                  <a:srgbClr val="000000"/>
                </a:solidFill>
                <a:latin typeface="Times New Roman" panose="02020603050405020304" pitchFamily="18" charset="0"/>
                <a:ea typeface="Times New Roman" panose="02020603050405020304" pitchFamily="18" charset="0"/>
              </a:rPr>
              <a:t> дії (</a:t>
            </a:r>
            <a:r>
              <a:rPr lang="uk-UA" sz="1600" dirty="0" err="1">
                <a:solidFill>
                  <a:srgbClr val="000000"/>
                </a:solidFill>
                <a:latin typeface="Times New Roman" panose="02020603050405020304" pitchFamily="18" charset="0"/>
                <a:ea typeface="Times New Roman" panose="02020603050405020304" pitchFamily="18" charset="0"/>
              </a:rPr>
              <a:t>галантамін</a:t>
            </a:r>
            <a:r>
              <a:rPr lang="uk-UA" sz="1600" dirty="0">
                <a:solidFill>
                  <a:srgbClr val="000000"/>
                </a:solidFill>
                <a:latin typeface="Times New Roman" panose="02020603050405020304" pitchFamily="18" charset="0"/>
                <a:ea typeface="Times New Roman" panose="02020603050405020304" pitchFamily="18" charset="0"/>
              </a:rPr>
              <a:t>). За показаннями призначають серцево-судинні препарати, дихальні аналептики, симптоматичні засоби. Для </a:t>
            </a:r>
            <a:r>
              <a:rPr lang="uk-UA" sz="1600" dirty="0" err="1">
                <a:solidFill>
                  <a:srgbClr val="000000"/>
                </a:solidFill>
                <a:latin typeface="Times New Roman" panose="02020603050405020304" pitchFamily="18" charset="0"/>
                <a:ea typeface="Times New Roman" panose="02020603050405020304" pitchFamily="18" charset="0"/>
              </a:rPr>
              <a:t>купірування</a:t>
            </a:r>
            <a:r>
              <a:rPr lang="uk-UA" sz="1600" dirty="0">
                <a:solidFill>
                  <a:srgbClr val="000000"/>
                </a:solidFill>
                <a:latin typeface="Times New Roman" panose="02020603050405020304" pitchFamily="18" charset="0"/>
                <a:ea typeface="Times New Roman" panose="02020603050405020304" pitchFamily="18" charset="0"/>
              </a:rPr>
              <a:t> збудження рекомендується введення нейролептичних засобів (аміназин, димедрол).</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1240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136" y="544355"/>
            <a:ext cx="8386011" cy="5909310"/>
          </a:xfrm>
          <a:prstGeom prst="rect">
            <a:avLst/>
          </a:prstGeom>
          <a:solidFill>
            <a:srgbClr val="66FF99"/>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 передбачає:</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вилучення зброї;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одягання протигаза;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проведення часткової санітарної обробки.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 долікарської допомоги</a:t>
            </a:r>
            <a:r>
              <a:rPr lang="uk-UA" sz="1600" i="1"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крім заходів першої медичної, належать: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при наявності, 1-2 мл </a:t>
            </a:r>
            <a:r>
              <a:rPr lang="uk-UA" sz="1600" dirty="0" err="1">
                <a:solidFill>
                  <a:srgbClr val="000000"/>
                </a:solidFill>
                <a:latin typeface="Times New Roman" panose="02020603050405020304" pitchFamily="18" charset="0"/>
                <a:ea typeface="Times New Roman" panose="02020603050405020304" pitchFamily="18" charset="0"/>
              </a:rPr>
              <a:t>трифтазину</a:t>
            </a:r>
            <a:r>
              <a:rPr lang="uk-UA" sz="1600" dirty="0">
                <a:solidFill>
                  <a:srgbClr val="000000"/>
                </a:solidFill>
                <a:latin typeface="Times New Roman" panose="02020603050405020304" pitchFamily="18" charset="0"/>
                <a:ea typeface="Times New Roman" panose="02020603050405020304" pitchFamily="18" charset="0"/>
              </a:rPr>
              <a:t> при психомоторному збудженні та серцево-судинних засобів — за показаннями;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фіксація до нош або зв’язування при руховому збудженні, евакуація під наглядом супровідника в можливо короткий термін в МПП;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активне виявлення потерпілих із початковими ознаками інтоксикації. </a:t>
            </a:r>
            <a:br>
              <a:rPr lang="uk-UA" sz="1600" dirty="0">
                <a:solidFill>
                  <a:srgbClr val="000000"/>
                </a:solidFill>
                <a:latin typeface="Times New Roman" panose="02020603050405020304" pitchFamily="18" charset="0"/>
                <a:ea typeface="Times New Roman" panose="02020603050405020304" pitchFamily="18" charset="0"/>
              </a:rPr>
            </a:b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 передбачає:</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введення </a:t>
            </a:r>
            <a:r>
              <a:rPr lang="uk-UA" sz="1600" dirty="0" err="1">
                <a:solidFill>
                  <a:srgbClr val="000000"/>
                </a:solidFill>
                <a:latin typeface="Times New Roman" panose="02020603050405020304" pitchFamily="18" charset="0"/>
                <a:ea typeface="Times New Roman" panose="02020603050405020304" pitchFamily="18" charset="0"/>
              </a:rPr>
              <a:t>бугафену</a:t>
            </a:r>
            <a:r>
              <a:rPr lang="uk-UA" sz="1600" dirty="0">
                <a:solidFill>
                  <a:srgbClr val="000000"/>
                </a:solidFill>
                <a:latin typeface="Times New Roman" panose="02020603050405020304" pitchFamily="18" charset="0"/>
                <a:ea typeface="Times New Roman" panose="02020603050405020304" pitchFamily="18" charset="0"/>
              </a:rPr>
              <a:t> (антидоту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розчину </a:t>
            </a:r>
            <a:r>
              <a:rPr lang="uk-UA" sz="1600" dirty="0" err="1">
                <a:solidFill>
                  <a:srgbClr val="000000"/>
                </a:solidFill>
                <a:latin typeface="Times New Roman" panose="02020603050405020304" pitchFamily="18" charset="0"/>
                <a:ea typeface="Times New Roman" panose="02020603050405020304" pitchFamily="18" charset="0"/>
              </a:rPr>
              <a:t>пропранолону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внутрішньом’язово</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повторне введення </a:t>
            </a:r>
            <a:r>
              <a:rPr lang="uk-UA" sz="1600" dirty="0" err="1">
                <a:solidFill>
                  <a:srgbClr val="000000"/>
                </a:solidFill>
                <a:latin typeface="Times New Roman" panose="02020603050405020304" pitchFamily="18" charset="0"/>
                <a:ea typeface="Times New Roman" panose="02020603050405020304" pitchFamily="18" charset="0"/>
              </a:rPr>
              <a:t>трифтазину</a:t>
            </a:r>
            <a:r>
              <a:rPr lang="uk-UA" sz="1600" dirty="0">
                <a:solidFill>
                  <a:srgbClr val="000000"/>
                </a:solidFill>
                <a:latin typeface="Times New Roman" panose="02020603050405020304" pitchFamily="18" charset="0"/>
                <a:ea typeface="Times New Roman" panose="02020603050405020304" pitchFamily="18" charset="0"/>
              </a:rPr>
              <a:t> при психомоторному збудженні;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за показаннями — серцево-судинні та симптоматичні засоби.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Осіб, які небезпечні для оточуючих, евакуюють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окремим транспортом під наглядом супровідника з фіксацією, при необхідності, до нош.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розгортається </a:t>
            </a:r>
            <a:r>
              <a:rPr lang="uk-UA" sz="1600" dirty="0" err="1">
                <a:solidFill>
                  <a:srgbClr val="000000"/>
                </a:solidFill>
                <a:latin typeface="Times New Roman" panose="02020603050405020304" pitchFamily="18" charset="0"/>
                <a:ea typeface="Times New Roman" panose="02020603050405020304" pitchFamily="18" charset="0"/>
              </a:rPr>
              <a:t>психоізолятор</a:t>
            </a:r>
            <a:r>
              <a:rPr lang="uk-UA" sz="1600" dirty="0">
                <a:solidFill>
                  <a:srgbClr val="000000"/>
                </a:solidFill>
                <a:latin typeface="Times New Roman" panose="02020603050405020304" pitchFamily="18" charset="0"/>
                <a:ea typeface="Times New Roman" panose="02020603050405020304" pitchFamily="18" charset="0"/>
              </a:rPr>
              <a:t> для потерпілих із психомоторним збудженням. </a:t>
            </a:r>
            <a:endParaRPr lang="uk-UA" sz="1600" dirty="0">
              <a:latin typeface="Times New Roman" panose="02020603050405020304" pitchFamily="18" charset="0"/>
              <a:ea typeface="Times New Roman" panose="02020603050405020304" pitchFamily="18" charset="0"/>
            </a:endParaRPr>
          </a:p>
          <a:p>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передбачає повторне введення </a:t>
            </a:r>
            <a:r>
              <a:rPr lang="uk-UA" sz="1600" dirty="0" err="1">
                <a:solidFill>
                  <a:srgbClr val="000000"/>
                </a:solidFill>
                <a:latin typeface="Times New Roman" panose="02020603050405020304" pitchFamily="18" charset="0"/>
                <a:ea typeface="Times New Roman" panose="02020603050405020304" pitchFamily="18" charset="0"/>
              </a:rPr>
              <a:t>бугафену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пропранолону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дезінтоксикаційних</a:t>
            </a:r>
            <a:r>
              <a:rPr lang="uk-UA" sz="1600" dirty="0">
                <a:solidFill>
                  <a:srgbClr val="000000"/>
                </a:solidFill>
                <a:latin typeface="Times New Roman" panose="02020603050405020304" pitchFamily="18" charset="0"/>
                <a:ea typeface="Times New Roman" panose="02020603050405020304" pitchFamily="18" charset="0"/>
              </a:rPr>
              <a:t>, серцево-судинних та седативних засобів.</a:t>
            </a:r>
            <a:br>
              <a:rPr lang="uk-UA" sz="1600" dirty="0">
                <a:solidFill>
                  <a:srgbClr val="000000"/>
                </a:solidFill>
                <a:latin typeface="Times New Roman" panose="02020603050405020304" pitchFamily="18" charset="0"/>
                <a:ea typeface="Times New Roman" panose="02020603050405020304" pitchFamily="18" charset="0"/>
              </a:rPr>
            </a:br>
            <a:r>
              <a:rPr lang="uk-UA" sz="1600" b="1" dirty="0" smtClean="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і лікування із застосуванням психотропних і </a:t>
            </a:r>
            <a:r>
              <a:rPr lang="uk-UA" sz="1600" dirty="0" err="1">
                <a:solidFill>
                  <a:srgbClr val="000000"/>
                </a:solidFill>
                <a:latin typeface="Times New Roman" panose="02020603050405020304" pitchFamily="18" charset="0"/>
                <a:ea typeface="Times New Roman" panose="02020603050405020304" pitchFamily="18" charset="0"/>
              </a:rPr>
              <a:t>антихолінестеразних</a:t>
            </a:r>
            <a:r>
              <a:rPr lang="uk-UA" sz="1600" dirty="0">
                <a:solidFill>
                  <a:srgbClr val="000000"/>
                </a:solidFill>
                <a:latin typeface="Times New Roman" panose="02020603050405020304" pitchFamily="18" charset="0"/>
                <a:ea typeface="Times New Roman" panose="02020603050405020304" pitchFamily="18" charset="0"/>
              </a:rPr>
              <a:t> речовин полягає у дотриманні відповідного режиму (посилений нагляд, постійний контроль), проведенні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дезінтоксикаційної</a:t>
            </a:r>
            <a:r>
              <a:rPr lang="uk-UA" sz="1600" dirty="0">
                <a:solidFill>
                  <a:srgbClr val="000000"/>
                </a:solidFill>
                <a:latin typeface="Times New Roman" panose="02020603050405020304" pitchFamily="18" charset="0"/>
                <a:ea typeface="Times New Roman" panose="02020603050405020304" pitchFamily="18" charset="0"/>
              </a:rPr>
              <a:t>, симптоматичної</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терапії.</a:t>
            </a:r>
            <a:endParaRPr lang="uk-UA" sz="1600" dirty="0"/>
          </a:p>
        </p:txBody>
      </p:sp>
    </p:spTree>
    <p:extLst>
      <p:ext uri="{BB962C8B-B14F-4D97-AF65-F5344CB8AC3E}">
        <p14:creationId xmlns:p14="http://schemas.microsoft.com/office/powerpoint/2010/main" val="3032620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9" y="-180474"/>
            <a:ext cx="8387231" cy="870285"/>
          </a:xfrm>
          <a:solidFill>
            <a:srgbClr val="FFFF00"/>
          </a:solidFill>
        </p:spPr>
        <p:txBody>
          <a:bodyPr>
            <a:normAutofit fontScale="90000"/>
          </a:bodyPr>
          <a:lstStyle/>
          <a:p>
            <a:r>
              <a:rPr lang="uk-UA" b="1" dirty="0"/>
              <a:t> </a:t>
            </a:r>
            <a:r>
              <a:rPr lang="uk-UA" sz="2400" b="1" dirty="0">
                <a:latin typeface="Times New Roman" panose="02020603050405020304" pitchFamily="18" charset="0"/>
                <a:cs typeface="Times New Roman" panose="02020603050405020304" pitchFamily="18" charset="0"/>
              </a:rPr>
              <a:t>3.Організація невідкладної терапевтичної допомоги при гострих отруєннях на </a:t>
            </a:r>
            <a:r>
              <a:rPr lang="uk-UA" sz="2400" b="1" dirty="0" err="1">
                <a:latin typeface="Times New Roman" panose="02020603050405020304" pitchFamily="18" charset="0"/>
                <a:cs typeface="Times New Roman" panose="02020603050405020304" pitchFamily="18" charset="0"/>
              </a:rPr>
              <a:t>ЕМЕ.Обсяг</a:t>
            </a:r>
            <a:r>
              <a:rPr lang="uk-UA" sz="2400" b="1" dirty="0">
                <a:latin typeface="Times New Roman" panose="02020603050405020304" pitchFamily="18" charset="0"/>
                <a:cs typeface="Times New Roman" panose="02020603050405020304" pitchFamily="18" charset="0"/>
              </a:rPr>
              <a:t> медичної допомоги.</a:t>
            </a:r>
            <a:r>
              <a:rPr lang="uk-UA" dirty="0"/>
              <a:t/>
            </a:r>
            <a:br>
              <a:rPr lang="uk-UA" dirty="0"/>
            </a:br>
            <a:endParaRPr lang="uk-UA"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76726" y="878305"/>
            <a:ext cx="9565106" cy="5835316"/>
          </a:xfrm>
          <a:solidFill>
            <a:srgbClr val="FFFF00"/>
          </a:solidFill>
        </p:spPr>
        <p:txBody>
          <a:bodyPr>
            <a:normAutofit/>
          </a:bodyPr>
          <a:lstStyle/>
          <a:p>
            <a:r>
              <a:rPr lang="uk-UA"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Основні</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принципи</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надання</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медичної</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допомоги</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ураженим</a:t>
            </a:r>
            <a:r>
              <a:rPr lang="ru-RU" b="1" i="1" dirty="0">
                <a:latin typeface="Times New Roman" panose="02020603050405020304" pitchFamily="18" charset="0"/>
                <a:cs typeface="Times New Roman" panose="02020603050405020304" pitchFamily="18" charset="0"/>
              </a:rPr>
              <a:t> ОР.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є </a:t>
            </a:r>
            <a:r>
              <a:rPr lang="ru-RU" dirty="0" err="1">
                <a:latin typeface="Times New Roman" panose="02020603050405020304" pitchFamily="18" charset="0"/>
                <a:cs typeface="Times New Roman" panose="02020603050405020304" pitchFamily="18" charset="0"/>
              </a:rPr>
              <a:t>невідкладною</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специфікою</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Особливістю</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надання</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допомоги</a:t>
            </a:r>
            <a:r>
              <a:rPr lang="ru-RU" b="1" dirty="0">
                <a:solidFill>
                  <a:srgbClr val="FF000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послідовність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виконання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наступних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припинення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подальшого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надходження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організм</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специфічних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протиотрут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антидотів</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відновлення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підтримання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кровообігу</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симптоматичної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терапії</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повинна </a:t>
            </a:r>
            <a:r>
              <a:rPr lang="ru-RU" dirty="0" err="1">
                <a:latin typeface="Times New Roman" panose="02020603050405020304" pitchFamily="18" charset="0"/>
                <a:cs typeface="Times New Roman" panose="02020603050405020304" pitchFamily="18" charset="0"/>
              </a:rPr>
              <a:t>забезпечити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максимальне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скорочення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термінів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транспортування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вогнища</a:t>
            </a:r>
            <a:r>
              <a:rPr lang="ru-RU" dirty="0">
                <a:latin typeface="Times New Roman" panose="02020603050405020304" pitchFamily="18" charset="0"/>
                <a:cs typeface="Times New Roman" panose="02020603050405020304" pitchFamily="18" charset="0"/>
              </a:rPr>
              <a:t> і часу </a:t>
            </a:r>
            <a:r>
              <a:rPr lang="ru-RU" dirty="0" err="1">
                <a:latin typeface="Times New Roman" panose="02020603050405020304" pitchFamily="18" charset="0"/>
                <a:cs typeface="Times New Roman" panose="02020603050405020304" pitchFamily="18" charset="0"/>
              </a:rPr>
              <a:t>перебування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протигазах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часткової</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повної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зараженні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стійкими</a:t>
            </a:r>
            <a:r>
              <a:rPr lang="ru-RU" dirty="0">
                <a:latin typeface="Times New Roman" panose="02020603050405020304" pitchFamily="18" charset="0"/>
                <a:cs typeface="Times New Roman" panose="02020603050405020304" pitchFamily="18" charset="0"/>
              </a:rPr>
              <a:t> ОР.</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В основу </a:t>
            </a:r>
            <a:r>
              <a:rPr lang="ru-RU" dirty="0" err="1">
                <a:latin typeface="Times New Roman" panose="02020603050405020304" pitchFamily="18" charset="0"/>
                <a:cs typeface="Times New Roman" panose="02020603050405020304" pitchFamily="18" charset="0"/>
              </a:rPr>
              <a:t>організації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a:t>
            </a:r>
            <a:r>
              <a:rPr lang="ru-RU" dirty="0" err="1">
                <a:latin typeface="Times New Roman" panose="02020603050405020304" pitchFamily="18" charset="0"/>
                <a:cs typeface="Times New Roman" panose="02020603050405020304" pitchFamily="18" charset="0"/>
              </a:rPr>
              <a:t>покладена</a:t>
            </a:r>
            <a:r>
              <a:rPr lang="ru-RU" dirty="0">
                <a:latin typeface="Times New Roman" panose="02020603050405020304" pitchFamily="18" charset="0"/>
                <a:cs typeface="Times New Roman" panose="02020603050405020304" pitchFamily="18" charset="0"/>
              </a:rPr>
              <a:t> система </a:t>
            </a:r>
            <a:r>
              <a:rPr lang="ru-RU" dirty="0" err="1">
                <a:latin typeface="Times New Roman" panose="02020603050405020304" pitchFamily="18" charset="0"/>
                <a:cs typeface="Times New Roman" panose="02020603050405020304" pitchFamily="18" charset="0"/>
              </a:rPr>
              <a:t>етапного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евакуацією</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призначенням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лікувально-евакуаційних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передбачає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таких </a:t>
            </a:r>
            <a:r>
              <a:rPr lang="ru-RU" dirty="0" err="1">
                <a:latin typeface="Times New Roman" panose="02020603050405020304" pitchFamily="18" charset="0"/>
                <a:cs typeface="Times New Roman" panose="02020603050405020304" pitchFamily="18" charset="0"/>
              </a:rPr>
              <a:t>видів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до</a:t>
            </a:r>
            <a:r>
              <a:rPr lang="ru-RU" dirty="0" err="1">
                <a:latin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долікарська</a:t>
            </a:r>
            <a:r>
              <a:rPr lang="ru-RU" dirty="0">
                <a:latin typeface="Times New Roman" panose="02020603050405020304" pitchFamily="18" charset="0"/>
                <a:cs typeface="Times New Roman" panose="02020603050405020304" pitchFamily="18" charset="0"/>
              </a:rPr>
              <a:t>, перша </a:t>
            </a:r>
            <a:r>
              <a:rPr lang="ru-RU" dirty="0" err="1">
                <a:latin typeface="Times New Roman" panose="02020603050405020304" pitchFamily="18" charset="0"/>
                <a:cs typeface="Times New Roman" panose="02020603050405020304" pitchFamily="18" charset="0"/>
              </a:rPr>
              <a:t>лікарська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кваліфікована</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спеціалізована</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високоспеціалізована</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токсигенній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стадії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гострого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отруєння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вирішальне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детоксикації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антидотної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терапії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Поступово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внаслідок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вторинних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соматогенна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стадія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значення</a:t>
            </a:r>
            <a:r>
              <a:rPr lang="ru-RU" dirty="0">
                <a:latin typeface="Times New Roman" panose="02020603050405020304" pitchFamily="18" charset="0"/>
                <a:cs typeface="Times New Roman" panose="02020603050405020304" pitchFamily="18" charset="0"/>
              </a:rPr>
              <a:t> симптоматичного </a:t>
            </a:r>
            <a:r>
              <a:rPr lang="ru-RU" dirty="0" err="1">
                <a:latin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Важливим</a:t>
            </a:r>
            <a:r>
              <a:rPr lang="ru-RU" dirty="0">
                <a:latin typeface="Times New Roman" panose="02020603050405020304" pitchFamily="18" charset="0"/>
                <a:cs typeface="Times New Roman" panose="02020603050405020304" pitchFamily="18" charset="0"/>
              </a:rPr>
              <a:t> принципом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невідкладної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гострих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отруєннях</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кровообігу</a:t>
            </a:r>
            <a:r>
              <a:rPr lang="ru-RU"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7831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156410"/>
            <a:ext cx="10323094" cy="6494085"/>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Методи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активної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детоксикації</a:t>
            </a:r>
            <a:r>
              <a:rPr lang="ru-RU" sz="1600"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1. </a:t>
            </a:r>
            <a:r>
              <a:rPr lang="ru-RU" sz="1600" i="1" dirty="0" err="1">
                <a:solidFill>
                  <a:srgbClr val="FF0000"/>
                </a:solidFill>
                <a:latin typeface="Times New Roman" panose="02020603050405020304" pitchFamily="18" charset="0"/>
                <a:ea typeface="Times New Roman" panose="02020603050405020304" pitchFamily="18" charset="0"/>
              </a:rPr>
              <a:t>Припинення</a:t>
            </a:r>
            <a:r>
              <a:rPr lang="ru-RU" sz="1600" i="1" dirty="0">
                <a:solidFill>
                  <a:srgbClr val="FF0000"/>
                </a:solidFill>
                <a:latin typeface="Times New Roman" panose="02020603050405020304" pitchFamily="18" charset="0"/>
                <a:ea typeface="Times New Roman" panose="02020603050405020304" pitchFamily="18" charset="0"/>
              </a:rPr>
              <a:t> контакту з </a:t>
            </a:r>
            <a:r>
              <a:rPr lang="ru-RU" sz="1600" i="1" dirty="0" err="1">
                <a:solidFill>
                  <a:srgbClr val="FF0000"/>
                </a:solidFill>
                <a:latin typeface="Times New Roman" panose="02020603050405020304" pitchFamily="18" charset="0"/>
                <a:ea typeface="Times New Roman" panose="02020603050405020304" pitchFamily="18" charset="0"/>
              </a:rPr>
              <a:t>отруйним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середовищем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(у </a:t>
            </a:r>
            <a:r>
              <a:rPr lang="ru-RU" sz="1600" dirty="0" err="1">
                <a:latin typeface="Times New Roman" panose="02020603050405020304" pitchFamily="18" charset="0"/>
                <a:ea typeface="Times New Roman" panose="02020603050405020304" pitchFamily="18" charset="0"/>
              </a:rPr>
              <a:t>випадках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інгаляційного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місця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2. При </a:t>
            </a:r>
            <a:r>
              <a:rPr lang="ru-RU" sz="1600" dirty="0" err="1">
                <a:latin typeface="Times New Roman" panose="02020603050405020304" pitchFamily="18" charset="0"/>
                <a:ea typeface="Times New Roman" panose="02020603050405020304" pitchFamily="18" charset="0"/>
              </a:rPr>
              <a:t>потраплянні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подразнювальних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обпікальних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шкіру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слизові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оболонки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змити</a:t>
            </a:r>
            <a:r>
              <a:rPr lang="ru-RU" sz="1600" i="1" dirty="0">
                <a:solidFill>
                  <a:srgbClr val="FF0000"/>
                </a:solidFill>
                <a:latin typeface="Times New Roman" panose="02020603050405020304" pitchFamily="18" charset="0"/>
                <a:ea typeface="Times New Roman" panose="02020603050405020304" pitchFamily="18" charset="0"/>
              </a:rPr>
              <a:t> великою </a:t>
            </a:r>
            <a:r>
              <a:rPr lang="ru-RU" sz="1600" i="1" dirty="0" err="1">
                <a:solidFill>
                  <a:srgbClr val="FF0000"/>
                </a:solidFill>
                <a:latin typeface="Times New Roman" panose="02020603050405020304" pitchFamily="18" charset="0"/>
                <a:ea typeface="Times New Roman" panose="02020603050405020304" pitchFamily="18" charset="0"/>
              </a:rPr>
              <a:t>кількістю</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чистої</a:t>
            </a:r>
            <a:r>
              <a:rPr lang="ru-RU" sz="1600" i="1" dirty="0">
                <a:solidFill>
                  <a:srgbClr val="FF0000"/>
                </a:solidFill>
                <a:latin typeface="Times New Roman" panose="02020603050405020304" pitchFamily="18" charset="0"/>
                <a:ea typeface="Times New Roman" panose="02020603050405020304" pitchFamily="18" charset="0"/>
              </a:rPr>
              <a:t> води (при перкутанному </a:t>
            </a:r>
            <a:r>
              <a:rPr lang="ru-RU" sz="1600" i="1" dirty="0" err="1">
                <a:solidFill>
                  <a:srgbClr val="FF0000"/>
                </a:solidFill>
                <a:latin typeface="Times New Roman" panose="02020603050405020304" pitchFamily="18" charset="0"/>
                <a:ea typeface="Times New Roman" panose="02020603050405020304" pitchFamily="18" charset="0"/>
              </a:rPr>
              <a:t>отруєнні</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3. </a:t>
            </a:r>
            <a:r>
              <a:rPr lang="ru-RU" sz="1600" i="1" dirty="0" err="1">
                <a:solidFill>
                  <a:srgbClr val="FF0000"/>
                </a:solidFill>
                <a:latin typeface="Times New Roman" panose="02020603050405020304" pitchFamily="18" charset="0"/>
                <a:ea typeface="Times New Roman" panose="02020603050405020304" pitchFamily="18" charset="0"/>
              </a:rPr>
              <a:t>Промивання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шлунка</a:t>
            </a:r>
            <a:r>
              <a:rPr lang="ru-RU" sz="1600" i="1" dirty="0">
                <a:solidFill>
                  <a:srgbClr val="FF0000"/>
                </a:solidFill>
                <a:latin typeface="Times New Roman" panose="02020603050405020304" pitchFamily="18" charset="0"/>
                <a:ea typeface="Times New Roman" panose="02020603050405020304" pitchFamily="18" charset="0"/>
              </a:rPr>
              <a:t> (у </a:t>
            </a:r>
            <a:r>
              <a:rPr lang="ru-RU" sz="1600" i="1" dirty="0" err="1">
                <a:solidFill>
                  <a:srgbClr val="FF0000"/>
                </a:solidFill>
                <a:latin typeface="Times New Roman" panose="02020603050405020304" pitchFamily="18" charset="0"/>
                <a:ea typeface="Times New Roman" panose="02020603050405020304" pitchFamily="18" charset="0"/>
              </a:rPr>
              <a:t>випадках</a:t>
            </a:r>
            <a:r>
              <a:rPr lang="ru-RU" sz="1600" i="1" dirty="0">
                <a:solidFill>
                  <a:srgbClr val="FF0000"/>
                </a:solidFill>
                <a:latin typeface="Times New Roman" panose="02020603050405020304" pitchFamily="18" charset="0"/>
                <a:ea typeface="Times New Roman" panose="02020603050405020304" pitchFamily="18" charset="0"/>
              </a:rPr>
              <a:t> перорального </a:t>
            </a:r>
            <a:r>
              <a:rPr lang="ru-RU" sz="1600" i="1" dirty="0" err="1">
                <a:solidFill>
                  <a:srgbClr val="FF0000"/>
                </a:solidFill>
                <a:latin typeface="Times New Roman" panose="02020603050405020304" pitchFamily="18" charset="0"/>
                <a:ea typeface="Times New Roman" panose="02020603050405020304" pitchFamily="18" charset="0"/>
              </a:rPr>
              <a:t>отруєння</a:t>
            </a:r>
            <a:r>
              <a:rPr lang="ru-RU" sz="1600" i="1" dirty="0">
                <a:solidFill>
                  <a:srgbClr val="FF0000"/>
                </a:solidFill>
                <a:latin typeface="Times New Roman" panose="02020603050405020304" pitchFamily="18" charset="0"/>
                <a:ea typeface="Times New Roman" panose="02020603050405020304" pitchFamily="18" charset="0"/>
              </a:rPr>
              <a:t>) за </a:t>
            </a:r>
            <a:r>
              <a:rPr lang="ru-RU" sz="1600" i="1" dirty="0" err="1">
                <a:solidFill>
                  <a:srgbClr val="FF0000"/>
                </a:solidFill>
                <a:latin typeface="Times New Roman" panose="02020603050405020304" pitchFamily="18" charset="0"/>
                <a:ea typeface="Times New Roman" panose="02020603050405020304" pitchFamily="18" charset="0"/>
              </a:rPr>
              <a:t>допомогою</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товстого</a:t>
            </a:r>
            <a:r>
              <a:rPr lang="ru-RU" sz="1600" i="1" dirty="0">
                <a:solidFill>
                  <a:srgbClr val="FF0000"/>
                </a:solidFill>
                <a:latin typeface="Times New Roman" panose="02020603050405020304" pitchFamily="18" charset="0"/>
                <a:ea typeface="Times New Roman" panose="02020603050405020304" pitchFamily="18" charset="0"/>
              </a:rPr>
              <a:t> зонда</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12–15 л води </a:t>
            </a:r>
            <a:r>
              <a:rPr lang="ru-RU" sz="1600" dirty="0" err="1">
                <a:latin typeface="Times New Roman" panose="02020603050405020304" pitchFamily="18" charset="0"/>
                <a:ea typeface="Times New Roman" panose="02020603050405020304" pitchFamily="18" charset="0"/>
              </a:rPr>
              <a:t>кімнатної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температури</a:t>
            </a:r>
            <a:r>
              <a:rPr lang="ru-RU" sz="1600" dirty="0">
                <a:latin typeface="Times New Roman" panose="02020603050405020304" pitchFamily="18" charset="0"/>
                <a:ea typeface="Times New Roman" panose="02020603050405020304" pitchFamily="18" charset="0"/>
              </a:rPr>
              <a:t> (18–20 °С) </a:t>
            </a:r>
            <a:r>
              <a:rPr lang="ru-RU" sz="1600" dirty="0" err="1">
                <a:latin typeface="Times New Roman" panose="02020603050405020304" pitchFamily="18" charset="0"/>
                <a:ea typeface="Times New Roman" panose="02020603050405020304" pitchFamily="18" charset="0"/>
              </a:rPr>
              <a:t>порціями</a:t>
            </a:r>
            <a:r>
              <a:rPr lang="ru-RU" sz="1600" dirty="0">
                <a:latin typeface="Times New Roman" panose="02020603050405020304" pitchFamily="18" charset="0"/>
                <a:ea typeface="Times New Roman" panose="02020603050405020304" pitchFamily="18" charset="0"/>
              </a:rPr>
              <a:t> по 300-500 мл.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тяжких форм </a:t>
            </a:r>
            <a:r>
              <a:rPr lang="ru-RU" sz="1600" dirty="0" err="1">
                <a:latin typeface="Times New Roman" panose="02020603050405020304" pitchFamily="18" charset="0"/>
                <a:ea typeface="Times New Roman" panose="02020603050405020304" pitchFamily="18" charset="0"/>
              </a:rPr>
              <a:t>отруєнь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втратили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свідомість</a:t>
            </a:r>
            <a:r>
              <a:rPr lang="ru-RU" sz="1600" dirty="0">
                <a:latin typeface="Times New Roman" panose="02020603050405020304" pitchFamily="18" charset="0"/>
                <a:ea typeface="Times New Roman" panose="02020603050405020304" pitchFamily="18" charset="0"/>
              </a:rPr>
              <a:t>, у першу </a:t>
            </a:r>
            <a:r>
              <a:rPr lang="ru-RU" sz="1600" dirty="0" err="1">
                <a:latin typeface="Times New Roman" panose="02020603050405020304" pitchFamily="18" charset="0"/>
                <a:ea typeface="Times New Roman" panose="02020603050405020304" pitchFamily="18" charset="0"/>
              </a:rPr>
              <a:t>добу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2-3 рази. У </a:t>
            </a:r>
            <a:r>
              <a:rPr lang="ru-RU" sz="1600" dirty="0" err="1">
                <a:latin typeface="Times New Roman" panose="02020603050405020304" pitchFamily="18" charset="0"/>
                <a:ea typeface="Times New Roman" panose="02020603050405020304" pitchFamily="18" charset="0"/>
              </a:rPr>
              <a:t>випадку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наркотичними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рекомендують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кожних</a:t>
            </a:r>
            <a:r>
              <a:rPr lang="ru-RU" sz="1600" dirty="0">
                <a:latin typeface="Times New Roman" panose="02020603050405020304" pitchFamily="18" charset="0"/>
                <a:ea typeface="Times New Roman" panose="02020603050405020304" pitchFamily="18" charset="0"/>
              </a:rPr>
              <a:t> 4 год.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закінчення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100-130 мл 30 %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тіосульфату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вазелінової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олії</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проносний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Хворим</a:t>
            </a:r>
            <a:r>
              <a:rPr lang="ru-RU" sz="1600" dirty="0">
                <a:latin typeface="Times New Roman" panose="02020603050405020304" pitchFamily="18" charset="0"/>
                <a:ea typeface="Times New Roman" panose="02020603050405020304" pitchFamily="18" charset="0"/>
              </a:rPr>
              <a:t> у коматозному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з метою </a:t>
            </a:r>
            <a:r>
              <a:rPr lang="ru-RU" sz="1600" dirty="0" err="1">
                <a:latin typeface="Times New Roman" panose="02020603050405020304" pitchFamily="18" charset="0"/>
                <a:ea typeface="Times New Roman" panose="02020603050405020304" pitchFamily="18" charset="0"/>
              </a:rPr>
              <a:t>попередження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аспірації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блювотних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мас</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дихальні</a:t>
            </a:r>
            <a:r>
              <a:rPr lang="ru-RU" sz="1600" dirty="0">
                <a:latin typeface="Times New Roman" panose="02020603050405020304" pitchFamily="18" charset="0"/>
                <a:ea typeface="Times New Roman" panose="02020603050405020304" pitchFamily="18" charset="0"/>
              </a:rPr>
              <a:t> шляхи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інтубації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трахеї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трубкою</a:t>
            </a:r>
            <a:r>
              <a:rPr lang="ru-RU" sz="1600" dirty="0">
                <a:latin typeface="Times New Roman" panose="02020603050405020304" pitchFamily="18" charset="0"/>
                <a:ea typeface="Times New Roman" panose="02020603050405020304" pitchFamily="18" charset="0"/>
              </a:rPr>
              <a:t> з надувною манжетою.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a:latin typeface="Times New Roman" panose="02020603050405020304" pitchFamily="18" charset="0"/>
                <a:ea typeface="Times New Roman" panose="02020603050405020304" pitchFamily="18" charset="0"/>
              </a:rPr>
              <a:t>Для </a:t>
            </a:r>
            <a:r>
              <a:rPr lang="ru-RU" sz="1600" i="1" dirty="0" err="1">
                <a:latin typeface="Times New Roman" panose="02020603050405020304" pitchFamily="18" charset="0"/>
                <a:ea typeface="Times New Roman" panose="02020603050405020304" pitchFamily="18" charset="0"/>
              </a:rPr>
              <a:t>адсорбції</a:t>
            </a:r>
            <a:r>
              <a:rPr lang="ru-RU" sz="1600" i="1" dirty="0">
                <a:latin typeface="Times New Roman" panose="02020603050405020304" pitchFamily="18" charset="0"/>
                <a:ea typeface="Times New Roman" panose="02020603050405020304" pitchFamily="18" charset="0"/>
              </a:rPr>
              <a:t> </a:t>
            </a:r>
            <a:r>
              <a:rPr lang="ru-RU" sz="1600" i="1" dirty="0" err="1">
                <a:latin typeface="Times New Roman" panose="02020603050405020304" pitchFamily="18" charset="0"/>
                <a:ea typeface="Times New Roman" panose="02020603050405020304" pitchFamily="18" charset="0"/>
              </a:rPr>
              <a:t>токсичних</a:t>
            </a:r>
            <a:r>
              <a:rPr lang="ru-RU" sz="1600" i="1" dirty="0">
                <a:latin typeface="Times New Roman" panose="02020603050405020304" pitchFamily="18" charset="0"/>
                <a:ea typeface="Times New Roman" panose="02020603050405020304" pitchFamily="18" charset="0"/>
              </a:rPr>
              <a:t> </a:t>
            </a:r>
            <a:r>
              <a:rPr lang="ru-RU" sz="1600" i="1"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є в ШКТ,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активоване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вугілля</a:t>
            </a:r>
            <a:r>
              <a:rPr lang="ru-RU" sz="1600" dirty="0">
                <a:latin typeface="Times New Roman" panose="02020603050405020304" pitchFamily="18" charset="0"/>
                <a:ea typeface="Times New Roman" panose="02020603050405020304" pitchFamily="18" charset="0"/>
              </a:rPr>
              <a:t> з водою у </a:t>
            </a:r>
            <a:r>
              <a:rPr lang="ru-RU" sz="1600" dirty="0" err="1">
                <a:latin typeface="Times New Roman" panose="02020603050405020304" pitchFamily="18" charset="0"/>
                <a:ea typeface="Times New Roman" panose="02020603050405020304" pitchFamily="18" charset="0"/>
              </a:rPr>
              <a:t>вигляді</a:t>
            </a:r>
            <a:r>
              <a:rPr lang="ru-RU" sz="1600" dirty="0">
                <a:latin typeface="Times New Roman" panose="02020603050405020304" pitchFamily="18" charset="0"/>
                <a:ea typeface="Times New Roman" panose="02020603050405020304" pitchFamily="18" charset="0"/>
              </a:rPr>
              <a:t> кашки по 1 -2 </a:t>
            </a:r>
            <a:r>
              <a:rPr lang="ru-RU" sz="1600" dirty="0" err="1">
                <a:latin typeface="Times New Roman" panose="02020603050405020304" pitchFamily="18" charset="0"/>
                <a:ea typeface="Times New Roman" panose="02020603050405020304" pitchFamily="18" charset="0"/>
              </a:rPr>
              <a:t>столових</a:t>
            </a:r>
            <a:r>
              <a:rPr lang="ru-RU" sz="1600" dirty="0">
                <a:latin typeface="Times New Roman" panose="02020603050405020304" pitchFamily="18" charset="0"/>
                <a:ea typeface="Times New Roman" panose="02020603050405020304" pitchFamily="18" charset="0"/>
              </a:rPr>
              <a:t> ложки </a:t>
            </a:r>
            <a:r>
              <a:rPr lang="ru-RU" sz="1600" dirty="0" err="1">
                <a:latin typeface="Times New Roman" panose="02020603050405020304" pitchFamily="18" charset="0"/>
                <a:ea typeface="Times New Roman" panose="02020603050405020304" pitchFamily="18" charset="0"/>
              </a:rPr>
              <a:t>внутрішньо</a:t>
            </a:r>
            <a:r>
              <a:rPr lang="ru-RU" sz="1600" dirty="0">
                <a:latin typeface="Times New Roman" panose="02020603050405020304" pitchFamily="18" charset="0"/>
                <a:ea typeface="Times New Roman" panose="02020603050405020304" pitchFamily="18" charset="0"/>
              </a:rPr>
              <a:t> до і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ентеросорбентів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розчинними</a:t>
            </a:r>
            <a:r>
              <a:rPr lang="ru-RU" sz="1600" dirty="0">
                <a:latin typeface="Times New Roman" panose="02020603050405020304" pitchFamily="18" charset="0"/>
                <a:ea typeface="Times New Roman" panose="02020603050405020304" pitchFamily="18" charset="0"/>
              </a:rPr>
              <a:t> солями </a:t>
            </a:r>
            <a:r>
              <a:rPr lang="ru-RU" sz="1600" dirty="0" err="1">
                <a:latin typeface="Times New Roman" panose="02020603050405020304" pitchFamily="18" charset="0"/>
                <a:ea typeface="Times New Roman" panose="02020603050405020304" pitchFamily="18" charset="0"/>
              </a:rPr>
              <a:t>барію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сульфату </a:t>
            </a:r>
            <a:r>
              <a:rPr lang="ru-RU" sz="1600" dirty="0" err="1">
                <a:latin typeface="Times New Roman" panose="02020603050405020304" pitchFamily="18" charset="0"/>
                <a:ea typeface="Times New Roman" panose="02020603050405020304" pitchFamily="18" charset="0"/>
              </a:rPr>
              <a:t>магнію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утворений</a:t>
            </a:r>
            <a:r>
              <a:rPr lang="ru-RU" sz="1600" dirty="0">
                <a:latin typeface="Times New Roman" panose="02020603050405020304" pitchFamily="18" charset="0"/>
                <a:ea typeface="Times New Roman" panose="02020603050405020304" pitchFamily="18" charset="0"/>
              </a:rPr>
              <a:t> осад – </a:t>
            </a:r>
            <a:r>
              <a:rPr lang="ru-RU" sz="1600" dirty="0" err="1">
                <a:latin typeface="Times New Roman" panose="02020603050405020304" pitchFamily="18" charset="0"/>
                <a:ea typeface="Times New Roman" panose="02020603050405020304" pitchFamily="18" charset="0"/>
              </a:rPr>
              <a:t>сірчанокислий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барій</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азотнокислим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сріблом</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хлориду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утворенням</a:t>
            </a:r>
            <a:r>
              <a:rPr lang="ru-RU" sz="1600" dirty="0">
                <a:latin typeface="Times New Roman" panose="02020603050405020304" pitchFamily="18" charset="0"/>
                <a:ea typeface="Times New Roman" panose="02020603050405020304" pitchFamily="18" charset="0"/>
              </a:rPr>
              <a:t> осаду хлористого </a:t>
            </a:r>
            <a:r>
              <a:rPr lang="ru-RU" sz="1600" dirty="0" err="1">
                <a:latin typeface="Times New Roman" panose="02020603050405020304" pitchFamily="18" charset="0"/>
                <a:ea typeface="Times New Roman" panose="02020603050405020304" pitchFamily="18" charset="0"/>
              </a:rPr>
              <a:t>срібла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деякими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морфін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стрихнін</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перманганату (1:2000).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перманганат </a:t>
            </a:r>
            <a:r>
              <a:rPr lang="ru-RU" sz="1600" dirty="0" err="1">
                <a:latin typeface="Times New Roman" panose="02020603050405020304" pitchFamily="18" charset="0"/>
                <a:ea typeface="Times New Roman" panose="02020603050405020304" pitchFamily="18" charset="0"/>
              </a:rPr>
              <a:t>здатний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окиснювати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перетворювати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нетоксичні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іншими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дубильні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(0,5 %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таніну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міцний</a:t>
            </a:r>
            <a:r>
              <a:rPr lang="ru-RU" sz="1600" dirty="0">
                <a:latin typeface="Times New Roman" panose="02020603050405020304" pitchFamily="18" charset="0"/>
                <a:ea typeface="Times New Roman" panose="02020603050405020304" pitchFamily="18" charset="0"/>
              </a:rPr>
              <a:t> чай),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осаджують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При </a:t>
            </a:r>
            <a:r>
              <a:rPr lang="ru-RU" sz="1600" dirty="0" err="1">
                <a:latin typeface="Times New Roman" panose="02020603050405020304" pitchFamily="18" charset="0"/>
                <a:ea typeface="Times New Roman" panose="02020603050405020304" pitchFamily="18" charset="0"/>
              </a:rPr>
              <a:t>відсутності</a:t>
            </a:r>
            <a:r>
              <a:rPr lang="ru-RU" sz="1600" dirty="0">
                <a:latin typeface="Times New Roman" panose="02020603050405020304" pitchFamily="18" charset="0"/>
                <a:ea typeface="Times New Roman" panose="02020603050405020304" pitchFamily="18" charset="0"/>
              </a:rPr>
              <a:t> зонда </a:t>
            </a:r>
            <a:r>
              <a:rPr lang="ru-RU" sz="1600" dirty="0" err="1">
                <a:latin typeface="Times New Roman" panose="02020603050405020304" pitchFamily="18" charset="0"/>
                <a:ea typeface="Times New Roman" panose="02020603050405020304" pitchFamily="18" charset="0"/>
              </a:rPr>
              <a:t>виконують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беззондове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випити</a:t>
            </a:r>
            <a:r>
              <a:rPr lang="ru-RU" sz="1600" dirty="0">
                <a:latin typeface="Times New Roman" panose="02020603050405020304" pitchFamily="18" charset="0"/>
                <a:ea typeface="Times New Roman" panose="02020603050405020304" pitchFamily="18" charset="0"/>
              </a:rPr>
              <a:t> 1 л води і </a:t>
            </a:r>
            <a:r>
              <a:rPr lang="ru-RU" sz="1600" dirty="0" err="1">
                <a:latin typeface="Times New Roman" panose="02020603050405020304" pitchFamily="18" charset="0"/>
                <a:ea typeface="Times New Roman" panose="02020603050405020304" pitchFamily="18" charset="0"/>
              </a:rPr>
              <a:t>викликають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блювання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натискаючи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корінь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язика</a:t>
            </a:r>
            <a:r>
              <a:rPr lang="ru-RU" sz="1600" dirty="0">
                <a:latin typeface="Times New Roman" panose="02020603050405020304" pitchFamily="18" charset="0"/>
                <a:ea typeface="Times New Roman" panose="02020603050405020304" pitchFamily="18" charset="0"/>
              </a:rPr>
              <a:t>. Процедуру </a:t>
            </a:r>
            <a:r>
              <a:rPr lang="ru-RU" sz="1600" dirty="0" err="1">
                <a:latin typeface="Times New Roman" panose="02020603050405020304" pitchFamily="18" charset="0"/>
                <a:ea typeface="Times New Roman" panose="02020603050405020304" pitchFamily="18" charset="0"/>
              </a:rPr>
              <a:t>повторюють</a:t>
            </a:r>
            <a:r>
              <a:rPr lang="ru-RU" sz="1600" dirty="0">
                <a:latin typeface="Times New Roman" panose="02020603050405020304" pitchFamily="18" charset="0"/>
                <a:ea typeface="Times New Roman" panose="02020603050405020304" pitchFamily="18" charset="0"/>
              </a:rPr>
              <a:t> аж до </a:t>
            </a:r>
            <a:r>
              <a:rPr lang="ru-RU" sz="1600" dirty="0" err="1">
                <a:latin typeface="Times New Roman" panose="02020603050405020304" pitchFamily="18" charset="0"/>
                <a:ea typeface="Times New Roman" panose="02020603050405020304" pitchFamily="18" charset="0"/>
              </a:rPr>
              <a:t>блювання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чистими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промивними</a:t>
            </a:r>
            <a:r>
              <a:rPr lang="ru-RU" sz="1600" dirty="0">
                <a:latin typeface="Times New Roman" panose="02020603050405020304" pitchFamily="18" charset="0"/>
                <a:ea typeface="Times New Roman" panose="02020603050405020304" pitchFamily="18" charset="0"/>
              </a:rPr>
              <a:t> водами.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госпіталізації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стаціонар</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повторно, </a:t>
            </a:r>
            <a:r>
              <a:rPr lang="ru-RU" sz="1600" dirty="0" err="1">
                <a:latin typeface="Times New Roman" panose="02020603050405020304" pitchFamily="18" charset="0"/>
                <a:ea typeface="Times New Roman" panose="02020603050405020304" pitchFamily="18" charset="0"/>
              </a:rPr>
              <a:t>навіть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промивали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догоспітальному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етапі</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протипоказане</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корозивними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речовинами</a:t>
            </a:r>
            <a:r>
              <a:rPr lang="ru-RU" sz="1600" dirty="0">
                <a:latin typeface="Times New Roman" panose="02020603050405020304" pitchFamily="18" charset="0"/>
                <a:ea typeface="Times New Roman" panose="02020603050405020304" pitchFamily="18" charset="0"/>
              </a:rPr>
              <a:t> (кислотами, лугами, бензином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похідними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наявності</a:t>
            </a:r>
            <a:r>
              <a:rPr lang="ru-RU" sz="1600" dirty="0">
                <a:latin typeface="Times New Roman" panose="02020603050405020304" pitchFamily="18" charset="0"/>
                <a:ea typeface="Times New Roman" panose="02020603050405020304" pitchFamily="18" charset="0"/>
              </a:rPr>
              <a:t> судом, </a:t>
            </a:r>
            <a:r>
              <a:rPr lang="ru-RU" sz="1600" dirty="0" err="1">
                <a:latin typeface="Times New Roman" panose="02020603050405020304" pitchFamily="18" charset="0"/>
                <a:ea typeface="Times New Roman" panose="02020603050405020304" pitchFamily="18" charset="0"/>
              </a:rPr>
              <a:t>тяжкої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серцевої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дихальної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недостатностей</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26379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2" y="730758"/>
            <a:ext cx="8783053" cy="5509200"/>
          </a:xfrm>
          <a:prstGeom prst="rect">
            <a:avLst/>
          </a:prstGeom>
          <a:solidFill>
            <a:srgbClr val="FFFF00"/>
          </a:solidFill>
        </p:spPr>
        <p:txBody>
          <a:bodyPr wrap="square">
            <a:spAutoFit/>
          </a:bodyPr>
          <a:lstStyle/>
          <a:p>
            <a:pPr>
              <a:spcAft>
                <a:spcPts val="0"/>
              </a:spcAft>
            </a:pPr>
            <a:r>
              <a:rPr lang="ru-RU" sz="1600" dirty="0">
                <a:latin typeface="Times New Roman" panose="02020603050405020304" pitchFamily="18" charset="0"/>
                <a:ea typeface="Times New Roman" panose="02020603050405020304" pitchFamily="18" charset="0"/>
              </a:rPr>
              <a:t>4. </a:t>
            </a:r>
            <a:r>
              <a:rPr lang="ru-RU" sz="1600" b="1" i="1" dirty="0" err="1">
                <a:solidFill>
                  <a:srgbClr val="FF0000"/>
                </a:solidFill>
                <a:latin typeface="Times New Roman" panose="02020603050405020304" pitchFamily="18" charset="0"/>
                <a:ea typeface="Times New Roman" panose="02020603050405020304" pitchFamily="18" charset="0"/>
              </a:rPr>
              <a:t>Кишковий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Проносні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призначають</a:t>
            </a:r>
            <a:r>
              <a:rPr lang="ru-RU" sz="1600" dirty="0">
                <a:latin typeface="Times New Roman" panose="02020603050405020304" pitchFamily="18" charset="0"/>
                <a:ea typeface="Times New Roman" panose="02020603050405020304" pitchFamily="18" charset="0"/>
              </a:rPr>
              <a:t> практично </a:t>
            </a:r>
            <a:r>
              <a:rPr lang="ru-RU" sz="1600" dirty="0" err="1">
                <a:latin typeface="Times New Roman" panose="02020603050405020304" pitchFamily="18" charset="0"/>
                <a:ea typeface="Times New Roman" panose="02020603050405020304" pitchFamily="18" charset="0"/>
              </a:rPr>
              <a:t>усім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Найчастіше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магнію</a:t>
            </a:r>
            <a:r>
              <a:rPr lang="ru-RU" sz="1600" dirty="0">
                <a:latin typeface="Times New Roman" panose="02020603050405020304" pitchFamily="18" charset="0"/>
                <a:ea typeface="Times New Roman" panose="02020603050405020304" pitchFamily="18" charset="0"/>
              </a:rPr>
              <a:t> сульфат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сульфат у </a:t>
            </a:r>
            <a:r>
              <a:rPr lang="ru-RU" sz="1600" dirty="0" err="1">
                <a:latin typeface="Times New Roman" panose="02020603050405020304" pitchFamily="18" charset="0"/>
                <a:ea typeface="Times New Roman" panose="02020603050405020304" pitchFamily="18" charset="0"/>
              </a:rPr>
              <a:t>дозі</a:t>
            </a:r>
            <a:r>
              <a:rPr lang="ru-RU" sz="1600" dirty="0">
                <a:latin typeface="Times New Roman" panose="02020603050405020304" pitchFamily="18" charset="0"/>
                <a:ea typeface="Times New Roman" panose="02020603050405020304" pitchFamily="18" charset="0"/>
              </a:rPr>
              <a:t> 0,5 г/кг, </a:t>
            </a:r>
            <a:r>
              <a:rPr lang="ru-RU" sz="1600" dirty="0" err="1">
                <a:latin typeface="Times New Roman" panose="02020603050405020304" pitchFamily="18" charset="0"/>
                <a:ea typeface="Times New Roman" panose="02020603050405020304" pitchFamily="18" charset="0"/>
              </a:rPr>
              <a:t>розчинений</a:t>
            </a:r>
            <a:r>
              <a:rPr lang="ru-RU" sz="1600" dirty="0">
                <a:latin typeface="Times New Roman" panose="02020603050405020304" pitchFamily="18" charset="0"/>
                <a:ea typeface="Times New Roman" panose="02020603050405020304" pitchFamily="18" charset="0"/>
              </a:rPr>
              <a:t> у 200-300 мл води.</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5. З метою </a:t>
            </a:r>
            <a:r>
              <a:rPr lang="ru-RU" sz="1600" dirty="0" err="1">
                <a:latin typeface="Times New Roman" panose="02020603050405020304" pitchFamily="18" charset="0"/>
                <a:ea typeface="Times New Roman" panose="02020603050405020304" pitchFamily="18" charset="0"/>
              </a:rPr>
              <a:t>сповільнення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всмоктування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потрапили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шкіру</a:t>
            </a:r>
            <a:r>
              <a:rPr lang="ru-RU" sz="1600" dirty="0">
                <a:latin typeface="Times New Roman" panose="02020603050405020304" pitchFamily="18" charset="0"/>
                <a:ea typeface="Times New Roman" panose="02020603050405020304" pitchFamily="18" charset="0"/>
              </a:rPr>
              <a:t> (укуси,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місцево</a:t>
            </a:r>
            <a:r>
              <a:rPr lang="ru-RU" sz="1600" dirty="0">
                <a:latin typeface="Times New Roman" panose="02020603050405020304" pitchFamily="18" charset="0"/>
                <a:ea typeface="Times New Roman" panose="02020603050405020304" pitchFamily="18" charset="0"/>
              </a:rPr>
              <a:t> холодна 6“8 год,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місце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0,3 мл 0,1 %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адреналіну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гідрохлориду</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застосовують</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циркулярну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новокаїнову</a:t>
            </a:r>
            <a:r>
              <a:rPr lang="ru-RU" sz="1600" b="1" i="1" dirty="0">
                <a:solidFill>
                  <a:srgbClr val="FF0000"/>
                </a:solidFill>
                <a:latin typeface="Times New Roman" panose="02020603050405020304" pitchFamily="18" charset="0"/>
                <a:ea typeface="Times New Roman" panose="02020603050405020304" pitchFamily="18" charset="0"/>
              </a:rPr>
              <a:t> блокаду </a:t>
            </a:r>
            <a:r>
              <a:rPr lang="ru-RU" sz="1600" b="1" i="1" dirty="0" err="1">
                <a:solidFill>
                  <a:srgbClr val="FF0000"/>
                </a:solidFill>
                <a:latin typeface="Times New Roman" panose="02020603050405020304" pitchFamily="18" charset="0"/>
                <a:ea typeface="Times New Roman" panose="02020603050405020304" pitchFamily="18" charset="0"/>
              </a:rPr>
              <a:t>кінцівки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вище</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місця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потряпляння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токсинів</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6. </a:t>
            </a:r>
            <a:r>
              <a:rPr lang="ru-RU" sz="1600" b="1" i="1" dirty="0" err="1">
                <a:solidFill>
                  <a:srgbClr val="FF0000"/>
                </a:solidFill>
                <a:latin typeface="Times New Roman" panose="02020603050405020304" pitchFamily="18" charset="0"/>
                <a:ea typeface="Times New Roman" panose="02020603050405020304" pitchFamily="18" charset="0"/>
              </a:rPr>
              <a:t>Форсований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ефективний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хімічними</a:t>
            </a:r>
            <a:r>
              <a:rPr lang="ru-RU" sz="1600" dirty="0">
                <a:latin typeface="Times New Roman" panose="02020603050405020304" pitchFamily="18" charset="0"/>
                <a:ea typeface="Times New Roman" panose="02020603050405020304" pitchFamily="18" charset="0"/>
              </a:rPr>
              <a:t> агентами.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всіх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саліцилатами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виводяться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Цей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включає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водне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навантаження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осмотичних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салуретиків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замісну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інфузію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електролітів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Водне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навантаження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здійснюють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внутрішньовенного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1–1,5 л </a:t>
            </a:r>
            <a:r>
              <a:rPr lang="ru-RU" sz="1600" dirty="0" err="1">
                <a:latin typeface="Times New Roman" panose="02020603050405020304" pitchFamily="18" charset="0"/>
                <a:ea typeface="Times New Roman" panose="02020603050405020304" pitchFamily="18" charset="0"/>
              </a:rPr>
              <a:t>реополіглюкіну</a:t>
            </a:r>
            <a:r>
              <a:rPr lang="ru-RU" sz="1600" dirty="0">
                <a:latin typeface="Times New Roman" panose="02020603050405020304" pitchFamily="18" charset="0"/>
                <a:ea typeface="Times New Roman" panose="02020603050405020304" pitchFamily="18" charset="0"/>
              </a:rPr>
              <a:t>, 0,9 %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хлориду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5 %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глюкози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струминно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ЗО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15 %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манітолу</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розрахунку</a:t>
            </a:r>
            <a:r>
              <a:rPr lang="ru-RU" sz="1600" dirty="0">
                <a:latin typeface="Times New Roman" panose="02020603050405020304" pitchFamily="18" charset="0"/>
                <a:ea typeface="Times New Roman" panose="02020603050405020304" pitchFamily="18" charset="0"/>
              </a:rPr>
              <a:t> 1 г на кг </a:t>
            </a:r>
            <a:r>
              <a:rPr lang="ru-RU" sz="1600" dirty="0" err="1">
                <a:latin typeface="Times New Roman" panose="02020603050405020304" pitchFamily="18" charset="0"/>
                <a:ea typeface="Times New Roman" panose="02020603050405020304" pitchFamily="18" charset="0"/>
              </a:rPr>
              <a:t>маси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тіла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10–15 </a:t>
            </a:r>
            <a:r>
              <a:rPr lang="ru-RU" sz="1600" dirty="0" err="1">
                <a:latin typeface="Times New Roman" panose="02020603050405020304" pitchFamily="18" charset="0"/>
                <a:ea typeface="Times New Roman" panose="02020603050405020304" pitchFamily="18" charset="0"/>
              </a:rPr>
              <a:t>хв</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петльовий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фуросемід</a:t>
            </a:r>
            <a:r>
              <a:rPr lang="ru-RU" sz="1600" dirty="0">
                <a:latin typeface="Times New Roman" panose="02020603050405020304" pitchFamily="18" charset="0"/>
                <a:ea typeface="Times New Roman" panose="02020603050405020304" pitchFamily="18" charset="0"/>
              </a:rPr>
              <a:t> (40–200 мг </a:t>
            </a:r>
            <a:r>
              <a:rPr lang="ru-RU" sz="1600" dirty="0" err="1">
                <a:latin typeface="Times New Roman" panose="02020603050405020304" pitchFamily="18" charset="0"/>
                <a:ea typeface="Times New Roman" panose="02020603050405020304" pitchFamily="18" charset="0"/>
              </a:rPr>
              <a:t>внутрішньовенно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замісну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інфузію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електролітів</a:t>
            </a:r>
            <a:r>
              <a:rPr lang="ru-RU" sz="1600" dirty="0">
                <a:latin typeface="Times New Roman" panose="02020603050405020304" pitchFamily="18" charset="0"/>
                <a:ea typeface="Times New Roman" panose="02020603050405020304" pitchFamily="18" charset="0"/>
              </a:rPr>
              <a:t> з глюкозою. </a:t>
            </a:r>
            <a:r>
              <a:rPr lang="ru-RU" sz="1600" dirty="0" err="1">
                <a:latin typeface="Times New Roman" panose="02020603050405020304" pitchFamily="18" charset="0"/>
                <a:ea typeface="Times New Roman" panose="02020603050405020304" pitchFamily="18" charset="0"/>
              </a:rPr>
              <a:t>Якщо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притомний</a:t>
            </a:r>
            <a:r>
              <a:rPr lang="ru-RU" sz="1600" dirty="0">
                <a:latin typeface="Times New Roman" panose="02020603050405020304" pitchFamily="18" charset="0"/>
                <a:ea typeface="Times New Roman" panose="02020603050405020304" pitchFamily="18" charset="0"/>
              </a:rPr>
              <a:t>, то </a:t>
            </a:r>
            <a:r>
              <a:rPr lang="ru-RU" sz="1600" dirty="0" err="1">
                <a:latin typeface="Times New Roman" panose="02020603050405020304" pitchFamily="18" charset="0"/>
                <a:ea typeface="Times New Roman" panose="02020603050405020304" pitchFamily="18" charset="0"/>
              </a:rPr>
              <a:t>йому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пропонують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прийняти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велику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необхідності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ці</a:t>
            </a:r>
            <a:r>
              <a:rPr lang="ru-RU" sz="1600" dirty="0">
                <a:latin typeface="Times New Roman" panose="02020603050405020304" pitchFamily="18" charset="0"/>
                <a:ea typeface="Times New Roman" panose="02020603050405020304" pitchFamily="18" charset="0"/>
              </a:rPr>
              <a:t> заходи </a:t>
            </a:r>
            <a:r>
              <a:rPr lang="ru-RU" sz="1600" dirty="0" err="1">
                <a:latin typeface="Times New Roman" panose="02020603050405020304" pitchFamily="18" charset="0"/>
                <a:ea typeface="Times New Roman" panose="02020603050405020304" pitchFamily="18" charset="0"/>
              </a:rPr>
              <a:t>повторюють</a:t>
            </a:r>
            <a:r>
              <a:rPr lang="ru-RU" sz="1600" dirty="0">
                <a:latin typeface="Times New Roman" panose="02020603050405020304" pitchFamily="18" charset="0"/>
                <a:ea typeface="Times New Roman" panose="02020603050405020304" pitchFamily="18" charset="0"/>
              </a:rPr>
              <a:t> через 4-5 год.</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У </a:t>
            </a:r>
            <a:r>
              <a:rPr lang="ru-RU" sz="1600" dirty="0" err="1">
                <a:latin typeface="Times New Roman" panose="02020603050405020304" pitchFamily="18" charset="0"/>
                <a:ea typeface="Times New Roman" panose="02020603050405020304" pitchFamily="18" charset="0"/>
              </a:rPr>
              <a:t>процесі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форсованого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ретельно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вимірювати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реєструвати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і склад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яку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сечогінних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виділеної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сечі</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визначати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динаміці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концентрацію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кальцію</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Форсований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протипоказаний</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серцево-судинній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підозрі</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внутрішньомозковий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крововилив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набряку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мозку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термінальній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нирковій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563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5" y="646214"/>
            <a:ext cx="8758989" cy="5786199"/>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7</a:t>
            </a:r>
            <a:r>
              <a:rPr lang="ru-RU" sz="1600" dirty="0">
                <a:latin typeface="Times New Roman" panose="02020603050405020304" pitchFamily="18" charset="0"/>
                <a:ea typeface="Times New Roman" panose="02020603050405020304" pitchFamily="18" charset="0"/>
              </a:rPr>
              <a:t>.</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Гемодіаліз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Завдяки</a:t>
            </a:r>
            <a:r>
              <a:rPr lang="ru-RU" sz="1600" dirty="0">
                <a:latin typeface="Times New Roman" panose="02020603050405020304" pitchFamily="18" charset="0"/>
                <a:ea typeface="Times New Roman" panose="02020603050405020304" pitchFamily="18" charset="0"/>
              </a:rPr>
              <a:t> осмосу і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через </a:t>
            </a:r>
            <a:r>
              <a:rPr lang="ru-RU" sz="1600" dirty="0" err="1">
                <a:latin typeface="Times New Roman" panose="02020603050405020304" pitchFamily="18" charset="0"/>
                <a:ea typeface="Times New Roman" panose="02020603050405020304" pitchFamily="18" charset="0"/>
              </a:rPr>
              <a:t>напівпроникну</a:t>
            </a:r>
            <a:r>
              <a:rPr lang="ru-RU" sz="1600" dirty="0">
                <a:latin typeface="Times New Roman" panose="02020603050405020304" pitchFamily="18" charset="0"/>
                <a:ea typeface="Times New Roman" panose="02020603050405020304" pitchFamily="18" charset="0"/>
              </a:rPr>
              <a:t> мембрану </a:t>
            </a:r>
            <a:r>
              <a:rPr lang="ru-RU" sz="1600" dirty="0" err="1">
                <a:latin typeface="Times New Roman" panose="02020603050405020304" pitchFamily="18" charset="0"/>
                <a:ea typeface="Times New Roman" panose="02020603050405020304" pitchFamily="18" charset="0"/>
              </a:rPr>
              <a:t>колоїдно-кристалічні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вивільняються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кристалоїдів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явище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називається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діалізом</a:t>
            </a:r>
            <a:r>
              <a:rPr lang="ru-RU" sz="1600" dirty="0">
                <a:latin typeface="Times New Roman" panose="02020603050405020304" pitchFamily="18" charset="0"/>
                <a:ea typeface="Times New Roman" panose="02020603050405020304" pitchFamily="18" charset="0"/>
              </a:rPr>
              <a:t>, а кров у </a:t>
            </a:r>
            <a:r>
              <a:rPr lang="ru-RU" sz="1600" dirty="0" err="1">
                <a:latin typeface="Times New Roman" panose="02020603050405020304" pitchFamily="18" charset="0"/>
                <a:ea typeface="Times New Roman" panose="02020603050405020304" pitchFamily="18" charset="0"/>
              </a:rPr>
              <a:t>даному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випадку</a:t>
            </a:r>
            <a:r>
              <a:rPr lang="ru-RU" sz="1600" dirty="0">
                <a:latin typeface="Times New Roman" panose="02020603050405020304" pitchFamily="18" charset="0"/>
                <a:ea typeface="Times New Roman" panose="02020603050405020304" pitchFamily="18" charset="0"/>
              </a:rPr>
              <a:t> є </a:t>
            </a:r>
            <a:r>
              <a:rPr lang="ru-RU" sz="1600" dirty="0" err="1">
                <a:latin typeface="Times New Roman" panose="02020603050405020304" pitchFamily="18" charset="0"/>
                <a:ea typeface="Times New Roman" panose="02020603050405020304" pitchFamily="18" charset="0"/>
              </a:rPr>
              <a:t>колоїдно-кристалічним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розчином</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Метод </a:t>
            </a:r>
            <a:r>
              <a:rPr lang="ru-RU" sz="1600" dirty="0" err="1">
                <a:latin typeface="Times New Roman" panose="02020603050405020304" pitchFamily="18" charset="0"/>
                <a:ea typeface="Times New Roman" panose="02020603050405020304" pitchFamily="18" charset="0"/>
              </a:rPr>
              <a:t>базується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безперервній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ультрафільтрації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рідкої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частини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токсинів</a:t>
            </a:r>
            <a:r>
              <a:rPr lang="ru-RU" sz="1600" dirty="0">
                <a:latin typeface="Times New Roman" panose="02020603050405020304" pitchFamily="18" charset="0"/>
                <a:ea typeface="Times New Roman" panose="02020603050405020304" pitchFamily="18" charset="0"/>
              </a:rPr>
              <a:t> через </a:t>
            </a:r>
            <a:r>
              <a:rPr lang="ru-RU" sz="1600" dirty="0" err="1">
                <a:latin typeface="Times New Roman" panose="02020603050405020304" pitchFamily="18" charset="0"/>
                <a:ea typeface="Times New Roman" panose="02020603050405020304" pitchFamily="18" charset="0"/>
              </a:rPr>
              <a:t>напівпроникну</a:t>
            </a:r>
            <a:r>
              <a:rPr lang="ru-RU" sz="1600" dirty="0">
                <a:latin typeface="Times New Roman" panose="02020603050405020304" pitchFamily="18" charset="0"/>
                <a:ea typeface="Times New Roman" panose="02020603050405020304" pitchFamily="18" charset="0"/>
              </a:rPr>
              <a:t> мембрану в </a:t>
            </a:r>
            <a:r>
              <a:rPr lang="ru-RU" sz="1600" dirty="0" err="1">
                <a:latin typeface="Times New Roman" panose="02020603050405020304" pitchFamily="18" charset="0"/>
                <a:ea typeface="Times New Roman" panose="02020603050405020304" pitchFamily="18" charset="0"/>
              </a:rPr>
              <a:t>діалізуючий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апарату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ефективний</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rPr>
              <a:t> солями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миш'яку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хлорованими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вуглеводнями</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бромідами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екзогенними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Високоефективний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замісної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терапії</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8. </a:t>
            </a:r>
            <a:r>
              <a:rPr lang="ru-RU" sz="1600" dirty="0" err="1">
                <a:solidFill>
                  <a:srgbClr val="FF0000"/>
                </a:solidFill>
                <a:latin typeface="Times New Roman" panose="02020603050405020304" pitchFamily="18" charset="0"/>
                <a:ea typeface="Times New Roman" panose="02020603050405020304" pitchFamily="18" charset="0"/>
              </a:rPr>
              <a:t>Перитонеальний</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FF0000"/>
                </a:solidFill>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потужний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позанирковий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очищення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черевну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порожнину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Завдяки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ультрафільтрації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переміщуються</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прилеглих</a:t>
            </a:r>
            <a:r>
              <a:rPr lang="ru-RU" sz="1600" dirty="0">
                <a:latin typeface="Times New Roman" panose="02020603050405020304" pitchFamily="18" charset="0"/>
                <a:ea typeface="Times New Roman" panose="02020603050405020304" pitchFamily="18" charset="0"/>
              </a:rPr>
              <a:t> тканин у </a:t>
            </a:r>
            <a:r>
              <a:rPr lang="ru-RU" sz="1600" dirty="0" err="1">
                <a:latin typeface="Times New Roman" panose="02020603050405020304" pitchFamily="18" charset="0"/>
                <a:ea typeface="Times New Roman" panose="02020603050405020304" pitchFamily="18" charset="0"/>
              </a:rPr>
              <a:t>діалізний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Усунення</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продуктів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обміну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надлишкової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відбувається</a:t>
            </a:r>
            <a:r>
              <a:rPr lang="ru-RU" sz="1600" dirty="0">
                <a:latin typeface="Times New Roman" panose="02020603050405020304" pitchFamily="18" charset="0"/>
                <a:ea typeface="Times New Roman" panose="02020603050405020304" pitchFamily="18" charset="0"/>
              </a:rPr>
              <a:t> разом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ексфузією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Перитонеальний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прискореного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здатність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депонуватись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жирових</a:t>
            </a:r>
            <a:r>
              <a:rPr lang="ru-RU" sz="1600" dirty="0">
                <a:latin typeface="Times New Roman" panose="02020603050405020304" pitchFamily="18" charset="0"/>
                <a:ea typeface="Times New Roman" panose="02020603050405020304" pitchFamily="18" charset="0"/>
              </a:rPr>
              <a:t> тканинах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міцно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зв'язуватись</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білками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плазми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галогенізованими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вуглеводами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аміносполуками</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транквілізаторами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похідними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фенотіазіну</a:t>
            </a:r>
            <a:r>
              <a:rPr lang="ru-RU" sz="1600" dirty="0">
                <a:latin typeface="Times New Roman" panose="02020603050405020304" pitchFamily="18" charset="0"/>
                <a:ea typeface="Times New Roman" panose="02020603050405020304" pitchFamily="18" charset="0"/>
              </a:rPr>
              <a:t>, спиртами, солями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саліцилатами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9. </a:t>
            </a:r>
            <a:r>
              <a:rPr lang="ru-RU" sz="1600" i="1" dirty="0" err="1">
                <a:solidFill>
                  <a:srgbClr val="FF0000"/>
                </a:solidFill>
                <a:latin typeface="Times New Roman" panose="02020603050405020304" pitchFamily="18" charset="0"/>
                <a:ea typeface="Times New Roman" panose="02020603050405020304" pitchFamily="18" charset="0"/>
              </a:rPr>
              <a:t>Плазмаферез</a:t>
            </a:r>
            <a:r>
              <a:rPr lang="ru-RU" sz="1600" dirty="0">
                <a:latin typeface="Times New Roman" panose="02020603050405020304" pitchFamily="18" charset="0"/>
                <a:ea typeface="Times New Roman" panose="02020603050405020304" pitchFamily="18" charset="0"/>
              </a:rPr>
              <a:t> є одним з </a:t>
            </a:r>
            <a:r>
              <a:rPr lang="ru-RU" sz="1600" dirty="0" err="1">
                <a:latin typeface="Times New Roman" panose="02020603050405020304" pitchFamily="18" charset="0"/>
                <a:ea typeface="Times New Roman" panose="02020603050405020304" pitchFamily="18" charset="0"/>
              </a:rPr>
              <a:t>найпростіших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ефективних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спеціальних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сепараторів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Звичайно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1,5 л </a:t>
            </a:r>
            <a:r>
              <a:rPr lang="ru-RU" sz="1600" dirty="0" err="1">
                <a:latin typeface="Times New Roman" panose="02020603050405020304" pitchFamily="18" charset="0"/>
                <a:ea typeface="Times New Roman" panose="02020603050405020304" pitchFamily="18" charset="0"/>
              </a:rPr>
              <a:t>плазми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замінюючи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сольовими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розчинами</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ДВЗ-синдрому </a:t>
            </a:r>
            <a:r>
              <a:rPr lang="ru-RU" sz="1600" dirty="0" err="1">
                <a:latin typeface="Times New Roman" panose="02020603050405020304" pitchFamily="18" charset="0"/>
                <a:ea typeface="Times New Roman" panose="02020603050405020304" pitchFamily="18" charset="0"/>
              </a:rPr>
              <a:t>видалену</a:t>
            </a:r>
            <a:r>
              <a:rPr lang="ru-RU" sz="1600" dirty="0">
                <a:latin typeface="Times New Roman" panose="02020603050405020304" pitchFamily="18" charset="0"/>
                <a:ea typeface="Times New Roman" panose="02020603050405020304" pitchFamily="18" charset="0"/>
              </a:rPr>
              <a:t> плазму </a:t>
            </a:r>
            <a:r>
              <a:rPr lang="ru-RU" sz="1600" dirty="0" err="1">
                <a:latin typeface="Times New Roman" panose="02020603050405020304" pitchFamily="18" charset="0"/>
                <a:ea typeface="Times New Roman" panose="02020603050405020304" pitchFamily="18" charset="0"/>
              </a:rPr>
              <a:t>заміщають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свіжозамороженою</a:t>
            </a:r>
            <a:r>
              <a:rPr lang="ru-RU" sz="1600" dirty="0">
                <a:latin typeface="Times New Roman" panose="02020603050405020304" pitchFamily="18" charset="0"/>
                <a:ea typeface="Times New Roman" panose="02020603050405020304" pitchFamily="18" charset="0"/>
              </a:rPr>
              <a:t> плазмою.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З </a:t>
            </a:r>
            <a:r>
              <a:rPr lang="ru-RU" sz="1600" dirty="0" err="1">
                <a:latin typeface="Times New Roman" panose="02020603050405020304" pitchFamily="18" charset="0"/>
                <a:ea typeface="Times New Roman" panose="02020603050405020304" pitchFamily="18" charset="0"/>
              </a:rPr>
              <a:t>методів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залежно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показань</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оснащення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відділень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гемодилюцію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замінне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переливання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гемосорбцію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гемофільтрацію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лімфосорбцію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6401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443" y="0"/>
            <a:ext cx="10190747" cy="6986528"/>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Антидотна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терапія</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ефективна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лише</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початкових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стадіях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тривалість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різна</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залежить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токсикокінетичних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особливостей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Найбільша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тривалість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початкової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стадії</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відповідно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антидотної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терапії</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(8-12 </a:t>
            </a:r>
            <a:r>
              <a:rPr lang="ru-RU" sz="1600" dirty="0" err="1">
                <a:latin typeface="Times New Roman" panose="02020603050405020304" pitchFamily="18" charset="0"/>
                <a:ea typeface="Times New Roman" panose="02020603050405020304" pitchFamily="18" charset="0"/>
              </a:rPr>
              <a:t>діб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найменша</a:t>
            </a:r>
            <a:r>
              <a:rPr lang="ru-RU" sz="1600" dirty="0">
                <a:latin typeface="Times New Roman" panose="02020603050405020304" pitchFamily="18" charset="0"/>
                <a:ea typeface="Times New Roman" panose="02020603050405020304" pitchFamily="18" charset="0"/>
              </a:rPr>
              <a:t> –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організм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високотоксичних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швидкометаболічних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ціанідів</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Специфічну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терапію</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у таких </a:t>
            </a:r>
            <a:r>
              <a:rPr lang="ru-RU" sz="1600" dirty="0" err="1">
                <a:latin typeface="Times New Roman" panose="02020603050405020304" pitchFamily="18" charset="0"/>
                <a:ea typeface="Times New Roman" panose="02020603050405020304" pitchFamily="18" charset="0"/>
              </a:rPr>
              <a:t>випадках</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вплив</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фізико-хімічний</a:t>
            </a:r>
            <a:r>
              <a:rPr lang="ru-RU" sz="1600" dirty="0">
                <a:latin typeface="Times New Roman" panose="02020603050405020304" pitchFamily="18" charset="0"/>
                <a:ea typeface="Times New Roman" panose="02020603050405020304" pitchFamily="18" charset="0"/>
              </a:rPr>
              <a:t> стан </a:t>
            </a:r>
            <a:r>
              <a:rPr lang="ru-RU" sz="1600" dirty="0" err="1">
                <a:latin typeface="Times New Roman" panose="02020603050405020304" pitchFamily="18" charset="0"/>
                <a:ea typeface="Times New Roman" panose="02020603050405020304" pitchFamily="18" charset="0"/>
              </a:rPr>
              <a:t>отрути</a:t>
            </a:r>
            <a:r>
              <a:rPr lang="ru-RU" sz="1600" dirty="0">
                <a:latin typeface="Times New Roman" panose="02020603050405020304" pitchFamily="18" charset="0"/>
                <a:ea typeface="Times New Roman" panose="02020603050405020304" pitchFamily="18" charset="0"/>
              </a:rPr>
              <a:t> в ШКТ (</a:t>
            </a:r>
            <a:r>
              <a:rPr lang="ru-RU" sz="1600" dirty="0" err="1">
                <a:latin typeface="Times New Roman" panose="02020603050405020304" pitchFamily="18" charset="0"/>
                <a:ea typeface="Times New Roman" panose="02020603050405020304" pitchFamily="18" charset="0"/>
              </a:rPr>
              <a:t>хімічна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контактної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антидот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 антидот </a:t>
            </a:r>
            <a:r>
              <a:rPr lang="ru-RU" sz="1600" dirty="0" err="1">
                <a:latin typeface="Times New Roman" panose="02020603050405020304" pitchFamily="18" charset="0"/>
                <a:ea typeface="Times New Roman" panose="02020603050405020304" pitchFamily="18" charset="0"/>
              </a:rPr>
              <a:t>Стржижевського</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вплив</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фізико-хімічний</a:t>
            </a:r>
            <a:r>
              <a:rPr lang="ru-RU" sz="1600" dirty="0">
                <a:latin typeface="Times New Roman" panose="02020603050405020304" pitchFamily="18" charset="0"/>
                <a:ea typeface="Times New Roman" panose="02020603050405020304" pitchFamily="18" charset="0"/>
              </a:rPr>
              <a:t> стан </a:t>
            </a:r>
            <a:r>
              <a:rPr lang="ru-RU" sz="1600" dirty="0" err="1">
                <a:latin typeface="Times New Roman" panose="02020603050405020304" pitchFamily="18" charset="0"/>
                <a:ea typeface="Times New Roman" panose="02020603050405020304" pitchFamily="18" charset="0"/>
              </a:rPr>
              <a:t>отрути</a:t>
            </a:r>
            <a:r>
              <a:rPr lang="ru-RU" sz="1600" dirty="0">
                <a:latin typeface="Times New Roman" panose="02020603050405020304" pitchFamily="18" charset="0"/>
                <a:ea typeface="Times New Roman" panose="02020603050405020304" pitchFamily="18" charset="0"/>
              </a:rPr>
              <a:t> в гуморальному </a:t>
            </a:r>
            <a:r>
              <a:rPr lang="ru-RU" sz="1600" dirty="0" err="1">
                <a:latin typeface="Times New Roman" panose="02020603050405020304" pitchFamily="18" charset="0"/>
                <a:ea typeface="Times New Roman" panose="02020603050405020304" pitchFamily="18" charset="0"/>
              </a:rPr>
              <a:t>середовищі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парентеральної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тіолових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комплексоутворюючих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унітіол</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тетацин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пентацин</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утворення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металами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прискореного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з сечею;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зміна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метаболізму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організмі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етилового</a:t>
            </a:r>
            <a:r>
              <a:rPr lang="ru-RU" sz="1600" dirty="0">
                <a:latin typeface="Times New Roman" panose="02020603050405020304" pitchFamily="18" charset="0"/>
                <a:ea typeface="Times New Roman" panose="02020603050405020304" pitchFamily="18" charset="0"/>
              </a:rPr>
              <a:t> спирту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метиловим</a:t>
            </a:r>
            <a:r>
              <a:rPr lang="ru-RU" sz="1600" dirty="0">
                <a:latin typeface="Times New Roman" panose="02020603050405020304" pitchFamily="18" charset="0"/>
                <a:ea typeface="Times New Roman" panose="02020603050405020304" pitchFamily="18" charset="0"/>
              </a:rPr>
              <a:t> спиртом </a:t>
            </a:r>
            <a:r>
              <a:rPr lang="ru-RU" sz="1600" dirty="0" err="1">
                <a:latin typeface="Times New Roman" panose="02020603050405020304" pitchFamily="18" charset="0"/>
                <a:ea typeface="Times New Roman" panose="02020603050405020304" pitchFamily="18" charset="0"/>
              </a:rPr>
              <a:t>допомагає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затримати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небезпечний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метаболізм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останнього</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зміна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напрямку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біохімічних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реакцій</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вступають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організмі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реактиваторів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холінестерази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ФОС;</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антагонізму</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впливі</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одні</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ті</a:t>
            </a:r>
            <a:r>
              <a:rPr lang="ru-RU" sz="1600" dirty="0">
                <a:latin typeface="Times New Roman" panose="02020603050405020304" pitchFamily="18" charset="0"/>
                <a:ea typeface="Times New Roman" panose="02020603050405020304" pitchFamily="18" charset="0"/>
              </a:rPr>
              <a:t> ж </a:t>
            </a:r>
            <a:r>
              <a:rPr lang="ru-RU" sz="1600" dirty="0" err="1">
                <a:latin typeface="Times New Roman" panose="02020603050405020304" pitchFamily="18" charset="0"/>
                <a:ea typeface="Times New Roman" panose="02020603050405020304" pitchFamily="18" charset="0"/>
              </a:rPr>
              <a:t>біохімічні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клінічній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токсикології</a:t>
            </a:r>
            <a:r>
              <a:rPr lang="ru-RU" sz="1600" dirty="0">
                <a:latin typeface="Times New Roman" panose="02020603050405020304" pitchFamily="18" charset="0"/>
                <a:ea typeface="Times New Roman" panose="02020603050405020304" pitchFamily="18" charset="0"/>
              </a:rPr>
              <a:t> широко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антагонізм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атропіном</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ацетилхоліном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між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прозерином</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пахікарпіном</a:t>
            </a:r>
            <a:r>
              <a:rPr lang="ru-RU" sz="1600" dirty="0">
                <a:latin typeface="Times New Roman" panose="02020603050405020304" pitchFamily="18" charset="0"/>
                <a:ea typeface="Times New Roman" panose="02020603050405020304" pitchFamily="18" charset="0"/>
              </a:rPr>
              <a:t>, хлоридом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серцевими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глікозидами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Симптоматичну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клінічні</a:t>
            </a:r>
            <a:r>
              <a:rPr lang="ru-RU" sz="1600" dirty="0">
                <a:latin typeface="Times New Roman" panose="02020603050405020304" pitchFamily="18" charset="0"/>
                <a:ea typeface="Times New Roman" panose="02020603050405020304" pitchFamily="18" charset="0"/>
              </a:rPr>
              <a:t> прояви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потребують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додаткового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неспецифічного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психомоторне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збудження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судомний</a:t>
            </a:r>
            <a:r>
              <a:rPr lang="ru-RU" sz="1600" dirty="0">
                <a:latin typeface="Times New Roman" panose="02020603050405020304" pitchFamily="18" charset="0"/>
                <a:ea typeface="Times New Roman" panose="02020603050405020304" pitchFamily="18" charset="0"/>
              </a:rPr>
              <a:t> синдром, </a:t>
            </a:r>
            <a:r>
              <a:rPr lang="ru-RU" sz="1600" dirty="0" err="1">
                <a:latin typeface="Times New Roman" panose="02020603050405020304" pitchFamily="18" charset="0"/>
                <a:ea typeface="Times New Roman" panose="02020603050405020304" pitchFamily="18" charset="0"/>
              </a:rPr>
              <a:t>коматозні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стани</a:t>
            </a:r>
            <a:r>
              <a:rPr lang="ru-RU" sz="1600" dirty="0">
                <a:latin typeface="Times New Roman" panose="02020603050405020304" pitchFamily="18" charset="0"/>
                <a:ea typeface="Times New Roman" panose="02020603050405020304" pitchFamily="18" charset="0"/>
              </a:rPr>
              <a:t>, набряк </a:t>
            </a:r>
            <a:r>
              <a:rPr lang="ru-RU" sz="1600" dirty="0" err="1">
                <a:latin typeface="Times New Roman" panose="02020603050405020304" pitchFamily="18" charset="0"/>
                <a:ea typeface="Times New Roman" panose="02020603050405020304" pitchFamily="18" charset="0"/>
              </a:rPr>
              <a:t>легень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аритмії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печінки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нирок</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психоневрологічних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розладів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вимагає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диференційованих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Купірування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інтоксикаційного</a:t>
            </a:r>
            <a:r>
              <a:rPr lang="ru-RU" sz="1600" dirty="0">
                <a:latin typeface="Times New Roman" panose="02020603050405020304" pitchFamily="18" charset="0"/>
                <a:ea typeface="Times New Roman" panose="02020603050405020304" pitchFamily="18" charset="0"/>
              </a:rPr>
              <a:t> психозу </a:t>
            </a:r>
            <a:r>
              <a:rPr lang="ru-RU" sz="1600" dirty="0" err="1">
                <a:latin typeface="Times New Roman" panose="02020603050405020304" pitchFamily="18" charset="0"/>
                <a:ea typeface="Times New Roman" panose="02020603050405020304" pitchFamily="18" charset="0"/>
              </a:rPr>
              <a:t>досягають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транквілізаторів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діазепам</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нейролептичних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аміназин</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судомного</a:t>
            </a:r>
            <a:r>
              <a:rPr lang="ru-RU" sz="1600" dirty="0">
                <a:latin typeface="Times New Roman" panose="02020603050405020304" pitchFamily="18" charset="0"/>
                <a:ea typeface="Times New Roman" panose="02020603050405020304" pitchFamily="18" charset="0"/>
              </a:rPr>
              <a:t> синдрому </a:t>
            </a:r>
            <a:r>
              <a:rPr lang="ru-RU" sz="1600" dirty="0" err="1">
                <a:latin typeface="Times New Roman" panose="02020603050405020304" pitchFamily="18" charset="0"/>
                <a:ea typeface="Times New Roman" panose="02020603050405020304" pitchFamily="18" charset="0"/>
              </a:rPr>
              <a:t>насамперед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варто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відновити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прохідність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шляхів</a:t>
            </a:r>
            <a:r>
              <a:rPr lang="ru-RU" sz="1600" dirty="0">
                <a:latin typeface="Times New Roman" panose="02020603050405020304" pitchFamily="18" charset="0"/>
                <a:ea typeface="Times New Roman" panose="02020603050405020304" pitchFamily="18" charset="0"/>
              </a:rPr>
              <a:t> і ввести </a:t>
            </a:r>
            <a:r>
              <a:rPr lang="ru-RU" sz="1600" dirty="0" err="1">
                <a:latin typeface="Times New Roman" panose="02020603050405020304" pitchFamily="18" charset="0"/>
                <a:ea typeface="Times New Roman" panose="02020603050405020304" pitchFamily="18" charset="0"/>
              </a:rPr>
              <a:t>внутрішньовенно</a:t>
            </a:r>
            <a:r>
              <a:rPr lang="ru-RU" sz="1600" dirty="0">
                <a:latin typeface="Times New Roman" panose="02020603050405020304" pitchFamily="18" charset="0"/>
                <a:ea typeface="Times New Roman" panose="02020603050405020304" pitchFamily="18" charset="0"/>
              </a:rPr>
              <a:t> 2-4 мл 0,5 %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діазепаму</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синдрому </a:t>
            </a:r>
            <a:r>
              <a:rPr lang="ru-RU" sz="1600" dirty="0" err="1">
                <a:latin typeface="Times New Roman" panose="02020603050405020304" pitchFamily="18" charset="0"/>
                <a:ea typeface="Times New Roman" panose="02020603050405020304" pitchFamily="18" charset="0"/>
              </a:rPr>
              <a:t>гіпертермії</a:t>
            </a:r>
            <a:r>
              <a:rPr lang="ru-RU" sz="1600" dirty="0">
                <a:latin typeface="Times New Roman" panose="02020603050405020304" pitchFamily="18" charset="0"/>
                <a:ea typeface="Times New Roman" panose="02020603050405020304" pitchFamily="18" charset="0"/>
              </a:rPr>
              <a:t> центрального </a:t>
            </a:r>
            <a:r>
              <a:rPr lang="ru-RU" sz="1600" dirty="0" err="1">
                <a:latin typeface="Times New Roman" panose="02020603050405020304" pitchFamily="18" charset="0"/>
                <a:ea typeface="Times New Roman" panose="02020603050405020304" pitchFamily="18" charset="0"/>
              </a:rPr>
              <a:t>походження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внутрішньом'язово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1 мл 2,5 % </a:t>
            </a:r>
            <a:r>
              <a:rPr lang="ru-RU" sz="1600" dirty="0" err="1">
                <a:latin typeface="Times New Roman" panose="02020603050405020304" pitchFamily="18" charset="0"/>
                <a:ea typeface="Times New Roman" panose="02020603050405020304" pitchFamily="18" charset="0"/>
              </a:rPr>
              <a:t>аміназину</a:t>
            </a:r>
            <a:r>
              <a:rPr lang="ru-RU" sz="1600" dirty="0">
                <a:latin typeface="Times New Roman" panose="02020603050405020304" pitchFamily="18" charset="0"/>
                <a:ea typeface="Times New Roman" panose="02020603050405020304" pitchFamily="18" charset="0"/>
              </a:rPr>
              <a:t>, 2 мл 2,5 % </a:t>
            </a:r>
            <a:r>
              <a:rPr lang="ru-RU" sz="1600" dirty="0" err="1">
                <a:latin typeface="Times New Roman" panose="02020603050405020304" pitchFamily="18" charset="0"/>
                <a:ea typeface="Times New Roman" panose="02020603050405020304" pitchFamily="18" charset="0"/>
              </a:rPr>
              <a:t>дипразину</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1117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6" y="605330"/>
            <a:ext cx="8891337" cy="5909310"/>
          </a:xfrm>
          <a:prstGeom prst="rect">
            <a:avLst/>
          </a:prstGeom>
          <a:solidFill>
            <a:srgbClr val="FFFF00"/>
          </a:solidFill>
        </p:spPr>
        <p:txBody>
          <a:bodyPr wrap="square">
            <a:spAutoFit/>
          </a:bodyPr>
          <a:lstStyle/>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порушення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купірування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недостатності</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аспіраційно-обтураційній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виразною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салівацією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бронхореєю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підшкірно</a:t>
            </a:r>
            <a:r>
              <a:rPr lang="ru-RU" dirty="0">
                <a:latin typeface="Times New Roman" panose="02020603050405020304" pitchFamily="18" charset="0"/>
                <a:ea typeface="Times New Roman" panose="02020603050405020304" pitchFamily="18" charset="0"/>
              </a:rPr>
              <a:t> 1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необхідності</a:t>
            </a:r>
            <a:r>
              <a:rPr lang="ru-RU" dirty="0">
                <a:latin typeface="Times New Roman" panose="02020603050405020304" pitchFamily="18" charset="0"/>
                <a:ea typeface="Times New Roman" panose="02020603050405020304" pitchFamily="18" charset="0"/>
              </a:rPr>
              <a:t> – повторно.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асфіксія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зумовлена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верхніх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набряком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гортані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припікаючої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термінова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операція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нижня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трахеостомія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центральній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ШВЛ, при </a:t>
            </a:r>
            <a:r>
              <a:rPr lang="ru-RU" dirty="0" err="1">
                <a:latin typeface="Times New Roman" panose="02020603050405020304" pitchFamily="18" charset="0"/>
                <a:ea typeface="Times New Roman" panose="02020603050405020304" pitchFamily="18" charset="0"/>
              </a:rPr>
              <a:t>легеневій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лікувально-діагностичну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трахеобронхоскопію</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всіх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тяжких </a:t>
            </a:r>
            <a:r>
              <a:rPr lang="ru-RU" dirty="0" err="1">
                <a:latin typeface="Times New Roman" panose="02020603050405020304" pitchFamily="18" charset="0"/>
                <a:ea typeface="Times New Roman" panose="02020603050405020304" pitchFamily="18" charset="0"/>
              </a:rPr>
              <a:t>отруєнь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порушенням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антибіотикотерапія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показаннями</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глюкокортикоїди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Особливу</a:t>
            </a:r>
            <a:r>
              <a:rPr lang="ru-RU" dirty="0">
                <a:latin typeface="Times New Roman" panose="02020603050405020304" pitchFamily="18" charset="0"/>
                <a:ea typeface="Times New Roman" panose="02020603050405020304" pitchFamily="18" charset="0"/>
              </a:rPr>
              <a:t> форму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гострих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гемічна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гемолізу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метгемоглобінемії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карбоксигемоглобінемії</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тканинна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блокади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ферментів</a:t>
            </a:r>
            <a:r>
              <a:rPr lang="ru-RU" dirty="0">
                <a:latin typeface="Times New Roman" panose="02020603050405020304" pitchFamily="18" charset="0"/>
                <a:ea typeface="Times New Roman" panose="02020603050405020304" pitchFamily="18" charset="0"/>
              </a:rPr>
              <a:t> тканин. </a:t>
            </a:r>
            <a:r>
              <a:rPr lang="ru-RU" dirty="0" err="1">
                <a:latin typeface="Times New Roman" panose="02020603050405020304" pitchFamily="18" charset="0"/>
                <a:ea typeface="Times New Roman" panose="02020603050405020304" pitchFamily="18" charset="0"/>
              </a:rPr>
              <a:t>Суттєве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гіпербарична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оксигенація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специфічна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антидотна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терапія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токсигенній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полягає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боротьбі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екзотоксичним</a:t>
            </a:r>
            <a:r>
              <a:rPr lang="ru-RU" dirty="0">
                <a:latin typeface="Times New Roman" panose="02020603050405020304" pitchFamily="18" charset="0"/>
                <a:ea typeface="Times New Roman" panose="02020603050405020304" pitchFamily="18" charset="0"/>
              </a:rPr>
              <a:t> шоком. У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відновлення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зменшеного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циркулюючої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нормалізації</a:t>
            </a:r>
            <a:r>
              <a:rPr lang="ru-RU" dirty="0">
                <a:latin typeface="Times New Roman" panose="02020603050405020304" pitchFamily="18" charset="0"/>
                <a:ea typeface="Times New Roman" panose="02020603050405020304" pitchFamily="18" charset="0"/>
              </a:rPr>
              <a:t> AT і центрального венозного </a:t>
            </a:r>
            <a:r>
              <a:rPr lang="ru-RU" dirty="0" err="1">
                <a:latin typeface="Times New Roman" panose="02020603050405020304" pitchFamily="18" charset="0"/>
                <a:ea typeface="Times New Roman" panose="02020603050405020304" pitchFamily="18" charset="0"/>
              </a:rPr>
              <a:t>тиску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інфузійна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терапія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внутрішньовенним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плазмозамінників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поліглюкін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гормональних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преднізолон</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максимальних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добових</a:t>
            </a:r>
            <a:r>
              <a:rPr lang="ru-RU" dirty="0">
                <a:latin typeface="Times New Roman" panose="02020603050405020304" pitchFamily="18" charset="0"/>
                <a:ea typeface="Times New Roman" panose="02020603050405020304" pitchFamily="18" charset="0"/>
              </a:rPr>
              <a:t> дозах,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судинних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норадреналін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допамін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ефедрин</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боротьби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метаболічним</a:t>
            </a:r>
            <a:r>
              <a:rPr lang="ru-RU" dirty="0">
                <a:latin typeface="Times New Roman" panose="02020603050405020304" pitchFamily="18" charset="0"/>
                <a:ea typeface="Times New Roman" panose="02020603050405020304" pitchFamily="18" charset="0"/>
              </a:rPr>
              <a:t> ацидозом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краплинно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100–200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гідрокарбонату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натрію</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7300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4" y="0"/>
            <a:ext cx="8783053" cy="6740307"/>
          </a:xfrm>
          <a:prstGeom prst="rect">
            <a:avLst/>
          </a:prstGeom>
          <a:solidFill>
            <a:srgbClr val="FFFF00"/>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порушеннях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серцевого</a:t>
            </a:r>
            <a:r>
              <a:rPr lang="ru-RU" b="1" i="1" dirty="0">
                <a:solidFill>
                  <a:srgbClr val="FF0000"/>
                </a:solidFill>
                <a:latin typeface="Times New Roman" panose="02020603050405020304" pitchFamily="18" charset="0"/>
                <a:ea typeface="Times New Roman" panose="02020603050405020304" pitchFamily="18" charset="0"/>
              </a:rPr>
              <a:t> ритму </a:t>
            </a:r>
            <a:r>
              <a:rPr lang="ru-RU" dirty="0">
                <a:latin typeface="Times New Roman" panose="02020603050405020304" pitchFamily="18" charset="0"/>
                <a:ea typeface="Times New Roman" panose="02020603050405020304" pitchFamily="18" charset="0"/>
              </a:rPr>
              <a:t>(</a:t>
            </a:r>
            <a:r>
              <a:rPr lang="ru-RU" dirty="0" err="1">
                <a:latin typeface="Times New Roman" panose="02020603050405020304" pitchFamily="18" charset="0"/>
                <a:ea typeface="Times New Roman" panose="02020603050405020304" pitchFamily="18" charset="0"/>
              </a:rPr>
              <a:t>брадикардія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сповільнення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внутрішньосерцевої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1-2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25-50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хлориду </a:t>
            </a:r>
            <a:r>
              <a:rPr lang="ru-RU" dirty="0" err="1">
                <a:latin typeface="Times New Roman" panose="02020603050405020304" pitchFamily="18" charset="0"/>
                <a:ea typeface="Times New Roman" panose="02020603050405020304" pitchFamily="18" charset="0"/>
              </a:rPr>
              <a:t>калію</a:t>
            </a:r>
            <a:r>
              <a:rPr lang="ru-RU" dirty="0">
                <a:latin typeface="Times New Roman" panose="02020603050405020304" pitchFamily="18" charset="0"/>
                <a:ea typeface="Times New Roman" panose="02020603050405020304" pitchFamily="18" charset="0"/>
              </a:rPr>
              <a:t>. У комплексному </a:t>
            </a:r>
            <a:r>
              <a:rPr lang="ru-RU" dirty="0" err="1">
                <a:latin typeface="Times New Roman" panose="02020603050405020304" pitchFamily="18" charset="0"/>
                <a:ea typeface="Times New Roman" panose="02020603050405020304" pitchFamily="18" charset="0"/>
              </a:rPr>
              <a:t>лікуванні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токсичної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дистрофії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міокарда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метаболічні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кардіопротектори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мельдоній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ранолазин</a:t>
            </a:r>
            <a:r>
              <a:rPr lang="ru-RU" dirty="0">
                <a:latin typeface="Times New Roman" panose="02020603050405020304" pitchFamily="18" charset="0"/>
                <a:ea typeface="Times New Roman" panose="02020603050405020304" pitchFamily="18" charset="0"/>
              </a:rPr>
              <a:t>). При токсичному </a:t>
            </a:r>
            <a:r>
              <a:rPr lang="ru-RU" dirty="0" err="1">
                <a:latin typeface="Times New Roman" panose="02020603050405020304" pitchFamily="18" charset="0"/>
                <a:ea typeface="Times New Roman" panose="02020603050405020304" pitchFamily="18" charset="0"/>
              </a:rPr>
              <a:t>набряку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показане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60–80 мг </a:t>
            </a:r>
            <a:r>
              <a:rPr lang="ru-RU" dirty="0" err="1">
                <a:latin typeface="Times New Roman" panose="02020603050405020304" pitchFamily="18" charset="0"/>
                <a:ea typeface="Times New Roman" panose="02020603050405020304" pitchFamily="18" charset="0"/>
              </a:rPr>
              <a:t>преднізолону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з 20 мл 40 %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необхідності</a:t>
            </a:r>
            <a:r>
              <a:rPr lang="ru-RU" dirty="0">
                <a:latin typeface="Times New Roman" panose="02020603050405020304" pitchFamily="18" charset="0"/>
                <a:ea typeface="Times New Roman" panose="02020603050405020304" pitchFamily="18" charset="0"/>
              </a:rPr>
              <a:t> – повторно, 100 мг </a:t>
            </a:r>
            <a:r>
              <a:rPr lang="ru-RU" dirty="0" err="1">
                <a:latin typeface="Times New Roman" panose="02020603050405020304" pitchFamily="18" charset="0"/>
                <a:ea typeface="Times New Roman" panose="02020603050405020304" pitchFamily="18" charset="0"/>
              </a:rPr>
              <a:t>фуросеміду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оксигенотерапію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отруєнні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припікаючої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(кислотами і лугами)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купірувати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больовий</a:t>
            </a:r>
            <a:r>
              <a:rPr lang="ru-RU" dirty="0">
                <a:latin typeface="Times New Roman" panose="02020603050405020304" pitchFamily="18" charset="0"/>
                <a:ea typeface="Times New Roman" panose="02020603050405020304" pitchFamily="18" charset="0"/>
              </a:rPr>
              <a:t> синдром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глюкозо-новокаїнової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суміші</a:t>
            </a:r>
            <a:r>
              <a:rPr lang="ru-RU" dirty="0">
                <a:latin typeface="Times New Roman" panose="02020603050405020304" pitchFamily="18" charset="0"/>
                <a:ea typeface="Times New Roman" panose="02020603050405020304" pitchFamily="18" charset="0"/>
              </a:rPr>
              <a:t> (500 мл 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та 50 мл 2 %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наркотичних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анальгетиків</a:t>
            </a:r>
            <a:r>
              <a:rPr lang="ru-RU" dirty="0">
                <a:latin typeface="Times New Roman" panose="02020603050405020304" pitchFamily="18" charset="0"/>
                <a:ea typeface="Times New Roman" panose="02020603050405020304" pitchFamily="18" charset="0"/>
              </a:rPr>
              <a:t> (1 мл 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морфіну</a:t>
            </a:r>
            <a:r>
              <a:rPr lang="ru-RU" dirty="0">
                <a:latin typeface="Times New Roman" panose="02020603050405020304" pitchFamily="18" charset="0"/>
                <a:ea typeface="Times New Roman" panose="02020603050405020304" pitchFamily="18" charset="0"/>
              </a:rPr>
              <a:t> та 1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нейролептаналгезії</a:t>
            </a:r>
            <a:r>
              <a:rPr lang="ru-RU" dirty="0">
                <a:latin typeface="Times New Roman" panose="02020603050405020304" pitchFamily="18" charset="0"/>
                <a:ea typeface="Times New Roman" panose="02020603050405020304" pitchFamily="18" charset="0"/>
              </a:rPr>
              <a:t> (1-2 мл 0,005 %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фентанілу</a:t>
            </a:r>
            <a:r>
              <a:rPr lang="ru-RU" dirty="0">
                <a:latin typeface="Times New Roman" panose="02020603050405020304" pitchFamily="18" charset="0"/>
                <a:ea typeface="Times New Roman" panose="02020603050405020304" pitchFamily="18" charset="0"/>
              </a:rPr>
              <a:t> та 1-2 мл 0,25 %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дроперидолу</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токсичній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нефропатії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варто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профілактику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ниркової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Застосування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сеансів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гемодіалізу</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ранньому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періоді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нефротоксичними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дозволяє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попереджати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нирок</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гемолітичними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ефективне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олужнення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плазми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сечі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одночасним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форсованого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діурезу</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комплексі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краплинне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суміші</a:t>
            </a:r>
            <a:r>
              <a:rPr lang="ru-RU" dirty="0">
                <a:latin typeface="Times New Roman" panose="02020603050405020304" pitchFamily="18" charset="0"/>
                <a:ea typeface="Times New Roman" panose="02020603050405020304" pitchFamily="18" charset="0"/>
              </a:rPr>
              <a:t> (300 мл 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та 30 мл 2 %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новокаїну</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олужнення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внутрішньовенного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300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гідрокарбонату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натрію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гемодіалізу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клінічно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виражені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гіперкаліємія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6,5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a:t>
            </a:r>
            <a:r>
              <a:rPr lang="ru-RU" dirty="0" err="1">
                <a:latin typeface="Times New Roman" panose="02020603050405020304" pitchFamily="18" charset="0"/>
                <a:ea typeface="Times New Roman" panose="02020603050405020304" pitchFamily="18" charset="0"/>
              </a:rPr>
              <a:t>високий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сечовини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ЗО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та </a:t>
            </a:r>
            <a:r>
              <a:rPr lang="ru-RU" dirty="0" err="1">
                <a:latin typeface="Times New Roman" panose="02020603050405020304" pitchFamily="18" charset="0"/>
                <a:ea typeface="Times New Roman" panose="02020603050405020304" pitchFamily="18" charset="0"/>
              </a:rPr>
              <a:t>креатиніну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0,35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у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гіпергідратація</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5414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0632" y="0"/>
            <a:ext cx="11405937" cy="6986528"/>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Невідкладні</a:t>
            </a:r>
            <a:r>
              <a:rPr lang="ru-RU" sz="1600" b="1" i="1" dirty="0">
                <a:solidFill>
                  <a:srgbClr val="FF0000"/>
                </a:solidFill>
                <a:latin typeface="Times New Roman" panose="02020603050405020304" pitchFamily="18" charset="0"/>
                <a:ea typeface="Times New Roman" panose="02020603050405020304" pitchFamily="18" charset="0"/>
              </a:rPr>
              <a:t> заходи </a:t>
            </a:r>
            <a:r>
              <a:rPr lang="ru-RU" sz="1600" b="1" i="1" dirty="0" err="1">
                <a:solidFill>
                  <a:srgbClr val="FF0000"/>
                </a:solidFill>
                <a:latin typeface="Times New Roman" panose="02020603050405020304" pitchFamily="18" charset="0"/>
                <a:ea typeface="Times New Roman" panose="02020603050405020304" pitchFamily="18" charset="0"/>
              </a:rPr>
              <a:t>кваліфікованої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терапевтичної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включають</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b="1" i="1" dirty="0">
              <a:solidFill>
                <a:srgbClr val="FF000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-санітарну обробку уражених i хворих при зараженнях отруйними речовинами</a:t>
            </a:r>
            <a:r>
              <a:rPr lang="uk-UA" sz="1600" dirty="0" smtClean="0">
                <a:solidFill>
                  <a:srgbClr val="000000"/>
                </a:solidFill>
                <a:latin typeface="Times New Roman" panose="02020603050405020304" pitchFamily="18" charset="0"/>
                <a:ea typeface="Times New Roman" panose="02020603050405020304" pitchFamily="18" charset="0"/>
              </a:rPr>
              <a:t>;</a:t>
            </a:r>
            <a:endParaRPr lang="uk-UA" sz="1600" dirty="0" smtClean="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введення антидотів i </a:t>
            </a:r>
            <a:r>
              <a:rPr lang="uk-UA" sz="1600" dirty="0" err="1">
                <a:solidFill>
                  <a:srgbClr val="000000"/>
                </a:solidFill>
                <a:latin typeface="Times New Roman" panose="02020603050405020304" pitchFamily="18" charset="0"/>
                <a:ea typeface="Times New Roman" panose="02020603050405020304" pitchFamily="18" charset="0"/>
              </a:rPr>
              <a:t>протиботулінічної</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сиворотки</a:t>
            </a:r>
            <a:r>
              <a:rPr lang="uk-UA" sz="1600"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-комплексну терапію серцево-судинної недостатності, порушень серцевого ритму;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-комплексну терапію гострої дихальної недостатності;</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дегідратаційну</a:t>
            </a:r>
            <a:r>
              <a:rPr lang="uk-UA" sz="1600" dirty="0">
                <a:solidFill>
                  <a:srgbClr val="000000"/>
                </a:solidFill>
                <a:latin typeface="Times New Roman" panose="02020603050405020304" pitchFamily="18" charset="0"/>
                <a:ea typeface="Times New Roman" panose="02020603050405020304" pitchFamily="18" charset="0"/>
              </a:rPr>
              <a:t> терапію при набряку головного мозку;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-корекцію грубих порушень кислотно-лужного стану та електролітного балансу;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 заходів при попаданні всередину отруйних речовин та інших отруйних засобів;</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-введення знеболюючих,	десенсибілізуючих,	</a:t>
            </a:r>
            <a:r>
              <a:rPr lang="uk-UA" sz="1600" dirty="0" err="1">
                <a:solidFill>
                  <a:srgbClr val="000000"/>
                </a:solidFill>
                <a:latin typeface="Times New Roman" panose="02020603050405020304" pitchFamily="18" charset="0"/>
                <a:ea typeface="Times New Roman" panose="02020603050405020304" pitchFamily="18" charset="0"/>
              </a:rPr>
              <a:t>протиблювотних</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протисудомних</a:t>
            </a:r>
            <a:r>
              <a:rPr lang="uk-UA" sz="1600" dirty="0">
                <a:solidFill>
                  <a:srgbClr val="000000"/>
                </a:solidFill>
                <a:latin typeface="Times New Roman" panose="02020603050405020304" pitchFamily="18" charset="0"/>
                <a:ea typeface="Times New Roman" panose="02020603050405020304" pitchFamily="18" charset="0"/>
              </a:rPr>
              <a:t> i </a:t>
            </a:r>
            <a:r>
              <a:rPr lang="uk-UA" sz="1600" dirty="0" err="1">
                <a:solidFill>
                  <a:srgbClr val="000000"/>
                </a:solidFill>
                <a:latin typeface="Times New Roman" panose="02020603050405020304" pitchFamily="18" charset="0"/>
                <a:ea typeface="Times New Roman" panose="02020603050405020304" pitchFamily="18" charset="0"/>
              </a:rPr>
              <a:t>бронхолітичних</a:t>
            </a:r>
            <a:r>
              <a:rPr lang="uk-UA" sz="1600" dirty="0">
                <a:solidFill>
                  <a:srgbClr val="000000"/>
                </a:solidFill>
                <a:latin typeface="Times New Roman" panose="02020603050405020304" pitchFamily="18" charset="0"/>
                <a:ea typeface="Times New Roman" panose="02020603050405020304" pitchFamily="18" charset="0"/>
              </a:rPr>
              <a:t> засобів;</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-вживання транквілізаторів та нейролептиків при гострих реактивних станах;</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-призначення </a:t>
            </a:r>
            <a:r>
              <a:rPr lang="uk-UA" sz="1600" dirty="0" err="1">
                <a:solidFill>
                  <a:srgbClr val="000000"/>
                </a:solidFill>
                <a:latin typeface="Times New Roman" panose="02020603050405020304" pitchFamily="18" charset="0"/>
                <a:ea typeface="Times New Roman" panose="02020603050405020304" pitchFamily="18" charset="0"/>
              </a:rPr>
              <a:t>протисверблячих</a:t>
            </a:r>
            <a:r>
              <a:rPr lang="uk-UA" sz="1600" dirty="0">
                <a:solidFill>
                  <a:srgbClr val="000000"/>
                </a:solidFill>
                <a:latin typeface="Times New Roman" panose="02020603050405020304" pitchFamily="18" charset="0"/>
                <a:ea typeface="Times New Roman" panose="02020603050405020304" pitchFamily="18" charset="0"/>
              </a:rPr>
              <a:t> засобів при поширених </a:t>
            </a:r>
            <a:r>
              <a:rPr lang="uk-UA" sz="1600" dirty="0" err="1">
                <a:solidFill>
                  <a:srgbClr val="000000"/>
                </a:solidFill>
                <a:latin typeface="Times New Roman" panose="02020603050405020304" pitchFamily="18" charset="0"/>
                <a:ea typeface="Times New Roman" panose="02020603050405020304" pitchFamily="18" charset="0"/>
              </a:rPr>
              <a:t>іпритних</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дерматозах.</a:t>
            </a:r>
            <a:endParaRPr lang="uk-UA" sz="1600" dirty="0" smtClean="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b="1" i="1" dirty="0" smtClean="0">
                <a:solidFill>
                  <a:srgbClr val="FF0000"/>
                </a:solidFill>
                <a:latin typeface="Times New Roman" panose="02020603050405020304" pitchFamily="18" charset="0"/>
                <a:ea typeface="Times New Roman" panose="02020603050405020304" pitchFamily="18" charset="0"/>
              </a:rPr>
              <a:t>Заходи </a:t>
            </a:r>
            <a:r>
              <a:rPr lang="uk-UA" sz="1600" b="1" i="1" dirty="0">
                <a:solidFill>
                  <a:srgbClr val="FF0000"/>
                </a:solidFill>
                <a:latin typeface="Times New Roman" panose="02020603050405020304" pitchFamily="18" charset="0"/>
                <a:ea typeface="Times New Roman" panose="02020603050405020304" pitchFamily="18" charset="0"/>
              </a:rPr>
              <a:t>кваліфікованої терапевтичної допомоги, виконання яких може бути вимушено відкладено, </a:t>
            </a:r>
            <a:r>
              <a:rPr lang="uk-UA" sz="1600" dirty="0">
                <a:solidFill>
                  <a:srgbClr val="000000"/>
                </a:solidFill>
                <a:latin typeface="Times New Roman" panose="02020603050405020304" pitchFamily="18" charset="0"/>
                <a:ea typeface="Times New Roman" panose="02020603050405020304" pitchFamily="18" charset="0"/>
              </a:rPr>
              <a:t>включають:</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-введення (дачу) антибіотиків та сульфаніламідів з профілактичною метою;</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smtClean="0">
                <a:solidFill>
                  <a:srgbClr val="000000"/>
                </a:solidFill>
                <a:latin typeface="Times New Roman" panose="02020603050405020304" pitchFamily="18" charset="0"/>
                <a:ea typeface="Times New Roman" panose="02020603050405020304" pitchFamily="18" charset="0"/>
              </a:rPr>
              <a:t>гемотрансфузію</a:t>
            </a:r>
            <a:r>
              <a:rPr lang="uk-UA" sz="1600" dirty="0" smtClean="0">
                <a:solidFill>
                  <a:srgbClr val="000000"/>
                </a:solidFill>
                <a:latin typeface="Times New Roman" panose="02020603050405020304" pitchFamily="18" charset="0"/>
                <a:ea typeface="Times New Roman" panose="02020603050405020304" pitchFamily="18" charset="0"/>
              </a:rPr>
              <a:t>	із	замінною	метою	(при	помірній	</a:t>
            </a:r>
            <a:r>
              <a:rPr lang="uk-UA" sz="1600" dirty="0" err="1" smtClean="0">
                <a:solidFill>
                  <a:srgbClr val="000000"/>
                </a:solidFill>
                <a:latin typeface="Times New Roman" panose="02020603050405020304" pitchFamily="18" charset="0"/>
                <a:ea typeface="Times New Roman" panose="02020603050405020304" pitchFamily="18" charset="0"/>
              </a:rPr>
              <a:t>анемізації</a:t>
            </a:r>
            <a:r>
              <a:rPr lang="uk-UA" sz="1600" dirty="0" smtClean="0">
                <a:solidFill>
                  <a:srgbClr val="000000"/>
                </a:solidFill>
                <a:latin typeface="Times New Roman" panose="02020603050405020304" pitchFamily="18" charset="0"/>
                <a:ea typeface="Times New Roman" panose="02020603050405020304" pitchFamily="18" charset="0"/>
              </a:rPr>
              <a:t>);</a:t>
            </a: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-використання</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симптоматичних медикаментозних засобів.</a:t>
            </a: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Найбільш оптимальним терміном надання кваліфікованої терапевтичної допомоги </a:t>
            </a:r>
            <a:r>
              <a:rPr lang="uk-UA" sz="1600" dirty="0">
                <a:solidFill>
                  <a:srgbClr val="000000"/>
                </a:solidFill>
                <a:latin typeface="Times New Roman" panose="02020603050405020304" pitchFamily="18" charset="0"/>
                <a:ea typeface="Times New Roman" panose="02020603050405020304" pitchFamily="18" charset="0"/>
              </a:rPr>
              <a:t>вважається 2-4 години.</a:t>
            </a:r>
            <a:endParaRPr lang="uk-UA" sz="1600" dirty="0">
              <a:solidFill>
                <a:srgbClr val="000080"/>
              </a:solidFill>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Спеціалізована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терапевтична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надається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наступним</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категоріям</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a:t>
            </a:r>
            <a:r>
              <a:rPr lang="ru-RU" sz="1600" dirty="0" err="1">
                <a:solidFill>
                  <a:srgbClr val="000000"/>
                </a:solidFill>
                <a:latin typeface="Times New Roman" panose="02020603050405020304" pitchFamily="18" charset="0"/>
                <a:ea typeface="Times New Roman" panose="02020603050405020304" pitchFamily="18" charset="0"/>
              </a:rPr>
              <a:t>обпеченим</a:t>
            </a:r>
            <a:r>
              <a:rPr lang="ru-RU" sz="1600"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легкохворим</a:t>
            </a:r>
            <a:r>
              <a:rPr lang="uk-UA" sz="1600"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-ураженим іонізуючим випромінюванням;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-ураженим отруйними речовинами;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-неврологічним хворим, контуженим та особам з психічними розладами;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загальносоматичним</a:t>
            </a:r>
            <a:r>
              <a:rPr lang="uk-UA" sz="1600" dirty="0">
                <a:solidFill>
                  <a:srgbClr val="000000"/>
                </a:solidFill>
                <a:latin typeface="Times New Roman" panose="02020603050405020304" pitchFamily="18" charset="0"/>
                <a:ea typeface="Times New Roman" panose="02020603050405020304" pitchFamily="18" charset="0"/>
              </a:rPr>
              <a:t> хворим;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-хворим із шкірними та венеричними захворюваннями;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-інфекційним хворим;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-хворим на туберкульоз;</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-жінкам при захворюваннях жіночих статевих органів</a:t>
            </a:r>
            <a:r>
              <a:rPr lang="uk-UA" sz="1600" dirty="0" smtClean="0">
                <a:solidFill>
                  <a:srgbClr val="000000"/>
                </a:solidFill>
                <a:latin typeface="Times New Roman" panose="02020603050405020304" pitchFamily="18" charset="0"/>
                <a:ea typeface="Times New Roman" panose="02020603050405020304" pitchFamily="18" charset="0"/>
              </a:rPr>
              <a:t>. </a:t>
            </a:r>
            <a:endParaRPr lang="uk-UA" sz="1600" dirty="0">
              <a:solidFill>
                <a:srgbClr val="00008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90884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0179" y="-120316"/>
            <a:ext cx="8443823" cy="830179"/>
          </a:xfrm>
          <a:solidFill>
            <a:srgbClr val="FFFF00"/>
          </a:solidFill>
        </p:spPr>
        <p:txBody>
          <a:bodyPr>
            <a:normAutofit fontScale="90000"/>
          </a:bodyPr>
          <a:lstStyle/>
          <a:p>
            <a:r>
              <a:rPr lang="uk-UA" b="1" dirty="0"/>
              <a:t> </a:t>
            </a:r>
            <a:r>
              <a:rPr lang="uk-UA" sz="2000" b="1" dirty="0"/>
              <a:t>4.Особливості ураження ОР при аваріях мирного часу на хімічних під</a:t>
            </a:r>
            <a:r>
              <a:rPr lang="ru-RU" sz="2000" b="1" dirty="0" err="1"/>
              <a:t>приємствах</a:t>
            </a:r>
            <a:r>
              <a:rPr lang="ru-RU" sz="2000" b="1" dirty="0" smtClean="0"/>
              <a:t>. </a:t>
            </a:r>
            <a:endParaRPr lang="uk-UA" sz="2000" dirty="0"/>
          </a:p>
        </p:txBody>
      </p:sp>
      <p:sp>
        <p:nvSpPr>
          <p:cNvPr id="3" name="Объект 2"/>
          <p:cNvSpPr>
            <a:spLocks noGrp="1"/>
          </p:cNvSpPr>
          <p:nvPr>
            <p:ph idx="1"/>
          </p:nvPr>
        </p:nvSpPr>
        <p:spPr>
          <a:xfrm>
            <a:off x="203364" y="1335505"/>
            <a:ext cx="9697452" cy="5787190"/>
          </a:xfrm>
          <a:solidFill>
            <a:srgbClr val="00FFCC"/>
          </a:solidFill>
        </p:spPr>
        <p:txBody>
          <a:bodyPr/>
          <a:lstStyle/>
          <a:p>
            <a:r>
              <a:rPr lang="uk-UA" dirty="0" smtClean="0">
                <a:latin typeface="Times New Roman" panose="02020603050405020304" pitchFamily="18" charset="0"/>
                <a:cs typeface="Times New Roman" panose="02020603050405020304" pitchFamily="18" charset="0"/>
              </a:rPr>
              <a:t>Відмінною особливістю аварій на хімічно небезпечних об'єктах (ХНО) з викидом сильнодіючих отруйних речовин (СДОР) є те, що при високих концентраціях хімічних речовин ураження людей може відбуватися в короткі терміни. Тому збереження </a:t>
            </a:r>
            <a:r>
              <a:rPr lang="uk-UA" u="sng" dirty="0" smtClean="0">
                <a:latin typeface="Times New Roman" panose="02020603050405020304" pitchFamily="18" charset="0"/>
                <a:cs typeface="Times New Roman" panose="02020603050405020304" pitchFamily="18" charset="0"/>
                <a:hlinkClick r:id="rId2" tooltip="Життя"/>
              </a:rPr>
              <a:t>життя</a:t>
            </a:r>
            <a:r>
              <a:rPr lang="uk-UA" dirty="0" smtClean="0">
                <a:latin typeface="Times New Roman" panose="02020603050405020304" pitchFamily="18" charset="0"/>
                <a:cs typeface="Times New Roman" panose="02020603050405020304" pitchFamily="18" charset="0"/>
              </a:rPr>
              <a:t> і здоров'я людей буде залежати від умілих і швидких дій населення. . Хімічно небезпечні об'єкти можуть </a:t>
            </a:r>
            <a:r>
              <a:rPr lang="uk-UA" u="sng" dirty="0" smtClean="0">
                <a:latin typeface="Times New Roman" panose="02020603050405020304" pitchFamily="18" charset="0"/>
                <a:cs typeface="Times New Roman" panose="02020603050405020304" pitchFamily="18" charset="0"/>
                <a:hlinkClick r:id="rId3" tooltip="Мати"/>
              </a:rPr>
              <a:t>мати</a:t>
            </a:r>
            <a:r>
              <a:rPr lang="uk-UA" dirty="0" smtClean="0">
                <a:latin typeface="Times New Roman" panose="02020603050405020304" pitchFamily="18" charset="0"/>
                <a:cs typeface="Times New Roman" panose="02020603050405020304" pitchFamily="18" charset="0"/>
              </a:rPr>
              <a:t> </a:t>
            </a:r>
            <a:r>
              <a:rPr lang="uk-UA" i="1" dirty="0" smtClean="0">
                <a:solidFill>
                  <a:srgbClr val="FF0000"/>
                </a:solidFill>
                <a:latin typeface="Times New Roman" panose="02020603050405020304" pitchFamily="18" charset="0"/>
                <a:cs typeface="Times New Roman" panose="02020603050405020304" pitchFamily="18" charset="0"/>
              </a:rPr>
              <a:t>4 ступеня небезпеки:</a:t>
            </a:r>
            <a:r>
              <a:rPr lang="uk-UA" dirty="0" smtClean="0">
                <a:latin typeface="Times New Roman" panose="02020603050405020304" pitchFamily="18" charset="0"/>
                <a:cs typeface="Times New Roman" panose="02020603050405020304" pitchFamily="18" charset="0"/>
              </a:rPr>
              <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1-я ступінь </a:t>
            </a:r>
            <a:r>
              <a:rPr lang="uk-UA" dirty="0" smtClean="0">
                <a:latin typeface="Times New Roman" panose="02020603050405020304" pitchFamily="18" charset="0"/>
                <a:cs typeface="Times New Roman" panose="02020603050405020304" pitchFamily="18" charset="0"/>
              </a:rPr>
              <a:t>- у зону зараження потрапляє більше 75 тисяч чоловік, масштаб зараження регіональний, час зараження повітря - кілька діб, зараження води - від декількох днів до декількох місяців.</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2-я ступінь </a:t>
            </a:r>
            <a:r>
              <a:rPr lang="uk-UA" dirty="0" smtClean="0">
                <a:latin typeface="Times New Roman" panose="02020603050405020304" pitchFamily="18" charset="0"/>
                <a:cs typeface="Times New Roman" panose="02020603050405020304" pitchFamily="18" charset="0"/>
              </a:rPr>
              <a:t>- у зону ураження потрапляє від 40 до 75 тисяч осіб, масштаб зараження місцевий, час зараження повітря становить від кількох годин до кількох діб, зараження води - до декількох діб.</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3-я ступінь </a:t>
            </a:r>
            <a:r>
              <a:rPr lang="uk-UA" dirty="0" smtClean="0">
                <a:latin typeface="Times New Roman" panose="02020603050405020304" pitchFamily="18" charset="0"/>
                <a:cs typeface="Times New Roman" panose="02020603050405020304" pitchFamily="18" charset="0"/>
              </a:rPr>
              <a:t>- у зону ураження потрапляє менше 40 тисяч осіб, масштаб об'єктовий, час зараження повітря - від декількох хвилин до декількох годин, зараження води - від кількох годин до кількох діб.</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4-я ступінь </a:t>
            </a:r>
            <a:r>
              <a:rPr lang="uk-UA" dirty="0" smtClean="0">
                <a:latin typeface="Times New Roman" panose="02020603050405020304" pitchFamily="18" charset="0"/>
                <a:cs typeface="Times New Roman" panose="02020603050405020304" pitchFamily="18" charset="0"/>
              </a:rPr>
              <a:t>- зона зараження не виходить за </a:t>
            </a:r>
            <a:r>
              <a:rPr lang="uk-UA" u="sng" dirty="0" smtClean="0">
                <a:latin typeface="Times New Roman" panose="02020603050405020304" pitchFamily="18" charset="0"/>
                <a:cs typeface="Times New Roman" panose="02020603050405020304" pitchFamily="18" charset="0"/>
                <a:hlinkClick r:id="rId4" tooltip="Межі"/>
              </a:rPr>
              <a:t>межі</a:t>
            </a:r>
            <a:r>
              <a:rPr lang="uk-UA" dirty="0" smtClean="0">
                <a:latin typeface="Times New Roman" panose="02020603050405020304" pitchFamily="18" charset="0"/>
                <a:cs typeface="Times New Roman" panose="02020603050405020304" pitchFamily="18" charset="0"/>
              </a:rPr>
              <a:t> санітарно-захисної зони або за територію об'єкта, масштаб локальний, зараження повітря - від декількох хвилин до декількох годин, зараження води - від кількох годин до кількох діб.</a:t>
            </a:r>
            <a:r>
              <a:rPr lang="uk-UA" dirty="0"/>
              <a:t/>
            </a:r>
            <a:br>
              <a:rPr lang="uk-UA" dirty="0"/>
            </a:br>
            <a:endParaRPr lang="uk-UA" dirty="0"/>
          </a:p>
          <a:p>
            <a:endParaRPr lang="uk-UA" dirty="0"/>
          </a:p>
        </p:txBody>
      </p:sp>
    </p:spTree>
    <p:extLst>
      <p:ext uri="{BB962C8B-B14F-4D97-AF65-F5344CB8AC3E}">
        <p14:creationId xmlns:p14="http://schemas.microsoft.com/office/powerpoint/2010/main" val="3855068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4073" y="457200"/>
            <a:ext cx="9055677" cy="6054435"/>
          </a:xfrm>
          <a:prstGeom prst="rect">
            <a:avLst/>
          </a:prstGeom>
        </p:spPr>
      </p:pic>
    </p:spTree>
    <p:extLst>
      <p:ext uri="{BB962C8B-B14F-4D97-AF65-F5344CB8AC3E}">
        <p14:creationId xmlns:p14="http://schemas.microsoft.com/office/powerpoint/2010/main" val="2138182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87926" y="173181"/>
            <a:ext cx="8659091" cy="6494318"/>
          </a:xfrm>
          <a:prstGeom prst="rect">
            <a:avLst/>
          </a:prstGeom>
        </p:spPr>
      </p:pic>
    </p:spTree>
    <p:extLst>
      <p:ext uri="{BB962C8B-B14F-4D97-AF65-F5344CB8AC3E}">
        <p14:creationId xmlns:p14="http://schemas.microsoft.com/office/powerpoint/2010/main" val="1746512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40326" y="214746"/>
            <a:ext cx="8548255" cy="6411191"/>
          </a:xfrm>
          <a:prstGeom prst="rect">
            <a:avLst/>
          </a:prstGeom>
        </p:spPr>
      </p:pic>
    </p:spTree>
    <p:extLst>
      <p:ext uri="{BB962C8B-B14F-4D97-AF65-F5344CB8AC3E}">
        <p14:creationId xmlns:p14="http://schemas.microsoft.com/office/powerpoint/2010/main" val="1790224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3453" y="551596"/>
            <a:ext cx="8927432" cy="5632311"/>
          </a:xfrm>
          <a:prstGeom prst="rect">
            <a:avLst/>
          </a:prstGeom>
          <a:solidFill>
            <a:srgbClr val="00FFCC"/>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Аварії</a:t>
            </a:r>
            <a:r>
              <a:rPr lang="ru-RU" b="1" dirty="0">
                <a:latin typeface="Times New Roman" panose="02020603050405020304" pitchFamily="18" charset="0"/>
                <a:ea typeface="Times New Roman" panose="02020603050405020304" pitchFamily="18" charset="0"/>
              </a:rPr>
              <a:t> на </a:t>
            </a:r>
            <a:r>
              <a:rPr lang="ru-RU" b="1" dirty="0" err="1">
                <a:latin typeface="Times New Roman" panose="02020603050405020304" pitchFamily="18" charset="0"/>
                <a:ea typeface="Times New Roman" panose="02020603050405020304" pitchFamily="18" charset="0"/>
              </a:rPr>
              <a:t>хімічно</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небезпечних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об’єктах</a:t>
            </a:r>
            <a:r>
              <a:rPr lang="ru-RU" b="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Сьогодні</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налічується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понад</a:t>
            </a:r>
            <a:r>
              <a:rPr lang="ru-RU" dirty="0">
                <a:solidFill>
                  <a:srgbClr val="000000"/>
                </a:solidFill>
                <a:latin typeface="Times New Roman" panose="02020603050405020304" pitchFamily="18" charset="0"/>
                <a:ea typeface="Times New Roman" panose="02020603050405020304" pitchFamily="18" charset="0"/>
              </a:rPr>
              <a:t> 1500 </a:t>
            </a:r>
            <a:r>
              <a:rPr lang="ru-RU" dirty="0" err="1">
                <a:solidFill>
                  <a:srgbClr val="000000"/>
                </a:solidFill>
                <a:latin typeface="Times New Roman" panose="02020603050405020304" pitchFamily="18" charset="0"/>
                <a:ea typeface="Times New Roman" panose="02020603050405020304" pitchFamily="18" charset="0"/>
              </a:rPr>
              <a:t>різних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технологічному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Окрім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зазначеного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цілодобово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15 000 </a:t>
            </a:r>
            <a:r>
              <a:rPr lang="ru-RU" dirty="0" err="1">
                <a:solidFill>
                  <a:srgbClr val="000000"/>
                </a:solidFill>
                <a:latin typeface="Times New Roman" panose="02020603050405020304" pitchFamily="18" charset="0"/>
                <a:ea typeface="Times New Roman" panose="02020603050405020304" pitchFamily="18" charset="0"/>
              </a:rPr>
              <a:t>одиниць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СДОР. В </a:t>
            </a:r>
            <a:r>
              <a:rPr lang="ru-RU" dirty="0" err="1">
                <a:solidFill>
                  <a:srgbClr val="000000"/>
                </a:solidFill>
                <a:latin typeface="Times New Roman" panose="02020603050405020304" pitchFamily="18" charset="0"/>
                <a:ea typeface="Times New Roman" panose="02020603050405020304" pitchFamily="18" charset="0"/>
              </a:rPr>
              <a:t>Україні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переробляється</a:t>
            </a:r>
            <a:r>
              <a:rPr lang="ru-RU" dirty="0">
                <a:solidFill>
                  <a:srgbClr val="000000"/>
                </a:solidFill>
                <a:latin typeface="Times New Roman" panose="02020603050405020304" pitchFamily="18" charset="0"/>
                <a:ea typeface="Times New Roman" panose="02020603050405020304" pitchFamily="18" charset="0"/>
              </a:rPr>
              <a:t> до 5%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загальносвітової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мінеральних</a:t>
            </a:r>
            <a:r>
              <a:rPr lang="ru-RU" dirty="0">
                <a:solidFill>
                  <a:srgbClr val="000000"/>
                </a:solidFill>
                <a:latin typeface="Times New Roman" panose="02020603050405020304" pitchFamily="18" charset="0"/>
                <a:ea typeface="Times New Roman" panose="02020603050405020304" pitchFamily="18" charset="0"/>
              </a:rPr>
              <a:t> добрив, а </a:t>
            </a:r>
            <a:r>
              <a:rPr lang="ru-RU" dirty="0" err="1">
                <a:solidFill>
                  <a:srgbClr val="000000"/>
                </a:solidFill>
                <a:latin typeface="Times New Roman" panose="02020603050405020304" pitchFamily="18" charset="0"/>
                <a:ea typeface="Times New Roman" panose="02020603050405020304" pitchFamily="18" charset="0"/>
              </a:rPr>
              <a:t>навантаження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довкілля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країнах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Західної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Європи</a:t>
            </a:r>
            <a:r>
              <a:rPr lang="ru-RU" dirty="0">
                <a:solidFill>
                  <a:srgbClr val="000000"/>
                </a:solidFill>
                <a:latin typeface="Times New Roman" panose="02020603050405020304" pitchFamily="18" charset="0"/>
                <a:ea typeface="Times New Roman" panose="02020603050405020304" pitchFamily="18" charset="0"/>
              </a:rPr>
              <a:t> в 3,2 рази, а </a:t>
            </a:r>
            <a:r>
              <a:rPr lang="ru-RU" dirty="0" err="1">
                <a:solidFill>
                  <a:srgbClr val="000000"/>
                </a:solidFill>
                <a:latin typeface="Times New Roman" panose="02020603050405020304" pitchFamily="18" charset="0"/>
                <a:ea typeface="Times New Roman" panose="02020603050405020304" pitchFamily="18" charset="0"/>
              </a:rPr>
              <a:t>порівняно</a:t>
            </a:r>
            <a:r>
              <a:rPr lang="ru-RU" dirty="0">
                <a:solidFill>
                  <a:srgbClr val="000000"/>
                </a:solidFill>
                <a:latin typeface="Times New Roman" panose="02020603050405020304" pitchFamily="18" charset="0"/>
                <a:ea typeface="Times New Roman" panose="02020603050405020304" pitchFamily="18" charset="0"/>
              </a:rPr>
              <a:t> з США – в 6,2 раза (за </a:t>
            </a:r>
            <a:r>
              <a:rPr lang="ru-RU" dirty="0" err="1">
                <a:solidFill>
                  <a:srgbClr val="000000"/>
                </a:solidFill>
                <a:latin typeface="Times New Roman" panose="02020603050405020304" pitchFamily="18" charset="0"/>
                <a:ea typeface="Times New Roman" panose="02020603050405020304" pitchFamily="18" charset="0"/>
              </a:rPr>
              <a:t>даними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Міністерства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питань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надзвичайних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ситуацій</a:t>
            </a:r>
            <a:r>
              <a:rPr lang="ru-RU" dirty="0">
                <a:solidFill>
                  <a:srgbClr val="000000"/>
                </a:solidFill>
                <a:latin typeface="Times New Roman" panose="02020603050405020304" pitchFamily="18" charset="0"/>
                <a:ea typeface="Times New Roman" panose="02020603050405020304" pitchFamily="18" charset="0"/>
              </a:rPr>
              <a:t> та в справах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Чорнобильської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катастрофи</a:t>
            </a:r>
            <a:r>
              <a:rPr lang="ru-RU" dirty="0">
                <a:solidFill>
                  <a:srgbClr val="000000"/>
                </a:solidFill>
                <a:latin typeface="Times New Roman" panose="02020603050405020304" pitchFamily="18" charset="0"/>
                <a:ea typeface="Times New Roman" panose="02020603050405020304" pitchFamily="18" charset="0"/>
              </a:rPr>
              <a:t> МНС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До </a:t>
            </a:r>
            <a:r>
              <a:rPr lang="ru-RU" b="1" i="1" dirty="0" err="1">
                <a:solidFill>
                  <a:srgbClr val="FF0000"/>
                </a:solidFill>
                <a:latin typeface="Times New Roman" panose="02020603050405020304" pitchFamily="18" charset="0"/>
                <a:ea typeface="Times New Roman" panose="02020603050405020304" pitchFamily="18" charset="0"/>
              </a:rPr>
              <a:t>хімічно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небезпечних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об’єктів</a:t>
            </a:r>
            <a:r>
              <a:rPr lang="ru-RU" b="1" i="1" dirty="0">
                <a:solidFill>
                  <a:srgbClr val="FF0000"/>
                </a:solidFill>
                <a:latin typeface="Times New Roman" panose="02020603050405020304" pitchFamily="18" charset="0"/>
                <a:ea typeface="Times New Roman" panose="02020603050405020304" pitchFamily="18" charset="0"/>
              </a:rPr>
              <a:t> належать:</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підприємства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хімічної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нафтохімічної</a:t>
            </a:r>
            <a:r>
              <a:rPr lang="ru-RU" i="1" dirty="0">
                <a:solidFill>
                  <a:srgbClr val="FF0000"/>
                </a:solidFill>
                <a:latin typeface="Times New Roman" panose="02020603050405020304" pitchFamily="18" charset="0"/>
                <a:ea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rPr>
              <a:t>нафтопереробної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промисловості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підприємства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обладнані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промисловими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холодильними</a:t>
            </a:r>
            <a:r>
              <a:rPr lang="ru-RU" i="1" dirty="0">
                <a:solidFill>
                  <a:srgbClr val="FF0000"/>
                </a:solidFill>
                <a:latin typeface="Times New Roman" panose="02020603050405020304" pitchFamily="18" charset="0"/>
                <a:ea typeface="Times New Roman" panose="02020603050405020304" pitchFamily="18" charset="0"/>
              </a:rPr>
              <a:t> установками, </a:t>
            </a:r>
            <a:r>
              <a:rPr lang="ru-RU" i="1" dirty="0" err="1">
                <a:solidFill>
                  <a:srgbClr val="FF0000"/>
                </a:solidFill>
                <a:latin typeface="Times New Roman" panose="02020603050405020304" pitchFamily="18" charset="0"/>
                <a:ea typeface="Times New Roman" panose="02020603050405020304" pitchFamily="18" charset="0"/>
              </a:rPr>
              <a:t>очисні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споруди</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водопровідні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станції</a:t>
            </a:r>
            <a:r>
              <a:rPr lang="ru-RU" i="1" dirty="0">
                <a:solidFill>
                  <a:srgbClr val="FF0000"/>
                </a:solidFill>
                <a:latin typeface="Times New Roman" panose="02020603050405020304" pitchFamily="18" charset="0"/>
                <a:ea typeface="Times New Roman" panose="02020603050405020304" pitchFamily="18" charset="0"/>
              </a:rPr>
              <a:t>, на </a:t>
            </a:r>
            <a:r>
              <a:rPr lang="ru-RU" i="1" dirty="0" err="1">
                <a:solidFill>
                  <a:srgbClr val="FF0000"/>
                </a:solidFill>
                <a:latin typeface="Times New Roman" panose="02020603050405020304" pitchFamily="18" charset="0"/>
                <a:ea typeface="Times New Roman" panose="02020603050405020304" pitchFamily="18" charset="0"/>
              </a:rPr>
              <a:t>яких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використовують</a:t>
            </a:r>
            <a:r>
              <a:rPr lang="ru-RU" i="1" dirty="0">
                <a:solidFill>
                  <a:srgbClr val="FF0000"/>
                </a:solidFill>
                <a:latin typeface="Times New Roman" panose="02020603050405020304" pitchFamily="18" charset="0"/>
                <a:ea typeface="Times New Roman" panose="02020603050405020304" pitchFamily="18" charset="0"/>
              </a:rPr>
              <a:t> хлор для </a:t>
            </a:r>
            <a:r>
              <a:rPr lang="ru-RU" i="1" dirty="0" err="1">
                <a:solidFill>
                  <a:srgbClr val="FF0000"/>
                </a:solidFill>
                <a:latin typeface="Times New Roman" panose="02020603050405020304" pitchFamily="18" charset="0"/>
                <a:ea typeface="Times New Roman" panose="02020603050405020304" pitchFamily="18" charset="0"/>
              </a:rPr>
              <a:t>знезараження</a:t>
            </a:r>
            <a:r>
              <a:rPr lang="ru-RU" i="1" dirty="0">
                <a:solidFill>
                  <a:srgbClr val="FF0000"/>
                </a:solidFill>
                <a:latin typeface="Times New Roman" panose="02020603050405020304" pitchFamily="18" charset="0"/>
                <a:ea typeface="Times New Roman" panose="02020603050405020304" pitchFamily="18" charset="0"/>
              </a:rPr>
              <a:t> води;</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склади</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бази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із</a:t>
            </a:r>
            <a:r>
              <a:rPr lang="ru-RU" i="1" dirty="0">
                <a:solidFill>
                  <a:srgbClr val="FF0000"/>
                </a:solidFill>
                <a:latin typeface="Times New Roman" panose="02020603050405020304" pitchFamily="18" charset="0"/>
                <a:ea typeface="Times New Roman" panose="02020603050405020304" pitchFamily="18" charset="0"/>
              </a:rPr>
              <a:t> запасами СДОР;</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залізничні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станції</a:t>
            </a:r>
            <a:r>
              <a:rPr lang="ru-RU" i="1" dirty="0">
                <a:solidFill>
                  <a:srgbClr val="FF0000"/>
                </a:solidFill>
                <a:latin typeface="Times New Roman" panose="02020603050405020304" pitchFamily="18" charset="0"/>
                <a:ea typeface="Times New Roman" panose="02020603050405020304" pitchFamily="18" charset="0"/>
              </a:rPr>
              <a:t> з </a:t>
            </a:r>
            <a:r>
              <a:rPr lang="ru-RU" i="1" dirty="0" err="1">
                <a:solidFill>
                  <a:srgbClr val="FF0000"/>
                </a:solidFill>
                <a:latin typeface="Times New Roman" panose="02020603050405020304" pitchFamily="18" charset="0"/>
                <a:ea typeface="Times New Roman" panose="02020603050405020304" pitchFamily="18" charset="0"/>
              </a:rPr>
              <a:t>рухомим</a:t>
            </a:r>
            <a:r>
              <a:rPr lang="ru-RU" i="1" dirty="0">
                <a:solidFill>
                  <a:srgbClr val="FF0000"/>
                </a:solidFill>
                <a:latin typeface="Times New Roman" panose="02020603050405020304" pitchFamily="18" charset="0"/>
                <a:ea typeface="Times New Roman" panose="02020603050405020304" pitchFamily="18" charset="0"/>
              </a:rPr>
              <a:t> складом </a:t>
            </a:r>
            <a:r>
              <a:rPr lang="ru-RU" i="1" dirty="0" err="1">
                <a:solidFill>
                  <a:srgbClr val="FF0000"/>
                </a:solidFill>
                <a:latin typeface="Times New Roman" panose="02020603050405020304" pitchFamily="18" charset="0"/>
                <a:ea typeface="Times New Roman" panose="02020603050405020304" pitchFamily="18" charset="0"/>
              </a:rPr>
              <a:t>хімічно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небезпечних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речовин</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Загрозу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катастроф </a:t>
            </a:r>
            <a:r>
              <a:rPr lang="ru-RU" dirty="0" err="1">
                <a:solidFill>
                  <a:srgbClr val="000000"/>
                </a:solidFill>
                <a:latin typeface="Times New Roman" panose="02020603050405020304" pitchFamily="18" charset="0"/>
                <a:ea typeface="Times New Roman" panose="02020603050405020304" pitchFamily="18" charset="0"/>
              </a:rPr>
              <a:t>становлять</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трубопроводи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використовуються</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транспортування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етилено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аміакопроводи</a:t>
            </a:r>
            <a:r>
              <a:rPr lang="ru-RU" dirty="0">
                <a:solidFill>
                  <a:srgbClr val="000000"/>
                </a:solidFill>
                <a:latin typeface="Times New Roman" panose="02020603050405020304" pitchFamily="18" charset="0"/>
                <a:ea typeface="Times New Roman" panose="02020603050405020304" pitchFamily="18" charset="0"/>
              </a:rPr>
              <a:t>. Одним з </a:t>
            </a:r>
            <a:r>
              <a:rPr lang="ru-RU" dirty="0" err="1">
                <a:solidFill>
                  <a:srgbClr val="000000"/>
                </a:solidFill>
                <a:latin typeface="Times New Roman" panose="02020603050405020304" pitchFamily="18" charset="0"/>
                <a:ea typeface="Times New Roman" panose="02020603050405020304" pitchFamily="18" charset="0"/>
              </a:rPr>
              <a:t>найпотужніших</a:t>
            </a:r>
            <a:r>
              <a:rPr lang="ru-RU" dirty="0">
                <a:solidFill>
                  <a:srgbClr val="000000"/>
                </a:solidFill>
                <a:latin typeface="Times New Roman" panose="02020603050405020304" pitchFamily="18" charset="0"/>
                <a:ea typeface="Times New Roman" panose="02020603050405020304" pitchFamily="18" charset="0"/>
              </a:rPr>
              <a:t> (3 млн т/</a:t>
            </a:r>
            <a:r>
              <a:rPr lang="ru-RU" dirty="0" err="1">
                <a:solidFill>
                  <a:srgbClr val="000000"/>
                </a:solidFill>
                <a:latin typeface="Times New Roman" panose="02020603050405020304" pitchFamily="18" charset="0"/>
                <a:ea typeface="Times New Roman" panose="02020603050405020304" pitchFamily="18" charset="0"/>
              </a:rPr>
              <a:t>рік</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аміакопровід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Тольятті-Григорівський</a:t>
            </a:r>
            <a:r>
              <a:rPr lang="ru-RU" dirty="0">
                <a:solidFill>
                  <a:srgbClr val="000000"/>
                </a:solidFill>
                <a:latin typeface="Times New Roman" panose="02020603050405020304" pitchFamily="18" charset="0"/>
                <a:ea typeface="Times New Roman" panose="02020603050405020304" pitchFamily="18" charset="0"/>
              </a:rPr>
              <a:t> лиман,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проходить по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семи областей </a:t>
            </a:r>
            <a:r>
              <a:rPr lang="ru-RU" dirty="0" err="1">
                <a:solidFill>
                  <a:srgbClr val="000000"/>
                </a:solidFill>
                <a:latin typeface="Times New Roman" panose="02020603050405020304" pitchFamily="18" charset="0"/>
                <a:ea typeface="Times New Roman" panose="02020603050405020304" pitchFamily="18" charset="0"/>
              </a:rPr>
              <a:t>країни</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28630477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42900" y="263237"/>
            <a:ext cx="9144000" cy="6456218"/>
          </a:xfrm>
          <a:prstGeom prst="rect">
            <a:avLst/>
          </a:prstGeom>
          <a:solidFill>
            <a:schemeClr val="accent2"/>
          </a:solidFill>
        </p:spPr>
      </p:pic>
    </p:spTree>
    <p:extLst>
      <p:ext uri="{BB962C8B-B14F-4D97-AF65-F5344CB8AC3E}">
        <p14:creationId xmlns:p14="http://schemas.microsoft.com/office/powerpoint/2010/main" val="29791129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810413"/>
            <a:ext cx="8879305" cy="5078313"/>
          </a:xfrm>
          <a:prstGeom prst="rect">
            <a:avLst/>
          </a:prstGeom>
          <a:solidFill>
            <a:srgbClr val="00FFCC"/>
          </a:solidFill>
        </p:spPr>
        <p:txBody>
          <a:bodyPr wrap="square">
            <a:spAutoFit/>
          </a:bodyPr>
          <a:lstStyle/>
          <a:p>
            <a:pPr indent="342900" algn="just">
              <a:spcAft>
                <a:spcPts val="0"/>
              </a:spcAft>
            </a:pP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разі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аварій</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довкілля</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свідченнями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фахівців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виключена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агентів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утворюватись</a:t>
            </a:r>
            <a:r>
              <a:rPr lang="ru-RU" dirty="0">
                <a:solidFill>
                  <a:srgbClr val="000000"/>
                </a:solidFill>
                <a:latin typeface="Times New Roman" panose="02020603050405020304" pitchFamily="18" charset="0"/>
                <a:ea typeface="Times New Roman" panose="02020603050405020304" pitchFamily="18" charset="0"/>
              </a:rPr>
              <a:t> як результат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реакцій</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комбінованій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отрут </a:t>
            </a:r>
            <a:r>
              <a:rPr lang="ru-RU" dirty="0" err="1">
                <a:solidFill>
                  <a:srgbClr val="000000"/>
                </a:solidFill>
                <a:latin typeface="Times New Roman" panose="02020603050405020304" pitchFamily="18" charset="0"/>
                <a:ea typeface="Times New Roman" panose="02020603050405020304" pitchFamily="18" charset="0"/>
              </a:rPr>
              <a:t>токсичний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посилюватись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синергізм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послаблятися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антагонізм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підсумовуватись</a:t>
            </a:r>
            <a:r>
              <a:rPr lang="ru-RU" dirty="0">
                <a:solidFill>
                  <a:srgbClr val="000000"/>
                </a:solidFill>
                <a:latin typeface="Times New Roman" panose="02020603050405020304" pitchFamily="18" charset="0"/>
                <a:ea typeface="Times New Roman" panose="02020603050405020304" pitchFamily="18" charset="0"/>
              </a:rPr>
              <a:t> (адаптивна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небезпечними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хв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випаровування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Встановлено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первинної</a:t>
            </a:r>
            <a:r>
              <a:rPr lang="ru-RU" dirty="0">
                <a:solidFill>
                  <a:srgbClr val="000000"/>
                </a:solidFill>
                <a:latin typeface="Times New Roman" panose="02020603050405020304" pitchFamily="18" charset="0"/>
                <a:ea typeface="Times New Roman" panose="02020603050405020304" pitchFamily="18" charset="0"/>
              </a:rPr>
              <a:t> хмари в атмосферу </a:t>
            </a:r>
            <a:r>
              <a:rPr lang="ru-RU" dirty="0" err="1">
                <a:solidFill>
                  <a:srgbClr val="000000"/>
                </a:solidFill>
                <a:latin typeface="Times New Roman" panose="02020603050405020304" pitchFamily="18" charset="0"/>
                <a:ea typeface="Times New Roman" panose="02020603050405020304" pitchFamily="18" charset="0"/>
              </a:rPr>
              <a:t>потрапляє</a:t>
            </a:r>
            <a:r>
              <a:rPr lang="ru-RU" dirty="0">
                <a:solidFill>
                  <a:srgbClr val="000000"/>
                </a:solidFill>
                <a:latin typeface="Times New Roman" panose="02020603050405020304" pitchFamily="18" charset="0"/>
                <a:ea typeface="Times New Roman" panose="02020603050405020304" pitchFamily="18" charset="0"/>
              </a:rPr>
              <a:t> до 30%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розміри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первинної</a:t>
            </a:r>
            <a:r>
              <a:rPr lang="ru-RU" dirty="0">
                <a:solidFill>
                  <a:srgbClr val="000000"/>
                </a:solidFill>
                <a:latin typeface="Times New Roman" panose="02020603050405020304" pitchFamily="18" charset="0"/>
                <a:ea typeface="Times New Roman" panose="02020603050405020304" pitchFamily="18" charset="0"/>
              </a:rPr>
              <a:t> хмари і </a:t>
            </a:r>
            <a:r>
              <a:rPr lang="ru-RU" dirty="0" err="1">
                <a:solidFill>
                  <a:srgbClr val="000000"/>
                </a:solidFill>
                <a:latin typeface="Times New Roman" panose="02020603050405020304" pitchFamily="18" charset="0"/>
                <a:ea typeface="Times New Roman" panose="02020603050405020304" pitchFamily="18" charset="0"/>
              </a:rPr>
              <a:t>напрямок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невизначений</a:t>
            </a:r>
            <a:r>
              <a:rPr lang="ru-RU" dirty="0">
                <a:solidFill>
                  <a:srgbClr val="000000"/>
                </a:solidFill>
                <a:latin typeface="Times New Roman" panose="02020603050405020304" pitchFamily="18" charset="0"/>
                <a:ea typeface="Times New Roman" panose="02020603050405020304" pitchFamily="18" charset="0"/>
              </a:rPr>
              <a:t> характер. Тому при </a:t>
            </a:r>
            <a:r>
              <a:rPr lang="ru-RU" dirty="0" err="1">
                <a:solidFill>
                  <a:srgbClr val="000000"/>
                </a:solidFill>
                <a:latin typeface="Times New Roman" panose="02020603050405020304" pitchFamily="18" charset="0"/>
                <a:ea typeface="Times New Roman" panose="02020603050405020304" pitchFamily="18" charset="0"/>
              </a:rPr>
              <a:t>прогнозуванні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хмари СДОР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зону </a:t>
            </a:r>
            <a:r>
              <a:rPr lang="ru-RU" dirty="0" err="1">
                <a:solidFill>
                  <a:srgbClr val="000000"/>
                </a:solidFill>
                <a:latin typeface="Times New Roman" panose="02020603050405020304" pitchFamily="18" charset="0"/>
                <a:ea typeface="Times New Roman" panose="02020603050405020304" pitchFamily="18" charset="0"/>
              </a:rPr>
              <a:t>невизначеності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радіус</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перевищувати</a:t>
            </a:r>
            <a:r>
              <a:rPr lang="ru-RU" dirty="0">
                <a:solidFill>
                  <a:srgbClr val="000000"/>
                </a:solidFill>
                <a:latin typeface="Times New Roman" panose="02020603050405020304" pitchFamily="18" charset="0"/>
                <a:ea typeface="Times New Roman" panose="02020603050405020304" pitchFamily="18" charset="0"/>
              </a:rPr>
              <a:t> 1 км.</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попадання</a:t>
            </a:r>
            <a:r>
              <a:rPr lang="ru-RU" dirty="0">
                <a:solidFill>
                  <a:srgbClr val="000000"/>
                </a:solidFill>
                <a:latin typeface="Times New Roman" panose="02020603050405020304" pitchFamily="18" charset="0"/>
                <a:ea typeface="Times New Roman" panose="02020603050405020304" pitchFamily="18" charset="0"/>
              </a:rPr>
              <a:t> СДОР на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випаровування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формування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хмари. </a:t>
            </a:r>
            <a:r>
              <a:rPr lang="ru-RU" dirty="0" err="1">
                <a:solidFill>
                  <a:srgbClr val="000000"/>
                </a:solidFill>
                <a:latin typeface="Times New Roman" panose="02020603050405020304" pitchFamily="18" charset="0"/>
                <a:ea typeface="Times New Roman" panose="02020603050405020304" pitchFamily="18" charset="0"/>
              </a:rPr>
              <a:t>Осередок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охоплює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первинною</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вторинними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хмарами</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Виходячи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даних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номенклатури</a:t>
            </a:r>
            <a:r>
              <a:rPr lang="ru-RU" dirty="0">
                <a:solidFill>
                  <a:srgbClr val="000000"/>
                </a:solidFill>
                <a:latin typeface="Times New Roman" panose="02020603050405020304" pitchFamily="18" charset="0"/>
                <a:ea typeface="Times New Roman" panose="02020603050405020304" pitchFamily="18" charset="0"/>
              </a:rPr>
              <a:t> СДОР та </a:t>
            </a:r>
            <a:r>
              <a:rPr lang="ru-RU" dirty="0" err="1">
                <a:solidFill>
                  <a:srgbClr val="000000"/>
                </a:solidFill>
                <a:latin typeface="Times New Roman" panose="02020603050405020304" pitchFamily="18" charset="0"/>
                <a:ea typeface="Times New Roman" panose="02020603050405020304" pitchFamily="18" charset="0"/>
              </a:rPr>
              <a:t>враховуючи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сильнодіючих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вважається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імовірним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катастроф,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аміаком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хлором.</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5222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90946" y="207818"/>
            <a:ext cx="9144000" cy="6456218"/>
          </a:xfrm>
          <a:prstGeom prst="rect">
            <a:avLst/>
          </a:prstGeom>
        </p:spPr>
      </p:pic>
    </p:spTree>
    <p:extLst>
      <p:ext uri="{BB962C8B-B14F-4D97-AF65-F5344CB8AC3E}">
        <p14:creationId xmlns:p14="http://schemas.microsoft.com/office/powerpoint/2010/main" val="2444947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111762"/>
            <a:ext cx="8758989" cy="6463308"/>
          </a:xfrm>
          <a:prstGeom prst="rect">
            <a:avLst/>
          </a:prstGeom>
          <a:solidFill>
            <a:srgbClr val="00FFCC"/>
          </a:solidFill>
        </p:spPr>
        <p:txBody>
          <a:bodyPr wrap="square">
            <a:spAutoFit/>
          </a:bodyPr>
          <a:lstStyle/>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Зареєстровано</a:t>
            </a:r>
            <a:r>
              <a:rPr lang="ru-RU" dirty="0">
                <a:solidFill>
                  <a:srgbClr val="000000"/>
                </a:solidFill>
                <a:latin typeface="Times New Roman" panose="02020603050405020304" pitchFamily="18" charset="0"/>
                <a:ea typeface="Times New Roman" panose="02020603050405020304" pitchFamily="18" charset="0"/>
              </a:rPr>
              <a:t> 50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викидом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виливом</a:t>
            </a:r>
            <a:r>
              <a:rPr lang="ru-RU" dirty="0">
                <a:solidFill>
                  <a:srgbClr val="000000"/>
                </a:solidFill>
                <a:latin typeface="Times New Roman" panose="02020603050405020304" pitchFamily="18" charset="0"/>
                <a:ea typeface="Times New Roman" panose="02020603050405020304" pitchFamily="18" charset="0"/>
              </a:rPr>
              <a:t>) СДОР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ємкостей</a:t>
            </a:r>
            <a:r>
              <a:rPr lang="ru-RU" dirty="0">
                <a:solidFill>
                  <a:srgbClr val="000000"/>
                </a:solidFill>
                <a:latin typeface="Times New Roman" panose="02020603050405020304" pitchFamily="18" charset="0"/>
                <a:ea typeface="Times New Roman" panose="02020603050405020304" pitchFamily="18" charset="0"/>
              </a:rPr>
              <a:t>, де вони </a:t>
            </a:r>
            <a:r>
              <a:rPr lang="ru-RU" dirty="0" err="1">
                <a:solidFill>
                  <a:srgbClr val="000000"/>
                </a:solidFill>
                <a:latin typeface="Times New Roman" panose="02020603050405020304" pitchFamily="18" charset="0"/>
                <a:ea typeface="Times New Roman" panose="02020603050405020304" pitchFamily="18" charset="0"/>
              </a:rPr>
              <a:t>зберігалися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транспортувалися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Серйозних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вони не </a:t>
            </a:r>
            <a:r>
              <a:rPr lang="ru-RU" dirty="0" err="1">
                <a:solidFill>
                  <a:srgbClr val="000000"/>
                </a:solidFill>
                <a:latin typeface="Times New Roman" panose="02020603050405020304" pitchFamily="18" charset="0"/>
                <a:ea typeface="Times New Roman" panose="02020603050405020304" pitchFamily="18" charset="0"/>
              </a:rPr>
              <a:t>мали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оскільки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СДОР в </a:t>
            </a:r>
            <a:r>
              <a:rPr lang="ru-RU" dirty="0" err="1">
                <a:solidFill>
                  <a:srgbClr val="000000"/>
                </a:solidFill>
                <a:latin typeface="Times New Roman" panose="02020603050405020304" pitchFamily="18" charset="0"/>
                <a:ea typeface="Times New Roman" panose="02020603050405020304" pitchFamily="18" charset="0"/>
              </a:rPr>
              <a:t>деяких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виробничий</a:t>
            </a:r>
            <a:r>
              <a:rPr lang="ru-RU" dirty="0">
                <a:solidFill>
                  <a:srgbClr val="000000"/>
                </a:solidFill>
                <a:latin typeface="Times New Roman" panose="02020603050405020304" pitchFamily="18" charset="0"/>
                <a:ea typeface="Times New Roman" panose="02020603050405020304" pitchFamily="18" charset="0"/>
              </a:rPr>
              <a:t> персонал </a:t>
            </a:r>
            <a:r>
              <a:rPr lang="ru-RU" dirty="0" err="1">
                <a:solidFill>
                  <a:srgbClr val="000000"/>
                </a:solidFill>
                <a:latin typeface="Times New Roman" panose="02020603050405020304" pitchFamily="18" charset="0"/>
                <a:ea typeface="Times New Roman" panose="02020603050405020304" pitchFamily="18" charset="0"/>
              </a:rPr>
              <a:t>підприємств</a:t>
            </a:r>
            <a:r>
              <a:rPr lang="ru-RU" dirty="0">
                <a:solidFill>
                  <a:srgbClr val="000000"/>
                </a:solidFill>
                <a:latin typeface="Times New Roman" panose="02020603050405020304" pitchFamily="18" charset="0"/>
                <a:ea typeface="Times New Roman" panose="02020603050405020304" pitchFamily="18" charset="0"/>
              </a:rPr>
              <a:t> (45 людей </a:t>
            </a:r>
            <a:r>
              <a:rPr lang="ru-RU" dirty="0" err="1">
                <a:solidFill>
                  <a:srgbClr val="000000"/>
                </a:solidFill>
                <a:latin typeface="Times New Roman" panose="02020603050405020304" pitchFamily="18" charset="0"/>
                <a:ea typeface="Times New Roman" panose="02020603050405020304" pitchFamily="18" charset="0"/>
              </a:rPr>
              <a:t>постраждали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5 </a:t>
            </a:r>
            <a:r>
              <a:rPr lang="ru-RU" dirty="0" err="1">
                <a:solidFill>
                  <a:srgbClr val="000000"/>
                </a:solidFill>
                <a:latin typeface="Times New Roman" panose="02020603050405020304" pitchFamily="18" charset="0"/>
                <a:ea typeface="Times New Roman" panose="02020603050405020304" pitchFamily="18" charset="0"/>
              </a:rPr>
              <a:t>загинули</a:t>
            </a:r>
            <a:r>
              <a:rPr lang="ru-RU" dirty="0">
                <a:solidFill>
                  <a:srgbClr val="000000"/>
                </a:solidFill>
                <a:latin typeface="Times New Roman" panose="02020603050405020304" pitchFamily="18" charset="0"/>
                <a:ea typeface="Times New Roman" panose="02020603050405020304" pitchFamily="18" charset="0"/>
              </a:rPr>
              <a:t>), а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виробничих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поширювався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Найбільше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викидів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виливів</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сталося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промислових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підприємствах</a:t>
            </a:r>
            <a:r>
              <a:rPr lang="ru-RU" dirty="0">
                <a:solidFill>
                  <a:srgbClr val="000000"/>
                </a:solidFill>
                <a:latin typeface="Times New Roman" panose="02020603050405020304" pitchFamily="18" charset="0"/>
                <a:ea typeface="Times New Roman" panose="02020603050405020304" pitchFamily="18" charset="0"/>
              </a:rPr>
              <a:t> (33 </a:t>
            </a:r>
            <a:r>
              <a:rPr lang="ru-RU" dirty="0" err="1">
                <a:solidFill>
                  <a:srgbClr val="000000"/>
                </a:solidFill>
                <a:latin typeface="Times New Roman" panose="02020603050405020304" pitchFamily="18" charset="0"/>
                <a:ea typeface="Times New Roman" panose="02020603050405020304" pitchFamily="18" charset="0"/>
              </a:rPr>
              <a:t>випадки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транспорті</a:t>
            </a:r>
            <a:r>
              <a:rPr lang="ru-RU" dirty="0">
                <a:solidFill>
                  <a:srgbClr val="000000"/>
                </a:solidFill>
                <a:latin typeface="Times New Roman" panose="02020603050405020304" pitchFamily="18" charset="0"/>
                <a:ea typeface="Times New Roman" panose="02020603050405020304" pitchFamily="18" charset="0"/>
              </a:rPr>
              <a:t> (12) і на складах </a:t>
            </a:r>
            <a:r>
              <a:rPr lang="ru-RU" dirty="0" err="1">
                <a:solidFill>
                  <a:srgbClr val="000000"/>
                </a:solidFill>
                <a:latin typeface="Times New Roman" panose="02020603050405020304" pitchFamily="18" charset="0"/>
                <a:ea typeface="Times New Roman" panose="02020603050405020304" pitchFamily="18" charset="0"/>
              </a:rPr>
              <a:t>отрутохімікатів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мінеральних</a:t>
            </a:r>
            <a:r>
              <a:rPr lang="ru-RU" dirty="0">
                <a:solidFill>
                  <a:srgbClr val="000000"/>
                </a:solidFill>
                <a:latin typeface="Times New Roman" panose="02020603050405020304" pitchFamily="18" charset="0"/>
                <a:ea typeface="Times New Roman" panose="02020603050405020304" pitchFamily="18" charset="0"/>
              </a:rPr>
              <a:t> добрив (5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Причинами </a:t>
            </a:r>
            <a:r>
              <a:rPr lang="ru-RU" dirty="0" err="1">
                <a:solidFill>
                  <a:srgbClr val="000000"/>
                </a:solidFill>
                <a:latin typeface="Times New Roman" panose="02020603050405020304" pitchFamily="18" charset="0"/>
                <a:ea typeface="Times New Roman" panose="02020603050405020304" pitchFamily="18" charset="0"/>
              </a:rPr>
              <a:t>аварій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головним</a:t>
            </a:r>
            <a:r>
              <a:rPr lang="ru-RU" dirty="0">
                <a:solidFill>
                  <a:srgbClr val="000000"/>
                </a:solidFill>
                <a:latin typeface="Times New Roman" panose="02020603050405020304" pitchFamily="18" charset="0"/>
                <a:ea typeface="Times New Roman" panose="02020603050405020304" pitchFamily="18" charset="0"/>
              </a:rPr>
              <a:t> чином, </a:t>
            </a:r>
            <a:r>
              <a:rPr lang="ru-RU" dirty="0" err="1">
                <a:solidFill>
                  <a:srgbClr val="000000"/>
                </a:solidFill>
                <a:latin typeface="Times New Roman" panose="02020603050405020304" pitchFamily="18" charset="0"/>
                <a:ea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технічні</a:t>
            </a:r>
            <a:r>
              <a:rPr lang="ru-RU" dirty="0">
                <a:solidFill>
                  <a:srgbClr val="000000"/>
                </a:solidFill>
                <a:latin typeface="Times New Roman" panose="02020603050405020304" pitchFamily="18" charset="0"/>
                <a:ea typeface="Times New Roman" panose="02020603050405020304" pitchFamily="18" charset="0"/>
              </a:rPr>
              <a:t> неполадки та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недостатню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професійну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підготовку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безвідповідальність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технічного</a:t>
            </a:r>
            <a:r>
              <a:rPr lang="ru-RU" dirty="0">
                <a:solidFill>
                  <a:srgbClr val="000000"/>
                </a:solidFill>
                <a:latin typeface="Times New Roman" panose="02020603050405020304" pitchFamily="18" charset="0"/>
                <a:ea typeface="Times New Roman" panose="02020603050405020304" pitchFamily="18" charset="0"/>
              </a:rPr>
              <a:t> персоналу.</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latin typeface="Times New Roman" panose="02020603050405020304" pitchFamily="18" charset="0"/>
                <a:ea typeface="Times New Roman" panose="02020603050405020304" pitchFamily="18" charset="0"/>
              </a:rPr>
              <a:t>Світовий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дозволяє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стверджувати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середньостатистична</a:t>
            </a:r>
            <a:r>
              <a:rPr lang="ru-RU" dirty="0">
                <a:latin typeface="Times New Roman" panose="02020603050405020304" pitchFamily="18" charset="0"/>
                <a:ea typeface="Times New Roman" panose="02020603050405020304" pitchFamily="18" charset="0"/>
              </a:rPr>
              <a:t> структура </a:t>
            </a:r>
            <a:r>
              <a:rPr lang="ru-RU" dirty="0" err="1">
                <a:latin typeface="Times New Roman" panose="02020603050405020304" pitchFamily="18" charset="0"/>
                <a:ea typeface="Times New Roman" panose="02020603050405020304" pitchFamily="18" charset="0"/>
              </a:rPr>
              <a:t>санітарних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втрат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катастроф 60% </a:t>
            </a:r>
            <a:r>
              <a:rPr lang="ru-RU" dirty="0" err="1">
                <a:latin typeface="Times New Roman" panose="02020603050405020304" pitchFamily="18" charset="0"/>
                <a:ea typeface="Times New Roman" panose="02020603050405020304" pitchFamily="18" charset="0"/>
              </a:rPr>
              <a:t>зазнають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токсичних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20% - </a:t>
            </a:r>
            <a:r>
              <a:rPr lang="ru-RU" dirty="0" err="1">
                <a:latin typeface="Times New Roman" panose="02020603050405020304" pitchFamily="18" charset="0"/>
                <a:ea typeface="Times New Roman" panose="02020603050405020304" pitchFamily="18" charset="0"/>
              </a:rPr>
              <a:t>травматичних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15% - </a:t>
            </a:r>
            <a:r>
              <a:rPr lang="ru-RU" dirty="0" err="1">
                <a:latin typeface="Times New Roman" panose="02020603050405020304" pitchFamily="18" charset="0"/>
                <a:ea typeface="Times New Roman" panose="02020603050405020304" pitchFamily="18" charset="0"/>
              </a:rPr>
              <a:t>опіків</a:t>
            </a:r>
            <a:r>
              <a:rPr lang="ru-RU" dirty="0">
                <a:latin typeface="Times New Roman" panose="02020603050405020304" pitchFamily="18" charset="0"/>
                <a:ea typeface="Times New Roman" panose="02020603050405020304" pitchFamily="18" charset="0"/>
              </a:rPr>
              <a:t> і 5% - </a:t>
            </a:r>
            <a:r>
              <a:rPr lang="ru-RU" dirty="0" err="1">
                <a:latin typeface="Times New Roman" panose="02020603050405020304" pitchFamily="18" charset="0"/>
                <a:ea typeface="Times New Roman" panose="02020603050405020304" pitchFamily="18" charset="0"/>
              </a:rPr>
              <a:t>комбінованих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ступенем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свідчить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накопичений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майже</a:t>
            </a:r>
            <a:r>
              <a:rPr lang="ru-RU" dirty="0">
                <a:latin typeface="Times New Roman" panose="02020603050405020304" pitchFamily="18" charset="0"/>
                <a:ea typeface="Times New Roman" panose="02020603050405020304" pitchFamily="18" charset="0"/>
              </a:rPr>
              <a:t> 65%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дістати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20% -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середнього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ступеня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до 10% - </a:t>
            </a:r>
            <a:r>
              <a:rPr lang="ru-RU" dirty="0" err="1">
                <a:latin typeface="Times New Roman" panose="02020603050405020304" pitchFamily="18" charset="0"/>
                <a:ea typeface="Times New Roman" panose="02020603050405020304" pitchFamily="18" charset="0"/>
              </a:rPr>
              <a:t>тяжкі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майже</a:t>
            </a:r>
            <a:r>
              <a:rPr lang="ru-RU" dirty="0">
                <a:latin typeface="Times New Roman" panose="02020603050405020304" pitchFamily="18" charset="0"/>
                <a:ea typeface="Times New Roman" panose="02020603050405020304" pitchFamily="18" charset="0"/>
              </a:rPr>
              <a:t> 5%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зазнати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смертельних</a:t>
            </a:r>
            <a:r>
              <a:rPr lang="ru-RU" dirty="0">
                <a:latin typeface="Times New Roman" panose="02020603050405020304" pitchFamily="18" charset="0"/>
                <a:ea typeface="Times New Roman" panose="02020603050405020304" pitchFamily="18" charset="0"/>
              </a:rPr>
              <a:t> травм.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розподіл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імовірний</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умови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знаходження</a:t>
            </a:r>
            <a:r>
              <a:rPr lang="ru-RU" dirty="0">
                <a:latin typeface="Times New Roman" panose="02020603050405020304" pitchFamily="18" charset="0"/>
                <a:ea typeface="Times New Roman" panose="02020603050405020304" pitchFamily="18" charset="0"/>
              </a:rPr>
              <a:t> людей </a:t>
            </a:r>
            <a:r>
              <a:rPr lang="ru-RU" dirty="0" err="1">
                <a:latin typeface="Times New Roman" panose="02020603050405020304" pitchFamily="18" charset="0"/>
                <a:ea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відкритій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місцевості</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умов структура </a:t>
            </a:r>
            <a:r>
              <a:rPr lang="ru-RU" dirty="0" err="1">
                <a:solidFill>
                  <a:srgbClr val="000000"/>
                </a:solidFill>
                <a:latin typeface="Times New Roman" panose="02020603050405020304" pitchFamily="18" charset="0"/>
                <a:ea typeface="Times New Roman" panose="02020603050405020304" pitchFamily="18" charset="0"/>
              </a:rPr>
              <a:t>санітарних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змінюватись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бік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смертельних</a:t>
            </a:r>
            <a:r>
              <a:rPr lang="ru-RU" dirty="0">
                <a:solidFill>
                  <a:srgbClr val="000000"/>
                </a:solidFill>
                <a:latin typeface="Times New Roman" panose="02020603050405020304" pitchFamily="18" charset="0"/>
                <a:ea typeface="Times New Roman" panose="02020603050405020304" pitchFamily="18" charset="0"/>
              </a:rPr>
              <a:t> і тяжких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варіанти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з тяжким </a:t>
            </a:r>
            <a:r>
              <a:rPr lang="ru-RU" dirty="0" err="1">
                <a:solidFill>
                  <a:srgbClr val="000000"/>
                </a:solidFill>
                <a:latin typeface="Times New Roman" panose="02020603050405020304" pitchFamily="18" charset="0"/>
                <a:ea typeface="Times New Roman" panose="02020603050405020304" pitchFamily="18" charset="0"/>
              </a:rPr>
              <a:t>ступенем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зумовлено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сумісною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65184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5" y="211569"/>
            <a:ext cx="8728364" cy="6186309"/>
          </a:xfrm>
          <a:prstGeom prst="rect">
            <a:avLst/>
          </a:prstGeom>
          <a:solidFill>
            <a:srgbClr val="00FFCC"/>
          </a:solidFill>
        </p:spPr>
        <p:txBody>
          <a:bodyPr wrap="square">
            <a:spAutoFit/>
          </a:bodyPr>
          <a:lstStyle/>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Для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персоналу та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аваріях</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рекомендується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сховищ</a:t>
            </a:r>
            <a:r>
              <a:rPr lang="ru-RU" dirty="0">
                <a:solidFill>
                  <a:srgbClr val="000000"/>
                </a:solidFill>
                <a:latin typeface="Times New Roman" panose="02020603050405020304" pitchFamily="18" charset="0"/>
                <a:ea typeface="Times New Roman" panose="02020603050405020304" pitchFamily="18" charset="0"/>
              </a:rPr>
              <a:t> з режимом </a:t>
            </a:r>
            <a:r>
              <a:rPr lang="ru-RU" dirty="0" err="1">
                <a:solidFill>
                  <a:srgbClr val="000000"/>
                </a:solidFill>
                <a:latin typeface="Times New Roman" panose="02020603050405020304" pitchFamily="18" charset="0"/>
                <a:ea typeface="Times New Roman" panose="02020603050405020304" pitchFamily="18" charset="0"/>
              </a:rPr>
              <a:t>повної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ізоляції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2" tooltip="Евакуація"/>
              </a:rPr>
              <a:t>Евакуація</a:t>
            </a:r>
            <a:r>
              <a:rPr lang="ru-RU" dirty="0">
                <a:solidFill>
                  <a:srgbClr val="000000"/>
                </a:solidFill>
                <a:latin typeface="Times New Roman" panose="02020603050405020304" pitchFamily="18" charset="0"/>
                <a:ea typeface="Times New Roman" panose="02020603050405020304" pitchFamily="18" charset="0"/>
              </a:rPr>
              <a:t> людей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виникла</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антидотів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покривів</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режимів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поведінки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зараженій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3" tooltip="Санітарна обробка людей"/>
              </a:rPr>
              <a:t>Санітарна</a:t>
            </a:r>
            <a:r>
              <a:rPr lang="ru-RU" u="sng" dirty="0">
                <a:solidFill>
                  <a:srgbClr val="0066FF"/>
                </a:solidFill>
                <a:latin typeface="Times New Roman" panose="02020603050405020304" pitchFamily="18" charset="0"/>
                <a:ea typeface="Times New Roman" panose="02020603050405020304" pitchFamily="18" charset="0"/>
                <a:hlinkClick r:id="rId3" tooltip="Санітарна обробка людей"/>
              </a:rPr>
              <a:t> </a:t>
            </a:r>
            <a:r>
              <a:rPr lang="ru-RU" u="sng" dirty="0" err="1">
                <a:solidFill>
                  <a:srgbClr val="0066FF"/>
                </a:solidFill>
                <a:latin typeface="Times New Roman" panose="02020603050405020304" pitchFamily="18" charset="0"/>
                <a:ea typeface="Times New Roman" panose="02020603050405020304" pitchFamily="18" charset="0"/>
                <a:hlinkClick r:id="rId4" tooltip="Обробка"/>
              </a:rPr>
              <a:t>обробка</a:t>
            </a:r>
            <a:r>
              <a:rPr lang="ru-RU" dirty="0">
                <a:solidFill>
                  <a:srgbClr val="000000"/>
                </a:solidFill>
                <a:latin typeface="Times New Roman" panose="02020603050405020304" pitchFamily="18" charset="0"/>
                <a:ea typeface="Times New Roman" panose="02020603050405020304" pitchFamily="18" charset="0"/>
              </a:rPr>
              <a:t> людей, </a:t>
            </a:r>
            <a:r>
              <a:rPr lang="ru-RU" dirty="0" err="1">
                <a:solidFill>
                  <a:srgbClr val="000000"/>
                </a:solidFill>
                <a:latin typeface="Times New Roman" panose="02020603050405020304" pitchFamily="18" charset="0"/>
                <a:ea typeface="Times New Roman" panose="02020603050405020304" pitchFamily="18" charset="0"/>
              </a:rPr>
              <a:t>дегазація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споруд</a:t>
            </a:r>
            <a:r>
              <a:rPr lang="ru-RU" dirty="0">
                <a:solidFill>
                  <a:srgbClr val="000000"/>
                </a:solidFill>
                <a:latin typeface="Times New Roman" panose="02020603050405020304" pitchFamily="18" charset="0"/>
                <a:ea typeface="Times New Roman" panose="02020603050405020304" pitchFamily="18" charset="0"/>
              </a:rPr>
              <a:t>, </a:t>
            </a:r>
            <a:r>
              <a:rPr lang="ru-RU" u="sng" dirty="0">
                <a:solidFill>
                  <a:srgbClr val="0066FF"/>
                </a:solidFill>
                <a:latin typeface="Times New Roman" panose="02020603050405020304" pitchFamily="18" charset="0"/>
                <a:ea typeface="Times New Roman" panose="02020603050405020304" pitchFamily="18" charset="0"/>
                <a:hlinkClick r:id="rId5" tooltip="Транспорт"/>
              </a:rPr>
              <a:t>транспорту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техніки</a:t>
            </a:r>
            <a:r>
              <a:rPr lang="ru-RU" dirty="0">
                <a:solidFill>
                  <a:srgbClr val="000000"/>
                </a:solidFill>
                <a:latin typeface="Times New Roman" panose="02020603050405020304" pitchFamily="18" charset="0"/>
                <a:ea typeface="Times New Roman" panose="02020603050405020304" pitchFamily="18" charset="0"/>
              </a:rPr>
              <a:t> та майна.</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проживає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поблизу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повинно знати </a:t>
            </a:r>
            <a:r>
              <a:rPr lang="ru-RU" dirty="0" err="1">
                <a:solidFill>
                  <a:srgbClr val="000000"/>
                </a:solidFill>
                <a:latin typeface="Times New Roman" panose="02020603050405020304" pitchFamily="18" charset="0"/>
                <a:ea typeface="Times New Roman" panose="02020603050405020304" pitchFamily="18" charset="0"/>
              </a:rPr>
              <a:t>властивості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потенційну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небезпеку</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використовуваних</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вміти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діяти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виникненні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надавати</a:t>
            </a:r>
            <a:r>
              <a:rPr lang="ru-RU" dirty="0">
                <a:solidFill>
                  <a:srgbClr val="000000"/>
                </a:solidFill>
                <a:latin typeface="Times New Roman" panose="02020603050405020304" pitchFamily="18" charset="0"/>
                <a:ea typeface="Times New Roman" panose="02020603050405020304" pitchFamily="18" charset="0"/>
              </a:rPr>
              <a:t> першу </a:t>
            </a:r>
            <a:r>
              <a:rPr lang="ru-RU" dirty="0" err="1">
                <a:solidFill>
                  <a:srgbClr val="000000"/>
                </a:solidFill>
                <a:latin typeface="Times New Roman" panose="02020603050405020304" pitchFamily="18" charset="0"/>
                <a:ea typeface="Times New Roman" panose="02020603050405020304" pitchFamily="18" charset="0"/>
              </a:rPr>
              <a:t>медичну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ураженим</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проживає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поблизу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аваріях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викидом</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почувши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інформацію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передану</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радіо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телебаченню</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рухливі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гучномовні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іншими</a:t>
            </a:r>
            <a:r>
              <a:rPr lang="ru-RU" dirty="0">
                <a:solidFill>
                  <a:srgbClr val="000000"/>
                </a:solidFill>
                <a:latin typeface="Times New Roman" panose="02020603050405020304" pitchFamily="18" charset="0"/>
                <a:ea typeface="Times New Roman" panose="02020603050405020304" pitchFamily="18" charset="0"/>
              </a:rPr>
              <a:t> способами,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надіти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вікна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кватирки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вимкнути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електронагріваючі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побутові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прилади</a:t>
            </a:r>
            <a:r>
              <a:rPr lang="ru-RU" dirty="0">
                <a:solidFill>
                  <a:srgbClr val="000000"/>
                </a:solidFill>
                <a:latin typeface="Times New Roman" panose="02020603050405020304" pitchFamily="18" charset="0"/>
                <a:ea typeface="Times New Roman" panose="02020603050405020304" pitchFamily="18" charset="0"/>
              </a:rPr>
              <a:t>, </a:t>
            </a:r>
            <a:r>
              <a:rPr lang="ru-RU" u="sng" dirty="0">
                <a:solidFill>
                  <a:srgbClr val="0066FF"/>
                </a:solidFill>
                <a:latin typeface="Times New Roman" panose="02020603050405020304" pitchFamily="18" charset="0"/>
                <a:ea typeface="Times New Roman" panose="02020603050405020304" pitchFamily="18" charset="0"/>
                <a:hlinkClick r:id="rId6" tooltip="ГАЗ"/>
              </a:rPr>
              <a:t>газ </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погасити</a:t>
            </a: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7" tooltip="Вогонь"/>
              </a:rPr>
              <a:t>вогонь</a:t>
            </a:r>
            <a:r>
              <a:rPr lang="ru-RU" dirty="0">
                <a:solidFill>
                  <a:srgbClr val="000000"/>
                </a:solidFill>
                <a:latin typeface="Times New Roman" panose="02020603050405020304" pitchFamily="18" charset="0"/>
                <a:ea typeface="Times New Roman" panose="02020603050405020304" pitchFamily="18" charset="0"/>
              </a:rPr>
              <a:t> у печах, </a:t>
            </a:r>
            <a:r>
              <a:rPr lang="ru-RU" dirty="0" err="1">
                <a:solidFill>
                  <a:srgbClr val="000000"/>
                </a:solidFill>
                <a:latin typeface="Times New Roman" panose="02020603050405020304" pitchFamily="18" charset="0"/>
                <a:ea typeface="Times New Roman" panose="02020603050405020304" pitchFamily="18" charset="0"/>
              </a:rPr>
              <a:t>одягти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взяти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необхідності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теплий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a:t>
            </a:r>
            <a:r>
              <a:rPr lang="ru-RU" dirty="0">
                <a:solidFill>
                  <a:srgbClr val="000000"/>
                </a:solidFill>
                <a:latin typeface="Times New Roman" panose="02020603050405020304" pitchFamily="18" charset="0"/>
                <a:ea typeface="Times New Roman" panose="02020603050405020304" pitchFamily="18" charset="0"/>
              </a:rPr>
              <a:t> і </a:t>
            </a:r>
            <a:r>
              <a:rPr lang="ru-RU" u="sng" dirty="0" err="1">
                <a:solidFill>
                  <a:srgbClr val="0066FF"/>
                </a:solidFill>
                <a:latin typeface="Times New Roman" panose="02020603050405020304" pitchFamily="18" charset="0"/>
                <a:ea typeface="Times New Roman" panose="02020603050405020304" pitchFamily="18" charset="0"/>
                <a:hlinkClick r:id="rId8" tooltip="Харчування"/>
              </a:rPr>
              <a:t>харчування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триденний</a:t>
            </a:r>
            <a:r>
              <a:rPr lang="ru-RU" dirty="0">
                <a:solidFill>
                  <a:srgbClr val="000000"/>
                </a:solidFill>
                <a:latin typeface="Times New Roman" panose="02020603050405020304" pitchFamily="18" charset="0"/>
                <a:ea typeface="Times New Roman" panose="02020603050405020304" pitchFamily="18" charset="0"/>
              </a:rPr>
              <a:t> запас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сусідів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але без </a:t>
            </a:r>
            <a:r>
              <a:rPr lang="ru-RU" dirty="0" err="1">
                <a:solidFill>
                  <a:srgbClr val="000000"/>
                </a:solidFill>
                <a:latin typeface="Times New Roman" panose="02020603050405020304" pitchFamily="18" charset="0"/>
                <a:ea typeface="Times New Roman" panose="02020603050405020304" pitchFamily="18" charset="0"/>
              </a:rPr>
              <a:t>паніки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вийти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житлового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масиву</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вказаному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перпендикулярний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вітру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відстань</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1,5 км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проживання</a:t>
            </a:r>
            <a:r>
              <a:rPr lang="ru-RU" dirty="0">
                <a:solidFill>
                  <a:srgbClr val="000000"/>
                </a:solidFill>
                <a:latin typeface="Times New Roman" panose="02020603050405020304" pitchFamily="18" charset="0"/>
                <a:ea typeface="Times New Roman" panose="02020603050405020304" pitchFamily="18" charset="0"/>
              </a:rPr>
              <a:t>, де </a:t>
            </a:r>
            <a:r>
              <a:rPr lang="ru-RU" dirty="0" err="1">
                <a:solidFill>
                  <a:srgbClr val="000000"/>
                </a:solidFill>
                <a:latin typeface="Times New Roman" panose="02020603050405020304" pitchFamily="18" charset="0"/>
                <a:ea typeface="Times New Roman" panose="02020603050405020304" pitchFamily="18" charset="0"/>
              </a:rPr>
              <a:t>перебуватиме</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отримання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розпоряджень</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34101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2218" y="903652"/>
            <a:ext cx="7578436" cy="5016758"/>
          </a:xfrm>
          <a:prstGeom prst="rect">
            <a:avLst/>
          </a:prstGeom>
          <a:solidFill>
            <a:srgbClr val="00FFCC"/>
          </a:solidFill>
        </p:spPr>
        <p:txBody>
          <a:bodyPr wrap="square">
            <a:spAutoFit/>
          </a:bodyPr>
          <a:lstStyle/>
          <a:p>
            <a:pPr marR="3175" indent="359410" algn="just">
              <a:spcAft>
                <a:spcPts val="0"/>
              </a:spcAft>
            </a:pPr>
            <a:r>
              <a:rPr lang="ru-RU" sz="2000" dirty="0">
                <a:solidFill>
                  <a:srgbClr val="000000"/>
                </a:solidFill>
                <a:latin typeface="Times New Roman" panose="02020603050405020304" pitchFamily="18" charset="0"/>
                <a:ea typeface="Times New Roman" panose="02020603050405020304" pitchFamily="18" charset="0"/>
              </a:rPr>
              <a:t>У </a:t>
            </a:r>
            <a:r>
              <a:rPr lang="ru-RU" sz="2000" dirty="0" err="1">
                <a:solidFill>
                  <a:srgbClr val="000000"/>
                </a:solidFill>
                <a:latin typeface="Times New Roman" panose="02020603050405020304" pitchFamily="18" charset="0"/>
                <a:ea typeface="Times New Roman" panose="02020603050405020304" pitchFamily="18" charset="0"/>
              </a:rPr>
              <a:t>разі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відсутності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протигаза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необхідно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негайно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вийти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із</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зони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цьому</a:t>
            </a:r>
            <a:r>
              <a:rPr lang="ru-RU" sz="2000" dirty="0">
                <a:solidFill>
                  <a:srgbClr val="000000"/>
                </a:solidFill>
                <a:latin typeface="Times New Roman" panose="02020603050405020304" pitchFamily="18" charset="0"/>
                <a:ea typeface="Times New Roman" panose="02020603050405020304" pitchFamily="18" charset="0"/>
              </a:rPr>
              <a:t> для </a:t>
            </a:r>
            <a:r>
              <a:rPr lang="ru-RU" sz="2000" dirty="0" err="1">
                <a:solidFill>
                  <a:srgbClr val="000000"/>
                </a:solidFill>
                <a:latin typeface="Times New Roman" panose="02020603050405020304" pitchFamily="18" charset="0"/>
                <a:ea typeface="Times New Roman" panose="02020603050405020304" pitchFamily="18" charset="0"/>
              </a:rPr>
              <a:t>захисту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органів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дихання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використовувати</a:t>
            </a:r>
            <a:r>
              <a:rPr lang="ru-RU" sz="2000" dirty="0">
                <a:solidFill>
                  <a:srgbClr val="000000"/>
                </a:solidFill>
                <a:latin typeface="Times New Roman" panose="02020603050405020304" pitchFamily="18" charset="0"/>
                <a:ea typeface="Times New Roman" panose="02020603050405020304" pitchFamily="18" charset="0"/>
              </a:rPr>
              <a:t> ватно-</a:t>
            </a:r>
            <a:r>
              <a:rPr lang="ru-RU" sz="2000" dirty="0" err="1">
                <a:solidFill>
                  <a:srgbClr val="000000"/>
                </a:solidFill>
                <a:latin typeface="Times New Roman" panose="02020603050405020304" pitchFamily="18" charset="0"/>
                <a:ea typeface="Times New Roman" panose="02020603050405020304" pitchFamily="18" charset="0"/>
              </a:rPr>
              <a:t>марлеві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пов'язки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підручні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вироби</a:t>
            </a:r>
            <a:r>
              <a:rPr lang="ru-RU" sz="2000" dirty="0">
                <a:solidFill>
                  <a:srgbClr val="000000"/>
                </a:solidFill>
                <a:latin typeface="Times New Roman" panose="02020603050405020304" pitchFamily="18" charset="0"/>
                <a:ea typeface="Times New Roman" panose="02020603050405020304" pitchFamily="18" charset="0"/>
              </a:rPr>
              <a:t> з </a:t>
            </a:r>
            <a:r>
              <a:rPr lang="ru-RU" sz="2000" u="sng" dirty="0" err="1">
                <a:solidFill>
                  <a:srgbClr val="0066FF"/>
                </a:solidFill>
                <a:latin typeface="Times New Roman" panose="02020603050405020304" pitchFamily="18" charset="0"/>
                <a:ea typeface="Times New Roman" panose="02020603050405020304" pitchFamily="18" charset="0"/>
                <a:hlinkClick r:id="rId2" tooltip="Тканини"/>
              </a:rPr>
              <a:t>тканини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змочені</a:t>
            </a:r>
            <a:r>
              <a:rPr lang="ru-RU" sz="2000" dirty="0">
                <a:solidFill>
                  <a:srgbClr val="000000"/>
                </a:solidFill>
                <a:latin typeface="Times New Roman" panose="02020603050405020304" pitchFamily="18" charset="0"/>
                <a:ea typeface="Times New Roman" panose="02020603050405020304" pitchFamily="18" charset="0"/>
              </a:rPr>
              <a:t> водою. </a:t>
            </a:r>
            <a:r>
              <a:rPr lang="ru-RU" sz="2000" dirty="0" err="1">
                <a:solidFill>
                  <a:srgbClr val="000000"/>
                </a:solidFill>
                <a:latin typeface="Times New Roman" panose="02020603050405020304" pitchFamily="18" charset="0"/>
                <a:ea typeface="Times New Roman" panose="02020603050405020304" pitchFamily="18" charset="0"/>
              </a:rPr>
              <a:t>Якщо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немає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можливості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вийти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із</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зони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потрібно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негайно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сховатися</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приміщенні</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загерметизувати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його</a:t>
            </a:r>
            <a:r>
              <a:rPr lang="ru-RU" sz="2000" dirty="0">
                <a:solidFill>
                  <a:srgbClr val="000000"/>
                </a:solidFill>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marR="3175" indent="359410" algn="just">
              <a:spcAft>
                <a:spcPts val="0"/>
              </a:spcAft>
            </a:pPr>
            <a:r>
              <a:rPr lang="ru-RU" sz="2000" dirty="0" err="1">
                <a:solidFill>
                  <a:srgbClr val="000000"/>
                </a:solidFill>
                <a:latin typeface="Times New Roman" panose="02020603050405020304" pitchFamily="18" charset="0"/>
                <a:ea typeface="Times New Roman" panose="02020603050405020304" pitchFamily="18" charset="0"/>
              </a:rPr>
              <a:t>Слід</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пам'ятати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СДОР </a:t>
            </a:r>
            <a:r>
              <a:rPr lang="ru-RU" sz="2000" dirty="0" err="1">
                <a:solidFill>
                  <a:srgbClr val="000000"/>
                </a:solidFill>
                <a:latin typeface="Times New Roman" panose="02020603050405020304" pitchFamily="18" charset="0"/>
                <a:ea typeface="Times New Roman" panose="02020603050405020304" pitchFamily="18" charset="0"/>
              </a:rPr>
              <a:t>важче</a:t>
            </a:r>
            <a:r>
              <a:rPr lang="ru-RU" sz="2000" dirty="0">
                <a:solidFill>
                  <a:srgbClr val="000000"/>
                </a:solidFill>
                <a:latin typeface="Times New Roman" panose="02020603050405020304" pitchFamily="18" charset="0"/>
                <a:ea typeface="Times New Roman" panose="02020603050405020304" pitchFamily="18" charset="0"/>
              </a:rPr>
              <a:t> за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будуть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проникати</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підвальні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приміщення</a:t>
            </a:r>
            <a:r>
              <a:rPr lang="ru-RU" sz="2000" dirty="0">
                <a:solidFill>
                  <a:srgbClr val="000000"/>
                </a:solidFill>
                <a:latin typeface="Times New Roman" panose="02020603050405020304" pitchFamily="18" charset="0"/>
                <a:ea typeface="Times New Roman" panose="02020603050405020304" pitchFamily="18" charset="0"/>
              </a:rPr>
              <a:t> та </a:t>
            </a:r>
            <a:r>
              <a:rPr lang="ru-RU" sz="2000" dirty="0" err="1">
                <a:solidFill>
                  <a:srgbClr val="000000"/>
                </a:solidFill>
                <a:latin typeface="Times New Roman" panose="02020603050405020304" pitchFamily="18" charset="0"/>
                <a:ea typeface="Times New Roman" panose="02020603050405020304" pitchFamily="18" charset="0"/>
              </a:rPr>
              <a:t>нижні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поверхи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rPr>
              <a:t>будівель</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низини</a:t>
            </a:r>
            <a:r>
              <a:rPr lang="ru-RU" sz="2000" dirty="0">
                <a:solidFill>
                  <a:srgbClr val="000000"/>
                </a:solidFill>
                <a:latin typeface="Times New Roman" panose="02020603050405020304" pitchFamily="18" charset="0"/>
                <a:ea typeface="Times New Roman" panose="02020603050405020304" pitchFamily="18" charset="0"/>
              </a:rPr>
              <a:t> і яри, а СДОР легший за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навпаки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будуть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заповнювати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вищі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поверхи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будинків</a:t>
            </a:r>
            <a:r>
              <a:rPr lang="ru-RU" sz="2000" dirty="0">
                <a:solidFill>
                  <a:srgbClr val="000000"/>
                </a:solidFill>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pPr>
            <a:r>
              <a:rPr lang="ru-RU" sz="2000" dirty="0">
                <a:latin typeface="Times New Roman" panose="02020603050405020304" pitchFamily="18" charset="0"/>
                <a:ea typeface="Times New Roman" panose="02020603050405020304" pitchFamily="18" charset="0"/>
              </a:rPr>
              <a:t>Таким чином </a:t>
            </a:r>
            <a:r>
              <a:rPr lang="ru-RU" sz="2000" dirty="0" err="1">
                <a:latin typeface="Times New Roman" panose="02020603050405020304" pitchFamily="18" charset="0"/>
                <a:ea typeface="Times New Roman" panose="02020603050405020304" pitchFamily="18" charset="0"/>
              </a:rPr>
              <a:t>аварії</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хімічних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підприємствах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зумовлюють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надзвичайні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ситуації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значними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соціально-екологічними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економічними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збитками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захисту</a:t>
            </a:r>
            <a:r>
              <a:rPr lang="ru-RU" sz="2000" dirty="0">
                <a:latin typeface="Times New Roman" panose="02020603050405020304" pitchFamily="18" charset="0"/>
                <a:ea typeface="Times New Roman" panose="02020603050405020304" pitchFamily="18" charset="0"/>
              </a:rPr>
              <a:t> людей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шкідливих</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небезпечних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факторів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проведення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рятувальних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невідкладних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медичних</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евакуаційних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заходів</a:t>
            </a:r>
            <a:r>
              <a:rPr lang="ru-RU" sz="2000" dirty="0">
                <a:latin typeface="Times New Roman" panose="02020603050405020304" pitchFamily="18" charset="0"/>
                <a:ea typeface="Times New Roman" panose="02020603050405020304" pitchFamily="18" charset="0"/>
              </a:rPr>
              <a:t>, а </a:t>
            </a:r>
            <a:r>
              <a:rPr lang="ru-RU" sz="2000" dirty="0" err="1">
                <a:latin typeface="Times New Roman" panose="02020603050405020304" pitchFamily="18" charset="0"/>
                <a:ea typeface="Times New Roman" panose="02020603050405020304" pitchFamily="18" charset="0"/>
              </a:rPr>
              <a:t>також</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негативних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наслідків</a:t>
            </a:r>
            <a:r>
              <a:rPr lang="ru-RU" sz="2000" dirty="0">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48637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76692"/>
            <a:ext cx="9539926" cy="1446550"/>
          </a:xfrm>
          <a:prstGeom prst="rect">
            <a:avLst/>
          </a:prstGeom>
          <a:solidFill>
            <a:srgbClr val="FFFF00"/>
          </a:solidFill>
        </p:spPr>
        <p:txBody>
          <a:bodyPr wrap="square">
            <a:spAutoFit/>
          </a:bodyPr>
          <a:lstStyle/>
          <a:p>
            <a:pPr algn="r">
              <a:defRPr/>
            </a:pPr>
            <a:r>
              <a:rPr lang="uk-UA" sz="88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8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715</TotalTime>
  <Words>1340</Words>
  <Application>Microsoft Office PowerPoint</Application>
  <PresentationFormat>Широкоэкранный</PresentationFormat>
  <Paragraphs>215</Paragraphs>
  <Slides>77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77</vt:i4>
      </vt:variant>
    </vt:vector>
  </HeadingPairs>
  <TitlesOfParts>
    <vt:vector size="83" baseType="lpstr">
      <vt:lpstr>Arial</vt:lpstr>
      <vt:lpstr>Symbol</vt:lpstr>
      <vt:lpstr>Times New Roman</vt:lpstr>
      <vt:lpstr>Trebuchet MS</vt:lpstr>
      <vt:lpstr>Wingdings 3</vt:lpstr>
      <vt:lpstr>Аспект</vt:lpstr>
      <vt:lpstr>Презентация PowerPoint</vt:lpstr>
      <vt:lpstr>Презентация PowerPoint</vt:lpstr>
      <vt:lpstr>  «Невідкладні стани,надання терапевтичної допомоги при загрожуючих життю станах на етапах медичної евакуації.  Ураження отруйними речовинами у воєнний та мирний час».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3.Організація невідкладної терапевтичної допомоги при гострих отруєннях на ЕМЕ.Обсяг медичної допомоги.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4.Особливості ураження ОР при аваріях мирного часу на хімічних підприємствах.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Басюк</dc:creator>
  <cp:lastModifiedBy>Цілько Станіслав Віталійович</cp:lastModifiedBy>
  <cp:revision>115</cp:revision>
  <dcterms:created xsi:type="dcterms:W3CDTF">2019-11-29T18:31:44Z</dcterms:created>
  <dcterms:modified xsi:type="dcterms:W3CDTF">2022-12-22T08:12:10Z</dcterms:modified>
</cp:coreProperties>
</file>