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72" r:id="rId1"/>
  </p:sldMasterIdLst>
  <p:sldIdLst>
    <p:sldId id="256" r:id="rId2"/>
    <p:sldId id="291"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3" r:id="rId29"/>
    <p:sldId id="282" r:id="rId30"/>
    <p:sldId id="284" r:id="rId31"/>
    <p:sldId id="285" r:id="rId32"/>
    <p:sldId id="286" r:id="rId33"/>
    <p:sldId id="287" r:id="rId34"/>
    <p:sldId id="288" r:id="rId35"/>
    <p:sldId id="289" r:id="rId36"/>
    <p:sldId id="290" r:id="rId37"/>
    <p:sldId id="293" r:id="rId3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66"/>
    <a:srgbClr val="66FFFF"/>
    <a:srgbClr val="99FF33"/>
    <a:srgbClr val="99FF66"/>
    <a:srgbClr val="FFCC99"/>
    <a:srgbClr val="00FF00"/>
    <a:srgbClr val="FF99CC"/>
    <a:srgbClr val="FFCCFF"/>
    <a:srgbClr val="00FFFF"/>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4" d="100"/>
          <a:sy n="74" d="100"/>
        </p:scale>
        <p:origin x="1642"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1"/>
      </p:bgRef>
    </p:bg>
    <p:spTree>
      <p:nvGrpSpPr>
        <p:cNvPr id="1" name=""/>
        <p:cNvGrpSpPr/>
        <p:nvPr/>
      </p:nvGrpSpPr>
      <p:grpSpPr>
        <a:xfrm>
          <a:off x="0" y="0"/>
          <a:ext cx="0" cy="0"/>
          <a:chOff x="0" y="0"/>
          <a:chExt cx="0" cy="0"/>
        </a:xfrm>
      </p:grpSpPr>
      <p:sp>
        <p:nvSpPr>
          <p:cNvPr id="8" name="Прямоугольник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ая соединительная линия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ru-RU" smtClean="0"/>
              <a:t>Образец заголовка</a:t>
            </a:r>
            <a:endParaRPr kumimoji="0" lang="en-US"/>
          </a:p>
        </p:txBody>
      </p:sp>
      <p:sp>
        <p:nvSpPr>
          <p:cNvPr id="25" name="Подзаголовок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31" name="Дата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5B106E36-FD25-4E2D-B0AA-010F637433A0}" type="datetimeFigureOut">
              <a:rPr lang="ru-RU" smtClean="0"/>
              <a:pPr/>
              <a:t>22.12.2022</a:t>
            </a:fld>
            <a:endParaRPr lang="ru-RU"/>
          </a:p>
        </p:txBody>
      </p:sp>
      <p:sp>
        <p:nvSpPr>
          <p:cNvPr id="18" name="Нижний колонтитул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ru-RU"/>
          </a:p>
        </p:txBody>
      </p:sp>
      <p:sp>
        <p:nvSpPr>
          <p:cNvPr id="29" name="Номер слайда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22.12.2022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5B106E36-FD25-4E2D-B0AA-010F637433A0}" type="datetimeFigureOut">
              <a:rPr lang="ru-RU" smtClean="0"/>
              <a:pPr/>
              <a:t>22.12.2022</a:t>
            </a:fld>
            <a:endParaRPr lang="ru-RU"/>
          </a:p>
        </p:txBody>
      </p:sp>
      <p:sp>
        <p:nvSpPr>
          <p:cNvPr id="5" name="Нижний колонтитул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ru-RU"/>
          </a:p>
        </p:txBody>
      </p:sp>
      <p:sp>
        <p:nvSpPr>
          <p:cNvPr id="6" name="Номер слайда 5"/>
          <p:cNvSpPr>
            <a:spLocks noGrp="1"/>
          </p:cNvSpPr>
          <p:nvPr>
            <p:ph type="sldNum" sz="quarter" idx="12"/>
          </p:nvPr>
        </p:nvSpPr>
        <p:spPr>
          <a:xfrm>
            <a:off x="6733952" y="6555112"/>
            <a:ext cx="588336" cy="228600"/>
          </a:xfrm>
        </p:spPr>
        <p:txBody>
          <a:bodyPr/>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22.12.2022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22.12.2022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22.12.2022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solidFill>
                  <a:schemeClr val="tx2"/>
                </a:solidFill>
              </a:defRPr>
            </a:lvl1pPr>
            <a:extLst/>
          </a:lstStyle>
          <a:p>
            <a:fld id="{5B106E36-FD25-4E2D-B0AA-010F637433A0}" type="datetimeFigureOut">
              <a:rPr lang="ru-RU" smtClean="0"/>
              <a:pPr/>
              <a:t>22.12.2022</a:t>
            </a:fld>
            <a:endParaRPr lang="ru-RU"/>
          </a:p>
        </p:txBody>
      </p:sp>
      <p:sp>
        <p:nvSpPr>
          <p:cNvPr id="3" name="Нижний колонтитул 2"/>
          <p:cNvSpPr>
            <a:spLocks noGrp="1"/>
          </p:cNvSpPr>
          <p:nvPr>
            <p:ph type="ftr" sz="quarter" idx="11"/>
          </p:nvPr>
        </p:nvSpPr>
        <p:spPr/>
        <p:txBody>
          <a:bodyPr/>
          <a:lstStyle>
            <a:lvl1pPr>
              <a:defRPr>
                <a:solidFill>
                  <a:schemeClr val="tx2"/>
                </a:solidFill>
              </a:defRPr>
            </a:lvl1pPr>
            <a:extLst/>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22.12.2022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2"/>
      </p:bgRef>
    </p:bg>
    <p:spTree>
      <p:nvGrpSpPr>
        <p:cNvPr id="1" name=""/>
        <p:cNvGrpSpPr/>
        <p:nvPr/>
      </p:nvGrpSpPr>
      <p:grpSpPr>
        <a:xfrm>
          <a:off x="0" y="0"/>
          <a:ext cx="0" cy="0"/>
          <a:chOff x="0" y="0"/>
          <a:chExt cx="0" cy="0"/>
        </a:xfrm>
      </p:grpSpPr>
      <p:sp>
        <p:nvSpPr>
          <p:cNvPr id="8" name="Прямоугольник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Прямоугольник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ru-RU" smtClean="0"/>
              <a:t>Образец заголовка</a:t>
            </a:r>
            <a:endParaRPr kumimoji="0" lang="en-US" dirty="0"/>
          </a:p>
        </p:txBody>
      </p:sp>
      <p:sp>
        <p:nvSpPr>
          <p:cNvPr id="4" name="Текст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22.12.2022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10" name="Рисунок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ru-RU" smtClean="0"/>
              <a:t>Вставка рисунка</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22.12.2022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274955"/>
            <a:ext cx="1524000" cy="5851525"/>
          </a:xfrm>
        </p:spPr>
        <p:txBody>
          <a:bodyPr vert="eaVert" ancho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2"/>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242816" y="6557946"/>
            <a:ext cx="2002464" cy="226902"/>
          </a:xfrm>
        </p:spPr>
        <p:txBody>
          <a:bodyPr/>
          <a:lstStyle/>
          <a:p>
            <a:fld id="{5B106E36-FD25-4E2D-B0AA-010F637433A0}" type="datetimeFigureOut">
              <a:rPr lang="ru-RU" smtClean="0"/>
              <a:pPr/>
              <a:t>22.12.2022</a:t>
            </a:fld>
            <a:endParaRPr lang="ru-RU"/>
          </a:p>
        </p:txBody>
      </p:sp>
      <p:sp>
        <p:nvSpPr>
          <p:cNvPr id="5" name="Нижний колонтитул 4"/>
          <p:cNvSpPr>
            <a:spLocks noGrp="1"/>
          </p:cNvSpPr>
          <p:nvPr>
            <p:ph type="ftr" sz="quarter" idx="11"/>
          </p:nvPr>
        </p:nvSpPr>
        <p:spPr>
          <a:xfrm>
            <a:off x="457200" y="6556248"/>
            <a:ext cx="3657600" cy="228600"/>
          </a:xfrm>
        </p:spPr>
        <p:txBody>
          <a:bodyPr/>
          <a:lstStyle/>
          <a:p>
            <a:endParaRPr lang="ru-RU"/>
          </a:p>
        </p:txBody>
      </p:sp>
      <p:sp>
        <p:nvSpPr>
          <p:cNvPr id="6" name="Номер слайда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Заголовок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p>
            <a:r>
              <a:rPr kumimoji="0" lang="ru-RU" smtClean="0"/>
              <a:t>Образец заголовка</a:t>
            </a:r>
            <a:endParaRPr kumimoji="0" lang="en-US"/>
          </a:p>
        </p:txBody>
      </p:sp>
      <p:sp>
        <p:nvSpPr>
          <p:cNvPr id="31" name="Текст 30"/>
          <p:cNvSpPr>
            <a:spLocks noGrp="1"/>
          </p:cNvSpPr>
          <p:nvPr>
            <p:ph type="body" idx="1"/>
          </p:nvPr>
        </p:nvSpPr>
        <p:spPr>
          <a:xfrm>
            <a:off x="457200" y="1609416"/>
            <a:ext cx="7239000" cy="48463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7" name="Дата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5B106E36-FD25-4E2D-B0AA-010F637433A0}" type="datetimeFigureOut">
              <a:rPr lang="ru-RU" smtClean="0"/>
              <a:pPr/>
              <a:t>22.12.2022</a:t>
            </a:fld>
            <a:endParaRPr lang="ru-RU"/>
          </a:p>
        </p:txBody>
      </p:sp>
      <p:sp>
        <p:nvSpPr>
          <p:cNvPr id="4" name="Нижний колонтитул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ru-RU"/>
          </a:p>
        </p:txBody>
      </p:sp>
      <p:sp>
        <p:nvSpPr>
          <p:cNvPr id="16" name="Номер слайда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0" y="908050"/>
            <a:ext cx="7239000" cy="5548313"/>
          </a:xfrm>
          <a:solidFill>
            <a:srgbClr val="92D050"/>
          </a:solidFill>
        </p:spPr>
        <p:txBody>
          <a:bodyPr>
            <a:normAutofit fontScale="47500" lnSpcReduction="20000"/>
          </a:bodyPr>
          <a:lstStyle/>
          <a:p>
            <a:pPr algn="ctr">
              <a:buNone/>
            </a:pPr>
            <a:endParaRPr lang="uk-UA" sz="1800" b="1" dirty="0" smtClean="0">
              <a:latin typeface="Arial" pitchFamily="34" charset="0"/>
              <a:ea typeface="Times New Roman" pitchFamily="18" charset="0"/>
              <a:cs typeface="Arial" pitchFamily="34" charset="0"/>
            </a:endParaRPr>
          </a:p>
          <a:p>
            <a:pPr algn="ctr">
              <a:buNone/>
            </a:pPr>
            <a:r>
              <a:rPr lang="uk-UA" sz="3800" b="1" dirty="0" smtClean="0">
                <a:latin typeface="Arial" pitchFamily="34" charset="0"/>
                <a:ea typeface="Times New Roman" pitchFamily="18" charset="0"/>
                <a:cs typeface="Arial" pitchFamily="34" charset="0"/>
              </a:rPr>
              <a:t>ОДЕСЬКИЙ НАЦІОНАЛЬНИЙ  МЕДИЧНИЙ  УНІВЕРСИТЕТ</a:t>
            </a:r>
            <a:r>
              <a:rPr lang="uk-UA" sz="3800" dirty="0" smtClean="0">
                <a:latin typeface="Arial" pitchFamily="34" charset="0"/>
                <a:cs typeface="Arial" pitchFamily="34" charset="0"/>
              </a:rPr>
              <a:t/>
            </a:r>
            <a:br>
              <a:rPr lang="uk-UA" sz="3800" dirty="0" smtClean="0">
                <a:latin typeface="Arial" pitchFamily="34" charset="0"/>
                <a:cs typeface="Arial" pitchFamily="34" charset="0"/>
              </a:rPr>
            </a:br>
            <a:r>
              <a:rPr lang="uk-UA" sz="3800" b="1" dirty="0" smtClean="0">
                <a:latin typeface="Arial" pitchFamily="34" charset="0"/>
                <a:ea typeface="Times New Roman" pitchFamily="18" charset="0"/>
                <a:cs typeface="Arial" pitchFamily="34" charset="0"/>
              </a:rPr>
              <a:t>Кафедра медицини катастроф та військової медицини</a:t>
            </a:r>
          </a:p>
          <a:p>
            <a:pPr algn="ctr"/>
            <a:endParaRPr lang="uk-UA" sz="3800" b="1" dirty="0" smtClean="0"/>
          </a:p>
          <a:p>
            <a:pPr algn="ctr"/>
            <a:endParaRPr lang="uk-UA" sz="3800" b="1" dirty="0" smtClean="0"/>
          </a:p>
          <a:p>
            <a:pPr algn="ctr"/>
            <a:r>
              <a:rPr lang="uk-UA" sz="3800" b="1" dirty="0" smtClean="0"/>
              <a:t>Навчальна дисципліна:</a:t>
            </a:r>
            <a:r>
              <a:rPr lang="uk-UA" sz="3800" dirty="0" smtClean="0"/>
              <a:t> </a:t>
            </a:r>
            <a:r>
              <a:rPr lang="uk-UA" sz="3800" b="1" i="1" dirty="0" smtClean="0"/>
              <a:t>Підготовка офіцерів запасу галузі знань «Охорона здоров’я»</a:t>
            </a:r>
            <a:br>
              <a:rPr lang="uk-UA" sz="3800" b="1" i="1" dirty="0" smtClean="0"/>
            </a:br>
            <a:r>
              <a:rPr lang="uk-UA" sz="3800" dirty="0" smtClean="0"/>
              <a:t> </a:t>
            </a:r>
          </a:p>
          <a:p>
            <a:pPr algn="ctr">
              <a:buNone/>
            </a:pPr>
            <a:r>
              <a:rPr lang="uk-UA" sz="3800" b="1" dirty="0" smtClean="0"/>
              <a:t>Розділ:</a:t>
            </a:r>
            <a:r>
              <a:rPr lang="uk-UA" sz="3800" dirty="0" smtClean="0"/>
              <a:t> </a:t>
            </a:r>
            <a:r>
              <a:rPr lang="uk-UA" sz="3800" b="1" i="1" dirty="0" smtClean="0"/>
              <a:t>«Військова епідеміологія».</a:t>
            </a:r>
          </a:p>
          <a:p>
            <a:pPr algn="ctr">
              <a:buNone/>
            </a:pPr>
            <a:r>
              <a:rPr lang="uk-UA" sz="3800" b="1" dirty="0" smtClean="0"/>
              <a:t>	Тема лекції: «Протиепідемічний  захист військ, санітарно-епідеміологічна </a:t>
            </a:r>
            <a:r>
              <a:rPr lang="uk-UA" sz="3800" b="1" smtClean="0"/>
              <a:t>розвідка» </a:t>
            </a:r>
            <a:endParaRPr lang="uk-UA" sz="3800" b="1" dirty="0" smtClean="0"/>
          </a:p>
          <a:p>
            <a:pPr algn="ctr">
              <a:buNone/>
            </a:pPr>
            <a:r>
              <a:rPr lang="uk-UA" sz="3800" b="1" dirty="0" smtClean="0"/>
              <a:t>			</a:t>
            </a:r>
          </a:p>
          <a:p>
            <a:pPr algn="ctr">
              <a:buNone/>
            </a:pPr>
            <a:endParaRPr lang="uk-UA" sz="3800" b="1" dirty="0" smtClean="0"/>
          </a:p>
          <a:p>
            <a:pPr algn="ctr">
              <a:buNone/>
            </a:pPr>
            <a:r>
              <a:rPr lang="uk-UA" sz="3800" b="1" dirty="0" smtClean="0"/>
              <a:t>		Курс 4. Факультети: медичний.</a:t>
            </a:r>
          </a:p>
          <a:p>
            <a:pPr algn="ctr">
              <a:buNone/>
            </a:pPr>
            <a:endParaRPr lang="uk-UA" sz="3800" b="1" dirty="0" smtClean="0"/>
          </a:p>
          <a:p>
            <a:pPr algn="ctr">
              <a:buNone/>
            </a:pPr>
            <a:endParaRPr lang="uk-UA" sz="3800" b="1" dirty="0" smtClean="0"/>
          </a:p>
          <a:p>
            <a:pPr algn="ctr">
              <a:buNone/>
            </a:pPr>
            <a:r>
              <a:rPr lang="uk-UA" sz="3800" b="1" dirty="0" smtClean="0"/>
              <a:t> 				</a:t>
            </a:r>
          </a:p>
          <a:p>
            <a:pPr algn="ctr">
              <a:buNone/>
            </a:pPr>
            <a:endParaRPr lang="uk-UA" sz="3800" b="1" dirty="0" smtClean="0"/>
          </a:p>
          <a:p>
            <a:pPr algn="ctr">
              <a:buNone/>
            </a:pPr>
            <a:r>
              <a:rPr lang="uk-UA" sz="3800" b="1" dirty="0" smtClean="0"/>
              <a:t>	Одеса – 2022 р.</a:t>
            </a:r>
            <a:endParaRPr lang="uk-UA" sz="3800" dirty="0" smtClean="0"/>
          </a:p>
          <a:p>
            <a:pPr algn="ctr">
              <a:buNone/>
            </a:pPr>
            <a:r>
              <a:rPr lang="uk-UA" sz="1800" dirty="0" smtClean="0">
                <a:latin typeface="Arial" pitchFamily="34" charset="0"/>
                <a:cs typeface="Arial" pitchFamily="34" charset="0"/>
              </a:rPr>
              <a:t/>
            </a:r>
            <a:br>
              <a:rPr lang="uk-UA" sz="1800" dirty="0" smtClean="0">
                <a:latin typeface="Arial" pitchFamily="34" charset="0"/>
                <a:cs typeface="Arial" pitchFamily="34" charset="0"/>
              </a:rPr>
            </a:br>
            <a:endParaRPr lang="uk-UA" sz="18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rmAutofit/>
          </a:bodyPr>
          <a:lstStyle/>
          <a:p>
            <a:pPr algn="ctr"/>
            <a:r>
              <a:rPr lang="ru-RU" sz="2800" dirty="0" err="1" smtClean="0"/>
              <a:t>Військова</a:t>
            </a:r>
            <a:r>
              <a:rPr lang="ru-RU" sz="2800" dirty="0" smtClean="0"/>
              <a:t> </a:t>
            </a:r>
            <a:r>
              <a:rPr lang="ru-RU" sz="2800" dirty="0" err="1" smtClean="0"/>
              <a:t>епідеміологія</a:t>
            </a:r>
            <a:r>
              <a:rPr lang="ru-RU" sz="2800" dirty="0" smtClean="0"/>
              <a:t>: </a:t>
            </a:r>
            <a:r>
              <a:rPr lang="ru-RU" sz="2800" dirty="0" err="1" smtClean="0"/>
              <a:t>визначення</a:t>
            </a:r>
            <a:r>
              <a:rPr lang="ru-RU" sz="2800" dirty="0" smtClean="0"/>
              <a:t> та </a:t>
            </a:r>
            <a:r>
              <a:rPr lang="ru-RU" sz="2800" dirty="0" err="1" smtClean="0"/>
              <a:t>завдання</a:t>
            </a:r>
            <a:r>
              <a:rPr lang="ru-RU" sz="2800" dirty="0" smtClean="0"/>
              <a:t> </a:t>
            </a:r>
            <a:endParaRPr lang="uk-UA" sz="2800" dirty="0"/>
          </a:p>
        </p:txBody>
      </p:sp>
      <p:sp>
        <p:nvSpPr>
          <p:cNvPr id="5" name="Содержимое 4"/>
          <p:cNvSpPr>
            <a:spLocks noGrp="1"/>
          </p:cNvSpPr>
          <p:nvPr>
            <p:ph idx="1"/>
          </p:nvPr>
        </p:nvSpPr>
        <p:spPr/>
        <p:txBody>
          <a:bodyPr>
            <a:normAutofit fontScale="85000" lnSpcReduction="20000"/>
          </a:bodyPr>
          <a:lstStyle/>
          <a:p>
            <a:pPr algn="just">
              <a:buNone/>
            </a:pPr>
            <a:r>
              <a:rPr lang="ru-RU" sz="2100" b="1" i="1" dirty="0" smtClean="0">
                <a:solidFill>
                  <a:srgbClr val="FF0000"/>
                </a:solidFill>
              </a:rPr>
              <a:t> </a:t>
            </a:r>
            <a:r>
              <a:rPr lang="ru-RU" sz="2100" b="1" i="1" dirty="0" err="1" smtClean="0">
                <a:solidFill>
                  <a:srgbClr val="FF0000"/>
                </a:solidFill>
              </a:rPr>
              <a:t>Військова</a:t>
            </a:r>
            <a:r>
              <a:rPr lang="ru-RU" sz="2100" b="1" i="1" dirty="0" smtClean="0">
                <a:solidFill>
                  <a:srgbClr val="FF0000"/>
                </a:solidFill>
              </a:rPr>
              <a:t> </a:t>
            </a:r>
            <a:r>
              <a:rPr lang="ru-RU" sz="2100" b="1" i="1" dirty="0" err="1" smtClean="0">
                <a:solidFill>
                  <a:srgbClr val="FF0000"/>
                </a:solidFill>
              </a:rPr>
              <a:t>епідеміологія</a:t>
            </a:r>
            <a:r>
              <a:rPr lang="ru-RU" sz="2100" dirty="0" smtClean="0">
                <a:solidFill>
                  <a:srgbClr val="FF0000"/>
                </a:solidFill>
              </a:rPr>
              <a:t> </a:t>
            </a:r>
            <a:r>
              <a:rPr lang="ru-RU" sz="2100" dirty="0" smtClean="0"/>
              <a:t>- </a:t>
            </a:r>
            <a:r>
              <a:rPr lang="ru-RU" sz="2100" dirty="0" err="1" smtClean="0"/>
              <a:t>галузь</a:t>
            </a:r>
            <a:r>
              <a:rPr lang="ru-RU" sz="2100" dirty="0" smtClean="0"/>
              <a:t> </a:t>
            </a:r>
            <a:r>
              <a:rPr lang="ru-RU" sz="2100" dirty="0" err="1" smtClean="0"/>
              <a:t>військової</a:t>
            </a:r>
            <a:r>
              <a:rPr lang="ru-RU" sz="2100" dirty="0" smtClean="0"/>
              <a:t> </a:t>
            </a:r>
            <a:r>
              <a:rPr lang="ru-RU" sz="2100" dirty="0" err="1" smtClean="0"/>
              <a:t>медицини</a:t>
            </a:r>
            <a:r>
              <a:rPr lang="ru-RU" sz="2100" dirty="0" smtClean="0"/>
              <a:t> </a:t>
            </a:r>
            <a:r>
              <a:rPr lang="ru-RU" sz="2100" dirty="0" err="1" smtClean="0"/>
              <a:t>і</a:t>
            </a:r>
            <a:r>
              <a:rPr lang="ru-RU" sz="2100" dirty="0" smtClean="0"/>
              <a:t> </a:t>
            </a:r>
            <a:r>
              <a:rPr lang="ru-RU" sz="2100" dirty="0" err="1" smtClean="0"/>
              <a:t>розділ</a:t>
            </a:r>
            <a:r>
              <a:rPr lang="ru-RU" sz="2100" dirty="0" smtClean="0"/>
              <a:t> </a:t>
            </a:r>
            <a:r>
              <a:rPr lang="ru-RU" sz="2100" dirty="0" err="1" smtClean="0"/>
              <a:t>епідеміології</a:t>
            </a:r>
            <a:r>
              <a:rPr lang="ru-RU" sz="2100" dirty="0" smtClean="0"/>
              <a:t>, </a:t>
            </a:r>
            <a:r>
              <a:rPr lang="ru-RU" sz="2100" dirty="0" err="1" smtClean="0"/>
              <a:t>які</a:t>
            </a:r>
            <a:r>
              <a:rPr lang="ru-RU" sz="2100" dirty="0" smtClean="0"/>
              <a:t> </a:t>
            </a:r>
            <a:r>
              <a:rPr lang="ru-RU" sz="2100" dirty="0" err="1" smtClean="0"/>
              <a:t>науково</a:t>
            </a:r>
            <a:r>
              <a:rPr lang="ru-RU" sz="2100" dirty="0" smtClean="0"/>
              <a:t> </a:t>
            </a:r>
            <a:r>
              <a:rPr lang="ru-RU" sz="2100" dirty="0" err="1" smtClean="0"/>
              <a:t>обгрунтовують</a:t>
            </a:r>
            <a:r>
              <a:rPr lang="ru-RU" sz="2100" dirty="0" smtClean="0"/>
              <a:t> </a:t>
            </a:r>
            <a:r>
              <a:rPr lang="ru-RU" sz="2100" dirty="0" err="1" smtClean="0"/>
              <a:t>питання</a:t>
            </a:r>
            <a:r>
              <a:rPr lang="ru-RU" sz="2100" dirty="0" smtClean="0"/>
              <a:t> </a:t>
            </a:r>
            <a:r>
              <a:rPr lang="ru-RU" sz="2100" dirty="0" err="1" smtClean="0"/>
              <a:t>попередження</a:t>
            </a:r>
            <a:r>
              <a:rPr lang="ru-RU" sz="2100" dirty="0" smtClean="0"/>
              <a:t> заносу у </a:t>
            </a:r>
            <a:r>
              <a:rPr lang="ru-RU" sz="2100" dirty="0" err="1" smtClean="0"/>
              <a:t>війська</a:t>
            </a:r>
            <a:r>
              <a:rPr lang="ru-RU" sz="2100" dirty="0" smtClean="0"/>
              <a:t> </a:t>
            </a:r>
            <a:r>
              <a:rPr lang="ru-RU" sz="2100" dirty="0" err="1" smtClean="0"/>
              <a:t>інфекційних</a:t>
            </a:r>
            <a:r>
              <a:rPr lang="ru-RU" sz="2100" dirty="0" smtClean="0"/>
              <a:t> </a:t>
            </a:r>
            <a:r>
              <a:rPr lang="ru-RU" sz="2100" dirty="0" err="1" smtClean="0"/>
              <a:t>захворювань</a:t>
            </a:r>
            <a:r>
              <a:rPr lang="ru-RU" sz="2100" dirty="0" smtClean="0"/>
              <a:t>, </a:t>
            </a:r>
            <a:r>
              <a:rPr lang="ru-RU" sz="2100" dirty="0" err="1" smtClean="0"/>
              <a:t>виникнення</a:t>
            </a:r>
            <a:r>
              <a:rPr lang="ru-RU" sz="2100" dirty="0" smtClean="0"/>
              <a:t> та </a:t>
            </a:r>
            <a:r>
              <a:rPr lang="ru-RU" sz="2100" dirty="0" err="1" smtClean="0"/>
              <a:t>поширення</a:t>
            </a:r>
            <a:r>
              <a:rPr lang="ru-RU" sz="2100" dirty="0" smtClean="0"/>
              <a:t> </a:t>
            </a:r>
            <a:r>
              <a:rPr lang="ru-RU" sz="2100" dirty="0" err="1" smtClean="0"/>
              <a:t>їх</a:t>
            </a:r>
            <a:r>
              <a:rPr lang="ru-RU" sz="2100" dirty="0" smtClean="0"/>
              <a:t> (</a:t>
            </a:r>
            <a:r>
              <a:rPr lang="ru-RU" sz="2100" dirty="0" err="1" smtClean="0"/>
              <a:t>закономірності</a:t>
            </a:r>
            <a:r>
              <a:rPr lang="ru-RU" sz="2100" dirty="0" smtClean="0"/>
              <a:t> </a:t>
            </a:r>
            <a:r>
              <a:rPr lang="ru-RU" sz="2100" dirty="0" err="1" smtClean="0"/>
              <a:t>епідемічного</a:t>
            </a:r>
            <a:r>
              <a:rPr lang="ru-RU" sz="2100" dirty="0" smtClean="0"/>
              <a:t> </a:t>
            </a:r>
            <a:r>
              <a:rPr lang="ru-RU" sz="2100" dirty="0" err="1" smtClean="0"/>
              <a:t>процесу</a:t>
            </a:r>
            <a:r>
              <a:rPr lang="ru-RU" sz="2100" dirty="0" smtClean="0"/>
              <a:t>) </a:t>
            </a:r>
            <a:r>
              <a:rPr lang="ru-RU" sz="2100" dirty="0" err="1" smtClean="0"/>
              <a:t>серед</a:t>
            </a:r>
            <a:r>
              <a:rPr lang="ru-RU" sz="2100" dirty="0" smtClean="0"/>
              <a:t> </a:t>
            </a:r>
            <a:r>
              <a:rPr lang="ru-RU" sz="2100" dirty="0" err="1" smtClean="0"/>
              <a:t>особового</a:t>
            </a:r>
            <a:r>
              <a:rPr lang="ru-RU" sz="2100" dirty="0" smtClean="0"/>
              <a:t> складу; </a:t>
            </a:r>
            <a:r>
              <a:rPr lang="ru-RU" sz="2100" dirty="0" err="1" smtClean="0"/>
              <a:t>розробляють</a:t>
            </a:r>
            <a:r>
              <a:rPr lang="ru-RU" sz="2100" dirty="0" smtClean="0"/>
              <a:t> заходи </a:t>
            </a:r>
            <a:r>
              <a:rPr lang="ru-RU" sz="2100" dirty="0" err="1" smtClean="0"/>
              <a:t>щодо</a:t>
            </a:r>
            <a:r>
              <a:rPr lang="ru-RU" sz="2100" dirty="0" smtClean="0"/>
              <a:t> </a:t>
            </a:r>
            <a:r>
              <a:rPr lang="ru-RU" sz="2100" dirty="0" err="1" smtClean="0"/>
              <a:t>недопущення</a:t>
            </a:r>
            <a:r>
              <a:rPr lang="ru-RU" sz="2100" dirty="0" smtClean="0"/>
              <a:t>, </a:t>
            </a:r>
            <a:r>
              <a:rPr lang="ru-RU" sz="2100" dirty="0" err="1" smtClean="0"/>
              <a:t>локалізації</a:t>
            </a:r>
            <a:r>
              <a:rPr lang="ru-RU" sz="2100" dirty="0" smtClean="0"/>
              <a:t> та </a:t>
            </a:r>
            <a:r>
              <a:rPr lang="ru-RU" sz="2100" dirty="0" err="1" smtClean="0"/>
              <a:t>ліквідації</a:t>
            </a:r>
            <a:r>
              <a:rPr lang="ru-RU" sz="2100" dirty="0" smtClean="0"/>
              <a:t> </a:t>
            </a:r>
            <a:r>
              <a:rPr lang="ru-RU" sz="2100" dirty="0" err="1" smtClean="0"/>
              <a:t>інфекційних</a:t>
            </a:r>
            <a:r>
              <a:rPr lang="ru-RU" sz="2100" dirty="0" smtClean="0"/>
              <a:t> </a:t>
            </a:r>
            <a:r>
              <a:rPr lang="ru-RU" sz="2100" dirty="0" err="1" smtClean="0"/>
              <a:t>захворювань</a:t>
            </a:r>
            <a:r>
              <a:rPr lang="ru-RU" sz="2100" dirty="0" smtClean="0"/>
              <a:t> (</a:t>
            </a:r>
            <a:r>
              <a:rPr lang="ru-RU" sz="2100" dirty="0" err="1" smtClean="0"/>
              <a:t>епідемічних</a:t>
            </a:r>
            <a:r>
              <a:rPr lang="ru-RU" sz="2100" dirty="0" smtClean="0"/>
              <a:t> </a:t>
            </a:r>
            <a:r>
              <a:rPr lang="ru-RU" sz="2100" dirty="0" err="1" smtClean="0"/>
              <a:t>осередків</a:t>
            </a:r>
            <a:r>
              <a:rPr lang="ru-RU" sz="2100" dirty="0" smtClean="0"/>
              <a:t>) у </a:t>
            </a:r>
            <a:r>
              <a:rPr lang="ru-RU" sz="2100" dirty="0" err="1" smtClean="0"/>
              <a:t>військах</a:t>
            </a:r>
            <a:r>
              <a:rPr lang="ru-RU" sz="2100" dirty="0" smtClean="0"/>
              <a:t> та </a:t>
            </a:r>
            <a:r>
              <a:rPr lang="ru-RU" sz="2100" dirty="0" err="1" smtClean="0"/>
              <a:t>попередження</a:t>
            </a:r>
            <a:r>
              <a:rPr lang="ru-RU" sz="2100" dirty="0" smtClean="0"/>
              <a:t> </a:t>
            </a:r>
            <a:r>
              <a:rPr lang="ru-RU" sz="2100" dirty="0" err="1" smtClean="0"/>
              <a:t>виносу</a:t>
            </a:r>
            <a:r>
              <a:rPr lang="ru-RU" sz="2100" dirty="0" smtClean="0"/>
              <a:t> </a:t>
            </a:r>
            <a:r>
              <a:rPr lang="ru-RU" sz="2100" dirty="0" err="1" smtClean="0"/>
              <a:t>інфекції</a:t>
            </a:r>
            <a:r>
              <a:rPr lang="ru-RU" sz="2100" dirty="0" smtClean="0"/>
              <a:t> </a:t>
            </a:r>
            <a:r>
              <a:rPr lang="ru-RU" sz="2100" dirty="0" err="1" smtClean="0"/>
              <a:t>з</a:t>
            </a:r>
            <a:r>
              <a:rPr lang="ru-RU" sz="2100" dirty="0" smtClean="0"/>
              <a:t> </a:t>
            </a:r>
            <a:r>
              <a:rPr lang="ru-RU" sz="2100" dirty="0" err="1" smtClean="0"/>
              <a:t>військ</a:t>
            </a:r>
            <a:r>
              <a:rPr lang="ru-RU" sz="2100" dirty="0" smtClean="0"/>
              <a:t>.</a:t>
            </a:r>
            <a:endParaRPr lang="uk-UA" sz="2100" dirty="0" smtClean="0"/>
          </a:p>
          <a:p>
            <a:pPr algn="just">
              <a:buNone/>
            </a:pPr>
            <a:r>
              <a:rPr lang="ru-RU" sz="2100" dirty="0" smtClean="0"/>
              <a:t>       </a:t>
            </a:r>
            <a:r>
              <a:rPr lang="ru-RU" sz="2100" dirty="0" err="1" smtClean="0"/>
              <a:t>Військова</a:t>
            </a:r>
            <a:r>
              <a:rPr lang="ru-RU" sz="2100" dirty="0" smtClean="0"/>
              <a:t> </a:t>
            </a:r>
            <a:r>
              <a:rPr lang="ru-RU" sz="2100" dirty="0" err="1" smtClean="0"/>
              <a:t>епідеміологія</a:t>
            </a:r>
            <a:r>
              <a:rPr lang="ru-RU" sz="2100" dirty="0" smtClean="0"/>
              <a:t> </a:t>
            </a:r>
            <a:r>
              <a:rPr lang="ru-RU" sz="2100" dirty="0" err="1" smtClean="0"/>
              <a:t>формується</a:t>
            </a:r>
            <a:r>
              <a:rPr lang="ru-RU" sz="2100" dirty="0" smtClean="0"/>
              <a:t> на </a:t>
            </a:r>
            <a:r>
              <a:rPr lang="ru-RU" sz="2100" dirty="0" err="1" smtClean="0"/>
              <a:t>стику</a:t>
            </a:r>
            <a:r>
              <a:rPr lang="ru-RU" sz="2100" dirty="0" smtClean="0"/>
              <a:t> </a:t>
            </a:r>
            <a:r>
              <a:rPr lang="ru-RU" sz="2100" dirty="0" err="1" smtClean="0"/>
              <a:t>епідеміології</a:t>
            </a:r>
            <a:r>
              <a:rPr lang="ru-RU" sz="2100" dirty="0" smtClean="0"/>
              <a:t> та </a:t>
            </a:r>
            <a:r>
              <a:rPr lang="ru-RU" sz="2100" dirty="0" err="1" smtClean="0"/>
              <a:t>військової</a:t>
            </a:r>
            <a:r>
              <a:rPr lang="ru-RU" sz="2100" dirty="0" smtClean="0"/>
              <a:t> </a:t>
            </a:r>
            <a:r>
              <a:rPr lang="ru-RU" sz="2100" dirty="0" err="1" smtClean="0"/>
              <a:t>медицини</a:t>
            </a:r>
            <a:r>
              <a:rPr lang="ru-RU" sz="2100" dirty="0" smtClean="0"/>
              <a:t> </a:t>
            </a:r>
            <a:r>
              <a:rPr lang="ru-RU" sz="2100" dirty="0" err="1" smtClean="0"/>
              <a:t>і</a:t>
            </a:r>
            <a:r>
              <a:rPr lang="ru-RU" sz="2100" dirty="0" smtClean="0"/>
              <a:t> </a:t>
            </a:r>
            <a:r>
              <a:rPr lang="ru-RU" sz="2100" dirty="0" err="1" smtClean="0"/>
              <a:t>являє</a:t>
            </a:r>
            <a:r>
              <a:rPr lang="ru-RU" sz="2100" dirty="0" smtClean="0"/>
              <a:t> собою </a:t>
            </a:r>
            <a:r>
              <a:rPr lang="ru-RU" sz="2100" dirty="0" err="1" smtClean="0"/>
              <a:t>теорію</a:t>
            </a:r>
            <a:r>
              <a:rPr lang="ru-RU" sz="2100" dirty="0" smtClean="0"/>
              <a:t> </a:t>
            </a:r>
            <a:r>
              <a:rPr lang="ru-RU" sz="2100" dirty="0" err="1" smtClean="0"/>
              <a:t>і</a:t>
            </a:r>
            <a:r>
              <a:rPr lang="ru-RU" sz="2100" dirty="0" smtClean="0"/>
              <a:t> практику </a:t>
            </a:r>
            <a:r>
              <a:rPr lang="ru-RU" sz="2100" dirty="0" err="1" smtClean="0"/>
              <a:t>протиепідемічного</a:t>
            </a:r>
            <a:r>
              <a:rPr lang="ru-RU" sz="2100" dirty="0" smtClean="0"/>
              <a:t> </a:t>
            </a:r>
            <a:r>
              <a:rPr lang="ru-RU" sz="2100" dirty="0" err="1" smtClean="0"/>
              <a:t>захисту</a:t>
            </a:r>
            <a:r>
              <a:rPr lang="ru-RU" sz="2100" dirty="0" smtClean="0"/>
              <a:t> </a:t>
            </a:r>
            <a:r>
              <a:rPr lang="ru-RU" sz="2100" dirty="0" err="1" smtClean="0"/>
              <a:t>військ</a:t>
            </a:r>
            <a:r>
              <a:rPr lang="ru-RU" sz="2100" dirty="0" smtClean="0"/>
              <a:t>. </a:t>
            </a:r>
            <a:r>
              <a:rPr lang="ru-RU" sz="2100" dirty="0" err="1" smtClean="0"/>
              <a:t>Ця</a:t>
            </a:r>
            <a:r>
              <a:rPr lang="ru-RU" sz="2100" dirty="0" smtClean="0"/>
              <a:t> система </a:t>
            </a:r>
            <a:r>
              <a:rPr lang="ru-RU" sz="2100" dirty="0" err="1" smtClean="0"/>
              <a:t>знань</a:t>
            </a:r>
            <a:r>
              <a:rPr lang="ru-RU" sz="2100" dirty="0" smtClean="0"/>
              <a:t> </a:t>
            </a:r>
            <a:r>
              <a:rPr lang="ru-RU" sz="2100" dirty="0" err="1" smtClean="0"/>
              <a:t>і</a:t>
            </a:r>
            <a:r>
              <a:rPr lang="ru-RU" sz="2100" dirty="0" smtClean="0"/>
              <a:t> </a:t>
            </a:r>
            <a:r>
              <a:rPr lang="ru-RU" sz="2100" dirty="0" err="1" smtClean="0"/>
              <a:t>практичної</a:t>
            </a:r>
            <a:r>
              <a:rPr lang="ru-RU" sz="2100" dirty="0" smtClean="0"/>
              <a:t> </a:t>
            </a:r>
            <a:r>
              <a:rPr lang="ru-RU" sz="2100" dirty="0" err="1" smtClean="0"/>
              <a:t>діяльності</a:t>
            </a:r>
            <a:r>
              <a:rPr lang="ru-RU" sz="2100" dirty="0" smtClean="0"/>
              <a:t> </a:t>
            </a:r>
            <a:r>
              <a:rPr lang="ru-RU" sz="2100" dirty="0" err="1" smtClean="0"/>
              <a:t>включає</a:t>
            </a:r>
            <a:r>
              <a:rPr lang="ru-RU" sz="2100" dirty="0" smtClean="0"/>
              <a:t> </a:t>
            </a:r>
            <a:r>
              <a:rPr lang="ru-RU" sz="2100" dirty="0" err="1" smtClean="0"/>
              <a:t>сукупність</a:t>
            </a:r>
            <a:r>
              <a:rPr lang="ru-RU" sz="2100" dirty="0" smtClean="0"/>
              <a:t> </a:t>
            </a:r>
            <a:r>
              <a:rPr lang="ru-RU" sz="2100" dirty="0" err="1" smtClean="0"/>
              <a:t>теоретичних</a:t>
            </a:r>
            <a:r>
              <a:rPr lang="ru-RU" sz="2100" dirty="0" smtClean="0"/>
              <a:t>, </a:t>
            </a:r>
            <a:r>
              <a:rPr lang="ru-RU" sz="2100" dirty="0" err="1" smtClean="0"/>
              <a:t>методичних</a:t>
            </a:r>
            <a:r>
              <a:rPr lang="ru-RU" sz="2100" dirty="0" smtClean="0"/>
              <a:t> та </a:t>
            </a:r>
            <a:r>
              <a:rPr lang="ru-RU" sz="2100" dirty="0" err="1" smtClean="0"/>
              <a:t>організаційних</a:t>
            </a:r>
            <a:r>
              <a:rPr lang="ru-RU" sz="2100" dirty="0" smtClean="0"/>
              <a:t> засад, </a:t>
            </a:r>
            <a:r>
              <a:rPr lang="ru-RU" sz="2100" dirty="0" err="1" smtClean="0"/>
              <a:t>які</a:t>
            </a:r>
            <a:r>
              <a:rPr lang="ru-RU" sz="2100" dirty="0" smtClean="0"/>
              <a:t> </a:t>
            </a:r>
            <a:r>
              <a:rPr lang="ru-RU" sz="2100" dirty="0" err="1" smtClean="0"/>
              <a:t>спрямовані</a:t>
            </a:r>
            <a:r>
              <a:rPr lang="ru-RU" sz="2100" dirty="0" smtClean="0"/>
              <a:t> на </a:t>
            </a:r>
            <a:r>
              <a:rPr lang="ru-RU" sz="2100" dirty="0" err="1" smtClean="0"/>
              <a:t>розробку</a:t>
            </a:r>
            <a:r>
              <a:rPr lang="ru-RU" sz="2100" dirty="0" smtClean="0"/>
              <a:t> </a:t>
            </a:r>
            <a:r>
              <a:rPr lang="ru-RU" sz="2100" dirty="0" err="1" smtClean="0"/>
              <a:t>і</a:t>
            </a:r>
            <a:r>
              <a:rPr lang="ru-RU" sz="2100" dirty="0" smtClean="0"/>
              <a:t> </a:t>
            </a:r>
            <a:r>
              <a:rPr lang="ru-RU" sz="2100" dirty="0" err="1" smtClean="0"/>
              <a:t>здійснення</a:t>
            </a:r>
            <a:r>
              <a:rPr lang="ru-RU" sz="2100" dirty="0" smtClean="0"/>
              <a:t> </a:t>
            </a:r>
            <a:r>
              <a:rPr lang="ru-RU" sz="2100" dirty="0" err="1" smtClean="0"/>
              <a:t>профілактичних</a:t>
            </a:r>
            <a:r>
              <a:rPr lang="ru-RU" sz="2100" dirty="0" smtClean="0"/>
              <a:t> </a:t>
            </a:r>
            <a:r>
              <a:rPr lang="ru-RU" sz="2100" dirty="0" err="1" smtClean="0"/>
              <a:t>і</a:t>
            </a:r>
            <a:r>
              <a:rPr lang="ru-RU" sz="2100" dirty="0" smtClean="0"/>
              <a:t> </a:t>
            </a:r>
            <a:r>
              <a:rPr lang="ru-RU" sz="2100" dirty="0" err="1" smtClean="0"/>
              <a:t>протиепідемічних</a:t>
            </a:r>
            <a:r>
              <a:rPr lang="ru-RU" sz="2100" dirty="0" smtClean="0"/>
              <a:t> </a:t>
            </a:r>
            <a:r>
              <a:rPr lang="ru-RU" sz="2100" dirty="0" err="1" smtClean="0"/>
              <a:t>заходів</a:t>
            </a:r>
            <a:r>
              <a:rPr lang="ru-RU" sz="2100" dirty="0" smtClean="0"/>
              <a:t> у </a:t>
            </a:r>
            <a:r>
              <a:rPr lang="ru-RU" sz="2100" dirty="0" err="1" smtClean="0"/>
              <a:t>військах</a:t>
            </a:r>
            <a:r>
              <a:rPr lang="ru-RU" sz="2100" dirty="0" smtClean="0"/>
              <a:t>.</a:t>
            </a:r>
            <a:endParaRPr lang="uk-UA" sz="2100" dirty="0" smtClean="0"/>
          </a:p>
          <a:p>
            <a:pPr algn="just">
              <a:buNone/>
            </a:pPr>
            <a:r>
              <a:rPr lang="uk-UA" sz="2100" i="1" dirty="0" smtClean="0"/>
              <a:t>       </a:t>
            </a:r>
            <a:r>
              <a:rPr lang="uk-UA" sz="2100" i="1" dirty="0" smtClean="0">
                <a:solidFill>
                  <a:srgbClr val="FF0000"/>
                </a:solidFill>
              </a:rPr>
              <a:t>Предметом вивчення</a:t>
            </a:r>
            <a:r>
              <a:rPr lang="uk-UA" sz="2100" dirty="0" smtClean="0">
                <a:solidFill>
                  <a:srgbClr val="FF0000"/>
                </a:solidFill>
              </a:rPr>
              <a:t> </a:t>
            </a:r>
            <a:r>
              <a:rPr lang="uk-UA" sz="2100" dirty="0" smtClean="0"/>
              <a:t>військової епідеміології є військовий колектив з притаманними йому особливостями комплектування, побуту та умов життя і діяльності особового складу в мирний час і в період ведення бойових дій.</a:t>
            </a:r>
          </a:p>
          <a:p>
            <a:pPr algn="just">
              <a:buNone/>
            </a:pPr>
            <a:r>
              <a:rPr lang="uk-UA" sz="2100" dirty="0" smtClean="0"/>
              <a:t>  </a:t>
            </a:r>
          </a:p>
          <a:p>
            <a:endParaRPr lang="uk-UA"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251520" y="623900"/>
            <a:ext cx="7632848" cy="5324535"/>
          </a:xfrm>
          <a:prstGeom prst="rect">
            <a:avLst/>
          </a:prstGeom>
          <a:solidFill>
            <a:srgbClr val="92D050"/>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just" defTabSz="914400" rtl="0" eaLnBrk="1" fontAlgn="base" latinLnBrk="0" hangingPunct="1">
              <a:lnSpc>
                <a:spcPct val="100000"/>
              </a:lnSpc>
              <a:spcBef>
                <a:spcPct val="0"/>
              </a:spcBef>
              <a:spcAft>
                <a:spcPct val="0"/>
              </a:spcAft>
              <a:buClrTx/>
              <a:buSzTx/>
              <a:buFontTx/>
              <a:buNone/>
              <a:tabLst/>
            </a:pPr>
            <a:r>
              <a:rPr kumimoji="0" lang="uk-UA"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uk-UA"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В сучасних умовах перед військовою епідеміологією стоять такі </a:t>
            </a:r>
            <a:r>
              <a:rPr kumimoji="0" lang="uk-UA" sz="2000" b="0" i="1"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основні завдання:</a:t>
            </a:r>
            <a:endParaRPr kumimoji="0" lang="uk-UA" sz="2000" b="0" i="0" u="none" strike="noStrike" cap="none" normalizeH="0" baseline="0" dirty="0" smtClean="0">
              <a:ln>
                <a:noFill/>
              </a:ln>
              <a:solidFill>
                <a:srgbClr val="FF0000"/>
              </a:solidFill>
              <a:effectLst/>
              <a:latin typeface="Arial" pitchFamily="34"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Попередження</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виникнення</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та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поширення</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інфекційних</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і</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паразитарних</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захворювань</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серед</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особового</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складу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військ</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Систематичний</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санітарно-епідеміологічний</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нагляд</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за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всіма</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сторонами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життя</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побуту</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та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бойової</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діяльності</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військ</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з</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метою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збереження</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та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зміцнення</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здоров'я</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військовослужбовців</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Проведення</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заходів</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медичної</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служби</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по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захисту</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особового</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складу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військ</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а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також</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захист</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поранених</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і</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хворих</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частин</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підрозділів</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і</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установ</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медичної</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служби</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від</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біологічної</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зброї</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Вивчення</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особливостей</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розвитку</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епідемічного</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процесу</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серед</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особового</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складу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військ</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у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воєнний</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час, а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також</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вивчення</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та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узагальнення</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досвіду</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протиепідемічного</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забезпечення</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в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різних</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умовах</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бойової</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діяльності</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військ</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Однією</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з</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основних</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сформульованих</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завдань</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військової</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епідеміології</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є</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попередження</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виникнення</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та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поширення</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інфекційних</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захворювань</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серед</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особового</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складу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військ</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39000" cy="372656"/>
          </a:xfrm>
        </p:spPr>
        <p:txBody>
          <a:bodyPr>
            <a:normAutofit/>
          </a:bodyPr>
          <a:lstStyle/>
          <a:p>
            <a:r>
              <a:rPr lang="ru-RU" sz="2000" dirty="0" err="1" smtClean="0"/>
              <a:t>Протиепідемічні</a:t>
            </a:r>
            <a:r>
              <a:rPr lang="ru-RU" sz="2000" dirty="0" smtClean="0"/>
              <a:t> заходи у </a:t>
            </a:r>
            <a:r>
              <a:rPr lang="ru-RU" sz="2000" dirty="0" err="1" smtClean="0"/>
              <a:t>Збройних</a:t>
            </a:r>
            <a:r>
              <a:rPr lang="ru-RU" sz="2000" dirty="0" smtClean="0"/>
              <a:t> Силах </a:t>
            </a:r>
            <a:r>
              <a:rPr lang="ru-RU" sz="2000" dirty="0" err="1" smtClean="0"/>
              <a:t>України</a:t>
            </a:r>
            <a:r>
              <a:rPr lang="uk-UA" sz="2000" dirty="0" smtClean="0"/>
              <a:t>. </a:t>
            </a:r>
            <a:endParaRPr lang="uk-UA" sz="2000" dirty="0"/>
          </a:p>
        </p:txBody>
      </p:sp>
      <p:sp>
        <p:nvSpPr>
          <p:cNvPr id="3" name="Содержимое 2"/>
          <p:cNvSpPr>
            <a:spLocks noGrp="1"/>
          </p:cNvSpPr>
          <p:nvPr>
            <p:ph idx="1"/>
          </p:nvPr>
        </p:nvSpPr>
        <p:spPr>
          <a:xfrm>
            <a:off x="457200" y="908720"/>
            <a:ext cx="7239000" cy="5547016"/>
          </a:xfrm>
          <a:solidFill>
            <a:schemeClr val="bg2">
              <a:lumMod val="90000"/>
            </a:schemeClr>
          </a:solidFill>
        </p:spPr>
        <p:txBody>
          <a:bodyPr>
            <a:normAutofit/>
          </a:bodyPr>
          <a:lstStyle/>
          <a:p>
            <a:pPr algn="just">
              <a:buNone/>
            </a:pPr>
            <a:r>
              <a:rPr lang="uk-UA" sz="1800" i="1" dirty="0" smtClean="0"/>
              <a:t>    </a:t>
            </a:r>
            <a:r>
              <a:rPr lang="uk-UA" sz="1800" i="1" dirty="0" smtClean="0">
                <a:solidFill>
                  <a:srgbClr val="FF0000"/>
                </a:solidFill>
              </a:rPr>
              <a:t>Протиепідемічні заходи</a:t>
            </a:r>
            <a:r>
              <a:rPr lang="uk-UA" sz="1800" dirty="0" smtClean="0">
                <a:solidFill>
                  <a:srgbClr val="FF0000"/>
                </a:solidFill>
              </a:rPr>
              <a:t> </a:t>
            </a:r>
            <a:r>
              <a:rPr lang="uk-UA" sz="1800" dirty="0" smtClean="0"/>
              <a:t>- це комплекс організаційних, медичних,	ветеринарних,	інженерно-технічних, адміністративних, режимно-обмежувальних та інших заходів, що здійснюються з метою запобігання занесенню, виникненню, поширенню інфекційних та паразитарних хвороб серед особового складу військ, локалізації та ліквідації їх осередків і спалахів.</a:t>
            </a:r>
          </a:p>
          <a:p>
            <a:pPr algn="just">
              <a:buNone/>
            </a:pPr>
            <a:r>
              <a:rPr lang="uk-UA" sz="1800" i="1" dirty="0" smtClean="0"/>
              <a:t>    </a:t>
            </a:r>
            <a:r>
              <a:rPr lang="uk-UA" sz="1800" i="1" dirty="0" smtClean="0">
                <a:solidFill>
                  <a:srgbClr val="FF0000"/>
                </a:solidFill>
              </a:rPr>
              <a:t>Цей комплекс заходів спрямований на нейтралізацію джерел збудника інфекції, розрив механізму передачі інфекції і створення несприйнятливості організму до інфекційних захворювань.</a:t>
            </a:r>
            <a:endParaRPr lang="uk-UA" sz="1800" dirty="0" smtClean="0">
              <a:solidFill>
                <a:srgbClr val="FF0000"/>
              </a:solidFill>
            </a:endParaRPr>
          </a:p>
          <a:p>
            <a:pPr algn="just">
              <a:buNone/>
            </a:pPr>
            <a:r>
              <a:rPr lang="uk-UA" sz="1800" dirty="0" smtClean="0"/>
              <a:t>    Протиепідемічні заходи проводяться в комплексі із санітарними та профілактичними заходами.</a:t>
            </a:r>
          </a:p>
          <a:p>
            <a:pPr algn="just">
              <a:buNone/>
            </a:pPr>
            <a:r>
              <a:rPr lang="uk-UA" sz="1800" dirty="0" smtClean="0"/>
              <a:t>    Протиепідемічні заходи у Збройних Силах України проводяться відповідно до законодавчих, нормативно-правових актів та керівних документів з метою забезпечення епідемічного благополуччя у військових частинах.</a:t>
            </a:r>
          </a:p>
          <a:p>
            <a:endParaRPr lang="uk-UA" sz="1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179512" y="528373"/>
            <a:ext cx="7776864" cy="5170646"/>
          </a:xfrm>
          <a:prstGeom prst="rect">
            <a:avLst/>
          </a:prstGeom>
          <a:solidFill>
            <a:schemeClr val="accent2">
              <a:lumMod val="40000"/>
              <a:lumOff val="60000"/>
            </a:scheme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539750" algn="just" defTabSz="914400" rtl="0" eaLnBrk="1" fontAlgn="base" latinLnBrk="0" hangingPunct="1">
              <a:lnSpc>
                <a:spcPct val="100000"/>
              </a:lnSpc>
              <a:spcBef>
                <a:spcPct val="0"/>
              </a:spcBef>
              <a:spcAft>
                <a:spcPct val="0"/>
              </a:spcAft>
              <a:buClrTx/>
              <a:buSzTx/>
              <a:buFontTx/>
              <a:buNone/>
              <a:tabLst/>
            </a:pPr>
            <a:r>
              <a:rPr kumimoji="0" lang="uk-UA" sz="22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В </a:t>
            </a:r>
            <a:r>
              <a:rPr kumimoji="0" lang="uk-UA" sz="2200" b="1"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основу організації протиепідемічних заходів покладені:</a:t>
            </a:r>
            <a:endParaRPr kumimoji="0" lang="uk-UA" sz="2200" b="0" i="0" u="none" strike="noStrike" cap="none" normalizeH="0" baseline="0" dirty="0" smtClean="0">
              <a:ln>
                <a:noFill/>
              </a:ln>
              <a:solidFill>
                <a:srgbClr val="FF0000"/>
              </a:solidFill>
              <a:effectLst/>
              <a:latin typeface="Arial" pitchFamily="34" charset="0"/>
              <a:cs typeface="Arial" pitchFamily="34" charset="0"/>
            </a:endParaRPr>
          </a:p>
          <a:p>
            <a:pPr marL="0" marR="0" lvl="0" indent="539750" algn="just" defTabSz="914400" rtl="0" eaLnBrk="0" fontAlgn="base" latinLnBrk="0" hangingPunct="0">
              <a:lnSpc>
                <a:spcPct val="100000"/>
              </a:lnSpc>
              <a:spcBef>
                <a:spcPct val="0"/>
              </a:spcBef>
              <a:spcAft>
                <a:spcPct val="0"/>
              </a:spcAft>
              <a:buClrTx/>
              <a:buSzTx/>
              <a:buFontTx/>
              <a:buChar char="•"/>
              <a:tabLst/>
            </a:pPr>
            <a:r>
              <a:rPr kumimoji="0" lang="uk-UA" sz="22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принцип профілактичної спрямованості заходів;</a:t>
            </a:r>
            <a:endParaRPr kumimoji="0" lang="uk-UA" sz="2200" b="0" i="0" u="none" strike="noStrike" cap="none" normalizeH="0" baseline="0" dirty="0" smtClean="0">
              <a:ln>
                <a:noFill/>
              </a:ln>
              <a:solidFill>
                <a:schemeClr val="tx1"/>
              </a:solidFill>
              <a:effectLst/>
              <a:latin typeface="Arial" pitchFamily="34" charset="0"/>
              <a:cs typeface="Arial" pitchFamily="34" charset="0"/>
            </a:endParaRPr>
          </a:p>
          <a:p>
            <a:pPr marL="0" marR="0" lvl="0" indent="539750" algn="just" defTabSz="914400" rtl="0" eaLnBrk="0" fontAlgn="base" latinLnBrk="0" hangingPunct="0">
              <a:lnSpc>
                <a:spcPct val="100000"/>
              </a:lnSpc>
              <a:spcBef>
                <a:spcPct val="0"/>
              </a:spcBef>
              <a:spcAft>
                <a:spcPct val="0"/>
              </a:spcAft>
              <a:buClrTx/>
              <a:buSzTx/>
              <a:buFontTx/>
              <a:buChar char="•"/>
              <a:tabLst/>
            </a:pPr>
            <a:r>
              <a:rPr kumimoji="0" lang="uk-UA" sz="22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єдиний підхід на всіх рівнях до виконання завдань з профілактики та ліквідації випадків інфекційних захворювань;</a:t>
            </a:r>
            <a:endParaRPr kumimoji="0" lang="uk-UA" sz="2200" b="0" i="0" u="none" strike="noStrike" cap="none" normalizeH="0" baseline="0" dirty="0" smtClean="0">
              <a:ln>
                <a:noFill/>
              </a:ln>
              <a:solidFill>
                <a:schemeClr val="tx1"/>
              </a:solidFill>
              <a:effectLst/>
              <a:latin typeface="Arial" pitchFamily="34" charset="0"/>
              <a:cs typeface="Arial" pitchFamily="34" charset="0"/>
            </a:endParaRPr>
          </a:p>
          <a:p>
            <a:pPr marL="0" marR="0" lvl="0" indent="539750" algn="just" defTabSz="914400" rtl="0" eaLnBrk="0" fontAlgn="base" latinLnBrk="0" hangingPunct="0">
              <a:lnSpc>
                <a:spcPct val="100000"/>
              </a:lnSpc>
              <a:spcBef>
                <a:spcPct val="0"/>
              </a:spcBef>
              <a:spcAft>
                <a:spcPct val="0"/>
              </a:spcAft>
              <a:buClrTx/>
              <a:buSzTx/>
              <a:buFontTx/>
              <a:buChar char="•"/>
              <a:tabLst/>
            </a:pPr>
            <a:r>
              <a:rPr kumimoji="0" lang="uk-UA" sz="22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комплексне здійснення профілактичних і протиепідемічних заходів відповідно до досягнень науки і практики;</a:t>
            </a:r>
            <a:endParaRPr kumimoji="0" lang="uk-UA" sz="2200" b="0" i="0" u="none" strike="noStrike" cap="none" normalizeH="0" baseline="0" dirty="0" smtClean="0">
              <a:ln>
                <a:noFill/>
              </a:ln>
              <a:solidFill>
                <a:schemeClr val="tx1"/>
              </a:solidFill>
              <a:effectLst/>
              <a:latin typeface="Arial" pitchFamily="34" charset="0"/>
              <a:cs typeface="Arial" pitchFamily="34" charset="0"/>
            </a:endParaRPr>
          </a:p>
          <a:p>
            <a:pPr marL="0" marR="0" lvl="0" indent="539750" algn="just" defTabSz="914400" rtl="0" eaLnBrk="0" fontAlgn="base" latinLnBrk="0" hangingPunct="0">
              <a:lnSpc>
                <a:spcPct val="100000"/>
              </a:lnSpc>
              <a:spcBef>
                <a:spcPct val="0"/>
              </a:spcBef>
              <a:spcAft>
                <a:spcPct val="0"/>
              </a:spcAft>
              <a:buClrTx/>
              <a:buSzTx/>
              <a:buFontTx/>
              <a:buChar char="•"/>
              <a:tabLst/>
            </a:pPr>
            <a:r>
              <a:rPr kumimoji="0" lang="uk-UA" sz="22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відповідність змісту та обсягу заходів санітарно-епідемічній ситуації у військах та серед населення.</a:t>
            </a:r>
            <a:endParaRPr kumimoji="0" lang="uk-UA" sz="2200" b="0" i="0" u="none" strike="noStrike" cap="none" normalizeH="0" baseline="0" dirty="0" smtClean="0">
              <a:ln>
                <a:noFill/>
              </a:ln>
              <a:solidFill>
                <a:schemeClr val="tx1"/>
              </a:solidFill>
              <a:effectLst/>
              <a:latin typeface="Arial" pitchFamily="34" charset="0"/>
              <a:cs typeface="Arial" pitchFamily="34" charset="0"/>
            </a:endParaRPr>
          </a:p>
          <a:p>
            <a:pPr marL="0" marR="0" lvl="0" indent="539750" algn="just" defTabSz="914400" rtl="0" eaLnBrk="0" fontAlgn="base" latinLnBrk="0" hangingPunct="0">
              <a:lnSpc>
                <a:spcPct val="100000"/>
              </a:lnSpc>
              <a:spcBef>
                <a:spcPct val="0"/>
              </a:spcBef>
              <a:spcAft>
                <a:spcPct val="0"/>
              </a:spcAft>
              <a:buClrTx/>
              <a:buSzTx/>
              <a:buFontTx/>
              <a:buNone/>
              <a:tabLst/>
            </a:pPr>
            <a:r>
              <a:rPr kumimoji="0" lang="uk-UA" sz="22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За організацію та проведення протиепідемічних заходів у військах відповідають командувачі військ оперативних командувань та Командування Військово-Морських Сил, командири військових частин та начальники медичної служби (органу управління медичним забезпеченням).</a:t>
            </a:r>
            <a:endParaRPr kumimoji="0" lang="uk-UA" sz="2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ChangeArrowheads="1"/>
          </p:cNvSpPr>
          <p:nvPr/>
        </p:nvSpPr>
        <p:spPr bwMode="auto">
          <a:xfrm>
            <a:off x="179512" y="749357"/>
            <a:ext cx="7848872" cy="5170646"/>
          </a:xfrm>
          <a:prstGeom prst="rect">
            <a:avLst/>
          </a:prstGeom>
          <a:solidFill>
            <a:schemeClr val="accent5">
              <a:lumMod val="40000"/>
              <a:lumOff val="60000"/>
            </a:scheme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22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Протиепідемічні заходи спрямовані на запобігання та ліквідацію інфекційних захворювань у військах. Це досягається проведенням медичною службою комплексу заходів щодо нейтралізації джерел інфекції, розриву механізму передачі збудника інфекції та створення несприятливості організму до інфекційних захворювань.</a:t>
            </a:r>
            <a:endParaRPr kumimoji="0" lang="uk-UA" sz="2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2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Протиепідемічні заходи проводяться в тісній взаємодії з командуванням, посадовими особами продовольчої, ветеринарної, </a:t>
            </a:r>
            <a:r>
              <a:rPr kumimoji="0" lang="uk-UA" sz="2200" b="0" i="1" u="none" strike="noStrike" cap="none" normalizeH="0" baseline="0" dirty="0" err="1" smtClean="0">
                <a:ln>
                  <a:noFill/>
                </a:ln>
                <a:solidFill>
                  <a:srgbClr val="FF0000"/>
                </a:solidFill>
                <a:effectLst/>
                <a:latin typeface="Times New Roman" pitchFamily="18" charset="0"/>
                <a:ea typeface="Franklin Gothic Demi" pitchFamily="34" charset="0"/>
                <a:cs typeface="Times New Roman" pitchFamily="18" charset="0"/>
              </a:rPr>
              <a:t>квартирно-</a:t>
            </a:r>
            <a:r>
              <a:rPr kumimoji="0" lang="uk-UA" sz="22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 експлуатаційної та інших служб.</a:t>
            </a:r>
            <a:endParaRPr kumimoji="0" lang="uk-UA" sz="2200" b="0" i="0" u="none" strike="noStrike" cap="none" normalizeH="0" baseline="0" dirty="0" smtClean="0">
              <a:ln>
                <a:noFill/>
              </a:ln>
              <a:solidFill>
                <a:srgbClr val="FF00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2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Обов’язки командирів і начальників усіх рівнів, а також інших посадових осіб щодо проведення протиепідемічних заходів регламентовані статутами</a:t>
            </a:r>
            <a:r>
              <a:rPr kumimoji="0" lang="uk-UA" sz="2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uk-UA" sz="22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Збройних Сил України, наказами Міністерства оборони України, Генерального штабу Збройних Сил України та іншими нормативно-правовими актами і керівними документами</a:t>
            </a:r>
            <a:r>
              <a:rPr kumimoji="0" lang="uk-UA" sz="16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a:t>
            </a:r>
            <a:endParaRPr kumimoji="0" lang="uk-U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179512" y="887857"/>
            <a:ext cx="7776864" cy="4893647"/>
          </a:xfrm>
          <a:prstGeom prst="rect">
            <a:avLst/>
          </a:prstGeom>
          <a:solidFill>
            <a:srgbClr val="FFFF00"/>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2400" b="0" i="1" u="none" strike="noStrike" cap="none" normalizeH="0" baseline="0" dirty="0" err="1" smtClean="0">
                <a:ln>
                  <a:noFill/>
                </a:ln>
                <a:solidFill>
                  <a:srgbClr val="FF0000"/>
                </a:solidFill>
                <a:effectLst/>
                <a:latin typeface="Times New Roman" pitchFamily="18" charset="0"/>
                <a:ea typeface="Calibri" pitchFamily="34" charset="0"/>
                <a:cs typeface="Times New Roman" pitchFamily="18" charset="0"/>
              </a:rPr>
              <a:t>З</a:t>
            </a:r>
            <a:r>
              <a:rPr kumimoji="0" lang="ru-RU" sz="2400" b="0" i="1" u="none" strike="noStrike" cap="none" normalizeH="0" baseline="0" dirty="0" err="1" smtClean="0" bmk="">
                <a:ln>
                  <a:noFill/>
                </a:ln>
                <a:solidFill>
                  <a:srgbClr val="FF0000"/>
                </a:solidFill>
                <a:effectLst/>
                <a:latin typeface="Times New Roman" pitchFamily="18" charset="0"/>
                <a:ea typeface="Calibri" pitchFamily="34" charset="0"/>
                <a:cs typeface="Times New Roman" pitchFamily="18" charset="0"/>
              </a:rPr>
              <a:t>міст</a:t>
            </a:r>
            <a:r>
              <a:rPr kumimoji="0" lang="ru-RU" sz="2400" b="0" i="1" u="none" strike="noStrike" cap="none" normalizeH="0" baseline="0" dirty="0" smtClean="0" bmk="">
                <a:ln>
                  <a:noFill/>
                </a:ln>
                <a:solidFill>
                  <a:srgbClr val="FF0000"/>
                </a:solidFill>
                <a:effectLst/>
                <a:latin typeface="Times New Roman" pitchFamily="18" charset="0"/>
                <a:ea typeface="Calibri" pitchFamily="34" charset="0"/>
                <a:cs typeface="Times New Roman" pitchFamily="18" charset="0"/>
              </a:rPr>
              <a:t>, </a:t>
            </a:r>
            <a:r>
              <a:rPr kumimoji="0" lang="ru-RU" sz="2400" b="0" i="1" u="none" strike="noStrike" cap="none" normalizeH="0" baseline="0" dirty="0" err="1" smtClean="0" bmk="">
                <a:ln>
                  <a:noFill/>
                </a:ln>
                <a:solidFill>
                  <a:srgbClr val="FF0000"/>
                </a:solidFill>
                <a:effectLst/>
                <a:latin typeface="Times New Roman" pitchFamily="18" charset="0"/>
                <a:ea typeface="Calibri" pitchFamily="34" charset="0"/>
                <a:cs typeface="Times New Roman" pitchFamily="18" charset="0"/>
              </a:rPr>
              <a:t>організація</a:t>
            </a:r>
            <a:r>
              <a:rPr kumimoji="0" lang="ru-RU" sz="2400" b="0" i="1" u="none" strike="noStrike" cap="none" normalizeH="0" baseline="0" dirty="0" smtClean="0" bmk="">
                <a:ln>
                  <a:noFill/>
                </a:ln>
                <a:solidFill>
                  <a:srgbClr val="FF0000"/>
                </a:solidFill>
                <a:effectLst/>
                <a:latin typeface="Times New Roman" pitchFamily="18" charset="0"/>
                <a:ea typeface="Calibri" pitchFamily="34" charset="0"/>
                <a:cs typeface="Times New Roman" pitchFamily="18" charset="0"/>
              </a:rPr>
              <a:t> </a:t>
            </a:r>
            <a:r>
              <a:rPr kumimoji="0" lang="ru-RU" sz="2400" b="0" i="1" u="none" strike="noStrike" cap="none" normalizeH="0" baseline="0" dirty="0" err="1" smtClean="0" bmk="">
                <a:ln>
                  <a:noFill/>
                </a:ln>
                <a:solidFill>
                  <a:srgbClr val="FF0000"/>
                </a:solidFill>
                <a:effectLst/>
                <a:latin typeface="Times New Roman" pitchFamily="18" charset="0"/>
                <a:ea typeface="Calibri" pitchFamily="34" charset="0"/>
                <a:cs typeface="Times New Roman" pitchFamily="18" charset="0"/>
              </a:rPr>
              <a:t>і</a:t>
            </a:r>
            <a:r>
              <a:rPr kumimoji="0" lang="ru-RU" sz="2400" b="0" i="1" u="none" strike="noStrike" cap="none" normalizeH="0" baseline="0" dirty="0" smtClean="0" bmk="">
                <a:ln>
                  <a:noFill/>
                </a:ln>
                <a:solidFill>
                  <a:srgbClr val="FF0000"/>
                </a:solidFill>
                <a:effectLst/>
                <a:latin typeface="Times New Roman" pitchFamily="18" charset="0"/>
                <a:ea typeface="Calibri" pitchFamily="34" charset="0"/>
                <a:cs typeface="Times New Roman" pitchFamily="18" charset="0"/>
              </a:rPr>
              <a:t> порядок </a:t>
            </a:r>
            <a:r>
              <a:rPr kumimoji="0" lang="ru-RU" sz="2400" b="0" i="1" u="none" strike="noStrike" cap="none" normalizeH="0" baseline="0" dirty="0" err="1" smtClean="0" bmk="">
                <a:ln>
                  <a:noFill/>
                </a:ln>
                <a:solidFill>
                  <a:srgbClr val="FF0000"/>
                </a:solidFill>
                <a:effectLst/>
                <a:latin typeface="Times New Roman" pitchFamily="18" charset="0"/>
                <a:ea typeface="Calibri" pitchFamily="34" charset="0"/>
                <a:cs typeface="Times New Roman" pitchFamily="18" charset="0"/>
              </a:rPr>
              <a:t>проведення</a:t>
            </a:r>
            <a:r>
              <a:rPr kumimoji="0" lang="ru-RU" sz="2400" b="0" i="1" u="none" strike="noStrike" cap="none" normalizeH="0" baseline="0" dirty="0" smtClean="0" bmk="">
                <a:ln>
                  <a:noFill/>
                </a:ln>
                <a:solidFill>
                  <a:srgbClr val="FF0000"/>
                </a:solidFill>
                <a:effectLst/>
                <a:latin typeface="Times New Roman" pitchFamily="18" charset="0"/>
                <a:ea typeface="Calibri" pitchFamily="34" charset="0"/>
                <a:cs typeface="Times New Roman" pitchFamily="18" charset="0"/>
              </a:rPr>
              <a:t> </a:t>
            </a:r>
            <a:r>
              <a:rPr kumimoji="0" lang="ru-RU" sz="2400" b="0" i="1" u="none" strike="noStrike" cap="none" normalizeH="0" baseline="0" dirty="0" err="1" smtClean="0" bmk="">
                <a:ln>
                  <a:noFill/>
                </a:ln>
                <a:solidFill>
                  <a:srgbClr val="FF0000"/>
                </a:solidFill>
                <a:effectLst/>
                <a:latin typeface="Times New Roman" pitchFamily="18" charset="0"/>
                <a:ea typeface="Calibri" pitchFamily="34" charset="0"/>
                <a:cs typeface="Times New Roman" pitchFamily="18" charset="0"/>
              </a:rPr>
              <a:t>протиепідемічних</a:t>
            </a:r>
            <a:r>
              <a:rPr kumimoji="0" lang="ru-RU" sz="2400" b="0" i="1" u="none" strike="noStrike" cap="none" normalizeH="0" baseline="0" dirty="0" smtClean="0" bmk="">
                <a:ln>
                  <a:noFill/>
                </a:ln>
                <a:solidFill>
                  <a:srgbClr val="FF0000"/>
                </a:solidFill>
                <a:effectLst/>
                <a:latin typeface="Times New Roman" pitchFamily="18" charset="0"/>
                <a:ea typeface="Calibri" pitchFamily="34" charset="0"/>
                <a:cs typeface="Times New Roman" pitchFamily="18" charset="0"/>
              </a:rPr>
              <a:t> </a:t>
            </a:r>
            <a:r>
              <a:rPr kumimoji="0" lang="ru-RU" sz="2400" b="0" i="1" u="none" strike="noStrike" cap="none" normalizeH="0" baseline="0" dirty="0" err="1" smtClean="0" bmk="">
                <a:ln>
                  <a:noFill/>
                </a:ln>
                <a:solidFill>
                  <a:srgbClr val="FF0000"/>
                </a:solidFill>
                <a:effectLst/>
                <a:latin typeface="Times New Roman" pitchFamily="18" charset="0"/>
                <a:ea typeface="Calibri" pitchFamily="34" charset="0"/>
                <a:cs typeface="Times New Roman" pitchFamily="18" charset="0"/>
              </a:rPr>
              <a:t>заходів</a:t>
            </a:r>
            <a:endParaRPr kumimoji="0" lang="uk-UA" sz="2400" b="0" i="0" u="none" strike="noStrike" cap="none" normalizeH="0" baseline="0" dirty="0" smtClean="0">
              <a:ln>
                <a:noFill/>
              </a:ln>
              <a:solidFill>
                <a:srgbClr val="FF00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4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Протиепідемічні заходи під час локалізації та ліквідації осередку інфекційного захворювання мають комплексний підхід і відповідають змісту та обсягу заходів залежно від джерела збудника інфекції, а саме:</a:t>
            </a:r>
            <a:endParaRPr kumimoji="0" lang="uk-UA"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4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під час нейтралізації джерела збудника </a:t>
            </a:r>
            <a:r>
              <a:rPr kumimoji="0" lang="uk-UA" sz="2400" b="0" i="0" u="none" strike="noStrike" cap="none" normalizeH="0" baseline="0" dirty="0" err="1" smtClean="0">
                <a:ln>
                  <a:noFill/>
                </a:ln>
                <a:solidFill>
                  <a:srgbClr val="000000"/>
                </a:solidFill>
                <a:effectLst/>
                <a:latin typeface="Times New Roman" pitchFamily="18" charset="0"/>
                <a:ea typeface="Franklin Gothic Demi" pitchFamily="34" charset="0"/>
                <a:cs typeface="Times New Roman" pitchFamily="18" charset="0"/>
              </a:rPr>
              <a:t>антропонозних</a:t>
            </a:r>
            <a:r>
              <a:rPr kumimoji="0" lang="uk-UA" sz="24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інфекцій проводяться ізоляційні, лікувально-діагностичні, а в разі необхідності режимно-обмежувальні протиепідемічні заходи; </a:t>
            </a:r>
            <a:endParaRPr kumimoji="0" lang="uk-UA"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4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при зоонозних інфекціях, крім перелічених заходів, застосовуються протиепізоотичні та ветеринарно-санітарні, дератизаційні та дезінсекційні заходи.</a:t>
            </a:r>
            <a:endParaRPr kumimoji="0" lang="uk-UA"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1"/>
          <p:cNvSpPr>
            <a:spLocks noChangeArrowheads="1"/>
          </p:cNvSpPr>
          <p:nvPr/>
        </p:nvSpPr>
        <p:spPr bwMode="auto">
          <a:xfrm>
            <a:off x="179512" y="241525"/>
            <a:ext cx="7776864" cy="6186309"/>
          </a:xfrm>
          <a:prstGeom prst="rect">
            <a:avLst/>
          </a:prstGeom>
          <a:solidFill>
            <a:srgbClr val="FFFF00"/>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У військовій частині виявлення інфекційних хворих і носіїв інфекційних хвороб здійснюється:</a:t>
            </a:r>
            <a:endParaRPr kumimoji="0" lang="uk-UA" b="0" i="0" u="none" strike="noStrike" cap="none" normalizeH="0" baseline="0" dirty="0" smtClean="0">
              <a:ln>
                <a:noFill/>
              </a:ln>
              <a:solidFill>
                <a:srgbClr val="FF00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uk-UA"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на ранкових оглядах і вечірніх перевірках командирами підрозділів і медичними працівниками методом опитування особового складу;</a:t>
            </a:r>
            <a:endParaRPr kumimoji="0" lang="uk-UA"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uk-UA"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під час медичного обстеження працівників об’єктів харчування, водопостачання і банно-прального обслуговування; на амбулаторному прийомі;</a:t>
            </a:r>
            <a:endParaRPr kumimoji="0" lang="uk-UA"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uk-UA"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під час проведення медичних оглядів військовослужбовців, що прибули у військову частину і повертаються з відряджень, відпусток та лікувальних закладів;</a:t>
            </a:r>
            <a:endParaRPr kumimoji="0" lang="uk-UA"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uk-UA"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під час тілесних оглядів військовослужбовців у лазні;</a:t>
            </a:r>
            <a:endParaRPr kumimoji="0" lang="uk-UA"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uk-UA"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під час прийому поповнення і планових медичних оглядів та обстежень;</a:t>
            </a:r>
            <a:endParaRPr kumimoji="0" lang="uk-UA"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uk-UA"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осіб, які зазнали ризику зараження, організація за ними медичного спостереження.</a:t>
            </a:r>
            <a:endParaRPr kumimoji="0" lang="uk-UA"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Виявлених інфекційних хворих і осіб з підозрою на інфекційне захворювання негайно ізолюють в ізолятор медичного пункту (медичної роти).</a:t>
            </a:r>
            <a:endParaRPr kumimoji="0" lang="uk-UA"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У військових частинах, де немає штатного ізолятора, інфекційних хворих ізолюють у заздалегідь передбаченому окремому приміщенні.</a:t>
            </a:r>
            <a:endParaRPr kumimoji="0" lang="uk-UA"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В ізоляторі медичного пункту (медичної роти) дотримується протиепідемічний режим, зміст якого визначається епідеміологічними особливостями конкретної інфекції.</a:t>
            </a:r>
            <a:endParaRPr kumimoji="0" lang="uk-UA"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
          <p:cNvSpPr>
            <a:spLocks noChangeArrowheads="1"/>
          </p:cNvSpPr>
          <p:nvPr/>
        </p:nvSpPr>
        <p:spPr bwMode="auto">
          <a:xfrm>
            <a:off x="179512" y="672412"/>
            <a:ext cx="7776864" cy="5324535"/>
          </a:xfrm>
          <a:prstGeom prst="rect">
            <a:avLst/>
          </a:prstGeom>
          <a:solidFill>
            <a:srgbClr val="FFFF00"/>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20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Вимоги до протиепідемічного режиму та обладнання ізолятора:</a:t>
            </a:r>
            <a:endParaRPr kumimoji="0" lang="uk-UA" sz="2000" b="0" i="0" u="none" strike="noStrike" cap="none" normalizeH="0" baseline="0" dirty="0" smtClean="0">
              <a:ln>
                <a:noFill/>
              </a:ln>
              <a:solidFill>
                <a:srgbClr val="FF00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наявність окремого входу і туалету;</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окреме розміщення хворих з урахуванням механізму передачі інфекції; </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забезпечення хворих натільною та постільною білизною, посудом і предметами догляду;</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виділення ємкостей для замочування білизни, посуду для дезінфекції виділень хворих, а також мішків для зберігання одягу;</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знезараження столового та чайного посуду; </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санітарна обробка хворих, що надходять до ізолятора; </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створення умов для дотримання хворими та обслуговуючим персоналом правил особистої гігієни;</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дотримання обслуговуючим персоналом вимог особистої безпеки (використання респіраторів, додаткових медичних халатів, знезараження рук після відвідування ізолятора тощо);</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проведення поточної дезінфекції, дезінсекції; </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заборона допуску в ізолятор сторонніх осіб.</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1"/>
          <p:cNvSpPr>
            <a:spLocks noChangeArrowheads="1"/>
          </p:cNvSpPr>
          <p:nvPr/>
        </p:nvSpPr>
        <p:spPr bwMode="auto">
          <a:xfrm>
            <a:off x="179512" y="210749"/>
            <a:ext cx="7776864" cy="6247864"/>
          </a:xfrm>
          <a:prstGeom prst="rect">
            <a:avLst/>
          </a:prstGeom>
          <a:solidFill>
            <a:srgbClr val="00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20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Хворих тимчасово розміщують в ізоляторі не більше ніж на одну добу</a:t>
            </a:r>
            <a:r>
              <a:rPr kumimoji="0" lang="uk-UA" sz="2000" b="0" i="0"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 </a:t>
            </a: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для огляду, обстеження, встановлення (підтвердження) діагнозу, </a:t>
            </a:r>
            <a:r>
              <a:rPr kumimoji="0" lang="uk-UA" sz="2000" b="0" i="0" u="none" strike="noStrike" cap="none" normalizeH="0" baseline="0" dirty="0" smtClean="0">
                <a:ln>
                  <a:noFill/>
                </a:ln>
                <a:solidFill>
                  <a:srgbClr val="000000"/>
                </a:solidFill>
                <a:effectLst/>
                <a:latin typeface="Times New Roman" pitchFamily="18" charset="0"/>
                <a:ea typeface="Franklin Gothic Heavy" pitchFamily="34" charset="0"/>
                <a:cs typeface="Times New Roman" pitchFamily="18" charset="0"/>
              </a:rPr>
              <a:t>надання</a:t>
            </a:r>
            <a:r>
              <a:rPr kumimoji="0" lang="uk-UA" sz="2000" b="0" i="0" u="none" strike="noStrike" cap="none" normalizeH="0" baseline="0" dirty="0" smtClean="0">
                <a:ln>
                  <a:noFill/>
                </a:ln>
                <a:solidFill>
                  <a:srgbClr val="000000"/>
                </a:solidFill>
                <a:effectLst/>
                <a:latin typeface="Times New Roman" pitchFamily="18" charset="0"/>
                <a:ea typeface="Arial" pitchFamily="34" charset="0"/>
                <a:cs typeface="Times New Roman" pitchFamily="18" charset="0"/>
              </a:rPr>
              <a:t> </a:t>
            </a: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невідкладної </a:t>
            </a:r>
            <a:r>
              <a:rPr kumimoji="0" lang="uk-UA" sz="2000" b="0" i="0" u="none" strike="noStrike" cap="none" normalizeH="0" baseline="0" dirty="0" err="1" smtClean="0">
                <a:ln>
                  <a:noFill/>
                </a:ln>
                <a:solidFill>
                  <a:srgbClr val="000000"/>
                </a:solidFill>
                <a:effectLst/>
                <a:latin typeface="Times New Roman" pitchFamily="18" charset="0"/>
                <a:ea typeface="Franklin Gothic Demi" pitchFamily="34" charset="0"/>
                <a:cs typeface="Times New Roman" pitchFamily="18" charset="0"/>
              </a:rPr>
              <a:t>медичної'</a:t>
            </a: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допомоги і збору епідеміологічного анамнезу. </a:t>
            </a:r>
            <a:r>
              <a:rPr kumimoji="0" lang="uk-UA" sz="20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Дозволяється залишати для лікування в ізоляторі</a:t>
            </a:r>
            <a:r>
              <a:rPr kumimoji="0" lang="uk-UA" sz="2000" b="0" i="0"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 </a:t>
            </a: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тільки хворих з неускладненими формами грипу і гострих респіраторних інфекцій легкого та </a:t>
            </a:r>
            <a:r>
              <a:rPr kumimoji="0" lang="uk-UA" sz="2000" b="0" i="0" u="none" strike="noStrike" cap="none" normalizeH="0" baseline="0" dirty="0" err="1" smtClean="0">
                <a:ln>
                  <a:noFill/>
                </a:ln>
                <a:solidFill>
                  <a:srgbClr val="000000"/>
                </a:solidFill>
                <a:effectLst/>
                <a:latin typeface="Times New Roman" pitchFamily="18" charset="0"/>
                <a:ea typeface="Franklin Gothic Demi" pitchFamily="34" charset="0"/>
                <a:cs typeface="Times New Roman" pitchFamily="18" charset="0"/>
              </a:rPr>
              <a:t>середньоважкого</a:t>
            </a: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неускладненого перебігу, а на кораблях в умовах автономного тривалого походу - і з іншими нозологічними формами інфекційних хвороб.</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Інфекційні хворі госпіталізуються, як правило, до інфекційних відділень ВМКЦ або військових госпіталів і лише у виняткових випадках - до інфекційних відділень лікарень МОЗ України.</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Евакуація інфекційного хворого з ізолятора (підрозділу) військової частини до інфекційного відділення проводиться на санітарному або іншому спеціально виділеному для цієї мети транспорті військової частини чи ВМКЦ або військового госпіталю.</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Перевозити інфекційних хворих на громадському, а також не пристосованому для перевезення людей транспорті заборонено.</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0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Не допускається спільне транспортування на одному автомобілі хворих з різними інфекціями, а також інфекційних і соматичних хворих</a:t>
            </a:r>
            <a:r>
              <a:rPr kumimoji="0" lang="uk-UA" sz="16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a:t>
            </a:r>
            <a:endParaRPr kumimoji="0" lang="uk-UA" sz="1800" b="0" i="0" u="none" strike="noStrike" cap="none" normalizeH="0" baseline="0" dirty="0" smtClean="0">
              <a:ln>
                <a:noFill/>
              </a:ln>
              <a:solidFill>
                <a:srgbClr val="FF0000"/>
              </a:solidFill>
              <a:effectLst/>
              <a:latin typeface="Arial" pitchFamily="34" charset="0"/>
              <a:cs typeface="Arial"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1"/>
          <p:cNvSpPr>
            <a:spLocks noChangeArrowheads="1"/>
          </p:cNvSpPr>
          <p:nvPr/>
        </p:nvSpPr>
        <p:spPr bwMode="auto">
          <a:xfrm>
            <a:off x="251520" y="1134078"/>
            <a:ext cx="7704856" cy="4401205"/>
          </a:xfrm>
          <a:prstGeom prst="rect">
            <a:avLst/>
          </a:prstGeom>
          <a:solidFill>
            <a:srgbClr val="00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Для супроводу інфекційного хворого призначається фельдшер або санітарний інструктор. Він забезпечується медикаментами для надання невідкладної медичної допомоги, а також предметами догляду за хворими відповідно до характеру інфекційного захворювання (підкладне судно, місткість для збору і знезараження виділень хворого, клейонка - при кишкових інфекціях, </a:t>
            </a:r>
            <a:r>
              <a:rPr kumimoji="0" lang="uk-UA" sz="2000" b="0" i="0" u="none" strike="noStrike" cap="none" normalizeH="0" baseline="0" dirty="0" err="1" smtClean="0">
                <a:ln>
                  <a:noFill/>
                </a:ln>
                <a:solidFill>
                  <a:srgbClr val="000000"/>
                </a:solidFill>
                <a:effectLst/>
                <a:latin typeface="Times New Roman" pitchFamily="18" charset="0"/>
                <a:ea typeface="Franklin Gothic Demi" pitchFamily="34" charset="0"/>
                <a:cs typeface="Times New Roman" pitchFamily="18" charset="0"/>
              </a:rPr>
              <a:t>ватно-</a:t>
            </a: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марлевий респіратор - при респіраторних інфекціях) і засобами дезінфекції.</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Транспорт, на якому інфекційний хворий перевозиться до інфекційного відділення, піддається дезінфекції силами цього лікувального закладу.</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Евакуація інфекційних хворих з ешелонів здійснюється за заявкою начальника ешелону через військового коменданта залізничної станції</a:t>
            </a:r>
            <a:r>
              <a:rPr kumimoji="0" lang="uk-UA" sz="16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a:t>
            </a:r>
            <a:endParaRPr kumimoji="0" lang="uk-U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1"/>
          <p:cNvSpPr>
            <a:spLocks noChangeArrowheads="1"/>
          </p:cNvSpPr>
          <p:nvPr/>
        </p:nvSpPr>
        <p:spPr bwMode="auto">
          <a:xfrm>
            <a:off x="179512" y="826301"/>
            <a:ext cx="7776864" cy="5016758"/>
          </a:xfrm>
          <a:prstGeom prst="rect">
            <a:avLst/>
          </a:prstGeom>
          <a:solidFill>
            <a:srgbClr val="00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Про виявлення інфекційного хворого начальник медичної служби військової частини в установленому порядку доповідає командиру військової частини, старшому медичному начальнику та </a:t>
            </a:r>
            <a:r>
              <a:rPr kumimoji="0" lang="uk-UA" sz="20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не пізніше ніж через 12 годин після </a:t>
            </a:r>
            <a:r>
              <a:rPr lang="uk-UA" sz="2000" i="1" dirty="0" smtClean="0">
                <a:solidFill>
                  <a:srgbClr val="FF0000"/>
                </a:solidFill>
                <a:latin typeface="Times New Roman" pitchFamily="18" charset="0"/>
                <a:ea typeface="Franklin Gothic Demi" pitchFamily="34" charset="0"/>
                <a:cs typeface="Times New Roman" pitchFamily="18" charset="0"/>
              </a:rPr>
              <a:t>в</a:t>
            </a:r>
            <a:r>
              <a:rPr kumimoji="0" lang="uk-UA" sz="20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иявлення хворого</a:t>
            </a: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 по телефону або у вигляді термінового повідомлення до</a:t>
            </a:r>
            <a:r>
              <a:rPr kumimoji="0" lang="uk-UA" sz="2000" b="0" i="0" u="none" strike="noStrike" cap="none" normalizeH="0" dirty="0" smtClean="0">
                <a:ln>
                  <a:noFill/>
                </a:ln>
                <a:solidFill>
                  <a:srgbClr val="000000"/>
                </a:solidFill>
                <a:effectLst/>
                <a:latin typeface="Times New Roman" pitchFamily="18" charset="0"/>
                <a:ea typeface="Franklin Gothic Demi" pitchFamily="34" charset="0"/>
                <a:cs typeface="Times New Roman" pitchFamily="18" charset="0"/>
              </a:rPr>
              <a:t> установи служби превентивної медицини</a:t>
            </a: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території відповідальності. </a:t>
            </a:r>
            <a:r>
              <a:rPr kumimoji="0" lang="uk-UA" sz="20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Про виявлення хворого з особливо небезпечною інфекцією доповідається негайно</a:t>
            </a:r>
            <a:r>
              <a:rPr kumimoji="0" lang="uk-UA" sz="2000" b="0" i="1"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Після встановлення хворому діагнозу інфекційного захворювання начальник лікувального закладу інформує про це командира військової частини, звідки прибув хворий, начальника ВМКЦ та начальника закладу служби превентивної медицини території відповідальності. </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Лікувальний заклад, у якому було змінено або відмінено діагноз інфекційного захворювання, зобов’язаний протягом 24 годин повідомити про це заклад служби </a:t>
            </a:r>
            <a:r>
              <a:rPr kumimoji="0" lang="uk-UA" sz="2000" b="0" i="0" u="none" strike="noStrike" cap="none" normalizeH="0" baseline="0" smtClean="0">
                <a:ln>
                  <a:noFill/>
                </a:ln>
                <a:solidFill>
                  <a:srgbClr val="000000"/>
                </a:solidFill>
                <a:effectLst/>
                <a:latin typeface="Times New Roman" pitchFamily="18" charset="0"/>
                <a:ea typeface="Franklin Gothic Demi" pitchFamily="34" charset="0"/>
                <a:cs typeface="Times New Roman" pitchFamily="18" charset="0"/>
              </a:rPr>
              <a:t>превентивної медицини </a:t>
            </a: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території відповідальності</a:t>
            </a:r>
            <a:r>
              <a:rPr kumimoji="0" lang="uk-UA" sz="16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a:t>
            </a:r>
            <a:endParaRPr kumimoji="0" lang="uk-U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1"/>
          <p:cNvSpPr>
            <a:spLocks noChangeArrowheads="1"/>
          </p:cNvSpPr>
          <p:nvPr/>
        </p:nvSpPr>
        <p:spPr bwMode="auto">
          <a:xfrm>
            <a:off x="179512" y="56860"/>
            <a:ext cx="7776864" cy="6555641"/>
          </a:xfrm>
          <a:prstGeom prst="rect">
            <a:avLst/>
          </a:prstGeom>
          <a:solidFill>
            <a:srgbClr val="FFCC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Превентивна</a:t>
            </a:r>
            <a:r>
              <a:rPr kumimoji="0" lang="uk-UA" sz="2000" b="0" i="0" u="none" strike="noStrike" cap="none" normalizeH="0" dirty="0" smtClean="0">
                <a:ln>
                  <a:noFill/>
                </a:ln>
                <a:solidFill>
                  <a:srgbClr val="000000"/>
                </a:solidFill>
                <a:effectLst/>
                <a:latin typeface="Times New Roman" pitchFamily="18" charset="0"/>
                <a:ea typeface="Franklin Gothic Demi" pitchFamily="34" charset="0"/>
                <a:cs typeface="Times New Roman" pitchFamily="18" charset="0"/>
              </a:rPr>
              <a:t> медична </a:t>
            </a: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служба КМС Міністерства оборони України надає інформацію про хворих на карантинні або особливо небезпечні інфекції, які мають здатність до епідемічного розповсюдження, до МОЗ України. Про випадки виникнення серед місцевого населення інфекційних захворювань, які можуть призвести до розвитку невідкладних станів (лептоспіроз, менінгіти, </a:t>
            </a:r>
            <a:r>
              <a:rPr kumimoji="0" lang="uk-UA" sz="2000" b="0" i="0" u="none" strike="noStrike" cap="none" normalizeH="0" baseline="0" dirty="0" err="1" smtClean="0">
                <a:ln>
                  <a:noFill/>
                </a:ln>
                <a:solidFill>
                  <a:srgbClr val="000000"/>
                </a:solidFill>
                <a:effectLst/>
                <a:latin typeface="Times New Roman" pitchFamily="18" charset="0"/>
                <a:ea typeface="Franklin Gothic Demi" pitchFamily="34" charset="0"/>
                <a:cs typeface="Times New Roman" pitchFamily="18" charset="0"/>
              </a:rPr>
              <a:t>геморагічні</a:t>
            </a: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лихоманки тощо), або спалахів, установа</a:t>
            </a:r>
            <a:r>
              <a:rPr kumimoji="0" lang="uk-UA" sz="2000" b="0" i="0" u="none" strike="noStrike" cap="none" normalizeH="0" dirty="0" smtClean="0">
                <a:ln>
                  <a:noFill/>
                </a:ln>
                <a:solidFill>
                  <a:srgbClr val="000000"/>
                </a:solidFill>
                <a:effectLst/>
                <a:latin typeface="Times New Roman" pitchFamily="18" charset="0"/>
                <a:ea typeface="Franklin Gothic Demi" pitchFamily="34" charset="0"/>
                <a:cs typeface="Times New Roman" pitchFamily="18" charset="0"/>
              </a:rPr>
              <a:t> служби превентивної медицини </a:t>
            </a: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інформує медичну службу військових частин, які розташовані у зоні, де виявлений хворий.</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У разі встановлення діагнозу інфекційного захворювання цивільним особам, які отримують медичну допомогу у військово-медичному закладі, останній зобов’язаний протягом 24 годин повідомити про це Центр</a:t>
            </a:r>
            <a:r>
              <a:rPr kumimoji="0" lang="uk-UA" sz="2000" b="0" i="0" u="none" strike="noStrike" cap="none" normalizeH="0" dirty="0" smtClean="0">
                <a:ln>
                  <a:noFill/>
                </a:ln>
                <a:solidFill>
                  <a:srgbClr val="000000"/>
                </a:solidFill>
                <a:effectLst/>
                <a:latin typeface="Times New Roman" pitchFamily="18" charset="0"/>
                <a:ea typeface="Franklin Gothic Demi" pitchFamily="34" charset="0"/>
                <a:cs typeface="Times New Roman" pitchFamily="18" charset="0"/>
              </a:rPr>
              <a:t> контролю захворюваності </a:t>
            </a: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МОЗ України за місцем проживання хворого та військовий санітарно-епідеміологічний заклад території відповідальності.</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Військово-медичний заклад, медичний підрозділ, до якого прибув хворий (підозрілий) на особливо небезпечну інфекцію, яка має здатність до епідемічного розповсюдження, з метою запобігання розповсюдженню особливо небезпечних інфекцій організовує і проводить свою роботу в умовах </a:t>
            </a:r>
            <a:r>
              <a:rPr kumimoji="0" lang="uk-UA" sz="20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суворого протиепідемічного режиму</a:t>
            </a:r>
            <a:r>
              <a:rPr kumimoji="0" lang="uk-UA" sz="16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a:t>
            </a:r>
            <a:endParaRPr kumimoji="0" lang="uk-UA" sz="1800" b="0" i="0" u="none" strike="noStrike" cap="none" normalizeH="0" baseline="0" dirty="0" smtClean="0">
              <a:ln>
                <a:noFill/>
              </a:ln>
              <a:solidFill>
                <a:srgbClr val="FF0000"/>
              </a:solidFill>
              <a:effectLst/>
              <a:latin typeface="Arial" pitchFamily="34" charset="0"/>
              <a:cs typeface="Arial"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1"/>
          <p:cNvSpPr>
            <a:spLocks noChangeArrowheads="1"/>
          </p:cNvSpPr>
          <p:nvPr/>
        </p:nvSpPr>
        <p:spPr bwMode="auto">
          <a:xfrm>
            <a:off x="179512" y="980190"/>
            <a:ext cx="7776864" cy="4708981"/>
          </a:xfrm>
          <a:prstGeom prst="rect">
            <a:avLst/>
          </a:prstGeom>
          <a:solidFill>
            <a:srgbClr val="FFCC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Місце (об’єкт, територія), де виявлено джерело збудника інфекції та </a:t>
            </a:r>
            <a:r>
              <a:rPr kumimoji="0" lang="uk-UA" sz="2000" b="0" i="0" u="none" strike="noStrike" cap="none" normalizeH="0" baseline="0" dirty="0" smtClean="0">
                <a:ln>
                  <a:noFill/>
                </a:ln>
                <a:solidFill>
                  <a:srgbClr val="000000"/>
                </a:solidFill>
                <a:effectLst/>
                <a:latin typeface="Times New Roman" pitchFamily="18" charset="0"/>
                <a:ea typeface="Arial" pitchFamily="34" charset="0"/>
                <a:cs typeface="Times New Roman" pitchFamily="18" charset="0"/>
              </a:rPr>
              <a:t>відповідні </a:t>
            </a: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фактори передачі інфекції, вважають осередком інфекційного захворювання. В епідемічному осередку проводяться режимно-обмежувальні заходи, що забезпечують особливий режим життєдіяльності особового складу військової частини. Характер та обсяг цих заходів визначається епідеміологічними особливостями інфекції і конкретними умовами обстановки. У кожній військовій частині та військово-медичному закладі заздалегідь складається план заходів щодо запобігання занесенню та розповсюдженню особливо небезпечних інфекцій серед особового складу. У плані передбачаються і розробляються заходи, що проводяться в період епідемічного благополуччя, у разі загрози занесення особливо небезпечних інфекцій у військову частину (заклад), виникнення </a:t>
            </a:r>
            <a:r>
              <a:rPr kumimoji="0" lang="uk-UA" sz="2000" b="0" i="0" u="none" strike="noStrike" cap="none" normalizeH="0" baseline="0" dirty="0" smtClean="0">
                <a:ln>
                  <a:noFill/>
                </a:ln>
                <a:solidFill>
                  <a:srgbClr val="000000"/>
                </a:solidFill>
                <a:effectLst/>
                <a:latin typeface="Times New Roman" pitchFamily="18" charset="0"/>
                <a:ea typeface="Arial" pitchFamily="34" charset="0"/>
                <a:cs typeface="Times New Roman" pitchFamily="18" charset="0"/>
              </a:rPr>
              <a:t>випа</a:t>
            </a: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дків особливо небезпечних інфекцій серед особового складу військової частини (закладу</a:t>
            </a:r>
            <a:r>
              <a:rPr kumimoji="0" lang="uk-UA" sz="16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a:t>
            </a:r>
            <a:endParaRPr kumimoji="0" lang="uk-U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179512" y="456969"/>
            <a:ext cx="7848872" cy="5755422"/>
          </a:xfrm>
          <a:prstGeom prst="rect">
            <a:avLst/>
          </a:prstGeom>
          <a:solidFill>
            <a:srgbClr val="FF99CC"/>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16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Визначаються такі види режимно-обмежувальних протиепідемічних заходів: посилене медичне спостереження, обсервація і карантин.</a:t>
            </a:r>
            <a:endParaRPr kumimoji="0" lang="uk-UA" sz="800" b="0" i="0" u="none" strike="noStrike" cap="none" normalizeH="0" baseline="0" dirty="0" smtClean="0">
              <a:ln>
                <a:noFill/>
              </a:ln>
              <a:solidFill>
                <a:srgbClr val="FF00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16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Посилене медичне спостереження</a:t>
            </a:r>
            <a:r>
              <a:rPr kumimoji="0" lang="uk-UA" sz="1600" b="0" i="0"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 </a:t>
            </a:r>
            <a:r>
              <a:rPr kumimoji="0" lang="uk-UA" sz="16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комплекс </a:t>
            </a:r>
            <a:r>
              <a:rPr kumimoji="0" lang="uk-UA" sz="1600" b="0" i="0" u="none" strike="noStrike" cap="none" normalizeH="0" baseline="0" dirty="0" err="1" smtClean="0">
                <a:ln>
                  <a:noFill/>
                </a:ln>
                <a:solidFill>
                  <a:srgbClr val="000000"/>
                </a:solidFill>
                <a:effectLst/>
                <a:latin typeface="Times New Roman" pitchFamily="18" charset="0"/>
                <a:ea typeface="Franklin Gothic Demi" pitchFamily="34" charset="0"/>
                <a:cs typeface="Times New Roman" pitchFamily="18" charset="0"/>
              </a:rPr>
              <a:t>лікувально-</a:t>
            </a:r>
            <a:r>
              <a:rPr kumimoji="0" lang="uk-UA" sz="16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профілактичних і режимно-обмежувальних протиепідемічних заходів, спрямованих на раннє активне виявлення хворих і осіб з підозрою на інфекційні захворювання шляхом опитування, огляду, термометрії і спеціальних досліджень (лабораторних, інструментальних) особового складу, що підпали під ризик </a:t>
            </a:r>
            <a:r>
              <a:rPr kumimoji="0" lang="uk-UA" sz="1600" b="0" i="0" u="none" strike="noStrike" cap="none" normalizeH="0" baseline="0" dirty="0" smtClean="0">
                <a:ln>
                  <a:noFill/>
                </a:ln>
                <a:solidFill>
                  <a:srgbClr val="000000"/>
                </a:solidFill>
                <a:effectLst/>
                <a:latin typeface="Times New Roman" pitchFamily="18" charset="0"/>
                <a:ea typeface="Arial" pitchFamily="34" charset="0"/>
                <a:cs typeface="Times New Roman" pitchFamily="18" charset="0"/>
              </a:rPr>
              <a:t>зараження</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16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a:t>
            </a:r>
            <a:r>
              <a:rPr kumimoji="0" lang="uk-UA" sz="16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Обмежувальні заходи</a:t>
            </a:r>
            <a:r>
              <a:rPr kumimoji="0" lang="uk-UA" sz="1600" b="0" i="0"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 </a:t>
            </a:r>
            <a:r>
              <a:rPr kumimoji="0" lang="uk-UA" sz="16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під час виконання повсякденної діяльності передбачають: </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16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тимчасове обмеження або скасування відряджень, відпусток, звільнень, масових культурно-просвітницьких заходів; </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16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проведення повної санітарної обробки особовому складу;</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16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проведення екстреної профілактики; проведення щеплень;</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16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розгортання ізоляторів для хворих та підозрілих;</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16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посилення дотримання санітарно-гігієнічних та дезінфекційних заходів на об’єктах військової частини тощо.</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16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Посилене медичне спостереження </a:t>
            </a:r>
            <a:r>
              <a:rPr kumimoji="0" lang="uk-UA" sz="16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проводиться за вказівкою начальника медичної служби військової частини або за поданням фахівця санітарно-епідеміологічної служби території відповідальності.</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16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Обсервація</a:t>
            </a:r>
            <a:r>
              <a:rPr kumimoji="0" lang="uk-UA" sz="16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 система ізоляційно-обмежувальних, лікувально-профілактичних і протиепідемічних заходів, спрямованих на локалізацію та ліквідацію осередку інфекційного захворювання. Обсервація проводиться з метою обстеження </a:t>
            </a:r>
            <a:r>
              <a:rPr kumimoji="0" lang="uk-UA" sz="1600" b="0" i="0" u="none" strike="noStrike" cap="none" normalizeH="0" baseline="0" dirty="0" smtClean="0">
                <a:ln>
                  <a:noFill/>
                </a:ln>
                <a:solidFill>
                  <a:srgbClr val="000000"/>
                </a:solidFill>
                <a:effectLst/>
                <a:latin typeface="Times New Roman" pitchFamily="18" charset="0"/>
                <a:ea typeface="Arial" pitchFamily="34" charset="0"/>
                <a:cs typeface="Times New Roman" pitchFamily="18" charset="0"/>
              </a:rPr>
              <a:t>і </a:t>
            </a:r>
            <a:r>
              <a:rPr kumimoji="0" lang="uk-UA" sz="1600" b="0" i="0" u="none" strike="noStrike" cap="none" normalizeH="0" baseline="0" dirty="0" err="1" smtClean="0">
                <a:ln>
                  <a:noFill/>
                </a:ln>
                <a:solidFill>
                  <a:srgbClr val="000000"/>
                </a:solidFill>
                <a:effectLst/>
                <a:latin typeface="Times New Roman" pitchFamily="18" charset="0"/>
                <a:ea typeface="Franklin Gothic Demi" pitchFamily="34" charset="0"/>
                <a:cs typeface="Times New Roman" pitchFamily="18" charset="0"/>
              </a:rPr>
              <a:t>медичцого</a:t>
            </a:r>
            <a:r>
              <a:rPr kumimoji="0" lang="uk-UA" sz="16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нагляду за особовим складом, який </a:t>
            </a:r>
            <a:r>
              <a:rPr kumimoji="0" lang="uk-UA" sz="1600" b="0" i="0" u="none" strike="noStrike" cap="none" normalizeH="0" baseline="0" dirty="0" smtClean="0">
                <a:ln>
                  <a:noFill/>
                </a:ln>
                <a:solidFill>
                  <a:srgbClr val="000000"/>
                </a:solidFill>
                <a:effectLst/>
                <a:latin typeface="Times New Roman" pitchFamily="18" charset="0"/>
                <a:ea typeface="Franklin Gothic Heavy" pitchFamily="34" charset="0"/>
                <a:cs typeface="Times New Roman" pitchFamily="18" charset="0"/>
              </a:rPr>
              <a:t>підпив під</a:t>
            </a:r>
            <a:r>
              <a:rPr kumimoji="0" lang="uk-UA" sz="1600" b="0" i="0" u="none" strike="noStrike" cap="none" normalizeH="0" baseline="0" dirty="0" smtClean="0">
                <a:ln>
                  <a:noFill/>
                </a:ln>
                <a:solidFill>
                  <a:srgbClr val="000000"/>
                </a:solidFill>
                <a:effectLst/>
                <a:latin typeface="Times New Roman" pitchFamily="18" charset="0"/>
                <a:ea typeface="Arial" pitchFamily="34" charset="0"/>
                <a:cs typeface="Times New Roman" pitchFamily="18" charset="0"/>
              </a:rPr>
              <a:t> </a:t>
            </a:r>
            <a:r>
              <a:rPr kumimoji="0" lang="uk-UA" sz="16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ризик зараження, та спрямована на запобігання винесення інфекції за межі району обсервації.</a:t>
            </a:r>
            <a:endParaRPr kumimoji="0" lang="uk-U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179512" y="518525"/>
            <a:ext cx="7776864" cy="5632311"/>
          </a:xfrm>
          <a:prstGeom prst="rect">
            <a:avLst/>
          </a:prstGeom>
          <a:solidFill>
            <a:srgbClr val="66FF66"/>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20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Обсервація передбачає: </a:t>
            </a:r>
            <a:endParaRPr kumimoji="0" lang="uk-UA" sz="2000" b="0" i="0" u="none" strike="noStrike" cap="none" normalizeH="0" baseline="0" dirty="0" smtClean="0">
              <a:ln>
                <a:noFill/>
              </a:ln>
              <a:solidFill>
                <a:srgbClr val="FF00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a:t>
            </a:r>
            <a:r>
              <a:rPr kumimoji="0" lang="uk-UA" sz="2000" b="0" i="0" u="none" strike="noStrike" cap="none" normalizeH="0" baseline="0" dirty="0" smtClean="0" bmk="">
                <a:ln>
                  <a:noFill/>
                </a:ln>
                <a:solidFill>
                  <a:srgbClr val="000000"/>
                </a:solidFill>
                <a:effectLst/>
                <a:latin typeface="Times New Roman" pitchFamily="18" charset="0"/>
                <a:ea typeface="Franklin Gothic Demi" pitchFamily="34" charset="0"/>
                <a:cs typeface="Times New Roman" pitchFamily="18" charset="0"/>
              </a:rPr>
              <a:t>  посилене медичне спостереження; </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smtClean="0" bmk="_GoBack">
                <a:ln>
                  <a:noFill/>
                </a:ln>
                <a:solidFill>
                  <a:srgbClr val="000000"/>
                </a:solidFill>
                <a:effectLst/>
                <a:latin typeface="Times New Roman" pitchFamily="18" charset="0"/>
                <a:ea typeface="Franklin Gothic Demi" pitchFamily="34" charset="0"/>
                <a:cs typeface="Times New Roman" pitchFamily="18" charset="0"/>
              </a:rPr>
              <a:t>- обмеження пересування і переміщення особового складу (скасування відряджень, відпусток, звільнень, введення казарменого розташування особового складу); </a:t>
            </a:r>
            <a:endParaRPr kumimoji="0" lang="uk-UA" sz="2000" b="0" i="0" u="none" strike="noStrike" cap="none" normalizeH="0" baseline="0" dirty="0" smtClean="0" bmk="_GoBack">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smtClean="0" bmk="_GoBack">
                <a:ln>
                  <a:noFill/>
                </a:ln>
                <a:solidFill>
                  <a:srgbClr val="000000"/>
                </a:solidFill>
                <a:effectLst/>
                <a:latin typeface="Times New Roman" pitchFamily="18" charset="0"/>
                <a:ea typeface="Franklin Gothic Demi" pitchFamily="34" charset="0"/>
                <a:cs typeface="Times New Roman" pitchFamily="18" charset="0"/>
              </a:rPr>
              <a:t>- тимчасове скасування масових культурно-просвітницьких заходів;</a:t>
            </a:r>
            <a:endParaRPr kumimoji="0" lang="uk-UA" sz="2000" b="0" i="0" u="none" strike="noStrike" cap="none" normalizeH="0" baseline="0" dirty="0" smtClean="0" bmk="_GoBack">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smtClean="0" bmk="_GoBack">
                <a:ln>
                  <a:noFill/>
                </a:ln>
                <a:solidFill>
                  <a:srgbClr val="000000"/>
                </a:solidFill>
                <a:effectLst/>
                <a:latin typeface="Times New Roman" pitchFamily="18" charset="0"/>
                <a:ea typeface="Franklin Gothic Demi" pitchFamily="34" charset="0"/>
                <a:cs typeface="Times New Roman" pitchFamily="18" charset="0"/>
              </a:rPr>
              <a:t>-  проведення повної санітарної </a:t>
            </a:r>
            <a:r>
              <a:rPr kumimoji="0" lang="uk-UA" sz="2000" b="0" i="0" u="none" strike="noStrike" cap="none" normalizeH="0" baseline="0" dirty="0" err="1" smtClean="0" bmk="_GoBack">
                <a:ln>
                  <a:noFill/>
                </a:ln>
                <a:solidFill>
                  <a:srgbClr val="000000"/>
                </a:solidFill>
                <a:effectLst/>
                <a:latin typeface="Times New Roman" pitchFamily="18" charset="0"/>
                <a:ea typeface="Franklin Gothic Demi" pitchFamily="34" charset="0"/>
                <a:cs typeface="Times New Roman" pitchFamily="18" charset="0"/>
              </a:rPr>
              <a:t>орбробки</a:t>
            </a:r>
            <a:r>
              <a:rPr kumimoji="0" lang="uk-UA" sz="2000" b="0" i="0" u="none" strike="noStrike" cap="none" normalizeH="0" baseline="0" dirty="0" smtClean="0" bmk="_GoBack">
                <a:ln>
                  <a:noFill/>
                </a:ln>
                <a:solidFill>
                  <a:srgbClr val="000000"/>
                </a:solidFill>
                <a:effectLst/>
                <a:latin typeface="Times New Roman" pitchFamily="18" charset="0"/>
                <a:ea typeface="Franklin Gothic Demi" pitchFamily="34" charset="0"/>
                <a:cs typeface="Times New Roman" pitchFamily="18" charset="0"/>
              </a:rPr>
              <a:t> особовому складу;</a:t>
            </a:r>
            <a:endParaRPr kumimoji="0" lang="uk-UA" sz="2000" b="0" i="0" u="none" strike="noStrike" cap="none" normalizeH="0" baseline="0" dirty="0" smtClean="0" bmk="_GoBack">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smtClean="0" bmk="_GoBack">
                <a:ln>
                  <a:noFill/>
                </a:ln>
                <a:solidFill>
                  <a:srgbClr val="000000"/>
                </a:solidFill>
                <a:effectLst/>
                <a:latin typeface="Times New Roman" pitchFamily="18" charset="0"/>
                <a:ea typeface="Franklin Gothic Demi" pitchFamily="34" charset="0"/>
                <a:cs typeface="Times New Roman" pitchFamily="18" charset="0"/>
              </a:rPr>
              <a:t>- проведення екстреної профілактики; </a:t>
            </a:r>
            <a:endParaRPr kumimoji="0" lang="uk-UA" sz="2000" b="0" i="0" u="none" strike="noStrike" cap="none" normalizeH="0" baseline="0" dirty="0" smtClean="0" bmk="_GoBack">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smtClean="0" bmk="_GoBack">
                <a:ln>
                  <a:noFill/>
                </a:ln>
                <a:solidFill>
                  <a:srgbClr val="000000"/>
                </a:solidFill>
                <a:effectLst/>
                <a:latin typeface="Times New Roman" pitchFamily="18" charset="0"/>
                <a:ea typeface="Franklin Gothic Demi" pitchFamily="34" charset="0"/>
                <a:cs typeface="Times New Roman" pitchFamily="18" charset="0"/>
              </a:rPr>
              <a:t>- проведення щеплень;</a:t>
            </a:r>
            <a:endParaRPr kumimoji="0" lang="uk-UA" sz="2000" b="0" i="0" u="none" strike="noStrike" cap="none" normalizeH="0" baseline="0" dirty="0" smtClean="0" bmk="_GoBack">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smtClean="0" bmk="_GoBack">
                <a:ln>
                  <a:noFill/>
                </a:ln>
                <a:solidFill>
                  <a:srgbClr val="000000"/>
                </a:solidFill>
                <a:effectLst/>
                <a:latin typeface="Times New Roman" pitchFamily="18" charset="0"/>
                <a:ea typeface="Franklin Gothic Demi" pitchFamily="34" charset="0"/>
                <a:cs typeface="Times New Roman" pitchFamily="18" charset="0"/>
              </a:rPr>
              <a:t> - розгортання ізоляторів (для хворих та з підозрою на хворобу) та обсерваторів (для контактних та здорових);</a:t>
            </a:r>
            <a:endParaRPr kumimoji="0" lang="uk-UA" sz="2000" b="0" i="0" u="none" strike="noStrike" cap="none" normalizeH="0" baseline="0" dirty="0" smtClean="0" bmk="_GoBack">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smtClean="0" bmk="_GoBack">
                <a:ln>
                  <a:noFill/>
                </a:ln>
                <a:solidFill>
                  <a:srgbClr val="000000"/>
                </a:solidFill>
                <a:effectLst/>
                <a:latin typeface="Times New Roman" pitchFamily="18" charset="0"/>
                <a:ea typeface="Franklin Gothic Demi" pitchFamily="34" charset="0"/>
                <a:cs typeface="Times New Roman" pitchFamily="18" charset="0"/>
              </a:rPr>
              <a:t>- посилення дотримання санітарно-гігієнічних та дезінфекційних заходів на об’єктах військової частини; </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err="1" smtClean="0">
                <a:ln>
                  <a:noFill/>
                </a:ln>
                <a:solidFill>
                  <a:srgbClr val="000000"/>
                </a:solidFill>
                <a:effectLst/>
                <a:latin typeface="Times New Roman" pitchFamily="18" charset="0"/>
                <a:ea typeface="Franklin Gothic Demi" pitchFamily="34" charset="0"/>
                <a:cs typeface="Times New Roman" pitchFamily="18" charset="0"/>
              </a:rPr>
              <a:t>-проведення</a:t>
            </a: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інших лікувально-профілактичних і протиепідемічних заходів.</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0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Обсервація вводиться і скасовується наказом командира військової частини за поданням посадових осіб превентивної</a:t>
            </a:r>
            <a:r>
              <a:rPr kumimoji="0" lang="uk-UA" sz="2000" b="0" i="1" u="none" strike="noStrike" cap="none" normalizeH="0" dirty="0" smtClean="0">
                <a:ln>
                  <a:noFill/>
                </a:ln>
                <a:solidFill>
                  <a:srgbClr val="FF0000"/>
                </a:solidFill>
                <a:effectLst/>
                <a:latin typeface="Times New Roman" pitchFamily="18" charset="0"/>
                <a:ea typeface="Franklin Gothic Demi" pitchFamily="34" charset="0"/>
                <a:cs typeface="Times New Roman" pitchFamily="18" charset="0"/>
              </a:rPr>
              <a:t> медичної </a:t>
            </a:r>
            <a:r>
              <a:rPr kumimoji="0" lang="uk-UA" sz="20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служби Міністерства оборони України.</a:t>
            </a:r>
            <a:endParaRPr kumimoji="0" lang="uk-UA" sz="2000" b="0" i="0" u="none" strike="noStrike" cap="none" normalizeH="0" baseline="0" dirty="0" smtClean="0">
              <a:ln>
                <a:noFill/>
              </a:ln>
              <a:solidFill>
                <a:srgbClr val="FF0000"/>
              </a:solidFill>
              <a:effectLst/>
              <a:latin typeface="Arial" pitchFamily="34" charset="0"/>
              <a:cs typeface="Arial"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ChangeArrowheads="1"/>
          </p:cNvSpPr>
          <p:nvPr/>
        </p:nvSpPr>
        <p:spPr bwMode="auto">
          <a:xfrm>
            <a:off x="179512" y="612844"/>
            <a:ext cx="7848872" cy="5632311"/>
          </a:xfrm>
          <a:prstGeom prst="rect">
            <a:avLst/>
          </a:prstGeom>
          <a:solidFill>
            <a:srgbClr val="66FF66"/>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20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Карантин</a:t>
            </a: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 система режимних і протиепідемічних заходів, спрямованих на повну ізоляцію епідемічного осередку і ліквідацію інфекційних захворювань у ньому.</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0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Карантин передбачає</a:t>
            </a:r>
            <a:r>
              <a:rPr kumimoji="0" lang="uk-UA" sz="2000" b="0" i="0"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 </a:t>
            </a:r>
            <a:endParaRPr kumimoji="0" lang="uk-UA" sz="2000" b="0" i="0" u="none" strike="noStrike" cap="none" normalizeH="0" baseline="0" dirty="0" smtClean="0">
              <a:ln>
                <a:noFill/>
              </a:ln>
              <a:solidFill>
                <a:srgbClr val="FF00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повну ізоляцію військової частини із встановленням озброєної охорони (виведенням корабля на рейд);</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роз’єднання особового складу по підрозділах; </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розгортання додаткових ізоляторів (обсерваторів), евакуацію хворих до спеціально визначеного лікувального закладу; </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проведення дезінфекційних заходів і повної санітарної обробки особового складу; </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імунізацію, екстрену профілактику та інші спеціальні заходи.</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0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Карантин установлюється та відміняється наказом начальника</a:t>
            </a:r>
            <a:r>
              <a:rPr kumimoji="0" lang="uk-UA" sz="2000" b="0" i="1" u="none" strike="noStrike" cap="none" normalizeH="0" dirty="0" smtClean="0">
                <a:ln>
                  <a:noFill/>
                </a:ln>
                <a:solidFill>
                  <a:srgbClr val="FF0000"/>
                </a:solidFill>
                <a:effectLst/>
                <a:latin typeface="Times New Roman" pitchFamily="18" charset="0"/>
                <a:ea typeface="Franklin Gothic Demi" pitchFamily="34" charset="0"/>
                <a:cs typeface="Times New Roman" pitchFamily="18" charset="0"/>
              </a:rPr>
              <a:t> генерального штабу ЗСУ за поданням </a:t>
            </a:r>
            <a:r>
              <a:rPr lang="uk-UA" sz="2000" i="1" dirty="0" smtClean="0">
                <a:solidFill>
                  <a:srgbClr val="FF0000"/>
                </a:solidFill>
                <a:latin typeface="Times New Roman" pitchFamily="18" charset="0"/>
                <a:ea typeface="Franklin Gothic Demi" pitchFamily="34" charset="0"/>
                <a:cs typeface="Times New Roman" pitchFamily="18" charset="0"/>
              </a:rPr>
              <a:t> начальника </a:t>
            </a:r>
            <a:r>
              <a:rPr kumimoji="0" lang="uk-UA" sz="2000" b="0" i="1" u="none" strike="noStrike" cap="none" normalizeH="0" dirty="0" smtClean="0">
                <a:ln>
                  <a:noFill/>
                </a:ln>
                <a:solidFill>
                  <a:srgbClr val="FF0000"/>
                </a:solidFill>
                <a:effectLst/>
                <a:latin typeface="Times New Roman" pitchFamily="18" charset="0"/>
                <a:ea typeface="Franklin Gothic Demi" pitchFamily="34" charset="0"/>
                <a:cs typeface="Times New Roman" pitchFamily="18" charset="0"/>
              </a:rPr>
              <a:t>управління  служби превентивної медицини КМС </a:t>
            </a:r>
            <a:r>
              <a:rPr kumimoji="0" lang="uk-UA" sz="20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МОУ.</a:t>
            </a:r>
            <a:endParaRPr kumimoji="0" lang="uk-UA" sz="2000" b="0" i="0" u="none" strike="noStrike" cap="none" normalizeH="0" baseline="0" dirty="0" smtClean="0">
              <a:ln>
                <a:noFill/>
              </a:ln>
              <a:solidFill>
                <a:srgbClr val="FF00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Загальне керівництво проведенням режимно-обмежувальних та інших заходів покладається на </a:t>
            </a:r>
            <a:r>
              <a:rPr kumimoji="0" lang="uk-UA" sz="20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надзвичайну протиепідемічну комісію військової частини (гарнізону).</a:t>
            </a:r>
            <a:endParaRPr kumimoji="0" lang="uk-UA" sz="2000" b="0" i="0" u="none" strike="noStrike" cap="none" normalizeH="0" baseline="0" dirty="0" smtClean="0">
              <a:ln>
                <a:noFill/>
              </a:ln>
              <a:solidFill>
                <a:srgbClr val="FF0000"/>
              </a:solidFill>
              <a:effectLst/>
              <a:latin typeface="Arial" pitchFamily="34" charset="0"/>
              <a:cs typeface="Arial"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179512" y="518525"/>
            <a:ext cx="7776864" cy="5632311"/>
          </a:xfrm>
          <a:prstGeom prst="rect">
            <a:avLst/>
          </a:prstGeom>
          <a:solidFill>
            <a:srgbClr val="66FF66"/>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Протиепізоотичні та ветеринарно-санітарні заходи проводяться з метою запобігання зараженню особового складу збудниками небезпечних для людини зоонозних інфекцій, що уражають тварин. Ці заходи спрямовані на підтримання епізоотичного благополуччя, забезпечення профілактики хвороб, у тому числі спільних для тварин і людей та запобігання постачанню до військ заражених харчових продуктів тваринного походження.</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0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Протиепізоотичні та ветеринарно-санітарні заходи</a:t>
            </a:r>
            <a:r>
              <a:rPr kumimoji="0" lang="uk-UA" sz="2000" b="0" i="0"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 </a:t>
            </a: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у військових частинах здійснюють фахівці служби ветеринарної медицини Збройних Сил України.</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0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На начальників медичної служби військових частин і фахівців закладів  служби превентивної  медицини покладаються:</a:t>
            </a:r>
            <a:endParaRPr kumimoji="0" lang="uk-UA" sz="2000" b="0" i="0" u="none" strike="noStrike" cap="none" normalizeH="0" baseline="0" dirty="0" smtClean="0">
              <a:ln>
                <a:noFill/>
              </a:ln>
              <a:solidFill>
                <a:srgbClr val="FF00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організація взаємодії зі службою ветеринарної медицини для отримання інформації про епізоотичну обстановку і спільне проведення профілактичних заходів;</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санітарний нагляд за транспортуванням, зберіганням і обробкою м’яса та інших продуктів тваринного походження, що надходять на постачання особового складу.</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ChangeArrowheads="1"/>
          </p:cNvSpPr>
          <p:nvPr/>
        </p:nvSpPr>
        <p:spPr bwMode="auto">
          <a:xfrm>
            <a:off x="179512" y="587602"/>
            <a:ext cx="7776864" cy="5909310"/>
          </a:xfrm>
          <a:prstGeom prst="rect">
            <a:avLst/>
          </a:prstGeom>
          <a:solidFill>
            <a:srgbClr val="FFCC99"/>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Виділяють профілактичну, поточну і заключну дезінфекцію.</a:t>
            </a:r>
            <a:endParaRPr kumimoji="0" lang="uk-UA" b="0" i="0" u="none" strike="noStrike" cap="none" normalizeH="0" baseline="0" dirty="0" smtClean="0">
              <a:ln>
                <a:noFill/>
              </a:ln>
              <a:solidFill>
                <a:srgbClr val="FF00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Профілактична дезінфекція </a:t>
            </a:r>
            <a:r>
              <a:rPr kumimoji="0" lang="uk-UA"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у військовій частині проводиться відповідно плану.</a:t>
            </a:r>
            <a:endParaRPr kumimoji="0" lang="uk-UA"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Поточна дезінфекція</a:t>
            </a:r>
            <a:r>
              <a:rPr kumimoji="0" lang="uk-UA" b="0" i="0"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 </a:t>
            </a:r>
            <a:r>
              <a:rPr kumimoji="0" lang="uk-UA"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проводиться у військово-медичних закладах і медичних підрозділах, де перебуває інфекційний хворий з моменту його ізоляції (госпіталізації). Дезінфекції підлягають виділення хворих (харкотиння, блювотні маси, промивні води, кал, сеча, гній, кров тощо), посуд, залишки їжі, білизна, перев’язувальний матеріал, приміщення та інші предмети.</a:t>
            </a:r>
            <a:endParaRPr kumimoji="0" lang="uk-UA"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Заключна дезінфекція</a:t>
            </a:r>
            <a:r>
              <a:rPr kumimoji="0" lang="uk-UA" b="0" i="0"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 </a:t>
            </a:r>
            <a:r>
              <a:rPr kumimoji="0" lang="uk-UA"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проводиться не пізніше 3 годин після ізоляції, госпіталізації, одужання або смерті хворого з метою знищення збудників інфекційних хвороб у місцях, де він знаходився. Дезінфекції підлягають приміщення, постільна білизна, меблі, особисті речі хворого, інші предмети, а також транспорт, що використовувався для евакуації інфекційного хворого.</a:t>
            </a:r>
            <a:endParaRPr kumimoji="0" lang="uk-UA"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У медичному підрозділі чи відділенні військово-медичного закладу обладнується </a:t>
            </a:r>
            <a:r>
              <a:rPr kumimoji="0" lang="uk-UA"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дезінфекційний пункт</a:t>
            </a:r>
            <a:r>
              <a:rPr kumimoji="0" lang="uk-UA" b="0" i="0"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 </a:t>
            </a:r>
            <a:r>
              <a:rPr kumimoji="0" lang="uk-UA"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(дезінфекційний куточок), у якому знаходяться: поточний запас дезінфекційних засобів; комплект спеціального одягу (халати, шапочки, респіратори, гумові чоботи, рукавички, фартухи); </a:t>
            </a:r>
            <a:endParaRPr kumimoji="0" lang="uk-UA"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апаратура для дезінфекції; ваги; ємності для приготування і збереження розчинів; інструкції з використання дезінфекційних засобів, план профілактичної дезінфекції, журнал обліку приготування дезінфікуючих розчинів і журнал проведення дезінфекції</a:t>
            </a:r>
            <a:r>
              <a:rPr kumimoji="0" lang="uk-UA" sz="16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a:t>
            </a:r>
            <a:endParaRPr kumimoji="0" lang="uk-U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251520" y="518525"/>
            <a:ext cx="7704856" cy="5632311"/>
          </a:xfrm>
          <a:prstGeom prst="rect">
            <a:avLst/>
          </a:prstGeom>
          <a:solidFill>
            <a:srgbClr val="FFCC99"/>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20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Дезінсекція</a:t>
            </a: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 знищення переносників інфекційних захворювань і побутових паразитів на об’єктах зовнішнього середовища. Вона передбачає проведення заходів щодо запобігання виплоду членистоногих, їх знищення і захист особового складу від комах. </a:t>
            </a:r>
            <a:r>
              <a:rPr kumimoji="0" lang="uk-UA" sz="20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Розрізняють механічний, фізичний і хімічний методи дезінсекції.</a:t>
            </a:r>
            <a:endParaRPr kumimoji="0" lang="uk-UA" sz="2000" b="0" i="0" u="none" strike="noStrike" cap="none" normalizeH="0" baseline="0" dirty="0" smtClean="0">
              <a:ln>
                <a:noFill/>
              </a:ln>
              <a:solidFill>
                <a:srgbClr val="FF00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0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До механічного методу</a:t>
            </a:r>
            <a:r>
              <a:rPr kumimoji="0" lang="uk-UA" sz="2000" b="0" i="0"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 </a:t>
            </a: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відносяться видалення комах (їх личинок і лялечок) разом з відходами і нечистотами, </a:t>
            </a:r>
            <a:r>
              <a:rPr kumimoji="0" lang="uk-UA" sz="2000" b="0" i="0" u="none" strike="noStrike" cap="none" normalizeH="0" baseline="0" dirty="0" err="1" smtClean="0">
                <a:ln>
                  <a:noFill/>
                </a:ln>
                <a:solidFill>
                  <a:srgbClr val="000000"/>
                </a:solidFill>
                <a:effectLst/>
                <a:latin typeface="Times New Roman" pitchFamily="18" charset="0"/>
                <a:ea typeface="Franklin Gothic Demi" pitchFamily="34" charset="0"/>
                <a:cs typeface="Times New Roman" pitchFamily="18" charset="0"/>
              </a:rPr>
              <a:t>засітчування</a:t>
            </a: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вікон та прорізів дверей, використання засобів індивідуального захисту (сіток і пологів).</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0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Фізичний метод дезінсекції</a:t>
            </a:r>
            <a:r>
              <a:rPr kumimoji="0" lang="uk-UA" sz="2000" b="0" i="0"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 </a:t>
            </a: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передбачає спалювання зібраних комах і кліщів, сміття і предметів, що не </a:t>
            </a:r>
            <a:r>
              <a:rPr kumimoji="0" lang="uk-UA" sz="2000" b="0" i="0" u="none" strike="noStrike" cap="none" normalizeH="0" baseline="0" dirty="0" err="1" smtClean="0">
                <a:ln>
                  <a:noFill/>
                </a:ln>
                <a:solidFill>
                  <a:srgbClr val="000000"/>
                </a:solidFill>
                <a:effectLst/>
                <a:latin typeface="Times New Roman" pitchFamily="18" charset="0"/>
                <a:ea typeface="Franklin Gothic Demi" pitchFamily="34" charset="0"/>
                <a:cs typeface="Times New Roman" pitchFamily="18" charset="0"/>
              </a:rPr>
              <a:t>становляють</a:t>
            </a: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цінності (за наявності в них членистоногих); знищення вошей і гнид на білизні кип’ятінням і бученням, прасуванням гарячою праскою, а також камерну обробку обмундирування та постільної білизни.</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0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Хімічний метод</a:t>
            </a:r>
            <a:r>
              <a:rPr kumimoji="0" lang="uk-UA" sz="2000" b="0" i="0"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 </a:t>
            </a: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дезінсекції передбачає застосування хімічних препаратів (інсектицидів), що викликають загибель комах та їх личинок. Інсектициди застосовують у вигляді дустів, порошків, що змочуються, суспензій, емульсій, розчинів і аерозолів.</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ChangeArrowheads="1"/>
          </p:cNvSpPr>
          <p:nvPr/>
        </p:nvSpPr>
        <p:spPr bwMode="auto">
          <a:xfrm>
            <a:off x="179512" y="1087911"/>
            <a:ext cx="7776864" cy="4493538"/>
          </a:xfrm>
          <a:prstGeom prst="rect">
            <a:avLst/>
          </a:prstGeom>
          <a:solidFill>
            <a:srgbClr val="FFCC99"/>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22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Санітарна обробка </a:t>
            </a:r>
            <a:r>
              <a:rPr kumimoji="0" lang="uk-UA" sz="22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є комплексом заходів, що передбачає: гігієнічне миття особового складу зі зміною натільної білизни; камерну обробку (дезінсекцію, дезінфекцію) натільної білизни, обмундирування і постільної білизни; кип’ятінням (</a:t>
            </a:r>
            <a:r>
              <a:rPr kumimoji="0" lang="uk-UA" sz="2200" b="0" i="0" u="none" strike="noStrike" cap="none" normalizeH="0" baseline="0" dirty="0" err="1" smtClean="0">
                <a:ln>
                  <a:noFill/>
                </a:ln>
                <a:solidFill>
                  <a:srgbClr val="000000"/>
                </a:solidFill>
                <a:effectLst/>
                <a:latin typeface="Times New Roman" pitchFamily="18" charset="0"/>
                <a:ea typeface="Franklin Gothic Demi" pitchFamily="34" charset="0"/>
                <a:cs typeface="Times New Roman" pitchFamily="18" charset="0"/>
              </a:rPr>
              <a:t>бучінням</a:t>
            </a:r>
            <a:r>
              <a:rPr kumimoji="0" lang="uk-UA" sz="22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білизни, що піддається </a:t>
            </a:r>
            <a:r>
              <a:rPr kumimoji="0" lang="uk-UA" sz="2200" b="0" i="0" u="none" strike="noStrike" cap="none" normalizeH="0" baseline="0" dirty="0" err="1" smtClean="0">
                <a:ln>
                  <a:noFill/>
                </a:ln>
                <a:solidFill>
                  <a:srgbClr val="000000"/>
                </a:solidFill>
                <a:effectLst/>
                <a:latin typeface="Times New Roman" pitchFamily="18" charset="0"/>
                <a:ea typeface="Franklin Gothic Demi" pitchFamily="34" charset="0"/>
                <a:cs typeface="Times New Roman" pitchFamily="18" charset="0"/>
              </a:rPr>
              <a:t>пранню.Санітарна</a:t>
            </a:r>
            <a:r>
              <a:rPr kumimoji="0" lang="uk-UA" sz="22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обробка спрямована на знищення збудників інфекційних хвороб, комах і проводиться разом з дезінсекцією (дезінфекцією) житлових приміщень та інших об’єктів.</a:t>
            </a:r>
            <a:endParaRPr kumimoji="0" lang="uk-UA" sz="2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2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Санітарна обробка проводиться у разі виявлення серед особового складу </a:t>
            </a:r>
            <a:r>
              <a:rPr kumimoji="0" lang="uk-UA" sz="2200" b="0" i="0" u="none" strike="noStrike" cap="none" normalizeH="0" baseline="0" dirty="0" err="1" smtClean="0">
                <a:ln>
                  <a:noFill/>
                </a:ln>
                <a:solidFill>
                  <a:srgbClr val="000000"/>
                </a:solidFill>
                <a:effectLst/>
                <a:latin typeface="Times New Roman" pitchFamily="18" charset="0"/>
                <a:ea typeface="Franklin Gothic Demi" pitchFamily="34" charset="0"/>
                <a:cs typeface="Times New Roman" pitchFamily="18" charset="0"/>
              </a:rPr>
              <a:t>педикульозу</a:t>
            </a:r>
            <a:r>
              <a:rPr kumimoji="0" lang="uk-UA" sz="22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корости, висипного, поворотного і черевного тифів, туберкульозу, дифтерії та особливо небезпечних інфекцій. Вона організовується відповідно до розпорядження командира військової частини.</a:t>
            </a:r>
            <a:endParaRPr kumimoji="0" lang="uk-UA" sz="2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251520" y="703191"/>
            <a:ext cx="7704856" cy="5262979"/>
          </a:xfrm>
          <a:prstGeom prst="rect">
            <a:avLst/>
          </a:prstGeom>
          <a:solidFill>
            <a:srgbClr val="99FF66"/>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24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Санітарна обробка особового складу проводиться в санітарних пропускниках. У польових умовах санітарна обробка особового складу проводиться з використанням спеціальної техніки (дезінфекційно-душового автомобіля, дезінфекційно-душового причепу). У цьому разі забезпечення спеціальної техніки водою і дизельним паливом, а особового складу милом, мочалками та чистою білизною покладається на відповідні служби матеріально-технічного забезпечення військової частини.</a:t>
            </a:r>
            <a:endParaRPr kumimoji="0" lang="uk-UA"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4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До експлуатації дезінфекційно-душових установок допускаються водії (оператори) і санітарні інструктори-дезінфектори, які мають спеціальну підготовку та отримали допуск на право керування агрегатами, що працюють під тиском</a:t>
            </a:r>
            <a:r>
              <a:rPr kumimoji="0" lang="uk-UA" sz="16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a:t>
            </a:r>
            <a:endParaRPr kumimoji="0" lang="uk-U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
          <p:cNvSpPr>
            <a:spLocks noChangeArrowheads="1"/>
          </p:cNvSpPr>
          <p:nvPr/>
        </p:nvSpPr>
        <p:spPr bwMode="auto">
          <a:xfrm>
            <a:off x="179512" y="980190"/>
            <a:ext cx="7776864" cy="4708981"/>
          </a:xfrm>
          <a:prstGeom prst="rect">
            <a:avLst/>
          </a:prstGeom>
          <a:solidFill>
            <a:srgbClr val="99FF66"/>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20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Дератизація</a:t>
            </a:r>
            <a:r>
              <a:rPr kumimoji="0" lang="uk-UA" sz="2000" b="0" i="0"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 </a:t>
            </a: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це комплекс заходів, спрямованих на боротьбу з гризунами, які є джерелами (переносниками) інфекційних захворювань. Розрізняють профілактичні і винищувальні заходи. </a:t>
            </a:r>
            <a:r>
              <a:rPr kumimoji="0" lang="uk-UA" sz="20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Відповідальний</a:t>
            </a:r>
            <a:r>
              <a:rPr kumimoji="0" lang="uk-UA" sz="2000" b="0" i="1"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a:t>
            </a: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заступник командира військової частини з матеріально-технічного забезпечення.</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Профілактичні заходи передбачають проведення: систематичного очищення території військової частини (табору) від господарського сміття і бур’янів; збір харчових відходів та сміття в недоступні для гризунів контейнери і ємності; зберігання запасів продовольства і води в місцях, недоступних для гризунів; захист складських, житлових і службових приміщень та спеціальних споруд від проникнення гризунів.</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Заходи щодо винищення гризунів передбачають застосування механічних знарядь лову (капканів, </a:t>
            </a:r>
            <a:r>
              <a:rPr kumimoji="0" lang="uk-UA" sz="2000" b="0" i="0" u="none" strike="noStrike" cap="none" normalizeH="0" baseline="0" dirty="0" err="1" smtClean="0">
                <a:ln>
                  <a:noFill/>
                </a:ln>
                <a:solidFill>
                  <a:srgbClr val="000000"/>
                </a:solidFill>
                <a:effectLst/>
                <a:latin typeface="Times New Roman" pitchFamily="18" charset="0"/>
                <a:ea typeface="Franklin Gothic Demi" pitchFamily="34" charset="0"/>
                <a:cs typeface="Times New Roman" pitchFamily="18" charset="0"/>
              </a:rPr>
              <a:t>давилок</a:t>
            </a: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a:t>
            </a:r>
            <a:r>
              <a:rPr kumimoji="0" lang="uk-UA" sz="2000" b="0" i="0" u="none" strike="noStrike" cap="none" normalizeH="0" baseline="0" dirty="0" err="1" smtClean="0">
                <a:ln>
                  <a:noFill/>
                </a:ln>
                <a:solidFill>
                  <a:srgbClr val="000000"/>
                </a:solidFill>
                <a:effectLst/>
                <a:latin typeface="Times New Roman" pitchFamily="18" charset="0"/>
                <a:ea typeface="Franklin Gothic Demi" pitchFamily="34" charset="0"/>
                <a:cs typeface="Times New Roman" pitchFamily="18" charset="0"/>
              </a:rPr>
              <a:t>вершів</a:t>
            </a: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і саморобних пасток), використання хімічних засобів (ратицидів).</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548680"/>
            <a:ext cx="7848872" cy="5847755"/>
          </a:xfrm>
          <a:prstGeom prst="rect">
            <a:avLst/>
          </a:prstGeom>
          <a:solidFill>
            <a:srgbClr val="99FF33"/>
          </a:solidFill>
        </p:spPr>
        <p:txBody>
          <a:bodyPr wrap="square">
            <a:spAutoFit/>
          </a:bodyPr>
          <a:lstStyle/>
          <a:p>
            <a:pPr algn="just">
              <a:spcAft>
                <a:spcPts val="0"/>
              </a:spcAft>
            </a:pPr>
            <a:r>
              <a:rPr lang="uk-UA" sz="2200"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До комплексу протиепідемічних заходів, що забезпечують захист </a:t>
            </a:r>
            <a:r>
              <a:rPr lang="uk-UA" sz="2200" dirty="0"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особового </a:t>
            </a:r>
            <a:r>
              <a:rPr lang="uk-UA" sz="2200"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складу від інфекційних захворювань, входять </a:t>
            </a:r>
            <a:r>
              <a:rPr lang="uk-UA" sz="2200" i="1" dirty="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імунопрофілактика та </a:t>
            </a:r>
            <a:r>
              <a:rPr lang="uk-UA" sz="2200" i="1" dirty="0" smtClean="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екстрена </a:t>
            </a:r>
            <a:r>
              <a:rPr lang="uk-UA" sz="2200" i="1" dirty="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профілактика.</a:t>
            </a:r>
            <a:endParaRPr lang="uk-UA" sz="2200" dirty="0">
              <a:solidFill>
                <a:srgbClr val="FF0000"/>
              </a:solidFill>
              <a:latin typeface="Times New Roman" panose="02020603050405020304" pitchFamily="18" charset="0"/>
              <a:ea typeface="Calibri" panose="020F0502020204030204" pitchFamily="34" charset="0"/>
            </a:endParaRPr>
          </a:p>
          <a:p>
            <a:pPr algn="just">
              <a:spcAft>
                <a:spcPts val="0"/>
              </a:spcAft>
            </a:pPr>
            <a:r>
              <a:rPr lang="uk-UA" sz="2200" i="1" dirty="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Імунопрофілактика</a:t>
            </a:r>
            <a:r>
              <a:rPr lang="uk-UA" sz="2200"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 - це захід, що </a:t>
            </a:r>
            <a:r>
              <a:rPr lang="uk-UA" sz="2200" dirty="0"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здійснюється</a:t>
            </a:r>
            <a:r>
              <a:rPr lang="uk-UA" sz="2200"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	</a:t>
            </a:r>
            <a:r>
              <a:rPr lang="uk-UA" sz="2200" dirty="0"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з метою </a:t>
            </a:r>
            <a:r>
              <a:rPr lang="uk-UA" sz="2200"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створення у військовослужбовців штучного імунітету шляхом проведення завчасної </a:t>
            </a:r>
            <a:r>
              <a:rPr lang="uk-UA" sz="2200" dirty="0"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вакцинації</a:t>
            </a:r>
            <a:r>
              <a:rPr lang="uk-UA" sz="2200"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 Для вакцинації (щеплень) особового складу використовуються живі, </a:t>
            </a:r>
            <a:r>
              <a:rPr lang="uk-UA" sz="2200" dirty="0" err="1">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інактивовані</a:t>
            </a:r>
            <a:r>
              <a:rPr lang="uk-UA" sz="2200"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 хімічні, </a:t>
            </a:r>
            <a:r>
              <a:rPr lang="uk-UA" sz="2200" dirty="0" err="1">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рекомбінантні</a:t>
            </a:r>
            <a:r>
              <a:rPr lang="uk-UA" sz="2200"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 вакцини та анатоксини.</a:t>
            </a:r>
            <a:endParaRPr lang="uk-UA" sz="2200" dirty="0">
              <a:latin typeface="Times New Roman" panose="02020603050405020304" pitchFamily="18" charset="0"/>
              <a:ea typeface="Calibri" panose="020F0502020204030204" pitchFamily="34" charset="0"/>
            </a:endParaRPr>
          </a:p>
          <a:p>
            <a:pPr algn="just">
              <a:spcAft>
                <a:spcPts val="0"/>
              </a:spcAft>
            </a:pPr>
            <a:r>
              <a:rPr lang="uk-UA" sz="2200" i="1" dirty="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Військовослужбовцям Збройних Сил України щеплення проводяться згідно з Календарем профілактичних щеплень в Україні, затвердженим наказом	МОЗ України від 16.09.2011 № 595, в плановому порядку (профілактичні) та за епідемічними показаннями.</a:t>
            </a:r>
            <a:endParaRPr lang="uk-UA" sz="2200" dirty="0">
              <a:solidFill>
                <a:srgbClr val="FF0000"/>
              </a:solidFill>
              <a:latin typeface="Times New Roman" panose="02020603050405020304" pitchFamily="18" charset="0"/>
              <a:ea typeface="Calibri" panose="020F0502020204030204" pitchFamily="34" charset="0"/>
            </a:endParaRPr>
          </a:p>
          <a:p>
            <a:pPr algn="just">
              <a:spcAft>
                <a:spcPts val="0"/>
              </a:spcAft>
            </a:pPr>
            <a:r>
              <a:rPr lang="uk-UA" sz="2200"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У військовій частині для проведення щеплень видається наказ </a:t>
            </a:r>
            <a:r>
              <a:rPr lang="uk-UA" sz="2200" dirty="0"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командира </a:t>
            </a:r>
            <a:r>
              <a:rPr lang="uk-UA" sz="2200"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військової частини, у якому визначаються підготовчі заходи, власне </a:t>
            </a:r>
            <a:r>
              <a:rPr lang="uk-UA" sz="2200" dirty="0"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вакцинація</a:t>
            </a:r>
            <a:r>
              <a:rPr lang="uk-UA" sz="2200"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 спостереження за щепленими і реєстрація отриманих результатів</a:t>
            </a:r>
            <a:r>
              <a:rPr lang="uk-UA" sz="2200" dirty="0"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a:t>
            </a:r>
            <a:r>
              <a:rPr lang="en-US" sz="2200" dirty="0"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 </a:t>
            </a:r>
            <a:endParaRPr lang="uk-UA" sz="22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42936160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0"/>
            <a:ext cx="7776864" cy="6247864"/>
          </a:xfrm>
          <a:prstGeom prst="rect">
            <a:avLst/>
          </a:prstGeom>
          <a:solidFill>
            <a:srgbClr val="99FF33"/>
          </a:solidFill>
        </p:spPr>
        <p:txBody>
          <a:bodyPr wrap="square">
            <a:spAutoFit/>
          </a:bodyPr>
          <a:lstStyle/>
          <a:p>
            <a:pPr algn="just">
              <a:spcAft>
                <a:spcPts val="0"/>
              </a:spcAft>
            </a:pPr>
            <a:r>
              <a:rPr lang="uk-UA" sz="2000" i="1" dirty="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Екстрена профілактика</a:t>
            </a:r>
            <a:r>
              <a:rPr lang="uk-UA" sz="2000" dirty="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 </a:t>
            </a:r>
            <a:r>
              <a:rPr lang="uk-UA" sz="2000"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передбачає застосування антибіотиків, </a:t>
            </a:r>
            <a:r>
              <a:rPr lang="uk-UA" sz="2000" dirty="0"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анатоксинів</a:t>
            </a:r>
            <a:r>
              <a:rPr lang="uk-UA" sz="2000"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 сироваток, бактеріофагів, хіміопрепаратів, імуноглобулінів, </a:t>
            </a:r>
            <a:r>
              <a:rPr lang="uk-UA" sz="2000" dirty="0"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інтерферонів </a:t>
            </a:r>
            <a:r>
              <a:rPr lang="uk-UA" sz="2000"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та інших засобів для зниження ризику захворювання особового складу інфекційними хворобами. Способи застосування цих препаратів викладені у </a:t>
            </a:r>
            <a:r>
              <a:rPr lang="uk-UA" sz="2000" dirty="0"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відповідних </a:t>
            </a:r>
            <a:r>
              <a:rPr lang="uk-UA" sz="2000"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інструкціях.</a:t>
            </a:r>
            <a:endParaRPr lang="uk-UA" sz="2000" dirty="0">
              <a:latin typeface="Times New Roman" panose="02020603050405020304" pitchFamily="18" charset="0"/>
              <a:ea typeface="Calibri" panose="020F0502020204030204" pitchFamily="34" charset="0"/>
            </a:endParaRPr>
          </a:p>
          <a:p>
            <a:pPr algn="just">
              <a:spcAft>
                <a:spcPts val="0"/>
              </a:spcAft>
            </a:pPr>
            <a:r>
              <a:rPr lang="uk-UA" sz="2000" i="1" dirty="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Антибіотики застосовуються для екстреної профілактики гострих </a:t>
            </a:r>
            <a:r>
              <a:rPr lang="uk-UA" sz="2000" i="1" dirty="0" smtClean="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тонзилітів</a:t>
            </a:r>
            <a:r>
              <a:rPr lang="uk-UA" sz="2000" i="1" dirty="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 менінгококової інфекції, дифтерії, чуми, туляремії, холери, сибірської виразки, бруцельозу </a:t>
            </a:r>
            <a:r>
              <a:rPr lang="uk-UA" sz="2000" i="1" dirty="0" err="1" smtClean="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тощо.Хіміопрепарати</a:t>
            </a:r>
            <a:r>
              <a:rPr lang="uk-UA" sz="2000" i="1" dirty="0" smtClean="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 </a:t>
            </a:r>
            <a:r>
              <a:rPr lang="uk-UA" sz="2000" i="1" dirty="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використовуються для профілактики грипу, </a:t>
            </a:r>
            <a:r>
              <a:rPr lang="uk-UA" sz="2000" i="1" dirty="0" smtClean="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туберкульозу</a:t>
            </a:r>
            <a:r>
              <a:rPr lang="uk-UA" sz="2000" i="1" dirty="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 малярії і </a:t>
            </a:r>
            <a:r>
              <a:rPr lang="uk-UA" sz="2000" i="1" dirty="0" err="1" smtClean="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гельмінтозів</a:t>
            </a:r>
            <a:r>
              <a:rPr lang="uk-UA" sz="2000" i="1" dirty="0" err="1"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a:t>
            </a:r>
            <a:r>
              <a:rPr lang="uk-UA" sz="2000" i="1" dirty="0" err="1" smtClean="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Вакцини</a:t>
            </a:r>
            <a:r>
              <a:rPr lang="uk-UA" sz="2000" i="1" dirty="0" smtClean="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 </a:t>
            </a:r>
            <a:r>
              <a:rPr lang="uk-UA" sz="2000" i="1" dirty="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та анатоксини застосовуються для екстреної профілактики дифтерії, менінгококової інфекції, правця, ботулізму, ранових інфекцій, сказу, вірусних гепатитів “А” та “В” тощо.</a:t>
            </a:r>
            <a:endParaRPr lang="uk-UA" sz="2000" dirty="0">
              <a:solidFill>
                <a:srgbClr val="FF0000"/>
              </a:solidFill>
              <a:latin typeface="Times New Roman" panose="02020603050405020304" pitchFamily="18" charset="0"/>
              <a:ea typeface="Calibri" panose="020F0502020204030204" pitchFamily="34" charset="0"/>
            </a:endParaRPr>
          </a:p>
          <a:p>
            <a:pPr algn="just">
              <a:spcAft>
                <a:spcPts val="0"/>
              </a:spcAft>
            </a:pPr>
            <a:r>
              <a:rPr lang="uk-UA" sz="2000" dirty="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 </a:t>
            </a:r>
            <a:r>
              <a:rPr lang="uk-UA" sz="2000" i="1" dirty="0" smtClean="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Специфічні </a:t>
            </a:r>
            <a:r>
              <a:rPr lang="uk-UA" sz="2000" i="1" dirty="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сироватки використовуються для екстреної профілактики (і </a:t>
            </a:r>
            <a:r>
              <a:rPr lang="uk-UA" sz="2000" i="1" dirty="0" smtClean="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лікування</a:t>
            </a:r>
            <a:r>
              <a:rPr lang="uk-UA" sz="2000" i="1" dirty="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 дифтерії, правця, ранових інфекцій, ботулізму, сибірської виразки і </a:t>
            </a:r>
            <a:r>
              <a:rPr lang="uk-UA" sz="2000" i="1" dirty="0" smtClean="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чуми.</a:t>
            </a:r>
            <a:r>
              <a:rPr lang="uk-UA" sz="2000" dirty="0">
                <a:solidFill>
                  <a:srgbClr val="FF0000"/>
                </a:solidFill>
                <a:latin typeface="Times New Roman" panose="02020603050405020304" pitchFamily="18" charset="0"/>
                <a:ea typeface="Franklin Gothic Demi" panose="020B0703020102020204" pitchFamily="34" charset="0"/>
              </a:rPr>
              <a:t> </a:t>
            </a:r>
            <a:r>
              <a:rPr lang="uk-UA" sz="2000" i="1" dirty="0" smtClean="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Імуноглобуліни </a:t>
            </a:r>
            <a:r>
              <a:rPr lang="uk-UA" sz="2000" i="1" dirty="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(глобуліни) застосовуються для профілактики кору, грипу, коклюшу</a:t>
            </a:r>
            <a:r>
              <a:rPr lang="uk-UA" sz="2000" dirty="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 </a:t>
            </a:r>
            <a:r>
              <a:rPr lang="uk-UA" sz="2000"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менінгококової інфекції, сказу, кліщового енцефаліту, сибірської </a:t>
            </a:r>
            <a:r>
              <a:rPr lang="uk-UA" sz="2000" dirty="0"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виразки тощо.</a:t>
            </a:r>
            <a:r>
              <a:rPr lang="uk-UA" sz="2000" dirty="0">
                <a:latin typeface="Times New Roman" panose="02020603050405020304" pitchFamily="18" charset="0"/>
                <a:ea typeface="Franklin Gothic Demi" panose="020B0703020102020204" pitchFamily="34" charset="0"/>
              </a:rPr>
              <a:t> </a:t>
            </a:r>
            <a:r>
              <a:rPr lang="uk-UA" sz="2000" dirty="0"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Бактеріофаги </a:t>
            </a:r>
            <a:r>
              <a:rPr lang="uk-UA" sz="2000"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призначаються для екстреної профілактики (і лікування) </a:t>
            </a:r>
            <a:r>
              <a:rPr lang="uk-UA" sz="2000" dirty="0"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черевного </a:t>
            </a:r>
            <a:r>
              <a:rPr lang="uk-UA" sz="2000"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тифу, паратифів, холери, </a:t>
            </a:r>
            <a:r>
              <a:rPr lang="uk-UA" sz="2000" dirty="0" err="1">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шигельозу</a:t>
            </a:r>
            <a:r>
              <a:rPr lang="uk-UA" sz="2000"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 протея та </a:t>
            </a:r>
            <a:r>
              <a:rPr lang="uk-UA" sz="2000" dirty="0" err="1"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коліінфекції</a:t>
            </a:r>
            <a:r>
              <a:rPr lang="uk-UA" sz="2000"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a:t>
            </a:r>
            <a:endParaRPr lang="uk-UA" sz="20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4876976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63688" y="116632"/>
            <a:ext cx="5932512" cy="936104"/>
          </a:xfrm>
        </p:spPr>
        <p:txBody>
          <a:bodyPr>
            <a:normAutofit fontScale="90000"/>
          </a:bodyPr>
          <a:lstStyle/>
          <a:p>
            <a:r>
              <a:rPr lang="ru-RU" sz="1800" i="1" dirty="0" err="1"/>
              <a:t>Епідеміологічна</a:t>
            </a:r>
            <a:r>
              <a:rPr lang="ru-RU" sz="1800" i="1" dirty="0"/>
              <a:t> </a:t>
            </a:r>
            <a:r>
              <a:rPr lang="ru-RU" sz="1800" i="1" dirty="0" err="1"/>
              <a:t>діагностика</a:t>
            </a:r>
            <a:r>
              <a:rPr lang="ru-RU" sz="1800" i="1" dirty="0"/>
              <a:t> в </a:t>
            </a:r>
            <a:r>
              <a:rPr lang="ru-RU" sz="1800" i="1" dirty="0" err="1"/>
              <a:t>системі</a:t>
            </a:r>
            <a:r>
              <a:rPr lang="ru-RU" sz="1800" i="1" dirty="0"/>
              <a:t> </a:t>
            </a:r>
            <a:r>
              <a:rPr lang="ru-RU" sz="1800" i="1" dirty="0" err="1"/>
              <a:t>протиепідемічних</a:t>
            </a:r>
            <a:r>
              <a:rPr lang="ru-RU" sz="1800" i="1" dirty="0"/>
              <a:t> </a:t>
            </a:r>
            <a:r>
              <a:rPr lang="ru-RU" sz="1800" i="1" dirty="0" err="1"/>
              <a:t>заходів</a:t>
            </a:r>
            <a:r>
              <a:rPr lang="uk-UA" dirty="0"/>
              <a:t/>
            </a:r>
            <a:br>
              <a:rPr lang="uk-UA" dirty="0"/>
            </a:br>
            <a:endParaRPr lang="uk-UA" sz="2800" dirty="0"/>
          </a:p>
        </p:txBody>
      </p:sp>
      <p:sp>
        <p:nvSpPr>
          <p:cNvPr id="3" name="Объект 2"/>
          <p:cNvSpPr>
            <a:spLocks noGrp="1"/>
          </p:cNvSpPr>
          <p:nvPr>
            <p:ph idx="1"/>
          </p:nvPr>
        </p:nvSpPr>
        <p:spPr>
          <a:xfrm>
            <a:off x="395536" y="980728"/>
            <a:ext cx="7300664" cy="5475008"/>
          </a:xfrm>
          <a:solidFill>
            <a:srgbClr val="99FF33"/>
          </a:solidFill>
        </p:spPr>
        <p:txBody>
          <a:bodyPr>
            <a:normAutofit fontScale="92500" lnSpcReduction="20000"/>
          </a:bodyPr>
          <a:lstStyle/>
          <a:p>
            <a:pPr algn="just"/>
            <a:r>
              <a:rPr lang="uk-UA" sz="2400" i="1" dirty="0">
                <a:solidFill>
                  <a:srgbClr val="FF0000"/>
                </a:solidFill>
              </a:rPr>
              <a:t>Епідеміологічна діагностика</a:t>
            </a:r>
            <a:r>
              <a:rPr lang="uk-UA" sz="2400" dirty="0">
                <a:solidFill>
                  <a:srgbClr val="FF0000"/>
                </a:solidFill>
              </a:rPr>
              <a:t> </a:t>
            </a:r>
            <a:r>
              <a:rPr lang="uk-UA" sz="2400" dirty="0"/>
              <a:t>- система методів виявлення причин і умов виникнення та поширення інфекційних захворювань у військовому колективі і </a:t>
            </a:r>
            <a:r>
              <a:rPr lang="uk-UA" sz="2400" dirty="0" smtClean="0"/>
              <a:t>розробки </a:t>
            </a:r>
            <a:r>
              <a:rPr lang="uk-UA" sz="2400" dirty="0"/>
              <a:t>науково обґрунтованих протиепідемічних заходів. Епідеміологічна </a:t>
            </a:r>
            <a:r>
              <a:rPr lang="uk-UA" sz="2400" dirty="0" smtClean="0"/>
              <a:t>діагностика </a:t>
            </a:r>
            <a:r>
              <a:rPr lang="uk-UA" sz="2400" dirty="0"/>
              <a:t>передбачає санітарно-епідеміологічну розвідку, санітарно-епідеміологічне спостереження, епідеміологічне обстеження та епідеміологічний аналіз.</a:t>
            </a:r>
          </a:p>
          <a:p>
            <a:pPr algn="just"/>
            <a:r>
              <a:rPr lang="uk-UA" sz="2400" i="1" dirty="0">
                <a:solidFill>
                  <a:srgbClr val="FF0000"/>
                </a:solidFill>
              </a:rPr>
              <a:t>Санітарно-епідеміологічна розвідка</a:t>
            </a:r>
            <a:r>
              <a:rPr lang="uk-UA" sz="2400" dirty="0">
                <a:solidFill>
                  <a:srgbClr val="FF0000"/>
                </a:solidFill>
              </a:rPr>
              <a:t> </a:t>
            </a:r>
            <a:r>
              <a:rPr lang="uk-UA" sz="2400" dirty="0"/>
              <a:t>- це збір і аналіз інформації про санітарно-епідемічний стан районів майбутнього розміщення і дії військ. Вона є складовою частиною медичної розвідки.</a:t>
            </a:r>
          </a:p>
          <a:p>
            <a:pPr algn="just"/>
            <a:r>
              <a:rPr lang="uk-UA" sz="2400" dirty="0">
                <a:solidFill>
                  <a:srgbClr val="FF0000"/>
                </a:solidFill>
              </a:rPr>
              <a:t>Санітарно-епідеміологічна розвідка </a:t>
            </a:r>
            <a:r>
              <a:rPr lang="uk-UA" sz="2400" dirty="0"/>
              <a:t>організовується і проводиться </a:t>
            </a:r>
            <a:r>
              <a:rPr lang="uk-UA" sz="2400" dirty="0" smtClean="0"/>
              <a:t>начальником </a:t>
            </a:r>
            <a:r>
              <a:rPr lang="uk-UA" sz="2400" dirty="0"/>
              <a:t>медичної служби військової частини, а в окремих випадках - спеціальними </a:t>
            </a:r>
            <a:r>
              <a:rPr lang="uk-UA" sz="2400" dirty="0" smtClean="0"/>
              <a:t>групами установ служби превентивної медицини. </a:t>
            </a:r>
            <a:r>
              <a:rPr lang="uk-UA" sz="2400" dirty="0"/>
              <a:t>До її проведення висуваються такі вимоги: безперервність, своєчасність, дієвість, наступність і вірогідність.</a:t>
            </a:r>
          </a:p>
          <a:p>
            <a:pPr marL="0" indent="0" algn="just">
              <a:buNone/>
            </a:pPr>
            <a:endParaRPr lang="uk-UA" sz="1800" dirty="0"/>
          </a:p>
        </p:txBody>
      </p:sp>
    </p:spTree>
    <p:extLst>
      <p:ext uri="{BB962C8B-B14F-4D97-AF65-F5344CB8AC3E}">
        <p14:creationId xmlns:p14="http://schemas.microsoft.com/office/powerpoint/2010/main" val="30864152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7504" y="612845"/>
            <a:ext cx="7848872" cy="6309420"/>
          </a:xfrm>
          <a:prstGeom prst="rect">
            <a:avLst/>
          </a:prstGeom>
          <a:solidFill>
            <a:srgbClr val="99FF33"/>
          </a:solidFill>
        </p:spPr>
        <p:txBody>
          <a:bodyPr wrap="square">
            <a:spAutoFit/>
          </a:bodyPr>
          <a:lstStyle/>
          <a:p>
            <a:pPr indent="270510" algn="just">
              <a:spcAft>
                <a:spcPts val="0"/>
              </a:spcAft>
            </a:pPr>
            <a:r>
              <a:rPr lang="uk-UA" sz="2200" i="1" dirty="0" smtClean="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Епідеміологічне обстеження осередку з множинними випадками інфекційних </a:t>
            </a:r>
            <a:r>
              <a:rPr lang="uk-UA" sz="2200" i="1" dirty="0" smtClean="0">
                <a:solidFill>
                  <a:srgbClr val="FF0000"/>
                </a:solidFill>
                <a:effectLst>
                  <a:outerShdw blurRad="38100" dist="38100" dir="2700000" algn="tl">
                    <a:srgbClr val="000000">
                      <a:alpha val="43137"/>
                    </a:srgbClr>
                  </a:outerShdw>
                </a:effectLst>
                <a:latin typeface="Times New Roman" panose="02020603050405020304" pitchFamily="18" charset="0"/>
                <a:ea typeface="Franklin Gothic Demi" panose="020B0703020102020204" pitchFamily="34" charset="0"/>
                <a:cs typeface="Times New Roman" panose="02020603050405020304" pitchFamily="18" charset="0"/>
              </a:rPr>
              <a:t>захворювань</a:t>
            </a:r>
            <a:r>
              <a:rPr lang="uk-UA" sz="2200" dirty="0" smtClean="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 </a:t>
            </a:r>
            <a:r>
              <a:rPr lang="uk-UA" sz="2200" dirty="0"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проводиться фахівцями закладів служби превентивної медицини Міністерства оборони України спільно з начальником медичної служби військової частини.</a:t>
            </a:r>
            <a:endParaRPr lang="uk-UA" sz="2200"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spcAft>
                <a:spcPts val="0"/>
              </a:spcAft>
            </a:pPr>
            <a:r>
              <a:rPr lang="uk-UA" sz="2200" i="1" dirty="0" smtClean="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Обстеження осередку передбачає:</a:t>
            </a:r>
            <a:r>
              <a:rPr lang="uk-UA" sz="2200" dirty="0" smtClean="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 </a:t>
            </a:r>
            <a:r>
              <a:rPr lang="uk-UA" sz="2200" dirty="0"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збір епідеміологічного анамнезу; аналіз динаміки і структури захворюваності особового складу в осередку; встановлення кола контактних осіб, обстеження об’єктів зовнішнього середовища; узагальнення отриманих даних; встановлення причин і умов виникнення осередку та обґрунтування протиепідемічних заходів. При цьому виявляються особливості служби і побуту військовослужбовців, що можуть мати безпосереднє відношення до </a:t>
            </a:r>
            <a:r>
              <a:rPr lang="uk-UA" sz="2200" dirty="0" err="1"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нричин</a:t>
            </a:r>
            <a:r>
              <a:rPr lang="uk-UA" sz="2200" dirty="0"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 спалаху.</a:t>
            </a:r>
            <a:r>
              <a:rPr lang="en-US" sz="2200" dirty="0"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 </a:t>
            </a:r>
          </a:p>
          <a:p>
            <a:pPr algn="just">
              <a:spcAft>
                <a:spcPts val="0"/>
              </a:spcAft>
            </a:pPr>
            <a:r>
              <a:rPr lang="uk-UA" sz="2200" dirty="0">
                <a:latin typeface="Times New Roman" panose="02020603050405020304" pitchFamily="18" charset="0"/>
                <a:cs typeface="Times New Roman" panose="02020603050405020304" pitchFamily="18" charset="0"/>
              </a:rPr>
              <a:t>Акт обстеження епідемічного осередку з додатком цифрових і графічних </a:t>
            </a:r>
            <a:r>
              <a:rPr lang="uk-UA" sz="2200" dirty="0" smtClean="0">
                <a:latin typeface="Times New Roman" panose="02020603050405020304" pitchFamily="18" charset="0"/>
                <a:cs typeface="Times New Roman" panose="02020603050405020304" pitchFamily="18" charset="0"/>
              </a:rPr>
              <a:t>матеріалів </a:t>
            </a:r>
            <a:r>
              <a:rPr lang="uk-UA" sz="2200" dirty="0">
                <a:latin typeface="Times New Roman" panose="02020603050405020304" pitchFamily="18" charset="0"/>
                <a:cs typeface="Times New Roman" panose="02020603050405020304" pitchFamily="18" charset="0"/>
              </a:rPr>
              <a:t>подають вищому начальнику медичної служби не пізніше 10-ї доби </a:t>
            </a:r>
            <a:r>
              <a:rPr lang="uk-UA" sz="2200" dirty="0" smtClean="0">
                <a:latin typeface="Times New Roman" panose="02020603050405020304" pitchFamily="18" charset="0"/>
                <a:cs typeface="Times New Roman" panose="02020603050405020304" pitchFamily="18" charset="0"/>
              </a:rPr>
              <a:t>після </a:t>
            </a:r>
            <a:r>
              <a:rPr lang="uk-UA" sz="2200" dirty="0">
                <a:latin typeface="Times New Roman" panose="02020603050405020304" pitchFamily="18" charset="0"/>
                <a:cs typeface="Times New Roman" panose="02020603050405020304" pitchFamily="18" charset="0"/>
              </a:rPr>
              <a:t>ліквідації </a:t>
            </a:r>
            <a:r>
              <a:rPr lang="uk-UA" sz="2200" dirty="0" smtClean="0">
                <a:latin typeface="Times New Roman" panose="02020603050405020304" pitchFamily="18" charset="0"/>
                <a:cs typeface="Times New Roman" panose="02020603050405020304" pitchFamily="18" charset="0"/>
              </a:rPr>
              <a:t>осередку</a:t>
            </a:r>
            <a:r>
              <a:rPr lang="en-US" sz="2200" dirty="0" smtClean="0">
                <a:latin typeface="Times New Roman" panose="02020603050405020304" pitchFamily="18" charset="0"/>
                <a:cs typeface="Times New Roman" panose="02020603050405020304" pitchFamily="18" charset="0"/>
              </a:rPr>
              <a:t> </a:t>
            </a:r>
            <a:endParaRPr lang="en-US" sz="2200"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endParaRPr>
          </a:p>
          <a:p>
            <a:pPr algn="just">
              <a:spcAft>
                <a:spcPts val="0"/>
              </a:spcAft>
            </a:pPr>
            <a:endParaRPr lang="uk-UA" sz="1600" dirty="0"/>
          </a:p>
          <a:p>
            <a:pPr algn="just">
              <a:spcAft>
                <a:spcPts val="0"/>
              </a:spcAft>
            </a:pPr>
            <a:endParaRPr lang="uk-UA" sz="1400" b="1"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142252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332656"/>
            <a:ext cx="7920880" cy="5909310"/>
          </a:xfrm>
          <a:prstGeom prst="rect">
            <a:avLst/>
          </a:prstGeom>
          <a:solidFill>
            <a:srgbClr val="66FFFF"/>
          </a:solidFill>
        </p:spPr>
        <p:txBody>
          <a:bodyPr wrap="square">
            <a:spAutoFit/>
          </a:bodyPr>
          <a:lstStyle/>
          <a:p>
            <a:pPr algn="just">
              <a:spcAft>
                <a:spcPts val="0"/>
              </a:spcAft>
            </a:pPr>
            <a:r>
              <a:rPr lang="uk-UA" b="1" i="1"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Епідеміологічний аналіз</a:t>
            </a:r>
            <a:r>
              <a:rPr lang="uk-UA"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 - це аналіз рівня, структури і динаміки </a:t>
            </a:r>
            <a:r>
              <a:rPr lang="uk-UA" dirty="0"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інфекційної </a:t>
            </a:r>
            <a:r>
              <a:rPr lang="uk-UA"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захворюваності, виявлення причин та умов виникнення і поширення </a:t>
            </a:r>
            <a:r>
              <a:rPr lang="uk-UA" dirty="0"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захворюваності </a:t>
            </a:r>
            <a:r>
              <a:rPr lang="uk-UA"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серед особового складу військової частини. Результати </a:t>
            </a:r>
            <a:r>
              <a:rPr lang="uk-UA" dirty="0"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епідеміологічного </a:t>
            </a:r>
            <a:r>
              <a:rPr lang="uk-UA"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аналізу використовуються для обґрунтування основних заходів </a:t>
            </a:r>
            <a:r>
              <a:rPr lang="uk-UA" dirty="0"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профілактичної </a:t>
            </a:r>
            <a:r>
              <a:rPr lang="uk-UA"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роботи. Методичне керівництво проведенням епідеміологічного аналізу у військовій ланці медичної служби здійснюється </a:t>
            </a:r>
            <a:r>
              <a:rPr lang="uk-UA" dirty="0"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фахівцями підрозділів  </a:t>
            </a:r>
            <a:r>
              <a:rPr lang="uk-UA"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служби превентивної медицини ЗСУ.</a:t>
            </a:r>
            <a:endParaRPr lang="uk-UA" sz="1400" dirty="0">
              <a:latin typeface="Times New Roman" panose="02020603050405020304" pitchFamily="18" charset="0"/>
              <a:ea typeface="Calibri" panose="020F0502020204030204" pitchFamily="34" charset="0"/>
              <a:cs typeface="Times New Roman" panose="02020603050405020304" pitchFamily="18" charset="0"/>
            </a:endParaRPr>
          </a:p>
          <a:p>
            <a:pPr algn="just">
              <a:spcAft>
                <a:spcPts val="0"/>
              </a:spcAft>
            </a:pPr>
            <a:r>
              <a:rPr lang="uk-UA" i="1" dirty="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Епідеміологічний аналіз інфекційної захворюваності поділяється на </a:t>
            </a:r>
            <a:r>
              <a:rPr lang="uk-UA" i="1" dirty="0" smtClean="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ретроспективний </a:t>
            </a:r>
            <a:r>
              <a:rPr lang="uk-UA" i="1" dirty="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і оперативний.</a:t>
            </a:r>
            <a:r>
              <a:rPr lang="uk-UA" dirty="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 </a:t>
            </a:r>
            <a:endParaRPr lang="uk-UA" sz="14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endParaRPr>
          </a:p>
          <a:p>
            <a:pPr algn="just">
              <a:spcAft>
                <a:spcPts val="0"/>
              </a:spcAft>
            </a:pPr>
            <a:r>
              <a:rPr lang="uk-UA" i="1" dirty="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Ретроспективний епідеміологічний аналіз</a:t>
            </a:r>
            <a:r>
              <a:rPr lang="uk-UA" dirty="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 </a:t>
            </a:r>
            <a:r>
              <a:rPr lang="uk-UA"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 це аналіз інфекційної </a:t>
            </a:r>
            <a:r>
              <a:rPr lang="uk-UA" dirty="0"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захворюваності </a:t>
            </a:r>
            <a:r>
              <a:rPr lang="uk-UA"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за декілька попередніх років, рік, що минув, окремі періоди </a:t>
            </a:r>
            <a:r>
              <a:rPr lang="uk-UA" dirty="0"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діяльності </a:t>
            </a:r>
            <a:r>
              <a:rPr lang="uk-UA"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служби і бойової підготовки військ. Він передбачає аналіз рівня та </a:t>
            </a:r>
            <a:r>
              <a:rPr lang="uk-UA" dirty="0"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структури </a:t>
            </a:r>
            <a:r>
              <a:rPr lang="uk-UA"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захворюваності за нозологічними формами, багаторічної і річної динаміки захворюваності, захворюваності за епідеміологічними факторами ризику та </a:t>
            </a:r>
            <a:r>
              <a:rPr lang="uk-UA" dirty="0"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узагальнення </a:t>
            </a:r>
            <a:r>
              <a:rPr lang="uk-UA"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отриманих результатів.</a:t>
            </a:r>
            <a:endParaRPr lang="en-US"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endParaRPr>
          </a:p>
          <a:p>
            <a:pPr algn="just">
              <a:spcAft>
                <a:spcPts val="0"/>
              </a:spcAft>
            </a:pPr>
            <a:r>
              <a:rPr lang="uk-UA" i="1" dirty="0">
                <a:solidFill>
                  <a:srgbClr val="FF0000"/>
                </a:solidFill>
                <a:latin typeface="Times New Roman" panose="02020603050405020304" pitchFamily="18" charset="0"/>
                <a:cs typeface="Times New Roman" panose="02020603050405020304" pitchFamily="18" charset="0"/>
              </a:rPr>
              <a:t>Оперативний епідеміологічний аналіз</a:t>
            </a:r>
            <a:r>
              <a:rPr lang="uk-UA" dirty="0">
                <a:solidFill>
                  <a:srgbClr val="FF0000"/>
                </a:solidFill>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 це безперервний збір і </a:t>
            </a:r>
            <a:r>
              <a:rPr lang="uk-UA" dirty="0" smtClean="0">
                <a:latin typeface="Times New Roman" panose="02020603050405020304" pitchFamily="18" charset="0"/>
                <a:cs typeface="Times New Roman" panose="02020603050405020304" pitchFamily="18" charset="0"/>
              </a:rPr>
              <a:t>вивчення </a:t>
            </a:r>
            <a:r>
              <a:rPr lang="uk-UA" dirty="0">
                <a:latin typeface="Times New Roman" panose="02020603050405020304" pitchFamily="18" charset="0"/>
                <a:cs typeface="Times New Roman" panose="02020603050405020304" pitchFamily="18" charset="0"/>
              </a:rPr>
              <a:t>інформації про інфекційну захворюваність особового складу з метою раннього виявлення епідемічного неблагополуччя у військових частинах і </a:t>
            </a:r>
            <a:r>
              <a:rPr lang="uk-UA" dirty="0" smtClean="0">
                <a:latin typeface="Times New Roman" panose="02020603050405020304" pitchFamily="18" charset="0"/>
                <a:cs typeface="Times New Roman" panose="02020603050405020304" pitchFamily="18" charset="0"/>
              </a:rPr>
              <a:t>підрозділах</a:t>
            </a:r>
            <a:r>
              <a:rPr lang="uk-UA" dirty="0">
                <a:latin typeface="Times New Roman" panose="02020603050405020304" pitchFamily="18" charset="0"/>
                <a:cs typeface="Times New Roman" panose="02020603050405020304" pitchFamily="18" charset="0"/>
              </a:rPr>
              <a:t>. Проведення аналізу має поєднуватись із санітарно-епідеміологічним спостереженням за районами дислокації і бойової підготовки військ та </a:t>
            </a:r>
            <a:r>
              <a:rPr lang="uk-UA" dirty="0" smtClean="0">
                <a:latin typeface="Times New Roman" panose="02020603050405020304" pitchFamily="18" charset="0"/>
                <a:cs typeface="Times New Roman" panose="02020603050405020304" pitchFamily="18" charset="0"/>
              </a:rPr>
              <a:t>обґрунтуванням </a:t>
            </a:r>
            <a:r>
              <a:rPr lang="uk-UA" dirty="0">
                <a:latin typeface="Times New Roman" panose="02020603050405020304" pitchFamily="18" charset="0"/>
                <a:cs typeface="Times New Roman" panose="02020603050405020304" pitchFamily="18" charset="0"/>
              </a:rPr>
              <a:t>оперативного проведення протиепідемічних заходів</a:t>
            </a:r>
            <a:r>
              <a:rPr lang="en-US" dirty="0">
                <a:latin typeface="Times New Roman" panose="02020603050405020304" pitchFamily="18" charset="0"/>
                <a:cs typeface="Times New Roman" panose="02020603050405020304" pitchFamily="18" charset="0"/>
              </a:rPr>
              <a:t> </a:t>
            </a:r>
            <a:r>
              <a:rPr lang="en-US"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 </a:t>
            </a:r>
            <a:endParaRPr lang="uk-UA" sz="1400"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065299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23528" y="260647"/>
            <a:ext cx="7560840" cy="6186309"/>
          </a:xfrm>
          <a:prstGeom prst="rect">
            <a:avLst/>
          </a:prstGeom>
          <a:solidFill>
            <a:srgbClr val="66FFFF"/>
          </a:solidFill>
        </p:spPr>
        <p:txBody>
          <a:bodyPr wrap="square">
            <a:spAutoFit/>
          </a:bodyPr>
          <a:lstStyle/>
          <a:p>
            <a:pPr indent="450215" algn="just">
              <a:spcAft>
                <a:spcPts val="0"/>
              </a:spcAft>
            </a:pPr>
            <a:r>
              <a:rPr lang="ru-RU" b="1" i="1" dirty="0" err="1">
                <a:latin typeface="Times New Roman" panose="02020603050405020304" pitchFamily="18" charset="0"/>
                <a:ea typeface="Calibri" panose="020F0502020204030204" pitchFamily="34" charset="0"/>
              </a:rPr>
              <a:t>Санітарно-епідеміологічна</a:t>
            </a:r>
            <a:r>
              <a:rPr lang="ru-RU" b="1" i="1" dirty="0">
                <a:latin typeface="Times New Roman" panose="02020603050405020304" pitchFamily="18" charset="0"/>
                <a:ea typeface="Calibri" panose="020F0502020204030204" pitchFamily="34" charset="0"/>
              </a:rPr>
              <a:t> </a:t>
            </a:r>
            <a:r>
              <a:rPr lang="ru-RU" b="1" i="1" dirty="0" err="1">
                <a:latin typeface="Times New Roman" panose="02020603050405020304" pitchFamily="18" charset="0"/>
                <a:ea typeface="Calibri" panose="020F0502020204030204" pitchFamily="34" charset="0"/>
              </a:rPr>
              <a:t>розвідка</a:t>
            </a:r>
            <a:r>
              <a:rPr lang="ru-RU" b="1" i="1" dirty="0">
                <a:latin typeface="Times New Roman" panose="02020603050405020304" pitchFamily="18" charset="0"/>
                <a:ea typeface="Calibri" panose="020F0502020204030204" pitchFamily="34" charset="0"/>
              </a:rPr>
              <a:t> (СЕР)</a:t>
            </a:r>
            <a:r>
              <a:rPr lang="ru-RU" dirty="0">
                <a:latin typeface="Times New Roman" panose="02020603050405020304" pitchFamily="18" charset="0"/>
                <a:ea typeface="Calibri" panose="020F0502020204030204" pitchFamily="34" charset="0"/>
              </a:rPr>
              <a:t> - </a:t>
            </a:r>
            <a:r>
              <a:rPr lang="ru-RU" dirty="0" err="1">
                <a:latin typeface="Times New Roman" panose="02020603050405020304" pitchFamily="18" charset="0"/>
                <a:ea typeface="Calibri" panose="020F0502020204030204" pitchFamily="34" charset="0"/>
              </a:rPr>
              <a:t>складова</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частина</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медичної</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розвідки</a:t>
            </a:r>
            <a:r>
              <a:rPr lang="uk-UA" dirty="0">
                <a:latin typeface="Times New Roman" panose="02020603050405020304" pitchFamily="18" charset="0"/>
                <a:ea typeface="Calibri" panose="020F0502020204030204" pitchFamily="34" charset="0"/>
              </a:rPr>
              <a:t>. Ц</a:t>
            </a:r>
            <a:r>
              <a:rPr lang="ru-RU" dirty="0">
                <a:latin typeface="Times New Roman" panose="02020603050405020304" pitchFamily="18" charset="0"/>
                <a:ea typeface="Calibri" panose="020F0502020204030204" pitchFamily="34" charset="0"/>
              </a:rPr>
              <a:t>е комплекс </a:t>
            </a:r>
            <a:r>
              <a:rPr lang="ru-RU" dirty="0" err="1">
                <a:latin typeface="Times New Roman" panose="02020603050405020304" pitchFamily="18" charset="0"/>
                <a:ea typeface="Calibri" panose="020F0502020204030204" pitchFamily="34" charset="0"/>
              </a:rPr>
              <a:t>заходів</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що</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проводяться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медичною</a:t>
            </a:r>
            <a:r>
              <a:rPr lang="ru-RU" dirty="0">
                <a:latin typeface="Times New Roman" panose="02020603050405020304" pitchFamily="18" charset="0"/>
                <a:ea typeface="Calibri" panose="020F0502020204030204" pitchFamily="34" charset="0"/>
              </a:rPr>
              <a:t> службою по </a:t>
            </a:r>
            <a:r>
              <a:rPr lang="ru-RU" dirty="0" err="1">
                <a:latin typeface="Times New Roman" panose="02020603050405020304" pitchFamily="18" charset="0"/>
                <a:ea typeface="Calibri" panose="020F0502020204030204" pitchFamily="34" charset="0"/>
              </a:rPr>
              <a:t>збору</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відомостей</a:t>
            </a:r>
            <a:r>
              <a:rPr lang="ru-RU" dirty="0">
                <a:latin typeface="Times New Roman" panose="02020603050405020304" pitchFamily="18" charset="0"/>
                <a:ea typeface="Calibri" panose="020F0502020204030204" pitchFamily="34" charset="0"/>
              </a:rPr>
              <a:t> про </a:t>
            </a:r>
            <a:r>
              <a:rPr lang="ru-RU" dirty="0" err="1">
                <a:latin typeface="Times New Roman" panose="02020603050405020304" pitchFamily="18" charset="0"/>
                <a:ea typeface="Calibri" panose="020F0502020204030204" pitchFamily="34" charset="0"/>
              </a:rPr>
              <a:t>санітарно-епідемічний</a:t>
            </a:r>
            <a:r>
              <a:rPr lang="ru-RU" dirty="0">
                <a:latin typeface="Times New Roman" panose="02020603050405020304" pitchFamily="18" charset="0"/>
                <a:ea typeface="Calibri" panose="020F0502020204030204" pitchFamily="34" charset="0"/>
              </a:rPr>
              <a:t> стан </a:t>
            </a:r>
            <a:r>
              <a:rPr lang="ru-RU" dirty="0" err="1">
                <a:latin typeface="Times New Roman" panose="02020603050405020304" pitchFamily="18" charset="0"/>
                <a:ea typeface="Calibri" panose="020F0502020204030204" pitchFamily="34" charset="0"/>
              </a:rPr>
              <a:t>своїх</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військ</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районів</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розміщення</a:t>
            </a:r>
            <a:r>
              <a:rPr lang="ru-RU" dirty="0">
                <a:latin typeface="Times New Roman" panose="02020603050405020304" pitchFamily="18" charset="0"/>
                <a:ea typeface="Calibri" panose="020F0502020204030204" pitchFamily="34" charset="0"/>
              </a:rPr>
              <a:t> і </a:t>
            </a:r>
            <a:r>
              <a:rPr lang="ru-RU" dirty="0" err="1">
                <a:latin typeface="Times New Roman" panose="02020603050405020304" pitchFamily="18" charset="0"/>
                <a:ea typeface="Calibri" panose="020F0502020204030204" pitchFamily="34" charset="0"/>
              </a:rPr>
              <a:t>майбутніх</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бойових</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дій</a:t>
            </a:r>
            <a:r>
              <a:rPr lang="ru-RU" dirty="0">
                <a:latin typeface="Times New Roman" panose="02020603050405020304" pitchFamily="18" charset="0"/>
                <a:ea typeface="Calibri" panose="020F0502020204030204" pitchFamily="34" charset="0"/>
              </a:rPr>
              <a:t>, а </a:t>
            </a:r>
            <a:r>
              <a:rPr lang="ru-RU" dirty="0" err="1">
                <a:latin typeface="Times New Roman" panose="02020603050405020304" pitchFamily="18" charset="0"/>
                <a:ea typeface="Calibri" panose="020F0502020204030204" pitchFamily="34" charset="0"/>
              </a:rPr>
              <a:t>також</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маршрутів</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пересування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військ</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санітарно-епідемічний</a:t>
            </a:r>
            <a:r>
              <a:rPr lang="ru-RU" dirty="0">
                <a:latin typeface="Times New Roman" panose="02020603050405020304" pitchFamily="18" charset="0"/>
                <a:ea typeface="Calibri" panose="020F0502020204030204" pitchFamily="34" charset="0"/>
              </a:rPr>
              <a:t> стан </a:t>
            </a:r>
            <a:r>
              <a:rPr lang="ru-RU" dirty="0" err="1">
                <a:latin typeface="Times New Roman" panose="02020603050405020304" pitchFamily="18" charset="0"/>
                <a:ea typeface="Calibri" panose="020F0502020204030204" pitchFamily="34" charset="0"/>
              </a:rPr>
              <a:t>військ</a:t>
            </a:r>
            <a:r>
              <a:rPr lang="ru-RU" dirty="0">
                <a:latin typeface="Times New Roman" panose="02020603050405020304" pitchFamily="18" charset="0"/>
                <a:ea typeface="Calibri" panose="020F0502020204030204" pitchFamily="34" charset="0"/>
              </a:rPr>
              <a:t> противника, </a:t>
            </a:r>
            <a:r>
              <a:rPr lang="ru-RU" dirty="0" err="1">
                <a:latin typeface="Times New Roman" panose="02020603050405020304" pitchFamily="18" charset="0"/>
                <a:ea typeface="Calibri" panose="020F0502020204030204" pitchFamily="34" charset="0"/>
              </a:rPr>
              <a:t>районів</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розміщення</a:t>
            </a:r>
            <a:r>
              <a:rPr lang="ru-RU" dirty="0">
                <a:latin typeface="Times New Roman" panose="02020603050405020304" pitchFamily="18" charset="0"/>
                <a:ea typeface="Calibri" panose="020F0502020204030204" pitchFamily="34" charset="0"/>
              </a:rPr>
              <a:t> і стан </a:t>
            </a:r>
            <a:r>
              <a:rPr lang="ru-RU" dirty="0" err="1">
                <a:latin typeface="Times New Roman" panose="02020603050405020304" pitchFamily="18" charset="0"/>
                <a:ea typeface="Calibri" panose="020F0502020204030204" pitchFamily="34" charset="0"/>
              </a:rPr>
              <a:t>його</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медичної</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служби</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можливі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джерела</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занесення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інфекції</a:t>
            </a:r>
            <a:r>
              <a:rPr lang="ru-RU" dirty="0">
                <a:latin typeface="Times New Roman" panose="02020603050405020304" pitchFamily="18" charset="0"/>
                <a:ea typeface="Calibri" panose="020F0502020204030204" pitchFamily="34" charset="0"/>
              </a:rPr>
              <a:t> у </a:t>
            </a:r>
            <a:r>
              <a:rPr lang="ru-RU" dirty="0" err="1">
                <a:latin typeface="Times New Roman" panose="02020603050405020304" pitchFamily="18" charset="0"/>
                <a:ea typeface="Calibri" panose="020F0502020204030204" pitchFamily="34" charset="0"/>
              </a:rPr>
              <a:t>війська</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від</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цивільного</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населення</a:t>
            </a:r>
            <a:r>
              <a:rPr lang="ru-RU" dirty="0">
                <a:latin typeface="Times New Roman" panose="02020603050405020304" pitchFamily="18" charset="0"/>
                <a:ea typeface="Calibri" panose="020F0502020204030204" pitchFamily="34" charset="0"/>
              </a:rPr>
              <a:t> та </a:t>
            </a:r>
            <a:r>
              <a:rPr lang="ru-RU" dirty="0" err="1">
                <a:latin typeface="Times New Roman" panose="02020603050405020304" pitchFamily="18" charset="0"/>
                <a:ea typeface="Calibri" panose="020F0502020204030204" pitchFamily="34" charset="0"/>
              </a:rPr>
              <a:t>інших</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контингентів</a:t>
            </a:r>
            <a:r>
              <a:rPr lang="ru-RU" dirty="0">
                <a:latin typeface="Times New Roman" panose="02020603050405020304" pitchFamily="18" charset="0"/>
                <a:ea typeface="Calibri" panose="020F0502020204030204" pitchFamily="34" charset="0"/>
              </a:rPr>
              <a:t>, з </a:t>
            </a:r>
            <a:r>
              <a:rPr lang="ru-RU" dirty="0" err="1">
                <a:latin typeface="Times New Roman" panose="02020603050405020304" pitchFamily="18" charset="0"/>
                <a:ea typeface="Calibri" panose="020F0502020204030204" pitchFamily="34" charset="0"/>
              </a:rPr>
              <a:t>природних</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вогнищ</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або</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військ</a:t>
            </a:r>
            <a:r>
              <a:rPr lang="ru-RU" dirty="0">
                <a:latin typeface="Times New Roman" panose="02020603050405020304" pitchFamily="18" charset="0"/>
                <a:ea typeface="Calibri" panose="020F0502020204030204" pitchFamily="34" charset="0"/>
              </a:rPr>
              <a:t> противника.</a:t>
            </a:r>
            <a:endParaRPr lang="uk-UA" sz="1400" dirty="0">
              <a:latin typeface="Times New Roman" panose="02020603050405020304" pitchFamily="18" charset="0"/>
              <a:ea typeface="Calibri" panose="020F0502020204030204" pitchFamily="34" charset="0"/>
            </a:endParaRPr>
          </a:p>
          <a:p>
            <a:pPr indent="450215" algn="just">
              <a:spcAft>
                <a:spcPts val="0"/>
              </a:spcAft>
            </a:pPr>
            <a:r>
              <a:rPr lang="ru-RU" i="1" dirty="0" err="1">
                <a:solidFill>
                  <a:srgbClr val="FF0000"/>
                </a:solidFill>
                <a:latin typeface="Times New Roman" panose="02020603050405020304" pitchFamily="18" charset="0"/>
                <a:ea typeface="Calibri" panose="020F0502020204030204" pitchFamily="34" charset="0"/>
              </a:rPr>
              <a:t>Санітарно-епідеміологічна</a:t>
            </a:r>
            <a:r>
              <a:rPr lang="ru-RU" i="1" dirty="0">
                <a:solidFill>
                  <a:srgbClr val="FF0000"/>
                </a:solidFill>
                <a:latin typeface="Times New Roman" panose="02020603050405020304" pitchFamily="18" charset="0"/>
                <a:ea typeface="Calibri" panose="020F0502020204030204" pitchFamily="34" charset="0"/>
              </a:rPr>
              <a:t> </a:t>
            </a:r>
            <a:r>
              <a:rPr lang="ru-RU" i="1" dirty="0" err="1">
                <a:solidFill>
                  <a:srgbClr val="FF0000"/>
                </a:solidFill>
                <a:latin typeface="Times New Roman" panose="02020603050405020304" pitchFamily="18" charset="0"/>
                <a:ea typeface="Calibri" panose="020F0502020204030204" pitchFamily="34" charset="0"/>
              </a:rPr>
              <a:t>розвідка</a:t>
            </a:r>
            <a:r>
              <a:rPr lang="ru-RU" i="1" dirty="0">
                <a:solidFill>
                  <a:srgbClr val="FF0000"/>
                </a:solidFill>
                <a:latin typeface="Times New Roman" panose="02020603050405020304" pitchFamily="18" charset="0"/>
                <a:ea typeface="Calibri" panose="020F0502020204030204" pitchFamily="34" charset="0"/>
              </a:rPr>
              <a:t> проводиться з метою</a:t>
            </a:r>
            <a:r>
              <a:rPr lang="ru-RU" dirty="0">
                <a:solidFill>
                  <a:srgbClr val="FF0000"/>
                </a:solidFill>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виявлення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факторів</a:t>
            </a:r>
            <a:r>
              <a:rPr lang="ru-RU" dirty="0">
                <a:latin typeface="Times New Roman" panose="02020603050405020304" pitchFamily="18" charset="0"/>
                <a:ea typeface="Calibri" panose="020F0502020204030204" pitchFamily="34" charset="0"/>
              </a:rPr>
              <a:t> обстановки, </a:t>
            </a:r>
            <a:r>
              <a:rPr lang="ru-RU" dirty="0" err="1">
                <a:latin typeface="Times New Roman" panose="02020603050405020304" pitchFamily="18" charset="0"/>
                <a:ea typeface="Calibri" panose="020F0502020204030204" pitchFamily="34" charset="0"/>
              </a:rPr>
              <a:t>які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можуть</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мати</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несприятливий</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вплив</a:t>
            </a:r>
            <a:r>
              <a:rPr lang="ru-RU" dirty="0">
                <a:latin typeface="Times New Roman" panose="02020603050405020304" pitchFamily="18" charset="0"/>
                <a:ea typeface="Calibri" panose="020F0502020204030204" pitchFamily="34" charset="0"/>
              </a:rPr>
              <a:t> на </a:t>
            </a:r>
            <a:r>
              <a:rPr lang="ru-RU" dirty="0" err="1">
                <a:latin typeface="Times New Roman" panose="02020603050405020304" pitchFamily="18" charset="0"/>
                <a:ea typeface="Calibri" panose="020F0502020204030204" pitchFamily="34" charset="0"/>
              </a:rPr>
              <a:t>санітарно-епідемічний</a:t>
            </a:r>
            <a:r>
              <a:rPr lang="ru-RU" dirty="0">
                <a:latin typeface="Times New Roman" panose="02020603050405020304" pitchFamily="18" charset="0"/>
                <a:ea typeface="Calibri" panose="020F0502020204030204" pitchFamily="34" charset="0"/>
              </a:rPr>
              <a:t> стан </a:t>
            </a:r>
            <a:r>
              <a:rPr lang="ru-RU" dirty="0" err="1">
                <a:latin typeface="Times New Roman" panose="02020603050405020304" pitchFamily="18" charset="0"/>
                <a:ea typeface="Calibri" panose="020F0502020204030204" pitchFamily="34" charset="0"/>
              </a:rPr>
              <a:t>військ</a:t>
            </a:r>
            <a:r>
              <a:rPr lang="ru-RU" dirty="0">
                <a:latin typeface="Times New Roman" panose="02020603050405020304" pitchFamily="18" charset="0"/>
                <a:ea typeface="Calibri" panose="020F0502020204030204" pitchFamily="34" charset="0"/>
              </a:rPr>
              <a:t> та </a:t>
            </a:r>
            <a:r>
              <a:rPr lang="ru-RU" dirty="0" err="1">
                <a:latin typeface="Times New Roman" panose="02020603050405020304" pitchFamily="18" charset="0"/>
                <a:ea typeface="Calibri" panose="020F0502020204030204" pitchFamily="34" charset="0"/>
              </a:rPr>
              <a:t>своєчасної</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організації</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ефективних</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протиепідемічних</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заходів</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необхідність</a:t>
            </a:r>
            <a:r>
              <a:rPr lang="ru-RU" dirty="0">
                <a:latin typeface="Times New Roman" panose="02020603050405020304" pitchFamily="18" charset="0"/>
                <a:ea typeface="Calibri" panose="020F0502020204030204" pitchFamily="34" charset="0"/>
              </a:rPr>
              <a:t> в </a:t>
            </a:r>
            <a:r>
              <a:rPr lang="ru-RU" dirty="0" err="1">
                <a:latin typeface="Times New Roman" panose="02020603050405020304" pitchFamily="18" charset="0"/>
                <a:ea typeface="Calibri" panose="020F0502020204030204" pitchFamily="34" charset="0"/>
              </a:rPr>
              <a:t>проведенні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яких</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встановлена</a:t>
            </a:r>
            <a:r>
              <a:rPr lang="ru-RU" dirty="0">
                <a:latin typeface="Times New Roman" panose="02020603050405020304" pitchFamily="18" charset="0"/>
                <a:ea typeface="Calibri" panose="020F0502020204030204" pitchFamily="34" charset="0"/>
              </a:rPr>
              <a:t> ​​в </a:t>
            </a:r>
            <a:r>
              <a:rPr lang="ru-RU" dirty="0" err="1">
                <a:latin typeface="Times New Roman" panose="02020603050405020304" pitchFamily="18" charset="0"/>
                <a:ea typeface="Calibri" panose="020F0502020204030204" pitchFamily="34" charset="0"/>
              </a:rPr>
              <a:t>процесі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санітарно-епідеміологічної</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розвідки</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Санітарно-епідеміологічна</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розвідка</a:t>
            </a:r>
            <a:r>
              <a:rPr lang="ru-RU" dirty="0">
                <a:latin typeface="Times New Roman" panose="02020603050405020304" pitchFamily="18" charset="0"/>
                <a:ea typeface="Calibri" panose="020F0502020204030204" pitchFamily="34" charset="0"/>
              </a:rPr>
              <a:t> проводиться при </a:t>
            </a:r>
            <a:r>
              <a:rPr lang="ru-RU" dirty="0" err="1">
                <a:latin typeface="Times New Roman" panose="02020603050405020304" pitchFamily="18" charset="0"/>
                <a:ea typeface="Calibri" panose="020F0502020204030204" pitchFamily="34" charset="0"/>
              </a:rPr>
              <a:t>дислокації</a:t>
            </a:r>
            <a:r>
              <a:rPr lang="ru-RU" dirty="0">
                <a:latin typeface="Times New Roman" panose="02020603050405020304" pitchFamily="18" charset="0"/>
                <a:ea typeface="Calibri" panose="020F0502020204030204" pitchFamily="34" charset="0"/>
              </a:rPr>
              <a:t> і будь-</a:t>
            </a:r>
            <a:r>
              <a:rPr lang="ru-RU" dirty="0" err="1">
                <a:latin typeface="Times New Roman" panose="02020603050405020304" pitchFamily="18" charset="0"/>
                <a:ea typeface="Calibri" panose="020F0502020204030204" pitchFamily="34" charset="0"/>
              </a:rPr>
              <a:t>якому</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переміщенні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військ</a:t>
            </a:r>
            <a:r>
              <a:rPr lang="ru-RU" dirty="0">
                <a:latin typeface="Times New Roman" panose="02020603050405020304" pitchFamily="18" charset="0"/>
                <a:ea typeface="Calibri" panose="020F0502020204030204" pitchFamily="34" charset="0"/>
              </a:rPr>
              <a:t>, при </a:t>
            </a:r>
            <a:r>
              <a:rPr lang="ru-RU" dirty="0" err="1">
                <a:latin typeface="Times New Roman" panose="02020603050405020304" pitchFamily="18" charset="0"/>
                <a:ea typeface="Calibri" panose="020F0502020204030204" pitchFamily="34" charset="0"/>
              </a:rPr>
              <a:t>підготовці</a:t>
            </a:r>
            <a:r>
              <a:rPr lang="ru-RU" dirty="0">
                <a:latin typeface="Times New Roman" panose="02020603050405020304" pitchFamily="18" charset="0"/>
                <a:ea typeface="Calibri" panose="020F0502020204030204" pitchFamily="34" charset="0"/>
              </a:rPr>
              <a:t> до </a:t>
            </a:r>
            <a:r>
              <a:rPr lang="ru-RU" dirty="0" err="1">
                <a:latin typeface="Times New Roman" panose="02020603050405020304" pitchFamily="18" charset="0"/>
                <a:ea typeface="Calibri" panose="020F0502020204030204" pitchFamily="34" charset="0"/>
              </a:rPr>
              <a:t>бойових</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дій</a:t>
            </a:r>
            <a:r>
              <a:rPr lang="ru-RU" dirty="0">
                <a:latin typeface="Times New Roman" panose="02020603050405020304" pitchFamily="18" charset="0"/>
                <a:ea typeface="Calibri" panose="020F0502020204030204" pitchFamily="34" charset="0"/>
              </a:rPr>
              <a:t>, в </a:t>
            </a:r>
            <a:r>
              <a:rPr lang="ru-RU" dirty="0" err="1">
                <a:latin typeface="Times New Roman" panose="02020603050405020304" pitchFamily="18" charset="0"/>
                <a:ea typeface="Calibri" panose="020F0502020204030204" pitchFamily="34" charset="0"/>
              </a:rPr>
              <a:t>ході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бойових</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дій</a:t>
            </a:r>
            <a:r>
              <a:rPr lang="ru-RU" dirty="0">
                <a:latin typeface="Times New Roman" panose="02020603050405020304" pitchFamily="18" charset="0"/>
                <a:ea typeface="Calibri" panose="020F0502020204030204" pitchFamily="34" charset="0"/>
              </a:rPr>
              <a:t> і </a:t>
            </a:r>
            <a:r>
              <a:rPr lang="ru-RU" dirty="0" err="1">
                <a:latin typeface="Times New Roman" panose="02020603050405020304" pitchFamily="18" charset="0"/>
                <a:ea typeface="Calibri" panose="020F0502020204030204" pitchFamily="34" charset="0"/>
              </a:rPr>
              <a:t>після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їх</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завершення</a:t>
            </a:r>
            <a:r>
              <a:rPr lang="ru-RU" dirty="0">
                <a:latin typeface="Times New Roman" panose="02020603050405020304" pitchFamily="18" charset="0"/>
                <a:ea typeface="Calibri" panose="020F0502020204030204" pitchFamily="34" charset="0"/>
              </a:rPr>
              <a:t>.</a:t>
            </a:r>
            <a:endParaRPr lang="uk-UA" sz="1400" dirty="0">
              <a:latin typeface="Times New Roman" panose="02020603050405020304" pitchFamily="18" charset="0"/>
              <a:ea typeface="Calibri" panose="020F0502020204030204" pitchFamily="34" charset="0"/>
            </a:endParaRPr>
          </a:p>
          <a:p>
            <a:pPr indent="450215" algn="just">
              <a:spcAft>
                <a:spcPts val="0"/>
              </a:spcAft>
            </a:pPr>
            <a:r>
              <a:rPr lang="ru-RU" dirty="0" err="1">
                <a:latin typeface="Times New Roman" panose="02020603050405020304" pitchFamily="18" charset="0"/>
                <a:ea typeface="Calibri" panose="020F0502020204030204" pitchFamily="34" charset="0"/>
              </a:rPr>
              <a:t>Санітарно-епідеміологічна</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розвідка</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має</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найважливіше</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значення</a:t>
            </a:r>
            <a:r>
              <a:rPr lang="ru-RU" dirty="0">
                <a:latin typeface="Times New Roman" panose="02020603050405020304" pitchFamily="18" charset="0"/>
                <a:ea typeface="Calibri" panose="020F0502020204030204" pitchFamily="34" charset="0"/>
              </a:rPr>
              <a:t> для </a:t>
            </a:r>
            <a:r>
              <a:rPr lang="ru-RU" dirty="0" err="1">
                <a:latin typeface="Times New Roman" panose="02020603050405020304" pitchFamily="18" charset="0"/>
                <a:ea typeface="Calibri" panose="020F0502020204030204" pitchFamily="34" charset="0"/>
              </a:rPr>
              <a:t>організації</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санітарно-гігієнічних</a:t>
            </a:r>
            <a:r>
              <a:rPr lang="ru-RU" dirty="0">
                <a:latin typeface="Times New Roman" panose="02020603050405020304" pitchFamily="18" charset="0"/>
                <a:ea typeface="Calibri" panose="020F0502020204030204" pitchFamily="34" charset="0"/>
              </a:rPr>
              <a:t> і </a:t>
            </a:r>
            <a:r>
              <a:rPr lang="ru-RU" dirty="0" err="1">
                <a:latin typeface="Times New Roman" panose="02020603050405020304" pitchFamily="18" charset="0"/>
                <a:ea typeface="Calibri" panose="020F0502020204030204" pitchFamily="34" charset="0"/>
              </a:rPr>
              <a:t>протиепідемічних</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заходів</a:t>
            </a:r>
            <a:r>
              <a:rPr lang="ru-RU" dirty="0">
                <a:latin typeface="Times New Roman" panose="02020603050405020304" pitchFamily="18" charset="0"/>
                <a:ea typeface="Calibri" panose="020F0502020204030204" pitchFamily="34" charset="0"/>
              </a:rPr>
              <a:t> у </a:t>
            </a:r>
            <a:r>
              <a:rPr lang="ru-RU" dirty="0" err="1">
                <a:latin typeface="Times New Roman" panose="02020603050405020304" pitchFamily="18" charset="0"/>
                <a:ea typeface="Calibri" panose="020F0502020204030204" pitchFamily="34" charset="0"/>
              </a:rPr>
              <a:t>військах</a:t>
            </a:r>
            <a:r>
              <a:rPr lang="ru-RU" dirty="0">
                <a:latin typeface="Times New Roman" panose="02020603050405020304" pitchFamily="18" charset="0"/>
                <a:ea typeface="Calibri" panose="020F0502020204030204" pitchFamily="34" charset="0"/>
              </a:rPr>
              <a:t> і </a:t>
            </a:r>
            <a:r>
              <a:rPr lang="ru-RU" dirty="0" err="1">
                <a:latin typeface="Times New Roman" panose="02020603050405020304" pitchFamily="18" charset="0"/>
                <a:ea typeface="Calibri" panose="020F0502020204030204" pitchFamily="34" charset="0"/>
              </a:rPr>
              <a:t>вимагає</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від</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усіх</a:t>
            </a:r>
            <a:r>
              <a:rPr lang="ru-RU" dirty="0">
                <a:latin typeface="Times New Roman" panose="02020603050405020304" pitchFamily="18" charset="0"/>
                <a:ea typeface="Calibri" panose="020F0502020204030204" pitchFamily="34" charset="0"/>
              </a:rPr>
              <a:t> ланок </a:t>
            </a:r>
            <a:r>
              <a:rPr lang="ru-RU" dirty="0" err="1">
                <a:latin typeface="Times New Roman" panose="02020603050405020304" pitchFamily="18" charset="0"/>
                <a:ea typeface="Calibri" panose="020F0502020204030204" pitchFamily="34" charset="0"/>
              </a:rPr>
              <a:t>медичної</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служби</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знань</a:t>
            </a:r>
            <a:r>
              <a:rPr lang="ru-RU" dirty="0">
                <a:latin typeface="Times New Roman" panose="02020603050405020304" pitchFamily="18" charset="0"/>
                <a:ea typeface="Calibri" panose="020F0502020204030204" pitchFamily="34" charset="0"/>
              </a:rPr>
              <a:t> і </a:t>
            </a:r>
            <a:r>
              <a:rPr lang="ru-RU" dirty="0" err="1">
                <a:latin typeface="Times New Roman" panose="02020603050405020304" pitchFamily="18" charset="0"/>
                <a:ea typeface="Calibri" panose="020F0502020204030204" pitchFamily="34" charset="0"/>
              </a:rPr>
              <a:t>умінь</a:t>
            </a:r>
            <a:r>
              <a:rPr lang="ru-RU" dirty="0">
                <a:latin typeface="Times New Roman" panose="02020603050405020304" pitchFamily="18" charset="0"/>
                <a:ea typeface="Calibri" panose="020F0502020204030204" pitchFamily="34" charset="0"/>
              </a:rPr>
              <a:t> з </a:t>
            </a:r>
            <a:r>
              <a:rPr lang="ru-RU" dirty="0" err="1">
                <a:latin typeface="Times New Roman" panose="02020603050405020304" pitchFamily="18" charset="0"/>
                <a:ea typeface="Calibri" panose="020F0502020204030204" pitchFamily="34" charset="0"/>
              </a:rPr>
              <a:t>її</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проведення</a:t>
            </a:r>
            <a:r>
              <a:rPr lang="ru-RU" dirty="0">
                <a:latin typeface="Times New Roman" panose="02020603050405020304" pitchFamily="18" charset="0"/>
                <a:ea typeface="Calibri" panose="020F0502020204030204" pitchFamily="34" charset="0"/>
              </a:rPr>
              <a:t>. У </a:t>
            </a:r>
            <a:r>
              <a:rPr lang="ru-RU" dirty="0" err="1">
                <a:latin typeface="Times New Roman" panose="02020603050405020304" pitchFamily="18" charset="0"/>
                <a:ea typeface="Calibri" panose="020F0502020204030204" pitchFamily="34" charset="0"/>
              </a:rPr>
              <a:t>сучасних</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умовах</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може</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виникнути</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необхідність</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біологічної</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розвідки</a:t>
            </a:r>
            <a:r>
              <a:rPr lang="ru-RU" dirty="0">
                <a:latin typeface="Times New Roman" panose="02020603050405020304" pitchFamily="18" charset="0"/>
                <a:ea typeface="Calibri" panose="020F0502020204030204" pitchFamily="34" charset="0"/>
              </a:rPr>
              <a:t>, яка проводиться з метою </a:t>
            </a:r>
            <a:r>
              <a:rPr lang="ru-RU" dirty="0" err="1">
                <a:latin typeface="Times New Roman" panose="02020603050405020304" pitchFamily="18" charset="0"/>
                <a:ea typeface="Calibri" panose="020F0502020204030204" pitchFamily="34" charset="0"/>
              </a:rPr>
              <a:t>своєчасного</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виявлення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підготовки</a:t>
            </a:r>
            <a:r>
              <a:rPr lang="ru-RU" dirty="0">
                <a:latin typeface="Times New Roman" panose="02020603050405020304" pitchFamily="18" charset="0"/>
                <a:ea typeface="Calibri" panose="020F0502020204030204" pitchFamily="34" charset="0"/>
              </a:rPr>
              <a:t> противника до </a:t>
            </a:r>
            <a:r>
              <a:rPr lang="ru-RU" dirty="0" err="1">
                <a:latin typeface="Times New Roman" panose="02020603050405020304" pitchFamily="18" charset="0"/>
                <a:ea typeface="Calibri" panose="020F0502020204030204" pitchFamily="34" charset="0"/>
              </a:rPr>
              <a:t>застосування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біологічної</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зброї</a:t>
            </a:r>
            <a:r>
              <a:rPr lang="ru-RU" dirty="0">
                <a:latin typeface="Times New Roman" panose="02020603050405020304" pitchFamily="18" charset="0"/>
                <a:ea typeface="Calibri" panose="020F0502020204030204" pitchFamily="34" charset="0"/>
              </a:rPr>
              <a:t>, при </a:t>
            </a:r>
            <a:r>
              <a:rPr lang="ru-RU" dirty="0" err="1">
                <a:latin typeface="Times New Roman" panose="02020603050405020304" pitchFamily="18" charset="0"/>
                <a:ea typeface="Calibri" panose="020F0502020204030204" pitchFamily="34" charset="0"/>
              </a:rPr>
              <a:t>його</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застосуванні</a:t>
            </a:r>
            <a:r>
              <a:rPr lang="ru-RU" dirty="0">
                <a:latin typeface="Times New Roman" panose="02020603050405020304" pitchFamily="18" charset="0"/>
                <a:ea typeface="Calibri" panose="020F0502020204030204" pitchFamily="34" charset="0"/>
              </a:rPr>
              <a:t> та </a:t>
            </a:r>
            <a:r>
              <a:rPr lang="ru-RU" dirty="0" err="1">
                <a:latin typeface="Times New Roman" panose="02020603050405020304" pitchFamily="18" charset="0"/>
                <a:ea typeface="Calibri" panose="020F0502020204030204" pitchFamily="34" charset="0"/>
              </a:rPr>
              <a:t>ліквідації</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наслідків</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застосування</a:t>
            </a:r>
            <a:r>
              <a:rPr lang="ru-RU" dirty="0">
                <a:latin typeface="Times New Roman" panose="02020603050405020304" pitchFamily="18" charset="0"/>
                <a:ea typeface="Calibri" panose="020F0502020204030204" pitchFamily="34" charset="0"/>
              </a:rPr>
              <a:t> противником БЗ.</a:t>
            </a:r>
            <a:endParaRPr lang="uk-UA" sz="14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4877523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16632"/>
            <a:ext cx="7560840" cy="6247864"/>
          </a:xfrm>
          <a:prstGeom prst="rect">
            <a:avLst/>
          </a:prstGeom>
          <a:solidFill>
            <a:srgbClr val="66FFFF"/>
          </a:solidFill>
        </p:spPr>
        <p:txBody>
          <a:bodyPr wrap="square">
            <a:spAutoFit/>
          </a:bodyPr>
          <a:lstStyle/>
          <a:p>
            <a:pPr indent="450215" algn="just">
              <a:spcAft>
                <a:spcPts val="0"/>
              </a:spcAft>
            </a:pPr>
            <a:r>
              <a:rPr lang="ru-RU" sz="2000" i="1" dirty="0" err="1">
                <a:solidFill>
                  <a:srgbClr val="FF0000"/>
                </a:solidFill>
                <a:latin typeface="Times New Roman" panose="02020603050405020304" pitchFamily="18" charset="0"/>
                <a:ea typeface="Calibri" panose="020F0502020204030204" pitchFamily="34" charset="0"/>
              </a:rPr>
              <a:t>Етапи</a:t>
            </a:r>
            <a:r>
              <a:rPr lang="ru-RU" sz="2000" i="1" dirty="0">
                <a:solidFill>
                  <a:srgbClr val="FF0000"/>
                </a:solidFill>
                <a:latin typeface="Times New Roman" panose="02020603050405020304" pitchFamily="18" charset="0"/>
                <a:ea typeface="Calibri" panose="020F0502020204030204" pitchFamily="34" charset="0"/>
              </a:rPr>
              <a:t> </a:t>
            </a:r>
            <a:r>
              <a:rPr lang="ru-RU" sz="2000" i="1" dirty="0" err="1">
                <a:solidFill>
                  <a:srgbClr val="FF0000"/>
                </a:solidFill>
                <a:latin typeface="Times New Roman" panose="02020603050405020304" pitchFamily="18" charset="0"/>
                <a:ea typeface="Calibri" panose="020F0502020204030204" pitchFamily="34" charset="0"/>
              </a:rPr>
              <a:t>підготовки</a:t>
            </a:r>
            <a:r>
              <a:rPr lang="ru-RU" sz="2000" i="1" dirty="0">
                <a:solidFill>
                  <a:srgbClr val="FF0000"/>
                </a:solidFill>
                <a:latin typeface="Times New Roman" panose="02020603050405020304" pitchFamily="18" charset="0"/>
                <a:ea typeface="Calibri" panose="020F0502020204030204" pitchFamily="34" charset="0"/>
              </a:rPr>
              <a:t> і </a:t>
            </a:r>
            <a:r>
              <a:rPr lang="ru-RU" sz="2000" i="1" dirty="0" err="1">
                <a:solidFill>
                  <a:srgbClr val="FF0000"/>
                </a:solidFill>
                <a:latin typeface="Times New Roman" panose="02020603050405020304" pitchFamily="18" charset="0"/>
                <a:ea typeface="Calibri" panose="020F0502020204030204" pitchFamily="34" charset="0"/>
              </a:rPr>
              <a:t>проведення</a:t>
            </a:r>
            <a:r>
              <a:rPr lang="ru-RU" sz="2000" i="1" dirty="0">
                <a:solidFill>
                  <a:srgbClr val="FF0000"/>
                </a:solidFill>
                <a:latin typeface="Times New Roman" panose="02020603050405020304" pitchFamily="18" charset="0"/>
                <a:ea typeface="Calibri" panose="020F0502020204030204" pitchFamily="34" charset="0"/>
              </a:rPr>
              <a:t> </a:t>
            </a:r>
            <a:r>
              <a:rPr lang="ru-RU" sz="2000" i="1" dirty="0" err="1">
                <a:solidFill>
                  <a:srgbClr val="FF0000"/>
                </a:solidFill>
                <a:latin typeface="Times New Roman" panose="02020603050405020304" pitchFamily="18" charset="0"/>
                <a:ea typeface="Calibri" panose="020F0502020204030204" pitchFamily="34" charset="0"/>
              </a:rPr>
              <a:t>санітарно-епідеміологічної</a:t>
            </a:r>
            <a:r>
              <a:rPr lang="ru-RU" sz="2000" i="1" dirty="0">
                <a:solidFill>
                  <a:srgbClr val="FF0000"/>
                </a:solidFill>
                <a:latin typeface="Times New Roman" panose="02020603050405020304" pitchFamily="18" charset="0"/>
                <a:ea typeface="Calibri" panose="020F0502020204030204" pitchFamily="34" charset="0"/>
              </a:rPr>
              <a:t> </a:t>
            </a:r>
            <a:r>
              <a:rPr lang="ru-RU" sz="2000" i="1" dirty="0" err="1">
                <a:solidFill>
                  <a:srgbClr val="FF0000"/>
                </a:solidFill>
                <a:latin typeface="Times New Roman" panose="02020603050405020304" pitchFamily="18" charset="0"/>
                <a:ea typeface="Calibri" panose="020F0502020204030204" pitchFamily="34" charset="0"/>
              </a:rPr>
              <a:t>розвідки</a:t>
            </a:r>
            <a:r>
              <a:rPr lang="ru-RU" sz="2000" i="1" dirty="0">
                <a:solidFill>
                  <a:srgbClr val="FF0000"/>
                </a:solidFill>
                <a:latin typeface="Times New Roman" panose="02020603050405020304" pitchFamily="18" charset="0"/>
                <a:ea typeface="Calibri" panose="020F0502020204030204" pitchFamily="34" charset="0"/>
              </a:rPr>
              <a:t>:</a:t>
            </a:r>
            <a:endParaRPr lang="uk-UA" sz="2000" dirty="0">
              <a:solidFill>
                <a:srgbClr val="FF0000"/>
              </a:solidFill>
              <a:latin typeface="Times New Roman" panose="02020603050405020304" pitchFamily="18" charset="0"/>
              <a:ea typeface="Calibri" panose="020F0502020204030204" pitchFamily="34" charset="0"/>
            </a:endParaRPr>
          </a:p>
          <a:p>
            <a:pPr indent="450215" algn="just">
              <a:spcAft>
                <a:spcPts val="0"/>
              </a:spcAft>
            </a:pPr>
            <a:r>
              <a:rPr lang="ru-RU" sz="2000" dirty="0">
                <a:latin typeface="Times New Roman" panose="02020603050405020304" pitchFamily="18" charset="0"/>
                <a:ea typeface="Calibri" panose="020F0502020204030204" pitchFamily="34" charset="0"/>
              </a:rPr>
              <a:t>- </a:t>
            </a:r>
            <a:r>
              <a:rPr lang="ru-RU" sz="2000" i="1" dirty="0" err="1">
                <a:solidFill>
                  <a:srgbClr val="FF0000"/>
                </a:solidFill>
                <a:latin typeface="Times New Roman" panose="02020603050405020304" pitchFamily="18" charset="0"/>
                <a:ea typeface="Calibri" panose="020F0502020204030204" pitchFamily="34" charset="0"/>
              </a:rPr>
              <a:t>підготовчий</a:t>
            </a:r>
            <a:r>
              <a:rPr lang="ru-RU" sz="2000" dirty="0">
                <a:solidFill>
                  <a:srgbClr val="FF0000"/>
                </a:solidFill>
                <a:latin typeface="Times New Roman" panose="02020603050405020304" pitchFamily="18" charset="0"/>
                <a:ea typeface="Calibri" panose="020F0502020204030204" pitchFamily="34" charset="0"/>
              </a:rPr>
              <a:t>, </a:t>
            </a:r>
            <a:r>
              <a:rPr lang="ru-RU" sz="2000" dirty="0">
                <a:latin typeface="Times New Roman" panose="02020603050405020304" pitchFamily="18" charset="0"/>
                <a:ea typeface="Calibri" panose="020F0502020204030204" pitchFamily="34" charset="0"/>
              </a:rPr>
              <a:t>в </a:t>
            </a:r>
            <a:r>
              <a:rPr lang="ru-RU" sz="2000" dirty="0" err="1">
                <a:latin typeface="Times New Roman" panose="02020603050405020304" pitchFamily="18" charset="0"/>
                <a:ea typeface="Calibri" panose="020F0502020204030204" pitchFamily="34" charset="0"/>
              </a:rPr>
              <a:t>ході</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якого</a:t>
            </a:r>
            <a:r>
              <a:rPr lang="ru-RU" sz="2000" dirty="0">
                <a:latin typeface="Times New Roman" panose="02020603050405020304" pitchFamily="18" charset="0"/>
                <a:ea typeface="Calibri" panose="020F0502020204030204" pitchFamily="34" charset="0"/>
              </a:rPr>
              <a:t> проводиться </a:t>
            </a:r>
            <a:r>
              <a:rPr lang="ru-RU" sz="2000" dirty="0" err="1">
                <a:latin typeface="Times New Roman" panose="02020603050405020304" pitchFamily="18" charset="0"/>
                <a:ea typeface="Calibri" panose="020F0502020204030204" pitchFamily="34" charset="0"/>
              </a:rPr>
              <a:t>попереднє</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ознайомлення</a:t>
            </a:r>
            <a:r>
              <a:rPr lang="ru-RU" sz="2000" dirty="0">
                <a:latin typeface="Times New Roman" panose="02020603050405020304" pitchFamily="18" charset="0"/>
                <a:ea typeface="Calibri" panose="020F0502020204030204" pitchFamily="34" charset="0"/>
              </a:rPr>
              <a:t> з районом </a:t>
            </a:r>
            <a:r>
              <a:rPr lang="ru-RU" sz="2000" dirty="0" err="1">
                <a:latin typeface="Times New Roman" panose="02020603050405020304" pitchFamily="18" charset="0"/>
                <a:ea typeface="Calibri" panose="020F0502020204030204" pitchFamily="34" charset="0"/>
              </a:rPr>
              <a:t>майбутньої</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розвідки</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формуються</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завдання</a:t>
            </a:r>
            <a:r>
              <a:rPr lang="ru-RU" sz="2000" dirty="0">
                <a:latin typeface="Times New Roman" panose="02020603050405020304" pitchFamily="18" charset="0"/>
                <a:ea typeface="Calibri" panose="020F0502020204030204" pitchFamily="34" charset="0"/>
              </a:rPr>
              <a:t>;</a:t>
            </a:r>
            <a:endParaRPr lang="uk-UA" sz="2000" dirty="0">
              <a:latin typeface="Times New Roman" panose="02020603050405020304" pitchFamily="18" charset="0"/>
              <a:ea typeface="Calibri" panose="020F0502020204030204" pitchFamily="34" charset="0"/>
            </a:endParaRPr>
          </a:p>
          <a:p>
            <a:pPr indent="450215" algn="just">
              <a:spcAft>
                <a:spcPts val="0"/>
              </a:spcAft>
            </a:pPr>
            <a:r>
              <a:rPr lang="ru-RU" sz="2000" dirty="0">
                <a:latin typeface="Times New Roman" panose="02020603050405020304" pitchFamily="18" charset="0"/>
                <a:ea typeface="Calibri" panose="020F0502020204030204" pitchFamily="34" charset="0"/>
              </a:rPr>
              <a:t>- </a:t>
            </a:r>
            <a:r>
              <a:rPr lang="ru-RU" sz="2000" i="1" dirty="0" err="1">
                <a:solidFill>
                  <a:srgbClr val="FF0000"/>
                </a:solidFill>
                <a:latin typeface="Times New Roman" panose="02020603050405020304" pitchFamily="18" charset="0"/>
                <a:ea typeface="Calibri" panose="020F0502020204030204" pitchFamily="34" charset="0"/>
              </a:rPr>
              <a:t>планування</a:t>
            </a:r>
            <a:r>
              <a:rPr lang="ru-RU" sz="2000" dirty="0">
                <a:solidFill>
                  <a:srgbClr val="FF0000"/>
                </a:solidFill>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проведення</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розвідки</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що</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передбачає</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виділення</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необхідних</a:t>
            </a:r>
            <a:r>
              <a:rPr lang="ru-RU" sz="2000" dirty="0">
                <a:latin typeface="Times New Roman" panose="02020603050405020304" pitchFamily="18" charset="0"/>
                <a:ea typeface="Calibri" panose="020F0502020204030204" pitchFamily="34" charset="0"/>
              </a:rPr>
              <a:t> сил і </a:t>
            </a:r>
            <a:r>
              <a:rPr lang="ru-RU" sz="2000" dirty="0" err="1">
                <a:latin typeface="Times New Roman" panose="02020603050405020304" pitchFamily="18" charset="0"/>
                <a:ea typeface="Calibri" panose="020F0502020204030204" pitchFamily="34" charset="0"/>
              </a:rPr>
              <a:t>засобів</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визначення</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об'єктів</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розвідки</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термінів</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проведення</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способів</a:t>
            </a:r>
            <a:r>
              <a:rPr lang="ru-RU" sz="2000" dirty="0">
                <a:latin typeface="Times New Roman" panose="02020603050405020304" pitchFamily="18" charset="0"/>
                <a:ea typeface="Calibri" panose="020F0502020204030204" pitchFamily="34" charset="0"/>
              </a:rPr>
              <a:t> і форм </a:t>
            </a:r>
            <a:r>
              <a:rPr lang="ru-RU" sz="2000" dirty="0" err="1">
                <a:latin typeface="Times New Roman" panose="02020603050405020304" pitchFamily="18" charset="0"/>
                <a:ea typeface="Calibri" panose="020F0502020204030204" pitchFamily="34" charset="0"/>
              </a:rPr>
              <a:t>зв'язку</a:t>
            </a:r>
            <a:r>
              <a:rPr lang="ru-RU" sz="2000" dirty="0">
                <a:latin typeface="Times New Roman" panose="02020603050405020304" pitchFamily="18" charset="0"/>
                <a:ea typeface="Calibri" panose="020F0502020204030204" pitchFamily="34" charset="0"/>
              </a:rPr>
              <a:t>, а </a:t>
            </a:r>
            <a:r>
              <a:rPr lang="ru-RU" sz="2000" dirty="0" err="1">
                <a:latin typeface="Times New Roman" panose="02020603050405020304" pitchFamily="18" charset="0"/>
                <a:ea typeface="Calibri" panose="020F0502020204030204" pitchFamily="34" charset="0"/>
              </a:rPr>
              <a:t>також</a:t>
            </a:r>
            <a:r>
              <a:rPr lang="ru-RU" sz="2000" dirty="0">
                <a:latin typeface="Times New Roman" panose="02020603050405020304" pitchFamily="18" charset="0"/>
                <a:ea typeface="Calibri" panose="020F0502020204030204" pitchFamily="34" charset="0"/>
              </a:rPr>
              <a:t> порядку </a:t>
            </a:r>
            <a:r>
              <a:rPr lang="ru-RU" sz="2000" dirty="0" err="1">
                <a:latin typeface="Times New Roman" panose="02020603050405020304" pitchFamily="18" charset="0"/>
                <a:ea typeface="Calibri" panose="020F0502020204030204" pitchFamily="34" charset="0"/>
              </a:rPr>
              <a:t>інформації</a:t>
            </a:r>
            <a:r>
              <a:rPr lang="ru-RU" sz="2000" dirty="0">
                <a:latin typeface="Times New Roman" panose="02020603050405020304" pitchFamily="18" charset="0"/>
                <a:ea typeface="Calibri" panose="020F0502020204030204" pitchFamily="34" charset="0"/>
              </a:rPr>
              <a:t> в </a:t>
            </a:r>
            <a:r>
              <a:rPr lang="ru-RU" sz="2000" dirty="0" err="1">
                <a:latin typeface="Times New Roman" panose="02020603050405020304" pitchFamily="18" charset="0"/>
                <a:ea typeface="Calibri" panose="020F0502020204030204" pitchFamily="34" charset="0"/>
              </a:rPr>
              <a:t>ході</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розвідки</a:t>
            </a:r>
            <a:r>
              <a:rPr lang="ru-RU" sz="2000" dirty="0">
                <a:latin typeface="Times New Roman" panose="02020603050405020304" pitchFamily="18" charset="0"/>
                <a:ea typeface="Calibri" panose="020F0502020204030204" pitchFamily="34" charset="0"/>
              </a:rPr>
              <a:t>;</a:t>
            </a:r>
            <a:endParaRPr lang="uk-UA" sz="2000" dirty="0">
              <a:latin typeface="Times New Roman" panose="02020603050405020304" pitchFamily="18" charset="0"/>
              <a:ea typeface="Calibri" panose="020F0502020204030204" pitchFamily="34" charset="0"/>
            </a:endParaRPr>
          </a:p>
          <a:p>
            <a:pPr indent="450215" algn="just">
              <a:spcAft>
                <a:spcPts val="0"/>
              </a:spcAft>
            </a:pPr>
            <a:r>
              <a:rPr lang="ru-RU" sz="2000" dirty="0">
                <a:latin typeface="Times New Roman" panose="02020603050405020304" pitchFamily="18" charset="0"/>
                <a:ea typeface="Calibri" panose="020F0502020204030204" pitchFamily="34" charset="0"/>
              </a:rPr>
              <a:t>- </a:t>
            </a:r>
            <a:r>
              <a:rPr lang="ru-RU" sz="2000" dirty="0" err="1">
                <a:solidFill>
                  <a:srgbClr val="FF0000"/>
                </a:solidFill>
                <a:latin typeface="Times New Roman" panose="02020603050405020304" pitchFamily="18" charset="0"/>
                <a:ea typeface="Calibri" panose="020F0502020204030204" pitchFamily="34" charset="0"/>
              </a:rPr>
              <a:t>безпосереднє</a:t>
            </a:r>
            <a:r>
              <a:rPr lang="ru-RU" sz="2000" dirty="0">
                <a:solidFill>
                  <a:srgbClr val="FF0000"/>
                </a:solidFill>
                <a:latin typeface="Times New Roman" panose="02020603050405020304" pitchFamily="18" charset="0"/>
                <a:ea typeface="Calibri" panose="020F0502020204030204" pitchFamily="34" charset="0"/>
              </a:rPr>
              <a:t> </a:t>
            </a:r>
            <a:r>
              <a:rPr lang="ru-RU" sz="2000" i="1" dirty="0" err="1">
                <a:solidFill>
                  <a:srgbClr val="FF0000"/>
                </a:solidFill>
                <a:latin typeface="Times New Roman" panose="02020603050405020304" pitchFamily="18" charset="0"/>
                <a:ea typeface="Calibri" panose="020F0502020204030204" pitchFamily="34" charset="0"/>
              </a:rPr>
              <a:t>проведення</a:t>
            </a:r>
            <a:r>
              <a:rPr lang="ru-RU" sz="2000" i="1" dirty="0">
                <a:solidFill>
                  <a:srgbClr val="FF0000"/>
                </a:solidFill>
                <a:latin typeface="Times New Roman" panose="02020603050405020304" pitchFamily="18" charset="0"/>
                <a:ea typeface="Calibri" panose="020F0502020204030204" pitchFamily="34" charset="0"/>
              </a:rPr>
              <a:t> </a:t>
            </a:r>
            <a:r>
              <a:rPr lang="ru-RU" sz="2000" i="1" dirty="0" err="1">
                <a:solidFill>
                  <a:srgbClr val="FF0000"/>
                </a:solidFill>
                <a:latin typeface="Times New Roman" panose="02020603050405020304" pitchFamily="18" charset="0"/>
                <a:ea typeface="Calibri" panose="020F0502020204030204" pitchFamily="34" charset="0"/>
              </a:rPr>
              <a:t>розвідки</a:t>
            </a:r>
            <a:r>
              <a:rPr lang="ru-RU" sz="2000" dirty="0">
                <a:solidFill>
                  <a:srgbClr val="FF0000"/>
                </a:solidFill>
                <a:latin typeface="Times New Roman" panose="02020603050405020304" pitchFamily="18" charset="0"/>
                <a:ea typeface="Calibri" panose="020F0502020204030204" pitchFamily="34" charset="0"/>
              </a:rPr>
              <a:t> </a:t>
            </a:r>
            <a:r>
              <a:rPr lang="ru-RU" sz="2000" dirty="0">
                <a:latin typeface="Times New Roman" panose="02020603050405020304" pitchFamily="18" charset="0"/>
                <a:ea typeface="Calibri" panose="020F0502020204030204" pitchFamily="34" charset="0"/>
              </a:rPr>
              <a:t>на </a:t>
            </a:r>
            <a:r>
              <a:rPr lang="ru-RU" sz="2000" dirty="0" err="1">
                <a:latin typeface="Times New Roman" panose="02020603050405020304" pitchFamily="18" charset="0"/>
                <a:ea typeface="Calibri" panose="020F0502020204030204" pitchFamily="34" charset="0"/>
              </a:rPr>
              <a:t>досліджуваній</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місцевості</a:t>
            </a:r>
            <a:r>
              <a:rPr lang="ru-RU" sz="2000" dirty="0">
                <a:latin typeface="Times New Roman" panose="02020603050405020304" pitchFamily="18" charset="0"/>
                <a:ea typeface="Calibri" panose="020F0502020204030204" pitchFamily="34" charset="0"/>
              </a:rPr>
              <a:t> з </a:t>
            </a:r>
            <a:r>
              <a:rPr lang="ru-RU" sz="2000" dirty="0" err="1">
                <a:latin typeface="Times New Roman" panose="02020603050405020304" pitchFamily="18" charset="0"/>
                <a:ea typeface="Calibri" panose="020F0502020204030204" pitchFamily="34" charset="0"/>
              </a:rPr>
              <a:t>підготовкою</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висновків</a:t>
            </a:r>
            <a:r>
              <a:rPr lang="ru-RU" sz="2000" dirty="0">
                <a:latin typeface="Times New Roman" panose="02020603050405020304" pitchFamily="18" charset="0"/>
                <a:ea typeface="Calibri" panose="020F0502020204030204" pitchFamily="34" charset="0"/>
              </a:rPr>
              <a:t> і </a:t>
            </a:r>
            <a:r>
              <a:rPr lang="ru-RU" sz="2000" dirty="0" err="1">
                <a:latin typeface="Times New Roman" panose="02020603050405020304" pitchFamily="18" charset="0"/>
                <a:ea typeface="Calibri" panose="020F0502020204030204" pitchFamily="34" charset="0"/>
              </a:rPr>
              <a:t>пропозицій</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щодо</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недопущення</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занесення</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інфекції</a:t>
            </a:r>
            <a:r>
              <a:rPr lang="ru-RU" sz="2000" dirty="0">
                <a:latin typeface="Times New Roman" panose="02020603050405020304" pitchFamily="18" charset="0"/>
                <a:ea typeface="Calibri" panose="020F0502020204030204" pitchFamily="34" charset="0"/>
              </a:rPr>
              <a:t> у </a:t>
            </a:r>
            <a:r>
              <a:rPr lang="ru-RU" sz="2000" dirty="0" err="1">
                <a:latin typeface="Times New Roman" panose="02020603050405020304" pitchFamily="18" charset="0"/>
                <a:ea typeface="Calibri" panose="020F0502020204030204" pitchFamily="34" charset="0"/>
              </a:rPr>
              <a:t>війська</a:t>
            </a:r>
            <a:r>
              <a:rPr lang="ru-RU" sz="2000" dirty="0">
                <a:latin typeface="Times New Roman" panose="02020603050405020304" pitchFamily="18" charset="0"/>
                <a:ea typeface="Calibri" panose="020F0502020204030204" pitchFamily="34" charset="0"/>
              </a:rPr>
              <a:t>;</a:t>
            </a:r>
            <a:endParaRPr lang="uk-UA" sz="2000" dirty="0">
              <a:latin typeface="Times New Roman" panose="02020603050405020304" pitchFamily="18" charset="0"/>
              <a:ea typeface="Calibri" panose="020F0502020204030204" pitchFamily="34" charset="0"/>
            </a:endParaRPr>
          </a:p>
          <a:p>
            <a:pPr indent="450215" algn="just">
              <a:spcAft>
                <a:spcPts val="0"/>
              </a:spcAft>
            </a:pPr>
            <a:r>
              <a:rPr lang="ru-RU" sz="2000" dirty="0">
                <a:latin typeface="Times New Roman" panose="02020603050405020304" pitchFamily="18" charset="0"/>
                <a:ea typeface="Calibri" panose="020F0502020204030204" pitchFamily="34" charset="0"/>
              </a:rPr>
              <a:t>- </a:t>
            </a:r>
            <a:r>
              <a:rPr lang="ru-RU" sz="2000" i="1" dirty="0" err="1">
                <a:solidFill>
                  <a:srgbClr val="FF0000"/>
                </a:solidFill>
                <a:latin typeface="Times New Roman" panose="02020603050405020304" pitchFamily="18" charset="0"/>
                <a:ea typeface="Calibri" panose="020F0502020204030204" pitchFamily="34" charset="0"/>
              </a:rPr>
              <a:t>оформлення</a:t>
            </a:r>
            <a:r>
              <a:rPr lang="ru-RU" sz="2000" i="1" dirty="0">
                <a:solidFill>
                  <a:srgbClr val="FF0000"/>
                </a:solidFill>
                <a:latin typeface="Times New Roman" panose="02020603050405020304" pitchFamily="18" charset="0"/>
                <a:ea typeface="Calibri" panose="020F0502020204030204" pitchFamily="34" charset="0"/>
              </a:rPr>
              <a:t> </a:t>
            </a:r>
            <a:r>
              <a:rPr lang="ru-RU" sz="2000" i="1" dirty="0" err="1">
                <a:solidFill>
                  <a:srgbClr val="FF0000"/>
                </a:solidFill>
                <a:latin typeface="Times New Roman" panose="02020603050405020304" pitchFamily="18" charset="0"/>
                <a:ea typeface="Calibri" panose="020F0502020204030204" pitchFamily="34" charset="0"/>
              </a:rPr>
              <a:t>результатів</a:t>
            </a:r>
            <a:r>
              <a:rPr lang="ru-RU" sz="2000" dirty="0">
                <a:solidFill>
                  <a:srgbClr val="FF0000"/>
                </a:solidFill>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розвідки</a:t>
            </a:r>
            <a:r>
              <a:rPr lang="ru-RU" sz="2000" dirty="0">
                <a:latin typeface="Times New Roman" panose="02020603050405020304" pitchFamily="18" charset="0"/>
                <a:ea typeface="Calibri" panose="020F0502020204030204" pitchFamily="34" charset="0"/>
              </a:rPr>
              <a:t> та </a:t>
            </a:r>
            <a:r>
              <a:rPr lang="ru-RU" sz="2000" dirty="0" err="1">
                <a:latin typeface="Times New Roman" panose="02020603050405020304" pitchFamily="18" charset="0"/>
                <a:ea typeface="Calibri" panose="020F0502020204030204" pitchFamily="34" charset="0"/>
              </a:rPr>
              <a:t>надання</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звітної</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картки</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епідрозвідника</a:t>
            </a:r>
            <a:r>
              <a:rPr lang="ru-RU" sz="2000" dirty="0">
                <a:latin typeface="Times New Roman" panose="02020603050405020304" pitchFamily="18" charset="0"/>
                <a:ea typeface="Calibri" panose="020F0502020204030204" pitchFamily="34" charset="0"/>
              </a:rPr>
              <a:t>.</a:t>
            </a:r>
            <a:endParaRPr lang="uk-UA" sz="2000" dirty="0">
              <a:latin typeface="Times New Roman" panose="02020603050405020304" pitchFamily="18" charset="0"/>
              <a:ea typeface="Calibri" panose="020F0502020204030204" pitchFamily="34" charset="0"/>
            </a:endParaRPr>
          </a:p>
          <a:p>
            <a:pPr indent="450215" algn="just">
              <a:spcAft>
                <a:spcPts val="0"/>
              </a:spcAft>
            </a:pPr>
            <a:r>
              <a:rPr lang="ru-RU" sz="2000" i="1" dirty="0">
                <a:solidFill>
                  <a:srgbClr val="FF0000"/>
                </a:solidFill>
                <a:latin typeface="Times New Roman" panose="02020603050405020304" pitchFamily="18" charset="0"/>
                <a:ea typeface="Calibri" panose="020F0502020204030204" pitchFamily="34" charset="0"/>
              </a:rPr>
              <a:t>План </a:t>
            </a:r>
            <a:r>
              <a:rPr lang="ru-RU" sz="2000" i="1" dirty="0" err="1">
                <a:solidFill>
                  <a:srgbClr val="FF0000"/>
                </a:solidFill>
                <a:latin typeface="Times New Roman" panose="02020603050405020304" pitchFamily="18" charset="0"/>
                <a:ea typeface="Calibri" panose="020F0502020204030204" pitchFamily="34" charset="0"/>
              </a:rPr>
              <a:t>проведення</a:t>
            </a:r>
            <a:r>
              <a:rPr lang="ru-RU" sz="2000" i="1" dirty="0">
                <a:solidFill>
                  <a:srgbClr val="FF0000"/>
                </a:solidFill>
                <a:latin typeface="Times New Roman" panose="02020603050405020304" pitchFamily="18" charset="0"/>
                <a:ea typeface="Calibri" panose="020F0502020204030204" pitchFamily="34" charset="0"/>
              </a:rPr>
              <a:t> </a:t>
            </a:r>
            <a:r>
              <a:rPr lang="ru-RU" sz="2000" i="1" dirty="0" err="1">
                <a:solidFill>
                  <a:srgbClr val="FF0000"/>
                </a:solidFill>
                <a:latin typeface="Times New Roman" panose="02020603050405020304" pitchFamily="18" charset="0"/>
                <a:ea typeface="Calibri" panose="020F0502020204030204" pitchFamily="34" charset="0"/>
              </a:rPr>
              <a:t>санітарно-епідеміологічної</a:t>
            </a:r>
            <a:r>
              <a:rPr lang="ru-RU" sz="2000" i="1" dirty="0">
                <a:solidFill>
                  <a:srgbClr val="FF0000"/>
                </a:solidFill>
                <a:latin typeface="Times New Roman" panose="02020603050405020304" pitchFamily="18" charset="0"/>
                <a:ea typeface="Calibri" panose="020F0502020204030204" pitchFamily="34" charset="0"/>
              </a:rPr>
              <a:t> </a:t>
            </a:r>
            <a:r>
              <a:rPr lang="ru-RU" sz="2000" i="1" dirty="0" err="1">
                <a:solidFill>
                  <a:srgbClr val="FF0000"/>
                </a:solidFill>
                <a:latin typeface="Times New Roman" panose="02020603050405020304" pitchFamily="18" charset="0"/>
                <a:ea typeface="Calibri" panose="020F0502020204030204" pitchFamily="34" charset="0"/>
              </a:rPr>
              <a:t>розвідки</a:t>
            </a:r>
            <a:r>
              <a:rPr lang="ru-RU" sz="2000" i="1" dirty="0">
                <a:solidFill>
                  <a:srgbClr val="FF0000"/>
                </a:solidFill>
                <a:latin typeface="Times New Roman" panose="02020603050405020304" pitchFamily="18" charset="0"/>
                <a:ea typeface="Calibri" panose="020F0502020204030204" pitchFamily="34" charset="0"/>
              </a:rPr>
              <a:t> </a:t>
            </a:r>
            <a:r>
              <a:rPr lang="ru-RU" sz="2000" i="1" dirty="0" err="1">
                <a:solidFill>
                  <a:srgbClr val="FF0000"/>
                </a:solidFill>
                <a:latin typeface="Times New Roman" panose="02020603050405020304" pitchFamily="18" charset="0"/>
                <a:ea typeface="Calibri" panose="020F0502020204030204" pitchFamily="34" charset="0"/>
              </a:rPr>
              <a:t>містить</a:t>
            </a:r>
            <a:r>
              <a:rPr lang="ru-RU" sz="2000" i="1" dirty="0">
                <a:solidFill>
                  <a:srgbClr val="FF0000"/>
                </a:solidFill>
                <a:latin typeface="Times New Roman" panose="02020603050405020304" pitchFamily="18" charset="0"/>
                <a:ea typeface="Calibri" panose="020F0502020204030204" pitchFamily="34" charset="0"/>
              </a:rPr>
              <a:t>:</a:t>
            </a:r>
            <a:endParaRPr lang="uk-UA" sz="2000" dirty="0">
              <a:solidFill>
                <a:srgbClr val="FF0000"/>
              </a:solidFill>
              <a:latin typeface="Times New Roman" panose="02020603050405020304" pitchFamily="18" charset="0"/>
              <a:ea typeface="Calibri" panose="020F0502020204030204" pitchFamily="34" charset="0"/>
            </a:endParaRPr>
          </a:p>
          <a:p>
            <a:pPr indent="450215" algn="just">
              <a:spcAft>
                <a:spcPts val="0"/>
              </a:spcAft>
            </a:pPr>
            <a:r>
              <a:rPr lang="ru-RU" sz="2000" dirty="0" smtClean="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завдання</a:t>
            </a:r>
            <a:r>
              <a:rPr lang="ru-RU" sz="2000" dirty="0">
                <a:latin typeface="Times New Roman" panose="02020603050405020304" pitchFamily="18" charset="0"/>
                <a:ea typeface="Calibri" panose="020F0502020204030204" pitchFamily="34" charset="0"/>
              </a:rPr>
              <a:t> й </a:t>
            </a:r>
            <a:r>
              <a:rPr lang="ru-RU" sz="2000" dirty="0" err="1">
                <a:latin typeface="Times New Roman" panose="02020603050405020304" pitchFamily="18" charset="0"/>
                <a:ea typeface="Calibri" panose="020F0502020204030204" pitchFamily="34" charset="0"/>
              </a:rPr>
              <a:t>об'єкти</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санітарно-епідеміологічної</a:t>
            </a:r>
            <a:r>
              <a:rPr lang="ru-RU" sz="2000" dirty="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розвідки</a:t>
            </a:r>
            <a:r>
              <a:rPr lang="ru-RU" sz="2000" dirty="0" smtClean="0">
                <a:latin typeface="Times New Roman" panose="02020603050405020304" pitchFamily="18" charset="0"/>
                <a:ea typeface="Calibri" panose="020F0502020204030204" pitchFamily="34" charset="0"/>
              </a:rPr>
              <a:t>;</a:t>
            </a:r>
            <a:r>
              <a:rPr lang="uk-UA" sz="2000" dirty="0" smtClean="0">
                <a:latin typeface="Times New Roman" panose="02020603050405020304" pitchFamily="18" charset="0"/>
                <a:ea typeface="Calibri" panose="020F0502020204030204" pitchFamily="34" charset="0"/>
              </a:rPr>
              <a:t> </a:t>
            </a:r>
            <a:r>
              <a:rPr lang="ru-RU" sz="2000" dirty="0" smtClean="0">
                <a:latin typeface="Times New Roman" panose="02020603050405020304" pitchFamily="18" charset="0"/>
                <a:ea typeface="Calibri" panose="020F0502020204030204" pitchFamily="34" charset="0"/>
              </a:rPr>
              <a:t>склад </a:t>
            </a:r>
            <a:r>
              <a:rPr lang="ru-RU" sz="2000" dirty="0" err="1">
                <a:latin typeface="Times New Roman" panose="02020603050405020304" pitchFamily="18" charset="0"/>
                <a:ea typeface="Calibri" panose="020F0502020204030204" pitchFamily="34" charset="0"/>
              </a:rPr>
              <a:t>розвідувальних</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груп</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їх</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оснащення</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маршрути</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прямування</a:t>
            </a:r>
            <a:r>
              <a:rPr lang="ru-RU" sz="2000" dirty="0" smtClean="0">
                <a:latin typeface="Times New Roman" panose="02020603050405020304" pitchFamily="18" charset="0"/>
                <a:ea typeface="Calibri" panose="020F0502020204030204" pitchFamily="34" charset="0"/>
              </a:rPr>
              <a:t>; </a:t>
            </a:r>
            <a:r>
              <a:rPr lang="ru-RU" sz="2000" dirty="0">
                <a:latin typeface="Times New Roman" panose="02020603050405020304" pitchFamily="18" charset="0"/>
                <a:ea typeface="Calibri" panose="020F0502020204030204" pitchFamily="34" charset="0"/>
              </a:rPr>
              <a:t>час початку та </a:t>
            </a:r>
            <a:r>
              <a:rPr lang="ru-RU" sz="2000" dirty="0" err="1">
                <a:latin typeface="Times New Roman" panose="02020603050405020304" pitchFamily="18" charset="0"/>
                <a:ea typeface="Calibri" panose="020F0502020204030204" pitchFamily="34" charset="0"/>
              </a:rPr>
              <a:t>закінчення</a:t>
            </a:r>
            <a:r>
              <a:rPr lang="ru-RU" sz="2000" dirty="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розвідки</a:t>
            </a:r>
            <a:r>
              <a:rPr lang="ru-RU" sz="2000" dirty="0" smtClean="0">
                <a:latin typeface="Times New Roman" panose="02020603050405020304" pitchFamily="18" charset="0"/>
                <a:ea typeface="Calibri" panose="020F0502020204030204" pitchFamily="34" charset="0"/>
              </a:rPr>
              <a:t>;</a:t>
            </a:r>
            <a:r>
              <a:rPr lang="uk-UA"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терміни</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місце</a:t>
            </a:r>
            <a:r>
              <a:rPr lang="ru-RU" sz="2000" dirty="0">
                <a:latin typeface="Times New Roman" panose="02020603050405020304" pitchFamily="18" charset="0"/>
                <a:ea typeface="Calibri" panose="020F0502020204030204" pitchFamily="34" charset="0"/>
              </a:rPr>
              <a:t> та порядок </a:t>
            </a:r>
            <a:r>
              <a:rPr lang="ru-RU" sz="2000" dirty="0" err="1">
                <a:latin typeface="Times New Roman" panose="02020603050405020304" pitchFamily="18" charset="0"/>
                <a:ea typeface="Calibri" panose="020F0502020204030204" pitchFamily="34" charset="0"/>
              </a:rPr>
              <a:t>надання</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донесень</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усних</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доповідей</a:t>
            </a:r>
            <a:r>
              <a:rPr lang="ru-RU" sz="2000" dirty="0">
                <a:latin typeface="Times New Roman" panose="02020603050405020304" pitchFamily="18" charset="0"/>
                <a:ea typeface="Calibri" panose="020F0502020204030204" pitchFamily="34" charset="0"/>
              </a:rPr>
              <a:t>) про </a:t>
            </a:r>
            <a:r>
              <a:rPr lang="ru-RU" sz="2000" dirty="0" err="1">
                <a:latin typeface="Times New Roman" panose="02020603050405020304" pitchFamily="18" charset="0"/>
                <a:ea typeface="Calibri" panose="020F0502020204030204" pitchFamily="34" charset="0"/>
              </a:rPr>
              <a:t>результати</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санітарно-епідеміологічної</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розвідки</a:t>
            </a:r>
            <a:r>
              <a:rPr lang="ru-RU" sz="2000" dirty="0">
                <a:latin typeface="Times New Roman" panose="02020603050405020304" pitchFamily="18" charset="0"/>
                <a:ea typeface="Calibri" panose="020F0502020204030204" pitchFamily="34" charset="0"/>
              </a:rPr>
              <a:t>.</a:t>
            </a:r>
            <a:endParaRPr lang="uk-UA" sz="20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6870358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88640"/>
            <a:ext cx="7776864" cy="5632311"/>
          </a:xfrm>
          <a:prstGeom prst="rect">
            <a:avLst/>
          </a:prstGeom>
          <a:solidFill>
            <a:srgbClr val="66FFFF"/>
          </a:solidFill>
        </p:spPr>
        <p:txBody>
          <a:bodyPr wrap="square">
            <a:spAutoFit/>
          </a:bodyPr>
          <a:lstStyle/>
          <a:p>
            <a:pPr indent="450215" algn="just">
              <a:spcAft>
                <a:spcPts val="0"/>
              </a:spcAft>
            </a:pPr>
            <a:r>
              <a:rPr lang="uk-UA" sz="2000" b="1" i="1" dirty="0">
                <a:latin typeface="Times New Roman" panose="02020603050405020304" pitchFamily="18" charset="0"/>
                <a:ea typeface="Calibri" panose="020F0502020204030204" pitchFamily="34" charset="0"/>
              </a:rPr>
              <a:t>Військова санітарно-епідеміологічна розвідка</a:t>
            </a:r>
            <a:r>
              <a:rPr lang="uk-UA" sz="2000" dirty="0">
                <a:latin typeface="Times New Roman" panose="02020603050405020304" pitchFamily="18" charset="0"/>
                <a:ea typeface="Calibri" panose="020F0502020204030204" pitchFamily="34" charset="0"/>
              </a:rPr>
              <a:t> (перший ешелон) - проводиться на всій території - від переднього краю до тилу з'єднання - всім медичним складом, включаючи </a:t>
            </a:r>
            <a:r>
              <a:rPr lang="uk-UA" sz="2000" dirty="0" err="1">
                <a:latin typeface="Times New Roman" panose="02020603050405020304" pitchFamily="18" charset="0"/>
                <a:ea typeface="Calibri" panose="020F0502020204030204" pitchFamily="34" charset="0"/>
              </a:rPr>
              <a:t>саніструкторів</a:t>
            </a:r>
            <a:r>
              <a:rPr lang="uk-UA" sz="2000" dirty="0">
                <a:latin typeface="Times New Roman" panose="02020603050405020304" pitchFamily="18" charset="0"/>
                <a:ea typeface="Calibri" panose="020F0502020204030204" pitchFamily="34" charset="0"/>
              </a:rPr>
              <a:t> рот, фельдшерів батальйонів</a:t>
            </a:r>
            <a:r>
              <a:rPr lang="uk-UA" sz="2000">
                <a:latin typeface="Times New Roman" panose="02020603050405020304" pitchFamily="18" charset="0"/>
                <a:ea typeface="Calibri" panose="020F0502020204030204" pitchFamily="34" charset="0"/>
              </a:rPr>
              <a:t>, </a:t>
            </a:r>
            <a:r>
              <a:rPr lang="uk-UA" sz="2000" smtClean="0">
                <a:latin typeface="Times New Roman" panose="02020603050405020304" pitchFamily="18" charset="0"/>
                <a:ea typeface="Calibri" panose="020F0502020204030204" pitchFamily="34" charset="0"/>
              </a:rPr>
              <a:t>фахівців </a:t>
            </a:r>
            <a:r>
              <a:rPr lang="uk-UA" sz="2000" dirty="0" smtClean="0">
                <a:latin typeface="Times New Roman" panose="02020603050405020304" pitchFamily="18" charset="0"/>
                <a:ea typeface="Calibri" panose="020F0502020204030204" pitchFamily="34" charset="0"/>
              </a:rPr>
              <a:t>підрозділів служби превентивної  медицини.</a:t>
            </a:r>
            <a:r>
              <a:rPr lang="uk-UA" sz="2000" dirty="0">
                <a:latin typeface="Times New Roman" panose="02020603050405020304" pitchFamily="18" charset="0"/>
                <a:ea typeface="Calibri" panose="020F0502020204030204" pitchFamily="34" charset="0"/>
              </a:rPr>
              <a:t> </a:t>
            </a:r>
            <a:r>
              <a:rPr lang="uk-UA" sz="2000" dirty="0" smtClean="0">
                <a:latin typeface="Times New Roman" panose="02020603050405020304" pitchFamily="18" charset="0"/>
                <a:ea typeface="Calibri" panose="020F0502020204030204" pitchFamily="34" charset="0"/>
              </a:rPr>
              <a:t>Вони </a:t>
            </a:r>
            <a:r>
              <a:rPr lang="uk-UA" sz="2000" dirty="0">
                <a:latin typeface="Times New Roman" panose="02020603050405020304" pitchFamily="18" charset="0"/>
                <a:ea typeface="Calibri" panose="020F0502020204030204" pitchFamily="34" charset="0"/>
              </a:rPr>
              <a:t>виконують, як правило, всі елементи медичної розвідки, включаючи санітарно-епідеміологічну розвідку, можуть діяти самостійно або в складі групи офіцерів, направлених командуванням для багатосторонньої розвідки. </a:t>
            </a:r>
            <a:r>
              <a:rPr lang="ru-RU" sz="2000" dirty="0" err="1">
                <a:latin typeface="Times New Roman" panose="02020603050405020304" pitchFamily="18" charset="0"/>
                <a:ea typeface="Calibri" panose="020F0502020204030204" pitchFamily="34" charset="0"/>
              </a:rPr>
              <a:t>Основним</a:t>
            </a:r>
            <a:r>
              <a:rPr lang="ru-RU" sz="2000" dirty="0">
                <a:latin typeface="Times New Roman" panose="02020603050405020304" pitchFamily="18" charset="0"/>
                <a:ea typeface="Calibri" panose="020F0502020204030204" pitchFamily="34" charset="0"/>
              </a:rPr>
              <a:t> методом </a:t>
            </a:r>
            <a:r>
              <a:rPr lang="ru-RU" sz="2000" dirty="0" err="1">
                <a:latin typeface="Times New Roman" panose="02020603050405020304" pitchFamily="18" charset="0"/>
                <a:ea typeface="Calibri" panose="020F0502020204030204" pitchFamily="34" charset="0"/>
              </a:rPr>
              <a:t>роботи</a:t>
            </a:r>
            <a:r>
              <a:rPr lang="ru-RU" sz="2000" dirty="0">
                <a:latin typeface="Times New Roman" panose="02020603050405020304" pitchFamily="18" charset="0"/>
                <a:ea typeface="Calibri" panose="020F0502020204030204" pitchFamily="34" charset="0"/>
              </a:rPr>
              <a:t> в </a:t>
            </a:r>
            <a:r>
              <a:rPr lang="ru-RU" sz="2000" dirty="0" err="1">
                <a:latin typeface="Times New Roman" panose="02020603050405020304" pitchFamily="18" charset="0"/>
                <a:ea typeface="Calibri" panose="020F0502020204030204" pitchFamily="34" charset="0"/>
              </a:rPr>
              <a:t>даному</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випадку</a:t>
            </a:r>
            <a:r>
              <a:rPr lang="ru-RU" sz="2000" dirty="0">
                <a:latin typeface="Times New Roman" panose="02020603050405020304" pitchFamily="18" charset="0"/>
                <a:ea typeface="Calibri" panose="020F0502020204030204" pitchFamily="34" charset="0"/>
              </a:rPr>
              <a:t> є </a:t>
            </a:r>
            <a:r>
              <a:rPr lang="ru-RU" sz="2000" dirty="0" err="1">
                <a:latin typeface="Times New Roman" panose="02020603050405020304" pitchFamily="18" charset="0"/>
                <a:ea typeface="Calibri" panose="020F0502020204030204" pitchFamily="34" charset="0"/>
              </a:rPr>
              <a:t>опитування</a:t>
            </a:r>
            <a:r>
              <a:rPr lang="ru-RU" sz="2000" dirty="0">
                <a:latin typeface="Times New Roman" panose="02020603050405020304" pitchFamily="18" charset="0"/>
                <a:ea typeface="Calibri" panose="020F0502020204030204" pitchFamily="34" charset="0"/>
              </a:rPr>
              <a:t> і </a:t>
            </a:r>
            <a:r>
              <a:rPr lang="ru-RU" sz="2000" dirty="0" err="1">
                <a:latin typeface="Times New Roman" panose="02020603050405020304" pitchFamily="18" charset="0"/>
                <a:ea typeface="Calibri" panose="020F0502020204030204" pitchFamily="34" charset="0"/>
              </a:rPr>
              <a:t>візуальне</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обстеження</a:t>
            </a:r>
            <a:r>
              <a:rPr lang="ru-RU" sz="2000" dirty="0">
                <a:latin typeface="Times New Roman" panose="02020603050405020304" pitchFamily="18" charset="0"/>
                <a:ea typeface="Calibri" panose="020F0502020204030204" pitchFamily="34" charset="0"/>
              </a:rPr>
              <a:t> з </a:t>
            </a:r>
            <a:r>
              <a:rPr lang="ru-RU" sz="2000" dirty="0" err="1">
                <a:latin typeface="Times New Roman" panose="02020603050405020304" pitchFamily="18" charset="0"/>
                <a:ea typeface="Calibri" panose="020F0502020204030204" pitchFamily="34" charset="0"/>
              </a:rPr>
              <a:t>можливим</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відбором</a:t>
            </a:r>
            <a:r>
              <a:rPr lang="ru-RU" sz="2000" dirty="0">
                <a:latin typeface="Times New Roman" panose="02020603050405020304" pitchFamily="18" charset="0"/>
                <a:ea typeface="Calibri" panose="020F0502020204030204" pitchFamily="34" charset="0"/>
              </a:rPr>
              <a:t> проб для </a:t>
            </a:r>
            <a:r>
              <a:rPr lang="ru-RU" sz="2000" dirty="0" err="1">
                <a:latin typeface="Times New Roman" panose="02020603050405020304" pitchFamily="18" charset="0"/>
                <a:ea typeface="Calibri" panose="020F0502020204030204" pitchFamily="34" charset="0"/>
              </a:rPr>
              <a:t>направлення</a:t>
            </a:r>
            <a:r>
              <a:rPr lang="ru-RU" sz="2000" dirty="0">
                <a:latin typeface="Times New Roman" panose="02020603050405020304" pitchFamily="18" charset="0"/>
                <a:ea typeface="Calibri" panose="020F0502020204030204" pitchFamily="34" charset="0"/>
              </a:rPr>
              <a:t> в </a:t>
            </a:r>
            <a:r>
              <a:rPr lang="ru-RU" sz="2000" dirty="0" err="1">
                <a:latin typeface="Times New Roman" panose="02020603050405020304" pitchFamily="18" charset="0"/>
                <a:ea typeface="Calibri" panose="020F0502020204030204" pitchFamily="34" charset="0"/>
              </a:rPr>
              <a:t>лабораторію</a:t>
            </a:r>
            <a:r>
              <a:rPr lang="ru-RU" sz="2000" dirty="0" smtClean="0">
                <a:latin typeface="Times New Roman" panose="02020603050405020304" pitchFamily="18" charset="0"/>
                <a:ea typeface="Calibri" panose="020F0502020204030204" pitchFamily="34" charset="0"/>
              </a:rPr>
              <a:t>.</a:t>
            </a:r>
            <a:endParaRPr lang="en-US" sz="2000" dirty="0" smtClean="0">
              <a:latin typeface="Times New Roman" panose="02020603050405020304" pitchFamily="18" charset="0"/>
              <a:ea typeface="Calibri" panose="020F0502020204030204" pitchFamily="34" charset="0"/>
            </a:endParaRPr>
          </a:p>
          <a:p>
            <a:pPr indent="450215" algn="just">
              <a:spcAft>
                <a:spcPts val="0"/>
              </a:spcAft>
            </a:pPr>
            <a:r>
              <a:rPr lang="ru-RU" sz="2000" dirty="0" smtClean="0">
                <a:latin typeface="Times New Roman" panose="02020603050405020304" pitchFamily="18" charset="0"/>
                <a:ea typeface="Calibri" panose="020F0502020204030204" pitchFamily="34" charset="0"/>
              </a:rPr>
              <a:t> </a:t>
            </a:r>
            <a:r>
              <a:rPr lang="ru-RU" sz="2000" i="1" dirty="0" err="1" smtClean="0">
                <a:solidFill>
                  <a:srgbClr val="FF0000"/>
                </a:solidFill>
                <a:latin typeface="Times New Roman" panose="02020603050405020304" pitchFamily="18" charset="0"/>
                <a:ea typeface="Calibri" panose="020F0502020204030204" pitchFamily="34" charset="0"/>
              </a:rPr>
              <a:t>Завданнями</a:t>
            </a:r>
            <a:r>
              <a:rPr lang="ru-RU" sz="2000" i="1" dirty="0" smtClean="0">
                <a:solidFill>
                  <a:srgbClr val="FF0000"/>
                </a:solidFill>
                <a:latin typeface="Times New Roman" panose="02020603050405020304" pitchFamily="18" charset="0"/>
                <a:ea typeface="Calibri" panose="020F0502020204030204" pitchFamily="34" charset="0"/>
              </a:rPr>
              <a:t> </a:t>
            </a:r>
            <a:r>
              <a:rPr lang="ru-RU" sz="2000" i="1" dirty="0" err="1">
                <a:solidFill>
                  <a:srgbClr val="FF0000"/>
                </a:solidFill>
                <a:latin typeface="Times New Roman" panose="02020603050405020304" pitchFamily="18" charset="0"/>
                <a:ea typeface="Calibri" panose="020F0502020204030204" pitchFamily="34" charset="0"/>
              </a:rPr>
              <a:t>військово</a:t>
            </a:r>
            <a:r>
              <a:rPr lang="uk-UA" sz="2000" i="1" dirty="0">
                <a:solidFill>
                  <a:srgbClr val="FF0000"/>
                </a:solidFill>
                <a:latin typeface="Times New Roman" panose="02020603050405020304" pitchFamily="18" charset="0"/>
                <a:ea typeface="Calibri" panose="020F0502020204030204" pitchFamily="34" charset="0"/>
              </a:rPr>
              <a:t>ї</a:t>
            </a:r>
            <a:r>
              <a:rPr lang="ru-RU" sz="2000" i="1" dirty="0">
                <a:solidFill>
                  <a:srgbClr val="FF0000"/>
                </a:solidFill>
                <a:latin typeface="Times New Roman" panose="02020603050405020304" pitchFamily="18" charset="0"/>
                <a:ea typeface="Calibri" panose="020F0502020204030204" pitchFamily="34" charset="0"/>
              </a:rPr>
              <a:t> ланки </a:t>
            </a:r>
            <a:r>
              <a:rPr lang="ru-RU" sz="2000" i="1" dirty="0" err="1">
                <a:solidFill>
                  <a:srgbClr val="FF0000"/>
                </a:solidFill>
                <a:latin typeface="Times New Roman" panose="02020603050405020304" pitchFamily="18" charset="0"/>
                <a:ea typeface="Calibri" panose="020F0502020204030204" pitchFamily="34" charset="0"/>
              </a:rPr>
              <a:t>медичної</a:t>
            </a:r>
            <a:r>
              <a:rPr lang="ru-RU" sz="2000" i="1" dirty="0">
                <a:solidFill>
                  <a:srgbClr val="FF0000"/>
                </a:solidFill>
                <a:latin typeface="Times New Roman" panose="02020603050405020304" pitchFamily="18" charset="0"/>
                <a:ea typeface="Calibri" panose="020F0502020204030204" pitchFamily="34" charset="0"/>
              </a:rPr>
              <a:t> </a:t>
            </a:r>
            <a:r>
              <a:rPr lang="ru-RU" sz="2000" i="1" dirty="0" err="1">
                <a:solidFill>
                  <a:srgbClr val="FF0000"/>
                </a:solidFill>
                <a:latin typeface="Times New Roman" panose="02020603050405020304" pitchFamily="18" charset="0"/>
                <a:ea typeface="Calibri" panose="020F0502020204030204" pitchFamily="34" charset="0"/>
              </a:rPr>
              <a:t>служби</a:t>
            </a:r>
            <a:r>
              <a:rPr lang="ru-RU" sz="2000" i="1" dirty="0">
                <a:solidFill>
                  <a:srgbClr val="FF0000"/>
                </a:solidFill>
                <a:latin typeface="Times New Roman" panose="02020603050405020304" pitchFamily="18" charset="0"/>
                <a:ea typeface="Calibri" panose="020F0502020204030204" pitchFamily="34" charset="0"/>
              </a:rPr>
              <a:t> при </a:t>
            </a:r>
            <a:r>
              <a:rPr lang="ru-RU" sz="2000" i="1" dirty="0" err="1">
                <a:solidFill>
                  <a:srgbClr val="FF0000"/>
                </a:solidFill>
                <a:latin typeface="Times New Roman" panose="02020603050405020304" pitchFamily="18" charset="0"/>
                <a:ea typeface="Calibri" panose="020F0502020204030204" pitchFamily="34" charset="0"/>
              </a:rPr>
              <a:t>проведенні</a:t>
            </a:r>
            <a:r>
              <a:rPr lang="ru-RU" sz="2000" i="1" dirty="0">
                <a:solidFill>
                  <a:srgbClr val="FF0000"/>
                </a:solidFill>
                <a:latin typeface="Times New Roman" panose="02020603050405020304" pitchFamily="18" charset="0"/>
                <a:ea typeface="Calibri" panose="020F0502020204030204" pitchFamily="34" charset="0"/>
              </a:rPr>
              <a:t> </a:t>
            </a:r>
            <a:r>
              <a:rPr lang="ru-RU" sz="2000" i="1" dirty="0" err="1">
                <a:solidFill>
                  <a:srgbClr val="FF0000"/>
                </a:solidFill>
                <a:latin typeface="Times New Roman" panose="02020603050405020304" pitchFamily="18" charset="0"/>
                <a:ea typeface="Calibri" panose="020F0502020204030204" pitchFamily="34" charset="0"/>
              </a:rPr>
              <a:t>санітарно-епідеміологічної</a:t>
            </a:r>
            <a:r>
              <a:rPr lang="ru-RU" sz="2000" i="1" dirty="0">
                <a:solidFill>
                  <a:srgbClr val="FF0000"/>
                </a:solidFill>
                <a:latin typeface="Times New Roman" panose="02020603050405020304" pitchFamily="18" charset="0"/>
                <a:ea typeface="Calibri" panose="020F0502020204030204" pitchFamily="34" charset="0"/>
              </a:rPr>
              <a:t> </a:t>
            </a:r>
            <a:r>
              <a:rPr lang="ru-RU" sz="2000" i="1" dirty="0" err="1">
                <a:solidFill>
                  <a:srgbClr val="FF0000"/>
                </a:solidFill>
                <a:latin typeface="Times New Roman" panose="02020603050405020304" pitchFamily="18" charset="0"/>
                <a:ea typeface="Calibri" panose="020F0502020204030204" pitchFamily="34" charset="0"/>
              </a:rPr>
              <a:t>розвідки</a:t>
            </a:r>
            <a:r>
              <a:rPr lang="ru-RU" sz="2000" i="1" dirty="0">
                <a:solidFill>
                  <a:srgbClr val="FF0000"/>
                </a:solidFill>
                <a:latin typeface="Times New Roman" panose="02020603050405020304" pitchFamily="18" charset="0"/>
                <a:ea typeface="Calibri" panose="020F0502020204030204" pitchFamily="34" charset="0"/>
              </a:rPr>
              <a:t> є</a:t>
            </a:r>
            <a:r>
              <a:rPr lang="ru-RU" sz="2000" i="1" dirty="0" smtClean="0">
                <a:solidFill>
                  <a:srgbClr val="FF0000"/>
                </a:solidFill>
                <a:latin typeface="Times New Roman" panose="02020603050405020304" pitchFamily="18" charset="0"/>
                <a:ea typeface="Calibri" panose="020F0502020204030204" pitchFamily="34" charset="0"/>
              </a:rPr>
              <a:t>:</a:t>
            </a:r>
            <a:r>
              <a:rPr lang="ru-RU" sz="2000" dirty="0" smtClean="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виявлення</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вогнищ</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інфекційних</a:t>
            </a:r>
            <a:r>
              <a:rPr lang="ru-RU" sz="2000" dirty="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захворювань</a:t>
            </a:r>
            <a:r>
              <a:rPr lang="ru-RU" sz="2000" dirty="0" smtClean="0">
                <a:latin typeface="Times New Roman" panose="02020603050405020304" pitchFamily="18" charset="0"/>
                <a:ea typeface="Calibri" panose="020F0502020204030204" pitchFamily="34" charset="0"/>
              </a:rPr>
              <a:t>;</a:t>
            </a:r>
            <a:r>
              <a:rPr lang="uk-UA"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попередження</a:t>
            </a:r>
            <a:r>
              <a:rPr lang="ru-RU" sz="2000" dirty="0" smtClean="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військ</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від</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зіткнення</a:t>
            </a:r>
            <a:r>
              <a:rPr lang="ru-RU" sz="2000" dirty="0">
                <a:latin typeface="Times New Roman" panose="02020603050405020304" pitchFamily="18" charset="0"/>
                <a:ea typeface="Calibri" panose="020F0502020204030204" pitchFamily="34" charset="0"/>
              </a:rPr>
              <a:t> з </a:t>
            </a:r>
            <a:r>
              <a:rPr lang="ru-RU" sz="2000" dirty="0" err="1">
                <a:latin typeface="Times New Roman" panose="02020603050405020304" pitchFamily="18" charset="0"/>
                <a:ea typeface="Calibri" panose="020F0502020204030204" pitchFamily="34" charset="0"/>
              </a:rPr>
              <a:t>вогнищами</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інфекційних</a:t>
            </a:r>
            <a:r>
              <a:rPr lang="ru-RU" sz="2000" dirty="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захворювань</a:t>
            </a:r>
            <a:r>
              <a:rPr lang="ru-RU" sz="2000" dirty="0" smtClean="0">
                <a:latin typeface="Times New Roman" panose="02020603050405020304" pitchFamily="18" charset="0"/>
                <a:ea typeface="Calibri" panose="020F0502020204030204" pitchFamily="34" charset="0"/>
              </a:rPr>
              <a:t>;</a:t>
            </a:r>
            <a:r>
              <a:rPr lang="uk-UA"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забезпечення</a:t>
            </a:r>
            <a:r>
              <a:rPr lang="ru-RU" sz="2000" dirty="0" smtClean="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медичного</a:t>
            </a:r>
            <a:r>
              <a:rPr lang="ru-RU" sz="2000" dirty="0">
                <a:latin typeface="Times New Roman" panose="02020603050405020304" pitchFamily="18" charset="0"/>
                <a:ea typeface="Calibri" panose="020F0502020204030204" pitchFamily="34" charset="0"/>
              </a:rPr>
              <a:t> контролю за </a:t>
            </a:r>
            <a:r>
              <a:rPr lang="ru-RU" sz="2000" dirty="0" err="1">
                <a:latin typeface="Times New Roman" panose="02020603050405020304" pitchFamily="18" charset="0"/>
                <a:ea typeface="Calibri" panose="020F0502020204030204" pitchFamily="34" charset="0"/>
              </a:rPr>
              <a:t>постачанням</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військ</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доброякісними</a:t>
            </a:r>
            <a:r>
              <a:rPr lang="ru-RU" sz="2000" dirty="0">
                <a:latin typeface="Times New Roman" panose="02020603050405020304" pitchFamily="18" charset="0"/>
                <a:ea typeface="Calibri" panose="020F0502020204030204" pitchFamily="34" charset="0"/>
              </a:rPr>
              <a:t> </a:t>
            </a:r>
            <a:r>
              <a:rPr lang="ru-RU" sz="2000" dirty="0" smtClean="0">
                <a:latin typeface="Times New Roman" panose="02020603050405020304" pitchFamily="18" charset="0"/>
                <a:ea typeface="Calibri" panose="020F0502020204030204" pitchFamily="34" charset="0"/>
              </a:rPr>
              <a:t> продуктами </a:t>
            </a:r>
            <a:r>
              <a:rPr lang="ru-RU" sz="2000" dirty="0" err="1">
                <a:latin typeface="Times New Roman" panose="02020603050405020304" pitchFamily="18" charset="0"/>
                <a:ea typeface="Calibri" panose="020F0502020204030204" pitchFamily="34" charset="0"/>
              </a:rPr>
              <a:t>харчування</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і</a:t>
            </a:r>
            <a:r>
              <a:rPr lang="ru-RU" sz="2000" dirty="0">
                <a:latin typeface="Times New Roman" panose="02020603050405020304" pitchFamily="18" charset="0"/>
                <a:ea typeface="Calibri" panose="020F0502020204030204" pitchFamily="34" charset="0"/>
              </a:rPr>
              <a:t> </a:t>
            </a:r>
            <a:r>
              <a:rPr lang="ru-RU" sz="2000" dirty="0" smtClean="0">
                <a:latin typeface="Times New Roman" panose="02020603050405020304" pitchFamily="18" charset="0"/>
                <a:ea typeface="Calibri" panose="020F0502020204030204" pitchFamily="34" charset="0"/>
              </a:rPr>
              <a:t>водою;</a:t>
            </a:r>
            <a:r>
              <a:rPr lang="uk-UA"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інформування</a:t>
            </a:r>
            <a:r>
              <a:rPr lang="ru-RU" sz="2000" dirty="0" smtClean="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вищестоящого</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ешелону</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санітарно-епідеміологічної</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розвідки</a:t>
            </a:r>
            <a:r>
              <a:rPr lang="ru-RU" sz="2000" dirty="0" smtClean="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взяття</a:t>
            </a:r>
            <a:r>
              <a:rPr lang="ru-RU" sz="2000" dirty="0">
                <a:latin typeface="Times New Roman" panose="02020603050405020304" pitchFamily="18" charset="0"/>
                <a:ea typeface="Calibri" panose="020F0502020204030204" pitchFamily="34" charset="0"/>
              </a:rPr>
              <a:t> проб для </a:t>
            </a:r>
            <a:r>
              <a:rPr lang="ru-RU" sz="2000" dirty="0" err="1">
                <a:latin typeface="Times New Roman" panose="02020603050405020304" pitchFamily="18" charset="0"/>
                <a:ea typeface="Calibri" panose="020F0502020204030204" pitchFamily="34" charset="0"/>
              </a:rPr>
              <a:t>індикації</a:t>
            </a:r>
            <a:r>
              <a:rPr lang="ru-RU" sz="2000" dirty="0">
                <a:latin typeface="Times New Roman" panose="02020603050405020304" pitchFamily="18" charset="0"/>
                <a:ea typeface="Calibri" panose="020F0502020204030204" pitchFamily="34" charset="0"/>
              </a:rPr>
              <a:t> і </a:t>
            </a:r>
            <a:r>
              <a:rPr lang="ru-RU" sz="2000" dirty="0" err="1">
                <a:latin typeface="Times New Roman" panose="02020603050405020304" pitchFamily="18" charset="0"/>
                <a:ea typeface="Calibri" panose="020F0502020204030204" pitchFamily="34" charset="0"/>
              </a:rPr>
              <a:t>направлення</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матеріалу</a:t>
            </a:r>
            <a:r>
              <a:rPr lang="ru-RU" sz="2000" dirty="0">
                <a:latin typeface="Times New Roman" panose="02020603050405020304" pitchFamily="18" charset="0"/>
                <a:ea typeface="Calibri" panose="020F0502020204030204" pitchFamily="34" charset="0"/>
              </a:rPr>
              <a:t> для </a:t>
            </a:r>
            <a:r>
              <a:rPr lang="ru-RU" sz="2000" dirty="0" err="1">
                <a:latin typeface="Times New Roman" panose="02020603050405020304" pitchFamily="18" charset="0"/>
                <a:ea typeface="Calibri" panose="020F0502020204030204" pitchFamily="34" charset="0"/>
              </a:rPr>
              <a:t>дослідження</a:t>
            </a:r>
            <a:r>
              <a:rPr lang="ru-RU" sz="2000" dirty="0">
                <a:latin typeface="Times New Roman" panose="02020603050405020304" pitchFamily="18" charset="0"/>
                <a:ea typeface="Calibri" panose="020F0502020204030204" pitchFamily="34" charset="0"/>
              </a:rPr>
              <a:t> в </a:t>
            </a:r>
            <a:r>
              <a:rPr lang="ru-RU" sz="2000" dirty="0" err="1">
                <a:latin typeface="Times New Roman" panose="02020603050405020304" pitchFamily="18" charset="0"/>
                <a:ea typeface="Calibri" panose="020F0502020204030204" pitchFamily="34" charset="0"/>
              </a:rPr>
              <a:t>лабораторії</a:t>
            </a:r>
            <a:r>
              <a:rPr lang="ru-RU" sz="2000" dirty="0">
                <a:latin typeface="Times New Roman" panose="02020603050405020304" pitchFamily="18" charset="0"/>
                <a:ea typeface="Calibri" panose="020F0502020204030204" pitchFamily="34" charset="0"/>
              </a:rPr>
              <a:t>.</a:t>
            </a:r>
            <a:endParaRPr lang="uk-UA" sz="20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3656244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0"/>
            <a:ext cx="7920880" cy="6463308"/>
          </a:xfrm>
          <a:prstGeom prst="rect">
            <a:avLst/>
          </a:prstGeom>
          <a:solidFill>
            <a:srgbClr val="66FFFF"/>
          </a:solidFill>
        </p:spPr>
        <p:txBody>
          <a:bodyPr wrap="square">
            <a:spAutoFit/>
          </a:bodyPr>
          <a:lstStyle/>
          <a:p>
            <a:pPr indent="450215" algn="just">
              <a:spcAft>
                <a:spcPts val="0"/>
              </a:spcAft>
            </a:pPr>
            <a:r>
              <a:rPr lang="uk-UA"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Основні вимоги</a:t>
            </a:r>
            <a:r>
              <a:rPr lang="uk-UA"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що ставляться до санітарно-епідеміологічної розвідки</a:t>
            </a:r>
            <a:r>
              <a:rPr lang="uk-UA"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безперервність; своєчасність; достовірність; спадкоємність; цілеспрямованість; дієвість; ешелонування.</a:t>
            </a:r>
            <a:endParaRPr lang="uk-UA" sz="14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endParaRPr>
          </a:p>
          <a:p>
            <a:pPr indent="450215" algn="just">
              <a:spcAft>
                <a:spcPts val="0"/>
              </a:spcAft>
            </a:pPr>
            <a:r>
              <a:rPr lang="ru-RU" dirty="0" err="1">
                <a:latin typeface="Times New Roman" panose="02020603050405020304" pitchFamily="18" charset="0"/>
                <a:ea typeface="Calibri" panose="020F0502020204030204" pitchFamily="34" charset="0"/>
                <a:cs typeface="Times New Roman" panose="02020603050405020304" pitchFamily="18" charset="0"/>
              </a:rPr>
              <a:t>Санітарно-епідеміологічна</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розвідка</a:t>
            </a:r>
            <a:r>
              <a:rPr lang="ru-RU" dirty="0">
                <a:latin typeface="Times New Roman" panose="02020603050405020304" pitchFamily="18" charset="0"/>
                <a:ea typeface="Calibri" panose="020F0502020204030204" pitchFamily="34" charset="0"/>
                <a:cs typeface="Times New Roman" panose="02020603050405020304" pitchFamily="18" charset="0"/>
              </a:rPr>
              <a:t> в </a:t>
            </a:r>
            <a:r>
              <a:rPr lang="ru-RU" dirty="0" err="1">
                <a:latin typeface="Times New Roman" panose="02020603050405020304" pitchFamily="18" charset="0"/>
                <a:ea typeface="Calibri" panose="020F0502020204030204" pitchFamily="34" charset="0"/>
                <a:cs typeface="Times New Roman" panose="02020603050405020304" pitchFamily="18" charset="0"/>
              </a:rPr>
              <a:t>умовах</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мінливої</a:t>
            </a:r>
            <a:r>
              <a:rPr lang="ru-RU" dirty="0">
                <a:latin typeface="Times New Roman" panose="02020603050405020304" pitchFamily="18" charset="0"/>
                <a:ea typeface="Calibri" panose="020F0502020204030204" pitchFamily="34" charset="0"/>
                <a:cs typeface="Times New Roman" panose="02020603050405020304" pitchFamily="18" charset="0"/>
              </a:rPr>
              <a:t> ​​обстановки повинна проводиться </a:t>
            </a:r>
            <a:r>
              <a:rPr lang="ru-RU" i="1" dirty="0" err="1">
                <a:latin typeface="Times New Roman" panose="02020603050405020304" pitchFamily="18" charset="0"/>
                <a:ea typeface="Calibri" panose="020F0502020204030204" pitchFamily="34" charset="0"/>
                <a:cs typeface="Times New Roman" panose="02020603050405020304" pitchFamily="18" charset="0"/>
              </a:rPr>
              <a:t>безперервно</a:t>
            </a:r>
            <a:r>
              <a:rPr lang="ru-RU" i="1" dirty="0">
                <a:latin typeface="Times New Roman" panose="02020603050405020304" pitchFamily="18" charset="0"/>
                <a:ea typeface="Calibri" panose="020F0502020204030204" pitchFamily="34" charset="0"/>
                <a:cs typeface="Times New Roman" panose="02020603050405020304" pitchFamily="18" charset="0"/>
              </a:rPr>
              <a:t>,</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оскільки</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потрібна</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постійна</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обізнаність</a:t>
            </a:r>
            <a:r>
              <a:rPr lang="ru-RU" dirty="0">
                <a:latin typeface="Times New Roman" panose="02020603050405020304" pitchFamily="18" charset="0"/>
                <a:ea typeface="Calibri" panose="020F0502020204030204" pitchFamily="34" charset="0"/>
                <a:cs typeface="Times New Roman" panose="02020603050405020304" pitchFamily="18" charset="0"/>
              </a:rPr>
              <a:t> про </a:t>
            </a:r>
            <a:r>
              <a:rPr lang="ru-RU" dirty="0" err="1">
                <a:latin typeface="Times New Roman" panose="02020603050405020304" pitchFamily="18" charset="0"/>
                <a:ea typeface="Calibri" panose="020F0502020204030204" pitchFamily="34" charset="0"/>
                <a:cs typeface="Times New Roman" panose="02020603050405020304" pitchFamily="18" charset="0"/>
              </a:rPr>
              <a:t>медичну</a:t>
            </a:r>
            <a:r>
              <a:rPr lang="ru-RU" dirty="0">
                <a:latin typeface="Times New Roman" panose="02020603050405020304" pitchFamily="18" charset="0"/>
                <a:ea typeface="Calibri" panose="020F0502020204030204" pitchFamily="34" charset="0"/>
                <a:cs typeface="Times New Roman" panose="02020603050405020304" pitchFamily="18" charset="0"/>
              </a:rPr>
              <a:t> обстановку. </a:t>
            </a:r>
            <a:r>
              <a:rPr lang="ru-RU" dirty="0" err="1">
                <a:latin typeface="Times New Roman" panose="02020603050405020304" pitchFamily="18" charset="0"/>
                <a:ea typeface="Calibri" panose="020F0502020204030204" pitchFamily="34" charset="0"/>
                <a:cs typeface="Times New Roman" panose="02020603050405020304" pitchFamily="18" charset="0"/>
              </a:rPr>
              <a:t>Відомості</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що</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виявляються</a:t>
            </a:r>
            <a:r>
              <a:rPr lang="ru-RU" dirty="0">
                <a:latin typeface="Times New Roman" panose="02020603050405020304" pitchFamily="18" charset="0"/>
                <a:ea typeface="Calibri" panose="020F0502020204030204" pitchFamily="34" charset="0"/>
                <a:cs typeface="Times New Roman" panose="02020603050405020304" pitchFamily="18" charset="0"/>
              </a:rPr>
              <a:t> в </a:t>
            </a:r>
            <a:r>
              <a:rPr lang="ru-RU" dirty="0" err="1">
                <a:latin typeface="Times New Roman" panose="02020603050405020304" pitchFamily="18" charset="0"/>
                <a:ea typeface="Calibri" panose="020F0502020204030204" pitchFamily="34" charset="0"/>
                <a:cs typeface="Times New Roman" panose="02020603050405020304" pitchFamily="18" charset="0"/>
              </a:rPr>
              <a:t>ході</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розвідки</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повинні</a:t>
            </a:r>
            <a:r>
              <a:rPr lang="ru-RU" dirty="0">
                <a:latin typeface="Times New Roman" panose="02020603050405020304" pitchFamily="18" charset="0"/>
                <a:ea typeface="Calibri" panose="020F0502020204030204" pitchFamily="34" charset="0"/>
                <a:cs typeface="Times New Roman" panose="02020603050405020304" pitchFamily="18" charset="0"/>
              </a:rPr>
              <a:t> бути </a:t>
            </a:r>
            <a:r>
              <a:rPr lang="ru-RU" i="1" dirty="0" err="1">
                <a:latin typeface="Times New Roman" panose="02020603050405020304" pitchFamily="18" charset="0"/>
                <a:ea typeface="Calibri" panose="020F0502020204030204" pitchFamily="34" charset="0"/>
                <a:cs typeface="Times New Roman" panose="02020603050405020304" pitchFamily="18" charset="0"/>
              </a:rPr>
              <a:t>достовірними</a:t>
            </a:r>
            <a:r>
              <a:rPr lang="ru-RU" i="1" dirty="0">
                <a:latin typeface="Times New Roman" panose="02020603050405020304" pitchFamily="18" charset="0"/>
                <a:ea typeface="Calibri" panose="020F0502020204030204" pitchFamily="34" charset="0"/>
                <a:cs typeface="Times New Roman" panose="02020603050405020304" pitchFamily="18" charset="0"/>
              </a:rPr>
              <a:t>.</a:t>
            </a:r>
            <a:r>
              <a:rPr lang="ru-RU" dirty="0">
                <a:latin typeface="Times New Roman" panose="02020603050405020304" pitchFamily="18" charset="0"/>
                <a:ea typeface="Calibri" panose="020F0502020204030204" pitchFamily="34" charset="0"/>
                <a:cs typeface="Times New Roman" panose="02020603050405020304" pitchFamily="18" charset="0"/>
              </a:rPr>
              <a:t> Тому </a:t>
            </a:r>
            <a:r>
              <a:rPr lang="ru-RU" dirty="0" err="1">
                <a:latin typeface="Times New Roman" panose="02020603050405020304" pitchFamily="18" charset="0"/>
                <a:ea typeface="Calibri" panose="020F0502020204030204" pitchFamily="34" charset="0"/>
                <a:cs typeface="Times New Roman" panose="02020603050405020304" pitchFamily="18" charset="0"/>
              </a:rPr>
              <a:t>необхідно</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зіставлення</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відомостей</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що</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надходять</a:t>
            </a:r>
            <a:r>
              <a:rPr lang="ru-RU" dirty="0">
                <a:latin typeface="Times New Roman" panose="02020603050405020304" pitchFamily="18" charset="0"/>
                <a:ea typeface="Calibri" panose="020F0502020204030204" pitchFamily="34" charset="0"/>
                <a:cs typeface="Times New Roman" panose="02020603050405020304" pitchFamily="18" charset="0"/>
              </a:rPr>
              <a:t> з </a:t>
            </a:r>
            <a:r>
              <a:rPr lang="ru-RU" dirty="0" err="1">
                <a:latin typeface="Times New Roman" panose="02020603050405020304" pitchFamily="18" charset="0"/>
                <a:ea typeface="Calibri" panose="020F0502020204030204" pitchFamily="34" charset="0"/>
                <a:cs typeface="Times New Roman" panose="02020603050405020304" pitchFamily="18" charset="0"/>
              </a:rPr>
              <a:t>різних</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джерел</a:t>
            </a:r>
            <a:r>
              <a:rPr lang="ru-RU" dirty="0" smtClean="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Розвідка</a:t>
            </a:r>
            <a:r>
              <a:rPr lang="ru-RU" dirty="0">
                <a:latin typeface="Times New Roman" panose="02020603050405020304" pitchFamily="18" charset="0"/>
                <a:ea typeface="Calibri" panose="020F0502020204030204" pitchFamily="34" charset="0"/>
                <a:cs typeface="Times New Roman" panose="02020603050405020304" pitchFamily="18" charset="0"/>
              </a:rPr>
              <a:t> повинна </a:t>
            </a:r>
            <a:r>
              <a:rPr lang="ru-RU" dirty="0" err="1">
                <a:latin typeface="Times New Roman" panose="02020603050405020304" pitchFamily="18" charset="0"/>
                <a:ea typeface="Calibri" panose="020F0502020204030204" pitchFamily="34" charset="0"/>
                <a:cs typeface="Times New Roman" panose="02020603050405020304" pitchFamily="18" charset="0"/>
              </a:rPr>
              <a:t>проводитись</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i="1" dirty="0" err="1">
                <a:latin typeface="Times New Roman" panose="02020603050405020304" pitchFamily="18" charset="0"/>
                <a:ea typeface="Calibri" panose="020F0502020204030204" pitchFamily="34" charset="0"/>
                <a:cs typeface="Times New Roman" panose="02020603050405020304" pitchFamily="18" charset="0"/>
              </a:rPr>
              <a:t>своєчасно</a:t>
            </a:r>
            <a:r>
              <a:rPr lang="ru-RU" dirty="0">
                <a:latin typeface="Times New Roman" panose="02020603050405020304" pitchFamily="18" charset="0"/>
                <a:ea typeface="Calibri" panose="020F0502020204030204" pitchFamily="34" charset="0"/>
                <a:cs typeface="Times New Roman" panose="02020603050405020304" pitchFamily="18" charset="0"/>
              </a:rPr>
              <a:t> для того, </a:t>
            </a:r>
            <a:r>
              <a:rPr lang="ru-RU" dirty="0" err="1">
                <a:latin typeface="Times New Roman" panose="02020603050405020304" pitchFamily="18" charset="0"/>
                <a:ea typeface="Calibri" panose="020F0502020204030204" pitchFamily="34" charset="0"/>
                <a:cs typeface="Times New Roman" panose="02020603050405020304" pitchFamily="18" charset="0"/>
              </a:rPr>
              <a:t>щоб</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вчасно</a:t>
            </a:r>
            <a:r>
              <a:rPr lang="ru-RU" dirty="0">
                <a:latin typeface="Times New Roman" panose="02020603050405020304" pitchFamily="18" charset="0"/>
                <a:ea typeface="Calibri" panose="020F0502020204030204" pitchFamily="34" charset="0"/>
                <a:cs typeface="Times New Roman" panose="02020603050405020304" pitchFamily="18" charset="0"/>
              </a:rPr>
              <a:t> провести </a:t>
            </a:r>
            <a:r>
              <a:rPr lang="ru-RU" dirty="0" err="1">
                <a:latin typeface="Times New Roman" panose="02020603050405020304" pitchFamily="18" charset="0"/>
                <a:ea typeface="Calibri" panose="020F0502020204030204" pitchFamily="34" charset="0"/>
                <a:cs typeface="Times New Roman" panose="02020603050405020304" pitchFamily="18" charset="0"/>
              </a:rPr>
              <a:t>необхідні</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протиепідемічні</a:t>
            </a:r>
            <a:r>
              <a:rPr lang="ru-RU" dirty="0">
                <a:latin typeface="Times New Roman" panose="02020603050405020304" pitchFamily="18" charset="0"/>
                <a:ea typeface="Calibri" panose="020F0502020204030204" pitchFamily="34" charset="0"/>
                <a:cs typeface="Times New Roman" panose="02020603050405020304" pitchFamily="18" charset="0"/>
              </a:rPr>
              <a:t> заходи. </a:t>
            </a:r>
            <a:r>
              <a:rPr lang="ru-RU" dirty="0" err="1">
                <a:latin typeface="Times New Roman" panose="02020603050405020304" pitchFamily="18" charset="0"/>
                <a:ea typeface="Calibri" panose="020F0502020204030204" pitchFamily="34" charset="0"/>
                <a:cs typeface="Times New Roman" panose="02020603050405020304" pitchFamily="18" charset="0"/>
              </a:rPr>
              <a:t>Важливою</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вимогою</a:t>
            </a:r>
            <a:r>
              <a:rPr lang="ru-RU" dirty="0">
                <a:latin typeface="Times New Roman" panose="02020603050405020304" pitchFamily="18" charset="0"/>
                <a:ea typeface="Calibri" panose="020F0502020204030204" pitchFamily="34" charset="0"/>
                <a:cs typeface="Times New Roman" panose="02020603050405020304" pitchFamily="18" charset="0"/>
              </a:rPr>
              <a:t> до </a:t>
            </a:r>
            <a:r>
              <a:rPr lang="ru-RU" dirty="0" err="1">
                <a:latin typeface="Times New Roman" panose="02020603050405020304" pitchFamily="18" charset="0"/>
                <a:ea typeface="Calibri" panose="020F0502020204030204" pitchFamily="34" charset="0"/>
                <a:cs typeface="Times New Roman" panose="02020603050405020304" pitchFamily="18" charset="0"/>
              </a:rPr>
              <a:t>проведення</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санітарно-епідеміологічної</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розвідки</a:t>
            </a:r>
            <a:r>
              <a:rPr lang="ru-RU" dirty="0">
                <a:latin typeface="Times New Roman" panose="02020603050405020304" pitchFamily="18" charset="0"/>
                <a:ea typeface="Calibri" panose="020F0502020204030204" pitchFamily="34" charset="0"/>
                <a:cs typeface="Times New Roman" panose="02020603050405020304" pitchFamily="18" charset="0"/>
              </a:rPr>
              <a:t> є </a:t>
            </a:r>
            <a:r>
              <a:rPr lang="ru-RU" dirty="0" err="1">
                <a:latin typeface="Times New Roman" panose="02020603050405020304" pitchFamily="18" charset="0"/>
                <a:ea typeface="Calibri" panose="020F0502020204030204" pitchFamily="34" charset="0"/>
                <a:cs typeface="Times New Roman" panose="02020603050405020304" pitchFamily="18" charset="0"/>
              </a:rPr>
              <a:t>її</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i="1" dirty="0" err="1">
                <a:latin typeface="Times New Roman" panose="02020603050405020304" pitchFamily="18" charset="0"/>
                <a:ea typeface="Calibri" panose="020F0502020204030204" pitchFamily="34" charset="0"/>
                <a:cs typeface="Times New Roman" panose="02020603050405020304" pitchFamily="18" charset="0"/>
              </a:rPr>
              <a:t>спадкоємність</a:t>
            </a:r>
            <a:r>
              <a:rPr lang="ru-RU" i="1" dirty="0">
                <a:latin typeface="Times New Roman" panose="02020603050405020304" pitchFamily="18" charset="0"/>
                <a:ea typeface="Calibri" panose="020F0502020204030204" pitchFamily="34" charset="0"/>
                <a:cs typeface="Times New Roman" panose="02020603050405020304" pitchFamily="18" charset="0"/>
              </a:rPr>
              <a:t>.</a:t>
            </a:r>
            <a:r>
              <a:rPr lang="ru-RU" dirty="0">
                <a:latin typeface="Times New Roman" panose="02020603050405020304" pitchFamily="18" charset="0"/>
                <a:ea typeface="Calibri" panose="020F0502020204030204" pitchFamily="34" charset="0"/>
                <a:cs typeface="Times New Roman" panose="02020603050405020304" pitchFamily="18" charset="0"/>
              </a:rPr>
              <a:t> При </a:t>
            </a:r>
            <a:r>
              <a:rPr lang="ru-RU" dirty="0" err="1">
                <a:latin typeface="Times New Roman" panose="02020603050405020304" pitchFamily="18" charset="0"/>
                <a:ea typeface="Calibri" panose="020F0502020204030204" pitchFamily="34" charset="0"/>
                <a:cs typeface="Times New Roman" panose="02020603050405020304" pitchFamily="18" charset="0"/>
              </a:rPr>
              <a:t>проведенні</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розвідки</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вищестоящими</a:t>
            </a:r>
            <a:r>
              <a:rPr lang="ru-RU" dirty="0">
                <a:latin typeface="Times New Roman" panose="02020603050405020304" pitchFamily="18" charset="0"/>
                <a:ea typeface="Calibri" panose="020F0502020204030204" pitchFamily="34" charset="0"/>
                <a:cs typeface="Times New Roman" panose="02020603050405020304" pitchFamily="18" charset="0"/>
              </a:rPr>
              <a:t> ланками </a:t>
            </a:r>
            <a:r>
              <a:rPr lang="ru-RU" dirty="0" err="1">
                <a:latin typeface="Times New Roman" panose="02020603050405020304" pitchFamily="18" charset="0"/>
                <a:ea typeface="Calibri" panose="020F0502020204030204" pitchFamily="34" charset="0"/>
                <a:cs typeface="Times New Roman" panose="02020603050405020304" pitchFamily="18" charset="0"/>
              </a:rPr>
              <a:t>медичної</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служби</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необхідно</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використовувати</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відомості</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здобуті</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нижчестоящими</a:t>
            </a:r>
            <a:r>
              <a:rPr lang="ru-RU" dirty="0">
                <a:latin typeface="Times New Roman" panose="02020603050405020304" pitchFamily="18" charset="0"/>
                <a:ea typeface="Calibri" panose="020F0502020204030204" pitchFamily="34" charset="0"/>
                <a:cs typeface="Times New Roman" panose="02020603050405020304" pitchFamily="18" charset="0"/>
              </a:rPr>
              <a:t> ланками. </a:t>
            </a:r>
            <a:r>
              <a:rPr lang="ru-RU" dirty="0" err="1">
                <a:latin typeface="Times New Roman" panose="02020603050405020304" pitchFamily="18" charset="0"/>
                <a:ea typeface="Calibri" panose="020F0502020204030204" pitchFamily="34" charset="0"/>
                <a:cs typeface="Times New Roman" panose="02020603050405020304" pitchFamily="18" charset="0"/>
              </a:rPr>
              <a:t>Санітарно-епідеміологічна</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розвідка</a:t>
            </a:r>
            <a:r>
              <a:rPr lang="ru-RU" dirty="0">
                <a:latin typeface="Times New Roman" panose="02020603050405020304" pitchFamily="18" charset="0"/>
                <a:ea typeface="Calibri" panose="020F0502020204030204" pitchFamily="34" charset="0"/>
                <a:cs typeface="Times New Roman" panose="02020603050405020304" pitchFamily="18" charset="0"/>
              </a:rPr>
              <a:t> повинна бути </a:t>
            </a:r>
            <a:r>
              <a:rPr lang="ru-RU" i="1" dirty="0" err="1">
                <a:latin typeface="Times New Roman" panose="02020603050405020304" pitchFamily="18" charset="0"/>
                <a:ea typeface="Calibri" panose="020F0502020204030204" pitchFamily="34" charset="0"/>
                <a:cs typeface="Times New Roman" panose="02020603050405020304" pitchFamily="18" charset="0"/>
              </a:rPr>
              <a:t>цілеспрямованою</a:t>
            </a:r>
            <a:r>
              <a:rPr lang="ru-RU" i="1" dirty="0">
                <a:latin typeface="Times New Roman" panose="02020603050405020304" pitchFamily="18" charset="0"/>
                <a:ea typeface="Calibri" panose="020F0502020204030204" pitchFamily="34" charset="0"/>
                <a:cs typeface="Times New Roman" panose="02020603050405020304" pitchFamily="18" charset="0"/>
              </a:rPr>
              <a:t>.</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Необхідно</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одержання</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розширення</a:t>
            </a:r>
            <a:r>
              <a:rPr lang="ru-RU" dirty="0">
                <a:latin typeface="Times New Roman" panose="02020603050405020304" pitchFamily="18" charset="0"/>
                <a:ea typeface="Calibri" panose="020F0502020204030204" pitchFamily="34" charset="0"/>
                <a:cs typeface="Times New Roman" panose="02020603050405020304" pitchFamily="18" charset="0"/>
              </a:rPr>
              <a:t> і </a:t>
            </a:r>
            <a:r>
              <a:rPr lang="ru-RU" dirty="0" err="1">
                <a:latin typeface="Times New Roman" panose="02020603050405020304" pitchFamily="18" charset="0"/>
                <a:ea typeface="Calibri" panose="020F0502020204030204" pitchFamily="34" charset="0"/>
                <a:cs typeface="Times New Roman" panose="02020603050405020304" pitchFamily="18" charset="0"/>
              </a:rPr>
              <a:t>поглиблення</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відомостей</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насамперед</a:t>
            </a:r>
            <a:r>
              <a:rPr lang="ru-RU" dirty="0">
                <a:latin typeface="Times New Roman" panose="02020603050405020304" pitchFamily="18" charset="0"/>
                <a:ea typeface="Calibri" panose="020F0502020204030204" pitchFamily="34" charset="0"/>
                <a:cs typeface="Times New Roman" panose="02020603050405020304" pitchFamily="18" charset="0"/>
              </a:rPr>
              <a:t> у </a:t>
            </a:r>
            <a:r>
              <a:rPr lang="ru-RU" dirty="0" err="1">
                <a:latin typeface="Times New Roman" panose="02020603050405020304" pitchFamily="18" charset="0"/>
                <a:ea typeface="Calibri" panose="020F0502020204030204" pitchFamily="34" charset="0"/>
                <a:cs typeface="Times New Roman" panose="02020603050405020304" pitchFamily="18" charset="0"/>
              </a:rPr>
              <a:t>відповідності</a:t>
            </a:r>
            <a:r>
              <a:rPr lang="ru-RU" dirty="0">
                <a:latin typeface="Times New Roman" panose="02020603050405020304" pitchFamily="18" charset="0"/>
                <a:ea typeface="Calibri" panose="020F0502020204030204" pitchFamily="34" charset="0"/>
                <a:cs typeface="Times New Roman" panose="02020603050405020304" pitchFamily="18" charset="0"/>
              </a:rPr>
              <a:t> з результатами </a:t>
            </a:r>
            <a:r>
              <a:rPr lang="ru-RU" dirty="0" err="1">
                <a:latin typeface="Times New Roman" panose="02020603050405020304" pitchFamily="18" charset="0"/>
                <a:ea typeface="Calibri" panose="020F0502020204030204" pitchFamily="34" charset="0"/>
                <a:cs typeface="Times New Roman" panose="02020603050405020304" pitchFamily="18" charset="0"/>
              </a:rPr>
              <a:t>аналізу</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санітарно-епідеміологічної</a:t>
            </a:r>
            <a:r>
              <a:rPr lang="ru-RU" dirty="0">
                <a:latin typeface="Times New Roman" panose="02020603050405020304" pitchFamily="18" charset="0"/>
                <a:ea typeface="Calibri" panose="020F0502020204030204" pitchFamily="34" charset="0"/>
                <a:cs typeface="Times New Roman" panose="02020603050405020304" pitchFamily="18" charset="0"/>
              </a:rPr>
              <a:t> та </a:t>
            </a:r>
            <a:r>
              <a:rPr lang="ru-RU" dirty="0" err="1">
                <a:latin typeface="Times New Roman" panose="02020603050405020304" pitchFamily="18" charset="0"/>
                <a:ea typeface="Calibri" panose="020F0502020204030204" pitchFamily="34" charset="0"/>
                <a:cs typeface="Times New Roman" panose="02020603050405020304" pitchFamily="18" charset="0"/>
              </a:rPr>
              <a:t>особливостями</a:t>
            </a:r>
            <a:r>
              <a:rPr lang="ru-RU" dirty="0">
                <a:latin typeface="Times New Roman" panose="02020603050405020304" pitchFamily="18" charset="0"/>
                <a:ea typeface="Calibri" panose="020F0502020204030204" pitchFamily="34" charset="0"/>
                <a:cs typeface="Times New Roman" panose="02020603050405020304" pitchFamily="18" charset="0"/>
              </a:rPr>
              <a:t> оперативно-</a:t>
            </a:r>
            <a:r>
              <a:rPr lang="ru-RU" dirty="0" err="1">
                <a:latin typeface="Times New Roman" panose="02020603050405020304" pitchFamily="18" charset="0"/>
                <a:ea typeface="Calibri" panose="020F0502020204030204" pitchFamily="34" charset="0"/>
                <a:cs typeface="Times New Roman" panose="02020603050405020304" pitchFamily="18" charset="0"/>
              </a:rPr>
              <a:t>тактичної</a:t>
            </a:r>
            <a:r>
              <a:rPr lang="ru-RU" dirty="0">
                <a:latin typeface="Times New Roman" panose="02020603050405020304" pitchFamily="18" charset="0"/>
                <a:ea typeface="Calibri" panose="020F0502020204030204" pitchFamily="34" charset="0"/>
                <a:cs typeface="Times New Roman" panose="02020603050405020304" pitchFamily="18" charset="0"/>
              </a:rPr>
              <a:t> обстановки. У першу </a:t>
            </a:r>
            <a:r>
              <a:rPr lang="ru-RU" dirty="0" err="1">
                <a:latin typeface="Times New Roman" panose="02020603050405020304" pitchFamily="18" charset="0"/>
                <a:ea typeface="Calibri" panose="020F0502020204030204" pitchFamily="34" charset="0"/>
                <a:cs typeface="Times New Roman" panose="02020603050405020304" pitchFamily="18" charset="0"/>
              </a:rPr>
              <a:t>чергу</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необхідно</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забезпечити</a:t>
            </a:r>
            <a:r>
              <a:rPr lang="ru-RU" dirty="0">
                <a:latin typeface="Times New Roman" panose="02020603050405020304" pitchFamily="18" charset="0"/>
                <a:ea typeface="Calibri" panose="020F0502020204030204" pitchFamily="34" charset="0"/>
                <a:cs typeface="Times New Roman" panose="02020603050405020304" pitchFamily="18" charset="0"/>
              </a:rPr>
              <a:t> в </a:t>
            </a:r>
            <a:r>
              <a:rPr lang="ru-RU" dirty="0" err="1">
                <a:latin typeface="Times New Roman" panose="02020603050405020304" pitchFamily="18" charset="0"/>
                <a:ea typeface="Calibri" panose="020F0502020204030204" pitchFamily="34" charset="0"/>
                <a:cs typeface="Times New Roman" panose="02020603050405020304" pitchFamily="18" charset="0"/>
              </a:rPr>
              <a:t>протиепідемічному</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відношенні</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основні</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угруповання</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військ</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Санітарно-епідеміологічна</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розвідка</a:t>
            </a:r>
            <a:r>
              <a:rPr lang="ru-RU" dirty="0">
                <a:latin typeface="Times New Roman" panose="02020603050405020304" pitchFamily="18" charset="0"/>
                <a:ea typeface="Calibri" panose="020F0502020204030204" pitchFamily="34" charset="0"/>
                <a:cs typeface="Times New Roman" panose="02020603050405020304" pitchFamily="18" charset="0"/>
              </a:rPr>
              <a:t> повинна бути </a:t>
            </a:r>
            <a:r>
              <a:rPr lang="ru-RU" i="1" dirty="0" err="1">
                <a:latin typeface="Times New Roman" panose="02020603050405020304" pitchFamily="18" charset="0"/>
                <a:ea typeface="Calibri" panose="020F0502020204030204" pitchFamily="34" charset="0"/>
                <a:cs typeface="Times New Roman" panose="02020603050405020304" pitchFamily="18" charset="0"/>
              </a:rPr>
              <a:t>дієвою</a:t>
            </a:r>
            <a:r>
              <a:rPr lang="ru-RU" i="1" dirty="0">
                <a:latin typeface="Times New Roman" panose="02020603050405020304" pitchFamily="18" charset="0"/>
                <a:ea typeface="Calibri" panose="020F0502020204030204" pitchFamily="34" charset="0"/>
                <a:cs typeface="Times New Roman" panose="02020603050405020304" pitchFamily="18" charset="0"/>
              </a:rPr>
              <a:t>.</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Вже</a:t>
            </a:r>
            <a:r>
              <a:rPr lang="ru-RU" dirty="0">
                <a:latin typeface="Times New Roman" panose="02020603050405020304" pitchFamily="18" charset="0"/>
                <a:ea typeface="Calibri" panose="020F0502020204030204" pitchFamily="34" charset="0"/>
                <a:cs typeface="Times New Roman" panose="02020603050405020304" pitchFamily="18" charset="0"/>
              </a:rPr>
              <a:t> в </a:t>
            </a:r>
            <a:r>
              <a:rPr lang="ru-RU" dirty="0" err="1">
                <a:latin typeface="Times New Roman" panose="02020603050405020304" pitchFamily="18" charset="0"/>
                <a:ea typeface="Calibri" panose="020F0502020204030204" pitchFamily="34" charset="0"/>
                <a:cs typeface="Times New Roman" panose="02020603050405020304" pitchFamily="18" charset="0"/>
              </a:rPr>
              <a:t>ході</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розвідки</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повинні</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проводитися</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можливі</a:t>
            </a:r>
            <a:r>
              <a:rPr lang="ru-RU" dirty="0">
                <a:latin typeface="Times New Roman" panose="02020603050405020304" pitchFamily="18" charset="0"/>
                <a:ea typeface="Calibri" panose="020F0502020204030204" pitchFamily="34" charset="0"/>
                <a:cs typeface="Times New Roman" panose="02020603050405020304" pitchFamily="18" charset="0"/>
              </a:rPr>
              <a:t> і </a:t>
            </a:r>
            <a:r>
              <a:rPr lang="ru-RU" dirty="0" err="1">
                <a:latin typeface="Times New Roman" panose="02020603050405020304" pitchFamily="18" charset="0"/>
                <a:ea typeface="Calibri" panose="020F0502020204030204" pitchFamily="34" charset="0"/>
                <a:cs typeface="Times New Roman" panose="02020603050405020304" pitchFamily="18" charset="0"/>
              </a:rPr>
              <a:t>необхідні</a:t>
            </a:r>
            <a:r>
              <a:rPr lang="ru-RU" dirty="0">
                <a:latin typeface="Times New Roman" panose="02020603050405020304" pitchFamily="18" charset="0"/>
                <a:ea typeface="Calibri" panose="020F0502020204030204" pitchFamily="34" charset="0"/>
                <a:cs typeface="Times New Roman" panose="02020603050405020304" pitchFamily="18" charset="0"/>
              </a:rPr>
              <a:t> заходи (</a:t>
            </a:r>
            <a:r>
              <a:rPr lang="ru-RU" dirty="0" err="1">
                <a:latin typeface="Times New Roman" panose="02020603050405020304" pitchFamily="18" charset="0"/>
                <a:ea typeface="Calibri" panose="020F0502020204030204" pitchFamily="34" charset="0"/>
                <a:cs typeface="Times New Roman" panose="02020603050405020304" pitchFamily="18" charset="0"/>
              </a:rPr>
              <a:t>позначення</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або</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локалізація</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виявленого</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епідемічного</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вогнища</a:t>
            </a:r>
            <a:r>
              <a:rPr lang="ru-RU" dirty="0">
                <a:latin typeface="Times New Roman" panose="02020603050405020304" pitchFamily="18" charset="0"/>
                <a:ea typeface="Calibri" panose="020F0502020204030204" pitchFamily="34" charset="0"/>
                <a:cs typeface="Times New Roman" panose="02020603050405020304" pitchFamily="18" charset="0"/>
              </a:rPr>
              <a:t>). І, </a:t>
            </a:r>
            <a:r>
              <a:rPr lang="ru-RU" dirty="0" err="1">
                <a:latin typeface="Times New Roman" panose="02020603050405020304" pitchFamily="18" charset="0"/>
                <a:ea typeface="Calibri" panose="020F0502020204030204" pitchFamily="34" charset="0"/>
                <a:cs typeface="Times New Roman" panose="02020603050405020304" pitchFamily="18" charset="0"/>
              </a:rPr>
              <a:t>нарешті</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санітарно-епідеміологічна</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розвідка</a:t>
            </a:r>
            <a:r>
              <a:rPr lang="ru-RU" dirty="0">
                <a:latin typeface="Times New Roman" panose="02020603050405020304" pitchFamily="18" charset="0"/>
                <a:ea typeface="Calibri" panose="020F0502020204030204" pitchFamily="34" charset="0"/>
                <a:cs typeface="Times New Roman" panose="02020603050405020304" pitchFamily="18" charset="0"/>
              </a:rPr>
              <a:t> повинна бути </a:t>
            </a:r>
            <a:r>
              <a:rPr lang="ru-RU" i="1" dirty="0" err="1">
                <a:latin typeface="Times New Roman" panose="02020603050405020304" pitchFamily="18" charset="0"/>
                <a:ea typeface="Calibri" panose="020F0502020204030204" pitchFamily="34" charset="0"/>
                <a:cs typeface="Times New Roman" panose="02020603050405020304" pitchFamily="18" charset="0"/>
              </a:rPr>
              <a:t>ешелонованою</a:t>
            </a:r>
            <a:r>
              <a:rPr lang="ru-RU" i="1"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залежно</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від</a:t>
            </a:r>
            <a:r>
              <a:rPr lang="ru-RU" dirty="0">
                <a:latin typeface="Times New Roman" panose="02020603050405020304" pitchFamily="18" charset="0"/>
                <a:ea typeface="Calibri" panose="020F0502020204030204" pitchFamily="34" charset="0"/>
                <a:cs typeface="Times New Roman" panose="02020603050405020304" pitchFamily="18" charset="0"/>
              </a:rPr>
              <a:t> сил і </a:t>
            </a:r>
            <a:r>
              <a:rPr lang="ru-RU" dirty="0" err="1">
                <a:latin typeface="Times New Roman" panose="02020603050405020304" pitchFamily="18" charset="0"/>
                <a:ea typeface="Calibri" panose="020F0502020204030204" pitchFamily="34" charset="0"/>
                <a:cs typeface="Times New Roman" panose="02020603050405020304" pitchFamily="18" charset="0"/>
              </a:rPr>
              <a:t>засобів</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військового</a:t>
            </a:r>
            <a:r>
              <a:rPr lang="ru-RU" dirty="0">
                <a:latin typeface="Times New Roman" panose="02020603050405020304" pitchFamily="18" charset="0"/>
                <a:ea typeface="Calibri" panose="020F0502020204030204" pitchFamily="34" charset="0"/>
                <a:cs typeface="Times New Roman" panose="02020603050405020304" pitchFamily="18" charset="0"/>
              </a:rPr>
              <a:t> ланки </a:t>
            </a:r>
            <a:r>
              <a:rPr lang="ru-RU" dirty="0" err="1">
                <a:latin typeface="Times New Roman" panose="02020603050405020304" pitchFamily="18" charset="0"/>
                <a:ea typeface="Calibri" panose="020F0502020204030204" pitchFamily="34" charset="0"/>
                <a:cs typeface="Times New Roman" panose="02020603050405020304" pitchFamily="18" charset="0"/>
              </a:rPr>
              <a:t>військово-медичної</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служби</a:t>
            </a:r>
            <a:r>
              <a:rPr lang="ru-RU" dirty="0">
                <a:latin typeface="Times New Roman" panose="02020603050405020304" pitchFamily="18" charset="0"/>
                <a:ea typeface="Calibri" panose="020F0502020204030204" pitchFamily="34" charset="0"/>
                <a:cs typeface="Times New Roman" panose="02020603050405020304" pitchFamily="18" charset="0"/>
              </a:rPr>
              <a:t> та </a:t>
            </a:r>
            <a:r>
              <a:rPr lang="ru-RU" dirty="0" err="1">
                <a:latin typeface="Times New Roman" panose="02020603050405020304" pitchFamily="18" charset="0"/>
                <a:ea typeface="Calibri" panose="020F0502020204030204" pitchFamily="34" charset="0"/>
                <a:cs typeface="Times New Roman" panose="02020603050405020304" pitchFamily="18" charset="0"/>
              </a:rPr>
              <a:t>фахівців</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санітарно-епідеміологічних</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установ</a:t>
            </a:r>
            <a:r>
              <a:rPr lang="ru-RU" dirty="0" smtClean="0">
                <a:latin typeface="Times New Roman" panose="02020603050405020304" pitchFamily="18" charset="0"/>
                <a:ea typeface="Calibri" panose="020F0502020204030204" pitchFamily="34" charset="0"/>
                <a:cs typeface="Times New Roman" panose="02020603050405020304" pitchFamily="18" charset="0"/>
              </a:rPr>
              <a:t>.</a:t>
            </a:r>
            <a:r>
              <a:rPr lang="en-US" dirty="0" smtClean="0">
                <a:latin typeface="Times New Roman" panose="02020603050405020304" pitchFamily="18" charset="0"/>
                <a:ea typeface="Calibri" panose="020F0502020204030204" pitchFamily="34" charset="0"/>
                <a:cs typeface="Times New Roman" panose="02020603050405020304" pitchFamily="18" charset="0"/>
              </a:rPr>
              <a:t> </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340715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404664"/>
            <a:ext cx="7704856" cy="6186309"/>
          </a:xfrm>
          <a:prstGeom prst="rect">
            <a:avLst/>
          </a:prstGeom>
          <a:solidFill>
            <a:srgbClr val="66FF66"/>
          </a:solidFill>
        </p:spPr>
        <p:txBody>
          <a:bodyPr wrap="square">
            <a:spAutoFit/>
          </a:bodyPr>
          <a:lstStyle/>
          <a:p>
            <a:pPr indent="450215" algn="just">
              <a:spcAft>
                <a:spcPts val="0"/>
              </a:spcAft>
            </a:pPr>
            <a:r>
              <a:rPr lang="ru-RU" i="1" dirty="0" err="1">
                <a:solidFill>
                  <a:srgbClr val="FF0000"/>
                </a:solidFill>
                <a:latin typeface="Times New Roman" panose="02020603050405020304" pitchFamily="18" charset="0"/>
                <a:ea typeface="Calibri" panose="020F0502020204030204" pitchFamily="34" charset="0"/>
              </a:rPr>
              <a:t>Санітарно-епідемічний</a:t>
            </a:r>
            <a:r>
              <a:rPr lang="ru-RU" i="1" dirty="0">
                <a:solidFill>
                  <a:srgbClr val="FF0000"/>
                </a:solidFill>
                <a:latin typeface="Times New Roman" panose="02020603050405020304" pitchFamily="18" charset="0"/>
                <a:ea typeface="Calibri" panose="020F0502020204030204" pitchFamily="34" charset="0"/>
              </a:rPr>
              <a:t> стан </a:t>
            </a:r>
            <a:r>
              <a:rPr lang="ru-RU" i="1" dirty="0" err="1">
                <a:solidFill>
                  <a:srgbClr val="FF0000"/>
                </a:solidFill>
                <a:latin typeface="Times New Roman" panose="02020603050405020304" pitchFamily="18" charset="0"/>
                <a:ea typeface="Calibri" panose="020F0502020204030204" pitchFamily="34" charset="0"/>
              </a:rPr>
              <a:t>частини</a:t>
            </a:r>
            <a:r>
              <a:rPr lang="ru-RU" i="1" dirty="0">
                <a:solidFill>
                  <a:srgbClr val="FF0000"/>
                </a:solidFill>
                <a:latin typeface="Times New Roman" panose="02020603050405020304" pitchFamily="18" charset="0"/>
                <a:ea typeface="Calibri" panose="020F0502020204030204" pitchFamily="34" charset="0"/>
              </a:rPr>
              <a:t> та району </a:t>
            </a:r>
            <a:r>
              <a:rPr lang="ru-RU" i="1" dirty="0" err="1">
                <a:solidFill>
                  <a:srgbClr val="FF0000"/>
                </a:solidFill>
                <a:latin typeface="Times New Roman" panose="02020603050405020304" pitchFamily="18" charset="0"/>
                <a:ea typeface="Calibri" panose="020F0502020204030204" pitchFamily="34" charset="0"/>
              </a:rPr>
              <a:t>її</a:t>
            </a:r>
            <a:r>
              <a:rPr lang="ru-RU" i="1" dirty="0">
                <a:solidFill>
                  <a:srgbClr val="FF0000"/>
                </a:solidFill>
                <a:latin typeface="Times New Roman" panose="02020603050405020304" pitchFamily="18" charset="0"/>
                <a:ea typeface="Calibri" panose="020F0502020204030204" pitchFamily="34" charset="0"/>
              </a:rPr>
              <a:t> </a:t>
            </a:r>
            <a:r>
              <a:rPr lang="ru-RU" i="1" dirty="0" err="1">
                <a:solidFill>
                  <a:srgbClr val="FF0000"/>
                </a:solidFill>
                <a:latin typeface="Times New Roman" panose="02020603050405020304" pitchFamily="18" charset="0"/>
                <a:ea typeface="Calibri" panose="020F0502020204030204" pitchFamily="34" charset="0"/>
              </a:rPr>
              <a:t>дій</a:t>
            </a:r>
            <a:r>
              <a:rPr lang="ru-RU" i="1" dirty="0">
                <a:solidFill>
                  <a:srgbClr val="FF0000"/>
                </a:solidFill>
                <a:latin typeface="Times New Roman" panose="02020603050405020304" pitchFamily="18" charset="0"/>
                <a:ea typeface="Calibri" panose="020F0502020204030204" pitchFamily="34" charset="0"/>
              </a:rPr>
              <a:t> (</a:t>
            </a:r>
            <a:r>
              <a:rPr lang="ru-RU" i="1" dirty="0" err="1">
                <a:solidFill>
                  <a:srgbClr val="FF0000"/>
                </a:solidFill>
                <a:latin typeface="Times New Roman" panose="02020603050405020304" pitchFamily="18" charset="0"/>
                <a:ea typeface="Calibri" panose="020F0502020204030204" pitchFamily="34" charset="0"/>
              </a:rPr>
              <a:t>розташування</a:t>
            </a:r>
            <a:r>
              <a:rPr lang="ru-RU" i="1" dirty="0">
                <a:solidFill>
                  <a:srgbClr val="FF0000"/>
                </a:solidFill>
                <a:latin typeface="Times New Roman" panose="02020603050405020304" pitchFamily="18" charset="0"/>
                <a:ea typeface="Calibri" panose="020F0502020204030204" pitchFamily="34" charset="0"/>
              </a:rPr>
              <a:t>) </a:t>
            </a:r>
            <a:r>
              <a:rPr lang="ru-RU" i="1" dirty="0" err="1">
                <a:solidFill>
                  <a:srgbClr val="FF0000"/>
                </a:solidFill>
                <a:latin typeface="Times New Roman" panose="02020603050405020304" pitchFamily="18" charset="0"/>
                <a:ea typeface="Calibri" panose="020F0502020204030204" pitchFamily="34" charset="0"/>
              </a:rPr>
              <a:t>може</a:t>
            </a:r>
            <a:r>
              <a:rPr lang="ru-RU" i="1" dirty="0">
                <a:solidFill>
                  <a:srgbClr val="FF0000"/>
                </a:solidFill>
                <a:latin typeface="Times New Roman" panose="02020603050405020304" pitchFamily="18" charset="0"/>
                <a:ea typeface="Calibri" panose="020F0502020204030204" pitchFamily="34" charset="0"/>
              </a:rPr>
              <a:t> бути: </a:t>
            </a:r>
            <a:r>
              <a:rPr lang="ru-RU" i="1" dirty="0" err="1">
                <a:solidFill>
                  <a:srgbClr val="FF0000"/>
                </a:solidFill>
                <a:latin typeface="Times New Roman" panose="02020603050405020304" pitchFamily="18" charset="0"/>
                <a:ea typeface="Calibri" panose="020F0502020204030204" pitchFamily="34" charset="0"/>
              </a:rPr>
              <a:t>благополучним</a:t>
            </a:r>
            <a:r>
              <a:rPr lang="ru-RU" i="1" dirty="0">
                <a:solidFill>
                  <a:srgbClr val="FF0000"/>
                </a:solidFill>
                <a:latin typeface="Times New Roman" panose="02020603050405020304" pitchFamily="18" charset="0"/>
                <a:ea typeface="Calibri" panose="020F0502020204030204" pitchFamily="34" charset="0"/>
              </a:rPr>
              <a:t>, </a:t>
            </a:r>
            <a:r>
              <a:rPr lang="ru-RU" i="1" dirty="0" err="1">
                <a:solidFill>
                  <a:srgbClr val="FF0000"/>
                </a:solidFill>
                <a:latin typeface="Times New Roman" panose="02020603050405020304" pitchFamily="18" charset="0"/>
                <a:ea typeface="Calibri" panose="020F0502020204030204" pitchFamily="34" charset="0"/>
              </a:rPr>
              <a:t>нестійким</a:t>
            </a:r>
            <a:r>
              <a:rPr lang="ru-RU" i="1" dirty="0">
                <a:solidFill>
                  <a:srgbClr val="FF0000"/>
                </a:solidFill>
                <a:latin typeface="Times New Roman" panose="02020603050405020304" pitchFamily="18" charset="0"/>
                <a:ea typeface="Calibri" panose="020F0502020204030204" pitchFamily="34" charset="0"/>
              </a:rPr>
              <a:t>, </a:t>
            </a:r>
            <a:r>
              <a:rPr lang="ru-RU" i="1" dirty="0" err="1">
                <a:solidFill>
                  <a:srgbClr val="FF0000"/>
                </a:solidFill>
                <a:latin typeface="Times New Roman" panose="02020603050405020304" pitchFamily="18" charset="0"/>
                <a:ea typeface="Calibri" panose="020F0502020204030204" pitchFamily="34" charset="0"/>
              </a:rPr>
              <a:t>неблагополучним</a:t>
            </a:r>
            <a:r>
              <a:rPr lang="ru-RU" i="1" dirty="0">
                <a:solidFill>
                  <a:srgbClr val="FF0000"/>
                </a:solidFill>
                <a:latin typeface="Times New Roman" panose="02020603050405020304" pitchFamily="18" charset="0"/>
                <a:ea typeface="Calibri" panose="020F0502020204030204" pitchFamily="34" charset="0"/>
              </a:rPr>
              <a:t> і </a:t>
            </a:r>
            <a:r>
              <a:rPr lang="ru-RU" i="1" dirty="0" err="1">
                <a:solidFill>
                  <a:srgbClr val="FF0000"/>
                </a:solidFill>
                <a:latin typeface="Times New Roman" panose="02020603050405020304" pitchFamily="18" charset="0"/>
                <a:ea typeface="Calibri" panose="020F0502020204030204" pitchFamily="34" charset="0"/>
              </a:rPr>
              <a:t>надзвичайним</a:t>
            </a:r>
            <a:r>
              <a:rPr lang="ru-RU" i="1" dirty="0">
                <a:solidFill>
                  <a:srgbClr val="FF0000"/>
                </a:solidFill>
                <a:latin typeface="Times New Roman" panose="02020603050405020304" pitchFamily="18" charset="0"/>
                <a:ea typeface="Calibri" panose="020F0502020204030204" pitchFamily="34" charset="0"/>
              </a:rPr>
              <a:t>.</a:t>
            </a:r>
            <a:endParaRPr lang="uk-UA" sz="1400" dirty="0">
              <a:solidFill>
                <a:srgbClr val="FF0000"/>
              </a:solidFill>
              <a:latin typeface="Times New Roman" panose="02020603050405020304" pitchFamily="18" charset="0"/>
              <a:ea typeface="Calibri" panose="020F0502020204030204" pitchFamily="34" charset="0"/>
            </a:endParaRPr>
          </a:p>
          <a:p>
            <a:pPr indent="450215" algn="just">
              <a:spcAft>
                <a:spcPts val="0"/>
              </a:spcAft>
            </a:pPr>
            <a:r>
              <a:rPr lang="ru-RU" dirty="0" err="1">
                <a:latin typeface="Times New Roman" panose="02020603050405020304" pitchFamily="18" charset="0"/>
                <a:ea typeface="Calibri" panose="020F0502020204030204" pitchFamily="34" charset="0"/>
              </a:rPr>
              <a:t>Санітарно-епідемічний</a:t>
            </a:r>
            <a:r>
              <a:rPr lang="ru-RU" dirty="0">
                <a:latin typeface="Times New Roman" panose="02020603050405020304" pitchFamily="18" charset="0"/>
                <a:ea typeface="Calibri" panose="020F0502020204030204" pitchFamily="34" charset="0"/>
              </a:rPr>
              <a:t> стан</a:t>
            </a:r>
            <a:r>
              <a:rPr lang="ru-RU" i="1"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частини</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вважається</a:t>
            </a:r>
            <a:r>
              <a:rPr lang="ru-RU" i="1" dirty="0">
                <a:latin typeface="Times New Roman" panose="02020603050405020304" pitchFamily="18" charset="0"/>
                <a:ea typeface="Calibri" panose="020F0502020204030204" pitchFamily="34" charset="0"/>
              </a:rPr>
              <a:t> </a:t>
            </a:r>
            <a:r>
              <a:rPr lang="ru-RU" i="1" dirty="0" err="1">
                <a:latin typeface="Times New Roman" panose="02020603050405020304" pitchFamily="18" charset="0"/>
                <a:ea typeface="Calibri" panose="020F0502020204030204" pitchFamily="34" charset="0"/>
              </a:rPr>
              <a:t>благополучним</a:t>
            </a:r>
            <a:r>
              <a:rPr lang="ru-RU" i="1" dirty="0">
                <a:latin typeface="Times New Roman" panose="02020603050405020304" pitchFamily="18" charset="0"/>
                <a:ea typeface="Calibri" panose="020F0502020204030204" pitchFamily="34" charset="0"/>
              </a:rPr>
              <a:t>, </a:t>
            </a:r>
            <a:r>
              <a:rPr lang="ru-RU" i="1" dirty="0" err="1">
                <a:latin typeface="Times New Roman" panose="02020603050405020304" pitchFamily="18" charset="0"/>
                <a:ea typeface="Calibri" panose="020F0502020204030204" pitchFamily="34" charset="0"/>
              </a:rPr>
              <a:t>якщо</a:t>
            </a:r>
            <a:r>
              <a:rPr lang="ru-RU" i="1" dirty="0">
                <a:latin typeface="Times New Roman" panose="02020603050405020304" pitchFamily="18" charset="0"/>
                <a:ea typeface="Calibri" panose="020F0502020204030204" pitchFamily="34" charset="0"/>
              </a:rPr>
              <a:t>:</a:t>
            </a:r>
            <a:endParaRPr lang="uk-UA" sz="1400" dirty="0">
              <a:latin typeface="Times New Roman" panose="02020603050405020304" pitchFamily="18" charset="0"/>
              <a:ea typeface="Calibri" panose="020F0502020204030204" pitchFamily="34" charset="0"/>
            </a:endParaRPr>
          </a:p>
          <a:p>
            <a:pPr indent="450215" algn="just">
              <a:spcAft>
                <a:spcPts val="0"/>
              </a:spcAft>
            </a:pP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відсутні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гострозаразні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захворювання</a:t>
            </a:r>
            <a:r>
              <a:rPr lang="ru-RU" dirty="0">
                <a:latin typeface="Times New Roman" panose="02020603050405020304" pitchFamily="18" charset="0"/>
                <a:ea typeface="Calibri" panose="020F0502020204030204" pitchFamily="34" charset="0"/>
              </a:rPr>
              <a:t>;</a:t>
            </a:r>
            <a:endParaRPr lang="uk-UA" sz="1400" dirty="0">
              <a:latin typeface="Times New Roman" panose="02020603050405020304" pitchFamily="18" charset="0"/>
              <a:ea typeface="Calibri" panose="020F0502020204030204" pitchFamily="34" charset="0"/>
            </a:endParaRPr>
          </a:p>
          <a:p>
            <a:pPr indent="450215" algn="just">
              <a:spcAft>
                <a:spcPts val="0"/>
              </a:spcAft>
            </a:pPr>
            <a:r>
              <a:rPr lang="ru-RU" dirty="0">
                <a:latin typeface="Times New Roman" panose="02020603050405020304" pitchFamily="18" charset="0"/>
                <a:ea typeface="Calibri" panose="020F0502020204030204" pitchFamily="34" charset="0"/>
              </a:rPr>
              <a:t>- є </a:t>
            </a:r>
            <a:r>
              <a:rPr lang="ru-RU" dirty="0" err="1">
                <a:latin typeface="Times New Roman" panose="02020603050405020304" pitchFamily="18" charset="0"/>
                <a:ea typeface="Calibri" panose="020F0502020204030204" pitchFamily="34" charset="0"/>
              </a:rPr>
              <a:t>поодинокі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інфекційні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захворювання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серед</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особового</a:t>
            </a:r>
            <a:r>
              <a:rPr lang="ru-RU" dirty="0">
                <a:latin typeface="Times New Roman" panose="02020603050405020304" pitchFamily="18" charset="0"/>
                <a:ea typeface="Calibri" panose="020F0502020204030204" pitchFamily="34" charset="0"/>
              </a:rPr>
              <a:t> складу (</a:t>
            </a:r>
            <a:r>
              <a:rPr lang="ru-RU" dirty="0" err="1">
                <a:latin typeface="Times New Roman" panose="02020603050405020304" pitchFamily="18" charset="0"/>
                <a:ea typeface="Calibri" panose="020F0502020204030204" pitchFamily="34" charset="0"/>
              </a:rPr>
              <a:t>крім</a:t>
            </a:r>
            <a:r>
              <a:rPr lang="ru-RU" dirty="0">
                <a:latin typeface="Times New Roman" panose="02020603050405020304" pitchFamily="18" charset="0"/>
                <a:ea typeface="Calibri" panose="020F0502020204030204" pitchFamily="34" charset="0"/>
              </a:rPr>
              <a:t> тих, </a:t>
            </a:r>
            <a:r>
              <a:rPr lang="ru-RU" dirty="0" err="1">
                <a:latin typeface="Times New Roman" panose="02020603050405020304" pitchFamily="18" charset="0"/>
                <a:ea typeface="Calibri" panose="020F0502020204030204" pitchFamily="34" charset="0"/>
              </a:rPr>
              <a:t>що</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раніше</a:t>
            </a:r>
            <a:r>
              <a:rPr lang="ru-RU" dirty="0">
                <a:latin typeface="Times New Roman" panose="02020603050405020304" pitchFamily="18" charset="0"/>
                <a:ea typeface="Calibri" panose="020F0502020204030204" pitchFamily="34" charset="0"/>
              </a:rPr>
              <a:t> не </a:t>
            </a:r>
            <a:r>
              <a:rPr lang="ru-RU" dirty="0" err="1">
                <a:latin typeface="Times New Roman" panose="02020603050405020304" pitchFamily="18" charset="0"/>
                <a:ea typeface="Calibri" panose="020F0502020204030204" pitchFamily="34" charset="0"/>
              </a:rPr>
              <a:t>спостерігалися</a:t>
            </a:r>
            <a:r>
              <a:rPr lang="ru-RU" dirty="0">
                <a:latin typeface="Times New Roman" panose="02020603050405020304" pitchFamily="18" charset="0"/>
                <a:ea typeface="Calibri" panose="020F0502020204030204" pitchFamily="34" charset="0"/>
              </a:rPr>
              <a:t> в </a:t>
            </a:r>
            <a:r>
              <a:rPr lang="ru-RU" dirty="0" err="1">
                <a:latin typeface="Times New Roman" panose="02020603050405020304" pitchFamily="18" charset="0"/>
                <a:ea typeface="Calibri" panose="020F0502020204030204" pitchFamily="34" charset="0"/>
              </a:rPr>
              <a:t>даній</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місцевості</a:t>
            </a:r>
            <a:r>
              <a:rPr lang="ru-RU" dirty="0">
                <a:latin typeface="Times New Roman" panose="02020603050405020304" pitchFamily="18" charset="0"/>
                <a:ea typeface="Calibri" panose="020F0502020204030204" pitchFamily="34" charset="0"/>
              </a:rPr>
              <a:t>) при </a:t>
            </a:r>
            <a:r>
              <a:rPr lang="ru-RU" dirty="0" err="1">
                <a:latin typeface="Times New Roman" panose="02020603050405020304" pitchFamily="18" charset="0"/>
                <a:ea typeface="Calibri" panose="020F0502020204030204" pitchFamily="34" charset="0"/>
              </a:rPr>
              <a:t>задовільному</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санітарно-гігієнічному</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стані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частини</a:t>
            </a:r>
            <a:r>
              <a:rPr lang="ru-RU" dirty="0">
                <a:latin typeface="Times New Roman" panose="02020603050405020304" pitchFamily="18" charset="0"/>
                <a:ea typeface="Calibri" panose="020F0502020204030204" pitchFamily="34" charset="0"/>
              </a:rPr>
              <a:t>;</a:t>
            </a:r>
            <a:endParaRPr lang="uk-UA" sz="1400" dirty="0">
              <a:latin typeface="Times New Roman" panose="02020603050405020304" pitchFamily="18" charset="0"/>
              <a:ea typeface="Calibri" panose="020F0502020204030204" pitchFamily="34" charset="0"/>
            </a:endParaRPr>
          </a:p>
          <a:p>
            <a:pPr indent="450215" algn="just">
              <a:spcAft>
                <a:spcPts val="0"/>
              </a:spcAft>
            </a:pP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санітарно-епідемічний</a:t>
            </a:r>
            <a:r>
              <a:rPr lang="ru-RU" dirty="0">
                <a:latin typeface="Times New Roman" panose="02020603050405020304" pitchFamily="18" charset="0"/>
                <a:ea typeface="Calibri" panose="020F0502020204030204" pitchFamily="34" charset="0"/>
              </a:rPr>
              <a:t> стан району </a:t>
            </a:r>
            <a:r>
              <a:rPr lang="ru-RU" dirty="0" err="1">
                <a:latin typeface="Times New Roman" panose="02020603050405020304" pitchFamily="18" charset="0"/>
                <a:ea typeface="Calibri" panose="020F0502020204030204" pitchFamily="34" charset="0"/>
              </a:rPr>
              <a:t>дій</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розташування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військ</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благополучний</a:t>
            </a:r>
            <a:r>
              <a:rPr lang="ru-RU" dirty="0">
                <a:latin typeface="Times New Roman" panose="02020603050405020304" pitchFamily="18" charset="0"/>
                <a:ea typeface="Calibri" panose="020F0502020204030204" pitchFamily="34" charset="0"/>
              </a:rPr>
              <a:t>;</a:t>
            </a:r>
            <a:endParaRPr lang="uk-UA" sz="1400" dirty="0">
              <a:latin typeface="Times New Roman" panose="02020603050405020304" pitchFamily="18" charset="0"/>
              <a:ea typeface="Calibri" panose="020F0502020204030204" pitchFamily="34" charset="0"/>
            </a:endParaRPr>
          </a:p>
          <a:p>
            <a:pPr indent="450215" algn="just">
              <a:spcAft>
                <a:spcPts val="0"/>
              </a:spcAft>
            </a:pPr>
            <a:r>
              <a:rPr lang="ru-RU" dirty="0">
                <a:latin typeface="Times New Roman" panose="02020603050405020304" pitchFamily="18" charset="0"/>
                <a:ea typeface="Calibri" panose="020F0502020204030204" pitchFamily="34" charset="0"/>
              </a:rPr>
              <a:t>- противник не </a:t>
            </a:r>
            <a:r>
              <a:rPr lang="ru-RU" dirty="0" err="1">
                <a:latin typeface="Times New Roman" panose="02020603050405020304" pitchFamily="18" charset="0"/>
                <a:ea typeface="Calibri" panose="020F0502020204030204" pitchFamily="34" charset="0"/>
              </a:rPr>
              <a:t>застосовував</a:t>
            </a:r>
            <a:r>
              <a:rPr lang="ru-RU" dirty="0">
                <a:latin typeface="Times New Roman" panose="02020603050405020304" pitchFamily="18" charset="0"/>
                <a:ea typeface="Calibri" panose="020F0502020204030204" pitchFamily="34" charset="0"/>
              </a:rPr>
              <a:t> по </a:t>
            </a:r>
            <a:r>
              <a:rPr lang="ru-RU" dirty="0" err="1">
                <a:latin typeface="Times New Roman" panose="02020603050405020304" pitchFamily="18" charset="0"/>
                <a:ea typeface="Calibri" panose="020F0502020204030204" pitchFamily="34" charset="0"/>
              </a:rPr>
              <a:t>військах</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біологічної</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зброї</a:t>
            </a:r>
            <a:r>
              <a:rPr lang="ru-RU" dirty="0">
                <a:latin typeface="Times New Roman" panose="02020603050405020304" pitchFamily="18" charset="0"/>
                <a:ea typeface="Calibri" panose="020F0502020204030204" pitchFamily="34" charset="0"/>
              </a:rPr>
              <a:t>.</a:t>
            </a:r>
            <a:endParaRPr lang="uk-UA" sz="1400" dirty="0">
              <a:latin typeface="Times New Roman" panose="02020603050405020304" pitchFamily="18" charset="0"/>
              <a:ea typeface="Calibri" panose="020F0502020204030204" pitchFamily="34" charset="0"/>
            </a:endParaRPr>
          </a:p>
          <a:p>
            <a:pPr indent="450215" algn="just">
              <a:spcAft>
                <a:spcPts val="0"/>
              </a:spcAft>
            </a:pPr>
            <a:r>
              <a:rPr lang="ru-RU" dirty="0" err="1">
                <a:solidFill>
                  <a:srgbClr val="FF0000"/>
                </a:solidFill>
                <a:latin typeface="Times New Roman" panose="02020603050405020304" pitchFamily="18" charset="0"/>
                <a:ea typeface="Calibri" panose="020F0502020204030204" pitchFamily="34" charset="0"/>
              </a:rPr>
              <a:t>Санітарно-епідемічний</a:t>
            </a:r>
            <a:r>
              <a:rPr lang="ru-RU" dirty="0">
                <a:solidFill>
                  <a:srgbClr val="FF0000"/>
                </a:solidFill>
                <a:latin typeface="Times New Roman" panose="02020603050405020304" pitchFamily="18" charset="0"/>
                <a:ea typeface="Calibri" panose="020F0502020204030204" pitchFamily="34" charset="0"/>
              </a:rPr>
              <a:t> стан </a:t>
            </a:r>
            <a:r>
              <a:rPr lang="ru-RU" i="1" dirty="0">
                <a:solidFill>
                  <a:srgbClr val="FF0000"/>
                </a:solidFill>
                <a:latin typeface="Times New Roman" panose="02020603050405020304" pitchFamily="18" charset="0"/>
                <a:ea typeface="Calibri" panose="020F0502020204030204" pitchFamily="34" charset="0"/>
              </a:rPr>
              <a:t>району </a:t>
            </a:r>
            <a:r>
              <a:rPr lang="ru-RU" i="1" dirty="0" err="1">
                <a:solidFill>
                  <a:srgbClr val="FF0000"/>
                </a:solidFill>
                <a:latin typeface="Times New Roman" panose="02020603050405020304" pitchFamily="18" charset="0"/>
                <a:ea typeface="Calibri" panose="020F0502020204030204" pitchFamily="34" charset="0"/>
              </a:rPr>
              <a:t>дій</a:t>
            </a:r>
            <a:r>
              <a:rPr lang="ru-RU" i="1" dirty="0">
                <a:solidFill>
                  <a:srgbClr val="FF0000"/>
                </a:solidFill>
                <a:latin typeface="Times New Roman" panose="02020603050405020304" pitchFamily="18" charset="0"/>
                <a:ea typeface="Calibri" panose="020F0502020204030204" pitchFamily="34" charset="0"/>
              </a:rPr>
              <a:t> (</a:t>
            </a:r>
            <a:r>
              <a:rPr lang="ru-RU" i="1" dirty="0" err="1">
                <a:solidFill>
                  <a:srgbClr val="FF0000"/>
                </a:solidFill>
                <a:latin typeface="Times New Roman" panose="02020603050405020304" pitchFamily="18" charset="0"/>
                <a:ea typeface="Calibri" panose="020F0502020204030204" pitchFamily="34" charset="0"/>
              </a:rPr>
              <a:t>розташування</a:t>
            </a:r>
            <a:r>
              <a:rPr lang="ru-RU" i="1" dirty="0">
                <a:solidFill>
                  <a:srgbClr val="FF0000"/>
                </a:solidFill>
                <a:latin typeface="Times New Roman" panose="02020603050405020304" pitchFamily="18" charset="0"/>
                <a:ea typeface="Calibri" panose="020F0502020204030204" pitchFamily="34" charset="0"/>
              </a:rPr>
              <a:t>) </a:t>
            </a:r>
            <a:r>
              <a:rPr lang="ru-RU" i="1" dirty="0" err="1">
                <a:solidFill>
                  <a:srgbClr val="FF0000"/>
                </a:solidFill>
                <a:latin typeface="Times New Roman" panose="02020603050405020304" pitchFamily="18" charset="0"/>
                <a:ea typeface="Calibri" panose="020F0502020204030204" pitchFamily="34" charset="0"/>
              </a:rPr>
              <a:t>частини</a:t>
            </a:r>
            <a:r>
              <a:rPr lang="ru-RU" i="1" dirty="0">
                <a:solidFill>
                  <a:srgbClr val="FF0000"/>
                </a:solidFill>
                <a:latin typeface="Times New Roman" panose="02020603050405020304" pitchFamily="18" charset="0"/>
                <a:ea typeface="Calibri" panose="020F0502020204030204" pitchFamily="34" charset="0"/>
              </a:rPr>
              <a:t> </a:t>
            </a:r>
            <a:r>
              <a:rPr lang="ru-RU" i="1" dirty="0" err="1">
                <a:solidFill>
                  <a:srgbClr val="FF0000"/>
                </a:solidFill>
                <a:latin typeface="Times New Roman" panose="02020603050405020304" pitchFamily="18" charset="0"/>
                <a:ea typeface="Calibri" panose="020F0502020204030204" pitchFamily="34" charset="0"/>
              </a:rPr>
              <a:t>вважається</a:t>
            </a:r>
            <a:r>
              <a:rPr lang="ru-RU" i="1" dirty="0">
                <a:solidFill>
                  <a:srgbClr val="FF0000"/>
                </a:solidFill>
                <a:latin typeface="Times New Roman" panose="02020603050405020304" pitchFamily="18" charset="0"/>
                <a:ea typeface="Calibri" panose="020F0502020204030204" pitchFamily="34" charset="0"/>
              </a:rPr>
              <a:t> </a:t>
            </a:r>
            <a:r>
              <a:rPr lang="ru-RU" i="1" dirty="0" err="1">
                <a:solidFill>
                  <a:srgbClr val="FF0000"/>
                </a:solidFill>
                <a:latin typeface="Times New Roman" panose="02020603050405020304" pitchFamily="18" charset="0"/>
                <a:ea typeface="Calibri" panose="020F0502020204030204" pitchFamily="34" charset="0"/>
              </a:rPr>
              <a:t>благополучним</a:t>
            </a:r>
            <a:r>
              <a:rPr lang="ru-RU" i="1" dirty="0">
                <a:solidFill>
                  <a:srgbClr val="FF0000"/>
                </a:solidFill>
                <a:latin typeface="Times New Roman" panose="02020603050405020304" pitchFamily="18" charset="0"/>
                <a:ea typeface="Calibri" panose="020F0502020204030204" pitchFamily="34" charset="0"/>
              </a:rPr>
              <a:t>, </a:t>
            </a:r>
            <a:r>
              <a:rPr lang="ru-RU" i="1" dirty="0" err="1">
                <a:solidFill>
                  <a:srgbClr val="FF0000"/>
                </a:solidFill>
                <a:latin typeface="Times New Roman" panose="02020603050405020304" pitchFamily="18" charset="0"/>
                <a:ea typeface="Calibri" panose="020F0502020204030204" pitchFamily="34" charset="0"/>
              </a:rPr>
              <a:t>якщо</a:t>
            </a:r>
            <a:r>
              <a:rPr lang="ru-RU" i="1" dirty="0">
                <a:solidFill>
                  <a:srgbClr val="FF0000"/>
                </a:solidFill>
                <a:latin typeface="Times New Roman" panose="02020603050405020304" pitchFamily="18" charset="0"/>
                <a:ea typeface="Calibri" panose="020F0502020204030204" pitchFamily="34" charset="0"/>
              </a:rPr>
              <a:t>:</a:t>
            </a:r>
            <a:endParaRPr lang="uk-UA" sz="1400" dirty="0">
              <a:solidFill>
                <a:srgbClr val="FF0000"/>
              </a:solidFill>
              <a:latin typeface="Times New Roman" panose="02020603050405020304" pitchFamily="18" charset="0"/>
              <a:ea typeface="Calibri" panose="020F0502020204030204" pitchFamily="34" charset="0"/>
            </a:endParaRPr>
          </a:p>
          <a:p>
            <a:pPr indent="450215" algn="just">
              <a:spcAft>
                <a:spcPts val="0"/>
              </a:spcAft>
            </a:pP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відсутні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гострозаразні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захворювання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серед</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населення</a:t>
            </a:r>
            <a:r>
              <a:rPr lang="ru-RU" dirty="0">
                <a:latin typeface="Times New Roman" panose="02020603050405020304" pitchFamily="18" charset="0"/>
                <a:ea typeface="Calibri" panose="020F0502020204030204" pitchFamily="34" charset="0"/>
              </a:rPr>
              <a:t>;</a:t>
            </a:r>
            <a:endParaRPr lang="uk-UA" sz="1400" dirty="0">
              <a:latin typeface="Times New Roman" panose="02020603050405020304" pitchFamily="18" charset="0"/>
              <a:ea typeface="Calibri" panose="020F0502020204030204" pitchFamily="34" charset="0"/>
            </a:endParaRPr>
          </a:p>
          <a:p>
            <a:pPr indent="450215" algn="just">
              <a:spcAft>
                <a:spcPts val="0"/>
              </a:spcAft>
            </a:pPr>
            <a:r>
              <a:rPr lang="ru-RU" dirty="0">
                <a:latin typeface="Times New Roman" panose="02020603050405020304" pitchFamily="18" charset="0"/>
                <a:ea typeface="Calibri" panose="020F0502020204030204" pitchFamily="34" charset="0"/>
              </a:rPr>
              <a:t>- є </a:t>
            </a:r>
            <a:r>
              <a:rPr lang="ru-RU" dirty="0" err="1">
                <a:latin typeface="Times New Roman" panose="02020603050405020304" pitchFamily="18" charset="0"/>
                <a:ea typeface="Calibri" panose="020F0502020204030204" pitchFamily="34" charset="0"/>
              </a:rPr>
              <a:t>поодинокі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інфекційні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захворювання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серед</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населення</a:t>
            </a:r>
            <a:r>
              <a:rPr lang="ru-RU" dirty="0">
                <a:latin typeface="Times New Roman" panose="02020603050405020304" pitchFamily="18" charset="0"/>
                <a:ea typeface="Calibri" panose="020F0502020204030204" pitchFamily="34" charset="0"/>
              </a:rPr>
              <a:t> і </a:t>
            </a:r>
            <a:r>
              <a:rPr lang="ru-RU" dirty="0" err="1">
                <a:latin typeface="Times New Roman" panose="02020603050405020304" pitchFamily="18" charset="0"/>
                <a:ea typeface="Calibri" panose="020F0502020204030204" pitchFamily="34" charset="0"/>
              </a:rPr>
              <a:t>відсутні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умови</a:t>
            </a:r>
            <a:r>
              <a:rPr lang="ru-RU" dirty="0">
                <a:latin typeface="Times New Roman" panose="02020603050405020304" pitchFamily="18" charset="0"/>
                <a:ea typeface="Calibri" panose="020F0502020204030204" pitchFamily="34" charset="0"/>
              </a:rPr>
              <a:t> для </a:t>
            </a:r>
            <a:r>
              <a:rPr lang="ru-RU" dirty="0" err="1">
                <a:latin typeface="Times New Roman" panose="02020603050405020304" pitchFamily="18" charset="0"/>
                <a:ea typeface="Calibri" panose="020F0502020204030204" pitchFamily="34" charset="0"/>
              </a:rPr>
              <a:t>їх</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подальшого</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поширення</a:t>
            </a:r>
            <a:r>
              <a:rPr lang="ru-RU" dirty="0">
                <a:latin typeface="Times New Roman" panose="02020603050405020304" pitchFamily="18" charset="0"/>
                <a:ea typeface="Calibri" panose="020F0502020204030204" pitchFamily="34" charset="0"/>
              </a:rPr>
              <a:t>;</a:t>
            </a:r>
            <a:endParaRPr lang="uk-UA" sz="1400" dirty="0">
              <a:latin typeface="Times New Roman" panose="02020603050405020304" pitchFamily="18" charset="0"/>
              <a:ea typeface="Calibri" panose="020F0502020204030204" pitchFamily="34" charset="0"/>
            </a:endParaRPr>
          </a:p>
          <a:p>
            <a:pPr indent="450215" algn="just">
              <a:spcAft>
                <a:spcPts val="0"/>
              </a:spcAft>
            </a:pP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санітарно-гігієнічний</a:t>
            </a:r>
            <a:r>
              <a:rPr lang="ru-RU" dirty="0">
                <a:latin typeface="Times New Roman" panose="02020603050405020304" pitchFamily="18" charset="0"/>
                <a:ea typeface="Calibri" panose="020F0502020204030204" pitchFamily="34" charset="0"/>
              </a:rPr>
              <a:t> стан району </a:t>
            </a:r>
            <a:r>
              <a:rPr lang="ru-RU" dirty="0" err="1">
                <a:latin typeface="Times New Roman" panose="02020603050405020304" pitchFamily="18" charset="0"/>
                <a:ea typeface="Calibri" panose="020F0502020204030204" pitchFamily="34" charset="0"/>
              </a:rPr>
              <a:t>дій</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розташування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задовільний</a:t>
            </a:r>
            <a:r>
              <a:rPr lang="ru-RU" dirty="0">
                <a:latin typeface="Times New Roman" panose="02020603050405020304" pitchFamily="18" charset="0"/>
                <a:ea typeface="Calibri" panose="020F0502020204030204" pitchFamily="34" charset="0"/>
              </a:rPr>
              <a:t>;</a:t>
            </a:r>
            <a:endParaRPr lang="uk-UA" sz="1400" dirty="0">
              <a:latin typeface="Times New Roman" panose="02020603050405020304" pitchFamily="18" charset="0"/>
              <a:ea typeface="Calibri" panose="020F0502020204030204" pitchFamily="34" charset="0"/>
            </a:endParaRPr>
          </a:p>
          <a:p>
            <a:pPr indent="450215" algn="just">
              <a:spcAft>
                <a:spcPts val="0"/>
              </a:spcAft>
            </a:pP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епізоотична</a:t>
            </a:r>
            <a:r>
              <a:rPr lang="ru-RU" dirty="0">
                <a:latin typeface="Times New Roman" panose="02020603050405020304" pitchFamily="18" charset="0"/>
                <a:ea typeface="Calibri" panose="020F0502020204030204" pitchFamily="34" charset="0"/>
              </a:rPr>
              <a:t> обстановка не </a:t>
            </a:r>
            <a:r>
              <a:rPr lang="ru-RU" dirty="0" err="1">
                <a:latin typeface="Times New Roman" panose="02020603050405020304" pitchFamily="18" charset="0"/>
                <a:ea typeface="Calibri" panose="020F0502020204030204" pitchFamily="34" charset="0"/>
              </a:rPr>
              <a:t>представляє</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небезпеки</a:t>
            </a:r>
            <a:r>
              <a:rPr lang="ru-RU" dirty="0">
                <a:latin typeface="Times New Roman" panose="02020603050405020304" pitchFamily="18" charset="0"/>
                <a:ea typeface="Calibri" panose="020F0502020204030204" pitchFamily="34" charset="0"/>
              </a:rPr>
              <a:t> для </a:t>
            </a:r>
            <a:r>
              <a:rPr lang="ru-RU" dirty="0" err="1">
                <a:latin typeface="Times New Roman" panose="02020603050405020304" pitchFamily="18" charset="0"/>
                <a:ea typeface="Calibri" panose="020F0502020204030204" pitchFamily="34" charset="0"/>
              </a:rPr>
              <a:t>військ</a:t>
            </a:r>
            <a:r>
              <a:rPr lang="ru-RU" dirty="0">
                <a:latin typeface="Times New Roman" panose="02020603050405020304" pitchFamily="18" charset="0"/>
                <a:ea typeface="Calibri" panose="020F0502020204030204" pitchFamily="34" charset="0"/>
              </a:rPr>
              <a:t>;</a:t>
            </a:r>
            <a:endParaRPr lang="uk-UA" sz="1400" dirty="0">
              <a:latin typeface="Times New Roman" panose="02020603050405020304" pitchFamily="18" charset="0"/>
              <a:ea typeface="Calibri" panose="020F0502020204030204" pitchFamily="34" charset="0"/>
            </a:endParaRPr>
          </a:p>
          <a:p>
            <a:pPr indent="450215" algn="just">
              <a:spcAft>
                <a:spcPts val="0"/>
              </a:spcAft>
            </a:pPr>
            <a:r>
              <a:rPr lang="ru-RU" dirty="0">
                <a:latin typeface="Times New Roman" panose="02020603050405020304" pitchFamily="18" charset="0"/>
                <a:ea typeface="Calibri" panose="020F0502020204030204" pitchFamily="34" charset="0"/>
              </a:rPr>
              <a:t>- противник не </a:t>
            </a:r>
            <a:r>
              <a:rPr lang="ru-RU" dirty="0" err="1">
                <a:latin typeface="Times New Roman" panose="02020603050405020304" pitchFamily="18" charset="0"/>
                <a:ea typeface="Calibri" panose="020F0502020204030204" pitchFamily="34" charset="0"/>
              </a:rPr>
              <a:t>застосовував</a:t>
            </a:r>
            <a:r>
              <a:rPr lang="ru-RU" dirty="0">
                <a:latin typeface="Times New Roman" panose="02020603050405020304" pitchFamily="18" charset="0"/>
                <a:ea typeface="Calibri" panose="020F0502020204030204" pitchFamily="34" charset="0"/>
              </a:rPr>
              <a:t> по району </a:t>
            </a:r>
            <a:r>
              <a:rPr lang="ru-RU" dirty="0" err="1">
                <a:latin typeface="Times New Roman" panose="02020603050405020304" pitchFamily="18" charset="0"/>
                <a:ea typeface="Calibri" panose="020F0502020204030204" pitchFamily="34" charset="0"/>
              </a:rPr>
              <a:t>дії</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розташування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військ</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біологічної</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зброї</a:t>
            </a:r>
            <a:r>
              <a:rPr lang="ru-RU" dirty="0">
                <a:latin typeface="Times New Roman" panose="02020603050405020304" pitchFamily="18" charset="0"/>
                <a:ea typeface="Calibri" panose="020F0502020204030204" pitchFamily="34" charset="0"/>
              </a:rPr>
              <a:t>.</a:t>
            </a:r>
            <a:endParaRPr lang="uk-UA" sz="1400" dirty="0">
              <a:latin typeface="Times New Roman" panose="02020603050405020304" pitchFamily="18" charset="0"/>
              <a:ea typeface="Calibri" panose="020F0502020204030204" pitchFamily="34" charset="0"/>
            </a:endParaRPr>
          </a:p>
          <a:p>
            <a:pPr indent="450215" algn="just">
              <a:spcAft>
                <a:spcPts val="0"/>
              </a:spcAft>
            </a:pPr>
            <a:r>
              <a:rPr lang="ru-RU" dirty="0">
                <a:latin typeface="Times New Roman" panose="02020603050405020304" pitchFamily="18" charset="0"/>
                <a:ea typeface="Calibri" panose="020F0502020204030204" pitchFamily="34" charset="0"/>
              </a:rPr>
              <a:t>При благополучному </a:t>
            </a:r>
            <a:r>
              <a:rPr lang="ru-RU" dirty="0" err="1">
                <a:latin typeface="Times New Roman" panose="02020603050405020304" pitchFamily="18" charset="0"/>
                <a:ea typeface="Calibri" panose="020F0502020204030204" pitchFamily="34" charset="0"/>
              </a:rPr>
              <a:t>санітарно-епідемічному</a:t>
            </a:r>
            <a:r>
              <a:rPr lang="ru-RU" dirty="0">
                <a:latin typeface="Times New Roman" panose="02020603050405020304" pitchFamily="18" charset="0"/>
                <a:ea typeface="Calibri" panose="020F0502020204030204" pitchFamily="34" charset="0"/>
              </a:rPr>
              <a:t> стану </a:t>
            </a:r>
            <a:r>
              <a:rPr lang="ru-RU" dirty="0" err="1">
                <a:latin typeface="Times New Roman" panose="02020603050405020304" pitchFamily="18" charset="0"/>
                <a:ea typeface="Calibri" panose="020F0502020204030204" pitchFamily="34" charset="0"/>
              </a:rPr>
              <a:t>частини</a:t>
            </a:r>
            <a:r>
              <a:rPr lang="ru-RU" dirty="0">
                <a:latin typeface="Times New Roman" panose="02020603050405020304" pitchFamily="18" charset="0"/>
                <a:ea typeface="Calibri" panose="020F0502020204030204" pitchFamily="34" charset="0"/>
              </a:rPr>
              <a:t> та району </a:t>
            </a:r>
            <a:r>
              <a:rPr lang="ru-RU" dirty="0" err="1">
                <a:latin typeface="Times New Roman" panose="02020603050405020304" pitchFamily="18" charset="0"/>
                <a:ea typeface="Calibri" panose="020F0502020204030204" pitchFamily="34" charset="0"/>
              </a:rPr>
              <a:t>її</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дій</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розташування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проводяться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планові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протиепідемічні</a:t>
            </a:r>
            <a:r>
              <a:rPr lang="ru-RU" dirty="0">
                <a:latin typeface="Times New Roman" panose="02020603050405020304" pitchFamily="18" charset="0"/>
                <a:ea typeface="Calibri" panose="020F0502020204030204" pitchFamily="34" charset="0"/>
              </a:rPr>
              <a:t> заходи силами </a:t>
            </a:r>
            <a:r>
              <a:rPr lang="ru-RU" dirty="0" err="1">
                <a:latin typeface="Times New Roman" panose="02020603050405020304" pitchFamily="18" charset="0"/>
                <a:ea typeface="Calibri" panose="020F0502020204030204" pitchFamily="34" charset="0"/>
              </a:rPr>
              <a:t>медичної</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служби</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частини</a:t>
            </a:r>
            <a:r>
              <a:rPr lang="ru-RU" dirty="0">
                <a:latin typeface="Times New Roman" panose="02020603050405020304" pitchFamily="18" charset="0"/>
                <a:ea typeface="Calibri" panose="020F0502020204030204" pitchFamily="34" charset="0"/>
              </a:rPr>
              <a:t>.</a:t>
            </a:r>
            <a:endParaRPr lang="uk-UA" sz="14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0753866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16632"/>
            <a:ext cx="7776864" cy="6463308"/>
          </a:xfrm>
          <a:prstGeom prst="rect">
            <a:avLst/>
          </a:prstGeom>
          <a:solidFill>
            <a:srgbClr val="66FF66"/>
          </a:solidFill>
        </p:spPr>
        <p:txBody>
          <a:bodyPr wrap="square">
            <a:spAutoFit/>
          </a:bodyPr>
          <a:lstStyle/>
          <a:p>
            <a:pPr indent="450215" algn="just">
              <a:spcAft>
                <a:spcPts val="0"/>
              </a:spcAft>
            </a:pPr>
            <a:r>
              <a:rPr lang="ru-RU" dirty="0" err="1">
                <a:solidFill>
                  <a:srgbClr val="FF0000"/>
                </a:solidFill>
                <a:latin typeface="Times New Roman" panose="02020603050405020304" pitchFamily="18" charset="0"/>
                <a:ea typeface="Calibri" panose="020F0502020204030204" pitchFamily="34" charset="0"/>
              </a:rPr>
              <a:t>Санітарно-епідемічний</a:t>
            </a:r>
            <a:r>
              <a:rPr lang="ru-RU" dirty="0">
                <a:solidFill>
                  <a:srgbClr val="FF0000"/>
                </a:solidFill>
                <a:latin typeface="Times New Roman" panose="02020603050405020304" pitchFamily="18" charset="0"/>
                <a:ea typeface="Calibri" panose="020F0502020204030204" pitchFamily="34" charset="0"/>
              </a:rPr>
              <a:t> </a:t>
            </a:r>
            <a:r>
              <a:rPr lang="ru-RU" i="1" dirty="0">
                <a:solidFill>
                  <a:srgbClr val="FF0000"/>
                </a:solidFill>
                <a:latin typeface="Times New Roman" panose="02020603050405020304" pitchFamily="18" charset="0"/>
                <a:ea typeface="Calibri" panose="020F0502020204030204" pitchFamily="34" charset="0"/>
              </a:rPr>
              <a:t>стан </a:t>
            </a:r>
            <a:r>
              <a:rPr lang="ru-RU" i="1" dirty="0" err="1">
                <a:solidFill>
                  <a:srgbClr val="FF0000"/>
                </a:solidFill>
                <a:latin typeface="Times New Roman" panose="02020603050405020304" pitchFamily="18" charset="0"/>
                <a:ea typeface="Calibri" panose="020F0502020204030204" pitchFamily="34" charset="0"/>
              </a:rPr>
              <a:t>частини</a:t>
            </a:r>
            <a:r>
              <a:rPr lang="ru-RU" i="1" dirty="0">
                <a:solidFill>
                  <a:srgbClr val="FF0000"/>
                </a:solidFill>
                <a:latin typeface="Times New Roman" panose="02020603050405020304" pitchFamily="18" charset="0"/>
                <a:ea typeface="Calibri" panose="020F0502020204030204" pitchFamily="34" charset="0"/>
              </a:rPr>
              <a:t> </a:t>
            </a:r>
            <a:r>
              <a:rPr lang="ru-RU" i="1" dirty="0" err="1">
                <a:solidFill>
                  <a:srgbClr val="FF0000"/>
                </a:solidFill>
                <a:latin typeface="Times New Roman" panose="02020603050405020304" pitchFamily="18" charset="0"/>
                <a:ea typeface="Calibri" panose="020F0502020204030204" pitchFamily="34" charset="0"/>
              </a:rPr>
              <a:t>вважається</a:t>
            </a:r>
            <a:r>
              <a:rPr lang="ru-RU" i="1" dirty="0">
                <a:solidFill>
                  <a:srgbClr val="FF0000"/>
                </a:solidFill>
                <a:latin typeface="Times New Roman" panose="02020603050405020304" pitchFamily="18" charset="0"/>
                <a:ea typeface="Calibri" panose="020F0502020204030204" pitchFamily="34" charset="0"/>
              </a:rPr>
              <a:t> </a:t>
            </a:r>
            <a:r>
              <a:rPr lang="ru-RU" i="1" dirty="0" err="1">
                <a:solidFill>
                  <a:srgbClr val="FF0000"/>
                </a:solidFill>
                <a:latin typeface="Times New Roman" panose="02020603050405020304" pitchFamily="18" charset="0"/>
                <a:ea typeface="Calibri" panose="020F0502020204030204" pitchFamily="34" charset="0"/>
              </a:rPr>
              <a:t>нестійким</a:t>
            </a:r>
            <a:r>
              <a:rPr lang="ru-RU" i="1" dirty="0">
                <a:solidFill>
                  <a:srgbClr val="FF0000"/>
                </a:solidFill>
                <a:latin typeface="Times New Roman" panose="02020603050405020304" pitchFamily="18" charset="0"/>
                <a:ea typeface="Calibri" panose="020F0502020204030204" pitchFamily="34" charset="0"/>
              </a:rPr>
              <a:t>, </a:t>
            </a:r>
            <a:r>
              <a:rPr lang="ru-RU" i="1" dirty="0" err="1">
                <a:solidFill>
                  <a:srgbClr val="FF0000"/>
                </a:solidFill>
                <a:latin typeface="Times New Roman" panose="02020603050405020304" pitchFamily="18" charset="0"/>
                <a:ea typeface="Calibri" panose="020F0502020204030204" pitchFamily="34" charset="0"/>
              </a:rPr>
              <a:t>якщо</a:t>
            </a:r>
            <a:r>
              <a:rPr lang="ru-RU" i="1" dirty="0">
                <a:solidFill>
                  <a:srgbClr val="FF0000"/>
                </a:solidFill>
                <a:latin typeface="Times New Roman" panose="02020603050405020304" pitchFamily="18" charset="0"/>
                <a:ea typeface="Calibri" panose="020F0502020204030204" pitchFamily="34" charset="0"/>
              </a:rPr>
              <a:t>:</a:t>
            </a:r>
            <a:endParaRPr lang="uk-UA" sz="1400" dirty="0">
              <a:solidFill>
                <a:srgbClr val="FF0000"/>
              </a:solidFill>
              <a:latin typeface="Times New Roman" panose="02020603050405020304" pitchFamily="18" charset="0"/>
              <a:ea typeface="Calibri" panose="020F0502020204030204" pitchFamily="34" charset="0"/>
            </a:endParaRPr>
          </a:p>
          <a:p>
            <a:pPr indent="450215" algn="just">
              <a:spcAft>
                <a:spcPts val="0"/>
              </a:spcAft>
            </a:pP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з'явилися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поодинокі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що</a:t>
            </a:r>
            <a:r>
              <a:rPr lang="ru-RU" dirty="0">
                <a:latin typeface="Times New Roman" panose="02020603050405020304" pitchFamily="18" charset="0"/>
                <a:ea typeface="Calibri" panose="020F0502020204030204" pitchFamily="34" charset="0"/>
              </a:rPr>
              <a:t> не </a:t>
            </a:r>
            <a:r>
              <a:rPr lang="ru-RU" dirty="0" err="1">
                <a:latin typeface="Times New Roman" panose="02020603050405020304" pitchFamily="18" charset="0"/>
                <a:ea typeface="Calibri" panose="020F0502020204030204" pitchFamily="34" charset="0"/>
              </a:rPr>
              <a:t>спостерігалися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раніше</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інфекційні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захворювання</a:t>
            </a:r>
            <a:r>
              <a:rPr lang="ru-RU" dirty="0">
                <a:latin typeface="Times New Roman" panose="02020603050405020304" pitchFamily="18" charset="0"/>
                <a:ea typeface="Calibri" panose="020F0502020204030204" pitchFamily="34" charset="0"/>
              </a:rPr>
              <a:t>;</a:t>
            </a:r>
            <a:endParaRPr lang="uk-UA" sz="1400" dirty="0">
              <a:latin typeface="Times New Roman" panose="02020603050405020304" pitchFamily="18" charset="0"/>
              <a:ea typeface="Calibri" panose="020F0502020204030204" pitchFamily="34" charset="0"/>
            </a:endParaRPr>
          </a:p>
          <a:p>
            <a:pPr indent="450215" algn="just">
              <a:spcAft>
                <a:spcPts val="0"/>
              </a:spcAft>
            </a:pPr>
            <a:r>
              <a:rPr lang="ru-RU" dirty="0">
                <a:latin typeface="Times New Roman" panose="02020603050405020304" pitchFamily="18" charset="0"/>
                <a:ea typeface="Calibri" panose="020F0502020204030204" pitchFamily="34" charset="0"/>
              </a:rPr>
              <a:t>- є </a:t>
            </a:r>
            <a:r>
              <a:rPr lang="ru-RU" dirty="0" err="1">
                <a:latin typeface="Times New Roman" panose="02020603050405020304" pitchFamily="18" charset="0"/>
                <a:ea typeface="Calibri" panose="020F0502020204030204" pitchFamily="34" charset="0"/>
              </a:rPr>
              <a:t>зростання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інфекційної</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захворюваності</a:t>
            </a:r>
            <a:r>
              <a:rPr lang="ru-RU" dirty="0">
                <a:latin typeface="Times New Roman" panose="02020603050405020304" pitchFamily="18" charset="0"/>
                <a:ea typeface="Calibri" panose="020F0502020204030204" pitchFamily="34" charset="0"/>
              </a:rPr>
              <a:t>; </a:t>
            </a:r>
            <a:endParaRPr lang="uk-UA" sz="1400" dirty="0">
              <a:latin typeface="Times New Roman" panose="02020603050405020304" pitchFamily="18" charset="0"/>
              <a:ea typeface="Calibri" panose="020F0502020204030204" pitchFamily="34" charset="0"/>
            </a:endParaRPr>
          </a:p>
          <a:p>
            <a:pPr indent="450215" algn="just">
              <a:spcAft>
                <a:spcPts val="0"/>
              </a:spcAft>
            </a:pPr>
            <a:r>
              <a:rPr lang="ru-RU" dirty="0">
                <a:latin typeface="Times New Roman" panose="02020603050405020304" pitchFamily="18" charset="0"/>
                <a:ea typeface="Calibri" panose="020F0502020204030204" pitchFamily="34" charset="0"/>
              </a:rPr>
              <a:t>- є </a:t>
            </a:r>
            <a:r>
              <a:rPr lang="ru-RU" dirty="0" err="1">
                <a:latin typeface="Times New Roman" panose="02020603050405020304" pitchFamily="18" charset="0"/>
                <a:ea typeface="Calibri" panose="020F0502020204030204" pitchFamily="34" charset="0"/>
              </a:rPr>
              <a:t>групові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інфекційні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захворювання</a:t>
            </a:r>
            <a:r>
              <a:rPr lang="ru-RU" dirty="0">
                <a:latin typeface="Times New Roman" panose="02020603050405020304" pitchFamily="18" charset="0"/>
                <a:ea typeface="Calibri" panose="020F0502020204030204" pitchFamily="34" charset="0"/>
              </a:rPr>
              <a:t> без </a:t>
            </a:r>
            <a:r>
              <a:rPr lang="ru-RU" dirty="0" err="1">
                <a:latin typeface="Times New Roman" panose="02020603050405020304" pitchFamily="18" charset="0"/>
                <a:ea typeface="Calibri" panose="020F0502020204030204" pitchFamily="34" charset="0"/>
              </a:rPr>
              <a:t>тенденції</a:t>
            </a:r>
            <a:r>
              <a:rPr lang="ru-RU" dirty="0">
                <a:latin typeface="Times New Roman" panose="02020603050405020304" pitchFamily="18" charset="0"/>
                <a:ea typeface="Calibri" panose="020F0502020204030204" pitchFamily="34" charset="0"/>
              </a:rPr>
              <a:t> до </a:t>
            </a:r>
            <a:r>
              <a:rPr lang="ru-RU" dirty="0" err="1">
                <a:latin typeface="Times New Roman" panose="02020603050405020304" pitchFamily="18" charset="0"/>
                <a:ea typeface="Calibri" panose="020F0502020204030204" pitchFamily="34" charset="0"/>
              </a:rPr>
              <a:t>подальшого</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поширення</a:t>
            </a:r>
            <a:r>
              <a:rPr lang="ru-RU" dirty="0">
                <a:latin typeface="Times New Roman" panose="02020603050405020304" pitchFamily="18" charset="0"/>
                <a:ea typeface="Calibri" panose="020F0502020204030204" pitchFamily="34" charset="0"/>
              </a:rPr>
              <a:t> при </a:t>
            </a:r>
            <a:r>
              <a:rPr lang="ru-RU" dirty="0" err="1">
                <a:latin typeface="Times New Roman" panose="02020603050405020304" pitchFamily="18" charset="0"/>
                <a:ea typeface="Calibri" panose="020F0502020204030204" pitchFamily="34" charset="0"/>
              </a:rPr>
              <a:t>задовільному</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санітарно-гігієнічному</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стані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частини</a:t>
            </a:r>
            <a:r>
              <a:rPr lang="ru-RU" dirty="0">
                <a:latin typeface="Times New Roman" panose="02020603050405020304" pitchFamily="18" charset="0"/>
                <a:ea typeface="Calibri" panose="020F0502020204030204" pitchFamily="34" charset="0"/>
              </a:rPr>
              <a:t>:</a:t>
            </a:r>
            <a:endParaRPr lang="uk-UA" sz="1400" dirty="0">
              <a:latin typeface="Times New Roman" panose="02020603050405020304" pitchFamily="18" charset="0"/>
              <a:ea typeface="Calibri" panose="020F0502020204030204" pitchFamily="34" charset="0"/>
            </a:endParaRPr>
          </a:p>
          <a:p>
            <a:pPr indent="450215" algn="just">
              <a:spcAft>
                <a:spcPts val="0"/>
              </a:spcAft>
            </a:pP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санітарно-епідемічний</a:t>
            </a:r>
            <a:r>
              <a:rPr lang="ru-RU" dirty="0">
                <a:latin typeface="Times New Roman" panose="02020603050405020304" pitchFamily="18" charset="0"/>
                <a:ea typeface="Calibri" panose="020F0502020204030204" pitchFamily="34" charset="0"/>
              </a:rPr>
              <a:t> стан району </a:t>
            </a:r>
            <a:r>
              <a:rPr lang="ru-RU" dirty="0" err="1">
                <a:latin typeface="Times New Roman" panose="02020603050405020304" pitchFamily="18" charset="0"/>
                <a:ea typeface="Calibri" panose="020F0502020204030204" pitchFamily="34" charset="0"/>
              </a:rPr>
              <a:t>дій</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розташування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частини</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нестійкий</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або</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неблагополучний</a:t>
            </a:r>
            <a:r>
              <a:rPr lang="ru-RU" dirty="0">
                <a:latin typeface="Times New Roman" panose="02020603050405020304" pitchFamily="18" charset="0"/>
                <a:ea typeface="Calibri" panose="020F0502020204030204" pitchFamily="34" charset="0"/>
              </a:rPr>
              <a:t>;</a:t>
            </a:r>
            <a:endParaRPr lang="uk-UA" sz="1400" dirty="0">
              <a:latin typeface="Times New Roman" panose="02020603050405020304" pitchFamily="18" charset="0"/>
              <a:ea typeface="Calibri" panose="020F0502020204030204" pitchFamily="34" charset="0"/>
            </a:endParaRPr>
          </a:p>
          <a:p>
            <a:pPr indent="450215" algn="just">
              <a:spcAft>
                <a:spcPts val="0"/>
              </a:spcAft>
            </a:pP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санітарно-гігієнічний</a:t>
            </a:r>
            <a:r>
              <a:rPr lang="ru-RU" dirty="0">
                <a:latin typeface="Times New Roman" panose="02020603050405020304" pitchFamily="18" charset="0"/>
                <a:ea typeface="Calibri" panose="020F0502020204030204" pitchFamily="34" charset="0"/>
              </a:rPr>
              <a:t> стан </a:t>
            </a:r>
            <a:r>
              <a:rPr lang="ru-RU" dirty="0" err="1">
                <a:latin typeface="Times New Roman" panose="02020603050405020304" pitchFamily="18" charset="0"/>
                <a:ea typeface="Calibri" panose="020F0502020204030204" pitchFamily="34" charset="0"/>
              </a:rPr>
              <a:t>частини</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незадовільний</a:t>
            </a:r>
            <a:r>
              <a:rPr lang="ru-RU" dirty="0">
                <a:latin typeface="Times New Roman" panose="02020603050405020304" pitchFamily="18" charset="0"/>
                <a:ea typeface="Calibri" panose="020F0502020204030204" pitchFamily="34" charset="0"/>
              </a:rPr>
              <a:t>.</a:t>
            </a:r>
            <a:endParaRPr lang="uk-UA" sz="1400" dirty="0">
              <a:latin typeface="Times New Roman" panose="02020603050405020304" pitchFamily="18" charset="0"/>
              <a:ea typeface="Calibri" panose="020F0502020204030204" pitchFamily="34" charset="0"/>
            </a:endParaRPr>
          </a:p>
          <a:p>
            <a:pPr indent="450215" algn="just">
              <a:spcAft>
                <a:spcPts val="0"/>
              </a:spcAft>
            </a:pPr>
            <a:r>
              <a:rPr lang="ru-RU" dirty="0" err="1">
                <a:solidFill>
                  <a:srgbClr val="FF0000"/>
                </a:solidFill>
                <a:latin typeface="Times New Roman" panose="02020603050405020304" pitchFamily="18" charset="0"/>
                <a:ea typeface="Calibri" panose="020F0502020204030204" pitchFamily="34" charset="0"/>
              </a:rPr>
              <a:t>Санітарно-епідемічний</a:t>
            </a:r>
            <a:r>
              <a:rPr lang="ru-RU" dirty="0">
                <a:solidFill>
                  <a:srgbClr val="FF0000"/>
                </a:solidFill>
                <a:latin typeface="Times New Roman" panose="02020603050405020304" pitchFamily="18" charset="0"/>
                <a:ea typeface="Calibri" panose="020F0502020204030204" pitchFamily="34" charset="0"/>
              </a:rPr>
              <a:t> стан району </a:t>
            </a:r>
            <a:r>
              <a:rPr lang="ru-RU" dirty="0" err="1">
                <a:solidFill>
                  <a:srgbClr val="FF0000"/>
                </a:solidFill>
                <a:latin typeface="Times New Roman" panose="02020603050405020304" pitchFamily="18" charset="0"/>
                <a:ea typeface="Calibri" panose="020F0502020204030204" pitchFamily="34" charset="0"/>
              </a:rPr>
              <a:t>дій</a:t>
            </a:r>
            <a:r>
              <a:rPr lang="ru-RU" dirty="0">
                <a:solidFill>
                  <a:srgbClr val="FF0000"/>
                </a:solidFill>
                <a:latin typeface="Times New Roman" panose="02020603050405020304" pitchFamily="18" charset="0"/>
                <a:ea typeface="Calibri" panose="020F0502020204030204" pitchFamily="34" charset="0"/>
              </a:rPr>
              <a:t> (</a:t>
            </a:r>
            <a:r>
              <a:rPr lang="ru-RU" dirty="0" err="1">
                <a:solidFill>
                  <a:srgbClr val="FF0000"/>
                </a:solidFill>
                <a:latin typeface="Times New Roman" panose="02020603050405020304" pitchFamily="18" charset="0"/>
                <a:ea typeface="Calibri" panose="020F0502020204030204" pitchFamily="34" charset="0"/>
              </a:rPr>
              <a:t>розташування</a:t>
            </a:r>
            <a:r>
              <a:rPr lang="ru-RU" i="1" dirty="0">
                <a:solidFill>
                  <a:srgbClr val="FF0000"/>
                </a:solidFill>
                <a:latin typeface="Times New Roman" panose="02020603050405020304" pitchFamily="18" charset="0"/>
                <a:ea typeface="Calibri" panose="020F0502020204030204" pitchFamily="34" charset="0"/>
              </a:rPr>
              <a:t>) </a:t>
            </a:r>
            <a:r>
              <a:rPr lang="ru-RU" dirty="0" err="1">
                <a:solidFill>
                  <a:srgbClr val="FF0000"/>
                </a:solidFill>
                <a:latin typeface="Times New Roman" panose="02020603050405020304" pitchFamily="18" charset="0"/>
                <a:ea typeface="Calibri" panose="020F0502020204030204" pitchFamily="34" charset="0"/>
              </a:rPr>
              <a:t>частини</a:t>
            </a:r>
            <a:r>
              <a:rPr lang="ru-RU" dirty="0">
                <a:solidFill>
                  <a:srgbClr val="FF0000"/>
                </a:solidFill>
                <a:latin typeface="Times New Roman" panose="02020603050405020304" pitchFamily="18" charset="0"/>
                <a:ea typeface="Calibri" panose="020F0502020204030204" pitchFamily="34" charset="0"/>
              </a:rPr>
              <a:t> </a:t>
            </a:r>
            <a:r>
              <a:rPr lang="ru-RU" dirty="0" err="1">
                <a:solidFill>
                  <a:srgbClr val="FF0000"/>
                </a:solidFill>
                <a:latin typeface="Times New Roman" panose="02020603050405020304" pitchFamily="18" charset="0"/>
                <a:ea typeface="Calibri" panose="020F0502020204030204" pitchFamily="34" charset="0"/>
              </a:rPr>
              <a:t>вважається</a:t>
            </a:r>
            <a:r>
              <a:rPr lang="ru-RU" i="1" dirty="0">
                <a:solidFill>
                  <a:srgbClr val="FF0000"/>
                </a:solidFill>
                <a:latin typeface="Times New Roman" panose="02020603050405020304" pitchFamily="18" charset="0"/>
                <a:ea typeface="Calibri" panose="020F0502020204030204" pitchFamily="34" charset="0"/>
              </a:rPr>
              <a:t> </a:t>
            </a:r>
            <a:r>
              <a:rPr lang="ru-RU" i="1" dirty="0" err="1">
                <a:solidFill>
                  <a:srgbClr val="FF0000"/>
                </a:solidFill>
                <a:latin typeface="Times New Roman" panose="02020603050405020304" pitchFamily="18" charset="0"/>
                <a:ea typeface="Calibri" panose="020F0502020204030204" pitchFamily="34" charset="0"/>
              </a:rPr>
              <a:t>нестійким</a:t>
            </a:r>
            <a:r>
              <a:rPr lang="ru-RU" i="1" dirty="0">
                <a:solidFill>
                  <a:srgbClr val="FF0000"/>
                </a:solidFill>
                <a:latin typeface="Times New Roman" panose="02020603050405020304" pitchFamily="18" charset="0"/>
                <a:ea typeface="Calibri" panose="020F0502020204030204" pitchFamily="34" charset="0"/>
              </a:rPr>
              <a:t>, </a:t>
            </a:r>
            <a:r>
              <a:rPr lang="ru-RU" i="1" dirty="0" err="1">
                <a:solidFill>
                  <a:srgbClr val="FF0000"/>
                </a:solidFill>
                <a:latin typeface="Times New Roman" panose="02020603050405020304" pitchFamily="18" charset="0"/>
                <a:ea typeface="Calibri" panose="020F0502020204030204" pitchFamily="34" charset="0"/>
              </a:rPr>
              <a:t>якщо</a:t>
            </a:r>
            <a:r>
              <a:rPr lang="ru-RU" i="1" dirty="0">
                <a:solidFill>
                  <a:srgbClr val="FF0000"/>
                </a:solidFill>
                <a:latin typeface="Times New Roman" panose="02020603050405020304" pitchFamily="18" charset="0"/>
                <a:ea typeface="Calibri" panose="020F0502020204030204" pitchFamily="34" charset="0"/>
              </a:rPr>
              <a:t>:</a:t>
            </a:r>
            <a:endParaRPr lang="uk-UA" sz="1400" dirty="0">
              <a:solidFill>
                <a:srgbClr val="FF0000"/>
              </a:solidFill>
              <a:latin typeface="Times New Roman" panose="02020603050405020304" pitchFamily="18" charset="0"/>
              <a:ea typeface="Calibri" panose="020F0502020204030204" pitchFamily="34" charset="0"/>
            </a:endParaRPr>
          </a:p>
          <a:p>
            <a:pPr indent="450215" algn="just">
              <a:spcAft>
                <a:spcPts val="0"/>
              </a:spcAft>
            </a:pP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виникли</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групові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інфекційні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захворювання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серед</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населення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що</a:t>
            </a:r>
            <a:r>
              <a:rPr lang="ru-RU" dirty="0">
                <a:latin typeface="Times New Roman" panose="02020603050405020304" pitchFamily="18" charset="0"/>
                <a:ea typeface="Calibri" panose="020F0502020204030204" pitchFamily="34" charset="0"/>
              </a:rPr>
              <a:t> не </a:t>
            </a:r>
            <a:r>
              <a:rPr lang="ru-RU" dirty="0" err="1">
                <a:latin typeface="Times New Roman" panose="02020603050405020304" pitchFamily="18" charset="0"/>
                <a:ea typeface="Calibri" panose="020F0502020204030204" pitchFamily="34" charset="0"/>
              </a:rPr>
              <a:t>спостерігалися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раніше</a:t>
            </a:r>
            <a:r>
              <a:rPr lang="ru-RU" dirty="0">
                <a:latin typeface="Times New Roman" panose="02020603050405020304" pitchFamily="18" charset="0"/>
                <a:ea typeface="Calibri" panose="020F0502020204030204" pitchFamily="34" charset="0"/>
              </a:rPr>
              <a:t>;</a:t>
            </a:r>
            <a:endParaRPr lang="uk-UA" sz="1400" dirty="0">
              <a:latin typeface="Times New Roman" panose="02020603050405020304" pitchFamily="18" charset="0"/>
              <a:ea typeface="Calibri" panose="020F0502020204030204" pitchFamily="34" charset="0"/>
            </a:endParaRPr>
          </a:p>
          <a:p>
            <a:pPr indent="450215" algn="just">
              <a:spcAft>
                <a:spcPts val="0"/>
              </a:spcAft>
            </a:pPr>
            <a:r>
              <a:rPr lang="ru-RU" dirty="0">
                <a:latin typeface="Times New Roman" panose="02020603050405020304" pitchFamily="18" charset="0"/>
                <a:ea typeface="Calibri" panose="020F0502020204030204" pitchFamily="34" charset="0"/>
              </a:rPr>
              <a:t>- є </a:t>
            </a:r>
            <a:r>
              <a:rPr lang="ru-RU" dirty="0" err="1">
                <a:latin typeface="Times New Roman" panose="02020603050405020304" pitchFamily="18" charset="0"/>
                <a:ea typeface="Calibri" panose="020F0502020204030204" pitchFamily="34" charset="0"/>
              </a:rPr>
              <a:t>епізоотичні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вогнища</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зоонозних</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інфекцій</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які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становлять</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загрозу</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занесення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їх</a:t>
            </a:r>
            <a:r>
              <a:rPr lang="ru-RU" dirty="0">
                <a:latin typeface="Times New Roman" panose="02020603050405020304" pitchFamily="18" charset="0"/>
                <a:ea typeface="Calibri" panose="020F0502020204030204" pitchFamily="34" charset="0"/>
              </a:rPr>
              <a:t> у </a:t>
            </a:r>
            <a:r>
              <a:rPr lang="ru-RU" dirty="0" err="1">
                <a:latin typeface="Times New Roman" panose="02020603050405020304" pitchFamily="18" charset="0"/>
                <a:ea typeface="Calibri" panose="020F0502020204030204" pitchFamily="34" charset="0"/>
              </a:rPr>
              <a:t>війська</a:t>
            </a:r>
            <a:r>
              <a:rPr lang="ru-RU" dirty="0">
                <a:latin typeface="Times New Roman" panose="02020603050405020304" pitchFamily="18" charset="0"/>
                <a:ea typeface="Calibri" panose="020F0502020204030204" pitchFamily="34" charset="0"/>
              </a:rPr>
              <a:t>;</a:t>
            </a:r>
            <a:endParaRPr lang="uk-UA" sz="1400" dirty="0">
              <a:latin typeface="Times New Roman" panose="02020603050405020304" pitchFamily="18" charset="0"/>
              <a:ea typeface="Calibri" panose="020F0502020204030204" pitchFamily="34" charset="0"/>
            </a:endParaRPr>
          </a:p>
          <a:p>
            <a:pPr indent="450215" algn="just">
              <a:spcAft>
                <a:spcPts val="0"/>
              </a:spcAft>
            </a:pP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санітарно-гігієнічний</a:t>
            </a:r>
            <a:r>
              <a:rPr lang="ru-RU" dirty="0">
                <a:latin typeface="Times New Roman" panose="02020603050405020304" pitchFamily="18" charset="0"/>
                <a:ea typeface="Calibri" panose="020F0502020204030204" pitchFamily="34" charset="0"/>
              </a:rPr>
              <a:t> стан району </a:t>
            </a:r>
            <a:r>
              <a:rPr lang="ru-RU" dirty="0" err="1">
                <a:latin typeface="Times New Roman" panose="02020603050405020304" pitchFamily="18" charset="0"/>
                <a:ea typeface="Calibri" panose="020F0502020204030204" pitchFamily="34" charset="0"/>
              </a:rPr>
              <a:t>дій</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розташування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військ</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незадовільний</a:t>
            </a:r>
            <a:r>
              <a:rPr lang="ru-RU" dirty="0">
                <a:latin typeface="Times New Roman" panose="02020603050405020304" pitchFamily="18" charset="0"/>
                <a:ea typeface="Calibri" panose="020F0502020204030204" pitchFamily="34" charset="0"/>
              </a:rPr>
              <a:t>;</a:t>
            </a:r>
            <a:endParaRPr lang="uk-UA" sz="1400" dirty="0">
              <a:latin typeface="Times New Roman" panose="02020603050405020304" pitchFamily="18" charset="0"/>
              <a:ea typeface="Calibri" panose="020F0502020204030204" pitchFamily="34" charset="0"/>
            </a:endParaRPr>
          </a:p>
          <a:p>
            <a:pPr indent="450215" algn="just">
              <a:spcAft>
                <a:spcPts val="0"/>
              </a:spcAft>
            </a:pP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війська</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розташовуються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поблизу</a:t>
            </a:r>
            <a:r>
              <a:rPr lang="ru-RU" dirty="0">
                <a:latin typeface="Times New Roman" panose="02020603050405020304" pitchFamily="18" charset="0"/>
                <a:ea typeface="Calibri" panose="020F0502020204030204" pitchFamily="34" charset="0"/>
              </a:rPr>
              <a:t> великих </a:t>
            </a:r>
            <a:r>
              <a:rPr lang="ru-RU" dirty="0" err="1">
                <a:latin typeface="Times New Roman" panose="02020603050405020304" pitchFamily="18" charset="0"/>
                <a:ea typeface="Calibri" panose="020F0502020204030204" pitchFamily="34" charset="0"/>
              </a:rPr>
              <a:t>епідемічних</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вогнищ</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або</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вогнища</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біологічного</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зараження</a:t>
            </a:r>
            <a:r>
              <a:rPr lang="ru-RU" dirty="0">
                <a:latin typeface="Times New Roman" panose="02020603050405020304" pitchFamily="18" charset="0"/>
                <a:ea typeface="Calibri" panose="020F0502020204030204" pitchFamily="34" charset="0"/>
              </a:rPr>
              <a:t>.</a:t>
            </a:r>
            <a:endParaRPr lang="uk-UA" sz="1400" dirty="0">
              <a:latin typeface="Times New Roman" panose="02020603050405020304" pitchFamily="18" charset="0"/>
              <a:ea typeface="Calibri" panose="020F0502020204030204" pitchFamily="34" charset="0"/>
            </a:endParaRPr>
          </a:p>
          <a:p>
            <a:pPr indent="450215" algn="just">
              <a:spcAft>
                <a:spcPts val="0"/>
              </a:spcAft>
            </a:pPr>
            <a:r>
              <a:rPr lang="ru-RU" dirty="0">
                <a:latin typeface="Times New Roman" panose="02020603050405020304" pitchFamily="18" charset="0"/>
                <a:ea typeface="Calibri" panose="020F0502020204030204" pitchFamily="34" charset="0"/>
              </a:rPr>
              <a:t>Про </a:t>
            </a:r>
            <a:r>
              <a:rPr lang="ru-RU" dirty="0" err="1">
                <a:latin typeface="Times New Roman" panose="02020603050405020304" pitchFamily="18" charset="0"/>
                <a:ea typeface="Calibri" panose="020F0502020204030204" pitchFamily="34" charset="0"/>
              </a:rPr>
              <a:t>нестійкий</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санітарно-епідемічний</a:t>
            </a:r>
            <a:r>
              <a:rPr lang="ru-RU" dirty="0">
                <a:latin typeface="Times New Roman" panose="02020603050405020304" pitchFamily="18" charset="0"/>
                <a:ea typeface="Calibri" panose="020F0502020204030204" pitchFamily="34" charset="0"/>
              </a:rPr>
              <a:t> стан </a:t>
            </a:r>
            <a:r>
              <a:rPr lang="ru-RU" dirty="0" err="1">
                <a:latin typeface="Times New Roman" panose="02020603050405020304" pitchFamily="18" charset="0"/>
                <a:ea typeface="Calibri" panose="020F0502020204030204" pitchFamily="34" charset="0"/>
              </a:rPr>
              <a:t>частини</a:t>
            </a:r>
            <a:r>
              <a:rPr lang="ru-RU" dirty="0">
                <a:latin typeface="Times New Roman" panose="02020603050405020304" pitchFamily="18" charset="0"/>
                <a:ea typeface="Calibri" panose="020F0502020204030204" pitchFamily="34" charset="0"/>
              </a:rPr>
              <a:t> та району </a:t>
            </a:r>
            <a:r>
              <a:rPr lang="ru-RU" dirty="0" err="1">
                <a:latin typeface="Times New Roman" panose="02020603050405020304" pitchFamily="18" charset="0"/>
                <a:ea typeface="Calibri" panose="020F0502020204030204" pitchFamily="34" charset="0"/>
              </a:rPr>
              <a:t>дій</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розташування</a:t>
            </a:r>
            <a:r>
              <a:rPr lang="ru-RU" dirty="0">
                <a:latin typeface="Times New Roman" panose="02020603050405020304" pitchFamily="18" charset="0"/>
                <a:ea typeface="Calibri" panose="020F0502020204030204" pitchFamily="34" charset="0"/>
              </a:rPr>
              <a:t>) начальник </a:t>
            </a:r>
            <a:r>
              <a:rPr lang="ru-RU" dirty="0" err="1">
                <a:latin typeface="Times New Roman" panose="02020603050405020304" pitchFamily="18" charset="0"/>
                <a:ea typeface="Calibri" panose="020F0502020204030204" pitchFamily="34" charset="0"/>
              </a:rPr>
              <a:t>медичної</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служби</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частини</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доповідає</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командирові</a:t>
            </a:r>
            <a:r>
              <a:rPr lang="ru-RU" dirty="0">
                <a:latin typeface="Times New Roman" panose="02020603050405020304" pitchFamily="18" charset="0"/>
                <a:ea typeface="Calibri" panose="020F0502020204030204" pitchFamily="34" charset="0"/>
              </a:rPr>
              <a:t> і </a:t>
            </a:r>
            <a:r>
              <a:rPr lang="ru-RU" dirty="0" err="1">
                <a:latin typeface="Times New Roman" panose="02020603050405020304" pitchFamily="18" charset="0"/>
                <a:ea typeface="Calibri" panose="020F0502020204030204" pitchFamily="34" charset="0"/>
              </a:rPr>
              <a:t>вищестоящому</a:t>
            </a:r>
            <a:r>
              <a:rPr lang="ru-RU" dirty="0">
                <a:latin typeface="Times New Roman" panose="02020603050405020304" pitchFamily="18" charset="0"/>
                <a:ea typeface="Calibri" panose="020F0502020204030204" pitchFamily="34" charset="0"/>
              </a:rPr>
              <a:t> начальнику </a:t>
            </a:r>
            <a:r>
              <a:rPr lang="ru-RU" dirty="0" err="1">
                <a:latin typeface="Times New Roman" panose="02020603050405020304" pitchFamily="18" charset="0"/>
                <a:ea typeface="Calibri" panose="020F0502020204030204" pitchFamily="34" charset="0"/>
              </a:rPr>
              <a:t>медичної</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служби</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подає</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пропозиції</a:t>
            </a:r>
            <a:r>
              <a:rPr lang="ru-RU" dirty="0">
                <a:latin typeface="Times New Roman" panose="02020603050405020304" pitchFamily="18" charset="0"/>
                <a:ea typeface="Calibri" panose="020F0502020204030204" pitchFamily="34" charset="0"/>
              </a:rPr>
              <a:t> про </a:t>
            </a:r>
            <a:r>
              <a:rPr lang="ru-RU" dirty="0" err="1">
                <a:latin typeface="Times New Roman" panose="02020603050405020304" pitchFamily="18" charset="0"/>
                <a:ea typeface="Calibri" panose="020F0502020204030204" pitchFamily="34" charset="0"/>
              </a:rPr>
              <a:t>необхідні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додаткові</a:t>
            </a:r>
            <a:r>
              <a:rPr lang="ru-RU" dirty="0">
                <a:latin typeface="Times New Roman" panose="02020603050405020304" pitchFamily="18" charset="0"/>
                <a:ea typeface="Calibri" panose="020F0502020204030204" pitchFamily="34" charset="0"/>
              </a:rPr>
              <a:t> заходи, </a:t>
            </a:r>
            <a:r>
              <a:rPr lang="ru-RU" dirty="0" err="1">
                <a:latin typeface="Times New Roman" panose="02020603050405020304" pitchFamily="18" charset="0"/>
                <a:ea typeface="Calibri" panose="020F0502020204030204" pitchFamily="34" charset="0"/>
              </a:rPr>
              <a:t>бере</a:t>
            </a:r>
            <a:r>
              <a:rPr lang="ru-RU" dirty="0">
                <a:latin typeface="Times New Roman" panose="02020603050405020304" pitchFamily="18" charset="0"/>
                <a:ea typeface="Calibri" panose="020F0502020204030204" pitchFamily="34" charset="0"/>
              </a:rPr>
              <a:t> участь у </a:t>
            </a:r>
            <a:r>
              <a:rPr lang="ru-RU" dirty="0" err="1">
                <a:latin typeface="Times New Roman" panose="02020603050405020304" pitchFamily="18" charset="0"/>
                <a:ea typeface="Calibri" panose="020F0502020204030204" pitchFamily="34" charset="0"/>
              </a:rPr>
              <a:t>їх</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виконанні</a:t>
            </a:r>
            <a:r>
              <a:rPr lang="ru-RU" dirty="0">
                <a:latin typeface="Times New Roman" panose="02020603050405020304" pitchFamily="18" charset="0"/>
                <a:ea typeface="Calibri" panose="020F0502020204030204" pitchFamily="34" charset="0"/>
              </a:rPr>
              <a:t> і </a:t>
            </a:r>
            <a:r>
              <a:rPr lang="ru-RU" dirty="0" err="1">
                <a:latin typeface="Times New Roman" panose="02020603050405020304" pitchFamily="18" charset="0"/>
                <a:ea typeface="Calibri" panose="020F0502020204030204" pitchFamily="34" charset="0"/>
              </a:rPr>
              <a:t>здійснює</a:t>
            </a:r>
            <a:r>
              <a:rPr lang="ru-RU" dirty="0">
                <a:latin typeface="Times New Roman" panose="02020603050405020304" pitchFamily="18" charset="0"/>
                <a:ea typeface="Calibri" panose="020F0502020204030204" pitchFamily="34" charset="0"/>
              </a:rPr>
              <a:t> контроль.</a:t>
            </a:r>
            <a:endParaRPr lang="uk-UA" sz="14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5733537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124744"/>
            <a:ext cx="7632848" cy="5324535"/>
          </a:xfrm>
          <a:prstGeom prst="rect">
            <a:avLst/>
          </a:prstGeom>
          <a:solidFill>
            <a:srgbClr val="66FF66"/>
          </a:solidFill>
        </p:spPr>
        <p:txBody>
          <a:bodyPr wrap="square">
            <a:spAutoFit/>
          </a:bodyPr>
          <a:lstStyle/>
          <a:p>
            <a:pPr indent="450215" algn="just">
              <a:spcAft>
                <a:spcPts val="0"/>
              </a:spcAft>
            </a:pPr>
            <a:r>
              <a:rPr lang="ru-RU" sz="2000" dirty="0" err="1">
                <a:solidFill>
                  <a:srgbClr val="FF0000"/>
                </a:solidFill>
                <a:latin typeface="Times New Roman" panose="02020603050405020304" pitchFamily="18" charset="0"/>
                <a:ea typeface="Calibri" panose="020F0502020204030204" pitchFamily="34" charset="0"/>
              </a:rPr>
              <a:t>Санітарно-епідемічний</a:t>
            </a:r>
            <a:r>
              <a:rPr lang="ru-RU" sz="2000" dirty="0">
                <a:solidFill>
                  <a:srgbClr val="FF0000"/>
                </a:solidFill>
                <a:latin typeface="Times New Roman" panose="02020603050405020304" pitchFamily="18" charset="0"/>
                <a:ea typeface="Calibri" panose="020F0502020204030204" pitchFamily="34" charset="0"/>
              </a:rPr>
              <a:t> стан </a:t>
            </a:r>
            <a:r>
              <a:rPr lang="ru-RU" sz="2000" dirty="0" err="1">
                <a:solidFill>
                  <a:srgbClr val="FF0000"/>
                </a:solidFill>
                <a:latin typeface="Times New Roman" panose="02020603050405020304" pitchFamily="18" charset="0"/>
                <a:ea typeface="Calibri" panose="020F0502020204030204" pitchFamily="34" charset="0"/>
              </a:rPr>
              <a:t>частини</a:t>
            </a:r>
            <a:r>
              <a:rPr lang="ru-RU" sz="2000" dirty="0">
                <a:solidFill>
                  <a:srgbClr val="FF0000"/>
                </a:solidFill>
                <a:latin typeface="Times New Roman" panose="02020603050405020304" pitchFamily="18" charset="0"/>
                <a:ea typeface="Calibri" panose="020F0502020204030204" pitchFamily="34" charset="0"/>
              </a:rPr>
              <a:t> </a:t>
            </a:r>
            <a:r>
              <a:rPr lang="ru-RU" sz="2000" dirty="0" err="1">
                <a:solidFill>
                  <a:srgbClr val="FF0000"/>
                </a:solidFill>
                <a:latin typeface="Times New Roman" panose="02020603050405020304" pitchFamily="18" charset="0"/>
                <a:ea typeface="Calibri" panose="020F0502020204030204" pitchFamily="34" charset="0"/>
              </a:rPr>
              <a:t>вважається</a:t>
            </a:r>
            <a:r>
              <a:rPr lang="ru-RU" sz="2000" i="1" dirty="0">
                <a:solidFill>
                  <a:srgbClr val="FF0000"/>
                </a:solidFill>
                <a:latin typeface="Times New Roman" panose="02020603050405020304" pitchFamily="18" charset="0"/>
                <a:ea typeface="Calibri" panose="020F0502020204030204" pitchFamily="34" charset="0"/>
              </a:rPr>
              <a:t> </a:t>
            </a:r>
            <a:r>
              <a:rPr lang="ru-RU" sz="2000" i="1" dirty="0" err="1">
                <a:solidFill>
                  <a:srgbClr val="FF0000"/>
                </a:solidFill>
                <a:latin typeface="Times New Roman" panose="02020603050405020304" pitchFamily="18" charset="0"/>
                <a:ea typeface="Calibri" panose="020F0502020204030204" pitchFamily="34" charset="0"/>
              </a:rPr>
              <a:t>неблагополучним</a:t>
            </a:r>
            <a:r>
              <a:rPr lang="ru-RU" sz="2000" i="1" dirty="0">
                <a:solidFill>
                  <a:srgbClr val="FF0000"/>
                </a:solidFill>
                <a:latin typeface="Times New Roman" panose="02020603050405020304" pitchFamily="18" charset="0"/>
                <a:ea typeface="Calibri" panose="020F0502020204030204" pitchFamily="34" charset="0"/>
              </a:rPr>
              <a:t>, </a:t>
            </a:r>
            <a:r>
              <a:rPr lang="ru-RU" sz="2000" i="1" dirty="0" err="1">
                <a:solidFill>
                  <a:srgbClr val="FF0000"/>
                </a:solidFill>
                <a:latin typeface="Times New Roman" panose="02020603050405020304" pitchFamily="18" charset="0"/>
                <a:ea typeface="Calibri" panose="020F0502020204030204" pitchFamily="34" charset="0"/>
              </a:rPr>
              <a:t>якщо</a:t>
            </a:r>
            <a:r>
              <a:rPr lang="ru-RU" sz="2000" i="1" dirty="0">
                <a:solidFill>
                  <a:srgbClr val="FF0000"/>
                </a:solidFill>
                <a:latin typeface="Times New Roman" panose="02020603050405020304" pitchFamily="18" charset="0"/>
                <a:ea typeface="Calibri" panose="020F0502020204030204" pitchFamily="34" charset="0"/>
              </a:rPr>
              <a:t>:</a:t>
            </a:r>
            <a:endParaRPr lang="uk-UA" sz="2000" dirty="0">
              <a:solidFill>
                <a:srgbClr val="FF0000"/>
              </a:solidFill>
              <a:latin typeface="Times New Roman" panose="02020603050405020304" pitchFamily="18" charset="0"/>
              <a:ea typeface="Calibri" panose="020F0502020204030204" pitchFamily="34" charset="0"/>
            </a:endParaRPr>
          </a:p>
          <a:p>
            <a:pPr indent="450215" algn="just">
              <a:spcAft>
                <a:spcPts val="0"/>
              </a:spcAft>
            </a:pP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серед</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особового</a:t>
            </a:r>
            <a:r>
              <a:rPr lang="ru-RU" sz="2000" dirty="0">
                <a:latin typeface="Times New Roman" panose="02020603050405020304" pitchFamily="18" charset="0"/>
                <a:ea typeface="Calibri" panose="020F0502020204030204" pitchFamily="34" charset="0"/>
              </a:rPr>
              <a:t> складу </a:t>
            </a:r>
            <a:r>
              <a:rPr lang="ru-RU" sz="2000" dirty="0" err="1">
                <a:latin typeface="Times New Roman" panose="02020603050405020304" pitchFamily="18" charset="0"/>
                <a:ea typeface="Calibri" panose="020F0502020204030204" pitchFamily="34" charset="0"/>
              </a:rPr>
              <a:t>з'явилися</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групові</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інфекційні</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захворювання</a:t>
            </a:r>
            <a:r>
              <a:rPr lang="ru-RU" sz="2000" dirty="0">
                <a:latin typeface="Times New Roman" panose="02020603050405020304" pitchFamily="18" charset="0"/>
                <a:ea typeface="Calibri" panose="020F0502020204030204" pitchFamily="34" charset="0"/>
              </a:rPr>
              <a:t> і є </a:t>
            </a:r>
            <a:r>
              <a:rPr lang="ru-RU" sz="2000" dirty="0" err="1">
                <a:latin typeface="Times New Roman" panose="02020603050405020304" pitchFamily="18" charset="0"/>
                <a:ea typeface="Calibri" panose="020F0502020204030204" pitchFamily="34" charset="0"/>
              </a:rPr>
              <a:t>умови</a:t>
            </a:r>
            <a:r>
              <a:rPr lang="ru-RU" sz="2000" dirty="0">
                <a:latin typeface="Times New Roman" panose="02020603050405020304" pitchFamily="18" charset="0"/>
                <a:ea typeface="Calibri" panose="020F0502020204030204" pitchFamily="34" charset="0"/>
              </a:rPr>
              <a:t> для </a:t>
            </a:r>
            <a:r>
              <a:rPr lang="ru-RU" sz="2000" dirty="0" err="1">
                <a:latin typeface="Times New Roman" panose="02020603050405020304" pitchFamily="18" charset="0"/>
                <a:ea typeface="Calibri" panose="020F0502020204030204" pitchFamily="34" charset="0"/>
              </a:rPr>
              <a:t>їх</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подальшого</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поширення</a:t>
            </a:r>
            <a:r>
              <a:rPr lang="ru-RU" sz="2000" dirty="0">
                <a:latin typeface="Times New Roman" panose="02020603050405020304" pitchFamily="18" charset="0"/>
                <a:ea typeface="Calibri" panose="020F0502020204030204" pitchFamily="34" charset="0"/>
              </a:rPr>
              <a:t>;</a:t>
            </a:r>
            <a:endParaRPr lang="uk-UA" sz="2000" dirty="0">
              <a:latin typeface="Times New Roman" panose="02020603050405020304" pitchFamily="18" charset="0"/>
              <a:ea typeface="Calibri" panose="020F0502020204030204" pitchFamily="34" charset="0"/>
            </a:endParaRPr>
          </a:p>
          <a:p>
            <a:pPr indent="450215" algn="just">
              <a:spcAft>
                <a:spcPts val="0"/>
              </a:spcAft>
            </a:pPr>
            <a:r>
              <a:rPr lang="ru-RU" sz="2000" dirty="0">
                <a:latin typeface="Times New Roman" panose="02020603050405020304" pitchFamily="18" charset="0"/>
                <a:ea typeface="Calibri" panose="020F0502020204030204" pitchFamily="34" charset="0"/>
              </a:rPr>
              <a:t>- противник </a:t>
            </a:r>
            <a:r>
              <a:rPr lang="ru-RU" sz="2000" dirty="0" err="1">
                <a:latin typeface="Times New Roman" panose="02020603050405020304" pitchFamily="18" charset="0"/>
                <a:ea typeface="Calibri" panose="020F0502020204030204" pitchFamily="34" charset="0"/>
              </a:rPr>
              <a:t>застосував</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біологічну</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зброю</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що</a:t>
            </a:r>
            <a:r>
              <a:rPr lang="ru-RU" sz="2000" dirty="0">
                <a:latin typeface="Times New Roman" panose="02020603050405020304" pitchFamily="18" charset="0"/>
                <a:ea typeface="Calibri" panose="020F0502020204030204" pitchFamily="34" charset="0"/>
              </a:rPr>
              <a:t> не </a:t>
            </a:r>
            <a:r>
              <a:rPr lang="ru-RU" sz="2000" dirty="0" err="1">
                <a:latin typeface="Times New Roman" panose="02020603050405020304" pitchFamily="18" charset="0"/>
                <a:ea typeface="Calibri" panose="020F0502020204030204" pitchFamily="34" charset="0"/>
              </a:rPr>
              <a:t>включає</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збудників</a:t>
            </a:r>
            <a:r>
              <a:rPr lang="ru-RU" sz="2000" dirty="0">
                <a:latin typeface="Times New Roman" panose="02020603050405020304" pitchFamily="18" charset="0"/>
                <a:ea typeface="Calibri" panose="020F0502020204030204" pitchFamily="34" charset="0"/>
              </a:rPr>
              <a:t> ОНІ.</a:t>
            </a:r>
            <a:endParaRPr lang="uk-UA" sz="2000" dirty="0">
              <a:latin typeface="Times New Roman" panose="02020603050405020304" pitchFamily="18" charset="0"/>
              <a:ea typeface="Calibri" panose="020F0502020204030204" pitchFamily="34" charset="0"/>
            </a:endParaRPr>
          </a:p>
          <a:p>
            <a:pPr indent="450215" algn="just">
              <a:spcAft>
                <a:spcPts val="0"/>
              </a:spcAft>
            </a:pPr>
            <a:r>
              <a:rPr lang="ru-RU" sz="2000" dirty="0" err="1">
                <a:solidFill>
                  <a:srgbClr val="FF0000"/>
                </a:solidFill>
                <a:latin typeface="Times New Roman" panose="02020603050405020304" pitchFamily="18" charset="0"/>
                <a:ea typeface="Calibri" panose="020F0502020204030204" pitchFamily="34" charset="0"/>
              </a:rPr>
              <a:t>Санітарно-епідемічний</a:t>
            </a:r>
            <a:r>
              <a:rPr lang="ru-RU" sz="2000" dirty="0">
                <a:solidFill>
                  <a:srgbClr val="FF0000"/>
                </a:solidFill>
                <a:latin typeface="Times New Roman" panose="02020603050405020304" pitchFamily="18" charset="0"/>
                <a:ea typeface="Calibri" panose="020F0502020204030204" pitchFamily="34" charset="0"/>
              </a:rPr>
              <a:t> стан району </a:t>
            </a:r>
            <a:r>
              <a:rPr lang="ru-RU" sz="2000" dirty="0" err="1">
                <a:solidFill>
                  <a:srgbClr val="FF0000"/>
                </a:solidFill>
                <a:latin typeface="Times New Roman" panose="02020603050405020304" pitchFamily="18" charset="0"/>
                <a:ea typeface="Calibri" panose="020F0502020204030204" pitchFamily="34" charset="0"/>
              </a:rPr>
              <a:t>дій</a:t>
            </a:r>
            <a:r>
              <a:rPr lang="ru-RU" sz="2000" dirty="0">
                <a:solidFill>
                  <a:srgbClr val="FF0000"/>
                </a:solidFill>
                <a:latin typeface="Times New Roman" panose="02020603050405020304" pitchFamily="18" charset="0"/>
                <a:ea typeface="Calibri" panose="020F0502020204030204" pitchFamily="34" charset="0"/>
              </a:rPr>
              <a:t> (</a:t>
            </a:r>
            <a:r>
              <a:rPr lang="ru-RU" sz="2000" dirty="0" err="1">
                <a:solidFill>
                  <a:srgbClr val="FF0000"/>
                </a:solidFill>
                <a:latin typeface="Times New Roman" panose="02020603050405020304" pitchFamily="18" charset="0"/>
                <a:ea typeface="Calibri" panose="020F0502020204030204" pitchFamily="34" charset="0"/>
              </a:rPr>
              <a:t>розташування</a:t>
            </a:r>
            <a:r>
              <a:rPr lang="ru-RU" sz="2000" dirty="0">
                <a:solidFill>
                  <a:srgbClr val="FF0000"/>
                </a:solidFill>
                <a:latin typeface="Times New Roman" panose="02020603050405020304" pitchFamily="18" charset="0"/>
                <a:ea typeface="Calibri" panose="020F0502020204030204" pitchFamily="34" charset="0"/>
              </a:rPr>
              <a:t>) </a:t>
            </a:r>
            <a:r>
              <a:rPr lang="ru-RU" sz="2000" dirty="0" err="1">
                <a:solidFill>
                  <a:srgbClr val="FF0000"/>
                </a:solidFill>
                <a:latin typeface="Times New Roman" panose="02020603050405020304" pitchFamily="18" charset="0"/>
                <a:ea typeface="Calibri" panose="020F0502020204030204" pitchFamily="34" charset="0"/>
              </a:rPr>
              <a:t>частини</a:t>
            </a:r>
            <a:r>
              <a:rPr lang="ru-RU" sz="2000" dirty="0">
                <a:solidFill>
                  <a:srgbClr val="FF0000"/>
                </a:solidFill>
                <a:latin typeface="Times New Roman" panose="02020603050405020304" pitchFamily="18" charset="0"/>
                <a:ea typeface="Calibri" panose="020F0502020204030204" pitchFamily="34" charset="0"/>
              </a:rPr>
              <a:t> </a:t>
            </a:r>
            <a:r>
              <a:rPr lang="ru-RU" sz="2000" dirty="0" err="1">
                <a:solidFill>
                  <a:srgbClr val="FF0000"/>
                </a:solidFill>
                <a:latin typeface="Times New Roman" panose="02020603050405020304" pitchFamily="18" charset="0"/>
                <a:ea typeface="Calibri" panose="020F0502020204030204" pitchFamily="34" charset="0"/>
              </a:rPr>
              <a:t>вважається</a:t>
            </a:r>
            <a:r>
              <a:rPr lang="ru-RU" sz="2000" i="1" dirty="0">
                <a:solidFill>
                  <a:srgbClr val="FF0000"/>
                </a:solidFill>
                <a:latin typeface="Times New Roman" panose="02020603050405020304" pitchFamily="18" charset="0"/>
                <a:ea typeface="Calibri" panose="020F0502020204030204" pitchFamily="34" charset="0"/>
              </a:rPr>
              <a:t> </a:t>
            </a:r>
            <a:r>
              <a:rPr lang="ru-RU" sz="2000" i="1" dirty="0" err="1">
                <a:solidFill>
                  <a:srgbClr val="FF0000"/>
                </a:solidFill>
                <a:latin typeface="Times New Roman" panose="02020603050405020304" pitchFamily="18" charset="0"/>
                <a:ea typeface="Calibri" panose="020F0502020204030204" pitchFamily="34" charset="0"/>
              </a:rPr>
              <a:t>неблагополучним</a:t>
            </a:r>
            <a:r>
              <a:rPr lang="ru-RU" sz="2000" i="1" dirty="0">
                <a:solidFill>
                  <a:srgbClr val="FF0000"/>
                </a:solidFill>
                <a:latin typeface="Times New Roman" panose="02020603050405020304" pitchFamily="18" charset="0"/>
                <a:ea typeface="Calibri" panose="020F0502020204030204" pitchFamily="34" charset="0"/>
              </a:rPr>
              <a:t>, </a:t>
            </a:r>
            <a:r>
              <a:rPr lang="ru-RU" sz="2000" i="1" dirty="0" err="1">
                <a:solidFill>
                  <a:srgbClr val="FF0000"/>
                </a:solidFill>
                <a:latin typeface="Times New Roman" panose="02020603050405020304" pitchFamily="18" charset="0"/>
                <a:ea typeface="Calibri" panose="020F0502020204030204" pitchFamily="34" charset="0"/>
              </a:rPr>
              <a:t>якщо</a:t>
            </a:r>
            <a:r>
              <a:rPr lang="ru-RU" sz="2000" i="1" dirty="0">
                <a:solidFill>
                  <a:srgbClr val="FF0000"/>
                </a:solidFill>
                <a:latin typeface="Times New Roman" panose="02020603050405020304" pitchFamily="18" charset="0"/>
                <a:ea typeface="Calibri" panose="020F0502020204030204" pitchFamily="34" charset="0"/>
              </a:rPr>
              <a:t>:</a:t>
            </a:r>
            <a:endParaRPr lang="uk-UA" sz="2000" dirty="0">
              <a:solidFill>
                <a:srgbClr val="FF0000"/>
              </a:solidFill>
              <a:latin typeface="Times New Roman" panose="02020603050405020304" pitchFamily="18" charset="0"/>
              <a:ea typeface="Calibri" panose="020F0502020204030204" pitchFamily="34" charset="0"/>
            </a:endParaRPr>
          </a:p>
          <a:p>
            <a:pPr indent="450215" algn="just">
              <a:spcAft>
                <a:spcPts val="0"/>
              </a:spcAft>
            </a:pP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наростає</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кількість</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інфекційних</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захворювань</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епідемічний</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спалах</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серед</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місцевого</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населення</a:t>
            </a:r>
            <a:r>
              <a:rPr lang="ru-RU" sz="2000" dirty="0">
                <a:latin typeface="Times New Roman" panose="02020603050405020304" pitchFamily="18" charset="0"/>
                <a:ea typeface="Calibri" panose="020F0502020204030204" pitchFamily="34" charset="0"/>
              </a:rPr>
              <a:t> і є </a:t>
            </a:r>
            <a:r>
              <a:rPr lang="ru-RU" sz="2000" dirty="0" err="1">
                <a:latin typeface="Times New Roman" panose="02020603050405020304" pitchFamily="18" charset="0"/>
                <a:ea typeface="Calibri" panose="020F0502020204030204" pitchFamily="34" charset="0"/>
              </a:rPr>
              <a:t>умови</a:t>
            </a:r>
            <a:r>
              <a:rPr lang="ru-RU" sz="2000" dirty="0">
                <a:latin typeface="Times New Roman" panose="02020603050405020304" pitchFamily="18" charset="0"/>
                <a:ea typeface="Calibri" panose="020F0502020204030204" pitchFamily="34" charset="0"/>
              </a:rPr>
              <a:t> для </a:t>
            </a:r>
            <a:r>
              <a:rPr lang="ru-RU" sz="2000" dirty="0" err="1">
                <a:latin typeface="Times New Roman" panose="02020603050405020304" pitchFamily="18" charset="0"/>
                <a:ea typeface="Calibri" panose="020F0502020204030204" pitchFamily="34" charset="0"/>
              </a:rPr>
              <a:t>їх</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подальшого</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поширення</a:t>
            </a:r>
            <a:r>
              <a:rPr lang="ru-RU" sz="2000" dirty="0">
                <a:latin typeface="Times New Roman" panose="02020603050405020304" pitchFamily="18" charset="0"/>
                <a:ea typeface="Calibri" panose="020F0502020204030204" pitchFamily="34" charset="0"/>
              </a:rPr>
              <a:t>;</a:t>
            </a:r>
            <a:endParaRPr lang="uk-UA" sz="2000" dirty="0">
              <a:latin typeface="Times New Roman" panose="02020603050405020304" pitchFamily="18" charset="0"/>
              <a:ea typeface="Calibri" panose="020F0502020204030204" pitchFamily="34" charset="0"/>
            </a:endParaRPr>
          </a:p>
          <a:p>
            <a:pPr indent="450215" algn="just">
              <a:spcAft>
                <a:spcPts val="0"/>
              </a:spcAft>
            </a:pP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виявлено</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поодинокі</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захворювання</a:t>
            </a:r>
            <a:r>
              <a:rPr lang="ru-RU" sz="2000" dirty="0">
                <a:latin typeface="Times New Roman" panose="02020603050405020304" pitchFamily="18" charset="0"/>
                <a:ea typeface="Calibri" panose="020F0502020204030204" pitchFamily="34" charset="0"/>
              </a:rPr>
              <a:t> ОНІ.</a:t>
            </a:r>
            <a:endParaRPr lang="uk-UA" sz="2000" dirty="0">
              <a:latin typeface="Times New Roman" panose="02020603050405020304" pitchFamily="18" charset="0"/>
              <a:ea typeface="Calibri" panose="020F0502020204030204" pitchFamily="34" charset="0"/>
            </a:endParaRPr>
          </a:p>
          <a:p>
            <a:pPr indent="450215" algn="just">
              <a:spcAft>
                <a:spcPts val="0"/>
              </a:spcAft>
            </a:pPr>
            <a:r>
              <a:rPr lang="ru-RU" sz="2000" i="1" dirty="0" err="1">
                <a:latin typeface="Times New Roman" panose="02020603050405020304" pitchFamily="18" charset="0"/>
                <a:ea typeface="Calibri" panose="020F0502020204030204" pitchFamily="34" charset="0"/>
              </a:rPr>
              <a:t>Неблагополучний</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санітарно-епідемічний</a:t>
            </a:r>
            <a:r>
              <a:rPr lang="ru-RU" sz="2000" dirty="0">
                <a:latin typeface="Times New Roman" panose="02020603050405020304" pitchFamily="18" charset="0"/>
                <a:ea typeface="Calibri" panose="020F0502020204030204" pitchFamily="34" charset="0"/>
              </a:rPr>
              <a:t> стан </a:t>
            </a:r>
            <a:r>
              <a:rPr lang="ru-RU" sz="2000" dirty="0" err="1">
                <a:latin typeface="Times New Roman" panose="02020603050405020304" pitchFamily="18" charset="0"/>
                <a:ea typeface="Calibri" panose="020F0502020204030204" pitchFamily="34" charset="0"/>
              </a:rPr>
              <a:t>частини</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або</a:t>
            </a:r>
            <a:r>
              <a:rPr lang="ru-RU" sz="2000" dirty="0">
                <a:latin typeface="Times New Roman" panose="02020603050405020304" pitchFamily="18" charset="0"/>
                <a:ea typeface="Calibri" panose="020F0502020204030204" pitchFamily="34" charset="0"/>
              </a:rPr>
              <a:t> району </a:t>
            </a:r>
            <a:r>
              <a:rPr lang="ru-RU" sz="2000" dirty="0" err="1">
                <a:latin typeface="Times New Roman" panose="02020603050405020304" pitchFamily="18" charset="0"/>
                <a:ea typeface="Calibri" panose="020F0502020204030204" pitchFamily="34" charset="0"/>
              </a:rPr>
              <a:t>оголошуються</a:t>
            </a:r>
            <a:r>
              <a:rPr lang="ru-RU" sz="2000" dirty="0">
                <a:latin typeface="Times New Roman" panose="02020603050405020304" pitchFamily="18" charset="0"/>
                <a:ea typeface="Calibri" panose="020F0502020204030204" pitchFamily="34" charset="0"/>
              </a:rPr>
              <a:t> наказом </a:t>
            </a:r>
            <a:r>
              <a:rPr lang="ru-RU" sz="2000" dirty="0" err="1">
                <a:latin typeface="Times New Roman" panose="02020603050405020304" pitchFamily="18" charset="0"/>
                <a:ea typeface="Calibri" panose="020F0502020204030204" pitchFamily="34" charset="0"/>
              </a:rPr>
              <a:t>командуючого</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об'єднанням</a:t>
            </a:r>
            <a:r>
              <a:rPr lang="ru-RU" sz="2000" dirty="0">
                <a:latin typeface="Times New Roman" panose="02020603050405020304" pitchFamily="18" charset="0"/>
                <a:ea typeface="Calibri" panose="020F0502020204030204" pitchFamily="34" charset="0"/>
              </a:rPr>
              <a:t>. У </a:t>
            </a:r>
            <a:r>
              <a:rPr lang="ru-RU" sz="2000" dirty="0" err="1">
                <a:latin typeface="Times New Roman" panose="02020603050405020304" pitchFamily="18" charset="0"/>
                <a:ea typeface="Calibri" panose="020F0502020204030204" pitchFamily="34" charset="0"/>
              </a:rPr>
              <a:t>частині</a:t>
            </a:r>
            <a:r>
              <a:rPr lang="ru-RU" sz="2000" dirty="0">
                <a:latin typeface="Times New Roman" panose="02020603050405020304" pitchFamily="18" charset="0"/>
                <a:ea typeface="Calibri" panose="020F0502020204030204" pitchFamily="34" charset="0"/>
              </a:rPr>
              <a:t>, як правило, </a:t>
            </a:r>
            <a:r>
              <a:rPr lang="ru-RU" sz="2000" dirty="0" err="1">
                <a:latin typeface="Times New Roman" panose="02020603050405020304" pitchFamily="18" charset="0"/>
                <a:ea typeface="Calibri" panose="020F0502020204030204" pitchFamily="34" charset="0"/>
              </a:rPr>
              <a:t>встановлюється</a:t>
            </a:r>
            <a:r>
              <a:rPr lang="ru-RU" sz="2000" dirty="0">
                <a:latin typeface="Times New Roman" panose="02020603050405020304" pitchFamily="18" charset="0"/>
                <a:ea typeface="Calibri" panose="020F0502020204030204" pitchFamily="34" charset="0"/>
              </a:rPr>
              <a:t> </a:t>
            </a:r>
            <a:r>
              <a:rPr lang="ru-RU" sz="2000" i="1" dirty="0">
                <a:latin typeface="Times New Roman" panose="02020603050405020304" pitchFamily="18" charset="0"/>
                <a:ea typeface="Calibri" panose="020F0502020204030204" pitchFamily="34" charset="0"/>
              </a:rPr>
              <a:t>режим </a:t>
            </a:r>
            <a:r>
              <a:rPr lang="ru-RU" sz="2000" i="1" dirty="0" err="1">
                <a:latin typeface="Times New Roman" panose="02020603050405020304" pitchFamily="18" charset="0"/>
                <a:ea typeface="Calibri" panose="020F0502020204030204" pitchFamily="34" charset="0"/>
              </a:rPr>
              <a:t>обсервації</a:t>
            </a:r>
            <a:r>
              <a:rPr lang="ru-RU" sz="2000" i="1" dirty="0">
                <a:latin typeface="Times New Roman" panose="02020603050405020304" pitchFamily="18" charset="0"/>
                <a:ea typeface="Calibri" panose="020F0502020204030204" pitchFamily="34" charset="0"/>
              </a:rPr>
              <a:t>.</a:t>
            </a:r>
            <a:r>
              <a:rPr lang="ru-RU" sz="2000" dirty="0">
                <a:latin typeface="Times New Roman" panose="02020603050405020304" pitchFamily="18" charset="0"/>
                <a:ea typeface="Calibri" panose="020F0502020204030204" pitchFamily="34" charset="0"/>
              </a:rPr>
              <a:t> Для </a:t>
            </a:r>
            <a:r>
              <a:rPr lang="ru-RU" sz="2000" dirty="0" err="1">
                <a:latin typeface="Times New Roman" panose="02020603050405020304" pitchFamily="18" charset="0"/>
                <a:ea typeface="Calibri" panose="020F0502020204030204" pitchFamily="34" charset="0"/>
              </a:rPr>
              <a:t>проведення</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протиепідемічних</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заходів</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залучаються</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протиепідемічні</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сили</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і</a:t>
            </a:r>
            <a:r>
              <a:rPr lang="ru-RU" sz="2000" dirty="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засоби</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військових</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угрупувань</a:t>
            </a:r>
            <a:r>
              <a:rPr lang="ru-RU" sz="2000" dirty="0" smtClean="0">
                <a:latin typeface="Times New Roman" panose="02020603050405020304" pitchFamily="18" charset="0"/>
                <a:ea typeface="Calibri" panose="020F0502020204030204" pitchFamily="34" charset="0"/>
              </a:rPr>
              <a:t>.</a:t>
            </a:r>
            <a:endParaRPr lang="uk-UA" sz="20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5950019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476672"/>
            <a:ext cx="7704856" cy="5355312"/>
          </a:xfrm>
          <a:prstGeom prst="rect">
            <a:avLst/>
          </a:prstGeom>
          <a:solidFill>
            <a:srgbClr val="66FF66"/>
          </a:solidFill>
        </p:spPr>
        <p:txBody>
          <a:bodyPr wrap="square">
            <a:spAutoFit/>
          </a:bodyPr>
          <a:lstStyle/>
          <a:p>
            <a:pPr indent="450215" algn="just">
              <a:spcAft>
                <a:spcPts val="0"/>
              </a:spcAft>
            </a:pPr>
            <a:r>
              <a:rPr lang="ru-RU" dirty="0" err="1">
                <a:solidFill>
                  <a:srgbClr val="FF0000"/>
                </a:solidFill>
                <a:latin typeface="Times New Roman" panose="02020603050405020304" pitchFamily="18" charset="0"/>
                <a:ea typeface="Calibri" panose="020F0502020204030204" pitchFamily="34" charset="0"/>
              </a:rPr>
              <a:t>Санітарно-епідемічний</a:t>
            </a:r>
            <a:r>
              <a:rPr lang="ru-RU" dirty="0">
                <a:solidFill>
                  <a:srgbClr val="FF0000"/>
                </a:solidFill>
                <a:latin typeface="Times New Roman" panose="02020603050405020304" pitchFamily="18" charset="0"/>
                <a:ea typeface="Calibri" panose="020F0502020204030204" pitchFamily="34" charset="0"/>
              </a:rPr>
              <a:t> стан </a:t>
            </a:r>
            <a:r>
              <a:rPr lang="ru-RU" dirty="0" err="1">
                <a:solidFill>
                  <a:srgbClr val="FF0000"/>
                </a:solidFill>
                <a:latin typeface="Times New Roman" panose="02020603050405020304" pitchFamily="18" charset="0"/>
                <a:ea typeface="Calibri" panose="020F0502020204030204" pitchFamily="34" charset="0"/>
              </a:rPr>
              <a:t>частини</a:t>
            </a:r>
            <a:r>
              <a:rPr lang="ru-RU" dirty="0">
                <a:solidFill>
                  <a:srgbClr val="FF0000"/>
                </a:solidFill>
                <a:latin typeface="Times New Roman" panose="02020603050405020304" pitchFamily="18" charset="0"/>
                <a:ea typeface="Calibri" panose="020F0502020204030204" pitchFamily="34" charset="0"/>
              </a:rPr>
              <a:t> </a:t>
            </a:r>
            <a:r>
              <a:rPr lang="ru-RU" dirty="0" err="1">
                <a:solidFill>
                  <a:srgbClr val="FF0000"/>
                </a:solidFill>
                <a:latin typeface="Times New Roman" panose="02020603050405020304" pitchFamily="18" charset="0"/>
                <a:ea typeface="Calibri" panose="020F0502020204030204" pitchFamily="34" charset="0"/>
              </a:rPr>
              <a:t>вважається</a:t>
            </a:r>
            <a:r>
              <a:rPr lang="ru-RU" i="1" dirty="0">
                <a:solidFill>
                  <a:srgbClr val="FF0000"/>
                </a:solidFill>
                <a:latin typeface="Times New Roman" panose="02020603050405020304" pitchFamily="18" charset="0"/>
                <a:ea typeface="Calibri" panose="020F0502020204030204" pitchFamily="34" charset="0"/>
              </a:rPr>
              <a:t> </a:t>
            </a:r>
            <a:r>
              <a:rPr lang="ru-RU" i="1" dirty="0" err="1">
                <a:solidFill>
                  <a:srgbClr val="FF0000"/>
                </a:solidFill>
                <a:latin typeface="Times New Roman" panose="02020603050405020304" pitchFamily="18" charset="0"/>
                <a:ea typeface="Calibri" panose="020F0502020204030204" pitchFamily="34" charset="0"/>
              </a:rPr>
              <a:t>надзвичайним</a:t>
            </a:r>
            <a:r>
              <a:rPr lang="ru-RU" i="1" dirty="0">
                <a:solidFill>
                  <a:srgbClr val="FF0000"/>
                </a:solidFill>
                <a:latin typeface="Times New Roman" panose="02020603050405020304" pitchFamily="18" charset="0"/>
                <a:ea typeface="Calibri" panose="020F0502020204030204" pitchFamily="34" charset="0"/>
              </a:rPr>
              <a:t>, </a:t>
            </a:r>
            <a:r>
              <a:rPr lang="ru-RU" i="1" dirty="0" err="1">
                <a:solidFill>
                  <a:srgbClr val="FF0000"/>
                </a:solidFill>
                <a:latin typeface="Times New Roman" panose="02020603050405020304" pitchFamily="18" charset="0"/>
                <a:ea typeface="Calibri" panose="020F0502020204030204" pitchFamily="34" charset="0"/>
              </a:rPr>
              <a:t>якщо</a:t>
            </a:r>
            <a:r>
              <a:rPr lang="ru-RU" i="1" dirty="0">
                <a:solidFill>
                  <a:srgbClr val="FF0000"/>
                </a:solidFill>
                <a:latin typeface="Times New Roman" panose="02020603050405020304" pitchFamily="18" charset="0"/>
                <a:ea typeface="Calibri" panose="020F0502020204030204" pitchFamily="34" charset="0"/>
              </a:rPr>
              <a:t>:</a:t>
            </a:r>
            <a:endParaRPr lang="uk-UA" sz="1400" dirty="0">
              <a:solidFill>
                <a:srgbClr val="FF0000"/>
              </a:solidFill>
              <a:latin typeface="Times New Roman" panose="02020603050405020304" pitchFamily="18" charset="0"/>
              <a:ea typeface="Calibri" panose="020F0502020204030204" pitchFamily="34" charset="0"/>
            </a:endParaRPr>
          </a:p>
          <a:p>
            <a:pPr indent="450215" algn="just">
              <a:spcAft>
                <a:spcPts val="0"/>
              </a:spcAft>
            </a:pP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наростає</a:t>
            </a:r>
            <a:r>
              <a:rPr lang="ru-RU" dirty="0">
                <a:latin typeface="Times New Roman" panose="02020603050405020304" pitchFamily="18" charset="0"/>
                <a:ea typeface="Calibri" panose="020F0502020204030204" pitchFamily="34" charset="0"/>
              </a:rPr>
              <a:t> число </a:t>
            </a:r>
            <a:r>
              <a:rPr lang="ru-RU" dirty="0" err="1">
                <a:latin typeface="Times New Roman" panose="02020603050405020304" pitchFamily="18" charset="0"/>
                <a:ea typeface="Calibri" panose="020F0502020204030204" pitchFamily="34" charset="0"/>
              </a:rPr>
              <a:t>інфекційних</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хворих</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серед</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особового</a:t>
            </a:r>
            <a:r>
              <a:rPr lang="ru-RU" dirty="0">
                <a:latin typeface="Times New Roman" panose="02020603050405020304" pitchFamily="18" charset="0"/>
                <a:ea typeface="Calibri" panose="020F0502020204030204" pitchFamily="34" charset="0"/>
              </a:rPr>
              <a:t> складу в короткий </a:t>
            </a:r>
            <a:r>
              <a:rPr lang="ru-RU" dirty="0" err="1">
                <a:latin typeface="Times New Roman" panose="02020603050405020304" pitchFamily="18" charset="0"/>
                <a:ea typeface="Calibri" panose="020F0502020204030204" pitchFamily="34" charset="0"/>
              </a:rPr>
              <a:t>термін</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що</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призводить</a:t>
            </a:r>
            <a:r>
              <a:rPr lang="ru-RU" dirty="0">
                <a:latin typeface="Times New Roman" panose="02020603050405020304" pitchFamily="18" charset="0"/>
                <a:ea typeface="Calibri" panose="020F0502020204030204" pitchFamily="34" charset="0"/>
              </a:rPr>
              <a:t> до </a:t>
            </a:r>
            <a:r>
              <a:rPr lang="ru-RU" dirty="0" err="1">
                <a:latin typeface="Times New Roman" panose="02020603050405020304" pitchFamily="18" charset="0"/>
                <a:ea typeface="Calibri" panose="020F0502020204030204" pitchFamily="34" charset="0"/>
              </a:rPr>
              <a:t>втрати</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боєздатності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частини</a:t>
            </a:r>
            <a:r>
              <a:rPr lang="ru-RU" dirty="0">
                <a:latin typeface="Times New Roman" panose="02020603050405020304" pitchFamily="18" charset="0"/>
                <a:ea typeface="Calibri" panose="020F0502020204030204" pitchFamily="34" charset="0"/>
              </a:rPr>
              <a:t>;</a:t>
            </a:r>
            <a:endParaRPr lang="uk-UA" sz="1400" dirty="0">
              <a:latin typeface="Times New Roman" panose="02020603050405020304" pitchFamily="18" charset="0"/>
              <a:ea typeface="Calibri" panose="020F0502020204030204" pitchFamily="34" charset="0"/>
            </a:endParaRPr>
          </a:p>
          <a:p>
            <a:pPr indent="450215" algn="just">
              <a:spcAft>
                <a:spcPts val="0"/>
              </a:spcAft>
            </a:pP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реєструються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повторні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випадки</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захворювань</a:t>
            </a:r>
            <a:r>
              <a:rPr lang="ru-RU" dirty="0">
                <a:latin typeface="Times New Roman" panose="02020603050405020304" pitchFamily="18" charset="0"/>
                <a:ea typeface="Calibri" panose="020F0502020204030204" pitchFamily="34" charset="0"/>
              </a:rPr>
              <a:t> ОНІ;</a:t>
            </a:r>
            <a:endParaRPr lang="uk-UA" sz="1400" dirty="0">
              <a:latin typeface="Times New Roman" panose="02020603050405020304" pitchFamily="18" charset="0"/>
              <a:ea typeface="Calibri" panose="020F0502020204030204" pitchFamily="34" charset="0"/>
            </a:endParaRPr>
          </a:p>
          <a:p>
            <a:pPr indent="450215" algn="just">
              <a:spcAft>
                <a:spcPts val="0"/>
              </a:spcAft>
            </a:pP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встановлено</a:t>
            </a:r>
            <a:r>
              <a:rPr lang="ru-RU" dirty="0">
                <a:latin typeface="Times New Roman" panose="02020603050405020304" pitchFamily="18" charset="0"/>
                <a:ea typeface="Calibri" panose="020F0502020204030204" pitchFamily="34" charset="0"/>
              </a:rPr>
              <a:t> факт </a:t>
            </a:r>
            <a:r>
              <a:rPr lang="ru-RU" dirty="0" err="1">
                <a:latin typeface="Times New Roman" panose="02020603050405020304" pitchFamily="18" charset="0"/>
                <a:ea typeface="Calibri" panose="020F0502020204030204" pitchFamily="34" charset="0"/>
              </a:rPr>
              <a:t>застосування</a:t>
            </a:r>
            <a:r>
              <a:rPr lang="ru-RU" dirty="0">
                <a:latin typeface="Times New Roman" panose="02020603050405020304" pitchFamily="18" charset="0"/>
                <a:ea typeface="Calibri" panose="020F0502020204030204" pitchFamily="34" charset="0"/>
              </a:rPr>
              <a:t> противником по </a:t>
            </a:r>
            <a:r>
              <a:rPr lang="ru-RU" dirty="0" err="1">
                <a:latin typeface="Times New Roman" panose="02020603050405020304" pitchFamily="18" charset="0"/>
                <a:ea typeface="Calibri" panose="020F0502020204030204" pitchFamily="34" charset="0"/>
              </a:rPr>
              <a:t>військовій</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частині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біологічної</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зброї</a:t>
            </a:r>
            <a:r>
              <a:rPr lang="ru-RU" dirty="0">
                <a:latin typeface="Times New Roman" panose="02020603050405020304" pitchFamily="18" charset="0"/>
                <a:ea typeface="Calibri" panose="020F0502020204030204" pitchFamily="34" charset="0"/>
              </a:rPr>
              <a:t> у </a:t>
            </a:r>
            <a:r>
              <a:rPr lang="ru-RU" dirty="0" err="1">
                <a:latin typeface="Times New Roman" panose="02020603050405020304" pitchFamily="18" charset="0"/>
                <a:ea typeface="Calibri" panose="020F0502020204030204" pitchFamily="34" charset="0"/>
              </a:rPr>
              <a:t>вигляді</a:t>
            </a:r>
            <a:r>
              <a:rPr lang="ru-RU" dirty="0">
                <a:latin typeface="Times New Roman" panose="02020603050405020304" pitchFamily="18" charset="0"/>
                <a:ea typeface="Calibri" panose="020F0502020204030204" pitchFamily="34" charset="0"/>
              </a:rPr>
              <a:t> рецептур </a:t>
            </a:r>
            <a:r>
              <a:rPr lang="ru-RU" dirty="0" err="1">
                <a:latin typeface="Times New Roman" panose="02020603050405020304" pitchFamily="18" charset="0"/>
                <a:ea typeface="Calibri" panose="020F0502020204030204" pitchFamily="34" charset="0"/>
              </a:rPr>
              <a:t>збудників</a:t>
            </a:r>
            <a:r>
              <a:rPr lang="ru-RU" dirty="0">
                <a:latin typeface="Times New Roman" panose="02020603050405020304" pitchFamily="18" charset="0"/>
                <a:ea typeface="Calibri" panose="020F0502020204030204" pitchFamily="34" charset="0"/>
              </a:rPr>
              <a:t> ОНІ.</a:t>
            </a:r>
            <a:endParaRPr lang="uk-UA" sz="1400" dirty="0">
              <a:latin typeface="Times New Roman" panose="02020603050405020304" pitchFamily="18" charset="0"/>
              <a:ea typeface="Calibri" panose="020F0502020204030204" pitchFamily="34" charset="0"/>
            </a:endParaRPr>
          </a:p>
          <a:p>
            <a:pPr indent="450215" algn="just">
              <a:spcAft>
                <a:spcPts val="0"/>
              </a:spcAft>
            </a:pPr>
            <a:r>
              <a:rPr lang="ru-RU" dirty="0" err="1">
                <a:solidFill>
                  <a:srgbClr val="FF0000"/>
                </a:solidFill>
                <a:latin typeface="Times New Roman" panose="02020603050405020304" pitchFamily="18" charset="0"/>
                <a:ea typeface="Calibri" panose="020F0502020204030204" pitchFamily="34" charset="0"/>
              </a:rPr>
              <a:t>Санітарно-епідемічний</a:t>
            </a:r>
            <a:r>
              <a:rPr lang="ru-RU" dirty="0">
                <a:solidFill>
                  <a:srgbClr val="FF0000"/>
                </a:solidFill>
                <a:latin typeface="Times New Roman" panose="02020603050405020304" pitchFamily="18" charset="0"/>
                <a:ea typeface="Calibri" panose="020F0502020204030204" pitchFamily="34" charset="0"/>
              </a:rPr>
              <a:t> </a:t>
            </a:r>
            <a:r>
              <a:rPr lang="ru-RU" i="1" dirty="0">
                <a:solidFill>
                  <a:srgbClr val="FF0000"/>
                </a:solidFill>
                <a:latin typeface="Times New Roman" panose="02020603050405020304" pitchFamily="18" charset="0"/>
                <a:ea typeface="Calibri" panose="020F0502020204030204" pitchFamily="34" charset="0"/>
              </a:rPr>
              <a:t>стан району </a:t>
            </a:r>
            <a:r>
              <a:rPr lang="ru-RU" i="1" dirty="0" err="1">
                <a:solidFill>
                  <a:srgbClr val="FF0000"/>
                </a:solidFill>
                <a:latin typeface="Times New Roman" panose="02020603050405020304" pitchFamily="18" charset="0"/>
                <a:ea typeface="Calibri" panose="020F0502020204030204" pitchFamily="34" charset="0"/>
              </a:rPr>
              <a:t>дій</a:t>
            </a:r>
            <a:r>
              <a:rPr lang="ru-RU" i="1" dirty="0">
                <a:solidFill>
                  <a:srgbClr val="FF0000"/>
                </a:solidFill>
                <a:latin typeface="Times New Roman" panose="02020603050405020304" pitchFamily="18" charset="0"/>
                <a:ea typeface="Calibri" panose="020F0502020204030204" pitchFamily="34" charset="0"/>
              </a:rPr>
              <a:t> (</a:t>
            </a:r>
            <a:r>
              <a:rPr lang="ru-RU" i="1" dirty="0" err="1">
                <a:solidFill>
                  <a:srgbClr val="FF0000"/>
                </a:solidFill>
                <a:latin typeface="Times New Roman" panose="02020603050405020304" pitchFamily="18" charset="0"/>
                <a:ea typeface="Calibri" panose="020F0502020204030204" pitchFamily="34" charset="0"/>
              </a:rPr>
              <a:t>розташування</a:t>
            </a:r>
            <a:r>
              <a:rPr lang="ru-RU" i="1" dirty="0">
                <a:solidFill>
                  <a:srgbClr val="FF0000"/>
                </a:solidFill>
                <a:latin typeface="Times New Roman" panose="02020603050405020304" pitchFamily="18" charset="0"/>
                <a:ea typeface="Calibri" panose="020F0502020204030204" pitchFamily="34" charset="0"/>
              </a:rPr>
              <a:t>) </a:t>
            </a:r>
            <a:r>
              <a:rPr lang="ru-RU" i="1" dirty="0" err="1">
                <a:solidFill>
                  <a:srgbClr val="FF0000"/>
                </a:solidFill>
                <a:latin typeface="Times New Roman" panose="02020603050405020304" pitchFamily="18" charset="0"/>
                <a:ea typeface="Calibri" panose="020F0502020204030204" pitchFamily="34" charset="0"/>
              </a:rPr>
              <a:t>частини</a:t>
            </a:r>
            <a:r>
              <a:rPr lang="ru-RU" i="1" dirty="0">
                <a:solidFill>
                  <a:srgbClr val="FF0000"/>
                </a:solidFill>
                <a:latin typeface="Times New Roman" panose="02020603050405020304" pitchFamily="18" charset="0"/>
                <a:ea typeface="Calibri" panose="020F0502020204030204" pitchFamily="34" charset="0"/>
              </a:rPr>
              <a:t> </a:t>
            </a:r>
            <a:r>
              <a:rPr lang="ru-RU" i="1" dirty="0" err="1">
                <a:solidFill>
                  <a:srgbClr val="FF0000"/>
                </a:solidFill>
                <a:latin typeface="Times New Roman" panose="02020603050405020304" pitchFamily="18" charset="0"/>
                <a:ea typeface="Calibri" panose="020F0502020204030204" pitchFamily="34" charset="0"/>
              </a:rPr>
              <a:t>вважається</a:t>
            </a:r>
            <a:r>
              <a:rPr lang="ru-RU" i="1" dirty="0">
                <a:solidFill>
                  <a:srgbClr val="FF0000"/>
                </a:solidFill>
                <a:latin typeface="Times New Roman" panose="02020603050405020304" pitchFamily="18" charset="0"/>
                <a:ea typeface="Calibri" panose="020F0502020204030204" pitchFamily="34" charset="0"/>
              </a:rPr>
              <a:t> </a:t>
            </a:r>
            <a:r>
              <a:rPr lang="ru-RU" i="1" dirty="0" err="1">
                <a:solidFill>
                  <a:srgbClr val="FF0000"/>
                </a:solidFill>
                <a:latin typeface="Times New Roman" panose="02020603050405020304" pitchFamily="18" charset="0"/>
                <a:ea typeface="Calibri" panose="020F0502020204030204" pitchFamily="34" charset="0"/>
              </a:rPr>
              <a:t>надзвичайним</a:t>
            </a:r>
            <a:r>
              <a:rPr lang="ru-RU" i="1" dirty="0">
                <a:solidFill>
                  <a:srgbClr val="FF0000"/>
                </a:solidFill>
                <a:latin typeface="Times New Roman" panose="02020603050405020304" pitchFamily="18" charset="0"/>
                <a:ea typeface="Calibri" panose="020F0502020204030204" pitchFamily="34" charset="0"/>
              </a:rPr>
              <a:t>, </a:t>
            </a:r>
            <a:r>
              <a:rPr lang="ru-RU" i="1" dirty="0" err="1">
                <a:solidFill>
                  <a:srgbClr val="FF0000"/>
                </a:solidFill>
                <a:latin typeface="Times New Roman" panose="02020603050405020304" pitchFamily="18" charset="0"/>
                <a:ea typeface="Calibri" panose="020F0502020204030204" pitchFamily="34" charset="0"/>
              </a:rPr>
              <a:t>якщо</a:t>
            </a:r>
            <a:r>
              <a:rPr lang="ru-RU" i="1" dirty="0">
                <a:solidFill>
                  <a:srgbClr val="FF0000"/>
                </a:solidFill>
                <a:latin typeface="Times New Roman" panose="02020603050405020304" pitchFamily="18" charset="0"/>
                <a:ea typeface="Calibri" panose="020F0502020204030204" pitchFamily="34" charset="0"/>
              </a:rPr>
              <a:t>:</a:t>
            </a:r>
            <a:endParaRPr lang="uk-UA" sz="1400" dirty="0">
              <a:solidFill>
                <a:srgbClr val="FF0000"/>
              </a:solidFill>
              <a:latin typeface="Times New Roman" panose="02020603050405020304" pitchFamily="18" charset="0"/>
              <a:ea typeface="Calibri" panose="020F0502020204030204" pitchFamily="34" charset="0"/>
            </a:endParaRPr>
          </a:p>
          <a:p>
            <a:pPr indent="450215" algn="just">
              <a:spcAft>
                <a:spcPts val="0"/>
              </a:spcAft>
            </a:pP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серед</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місцевого</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населення</a:t>
            </a:r>
            <a:r>
              <a:rPr lang="ru-RU" dirty="0">
                <a:latin typeface="Times New Roman" panose="02020603050405020304" pitchFamily="18" charset="0"/>
                <a:ea typeface="Calibri" panose="020F0502020204030204" pitchFamily="34" charset="0"/>
              </a:rPr>
              <a:t> є </a:t>
            </a:r>
            <a:r>
              <a:rPr lang="ru-RU" dirty="0" err="1">
                <a:latin typeface="Times New Roman" panose="02020603050405020304" pitchFamily="18" charset="0"/>
                <a:ea typeface="Calibri" panose="020F0502020204030204" pitchFamily="34" charset="0"/>
              </a:rPr>
              <a:t>групові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захворювання</a:t>
            </a:r>
            <a:r>
              <a:rPr lang="ru-RU" dirty="0">
                <a:latin typeface="Times New Roman" panose="02020603050405020304" pitchFamily="18" charset="0"/>
                <a:ea typeface="Calibri" panose="020F0502020204030204" pitchFamily="34" charset="0"/>
              </a:rPr>
              <a:t> ОНІ </a:t>
            </a:r>
            <a:r>
              <a:rPr lang="ru-RU" dirty="0" err="1">
                <a:latin typeface="Times New Roman" panose="02020603050405020304" pitchFamily="18" charset="0"/>
                <a:ea typeface="Calibri" panose="020F0502020204030204" pitchFamily="34" charset="0"/>
              </a:rPr>
              <a:t>або</a:t>
            </a:r>
            <a:r>
              <a:rPr lang="ru-RU" dirty="0">
                <a:latin typeface="Times New Roman" panose="02020603050405020304" pitchFamily="18" charset="0"/>
                <a:ea typeface="Calibri" panose="020F0502020204030204" pitchFamily="34" charset="0"/>
              </a:rPr>
              <a:t> широко </a:t>
            </a:r>
            <a:r>
              <a:rPr lang="ru-RU" dirty="0" err="1">
                <a:latin typeface="Times New Roman" panose="02020603050405020304" pitchFamily="18" charset="0"/>
                <a:ea typeface="Calibri" panose="020F0502020204030204" pitchFamily="34" charset="0"/>
              </a:rPr>
              <a:t>поширені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інші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небезпечні</a:t>
            </a:r>
            <a:r>
              <a:rPr lang="ru-RU" dirty="0">
                <a:latin typeface="Times New Roman" panose="02020603050405020304" pitchFamily="18" charset="0"/>
                <a:ea typeface="Calibri" panose="020F0502020204030204" pitchFamily="34" charset="0"/>
              </a:rPr>
              <a:t> для </a:t>
            </a:r>
            <a:r>
              <a:rPr lang="ru-RU" dirty="0" err="1">
                <a:latin typeface="Times New Roman" panose="02020603050405020304" pitchFamily="18" charset="0"/>
                <a:ea typeface="Calibri" panose="020F0502020204030204" pitchFamily="34" charset="0"/>
              </a:rPr>
              <a:t>військ</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інфекційні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захворювання</a:t>
            </a:r>
            <a:r>
              <a:rPr lang="ru-RU" dirty="0">
                <a:latin typeface="Times New Roman" panose="02020603050405020304" pitchFamily="18" charset="0"/>
                <a:ea typeface="Calibri" panose="020F0502020204030204" pitchFamily="34" charset="0"/>
              </a:rPr>
              <a:t>;</a:t>
            </a:r>
            <a:endParaRPr lang="uk-UA" sz="1400" dirty="0">
              <a:latin typeface="Times New Roman" panose="02020603050405020304" pitchFamily="18" charset="0"/>
              <a:ea typeface="Calibri" panose="020F0502020204030204" pitchFamily="34" charset="0"/>
            </a:endParaRPr>
          </a:p>
          <a:p>
            <a:pPr indent="450215" algn="just">
              <a:spcAft>
                <a:spcPts val="0"/>
              </a:spcAft>
            </a:pPr>
            <a:r>
              <a:rPr lang="ru-RU" dirty="0">
                <a:latin typeface="Times New Roman" panose="02020603050405020304" pitchFamily="18" charset="0"/>
                <a:ea typeface="Calibri" panose="020F0502020204030204" pitchFamily="34" charset="0"/>
              </a:rPr>
              <a:t>- по району </a:t>
            </a:r>
            <a:r>
              <a:rPr lang="ru-RU" dirty="0" err="1">
                <a:latin typeface="Times New Roman" panose="02020603050405020304" pitchFamily="18" charset="0"/>
                <a:ea typeface="Calibri" panose="020F0502020204030204" pitchFamily="34" charset="0"/>
              </a:rPr>
              <a:t>дій</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розташування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частини</a:t>
            </a:r>
            <a:r>
              <a:rPr lang="ru-RU" dirty="0">
                <a:latin typeface="Times New Roman" panose="02020603050405020304" pitchFamily="18" charset="0"/>
                <a:ea typeface="Calibri" panose="020F0502020204030204" pitchFamily="34" charset="0"/>
              </a:rPr>
              <a:t> в </a:t>
            </a:r>
            <a:r>
              <a:rPr lang="ru-RU" dirty="0" err="1">
                <a:latin typeface="Times New Roman" panose="02020603050405020304" pitchFamily="18" charset="0"/>
                <a:ea typeface="Calibri" panose="020F0502020204030204" pitchFamily="34" charset="0"/>
              </a:rPr>
              <a:t>якості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біологічної</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зброї</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застосовані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збудники</a:t>
            </a:r>
            <a:r>
              <a:rPr lang="ru-RU" dirty="0">
                <a:latin typeface="Times New Roman" panose="02020603050405020304" pitchFamily="18" charset="0"/>
                <a:ea typeface="Calibri" panose="020F0502020204030204" pitchFamily="34" charset="0"/>
              </a:rPr>
              <a:t> ОНІ;</a:t>
            </a:r>
            <a:endParaRPr lang="uk-UA" sz="1400" dirty="0">
              <a:latin typeface="Times New Roman" panose="02020603050405020304" pitchFamily="18" charset="0"/>
              <a:ea typeface="Calibri" panose="020F0502020204030204" pitchFamily="34" charset="0"/>
            </a:endParaRPr>
          </a:p>
          <a:p>
            <a:pPr indent="450215" algn="just">
              <a:spcAft>
                <a:spcPts val="0"/>
              </a:spcAft>
            </a:pP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активізувалися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природні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вогнища</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чуми</a:t>
            </a:r>
            <a:r>
              <a:rPr lang="ru-RU" dirty="0">
                <a:latin typeface="Times New Roman" panose="02020603050405020304" pitchFamily="18" charset="0"/>
                <a:ea typeface="Calibri" panose="020F0502020204030204" pitchFamily="34" charset="0"/>
              </a:rPr>
              <a:t> і </a:t>
            </a:r>
            <a:r>
              <a:rPr lang="ru-RU" dirty="0" err="1">
                <a:latin typeface="Times New Roman" panose="02020603050405020304" pitchFamily="18" charset="0"/>
                <a:ea typeface="Calibri" panose="020F0502020204030204" pitchFamily="34" charset="0"/>
              </a:rPr>
              <a:t>з'явилися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захворювання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цією</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інфекцією</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серед</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населення</a:t>
            </a:r>
            <a:r>
              <a:rPr lang="ru-RU" dirty="0">
                <a:latin typeface="Times New Roman" panose="02020603050405020304" pitchFamily="18" charset="0"/>
                <a:ea typeface="Calibri" panose="020F0502020204030204" pitchFamily="34" charset="0"/>
              </a:rPr>
              <a:t>.</a:t>
            </a:r>
            <a:endParaRPr lang="uk-UA" sz="1400" dirty="0">
              <a:latin typeface="Times New Roman" panose="02020603050405020304" pitchFamily="18" charset="0"/>
              <a:ea typeface="Calibri" panose="020F0502020204030204" pitchFamily="34" charset="0"/>
            </a:endParaRPr>
          </a:p>
          <a:p>
            <a:pPr indent="450215" algn="just">
              <a:spcAft>
                <a:spcPts val="0"/>
              </a:spcAft>
            </a:pPr>
            <a:r>
              <a:rPr lang="ru-RU" dirty="0" err="1">
                <a:latin typeface="Times New Roman" panose="02020603050405020304" pitchFamily="18" charset="0"/>
                <a:ea typeface="Calibri" panose="020F0502020204030204" pitchFamily="34" charset="0"/>
              </a:rPr>
              <a:t>Надзвичайний</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санітарно-епідемічний</a:t>
            </a:r>
            <a:r>
              <a:rPr lang="ru-RU" dirty="0">
                <a:latin typeface="Times New Roman" panose="02020603050405020304" pitchFamily="18" charset="0"/>
                <a:ea typeface="Calibri" panose="020F0502020204030204" pitchFamily="34" charset="0"/>
              </a:rPr>
              <a:t> стан </a:t>
            </a:r>
            <a:r>
              <a:rPr lang="ru-RU" dirty="0" err="1">
                <a:latin typeface="Times New Roman" panose="02020603050405020304" pitchFamily="18" charset="0"/>
                <a:ea typeface="Calibri" panose="020F0502020204030204" pitchFamily="34" charset="0"/>
              </a:rPr>
              <a:t>частини</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оголошується</a:t>
            </a:r>
            <a:r>
              <a:rPr lang="ru-RU" dirty="0">
                <a:latin typeface="Times New Roman" panose="02020603050405020304" pitchFamily="18" charset="0"/>
                <a:ea typeface="Calibri" panose="020F0502020204030204" pitchFamily="34" charset="0"/>
              </a:rPr>
              <a:t> </a:t>
            </a:r>
            <a:r>
              <a:rPr lang="ru-RU" smtClean="0">
                <a:latin typeface="Times New Roman" panose="02020603050405020304" pitchFamily="18" charset="0"/>
                <a:ea typeface="Calibri" panose="020F0502020204030204" pitchFamily="34" charset="0"/>
              </a:rPr>
              <a:t>наказом начальником ГШ ЗСУ. </a:t>
            </a:r>
            <a:r>
              <a:rPr lang="ru-RU" dirty="0">
                <a:latin typeface="Times New Roman" panose="02020603050405020304" pitchFamily="18" charset="0"/>
                <a:ea typeface="Calibri" panose="020F0502020204030204" pitchFamily="34" charset="0"/>
              </a:rPr>
              <a:t>У </a:t>
            </a:r>
            <a:r>
              <a:rPr lang="ru-RU" dirty="0" err="1">
                <a:latin typeface="Times New Roman" panose="02020603050405020304" pitchFamily="18" charset="0"/>
                <a:ea typeface="Calibri" panose="020F0502020204030204" pitchFamily="34" charset="0"/>
              </a:rPr>
              <a:t>частині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встановлюється</a:t>
            </a:r>
            <a:r>
              <a:rPr lang="ru-RU" dirty="0">
                <a:latin typeface="Times New Roman" panose="02020603050405020304" pitchFamily="18" charset="0"/>
                <a:ea typeface="Calibri" panose="020F0502020204030204" pitchFamily="34" charset="0"/>
              </a:rPr>
              <a:t> карантин. Для </a:t>
            </a:r>
            <a:r>
              <a:rPr lang="ru-RU" dirty="0" err="1">
                <a:latin typeface="Times New Roman" panose="02020603050405020304" pitchFamily="18" charset="0"/>
                <a:ea typeface="Calibri" panose="020F0502020204030204" pitchFamily="34" charset="0"/>
              </a:rPr>
              <a:t>проведення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протиепідемічних</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заходів</a:t>
            </a:r>
            <a:r>
              <a:rPr lang="ru-RU" dirty="0">
                <a:latin typeface="Times New Roman" panose="02020603050405020304" pitchFamily="18" charset="0"/>
                <a:ea typeface="Calibri" panose="020F0502020204030204" pitchFamily="34" charset="0"/>
              </a:rPr>
              <a:t> начальником </a:t>
            </a:r>
            <a:r>
              <a:rPr lang="ru-RU" dirty="0" err="1">
                <a:latin typeface="Times New Roman" panose="02020603050405020304" pitchFamily="18" charset="0"/>
                <a:ea typeface="Calibri" panose="020F0502020204030204" pitchFamily="34" charset="0"/>
              </a:rPr>
              <a:t>медичної</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служби</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об'єднання</a:t>
            </a:r>
            <a:r>
              <a:rPr lang="ru-RU" dirty="0">
                <a:latin typeface="Times New Roman" panose="02020603050405020304" pitchFamily="18" charset="0"/>
                <a:ea typeface="Calibri" panose="020F0502020204030204" pitchFamily="34" charset="0"/>
              </a:rPr>
              <a:t> в </a:t>
            </a:r>
            <a:r>
              <a:rPr lang="ru-RU" dirty="0" err="1">
                <a:latin typeface="Times New Roman" panose="02020603050405020304" pitchFamily="18" charset="0"/>
                <a:ea typeface="Calibri" panose="020F0502020204030204" pitchFamily="34" charset="0"/>
              </a:rPr>
              <a:t>частину</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направляються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необхідні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протиепідемічні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сили</a:t>
            </a:r>
            <a:r>
              <a:rPr lang="ru-RU" dirty="0">
                <a:latin typeface="Times New Roman" panose="02020603050405020304" pitchFamily="18" charset="0"/>
                <a:ea typeface="Calibri" panose="020F0502020204030204" pitchFamily="34" charset="0"/>
              </a:rPr>
              <a:t> і </a:t>
            </a:r>
            <a:r>
              <a:rPr lang="ru-RU" dirty="0" err="1">
                <a:latin typeface="Times New Roman" panose="02020603050405020304" pitchFamily="18" charset="0"/>
                <a:ea typeface="Calibri" panose="020F0502020204030204" pitchFamily="34" charset="0"/>
              </a:rPr>
              <a:t>засоби</a:t>
            </a:r>
            <a:r>
              <a:rPr lang="ru-RU" dirty="0">
                <a:latin typeface="Times New Roman" panose="02020603050405020304" pitchFamily="18" charset="0"/>
                <a:ea typeface="Calibri" panose="020F0502020204030204" pitchFamily="34" charset="0"/>
              </a:rPr>
              <a:t>.</a:t>
            </a:r>
            <a:endParaRPr lang="uk-UA" sz="14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8958624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204864"/>
            <a:ext cx="7848872" cy="1938992"/>
          </a:xfrm>
          <a:prstGeom prst="rect">
            <a:avLst/>
          </a:prstGeom>
          <a:solidFill>
            <a:srgbClr val="FFFF00"/>
          </a:solidFill>
        </p:spPr>
        <p:txBody>
          <a:bodyPr wrap="square">
            <a:spAutoFit/>
          </a:bodyPr>
          <a:lstStyle/>
          <a:p>
            <a:pPr indent="450215" algn="just">
              <a:spcAft>
                <a:spcPts val="0"/>
              </a:spcAft>
            </a:pPr>
            <a:endParaRPr lang="uk-UA" sz="4000" dirty="0" smtClean="0">
              <a:solidFill>
                <a:srgbClr val="0070C0"/>
              </a:solidFill>
              <a:latin typeface="Times New Roman" panose="02020603050405020304" pitchFamily="18" charset="0"/>
              <a:ea typeface="Calibri" panose="020F0502020204030204" pitchFamily="34" charset="0"/>
            </a:endParaRPr>
          </a:p>
          <a:p>
            <a:pPr indent="450215" algn="just">
              <a:spcAft>
                <a:spcPts val="0"/>
              </a:spcAft>
            </a:pPr>
            <a:r>
              <a:rPr lang="uk-UA" sz="4000" dirty="0" smtClean="0">
                <a:solidFill>
                  <a:srgbClr val="0070C0"/>
                </a:solidFill>
                <a:latin typeface="Times New Roman" panose="02020603050405020304" pitchFamily="18" charset="0"/>
                <a:ea typeface="Calibri" panose="020F0502020204030204" pitchFamily="34" charset="0"/>
              </a:rPr>
              <a:t>ДЯКУЮ ЗА УВАГУ!</a:t>
            </a:r>
          </a:p>
          <a:p>
            <a:pPr indent="450215" algn="just">
              <a:spcAft>
                <a:spcPts val="0"/>
              </a:spcAft>
            </a:pPr>
            <a:endParaRPr lang="uk-UA" sz="4000" dirty="0">
              <a:solidFill>
                <a:srgbClr val="0070C0"/>
              </a:solidFill>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99086044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зящная">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Изящная">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Изящная">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739</TotalTime>
  <Words>4446</Words>
  <Application>Microsoft Office PowerPoint</Application>
  <PresentationFormat>Экран (4:3)</PresentationFormat>
  <Paragraphs>208</Paragraphs>
  <Slides>37</Slides>
  <Notes>0</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37</vt:i4>
      </vt:variant>
    </vt:vector>
  </HeadingPairs>
  <TitlesOfParts>
    <vt:vector size="46" baseType="lpstr">
      <vt:lpstr>Arial</vt:lpstr>
      <vt:lpstr>Calibri</vt:lpstr>
      <vt:lpstr>Franklin Gothic Demi</vt:lpstr>
      <vt:lpstr>Franklin Gothic Heavy</vt:lpstr>
      <vt:lpstr>Times New Roman</vt:lpstr>
      <vt:lpstr>Trebuchet MS</vt:lpstr>
      <vt:lpstr>Wingdings</vt:lpstr>
      <vt:lpstr>Wingdings 2</vt:lpstr>
      <vt:lpstr>Изящная</vt:lpstr>
      <vt:lpstr>Презентация PowerPoint</vt:lpstr>
      <vt:lpstr>Військова епідеміологія: визначення та завдання </vt:lpstr>
      <vt:lpstr>Презентация PowerPoint</vt:lpstr>
      <vt:lpstr>Протиепідемічні заходи у Збройних Силах України.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Епідеміологічна діагностика в системі протиепідемічних заходів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Військова епідеміологія: визначення та завдання </dc:title>
  <dc:creator>Басюк Володимир Степанович</dc:creator>
  <cp:lastModifiedBy>Цілько Станіслав Віталійович</cp:lastModifiedBy>
  <cp:revision>63</cp:revision>
  <dcterms:created xsi:type="dcterms:W3CDTF">2019-09-09T07:50:03Z</dcterms:created>
  <dcterms:modified xsi:type="dcterms:W3CDTF">2022-12-22T10:11:19Z</dcterms:modified>
</cp:coreProperties>
</file>