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media/image22.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64" r:id="rId1"/>
  </p:sldMasterIdLst>
  <p:notesMasterIdLst>
    <p:notesMasterId r:id="rId30"/>
  </p:notesMasterIdLst>
  <p:sldIdLst>
    <p:sldId id="256" r:id="rId2"/>
    <p:sldId id="439" r:id="rId3"/>
    <p:sldId id="454" r:id="rId4"/>
    <p:sldId id="459" r:id="rId5"/>
    <p:sldId id="455" r:id="rId6"/>
    <p:sldId id="462" r:id="rId7"/>
    <p:sldId id="456" r:id="rId8"/>
    <p:sldId id="457" r:id="rId9"/>
    <p:sldId id="458" r:id="rId10"/>
    <p:sldId id="460" r:id="rId11"/>
    <p:sldId id="461" r:id="rId12"/>
    <p:sldId id="413" r:id="rId13"/>
    <p:sldId id="411" r:id="rId14"/>
    <p:sldId id="412" r:id="rId15"/>
    <p:sldId id="443" r:id="rId16"/>
    <p:sldId id="444" r:id="rId17"/>
    <p:sldId id="445" r:id="rId18"/>
    <p:sldId id="453" r:id="rId19"/>
    <p:sldId id="467" r:id="rId20"/>
    <p:sldId id="265" r:id="rId21"/>
    <p:sldId id="267" r:id="rId22"/>
    <p:sldId id="406" r:id="rId23"/>
    <p:sldId id="423" r:id="rId24"/>
    <p:sldId id="463" r:id="rId25"/>
    <p:sldId id="464" r:id="rId26"/>
    <p:sldId id="465" r:id="rId27"/>
    <p:sldId id="466" r:id="rId28"/>
    <p:sldId id="357" r:id="rId29"/>
  </p:sldIdLst>
  <p:sldSz cx="13817600" cy="7772400"/>
  <p:notesSz cx="10058400" cy="7772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9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2843"/>
    <a:srgbClr val="9A2222"/>
    <a:srgbClr val="5B0D0D"/>
    <a:srgbClr val="BDD7EE"/>
    <a:srgbClr val="4384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15" autoAdjust="0"/>
    <p:restoredTop sz="94660"/>
  </p:normalViewPr>
  <p:slideViewPr>
    <p:cSldViewPr>
      <p:cViewPr varScale="1">
        <p:scale>
          <a:sx n="36" d="100"/>
          <a:sy n="36" d="100"/>
        </p:scale>
        <p:origin x="78" y="582"/>
      </p:cViewPr>
      <p:guideLst>
        <p:guide orient="horz" pos="2880"/>
        <p:guide pos="296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613E4F26-7BE8-49AB-BBC6-94401380F209}" type="datetimeFigureOut">
              <a:rPr lang="ru-RU" smtClean="0"/>
              <a:t>10.11.2022</a:t>
            </a:fld>
            <a:endParaRPr lang="ru-RU"/>
          </a:p>
        </p:txBody>
      </p:sp>
      <p:sp>
        <p:nvSpPr>
          <p:cNvPr id="4" name="Образ слайда 3"/>
          <p:cNvSpPr>
            <a:spLocks noGrp="1" noRot="1" noChangeAspect="1"/>
          </p:cNvSpPr>
          <p:nvPr>
            <p:ph type="sldImg" idx="2"/>
          </p:nvPr>
        </p:nvSpPr>
        <p:spPr>
          <a:xfrm>
            <a:off x="2698750" y="971550"/>
            <a:ext cx="4660900" cy="26225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0E1CC02A-4A02-423F-8DE3-771F1DCE98FB}" type="slidenum">
              <a:rPr lang="ru-RU" smtClean="0"/>
              <a:t>‹#›</a:t>
            </a:fld>
            <a:endParaRPr lang="ru-RU"/>
          </a:p>
        </p:txBody>
      </p:sp>
    </p:spTree>
    <p:extLst>
      <p:ext uri="{BB962C8B-B14F-4D97-AF65-F5344CB8AC3E}">
        <p14:creationId xmlns:p14="http://schemas.microsoft.com/office/powerpoint/2010/main" val="2406557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6" name="Rectangle 15"/>
          <p:cNvSpPr/>
          <p:nvPr/>
        </p:nvSpPr>
        <p:spPr>
          <a:xfrm>
            <a:off x="0" y="0"/>
            <a:ext cx="13817600" cy="77724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482253" y="1436761"/>
            <a:ext cx="10853097" cy="488234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640841" y="1599831"/>
            <a:ext cx="10535920" cy="4572739"/>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820664" y="1436761"/>
            <a:ext cx="2176272" cy="82905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950204" y="1436761"/>
            <a:ext cx="1917192" cy="731334"/>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769936" y="2370098"/>
            <a:ext cx="10277731" cy="2936240"/>
          </a:xfrm>
        </p:spPr>
        <p:txBody>
          <a:bodyPr tIns="45720" bIns="45720" anchor="ctr">
            <a:noAutofit/>
          </a:bodyPr>
          <a:lstStyle>
            <a:lvl1pPr algn="ctr">
              <a:lnSpc>
                <a:spcPct val="83000"/>
              </a:lnSpc>
              <a:defRPr lang="en-US" sz="8160" b="0" kern="1200" cap="all" spc="-113" baseline="0" dirty="0">
                <a:solidFill>
                  <a:schemeClr val="tx1">
                    <a:lumMod val="85000"/>
                    <a:lumOff val="15000"/>
                  </a:schemeClr>
                </a:solidFill>
                <a:effectLst/>
                <a:latin typeface="+mj-lt"/>
                <a:ea typeface="+mn-ea"/>
                <a:cs typeface="+mn-cs"/>
              </a:defRPr>
            </a:lvl1pPr>
          </a:lstStyle>
          <a:p>
            <a:r>
              <a:rPr lang="ru-RU"/>
              <a:t>Образец заголовка</a:t>
            </a:r>
            <a:endParaRPr lang="en-US" dirty="0"/>
          </a:p>
        </p:txBody>
      </p:sp>
      <p:sp>
        <p:nvSpPr>
          <p:cNvPr id="3" name="Subtitle 2"/>
          <p:cNvSpPr>
            <a:spLocks noGrp="1"/>
          </p:cNvSpPr>
          <p:nvPr>
            <p:ph type="subTitle" idx="1"/>
          </p:nvPr>
        </p:nvSpPr>
        <p:spPr>
          <a:xfrm>
            <a:off x="1770380" y="5306338"/>
            <a:ext cx="10280294" cy="518161"/>
          </a:xfrm>
        </p:spPr>
        <p:txBody>
          <a:bodyPr>
            <a:normAutofit/>
          </a:bodyPr>
          <a:lstStyle>
            <a:lvl1pPr marL="0" indent="0" algn="ctr">
              <a:spcBef>
                <a:spcPts val="0"/>
              </a:spcBef>
              <a:buNone/>
              <a:defRPr sz="1813" spc="91" baseline="0">
                <a:solidFill>
                  <a:schemeClr val="tx1"/>
                </a:solidFill>
              </a:defRPr>
            </a:lvl1pPr>
            <a:lvl2pPr marL="518145" indent="0" algn="ctr">
              <a:buNone/>
              <a:defRPr sz="1813"/>
            </a:lvl2pPr>
            <a:lvl3pPr marL="1036290" indent="0" algn="ctr">
              <a:buNone/>
              <a:defRPr sz="1813"/>
            </a:lvl3pPr>
            <a:lvl4pPr marL="1554434" indent="0" algn="ctr">
              <a:buNone/>
              <a:defRPr sz="1813"/>
            </a:lvl4pPr>
            <a:lvl5pPr marL="2072579" indent="0" algn="ctr">
              <a:buNone/>
              <a:defRPr sz="1813"/>
            </a:lvl5pPr>
            <a:lvl6pPr marL="2590724" indent="0" algn="ctr">
              <a:buNone/>
              <a:defRPr sz="1813"/>
            </a:lvl6pPr>
            <a:lvl7pPr marL="3108869" indent="0" algn="ctr">
              <a:buNone/>
              <a:defRPr sz="1813"/>
            </a:lvl7pPr>
            <a:lvl8pPr marL="3627013" indent="0" algn="ctr">
              <a:buNone/>
              <a:defRPr sz="1813"/>
            </a:lvl8pPr>
            <a:lvl9pPr marL="4145158" indent="0" algn="ctr">
              <a:buNone/>
              <a:defRPr sz="1813"/>
            </a:lvl9pPr>
          </a:lstStyle>
          <a:p>
            <a:r>
              <a:rPr lang="ru-RU"/>
              <a:t>Образец подзаголовка</a:t>
            </a:r>
            <a:endParaRPr lang="en-US" dirty="0"/>
          </a:p>
        </p:txBody>
      </p:sp>
      <p:sp>
        <p:nvSpPr>
          <p:cNvPr id="20" name="Date Placeholder 19"/>
          <p:cNvSpPr>
            <a:spLocks noGrp="1"/>
          </p:cNvSpPr>
          <p:nvPr>
            <p:ph type="dt" sz="half" idx="10"/>
          </p:nvPr>
        </p:nvSpPr>
        <p:spPr>
          <a:xfrm>
            <a:off x="6027928" y="1520090"/>
            <a:ext cx="1761744" cy="597508"/>
          </a:xfrm>
        </p:spPr>
        <p:txBody>
          <a:bodyPr/>
          <a:lstStyle>
            <a:lvl1pPr algn="ctr">
              <a:defRPr sz="1473" spc="0" baseline="0">
                <a:solidFill>
                  <a:schemeClr val="tx1"/>
                </a:solidFill>
                <a:latin typeface="+mn-lt"/>
              </a:defRPr>
            </a:lvl1pPr>
          </a:lstStyle>
          <a:p>
            <a:fld id="{1D8BD707-D9CF-40AE-B4C6-C98DA3205C09}" type="datetimeFigureOut">
              <a:rPr lang="en-US" smtClean="0"/>
              <a:t>11/10/2022</a:t>
            </a:fld>
            <a:endParaRPr lang="en-US"/>
          </a:p>
        </p:txBody>
      </p:sp>
      <p:sp>
        <p:nvSpPr>
          <p:cNvPr id="21" name="Footer Placeholder 20"/>
          <p:cNvSpPr>
            <a:spLocks noGrp="1"/>
          </p:cNvSpPr>
          <p:nvPr>
            <p:ph type="ftr" sz="quarter" idx="11"/>
          </p:nvPr>
        </p:nvSpPr>
        <p:spPr>
          <a:xfrm>
            <a:off x="1647749" y="5905868"/>
            <a:ext cx="6692900" cy="259080"/>
          </a:xfrm>
        </p:spPr>
        <p:txBody>
          <a:bodyPr/>
          <a:lstStyle>
            <a:lvl1pPr algn="l">
              <a:defRPr>
                <a:solidFill>
                  <a:schemeClr val="tx1">
                    <a:lumMod val="75000"/>
                    <a:lumOff val="25000"/>
                  </a:schemeClr>
                </a:solidFill>
              </a:defRPr>
            </a:lvl1pPr>
          </a:lstStyle>
          <a:p>
            <a:endParaRPr lang="ru-RU"/>
          </a:p>
        </p:txBody>
      </p:sp>
      <p:sp>
        <p:nvSpPr>
          <p:cNvPr id="22" name="Slide Number Placeholder 21"/>
          <p:cNvSpPr>
            <a:spLocks noGrp="1"/>
          </p:cNvSpPr>
          <p:nvPr>
            <p:ph type="sldNum" sz="quarter" idx="12"/>
          </p:nvPr>
        </p:nvSpPr>
        <p:spPr>
          <a:xfrm>
            <a:off x="9754509" y="5907024"/>
            <a:ext cx="2393465" cy="259080"/>
          </a:xfrm>
        </p:spPr>
        <p:txBody>
          <a:bodyPr/>
          <a:lstStyle>
            <a:lvl1pPr>
              <a:defRPr>
                <a:solidFill>
                  <a:schemeClr val="tx1">
                    <a:lumMod val="75000"/>
                    <a:lumOff val="25000"/>
                  </a:schemeClr>
                </a:solidFill>
              </a:defRPr>
            </a:lvl1pPr>
          </a:lstStyle>
          <a:p>
            <a:fld id="{B6F15528-21DE-4FAA-801E-634DDDAF4B2B}" type="slidenum">
              <a:rPr lang="ru-RU" smtClean="0"/>
              <a:t>‹#›</a:t>
            </a:fld>
            <a:endParaRPr lang="ru-RU"/>
          </a:p>
        </p:txBody>
      </p:sp>
    </p:spTree>
    <p:extLst>
      <p:ext uri="{BB962C8B-B14F-4D97-AF65-F5344CB8AC3E}">
        <p14:creationId xmlns:p14="http://schemas.microsoft.com/office/powerpoint/2010/main" val="4159313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11/10/2022</a:t>
            </a:fld>
            <a:endParaRPr lang="en-US"/>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6F15528-21DE-4FAA-801E-634DDDAF4B2B}" type="slidenum">
              <a:rPr lang="ru-RU" smtClean="0"/>
              <a:t>‹#›</a:t>
            </a:fld>
            <a:endParaRPr lang="ru-RU"/>
          </a:p>
        </p:txBody>
      </p:sp>
    </p:spTree>
    <p:extLst>
      <p:ext uri="{BB962C8B-B14F-4D97-AF65-F5344CB8AC3E}">
        <p14:creationId xmlns:p14="http://schemas.microsoft.com/office/powerpoint/2010/main" val="841964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2" name="Rectangle 21"/>
          <p:cNvSpPr/>
          <p:nvPr/>
        </p:nvSpPr>
        <p:spPr>
          <a:xfrm>
            <a:off x="0" y="0"/>
            <a:ext cx="13817600" cy="77724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482253" y="1436761"/>
            <a:ext cx="10853097" cy="488234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640840" y="1599831"/>
            <a:ext cx="10535920" cy="4572739"/>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820664" y="1436761"/>
            <a:ext cx="2176272" cy="82905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950204" y="1436761"/>
            <a:ext cx="1917192" cy="731334"/>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772106" y="2373550"/>
            <a:ext cx="10280294" cy="2932786"/>
          </a:xfrm>
        </p:spPr>
        <p:txBody>
          <a:bodyPr anchor="ctr">
            <a:noAutofit/>
          </a:bodyPr>
          <a:lstStyle>
            <a:lvl1pPr algn="ctr">
              <a:lnSpc>
                <a:spcPct val="83000"/>
              </a:lnSpc>
              <a:defRPr lang="en-US" sz="8160" kern="1200" cap="all" spc="-113" baseline="0" dirty="0">
                <a:solidFill>
                  <a:schemeClr val="tx1">
                    <a:lumMod val="85000"/>
                    <a:lumOff val="15000"/>
                  </a:schemeClr>
                </a:solidFill>
                <a:effectLst/>
                <a:latin typeface="+mj-lt"/>
                <a:ea typeface="+mn-ea"/>
                <a:cs typeface="+mn-cs"/>
              </a:defRPr>
            </a:lvl1pPr>
          </a:lstStyle>
          <a:p>
            <a:r>
              <a:rPr lang="ru-RU"/>
              <a:t>Образец заголовка</a:t>
            </a:r>
            <a:endParaRPr lang="en-US" dirty="0"/>
          </a:p>
        </p:txBody>
      </p:sp>
      <p:sp>
        <p:nvSpPr>
          <p:cNvPr id="3" name="Text Placeholder 2"/>
          <p:cNvSpPr>
            <a:spLocks noGrp="1"/>
          </p:cNvSpPr>
          <p:nvPr>
            <p:ph type="body" idx="1"/>
          </p:nvPr>
        </p:nvSpPr>
        <p:spPr>
          <a:xfrm>
            <a:off x="1772107" y="5306337"/>
            <a:ext cx="10280294" cy="518160"/>
          </a:xfrm>
        </p:spPr>
        <p:txBody>
          <a:bodyPr anchor="t">
            <a:normAutofit/>
          </a:bodyPr>
          <a:lstStyle>
            <a:lvl1pPr marL="0" indent="0" algn="ctr">
              <a:buNone/>
              <a:defRPr sz="1813">
                <a:solidFill>
                  <a:schemeClr val="tx1"/>
                </a:solidFill>
                <a:effectLst/>
              </a:defRPr>
            </a:lvl1pPr>
            <a:lvl2pPr marL="518145" indent="0">
              <a:buNone/>
              <a:defRPr sz="1813">
                <a:solidFill>
                  <a:schemeClr val="tx1">
                    <a:tint val="75000"/>
                  </a:schemeClr>
                </a:solidFill>
              </a:defRPr>
            </a:lvl2pPr>
            <a:lvl3pPr marL="1036290" indent="0">
              <a:buNone/>
              <a:defRPr sz="1813">
                <a:solidFill>
                  <a:schemeClr val="tx1">
                    <a:tint val="75000"/>
                  </a:schemeClr>
                </a:solidFill>
              </a:defRPr>
            </a:lvl3pPr>
            <a:lvl4pPr marL="1554434" indent="0">
              <a:buNone/>
              <a:defRPr sz="1587">
                <a:solidFill>
                  <a:schemeClr val="tx1">
                    <a:tint val="75000"/>
                  </a:schemeClr>
                </a:solidFill>
              </a:defRPr>
            </a:lvl4pPr>
            <a:lvl5pPr marL="2072579" indent="0">
              <a:buNone/>
              <a:defRPr sz="1587">
                <a:solidFill>
                  <a:schemeClr val="tx1">
                    <a:tint val="75000"/>
                  </a:schemeClr>
                </a:solidFill>
              </a:defRPr>
            </a:lvl5pPr>
            <a:lvl6pPr marL="2590724" indent="0">
              <a:buNone/>
              <a:defRPr sz="1587">
                <a:solidFill>
                  <a:schemeClr val="tx1">
                    <a:tint val="75000"/>
                  </a:schemeClr>
                </a:solidFill>
              </a:defRPr>
            </a:lvl6pPr>
            <a:lvl7pPr marL="3108869" indent="0">
              <a:buNone/>
              <a:defRPr sz="1587">
                <a:solidFill>
                  <a:schemeClr val="tx1">
                    <a:tint val="75000"/>
                  </a:schemeClr>
                </a:solidFill>
              </a:defRPr>
            </a:lvl7pPr>
            <a:lvl8pPr marL="3627013" indent="0">
              <a:buNone/>
              <a:defRPr sz="1587">
                <a:solidFill>
                  <a:schemeClr val="tx1">
                    <a:tint val="75000"/>
                  </a:schemeClr>
                </a:solidFill>
              </a:defRPr>
            </a:lvl8pPr>
            <a:lvl9pPr marL="4145158" indent="0">
              <a:buNone/>
              <a:defRPr sz="1587">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6031382" y="1523769"/>
            <a:ext cx="1761744" cy="601066"/>
          </a:xfrm>
        </p:spPr>
        <p:txBody>
          <a:bodyPr/>
          <a:lstStyle>
            <a:lvl1pPr algn="ctr">
              <a:defRPr lang="en-US" sz="1473" kern="1200" spc="0" baseline="0">
                <a:solidFill>
                  <a:schemeClr val="tx1"/>
                </a:solidFill>
                <a:latin typeface="+mn-lt"/>
                <a:ea typeface="+mn-ea"/>
                <a:cs typeface="+mn-cs"/>
              </a:defRPr>
            </a:lvl1pPr>
          </a:lstStyle>
          <a:p>
            <a:fld id="{1D8BD707-D9CF-40AE-B4C6-C98DA3205C09}" type="datetimeFigureOut">
              <a:rPr lang="en-US" smtClean="0"/>
              <a:t>11/10/2022</a:t>
            </a:fld>
            <a:endParaRPr lang="en-US"/>
          </a:p>
        </p:txBody>
      </p:sp>
      <p:sp>
        <p:nvSpPr>
          <p:cNvPr id="5" name="Footer Placeholder 4"/>
          <p:cNvSpPr>
            <a:spLocks noGrp="1"/>
          </p:cNvSpPr>
          <p:nvPr>
            <p:ph type="ftr" sz="quarter" idx="11"/>
          </p:nvPr>
        </p:nvSpPr>
        <p:spPr>
          <a:xfrm>
            <a:off x="1647360" y="5905868"/>
            <a:ext cx="6694627" cy="259080"/>
          </a:xfrm>
        </p:spPr>
        <p:txBody>
          <a:bodyPr/>
          <a:lstStyle>
            <a:lvl1pPr algn="l">
              <a:defRPr/>
            </a:lvl1pPr>
          </a:lstStyle>
          <a:p>
            <a:endParaRPr lang="ru-RU"/>
          </a:p>
        </p:txBody>
      </p:sp>
      <p:sp>
        <p:nvSpPr>
          <p:cNvPr id="6" name="Slide Number Placeholder 5"/>
          <p:cNvSpPr>
            <a:spLocks noGrp="1"/>
          </p:cNvSpPr>
          <p:nvPr>
            <p:ph type="sldNum" sz="quarter" idx="12"/>
          </p:nvPr>
        </p:nvSpPr>
        <p:spPr>
          <a:xfrm>
            <a:off x="9751771" y="5905868"/>
            <a:ext cx="2393899" cy="259080"/>
          </a:xfrm>
        </p:spPr>
        <p:txBody>
          <a:bodyPr/>
          <a:lstStyle/>
          <a:p>
            <a:fld id="{B6F15528-21DE-4FAA-801E-634DDDAF4B2B}" type="slidenum">
              <a:rPr lang="ru-RU" smtClean="0"/>
              <a:t>‹#›</a:t>
            </a:fld>
            <a:endParaRPr lang="ru-RU"/>
          </a:p>
        </p:txBody>
      </p:sp>
    </p:spTree>
    <p:extLst>
      <p:ext uri="{BB962C8B-B14F-4D97-AF65-F5344CB8AC3E}">
        <p14:creationId xmlns:p14="http://schemas.microsoft.com/office/powerpoint/2010/main" val="596376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09040" y="2383536"/>
            <a:ext cx="5388864" cy="4248912"/>
          </a:xfrm>
        </p:spPr>
        <p:txBody>
          <a:bodyPr/>
          <a:lstStyle>
            <a:lvl1pPr>
              <a:defRPr sz="2040"/>
            </a:lvl1pPr>
            <a:lvl2pPr>
              <a:defRPr sz="1813"/>
            </a:lvl2pPr>
            <a:lvl3pPr>
              <a:defRPr sz="1587"/>
            </a:lvl3pPr>
            <a:lvl4pPr>
              <a:defRPr sz="1587"/>
            </a:lvl4pPr>
            <a:lvl5pPr>
              <a:defRPr sz="1587"/>
            </a:lvl5pPr>
            <a:lvl6pPr>
              <a:defRPr sz="1587"/>
            </a:lvl6pPr>
            <a:lvl7pPr>
              <a:defRPr sz="1587"/>
            </a:lvl7pPr>
            <a:lvl8pPr>
              <a:defRPr sz="1587"/>
            </a:lvl8pPr>
            <a:lvl9pPr>
              <a:defRPr sz="1587"/>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219696" y="2383536"/>
            <a:ext cx="5388864" cy="4248912"/>
          </a:xfrm>
        </p:spPr>
        <p:txBody>
          <a:bodyPr/>
          <a:lstStyle>
            <a:lvl1pPr>
              <a:defRPr sz="2040"/>
            </a:lvl1pPr>
            <a:lvl2pPr>
              <a:defRPr sz="1813"/>
            </a:lvl2pPr>
            <a:lvl3pPr>
              <a:defRPr sz="1587"/>
            </a:lvl3pPr>
            <a:lvl4pPr>
              <a:defRPr sz="1587"/>
            </a:lvl4pPr>
            <a:lvl5pPr>
              <a:defRPr sz="1587"/>
            </a:lvl5pPr>
            <a:lvl6pPr>
              <a:defRPr sz="1587"/>
            </a:lvl6pPr>
            <a:lvl7pPr>
              <a:defRPr sz="1587"/>
            </a:lvl7pPr>
            <a:lvl8pPr>
              <a:defRPr sz="1587"/>
            </a:lvl8pPr>
            <a:lvl9pPr>
              <a:defRPr sz="1587"/>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6F15528-21DE-4FAA-801E-634DDDAF4B2B}" type="slidenum">
              <a:rPr lang="ru-RU" smtClean="0"/>
              <a:t>‹#›</a:t>
            </a:fld>
            <a:endParaRPr lang="ru-RU"/>
          </a:p>
        </p:txBody>
      </p:sp>
    </p:spTree>
    <p:extLst>
      <p:ext uri="{BB962C8B-B14F-4D97-AF65-F5344CB8AC3E}">
        <p14:creationId xmlns:p14="http://schemas.microsoft.com/office/powerpoint/2010/main" val="3114716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212494" y="2350912"/>
            <a:ext cx="5388864" cy="725424"/>
          </a:xfrm>
        </p:spPr>
        <p:txBody>
          <a:bodyPr anchor="ctr">
            <a:normAutofit/>
          </a:bodyPr>
          <a:lstStyle>
            <a:lvl1pPr marL="0" indent="0" algn="ctr">
              <a:spcBef>
                <a:spcPts val="0"/>
              </a:spcBef>
              <a:buNone/>
              <a:defRPr sz="2153" b="0">
                <a:solidFill>
                  <a:schemeClr val="tx2"/>
                </a:solidFill>
                <a:latin typeface="+mn-lt"/>
              </a:defRPr>
            </a:lvl1pPr>
            <a:lvl2pPr marL="518145" indent="0">
              <a:buNone/>
              <a:defRPr sz="2153"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ru-RU"/>
              <a:t>Образец текста</a:t>
            </a:r>
          </a:p>
        </p:txBody>
      </p:sp>
      <p:sp>
        <p:nvSpPr>
          <p:cNvPr id="4" name="Content Placeholder 3"/>
          <p:cNvSpPr>
            <a:spLocks noGrp="1"/>
          </p:cNvSpPr>
          <p:nvPr>
            <p:ph sz="half" idx="2"/>
          </p:nvPr>
        </p:nvSpPr>
        <p:spPr>
          <a:xfrm>
            <a:off x="1212494" y="3123351"/>
            <a:ext cx="5388864" cy="3627120"/>
          </a:xfrm>
        </p:spPr>
        <p:txBody>
          <a:bodyPr/>
          <a:lstStyle>
            <a:lvl1pPr>
              <a:defRPr sz="2040"/>
            </a:lvl1pPr>
            <a:lvl2pPr>
              <a:defRPr sz="1813"/>
            </a:lvl2pPr>
            <a:lvl3pPr>
              <a:defRPr sz="1587"/>
            </a:lvl3pPr>
            <a:lvl4pPr>
              <a:defRPr sz="1587"/>
            </a:lvl4pPr>
            <a:lvl5pPr>
              <a:defRPr sz="1587"/>
            </a:lvl5pPr>
            <a:lvl6pPr>
              <a:defRPr sz="1587"/>
            </a:lvl6pPr>
            <a:lvl7pPr>
              <a:defRPr sz="1587"/>
            </a:lvl7pPr>
            <a:lvl8pPr>
              <a:defRPr sz="1587"/>
            </a:lvl8pPr>
            <a:lvl9pPr>
              <a:defRPr sz="1587"/>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223150" y="2350912"/>
            <a:ext cx="5388864" cy="725424"/>
          </a:xfrm>
        </p:spPr>
        <p:txBody>
          <a:bodyPr anchor="ctr">
            <a:normAutofit/>
          </a:bodyPr>
          <a:lstStyle>
            <a:lvl1pPr marL="0" indent="0" algn="ctr">
              <a:spcBef>
                <a:spcPts val="0"/>
              </a:spcBef>
              <a:buNone/>
              <a:defRPr sz="2153" b="0">
                <a:solidFill>
                  <a:schemeClr val="tx2"/>
                </a:solidFill>
              </a:defRPr>
            </a:lvl1pPr>
            <a:lvl2pPr marL="518145" indent="0">
              <a:buNone/>
              <a:defRPr sz="2153"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ru-RU"/>
              <a:t>Образец текста</a:t>
            </a:r>
          </a:p>
        </p:txBody>
      </p:sp>
      <p:sp>
        <p:nvSpPr>
          <p:cNvPr id="6" name="Content Placeholder 5"/>
          <p:cNvSpPr>
            <a:spLocks noGrp="1"/>
          </p:cNvSpPr>
          <p:nvPr>
            <p:ph sz="quarter" idx="4"/>
          </p:nvPr>
        </p:nvSpPr>
        <p:spPr>
          <a:xfrm>
            <a:off x="7223150" y="3124125"/>
            <a:ext cx="5388864" cy="3627120"/>
          </a:xfrm>
        </p:spPr>
        <p:txBody>
          <a:bodyPr/>
          <a:lstStyle>
            <a:lvl1pPr>
              <a:defRPr sz="2040"/>
            </a:lvl1pPr>
            <a:lvl2pPr>
              <a:defRPr sz="1813"/>
            </a:lvl2pPr>
            <a:lvl3pPr>
              <a:defRPr sz="1587"/>
            </a:lvl3pPr>
            <a:lvl4pPr>
              <a:defRPr sz="1587"/>
            </a:lvl4pPr>
            <a:lvl5pPr>
              <a:defRPr sz="1587"/>
            </a:lvl5pPr>
            <a:lvl6pPr>
              <a:defRPr sz="1587"/>
            </a:lvl6pPr>
            <a:lvl7pPr>
              <a:defRPr sz="1587"/>
            </a:lvl7pPr>
            <a:lvl8pPr>
              <a:defRPr sz="1587"/>
            </a:lvl8pPr>
            <a:lvl9pPr>
              <a:defRPr sz="1587"/>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11/10/2022</a:t>
            </a:fld>
            <a:endParaRPr lang="en-US"/>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6F15528-21DE-4FAA-801E-634DDDAF4B2B}" type="slidenum">
              <a:rPr lang="ru-RU" smtClean="0"/>
              <a:t>‹#›</a:t>
            </a:fld>
            <a:endParaRPr lang="ru-RU"/>
          </a:p>
        </p:txBody>
      </p:sp>
    </p:spTree>
    <p:extLst>
      <p:ext uri="{BB962C8B-B14F-4D97-AF65-F5344CB8AC3E}">
        <p14:creationId xmlns:p14="http://schemas.microsoft.com/office/powerpoint/2010/main" val="3376296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11/10/2022</a:t>
            </a:fld>
            <a:endParaRPr lang="en-US"/>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6F15528-21DE-4FAA-801E-634DDDAF4B2B}" type="slidenum">
              <a:rPr lang="ru-RU" smtClean="0"/>
              <a:t>‹#›</a:t>
            </a:fld>
            <a:endParaRPr lang="ru-RU"/>
          </a:p>
        </p:txBody>
      </p:sp>
    </p:spTree>
    <p:extLst>
      <p:ext uri="{BB962C8B-B14F-4D97-AF65-F5344CB8AC3E}">
        <p14:creationId xmlns:p14="http://schemas.microsoft.com/office/powerpoint/2010/main" val="602530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11/10/2022</a:t>
            </a:fld>
            <a:endParaRPr lang="en-US"/>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6F15528-21DE-4FAA-801E-634DDDAF4B2B}" type="slidenum">
              <a:rPr lang="ru-RU" smtClean="0"/>
              <a:t>‹#›</a:t>
            </a:fld>
            <a:endParaRPr lang="ru-RU"/>
          </a:p>
        </p:txBody>
      </p:sp>
    </p:spTree>
    <p:extLst>
      <p:ext uri="{BB962C8B-B14F-4D97-AF65-F5344CB8AC3E}">
        <p14:creationId xmlns:p14="http://schemas.microsoft.com/office/powerpoint/2010/main" val="1908138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16" name="Rectangle 15"/>
          <p:cNvSpPr/>
          <p:nvPr/>
        </p:nvSpPr>
        <p:spPr>
          <a:xfrm>
            <a:off x="278266" y="269443"/>
            <a:ext cx="9668866" cy="72335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223104" y="269443"/>
            <a:ext cx="3316224" cy="7233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535920" y="688378"/>
            <a:ext cx="2754884" cy="1865376"/>
          </a:xfrm>
        </p:spPr>
        <p:txBody>
          <a:bodyPr anchor="b">
            <a:normAutofit/>
          </a:bodyPr>
          <a:lstStyle>
            <a:lvl1pPr algn="l" defTabSz="1036290" rtl="0" eaLnBrk="1" latinLnBrk="0" hangingPunct="1">
              <a:lnSpc>
                <a:spcPct val="90000"/>
              </a:lnSpc>
              <a:spcBef>
                <a:spcPct val="0"/>
              </a:spcBef>
              <a:buNone/>
              <a:defRPr lang="en-US" sz="3173" b="0" kern="1200" cap="none" spc="0" baseline="0" dirty="0">
                <a:solidFill>
                  <a:srgbClr val="FFFFFF"/>
                </a:solidFill>
                <a:effectLst/>
                <a:latin typeface="+mj-lt"/>
                <a:ea typeface="+mn-ea"/>
                <a:cs typeface="+mn-cs"/>
              </a:defRPr>
            </a:lvl1pPr>
          </a:lstStyle>
          <a:p>
            <a:r>
              <a:rPr lang="ru-RU"/>
              <a:t>Образец заголовка</a:t>
            </a:r>
            <a:endParaRPr lang="en-US" dirty="0"/>
          </a:p>
        </p:txBody>
      </p:sp>
      <p:sp>
        <p:nvSpPr>
          <p:cNvPr id="3" name="Content Placeholder 2"/>
          <p:cNvSpPr>
            <a:spLocks noGrp="1"/>
          </p:cNvSpPr>
          <p:nvPr>
            <p:ph idx="1"/>
          </p:nvPr>
        </p:nvSpPr>
        <p:spPr>
          <a:xfrm>
            <a:off x="777240" y="690880"/>
            <a:ext cx="8808720" cy="6045200"/>
          </a:xfrm>
        </p:spPr>
        <p:txBody>
          <a:bodyPr/>
          <a:lstStyle>
            <a:lvl1pPr>
              <a:defRPr sz="2040"/>
            </a:lvl1pPr>
            <a:lvl2pPr>
              <a:defRPr sz="1813"/>
            </a:lvl2pPr>
            <a:lvl3pPr>
              <a:defRPr sz="1587"/>
            </a:lvl3pPr>
            <a:lvl4pPr>
              <a:defRPr sz="1587"/>
            </a:lvl4pPr>
            <a:lvl5pPr>
              <a:defRPr sz="1587"/>
            </a:lvl5pPr>
            <a:lvl6pPr>
              <a:defRPr sz="1587"/>
            </a:lvl6pPr>
            <a:lvl7pPr>
              <a:defRPr sz="1587"/>
            </a:lvl7pPr>
            <a:lvl8pPr>
              <a:defRPr sz="1587"/>
            </a:lvl8pPr>
            <a:lvl9pPr>
              <a:defRPr sz="1587"/>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535920" y="2590800"/>
            <a:ext cx="2754884" cy="3972560"/>
          </a:xfrm>
        </p:spPr>
        <p:txBody>
          <a:bodyPr>
            <a:normAutofit/>
          </a:bodyPr>
          <a:lstStyle>
            <a:lvl1pPr marL="0" indent="0">
              <a:lnSpc>
                <a:spcPct val="110000"/>
              </a:lnSpc>
              <a:spcBef>
                <a:spcPts val="907"/>
              </a:spcBef>
              <a:buNone/>
              <a:defRPr sz="1587">
                <a:solidFill>
                  <a:srgbClr val="FFFFFF"/>
                </a:solidFill>
              </a:defRPr>
            </a:lvl1pPr>
            <a:lvl2pPr marL="518145" indent="0">
              <a:buNone/>
              <a:defRPr sz="1360"/>
            </a:lvl2pPr>
            <a:lvl3pPr marL="1036290" indent="0">
              <a:buNone/>
              <a:defRPr sz="1133"/>
            </a:lvl3pPr>
            <a:lvl4pPr marL="1554434" indent="0">
              <a:buNone/>
              <a:defRPr sz="1020"/>
            </a:lvl4pPr>
            <a:lvl5pPr marL="2072579" indent="0">
              <a:buNone/>
              <a:defRPr sz="1020"/>
            </a:lvl5pPr>
            <a:lvl6pPr marL="2590724" indent="0">
              <a:buNone/>
              <a:defRPr sz="1020"/>
            </a:lvl6pPr>
            <a:lvl7pPr marL="3108869" indent="0">
              <a:buNone/>
              <a:defRPr sz="1020"/>
            </a:lvl7pPr>
            <a:lvl8pPr marL="3627013" indent="0">
              <a:buNone/>
              <a:defRPr sz="1020"/>
            </a:lvl8pPr>
            <a:lvl9pPr marL="4145158" indent="0">
              <a:buNone/>
              <a:defRPr sz="1020"/>
            </a:lvl9pPr>
          </a:lstStyle>
          <a:p>
            <a:pPr lvl="0"/>
            <a:r>
              <a:rPr lang="ru-RU"/>
              <a:t>Образец текста</a:t>
            </a:r>
          </a:p>
        </p:txBody>
      </p:sp>
      <p:sp>
        <p:nvSpPr>
          <p:cNvPr id="8" name="Date Placeholder 7"/>
          <p:cNvSpPr>
            <a:spLocks noGrp="1"/>
          </p:cNvSpPr>
          <p:nvPr>
            <p:ph type="dt" sz="half" idx="10"/>
          </p:nvPr>
        </p:nvSpPr>
        <p:spPr/>
        <p:txBody>
          <a:bodyPr/>
          <a:lstStyle/>
          <a:p>
            <a:fld id="{1D8BD707-D9CF-40AE-B4C6-C98DA3205C09}" type="datetimeFigureOut">
              <a:rPr lang="en-US" smtClean="0"/>
              <a:t>11/10/2022</a:t>
            </a:fld>
            <a:endParaRPr lang="en-US"/>
          </a:p>
        </p:txBody>
      </p:sp>
      <p:sp>
        <p:nvSpPr>
          <p:cNvPr id="9" name="Footer Placeholder 8"/>
          <p:cNvSpPr>
            <a:spLocks noGrp="1"/>
          </p:cNvSpPr>
          <p:nvPr>
            <p:ph type="ftr" sz="quarter" idx="11"/>
          </p:nvPr>
        </p:nvSpPr>
        <p:spPr/>
        <p:txBody>
          <a:bodyPr/>
          <a:lstStyle>
            <a:lvl1pPr algn="r">
              <a:defRPr/>
            </a:lvl1pPr>
          </a:lstStyle>
          <a:p>
            <a:endParaRPr lang="ru-RU"/>
          </a:p>
        </p:txBody>
      </p:sp>
      <p:sp>
        <p:nvSpPr>
          <p:cNvPr id="11" name="Slide Number Placeholder 10"/>
          <p:cNvSpPr>
            <a:spLocks noGrp="1"/>
          </p:cNvSpPr>
          <p:nvPr>
            <p:ph type="sldNum" sz="quarter" idx="12"/>
          </p:nvPr>
        </p:nvSpPr>
        <p:spPr>
          <a:xfrm>
            <a:off x="11779501" y="7052736"/>
            <a:ext cx="1658112" cy="310896"/>
          </a:xfrm>
        </p:spPr>
        <p:txBody>
          <a:bodyPr/>
          <a:lstStyle>
            <a:lvl1pPr>
              <a:defRPr>
                <a:solidFill>
                  <a:srgbClr val="FFFFFF"/>
                </a:solidFill>
              </a:defRPr>
            </a:lvl1pPr>
          </a:lstStyle>
          <a:p>
            <a:fld id="{B6F15528-21DE-4FAA-801E-634DDDAF4B2B}" type="slidenum">
              <a:rPr lang="ru-RU" smtClean="0"/>
              <a:t>‹#›</a:t>
            </a:fld>
            <a:endParaRPr lang="ru-RU"/>
          </a:p>
        </p:txBody>
      </p:sp>
      <p:sp>
        <p:nvSpPr>
          <p:cNvPr id="12" name="Rectangle 11"/>
          <p:cNvSpPr/>
          <p:nvPr/>
        </p:nvSpPr>
        <p:spPr>
          <a:xfrm>
            <a:off x="10378552" y="424891"/>
            <a:ext cx="3005328" cy="6922618"/>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43867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4" name="Rectangle 13"/>
          <p:cNvSpPr/>
          <p:nvPr/>
        </p:nvSpPr>
        <p:spPr>
          <a:xfrm>
            <a:off x="10223104" y="269443"/>
            <a:ext cx="3316224" cy="7233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535920" y="683971"/>
            <a:ext cx="2756611" cy="1865376"/>
          </a:xfrm>
        </p:spPr>
        <p:txBody>
          <a:bodyPr anchor="b">
            <a:noAutofit/>
          </a:bodyPr>
          <a:lstStyle>
            <a:lvl1pPr algn="l">
              <a:defRPr sz="3173" b="0">
                <a:solidFill>
                  <a:srgbClr val="FFFFFF"/>
                </a:solidFill>
                <a:latin typeface="+mj-lt"/>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9079" y="269443"/>
            <a:ext cx="9668866" cy="7233514"/>
          </a:xfrm>
          <a:solidFill>
            <a:schemeClr val="accent1">
              <a:lumMod val="60000"/>
              <a:lumOff val="40000"/>
            </a:schemeClr>
          </a:solidFill>
          <a:ln>
            <a:noFill/>
          </a:ln>
        </p:spPr>
        <p:txBody>
          <a:bodyPr anchor="t"/>
          <a:lstStyle>
            <a:lvl1pPr marL="0" indent="0">
              <a:buNone/>
              <a:defRPr sz="3627"/>
            </a:lvl1pPr>
            <a:lvl2pPr marL="518145" indent="0">
              <a:buNone/>
              <a:defRPr sz="3173"/>
            </a:lvl2pPr>
            <a:lvl3pPr marL="1036290" indent="0">
              <a:buNone/>
              <a:defRPr sz="2720"/>
            </a:lvl3pPr>
            <a:lvl4pPr marL="1554434" indent="0">
              <a:buNone/>
              <a:defRPr sz="2267"/>
            </a:lvl4pPr>
            <a:lvl5pPr marL="2072579" indent="0">
              <a:buNone/>
              <a:defRPr sz="2267"/>
            </a:lvl5pPr>
            <a:lvl6pPr marL="2590724" indent="0">
              <a:buNone/>
              <a:defRPr sz="2267"/>
            </a:lvl6pPr>
            <a:lvl7pPr marL="3108869" indent="0">
              <a:buNone/>
              <a:defRPr sz="2267"/>
            </a:lvl7pPr>
            <a:lvl8pPr marL="3627013" indent="0">
              <a:buNone/>
              <a:defRPr sz="2267"/>
            </a:lvl8pPr>
            <a:lvl9pPr marL="4145158" indent="0">
              <a:buNone/>
              <a:defRPr sz="2267"/>
            </a:lvl9pPr>
          </a:lstStyle>
          <a:p>
            <a:r>
              <a:rPr lang="ru-RU"/>
              <a:t>Вставка рисунка</a:t>
            </a:r>
            <a:endParaRPr lang="en-US" dirty="0"/>
          </a:p>
        </p:txBody>
      </p:sp>
      <p:sp>
        <p:nvSpPr>
          <p:cNvPr id="4" name="Text Placeholder 3"/>
          <p:cNvSpPr>
            <a:spLocks noGrp="1"/>
          </p:cNvSpPr>
          <p:nvPr>
            <p:ph type="body" sz="half" idx="2"/>
          </p:nvPr>
        </p:nvSpPr>
        <p:spPr>
          <a:xfrm>
            <a:off x="10535920" y="2590800"/>
            <a:ext cx="2756611" cy="3969106"/>
          </a:xfrm>
        </p:spPr>
        <p:txBody>
          <a:bodyPr>
            <a:normAutofit/>
          </a:bodyPr>
          <a:lstStyle>
            <a:lvl1pPr marL="0" indent="0" algn="l">
              <a:lnSpc>
                <a:spcPct val="110000"/>
              </a:lnSpc>
              <a:spcBef>
                <a:spcPts val="907"/>
              </a:spcBef>
              <a:buNone/>
              <a:defRPr sz="1587">
                <a:solidFill>
                  <a:srgbClr val="FFFFFF"/>
                </a:solidFill>
              </a:defRPr>
            </a:lvl1pPr>
            <a:lvl2pPr marL="518145" indent="0">
              <a:buNone/>
              <a:defRPr sz="1360"/>
            </a:lvl2pPr>
            <a:lvl3pPr marL="1036290" indent="0">
              <a:buNone/>
              <a:defRPr sz="1133"/>
            </a:lvl3pPr>
            <a:lvl4pPr marL="1554434" indent="0">
              <a:buNone/>
              <a:defRPr sz="1020"/>
            </a:lvl4pPr>
            <a:lvl5pPr marL="2072579" indent="0">
              <a:buNone/>
              <a:defRPr sz="1020"/>
            </a:lvl5pPr>
            <a:lvl6pPr marL="2590724" indent="0">
              <a:buNone/>
              <a:defRPr sz="1020"/>
            </a:lvl6pPr>
            <a:lvl7pPr marL="3108869" indent="0">
              <a:buNone/>
              <a:defRPr sz="1020"/>
            </a:lvl7pPr>
            <a:lvl8pPr marL="3627013" indent="0">
              <a:buNone/>
              <a:defRPr sz="1020"/>
            </a:lvl8pPr>
            <a:lvl9pPr marL="4145158" indent="0">
              <a:buNone/>
              <a:defRPr sz="1020"/>
            </a:lvl9pPr>
          </a:lstStyle>
          <a:p>
            <a:pPr lvl="0"/>
            <a:r>
              <a:rPr lang="ru-RU"/>
              <a:t>Образец текста</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1D8BD707-D9CF-40AE-B4C6-C98DA3205C09}" type="datetimeFigureOut">
              <a:rPr lang="en-US" smtClean="0"/>
              <a:t>11/10/2022</a:t>
            </a:fld>
            <a:endParaRPr lang="en-US"/>
          </a:p>
        </p:txBody>
      </p:sp>
      <p:sp>
        <p:nvSpPr>
          <p:cNvPr id="6" name="Footer Placeholder 5"/>
          <p:cNvSpPr>
            <a:spLocks noGrp="1"/>
          </p:cNvSpPr>
          <p:nvPr>
            <p:ph type="ftr" sz="quarter" idx="11"/>
          </p:nvPr>
        </p:nvSpPr>
        <p:spPr/>
        <p:txBody>
          <a:bodyPr/>
          <a:lstStyle>
            <a:lvl1pPr marL="0" algn="r" defTabSz="1036290" rtl="0" eaLnBrk="1" latinLnBrk="0" hangingPunct="1">
              <a:defRPr lang="en-US" sz="1133"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ru-RU"/>
          </a:p>
        </p:txBody>
      </p:sp>
      <p:sp>
        <p:nvSpPr>
          <p:cNvPr id="7" name="Slide Number Placeholder 6"/>
          <p:cNvSpPr>
            <a:spLocks noGrp="1"/>
          </p:cNvSpPr>
          <p:nvPr>
            <p:ph type="sldNum" sz="quarter" idx="12"/>
          </p:nvPr>
        </p:nvSpPr>
        <p:spPr>
          <a:xfrm>
            <a:off x="11782958" y="7057339"/>
            <a:ext cx="1658112" cy="310896"/>
          </a:xfrm>
        </p:spPr>
        <p:txBody>
          <a:bodyPr/>
          <a:lstStyle>
            <a:lvl1pPr>
              <a:defRPr>
                <a:solidFill>
                  <a:srgbClr val="FFFFFF"/>
                </a:solidFill>
              </a:defRPr>
            </a:lvl1pPr>
          </a:lstStyle>
          <a:p>
            <a:fld id="{B6F15528-21DE-4FAA-801E-634DDDAF4B2B}" type="slidenum">
              <a:rPr lang="ru-RU" smtClean="0"/>
              <a:t>‹#›</a:t>
            </a:fld>
            <a:endParaRPr lang="ru-RU"/>
          </a:p>
        </p:txBody>
      </p:sp>
      <p:sp>
        <p:nvSpPr>
          <p:cNvPr id="10" name="Rectangle 9"/>
          <p:cNvSpPr/>
          <p:nvPr/>
        </p:nvSpPr>
        <p:spPr>
          <a:xfrm>
            <a:off x="10378552" y="424891"/>
            <a:ext cx="3005328" cy="6922618"/>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83743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F15528-21DE-4FAA-801E-634DDDAF4B2B}" type="slidenum">
              <a:rPr lang="ru-RU" smtClean="0"/>
              <a:t>‹#›</a:t>
            </a:fld>
            <a:endParaRPr lang="ru-RU"/>
          </a:p>
        </p:txBody>
      </p:sp>
    </p:spTree>
    <p:extLst>
      <p:ext uri="{BB962C8B-B14F-4D97-AF65-F5344CB8AC3E}">
        <p14:creationId xmlns:p14="http://schemas.microsoft.com/office/powerpoint/2010/main" val="134744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90480" y="863600"/>
            <a:ext cx="2677160" cy="595884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949960" y="863600"/>
            <a:ext cx="9154160" cy="595884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F15528-21DE-4FAA-801E-634DDDAF4B2B}" type="slidenum">
              <a:rPr lang="ru-RU" smtClean="0"/>
              <a:t>‹#›</a:t>
            </a:fld>
            <a:endParaRPr lang="ru-RU"/>
          </a:p>
        </p:txBody>
      </p:sp>
    </p:spTree>
    <p:extLst>
      <p:ext uri="{BB962C8B-B14F-4D97-AF65-F5344CB8AC3E}">
        <p14:creationId xmlns:p14="http://schemas.microsoft.com/office/powerpoint/2010/main" val="4055802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51135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00" b="0" i="0">
                <a:solidFill>
                  <a:srgbClr val="5C88A5"/>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11/10/2022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48614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65989" y="269443"/>
            <a:ext cx="13285622" cy="7233514"/>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209040" y="728273"/>
            <a:ext cx="11399520" cy="155448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209040" y="2383536"/>
            <a:ext cx="11399520" cy="445617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310896" y="7148695"/>
            <a:ext cx="3108960" cy="310896"/>
          </a:xfrm>
          <a:prstGeom prst="rect">
            <a:avLst/>
          </a:prstGeom>
        </p:spPr>
        <p:txBody>
          <a:bodyPr vert="horz" lIns="91440" tIns="45720" rIns="91440" bIns="45720" rtlCol="0" anchor="b"/>
          <a:lstStyle>
            <a:lvl1pPr algn="l">
              <a:defRPr sz="1133">
                <a:solidFill>
                  <a:schemeClr val="tx1">
                    <a:lumMod val="75000"/>
                    <a:lumOff val="25000"/>
                  </a:schemeClr>
                </a:solidFill>
              </a:defRPr>
            </a:lvl1pPr>
          </a:lstStyle>
          <a:p>
            <a:fld id="{1D8BD707-D9CF-40AE-B4C6-C98DA3205C09}" type="datetimeFigureOut">
              <a:rPr lang="en-US" smtClean="0"/>
              <a:t>11/10/2022</a:t>
            </a:fld>
            <a:endParaRPr lang="en-US"/>
          </a:p>
        </p:txBody>
      </p:sp>
      <p:sp>
        <p:nvSpPr>
          <p:cNvPr id="5" name="Footer Placeholder 4"/>
          <p:cNvSpPr>
            <a:spLocks noGrp="1"/>
          </p:cNvSpPr>
          <p:nvPr>
            <p:ph type="ftr" sz="quarter" idx="3"/>
          </p:nvPr>
        </p:nvSpPr>
        <p:spPr>
          <a:xfrm>
            <a:off x="3955288" y="7148695"/>
            <a:ext cx="5907024" cy="310896"/>
          </a:xfrm>
          <a:prstGeom prst="rect">
            <a:avLst/>
          </a:prstGeom>
        </p:spPr>
        <p:txBody>
          <a:bodyPr vert="horz" lIns="91440" tIns="45720" rIns="91440" bIns="45720" rtlCol="0" anchor="b"/>
          <a:lstStyle>
            <a:lvl1pPr algn="ctr">
              <a:defRPr sz="1133">
                <a:solidFill>
                  <a:schemeClr val="tx1">
                    <a:lumMod val="75000"/>
                    <a:lumOff val="25000"/>
                  </a:schemeClr>
                </a:solidFill>
              </a:defRPr>
            </a:lvl1pPr>
          </a:lstStyle>
          <a:p>
            <a:endParaRPr lang="ru-RU"/>
          </a:p>
        </p:txBody>
      </p:sp>
      <p:sp>
        <p:nvSpPr>
          <p:cNvPr id="6" name="Slide Number Placeholder 5"/>
          <p:cNvSpPr>
            <a:spLocks noGrp="1"/>
          </p:cNvSpPr>
          <p:nvPr>
            <p:ph type="sldNum" sz="quarter" idx="4"/>
          </p:nvPr>
        </p:nvSpPr>
        <p:spPr>
          <a:xfrm>
            <a:off x="11865864" y="7148695"/>
            <a:ext cx="1658112" cy="310896"/>
          </a:xfrm>
          <a:prstGeom prst="rect">
            <a:avLst/>
          </a:prstGeom>
        </p:spPr>
        <p:txBody>
          <a:bodyPr vert="horz" lIns="91440" tIns="45720" rIns="91440" bIns="45720" rtlCol="0" anchor="b"/>
          <a:lstStyle>
            <a:lvl1pPr algn="r">
              <a:defRPr sz="1133">
                <a:solidFill>
                  <a:schemeClr val="tx1">
                    <a:lumMod val="75000"/>
                    <a:lumOff val="25000"/>
                  </a:schemeClr>
                </a:solidFill>
              </a:defRPr>
            </a:lvl1pPr>
          </a:lstStyle>
          <a:p>
            <a:fld id="{B6F15528-21DE-4FAA-801E-634DDDAF4B2B}" type="slidenum">
              <a:rPr lang="ru-RU" smtClean="0"/>
              <a:t>‹#›</a:t>
            </a:fld>
            <a:endParaRPr lang="ru-RU"/>
          </a:p>
        </p:txBody>
      </p:sp>
    </p:spTree>
    <p:extLst>
      <p:ext uri="{BB962C8B-B14F-4D97-AF65-F5344CB8AC3E}">
        <p14:creationId xmlns:p14="http://schemas.microsoft.com/office/powerpoint/2010/main" val="2856990397"/>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Lst>
  <p:txStyles>
    <p:titleStyle>
      <a:lvl1pPr algn="l" defTabSz="1036290" rtl="0" eaLnBrk="1" latinLnBrk="0" hangingPunct="1">
        <a:lnSpc>
          <a:spcPct val="90000"/>
        </a:lnSpc>
        <a:spcBef>
          <a:spcPct val="0"/>
        </a:spcBef>
        <a:buNone/>
        <a:defRPr lang="en-US" sz="5440" kern="1200" cap="none" spc="0" baseline="0" dirty="0">
          <a:solidFill>
            <a:schemeClr val="tx1">
              <a:lumMod val="85000"/>
              <a:lumOff val="15000"/>
            </a:schemeClr>
          </a:solidFill>
          <a:effectLst/>
          <a:latin typeface="+mj-lt"/>
          <a:ea typeface="+mn-ea"/>
          <a:cs typeface="+mn-cs"/>
        </a:defRPr>
      </a:lvl1pPr>
    </p:titleStyle>
    <p:bodyStyle>
      <a:lvl1pPr marL="207258" indent="-207258" algn="l" defTabSz="1036290" rtl="0" eaLnBrk="1" latinLnBrk="0" hangingPunct="1">
        <a:lnSpc>
          <a:spcPct val="100000"/>
        </a:lnSpc>
        <a:spcBef>
          <a:spcPts val="1020"/>
        </a:spcBef>
        <a:spcAft>
          <a:spcPts val="0"/>
        </a:spcAft>
        <a:buClr>
          <a:schemeClr val="tx1">
            <a:lumMod val="85000"/>
            <a:lumOff val="15000"/>
          </a:schemeClr>
        </a:buClr>
        <a:buFont typeface="Garamond" pitchFamily="18" charset="0"/>
        <a:buChar char="◦"/>
        <a:defRPr sz="2040" kern="1200">
          <a:solidFill>
            <a:schemeClr val="tx1"/>
          </a:solidFill>
          <a:latin typeface="+mn-lt"/>
          <a:ea typeface="+mn-ea"/>
          <a:cs typeface="+mn-cs"/>
        </a:defRPr>
      </a:lvl1pPr>
      <a:lvl2pPr marL="518145" indent="-207258" algn="l" defTabSz="1036290" rtl="0" eaLnBrk="1" latinLnBrk="0" hangingPunct="1">
        <a:lnSpc>
          <a:spcPct val="100000"/>
        </a:lnSpc>
        <a:spcBef>
          <a:spcPts val="567"/>
        </a:spcBef>
        <a:buClr>
          <a:schemeClr val="tx1">
            <a:lumMod val="85000"/>
            <a:lumOff val="15000"/>
          </a:schemeClr>
        </a:buClr>
        <a:buFont typeface="Garamond" pitchFamily="18" charset="0"/>
        <a:buChar char="◦"/>
        <a:defRPr sz="1813" kern="1200">
          <a:solidFill>
            <a:schemeClr val="tx1"/>
          </a:solidFill>
          <a:latin typeface="+mn-lt"/>
          <a:ea typeface="+mn-ea"/>
          <a:cs typeface="+mn-cs"/>
        </a:defRPr>
      </a:lvl2pPr>
      <a:lvl3pPr marL="829032" indent="-207258"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3pPr>
      <a:lvl4pPr marL="1139918" indent="-207258"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4pPr>
      <a:lvl5pPr marL="1450805" indent="-207258"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5pPr>
      <a:lvl6pPr marL="1813280" indent="-259072"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6pPr>
      <a:lvl7pPr marL="2153270" indent="-259072"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7pPr>
      <a:lvl8pPr marL="2493260" indent="-259072"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8pPr>
      <a:lvl9pPr marL="2833250" indent="-259072"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9pPr>
    </p:bodyStyle>
    <p:otherStyle>
      <a:defPPr>
        <a:defRPr lang="en-US"/>
      </a:defPPr>
      <a:lvl1pPr marL="0" algn="l" defTabSz="1036290" rtl="0" eaLnBrk="1" latinLnBrk="0" hangingPunct="1">
        <a:defRPr sz="2040" kern="1200">
          <a:solidFill>
            <a:schemeClr val="tx1"/>
          </a:solidFill>
          <a:latin typeface="+mn-lt"/>
          <a:ea typeface="+mn-ea"/>
          <a:cs typeface="+mn-cs"/>
        </a:defRPr>
      </a:lvl1pPr>
      <a:lvl2pPr marL="518145" algn="l" defTabSz="1036290" rtl="0" eaLnBrk="1" latinLnBrk="0" hangingPunct="1">
        <a:defRPr sz="2040" kern="1200">
          <a:solidFill>
            <a:schemeClr val="tx1"/>
          </a:solidFill>
          <a:latin typeface="+mn-lt"/>
          <a:ea typeface="+mn-ea"/>
          <a:cs typeface="+mn-cs"/>
        </a:defRPr>
      </a:lvl2pPr>
      <a:lvl3pPr marL="1036290" algn="l" defTabSz="1036290" rtl="0" eaLnBrk="1" latinLnBrk="0" hangingPunct="1">
        <a:defRPr sz="2040" kern="1200">
          <a:solidFill>
            <a:schemeClr val="tx1"/>
          </a:solidFill>
          <a:latin typeface="+mn-lt"/>
          <a:ea typeface="+mn-ea"/>
          <a:cs typeface="+mn-cs"/>
        </a:defRPr>
      </a:lvl3pPr>
      <a:lvl4pPr marL="1554434" algn="l" defTabSz="1036290" rtl="0" eaLnBrk="1" latinLnBrk="0" hangingPunct="1">
        <a:defRPr sz="2040" kern="1200">
          <a:solidFill>
            <a:schemeClr val="tx1"/>
          </a:solidFill>
          <a:latin typeface="+mn-lt"/>
          <a:ea typeface="+mn-ea"/>
          <a:cs typeface="+mn-cs"/>
        </a:defRPr>
      </a:lvl4pPr>
      <a:lvl5pPr marL="2072579" algn="l" defTabSz="1036290" rtl="0" eaLnBrk="1" latinLnBrk="0" hangingPunct="1">
        <a:defRPr sz="2040" kern="1200">
          <a:solidFill>
            <a:schemeClr val="tx1"/>
          </a:solidFill>
          <a:latin typeface="+mn-lt"/>
          <a:ea typeface="+mn-ea"/>
          <a:cs typeface="+mn-cs"/>
        </a:defRPr>
      </a:lvl5pPr>
      <a:lvl6pPr marL="2590724" algn="l" defTabSz="1036290" rtl="0" eaLnBrk="1" latinLnBrk="0" hangingPunct="1">
        <a:defRPr sz="2040" kern="1200">
          <a:solidFill>
            <a:schemeClr val="tx1"/>
          </a:solidFill>
          <a:latin typeface="+mn-lt"/>
          <a:ea typeface="+mn-ea"/>
          <a:cs typeface="+mn-cs"/>
        </a:defRPr>
      </a:lvl6pPr>
      <a:lvl7pPr marL="3108869" algn="l" defTabSz="1036290" rtl="0" eaLnBrk="1" latinLnBrk="0" hangingPunct="1">
        <a:defRPr sz="2040" kern="1200">
          <a:solidFill>
            <a:schemeClr val="tx1"/>
          </a:solidFill>
          <a:latin typeface="+mn-lt"/>
          <a:ea typeface="+mn-ea"/>
          <a:cs typeface="+mn-cs"/>
        </a:defRPr>
      </a:lvl7pPr>
      <a:lvl8pPr marL="3627013" algn="l" defTabSz="1036290" rtl="0" eaLnBrk="1" latinLnBrk="0" hangingPunct="1">
        <a:defRPr sz="2040" kern="1200">
          <a:solidFill>
            <a:schemeClr val="tx1"/>
          </a:solidFill>
          <a:latin typeface="+mn-lt"/>
          <a:ea typeface="+mn-ea"/>
          <a:cs typeface="+mn-cs"/>
        </a:defRPr>
      </a:lvl8pPr>
      <a:lvl9pPr marL="4145158" algn="l" defTabSz="1036290" rtl="0" eaLnBrk="1" latinLnBrk="0" hangingPunct="1">
        <a:defRPr sz="20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39706" y="5456487"/>
            <a:ext cx="4607560" cy="405880"/>
          </a:xfrm>
          <a:prstGeom prst="rect">
            <a:avLst/>
          </a:prstGeom>
        </p:spPr>
        <p:txBody>
          <a:bodyPr vert="horz" wrap="square" lIns="0" tIns="13335" rIns="0" bIns="0" rtlCol="0">
            <a:spAutoFit/>
          </a:bodyPr>
          <a:lstStyle/>
          <a:p>
            <a:pPr marL="12699">
              <a:spcBef>
                <a:spcPts val="105"/>
              </a:spcBef>
            </a:pPr>
            <a:endParaRPr sz="2550" dirty="0">
              <a:latin typeface="Arial"/>
              <a:cs typeface="Arial"/>
            </a:endParaRPr>
          </a:p>
        </p:txBody>
      </p:sp>
      <p:sp>
        <p:nvSpPr>
          <p:cNvPr id="8" name="object 8"/>
          <p:cNvSpPr/>
          <p:nvPr/>
        </p:nvSpPr>
        <p:spPr>
          <a:xfrm>
            <a:off x="1651000" y="1376106"/>
            <a:ext cx="10363199" cy="5020188"/>
          </a:xfrm>
          <a:custGeom>
            <a:avLst/>
            <a:gdLst/>
            <a:ahLst/>
            <a:cxnLst/>
            <a:rect l="l" t="t" r="r" b="b"/>
            <a:pathLst>
              <a:path w="4397375" h="3517900">
                <a:moveTo>
                  <a:pt x="0" y="0"/>
                </a:moveTo>
                <a:lnTo>
                  <a:pt x="4396942" y="0"/>
                </a:lnTo>
                <a:lnTo>
                  <a:pt x="4396942" y="3517553"/>
                </a:lnTo>
                <a:lnTo>
                  <a:pt x="0" y="3517553"/>
                </a:lnTo>
                <a:lnTo>
                  <a:pt x="0" y="0"/>
                </a:lnTo>
                <a:close/>
              </a:path>
            </a:pathLst>
          </a:custGeom>
          <a:ln w="35966">
            <a:solidFill>
              <a:srgbClr val="000000"/>
            </a:solidFill>
          </a:ln>
        </p:spPr>
        <p:txBody>
          <a:bodyPr wrap="square" lIns="0" tIns="0" rIns="0" bIns="0" rtlCol="0"/>
          <a:lstStyle/>
          <a:p>
            <a:endParaRPr/>
          </a:p>
        </p:txBody>
      </p:sp>
      <p:sp>
        <p:nvSpPr>
          <p:cNvPr id="2" name="Прямоугольник 1">
            <a:extLst>
              <a:ext uri="{FF2B5EF4-FFF2-40B4-BE49-F238E27FC236}">
                <a16:creationId xmlns:a16="http://schemas.microsoft.com/office/drawing/2014/main" id="{0F203B58-965E-4A2B-AAEC-E7319D49238A}"/>
              </a:ext>
            </a:extLst>
          </p:cNvPr>
          <p:cNvSpPr/>
          <p:nvPr/>
        </p:nvSpPr>
        <p:spPr>
          <a:xfrm>
            <a:off x="1917700" y="2667000"/>
            <a:ext cx="9982199" cy="3108543"/>
          </a:xfrm>
          <a:prstGeom prst="rect">
            <a:avLst/>
          </a:prstGeom>
        </p:spPr>
        <p:txBody>
          <a:bodyPr wrap="square">
            <a:spAutoFit/>
          </a:bodyPr>
          <a:lstStyle/>
          <a:p>
            <a:pPr algn="ctr"/>
            <a:r>
              <a:rPr lang="en-US" sz="3600" b="1" dirty="0">
                <a:ea typeface="Calibri" panose="020F0502020204030204" pitchFamily="34" charset="0"/>
              </a:rPr>
              <a:t>Elective course “ECG in General Practice”</a:t>
            </a:r>
          </a:p>
          <a:p>
            <a:pPr algn="ctr">
              <a:spcAft>
                <a:spcPts val="0"/>
              </a:spcAft>
            </a:pPr>
            <a:endParaRPr lang="en-US" sz="4000" b="1" dirty="0">
              <a:latin typeface="Times New Roman" panose="02020603050405020304" pitchFamily="18" charset="0"/>
              <a:ea typeface="Calibri" panose="020F0502020204030204" pitchFamily="34" charset="0"/>
            </a:endParaRPr>
          </a:p>
          <a:p>
            <a:pPr algn="ctr">
              <a:spcAft>
                <a:spcPts val="0"/>
              </a:spcAft>
            </a:pPr>
            <a:endParaRPr lang="en-US" sz="4000" b="1" dirty="0">
              <a:latin typeface="Times New Roman" panose="02020603050405020304" pitchFamily="18" charset="0"/>
              <a:ea typeface="Calibri" panose="020F0502020204030204" pitchFamily="34" charset="0"/>
            </a:endParaRPr>
          </a:p>
          <a:p>
            <a:pPr algn="ctr">
              <a:spcAft>
                <a:spcPts val="0"/>
              </a:spcAft>
            </a:pPr>
            <a:r>
              <a:rPr lang="en-US" sz="4000" b="1" dirty="0">
                <a:latin typeface="Times New Roman" panose="02020603050405020304" pitchFamily="18" charset="0"/>
                <a:ea typeface="Calibri" panose="020F0502020204030204" pitchFamily="34" charset="0"/>
              </a:rPr>
              <a:t>Content module</a:t>
            </a:r>
            <a:r>
              <a:rPr lang="en-US" sz="4000" dirty="0">
                <a:latin typeface="Times New Roman" panose="02020603050405020304" pitchFamily="18" charset="0"/>
                <a:ea typeface="Calibri" panose="020F0502020204030204" pitchFamily="34" charset="0"/>
              </a:rPr>
              <a:t> </a:t>
            </a:r>
            <a:r>
              <a:rPr lang="en-US" sz="4000" b="1" dirty="0">
                <a:latin typeface="Times New Roman" panose="02020603050405020304" pitchFamily="18" charset="0"/>
                <a:ea typeface="Calibri" panose="020F0502020204030204" pitchFamily="34" charset="0"/>
              </a:rPr>
              <a:t>1</a:t>
            </a:r>
            <a:endParaRPr lang="ru-RU" sz="4000" dirty="0">
              <a:latin typeface="Times New Roman" panose="02020603050405020304" pitchFamily="18" charset="0"/>
              <a:ea typeface="Calibri" panose="020F0502020204030204" pitchFamily="34" charset="0"/>
            </a:endParaRPr>
          </a:p>
          <a:p>
            <a:pPr algn="ctr">
              <a:spcAft>
                <a:spcPts val="0"/>
              </a:spcAft>
            </a:pPr>
            <a:r>
              <a:rPr lang="en-US" sz="4000" b="1" dirty="0">
                <a:latin typeface="Times New Roman" panose="02020603050405020304" pitchFamily="18" charset="0"/>
                <a:ea typeface="Calibri" panose="020F0502020204030204" pitchFamily="34" charset="0"/>
              </a:rPr>
              <a:t>Basics of electrocardiography</a:t>
            </a:r>
            <a:endParaRPr lang="ru-RU" sz="4000" dirty="0">
              <a:effectLst/>
              <a:latin typeface="Times New Roman" panose="02020603050405020304" pitchFamily="18" charset="0"/>
              <a:ea typeface="Calibri" panose="020F0502020204030204" pitchFamily="34" charset="0"/>
            </a:endParaRPr>
          </a:p>
        </p:txBody>
      </p:sp>
      <p:sp>
        <p:nvSpPr>
          <p:cNvPr id="6" name="TextBox 5">
            <a:extLst>
              <a:ext uri="{FF2B5EF4-FFF2-40B4-BE49-F238E27FC236}">
                <a16:creationId xmlns:a16="http://schemas.microsoft.com/office/drawing/2014/main" id="{247C463B-0F81-4569-858A-795AFCFF0027}"/>
              </a:ext>
            </a:extLst>
          </p:cNvPr>
          <p:cNvSpPr txBox="1"/>
          <p:nvPr/>
        </p:nvSpPr>
        <p:spPr>
          <a:xfrm>
            <a:off x="3335611" y="1556090"/>
            <a:ext cx="6989414" cy="707886"/>
          </a:xfrm>
          <a:prstGeom prst="rect">
            <a:avLst/>
          </a:prstGeom>
          <a:noFill/>
        </p:spPr>
        <p:txBody>
          <a:bodyPr wrap="none" rtlCol="0">
            <a:spAutoFit/>
          </a:bodyPr>
          <a:lstStyle/>
          <a:p>
            <a:pPr algn="ctr"/>
            <a:r>
              <a:rPr lang="en-US" sz="2000" b="1" dirty="0"/>
              <a:t>Odesa National Medical University</a:t>
            </a:r>
          </a:p>
          <a:p>
            <a:pPr algn="ctr"/>
            <a:r>
              <a:rPr lang="en-US" sz="2000" b="1" dirty="0"/>
              <a:t>Department of Family Medicine and Polyclinic Therapy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80149CED-A11E-4211-9CD8-DBF96EA08A90}"/>
              </a:ext>
            </a:extLst>
          </p:cNvPr>
          <p:cNvSpPr/>
          <p:nvPr/>
        </p:nvSpPr>
        <p:spPr>
          <a:xfrm>
            <a:off x="2003279" y="1524000"/>
            <a:ext cx="9811042" cy="3157788"/>
          </a:xfrm>
          <a:prstGeom prst="rect">
            <a:avLst/>
          </a:prstGeom>
          <a:noFill/>
        </p:spPr>
        <p:txBody>
          <a:bodyPr wrap="square" lIns="103632" tIns="51816" rIns="103632" bIns="51816">
            <a:spAutoFit/>
            <a:scene3d>
              <a:camera prst="orthographicFront"/>
              <a:lightRig rig="soft" dir="t">
                <a:rot lat="0" lon="0" rev="15600000"/>
              </a:lightRig>
            </a:scene3d>
            <a:sp3d extrusionH="57150" prstMaterial="softEdge">
              <a:bevelT w="25400" h="38100"/>
            </a:sp3d>
          </a:bodyPr>
          <a:lstStyle/>
          <a:p>
            <a:pPr marL="185738" algn="ctr"/>
            <a:r>
              <a:rPr lang="en-US" sz="3200" b="1" dirty="0">
                <a:ln/>
              </a:rPr>
              <a:t>Theme 1</a:t>
            </a:r>
          </a:p>
          <a:p>
            <a:pPr algn="ctr"/>
            <a:endParaRPr lang="en-US" sz="4080" b="1" dirty="0">
              <a:ln/>
            </a:endParaRPr>
          </a:p>
          <a:p>
            <a:pPr algn="ctr"/>
            <a:endParaRPr lang="en-US" sz="4080" b="1" dirty="0">
              <a:ln/>
            </a:endParaRPr>
          </a:p>
          <a:p>
            <a:pPr algn="ctr"/>
            <a:r>
              <a:rPr lang="en-US" sz="4400" b="1" dirty="0">
                <a:ln/>
                <a:solidFill>
                  <a:schemeClr val="bg2"/>
                </a:solidFill>
              </a:rPr>
              <a:t>Electrophysiological basis of ECG</a:t>
            </a:r>
          </a:p>
          <a:p>
            <a:pPr algn="ctr"/>
            <a:r>
              <a:rPr lang="en-US" sz="4080" b="1" dirty="0">
                <a:ln/>
              </a:rPr>
              <a:t> </a:t>
            </a:r>
          </a:p>
        </p:txBody>
      </p:sp>
    </p:spTree>
    <p:extLst>
      <p:ext uri="{BB962C8B-B14F-4D97-AF65-F5344CB8AC3E}">
        <p14:creationId xmlns:p14="http://schemas.microsoft.com/office/powerpoint/2010/main" val="2118360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378DAF-3B59-4BFB-B036-EAF9B0431071}"/>
              </a:ext>
            </a:extLst>
          </p:cNvPr>
          <p:cNvSpPr>
            <a:spLocks noGrp="1"/>
          </p:cNvSpPr>
          <p:nvPr>
            <p:ph type="title"/>
          </p:nvPr>
        </p:nvSpPr>
        <p:spPr>
          <a:xfrm>
            <a:off x="889000" y="583196"/>
            <a:ext cx="12192000" cy="1554480"/>
          </a:xfrm>
        </p:spPr>
        <p:txBody>
          <a:bodyPr>
            <a:noAutofit/>
          </a:bodyPr>
          <a:lstStyle/>
          <a:p>
            <a:r>
              <a:rPr lang="en-US" sz="2000" dirty="0"/>
              <a:t>The heart is a mechanical pump whose activity is governed by the electrical conduction system. </a:t>
            </a:r>
            <a:br>
              <a:rPr lang="en-US" sz="2000" dirty="0"/>
            </a:br>
            <a:r>
              <a:rPr lang="en-US" sz="2000" dirty="0"/>
              <a:t>It is essential to possess a strong understanding of the physiology of the cardiac cells as this will help you appreciate how the heart works and the implications of findings on the ECG. </a:t>
            </a:r>
            <a:endParaRPr lang="ru-RU" sz="4800" dirty="0"/>
          </a:p>
        </p:txBody>
      </p:sp>
      <p:sp>
        <p:nvSpPr>
          <p:cNvPr id="3" name="Объект 2">
            <a:extLst>
              <a:ext uri="{FF2B5EF4-FFF2-40B4-BE49-F238E27FC236}">
                <a16:creationId xmlns:a16="http://schemas.microsoft.com/office/drawing/2014/main" id="{61023312-E356-43CB-8E44-F85838F2725D}"/>
              </a:ext>
            </a:extLst>
          </p:cNvPr>
          <p:cNvSpPr>
            <a:spLocks noGrp="1"/>
          </p:cNvSpPr>
          <p:nvPr>
            <p:ph idx="1"/>
          </p:nvPr>
        </p:nvSpPr>
        <p:spPr>
          <a:xfrm>
            <a:off x="889000" y="2383535"/>
            <a:ext cx="6461760" cy="4456176"/>
          </a:xfrm>
        </p:spPr>
        <p:txBody>
          <a:bodyPr>
            <a:normAutofit lnSpcReduction="10000"/>
          </a:bodyPr>
          <a:lstStyle/>
          <a:p>
            <a:pPr marL="0" indent="0">
              <a:buNone/>
            </a:pPr>
            <a:r>
              <a:rPr lang="en-US" b="1" dirty="0"/>
              <a:t>The heart has four chambers:</a:t>
            </a:r>
          </a:p>
          <a:p>
            <a:pPr marL="439738" indent="-355600"/>
            <a:r>
              <a:rPr lang="en-US" dirty="0"/>
              <a:t>The right atrium receives blood from the veins and pumps it to the right ventricle.</a:t>
            </a:r>
          </a:p>
          <a:p>
            <a:pPr marL="439738" indent="-355600"/>
            <a:r>
              <a:rPr lang="en-US" dirty="0"/>
              <a:t>The right ventricle receives blood from the right atrium and pumps it to the lungs, where it is loaded with oxygen.</a:t>
            </a:r>
          </a:p>
          <a:p>
            <a:pPr marL="439738" indent="-355600"/>
            <a:r>
              <a:rPr lang="en-US" dirty="0"/>
              <a:t>The left atrium receives oxygenated blood from the lungs and pumps it to the left ventricle.</a:t>
            </a:r>
          </a:p>
          <a:p>
            <a:pPr marL="439738" indent="-355600"/>
            <a:r>
              <a:rPr lang="en-US" dirty="0"/>
              <a:t>The left ventricle (the strongest chamber) pumps oxygen-rich blood to the rest of the body. The left ventricle’s vigorous contractions create our blood pressure.</a:t>
            </a:r>
          </a:p>
          <a:p>
            <a:endParaRPr lang="ru-RU" dirty="0"/>
          </a:p>
        </p:txBody>
      </p:sp>
      <p:pic>
        <p:nvPicPr>
          <p:cNvPr id="4" name="Рисунок 3">
            <a:extLst>
              <a:ext uri="{FF2B5EF4-FFF2-40B4-BE49-F238E27FC236}">
                <a16:creationId xmlns:a16="http://schemas.microsoft.com/office/drawing/2014/main" id="{C48E8180-770B-4405-80C5-14034B8A4FEB}"/>
              </a:ext>
            </a:extLst>
          </p:cNvPr>
          <p:cNvPicPr>
            <a:picLocks noChangeAspect="1"/>
          </p:cNvPicPr>
          <p:nvPr/>
        </p:nvPicPr>
        <p:blipFill>
          <a:blip r:embed="rId2"/>
          <a:stretch>
            <a:fillRect/>
          </a:stretch>
        </p:blipFill>
        <p:spPr>
          <a:xfrm>
            <a:off x="7823200" y="2137676"/>
            <a:ext cx="5386316" cy="4947895"/>
          </a:xfrm>
          <a:prstGeom prst="rect">
            <a:avLst/>
          </a:prstGeom>
        </p:spPr>
      </p:pic>
    </p:spTree>
    <p:extLst>
      <p:ext uri="{BB962C8B-B14F-4D97-AF65-F5344CB8AC3E}">
        <p14:creationId xmlns:p14="http://schemas.microsoft.com/office/powerpoint/2010/main" val="2715132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18F3AC90-AC3D-426D-AEDB-66A892B49CBE}"/>
              </a:ext>
            </a:extLst>
          </p:cNvPr>
          <p:cNvPicPr>
            <a:picLocks noChangeAspect="1"/>
          </p:cNvPicPr>
          <p:nvPr/>
        </p:nvPicPr>
        <p:blipFill rotWithShape="1">
          <a:blip r:embed="rId2"/>
          <a:srcRect l="12135" r="13049"/>
          <a:stretch/>
        </p:blipFill>
        <p:spPr>
          <a:xfrm>
            <a:off x="7366000" y="990600"/>
            <a:ext cx="5825998" cy="4739899"/>
          </a:xfrm>
          <a:prstGeom prst="rect">
            <a:avLst/>
          </a:prstGeom>
          <a:ln>
            <a:noFill/>
          </a:ln>
          <a:effectLst>
            <a:softEdge rad="112500"/>
          </a:effectLst>
        </p:spPr>
      </p:pic>
      <p:sp>
        <p:nvSpPr>
          <p:cNvPr id="3" name="Объект 2">
            <a:extLst>
              <a:ext uri="{FF2B5EF4-FFF2-40B4-BE49-F238E27FC236}">
                <a16:creationId xmlns:a16="http://schemas.microsoft.com/office/drawing/2014/main" id="{75AFBA3B-18D7-4A45-A2EA-1284316EB936}"/>
              </a:ext>
            </a:extLst>
          </p:cNvPr>
          <p:cNvSpPr>
            <a:spLocks noGrp="1"/>
          </p:cNvSpPr>
          <p:nvPr>
            <p:ph idx="1"/>
          </p:nvPr>
        </p:nvSpPr>
        <p:spPr>
          <a:xfrm>
            <a:off x="1082040" y="1143000"/>
            <a:ext cx="5852160" cy="4953000"/>
          </a:xfrm>
        </p:spPr>
        <p:txBody>
          <a:bodyPr>
            <a:normAutofit/>
          </a:bodyPr>
          <a:lstStyle/>
          <a:p>
            <a:pPr marL="0" indent="0">
              <a:buNone/>
            </a:pPr>
            <a:r>
              <a:rPr lang="en-US" sz="2400" b="1" dirty="0"/>
              <a:t>The following regions supplied by the different coronary arteries.</a:t>
            </a:r>
          </a:p>
          <a:p>
            <a:endParaRPr lang="en-US" sz="2400" dirty="0"/>
          </a:p>
          <a:p>
            <a:pPr>
              <a:spcBef>
                <a:spcPts val="600"/>
              </a:spcBef>
            </a:pPr>
            <a:r>
              <a:rPr lang="en-US" sz="2400" dirty="0"/>
              <a:t>Inferior Wall - Right coronary artery</a:t>
            </a:r>
          </a:p>
          <a:p>
            <a:pPr>
              <a:spcBef>
                <a:spcPts val="600"/>
              </a:spcBef>
            </a:pPr>
            <a:r>
              <a:rPr lang="en-US" sz="2400" dirty="0"/>
              <a:t>Anteroseptal - Left anterior descending artery</a:t>
            </a:r>
          </a:p>
          <a:p>
            <a:pPr>
              <a:spcBef>
                <a:spcPts val="600"/>
              </a:spcBef>
            </a:pPr>
            <a:r>
              <a:rPr lang="en-US" sz="2400" dirty="0" err="1"/>
              <a:t>Anteroapical</a:t>
            </a:r>
            <a:r>
              <a:rPr lang="en-US" sz="2400" dirty="0"/>
              <a:t> - Left anterior descending artery (distal)</a:t>
            </a:r>
          </a:p>
          <a:p>
            <a:pPr>
              <a:spcBef>
                <a:spcPts val="600"/>
              </a:spcBef>
            </a:pPr>
            <a:r>
              <a:rPr lang="en-US" sz="2400" dirty="0"/>
              <a:t>Anterolateral - Circumflex artery</a:t>
            </a:r>
          </a:p>
          <a:p>
            <a:pPr>
              <a:spcBef>
                <a:spcPts val="600"/>
              </a:spcBef>
            </a:pPr>
            <a:r>
              <a:rPr lang="en-US" sz="2400" dirty="0"/>
              <a:t>Posterior Wall - Right coronary artery</a:t>
            </a:r>
            <a:endParaRPr lang="ru-RU" sz="2400" dirty="0"/>
          </a:p>
        </p:txBody>
      </p:sp>
      <p:sp>
        <p:nvSpPr>
          <p:cNvPr id="5" name="Объект 2">
            <a:extLst>
              <a:ext uri="{FF2B5EF4-FFF2-40B4-BE49-F238E27FC236}">
                <a16:creationId xmlns:a16="http://schemas.microsoft.com/office/drawing/2014/main" id="{C611C8BA-493D-4A03-8F81-1326EEC0BDC9}"/>
              </a:ext>
            </a:extLst>
          </p:cNvPr>
          <p:cNvSpPr txBox="1">
            <a:spLocks/>
          </p:cNvSpPr>
          <p:nvPr/>
        </p:nvSpPr>
        <p:spPr>
          <a:xfrm>
            <a:off x="1048172" y="5875149"/>
            <a:ext cx="12143825" cy="1508502"/>
          </a:xfrm>
          <a:prstGeom prst="rect">
            <a:avLst/>
          </a:prstGeom>
        </p:spPr>
        <p:txBody>
          <a:bodyPr vert="horz" lIns="91440" tIns="45720" rIns="91440" bIns="45720" rtlCol="0">
            <a:normAutofit/>
          </a:bodyPr>
          <a:lstStyle>
            <a:lvl1pPr marL="207258" indent="-207258" algn="l" defTabSz="1036290" rtl="0" eaLnBrk="1" latinLnBrk="0" hangingPunct="1">
              <a:lnSpc>
                <a:spcPct val="100000"/>
              </a:lnSpc>
              <a:spcBef>
                <a:spcPts val="1020"/>
              </a:spcBef>
              <a:spcAft>
                <a:spcPts val="0"/>
              </a:spcAft>
              <a:buClr>
                <a:schemeClr val="tx1">
                  <a:lumMod val="85000"/>
                  <a:lumOff val="15000"/>
                </a:schemeClr>
              </a:buClr>
              <a:buFont typeface="Garamond" pitchFamily="18" charset="0"/>
              <a:buChar char="◦"/>
              <a:defRPr sz="2040" kern="1200">
                <a:solidFill>
                  <a:schemeClr val="tx1"/>
                </a:solidFill>
                <a:latin typeface="+mn-lt"/>
                <a:ea typeface="+mn-ea"/>
                <a:cs typeface="+mn-cs"/>
              </a:defRPr>
            </a:lvl1pPr>
            <a:lvl2pPr marL="518145" indent="-207258" algn="l" defTabSz="1036290" rtl="0" eaLnBrk="1" latinLnBrk="0" hangingPunct="1">
              <a:lnSpc>
                <a:spcPct val="100000"/>
              </a:lnSpc>
              <a:spcBef>
                <a:spcPts val="567"/>
              </a:spcBef>
              <a:buClr>
                <a:schemeClr val="tx1">
                  <a:lumMod val="85000"/>
                  <a:lumOff val="15000"/>
                </a:schemeClr>
              </a:buClr>
              <a:buFont typeface="Garamond" pitchFamily="18" charset="0"/>
              <a:buChar char="◦"/>
              <a:defRPr sz="1813" kern="1200">
                <a:solidFill>
                  <a:schemeClr val="tx1"/>
                </a:solidFill>
                <a:latin typeface="+mn-lt"/>
                <a:ea typeface="+mn-ea"/>
                <a:cs typeface="+mn-cs"/>
              </a:defRPr>
            </a:lvl2pPr>
            <a:lvl3pPr marL="829032" indent="-207258"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3pPr>
            <a:lvl4pPr marL="1139918" indent="-207258"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4pPr>
            <a:lvl5pPr marL="1450805" indent="-207258"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5pPr>
            <a:lvl6pPr marL="1813280" indent="-259072"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6pPr>
            <a:lvl7pPr marL="2153270" indent="-259072"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7pPr>
            <a:lvl8pPr marL="2493260" indent="-259072"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8pPr>
            <a:lvl9pPr marL="2833250" indent="-259072"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9pPr>
          </a:lstStyle>
          <a:p>
            <a:pPr marL="0" indent="0">
              <a:buNone/>
            </a:pPr>
            <a:r>
              <a:rPr lang="en-US" sz="2400" dirty="0"/>
              <a:t>Knowing which ECG leads corresponds to specific arteries helps localize the obstruction in acute ST-elevation myocardial infarction or an age-indeterminate Q-wave infarction by observing predictable patterns on the ECG.</a:t>
            </a:r>
            <a:endParaRPr lang="ru-RU" sz="2800" dirty="0"/>
          </a:p>
        </p:txBody>
      </p:sp>
    </p:spTree>
    <p:extLst>
      <p:ext uri="{BB962C8B-B14F-4D97-AF65-F5344CB8AC3E}">
        <p14:creationId xmlns:p14="http://schemas.microsoft.com/office/powerpoint/2010/main" val="3789421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61C6575-2B22-4440-97FA-8868542B1B1D}"/>
              </a:ext>
            </a:extLst>
          </p:cNvPr>
          <p:cNvSpPr>
            <a:spLocks noGrp="1"/>
          </p:cNvSpPr>
          <p:nvPr>
            <p:ph idx="1"/>
          </p:nvPr>
        </p:nvSpPr>
        <p:spPr>
          <a:xfrm>
            <a:off x="545332" y="762139"/>
            <a:ext cx="7277868" cy="6553061"/>
          </a:xfrm>
        </p:spPr>
        <p:txBody>
          <a:bodyPr>
            <a:normAutofit fontScale="92500" lnSpcReduction="20000"/>
          </a:bodyPr>
          <a:lstStyle/>
          <a:p>
            <a:pPr marL="0" indent="0">
              <a:buNone/>
            </a:pPr>
            <a:r>
              <a:rPr lang="en-US" dirty="0"/>
              <a:t>Mechanical work of pumping blood to the whole body occurs in a synchronized manner and is under the control of the cardiac conduction system. It is comprised of two types of cells, pacemaker and non-pacemaker cells. </a:t>
            </a:r>
          </a:p>
          <a:p>
            <a:pPr marL="0" indent="0">
              <a:buNone/>
            </a:pPr>
            <a:r>
              <a:rPr lang="en-US" dirty="0"/>
              <a:t>Pacemaker cells are located primarily in the SA and AV node, and it is the SA node that drives the rate and rhythm of the heart. The AV node gets suppressed by the more rapid pace of the SA node.</a:t>
            </a:r>
          </a:p>
          <a:p>
            <a:pPr marL="0" indent="0">
              <a:buNone/>
            </a:pPr>
            <a:r>
              <a:rPr lang="en-US" dirty="0"/>
              <a:t>The specialized function associated with the pacemaker cells is their spontaneous depolarization with no true resting potential. </a:t>
            </a:r>
          </a:p>
          <a:p>
            <a:pPr marL="0" indent="0">
              <a:buNone/>
            </a:pPr>
            <a:r>
              <a:rPr lang="en-US" dirty="0"/>
              <a:t>When spontaneous depolarization reaches the threshold voltage, it triggers a rapid depolarization followed by repolarization. </a:t>
            </a:r>
          </a:p>
          <a:p>
            <a:pPr marL="0" indent="0">
              <a:buNone/>
            </a:pPr>
            <a:r>
              <a:rPr lang="en-US" dirty="0"/>
              <a:t>The non-pacemaker cells mainly comprise the atrial and ventricular cardiac muscle cells and Purkinje fibers of the conduction system. </a:t>
            </a:r>
          </a:p>
          <a:p>
            <a:pPr marL="0" indent="0">
              <a:buNone/>
            </a:pPr>
            <a:r>
              <a:rPr lang="en-US" dirty="0"/>
              <a:t>They consist of true resting membrane potential, and upon initiation of an action potential, rapid depolarization is triggered, followed by a plateau phase and subsequent repolarization. </a:t>
            </a:r>
          </a:p>
          <a:p>
            <a:pPr marL="0" indent="0">
              <a:buNone/>
            </a:pPr>
            <a:r>
              <a:rPr lang="en-US" dirty="0"/>
              <a:t>Action potentials are generated by ion conductance via the opening and closing of the ion channels.</a:t>
            </a:r>
            <a:endParaRPr lang="ru-RU" dirty="0"/>
          </a:p>
        </p:txBody>
      </p:sp>
      <p:pic>
        <p:nvPicPr>
          <p:cNvPr id="4" name="Рисунок 3">
            <a:extLst>
              <a:ext uri="{FF2B5EF4-FFF2-40B4-BE49-F238E27FC236}">
                <a16:creationId xmlns:a16="http://schemas.microsoft.com/office/drawing/2014/main" id="{F4B11C3E-CD04-42FB-B57D-9E06243BFFFD}"/>
              </a:ext>
            </a:extLst>
          </p:cNvPr>
          <p:cNvPicPr>
            <a:picLocks noChangeAspect="1"/>
          </p:cNvPicPr>
          <p:nvPr/>
        </p:nvPicPr>
        <p:blipFill>
          <a:blip r:embed="rId2"/>
          <a:stretch>
            <a:fillRect/>
          </a:stretch>
        </p:blipFill>
        <p:spPr>
          <a:xfrm>
            <a:off x="7823200" y="1312332"/>
            <a:ext cx="5978696" cy="5452673"/>
          </a:xfrm>
          <a:prstGeom prst="rect">
            <a:avLst/>
          </a:prstGeom>
        </p:spPr>
      </p:pic>
    </p:spTree>
    <p:extLst>
      <p:ext uri="{BB962C8B-B14F-4D97-AF65-F5344CB8AC3E}">
        <p14:creationId xmlns:p14="http://schemas.microsoft.com/office/powerpoint/2010/main" val="988223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Схема поширення імпульсу">
            <a:extLst>
              <a:ext uri="{FF2B5EF4-FFF2-40B4-BE49-F238E27FC236}">
                <a16:creationId xmlns:a16="http://schemas.microsoft.com/office/drawing/2014/main" id="{505488AC-F1F6-4ABF-884F-55DDFD444B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06" t="15393" r="1970"/>
          <a:stretch/>
        </p:blipFill>
        <p:spPr bwMode="auto">
          <a:xfrm>
            <a:off x="2011040" y="188245"/>
            <a:ext cx="9792723" cy="655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Рисунок 2">
            <a:extLst>
              <a:ext uri="{FF2B5EF4-FFF2-40B4-BE49-F238E27FC236}">
                <a16:creationId xmlns:a16="http://schemas.microsoft.com/office/drawing/2014/main" id="{B1254BAF-1394-42DA-9725-D2FCB63F6646}"/>
              </a:ext>
            </a:extLst>
          </p:cNvPr>
          <p:cNvPicPr>
            <a:picLocks noChangeAspect="1"/>
          </p:cNvPicPr>
          <p:nvPr/>
        </p:nvPicPr>
        <p:blipFill rotWithShape="1">
          <a:blip r:embed="rId3"/>
          <a:srcRect l="6722" r="7615"/>
          <a:stretch/>
        </p:blipFill>
        <p:spPr>
          <a:xfrm>
            <a:off x="165001" y="2764694"/>
            <a:ext cx="1941936" cy="3390900"/>
          </a:xfrm>
          <a:prstGeom prst="rect">
            <a:avLst/>
          </a:prstGeom>
        </p:spPr>
      </p:pic>
      <p:pic>
        <p:nvPicPr>
          <p:cNvPr id="4" name="Рисунок 3">
            <a:extLst>
              <a:ext uri="{FF2B5EF4-FFF2-40B4-BE49-F238E27FC236}">
                <a16:creationId xmlns:a16="http://schemas.microsoft.com/office/drawing/2014/main" id="{CFC8758B-B5D9-46DF-86A0-273EBC258971}"/>
              </a:ext>
            </a:extLst>
          </p:cNvPr>
          <p:cNvPicPr>
            <a:picLocks noChangeAspect="1"/>
          </p:cNvPicPr>
          <p:nvPr/>
        </p:nvPicPr>
        <p:blipFill>
          <a:blip r:embed="rId4"/>
          <a:stretch>
            <a:fillRect/>
          </a:stretch>
        </p:blipFill>
        <p:spPr>
          <a:xfrm>
            <a:off x="11823192" y="2026507"/>
            <a:ext cx="1981200" cy="1476375"/>
          </a:xfrm>
          <a:prstGeom prst="rect">
            <a:avLst/>
          </a:prstGeom>
        </p:spPr>
      </p:pic>
      <p:pic>
        <p:nvPicPr>
          <p:cNvPr id="6" name="Рисунок 5">
            <a:extLst>
              <a:ext uri="{FF2B5EF4-FFF2-40B4-BE49-F238E27FC236}">
                <a16:creationId xmlns:a16="http://schemas.microsoft.com/office/drawing/2014/main" id="{1E9385DE-F9ED-4863-9F74-79A09AEE9C0F}"/>
              </a:ext>
            </a:extLst>
          </p:cNvPr>
          <p:cNvPicPr>
            <a:picLocks noChangeAspect="1"/>
          </p:cNvPicPr>
          <p:nvPr/>
        </p:nvPicPr>
        <p:blipFill>
          <a:blip r:embed="rId5"/>
          <a:stretch>
            <a:fillRect/>
          </a:stretch>
        </p:blipFill>
        <p:spPr>
          <a:xfrm>
            <a:off x="11804142" y="4113212"/>
            <a:ext cx="2000250" cy="1504950"/>
          </a:xfrm>
          <a:prstGeom prst="rect">
            <a:avLst/>
          </a:prstGeom>
        </p:spPr>
      </p:pic>
      <p:pic>
        <p:nvPicPr>
          <p:cNvPr id="7" name="Рисунок 6">
            <a:extLst>
              <a:ext uri="{FF2B5EF4-FFF2-40B4-BE49-F238E27FC236}">
                <a16:creationId xmlns:a16="http://schemas.microsoft.com/office/drawing/2014/main" id="{A229B40D-D41C-43D6-936C-4E2B372131B5}"/>
              </a:ext>
            </a:extLst>
          </p:cNvPr>
          <p:cNvPicPr>
            <a:picLocks noChangeAspect="1"/>
          </p:cNvPicPr>
          <p:nvPr/>
        </p:nvPicPr>
        <p:blipFill rotWithShape="1">
          <a:blip r:embed="rId6"/>
          <a:srcRect l="5303" b="54627"/>
          <a:stretch/>
        </p:blipFill>
        <p:spPr>
          <a:xfrm>
            <a:off x="6747382" y="6430765"/>
            <a:ext cx="3253915" cy="1341635"/>
          </a:xfrm>
          <a:prstGeom prst="rect">
            <a:avLst/>
          </a:prstGeom>
        </p:spPr>
      </p:pic>
      <p:pic>
        <p:nvPicPr>
          <p:cNvPr id="8" name="Рисунок 7">
            <a:extLst>
              <a:ext uri="{FF2B5EF4-FFF2-40B4-BE49-F238E27FC236}">
                <a16:creationId xmlns:a16="http://schemas.microsoft.com/office/drawing/2014/main" id="{6361CC62-BBD7-44C5-B9FC-A1D97EC1F53E}"/>
              </a:ext>
            </a:extLst>
          </p:cNvPr>
          <p:cNvPicPr>
            <a:picLocks noChangeAspect="1"/>
          </p:cNvPicPr>
          <p:nvPr/>
        </p:nvPicPr>
        <p:blipFill rotWithShape="1">
          <a:blip r:embed="rId6"/>
          <a:srcRect t="50000"/>
          <a:stretch/>
        </p:blipFill>
        <p:spPr>
          <a:xfrm>
            <a:off x="10061809" y="6296856"/>
            <a:ext cx="3429423" cy="1475544"/>
          </a:xfrm>
          <a:prstGeom prst="rect">
            <a:avLst/>
          </a:prstGeom>
        </p:spPr>
      </p:pic>
      <p:sp>
        <p:nvSpPr>
          <p:cNvPr id="9" name="TextBox 8">
            <a:extLst>
              <a:ext uri="{FF2B5EF4-FFF2-40B4-BE49-F238E27FC236}">
                <a16:creationId xmlns:a16="http://schemas.microsoft.com/office/drawing/2014/main" id="{7B858FD5-C0BD-42CA-9AAB-28348564BA14}"/>
              </a:ext>
            </a:extLst>
          </p:cNvPr>
          <p:cNvSpPr txBox="1"/>
          <p:nvPr/>
        </p:nvSpPr>
        <p:spPr>
          <a:xfrm>
            <a:off x="146756" y="261397"/>
            <a:ext cx="1978427" cy="400110"/>
          </a:xfrm>
          <a:prstGeom prst="rect">
            <a:avLst/>
          </a:prstGeom>
          <a:noFill/>
        </p:spPr>
        <p:txBody>
          <a:bodyPr wrap="none" rtlCol="0">
            <a:spAutoFit/>
          </a:bodyPr>
          <a:lstStyle/>
          <a:p>
            <a:r>
              <a:rPr lang="en-US" sz="2000" b="1" dirty="0">
                <a:solidFill>
                  <a:schemeClr val="tx1">
                    <a:lumMod val="75000"/>
                  </a:schemeClr>
                </a:solidFill>
              </a:rPr>
              <a:t>Depolarization</a:t>
            </a:r>
            <a:endParaRPr lang="ru-RU" sz="2000" b="1" dirty="0">
              <a:solidFill>
                <a:schemeClr val="tx1">
                  <a:lumMod val="75000"/>
                </a:schemeClr>
              </a:solidFill>
            </a:endParaRPr>
          </a:p>
        </p:txBody>
      </p:sp>
      <p:sp>
        <p:nvSpPr>
          <p:cNvPr id="10" name="Прямоугольник 9">
            <a:extLst>
              <a:ext uri="{FF2B5EF4-FFF2-40B4-BE49-F238E27FC236}">
                <a16:creationId xmlns:a16="http://schemas.microsoft.com/office/drawing/2014/main" id="{57FEF77E-DD60-46D2-B8BE-966B4510FF10}"/>
              </a:ext>
            </a:extLst>
          </p:cNvPr>
          <p:cNvSpPr/>
          <p:nvPr/>
        </p:nvSpPr>
        <p:spPr>
          <a:xfrm>
            <a:off x="6747382" y="6296856"/>
            <a:ext cx="7057010" cy="147554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a:extLst>
              <a:ext uri="{FF2B5EF4-FFF2-40B4-BE49-F238E27FC236}">
                <a16:creationId xmlns:a16="http://schemas.microsoft.com/office/drawing/2014/main" id="{C73F6700-3C46-4DE1-B6AA-7B04CAA54F27}"/>
              </a:ext>
            </a:extLst>
          </p:cNvPr>
          <p:cNvSpPr txBox="1"/>
          <p:nvPr/>
        </p:nvSpPr>
        <p:spPr>
          <a:xfrm>
            <a:off x="4705034" y="7101582"/>
            <a:ext cx="1947969" cy="400110"/>
          </a:xfrm>
          <a:prstGeom prst="rect">
            <a:avLst/>
          </a:prstGeom>
          <a:noFill/>
        </p:spPr>
        <p:txBody>
          <a:bodyPr wrap="none" rtlCol="0">
            <a:spAutoFit/>
          </a:bodyPr>
          <a:lstStyle/>
          <a:p>
            <a:r>
              <a:rPr lang="en-US" sz="2000" b="1" dirty="0"/>
              <a:t>Repolarization</a:t>
            </a:r>
            <a:endParaRPr lang="ru-RU" sz="2000" b="1" dirty="0"/>
          </a:p>
        </p:txBody>
      </p:sp>
      <p:cxnSp>
        <p:nvCxnSpPr>
          <p:cNvPr id="13" name="Соединитель: уступ 12">
            <a:extLst>
              <a:ext uri="{FF2B5EF4-FFF2-40B4-BE49-F238E27FC236}">
                <a16:creationId xmlns:a16="http://schemas.microsoft.com/office/drawing/2014/main" id="{923D7317-8FD6-4DCB-8CB5-F5234BFF2442}"/>
              </a:ext>
            </a:extLst>
          </p:cNvPr>
          <p:cNvCxnSpPr/>
          <p:nvPr/>
        </p:nvCxnSpPr>
        <p:spPr>
          <a:xfrm flipV="1">
            <a:off x="0" y="6296856"/>
            <a:ext cx="13804392" cy="737772"/>
          </a:xfrm>
          <a:prstGeom prst="bentConnector3">
            <a:avLst>
              <a:gd name="adj1" fmla="val 48940"/>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285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C552B4F-6D27-4788-AB46-067BD225F755}"/>
              </a:ext>
            </a:extLst>
          </p:cNvPr>
          <p:cNvSpPr>
            <a:spLocks noGrp="1"/>
          </p:cNvSpPr>
          <p:nvPr>
            <p:ph idx="1"/>
          </p:nvPr>
        </p:nvSpPr>
        <p:spPr>
          <a:xfrm>
            <a:off x="1125822" y="1295400"/>
            <a:ext cx="11399520" cy="4456176"/>
          </a:xfrm>
        </p:spPr>
        <p:txBody>
          <a:bodyPr/>
          <a:lstStyle/>
          <a:p>
            <a:pPr marL="0" indent="0">
              <a:buNone/>
            </a:pPr>
            <a:r>
              <a:rPr lang="en-US" sz="3200" dirty="0"/>
              <a:t>Electrocardiogram (ECG or EKG)</a:t>
            </a:r>
          </a:p>
          <a:p>
            <a:pPr marL="0" indent="0">
              <a:buNone/>
            </a:pPr>
            <a:r>
              <a:rPr lang="en-US" sz="2400" dirty="0"/>
              <a:t>An ECG records the electrical signals in the heart. </a:t>
            </a:r>
          </a:p>
          <a:p>
            <a:pPr marL="0" indent="0">
              <a:buNone/>
            </a:pPr>
            <a:r>
              <a:rPr lang="en-US" sz="2400" dirty="0"/>
              <a:t>It's a common and painless test used to quickly detect heart problems and monitor the heart's health.</a:t>
            </a:r>
          </a:p>
          <a:p>
            <a:pPr marL="0" indent="0">
              <a:buNone/>
            </a:pPr>
            <a:r>
              <a:rPr lang="en-US" sz="2400" dirty="0"/>
              <a:t>ECG is often done in a health care provider's office, a clinic or a hospital room. </a:t>
            </a:r>
          </a:p>
          <a:p>
            <a:pPr marL="0" indent="0">
              <a:buNone/>
            </a:pPr>
            <a:r>
              <a:rPr lang="en-US" sz="2400" dirty="0"/>
              <a:t>ECG machines are standard equipment in operating rooms and ambulances. </a:t>
            </a:r>
          </a:p>
        </p:txBody>
      </p:sp>
      <p:pic>
        <p:nvPicPr>
          <p:cNvPr id="4" name="Рисунок 3">
            <a:extLst>
              <a:ext uri="{FF2B5EF4-FFF2-40B4-BE49-F238E27FC236}">
                <a16:creationId xmlns:a16="http://schemas.microsoft.com/office/drawing/2014/main" id="{7DA19D57-CA53-4DB1-A066-27657580CC0B}"/>
              </a:ext>
            </a:extLst>
          </p:cNvPr>
          <p:cNvPicPr>
            <a:picLocks noChangeAspect="1"/>
          </p:cNvPicPr>
          <p:nvPr/>
        </p:nvPicPr>
        <p:blipFill>
          <a:blip r:embed="rId2"/>
          <a:stretch>
            <a:fillRect/>
          </a:stretch>
        </p:blipFill>
        <p:spPr>
          <a:xfrm>
            <a:off x="6842515" y="4724400"/>
            <a:ext cx="5984591" cy="2697681"/>
          </a:xfrm>
          <a:prstGeom prst="rect">
            <a:avLst/>
          </a:prstGeom>
        </p:spPr>
      </p:pic>
    </p:spTree>
    <p:extLst>
      <p:ext uri="{BB962C8B-B14F-4D97-AF65-F5344CB8AC3E}">
        <p14:creationId xmlns:p14="http://schemas.microsoft.com/office/powerpoint/2010/main" val="216531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3168E07-9A79-4ADE-AA8F-D17493ECA19B}"/>
              </a:ext>
            </a:extLst>
          </p:cNvPr>
          <p:cNvSpPr>
            <a:spLocks noGrp="1"/>
          </p:cNvSpPr>
          <p:nvPr>
            <p:ph idx="1"/>
          </p:nvPr>
        </p:nvSpPr>
        <p:spPr>
          <a:xfrm>
            <a:off x="660400" y="609600"/>
            <a:ext cx="12801600" cy="6858000"/>
          </a:xfrm>
        </p:spPr>
        <p:txBody>
          <a:bodyPr>
            <a:normAutofit fontScale="92500" lnSpcReduction="20000"/>
          </a:bodyPr>
          <a:lstStyle/>
          <a:p>
            <a:pPr marL="0" indent="0">
              <a:buNone/>
            </a:pPr>
            <a:r>
              <a:rPr lang="en-US" b="1" dirty="0"/>
              <a:t>Owing to its widespread use in the field of medicine, the ECG has several indications listed below:</a:t>
            </a:r>
          </a:p>
          <a:p>
            <a:r>
              <a:rPr lang="en-US" dirty="0"/>
              <a:t>Symptoms are the foremost indication of the ECG, including palpitation, dizziness, cyanosis, chest pain, syncope, seizure, and poisoning</a:t>
            </a:r>
          </a:p>
          <a:p>
            <a:r>
              <a:rPr lang="en-US" dirty="0"/>
              <a:t>Symptoms or signs associated with heart disease include tachycardia, bradycardia, and clinical conditions including hypothermia, murmur, shock, hypotension, and hypertension</a:t>
            </a:r>
          </a:p>
          <a:p>
            <a:r>
              <a:rPr lang="en-US" dirty="0"/>
              <a:t>To detect myocardial injury, ischemia, and the presence of prior infarction</a:t>
            </a:r>
          </a:p>
          <a:p>
            <a:r>
              <a:rPr lang="en-US" dirty="0"/>
              <a:t>Rheumatic heart disease</a:t>
            </a:r>
          </a:p>
          <a:p>
            <a:r>
              <a:rPr lang="en-US" dirty="0"/>
              <a:t>ECG changes in cases like drowning and electrocution are very valuable in determining necessary interventions</a:t>
            </a:r>
          </a:p>
          <a:p>
            <a:r>
              <a:rPr lang="en-US" dirty="0"/>
              <a:t>Detecting pacemaker or defibrillator device malfunction, evaluating their programming and function, verifying the analysis of arrhythmias, and monitoring for delivery of the appropriate electrical pacing in patients with defibrillators and pacemakers</a:t>
            </a:r>
          </a:p>
          <a:p>
            <a:r>
              <a:rPr lang="en-US" dirty="0"/>
              <a:t>Evaluation of metabolic disorders</a:t>
            </a:r>
          </a:p>
          <a:p>
            <a:r>
              <a:rPr lang="en-US" dirty="0"/>
              <a:t>Helpful for the assessment of blunt cardiac trauma</a:t>
            </a:r>
          </a:p>
          <a:p>
            <a:r>
              <a:rPr lang="en-US" dirty="0"/>
              <a:t>Cardiopulmonary resuscitation</a:t>
            </a:r>
          </a:p>
          <a:p>
            <a:r>
              <a:rPr lang="en-US" dirty="0"/>
              <a:t>Valuable aid in the study and differential diagnosis of congenital heart diseases</a:t>
            </a:r>
          </a:p>
          <a:p>
            <a:r>
              <a:rPr lang="en-US" dirty="0"/>
              <a:t>Electrolyte imbalance and rhythm disorders</a:t>
            </a:r>
          </a:p>
          <a:p>
            <a:r>
              <a:rPr lang="en-US" dirty="0"/>
              <a:t>To monitor the pharmacotherapeutic effects and adverse effects of drug therapy</a:t>
            </a:r>
          </a:p>
          <a:p>
            <a:r>
              <a:rPr lang="en-US" dirty="0"/>
              <a:t>Perioperative anesthesia monitoring, such as preoperative assessment and intraoperative and postoperative monitoring</a:t>
            </a:r>
          </a:p>
          <a:p>
            <a:r>
              <a:rPr lang="en-US" dirty="0"/>
              <a:t>Screening tool in a sports physical exam to rule out cardiomyopathy</a:t>
            </a:r>
          </a:p>
          <a:p>
            <a:endParaRPr lang="ru-RU" dirty="0"/>
          </a:p>
        </p:txBody>
      </p:sp>
    </p:spTree>
    <p:extLst>
      <p:ext uri="{BB962C8B-B14F-4D97-AF65-F5344CB8AC3E}">
        <p14:creationId xmlns:p14="http://schemas.microsoft.com/office/powerpoint/2010/main" val="403800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1C9942A-5CEE-4D4A-8F60-AB19E2B84C6C}"/>
              </a:ext>
            </a:extLst>
          </p:cNvPr>
          <p:cNvSpPr>
            <a:spLocks noGrp="1"/>
          </p:cNvSpPr>
          <p:nvPr>
            <p:ph idx="1"/>
          </p:nvPr>
        </p:nvSpPr>
        <p:spPr>
          <a:xfrm>
            <a:off x="1117600" y="762000"/>
            <a:ext cx="11811000" cy="6477000"/>
          </a:xfrm>
        </p:spPr>
        <p:txBody>
          <a:bodyPr>
            <a:normAutofit lnSpcReduction="10000"/>
          </a:bodyPr>
          <a:lstStyle/>
          <a:p>
            <a:pPr marL="0" indent="0">
              <a:buNone/>
            </a:pPr>
            <a:r>
              <a:rPr lang="en-US" sz="2400" b="1" dirty="0"/>
              <a:t>Patient may need an ECG in cases of any of the following signs and symptoms:</a:t>
            </a:r>
          </a:p>
          <a:p>
            <a:endParaRPr lang="en-US" sz="2400" dirty="0"/>
          </a:p>
          <a:p>
            <a:pPr marL="711200" indent="-355600"/>
            <a:r>
              <a:rPr lang="en-US" sz="2400" dirty="0"/>
              <a:t>Chest pain</a:t>
            </a:r>
          </a:p>
          <a:p>
            <a:pPr marL="711200" indent="-355600"/>
            <a:r>
              <a:rPr lang="en-US" sz="2400" dirty="0"/>
              <a:t>Dizziness, lightheadedness or confusion</a:t>
            </a:r>
          </a:p>
          <a:p>
            <a:pPr marL="711200" indent="-355600"/>
            <a:r>
              <a:rPr lang="en-US" sz="2400" dirty="0"/>
              <a:t>Heart palpitations</a:t>
            </a:r>
          </a:p>
          <a:p>
            <a:pPr marL="711200" indent="-355600"/>
            <a:r>
              <a:rPr lang="en-US" sz="2400" dirty="0"/>
              <a:t>Rapid or slow pulse</a:t>
            </a:r>
          </a:p>
          <a:p>
            <a:pPr marL="711200" indent="-355600"/>
            <a:r>
              <a:rPr lang="en-US" sz="2400" dirty="0"/>
              <a:t>Shortness of breath</a:t>
            </a:r>
          </a:p>
          <a:p>
            <a:pPr marL="711200" indent="-355600"/>
            <a:r>
              <a:rPr lang="en-US" sz="2400" dirty="0"/>
              <a:t>Weakness, fatigue or a decline in ability to exercise</a:t>
            </a:r>
          </a:p>
          <a:p>
            <a:pPr marL="711200" indent="-355600"/>
            <a:endParaRPr lang="en-US" sz="2400" dirty="0"/>
          </a:p>
          <a:p>
            <a:pPr marL="0" indent="0">
              <a:buNone/>
            </a:pPr>
            <a:r>
              <a:rPr lang="en-US" sz="2400" dirty="0"/>
              <a:t>The American Heart Association doesn't recommend using electrocardiograms to assess adults at low risk who don't have symptoms. </a:t>
            </a:r>
          </a:p>
          <a:p>
            <a:pPr marL="0" indent="0">
              <a:buNone/>
            </a:pPr>
            <a:r>
              <a:rPr lang="en-US" sz="2400" dirty="0"/>
              <a:t>But if patient has a family history of heart disease the health care provider might suggest an electrocardiogram as a screening test, even if patient has no symptoms.</a:t>
            </a:r>
            <a:endParaRPr lang="ru-RU" sz="2400" dirty="0"/>
          </a:p>
        </p:txBody>
      </p:sp>
    </p:spTree>
    <p:extLst>
      <p:ext uri="{BB962C8B-B14F-4D97-AF65-F5344CB8AC3E}">
        <p14:creationId xmlns:p14="http://schemas.microsoft.com/office/powerpoint/2010/main" val="2673405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3EA913-4F8F-456D-8723-C615986F49F3}"/>
              </a:ext>
            </a:extLst>
          </p:cNvPr>
          <p:cNvSpPr>
            <a:spLocks noGrp="1"/>
          </p:cNvSpPr>
          <p:nvPr>
            <p:ph type="title"/>
          </p:nvPr>
        </p:nvSpPr>
        <p:spPr>
          <a:xfrm>
            <a:off x="1209040" y="728273"/>
            <a:ext cx="11399520" cy="719527"/>
          </a:xfrm>
        </p:spPr>
        <p:txBody>
          <a:bodyPr>
            <a:normAutofit/>
          </a:bodyPr>
          <a:lstStyle/>
          <a:p>
            <a:r>
              <a:rPr lang="en-US" sz="3600" b="1" dirty="0"/>
              <a:t>Preparation</a:t>
            </a:r>
            <a:endParaRPr lang="ru-RU" dirty="0"/>
          </a:p>
        </p:txBody>
      </p:sp>
      <p:sp>
        <p:nvSpPr>
          <p:cNvPr id="3" name="Объект 2">
            <a:extLst>
              <a:ext uri="{FF2B5EF4-FFF2-40B4-BE49-F238E27FC236}">
                <a16:creationId xmlns:a16="http://schemas.microsoft.com/office/drawing/2014/main" id="{87647E3F-1C8B-43F0-A61F-1985FCEC3D44}"/>
              </a:ext>
            </a:extLst>
          </p:cNvPr>
          <p:cNvSpPr>
            <a:spLocks noGrp="1"/>
          </p:cNvSpPr>
          <p:nvPr>
            <p:ph idx="1"/>
          </p:nvPr>
        </p:nvSpPr>
        <p:spPr>
          <a:xfrm>
            <a:off x="1209040" y="1905000"/>
            <a:ext cx="11399520" cy="4934712"/>
          </a:xfrm>
        </p:spPr>
        <p:txBody>
          <a:bodyPr>
            <a:normAutofit fontScale="92500" lnSpcReduction="10000"/>
          </a:bodyPr>
          <a:lstStyle/>
          <a:p>
            <a:pPr marL="0" indent="0">
              <a:buNone/>
            </a:pPr>
            <a:r>
              <a:rPr lang="en-US" sz="2400" dirty="0"/>
              <a:t>Electrocardiogram requires special preparation. </a:t>
            </a:r>
          </a:p>
          <a:p>
            <a:pPr marL="0" indent="0">
              <a:buNone/>
            </a:pPr>
            <a:r>
              <a:rPr lang="en-US" sz="2400" dirty="0"/>
              <a:t>Before the procedure, a brief history regarding drugs and allergies to adhesive gel is necessary. </a:t>
            </a:r>
          </a:p>
          <a:p>
            <a:pPr marL="0" indent="0">
              <a:buNone/>
            </a:pPr>
            <a:r>
              <a:rPr lang="en-US" sz="2400" dirty="0"/>
              <a:t>The temperature of the room must be kept optimal to avoid shivering. </a:t>
            </a:r>
          </a:p>
          <a:p>
            <a:pPr marL="0" indent="0">
              <a:buNone/>
            </a:pPr>
            <a:r>
              <a:rPr lang="en-US" sz="2400" dirty="0"/>
              <a:t>The patient should be in a gown, and electrode sites identified. </a:t>
            </a:r>
          </a:p>
          <a:p>
            <a:pPr marL="0" indent="0">
              <a:buNone/>
            </a:pPr>
            <a:r>
              <a:rPr lang="en-US" sz="2400" dirty="0"/>
              <a:t>For good contact between the body surface and electrodes, it is advised to shave the chest hair and then apply the electrocardiographic adhesive gel to the electrodes. </a:t>
            </a:r>
          </a:p>
          <a:p>
            <a:pPr marL="0" indent="0">
              <a:buNone/>
            </a:pPr>
            <a:r>
              <a:rPr lang="en-US" sz="2400" dirty="0"/>
              <a:t>Any metallic object, like jewelry or a watch, requires removal. </a:t>
            </a:r>
          </a:p>
          <a:p>
            <a:pPr marL="0" indent="0">
              <a:buNone/>
            </a:pPr>
            <a:r>
              <a:rPr lang="en-US" sz="2400" dirty="0"/>
              <a:t>Limb and precordial leads should be accurately placed to avoid vector misinterpretation. </a:t>
            </a:r>
          </a:p>
          <a:p>
            <a:pPr marL="0" indent="0">
              <a:buNone/>
            </a:pPr>
            <a:r>
              <a:rPr lang="en-US" sz="2400" dirty="0"/>
              <a:t>Finally, the patient must lie down and relax before recording the standard 10-second strip.</a:t>
            </a:r>
          </a:p>
          <a:p>
            <a:endParaRPr lang="ru-RU" dirty="0"/>
          </a:p>
        </p:txBody>
      </p:sp>
    </p:spTree>
    <p:extLst>
      <p:ext uri="{BB962C8B-B14F-4D97-AF65-F5344CB8AC3E}">
        <p14:creationId xmlns:p14="http://schemas.microsoft.com/office/powerpoint/2010/main" val="2448661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7B19DE-A7EF-441C-ACA8-A40AA29A5C6D}"/>
              </a:ext>
            </a:extLst>
          </p:cNvPr>
          <p:cNvSpPr>
            <a:spLocks noGrp="1"/>
          </p:cNvSpPr>
          <p:nvPr>
            <p:ph type="title"/>
          </p:nvPr>
        </p:nvSpPr>
        <p:spPr>
          <a:xfrm>
            <a:off x="1209040" y="728273"/>
            <a:ext cx="11399520" cy="643327"/>
          </a:xfrm>
        </p:spPr>
        <p:txBody>
          <a:bodyPr>
            <a:normAutofit/>
          </a:bodyPr>
          <a:lstStyle/>
          <a:p>
            <a:r>
              <a:rPr lang="en-US" sz="3600" b="1" dirty="0"/>
              <a:t>Complications</a:t>
            </a:r>
            <a:endParaRPr lang="ru-RU" sz="3600" dirty="0"/>
          </a:p>
        </p:txBody>
      </p:sp>
      <p:sp>
        <p:nvSpPr>
          <p:cNvPr id="3" name="Объект 2">
            <a:extLst>
              <a:ext uri="{FF2B5EF4-FFF2-40B4-BE49-F238E27FC236}">
                <a16:creationId xmlns:a16="http://schemas.microsoft.com/office/drawing/2014/main" id="{A1D5FAEB-F31B-4DA9-85C3-572FD066CAA7}"/>
              </a:ext>
            </a:extLst>
          </p:cNvPr>
          <p:cNvSpPr>
            <a:spLocks noGrp="1"/>
          </p:cNvSpPr>
          <p:nvPr>
            <p:ph idx="1"/>
          </p:nvPr>
        </p:nvSpPr>
        <p:spPr>
          <a:xfrm>
            <a:off x="1209040" y="1752600"/>
            <a:ext cx="11399520" cy="5087112"/>
          </a:xfrm>
        </p:spPr>
        <p:txBody>
          <a:bodyPr/>
          <a:lstStyle/>
          <a:p>
            <a:pPr marL="0" indent="0">
              <a:buNone/>
            </a:pPr>
            <a:r>
              <a:rPr lang="en-US" sz="2400" dirty="0"/>
              <a:t>An electrocardiogram is a safe, non-invasive, painless test with no major risks or complications. </a:t>
            </a:r>
          </a:p>
          <a:p>
            <a:pPr marL="0" indent="0">
              <a:buNone/>
            </a:pPr>
            <a:r>
              <a:rPr lang="en-US" sz="2400" dirty="0"/>
              <a:t>An allergic reaction or skin sensitivity to the adhesive gel can occur and usually resolves as soon as the electrode patches are removed and, in most cases, do not require any treatment. </a:t>
            </a:r>
          </a:p>
          <a:p>
            <a:pPr marL="0" indent="0">
              <a:buNone/>
            </a:pPr>
            <a:r>
              <a:rPr lang="en-US" sz="2400" dirty="0"/>
              <a:t>Artifacts and distortions pose serious diagnostic difficulties and may result in an inaccurate interpretation of the ECGs, potentially resulting in an adverse therapeutic intervention.</a:t>
            </a:r>
          </a:p>
          <a:p>
            <a:pPr marL="0" indent="0">
              <a:buNone/>
            </a:pPr>
            <a:r>
              <a:rPr lang="en-US" sz="2400" dirty="0"/>
              <a:t>There can be a potential for misdiagnosis due to the inadvertent misplacement of ECG leads.</a:t>
            </a:r>
          </a:p>
          <a:p>
            <a:endParaRPr lang="ru-RU" dirty="0"/>
          </a:p>
        </p:txBody>
      </p:sp>
    </p:spTree>
    <p:extLst>
      <p:ext uri="{BB962C8B-B14F-4D97-AF65-F5344CB8AC3E}">
        <p14:creationId xmlns:p14="http://schemas.microsoft.com/office/powerpoint/2010/main" val="129754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1A1D92-8D78-4162-8C86-3205A4C442F5}"/>
              </a:ext>
            </a:extLst>
          </p:cNvPr>
          <p:cNvSpPr>
            <a:spLocks noGrp="1"/>
          </p:cNvSpPr>
          <p:nvPr>
            <p:ph type="title"/>
          </p:nvPr>
        </p:nvSpPr>
        <p:spPr>
          <a:xfrm>
            <a:off x="1106004" y="305759"/>
            <a:ext cx="10984992" cy="1030039"/>
          </a:xfrm>
        </p:spPr>
        <p:txBody>
          <a:bodyPr/>
          <a:lstStyle/>
          <a:p>
            <a:r>
              <a:rPr lang="en-US" dirty="0"/>
              <a:t>12-lead ECG</a:t>
            </a:r>
            <a:endParaRPr lang="ru-RU" dirty="0"/>
          </a:p>
        </p:txBody>
      </p:sp>
      <p:sp>
        <p:nvSpPr>
          <p:cNvPr id="3" name="Объект 2">
            <a:extLst>
              <a:ext uri="{FF2B5EF4-FFF2-40B4-BE49-F238E27FC236}">
                <a16:creationId xmlns:a16="http://schemas.microsoft.com/office/drawing/2014/main" id="{E7BD42B0-80DF-4FB6-849B-76B59045D3D2}"/>
              </a:ext>
            </a:extLst>
          </p:cNvPr>
          <p:cNvSpPr>
            <a:spLocks noGrp="1"/>
          </p:cNvSpPr>
          <p:nvPr>
            <p:ph idx="1"/>
          </p:nvPr>
        </p:nvSpPr>
        <p:spPr>
          <a:xfrm>
            <a:off x="1106004" y="2088342"/>
            <a:ext cx="11746396" cy="4931515"/>
          </a:xfrm>
        </p:spPr>
        <p:txBody>
          <a:bodyPr>
            <a:normAutofit lnSpcReduction="10000"/>
          </a:bodyPr>
          <a:lstStyle/>
          <a:p>
            <a:pPr>
              <a:buFont typeface="Wingdings" panose="05000000000000000000" pitchFamily="2" charset="2"/>
              <a:buChar char="Ø"/>
            </a:pPr>
            <a:r>
              <a:rPr lang="en-US" sz="2720" dirty="0"/>
              <a:t>10 electrodes required to produce 12-lead ECG</a:t>
            </a:r>
          </a:p>
          <a:p>
            <a:pPr marL="910352" indent="-206899"/>
            <a:r>
              <a:rPr lang="en-US" sz="2720" dirty="0"/>
              <a:t>4 Electrodes on all 4 limbs (RA, LL, LA, RL)</a:t>
            </a:r>
          </a:p>
          <a:p>
            <a:pPr marL="910352" indent="-203300">
              <a:spcBef>
                <a:spcPts val="680"/>
              </a:spcBef>
            </a:pPr>
            <a:r>
              <a:rPr lang="en-US" sz="2720" dirty="0"/>
              <a:t>6 Electrodes on precordium (V1–V6)</a:t>
            </a:r>
          </a:p>
          <a:p>
            <a:pPr marL="910352" indent="-203300">
              <a:spcBef>
                <a:spcPts val="680"/>
              </a:spcBef>
            </a:pPr>
            <a:endParaRPr lang="en-US" sz="2720" dirty="0"/>
          </a:p>
          <a:p>
            <a:pPr>
              <a:buFont typeface="Wingdings" panose="05000000000000000000" pitchFamily="2" charset="2"/>
              <a:buChar char="Ø"/>
            </a:pPr>
            <a:r>
              <a:rPr lang="en-US" sz="2720" dirty="0"/>
              <a:t>Monitors 12 leads (V1–V6), (I, II, III) and (</a:t>
            </a:r>
            <a:r>
              <a:rPr lang="en-US" sz="2720" dirty="0" err="1"/>
              <a:t>aVR</a:t>
            </a:r>
            <a:r>
              <a:rPr lang="en-US" sz="2720" dirty="0"/>
              <a:t>, </a:t>
            </a:r>
            <a:r>
              <a:rPr lang="en-US" sz="2720" dirty="0" err="1"/>
              <a:t>aVF</a:t>
            </a:r>
            <a:r>
              <a:rPr lang="en-US" sz="2720" dirty="0"/>
              <a:t>, </a:t>
            </a:r>
            <a:r>
              <a:rPr lang="en-US" sz="2720" dirty="0" err="1"/>
              <a:t>aVL</a:t>
            </a:r>
            <a:r>
              <a:rPr lang="en-US" sz="2720" dirty="0"/>
              <a:t>)</a:t>
            </a:r>
          </a:p>
          <a:p>
            <a:pPr>
              <a:buFont typeface="Wingdings" panose="05000000000000000000" pitchFamily="2" charset="2"/>
              <a:buChar char="Ø"/>
            </a:pPr>
            <a:endParaRPr lang="en-US" sz="2720" dirty="0"/>
          </a:p>
          <a:p>
            <a:pPr>
              <a:buFont typeface="Wingdings" panose="05000000000000000000" pitchFamily="2" charset="2"/>
              <a:buChar char="Ø"/>
            </a:pPr>
            <a:r>
              <a:rPr lang="en-US" sz="2720" dirty="0"/>
              <a:t>Allows interpretation of specific areas of the heart</a:t>
            </a:r>
          </a:p>
          <a:p>
            <a:pPr marL="910352" indent="-206899">
              <a:spcBef>
                <a:spcPts val="680"/>
              </a:spcBef>
            </a:pPr>
            <a:r>
              <a:rPr lang="en-US" sz="2720" dirty="0"/>
              <a:t>Inferior (II, III, </a:t>
            </a:r>
            <a:r>
              <a:rPr lang="en-US" sz="2720" dirty="0" err="1"/>
              <a:t>aVF</a:t>
            </a:r>
            <a:r>
              <a:rPr lang="en-US" sz="2720" dirty="0"/>
              <a:t>)</a:t>
            </a:r>
          </a:p>
          <a:p>
            <a:pPr marL="910352" indent="-206899">
              <a:spcBef>
                <a:spcPts val="680"/>
              </a:spcBef>
            </a:pPr>
            <a:r>
              <a:rPr lang="en-US" sz="2720" dirty="0"/>
              <a:t>Lateral (I, </a:t>
            </a:r>
            <a:r>
              <a:rPr lang="en-US" sz="2720" dirty="0" err="1"/>
              <a:t>aVL</a:t>
            </a:r>
            <a:r>
              <a:rPr lang="en-US" sz="2720" dirty="0"/>
              <a:t>, V5, V6)</a:t>
            </a:r>
          </a:p>
          <a:p>
            <a:pPr marL="910352" indent="-206899">
              <a:spcBef>
                <a:spcPts val="680"/>
              </a:spcBef>
            </a:pPr>
            <a:r>
              <a:rPr lang="en-US" sz="2720" dirty="0"/>
              <a:t>Anterior, septal, axis (V1–V4)</a:t>
            </a:r>
            <a:endParaRPr lang="ru-RU" sz="2720" dirty="0"/>
          </a:p>
        </p:txBody>
      </p:sp>
    </p:spTree>
    <p:extLst>
      <p:ext uri="{BB962C8B-B14F-4D97-AF65-F5344CB8AC3E}">
        <p14:creationId xmlns:p14="http://schemas.microsoft.com/office/powerpoint/2010/main" val="3511543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CC7B9E0C-DFDB-467C-B62F-C34DDEC977DB}"/>
              </a:ext>
            </a:extLst>
          </p:cNvPr>
          <p:cNvPicPr>
            <a:picLocks noGrp="1" noChangeAspect="1"/>
          </p:cNvPicPr>
          <p:nvPr>
            <p:ph idx="1"/>
          </p:nvPr>
        </p:nvPicPr>
        <p:blipFill rotWithShape="1">
          <a:blip r:embed="rId2"/>
          <a:srcRect b="9313"/>
          <a:stretch/>
        </p:blipFill>
        <p:spPr>
          <a:xfrm>
            <a:off x="3137249" y="457200"/>
            <a:ext cx="6671252" cy="6528725"/>
          </a:xfrm>
          <a:prstGeom prst="rect">
            <a:avLst/>
          </a:prstGeom>
        </p:spPr>
      </p:pic>
      <p:sp>
        <p:nvSpPr>
          <p:cNvPr id="5" name="Овал 4">
            <a:extLst>
              <a:ext uri="{FF2B5EF4-FFF2-40B4-BE49-F238E27FC236}">
                <a16:creationId xmlns:a16="http://schemas.microsoft.com/office/drawing/2014/main" id="{72A78310-0A0C-4542-ADB4-1B02D8F35B9B}"/>
              </a:ext>
            </a:extLst>
          </p:cNvPr>
          <p:cNvSpPr/>
          <p:nvPr/>
        </p:nvSpPr>
        <p:spPr>
          <a:xfrm>
            <a:off x="5422648" y="3138889"/>
            <a:ext cx="326436" cy="32643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40"/>
          </a:p>
        </p:txBody>
      </p:sp>
      <p:sp>
        <p:nvSpPr>
          <p:cNvPr id="6" name="Овал 5">
            <a:extLst>
              <a:ext uri="{FF2B5EF4-FFF2-40B4-BE49-F238E27FC236}">
                <a16:creationId xmlns:a16="http://schemas.microsoft.com/office/drawing/2014/main" id="{7D8F3011-03C1-45FF-AA3E-1EE36205364C}"/>
              </a:ext>
            </a:extLst>
          </p:cNvPr>
          <p:cNvSpPr/>
          <p:nvPr/>
        </p:nvSpPr>
        <p:spPr>
          <a:xfrm>
            <a:off x="6520720" y="6045235"/>
            <a:ext cx="326436" cy="326436"/>
          </a:xfrm>
          <a:prstGeom prst="ellipse">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40"/>
          </a:p>
        </p:txBody>
      </p:sp>
      <p:sp>
        <p:nvSpPr>
          <p:cNvPr id="7" name="Овал 6">
            <a:extLst>
              <a:ext uri="{FF2B5EF4-FFF2-40B4-BE49-F238E27FC236}">
                <a16:creationId xmlns:a16="http://schemas.microsoft.com/office/drawing/2014/main" id="{B5951E4F-70B6-4EC4-BA49-48E74F4BCE49}"/>
              </a:ext>
            </a:extLst>
          </p:cNvPr>
          <p:cNvSpPr/>
          <p:nvPr/>
        </p:nvSpPr>
        <p:spPr>
          <a:xfrm>
            <a:off x="7263927" y="3138889"/>
            <a:ext cx="326436" cy="3264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40">
              <a:solidFill>
                <a:srgbClr val="FFFF00"/>
              </a:solidFill>
            </a:endParaRPr>
          </a:p>
        </p:txBody>
      </p:sp>
      <p:sp>
        <p:nvSpPr>
          <p:cNvPr id="12" name="Овал 11">
            <a:extLst>
              <a:ext uri="{FF2B5EF4-FFF2-40B4-BE49-F238E27FC236}">
                <a16:creationId xmlns:a16="http://schemas.microsoft.com/office/drawing/2014/main" id="{9FEF32C1-94F9-4AC6-A12C-0DA6E4D3002A}"/>
              </a:ext>
            </a:extLst>
          </p:cNvPr>
          <p:cNvSpPr/>
          <p:nvPr/>
        </p:nvSpPr>
        <p:spPr>
          <a:xfrm>
            <a:off x="6043074" y="6075113"/>
            <a:ext cx="326436" cy="326436"/>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40">
              <a:solidFill>
                <a:schemeClr val="bg1">
                  <a:lumMod val="50000"/>
                </a:schemeClr>
              </a:solidFill>
            </a:endParaRPr>
          </a:p>
        </p:txBody>
      </p:sp>
      <p:sp>
        <p:nvSpPr>
          <p:cNvPr id="13" name="Прямоугольник 12">
            <a:extLst>
              <a:ext uri="{FF2B5EF4-FFF2-40B4-BE49-F238E27FC236}">
                <a16:creationId xmlns:a16="http://schemas.microsoft.com/office/drawing/2014/main" id="{5E1AF4D3-93E2-4023-85A5-EB2F3CB2F79D}"/>
              </a:ext>
            </a:extLst>
          </p:cNvPr>
          <p:cNvSpPr/>
          <p:nvPr/>
        </p:nvSpPr>
        <p:spPr>
          <a:xfrm>
            <a:off x="7410500" y="5856710"/>
            <a:ext cx="6908800" cy="894540"/>
          </a:xfrm>
          <a:prstGeom prst="rect">
            <a:avLst/>
          </a:prstGeom>
        </p:spPr>
        <p:txBody>
          <a:bodyPr>
            <a:spAutoFit/>
          </a:bodyPr>
          <a:lstStyle/>
          <a:p>
            <a:r>
              <a:rPr lang="ru-RU" sz="2040" dirty="0"/>
              <a:t> </a:t>
            </a:r>
            <a:r>
              <a:rPr lang="ru-RU" sz="3173" b="1" dirty="0">
                <a:solidFill>
                  <a:srgbClr val="006600"/>
                </a:solidFill>
                <a:effectLst>
                  <a:outerShdw blurRad="38100" dist="38100" dir="2700000" algn="tl">
                    <a:srgbClr val="000000">
                      <a:alpha val="43137"/>
                    </a:srgbClr>
                  </a:outerShdw>
                </a:effectLst>
              </a:rPr>
              <a:t>(F) – </a:t>
            </a:r>
            <a:r>
              <a:rPr lang="en-US" sz="3173" b="1" dirty="0">
                <a:solidFill>
                  <a:srgbClr val="006600"/>
                </a:solidFill>
                <a:effectLst>
                  <a:outerShdw blurRad="38100" dist="38100" dir="2700000" algn="tl">
                    <a:srgbClr val="000000">
                      <a:alpha val="43137"/>
                    </a:srgbClr>
                  </a:outerShdw>
                </a:effectLst>
              </a:rPr>
              <a:t>green</a:t>
            </a:r>
            <a:r>
              <a:rPr lang="ru-RU" sz="3173" b="1" dirty="0">
                <a:solidFill>
                  <a:srgbClr val="006600"/>
                </a:solidFill>
                <a:effectLst>
                  <a:outerShdw blurRad="38100" dist="38100" dir="2700000" algn="tl">
                    <a:srgbClr val="000000">
                      <a:alpha val="43137"/>
                    </a:srgbClr>
                  </a:outerShdw>
                </a:effectLst>
              </a:rPr>
              <a:t> </a:t>
            </a:r>
            <a:r>
              <a:rPr lang="ru-RU" sz="3173" b="1" dirty="0">
                <a:effectLst>
                  <a:outerShdw blurRad="38100" dist="38100" dir="2700000" algn="tl">
                    <a:srgbClr val="000000">
                      <a:alpha val="43137"/>
                    </a:srgbClr>
                  </a:outerShdw>
                </a:effectLst>
              </a:rPr>
              <a:t> </a:t>
            </a:r>
            <a:r>
              <a:rPr lang="en-US" sz="3173" b="1" dirty="0">
                <a:effectLst>
                  <a:outerShdw blurRad="38100" dist="38100" dir="2700000" algn="tl">
                    <a:srgbClr val="000000">
                      <a:alpha val="43137"/>
                    </a:srgbClr>
                  </a:outerShdw>
                </a:effectLst>
              </a:rPr>
              <a:t>on left ankle</a:t>
            </a:r>
            <a:endParaRPr lang="ru-RU" sz="2040" b="1" dirty="0">
              <a:effectLst>
                <a:outerShdw blurRad="38100" dist="38100" dir="2700000" algn="tl">
                  <a:srgbClr val="000000">
                    <a:alpha val="43137"/>
                  </a:srgbClr>
                </a:outerShdw>
              </a:effectLst>
            </a:endParaRPr>
          </a:p>
          <a:p>
            <a:endParaRPr lang="ru-RU" sz="2040" dirty="0"/>
          </a:p>
        </p:txBody>
      </p:sp>
      <p:sp>
        <p:nvSpPr>
          <p:cNvPr id="14" name="Прямоугольник 13">
            <a:extLst>
              <a:ext uri="{FF2B5EF4-FFF2-40B4-BE49-F238E27FC236}">
                <a16:creationId xmlns:a16="http://schemas.microsoft.com/office/drawing/2014/main" id="{52581325-DBF2-41E1-8E6E-2976E2866C34}"/>
              </a:ext>
            </a:extLst>
          </p:cNvPr>
          <p:cNvSpPr/>
          <p:nvPr/>
        </p:nvSpPr>
        <p:spPr>
          <a:xfrm>
            <a:off x="528540" y="2919640"/>
            <a:ext cx="3791102" cy="580608"/>
          </a:xfrm>
          <a:prstGeom prst="rect">
            <a:avLst/>
          </a:prstGeom>
        </p:spPr>
        <p:txBody>
          <a:bodyPr wrap="none">
            <a:spAutoFit/>
          </a:bodyPr>
          <a:lstStyle/>
          <a:p>
            <a:r>
              <a:rPr lang="ru-RU" sz="3173" b="1" dirty="0">
                <a:solidFill>
                  <a:srgbClr val="FF0000"/>
                </a:solidFill>
                <a:effectLst>
                  <a:outerShdw blurRad="38100" dist="38100" dir="2700000" algn="tl">
                    <a:srgbClr val="000000">
                      <a:alpha val="43137"/>
                    </a:srgbClr>
                  </a:outerShdw>
                </a:effectLst>
              </a:rPr>
              <a:t>(R) – </a:t>
            </a:r>
            <a:r>
              <a:rPr lang="en-US" sz="3173" b="1" dirty="0">
                <a:solidFill>
                  <a:srgbClr val="FF0000"/>
                </a:solidFill>
                <a:effectLst>
                  <a:outerShdw blurRad="38100" dist="38100" dir="2700000" algn="tl">
                    <a:srgbClr val="000000">
                      <a:alpha val="43137"/>
                    </a:srgbClr>
                  </a:outerShdw>
                </a:effectLst>
              </a:rPr>
              <a:t>red </a:t>
            </a:r>
            <a:r>
              <a:rPr lang="en-US" sz="3173" b="1" dirty="0">
                <a:effectLst>
                  <a:outerShdw blurRad="38100" dist="38100" dir="2700000" algn="tl">
                    <a:srgbClr val="000000">
                      <a:alpha val="43137"/>
                    </a:srgbClr>
                  </a:outerShdw>
                </a:effectLst>
              </a:rPr>
              <a:t>on right arm</a:t>
            </a:r>
            <a:endParaRPr lang="ru-RU" sz="3173" b="1" dirty="0">
              <a:effectLst>
                <a:outerShdw blurRad="38100" dist="38100" dir="2700000" algn="tl">
                  <a:srgbClr val="000000">
                    <a:alpha val="43137"/>
                  </a:srgbClr>
                </a:outerShdw>
              </a:effectLst>
            </a:endParaRPr>
          </a:p>
        </p:txBody>
      </p:sp>
      <p:sp>
        <p:nvSpPr>
          <p:cNvPr id="15" name="Прямоугольник 14">
            <a:extLst>
              <a:ext uri="{FF2B5EF4-FFF2-40B4-BE49-F238E27FC236}">
                <a16:creationId xmlns:a16="http://schemas.microsoft.com/office/drawing/2014/main" id="{04C8807C-2F45-4708-A707-E1853F296A06}"/>
              </a:ext>
            </a:extLst>
          </p:cNvPr>
          <p:cNvSpPr/>
          <p:nvPr/>
        </p:nvSpPr>
        <p:spPr>
          <a:xfrm>
            <a:off x="7777464" y="2919640"/>
            <a:ext cx="4062074" cy="580608"/>
          </a:xfrm>
          <a:prstGeom prst="rect">
            <a:avLst/>
          </a:prstGeom>
        </p:spPr>
        <p:txBody>
          <a:bodyPr wrap="none">
            <a:spAutoFit/>
          </a:bodyPr>
          <a:lstStyle/>
          <a:p>
            <a:r>
              <a:rPr lang="ru-RU" sz="3173" b="1" dirty="0">
                <a:solidFill>
                  <a:srgbClr val="FFFF00"/>
                </a:solidFill>
                <a:effectLst>
                  <a:outerShdw blurRad="38100" dist="38100" dir="2700000" algn="tl">
                    <a:srgbClr val="000000">
                      <a:alpha val="43137"/>
                    </a:srgbClr>
                  </a:outerShdw>
                </a:effectLst>
              </a:rPr>
              <a:t>(L) – </a:t>
            </a:r>
            <a:r>
              <a:rPr lang="en-US" sz="3173" b="1" dirty="0">
                <a:solidFill>
                  <a:srgbClr val="FFFF00"/>
                </a:solidFill>
                <a:effectLst>
                  <a:outerShdw blurRad="38100" dist="38100" dir="2700000" algn="tl">
                    <a:srgbClr val="000000">
                      <a:alpha val="43137"/>
                    </a:srgbClr>
                  </a:outerShdw>
                </a:effectLst>
              </a:rPr>
              <a:t>yellow</a:t>
            </a:r>
            <a:r>
              <a:rPr lang="ru-RU" sz="3173" b="1" dirty="0">
                <a:effectLst>
                  <a:outerShdw blurRad="38100" dist="38100" dir="2700000" algn="tl">
                    <a:srgbClr val="000000">
                      <a:alpha val="43137"/>
                    </a:srgbClr>
                  </a:outerShdw>
                </a:effectLst>
              </a:rPr>
              <a:t> </a:t>
            </a:r>
            <a:r>
              <a:rPr lang="en-US" sz="3173" b="1" dirty="0">
                <a:effectLst>
                  <a:outerShdw blurRad="38100" dist="38100" dir="2700000" algn="tl">
                    <a:srgbClr val="000000">
                      <a:alpha val="43137"/>
                    </a:srgbClr>
                  </a:outerShdw>
                </a:effectLst>
              </a:rPr>
              <a:t>on</a:t>
            </a:r>
            <a:r>
              <a:rPr lang="ru-RU" sz="3173" b="1" dirty="0">
                <a:effectLst>
                  <a:outerShdw blurRad="38100" dist="38100" dir="2700000" algn="tl">
                    <a:srgbClr val="000000">
                      <a:alpha val="43137"/>
                    </a:srgbClr>
                  </a:outerShdw>
                </a:effectLst>
              </a:rPr>
              <a:t> </a:t>
            </a:r>
            <a:r>
              <a:rPr lang="en-US" sz="3173" b="1" dirty="0">
                <a:effectLst>
                  <a:outerShdw blurRad="38100" dist="38100" dir="2700000" algn="tl">
                    <a:srgbClr val="000000">
                      <a:alpha val="43137"/>
                    </a:srgbClr>
                  </a:outerShdw>
                </a:effectLst>
              </a:rPr>
              <a:t>left arm</a:t>
            </a:r>
            <a:endParaRPr lang="ru-RU" sz="3173" b="1" dirty="0">
              <a:effectLst>
                <a:outerShdw blurRad="38100" dist="38100" dir="2700000" algn="tl">
                  <a:srgbClr val="000000">
                    <a:alpha val="43137"/>
                  </a:srgbClr>
                </a:outerShdw>
              </a:effectLst>
            </a:endParaRPr>
          </a:p>
        </p:txBody>
      </p:sp>
      <p:sp>
        <p:nvSpPr>
          <p:cNvPr id="16" name="Прямоугольник 15">
            <a:extLst>
              <a:ext uri="{FF2B5EF4-FFF2-40B4-BE49-F238E27FC236}">
                <a16:creationId xmlns:a16="http://schemas.microsoft.com/office/drawing/2014/main" id="{F929BF28-BA8A-41DF-B9AC-2B74A36DAE03}"/>
              </a:ext>
            </a:extLst>
          </p:cNvPr>
          <p:cNvSpPr/>
          <p:nvPr/>
        </p:nvSpPr>
        <p:spPr>
          <a:xfrm>
            <a:off x="458065" y="5856710"/>
            <a:ext cx="5056192" cy="580608"/>
          </a:xfrm>
          <a:prstGeom prst="rect">
            <a:avLst/>
          </a:prstGeom>
        </p:spPr>
        <p:txBody>
          <a:bodyPr wrap="none">
            <a:spAutoFit/>
          </a:bodyPr>
          <a:lstStyle/>
          <a:p>
            <a:r>
              <a:rPr lang="ru-RU" sz="3173" b="1" dirty="0">
                <a:solidFill>
                  <a:schemeClr val="bg1">
                    <a:lumMod val="50000"/>
                  </a:schemeClr>
                </a:solidFill>
                <a:effectLst>
                  <a:outerShdw blurRad="38100" dist="38100" dir="2700000" algn="tl">
                    <a:srgbClr val="000000">
                      <a:alpha val="43137"/>
                    </a:srgbClr>
                  </a:outerShdw>
                </a:effectLst>
              </a:rPr>
              <a:t>(N)– </a:t>
            </a:r>
            <a:r>
              <a:rPr lang="en-US" sz="3173" b="1" dirty="0">
                <a:solidFill>
                  <a:schemeClr val="bg1">
                    <a:lumMod val="50000"/>
                  </a:schemeClr>
                </a:solidFill>
                <a:effectLst>
                  <a:outerShdw blurRad="38100" dist="38100" dir="2700000" algn="tl">
                    <a:srgbClr val="000000">
                      <a:alpha val="43137"/>
                    </a:srgbClr>
                  </a:outerShdw>
                </a:effectLst>
              </a:rPr>
              <a:t>black </a:t>
            </a:r>
            <a:r>
              <a:rPr lang="en-US" sz="3173" b="1" dirty="0">
                <a:effectLst>
                  <a:outerShdw blurRad="38100" dist="38100" dir="2700000" algn="tl">
                    <a:srgbClr val="000000">
                      <a:alpha val="43137"/>
                    </a:srgbClr>
                  </a:outerShdw>
                </a:effectLst>
              </a:rPr>
              <a:t>on right ankle</a:t>
            </a:r>
            <a:endParaRPr lang="ru-RU" sz="3173" b="1" dirty="0">
              <a:effectLst>
                <a:outerShdw blurRad="38100" dist="38100" dir="2700000" algn="tl">
                  <a:srgbClr val="000000">
                    <a:alpha val="43137"/>
                  </a:srgbClr>
                </a:outerShdw>
              </a:effectLst>
            </a:endParaRPr>
          </a:p>
        </p:txBody>
      </p:sp>
      <p:pic>
        <p:nvPicPr>
          <p:cNvPr id="2" name="Рисунок 1">
            <a:extLst>
              <a:ext uri="{FF2B5EF4-FFF2-40B4-BE49-F238E27FC236}">
                <a16:creationId xmlns:a16="http://schemas.microsoft.com/office/drawing/2014/main" id="{64D969E6-6083-47B5-9BBD-EDBC38364224}"/>
              </a:ext>
            </a:extLst>
          </p:cNvPr>
          <p:cNvPicPr>
            <a:picLocks noChangeAspect="1"/>
          </p:cNvPicPr>
          <p:nvPr/>
        </p:nvPicPr>
        <p:blipFill rotWithShape="1">
          <a:blip r:embed="rId3"/>
          <a:srcRect t="29561" b="30875"/>
          <a:stretch/>
        </p:blipFill>
        <p:spPr>
          <a:xfrm>
            <a:off x="9784211" y="4169814"/>
            <a:ext cx="2632999" cy="1041714"/>
          </a:xfrm>
          <a:prstGeom prst="rect">
            <a:avLst/>
          </a:prstGeom>
        </p:spPr>
      </p:pic>
    </p:spTree>
    <p:extLst>
      <p:ext uri="{BB962C8B-B14F-4D97-AF65-F5344CB8AC3E}">
        <p14:creationId xmlns:p14="http://schemas.microsoft.com/office/powerpoint/2010/main" val="948135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2" grpId="0" animBg="1"/>
      <p:bldP spid="13" grpId="0"/>
      <p:bldP spid="14"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Объект 4">
            <a:extLst>
              <a:ext uri="{FF2B5EF4-FFF2-40B4-BE49-F238E27FC236}">
                <a16:creationId xmlns:a16="http://schemas.microsoft.com/office/drawing/2014/main" id="{7B118DD0-B933-4D85-ACE3-8D47A6D2BD7D}"/>
              </a:ext>
            </a:extLst>
          </p:cNvPr>
          <p:cNvPicPr>
            <a:picLocks noChangeAspect="1"/>
          </p:cNvPicPr>
          <p:nvPr/>
        </p:nvPicPr>
        <p:blipFill rotWithShape="1">
          <a:blip r:embed="rId2">
            <a:extLst>
              <a:ext uri="{28A0092B-C50C-407E-A947-70E740481C1C}">
                <a14:useLocalDpi xmlns:a14="http://schemas.microsoft.com/office/drawing/2010/main" val="0"/>
              </a:ext>
            </a:extLst>
          </a:blip>
          <a:srcRect r="-743" b="1904"/>
          <a:stretch/>
        </p:blipFill>
        <p:spPr>
          <a:xfrm>
            <a:off x="7582921" y="2034189"/>
            <a:ext cx="5801210" cy="4519011"/>
          </a:xfrm>
          <a:prstGeom prst="rect">
            <a:avLst/>
          </a:prstGeom>
          <a:ln>
            <a:noFill/>
          </a:ln>
          <a:effectLst>
            <a:softEdge rad="112500"/>
          </a:effectLst>
        </p:spPr>
      </p:pic>
      <p:sp>
        <p:nvSpPr>
          <p:cNvPr id="2" name="Заголовок 1">
            <a:extLst>
              <a:ext uri="{FF2B5EF4-FFF2-40B4-BE49-F238E27FC236}">
                <a16:creationId xmlns:a16="http://schemas.microsoft.com/office/drawing/2014/main" id="{D99BE746-DE3D-4DFB-8D0C-7209DCDDEA89}"/>
              </a:ext>
            </a:extLst>
          </p:cNvPr>
          <p:cNvSpPr>
            <a:spLocks noGrp="1"/>
          </p:cNvSpPr>
          <p:nvPr>
            <p:ph type="title"/>
          </p:nvPr>
        </p:nvSpPr>
        <p:spPr>
          <a:xfrm>
            <a:off x="376844" y="458898"/>
            <a:ext cx="10984992" cy="836502"/>
          </a:xfrm>
        </p:spPr>
        <p:txBody>
          <a:bodyPr>
            <a:normAutofit/>
          </a:bodyPr>
          <a:lstStyle/>
          <a:p>
            <a:r>
              <a:rPr lang="en-US" sz="3600" b="1" dirty="0"/>
              <a:t>12-lead Precordial lead placement</a:t>
            </a:r>
            <a:endParaRPr lang="ru-RU" sz="4000" dirty="0"/>
          </a:p>
        </p:txBody>
      </p:sp>
      <p:graphicFrame>
        <p:nvGraphicFramePr>
          <p:cNvPr id="7" name="Таблица 7">
            <a:extLst>
              <a:ext uri="{FF2B5EF4-FFF2-40B4-BE49-F238E27FC236}">
                <a16:creationId xmlns:a16="http://schemas.microsoft.com/office/drawing/2014/main" id="{B00F3DF5-79A5-4921-92BD-E78B79E6B7CE}"/>
              </a:ext>
            </a:extLst>
          </p:cNvPr>
          <p:cNvGraphicFramePr>
            <a:graphicFrameLocks noGrp="1"/>
          </p:cNvGraphicFramePr>
          <p:nvPr>
            <p:extLst>
              <p:ext uri="{D42A27DB-BD31-4B8C-83A1-F6EECF244321}">
                <p14:modId xmlns:p14="http://schemas.microsoft.com/office/powerpoint/2010/main" val="579335630"/>
              </p:ext>
            </p:extLst>
          </p:nvPr>
        </p:nvGraphicFramePr>
        <p:xfrm>
          <a:off x="433469" y="1618134"/>
          <a:ext cx="7781294" cy="3501504"/>
        </p:xfrm>
        <a:graphic>
          <a:graphicData uri="http://schemas.openxmlformats.org/drawingml/2006/table">
            <a:tbl>
              <a:tblPr firstRow="1" bandRow="1">
                <a:tableStyleId>{BC89EF96-8CEA-46FF-86C4-4CE0E7609802}</a:tableStyleId>
              </a:tblPr>
              <a:tblGrid>
                <a:gridCol w="808679">
                  <a:extLst>
                    <a:ext uri="{9D8B030D-6E8A-4147-A177-3AD203B41FA5}">
                      <a16:colId xmlns:a16="http://schemas.microsoft.com/office/drawing/2014/main" val="2021149640"/>
                    </a:ext>
                  </a:extLst>
                </a:gridCol>
                <a:gridCol w="6972615">
                  <a:extLst>
                    <a:ext uri="{9D8B030D-6E8A-4147-A177-3AD203B41FA5}">
                      <a16:colId xmlns:a16="http://schemas.microsoft.com/office/drawing/2014/main" val="3636987923"/>
                    </a:ext>
                  </a:extLst>
                </a:gridCol>
              </a:tblGrid>
              <a:tr h="583584">
                <a:tc>
                  <a:txBody>
                    <a:bodyPr/>
                    <a:lstStyle/>
                    <a:p>
                      <a:r>
                        <a:rPr lang="en-US" sz="2300" b="1" dirty="0">
                          <a:ln>
                            <a:solidFill>
                              <a:schemeClr val="tx1"/>
                            </a:solidFill>
                          </a:ln>
                          <a:solidFill>
                            <a:schemeClr val="tx1"/>
                          </a:solidFill>
                        </a:rPr>
                        <a:t>V1</a:t>
                      </a:r>
                      <a:endParaRPr lang="ru-RU" sz="2300" b="1" dirty="0">
                        <a:ln>
                          <a:solidFill>
                            <a:schemeClr val="tx1"/>
                          </a:solidFill>
                        </a:ln>
                        <a:solidFill>
                          <a:schemeClr val="tx1"/>
                        </a:solidFill>
                      </a:endParaRPr>
                    </a:p>
                  </a:txBody>
                  <a:tcPr marL="103632" marR="103632" marT="51816" marB="51816">
                    <a:lnL w="12700" cmpd="sng">
                      <a:noFill/>
                    </a:lnL>
                    <a:lnR w="12700" cmpd="sng">
                      <a:noFill/>
                    </a:lnR>
                    <a:lnT w="12700" cmpd="sng">
                      <a:noFill/>
                    </a:lnT>
                    <a:lnB w="25400" cmpd="sng">
                      <a:noFill/>
                    </a:lnB>
                    <a:lnTlToBr w="12700" cmpd="sng">
                      <a:noFill/>
                      <a:prstDash val="solid"/>
                    </a:lnTlToBr>
                    <a:lnBlToTr w="12700" cmpd="sng">
                      <a:noFill/>
                      <a:prstDash val="solid"/>
                    </a:lnBlToTr>
                    <a:noFill/>
                  </a:tcPr>
                </a:tc>
                <a:tc>
                  <a:txBody>
                    <a:bodyPr/>
                    <a:lstStyle/>
                    <a:p>
                      <a:r>
                        <a:rPr lang="en-US" sz="2300" b="0" dirty="0">
                          <a:ln>
                            <a:solidFill>
                              <a:schemeClr val="tx1"/>
                            </a:solidFill>
                          </a:ln>
                          <a:solidFill>
                            <a:schemeClr val="tx1"/>
                          </a:solidFill>
                        </a:rPr>
                        <a:t>4th ICS, RIGHT margin of the sternum</a:t>
                      </a:r>
                      <a:endParaRPr lang="ru-RU" sz="2300" b="0" dirty="0">
                        <a:ln>
                          <a:solidFill>
                            <a:schemeClr val="tx1"/>
                          </a:solidFill>
                        </a:ln>
                        <a:solidFill>
                          <a:schemeClr val="tx1"/>
                        </a:solidFill>
                      </a:endParaRPr>
                    </a:p>
                  </a:txBody>
                  <a:tcPr marL="103632" marR="103632" marT="51816" marB="51816">
                    <a:lnL w="12700" cmpd="sng">
                      <a:noFill/>
                    </a:lnL>
                    <a:lnR w="12700" cmpd="sng">
                      <a:noFill/>
                    </a:lnR>
                    <a:lnT w="12700" cmpd="sng">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9132799"/>
                  </a:ext>
                </a:extLst>
              </a:tr>
              <a:tr h="583584">
                <a:tc>
                  <a:txBody>
                    <a:bodyPr/>
                    <a:lstStyle/>
                    <a:p>
                      <a:r>
                        <a:rPr lang="en-US" sz="2300" b="1" dirty="0">
                          <a:ln>
                            <a:solidFill>
                              <a:schemeClr val="tx1"/>
                            </a:solidFill>
                          </a:ln>
                          <a:solidFill>
                            <a:schemeClr val="tx1"/>
                          </a:solidFill>
                        </a:rPr>
                        <a:t>V2</a:t>
                      </a:r>
                      <a:endParaRPr lang="ru-RU" sz="2300" b="1" dirty="0">
                        <a:ln>
                          <a:solidFill>
                            <a:schemeClr val="tx1"/>
                          </a:solidFill>
                        </a:ln>
                        <a:solidFill>
                          <a:schemeClr val="tx1"/>
                        </a:solidFill>
                      </a:endParaRPr>
                    </a:p>
                  </a:txBody>
                  <a:tcPr marL="103632" marR="103632" marT="51816" marB="51816">
                    <a:lnL w="12700" cmpd="sng">
                      <a:noFill/>
                    </a:lnL>
                    <a:lnR w="12700" cmpd="sng">
                      <a:noFill/>
                    </a:lnR>
                    <a:lnT w="254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dirty="0">
                          <a:ln>
                            <a:solidFill>
                              <a:schemeClr val="tx1"/>
                            </a:solidFill>
                          </a:ln>
                          <a:solidFill>
                            <a:schemeClr val="tx1"/>
                          </a:solidFill>
                        </a:rPr>
                        <a:t>4th ICS along the LEFT margin of the sternum</a:t>
                      </a:r>
                      <a:endParaRPr lang="ru-RU" sz="2300" dirty="0">
                        <a:ln>
                          <a:solidFill>
                            <a:schemeClr val="tx1"/>
                          </a:solidFill>
                        </a:ln>
                        <a:solidFill>
                          <a:schemeClr val="tx1"/>
                        </a:solidFill>
                      </a:endParaRPr>
                    </a:p>
                  </a:txBody>
                  <a:tcPr marL="103632" marR="103632" marT="51816" marB="51816">
                    <a:lnL w="12700" cmpd="sng">
                      <a:noFill/>
                    </a:lnL>
                    <a:lnR w="12700" cmpd="sng">
                      <a:noFill/>
                    </a:lnR>
                    <a:lnT w="254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86170239"/>
                  </a:ext>
                </a:extLst>
              </a:tr>
              <a:tr h="583584">
                <a:tc>
                  <a:txBody>
                    <a:bodyPr/>
                    <a:lstStyle/>
                    <a:p>
                      <a:r>
                        <a:rPr lang="en-US" sz="2300" b="1" dirty="0">
                          <a:ln>
                            <a:solidFill>
                              <a:schemeClr val="tx1"/>
                            </a:solidFill>
                          </a:ln>
                          <a:solidFill>
                            <a:schemeClr val="tx1"/>
                          </a:solidFill>
                        </a:rPr>
                        <a:t>V4</a:t>
                      </a:r>
                      <a:endParaRPr lang="ru-RU" sz="2300" b="1" dirty="0">
                        <a:ln>
                          <a:solidFill>
                            <a:schemeClr val="tx1"/>
                          </a:solidFill>
                        </a:ln>
                        <a:solidFill>
                          <a:schemeClr val="tx1"/>
                        </a:solidFill>
                      </a:endParaRPr>
                    </a:p>
                  </a:txBody>
                  <a:tcPr marL="103632" marR="103632" marT="51816" marB="5181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300" dirty="0">
                          <a:ln>
                            <a:solidFill>
                              <a:schemeClr val="tx1"/>
                            </a:solidFill>
                          </a:ln>
                          <a:solidFill>
                            <a:schemeClr val="tx1"/>
                          </a:solidFill>
                        </a:rPr>
                        <a:t>5th ICS, mid-clavicular line</a:t>
                      </a:r>
                      <a:endParaRPr lang="ru-RU" sz="2300" dirty="0">
                        <a:ln>
                          <a:solidFill>
                            <a:schemeClr val="tx1"/>
                          </a:solidFill>
                        </a:ln>
                        <a:solidFill>
                          <a:schemeClr val="tx1"/>
                        </a:solidFill>
                      </a:endParaRPr>
                    </a:p>
                  </a:txBody>
                  <a:tcPr marL="103632" marR="103632" marT="51816" marB="51816">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55920467"/>
                  </a:ext>
                </a:extLst>
              </a:tr>
              <a:tr h="583584">
                <a:tc>
                  <a:txBody>
                    <a:bodyPr/>
                    <a:lstStyle/>
                    <a:p>
                      <a:r>
                        <a:rPr lang="en-US" sz="2300" b="1" dirty="0">
                          <a:ln>
                            <a:solidFill>
                              <a:schemeClr val="tx1"/>
                            </a:solidFill>
                          </a:ln>
                          <a:solidFill>
                            <a:schemeClr val="tx1"/>
                          </a:solidFill>
                        </a:rPr>
                        <a:t>V3</a:t>
                      </a:r>
                      <a:endParaRPr lang="ru-RU" sz="2300" b="1" dirty="0">
                        <a:ln>
                          <a:solidFill>
                            <a:schemeClr val="tx1"/>
                          </a:solidFill>
                        </a:ln>
                        <a:solidFill>
                          <a:schemeClr val="tx1"/>
                        </a:solidFill>
                      </a:endParaRPr>
                    </a:p>
                  </a:txBody>
                  <a:tcPr marL="103632" marR="103632" marT="51816" marB="5181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300" dirty="0">
                          <a:ln>
                            <a:solidFill>
                              <a:schemeClr val="tx1"/>
                            </a:solidFill>
                          </a:ln>
                          <a:solidFill>
                            <a:schemeClr val="tx1"/>
                          </a:solidFill>
                        </a:rPr>
                        <a:t>midway between V2 and V4</a:t>
                      </a:r>
                      <a:endParaRPr lang="ru-RU" sz="2300" dirty="0">
                        <a:ln>
                          <a:solidFill>
                            <a:schemeClr val="tx1"/>
                          </a:solidFill>
                        </a:ln>
                        <a:solidFill>
                          <a:schemeClr val="tx1"/>
                        </a:solidFill>
                      </a:endParaRPr>
                    </a:p>
                  </a:txBody>
                  <a:tcPr marL="103632" marR="103632" marT="51816" marB="51816">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86960102"/>
                  </a:ext>
                </a:extLst>
              </a:tr>
              <a:tr h="583584">
                <a:tc>
                  <a:txBody>
                    <a:bodyPr/>
                    <a:lstStyle/>
                    <a:p>
                      <a:r>
                        <a:rPr lang="en-US" sz="2300" b="1" dirty="0">
                          <a:ln>
                            <a:solidFill>
                              <a:schemeClr val="tx1"/>
                            </a:solidFill>
                          </a:ln>
                          <a:solidFill>
                            <a:schemeClr val="tx1"/>
                          </a:solidFill>
                        </a:rPr>
                        <a:t>V5</a:t>
                      </a:r>
                      <a:endParaRPr lang="ru-RU" sz="2300" b="1" dirty="0">
                        <a:ln>
                          <a:solidFill>
                            <a:schemeClr val="tx1"/>
                          </a:solidFill>
                        </a:ln>
                        <a:solidFill>
                          <a:schemeClr val="tx1"/>
                        </a:solidFill>
                      </a:endParaRPr>
                    </a:p>
                  </a:txBody>
                  <a:tcPr marL="103632" marR="103632" marT="51816" marB="5181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dirty="0">
                          <a:ln>
                            <a:solidFill>
                              <a:schemeClr val="tx1"/>
                            </a:solidFill>
                          </a:ln>
                          <a:solidFill>
                            <a:schemeClr val="tx1"/>
                          </a:solidFill>
                        </a:rPr>
                        <a:t>5th ICS, anterior axillary line (same level as V4)</a:t>
                      </a:r>
                      <a:endParaRPr lang="ru-RU" sz="2300" dirty="0">
                        <a:ln>
                          <a:solidFill>
                            <a:schemeClr val="tx1"/>
                          </a:solidFill>
                        </a:ln>
                        <a:solidFill>
                          <a:schemeClr val="tx1"/>
                        </a:solidFill>
                      </a:endParaRPr>
                    </a:p>
                  </a:txBody>
                  <a:tcPr marL="103632" marR="103632" marT="51816" marB="51816">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32839165"/>
                  </a:ext>
                </a:extLst>
              </a:tr>
              <a:tr h="583584">
                <a:tc>
                  <a:txBody>
                    <a:bodyPr/>
                    <a:lstStyle/>
                    <a:p>
                      <a:r>
                        <a:rPr lang="en-US" sz="2300" b="1" dirty="0">
                          <a:ln>
                            <a:solidFill>
                              <a:schemeClr val="tx1"/>
                            </a:solidFill>
                          </a:ln>
                          <a:solidFill>
                            <a:schemeClr val="tx1"/>
                          </a:solidFill>
                        </a:rPr>
                        <a:t>V6</a:t>
                      </a:r>
                      <a:endParaRPr lang="ru-RU" sz="2300" b="1" dirty="0">
                        <a:ln>
                          <a:solidFill>
                            <a:schemeClr val="tx1"/>
                          </a:solidFill>
                        </a:ln>
                        <a:solidFill>
                          <a:schemeClr val="tx1"/>
                        </a:solidFill>
                      </a:endParaRPr>
                    </a:p>
                  </a:txBody>
                  <a:tcPr marL="103632" marR="103632" marT="51816" marB="5181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300" dirty="0">
                          <a:ln>
                            <a:solidFill>
                              <a:schemeClr val="tx1"/>
                            </a:solidFill>
                          </a:ln>
                          <a:solidFill>
                            <a:schemeClr val="tx1"/>
                          </a:solidFill>
                        </a:rPr>
                        <a:t>5th ICS, mid-axillary line (same level as V4)</a:t>
                      </a:r>
                      <a:endParaRPr lang="ru-RU" sz="2300" dirty="0">
                        <a:ln>
                          <a:solidFill>
                            <a:schemeClr val="tx1"/>
                          </a:solidFill>
                        </a:ln>
                        <a:solidFill>
                          <a:schemeClr val="tx1"/>
                        </a:solidFill>
                      </a:endParaRPr>
                    </a:p>
                  </a:txBody>
                  <a:tcPr marL="103632" marR="103632" marT="51816" marB="51816">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79252795"/>
                  </a:ext>
                </a:extLst>
              </a:tr>
            </a:tbl>
          </a:graphicData>
        </a:graphic>
      </p:graphicFrame>
      <p:sp>
        <p:nvSpPr>
          <p:cNvPr id="9" name="Прямоугольник 8">
            <a:extLst>
              <a:ext uri="{FF2B5EF4-FFF2-40B4-BE49-F238E27FC236}">
                <a16:creationId xmlns:a16="http://schemas.microsoft.com/office/drawing/2014/main" id="{B7730C57-C060-4525-86DF-3A32EEAABE76}"/>
              </a:ext>
            </a:extLst>
          </p:cNvPr>
          <p:cNvSpPr/>
          <p:nvPr/>
        </p:nvSpPr>
        <p:spPr>
          <a:xfrm>
            <a:off x="9164233" y="7104214"/>
            <a:ext cx="2595775" cy="406265"/>
          </a:xfrm>
          <a:prstGeom prst="rect">
            <a:avLst/>
          </a:prstGeom>
        </p:spPr>
        <p:txBody>
          <a:bodyPr wrap="none">
            <a:spAutoFit/>
          </a:bodyPr>
          <a:lstStyle/>
          <a:p>
            <a:r>
              <a:rPr lang="en-US" sz="2040" dirty="0"/>
              <a:t>ICS – intercostal space </a:t>
            </a:r>
            <a:endParaRPr lang="ru-RU" sz="2040" dirty="0"/>
          </a:p>
        </p:txBody>
      </p:sp>
      <p:pic>
        <p:nvPicPr>
          <p:cNvPr id="10" name="Рисунок 9">
            <a:extLst>
              <a:ext uri="{FF2B5EF4-FFF2-40B4-BE49-F238E27FC236}">
                <a16:creationId xmlns:a16="http://schemas.microsoft.com/office/drawing/2014/main" id="{06B44A24-E634-4392-BD8B-046AA3BAD962}"/>
              </a:ext>
            </a:extLst>
          </p:cNvPr>
          <p:cNvPicPr>
            <a:picLocks noChangeAspect="1"/>
          </p:cNvPicPr>
          <p:nvPr/>
        </p:nvPicPr>
        <p:blipFill>
          <a:blip r:embed="rId3"/>
          <a:stretch>
            <a:fillRect/>
          </a:stretch>
        </p:blipFill>
        <p:spPr>
          <a:xfrm>
            <a:off x="4324116" y="5528542"/>
            <a:ext cx="2597601" cy="2292465"/>
          </a:xfrm>
          <a:prstGeom prst="rect">
            <a:avLst/>
          </a:prstGeom>
          <a:ln w="38100" cap="sq">
            <a:solidFill>
              <a:schemeClr val="tx1">
                <a:lumMod val="75000"/>
              </a:schemeClr>
            </a:solidFill>
            <a:prstDash val="solid"/>
            <a:miter lim="800000"/>
          </a:ln>
          <a:effectLst>
            <a:outerShdw blurRad="50800" dist="38100" dir="2700000" algn="tl" rotWithShape="0">
              <a:srgbClr val="000000">
                <a:alpha val="43000"/>
              </a:srgbClr>
            </a:outerShdw>
          </a:effectLst>
        </p:spPr>
      </p:pic>
      <p:pic>
        <p:nvPicPr>
          <p:cNvPr id="11" name="Рисунок 10">
            <a:extLst>
              <a:ext uri="{FF2B5EF4-FFF2-40B4-BE49-F238E27FC236}">
                <a16:creationId xmlns:a16="http://schemas.microsoft.com/office/drawing/2014/main" id="{F32F0A80-293A-4744-8771-E84E3AA48DBE}"/>
              </a:ext>
            </a:extLst>
          </p:cNvPr>
          <p:cNvPicPr>
            <a:picLocks noChangeAspect="1"/>
          </p:cNvPicPr>
          <p:nvPr/>
        </p:nvPicPr>
        <p:blipFill>
          <a:blip r:embed="rId4"/>
          <a:stretch>
            <a:fillRect/>
          </a:stretch>
        </p:blipFill>
        <p:spPr>
          <a:xfrm>
            <a:off x="1200147" y="5550772"/>
            <a:ext cx="3115502" cy="2248007"/>
          </a:xfrm>
          <a:prstGeom prst="rect">
            <a:avLst/>
          </a:prstGeom>
          <a:ln w="38100" cap="sq">
            <a:solidFill>
              <a:schemeClr val="tx1">
                <a:lumMod val="75000"/>
              </a:schemeClr>
            </a:solidFill>
            <a:prstDash val="solid"/>
            <a:miter lim="800000"/>
          </a:ln>
          <a:effectLst>
            <a:outerShdw blurRad="50800" dist="38100" dir="2700000" algn="tl" rotWithShape="0">
              <a:srgbClr val="000000">
                <a:alpha val="43000"/>
              </a:srgbClr>
            </a:outerShdw>
          </a:effectLst>
        </p:spPr>
      </p:pic>
      <p:sp>
        <p:nvSpPr>
          <p:cNvPr id="3" name="Прямоугольник 2">
            <a:extLst>
              <a:ext uri="{FF2B5EF4-FFF2-40B4-BE49-F238E27FC236}">
                <a16:creationId xmlns:a16="http://schemas.microsoft.com/office/drawing/2014/main" id="{158073C0-F450-462B-AB91-90676DC0C5B5}"/>
              </a:ext>
            </a:extLst>
          </p:cNvPr>
          <p:cNvSpPr/>
          <p:nvPr/>
        </p:nvSpPr>
        <p:spPr>
          <a:xfrm>
            <a:off x="4381447" y="5496572"/>
            <a:ext cx="2544286" cy="369332"/>
          </a:xfrm>
          <a:prstGeom prst="rect">
            <a:avLst/>
          </a:prstGeom>
        </p:spPr>
        <p:txBody>
          <a:bodyPr wrap="none">
            <a:spAutoFit/>
          </a:bodyPr>
          <a:lstStyle/>
          <a:p>
            <a:r>
              <a:rPr lang="en-US" b="1" dirty="0">
                <a:latin typeface="arial" panose="020B0604020202020204" pitchFamily="34" charset="0"/>
              </a:rPr>
              <a:t>single</a:t>
            </a:r>
            <a:r>
              <a:rPr lang="en-US" dirty="0">
                <a:latin typeface="arial" panose="020B0604020202020204" pitchFamily="34" charset="0"/>
              </a:rPr>
              <a:t>-</a:t>
            </a:r>
            <a:r>
              <a:rPr lang="en-US" b="1" dirty="0">
                <a:latin typeface="arial" panose="020B0604020202020204" pitchFamily="34" charset="0"/>
              </a:rPr>
              <a:t>use electrodes</a:t>
            </a:r>
            <a:endParaRPr lang="ru-RU" dirty="0"/>
          </a:p>
        </p:txBody>
      </p:sp>
      <p:sp>
        <p:nvSpPr>
          <p:cNvPr id="4" name="Прямоугольник 3">
            <a:extLst>
              <a:ext uri="{FF2B5EF4-FFF2-40B4-BE49-F238E27FC236}">
                <a16:creationId xmlns:a16="http://schemas.microsoft.com/office/drawing/2014/main" id="{828CCAF5-88D3-4724-B035-B43A8B04AF67}"/>
              </a:ext>
            </a:extLst>
          </p:cNvPr>
          <p:cNvSpPr/>
          <p:nvPr/>
        </p:nvSpPr>
        <p:spPr>
          <a:xfrm>
            <a:off x="1555485" y="7403068"/>
            <a:ext cx="2404826" cy="369332"/>
          </a:xfrm>
          <a:prstGeom prst="rect">
            <a:avLst/>
          </a:prstGeom>
        </p:spPr>
        <p:txBody>
          <a:bodyPr wrap="none">
            <a:spAutoFit/>
          </a:bodyPr>
          <a:lstStyle/>
          <a:p>
            <a:r>
              <a:rPr lang="ru-RU" b="1" dirty="0" err="1"/>
              <a:t>reusable</a:t>
            </a:r>
            <a:r>
              <a:rPr lang="ru-RU" b="1" dirty="0"/>
              <a:t> </a:t>
            </a:r>
            <a:r>
              <a:rPr lang="ru-RU" b="1" dirty="0" err="1"/>
              <a:t>electrodes</a:t>
            </a:r>
            <a:endParaRPr lang="ru-RU" b="1" dirty="0"/>
          </a:p>
        </p:txBody>
      </p:sp>
    </p:spTree>
    <p:extLst>
      <p:ext uri="{BB962C8B-B14F-4D97-AF65-F5344CB8AC3E}">
        <p14:creationId xmlns:p14="http://schemas.microsoft.com/office/powerpoint/2010/main" val="4226327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C3142087-5487-4524-AA74-C886A046BF4E}"/>
              </a:ext>
            </a:extLst>
          </p:cNvPr>
          <p:cNvPicPr>
            <a:picLocks noChangeAspect="1"/>
          </p:cNvPicPr>
          <p:nvPr/>
        </p:nvPicPr>
        <p:blipFill>
          <a:blip r:embed="rId2"/>
          <a:stretch>
            <a:fillRect/>
          </a:stretch>
        </p:blipFill>
        <p:spPr>
          <a:xfrm>
            <a:off x="8051800" y="2007165"/>
            <a:ext cx="5429270" cy="4343416"/>
          </a:xfrm>
          <a:prstGeom prst="rect">
            <a:avLst/>
          </a:prstGeom>
          <a:ln>
            <a:noFill/>
          </a:ln>
          <a:effectLst>
            <a:softEdge rad="112500"/>
          </a:effectLst>
        </p:spPr>
      </p:pic>
      <p:sp>
        <p:nvSpPr>
          <p:cNvPr id="2" name="object 2"/>
          <p:cNvSpPr txBox="1">
            <a:spLocks noGrp="1"/>
          </p:cNvSpPr>
          <p:nvPr>
            <p:ph type="title"/>
          </p:nvPr>
        </p:nvSpPr>
        <p:spPr>
          <a:xfrm>
            <a:off x="736600" y="605392"/>
            <a:ext cx="9888153" cy="570669"/>
          </a:xfrm>
          <a:prstGeom prst="rect">
            <a:avLst/>
          </a:prstGeom>
        </p:spPr>
        <p:txBody>
          <a:bodyPr vert="horz" wrap="square" lIns="0" tIns="16510" rIns="0" bIns="0" rtlCol="0" anchor="ctr">
            <a:spAutoFit/>
          </a:bodyPr>
          <a:lstStyle/>
          <a:p>
            <a:pPr marL="12699">
              <a:lnSpc>
                <a:spcPct val="100000"/>
              </a:lnSpc>
              <a:spcBef>
                <a:spcPts val="130"/>
              </a:spcBef>
            </a:pPr>
            <a:r>
              <a:rPr lang="en-US" sz="3600" b="1" dirty="0">
                <a:solidFill>
                  <a:schemeClr val="tx1"/>
                </a:solidFill>
                <a:latin typeface="+mj-lt"/>
              </a:rPr>
              <a:t>Additional Lead placements</a:t>
            </a:r>
            <a:endParaRPr spc="225" dirty="0">
              <a:solidFill>
                <a:schemeClr val="tx1"/>
              </a:solidFill>
              <a:latin typeface="+mj-lt"/>
            </a:endParaRPr>
          </a:p>
        </p:txBody>
      </p:sp>
      <p:sp>
        <p:nvSpPr>
          <p:cNvPr id="7" name="Прямоугольник 6">
            <a:extLst>
              <a:ext uri="{FF2B5EF4-FFF2-40B4-BE49-F238E27FC236}">
                <a16:creationId xmlns:a16="http://schemas.microsoft.com/office/drawing/2014/main" id="{9419476F-4012-476C-A059-46F356775CA6}"/>
              </a:ext>
            </a:extLst>
          </p:cNvPr>
          <p:cNvSpPr/>
          <p:nvPr/>
        </p:nvSpPr>
        <p:spPr>
          <a:xfrm>
            <a:off x="736600" y="1509297"/>
            <a:ext cx="7170353" cy="5632311"/>
          </a:xfrm>
          <a:prstGeom prst="rect">
            <a:avLst/>
          </a:prstGeom>
        </p:spPr>
        <p:txBody>
          <a:bodyPr wrap="square">
            <a:spAutoFit/>
          </a:bodyPr>
          <a:lstStyle/>
          <a:p>
            <a:r>
              <a:rPr lang="en-US" sz="2000" b="1" dirty="0"/>
              <a:t>Right sided ECG electrode placement</a:t>
            </a:r>
          </a:p>
          <a:p>
            <a:r>
              <a:rPr lang="en-US" sz="2000" dirty="0"/>
              <a:t>There are several approaches to recording a right-sided ECG:</a:t>
            </a:r>
          </a:p>
          <a:p>
            <a:pPr marL="723900" indent="-266700">
              <a:spcBef>
                <a:spcPts val="1200"/>
              </a:spcBef>
              <a:buFont typeface="Arial" panose="020B0604020202020204" pitchFamily="34" charset="0"/>
              <a:buChar char="•"/>
            </a:pPr>
            <a:r>
              <a:rPr lang="en-US" sz="2000" dirty="0"/>
              <a:t>A complete set of right-sided leads is obtained by placing leads V1-6 in a mirror-image position on the right side of the chest.</a:t>
            </a:r>
          </a:p>
          <a:p>
            <a:pPr marL="723900" indent="-266700">
              <a:spcBef>
                <a:spcPts val="1200"/>
              </a:spcBef>
              <a:buFont typeface="Arial" panose="020B0604020202020204" pitchFamily="34" charset="0"/>
              <a:buChar char="•"/>
            </a:pPr>
            <a:r>
              <a:rPr lang="en-US" sz="2000" dirty="0"/>
              <a:t>It can be simpler to leave V1 and V2 in their usual positions and just transfer leads V3-6 to the right side of the chest (i.e. V3R to V6R).</a:t>
            </a:r>
          </a:p>
          <a:p>
            <a:pPr marL="723900" indent="-266700">
              <a:spcBef>
                <a:spcPts val="1200"/>
              </a:spcBef>
              <a:buFont typeface="Arial" panose="020B0604020202020204" pitchFamily="34" charset="0"/>
              <a:buChar char="•"/>
            </a:pPr>
            <a:r>
              <a:rPr lang="en-US" sz="2000" dirty="0"/>
              <a:t>The most useful lead is V4R, which is obtained by placing the V4 electrode in the 5th right intercostal space in the mid-clavicular line.</a:t>
            </a:r>
          </a:p>
          <a:p>
            <a:pPr marL="723900" indent="-266700">
              <a:spcBef>
                <a:spcPts val="1200"/>
              </a:spcBef>
              <a:buFont typeface="Arial" panose="020B0604020202020204" pitchFamily="34" charset="0"/>
              <a:buChar char="•"/>
            </a:pPr>
            <a:r>
              <a:rPr lang="en-US" sz="2000" dirty="0"/>
              <a:t>ST elevation in V4R has a sensitivity of 88%, specificity of 78% and diagnostic accuracy of 83% in the diagnosis of RV MI. </a:t>
            </a:r>
            <a:br>
              <a:rPr lang="en-US" sz="2000" dirty="0">
                <a:latin typeface="-apple-system"/>
              </a:rPr>
            </a:br>
            <a:endParaRPr lang="ru-RU" sz="2000" dirty="0"/>
          </a:p>
        </p:txBody>
      </p:sp>
    </p:spTree>
    <p:extLst>
      <p:ext uri="{BB962C8B-B14F-4D97-AF65-F5344CB8AC3E}">
        <p14:creationId xmlns:p14="http://schemas.microsoft.com/office/powerpoint/2010/main" val="574377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37D8B121-2499-48CA-A2A3-0454D8D93E15}"/>
              </a:ext>
            </a:extLst>
          </p:cNvPr>
          <p:cNvPicPr>
            <a:picLocks noChangeAspect="1"/>
          </p:cNvPicPr>
          <p:nvPr/>
        </p:nvPicPr>
        <p:blipFill>
          <a:blip r:embed="rId2"/>
          <a:stretch>
            <a:fillRect/>
          </a:stretch>
        </p:blipFill>
        <p:spPr>
          <a:xfrm>
            <a:off x="7670800" y="2189084"/>
            <a:ext cx="5715000" cy="4572000"/>
          </a:xfrm>
          <a:prstGeom prst="rect">
            <a:avLst/>
          </a:prstGeom>
          <a:ln>
            <a:noFill/>
          </a:ln>
          <a:effectLst>
            <a:softEdge rad="112500"/>
          </a:effectLst>
        </p:spPr>
      </p:pic>
      <p:sp>
        <p:nvSpPr>
          <p:cNvPr id="2" name="object 2"/>
          <p:cNvSpPr txBox="1">
            <a:spLocks noGrp="1"/>
          </p:cNvSpPr>
          <p:nvPr>
            <p:ph type="title"/>
          </p:nvPr>
        </p:nvSpPr>
        <p:spPr>
          <a:xfrm>
            <a:off x="1040051" y="2743200"/>
            <a:ext cx="6978675" cy="3463769"/>
          </a:xfrm>
          <a:prstGeom prst="rect">
            <a:avLst/>
          </a:prstGeom>
        </p:spPr>
        <p:txBody>
          <a:bodyPr vert="horz" wrap="square" lIns="0" tIns="16510" rIns="0" bIns="0" rtlCol="0" anchor="ctr">
            <a:spAutoFit/>
          </a:bodyPr>
          <a:lstStyle/>
          <a:p>
            <a:pPr marL="12699">
              <a:lnSpc>
                <a:spcPct val="100000"/>
              </a:lnSpc>
              <a:spcBef>
                <a:spcPts val="130"/>
              </a:spcBef>
            </a:pPr>
            <a:br>
              <a:rPr lang="en-US" sz="2800" dirty="0">
                <a:solidFill>
                  <a:schemeClr val="tx1"/>
                </a:solidFill>
                <a:latin typeface="+mj-lt"/>
              </a:rPr>
            </a:br>
            <a:r>
              <a:rPr lang="en-US" sz="2800" dirty="0">
                <a:solidFill>
                  <a:schemeClr val="tx1"/>
                </a:solidFill>
                <a:latin typeface="+mj-lt"/>
              </a:rPr>
              <a:t>Erhardt et al first described the use of a right sided precordial lead (CR4R or V4R) in the diagnosis of right ventricular infarction which had previously been thought to be electrocardiographically silent. </a:t>
            </a:r>
            <a:br>
              <a:rPr lang="en-US" sz="2800" b="1" dirty="0">
                <a:solidFill>
                  <a:schemeClr val="tx1"/>
                </a:solidFill>
                <a:latin typeface="+mj-lt"/>
              </a:rPr>
            </a:br>
            <a:endParaRPr sz="2800" spc="225" dirty="0">
              <a:solidFill>
                <a:schemeClr val="tx1"/>
              </a:solidFill>
              <a:latin typeface="+mj-lt"/>
            </a:endParaRPr>
          </a:p>
        </p:txBody>
      </p:sp>
      <p:sp>
        <p:nvSpPr>
          <p:cNvPr id="7" name="Прямоугольник 6">
            <a:extLst>
              <a:ext uri="{FF2B5EF4-FFF2-40B4-BE49-F238E27FC236}">
                <a16:creationId xmlns:a16="http://schemas.microsoft.com/office/drawing/2014/main" id="{9419476F-4012-476C-A059-46F356775CA6}"/>
              </a:ext>
            </a:extLst>
          </p:cNvPr>
          <p:cNvSpPr/>
          <p:nvPr/>
        </p:nvSpPr>
        <p:spPr>
          <a:xfrm>
            <a:off x="812800" y="734434"/>
            <a:ext cx="9913554" cy="830997"/>
          </a:xfrm>
          <a:prstGeom prst="rect">
            <a:avLst/>
          </a:prstGeom>
        </p:spPr>
        <p:txBody>
          <a:bodyPr wrap="square">
            <a:spAutoFit/>
          </a:bodyPr>
          <a:lstStyle/>
          <a:p>
            <a:r>
              <a:rPr lang="en-US" sz="4800" b="1" dirty="0">
                <a:latin typeface="+mj-lt"/>
              </a:rPr>
              <a:t>V4R ECG lead placement</a:t>
            </a:r>
            <a:endParaRPr lang="ru-RU" sz="4800" b="1" dirty="0">
              <a:latin typeface="+mj-lt"/>
            </a:endParaRPr>
          </a:p>
        </p:txBody>
      </p:sp>
    </p:spTree>
    <p:extLst>
      <p:ext uri="{BB962C8B-B14F-4D97-AF65-F5344CB8AC3E}">
        <p14:creationId xmlns:p14="http://schemas.microsoft.com/office/powerpoint/2010/main" val="3912889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9419476F-4012-476C-A059-46F356775CA6}"/>
              </a:ext>
            </a:extLst>
          </p:cNvPr>
          <p:cNvSpPr/>
          <p:nvPr/>
        </p:nvSpPr>
        <p:spPr>
          <a:xfrm>
            <a:off x="1117600" y="522606"/>
            <a:ext cx="7170353" cy="646331"/>
          </a:xfrm>
          <a:prstGeom prst="rect">
            <a:avLst/>
          </a:prstGeom>
        </p:spPr>
        <p:txBody>
          <a:bodyPr wrap="square">
            <a:spAutoFit/>
          </a:bodyPr>
          <a:lstStyle/>
          <a:p>
            <a:r>
              <a:rPr lang="en-US" sz="3600" b="1" dirty="0">
                <a:latin typeface="+mj-lt"/>
              </a:rPr>
              <a:t>Posterior leads</a:t>
            </a:r>
            <a:endParaRPr lang="ru-RU" sz="3600" b="1" dirty="0">
              <a:latin typeface="+mj-lt"/>
            </a:endParaRPr>
          </a:p>
        </p:txBody>
      </p:sp>
      <p:graphicFrame>
        <p:nvGraphicFramePr>
          <p:cNvPr id="8" name="Таблица 7">
            <a:extLst>
              <a:ext uri="{FF2B5EF4-FFF2-40B4-BE49-F238E27FC236}">
                <a16:creationId xmlns:a16="http://schemas.microsoft.com/office/drawing/2014/main" id="{A9082A81-9E22-42F1-85E5-6EB841BF721C}"/>
              </a:ext>
            </a:extLst>
          </p:cNvPr>
          <p:cNvGraphicFramePr>
            <a:graphicFrameLocks noGrp="1"/>
          </p:cNvGraphicFramePr>
          <p:nvPr>
            <p:extLst>
              <p:ext uri="{D42A27DB-BD31-4B8C-83A1-F6EECF244321}">
                <p14:modId xmlns:p14="http://schemas.microsoft.com/office/powerpoint/2010/main" val="4104097327"/>
              </p:ext>
            </p:extLst>
          </p:nvPr>
        </p:nvGraphicFramePr>
        <p:xfrm>
          <a:off x="1117600" y="1371600"/>
          <a:ext cx="5951154" cy="4217331"/>
        </p:xfrm>
        <a:graphic>
          <a:graphicData uri="http://schemas.openxmlformats.org/drawingml/2006/table">
            <a:tbl>
              <a:tblPr firstRow="1" bandRow="1">
                <a:tableStyleId>{BC89EF96-8CEA-46FF-86C4-4CE0E7609802}</a:tableStyleId>
              </a:tblPr>
              <a:tblGrid>
                <a:gridCol w="618480">
                  <a:extLst>
                    <a:ext uri="{9D8B030D-6E8A-4147-A177-3AD203B41FA5}">
                      <a16:colId xmlns:a16="http://schemas.microsoft.com/office/drawing/2014/main" val="2021149640"/>
                    </a:ext>
                  </a:extLst>
                </a:gridCol>
                <a:gridCol w="5332674">
                  <a:extLst>
                    <a:ext uri="{9D8B030D-6E8A-4147-A177-3AD203B41FA5}">
                      <a16:colId xmlns:a16="http://schemas.microsoft.com/office/drawing/2014/main" val="3636987923"/>
                    </a:ext>
                  </a:extLst>
                </a:gridCol>
              </a:tblGrid>
              <a:tr h="583584">
                <a:tc gridSpan="2">
                  <a:txBody>
                    <a:bodyPr/>
                    <a:lstStyle/>
                    <a:p>
                      <a:pPr algn="just"/>
                      <a:r>
                        <a:rPr lang="en-US" sz="2400" dirty="0">
                          <a:solidFill>
                            <a:schemeClr val="tx1"/>
                          </a:solidFill>
                        </a:rPr>
                        <a:t>Leads V7-9 are placed on the posterior chest wall in the following positions:</a:t>
                      </a:r>
                      <a:endParaRPr lang="ru-RU" sz="2300" b="1" dirty="0"/>
                    </a:p>
                  </a:txBody>
                  <a:tcPr marL="103632" marR="103632" marT="51816" marB="51816">
                    <a:lnL w="12700" cmpd="sng">
                      <a:noFill/>
                    </a:lnL>
                    <a:lnR w="12700" cmpd="sng">
                      <a:noFill/>
                    </a:lnR>
                    <a:lnT w="12700" cmpd="sng">
                      <a:noFill/>
                    </a:lnT>
                    <a:lnB w="25400" cmpd="sng">
                      <a:noFill/>
                    </a:lnB>
                    <a:lnTlToBr w="12700" cmpd="sng">
                      <a:noFill/>
                      <a:prstDash val="solid"/>
                    </a:lnTlToBr>
                    <a:lnBlToTr w="12700" cmpd="sng">
                      <a:noFill/>
                      <a:prstDash val="solid"/>
                    </a:lnBlToTr>
                    <a:noFill/>
                  </a:tcPr>
                </a:tc>
                <a:tc hMerge="1">
                  <a:txBody>
                    <a:bodyPr/>
                    <a:lstStyle/>
                    <a:p>
                      <a:endParaRPr lang="ru-RU" dirty="0"/>
                    </a:p>
                  </a:txBody>
                  <a:tcPr marL="103632" marR="103632" marT="51816" marB="51816">
                    <a:solidFill>
                      <a:schemeClr val="bg1">
                        <a:lumMod val="95000"/>
                      </a:schemeClr>
                    </a:solidFill>
                  </a:tcPr>
                </a:tc>
                <a:extLst>
                  <a:ext uri="{0D108BD9-81ED-4DB2-BD59-A6C34878D82A}">
                    <a16:rowId xmlns:a16="http://schemas.microsoft.com/office/drawing/2014/main" val="2139132799"/>
                  </a:ext>
                </a:extLst>
              </a:tr>
              <a:tr h="976776">
                <a:tc>
                  <a:txBody>
                    <a:bodyPr/>
                    <a:lstStyle/>
                    <a:p>
                      <a:r>
                        <a:rPr lang="en-US" sz="2300" b="1" dirty="0"/>
                        <a:t>V7</a:t>
                      </a:r>
                      <a:endParaRPr lang="ru-RU" sz="2300" b="1" dirty="0"/>
                    </a:p>
                  </a:txBody>
                  <a:tcPr marL="103632" marR="103632" marT="51816" marB="51816" anchor="ctr">
                    <a:lnL w="12700" cmpd="sng">
                      <a:noFill/>
                    </a:lnL>
                    <a:lnR w="12700" cmpd="sng">
                      <a:noFill/>
                    </a:lnR>
                    <a:lnT w="25400" cmpd="sng">
                      <a:noFill/>
                    </a:lnT>
                    <a:lnB w="12700" cmpd="sng">
                      <a:noFill/>
                    </a:lnB>
                    <a:lnTlToBr w="12700" cmpd="sng">
                      <a:noFill/>
                      <a:prstDash val="solid"/>
                    </a:lnTlToBr>
                    <a:lnBlToTr w="12700" cmpd="sng">
                      <a:noFill/>
                      <a:prstDash val="solid"/>
                    </a:lnBlToTr>
                    <a:noFill/>
                  </a:tcPr>
                </a:tc>
                <a:tc>
                  <a:txBody>
                    <a:bodyPr/>
                    <a:lstStyle/>
                    <a:p>
                      <a:r>
                        <a:rPr lang="en-US" sz="2400" dirty="0">
                          <a:solidFill>
                            <a:schemeClr val="tx1"/>
                          </a:solidFill>
                        </a:rPr>
                        <a:t>Left posterior axillary line, in the same horizontal plane as V6</a:t>
                      </a:r>
                      <a:endParaRPr lang="ru-RU" sz="2300" b="0" dirty="0"/>
                    </a:p>
                  </a:txBody>
                  <a:tcPr marL="103632" marR="103632" marT="51816" marB="51816" anchor="ctr">
                    <a:lnL w="12700" cmpd="sng">
                      <a:noFill/>
                    </a:lnL>
                    <a:lnR w="12700" cmpd="sng">
                      <a:noFill/>
                    </a:lnR>
                    <a:lnT w="254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86170239"/>
                  </a:ext>
                </a:extLst>
              </a:tr>
              <a:tr h="1004424">
                <a:tc>
                  <a:txBody>
                    <a:bodyPr/>
                    <a:lstStyle/>
                    <a:p>
                      <a:r>
                        <a:rPr lang="en-US" sz="2300" b="1" dirty="0"/>
                        <a:t>V8</a:t>
                      </a:r>
                      <a:endParaRPr lang="ru-RU" sz="2300" b="1" dirty="0"/>
                    </a:p>
                  </a:txBody>
                  <a:tcPr marL="103632" marR="103632" marT="51816" marB="51816"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Tip of the left scapula, in the same horizontal plane as V6</a:t>
                      </a:r>
                      <a:endParaRPr lang="ru-RU" sz="2300" dirty="0"/>
                    </a:p>
                  </a:txBody>
                  <a:tcPr marL="103632" marR="103632" marT="51816" marB="51816"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55920467"/>
                  </a:ext>
                </a:extLst>
              </a:tr>
              <a:tr h="1035219">
                <a:tc>
                  <a:txBody>
                    <a:bodyPr/>
                    <a:lstStyle/>
                    <a:p>
                      <a:r>
                        <a:rPr lang="en-US" sz="2300" b="1" dirty="0"/>
                        <a:t>V9</a:t>
                      </a:r>
                      <a:endParaRPr lang="ru-RU" sz="2300" b="1" dirty="0"/>
                    </a:p>
                  </a:txBody>
                  <a:tcPr marL="103632" marR="103632" marT="51816" marB="51816"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400" dirty="0">
                          <a:solidFill>
                            <a:schemeClr val="tx1"/>
                          </a:solidFill>
                        </a:rPr>
                        <a:t>Left paraspinal region, in the same horizontal plane as V6</a:t>
                      </a:r>
                      <a:endParaRPr lang="ru-RU" sz="2300" dirty="0"/>
                    </a:p>
                  </a:txBody>
                  <a:tcPr marL="103632" marR="103632" marT="51816" marB="51816"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86960102"/>
                  </a:ext>
                </a:extLst>
              </a:tr>
            </a:tbl>
          </a:graphicData>
        </a:graphic>
      </p:graphicFrame>
      <p:pic>
        <p:nvPicPr>
          <p:cNvPr id="9" name="Рисунок 8">
            <a:extLst>
              <a:ext uri="{FF2B5EF4-FFF2-40B4-BE49-F238E27FC236}">
                <a16:creationId xmlns:a16="http://schemas.microsoft.com/office/drawing/2014/main" id="{18F3059B-9748-4547-BB50-8F7649C12A06}"/>
              </a:ext>
            </a:extLst>
          </p:cNvPr>
          <p:cNvPicPr>
            <a:picLocks noChangeAspect="1"/>
          </p:cNvPicPr>
          <p:nvPr/>
        </p:nvPicPr>
        <p:blipFill>
          <a:blip r:embed="rId2"/>
          <a:stretch>
            <a:fillRect/>
          </a:stretch>
        </p:blipFill>
        <p:spPr>
          <a:xfrm>
            <a:off x="7828313" y="1990082"/>
            <a:ext cx="5524500" cy="4419600"/>
          </a:xfrm>
          <a:prstGeom prst="rect">
            <a:avLst/>
          </a:prstGeom>
        </p:spPr>
      </p:pic>
      <p:sp>
        <p:nvSpPr>
          <p:cNvPr id="2" name="Прямоугольник 1">
            <a:extLst>
              <a:ext uri="{FF2B5EF4-FFF2-40B4-BE49-F238E27FC236}">
                <a16:creationId xmlns:a16="http://schemas.microsoft.com/office/drawing/2014/main" id="{EA235184-DDBF-4A10-8DAF-B28F977CE08F}"/>
              </a:ext>
            </a:extLst>
          </p:cNvPr>
          <p:cNvSpPr/>
          <p:nvPr/>
        </p:nvSpPr>
        <p:spPr>
          <a:xfrm>
            <a:off x="1117600" y="6215164"/>
            <a:ext cx="12192000" cy="1200329"/>
          </a:xfrm>
          <a:prstGeom prst="rect">
            <a:avLst/>
          </a:prstGeom>
        </p:spPr>
        <p:txBody>
          <a:bodyPr wrap="square">
            <a:spAutoFit/>
          </a:bodyPr>
          <a:lstStyle/>
          <a:p>
            <a:r>
              <a:rPr lang="en-US" sz="2400" dirty="0"/>
              <a:t>Clinical significance of </a:t>
            </a:r>
            <a:r>
              <a:rPr lang="en-US" sz="2400" b="1" dirty="0"/>
              <a:t>Posterior MI</a:t>
            </a:r>
            <a:r>
              <a:rPr lang="en-US" sz="2400" dirty="0"/>
              <a:t>.</a:t>
            </a:r>
          </a:p>
          <a:p>
            <a:r>
              <a:rPr lang="en-US" sz="2400" dirty="0"/>
              <a:t>The leads V4-V6 are removed and substituted for V7-V9. It is important to cross out the labels for V4-V6 and write in V7-V9.</a:t>
            </a:r>
            <a:endParaRPr lang="ru-RU" sz="2400" dirty="0"/>
          </a:p>
        </p:txBody>
      </p:sp>
    </p:spTree>
    <p:extLst>
      <p:ext uri="{BB962C8B-B14F-4D97-AF65-F5344CB8AC3E}">
        <p14:creationId xmlns:p14="http://schemas.microsoft.com/office/powerpoint/2010/main" val="2720108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FF71379C-4780-4341-97AA-71818D129A18}"/>
              </a:ext>
            </a:extLst>
          </p:cNvPr>
          <p:cNvPicPr>
            <a:picLocks noChangeAspect="1"/>
          </p:cNvPicPr>
          <p:nvPr/>
        </p:nvPicPr>
        <p:blipFill>
          <a:blip r:embed="rId2"/>
          <a:stretch>
            <a:fillRect/>
          </a:stretch>
        </p:blipFill>
        <p:spPr>
          <a:xfrm>
            <a:off x="7289800" y="1505513"/>
            <a:ext cx="6146800" cy="5708600"/>
          </a:xfrm>
          <a:prstGeom prst="rect">
            <a:avLst/>
          </a:prstGeom>
        </p:spPr>
      </p:pic>
      <p:sp>
        <p:nvSpPr>
          <p:cNvPr id="2" name="Заголовок 1">
            <a:extLst>
              <a:ext uri="{FF2B5EF4-FFF2-40B4-BE49-F238E27FC236}">
                <a16:creationId xmlns:a16="http://schemas.microsoft.com/office/drawing/2014/main" id="{A14A9C7B-D45C-45BA-96AF-9833438D554C}"/>
              </a:ext>
            </a:extLst>
          </p:cNvPr>
          <p:cNvSpPr>
            <a:spLocks noGrp="1"/>
          </p:cNvSpPr>
          <p:nvPr>
            <p:ph type="title"/>
          </p:nvPr>
        </p:nvSpPr>
        <p:spPr>
          <a:xfrm>
            <a:off x="787400" y="558287"/>
            <a:ext cx="11399520" cy="559607"/>
          </a:xfrm>
        </p:spPr>
        <p:txBody>
          <a:bodyPr>
            <a:normAutofit/>
          </a:bodyPr>
          <a:lstStyle/>
          <a:p>
            <a:r>
              <a:rPr lang="en-US" sz="3600" b="1" dirty="0">
                <a:solidFill>
                  <a:schemeClr val="tx1"/>
                </a:solidFill>
                <a:latin typeface="-apple-system"/>
              </a:rPr>
              <a:t>Lewis lead (S5-lead)</a:t>
            </a:r>
            <a:endParaRPr lang="ru-RU" dirty="0">
              <a:solidFill>
                <a:schemeClr val="tx1"/>
              </a:solidFill>
            </a:endParaRPr>
          </a:p>
        </p:txBody>
      </p:sp>
      <p:sp>
        <p:nvSpPr>
          <p:cNvPr id="5" name="Прямоугольник 4">
            <a:extLst>
              <a:ext uri="{FF2B5EF4-FFF2-40B4-BE49-F238E27FC236}">
                <a16:creationId xmlns:a16="http://schemas.microsoft.com/office/drawing/2014/main" id="{22F4BB38-6F4B-453F-A004-FA79386AD0B4}"/>
              </a:ext>
            </a:extLst>
          </p:cNvPr>
          <p:cNvSpPr/>
          <p:nvPr/>
        </p:nvSpPr>
        <p:spPr>
          <a:xfrm>
            <a:off x="753533" y="1219200"/>
            <a:ext cx="7645400" cy="6924973"/>
          </a:xfrm>
          <a:prstGeom prst="rect">
            <a:avLst/>
          </a:prstGeom>
        </p:spPr>
        <p:txBody>
          <a:bodyPr wrap="square">
            <a:spAutoFit/>
          </a:bodyPr>
          <a:lstStyle/>
          <a:p>
            <a:r>
              <a:rPr lang="en-US" sz="2400" dirty="0"/>
              <a:t>The Lewis lead configuration can help to detect atrial activity and its relationship to ventricular activity. </a:t>
            </a:r>
          </a:p>
          <a:p>
            <a:endParaRPr lang="uk-UA" sz="2400" b="1" dirty="0"/>
          </a:p>
          <a:p>
            <a:r>
              <a:rPr lang="en-US" sz="2400" b="1" dirty="0"/>
              <a:t>Useful in:</a:t>
            </a:r>
          </a:p>
          <a:p>
            <a:pPr marL="627063" indent="-285750">
              <a:buFont typeface="Arial" panose="020B0604020202020204" pitchFamily="34" charset="0"/>
              <a:buChar char="•"/>
            </a:pPr>
            <a:r>
              <a:rPr lang="en-US" sz="2400" dirty="0"/>
              <a:t>Observing flutter waves in atrial flutter</a:t>
            </a:r>
          </a:p>
          <a:p>
            <a:pPr marL="627063" indent="-285750">
              <a:buFont typeface="Arial" panose="020B0604020202020204" pitchFamily="34" charset="0"/>
              <a:buChar char="•"/>
            </a:pPr>
            <a:r>
              <a:rPr lang="en-US" sz="2400" dirty="0"/>
              <a:t>Detecting P waves in wide complex tachyarrhythmia to identify atrioventricular dissociation</a:t>
            </a:r>
          </a:p>
          <a:p>
            <a:endParaRPr lang="uk-UA" sz="2400" b="1" dirty="0"/>
          </a:p>
          <a:p>
            <a:r>
              <a:rPr lang="en-US" sz="2400" b="1" dirty="0"/>
              <a:t>Lewis lead placement</a:t>
            </a:r>
          </a:p>
          <a:p>
            <a:pPr marL="627063" indent="-285750">
              <a:buFont typeface="Arial" panose="020B0604020202020204" pitchFamily="34" charset="0"/>
              <a:buChar char="•"/>
            </a:pPr>
            <a:r>
              <a:rPr lang="en-US" sz="2400" dirty="0"/>
              <a:t>Right Arm (</a:t>
            </a:r>
            <a:r>
              <a:rPr lang="en-US" sz="2400" b="1" dirty="0"/>
              <a:t>RA</a:t>
            </a:r>
            <a:r>
              <a:rPr lang="en-US" sz="2400" dirty="0"/>
              <a:t>)</a:t>
            </a:r>
            <a:r>
              <a:rPr lang="en-US" sz="2400" i="1" dirty="0"/>
              <a:t> </a:t>
            </a:r>
            <a:r>
              <a:rPr lang="en-US" sz="2400" dirty="0"/>
              <a:t>electrode on manubrium</a:t>
            </a:r>
          </a:p>
          <a:p>
            <a:pPr marL="627063" indent="-285750">
              <a:buFont typeface="Arial" panose="020B0604020202020204" pitchFamily="34" charset="0"/>
              <a:buChar char="•"/>
            </a:pPr>
            <a:r>
              <a:rPr lang="en-US" sz="2400" dirty="0"/>
              <a:t>Left Arm (</a:t>
            </a:r>
            <a:r>
              <a:rPr lang="en-US" sz="2400" b="1" dirty="0"/>
              <a:t>LA</a:t>
            </a:r>
            <a:r>
              <a:rPr lang="en-US" sz="2400" dirty="0"/>
              <a:t>) electrode over 5th ICS, right sternal border.</a:t>
            </a:r>
          </a:p>
          <a:p>
            <a:pPr marL="627063" indent="-285750">
              <a:buFont typeface="Arial" panose="020B0604020202020204" pitchFamily="34" charset="0"/>
              <a:buChar char="•"/>
            </a:pPr>
            <a:r>
              <a:rPr lang="en-US" sz="2400" dirty="0"/>
              <a:t>Left Leg (</a:t>
            </a:r>
            <a:r>
              <a:rPr lang="en-US" sz="2400" b="1" dirty="0"/>
              <a:t>LL</a:t>
            </a:r>
            <a:r>
              <a:rPr lang="en-US" sz="2400" dirty="0"/>
              <a:t>) electrode over right lower costal margin.</a:t>
            </a:r>
          </a:p>
          <a:p>
            <a:pPr marL="627063" indent="-285750">
              <a:buFont typeface="Arial" panose="020B0604020202020204" pitchFamily="34" charset="0"/>
              <a:buChar char="•"/>
            </a:pPr>
            <a:r>
              <a:rPr lang="en-US" sz="2400" b="1" dirty="0"/>
              <a:t>Monitor Lead I</a:t>
            </a:r>
            <a:endParaRPr lang="en-US" sz="2400" dirty="0"/>
          </a:p>
          <a:p>
            <a:br>
              <a:rPr lang="en-US" dirty="0">
                <a:latin typeface="-apple-system"/>
              </a:rPr>
            </a:br>
            <a:endParaRPr lang="ru-RU" dirty="0"/>
          </a:p>
        </p:txBody>
      </p:sp>
    </p:spTree>
    <p:extLst>
      <p:ext uri="{BB962C8B-B14F-4D97-AF65-F5344CB8AC3E}">
        <p14:creationId xmlns:p14="http://schemas.microsoft.com/office/powerpoint/2010/main" val="812703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DF74BB-3A11-475F-A737-6A910B4658A4}"/>
              </a:ext>
            </a:extLst>
          </p:cNvPr>
          <p:cNvSpPr>
            <a:spLocks noGrp="1"/>
          </p:cNvSpPr>
          <p:nvPr>
            <p:ph type="title"/>
          </p:nvPr>
        </p:nvSpPr>
        <p:spPr>
          <a:xfrm>
            <a:off x="1209040" y="728273"/>
            <a:ext cx="11399520" cy="414727"/>
          </a:xfrm>
        </p:spPr>
        <p:txBody>
          <a:bodyPr>
            <a:normAutofit fontScale="90000"/>
          </a:bodyPr>
          <a:lstStyle/>
          <a:p>
            <a:r>
              <a:rPr lang="en-US" sz="3600" b="1" dirty="0"/>
              <a:t>Understanding paper speeds</a:t>
            </a:r>
            <a:endParaRPr lang="ru-RU" sz="4800" dirty="0"/>
          </a:p>
        </p:txBody>
      </p:sp>
      <p:sp>
        <p:nvSpPr>
          <p:cNvPr id="3" name="Объект 2">
            <a:extLst>
              <a:ext uri="{FF2B5EF4-FFF2-40B4-BE49-F238E27FC236}">
                <a16:creationId xmlns:a16="http://schemas.microsoft.com/office/drawing/2014/main" id="{92B7327D-B4CC-4234-9BEA-9619429EB0B4}"/>
              </a:ext>
            </a:extLst>
          </p:cNvPr>
          <p:cNvSpPr>
            <a:spLocks noGrp="1"/>
          </p:cNvSpPr>
          <p:nvPr>
            <p:ph idx="1"/>
          </p:nvPr>
        </p:nvSpPr>
        <p:spPr>
          <a:xfrm>
            <a:off x="1209040" y="1371600"/>
            <a:ext cx="11399520" cy="5943600"/>
          </a:xfrm>
        </p:spPr>
        <p:txBody>
          <a:bodyPr>
            <a:normAutofit lnSpcReduction="10000"/>
          </a:bodyPr>
          <a:lstStyle/>
          <a:p>
            <a:pPr marL="0" indent="0">
              <a:buNone/>
            </a:pPr>
            <a:r>
              <a:rPr lang="en-US" sz="2200" dirty="0"/>
              <a:t>Paper output speed is the rate at which the ECG machine produces a trace</a:t>
            </a:r>
          </a:p>
          <a:p>
            <a:pPr marL="0" indent="0">
              <a:buNone/>
            </a:pPr>
            <a:r>
              <a:rPr lang="en-US" sz="2200" dirty="0"/>
              <a:t>If a different paper speed is used, standard rate calculations will have to be modified appropriately (see other examples below)</a:t>
            </a:r>
          </a:p>
          <a:p>
            <a:pPr marL="0" indent="0">
              <a:buNone/>
            </a:pPr>
            <a:endParaRPr lang="en-US" sz="2200" dirty="0"/>
          </a:p>
          <a:p>
            <a:r>
              <a:rPr lang="en-US" sz="2200" b="1" dirty="0"/>
              <a:t>Standard output is 25mm per second</a:t>
            </a:r>
          </a:p>
          <a:p>
            <a:endParaRPr lang="en-US" sz="2200" b="1" dirty="0"/>
          </a:p>
          <a:p>
            <a:r>
              <a:rPr lang="en-US" sz="2200" b="1" dirty="0"/>
              <a:t>Other paper speeds: 50mm/sec</a:t>
            </a:r>
          </a:p>
          <a:p>
            <a:pPr marL="185738" indent="0">
              <a:buNone/>
            </a:pPr>
            <a:r>
              <a:rPr lang="en-US" sz="2200" dirty="0"/>
              <a:t>Doubling the standard rate will cause the ECG to appear drawn out or wider complex than 25mm/sec paper speeds</a:t>
            </a:r>
          </a:p>
          <a:p>
            <a:pPr marL="185738" indent="0">
              <a:buNone/>
            </a:pPr>
            <a:r>
              <a:rPr lang="en-US" sz="2200" dirty="0"/>
              <a:t>The rhythm strip will thus comprise 5 seconds total capture compared to the standard 10 seconds. </a:t>
            </a:r>
          </a:p>
          <a:p>
            <a:pPr marL="185738" indent="0">
              <a:buNone/>
            </a:pPr>
            <a:r>
              <a:rPr lang="en-US" sz="2200" dirty="0"/>
              <a:t>Doubling the standard rate can reveal subtle ECG findings hidden at the slower rates, in particular atrial flutter waves in a 2:1 block</a:t>
            </a:r>
          </a:p>
          <a:p>
            <a:pPr marL="185738" indent="0">
              <a:buNone/>
            </a:pPr>
            <a:endParaRPr lang="en-US" sz="2200" dirty="0"/>
          </a:p>
          <a:p>
            <a:pPr marL="355600" indent="-342900"/>
            <a:r>
              <a:rPr lang="en-US" sz="2200" b="1" dirty="0"/>
              <a:t>Paper speed: 10mm/sec</a:t>
            </a:r>
          </a:p>
          <a:p>
            <a:pPr marL="355600" indent="-342900"/>
            <a:endParaRPr lang="en-US" b="1" dirty="0"/>
          </a:p>
          <a:p>
            <a:pPr marL="185738" indent="0">
              <a:buNone/>
            </a:pPr>
            <a:endParaRPr lang="en-US" dirty="0"/>
          </a:p>
          <a:p>
            <a:endParaRPr lang="ru-RU" dirty="0"/>
          </a:p>
        </p:txBody>
      </p:sp>
    </p:spTree>
    <p:extLst>
      <p:ext uri="{BB962C8B-B14F-4D97-AF65-F5344CB8AC3E}">
        <p14:creationId xmlns:p14="http://schemas.microsoft.com/office/powerpoint/2010/main" val="1532332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7132" y="259705"/>
            <a:ext cx="6561667" cy="853823"/>
          </a:xfrm>
          <a:prstGeom prst="rect">
            <a:avLst/>
          </a:prstGeom>
        </p:spPr>
        <p:txBody>
          <a:bodyPr vert="horz" wrap="square" lIns="0" tIns="16510" rIns="0" bIns="0" rtlCol="0" anchor="ctr">
            <a:spAutoFit/>
          </a:bodyPr>
          <a:lstStyle/>
          <a:p>
            <a:pPr marL="12699">
              <a:lnSpc>
                <a:spcPct val="100000"/>
              </a:lnSpc>
              <a:spcBef>
                <a:spcPts val="130"/>
              </a:spcBef>
            </a:pPr>
            <a:r>
              <a:rPr spc="210" dirty="0"/>
              <a:t>Calibration</a:t>
            </a:r>
          </a:p>
        </p:txBody>
      </p:sp>
      <p:graphicFrame>
        <p:nvGraphicFramePr>
          <p:cNvPr id="10" name="object 10"/>
          <p:cNvGraphicFramePr>
            <a:graphicFrameLocks noGrp="1"/>
          </p:cNvGraphicFramePr>
          <p:nvPr/>
        </p:nvGraphicFramePr>
        <p:xfrm>
          <a:off x="364068" y="3489799"/>
          <a:ext cx="8131210" cy="1892483"/>
        </p:xfrm>
        <a:graphic>
          <a:graphicData uri="http://schemas.openxmlformats.org/drawingml/2006/table">
            <a:tbl>
              <a:tblPr firstRow="1" bandRow="1">
                <a:tableStyleId>{2D5ABB26-0587-4C30-8999-92F81FD0307C}</a:tableStyleId>
              </a:tblPr>
              <a:tblGrid>
                <a:gridCol w="2895600">
                  <a:extLst>
                    <a:ext uri="{9D8B030D-6E8A-4147-A177-3AD203B41FA5}">
                      <a16:colId xmlns:a16="http://schemas.microsoft.com/office/drawing/2014/main" val="20000"/>
                    </a:ext>
                  </a:extLst>
                </a:gridCol>
                <a:gridCol w="4827029">
                  <a:extLst>
                    <a:ext uri="{9D8B030D-6E8A-4147-A177-3AD203B41FA5}">
                      <a16:colId xmlns:a16="http://schemas.microsoft.com/office/drawing/2014/main" val="20001"/>
                    </a:ext>
                  </a:extLst>
                </a:gridCol>
                <a:gridCol w="408581">
                  <a:extLst>
                    <a:ext uri="{9D8B030D-6E8A-4147-A177-3AD203B41FA5}">
                      <a16:colId xmlns:a16="http://schemas.microsoft.com/office/drawing/2014/main" val="20002"/>
                    </a:ext>
                  </a:extLst>
                </a:gridCol>
              </a:tblGrid>
              <a:tr h="633645">
                <a:tc rowSpan="3">
                  <a:txBody>
                    <a:bodyPr/>
                    <a:lstStyle/>
                    <a:p>
                      <a:pPr marL="84138" indent="-17463">
                        <a:lnSpc>
                          <a:spcPct val="100000"/>
                        </a:lnSpc>
                      </a:pPr>
                      <a:endParaRPr sz="2600" dirty="0">
                        <a:latin typeface="Times New Roman"/>
                        <a:cs typeface="Times New Roman"/>
                      </a:endParaRPr>
                    </a:p>
                    <a:p>
                      <a:pPr marL="84138" marR="247650" indent="-17463">
                        <a:lnSpc>
                          <a:spcPts val="2690"/>
                        </a:lnSpc>
                        <a:spcBef>
                          <a:spcPts val="1795"/>
                        </a:spcBef>
                      </a:pPr>
                      <a:r>
                        <a:rPr sz="2300" b="1" spc="-15" dirty="0">
                          <a:solidFill>
                            <a:srgbClr val="444444"/>
                          </a:solidFill>
                          <a:latin typeface="Arial"/>
                          <a:cs typeface="Arial"/>
                        </a:rPr>
                        <a:t>Vertical</a:t>
                      </a:r>
                      <a:r>
                        <a:rPr sz="2300" b="1" spc="-90" dirty="0">
                          <a:solidFill>
                            <a:srgbClr val="444444"/>
                          </a:solidFill>
                          <a:latin typeface="Arial"/>
                          <a:cs typeface="Arial"/>
                        </a:rPr>
                        <a:t> </a:t>
                      </a:r>
                      <a:r>
                        <a:rPr sz="2300" b="1" spc="5" dirty="0">
                          <a:solidFill>
                            <a:srgbClr val="444444"/>
                          </a:solidFill>
                          <a:latin typeface="Arial"/>
                          <a:cs typeface="Arial"/>
                        </a:rPr>
                        <a:t>Axis </a:t>
                      </a:r>
                      <a:r>
                        <a:rPr sz="2300" b="1" spc="85" dirty="0">
                          <a:solidFill>
                            <a:srgbClr val="444444"/>
                          </a:solidFill>
                          <a:latin typeface="Arial"/>
                          <a:cs typeface="Arial"/>
                        </a:rPr>
                        <a:t>‘y’</a:t>
                      </a:r>
                      <a:endParaRPr lang="en-US" sz="2300" b="1" spc="85" dirty="0">
                        <a:solidFill>
                          <a:srgbClr val="444444"/>
                        </a:solidFill>
                        <a:latin typeface="Arial"/>
                        <a:cs typeface="Arial"/>
                      </a:endParaRPr>
                    </a:p>
                    <a:p>
                      <a:pPr marL="84138" marR="247650" indent="-17463">
                        <a:lnSpc>
                          <a:spcPts val="2690"/>
                        </a:lnSpc>
                        <a:spcBef>
                          <a:spcPts val="1795"/>
                        </a:spcBef>
                      </a:pPr>
                      <a:r>
                        <a:rPr lang="en-US" sz="2300" spc="85" dirty="0" err="1">
                          <a:solidFill>
                            <a:srgbClr val="444444"/>
                          </a:solidFill>
                          <a:latin typeface="Arial"/>
                          <a:cs typeface="Arial"/>
                        </a:rPr>
                        <a:t>milivolts</a:t>
                      </a:r>
                      <a:r>
                        <a:rPr lang="en-US" sz="2300" spc="85" dirty="0">
                          <a:solidFill>
                            <a:srgbClr val="444444"/>
                          </a:solidFill>
                          <a:latin typeface="Arial"/>
                          <a:cs typeface="Arial"/>
                        </a:rPr>
                        <a:t>/mm</a:t>
                      </a:r>
                      <a:endParaRPr sz="2300" dirty="0">
                        <a:latin typeface="Arial"/>
                        <a:cs typeface="Arial"/>
                      </a:endParaRPr>
                    </a:p>
                  </a:txBody>
                  <a:tcPr marL="0" marR="0" marT="0" marB="0">
                    <a:lnL w="19050">
                      <a:solidFill>
                        <a:srgbClr val="A5A9B3"/>
                      </a:solidFill>
                      <a:prstDash val="solid"/>
                    </a:lnL>
                    <a:lnR w="19050">
                      <a:solidFill>
                        <a:srgbClr val="A2A1A6"/>
                      </a:solidFill>
                      <a:prstDash val="solid"/>
                    </a:lnR>
                    <a:lnT w="19050">
                      <a:solidFill>
                        <a:srgbClr val="A5A9B3"/>
                      </a:solidFill>
                      <a:prstDash val="solid"/>
                    </a:lnT>
                    <a:lnB w="19050">
                      <a:solidFill>
                        <a:srgbClr val="A5A9B3"/>
                      </a:solidFill>
                      <a:prstDash val="solid"/>
                    </a:lnB>
                    <a:solidFill>
                      <a:srgbClr val="C0C0C0"/>
                    </a:solidFill>
                  </a:tcPr>
                </a:tc>
                <a:tc>
                  <a:txBody>
                    <a:bodyPr/>
                    <a:lstStyle/>
                    <a:p>
                      <a:pPr marR="448945" algn="r">
                        <a:lnSpc>
                          <a:spcPct val="100000"/>
                        </a:lnSpc>
                        <a:spcBef>
                          <a:spcPts val="1075"/>
                        </a:spcBef>
                      </a:pPr>
                      <a:r>
                        <a:rPr sz="2300" spc="5" dirty="0">
                          <a:solidFill>
                            <a:srgbClr val="818181"/>
                          </a:solidFill>
                          <a:latin typeface="Arial"/>
                          <a:cs typeface="Arial"/>
                        </a:rPr>
                        <a:t>1 </a:t>
                      </a:r>
                      <a:r>
                        <a:rPr sz="2300" spc="-5" dirty="0">
                          <a:solidFill>
                            <a:srgbClr val="818181"/>
                          </a:solidFill>
                          <a:latin typeface="Arial"/>
                          <a:cs typeface="Arial"/>
                        </a:rPr>
                        <a:t>Small </a:t>
                      </a:r>
                      <a:r>
                        <a:rPr sz="2300" spc="-10" dirty="0">
                          <a:solidFill>
                            <a:srgbClr val="818181"/>
                          </a:solidFill>
                          <a:latin typeface="Arial"/>
                          <a:cs typeface="Arial"/>
                        </a:rPr>
                        <a:t>Square </a:t>
                      </a:r>
                      <a:r>
                        <a:rPr sz="2300" spc="45" dirty="0">
                          <a:solidFill>
                            <a:srgbClr val="818181"/>
                          </a:solidFill>
                          <a:latin typeface="Arial"/>
                          <a:cs typeface="Arial"/>
                        </a:rPr>
                        <a:t>= </a:t>
                      </a:r>
                      <a:r>
                        <a:rPr sz="2300" spc="5" dirty="0">
                          <a:solidFill>
                            <a:srgbClr val="818181"/>
                          </a:solidFill>
                          <a:latin typeface="Arial"/>
                          <a:cs typeface="Arial"/>
                        </a:rPr>
                        <a:t>1 </a:t>
                      </a:r>
                      <a:r>
                        <a:rPr sz="2300" spc="55" dirty="0">
                          <a:solidFill>
                            <a:srgbClr val="818181"/>
                          </a:solidFill>
                          <a:latin typeface="Arial"/>
                          <a:cs typeface="Arial"/>
                        </a:rPr>
                        <a:t>mm </a:t>
                      </a:r>
                      <a:r>
                        <a:rPr sz="2300" spc="-40" dirty="0">
                          <a:solidFill>
                            <a:srgbClr val="818181"/>
                          </a:solidFill>
                          <a:latin typeface="Arial"/>
                          <a:cs typeface="Arial"/>
                        </a:rPr>
                        <a:t>(0.1</a:t>
                      </a:r>
                      <a:r>
                        <a:rPr sz="2300" spc="-120" dirty="0">
                          <a:solidFill>
                            <a:srgbClr val="818181"/>
                          </a:solidFill>
                          <a:latin typeface="Arial"/>
                          <a:cs typeface="Arial"/>
                        </a:rPr>
                        <a:t> </a:t>
                      </a:r>
                      <a:r>
                        <a:rPr sz="2300" spc="-75" dirty="0">
                          <a:solidFill>
                            <a:srgbClr val="818181"/>
                          </a:solidFill>
                          <a:latin typeface="Arial"/>
                          <a:cs typeface="Arial"/>
                        </a:rPr>
                        <a:t>mV)</a:t>
                      </a:r>
                      <a:endParaRPr sz="2300" dirty="0">
                        <a:latin typeface="Arial"/>
                        <a:cs typeface="Arial"/>
                      </a:endParaRPr>
                    </a:p>
                  </a:txBody>
                  <a:tcPr marL="0" marR="0" marT="136525" marB="0">
                    <a:lnL w="19050">
                      <a:solidFill>
                        <a:srgbClr val="A2A1A6"/>
                      </a:solidFill>
                      <a:prstDash val="solid"/>
                    </a:lnL>
                    <a:lnR w="19050">
                      <a:solidFill>
                        <a:srgbClr val="A5A9B3"/>
                      </a:solidFill>
                      <a:prstDash val="solid"/>
                    </a:lnR>
                    <a:lnT w="19050">
                      <a:solidFill>
                        <a:srgbClr val="000000"/>
                      </a:solidFill>
                      <a:prstDash val="solid"/>
                    </a:lnT>
                    <a:lnB w="19050">
                      <a:solidFill>
                        <a:srgbClr val="A2A1A6"/>
                      </a:solidFill>
                      <a:prstDash val="solid"/>
                    </a:lnB>
                  </a:tcPr>
                </a:tc>
                <a:tc rowSpan="3">
                  <a:txBody>
                    <a:bodyPr/>
                    <a:lstStyle/>
                    <a:p>
                      <a:pPr>
                        <a:lnSpc>
                          <a:spcPct val="100000"/>
                        </a:lnSpc>
                      </a:pPr>
                      <a:endParaRPr sz="2400" dirty="0">
                        <a:latin typeface="Times New Roman"/>
                        <a:cs typeface="Times New Roman"/>
                      </a:endParaRPr>
                    </a:p>
                  </a:txBody>
                  <a:tcPr marL="0" marR="0" marT="0" marB="0">
                    <a:lnL w="19050">
                      <a:solidFill>
                        <a:srgbClr val="A5A9B3"/>
                      </a:solidFill>
                      <a:prstDash val="solid"/>
                    </a:lnL>
                    <a:lnT w="76200">
                      <a:solidFill>
                        <a:srgbClr val="000000"/>
                      </a:solidFill>
                      <a:prstDash val="solid"/>
                    </a:lnT>
                  </a:tcPr>
                </a:tc>
                <a:extLst>
                  <a:ext uri="{0D108BD9-81ED-4DB2-BD59-A6C34878D82A}">
                    <a16:rowId xmlns:a16="http://schemas.microsoft.com/office/drawing/2014/main" val="10000"/>
                  </a:ext>
                </a:extLst>
              </a:tr>
              <a:tr h="629419">
                <a:tc vMerge="1">
                  <a:txBody>
                    <a:bodyPr/>
                    <a:lstStyle/>
                    <a:p>
                      <a:endParaRPr/>
                    </a:p>
                  </a:txBody>
                  <a:tcPr marL="0" marR="0" marT="0" marB="0">
                    <a:lnL w="19050">
                      <a:solidFill>
                        <a:srgbClr val="A5A9B3"/>
                      </a:solidFill>
                      <a:prstDash val="solid"/>
                    </a:lnL>
                    <a:lnR w="19050">
                      <a:solidFill>
                        <a:srgbClr val="A2A1A6"/>
                      </a:solidFill>
                      <a:prstDash val="solid"/>
                    </a:lnR>
                    <a:lnT w="19050">
                      <a:solidFill>
                        <a:srgbClr val="A5A9B3"/>
                      </a:solidFill>
                      <a:prstDash val="solid"/>
                    </a:lnT>
                    <a:lnB w="19050">
                      <a:solidFill>
                        <a:srgbClr val="A5A9B3"/>
                      </a:solidFill>
                      <a:prstDash val="solid"/>
                    </a:lnB>
                    <a:solidFill>
                      <a:srgbClr val="C0C0C0"/>
                    </a:solidFill>
                  </a:tcPr>
                </a:tc>
                <a:tc>
                  <a:txBody>
                    <a:bodyPr/>
                    <a:lstStyle/>
                    <a:p>
                      <a:pPr marR="445134" algn="r">
                        <a:lnSpc>
                          <a:spcPct val="100000"/>
                        </a:lnSpc>
                        <a:spcBef>
                          <a:spcPts val="1075"/>
                        </a:spcBef>
                      </a:pPr>
                      <a:r>
                        <a:rPr sz="2300" spc="5" dirty="0">
                          <a:solidFill>
                            <a:srgbClr val="818181"/>
                          </a:solidFill>
                          <a:latin typeface="Arial"/>
                          <a:cs typeface="Arial"/>
                        </a:rPr>
                        <a:t>1 </a:t>
                      </a:r>
                      <a:r>
                        <a:rPr sz="2300" spc="-15" dirty="0">
                          <a:solidFill>
                            <a:srgbClr val="818181"/>
                          </a:solidFill>
                          <a:latin typeface="Arial"/>
                          <a:cs typeface="Arial"/>
                        </a:rPr>
                        <a:t>Large </a:t>
                      </a:r>
                      <a:r>
                        <a:rPr sz="2300" spc="-10" dirty="0">
                          <a:solidFill>
                            <a:srgbClr val="818181"/>
                          </a:solidFill>
                          <a:latin typeface="Arial"/>
                          <a:cs typeface="Arial"/>
                        </a:rPr>
                        <a:t>Square </a:t>
                      </a:r>
                      <a:r>
                        <a:rPr sz="2300" spc="45" dirty="0">
                          <a:solidFill>
                            <a:srgbClr val="818181"/>
                          </a:solidFill>
                          <a:latin typeface="Arial"/>
                          <a:cs typeface="Arial"/>
                        </a:rPr>
                        <a:t>= </a:t>
                      </a:r>
                      <a:r>
                        <a:rPr sz="2300" spc="5" dirty="0">
                          <a:solidFill>
                            <a:srgbClr val="818181"/>
                          </a:solidFill>
                          <a:latin typeface="Arial"/>
                          <a:cs typeface="Arial"/>
                        </a:rPr>
                        <a:t>5 </a:t>
                      </a:r>
                      <a:r>
                        <a:rPr sz="2300" spc="55" dirty="0">
                          <a:solidFill>
                            <a:srgbClr val="818181"/>
                          </a:solidFill>
                          <a:latin typeface="Arial"/>
                          <a:cs typeface="Arial"/>
                        </a:rPr>
                        <a:t>mm </a:t>
                      </a:r>
                      <a:r>
                        <a:rPr sz="2300" spc="-40" dirty="0">
                          <a:solidFill>
                            <a:srgbClr val="818181"/>
                          </a:solidFill>
                          <a:latin typeface="Arial"/>
                          <a:cs typeface="Arial"/>
                        </a:rPr>
                        <a:t>(0.5</a:t>
                      </a:r>
                      <a:r>
                        <a:rPr sz="2300" spc="-130" dirty="0">
                          <a:solidFill>
                            <a:srgbClr val="818181"/>
                          </a:solidFill>
                          <a:latin typeface="Arial"/>
                          <a:cs typeface="Arial"/>
                        </a:rPr>
                        <a:t> </a:t>
                      </a:r>
                      <a:r>
                        <a:rPr sz="2300" spc="-75" dirty="0">
                          <a:solidFill>
                            <a:srgbClr val="818181"/>
                          </a:solidFill>
                          <a:latin typeface="Arial"/>
                          <a:cs typeface="Arial"/>
                        </a:rPr>
                        <a:t>mV)</a:t>
                      </a:r>
                      <a:endParaRPr sz="2300" dirty="0">
                        <a:latin typeface="Arial"/>
                        <a:cs typeface="Arial"/>
                      </a:endParaRPr>
                    </a:p>
                  </a:txBody>
                  <a:tcPr marL="0" marR="0" marT="136525" marB="0">
                    <a:lnL w="19050">
                      <a:solidFill>
                        <a:srgbClr val="A2A1A6"/>
                      </a:solidFill>
                      <a:prstDash val="solid"/>
                    </a:lnL>
                    <a:lnR w="19050">
                      <a:solidFill>
                        <a:srgbClr val="A5A9B3"/>
                      </a:solidFill>
                      <a:prstDash val="solid"/>
                    </a:lnR>
                    <a:lnT w="19050">
                      <a:solidFill>
                        <a:srgbClr val="A2A1A6"/>
                      </a:solidFill>
                      <a:prstDash val="solid"/>
                    </a:lnT>
                    <a:lnB w="19050">
                      <a:solidFill>
                        <a:srgbClr val="A2A1A6"/>
                      </a:solidFill>
                      <a:prstDash val="solid"/>
                    </a:lnB>
                    <a:solidFill>
                      <a:srgbClr val="EEEEED"/>
                    </a:solidFill>
                  </a:tcPr>
                </a:tc>
                <a:tc vMerge="1">
                  <a:txBody>
                    <a:bodyPr/>
                    <a:lstStyle/>
                    <a:p>
                      <a:endParaRPr/>
                    </a:p>
                  </a:txBody>
                  <a:tcPr marL="0" marR="0" marT="0" marB="0">
                    <a:lnL w="19050">
                      <a:solidFill>
                        <a:srgbClr val="A5A9B3"/>
                      </a:solidFill>
                      <a:prstDash val="solid"/>
                    </a:lnL>
                    <a:lnT w="76200">
                      <a:solidFill>
                        <a:srgbClr val="000000"/>
                      </a:solidFill>
                      <a:prstDash val="solid"/>
                    </a:lnT>
                  </a:tcPr>
                </a:tc>
                <a:extLst>
                  <a:ext uri="{0D108BD9-81ED-4DB2-BD59-A6C34878D82A}">
                    <a16:rowId xmlns:a16="http://schemas.microsoft.com/office/drawing/2014/main" val="10001"/>
                  </a:ext>
                </a:extLst>
              </a:tr>
              <a:tr h="629419">
                <a:tc vMerge="1">
                  <a:txBody>
                    <a:bodyPr/>
                    <a:lstStyle/>
                    <a:p>
                      <a:endParaRPr/>
                    </a:p>
                  </a:txBody>
                  <a:tcPr marL="0" marR="0" marT="0" marB="0">
                    <a:lnL w="19050">
                      <a:solidFill>
                        <a:srgbClr val="A5A9B3"/>
                      </a:solidFill>
                      <a:prstDash val="solid"/>
                    </a:lnL>
                    <a:lnR w="19050">
                      <a:solidFill>
                        <a:srgbClr val="A2A1A6"/>
                      </a:solidFill>
                      <a:prstDash val="solid"/>
                    </a:lnR>
                    <a:lnT w="19050">
                      <a:solidFill>
                        <a:srgbClr val="A5A9B3"/>
                      </a:solidFill>
                      <a:prstDash val="solid"/>
                    </a:lnT>
                    <a:lnB w="19050">
                      <a:solidFill>
                        <a:srgbClr val="A5A9B3"/>
                      </a:solidFill>
                      <a:prstDash val="solid"/>
                    </a:lnB>
                    <a:solidFill>
                      <a:srgbClr val="C0C0C0"/>
                    </a:solidFill>
                  </a:tcPr>
                </a:tc>
                <a:tc>
                  <a:txBody>
                    <a:bodyPr/>
                    <a:lstStyle/>
                    <a:p>
                      <a:pPr marR="413384" algn="r">
                        <a:lnSpc>
                          <a:spcPct val="100000"/>
                        </a:lnSpc>
                        <a:spcBef>
                          <a:spcPts val="1075"/>
                        </a:spcBef>
                      </a:pPr>
                      <a:r>
                        <a:rPr sz="2300" spc="5" dirty="0">
                          <a:solidFill>
                            <a:srgbClr val="818181"/>
                          </a:solidFill>
                          <a:latin typeface="Arial"/>
                          <a:cs typeface="Arial"/>
                        </a:rPr>
                        <a:t>2 </a:t>
                      </a:r>
                      <a:r>
                        <a:rPr sz="2300" spc="-15" dirty="0">
                          <a:solidFill>
                            <a:srgbClr val="818181"/>
                          </a:solidFill>
                          <a:latin typeface="Arial"/>
                          <a:cs typeface="Arial"/>
                        </a:rPr>
                        <a:t>Large </a:t>
                      </a:r>
                      <a:r>
                        <a:rPr sz="2300" spc="-5" dirty="0">
                          <a:solidFill>
                            <a:srgbClr val="818181"/>
                          </a:solidFill>
                          <a:latin typeface="Arial"/>
                          <a:cs typeface="Arial"/>
                        </a:rPr>
                        <a:t>Squares </a:t>
                      </a:r>
                      <a:r>
                        <a:rPr sz="2300" spc="45" dirty="0">
                          <a:solidFill>
                            <a:srgbClr val="818181"/>
                          </a:solidFill>
                          <a:latin typeface="Arial"/>
                          <a:cs typeface="Arial"/>
                        </a:rPr>
                        <a:t>= </a:t>
                      </a:r>
                      <a:r>
                        <a:rPr sz="2300" spc="5" dirty="0">
                          <a:solidFill>
                            <a:srgbClr val="818181"/>
                          </a:solidFill>
                          <a:latin typeface="Arial"/>
                          <a:cs typeface="Arial"/>
                        </a:rPr>
                        <a:t>10 </a:t>
                      </a:r>
                      <a:r>
                        <a:rPr sz="2300" spc="55" dirty="0">
                          <a:solidFill>
                            <a:srgbClr val="818181"/>
                          </a:solidFill>
                          <a:latin typeface="Arial"/>
                          <a:cs typeface="Arial"/>
                        </a:rPr>
                        <a:t>mm </a:t>
                      </a:r>
                      <a:r>
                        <a:rPr sz="2300" spc="-80" dirty="0">
                          <a:solidFill>
                            <a:srgbClr val="818181"/>
                          </a:solidFill>
                          <a:latin typeface="Arial"/>
                          <a:cs typeface="Arial"/>
                        </a:rPr>
                        <a:t>(1</a:t>
                      </a:r>
                      <a:r>
                        <a:rPr sz="2300" spc="-160" dirty="0">
                          <a:solidFill>
                            <a:srgbClr val="818181"/>
                          </a:solidFill>
                          <a:latin typeface="Arial"/>
                          <a:cs typeface="Arial"/>
                        </a:rPr>
                        <a:t> </a:t>
                      </a:r>
                      <a:r>
                        <a:rPr sz="2300" spc="-75" dirty="0">
                          <a:solidFill>
                            <a:srgbClr val="818181"/>
                          </a:solidFill>
                          <a:latin typeface="Arial"/>
                          <a:cs typeface="Arial"/>
                        </a:rPr>
                        <a:t>mV)</a:t>
                      </a:r>
                      <a:endParaRPr sz="2300" dirty="0">
                        <a:latin typeface="Arial"/>
                        <a:cs typeface="Arial"/>
                      </a:endParaRPr>
                    </a:p>
                  </a:txBody>
                  <a:tcPr marL="0" marR="0" marT="136525" marB="0">
                    <a:lnL w="19050">
                      <a:solidFill>
                        <a:srgbClr val="A2A1A6"/>
                      </a:solidFill>
                      <a:prstDash val="solid"/>
                    </a:lnL>
                    <a:lnR w="19050">
                      <a:solidFill>
                        <a:srgbClr val="A5A9B3"/>
                      </a:solidFill>
                      <a:prstDash val="solid"/>
                    </a:lnR>
                    <a:lnT w="19050">
                      <a:solidFill>
                        <a:srgbClr val="A2A1A6"/>
                      </a:solidFill>
                      <a:prstDash val="solid"/>
                    </a:lnT>
                    <a:lnB w="19050">
                      <a:solidFill>
                        <a:srgbClr val="A5A9B3"/>
                      </a:solidFill>
                      <a:prstDash val="solid"/>
                    </a:lnB>
                  </a:tcPr>
                </a:tc>
                <a:tc vMerge="1">
                  <a:txBody>
                    <a:bodyPr/>
                    <a:lstStyle/>
                    <a:p>
                      <a:endParaRPr/>
                    </a:p>
                  </a:txBody>
                  <a:tcPr marL="0" marR="0" marT="0" marB="0">
                    <a:lnL w="19050">
                      <a:solidFill>
                        <a:srgbClr val="A5A9B3"/>
                      </a:solidFill>
                      <a:prstDash val="solid"/>
                    </a:lnL>
                    <a:lnT w="76200">
                      <a:solidFill>
                        <a:srgbClr val="000000"/>
                      </a:solidFill>
                      <a:prstDash val="solid"/>
                    </a:lnT>
                  </a:tcPr>
                </a:tc>
                <a:extLst>
                  <a:ext uri="{0D108BD9-81ED-4DB2-BD59-A6C34878D82A}">
                    <a16:rowId xmlns:a16="http://schemas.microsoft.com/office/drawing/2014/main" val="10002"/>
                  </a:ext>
                </a:extLst>
              </a:tr>
            </a:tbl>
          </a:graphicData>
        </a:graphic>
      </p:graphicFrame>
      <p:graphicFrame>
        <p:nvGraphicFramePr>
          <p:cNvPr id="11" name="object 11"/>
          <p:cNvGraphicFramePr>
            <a:graphicFrameLocks noGrp="1"/>
          </p:cNvGraphicFramePr>
          <p:nvPr/>
        </p:nvGraphicFramePr>
        <p:xfrm>
          <a:off x="364068" y="1234333"/>
          <a:ext cx="7746402" cy="1892483"/>
        </p:xfrm>
        <a:graphic>
          <a:graphicData uri="http://schemas.openxmlformats.org/drawingml/2006/table">
            <a:tbl>
              <a:tblPr firstRow="1" bandRow="1">
                <a:tableStyleId>{2D5ABB26-0587-4C30-8999-92F81FD0307C}</a:tableStyleId>
              </a:tblPr>
              <a:tblGrid>
                <a:gridCol w="2895600">
                  <a:extLst>
                    <a:ext uri="{9D8B030D-6E8A-4147-A177-3AD203B41FA5}">
                      <a16:colId xmlns:a16="http://schemas.microsoft.com/office/drawing/2014/main" val="20000"/>
                    </a:ext>
                  </a:extLst>
                </a:gridCol>
                <a:gridCol w="4850802">
                  <a:extLst>
                    <a:ext uri="{9D8B030D-6E8A-4147-A177-3AD203B41FA5}">
                      <a16:colId xmlns:a16="http://schemas.microsoft.com/office/drawing/2014/main" val="20001"/>
                    </a:ext>
                  </a:extLst>
                </a:gridCol>
              </a:tblGrid>
              <a:tr h="633645">
                <a:tc rowSpan="3">
                  <a:txBody>
                    <a:bodyPr/>
                    <a:lstStyle/>
                    <a:p>
                      <a:pPr>
                        <a:lnSpc>
                          <a:spcPct val="100000"/>
                        </a:lnSpc>
                      </a:pPr>
                      <a:endParaRPr sz="2600" dirty="0">
                        <a:latin typeface="Times New Roman"/>
                        <a:cs typeface="Times New Roman"/>
                      </a:endParaRPr>
                    </a:p>
                    <a:p>
                      <a:pPr marL="880744" marR="63500" indent="-809625">
                        <a:lnSpc>
                          <a:spcPts val="2690"/>
                        </a:lnSpc>
                        <a:spcBef>
                          <a:spcPts val="1795"/>
                        </a:spcBef>
                      </a:pPr>
                      <a:r>
                        <a:rPr sz="2300" b="1" spc="10" dirty="0">
                          <a:solidFill>
                            <a:srgbClr val="444444"/>
                          </a:solidFill>
                          <a:latin typeface="Arial"/>
                          <a:cs typeface="Arial"/>
                        </a:rPr>
                        <a:t>Horizontal</a:t>
                      </a:r>
                      <a:r>
                        <a:rPr sz="2300" b="1" spc="-50" dirty="0">
                          <a:solidFill>
                            <a:srgbClr val="444444"/>
                          </a:solidFill>
                          <a:latin typeface="Arial"/>
                          <a:cs typeface="Arial"/>
                        </a:rPr>
                        <a:t> </a:t>
                      </a:r>
                      <a:r>
                        <a:rPr sz="2300" b="1" spc="5" dirty="0">
                          <a:solidFill>
                            <a:srgbClr val="444444"/>
                          </a:solidFill>
                          <a:latin typeface="Arial"/>
                          <a:cs typeface="Arial"/>
                        </a:rPr>
                        <a:t>Axis  </a:t>
                      </a:r>
                      <a:r>
                        <a:rPr sz="2300" b="1" spc="100" dirty="0">
                          <a:solidFill>
                            <a:srgbClr val="444444"/>
                          </a:solidFill>
                          <a:latin typeface="Arial"/>
                          <a:cs typeface="Arial"/>
                        </a:rPr>
                        <a:t>‘x’</a:t>
                      </a:r>
                      <a:endParaRPr lang="en-US" sz="2300" b="1" spc="100" dirty="0">
                        <a:solidFill>
                          <a:srgbClr val="444444"/>
                        </a:solidFill>
                        <a:latin typeface="Arial"/>
                        <a:cs typeface="Arial"/>
                      </a:endParaRPr>
                    </a:p>
                    <a:p>
                      <a:pPr marL="880744" marR="63500" indent="-809625">
                        <a:lnSpc>
                          <a:spcPts val="2690"/>
                        </a:lnSpc>
                        <a:spcBef>
                          <a:spcPts val="1795"/>
                        </a:spcBef>
                      </a:pPr>
                      <a:r>
                        <a:rPr lang="en-US" sz="2300" b="0" spc="100" dirty="0">
                          <a:solidFill>
                            <a:srgbClr val="444444"/>
                          </a:solidFill>
                          <a:latin typeface="Arial"/>
                          <a:cs typeface="Arial"/>
                        </a:rPr>
                        <a:t>time/seconds </a:t>
                      </a:r>
                      <a:endParaRPr sz="2300" b="0" dirty="0">
                        <a:latin typeface="Arial"/>
                        <a:cs typeface="Arial"/>
                      </a:endParaRPr>
                    </a:p>
                  </a:txBody>
                  <a:tcPr marL="0" marR="0" marT="0" marB="0">
                    <a:lnL w="19050">
                      <a:solidFill>
                        <a:srgbClr val="A5A9B3"/>
                      </a:solidFill>
                      <a:prstDash val="solid"/>
                    </a:lnL>
                    <a:lnR w="19050">
                      <a:solidFill>
                        <a:srgbClr val="A2A1A6"/>
                      </a:solidFill>
                      <a:prstDash val="solid"/>
                    </a:lnR>
                    <a:lnT w="19050">
                      <a:solidFill>
                        <a:srgbClr val="A5A9B3"/>
                      </a:solidFill>
                      <a:prstDash val="solid"/>
                    </a:lnT>
                    <a:lnB w="19050">
                      <a:solidFill>
                        <a:srgbClr val="A5A9B3"/>
                      </a:solidFill>
                      <a:prstDash val="solid"/>
                    </a:lnB>
                    <a:solidFill>
                      <a:srgbClr val="C0C0C0"/>
                    </a:solidFill>
                  </a:tcPr>
                </a:tc>
                <a:tc>
                  <a:txBody>
                    <a:bodyPr/>
                    <a:lstStyle/>
                    <a:p>
                      <a:pPr algn="ctr">
                        <a:lnSpc>
                          <a:spcPct val="100000"/>
                        </a:lnSpc>
                        <a:spcBef>
                          <a:spcPts val="1075"/>
                        </a:spcBef>
                      </a:pPr>
                      <a:r>
                        <a:rPr sz="2300" spc="5" dirty="0">
                          <a:solidFill>
                            <a:srgbClr val="818181"/>
                          </a:solidFill>
                          <a:latin typeface="Arial"/>
                          <a:cs typeface="Arial"/>
                        </a:rPr>
                        <a:t>1 </a:t>
                      </a:r>
                      <a:r>
                        <a:rPr sz="2300" spc="-5" dirty="0">
                          <a:solidFill>
                            <a:srgbClr val="818181"/>
                          </a:solidFill>
                          <a:latin typeface="Arial"/>
                          <a:cs typeface="Arial"/>
                        </a:rPr>
                        <a:t>Small </a:t>
                      </a:r>
                      <a:r>
                        <a:rPr sz="2300" spc="-10" dirty="0">
                          <a:solidFill>
                            <a:srgbClr val="818181"/>
                          </a:solidFill>
                          <a:latin typeface="Arial"/>
                          <a:cs typeface="Arial"/>
                        </a:rPr>
                        <a:t>Square </a:t>
                      </a:r>
                      <a:r>
                        <a:rPr sz="2300" spc="45" dirty="0">
                          <a:solidFill>
                            <a:srgbClr val="818181"/>
                          </a:solidFill>
                          <a:latin typeface="Arial"/>
                          <a:cs typeface="Arial"/>
                        </a:rPr>
                        <a:t>= </a:t>
                      </a:r>
                      <a:r>
                        <a:rPr sz="2300" spc="5" dirty="0">
                          <a:solidFill>
                            <a:srgbClr val="818181"/>
                          </a:solidFill>
                          <a:latin typeface="Arial"/>
                          <a:cs typeface="Arial"/>
                        </a:rPr>
                        <a:t>0.04</a:t>
                      </a:r>
                      <a:r>
                        <a:rPr sz="2300" spc="-50" dirty="0">
                          <a:solidFill>
                            <a:srgbClr val="818181"/>
                          </a:solidFill>
                          <a:latin typeface="Arial"/>
                          <a:cs typeface="Arial"/>
                        </a:rPr>
                        <a:t> </a:t>
                      </a:r>
                      <a:r>
                        <a:rPr sz="2300" spc="20" dirty="0">
                          <a:solidFill>
                            <a:srgbClr val="818181"/>
                          </a:solidFill>
                          <a:latin typeface="Arial"/>
                          <a:cs typeface="Arial"/>
                        </a:rPr>
                        <a:t>sec</a:t>
                      </a:r>
                      <a:endParaRPr sz="2300" dirty="0">
                        <a:latin typeface="Arial"/>
                        <a:cs typeface="Arial"/>
                      </a:endParaRPr>
                    </a:p>
                  </a:txBody>
                  <a:tcPr marL="0" marR="0" marT="136525" marB="0">
                    <a:lnL w="19050">
                      <a:solidFill>
                        <a:srgbClr val="A2A1A6"/>
                      </a:solidFill>
                      <a:prstDash val="solid"/>
                    </a:lnL>
                    <a:lnR w="19050">
                      <a:solidFill>
                        <a:srgbClr val="A5A9B3"/>
                      </a:solidFill>
                      <a:prstDash val="solid"/>
                    </a:lnR>
                    <a:lnT w="19050">
                      <a:solidFill>
                        <a:srgbClr val="A5A9B3"/>
                      </a:solidFill>
                      <a:prstDash val="solid"/>
                    </a:lnT>
                    <a:lnB w="19050">
                      <a:solidFill>
                        <a:srgbClr val="A2A1A6"/>
                      </a:solidFill>
                      <a:prstDash val="solid"/>
                    </a:lnB>
                  </a:tcPr>
                </a:tc>
                <a:extLst>
                  <a:ext uri="{0D108BD9-81ED-4DB2-BD59-A6C34878D82A}">
                    <a16:rowId xmlns:a16="http://schemas.microsoft.com/office/drawing/2014/main" val="10000"/>
                  </a:ext>
                </a:extLst>
              </a:tr>
              <a:tr h="629419">
                <a:tc vMerge="1">
                  <a:txBody>
                    <a:bodyPr/>
                    <a:lstStyle/>
                    <a:p>
                      <a:endParaRPr/>
                    </a:p>
                  </a:txBody>
                  <a:tcPr marL="0" marR="0" marT="0" marB="0">
                    <a:lnL w="19050">
                      <a:solidFill>
                        <a:srgbClr val="A5A9B3"/>
                      </a:solidFill>
                      <a:prstDash val="solid"/>
                    </a:lnL>
                    <a:lnR w="19050">
                      <a:solidFill>
                        <a:srgbClr val="A2A1A6"/>
                      </a:solidFill>
                      <a:prstDash val="solid"/>
                    </a:lnR>
                    <a:lnT w="19050">
                      <a:solidFill>
                        <a:srgbClr val="A5A9B3"/>
                      </a:solidFill>
                      <a:prstDash val="solid"/>
                    </a:lnT>
                    <a:lnB w="19050">
                      <a:solidFill>
                        <a:srgbClr val="A5A9B3"/>
                      </a:solidFill>
                      <a:prstDash val="solid"/>
                    </a:lnB>
                    <a:solidFill>
                      <a:srgbClr val="C0C0C0"/>
                    </a:solidFill>
                  </a:tcPr>
                </a:tc>
                <a:tc>
                  <a:txBody>
                    <a:bodyPr/>
                    <a:lstStyle/>
                    <a:p>
                      <a:pPr algn="ctr">
                        <a:lnSpc>
                          <a:spcPct val="100000"/>
                        </a:lnSpc>
                        <a:spcBef>
                          <a:spcPts val="1075"/>
                        </a:spcBef>
                      </a:pPr>
                      <a:r>
                        <a:rPr sz="2300" spc="5" dirty="0">
                          <a:solidFill>
                            <a:srgbClr val="818181"/>
                          </a:solidFill>
                          <a:latin typeface="Arial"/>
                          <a:cs typeface="Arial"/>
                        </a:rPr>
                        <a:t>1 </a:t>
                      </a:r>
                      <a:r>
                        <a:rPr sz="2300" spc="-15" dirty="0">
                          <a:solidFill>
                            <a:srgbClr val="818181"/>
                          </a:solidFill>
                          <a:latin typeface="Arial"/>
                          <a:cs typeface="Arial"/>
                        </a:rPr>
                        <a:t>Large </a:t>
                      </a:r>
                      <a:r>
                        <a:rPr sz="2300" spc="-10" dirty="0">
                          <a:solidFill>
                            <a:srgbClr val="818181"/>
                          </a:solidFill>
                          <a:latin typeface="Arial"/>
                          <a:cs typeface="Arial"/>
                        </a:rPr>
                        <a:t>Square </a:t>
                      </a:r>
                      <a:r>
                        <a:rPr sz="2300" spc="45" dirty="0">
                          <a:solidFill>
                            <a:srgbClr val="818181"/>
                          </a:solidFill>
                          <a:latin typeface="Arial"/>
                          <a:cs typeface="Arial"/>
                        </a:rPr>
                        <a:t>= </a:t>
                      </a:r>
                      <a:r>
                        <a:rPr sz="2300" spc="5" dirty="0">
                          <a:solidFill>
                            <a:srgbClr val="818181"/>
                          </a:solidFill>
                          <a:latin typeface="Arial"/>
                          <a:cs typeface="Arial"/>
                        </a:rPr>
                        <a:t>0.2</a:t>
                      </a:r>
                      <a:r>
                        <a:rPr sz="2300" spc="-45" dirty="0">
                          <a:solidFill>
                            <a:srgbClr val="818181"/>
                          </a:solidFill>
                          <a:latin typeface="Arial"/>
                          <a:cs typeface="Arial"/>
                        </a:rPr>
                        <a:t> </a:t>
                      </a:r>
                      <a:r>
                        <a:rPr sz="2300" spc="20" dirty="0">
                          <a:solidFill>
                            <a:srgbClr val="818181"/>
                          </a:solidFill>
                          <a:latin typeface="Arial"/>
                          <a:cs typeface="Arial"/>
                        </a:rPr>
                        <a:t>sec</a:t>
                      </a:r>
                      <a:endParaRPr sz="2300">
                        <a:latin typeface="Arial"/>
                        <a:cs typeface="Arial"/>
                      </a:endParaRPr>
                    </a:p>
                  </a:txBody>
                  <a:tcPr marL="0" marR="0" marT="136525" marB="0">
                    <a:lnL w="19050">
                      <a:solidFill>
                        <a:srgbClr val="A2A1A6"/>
                      </a:solidFill>
                      <a:prstDash val="solid"/>
                    </a:lnL>
                    <a:lnR w="19050">
                      <a:solidFill>
                        <a:srgbClr val="A5A9B3"/>
                      </a:solidFill>
                      <a:prstDash val="solid"/>
                    </a:lnR>
                    <a:lnT w="19050">
                      <a:solidFill>
                        <a:srgbClr val="A2A1A6"/>
                      </a:solidFill>
                      <a:prstDash val="solid"/>
                    </a:lnT>
                    <a:lnB w="19050">
                      <a:solidFill>
                        <a:srgbClr val="A2A1A6"/>
                      </a:solidFill>
                      <a:prstDash val="solid"/>
                    </a:lnB>
                    <a:solidFill>
                      <a:srgbClr val="EEEEED"/>
                    </a:solidFill>
                  </a:tcPr>
                </a:tc>
                <a:extLst>
                  <a:ext uri="{0D108BD9-81ED-4DB2-BD59-A6C34878D82A}">
                    <a16:rowId xmlns:a16="http://schemas.microsoft.com/office/drawing/2014/main" val="10001"/>
                  </a:ext>
                </a:extLst>
              </a:tr>
              <a:tr h="629419">
                <a:tc vMerge="1">
                  <a:txBody>
                    <a:bodyPr/>
                    <a:lstStyle/>
                    <a:p>
                      <a:endParaRPr/>
                    </a:p>
                  </a:txBody>
                  <a:tcPr marL="0" marR="0" marT="0" marB="0">
                    <a:lnL w="19050">
                      <a:solidFill>
                        <a:srgbClr val="A5A9B3"/>
                      </a:solidFill>
                      <a:prstDash val="solid"/>
                    </a:lnL>
                    <a:lnR w="19050">
                      <a:solidFill>
                        <a:srgbClr val="A2A1A6"/>
                      </a:solidFill>
                      <a:prstDash val="solid"/>
                    </a:lnR>
                    <a:lnT w="19050">
                      <a:solidFill>
                        <a:srgbClr val="A5A9B3"/>
                      </a:solidFill>
                      <a:prstDash val="solid"/>
                    </a:lnT>
                    <a:lnB w="19050">
                      <a:solidFill>
                        <a:srgbClr val="A5A9B3"/>
                      </a:solidFill>
                      <a:prstDash val="solid"/>
                    </a:lnB>
                    <a:solidFill>
                      <a:srgbClr val="C0C0C0"/>
                    </a:solidFill>
                  </a:tcPr>
                </a:tc>
                <a:tc>
                  <a:txBody>
                    <a:bodyPr/>
                    <a:lstStyle/>
                    <a:p>
                      <a:pPr algn="ctr">
                        <a:lnSpc>
                          <a:spcPct val="100000"/>
                        </a:lnSpc>
                        <a:spcBef>
                          <a:spcPts val="1075"/>
                        </a:spcBef>
                      </a:pPr>
                      <a:r>
                        <a:rPr sz="2300" spc="5" dirty="0">
                          <a:solidFill>
                            <a:srgbClr val="818181"/>
                          </a:solidFill>
                          <a:latin typeface="Arial"/>
                          <a:cs typeface="Arial"/>
                        </a:rPr>
                        <a:t>5 </a:t>
                      </a:r>
                      <a:r>
                        <a:rPr sz="2300" spc="-15" dirty="0">
                          <a:solidFill>
                            <a:srgbClr val="818181"/>
                          </a:solidFill>
                          <a:latin typeface="Arial"/>
                          <a:cs typeface="Arial"/>
                        </a:rPr>
                        <a:t>Large </a:t>
                      </a:r>
                      <a:r>
                        <a:rPr sz="2300" spc="-5" dirty="0">
                          <a:solidFill>
                            <a:srgbClr val="818181"/>
                          </a:solidFill>
                          <a:latin typeface="Arial"/>
                          <a:cs typeface="Arial"/>
                        </a:rPr>
                        <a:t>Squares </a:t>
                      </a:r>
                      <a:r>
                        <a:rPr sz="2300" spc="45" dirty="0">
                          <a:solidFill>
                            <a:srgbClr val="818181"/>
                          </a:solidFill>
                          <a:latin typeface="Arial"/>
                          <a:cs typeface="Arial"/>
                        </a:rPr>
                        <a:t>= </a:t>
                      </a:r>
                      <a:r>
                        <a:rPr sz="2300" spc="5" dirty="0">
                          <a:solidFill>
                            <a:srgbClr val="818181"/>
                          </a:solidFill>
                          <a:latin typeface="Arial"/>
                          <a:cs typeface="Arial"/>
                        </a:rPr>
                        <a:t>1</a:t>
                      </a:r>
                      <a:r>
                        <a:rPr sz="2300" spc="-55" dirty="0">
                          <a:solidFill>
                            <a:srgbClr val="818181"/>
                          </a:solidFill>
                          <a:latin typeface="Arial"/>
                          <a:cs typeface="Arial"/>
                        </a:rPr>
                        <a:t> </a:t>
                      </a:r>
                      <a:r>
                        <a:rPr sz="2300" spc="20" dirty="0">
                          <a:solidFill>
                            <a:srgbClr val="818181"/>
                          </a:solidFill>
                          <a:latin typeface="Arial"/>
                          <a:cs typeface="Arial"/>
                        </a:rPr>
                        <a:t>sec</a:t>
                      </a:r>
                      <a:endParaRPr sz="2300" dirty="0">
                        <a:latin typeface="Arial"/>
                        <a:cs typeface="Arial"/>
                      </a:endParaRPr>
                    </a:p>
                  </a:txBody>
                  <a:tcPr marL="0" marR="0" marT="136525" marB="0">
                    <a:lnL w="19050">
                      <a:solidFill>
                        <a:srgbClr val="A2A1A6"/>
                      </a:solidFill>
                      <a:prstDash val="solid"/>
                    </a:lnL>
                    <a:lnR w="19050">
                      <a:solidFill>
                        <a:srgbClr val="A5A9B3"/>
                      </a:solidFill>
                      <a:prstDash val="solid"/>
                    </a:lnR>
                    <a:lnT w="19050">
                      <a:solidFill>
                        <a:srgbClr val="A2A1A6"/>
                      </a:solidFill>
                      <a:prstDash val="solid"/>
                    </a:lnT>
                    <a:lnB w="19050">
                      <a:solidFill>
                        <a:srgbClr val="A5A9B3"/>
                      </a:solidFill>
                      <a:prstDash val="solid"/>
                    </a:lnB>
                  </a:tcPr>
                </a:tc>
                <a:extLst>
                  <a:ext uri="{0D108BD9-81ED-4DB2-BD59-A6C34878D82A}">
                    <a16:rowId xmlns:a16="http://schemas.microsoft.com/office/drawing/2014/main" val="10002"/>
                  </a:ext>
                </a:extLst>
              </a:tr>
            </a:tbl>
          </a:graphicData>
        </a:graphic>
      </p:graphicFrame>
      <p:pic>
        <p:nvPicPr>
          <p:cNvPr id="3" name="Рисунок 2">
            <a:extLst>
              <a:ext uri="{FF2B5EF4-FFF2-40B4-BE49-F238E27FC236}">
                <a16:creationId xmlns:a16="http://schemas.microsoft.com/office/drawing/2014/main" id="{244DB9CA-1421-4F93-990A-53E8060C23A2}"/>
              </a:ext>
            </a:extLst>
          </p:cNvPr>
          <p:cNvPicPr>
            <a:picLocks noChangeAspect="1"/>
          </p:cNvPicPr>
          <p:nvPr/>
        </p:nvPicPr>
        <p:blipFill>
          <a:blip r:embed="rId2"/>
          <a:stretch>
            <a:fillRect/>
          </a:stretch>
        </p:blipFill>
        <p:spPr>
          <a:xfrm>
            <a:off x="8102003" y="419100"/>
            <a:ext cx="5623499" cy="6934200"/>
          </a:xfrm>
          <a:prstGeom prst="rect">
            <a:avLst/>
          </a:prstGeom>
        </p:spPr>
      </p:pic>
      <p:sp>
        <p:nvSpPr>
          <p:cNvPr id="4" name="Прямоугольник 3">
            <a:extLst>
              <a:ext uri="{FF2B5EF4-FFF2-40B4-BE49-F238E27FC236}">
                <a16:creationId xmlns:a16="http://schemas.microsoft.com/office/drawing/2014/main" id="{BC7E1695-7DD3-4AA0-8068-DE4729516BF6}"/>
              </a:ext>
            </a:extLst>
          </p:cNvPr>
          <p:cNvSpPr/>
          <p:nvPr/>
        </p:nvSpPr>
        <p:spPr>
          <a:xfrm>
            <a:off x="273075" y="5481370"/>
            <a:ext cx="8222203" cy="2031325"/>
          </a:xfrm>
          <a:prstGeom prst="rect">
            <a:avLst/>
          </a:prstGeom>
        </p:spPr>
        <p:txBody>
          <a:bodyPr wrap="square">
            <a:spAutoFit/>
          </a:bodyPr>
          <a:lstStyle/>
          <a:p>
            <a:r>
              <a:rPr lang="en-US" dirty="0"/>
              <a:t>The electrocardiograph moves at a speed of 25 mm/sec. </a:t>
            </a:r>
          </a:p>
          <a:p>
            <a:r>
              <a:rPr lang="en-US" dirty="0"/>
              <a:t>Time is plotted on the x-axis and voltage on the y-axis. </a:t>
            </a:r>
          </a:p>
          <a:p>
            <a:r>
              <a:rPr lang="en-US" dirty="0"/>
              <a:t>On the x-axis, 1 second is divided into five large squares, each representing 0.2 sec. Each large square is further divided into five small squares of 0.04 sec each. </a:t>
            </a:r>
          </a:p>
          <a:p>
            <a:r>
              <a:rPr lang="en-US" dirty="0"/>
              <a:t>The ECG machine is calibrated in such a way that an increase of voltage by 1 </a:t>
            </a:r>
            <a:r>
              <a:rPr lang="en-US" dirty="0" err="1"/>
              <a:t>mVolt</a:t>
            </a:r>
            <a:r>
              <a:rPr lang="en-US" dirty="0"/>
              <a:t> should move the stylus by 1 cm.</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59124" y="1117047"/>
            <a:ext cx="3684904" cy="709168"/>
          </a:xfrm>
          <a:prstGeom prst="rect">
            <a:avLst/>
          </a:prstGeom>
        </p:spPr>
        <p:txBody>
          <a:bodyPr vert="horz" wrap="square" lIns="0" tIns="16510" rIns="0" bIns="0" rtlCol="0" anchor="ctr">
            <a:spAutoFit/>
          </a:bodyPr>
          <a:lstStyle/>
          <a:p>
            <a:pPr marL="12699">
              <a:lnSpc>
                <a:spcPct val="100000"/>
              </a:lnSpc>
              <a:spcBef>
                <a:spcPts val="130"/>
              </a:spcBef>
            </a:pPr>
            <a:r>
              <a:rPr spc="145" dirty="0"/>
              <a:t>ECG</a:t>
            </a:r>
            <a:r>
              <a:rPr spc="-65" dirty="0"/>
              <a:t> </a:t>
            </a:r>
            <a:r>
              <a:rPr spc="245" dirty="0"/>
              <a:t>Complex</a:t>
            </a:r>
          </a:p>
        </p:txBody>
      </p:sp>
      <p:sp>
        <p:nvSpPr>
          <p:cNvPr id="4" name="object 4"/>
          <p:cNvSpPr/>
          <p:nvPr/>
        </p:nvSpPr>
        <p:spPr>
          <a:xfrm>
            <a:off x="3390900" y="2171700"/>
            <a:ext cx="7035800" cy="44831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5" descr="articles1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6851" y="2122884"/>
            <a:ext cx="6283899" cy="476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p:cNvSpPr/>
          <p:nvPr/>
        </p:nvSpPr>
        <p:spPr>
          <a:xfrm>
            <a:off x="8704199" y="3594163"/>
            <a:ext cx="4570108" cy="406330"/>
          </a:xfrm>
          <a:prstGeom prst="rect">
            <a:avLst/>
          </a:prstGeom>
          <a:ln w="57150">
            <a:solidFill>
              <a:schemeClr val="tx1"/>
            </a:solidFill>
          </a:ln>
        </p:spPr>
        <p:txBody>
          <a:bodyPr wrap="square">
            <a:spAutoFit/>
          </a:bodyPr>
          <a:lstStyle/>
          <a:p>
            <a:pPr algn="ctr">
              <a:lnSpc>
                <a:spcPct val="90000"/>
              </a:lnSpc>
              <a:spcAft>
                <a:spcPts val="1360"/>
              </a:spcAft>
              <a:defRPr/>
            </a:pPr>
            <a:r>
              <a:rPr lang="en-US" sz="2200" dirty="0"/>
              <a:t>Ventricular</a:t>
            </a:r>
            <a:r>
              <a:rPr lang="en-US" sz="2267" dirty="0"/>
              <a:t> Repolarization</a:t>
            </a:r>
            <a:endParaRPr lang="uk-UA" sz="2267" dirty="0"/>
          </a:p>
        </p:txBody>
      </p:sp>
      <p:sp>
        <p:nvSpPr>
          <p:cNvPr id="4" name="Прямоугольник 3">
            <a:extLst>
              <a:ext uri="{FF2B5EF4-FFF2-40B4-BE49-F238E27FC236}">
                <a16:creationId xmlns:a16="http://schemas.microsoft.com/office/drawing/2014/main" id="{E7F826A5-0E8D-4F40-9B2D-805E984E28FE}"/>
              </a:ext>
            </a:extLst>
          </p:cNvPr>
          <p:cNvSpPr/>
          <p:nvPr/>
        </p:nvSpPr>
        <p:spPr>
          <a:xfrm>
            <a:off x="7806500" y="2350477"/>
            <a:ext cx="4978153" cy="1006429"/>
          </a:xfrm>
          <a:prstGeom prst="rect">
            <a:avLst/>
          </a:prstGeom>
          <a:ln w="57150">
            <a:solidFill>
              <a:srgbClr val="A32D9D"/>
            </a:solidFill>
          </a:ln>
        </p:spPr>
        <p:txBody>
          <a:bodyPr wrap="square">
            <a:spAutoFit/>
          </a:bodyPr>
          <a:lstStyle/>
          <a:p>
            <a:pPr algn="ctr">
              <a:lnSpc>
                <a:spcPct val="90000"/>
              </a:lnSpc>
              <a:spcAft>
                <a:spcPts val="1360"/>
              </a:spcAft>
              <a:defRPr/>
            </a:pPr>
            <a:r>
              <a:rPr lang="en-US" sz="2200" dirty="0"/>
              <a:t>The period of </a:t>
            </a:r>
            <a:r>
              <a:rPr lang="en-US" sz="2200"/>
              <a:t>complete ventricular </a:t>
            </a:r>
            <a:r>
              <a:rPr lang="en-US" sz="2200" dirty="0"/>
              <a:t>depolarization, when the cardiac muscle is contracted</a:t>
            </a:r>
            <a:endParaRPr lang="uk-UA" sz="2200" dirty="0"/>
          </a:p>
        </p:txBody>
      </p:sp>
      <p:sp>
        <p:nvSpPr>
          <p:cNvPr id="5" name="Прямоугольник 4">
            <a:extLst>
              <a:ext uri="{FF2B5EF4-FFF2-40B4-BE49-F238E27FC236}">
                <a16:creationId xmlns:a16="http://schemas.microsoft.com/office/drawing/2014/main" id="{BA8AADCE-C778-49B6-B077-01AC6CA8377C}"/>
              </a:ext>
            </a:extLst>
          </p:cNvPr>
          <p:cNvSpPr/>
          <p:nvPr/>
        </p:nvSpPr>
        <p:spPr>
          <a:xfrm>
            <a:off x="1277775" y="2360736"/>
            <a:ext cx="4733326" cy="1138966"/>
          </a:xfrm>
          <a:prstGeom prst="rect">
            <a:avLst/>
          </a:prstGeom>
          <a:ln w="57150">
            <a:solidFill>
              <a:srgbClr val="006600"/>
            </a:solidFill>
          </a:ln>
        </p:spPr>
        <p:txBody>
          <a:bodyPr wrap="square">
            <a:spAutoFit/>
          </a:bodyPr>
          <a:lstStyle/>
          <a:p>
            <a:pPr algn="ctr"/>
            <a:r>
              <a:rPr lang="en-US" sz="2200" dirty="0"/>
              <a:t>The time required for the propagating impulse to advance from the atria to ventricles</a:t>
            </a:r>
            <a:endParaRPr lang="ru-RU" sz="2200" dirty="0"/>
          </a:p>
        </p:txBody>
      </p:sp>
      <p:sp>
        <p:nvSpPr>
          <p:cNvPr id="6" name="Прямоугольник 5">
            <a:extLst>
              <a:ext uri="{FF2B5EF4-FFF2-40B4-BE49-F238E27FC236}">
                <a16:creationId xmlns:a16="http://schemas.microsoft.com/office/drawing/2014/main" id="{B4621951-294B-48C6-80A8-35A7FE42F08F}"/>
              </a:ext>
            </a:extLst>
          </p:cNvPr>
          <p:cNvSpPr/>
          <p:nvPr/>
        </p:nvSpPr>
        <p:spPr>
          <a:xfrm>
            <a:off x="4399321" y="666189"/>
            <a:ext cx="5018958" cy="430887"/>
          </a:xfrm>
          <a:prstGeom prst="rect">
            <a:avLst/>
          </a:prstGeom>
          <a:ln w="57150">
            <a:solidFill>
              <a:srgbClr val="DC2843"/>
            </a:solidFill>
          </a:ln>
        </p:spPr>
        <p:txBody>
          <a:bodyPr wrap="square">
            <a:spAutoFit/>
          </a:bodyPr>
          <a:lstStyle/>
          <a:p>
            <a:pPr algn="ctr"/>
            <a:r>
              <a:rPr lang="en-US" sz="2200" dirty="0"/>
              <a:t>Ventricular Depolarization</a:t>
            </a:r>
            <a:endParaRPr lang="ru-RU" sz="2200" dirty="0"/>
          </a:p>
        </p:txBody>
      </p:sp>
      <p:sp>
        <p:nvSpPr>
          <p:cNvPr id="8" name="Прямоугольник 7">
            <a:extLst>
              <a:ext uri="{FF2B5EF4-FFF2-40B4-BE49-F238E27FC236}">
                <a16:creationId xmlns:a16="http://schemas.microsoft.com/office/drawing/2014/main" id="{7AE46C57-6125-4279-B5C8-95851364F3BA}"/>
              </a:ext>
            </a:extLst>
          </p:cNvPr>
          <p:cNvSpPr/>
          <p:nvPr/>
        </p:nvSpPr>
        <p:spPr>
          <a:xfrm>
            <a:off x="2051728" y="3776813"/>
            <a:ext cx="3113652" cy="430887"/>
          </a:xfrm>
          <a:prstGeom prst="rect">
            <a:avLst/>
          </a:prstGeom>
          <a:ln w="57150">
            <a:solidFill>
              <a:schemeClr val="tx1"/>
            </a:solidFill>
          </a:ln>
        </p:spPr>
        <p:txBody>
          <a:bodyPr wrap="square">
            <a:spAutoFit/>
          </a:bodyPr>
          <a:lstStyle/>
          <a:p>
            <a:r>
              <a:rPr lang="en-US" sz="2200" dirty="0"/>
              <a:t>Atrial Depolarization</a:t>
            </a:r>
            <a:endParaRPr lang="ru-RU" sz="2200" dirty="0"/>
          </a:p>
        </p:txBody>
      </p:sp>
      <p:cxnSp>
        <p:nvCxnSpPr>
          <p:cNvPr id="18" name="Прямая со стрелкой 17">
            <a:extLst>
              <a:ext uri="{FF2B5EF4-FFF2-40B4-BE49-F238E27FC236}">
                <a16:creationId xmlns:a16="http://schemas.microsoft.com/office/drawing/2014/main" id="{2E7A76E3-EE37-455B-8420-E8A57A7C2B0F}"/>
              </a:ext>
            </a:extLst>
          </p:cNvPr>
          <p:cNvCxnSpPr/>
          <p:nvPr/>
        </p:nvCxnSpPr>
        <p:spPr>
          <a:xfrm>
            <a:off x="7806500" y="2737660"/>
            <a:ext cx="0" cy="1272792"/>
          </a:xfrm>
          <a:prstGeom prst="straightConnector1">
            <a:avLst/>
          </a:prstGeom>
          <a:ln w="57150">
            <a:solidFill>
              <a:srgbClr val="A32D9D"/>
            </a:solidFill>
            <a:tailEnd type="triangle"/>
          </a:ln>
        </p:spPr>
        <p:style>
          <a:lnRef idx="3">
            <a:schemeClr val="accent4"/>
          </a:lnRef>
          <a:fillRef idx="0">
            <a:schemeClr val="accent4"/>
          </a:fillRef>
          <a:effectRef idx="2">
            <a:schemeClr val="accent4"/>
          </a:effectRef>
          <a:fontRef idx="minor">
            <a:schemeClr val="tx1"/>
          </a:fontRef>
        </p:style>
      </p:cxnSp>
      <p:cxnSp>
        <p:nvCxnSpPr>
          <p:cNvPr id="20" name="Прямая со стрелкой 19">
            <a:extLst>
              <a:ext uri="{FF2B5EF4-FFF2-40B4-BE49-F238E27FC236}">
                <a16:creationId xmlns:a16="http://schemas.microsoft.com/office/drawing/2014/main" id="{C6C83556-3CFA-474F-8869-E988C74FE54D}"/>
              </a:ext>
            </a:extLst>
          </p:cNvPr>
          <p:cNvCxnSpPr/>
          <p:nvPr/>
        </p:nvCxnSpPr>
        <p:spPr>
          <a:xfrm>
            <a:off x="8704199" y="4010452"/>
            <a:ext cx="0" cy="418576"/>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2" name="Прямая со стрелкой 21">
            <a:extLst>
              <a:ext uri="{FF2B5EF4-FFF2-40B4-BE49-F238E27FC236}">
                <a16:creationId xmlns:a16="http://schemas.microsoft.com/office/drawing/2014/main" id="{DF087889-2C49-4725-94F8-01DC90BB71E4}"/>
              </a:ext>
            </a:extLst>
          </p:cNvPr>
          <p:cNvCxnSpPr/>
          <p:nvPr/>
        </p:nvCxnSpPr>
        <p:spPr>
          <a:xfrm>
            <a:off x="5165380" y="4207700"/>
            <a:ext cx="0" cy="597465"/>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cxnSp>
        <p:nvCxnSpPr>
          <p:cNvPr id="24" name="Прямая со стрелкой 23">
            <a:extLst>
              <a:ext uri="{FF2B5EF4-FFF2-40B4-BE49-F238E27FC236}">
                <a16:creationId xmlns:a16="http://schemas.microsoft.com/office/drawing/2014/main" id="{D5F40DDE-7A2D-4224-9DE1-135C87603DD7}"/>
              </a:ext>
            </a:extLst>
          </p:cNvPr>
          <p:cNvCxnSpPr/>
          <p:nvPr/>
        </p:nvCxnSpPr>
        <p:spPr>
          <a:xfrm>
            <a:off x="6011101" y="3048106"/>
            <a:ext cx="0" cy="1241297"/>
          </a:xfrm>
          <a:prstGeom prst="straightConnector1">
            <a:avLst/>
          </a:prstGeom>
          <a:ln w="57150">
            <a:solidFill>
              <a:srgbClr val="006600"/>
            </a:solidFill>
            <a:tailEnd type="triangle"/>
          </a:ln>
        </p:spPr>
        <p:style>
          <a:lnRef idx="2">
            <a:schemeClr val="accent3"/>
          </a:lnRef>
          <a:fillRef idx="0">
            <a:schemeClr val="accent3"/>
          </a:fillRef>
          <a:effectRef idx="1">
            <a:schemeClr val="accent3"/>
          </a:effectRef>
          <a:fontRef idx="minor">
            <a:schemeClr val="tx1"/>
          </a:fontRef>
        </p:style>
      </p:cxnSp>
      <p:sp>
        <p:nvSpPr>
          <p:cNvPr id="25" name="Прямоугольник 24">
            <a:extLst>
              <a:ext uri="{FF2B5EF4-FFF2-40B4-BE49-F238E27FC236}">
                <a16:creationId xmlns:a16="http://schemas.microsoft.com/office/drawing/2014/main" id="{91F8610D-0BF6-4F6B-BE6A-9FF09CDBB2BB}"/>
              </a:ext>
            </a:extLst>
          </p:cNvPr>
          <p:cNvSpPr/>
          <p:nvPr/>
        </p:nvSpPr>
        <p:spPr>
          <a:xfrm>
            <a:off x="5985701" y="6870899"/>
            <a:ext cx="4352099" cy="406265"/>
          </a:xfrm>
          <a:prstGeom prst="rect">
            <a:avLst/>
          </a:prstGeom>
          <a:ln w="57150">
            <a:solidFill>
              <a:srgbClr val="0070C0"/>
            </a:solidFill>
          </a:ln>
        </p:spPr>
        <p:txBody>
          <a:bodyPr wrap="square">
            <a:spAutoFit/>
          </a:bodyPr>
          <a:lstStyle/>
          <a:p>
            <a:pPr algn="ctr"/>
            <a:r>
              <a:rPr lang="en-US" sz="2040" dirty="0"/>
              <a:t>electrical systole of the ventricles</a:t>
            </a:r>
            <a:endParaRPr lang="ru-RU" sz="2040" dirty="0"/>
          </a:p>
        </p:txBody>
      </p:sp>
      <p:cxnSp>
        <p:nvCxnSpPr>
          <p:cNvPr id="16" name="Прямая со стрелкой 15">
            <a:extLst>
              <a:ext uri="{FF2B5EF4-FFF2-40B4-BE49-F238E27FC236}">
                <a16:creationId xmlns:a16="http://schemas.microsoft.com/office/drawing/2014/main" id="{51831740-BA2E-4266-B509-43D5A85B7032}"/>
              </a:ext>
            </a:extLst>
          </p:cNvPr>
          <p:cNvCxnSpPr>
            <a:cxnSpLocks/>
          </p:cNvCxnSpPr>
          <p:nvPr/>
        </p:nvCxnSpPr>
        <p:spPr>
          <a:xfrm>
            <a:off x="6858713" y="1097076"/>
            <a:ext cx="0" cy="1025808"/>
          </a:xfrm>
          <a:prstGeom prst="straightConnector1">
            <a:avLst/>
          </a:prstGeom>
          <a:ln w="57150">
            <a:solidFill>
              <a:srgbClr val="DC2843"/>
            </a:solidFill>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33157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1000" fill="hold"/>
                                        <p:tgtEl>
                                          <p:spTgt spid="4"/>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1000"/>
                                        <p:tgtEl>
                                          <p:spTgt spid="7"/>
                                        </p:tgtEl>
                                      </p:cBhvr>
                                    </p:animEffect>
                                    <p:anim calcmode="lin" valueType="num">
                                      <p:cBhvr>
                                        <p:cTn id="56" dur="1000" fill="hold"/>
                                        <p:tgtEl>
                                          <p:spTgt spid="7"/>
                                        </p:tgtEl>
                                        <p:attrNameLst>
                                          <p:attrName>ppt_x</p:attrName>
                                        </p:attrNameLst>
                                      </p:cBhvr>
                                      <p:tavLst>
                                        <p:tav tm="0">
                                          <p:val>
                                            <p:strVal val="#ppt_x"/>
                                          </p:val>
                                        </p:tav>
                                        <p:tav tm="100000">
                                          <p:val>
                                            <p:strVal val="#ppt_x"/>
                                          </p:val>
                                        </p:tav>
                                      </p:tavLst>
                                    </p:anim>
                                    <p:anim calcmode="lin" valueType="num">
                                      <p:cBhvr>
                                        <p:cTn id="57" dur="1000" fill="hold"/>
                                        <p:tgtEl>
                                          <p:spTgt spid="7"/>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000"/>
                                        <p:tgtEl>
                                          <p:spTgt spid="25"/>
                                        </p:tgtEl>
                                      </p:cBhvr>
                                    </p:animEffect>
                                    <p:anim calcmode="lin" valueType="num">
                                      <p:cBhvr>
                                        <p:cTn id="68" dur="1000" fill="hold"/>
                                        <p:tgtEl>
                                          <p:spTgt spid="25"/>
                                        </p:tgtEl>
                                        <p:attrNameLst>
                                          <p:attrName>ppt_x</p:attrName>
                                        </p:attrNameLst>
                                      </p:cBhvr>
                                      <p:tavLst>
                                        <p:tav tm="0">
                                          <p:val>
                                            <p:strVal val="#ppt_x"/>
                                          </p:val>
                                        </p:tav>
                                        <p:tav tm="100000">
                                          <p:val>
                                            <p:strVal val="#ppt_x"/>
                                          </p:val>
                                        </p:tav>
                                      </p:tavLst>
                                    </p:anim>
                                    <p:anim calcmode="lin" valueType="num">
                                      <p:cBhvr>
                                        <p:cTn id="6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5" grpId="0" animBg="1"/>
      <p:bldP spid="6" grpId="0" animBg="1"/>
      <p:bldP spid="8"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7BC88F-76F5-4617-9716-1052C3A94F0A}"/>
              </a:ext>
            </a:extLst>
          </p:cNvPr>
          <p:cNvSpPr>
            <a:spLocks noGrp="1"/>
          </p:cNvSpPr>
          <p:nvPr>
            <p:ph type="title"/>
          </p:nvPr>
        </p:nvSpPr>
        <p:spPr>
          <a:xfrm>
            <a:off x="1041400" y="527503"/>
            <a:ext cx="11399520" cy="865632"/>
          </a:xfrm>
        </p:spPr>
        <p:txBody>
          <a:bodyPr>
            <a:normAutofit/>
          </a:bodyPr>
          <a:lstStyle/>
          <a:p>
            <a:r>
              <a:rPr lang="en-US" sz="4000" b="1" dirty="0"/>
              <a:t>P wave, PR interval and PR segment</a:t>
            </a:r>
            <a:endParaRPr lang="ru-RU" sz="4000" dirty="0"/>
          </a:p>
        </p:txBody>
      </p:sp>
      <p:sp>
        <p:nvSpPr>
          <p:cNvPr id="3" name="Объект 2">
            <a:extLst>
              <a:ext uri="{FF2B5EF4-FFF2-40B4-BE49-F238E27FC236}">
                <a16:creationId xmlns:a16="http://schemas.microsoft.com/office/drawing/2014/main" id="{BD2D9E1E-90D8-483D-AFBC-F61107D5803E}"/>
              </a:ext>
            </a:extLst>
          </p:cNvPr>
          <p:cNvSpPr>
            <a:spLocks noGrp="1"/>
          </p:cNvSpPr>
          <p:nvPr>
            <p:ph idx="1"/>
          </p:nvPr>
        </p:nvSpPr>
        <p:spPr>
          <a:xfrm>
            <a:off x="873760" y="2173011"/>
            <a:ext cx="6362663" cy="5218390"/>
          </a:xfrm>
        </p:spPr>
        <p:txBody>
          <a:bodyPr>
            <a:normAutofit/>
          </a:bodyPr>
          <a:lstStyle/>
          <a:p>
            <a:pPr>
              <a:spcBef>
                <a:spcPts val="1200"/>
              </a:spcBef>
              <a:spcAft>
                <a:spcPts val="600"/>
              </a:spcAft>
            </a:pPr>
            <a:r>
              <a:rPr lang="en-US" sz="2400" dirty="0"/>
              <a:t>The </a:t>
            </a:r>
            <a:r>
              <a:rPr lang="en-US" sz="2400" b="1" dirty="0"/>
              <a:t>P wave </a:t>
            </a:r>
            <a:r>
              <a:rPr lang="en-US" sz="2400" dirty="0"/>
              <a:t>reflects atrial depolarization (activation). </a:t>
            </a:r>
          </a:p>
          <a:p>
            <a:pPr>
              <a:spcBef>
                <a:spcPts val="1200"/>
              </a:spcBef>
              <a:spcAft>
                <a:spcPts val="600"/>
              </a:spcAft>
            </a:pPr>
            <a:r>
              <a:rPr lang="en-US" sz="2400" dirty="0"/>
              <a:t>The </a:t>
            </a:r>
            <a:r>
              <a:rPr lang="en-US" sz="2400" b="1" dirty="0"/>
              <a:t>PR interval </a:t>
            </a:r>
            <a:r>
              <a:rPr lang="en-US" sz="2400" dirty="0"/>
              <a:t>is assessed in order to determine whether impulse conduction from the atria to the ventricles is normal. </a:t>
            </a:r>
          </a:p>
          <a:p>
            <a:r>
              <a:rPr lang="en-US" sz="2400" dirty="0"/>
              <a:t>The </a:t>
            </a:r>
            <a:r>
              <a:rPr lang="en-US" sz="2400" b="1" dirty="0"/>
              <a:t>PR segment </a:t>
            </a:r>
            <a:r>
              <a:rPr lang="en-US" sz="2400" dirty="0"/>
              <a:t>reflects the slow impulse conduction through the atrioventricular node. The PR segment serves as the baseline of the ECG curve. </a:t>
            </a:r>
          </a:p>
          <a:p>
            <a:pPr marL="182563" indent="0">
              <a:buNone/>
            </a:pPr>
            <a:r>
              <a:rPr lang="en-US" sz="2400" dirty="0"/>
              <a:t>The amplitude of any deflection/wave is measured by using the PR segment as the baseline.</a:t>
            </a:r>
            <a:endParaRPr lang="ru-RU" sz="2400" dirty="0"/>
          </a:p>
        </p:txBody>
      </p:sp>
      <p:pic>
        <p:nvPicPr>
          <p:cNvPr id="4" name="Рисунок 3">
            <a:extLst>
              <a:ext uri="{FF2B5EF4-FFF2-40B4-BE49-F238E27FC236}">
                <a16:creationId xmlns:a16="http://schemas.microsoft.com/office/drawing/2014/main" id="{AC55E43D-0E46-4768-9CB6-7AEE0D0ED5BD}"/>
              </a:ext>
            </a:extLst>
          </p:cNvPr>
          <p:cNvPicPr>
            <a:picLocks noChangeAspect="1"/>
          </p:cNvPicPr>
          <p:nvPr/>
        </p:nvPicPr>
        <p:blipFill>
          <a:blip r:embed="rId2"/>
          <a:stretch>
            <a:fillRect/>
          </a:stretch>
        </p:blipFill>
        <p:spPr>
          <a:xfrm>
            <a:off x="7236423" y="2173011"/>
            <a:ext cx="6285521" cy="4767485"/>
          </a:xfrm>
          <a:prstGeom prst="rect">
            <a:avLst/>
          </a:prstGeom>
        </p:spPr>
      </p:pic>
      <p:sp>
        <p:nvSpPr>
          <p:cNvPr id="5" name="Прямоугольник 4">
            <a:extLst>
              <a:ext uri="{FF2B5EF4-FFF2-40B4-BE49-F238E27FC236}">
                <a16:creationId xmlns:a16="http://schemas.microsoft.com/office/drawing/2014/main" id="{8D8DBBA1-5B20-4474-ABDE-56AA87FE7ED4}"/>
              </a:ext>
            </a:extLst>
          </p:cNvPr>
          <p:cNvSpPr/>
          <p:nvPr/>
        </p:nvSpPr>
        <p:spPr>
          <a:xfrm>
            <a:off x="8051800" y="3886200"/>
            <a:ext cx="1905000" cy="2438400"/>
          </a:xfrm>
          <a:prstGeom prst="rect">
            <a:avLst/>
          </a:prstGeom>
          <a:noFill/>
          <a:ln w="76200">
            <a:solidFill>
              <a:schemeClr val="bg1">
                <a:lumMod val="75000"/>
              </a:schemeClr>
            </a:solidFill>
          </a:ln>
          <a:effectLst>
            <a:glow rad="190500">
              <a:schemeClr val="tx1">
                <a:lumMod val="75000"/>
                <a:alpha val="37000"/>
              </a:schemeClr>
            </a:glow>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66448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AC55E43D-0E46-4768-9CB6-7AEE0D0ED5BD}"/>
              </a:ext>
            </a:extLst>
          </p:cNvPr>
          <p:cNvPicPr>
            <a:picLocks noChangeAspect="1"/>
          </p:cNvPicPr>
          <p:nvPr/>
        </p:nvPicPr>
        <p:blipFill>
          <a:blip r:embed="rId2"/>
          <a:stretch>
            <a:fillRect/>
          </a:stretch>
        </p:blipFill>
        <p:spPr>
          <a:xfrm>
            <a:off x="7236423" y="2173011"/>
            <a:ext cx="6285521" cy="4767485"/>
          </a:xfrm>
          <a:prstGeom prst="rect">
            <a:avLst/>
          </a:prstGeom>
        </p:spPr>
      </p:pic>
      <p:sp>
        <p:nvSpPr>
          <p:cNvPr id="2" name="Заголовок 1">
            <a:extLst>
              <a:ext uri="{FF2B5EF4-FFF2-40B4-BE49-F238E27FC236}">
                <a16:creationId xmlns:a16="http://schemas.microsoft.com/office/drawing/2014/main" id="{F57BC88F-76F5-4617-9716-1052C3A94F0A}"/>
              </a:ext>
            </a:extLst>
          </p:cNvPr>
          <p:cNvSpPr>
            <a:spLocks noGrp="1"/>
          </p:cNvSpPr>
          <p:nvPr>
            <p:ph type="title"/>
          </p:nvPr>
        </p:nvSpPr>
        <p:spPr>
          <a:xfrm>
            <a:off x="1041400" y="527503"/>
            <a:ext cx="11399520" cy="865632"/>
          </a:xfrm>
        </p:spPr>
        <p:txBody>
          <a:bodyPr>
            <a:normAutofit/>
          </a:bodyPr>
          <a:lstStyle/>
          <a:p>
            <a:r>
              <a:rPr lang="en-US" sz="4000" b="1" dirty="0"/>
              <a:t>The QRS complex</a:t>
            </a:r>
            <a:endParaRPr lang="ru-RU" sz="4000" dirty="0"/>
          </a:p>
        </p:txBody>
      </p:sp>
      <p:sp>
        <p:nvSpPr>
          <p:cNvPr id="3" name="Объект 2">
            <a:extLst>
              <a:ext uri="{FF2B5EF4-FFF2-40B4-BE49-F238E27FC236}">
                <a16:creationId xmlns:a16="http://schemas.microsoft.com/office/drawing/2014/main" id="{BD2D9E1E-90D8-483D-AFBC-F61107D5803E}"/>
              </a:ext>
            </a:extLst>
          </p:cNvPr>
          <p:cNvSpPr>
            <a:spLocks noGrp="1"/>
          </p:cNvSpPr>
          <p:nvPr>
            <p:ph idx="1"/>
          </p:nvPr>
        </p:nvSpPr>
        <p:spPr>
          <a:xfrm>
            <a:off x="831870" y="1725056"/>
            <a:ext cx="6762730" cy="5218390"/>
          </a:xfrm>
        </p:spPr>
        <p:txBody>
          <a:bodyPr>
            <a:normAutofit fontScale="92500" lnSpcReduction="10000"/>
          </a:bodyPr>
          <a:lstStyle/>
          <a:p>
            <a:pPr>
              <a:spcBef>
                <a:spcPts val="600"/>
              </a:spcBef>
            </a:pPr>
            <a:r>
              <a:rPr lang="en-US" sz="2200" dirty="0"/>
              <a:t>The </a:t>
            </a:r>
            <a:r>
              <a:rPr lang="en-US" sz="2200" b="1" dirty="0"/>
              <a:t>QRS complex </a:t>
            </a:r>
            <a:r>
              <a:rPr lang="en-US" sz="2200" dirty="0"/>
              <a:t>represents the depolarization (activation) of the ventricles. </a:t>
            </a:r>
          </a:p>
          <a:p>
            <a:pPr marL="182563" indent="0">
              <a:spcBef>
                <a:spcPts val="600"/>
              </a:spcBef>
              <a:buNone/>
            </a:pPr>
            <a:r>
              <a:rPr lang="en-US" sz="2200" dirty="0"/>
              <a:t>It is always referred to as the “QRS complex” although it may not always display all three waves. </a:t>
            </a:r>
          </a:p>
          <a:p>
            <a:pPr marL="182563" indent="0">
              <a:spcBef>
                <a:spcPts val="600"/>
              </a:spcBef>
              <a:spcAft>
                <a:spcPts val="600"/>
              </a:spcAft>
              <a:buNone/>
            </a:pPr>
            <a:r>
              <a:rPr lang="en-US" sz="2200" dirty="0"/>
              <a:t>Since the electrical vector generated by the left ventricle is many times larger than the vector generated by the right ventricle, the QRS complex is actually a reflection of left ventricular depolarization. </a:t>
            </a:r>
          </a:p>
          <a:p>
            <a:pPr>
              <a:spcBef>
                <a:spcPts val="1200"/>
              </a:spcBef>
            </a:pPr>
            <a:r>
              <a:rPr lang="en-US" sz="2200" dirty="0"/>
              <a:t>A short QRS complex is desirable as it proves that the ventricles are depolarized rapidly, which in turn implies that the conduction system functions properly. </a:t>
            </a:r>
          </a:p>
          <a:p>
            <a:pPr marL="182563" indent="0">
              <a:spcBef>
                <a:spcPts val="600"/>
              </a:spcBef>
              <a:spcAft>
                <a:spcPts val="600"/>
              </a:spcAft>
              <a:buNone/>
            </a:pPr>
            <a:r>
              <a:rPr lang="en-US" sz="2200" dirty="0"/>
              <a:t>Wide (broad) </a:t>
            </a:r>
            <a:r>
              <a:rPr lang="en-US" dirty="0"/>
              <a:t>QRS complexes indicate that ventricular depolarization is slow, which may be due to dysfunction in the conduction system.</a:t>
            </a:r>
            <a:endParaRPr lang="ru-RU" sz="2600" dirty="0"/>
          </a:p>
        </p:txBody>
      </p:sp>
      <p:sp>
        <p:nvSpPr>
          <p:cNvPr id="5" name="Прямоугольник 4">
            <a:extLst>
              <a:ext uri="{FF2B5EF4-FFF2-40B4-BE49-F238E27FC236}">
                <a16:creationId xmlns:a16="http://schemas.microsoft.com/office/drawing/2014/main" id="{8D8DBBA1-5B20-4474-ABDE-56AA87FE7ED4}"/>
              </a:ext>
            </a:extLst>
          </p:cNvPr>
          <p:cNvSpPr/>
          <p:nvPr/>
        </p:nvSpPr>
        <p:spPr>
          <a:xfrm>
            <a:off x="9804399" y="2115304"/>
            <a:ext cx="914401" cy="4437895"/>
          </a:xfrm>
          <a:prstGeom prst="rect">
            <a:avLst/>
          </a:prstGeom>
          <a:noFill/>
          <a:ln w="76200">
            <a:solidFill>
              <a:schemeClr val="bg1">
                <a:lumMod val="75000"/>
              </a:schemeClr>
            </a:solidFill>
          </a:ln>
          <a:effectLst>
            <a:glow rad="190500">
              <a:schemeClr val="tx1">
                <a:lumMod val="75000"/>
                <a:alpha val="37000"/>
              </a:schemeClr>
            </a:glow>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95348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AC55E43D-0E46-4768-9CB6-7AEE0D0ED5BD}"/>
              </a:ext>
            </a:extLst>
          </p:cNvPr>
          <p:cNvPicPr>
            <a:picLocks noChangeAspect="1"/>
          </p:cNvPicPr>
          <p:nvPr/>
        </p:nvPicPr>
        <p:blipFill>
          <a:blip r:embed="rId2"/>
          <a:stretch>
            <a:fillRect/>
          </a:stretch>
        </p:blipFill>
        <p:spPr>
          <a:xfrm>
            <a:off x="7236423" y="2173011"/>
            <a:ext cx="6285521" cy="4767485"/>
          </a:xfrm>
          <a:prstGeom prst="rect">
            <a:avLst/>
          </a:prstGeom>
        </p:spPr>
      </p:pic>
      <p:sp>
        <p:nvSpPr>
          <p:cNvPr id="2" name="Заголовок 1">
            <a:extLst>
              <a:ext uri="{FF2B5EF4-FFF2-40B4-BE49-F238E27FC236}">
                <a16:creationId xmlns:a16="http://schemas.microsoft.com/office/drawing/2014/main" id="{F57BC88F-76F5-4617-9716-1052C3A94F0A}"/>
              </a:ext>
            </a:extLst>
          </p:cNvPr>
          <p:cNvSpPr>
            <a:spLocks noGrp="1"/>
          </p:cNvSpPr>
          <p:nvPr>
            <p:ph type="title"/>
          </p:nvPr>
        </p:nvSpPr>
        <p:spPr>
          <a:xfrm>
            <a:off x="584200" y="362299"/>
            <a:ext cx="11399520" cy="865632"/>
          </a:xfrm>
        </p:spPr>
        <p:txBody>
          <a:bodyPr>
            <a:normAutofit/>
          </a:bodyPr>
          <a:lstStyle/>
          <a:p>
            <a:r>
              <a:rPr lang="en-US" sz="4000" b="1" dirty="0"/>
              <a:t>The J point and the ST segment</a:t>
            </a:r>
            <a:endParaRPr lang="ru-RU" sz="4000" dirty="0"/>
          </a:p>
        </p:txBody>
      </p:sp>
      <p:sp>
        <p:nvSpPr>
          <p:cNvPr id="3" name="Объект 2">
            <a:extLst>
              <a:ext uri="{FF2B5EF4-FFF2-40B4-BE49-F238E27FC236}">
                <a16:creationId xmlns:a16="http://schemas.microsoft.com/office/drawing/2014/main" id="{BD2D9E1E-90D8-483D-AFBC-F61107D5803E}"/>
              </a:ext>
            </a:extLst>
          </p:cNvPr>
          <p:cNvSpPr>
            <a:spLocks noGrp="1"/>
          </p:cNvSpPr>
          <p:nvPr>
            <p:ph idx="1"/>
          </p:nvPr>
        </p:nvSpPr>
        <p:spPr>
          <a:xfrm>
            <a:off x="584200" y="1426663"/>
            <a:ext cx="7941056" cy="5894944"/>
          </a:xfrm>
        </p:spPr>
        <p:txBody>
          <a:bodyPr>
            <a:normAutofit lnSpcReduction="10000"/>
          </a:bodyPr>
          <a:lstStyle/>
          <a:p>
            <a:pPr>
              <a:spcBef>
                <a:spcPts val="600"/>
              </a:spcBef>
            </a:pPr>
            <a:r>
              <a:rPr lang="en-US" sz="2200" dirty="0"/>
              <a:t>The </a:t>
            </a:r>
            <a:r>
              <a:rPr lang="en-US" sz="2200" b="1" dirty="0"/>
              <a:t>ST segment </a:t>
            </a:r>
            <a:r>
              <a:rPr lang="en-US" dirty="0"/>
              <a:t>corresponds to the plateau phase (phase 2) of the action potential. </a:t>
            </a:r>
          </a:p>
          <a:p>
            <a:pPr marL="182563" indent="0">
              <a:spcBef>
                <a:spcPts val="600"/>
              </a:spcBef>
              <a:buNone/>
            </a:pPr>
            <a:r>
              <a:rPr lang="en-US" dirty="0"/>
              <a:t>The ST segment must always be studied carefully since it is altered in a wide range of conditions. </a:t>
            </a:r>
          </a:p>
          <a:p>
            <a:pPr marL="182563" indent="0">
              <a:spcBef>
                <a:spcPts val="600"/>
              </a:spcBef>
              <a:buNone/>
            </a:pPr>
            <a:r>
              <a:rPr lang="en-US" dirty="0"/>
              <a:t>Many of these conditions cause rather characteristic ST segment changes. </a:t>
            </a:r>
          </a:p>
          <a:p>
            <a:pPr marL="182563" indent="0">
              <a:spcBef>
                <a:spcPts val="600"/>
              </a:spcBef>
              <a:spcAft>
                <a:spcPts val="1200"/>
              </a:spcAft>
              <a:buNone/>
            </a:pPr>
            <a:r>
              <a:rPr lang="en-US" dirty="0"/>
              <a:t>The ST segment is of particular interest in the setting of acute myocardial ischemia.</a:t>
            </a:r>
          </a:p>
          <a:p>
            <a:pPr marL="182563" indent="-182563">
              <a:spcBef>
                <a:spcPts val="600"/>
              </a:spcBef>
            </a:pPr>
            <a:r>
              <a:rPr lang="en-US" dirty="0"/>
              <a:t>There are two types of ST segment deviations.</a:t>
            </a:r>
          </a:p>
          <a:p>
            <a:pPr marL="182563" indent="0">
              <a:spcBef>
                <a:spcPts val="600"/>
              </a:spcBef>
              <a:buNone/>
            </a:pPr>
            <a:r>
              <a:rPr lang="en-US" b="1" dirty="0"/>
              <a:t>ST segment depression </a:t>
            </a:r>
            <a:r>
              <a:rPr lang="en-US" dirty="0"/>
              <a:t>- below the level of the PR segment. </a:t>
            </a:r>
          </a:p>
          <a:p>
            <a:pPr marL="182563" indent="0">
              <a:spcBef>
                <a:spcPts val="600"/>
              </a:spcBef>
              <a:buNone/>
            </a:pPr>
            <a:r>
              <a:rPr lang="en-US" b="1" dirty="0"/>
              <a:t>ST segment elevation </a:t>
            </a:r>
            <a:r>
              <a:rPr lang="en-US" dirty="0"/>
              <a:t>- above the level of the PR segment. </a:t>
            </a:r>
          </a:p>
          <a:p>
            <a:pPr marL="182563" indent="0">
              <a:spcBef>
                <a:spcPts val="600"/>
              </a:spcBef>
              <a:buNone/>
            </a:pPr>
            <a:r>
              <a:rPr lang="en-US" dirty="0"/>
              <a:t>The magnitude of depression/elevation is measured as the height difference (in millimeters) between the </a:t>
            </a:r>
            <a:r>
              <a:rPr lang="en-US" b="1" dirty="0"/>
              <a:t>J point </a:t>
            </a:r>
            <a:r>
              <a:rPr lang="en-US" dirty="0"/>
              <a:t>and the </a:t>
            </a:r>
            <a:r>
              <a:rPr lang="en-US" b="1" dirty="0"/>
              <a:t>PR segment</a:t>
            </a:r>
            <a:r>
              <a:rPr lang="en-US" dirty="0"/>
              <a:t>. </a:t>
            </a:r>
          </a:p>
          <a:p>
            <a:pPr marL="182563" indent="0">
              <a:spcBef>
                <a:spcPts val="600"/>
              </a:spcBef>
              <a:buNone/>
            </a:pPr>
            <a:r>
              <a:rPr lang="en-US" dirty="0"/>
              <a:t>The </a:t>
            </a:r>
            <a:r>
              <a:rPr lang="en-US" b="1" dirty="0"/>
              <a:t>J point </a:t>
            </a:r>
            <a:r>
              <a:rPr lang="en-US" dirty="0"/>
              <a:t>is the point where the </a:t>
            </a:r>
            <a:r>
              <a:rPr lang="en-US" b="1" dirty="0"/>
              <a:t>ST segment starts</a:t>
            </a:r>
            <a:r>
              <a:rPr lang="en-US" dirty="0"/>
              <a:t>. If the baseline (PR segment) is difficult to discern, the TP interval may be used as the reference level.</a:t>
            </a:r>
            <a:endParaRPr lang="ru-RU" sz="2600" b="1" dirty="0"/>
          </a:p>
        </p:txBody>
      </p:sp>
      <p:sp>
        <p:nvSpPr>
          <p:cNvPr id="5" name="Прямоугольник 4">
            <a:extLst>
              <a:ext uri="{FF2B5EF4-FFF2-40B4-BE49-F238E27FC236}">
                <a16:creationId xmlns:a16="http://schemas.microsoft.com/office/drawing/2014/main" id="{8D8DBBA1-5B20-4474-ABDE-56AA87FE7ED4}"/>
              </a:ext>
            </a:extLst>
          </p:cNvPr>
          <p:cNvSpPr/>
          <p:nvPr/>
        </p:nvSpPr>
        <p:spPr>
          <a:xfrm>
            <a:off x="10566400" y="3657600"/>
            <a:ext cx="1066800" cy="2362200"/>
          </a:xfrm>
          <a:prstGeom prst="rect">
            <a:avLst/>
          </a:prstGeom>
          <a:noFill/>
          <a:ln w="76200">
            <a:solidFill>
              <a:schemeClr val="bg1">
                <a:lumMod val="75000"/>
              </a:schemeClr>
            </a:solidFill>
          </a:ln>
          <a:effectLst>
            <a:glow rad="190500">
              <a:schemeClr val="tx1">
                <a:lumMod val="75000"/>
                <a:alpha val="37000"/>
              </a:schemeClr>
            </a:glow>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Овал 5">
            <a:extLst>
              <a:ext uri="{FF2B5EF4-FFF2-40B4-BE49-F238E27FC236}">
                <a16:creationId xmlns:a16="http://schemas.microsoft.com/office/drawing/2014/main" id="{6F5A6C8C-F23C-40CE-80BD-0FA190F7C707}"/>
              </a:ext>
            </a:extLst>
          </p:cNvPr>
          <p:cNvSpPr/>
          <p:nvPr/>
        </p:nvSpPr>
        <p:spPr>
          <a:xfrm>
            <a:off x="10414000" y="5029200"/>
            <a:ext cx="533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41370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AC55E43D-0E46-4768-9CB6-7AEE0D0ED5BD}"/>
              </a:ext>
            </a:extLst>
          </p:cNvPr>
          <p:cNvPicPr>
            <a:picLocks noChangeAspect="1"/>
          </p:cNvPicPr>
          <p:nvPr/>
        </p:nvPicPr>
        <p:blipFill>
          <a:blip r:embed="rId2"/>
          <a:stretch>
            <a:fillRect/>
          </a:stretch>
        </p:blipFill>
        <p:spPr>
          <a:xfrm>
            <a:off x="7366000" y="563562"/>
            <a:ext cx="6285521" cy="4767485"/>
          </a:xfrm>
          <a:prstGeom prst="rect">
            <a:avLst/>
          </a:prstGeom>
        </p:spPr>
      </p:pic>
      <p:sp>
        <p:nvSpPr>
          <p:cNvPr id="2" name="Заголовок 1">
            <a:extLst>
              <a:ext uri="{FF2B5EF4-FFF2-40B4-BE49-F238E27FC236}">
                <a16:creationId xmlns:a16="http://schemas.microsoft.com/office/drawing/2014/main" id="{F57BC88F-76F5-4617-9716-1052C3A94F0A}"/>
              </a:ext>
            </a:extLst>
          </p:cNvPr>
          <p:cNvSpPr>
            <a:spLocks noGrp="1"/>
          </p:cNvSpPr>
          <p:nvPr>
            <p:ph type="title"/>
          </p:nvPr>
        </p:nvSpPr>
        <p:spPr>
          <a:xfrm>
            <a:off x="584200" y="362299"/>
            <a:ext cx="11399520" cy="865632"/>
          </a:xfrm>
        </p:spPr>
        <p:txBody>
          <a:bodyPr>
            <a:normAutofit/>
          </a:bodyPr>
          <a:lstStyle/>
          <a:p>
            <a:r>
              <a:rPr lang="en-US" sz="4000" b="1" dirty="0"/>
              <a:t>The T wave and the U-wave</a:t>
            </a:r>
            <a:endParaRPr lang="ru-RU" sz="4000" dirty="0"/>
          </a:p>
        </p:txBody>
      </p:sp>
      <p:sp>
        <p:nvSpPr>
          <p:cNvPr id="3" name="Объект 2">
            <a:extLst>
              <a:ext uri="{FF2B5EF4-FFF2-40B4-BE49-F238E27FC236}">
                <a16:creationId xmlns:a16="http://schemas.microsoft.com/office/drawing/2014/main" id="{BD2D9E1E-90D8-483D-AFBC-F61107D5803E}"/>
              </a:ext>
            </a:extLst>
          </p:cNvPr>
          <p:cNvSpPr>
            <a:spLocks noGrp="1"/>
          </p:cNvSpPr>
          <p:nvPr>
            <p:ph idx="1"/>
          </p:nvPr>
        </p:nvSpPr>
        <p:spPr>
          <a:xfrm>
            <a:off x="584200" y="1227931"/>
            <a:ext cx="7941056" cy="5894944"/>
          </a:xfrm>
        </p:spPr>
        <p:txBody>
          <a:bodyPr>
            <a:normAutofit/>
          </a:bodyPr>
          <a:lstStyle/>
          <a:p>
            <a:pPr>
              <a:spcBef>
                <a:spcPts val="600"/>
              </a:spcBef>
            </a:pPr>
            <a:r>
              <a:rPr lang="en-US" sz="2400" dirty="0"/>
              <a:t>The </a:t>
            </a:r>
            <a:r>
              <a:rPr lang="en-US" sz="2400" b="1" dirty="0"/>
              <a:t>T wave </a:t>
            </a:r>
            <a:r>
              <a:rPr lang="en-US" sz="2400" dirty="0"/>
              <a:t>reflects the rapid repolarization of contractile cells (phase 3) and T wave changes occur in a wide range of conditions. </a:t>
            </a:r>
          </a:p>
          <a:p>
            <a:pPr marL="182563" indent="0">
              <a:spcBef>
                <a:spcPts val="600"/>
              </a:spcBef>
              <a:buNone/>
            </a:pPr>
            <a:r>
              <a:rPr lang="en-US" sz="2400" dirty="0"/>
              <a:t>T wave changes are frequently misunderstood in clinical practice.</a:t>
            </a:r>
          </a:p>
          <a:p>
            <a:pPr marL="182563" indent="0">
              <a:spcBef>
                <a:spcPts val="600"/>
              </a:spcBef>
              <a:buNone/>
            </a:pPr>
            <a:r>
              <a:rPr lang="en-US" sz="2400" dirty="0"/>
              <a:t>The transition from the ST segment to the T wave should be smooth (and not abrupt). </a:t>
            </a:r>
          </a:p>
          <a:p>
            <a:pPr marL="182563" indent="0">
              <a:spcBef>
                <a:spcPts val="600"/>
              </a:spcBef>
              <a:buNone/>
            </a:pPr>
            <a:r>
              <a:rPr lang="en-US" sz="2400" dirty="0"/>
              <a:t>The normal T wave is slightly asymmetric, with a steeper downward slope. </a:t>
            </a:r>
          </a:p>
          <a:p>
            <a:pPr>
              <a:spcBef>
                <a:spcPts val="600"/>
              </a:spcBef>
            </a:pPr>
            <a:endParaRPr lang="en-US" dirty="0"/>
          </a:p>
        </p:txBody>
      </p:sp>
      <p:sp>
        <p:nvSpPr>
          <p:cNvPr id="5" name="Прямоугольник 4">
            <a:extLst>
              <a:ext uri="{FF2B5EF4-FFF2-40B4-BE49-F238E27FC236}">
                <a16:creationId xmlns:a16="http://schemas.microsoft.com/office/drawing/2014/main" id="{8D8DBBA1-5B20-4474-ABDE-56AA87FE7ED4}"/>
              </a:ext>
            </a:extLst>
          </p:cNvPr>
          <p:cNvSpPr/>
          <p:nvPr/>
        </p:nvSpPr>
        <p:spPr>
          <a:xfrm>
            <a:off x="11633200" y="2362200"/>
            <a:ext cx="1173480" cy="2362200"/>
          </a:xfrm>
          <a:prstGeom prst="rect">
            <a:avLst/>
          </a:prstGeom>
          <a:noFill/>
          <a:ln w="76200">
            <a:solidFill>
              <a:schemeClr val="bg1">
                <a:lumMod val="75000"/>
              </a:schemeClr>
            </a:solidFill>
          </a:ln>
          <a:effectLst>
            <a:glow rad="190500">
              <a:schemeClr val="tx1">
                <a:lumMod val="75000"/>
                <a:alpha val="37000"/>
              </a:schemeClr>
            </a:glow>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бъект 2">
            <a:extLst>
              <a:ext uri="{FF2B5EF4-FFF2-40B4-BE49-F238E27FC236}">
                <a16:creationId xmlns:a16="http://schemas.microsoft.com/office/drawing/2014/main" id="{005623E5-C5EB-47A1-8BD4-CC57F297865F}"/>
              </a:ext>
            </a:extLst>
          </p:cNvPr>
          <p:cNvSpPr txBox="1">
            <a:spLocks/>
          </p:cNvSpPr>
          <p:nvPr/>
        </p:nvSpPr>
        <p:spPr>
          <a:xfrm>
            <a:off x="584200" y="5124526"/>
            <a:ext cx="12649200" cy="2495473"/>
          </a:xfrm>
          <a:prstGeom prst="rect">
            <a:avLst/>
          </a:prstGeom>
        </p:spPr>
        <p:txBody>
          <a:bodyPr vert="horz" lIns="91440" tIns="45720" rIns="91440" bIns="45720" rtlCol="0">
            <a:normAutofit lnSpcReduction="10000"/>
          </a:bodyPr>
          <a:lstStyle>
            <a:lvl1pPr marL="207258" indent="-207258" algn="l" defTabSz="1036290" rtl="0" eaLnBrk="1" latinLnBrk="0" hangingPunct="1">
              <a:lnSpc>
                <a:spcPct val="100000"/>
              </a:lnSpc>
              <a:spcBef>
                <a:spcPts val="1020"/>
              </a:spcBef>
              <a:spcAft>
                <a:spcPts val="0"/>
              </a:spcAft>
              <a:buClr>
                <a:schemeClr val="tx1">
                  <a:lumMod val="85000"/>
                  <a:lumOff val="15000"/>
                </a:schemeClr>
              </a:buClr>
              <a:buFont typeface="Garamond" pitchFamily="18" charset="0"/>
              <a:buChar char="◦"/>
              <a:defRPr sz="2040" kern="1200">
                <a:solidFill>
                  <a:schemeClr val="tx1"/>
                </a:solidFill>
                <a:latin typeface="+mn-lt"/>
                <a:ea typeface="+mn-ea"/>
                <a:cs typeface="+mn-cs"/>
              </a:defRPr>
            </a:lvl1pPr>
            <a:lvl2pPr marL="518145" indent="-207258" algn="l" defTabSz="1036290" rtl="0" eaLnBrk="1" latinLnBrk="0" hangingPunct="1">
              <a:lnSpc>
                <a:spcPct val="100000"/>
              </a:lnSpc>
              <a:spcBef>
                <a:spcPts val="567"/>
              </a:spcBef>
              <a:buClr>
                <a:schemeClr val="tx1">
                  <a:lumMod val="85000"/>
                  <a:lumOff val="15000"/>
                </a:schemeClr>
              </a:buClr>
              <a:buFont typeface="Garamond" pitchFamily="18" charset="0"/>
              <a:buChar char="◦"/>
              <a:defRPr sz="1813" kern="1200">
                <a:solidFill>
                  <a:schemeClr val="tx1"/>
                </a:solidFill>
                <a:latin typeface="+mn-lt"/>
                <a:ea typeface="+mn-ea"/>
                <a:cs typeface="+mn-cs"/>
              </a:defRPr>
            </a:lvl2pPr>
            <a:lvl3pPr marL="829032" indent="-207258"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3pPr>
            <a:lvl4pPr marL="1139918" indent="-207258"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4pPr>
            <a:lvl5pPr marL="1450805" indent="-207258"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5pPr>
            <a:lvl6pPr marL="1813280" indent="-259072"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6pPr>
            <a:lvl7pPr marL="2153270" indent="-259072"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7pPr>
            <a:lvl8pPr marL="2493260" indent="-259072"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8pPr>
            <a:lvl9pPr marL="2833250" indent="-259072" algn="l" defTabSz="1036290" rtl="0" eaLnBrk="1" latinLnBrk="0" hangingPunct="1">
              <a:lnSpc>
                <a:spcPct val="100000"/>
              </a:lnSpc>
              <a:spcBef>
                <a:spcPts val="567"/>
              </a:spcBef>
              <a:buClr>
                <a:schemeClr val="tx1">
                  <a:lumMod val="85000"/>
                  <a:lumOff val="15000"/>
                </a:schemeClr>
              </a:buClr>
              <a:buFont typeface="Garamond" pitchFamily="18" charset="0"/>
              <a:buChar char="◦"/>
              <a:defRPr sz="1587" kern="1200">
                <a:solidFill>
                  <a:schemeClr val="tx1"/>
                </a:solidFill>
                <a:latin typeface="+mn-lt"/>
                <a:ea typeface="+mn-ea"/>
                <a:cs typeface="+mn-cs"/>
              </a:defRPr>
            </a:lvl9pPr>
          </a:lstStyle>
          <a:p>
            <a:pPr marL="274638" indent="-274638">
              <a:spcBef>
                <a:spcPts val="600"/>
              </a:spcBef>
            </a:pPr>
            <a:r>
              <a:rPr lang="en-US" sz="2400" dirty="0"/>
              <a:t>The </a:t>
            </a:r>
            <a:r>
              <a:rPr lang="en-US" sz="2400" b="1" dirty="0"/>
              <a:t>U wave</a:t>
            </a:r>
            <a:r>
              <a:rPr lang="en-US" sz="2400" dirty="0"/>
              <a:t> is seen occasionally. It is a positive wave occurring after the T wave. </a:t>
            </a:r>
          </a:p>
          <a:p>
            <a:pPr marL="274638" indent="0">
              <a:spcBef>
                <a:spcPts val="600"/>
              </a:spcBef>
              <a:buNone/>
            </a:pPr>
            <a:r>
              <a:rPr lang="en-US" sz="2400" dirty="0"/>
              <a:t>Individuals with prominent T waves, as well as those with slow heart rates, display U waves more often. </a:t>
            </a:r>
          </a:p>
          <a:p>
            <a:pPr marL="274638" indent="0">
              <a:spcBef>
                <a:spcPts val="600"/>
              </a:spcBef>
              <a:buNone/>
            </a:pPr>
            <a:r>
              <a:rPr lang="en-US" sz="2400" dirty="0"/>
              <a:t>Its amplitude is generally one-fourth of the T wave’s amplitude. </a:t>
            </a:r>
          </a:p>
          <a:p>
            <a:pPr marL="274638" indent="0">
              <a:spcBef>
                <a:spcPts val="600"/>
              </a:spcBef>
              <a:buNone/>
            </a:pPr>
            <a:r>
              <a:rPr lang="en-US" sz="2400" dirty="0"/>
              <a:t>The U wave is most frequently seen in leads V2–V4. </a:t>
            </a:r>
          </a:p>
          <a:p>
            <a:pPr marL="274638" indent="0">
              <a:spcBef>
                <a:spcPts val="600"/>
              </a:spcBef>
              <a:buNone/>
            </a:pPr>
            <a:r>
              <a:rPr lang="en-US" sz="2400" dirty="0"/>
              <a:t>The genesis of the U wave remains elusive</a:t>
            </a:r>
            <a:r>
              <a:rPr lang="en-US" dirty="0"/>
              <a:t>.</a:t>
            </a:r>
          </a:p>
        </p:txBody>
      </p:sp>
    </p:spTree>
    <p:extLst>
      <p:ext uri="{BB962C8B-B14F-4D97-AF65-F5344CB8AC3E}">
        <p14:creationId xmlns:p14="http://schemas.microsoft.com/office/powerpoint/2010/main" val="3970582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AC55E43D-0E46-4768-9CB6-7AEE0D0ED5BD}"/>
              </a:ext>
            </a:extLst>
          </p:cNvPr>
          <p:cNvPicPr>
            <a:picLocks noChangeAspect="1"/>
          </p:cNvPicPr>
          <p:nvPr/>
        </p:nvPicPr>
        <p:blipFill>
          <a:blip r:embed="rId2"/>
          <a:stretch>
            <a:fillRect/>
          </a:stretch>
        </p:blipFill>
        <p:spPr>
          <a:xfrm>
            <a:off x="7213600" y="1776928"/>
            <a:ext cx="6285521" cy="4767485"/>
          </a:xfrm>
          <a:prstGeom prst="rect">
            <a:avLst/>
          </a:prstGeom>
        </p:spPr>
      </p:pic>
      <p:sp>
        <p:nvSpPr>
          <p:cNvPr id="2" name="Заголовок 1">
            <a:extLst>
              <a:ext uri="{FF2B5EF4-FFF2-40B4-BE49-F238E27FC236}">
                <a16:creationId xmlns:a16="http://schemas.microsoft.com/office/drawing/2014/main" id="{F57BC88F-76F5-4617-9716-1052C3A94F0A}"/>
              </a:ext>
            </a:extLst>
          </p:cNvPr>
          <p:cNvSpPr>
            <a:spLocks noGrp="1"/>
          </p:cNvSpPr>
          <p:nvPr>
            <p:ph type="title"/>
          </p:nvPr>
        </p:nvSpPr>
        <p:spPr>
          <a:xfrm>
            <a:off x="584200" y="362299"/>
            <a:ext cx="11399520" cy="865632"/>
          </a:xfrm>
        </p:spPr>
        <p:txBody>
          <a:bodyPr>
            <a:normAutofit/>
          </a:bodyPr>
          <a:lstStyle/>
          <a:p>
            <a:r>
              <a:rPr lang="en-US" sz="4000" b="1" dirty="0"/>
              <a:t>QT duration and QTc duration</a:t>
            </a:r>
            <a:endParaRPr lang="ru-RU" sz="4000" dirty="0"/>
          </a:p>
        </p:txBody>
      </p:sp>
      <p:sp>
        <p:nvSpPr>
          <p:cNvPr id="3" name="Объект 2">
            <a:extLst>
              <a:ext uri="{FF2B5EF4-FFF2-40B4-BE49-F238E27FC236}">
                <a16:creationId xmlns:a16="http://schemas.microsoft.com/office/drawing/2014/main" id="{BD2D9E1E-90D8-483D-AFBC-F61107D5803E}"/>
              </a:ext>
            </a:extLst>
          </p:cNvPr>
          <p:cNvSpPr>
            <a:spLocks noGrp="1"/>
          </p:cNvSpPr>
          <p:nvPr>
            <p:ph idx="1"/>
          </p:nvPr>
        </p:nvSpPr>
        <p:spPr>
          <a:xfrm>
            <a:off x="580136" y="1776927"/>
            <a:ext cx="6862064" cy="5633173"/>
          </a:xfrm>
        </p:spPr>
        <p:txBody>
          <a:bodyPr>
            <a:normAutofit lnSpcReduction="10000"/>
          </a:bodyPr>
          <a:lstStyle/>
          <a:p>
            <a:pPr>
              <a:spcBef>
                <a:spcPts val="600"/>
              </a:spcBef>
              <a:spcAft>
                <a:spcPts val="1200"/>
              </a:spcAft>
            </a:pPr>
            <a:r>
              <a:rPr lang="en-US" sz="2400" b="1" dirty="0"/>
              <a:t>QT duration </a:t>
            </a:r>
            <a:r>
              <a:rPr lang="en-US" sz="2400" dirty="0"/>
              <a:t>reflects the total duration of ventricular depolarization and repolarization. </a:t>
            </a:r>
          </a:p>
          <a:p>
            <a:pPr>
              <a:spcBef>
                <a:spcPts val="600"/>
              </a:spcBef>
              <a:spcAft>
                <a:spcPts val="1200"/>
              </a:spcAft>
            </a:pPr>
            <a:r>
              <a:rPr lang="en-US" sz="2400" dirty="0"/>
              <a:t>The QT duration is inversely related to heart rate (i.e. the QT interval increases at slower heart rates and decreases at higher heart rates). </a:t>
            </a:r>
          </a:p>
          <a:p>
            <a:pPr>
              <a:spcBef>
                <a:spcPts val="600"/>
              </a:spcBef>
              <a:spcAft>
                <a:spcPts val="1200"/>
              </a:spcAft>
            </a:pPr>
            <a:r>
              <a:rPr lang="en-US" sz="2400" dirty="0"/>
              <a:t>Therefore to determine whether the QT interval is within normal limits, it is necessary to adjust for the heart rate. The heart rate-adjusted QT interval is referred to as the </a:t>
            </a:r>
            <a:r>
              <a:rPr lang="en-US" sz="2400" b="1" dirty="0"/>
              <a:t>corrected QT interval </a:t>
            </a:r>
            <a:r>
              <a:rPr lang="en-US" sz="2400" dirty="0"/>
              <a:t>(</a:t>
            </a:r>
            <a:r>
              <a:rPr lang="en-US" sz="2400" b="1" dirty="0"/>
              <a:t>QTc interval</a:t>
            </a:r>
            <a:r>
              <a:rPr lang="en-US" sz="2400" dirty="0"/>
              <a:t>)</a:t>
            </a:r>
          </a:p>
          <a:p>
            <a:pPr>
              <a:spcBef>
                <a:spcPts val="600"/>
              </a:spcBef>
              <a:spcAft>
                <a:spcPts val="1200"/>
              </a:spcAft>
            </a:pPr>
            <a:r>
              <a:rPr lang="en-US" sz="2400" dirty="0"/>
              <a:t>A long QTc interval increases the risk of ventricular arrhythmias.</a:t>
            </a:r>
          </a:p>
        </p:txBody>
      </p:sp>
      <p:sp>
        <p:nvSpPr>
          <p:cNvPr id="5" name="Прямоугольник 4">
            <a:extLst>
              <a:ext uri="{FF2B5EF4-FFF2-40B4-BE49-F238E27FC236}">
                <a16:creationId xmlns:a16="http://schemas.microsoft.com/office/drawing/2014/main" id="{8D8DBBA1-5B20-4474-ABDE-56AA87FE7ED4}"/>
              </a:ext>
            </a:extLst>
          </p:cNvPr>
          <p:cNvSpPr/>
          <p:nvPr/>
        </p:nvSpPr>
        <p:spPr>
          <a:xfrm>
            <a:off x="9804400" y="4419600"/>
            <a:ext cx="2743200" cy="1200912"/>
          </a:xfrm>
          <a:prstGeom prst="rect">
            <a:avLst/>
          </a:prstGeom>
          <a:noFill/>
          <a:ln w="76200">
            <a:solidFill>
              <a:schemeClr val="bg1">
                <a:lumMod val="75000"/>
              </a:schemeClr>
            </a:solidFill>
          </a:ln>
          <a:effectLst>
            <a:glow rad="101600">
              <a:schemeClr val="tx1">
                <a:lumMod val="75000"/>
                <a:alpha val="40000"/>
              </a:schemeClr>
            </a:glow>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33748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05176" y="2375274"/>
            <a:ext cx="3729354" cy="1843453"/>
          </a:xfrm>
          <a:prstGeom prst="rect">
            <a:avLst/>
          </a:prstGeom>
        </p:spPr>
        <p:txBody>
          <a:bodyPr vert="horz" wrap="square" lIns="0" tIns="12065" rIns="0" bIns="0" rtlCol="0" anchor="ctr">
            <a:spAutoFit/>
          </a:bodyPr>
          <a:lstStyle/>
          <a:p>
            <a:pPr marL="12699">
              <a:lnSpc>
                <a:spcPct val="100000"/>
              </a:lnSpc>
              <a:spcBef>
                <a:spcPts val="95"/>
              </a:spcBef>
            </a:pPr>
            <a:r>
              <a:rPr lang="en-US" sz="5950" spc="265" dirty="0"/>
              <a:t>Any q</a:t>
            </a:r>
            <a:r>
              <a:rPr sz="5950" spc="265" dirty="0"/>
              <a:t>uestions?</a:t>
            </a:r>
            <a:endParaRPr sz="5950" dirty="0"/>
          </a:p>
        </p:txBody>
      </p:sp>
      <p:sp>
        <p:nvSpPr>
          <p:cNvPr id="3" name="object 3"/>
          <p:cNvSpPr/>
          <p:nvPr/>
        </p:nvSpPr>
        <p:spPr>
          <a:xfrm>
            <a:off x="2312543" y="437006"/>
            <a:ext cx="9196070" cy="6902450"/>
          </a:xfrm>
          <a:custGeom>
            <a:avLst/>
            <a:gdLst/>
            <a:ahLst/>
            <a:cxnLst/>
            <a:rect l="l" t="t" r="r" b="b"/>
            <a:pathLst>
              <a:path w="9196070" h="6902450">
                <a:moveTo>
                  <a:pt x="0" y="6902450"/>
                </a:moveTo>
                <a:lnTo>
                  <a:pt x="9195688" y="6902450"/>
                </a:lnTo>
              </a:path>
              <a:path w="9196070" h="6902450">
                <a:moveTo>
                  <a:pt x="9195688" y="0"/>
                </a:moveTo>
                <a:lnTo>
                  <a:pt x="0" y="0"/>
                </a:lnTo>
                <a:lnTo>
                  <a:pt x="0" y="6902450"/>
                </a:lnTo>
              </a:path>
            </a:pathLst>
          </a:custGeom>
          <a:ln w="6350">
            <a:solidFill>
              <a:srgbClr val="000000"/>
            </a:solidFill>
          </a:ln>
        </p:spPr>
        <p:txBody>
          <a:bodyPr wrap="square" lIns="0" tIns="0" rIns="0" bIns="0" rtlCol="0"/>
          <a:lstStyle/>
          <a:p>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авон">
  <a:themeElements>
    <a:clrScheme name="Другая 35">
      <a:dk1>
        <a:srgbClr val="2C3C33"/>
      </a:dk1>
      <a:lt1>
        <a:srgbClr val="2C3C33"/>
      </a:lt1>
      <a:dk2>
        <a:srgbClr val="FFFFFF"/>
      </a:dk2>
      <a:lt2>
        <a:srgbClr val="FFFFFF"/>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Савон">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Савон">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Савон</Template>
  <TotalTime>5034</TotalTime>
  <Words>2451</Words>
  <Application>Microsoft Office PowerPoint</Application>
  <PresentationFormat>Произвольный</PresentationFormat>
  <Paragraphs>217</Paragraphs>
  <Slides>28</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28</vt:i4>
      </vt:variant>
    </vt:vector>
  </HeadingPairs>
  <TitlesOfParts>
    <vt:vector size="37" baseType="lpstr">
      <vt:lpstr>-apple-system</vt:lpstr>
      <vt:lpstr>Arial</vt:lpstr>
      <vt:lpstr>Arial</vt:lpstr>
      <vt:lpstr>Calibri</vt:lpstr>
      <vt:lpstr>Century Gothic</vt:lpstr>
      <vt:lpstr>Garamond</vt:lpstr>
      <vt:lpstr>Times New Roman</vt:lpstr>
      <vt:lpstr>Wingdings</vt:lpstr>
      <vt:lpstr>Савон</vt:lpstr>
      <vt:lpstr>Презентация PowerPoint</vt:lpstr>
      <vt:lpstr>Презентация PowerPoint</vt:lpstr>
      <vt:lpstr>The heart is a mechanical pump whose activity is governed by the electrical conduction system.  It is essential to possess a strong understanding of the physiology of the cardiac cells as this will help you appreciate how the heart works and the implications of findings on the ECG.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Preparation</vt:lpstr>
      <vt:lpstr>Complications</vt:lpstr>
      <vt:lpstr>12-lead ECG</vt:lpstr>
      <vt:lpstr>Презентация PowerPoint</vt:lpstr>
      <vt:lpstr>12-lead Precordial lead placement</vt:lpstr>
      <vt:lpstr>Additional Lead placements</vt:lpstr>
      <vt:lpstr> Erhardt et al first described the use of a right sided precordial lead (CR4R or V4R) in the diagnosis of right ventricular infarction which had previously been thought to be electrocardiographically silent.  </vt:lpstr>
      <vt:lpstr>Презентация PowerPoint</vt:lpstr>
      <vt:lpstr>Lewis lead (S5-lead)</vt:lpstr>
      <vt:lpstr>Understanding paper speeds</vt:lpstr>
      <vt:lpstr>Calibration</vt:lpstr>
      <vt:lpstr>ECG Complex</vt:lpstr>
      <vt:lpstr>Презентация PowerPoint</vt:lpstr>
      <vt:lpstr>P wave, PR interval and PR segment</vt:lpstr>
      <vt:lpstr>The QRS complex</vt:lpstr>
      <vt:lpstr>The J point and the ST segment</vt:lpstr>
      <vt:lpstr>The T wave and the U-wave</vt:lpstr>
      <vt:lpstr>QT duration and QTc duration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Introduction PDF</dc:title>
  <dc:creator>Richard Wilkerson</dc:creator>
  <cp:lastModifiedBy>Vladis</cp:lastModifiedBy>
  <cp:revision>126</cp:revision>
  <dcterms:created xsi:type="dcterms:W3CDTF">2022-08-27T07:42:58Z</dcterms:created>
  <dcterms:modified xsi:type="dcterms:W3CDTF">2022-11-10T13:37:55Z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2013-05-17T00:00:00Z</vt:filetime>
  </property>
  <property fmtid="{D5CDD505-2E9C-101B-9397-08002B2CF9AE}" pid="3" name="Creator">
    <vt:lpwstr>Keynote</vt:lpwstr>
  </property>
  <property fmtid="{D5CDD505-2E9C-101B-9397-08002B2CF9AE}" pid="4" name="LastSaved">
    <vt:filetime>2022-08-27T00:00:00Z</vt:filetime>
  </property>
</Properties>
</file>