
<file path=[Content_Types].xml><?xml version="1.0" encoding="utf-8"?>
<Types xmlns="http://schemas.openxmlformats.org/package/2006/content-types">
  <Default Extension="jpeg" ContentType="image/jpeg"/>
  <Default Extension="jpg" ContentType="image/jp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39" r:id="rId1"/>
  </p:sldMasterIdLst>
  <p:notesMasterIdLst>
    <p:notesMasterId r:id="rId88"/>
  </p:notesMasterIdLst>
  <p:sldIdLst>
    <p:sldId id="256" r:id="rId2"/>
    <p:sldId id="440" r:id="rId3"/>
    <p:sldId id="502" r:id="rId4"/>
    <p:sldId id="265" r:id="rId5"/>
    <p:sldId id="509" r:id="rId6"/>
    <p:sldId id="268" r:id="rId7"/>
    <p:sldId id="269" r:id="rId8"/>
    <p:sldId id="510" r:id="rId9"/>
    <p:sldId id="505" r:id="rId10"/>
    <p:sldId id="504" r:id="rId11"/>
    <p:sldId id="506" r:id="rId12"/>
    <p:sldId id="507" r:id="rId13"/>
    <p:sldId id="508" r:id="rId14"/>
    <p:sldId id="475" r:id="rId15"/>
    <p:sldId id="477" r:id="rId16"/>
    <p:sldId id="500" r:id="rId17"/>
    <p:sldId id="261" r:id="rId18"/>
    <p:sldId id="444" r:id="rId19"/>
    <p:sldId id="297" r:id="rId20"/>
    <p:sldId id="447" r:id="rId21"/>
    <p:sldId id="415" r:id="rId22"/>
    <p:sldId id="445" r:id="rId23"/>
    <p:sldId id="420" r:id="rId24"/>
    <p:sldId id="446" r:id="rId25"/>
    <p:sldId id="443" r:id="rId26"/>
    <p:sldId id="422" r:id="rId27"/>
    <p:sldId id="511" r:id="rId28"/>
    <p:sldId id="466" r:id="rId29"/>
    <p:sldId id="512" r:id="rId30"/>
    <p:sldId id="503" r:id="rId31"/>
    <p:sldId id="479" r:id="rId32"/>
    <p:sldId id="521" r:id="rId33"/>
    <p:sldId id="457" r:id="rId34"/>
    <p:sldId id="459" r:id="rId35"/>
    <p:sldId id="460" r:id="rId36"/>
    <p:sldId id="455" r:id="rId37"/>
    <p:sldId id="456" r:id="rId38"/>
    <p:sldId id="461" r:id="rId39"/>
    <p:sldId id="462" r:id="rId40"/>
    <p:sldId id="463" r:id="rId41"/>
    <p:sldId id="464" r:id="rId42"/>
    <p:sldId id="465" r:id="rId43"/>
    <p:sldId id="513" r:id="rId44"/>
    <p:sldId id="514" r:id="rId45"/>
    <p:sldId id="515" r:id="rId46"/>
    <p:sldId id="516" r:id="rId47"/>
    <p:sldId id="518" r:id="rId48"/>
    <p:sldId id="519" r:id="rId49"/>
    <p:sldId id="520" r:id="rId50"/>
    <p:sldId id="525" r:id="rId51"/>
    <p:sldId id="526" r:id="rId52"/>
    <p:sldId id="523" r:id="rId53"/>
    <p:sldId id="524" r:id="rId54"/>
    <p:sldId id="485" r:id="rId55"/>
    <p:sldId id="522" r:id="rId56"/>
    <p:sldId id="332" r:id="rId57"/>
    <p:sldId id="333" r:id="rId58"/>
    <p:sldId id="334" r:id="rId59"/>
    <p:sldId id="467" r:id="rId60"/>
    <p:sldId id="468" r:id="rId61"/>
    <p:sldId id="469" r:id="rId62"/>
    <p:sldId id="336" r:id="rId63"/>
    <p:sldId id="470" r:id="rId64"/>
    <p:sldId id="471" r:id="rId65"/>
    <p:sldId id="449" r:id="rId66"/>
    <p:sldId id="532" r:id="rId67"/>
    <p:sldId id="533" r:id="rId68"/>
    <p:sldId id="472" r:id="rId69"/>
    <p:sldId id="530" r:id="rId70"/>
    <p:sldId id="531" r:id="rId71"/>
    <p:sldId id="527" r:id="rId72"/>
    <p:sldId id="528" r:id="rId73"/>
    <p:sldId id="487" r:id="rId74"/>
    <p:sldId id="529" r:id="rId75"/>
    <p:sldId id="488" r:id="rId76"/>
    <p:sldId id="489" r:id="rId77"/>
    <p:sldId id="490" r:id="rId78"/>
    <p:sldId id="491" r:id="rId79"/>
    <p:sldId id="492" r:id="rId80"/>
    <p:sldId id="493" r:id="rId81"/>
    <p:sldId id="494" r:id="rId82"/>
    <p:sldId id="495" r:id="rId83"/>
    <p:sldId id="496" r:id="rId84"/>
    <p:sldId id="498" r:id="rId85"/>
    <p:sldId id="497" r:id="rId86"/>
    <p:sldId id="357" r:id="rId87"/>
  </p:sldIdLst>
  <p:sldSz cx="13817600" cy="7772400"/>
  <p:notesSz cx="10058400" cy="7772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9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282A"/>
    <a:srgbClr val="DE8032"/>
    <a:srgbClr val="30754F"/>
    <a:srgbClr val="BDD7EE"/>
    <a:srgbClr val="4384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529" autoAdjust="0"/>
    <p:restoredTop sz="94660"/>
  </p:normalViewPr>
  <p:slideViewPr>
    <p:cSldViewPr>
      <p:cViewPr varScale="1">
        <p:scale>
          <a:sx n="57" d="100"/>
          <a:sy n="57" d="100"/>
        </p:scale>
        <p:origin x="540" y="78"/>
      </p:cViewPr>
      <p:guideLst>
        <p:guide orient="horz" pos="2880"/>
        <p:guide pos="296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3E4F26-7BE8-49AB-BBC6-94401380F209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971550"/>
            <a:ext cx="4660900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1CC02A-4A02-423F-8DE3-771F1DCE98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6557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CC02A-4A02-423F-8DE3-771F1DCE98FB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146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CC02A-4A02-423F-8DE3-771F1DCE98FB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602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CC02A-4A02-423F-8DE3-771F1DCE98FB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5089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CC02A-4A02-423F-8DE3-771F1DCE98FB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208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8949" y="1640841"/>
            <a:ext cx="10002412" cy="3773525"/>
          </a:xfrm>
        </p:spPr>
        <p:txBody>
          <a:bodyPr anchor="b"/>
          <a:lstStyle>
            <a:lvl1pPr>
              <a:defRPr sz="81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8949" y="5414364"/>
            <a:ext cx="10002412" cy="976276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518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362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4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2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90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08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27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45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591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383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8951" y="3243298"/>
            <a:ext cx="10002411" cy="2171067"/>
          </a:xfrm>
        </p:spPr>
        <p:txBody>
          <a:bodyPr anchor="b"/>
          <a:lstStyle>
            <a:lvl1pPr algn="l">
              <a:defRPr sz="4533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8949" y="5414365"/>
            <a:ext cx="10002412" cy="975120"/>
          </a:xfrm>
        </p:spPr>
        <p:txBody>
          <a:bodyPr anchor="t"/>
          <a:lstStyle>
            <a:lvl1pPr marL="0" indent="0" algn="l">
              <a:buNone/>
              <a:defRPr sz="2267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518145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2pPr>
            <a:lvl3pPr marL="1036290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3pPr>
            <a:lvl4pPr marL="1554434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4pPr>
            <a:lvl5pPr marL="2072579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5pPr>
            <a:lvl6pPr marL="2590724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6pPr>
            <a:lvl7pPr marL="3108869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7pPr>
            <a:lvl8pPr marL="3627013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8pPr>
            <a:lvl9pPr marL="4145158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590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0421" y="2335319"/>
            <a:ext cx="4982518" cy="4755198"/>
          </a:xfrm>
        </p:spPr>
        <p:txBody>
          <a:bodyPr>
            <a:normAutofit/>
          </a:bodyPr>
          <a:lstStyle>
            <a:lvl1pPr>
              <a:defRPr sz="2040"/>
            </a:lvl1pPr>
            <a:lvl2pPr>
              <a:defRPr sz="1813"/>
            </a:lvl2pPr>
            <a:lvl3pPr>
              <a:defRPr sz="1587"/>
            </a:lvl3pPr>
            <a:lvl4pPr>
              <a:defRPr sz="1360"/>
            </a:lvl4pPr>
            <a:lvl5pPr>
              <a:defRPr sz="1360"/>
            </a:lvl5pPr>
            <a:lvl6pPr>
              <a:defRPr sz="1360"/>
            </a:lvl6pPr>
            <a:lvl7pPr>
              <a:defRPr sz="1360"/>
            </a:lvl7pPr>
            <a:lvl8pPr>
              <a:defRPr sz="1360"/>
            </a:lvl8pPr>
            <a:lvl9pPr>
              <a:defRPr sz="136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8426" y="2330238"/>
            <a:ext cx="4982520" cy="4760278"/>
          </a:xfrm>
        </p:spPr>
        <p:txBody>
          <a:bodyPr>
            <a:normAutofit/>
          </a:bodyPr>
          <a:lstStyle>
            <a:lvl1pPr>
              <a:defRPr sz="2040"/>
            </a:lvl1pPr>
            <a:lvl2pPr>
              <a:defRPr sz="1813"/>
            </a:lvl2pPr>
            <a:lvl3pPr>
              <a:defRPr sz="1587"/>
            </a:lvl3pPr>
            <a:lvl4pPr>
              <a:defRPr sz="1360"/>
            </a:lvl4pPr>
            <a:lvl5pPr>
              <a:defRPr sz="1360"/>
            </a:lvl5pPr>
            <a:lvl6pPr>
              <a:defRPr sz="1360"/>
            </a:lvl6pPr>
            <a:lvl7pPr>
              <a:defRPr sz="1360"/>
            </a:lvl7pPr>
            <a:lvl8pPr>
              <a:defRPr sz="1360"/>
            </a:lvl8pPr>
            <a:lvl9pPr>
              <a:defRPr sz="136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144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0422" y="2159000"/>
            <a:ext cx="4982516" cy="653097"/>
          </a:xfrm>
        </p:spPr>
        <p:txBody>
          <a:bodyPr anchor="b">
            <a:noAutofit/>
          </a:bodyPr>
          <a:lstStyle>
            <a:lvl1pPr marL="0" indent="0">
              <a:buNone/>
              <a:defRPr sz="272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518145" indent="0">
              <a:buNone/>
              <a:defRPr sz="2267" b="1"/>
            </a:lvl2pPr>
            <a:lvl3pPr marL="1036290" indent="0">
              <a:buNone/>
              <a:defRPr sz="2040" b="1"/>
            </a:lvl3pPr>
            <a:lvl4pPr marL="1554434" indent="0">
              <a:buNone/>
              <a:defRPr sz="1813" b="1"/>
            </a:lvl4pPr>
            <a:lvl5pPr marL="2072579" indent="0">
              <a:buNone/>
              <a:defRPr sz="1813" b="1"/>
            </a:lvl5pPr>
            <a:lvl6pPr marL="2590724" indent="0">
              <a:buNone/>
              <a:defRPr sz="1813" b="1"/>
            </a:lvl6pPr>
            <a:lvl7pPr marL="3108869" indent="0">
              <a:buNone/>
              <a:defRPr sz="1813" b="1"/>
            </a:lvl7pPr>
            <a:lvl8pPr marL="3627013" indent="0">
              <a:buNone/>
              <a:defRPr sz="1813" b="1"/>
            </a:lvl8pPr>
            <a:lvl9pPr marL="4145158" indent="0">
              <a:buNone/>
              <a:defRPr sz="181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0421" y="2849880"/>
            <a:ext cx="4982518" cy="4240636"/>
          </a:xfrm>
        </p:spPr>
        <p:txBody>
          <a:bodyPr>
            <a:normAutofit/>
          </a:bodyPr>
          <a:lstStyle>
            <a:lvl1pPr>
              <a:defRPr sz="2040"/>
            </a:lvl1pPr>
            <a:lvl2pPr>
              <a:defRPr sz="1813"/>
            </a:lvl2pPr>
            <a:lvl3pPr>
              <a:defRPr sz="1587"/>
            </a:lvl3pPr>
            <a:lvl4pPr>
              <a:defRPr sz="1360"/>
            </a:lvl4pPr>
            <a:lvl5pPr>
              <a:defRPr sz="1360"/>
            </a:lvl5pPr>
            <a:lvl6pPr>
              <a:defRPr sz="1360"/>
            </a:lvl6pPr>
            <a:lvl7pPr>
              <a:defRPr sz="1360"/>
            </a:lvl7pPr>
            <a:lvl8pPr>
              <a:defRPr sz="1360"/>
            </a:lvl8pPr>
            <a:lvl9pPr>
              <a:defRPr sz="136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8428" y="2159000"/>
            <a:ext cx="4982518" cy="653097"/>
          </a:xfrm>
        </p:spPr>
        <p:txBody>
          <a:bodyPr anchor="b">
            <a:noAutofit/>
          </a:bodyPr>
          <a:lstStyle>
            <a:lvl1pPr marL="0" indent="0">
              <a:buNone/>
              <a:defRPr sz="272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518145" indent="0">
              <a:buNone/>
              <a:defRPr sz="2267" b="1"/>
            </a:lvl2pPr>
            <a:lvl3pPr marL="1036290" indent="0">
              <a:buNone/>
              <a:defRPr sz="2040" b="1"/>
            </a:lvl3pPr>
            <a:lvl4pPr marL="1554434" indent="0">
              <a:buNone/>
              <a:defRPr sz="1813" b="1"/>
            </a:lvl4pPr>
            <a:lvl5pPr marL="2072579" indent="0">
              <a:buNone/>
              <a:defRPr sz="1813" b="1"/>
            </a:lvl5pPr>
            <a:lvl6pPr marL="2590724" indent="0">
              <a:buNone/>
              <a:defRPr sz="1813" b="1"/>
            </a:lvl6pPr>
            <a:lvl7pPr marL="3108869" indent="0">
              <a:buNone/>
              <a:defRPr sz="1813" b="1"/>
            </a:lvl7pPr>
            <a:lvl8pPr marL="3627013" indent="0">
              <a:buNone/>
              <a:defRPr sz="1813" b="1"/>
            </a:lvl8pPr>
            <a:lvl9pPr marL="4145158" indent="0">
              <a:buNone/>
              <a:defRPr sz="181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08428" y="2849880"/>
            <a:ext cx="4982518" cy="4240636"/>
          </a:xfrm>
        </p:spPr>
        <p:txBody>
          <a:bodyPr>
            <a:normAutofit/>
          </a:bodyPr>
          <a:lstStyle>
            <a:lvl1pPr>
              <a:defRPr sz="2040"/>
            </a:lvl1pPr>
            <a:lvl2pPr>
              <a:defRPr sz="1813"/>
            </a:lvl2pPr>
            <a:lvl3pPr>
              <a:defRPr sz="1587"/>
            </a:lvl3pPr>
            <a:lvl4pPr>
              <a:defRPr sz="1360"/>
            </a:lvl4pPr>
            <a:lvl5pPr>
              <a:defRPr sz="1360"/>
            </a:lvl5pPr>
            <a:lvl6pPr>
              <a:defRPr sz="1360"/>
            </a:lvl6pPr>
            <a:lvl7pPr>
              <a:defRPr sz="1360"/>
            </a:lvl7pPr>
            <a:lvl8pPr>
              <a:defRPr sz="1360"/>
            </a:lvl8pPr>
            <a:lvl9pPr>
              <a:defRPr sz="136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062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23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735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8947" y="1640840"/>
            <a:ext cx="3854539" cy="1640840"/>
          </a:xfrm>
        </p:spPr>
        <p:txBody>
          <a:bodyPr anchor="b"/>
          <a:lstStyle>
            <a:lvl1pPr algn="l">
              <a:defRPr sz="272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2565" y="1640840"/>
            <a:ext cx="5888797" cy="5181600"/>
          </a:xfrm>
        </p:spPr>
        <p:txBody>
          <a:bodyPr anchor="ctr">
            <a:normAutofit/>
          </a:bodyPr>
          <a:lstStyle>
            <a:lvl1pPr>
              <a:defRPr sz="2267"/>
            </a:lvl1pPr>
            <a:lvl2pPr>
              <a:defRPr sz="2040"/>
            </a:lvl2pPr>
            <a:lvl3pPr>
              <a:defRPr sz="1813"/>
            </a:lvl3pPr>
            <a:lvl4pPr>
              <a:defRPr sz="1587"/>
            </a:lvl4pPr>
            <a:lvl5pPr>
              <a:defRPr sz="1587"/>
            </a:lvl5pPr>
            <a:lvl6pPr>
              <a:defRPr sz="1587"/>
            </a:lvl6pPr>
            <a:lvl7pPr>
              <a:defRPr sz="1587"/>
            </a:lvl7pPr>
            <a:lvl8pPr>
              <a:defRPr sz="1587"/>
            </a:lvl8pPr>
            <a:lvl9pPr>
              <a:defRPr sz="158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08947" y="3546518"/>
            <a:ext cx="3854538" cy="3281679"/>
          </a:xfrm>
        </p:spPr>
        <p:txBody>
          <a:bodyPr/>
          <a:lstStyle>
            <a:lvl1pPr marL="0" indent="0">
              <a:buNone/>
              <a:defRPr sz="1587"/>
            </a:lvl1pPr>
            <a:lvl2pPr marL="518145" indent="0">
              <a:buNone/>
              <a:defRPr sz="1360"/>
            </a:lvl2pPr>
            <a:lvl3pPr marL="1036290" indent="0">
              <a:buNone/>
              <a:defRPr sz="1133"/>
            </a:lvl3pPr>
            <a:lvl4pPr marL="1554434" indent="0">
              <a:buNone/>
              <a:defRPr sz="1020"/>
            </a:lvl4pPr>
            <a:lvl5pPr marL="2072579" indent="0">
              <a:buNone/>
              <a:defRPr sz="1020"/>
            </a:lvl5pPr>
            <a:lvl6pPr marL="2590724" indent="0">
              <a:buNone/>
              <a:defRPr sz="1020"/>
            </a:lvl6pPr>
            <a:lvl7pPr marL="3108869" indent="0">
              <a:buNone/>
              <a:defRPr sz="1020"/>
            </a:lvl7pPr>
            <a:lvl8pPr marL="3627013" indent="0">
              <a:buNone/>
              <a:defRPr sz="1020"/>
            </a:lvl8pPr>
            <a:lvl9pPr marL="4145158" indent="0">
              <a:buNone/>
              <a:defRPr sz="102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510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7761" y="2101418"/>
            <a:ext cx="5771960" cy="1784782"/>
          </a:xfrm>
        </p:spPr>
        <p:txBody>
          <a:bodyPr anchor="b">
            <a:normAutofit/>
          </a:bodyPr>
          <a:lstStyle>
            <a:lvl1pPr algn="l">
              <a:defRPr sz="408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76152" y="1295400"/>
            <a:ext cx="3627120" cy="51816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813"/>
            </a:lvl1pPr>
            <a:lvl2pPr marL="518145" indent="0">
              <a:buNone/>
              <a:defRPr sz="1813"/>
            </a:lvl2pPr>
            <a:lvl3pPr marL="1036290" indent="0">
              <a:buNone/>
              <a:defRPr sz="1813"/>
            </a:lvl3pPr>
            <a:lvl4pPr marL="1554434" indent="0">
              <a:buNone/>
              <a:defRPr sz="1813"/>
            </a:lvl4pPr>
            <a:lvl5pPr marL="2072579" indent="0">
              <a:buNone/>
              <a:defRPr sz="1813"/>
            </a:lvl5pPr>
            <a:lvl6pPr marL="2590724" indent="0">
              <a:buNone/>
              <a:defRPr sz="1813"/>
            </a:lvl6pPr>
            <a:lvl7pPr marL="3108869" indent="0">
              <a:buNone/>
              <a:defRPr sz="1813"/>
            </a:lvl7pPr>
            <a:lvl8pPr marL="3627013" indent="0">
              <a:buNone/>
              <a:defRPr sz="1813"/>
            </a:lvl8pPr>
            <a:lvl9pPr marL="4145158" indent="0">
              <a:buNone/>
              <a:defRPr sz="181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08949" y="4145280"/>
            <a:ext cx="5762976" cy="1554480"/>
          </a:xfrm>
        </p:spPr>
        <p:txBody>
          <a:bodyPr>
            <a:normAutofit/>
          </a:bodyPr>
          <a:lstStyle>
            <a:lvl1pPr marL="0" indent="0">
              <a:buNone/>
              <a:defRPr sz="1587"/>
            </a:lvl1pPr>
            <a:lvl2pPr marL="518145" indent="0">
              <a:buNone/>
              <a:defRPr sz="1360"/>
            </a:lvl2pPr>
            <a:lvl3pPr marL="1036290" indent="0">
              <a:buNone/>
              <a:defRPr sz="1133"/>
            </a:lvl3pPr>
            <a:lvl4pPr marL="1554434" indent="0">
              <a:buNone/>
              <a:defRPr sz="1020"/>
            </a:lvl4pPr>
            <a:lvl5pPr marL="2072579" indent="0">
              <a:buNone/>
              <a:defRPr sz="1020"/>
            </a:lvl5pPr>
            <a:lvl6pPr marL="2590724" indent="0">
              <a:buNone/>
              <a:defRPr sz="1020"/>
            </a:lvl6pPr>
            <a:lvl7pPr marL="3108869" indent="0">
              <a:buNone/>
              <a:defRPr sz="1020"/>
            </a:lvl7pPr>
            <a:lvl8pPr marL="3627013" indent="0">
              <a:buNone/>
              <a:defRPr sz="1020"/>
            </a:lvl8pPr>
            <a:lvl9pPr marL="4145158" indent="0">
              <a:buNone/>
              <a:defRPr sz="102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472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8951" y="5440665"/>
            <a:ext cx="10002411" cy="642303"/>
          </a:xfrm>
        </p:spPr>
        <p:txBody>
          <a:bodyPr anchor="b">
            <a:normAutofit/>
          </a:bodyPr>
          <a:lstStyle>
            <a:lvl1pPr algn="l">
              <a:defRPr sz="272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08949" y="777240"/>
            <a:ext cx="10002412" cy="412608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813"/>
            </a:lvl1pPr>
            <a:lvl2pPr marL="518145" indent="0">
              <a:buNone/>
              <a:defRPr sz="1813"/>
            </a:lvl2pPr>
            <a:lvl3pPr marL="1036290" indent="0">
              <a:buNone/>
              <a:defRPr sz="1813"/>
            </a:lvl3pPr>
            <a:lvl4pPr marL="1554434" indent="0">
              <a:buNone/>
              <a:defRPr sz="1813"/>
            </a:lvl4pPr>
            <a:lvl5pPr marL="2072579" indent="0">
              <a:buNone/>
              <a:defRPr sz="1813"/>
            </a:lvl5pPr>
            <a:lvl6pPr marL="2590724" indent="0">
              <a:buNone/>
              <a:defRPr sz="1813"/>
            </a:lvl6pPr>
            <a:lvl7pPr marL="3108869" indent="0">
              <a:buNone/>
              <a:defRPr sz="1813"/>
            </a:lvl7pPr>
            <a:lvl8pPr marL="3627013" indent="0">
              <a:buNone/>
              <a:defRPr sz="1813"/>
            </a:lvl8pPr>
            <a:lvl9pPr marL="4145158" indent="0">
              <a:buNone/>
              <a:defRPr sz="181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08950" y="6082968"/>
            <a:ext cx="10002410" cy="559540"/>
          </a:xfrm>
        </p:spPr>
        <p:txBody>
          <a:bodyPr>
            <a:normAutofit/>
          </a:bodyPr>
          <a:lstStyle>
            <a:lvl1pPr marL="0" indent="0">
              <a:buNone/>
              <a:defRPr sz="1360"/>
            </a:lvl1pPr>
            <a:lvl2pPr marL="518145" indent="0">
              <a:buNone/>
              <a:defRPr sz="1360"/>
            </a:lvl2pPr>
            <a:lvl3pPr marL="1036290" indent="0">
              <a:buNone/>
              <a:defRPr sz="1133"/>
            </a:lvl3pPr>
            <a:lvl4pPr marL="1554434" indent="0">
              <a:buNone/>
              <a:defRPr sz="1020"/>
            </a:lvl4pPr>
            <a:lvl5pPr marL="2072579" indent="0">
              <a:buNone/>
              <a:defRPr sz="1020"/>
            </a:lvl5pPr>
            <a:lvl6pPr marL="2590724" indent="0">
              <a:buNone/>
              <a:defRPr sz="1020"/>
            </a:lvl6pPr>
            <a:lvl7pPr marL="3108869" indent="0">
              <a:buNone/>
              <a:defRPr sz="1020"/>
            </a:lvl7pPr>
            <a:lvl8pPr marL="3627013" indent="0">
              <a:buNone/>
              <a:defRPr sz="1020"/>
            </a:lvl8pPr>
            <a:lvl9pPr marL="4145158" indent="0">
              <a:buNone/>
              <a:defRPr sz="102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207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8948" y="1640840"/>
            <a:ext cx="10002414" cy="2245360"/>
          </a:xfrm>
        </p:spPr>
        <p:txBody>
          <a:bodyPr/>
          <a:lstStyle>
            <a:lvl1pPr>
              <a:defRPr sz="544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308948" y="4145280"/>
            <a:ext cx="10002414" cy="2677160"/>
          </a:xfrm>
        </p:spPr>
        <p:txBody>
          <a:bodyPr anchor="ctr">
            <a:normAutofit/>
          </a:bodyPr>
          <a:lstStyle>
            <a:lvl1pPr marL="0" indent="0">
              <a:buNone/>
              <a:defRPr sz="2040"/>
            </a:lvl1pPr>
            <a:lvl2pPr marL="518145" indent="0">
              <a:buNone/>
              <a:defRPr sz="1360"/>
            </a:lvl2pPr>
            <a:lvl3pPr marL="1036290" indent="0">
              <a:buNone/>
              <a:defRPr sz="1133"/>
            </a:lvl3pPr>
            <a:lvl4pPr marL="1554434" indent="0">
              <a:buNone/>
              <a:defRPr sz="1020"/>
            </a:lvl4pPr>
            <a:lvl5pPr marL="2072579" indent="0">
              <a:buNone/>
              <a:defRPr sz="1020"/>
            </a:lvl5pPr>
            <a:lvl6pPr marL="2590724" indent="0">
              <a:buNone/>
              <a:defRPr sz="1020"/>
            </a:lvl6pPr>
            <a:lvl7pPr marL="3108869" indent="0">
              <a:buNone/>
              <a:defRPr sz="1020"/>
            </a:lvl7pPr>
            <a:lvl8pPr marL="3627013" indent="0">
              <a:buNone/>
              <a:defRPr sz="1020"/>
            </a:lvl8pPr>
            <a:lvl9pPr marL="4145158" indent="0">
              <a:buNone/>
              <a:defRPr sz="102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3328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4775" y="1640840"/>
            <a:ext cx="9065890" cy="2633157"/>
          </a:xfrm>
        </p:spPr>
        <p:txBody>
          <a:bodyPr/>
          <a:lstStyle>
            <a:lvl1pPr>
              <a:defRPr sz="544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2187787" y="4273997"/>
            <a:ext cx="8250269" cy="387797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587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518145" indent="0">
              <a:buNone/>
              <a:defRPr sz="1360"/>
            </a:lvl2pPr>
            <a:lvl3pPr marL="1036290" indent="0">
              <a:buNone/>
              <a:defRPr sz="1133"/>
            </a:lvl3pPr>
            <a:lvl4pPr marL="1554434" indent="0">
              <a:buNone/>
              <a:defRPr sz="1020"/>
            </a:lvl4pPr>
            <a:lvl5pPr marL="2072579" indent="0">
              <a:buNone/>
              <a:defRPr sz="1020"/>
            </a:lvl5pPr>
            <a:lvl6pPr marL="2590724" indent="0">
              <a:buNone/>
              <a:defRPr sz="1020"/>
            </a:lvl6pPr>
            <a:lvl7pPr marL="3108869" indent="0">
              <a:buNone/>
              <a:defRPr sz="1020"/>
            </a:lvl7pPr>
            <a:lvl8pPr marL="3627013" indent="0">
              <a:buNone/>
              <a:defRPr sz="1020"/>
            </a:lvl8pPr>
            <a:lvl9pPr marL="4145158" indent="0">
              <a:buNone/>
              <a:defRPr sz="102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308948" y="4930745"/>
            <a:ext cx="10002414" cy="1899920"/>
          </a:xfrm>
        </p:spPr>
        <p:txBody>
          <a:bodyPr anchor="ctr">
            <a:normAutofit/>
          </a:bodyPr>
          <a:lstStyle>
            <a:lvl1pPr marL="0" indent="0">
              <a:buNone/>
              <a:defRPr sz="2040"/>
            </a:lvl1pPr>
            <a:lvl2pPr marL="518145" indent="0">
              <a:buNone/>
              <a:defRPr sz="1360"/>
            </a:lvl2pPr>
            <a:lvl3pPr marL="1036290" indent="0">
              <a:buNone/>
              <a:defRPr sz="1133"/>
            </a:lvl3pPr>
            <a:lvl4pPr marL="1554434" indent="0">
              <a:buNone/>
              <a:defRPr sz="1020"/>
            </a:lvl4pPr>
            <a:lvl5pPr marL="2072579" indent="0">
              <a:buNone/>
              <a:defRPr sz="1020"/>
            </a:lvl5pPr>
            <a:lvl6pPr marL="2590724" indent="0">
              <a:buNone/>
              <a:defRPr sz="1020"/>
            </a:lvl6pPr>
            <a:lvl7pPr marL="3108869" indent="0">
              <a:buNone/>
              <a:defRPr sz="1020"/>
            </a:lvl7pPr>
            <a:lvl8pPr marL="3627013" indent="0">
              <a:buNone/>
              <a:defRPr sz="1020"/>
            </a:lvl8pPr>
            <a:lvl9pPr marL="4145158" indent="0">
              <a:buNone/>
              <a:defRPr sz="102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018067" y="1100754"/>
            <a:ext cx="908834" cy="221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3826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74555" y="2962292"/>
            <a:ext cx="908834" cy="221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3826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760945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8948" y="3540761"/>
            <a:ext cx="10002415" cy="1873604"/>
          </a:xfrm>
        </p:spPr>
        <p:txBody>
          <a:bodyPr anchor="b"/>
          <a:lstStyle>
            <a:lvl1pPr algn="l">
              <a:defRPr sz="4533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8948" y="5414365"/>
            <a:ext cx="10002414" cy="975120"/>
          </a:xfrm>
        </p:spPr>
        <p:txBody>
          <a:bodyPr anchor="t"/>
          <a:lstStyle>
            <a:lvl1pPr marL="0" indent="0" algn="l">
              <a:buNone/>
              <a:defRPr sz="2267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518145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2pPr>
            <a:lvl3pPr marL="1036290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3pPr>
            <a:lvl4pPr marL="1554434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4pPr>
            <a:lvl5pPr marL="2072579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5pPr>
            <a:lvl6pPr marL="2590724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6pPr>
            <a:lvl7pPr marL="3108869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7pPr>
            <a:lvl8pPr marL="3627013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8pPr>
            <a:lvl9pPr marL="4145158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071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7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7340" y="2245360"/>
            <a:ext cx="3339781" cy="653097"/>
          </a:xfrm>
        </p:spPr>
        <p:txBody>
          <a:bodyPr anchor="b">
            <a:noAutofit/>
          </a:bodyPr>
          <a:lstStyle>
            <a:lvl1pPr marL="0" indent="0">
              <a:buNone/>
              <a:defRPr sz="272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518145" indent="0">
              <a:buNone/>
              <a:defRPr sz="2267" b="1"/>
            </a:lvl2pPr>
            <a:lvl3pPr marL="1036290" indent="0">
              <a:buNone/>
              <a:defRPr sz="2040" b="1"/>
            </a:lvl3pPr>
            <a:lvl4pPr marL="1554434" indent="0">
              <a:buNone/>
              <a:defRPr sz="1813" b="1"/>
            </a:lvl4pPr>
            <a:lvl5pPr marL="2072579" indent="0">
              <a:buNone/>
              <a:defRPr sz="1813" b="1"/>
            </a:lvl5pPr>
            <a:lvl6pPr marL="2590724" indent="0">
              <a:buNone/>
              <a:defRPr sz="1813" b="1"/>
            </a:lvl6pPr>
            <a:lvl7pPr marL="3108869" indent="0">
              <a:buNone/>
              <a:defRPr sz="1813" b="1"/>
            </a:lvl7pPr>
            <a:lvl8pPr marL="3627013" indent="0">
              <a:buNone/>
              <a:defRPr sz="1813" b="1"/>
            </a:lvl8pPr>
            <a:lvl9pPr marL="4145158" indent="0">
              <a:buNone/>
              <a:defRPr sz="181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739458" y="3022600"/>
            <a:ext cx="3317663" cy="4067916"/>
          </a:xfrm>
        </p:spPr>
        <p:txBody>
          <a:bodyPr anchor="t">
            <a:normAutofit/>
          </a:bodyPr>
          <a:lstStyle>
            <a:lvl1pPr marL="0" indent="0">
              <a:buNone/>
              <a:defRPr sz="1587"/>
            </a:lvl1pPr>
            <a:lvl2pPr marL="518145" indent="0">
              <a:buNone/>
              <a:defRPr sz="1360"/>
            </a:lvl2pPr>
            <a:lvl3pPr marL="1036290" indent="0">
              <a:buNone/>
              <a:defRPr sz="1133"/>
            </a:lvl3pPr>
            <a:lvl4pPr marL="1554434" indent="0">
              <a:buNone/>
              <a:defRPr sz="1020"/>
            </a:lvl4pPr>
            <a:lvl5pPr marL="2072579" indent="0">
              <a:buNone/>
              <a:defRPr sz="1020"/>
            </a:lvl5pPr>
            <a:lvl6pPr marL="2590724" indent="0">
              <a:buNone/>
              <a:defRPr sz="1020"/>
            </a:lvl6pPr>
            <a:lvl7pPr marL="3108869" indent="0">
              <a:buNone/>
              <a:defRPr sz="1020"/>
            </a:lvl7pPr>
            <a:lvl8pPr marL="3627013" indent="0">
              <a:buNone/>
              <a:defRPr sz="1020"/>
            </a:lvl8pPr>
            <a:lvl9pPr marL="4145158" indent="0">
              <a:buNone/>
              <a:defRPr sz="102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01481" y="2245360"/>
            <a:ext cx="3327740" cy="653097"/>
          </a:xfrm>
        </p:spPr>
        <p:txBody>
          <a:bodyPr anchor="b">
            <a:noAutofit/>
          </a:bodyPr>
          <a:lstStyle>
            <a:lvl1pPr marL="0" indent="0">
              <a:buNone/>
              <a:defRPr sz="272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518145" indent="0">
              <a:buNone/>
              <a:defRPr sz="2267" b="1"/>
            </a:lvl2pPr>
            <a:lvl3pPr marL="1036290" indent="0">
              <a:buNone/>
              <a:defRPr sz="2040" b="1"/>
            </a:lvl3pPr>
            <a:lvl4pPr marL="1554434" indent="0">
              <a:buNone/>
              <a:defRPr sz="1813" b="1"/>
            </a:lvl4pPr>
            <a:lvl5pPr marL="2072579" indent="0">
              <a:buNone/>
              <a:defRPr sz="1813" b="1"/>
            </a:lvl5pPr>
            <a:lvl6pPr marL="2590724" indent="0">
              <a:buNone/>
              <a:defRPr sz="1813" b="1"/>
            </a:lvl6pPr>
            <a:lvl7pPr marL="3108869" indent="0">
              <a:buNone/>
              <a:defRPr sz="1813" b="1"/>
            </a:lvl7pPr>
            <a:lvl8pPr marL="3627013" indent="0">
              <a:buNone/>
              <a:defRPr sz="1813" b="1"/>
            </a:lvl8pPr>
            <a:lvl9pPr marL="4145158" indent="0">
              <a:buNone/>
              <a:defRPr sz="181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89520" y="3022600"/>
            <a:ext cx="3339700" cy="4067916"/>
          </a:xfrm>
        </p:spPr>
        <p:txBody>
          <a:bodyPr anchor="t">
            <a:normAutofit/>
          </a:bodyPr>
          <a:lstStyle>
            <a:lvl1pPr marL="0" indent="0">
              <a:buNone/>
              <a:defRPr sz="1587"/>
            </a:lvl1pPr>
            <a:lvl2pPr marL="518145" indent="0">
              <a:buNone/>
              <a:defRPr sz="1360"/>
            </a:lvl2pPr>
            <a:lvl3pPr marL="1036290" indent="0">
              <a:buNone/>
              <a:defRPr sz="1133"/>
            </a:lvl3pPr>
            <a:lvl4pPr marL="1554434" indent="0">
              <a:buNone/>
              <a:defRPr sz="1020"/>
            </a:lvl4pPr>
            <a:lvl5pPr marL="2072579" indent="0">
              <a:buNone/>
              <a:defRPr sz="1020"/>
            </a:lvl5pPr>
            <a:lvl6pPr marL="2590724" indent="0">
              <a:buNone/>
              <a:defRPr sz="1020"/>
            </a:lvl6pPr>
            <a:lvl7pPr marL="3108869" indent="0">
              <a:buNone/>
              <a:defRPr sz="1020"/>
            </a:lvl7pPr>
            <a:lvl8pPr marL="3627013" indent="0">
              <a:buNone/>
              <a:defRPr sz="1020"/>
            </a:lvl8pPr>
            <a:lvl9pPr marL="4145158" indent="0">
              <a:buNone/>
              <a:defRPr sz="102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74661" y="2245360"/>
            <a:ext cx="3323061" cy="653097"/>
          </a:xfrm>
        </p:spPr>
        <p:txBody>
          <a:bodyPr anchor="b">
            <a:noAutofit/>
          </a:bodyPr>
          <a:lstStyle>
            <a:lvl1pPr marL="0" indent="0">
              <a:buNone/>
              <a:defRPr sz="272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518145" indent="0">
              <a:buNone/>
              <a:defRPr sz="2267" b="1"/>
            </a:lvl2pPr>
            <a:lvl3pPr marL="1036290" indent="0">
              <a:buNone/>
              <a:defRPr sz="2040" b="1"/>
            </a:lvl3pPr>
            <a:lvl4pPr marL="1554434" indent="0">
              <a:buNone/>
              <a:defRPr sz="1813" b="1"/>
            </a:lvl4pPr>
            <a:lvl5pPr marL="2072579" indent="0">
              <a:buNone/>
              <a:defRPr sz="1813" b="1"/>
            </a:lvl5pPr>
            <a:lvl6pPr marL="2590724" indent="0">
              <a:buNone/>
              <a:defRPr sz="1813" b="1"/>
            </a:lvl6pPr>
            <a:lvl7pPr marL="3108869" indent="0">
              <a:buNone/>
              <a:defRPr sz="1813" b="1"/>
            </a:lvl7pPr>
            <a:lvl8pPr marL="3627013" indent="0">
              <a:buNone/>
              <a:defRPr sz="1813" b="1"/>
            </a:lvl8pPr>
            <a:lvl9pPr marL="4145158" indent="0">
              <a:buNone/>
              <a:defRPr sz="181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74661" y="3022600"/>
            <a:ext cx="3323061" cy="4067916"/>
          </a:xfrm>
        </p:spPr>
        <p:txBody>
          <a:bodyPr anchor="t">
            <a:normAutofit/>
          </a:bodyPr>
          <a:lstStyle>
            <a:lvl1pPr marL="0" indent="0">
              <a:buNone/>
              <a:defRPr sz="1587"/>
            </a:lvl1pPr>
            <a:lvl2pPr marL="518145" indent="0">
              <a:buNone/>
              <a:defRPr sz="1360"/>
            </a:lvl2pPr>
            <a:lvl3pPr marL="1036290" indent="0">
              <a:buNone/>
              <a:defRPr sz="1133"/>
            </a:lvl3pPr>
            <a:lvl4pPr marL="1554434" indent="0">
              <a:buNone/>
              <a:defRPr sz="1020"/>
            </a:lvl4pPr>
            <a:lvl5pPr marL="2072579" indent="0">
              <a:buNone/>
              <a:defRPr sz="1020"/>
            </a:lvl5pPr>
            <a:lvl6pPr marL="2590724" indent="0">
              <a:buNone/>
              <a:defRPr sz="1020"/>
            </a:lvl6pPr>
            <a:lvl7pPr marL="3108869" indent="0">
              <a:buNone/>
              <a:defRPr sz="1020"/>
            </a:lvl7pPr>
            <a:lvl8pPr marL="3627013" indent="0">
              <a:buNone/>
              <a:defRPr sz="1020"/>
            </a:lvl8pPr>
            <a:lvl9pPr marL="4145158" indent="0">
              <a:buNone/>
              <a:defRPr sz="102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222961" y="2418080"/>
            <a:ext cx="0" cy="449072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90524" y="2418080"/>
            <a:ext cx="0" cy="44958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333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7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458" y="4817742"/>
            <a:ext cx="3332057" cy="653097"/>
          </a:xfrm>
        </p:spPr>
        <p:txBody>
          <a:bodyPr anchor="b">
            <a:noAutofit/>
          </a:bodyPr>
          <a:lstStyle>
            <a:lvl1pPr marL="0" indent="0">
              <a:buNone/>
              <a:defRPr sz="272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518145" indent="0">
              <a:buNone/>
              <a:defRPr sz="2267" b="1"/>
            </a:lvl2pPr>
            <a:lvl3pPr marL="1036290" indent="0">
              <a:buNone/>
              <a:defRPr sz="2040" b="1"/>
            </a:lvl3pPr>
            <a:lvl4pPr marL="1554434" indent="0">
              <a:buNone/>
              <a:defRPr sz="1813" b="1"/>
            </a:lvl4pPr>
            <a:lvl5pPr marL="2072579" indent="0">
              <a:buNone/>
              <a:defRPr sz="1813" b="1"/>
            </a:lvl5pPr>
            <a:lvl6pPr marL="2590724" indent="0">
              <a:buNone/>
              <a:defRPr sz="1813" b="1"/>
            </a:lvl6pPr>
            <a:lvl7pPr marL="3108869" indent="0">
              <a:buNone/>
              <a:defRPr sz="1813" b="1"/>
            </a:lvl7pPr>
            <a:lvl8pPr marL="3627013" indent="0">
              <a:buNone/>
              <a:defRPr sz="1813" b="1"/>
            </a:lvl8pPr>
            <a:lvl9pPr marL="4145158" indent="0">
              <a:buNone/>
              <a:defRPr sz="181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39458" y="2504440"/>
            <a:ext cx="3332057" cy="17272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813"/>
            </a:lvl1pPr>
            <a:lvl2pPr marL="518145" indent="0">
              <a:buNone/>
              <a:defRPr sz="1813"/>
            </a:lvl2pPr>
            <a:lvl3pPr marL="1036290" indent="0">
              <a:buNone/>
              <a:defRPr sz="1813"/>
            </a:lvl3pPr>
            <a:lvl4pPr marL="1554434" indent="0">
              <a:buNone/>
              <a:defRPr sz="1813"/>
            </a:lvl4pPr>
            <a:lvl5pPr marL="2072579" indent="0">
              <a:buNone/>
              <a:defRPr sz="1813"/>
            </a:lvl5pPr>
            <a:lvl6pPr marL="2590724" indent="0">
              <a:buNone/>
              <a:defRPr sz="1813"/>
            </a:lvl6pPr>
            <a:lvl7pPr marL="3108869" indent="0">
              <a:buNone/>
              <a:defRPr sz="1813"/>
            </a:lvl7pPr>
            <a:lvl8pPr marL="3627013" indent="0">
              <a:buNone/>
              <a:defRPr sz="1813"/>
            </a:lvl8pPr>
            <a:lvl9pPr marL="4145158" indent="0">
              <a:buNone/>
              <a:defRPr sz="181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739458" y="5470840"/>
            <a:ext cx="3332057" cy="747081"/>
          </a:xfrm>
        </p:spPr>
        <p:txBody>
          <a:bodyPr anchor="t">
            <a:normAutofit/>
          </a:bodyPr>
          <a:lstStyle>
            <a:lvl1pPr marL="0" indent="0">
              <a:buNone/>
              <a:defRPr sz="1587"/>
            </a:lvl1pPr>
            <a:lvl2pPr marL="518145" indent="0">
              <a:buNone/>
              <a:defRPr sz="1360"/>
            </a:lvl2pPr>
            <a:lvl3pPr marL="1036290" indent="0">
              <a:buNone/>
              <a:defRPr sz="1133"/>
            </a:lvl3pPr>
            <a:lvl4pPr marL="1554434" indent="0">
              <a:buNone/>
              <a:defRPr sz="1020"/>
            </a:lvl4pPr>
            <a:lvl5pPr marL="2072579" indent="0">
              <a:buNone/>
              <a:defRPr sz="1020"/>
            </a:lvl5pPr>
            <a:lvl6pPr marL="2590724" indent="0">
              <a:buNone/>
              <a:defRPr sz="1020"/>
            </a:lvl6pPr>
            <a:lvl7pPr marL="3108869" indent="0">
              <a:buNone/>
              <a:defRPr sz="1020"/>
            </a:lvl7pPr>
            <a:lvl8pPr marL="3627013" indent="0">
              <a:buNone/>
              <a:defRPr sz="1020"/>
            </a:lvl8pPr>
            <a:lvl9pPr marL="4145158" indent="0">
              <a:buNone/>
              <a:defRPr sz="102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07959" y="4817742"/>
            <a:ext cx="3321262" cy="653097"/>
          </a:xfrm>
        </p:spPr>
        <p:txBody>
          <a:bodyPr anchor="b">
            <a:noAutofit/>
          </a:bodyPr>
          <a:lstStyle>
            <a:lvl1pPr marL="0" indent="0">
              <a:buNone/>
              <a:defRPr sz="272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518145" indent="0">
              <a:buNone/>
              <a:defRPr sz="2267" b="1"/>
            </a:lvl2pPr>
            <a:lvl3pPr marL="1036290" indent="0">
              <a:buNone/>
              <a:defRPr sz="2040" b="1"/>
            </a:lvl3pPr>
            <a:lvl4pPr marL="1554434" indent="0">
              <a:buNone/>
              <a:defRPr sz="1813" b="1"/>
            </a:lvl4pPr>
            <a:lvl5pPr marL="2072579" indent="0">
              <a:buNone/>
              <a:defRPr sz="1813" b="1"/>
            </a:lvl5pPr>
            <a:lvl6pPr marL="2590724" indent="0">
              <a:buNone/>
              <a:defRPr sz="1813" b="1"/>
            </a:lvl6pPr>
            <a:lvl7pPr marL="3108869" indent="0">
              <a:buNone/>
              <a:defRPr sz="1813" b="1"/>
            </a:lvl7pPr>
            <a:lvl8pPr marL="3627013" indent="0">
              <a:buNone/>
              <a:defRPr sz="1813" b="1"/>
            </a:lvl8pPr>
            <a:lvl9pPr marL="4145158" indent="0">
              <a:buNone/>
              <a:defRPr sz="181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07958" y="2504440"/>
            <a:ext cx="3321262" cy="17272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813"/>
            </a:lvl1pPr>
            <a:lvl2pPr marL="518145" indent="0">
              <a:buNone/>
              <a:defRPr sz="1813"/>
            </a:lvl2pPr>
            <a:lvl3pPr marL="1036290" indent="0">
              <a:buNone/>
              <a:defRPr sz="1813"/>
            </a:lvl3pPr>
            <a:lvl4pPr marL="1554434" indent="0">
              <a:buNone/>
              <a:defRPr sz="1813"/>
            </a:lvl4pPr>
            <a:lvl5pPr marL="2072579" indent="0">
              <a:buNone/>
              <a:defRPr sz="1813"/>
            </a:lvl5pPr>
            <a:lvl6pPr marL="2590724" indent="0">
              <a:buNone/>
              <a:defRPr sz="1813"/>
            </a:lvl6pPr>
            <a:lvl7pPr marL="3108869" indent="0">
              <a:buNone/>
              <a:defRPr sz="1813"/>
            </a:lvl7pPr>
            <a:lvl8pPr marL="3627013" indent="0">
              <a:buNone/>
              <a:defRPr sz="1813"/>
            </a:lvl8pPr>
            <a:lvl9pPr marL="4145158" indent="0">
              <a:buNone/>
              <a:defRPr sz="181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06425" y="5470839"/>
            <a:ext cx="3325660" cy="747081"/>
          </a:xfrm>
        </p:spPr>
        <p:txBody>
          <a:bodyPr anchor="t">
            <a:normAutofit/>
          </a:bodyPr>
          <a:lstStyle>
            <a:lvl1pPr marL="0" indent="0">
              <a:buNone/>
              <a:defRPr sz="1587"/>
            </a:lvl1pPr>
            <a:lvl2pPr marL="518145" indent="0">
              <a:buNone/>
              <a:defRPr sz="1360"/>
            </a:lvl2pPr>
            <a:lvl3pPr marL="1036290" indent="0">
              <a:buNone/>
              <a:defRPr sz="1133"/>
            </a:lvl3pPr>
            <a:lvl4pPr marL="1554434" indent="0">
              <a:buNone/>
              <a:defRPr sz="1020"/>
            </a:lvl4pPr>
            <a:lvl5pPr marL="2072579" indent="0">
              <a:buNone/>
              <a:defRPr sz="1020"/>
            </a:lvl5pPr>
            <a:lvl6pPr marL="2590724" indent="0">
              <a:buNone/>
              <a:defRPr sz="1020"/>
            </a:lvl6pPr>
            <a:lvl7pPr marL="3108869" indent="0">
              <a:buNone/>
              <a:defRPr sz="1020"/>
            </a:lvl7pPr>
            <a:lvl8pPr marL="3627013" indent="0">
              <a:buNone/>
              <a:defRPr sz="1020"/>
            </a:lvl8pPr>
            <a:lvl9pPr marL="4145158" indent="0">
              <a:buNone/>
              <a:defRPr sz="102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74661" y="4817742"/>
            <a:ext cx="3323061" cy="653097"/>
          </a:xfrm>
        </p:spPr>
        <p:txBody>
          <a:bodyPr anchor="b">
            <a:noAutofit/>
          </a:bodyPr>
          <a:lstStyle>
            <a:lvl1pPr marL="0" indent="0">
              <a:buNone/>
              <a:defRPr sz="272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518145" indent="0">
              <a:buNone/>
              <a:defRPr sz="2267" b="1"/>
            </a:lvl2pPr>
            <a:lvl3pPr marL="1036290" indent="0">
              <a:buNone/>
              <a:defRPr sz="2040" b="1"/>
            </a:lvl3pPr>
            <a:lvl4pPr marL="1554434" indent="0">
              <a:buNone/>
              <a:defRPr sz="1813" b="1"/>
            </a:lvl4pPr>
            <a:lvl5pPr marL="2072579" indent="0">
              <a:buNone/>
              <a:defRPr sz="1813" b="1"/>
            </a:lvl5pPr>
            <a:lvl6pPr marL="2590724" indent="0">
              <a:buNone/>
              <a:defRPr sz="1813" b="1"/>
            </a:lvl6pPr>
            <a:lvl7pPr marL="3108869" indent="0">
              <a:buNone/>
              <a:defRPr sz="1813" b="1"/>
            </a:lvl7pPr>
            <a:lvl8pPr marL="3627013" indent="0">
              <a:buNone/>
              <a:defRPr sz="1813" b="1"/>
            </a:lvl8pPr>
            <a:lvl9pPr marL="4145158" indent="0">
              <a:buNone/>
              <a:defRPr sz="181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4660" y="2504440"/>
            <a:ext cx="3323061" cy="17272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813"/>
            </a:lvl1pPr>
            <a:lvl2pPr marL="518145" indent="0">
              <a:buNone/>
              <a:defRPr sz="1813"/>
            </a:lvl2pPr>
            <a:lvl3pPr marL="1036290" indent="0">
              <a:buNone/>
              <a:defRPr sz="1813"/>
            </a:lvl3pPr>
            <a:lvl4pPr marL="1554434" indent="0">
              <a:buNone/>
              <a:defRPr sz="1813"/>
            </a:lvl4pPr>
            <a:lvl5pPr marL="2072579" indent="0">
              <a:buNone/>
              <a:defRPr sz="1813"/>
            </a:lvl5pPr>
            <a:lvl6pPr marL="2590724" indent="0">
              <a:buNone/>
              <a:defRPr sz="1813"/>
            </a:lvl6pPr>
            <a:lvl7pPr marL="3108869" indent="0">
              <a:buNone/>
              <a:defRPr sz="1813"/>
            </a:lvl7pPr>
            <a:lvl8pPr marL="3627013" indent="0">
              <a:buNone/>
              <a:defRPr sz="1813"/>
            </a:lvl8pPr>
            <a:lvl9pPr marL="4145158" indent="0">
              <a:buNone/>
              <a:defRPr sz="181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74519" y="5470836"/>
            <a:ext cx="3327463" cy="747081"/>
          </a:xfrm>
        </p:spPr>
        <p:txBody>
          <a:bodyPr anchor="t">
            <a:normAutofit/>
          </a:bodyPr>
          <a:lstStyle>
            <a:lvl1pPr marL="0" indent="0">
              <a:buNone/>
              <a:defRPr sz="1587"/>
            </a:lvl1pPr>
            <a:lvl2pPr marL="518145" indent="0">
              <a:buNone/>
              <a:defRPr sz="1360"/>
            </a:lvl2pPr>
            <a:lvl3pPr marL="1036290" indent="0">
              <a:buNone/>
              <a:defRPr sz="1133"/>
            </a:lvl3pPr>
            <a:lvl4pPr marL="1554434" indent="0">
              <a:buNone/>
              <a:defRPr sz="1020"/>
            </a:lvl4pPr>
            <a:lvl5pPr marL="2072579" indent="0">
              <a:buNone/>
              <a:defRPr sz="1020"/>
            </a:lvl5pPr>
            <a:lvl6pPr marL="2590724" indent="0">
              <a:buNone/>
              <a:defRPr sz="1020"/>
            </a:lvl6pPr>
            <a:lvl7pPr marL="3108869" indent="0">
              <a:buNone/>
              <a:defRPr sz="1020"/>
            </a:lvl7pPr>
            <a:lvl8pPr marL="3627013" indent="0">
              <a:buNone/>
              <a:defRPr sz="1020"/>
            </a:lvl8pPr>
            <a:lvl9pPr marL="4145158" indent="0">
              <a:buNone/>
              <a:defRPr sz="102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4222961" y="2418080"/>
            <a:ext cx="0" cy="449072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890524" y="2418080"/>
            <a:ext cx="0" cy="44958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2158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5622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11441" y="487575"/>
            <a:ext cx="1986281" cy="6602942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9459" y="1005736"/>
            <a:ext cx="8412902" cy="608478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992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0" i="0">
                <a:solidFill>
                  <a:srgbClr val="5C88A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516446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020128" y="1216641"/>
            <a:ext cx="9777346" cy="5027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72640" y="4352546"/>
            <a:ext cx="9672320" cy="3199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09622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0081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3025644"/>
            <a:ext cx="4575280" cy="47467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3277994"/>
            <a:ext cx="1725400" cy="2680847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9756880" y="1899920"/>
            <a:ext cx="3195320" cy="319532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9066001" y="0"/>
            <a:ext cx="1817172" cy="129359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9753328" y="6908800"/>
            <a:ext cx="1126232" cy="8636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829520" y="0"/>
            <a:ext cx="777240" cy="129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2260" y="513081"/>
            <a:ext cx="10658686" cy="15872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0421" y="2326641"/>
            <a:ext cx="10139413" cy="47548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1509725" y="2029462"/>
            <a:ext cx="1122679" cy="34543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47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10145117" y="3655337"/>
            <a:ext cx="4374434" cy="3454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7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1732879" y="335160"/>
            <a:ext cx="949959" cy="87004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3173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563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  <p:sldLayoutId id="2147483757" r:id="rId18"/>
    <p:sldLayoutId id="2147483758" r:id="rId19"/>
    <p:sldLayoutId id="2147483759" r:id="rId20"/>
  </p:sldLayoutIdLst>
  <p:txStyles>
    <p:titleStyle>
      <a:lvl1pPr algn="l" defTabSz="518145" rtl="0" eaLnBrk="1" latinLnBrk="0" hangingPunct="1">
        <a:spcBef>
          <a:spcPct val="0"/>
        </a:spcBef>
        <a:buNone/>
        <a:defRPr sz="476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88609" indent="-388609" algn="l" defTabSz="518145" rtl="0" eaLnBrk="1" latinLnBrk="0" hangingPunct="1">
        <a:spcBef>
          <a:spcPts val="1133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267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841985" indent="-323840" algn="l" defTabSz="518145" rtl="0" eaLnBrk="1" latinLnBrk="0" hangingPunct="1">
        <a:spcBef>
          <a:spcPts val="1133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4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295362" indent="-259072" algn="l" defTabSz="518145" rtl="0" eaLnBrk="1" latinLnBrk="0" hangingPunct="1">
        <a:spcBef>
          <a:spcPts val="1133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13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813507" indent="-259072" algn="l" defTabSz="518145" rtl="0" eaLnBrk="1" latinLnBrk="0" hangingPunct="1">
        <a:spcBef>
          <a:spcPts val="1133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587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331651" indent="-259072" algn="l" defTabSz="518145" rtl="0" eaLnBrk="1" latinLnBrk="0" hangingPunct="1">
        <a:spcBef>
          <a:spcPts val="1133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587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840050" indent="-259072" algn="l" defTabSz="518145" rtl="0" eaLnBrk="1" latinLnBrk="0" hangingPunct="1">
        <a:spcBef>
          <a:spcPts val="1133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587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3367941" indent="-259072" algn="l" defTabSz="518145" rtl="0" eaLnBrk="1" latinLnBrk="0" hangingPunct="1">
        <a:spcBef>
          <a:spcPts val="1133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587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886086" indent="-259072" algn="l" defTabSz="518145" rtl="0" eaLnBrk="1" latinLnBrk="0" hangingPunct="1">
        <a:spcBef>
          <a:spcPts val="1133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587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4404230" indent="-259072" algn="l" defTabSz="518145" rtl="0" eaLnBrk="1" latinLnBrk="0" hangingPunct="1">
        <a:spcBef>
          <a:spcPts val="1133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587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518145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1pPr>
      <a:lvl2pPr marL="518145" algn="l" defTabSz="518145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1036290" algn="l" defTabSz="518145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3pPr>
      <a:lvl4pPr marL="1554434" algn="l" defTabSz="518145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4pPr>
      <a:lvl5pPr marL="2072579" algn="l" defTabSz="518145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5pPr>
      <a:lvl6pPr marL="2590724" algn="l" defTabSz="518145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6pPr>
      <a:lvl7pPr marL="3108869" algn="l" defTabSz="518145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7pPr>
      <a:lvl8pPr marL="3627013" algn="l" defTabSz="518145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8pPr>
      <a:lvl9pPr marL="4145158" algn="l" defTabSz="518145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litfl.com/paediatric-ecg-interpretation-ecg-library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litfl.com/first-degree-heart-block-ecg-library/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litfl.com/pre-excitation-syndromes-ecg-library/" TargetMode="Externa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s://litfl.com/ecg-findings-in-massive-pericardial-effusion/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hyperlink" Target="https://litfl.com/left-bundle-branch-block-lbbb-ecg-library/" TargetMode="Externa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9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s://litfl.com/right-atrial-enlargement-ecg-library/" TargetMode="External"/><Relationship Id="rId2" Type="http://schemas.openxmlformats.org/officeDocument/2006/relationships/hyperlink" Target="https://litfl.com/right-axis-deviation-rad-ecg-library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hyperlink" Target="https://litfl.com/right-bundle-branch-block-rbbb-ecg-library/" TargetMode="External"/><Relationship Id="rId4" Type="http://schemas.openxmlformats.org/officeDocument/2006/relationships/hyperlink" Target="https://litfl.com/right-ventricular-strain-ecg-library/" TargetMode="Externa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litfl.com/right-ventricular-hypertrophy-rvh-ecg-library/" TargetMode="External"/><Relationship Id="rId2" Type="http://schemas.openxmlformats.org/officeDocument/2006/relationships/hyperlink" Target="https://litfl.com/left-ventricular-hypertrophy-lvh-ecg-library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litfl.com/katz-wachtel-phenomenon/" TargetMode="Externa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hyperlink" Target="https://litfl.com/qt-interval-ecg-library/" TargetMode="Externa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3339706" y="5456487"/>
            <a:ext cx="4607560" cy="4058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699">
              <a:spcBef>
                <a:spcPts val="105"/>
              </a:spcBef>
            </a:pPr>
            <a:endParaRPr sz="2550" dirty="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270000" y="1376106"/>
            <a:ext cx="11277599" cy="5020188"/>
          </a:xfrm>
          <a:custGeom>
            <a:avLst/>
            <a:gdLst/>
            <a:ahLst/>
            <a:cxnLst/>
            <a:rect l="l" t="t" r="r" b="b"/>
            <a:pathLst>
              <a:path w="4397375" h="3517900">
                <a:moveTo>
                  <a:pt x="0" y="0"/>
                </a:moveTo>
                <a:lnTo>
                  <a:pt x="4396942" y="0"/>
                </a:lnTo>
                <a:lnTo>
                  <a:pt x="4396942" y="3517553"/>
                </a:lnTo>
                <a:lnTo>
                  <a:pt x="0" y="3517553"/>
                </a:lnTo>
                <a:lnTo>
                  <a:pt x="0" y="0"/>
                </a:lnTo>
                <a:close/>
              </a:path>
            </a:pathLst>
          </a:custGeom>
          <a:ln w="359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F203B58-965E-4A2B-AAEC-E7319D49238A}"/>
              </a:ext>
            </a:extLst>
          </p:cNvPr>
          <p:cNvSpPr/>
          <p:nvPr/>
        </p:nvSpPr>
        <p:spPr>
          <a:xfrm>
            <a:off x="1422400" y="2849246"/>
            <a:ext cx="10668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ea typeface="Calibri" panose="020F0502020204030204" pitchFamily="34" charset="0"/>
              </a:rPr>
              <a:t>Elective course “ECG in General Practice”</a:t>
            </a:r>
          </a:p>
          <a:p>
            <a:pPr algn="ctr">
              <a:spcAft>
                <a:spcPts val="0"/>
              </a:spcAft>
            </a:pPr>
            <a:endParaRPr lang="en-US" sz="40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endParaRPr lang="en-US" sz="40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en-US" sz="4000" b="1" dirty="0">
                <a:ea typeface="Calibri" panose="020F0502020204030204" pitchFamily="34" charset="0"/>
              </a:rPr>
              <a:t>Content module</a:t>
            </a:r>
            <a:r>
              <a:rPr lang="en-US" sz="4000" dirty="0">
                <a:ea typeface="Calibri" panose="020F0502020204030204" pitchFamily="34" charset="0"/>
              </a:rPr>
              <a:t> </a:t>
            </a:r>
            <a:r>
              <a:rPr lang="en-US" sz="4000" b="1" dirty="0">
                <a:ea typeface="Calibri" panose="020F0502020204030204" pitchFamily="34" charset="0"/>
              </a:rPr>
              <a:t>1</a:t>
            </a:r>
            <a:endParaRPr lang="ru-RU" sz="4000" dirty="0"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en-US" sz="4000" b="1" dirty="0">
                <a:ea typeface="Calibri" panose="020F0502020204030204" pitchFamily="34" charset="0"/>
              </a:rPr>
              <a:t>Basics of electrocardiography</a:t>
            </a:r>
            <a:endParaRPr lang="ru-RU" sz="4000" dirty="0">
              <a:effectLst/>
              <a:ea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F1143F-EEAE-4D0A-B493-654DC74A2F06}"/>
              </a:ext>
            </a:extLst>
          </p:cNvPr>
          <p:cNvSpPr txBox="1"/>
          <p:nvPr/>
        </p:nvSpPr>
        <p:spPr>
          <a:xfrm>
            <a:off x="2585226" y="1460668"/>
            <a:ext cx="83423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Odesa National Medical University</a:t>
            </a:r>
          </a:p>
          <a:p>
            <a:pPr algn="ctr"/>
            <a:r>
              <a:rPr lang="en-US" sz="2400" b="1" dirty="0"/>
              <a:t>Department of Family Medicine and Polyclinic Therapy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98000">
              <a:schemeClr val="accent1"/>
            </a:gs>
            <a:gs pos="100000">
              <a:srgbClr val="70C9CF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0149CED-A11E-4211-9CD8-DBF96EA08A90}"/>
              </a:ext>
            </a:extLst>
          </p:cNvPr>
          <p:cNvSpPr/>
          <p:nvPr/>
        </p:nvSpPr>
        <p:spPr>
          <a:xfrm>
            <a:off x="1422400" y="1524000"/>
            <a:ext cx="10752689" cy="2135969"/>
          </a:xfrm>
          <a:prstGeom prst="rect">
            <a:avLst/>
          </a:prstGeom>
          <a:noFill/>
        </p:spPr>
        <p:txBody>
          <a:bodyPr wrap="square" lIns="103632" tIns="51816" rIns="103632" bIns="51816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dirty="0">
                <a:ln/>
                <a:solidFill>
                  <a:schemeClr val="bg1"/>
                </a:solidFill>
              </a:rPr>
              <a:t>Theme 2</a:t>
            </a:r>
          </a:p>
          <a:p>
            <a:pPr algn="ctr"/>
            <a:endParaRPr lang="en-US" sz="4400" b="1" dirty="0">
              <a:ln/>
              <a:solidFill>
                <a:schemeClr val="bg1"/>
              </a:solidFill>
            </a:endParaRPr>
          </a:p>
          <a:p>
            <a:pPr algn="ctr"/>
            <a:r>
              <a:rPr lang="en-US" sz="4400" b="1" dirty="0">
                <a:ln/>
                <a:solidFill>
                  <a:schemeClr val="bg1"/>
                </a:solidFill>
              </a:rPr>
              <a:t>Approach to ECG interpretation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F739E6-9D9B-4B7E-A93D-DD23C2943805}"/>
              </a:ext>
            </a:extLst>
          </p:cNvPr>
          <p:cNvSpPr txBox="1"/>
          <p:nvPr/>
        </p:nvSpPr>
        <p:spPr>
          <a:xfrm>
            <a:off x="6527800" y="6629400"/>
            <a:ext cx="69894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solidFill>
                  <a:schemeClr val="bg2"/>
                </a:solidFill>
              </a:rPr>
              <a:t>Department of Family Medicine and Polyclinic Therapy</a:t>
            </a:r>
          </a:p>
          <a:p>
            <a:pPr algn="r"/>
            <a:r>
              <a:rPr lang="en-US" sz="2000" dirty="0">
                <a:solidFill>
                  <a:schemeClr val="bg2"/>
                </a:solidFill>
              </a:rPr>
              <a:t>Assistant of Department Veronika Nazarian</a:t>
            </a:r>
            <a:endParaRPr lang="ru-RU" sz="2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866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064BEF-0723-4FF7-8214-8F4A4E7B2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Significance</a:t>
            </a:r>
            <a:endParaRPr lang="ru-RU" sz="44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42F41A-B8CC-4F01-B958-B3BDC5B3A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3800" y="1854200"/>
            <a:ext cx="10658686" cy="5405119"/>
          </a:xfrm>
        </p:spPr>
        <p:txBody>
          <a:bodyPr>
            <a:normAutofit/>
          </a:bodyPr>
          <a:lstStyle/>
          <a:p>
            <a:r>
              <a:rPr lang="en-US" dirty="0"/>
              <a:t>This is arguably one of the most important theme throughout this course.</a:t>
            </a:r>
          </a:p>
          <a:p>
            <a:r>
              <a:rPr lang="en-US" dirty="0"/>
              <a:t>At the heart of ECG interpretation lies the ability to determine whether the ECG waves and intervals are normal. </a:t>
            </a:r>
          </a:p>
          <a:p>
            <a:r>
              <a:rPr lang="en-US" dirty="0"/>
              <a:t>We will focus on the ECG waves in terms of morphology (appearance), durations and intervals. A rather extensive discussion is provided in order to give you firm knowledge of </a:t>
            </a:r>
            <a:r>
              <a:rPr lang="en-US" i="1" dirty="0"/>
              <a:t>normal findings, normal variants </a:t>
            </a:r>
            <a:r>
              <a:rPr lang="en-US" dirty="0"/>
              <a:t>(</a:t>
            </a:r>
            <a:r>
              <a:rPr lang="en-US" dirty="0" err="1"/>
              <a:t>i.e</a:t>
            </a:r>
            <a:r>
              <a:rPr lang="en-US" dirty="0"/>
              <a:t> less common variants of what is considered normal) and </a:t>
            </a:r>
            <a:r>
              <a:rPr lang="en-US" i="1" dirty="0"/>
              <a:t>pathological variants.</a:t>
            </a:r>
          </a:p>
          <a:p>
            <a:r>
              <a:rPr lang="en-US" dirty="0"/>
              <a:t>Thus, in this theme you will learn the physiological basis of all ECG waves and how to determine whether the ECG is </a:t>
            </a:r>
            <a:r>
              <a:rPr lang="en-US" i="1" dirty="0"/>
              <a:t>normal or abnormal</a:t>
            </a:r>
            <a:r>
              <a:rPr lang="en-US" dirty="0"/>
              <a:t>. </a:t>
            </a:r>
          </a:p>
          <a:p>
            <a:r>
              <a:rPr lang="en-US" dirty="0"/>
              <a:t>Also you will learn fundamental aspects of rhythm and ECG axis interpretation.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149823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7133" y="294554"/>
            <a:ext cx="3702076" cy="784125"/>
          </a:xfrm>
          <a:prstGeom prst="rect">
            <a:avLst/>
          </a:prstGeom>
        </p:spPr>
        <p:txBody>
          <a:bodyPr vert="horz" wrap="square" lIns="0" tIns="16510" rIns="0" bIns="0" rtlCol="0" anchor="ctr">
            <a:spAutoFit/>
          </a:bodyPr>
          <a:lstStyle/>
          <a:p>
            <a:pPr marL="12699">
              <a:lnSpc>
                <a:spcPct val="100000"/>
              </a:lnSpc>
              <a:spcBef>
                <a:spcPts val="130"/>
              </a:spcBef>
            </a:pPr>
            <a:r>
              <a:rPr spc="210" dirty="0"/>
              <a:t>Calibration</a:t>
            </a:r>
          </a:p>
        </p:txBody>
      </p:sp>
      <p:graphicFrame>
        <p:nvGraphicFramePr>
          <p:cNvPr id="10" name="objec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6993156"/>
              </p:ext>
            </p:extLst>
          </p:nvPr>
        </p:nvGraphicFramePr>
        <p:xfrm>
          <a:off x="364068" y="3489799"/>
          <a:ext cx="8131210" cy="18924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70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85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3645">
                <a:tc rowSpan="3">
                  <a:txBody>
                    <a:bodyPr/>
                    <a:lstStyle/>
                    <a:p>
                      <a:pPr marL="84138" indent="-17463">
                        <a:lnSpc>
                          <a:spcPct val="100000"/>
                        </a:lnSpc>
                      </a:pPr>
                      <a:endParaRPr sz="2600" dirty="0">
                        <a:latin typeface="Times New Roman"/>
                        <a:cs typeface="Times New Roman"/>
                      </a:endParaRPr>
                    </a:p>
                    <a:p>
                      <a:pPr marL="84138" marR="247650" indent="-17463">
                        <a:lnSpc>
                          <a:spcPts val="2690"/>
                        </a:lnSpc>
                        <a:spcBef>
                          <a:spcPts val="1795"/>
                        </a:spcBef>
                      </a:pPr>
                      <a:r>
                        <a:rPr sz="2300" b="1" spc="-15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Vertical</a:t>
                      </a:r>
                      <a:r>
                        <a:rPr sz="2300" b="1" spc="-90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5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Axis </a:t>
                      </a:r>
                      <a:r>
                        <a:rPr sz="2300" b="1" spc="85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‘y’</a:t>
                      </a:r>
                      <a:endParaRPr lang="en-US" sz="2300" b="1" spc="85" dirty="0">
                        <a:solidFill>
                          <a:srgbClr val="444444"/>
                        </a:solidFill>
                        <a:latin typeface="Arial"/>
                        <a:cs typeface="Arial"/>
                      </a:endParaRPr>
                    </a:p>
                    <a:p>
                      <a:pPr marL="84138" marR="247650" indent="-17463">
                        <a:lnSpc>
                          <a:spcPts val="2690"/>
                        </a:lnSpc>
                        <a:spcBef>
                          <a:spcPts val="1795"/>
                        </a:spcBef>
                      </a:pPr>
                      <a:r>
                        <a:rPr lang="en-US" sz="2300" spc="85" dirty="0" err="1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milivolts</a:t>
                      </a:r>
                      <a:r>
                        <a:rPr lang="en-US" sz="2300" spc="85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/mm</a:t>
                      </a:r>
                      <a:endParaRPr sz="23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A5A9B3"/>
                      </a:solidFill>
                      <a:prstDash val="solid"/>
                    </a:lnL>
                    <a:lnR w="19050">
                      <a:solidFill>
                        <a:srgbClr val="A2A1A6"/>
                      </a:solidFill>
                      <a:prstDash val="solid"/>
                    </a:lnR>
                    <a:lnT w="19050">
                      <a:solidFill>
                        <a:srgbClr val="A5A9B3"/>
                      </a:solidFill>
                      <a:prstDash val="solid"/>
                    </a:lnT>
                    <a:lnB w="19050">
                      <a:solidFill>
                        <a:srgbClr val="A5A9B3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R="448945" algn="r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sz="2300" spc="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1 </a:t>
                      </a:r>
                      <a:r>
                        <a:rPr sz="2300" spc="-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Small </a:t>
                      </a:r>
                      <a:r>
                        <a:rPr sz="2300" spc="-10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Square </a:t>
                      </a:r>
                      <a:r>
                        <a:rPr sz="2300" spc="4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= </a:t>
                      </a:r>
                      <a:r>
                        <a:rPr sz="2300" spc="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1 </a:t>
                      </a:r>
                      <a:r>
                        <a:rPr sz="2300" spc="5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mm </a:t>
                      </a:r>
                      <a:r>
                        <a:rPr sz="2300" spc="-40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(0.1</a:t>
                      </a:r>
                      <a:r>
                        <a:rPr sz="2300" spc="-120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300" spc="-7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mV)</a:t>
                      </a:r>
                      <a:endParaRPr sz="2300" dirty="0">
                        <a:latin typeface="Arial"/>
                        <a:cs typeface="Arial"/>
                      </a:endParaRPr>
                    </a:p>
                  </a:txBody>
                  <a:tcPr marL="0" marR="0" marT="136525" marB="0">
                    <a:lnL w="19050">
                      <a:solidFill>
                        <a:srgbClr val="A2A1A6"/>
                      </a:solidFill>
                      <a:prstDash val="solid"/>
                    </a:lnL>
                    <a:lnR w="19050">
                      <a:solidFill>
                        <a:srgbClr val="A5A9B3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A2A1A6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A5A9B3"/>
                      </a:solidFill>
                      <a:prstDash val="solid"/>
                    </a:lnL>
                    <a:lnT w="762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94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A5A9B3"/>
                      </a:solidFill>
                      <a:prstDash val="solid"/>
                    </a:lnL>
                    <a:lnR w="19050">
                      <a:solidFill>
                        <a:srgbClr val="A2A1A6"/>
                      </a:solidFill>
                      <a:prstDash val="solid"/>
                    </a:lnR>
                    <a:lnT w="19050">
                      <a:solidFill>
                        <a:srgbClr val="A5A9B3"/>
                      </a:solidFill>
                      <a:prstDash val="solid"/>
                    </a:lnT>
                    <a:lnB w="19050">
                      <a:solidFill>
                        <a:srgbClr val="A5A9B3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R="445134" algn="r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sz="2300" spc="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1 </a:t>
                      </a:r>
                      <a:r>
                        <a:rPr sz="2300" spc="-1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Large </a:t>
                      </a:r>
                      <a:r>
                        <a:rPr sz="2300" spc="-10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Square </a:t>
                      </a:r>
                      <a:r>
                        <a:rPr sz="2300" spc="4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= </a:t>
                      </a:r>
                      <a:r>
                        <a:rPr sz="2300" spc="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5 </a:t>
                      </a:r>
                      <a:r>
                        <a:rPr sz="2300" spc="5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mm </a:t>
                      </a:r>
                      <a:r>
                        <a:rPr sz="2300" spc="-40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(0.5</a:t>
                      </a:r>
                      <a:r>
                        <a:rPr sz="2300" spc="-130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300" spc="-7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mV)</a:t>
                      </a:r>
                      <a:endParaRPr sz="2300" dirty="0">
                        <a:latin typeface="Arial"/>
                        <a:cs typeface="Arial"/>
                      </a:endParaRPr>
                    </a:p>
                  </a:txBody>
                  <a:tcPr marL="0" marR="0" marT="136525" marB="0">
                    <a:lnL w="19050">
                      <a:solidFill>
                        <a:srgbClr val="A2A1A6"/>
                      </a:solidFill>
                      <a:prstDash val="solid"/>
                    </a:lnL>
                    <a:lnR w="19050">
                      <a:solidFill>
                        <a:srgbClr val="A5A9B3"/>
                      </a:solidFill>
                      <a:prstDash val="solid"/>
                    </a:lnR>
                    <a:lnT w="19050">
                      <a:solidFill>
                        <a:srgbClr val="A2A1A6"/>
                      </a:solidFill>
                      <a:prstDash val="solid"/>
                    </a:lnT>
                    <a:lnB w="19050">
                      <a:solidFill>
                        <a:srgbClr val="A2A1A6"/>
                      </a:solidFill>
                      <a:prstDash val="solid"/>
                    </a:lnB>
                    <a:solidFill>
                      <a:srgbClr val="EEEEE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A5A9B3"/>
                      </a:solidFill>
                      <a:prstDash val="solid"/>
                    </a:lnL>
                    <a:lnT w="762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94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A5A9B3"/>
                      </a:solidFill>
                      <a:prstDash val="solid"/>
                    </a:lnL>
                    <a:lnR w="19050">
                      <a:solidFill>
                        <a:srgbClr val="A2A1A6"/>
                      </a:solidFill>
                      <a:prstDash val="solid"/>
                    </a:lnR>
                    <a:lnT w="19050">
                      <a:solidFill>
                        <a:srgbClr val="A5A9B3"/>
                      </a:solidFill>
                      <a:prstDash val="solid"/>
                    </a:lnT>
                    <a:lnB w="19050">
                      <a:solidFill>
                        <a:srgbClr val="A5A9B3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R="413384" algn="r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sz="2300" spc="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2 </a:t>
                      </a:r>
                      <a:r>
                        <a:rPr sz="2300" spc="-1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Large </a:t>
                      </a:r>
                      <a:r>
                        <a:rPr sz="2300" spc="-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Squares </a:t>
                      </a:r>
                      <a:r>
                        <a:rPr sz="2300" spc="4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= </a:t>
                      </a:r>
                      <a:r>
                        <a:rPr sz="2300" spc="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10 </a:t>
                      </a:r>
                      <a:r>
                        <a:rPr sz="2300" spc="5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mm </a:t>
                      </a:r>
                      <a:r>
                        <a:rPr sz="2300" spc="-80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(1</a:t>
                      </a:r>
                      <a:r>
                        <a:rPr sz="2300" spc="-160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300" spc="-7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mV)</a:t>
                      </a:r>
                      <a:endParaRPr sz="2300" dirty="0">
                        <a:latin typeface="Arial"/>
                        <a:cs typeface="Arial"/>
                      </a:endParaRPr>
                    </a:p>
                  </a:txBody>
                  <a:tcPr marL="0" marR="0" marT="136525" marB="0">
                    <a:lnL w="19050">
                      <a:solidFill>
                        <a:srgbClr val="A2A1A6"/>
                      </a:solidFill>
                      <a:prstDash val="solid"/>
                    </a:lnL>
                    <a:lnR w="19050">
                      <a:solidFill>
                        <a:srgbClr val="A5A9B3"/>
                      </a:solidFill>
                      <a:prstDash val="solid"/>
                    </a:lnR>
                    <a:lnT w="19050">
                      <a:solidFill>
                        <a:srgbClr val="A2A1A6"/>
                      </a:solidFill>
                      <a:prstDash val="solid"/>
                    </a:lnT>
                    <a:lnB w="19050">
                      <a:solidFill>
                        <a:srgbClr val="A5A9B3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A5A9B3"/>
                      </a:solidFill>
                      <a:prstDash val="solid"/>
                    </a:lnL>
                    <a:lnT w="762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objec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769023"/>
              </p:ext>
            </p:extLst>
          </p:nvPr>
        </p:nvGraphicFramePr>
        <p:xfrm>
          <a:off x="364068" y="1234333"/>
          <a:ext cx="7746402" cy="18924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08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3645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 dirty="0">
                        <a:latin typeface="Times New Roman"/>
                        <a:cs typeface="Times New Roman"/>
                      </a:endParaRPr>
                    </a:p>
                    <a:p>
                      <a:pPr marL="880744" marR="63500" indent="-809625">
                        <a:lnSpc>
                          <a:spcPts val="2690"/>
                        </a:lnSpc>
                        <a:spcBef>
                          <a:spcPts val="1795"/>
                        </a:spcBef>
                      </a:pPr>
                      <a:r>
                        <a:rPr sz="2300" b="1" spc="10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Horizontal</a:t>
                      </a:r>
                      <a:r>
                        <a:rPr sz="2300" b="1" spc="-50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5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Axis  </a:t>
                      </a:r>
                      <a:r>
                        <a:rPr sz="2300" b="1" spc="100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‘x’</a:t>
                      </a:r>
                      <a:endParaRPr lang="en-US" sz="2300" b="1" spc="100" dirty="0">
                        <a:solidFill>
                          <a:srgbClr val="444444"/>
                        </a:solidFill>
                        <a:latin typeface="Arial"/>
                        <a:cs typeface="Arial"/>
                      </a:endParaRPr>
                    </a:p>
                    <a:p>
                      <a:pPr marL="880744" marR="63500" indent="-809625">
                        <a:lnSpc>
                          <a:spcPts val="2690"/>
                        </a:lnSpc>
                        <a:spcBef>
                          <a:spcPts val="1795"/>
                        </a:spcBef>
                      </a:pPr>
                      <a:r>
                        <a:rPr lang="en-US" sz="2300" b="0" spc="100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time/seconds </a:t>
                      </a:r>
                      <a:endParaRPr sz="2300" b="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A5A9B3"/>
                      </a:solidFill>
                      <a:prstDash val="solid"/>
                    </a:lnL>
                    <a:lnR w="19050">
                      <a:solidFill>
                        <a:srgbClr val="A2A1A6"/>
                      </a:solidFill>
                      <a:prstDash val="solid"/>
                    </a:lnR>
                    <a:lnT w="19050">
                      <a:solidFill>
                        <a:srgbClr val="A5A9B3"/>
                      </a:solidFill>
                      <a:prstDash val="solid"/>
                    </a:lnT>
                    <a:lnB w="19050">
                      <a:solidFill>
                        <a:srgbClr val="A5A9B3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sz="2300" spc="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1 </a:t>
                      </a:r>
                      <a:r>
                        <a:rPr sz="2300" spc="-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Small </a:t>
                      </a:r>
                      <a:r>
                        <a:rPr sz="2300" spc="-10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Square </a:t>
                      </a:r>
                      <a:r>
                        <a:rPr sz="2300" spc="4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= </a:t>
                      </a:r>
                      <a:r>
                        <a:rPr sz="2300" spc="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0.04</a:t>
                      </a:r>
                      <a:r>
                        <a:rPr sz="2300" spc="-50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300" spc="20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sec</a:t>
                      </a:r>
                      <a:endParaRPr sz="2300" dirty="0">
                        <a:latin typeface="Arial"/>
                        <a:cs typeface="Arial"/>
                      </a:endParaRPr>
                    </a:p>
                  </a:txBody>
                  <a:tcPr marL="0" marR="0" marT="136525" marB="0">
                    <a:lnL w="19050">
                      <a:solidFill>
                        <a:srgbClr val="A2A1A6"/>
                      </a:solidFill>
                      <a:prstDash val="solid"/>
                    </a:lnL>
                    <a:lnR w="19050">
                      <a:solidFill>
                        <a:srgbClr val="A5A9B3"/>
                      </a:solidFill>
                      <a:prstDash val="solid"/>
                    </a:lnR>
                    <a:lnT w="19050">
                      <a:solidFill>
                        <a:srgbClr val="A5A9B3"/>
                      </a:solidFill>
                      <a:prstDash val="solid"/>
                    </a:lnT>
                    <a:lnB w="19050">
                      <a:solidFill>
                        <a:srgbClr val="A2A1A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94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A5A9B3"/>
                      </a:solidFill>
                      <a:prstDash val="solid"/>
                    </a:lnL>
                    <a:lnR w="19050">
                      <a:solidFill>
                        <a:srgbClr val="A2A1A6"/>
                      </a:solidFill>
                      <a:prstDash val="solid"/>
                    </a:lnR>
                    <a:lnT w="19050">
                      <a:solidFill>
                        <a:srgbClr val="A5A9B3"/>
                      </a:solidFill>
                      <a:prstDash val="solid"/>
                    </a:lnT>
                    <a:lnB w="19050">
                      <a:solidFill>
                        <a:srgbClr val="A5A9B3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sz="2300" spc="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1 </a:t>
                      </a:r>
                      <a:r>
                        <a:rPr sz="2300" spc="-1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Large </a:t>
                      </a:r>
                      <a:r>
                        <a:rPr sz="2300" spc="-10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Square </a:t>
                      </a:r>
                      <a:r>
                        <a:rPr sz="2300" spc="4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= </a:t>
                      </a:r>
                      <a:r>
                        <a:rPr sz="2300" spc="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0.2</a:t>
                      </a:r>
                      <a:r>
                        <a:rPr sz="2300" spc="-4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300" spc="20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sec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136525" marB="0">
                    <a:lnL w="19050">
                      <a:solidFill>
                        <a:srgbClr val="A2A1A6"/>
                      </a:solidFill>
                      <a:prstDash val="solid"/>
                    </a:lnL>
                    <a:lnR w="19050">
                      <a:solidFill>
                        <a:srgbClr val="A5A9B3"/>
                      </a:solidFill>
                      <a:prstDash val="solid"/>
                    </a:lnR>
                    <a:lnT w="19050">
                      <a:solidFill>
                        <a:srgbClr val="A2A1A6"/>
                      </a:solidFill>
                      <a:prstDash val="solid"/>
                    </a:lnT>
                    <a:lnB w="19050">
                      <a:solidFill>
                        <a:srgbClr val="A2A1A6"/>
                      </a:solidFill>
                      <a:prstDash val="solid"/>
                    </a:lnB>
                    <a:solidFill>
                      <a:srgbClr val="EEE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94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A5A9B3"/>
                      </a:solidFill>
                      <a:prstDash val="solid"/>
                    </a:lnL>
                    <a:lnR w="19050">
                      <a:solidFill>
                        <a:srgbClr val="A2A1A6"/>
                      </a:solidFill>
                      <a:prstDash val="solid"/>
                    </a:lnR>
                    <a:lnT w="19050">
                      <a:solidFill>
                        <a:srgbClr val="A5A9B3"/>
                      </a:solidFill>
                      <a:prstDash val="solid"/>
                    </a:lnT>
                    <a:lnB w="19050">
                      <a:solidFill>
                        <a:srgbClr val="A5A9B3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sz="2300" spc="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5 </a:t>
                      </a:r>
                      <a:r>
                        <a:rPr sz="2300" spc="-1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Large </a:t>
                      </a:r>
                      <a:r>
                        <a:rPr sz="2300" spc="-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Squares </a:t>
                      </a:r>
                      <a:r>
                        <a:rPr sz="2300" spc="4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= </a:t>
                      </a:r>
                      <a:r>
                        <a:rPr sz="2300" spc="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sz="2300" spc="-55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300" spc="20" dirty="0">
                          <a:solidFill>
                            <a:srgbClr val="818181"/>
                          </a:solidFill>
                          <a:latin typeface="Arial"/>
                          <a:cs typeface="Arial"/>
                        </a:rPr>
                        <a:t>sec</a:t>
                      </a:r>
                      <a:endParaRPr sz="2300" dirty="0">
                        <a:latin typeface="Arial"/>
                        <a:cs typeface="Arial"/>
                      </a:endParaRPr>
                    </a:p>
                  </a:txBody>
                  <a:tcPr marL="0" marR="0" marT="136525" marB="0">
                    <a:lnL w="19050">
                      <a:solidFill>
                        <a:srgbClr val="A2A1A6"/>
                      </a:solidFill>
                      <a:prstDash val="solid"/>
                    </a:lnL>
                    <a:lnR w="19050">
                      <a:solidFill>
                        <a:srgbClr val="A5A9B3"/>
                      </a:solidFill>
                      <a:prstDash val="solid"/>
                    </a:lnR>
                    <a:lnT w="19050">
                      <a:solidFill>
                        <a:srgbClr val="A2A1A6"/>
                      </a:solidFill>
                      <a:prstDash val="solid"/>
                    </a:lnT>
                    <a:lnB w="19050">
                      <a:solidFill>
                        <a:srgbClr val="A5A9B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4DB9CA-1421-4F93-990A-53E8060C23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5995" y="703549"/>
            <a:ext cx="5623499" cy="69342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C7E1695-7DD3-4AA0-8068-DE4729516BF6}"/>
              </a:ext>
            </a:extLst>
          </p:cNvPr>
          <p:cNvSpPr/>
          <p:nvPr/>
        </p:nvSpPr>
        <p:spPr>
          <a:xfrm>
            <a:off x="273074" y="5745265"/>
            <a:ext cx="822220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electrocardiograph moves at a speed of 25 mm/sec. </a:t>
            </a:r>
          </a:p>
          <a:p>
            <a:r>
              <a:rPr lang="en-US" dirty="0"/>
              <a:t>Time is plotted on the x-axis and voltage on the y-axis. </a:t>
            </a:r>
          </a:p>
          <a:p>
            <a:r>
              <a:rPr lang="en-US" dirty="0"/>
              <a:t>On the x-axis, 1 second is divided into five large squares, each representing 0.2 sec. Each large square is further divided into five small squares of 0.04 sec each. </a:t>
            </a:r>
          </a:p>
          <a:p>
            <a:r>
              <a:rPr lang="en-US" dirty="0"/>
              <a:t>The ECG machine is calibrated in such a way that an increase of voltage by 1 </a:t>
            </a:r>
            <a:r>
              <a:rPr lang="en-US" dirty="0" err="1"/>
              <a:t>mVolt</a:t>
            </a:r>
            <a:r>
              <a:rPr lang="en-US" dirty="0"/>
              <a:t> should move the stylus by 1 cm.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B1D5886A-5AC0-4D46-98A6-6B74C82E44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27400" y="799562"/>
            <a:ext cx="6458527" cy="617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755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01900" y="807209"/>
            <a:ext cx="9165463" cy="570669"/>
          </a:xfrm>
          <a:prstGeom prst="rect">
            <a:avLst/>
          </a:prstGeom>
        </p:spPr>
        <p:txBody>
          <a:bodyPr vert="horz" wrap="square" lIns="0" tIns="16510" rIns="0" bIns="0" rtlCol="0" anchor="ctr">
            <a:spAutoFit/>
          </a:bodyPr>
          <a:lstStyle/>
          <a:p>
            <a:pPr marL="12699">
              <a:lnSpc>
                <a:spcPct val="100000"/>
              </a:lnSpc>
              <a:spcBef>
                <a:spcPts val="130"/>
              </a:spcBef>
            </a:pPr>
            <a:r>
              <a:rPr lang="en-US" sz="3600" b="1" dirty="0"/>
              <a:t>APPROACH TO ECG INTERPRETATION</a:t>
            </a:r>
            <a:endParaRPr sz="3600" spc="145" dirty="0"/>
          </a:p>
        </p:txBody>
      </p:sp>
      <p:sp>
        <p:nvSpPr>
          <p:cNvPr id="3" name="object 3"/>
          <p:cNvSpPr txBox="1"/>
          <p:nvPr/>
        </p:nvSpPr>
        <p:spPr>
          <a:xfrm>
            <a:off x="2489200" y="1533946"/>
            <a:ext cx="10861944" cy="5138586"/>
          </a:xfrm>
          <a:prstGeom prst="rect">
            <a:avLst/>
          </a:prstGeom>
        </p:spPr>
        <p:txBody>
          <a:bodyPr vert="horz" wrap="square" lIns="0" tIns="212090" rIns="0" bIns="0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dirty="0"/>
              <a:t>A systematic approach to interpreting an ECG is essential for correct diagnosis.</a:t>
            </a:r>
          </a:p>
          <a:p>
            <a:pPr>
              <a:spcBef>
                <a:spcPts val="1200"/>
              </a:spcBef>
            </a:pPr>
            <a:r>
              <a:rPr lang="en-US" sz="2400" b="1" dirty="0"/>
              <a:t>Step 1: Rate</a:t>
            </a:r>
            <a:r>
              <a:rPr lang="en-US" sz="2400" dirty="0"/>
              <a:t> </a:t>
            </a:r>
          </a:p>
          <a:p>
            <a:pPr>
              <a:spcBef>
                <a:spcPts val="1200"/>
              </a:spcBef>
            </a:pPr>
            <a:r>
              <a:rPr lang="en-US" sz="2400" b="1" dirty="0"/>
              <a:t>Step 2: Rhythm</a:t>
            </a:r>
            <a:r>
              <a:rPr lang="en-US" sz="2400" dirty="0"/>
              <a:t> </a:t>
            </a:r>
          </a:p>
          <a:p>
            <a:pPr>
              <a:spcBef>
                <a:spcPts val="1200"/>
              </a:spcBef>
            </a:pPr>
            <a:r>
              <a:rPr lang="en-US" sz="2400" b="1" dirty="0"/>
              <a:t>Step 3: Axis</a:t>
            </a:r>
          </a:p>
          <a:p>
            <a:pPr>
              <a:spcBef>
                <a:spcPts val="1200"/>
              </a:spcBef>
            </a:pPr>
            <a:r>
              <a:rPr lang="en-US" sz="2400" b="1" dirty="0"/>
              <a:t>Step 4: Intervals</a:t>
            </a:r>
            <a:r>
              <a:rPr lang="en-US" sz="2400" dirty="0"/>
              <a:t> </a:t>
            </a:r>
          </a:p>
          <a:p>
            <a:pPr>
              <a:spcBef>
                <a:spcPts val="1200"/>
              </a:spcBef>
            </a:pPr>
            <a:r>
              <a:rPr lang="en-US" sz="2400" b="1" dirty="0"/>
              <a:t>Step 5: P wave</a:t>
            </a:r>
            <a:r>
              <a:rPr lang="en-US" sz="2400" dirty="0"/>
              <a:t> </a:t>
            </a:r>
          </a:p>
          <a:p>
            <a:pPr>
              <a:spcBef>
                <a:spcPts val="1200"/>
              </a:spcBef>
            </a:pPr>
            <a:r>
              <a:rPr lang="en-US" sz="2400" b="1" dirty="0"/>
              <a:t>Step 6: QRS complex</a:t>
            </a:r>
            <a:r>
              <a:rPr lang="en-US" sz="2400" dirty="0"/>
              <a:t> </a:t>
            </a:r>
          </a:p>
          <a:p>
            <a:pPr>
              <a:spcBef>
                <a:spcPts val="1200"/>
              </a:spcBef>
            </a:pPr>
            <a:r>
              <a:rPr lang="en-US" sz="2400" b="1" dirty="0"/>
              <a:t>Step 7: ST segment-T wave</a:t>
            </a:r>
            <a:r>
              <a:rPr lang="en-US" sz="2400" dirty="0"/>
              <a:t> </a:t>
            </a:r>
          </a:p>
          <a:p>
            <a:pPr>
              <a:spcBef>
                <a:spcPts val="1200"/>
              </a:spcBef>
            </a:pPr>
            <a:r>
              <a:rPr lang="en-US" sz="2400" b="1" dirty="0"/>
              <a:t>Step 8: Overall interpretation</a:t>
            </a:r>
            <a:r>
              <a:rPr lang="en-US" sz="2400" dirty="0"/>
              <a:t> 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574800" y="434975"/>
            <a:ext cx="9165463" cy="6902450"/>
          </a:xfrm>
          <a:custGeom>
            <a:avLst/>
            <a:gdLst/>
            <a:ahLst/>
            <a:cxnLst/>
            <a:rect l="l" t="t" r="r" b="b"/>
            <a:pathLst>
              <a:path w="9196070" h="6902450">
                <a:moveTo>
                  <a:pt x="0" y="6902450"/>
                </a:moveTo>
                <a:lnTo>
                  <a:pt x="9195688" y="6902450"/>
                </a:lnTo>
              </a:path>
              <a:path w="9196070" h="6902450">
                <a:moveTo>
                  <a:pt x="9195688" y="0"/>
                </a:moveTo>
                <a:lnTo>
                  <a:pt x="0" y="0"/>
                </a:lnTo>
                <a:lnTo>
                  <a:pt x="0" y="690245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8068" y="244660"/>
            <a:ext cx="3114585" cy="693780"/>
          </a:xfrm>
          <a:prstGeom prst="rect">
            <a:avLst/>
          </a:prstGeom>
        </p:spPr>
        <p:txBody>
          <a:bodyPr vert="horz" wrap="square" lIns="0" tIns="16510" rIns="0" bIns="0" rtlCol="0" anchor="ctr">
            <a:spAutoFit/>
          </a:bodyPr>
          <a:lstStyle/>
          <a:p>
            <a:pPr marL="12699">
              <a:lnSpc>
                <a:spcPct val="100000"/>
              </a:lnSpc>
              <a:spcBef>
                <a:spcPts val="130"/>
              </a:spcBef>
            </a:pPr>
            <a:r>
              <a:rPr sz="4400" b="1" spc="195" dirty="0"/>
              <a:t>The</a:t>
            </a:r>
            <a:r>
              <a:rPr sz="4400" b="1" spc="-70" dirty="0"/>
              <a:t> </a:t>
            </a:r>
            <a:r>
              <a:rPr sz="4400" b="1" spc="170" dirty="0"/>
              <a:t>Rate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735393" y="1243537"/>
            <a:ext cx="6549751" cy="3397084"/>
          </a:xfrm>
          <a:prstGeom prst="rect">
            <a:avLst/>
          </a:prstGeom>
        </p:spPr>
        <p:txBody>
          <a:bodyPr vert="horz" wrap="square" lIns="0" tIns="212090" rIns="0" bIns="0" rtlCol="0">
            <a:spAutoFit/>
          </a:bodyPr>
          <a:lstStyle/>
          <a:p>
            <a:pPr marL="12064">
              <a:spcBef>
                <a:spcPts val="1670"/>
              </a:spcBef>
              <a:buSzPct val="123529"/>
              <a:tabLst>
                <a:tab pos="318743" algn="l"/>
              </a:tabLst>
            </a:pPr>
            <a:r>
              <a:rPr lang="en-US" sz="2550" spc="-5" dirty="0">
                <a:cs typeface="Times New Roman"/>
              </a:rPr>
              <a:t>There are three main methods of calculating ECG rate. </a:t>
            </a:r>
          </a:p>
          <a:p>
            <a:pPr marL="12064">
              <a:spcBef>
                <a:spcPts val="1670"/>
              </a:spcBef>
              <a:buSzPct val="123529"/>
              <a:tabLst>
                <a:tab pos="318743" algn="l"/>
              </a:tabLst>
            </a:pPr>
            <a:r>
              <a:rPr lang="en-US" sz="2550" spc="-5" dirty="0">
                <a:cs typeface="Times New Roman"/>
              </a:rPr>
              <a:t>There is no specific best method, and preference varies between clinicians. </a:t>
            </a:r>
          </a:p>
          <a:p>
            <a:pPr marL="12064">
              <a:spcBef>
                <a:spcPts val="1670"/>
              </a:spcBef>
              <a:buSzPct val="123529"/>
              <a:tabLst>
                <a:tab pos="318743" algn="l"/>
              </a:tabLst>
            </a:pPr>
            <a:r>
              <a:rPr lang="en-US" sz="2550" spc="-5" dirty="0">
                <a:cs typeface="Times New Roman"/>
              </a:rPr>
              <a:t>However, certain methods may be better suited for rhythms such </a:t>
            </a:r>
            <a:r>
              <a:rPr lang="en-US" sz="2550" spc="-5" dirty="0" err="1">
                <a:cs typeface="Times New Roman"/>
              </a:rPr>
              <a:t>bradyarrhythmias</a:t>
            </a:r>
            <a:r>
              <a:rPr lang="en-US" sz="2550" spc="-5" dirty="0">
                <a:cs typeface="Times New Roman"/>
              </a:rPr>
              <a:t> or tachyarrhythmias.</a:t>
            </a:r>
            <a:endParaRPr lang="en-US" sz="2550" spc="-5" dirty="0">
              <a:latin typeface="Times New Roman"/>
              <a:cs typeface="Times New Roman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BA6F8F8-0B5E-40A0-A4E3-3718B6D13F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8691"/>
          <a:stretch/>
        </p:blipFill>
        <p:spPr>
          <a:xfrm>
            <a:off x="1094710" y="1243537"/>
            <a:ext cx="5075718" cy="35052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78BB929-B099-473D-B800-466421C5E787}"/>
              </a:ext>
            </a:extLst>
          </p:cNvPr>
          <p:cNvSpPr/>
          <p:nvPr/>
        </p:nvSpPr>
        <p:spPr>
          <a:xfrm>
            <a:off x="1" y="5415588"/>
            <a:ext cx="4574622" cy="1938992"/>
          </a:xfrm>
          <a:prstGeom prst="rect">
            <a:avLst/>
          </a:prstGeom>
          <a:ln w="7620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12064">
              <a:spcBef>
                <a:spcPts val="600"/>
              </a:spcBef>
              <a:buSzPct val="123529"/>
              <a:tabLst>
                <a:tab pos="318743" algn="l"/>
              </a:tabLst>
            </a:pPr>
            <a:r>
              <a:rPr lang="en-US" sz="2000" spc="-5" dirty="0">
                <a:cs typeface="Times New Roman"/>
              </a:rPr>
              <a:t>Speed of paper 25 mm/sec:</a:t>
            </a:r>
          </a:p>
          <a:p>
            <a:pPr marL="355600" indent="-344488">
              <a:spcBef>
                <a:spcPts val="600"/>
              </a:spcBef>
              <a:buSzPct val="123529"/>
              <a:buFont typeface="Arial" panose="020B0604020202020204" pitchFamily="34" charset="0"/>
              <a:buChar char="•"/>
              <a:tabLst>
                <a:tab pos="318743" algn="l"/>
              </a:tabLst>
            </a:pPr>
            <a:r>
              <a:rPr lang="en-US" sz="2000" spc="-5" dirty="0">
                <a:cs typeface="Times New Roman"/>
              </a:rPr>
              <a:t>1 small square = 0.04 sec </a:t>
            </a:r>
          </a:p>
          <a:p>
            <a:pPr marL="355600" indent="-344488">
              <a:spcBef>
                <a:spcPts val="600"/>
              </a:spcBef>
              <a:buSzPct val="123529"/>
              <a:buFont typeface="Arial" panose="020B0604020202020204" pitchFamily="34" charset="0"/>
              <a:buChar char="•"/>
              <a:tabLst>
                <a:tab pos="318743" algn="l"/>
              </a:tabLst>
            </a:pPr>
            <a:r>
              <a:rPr lang="en-US" sz="2000" spc="-5" dirty="0">
                <a:cs typeface="Times New Roman"/>
              </a:rPr>
              <a:t>1 large square = 0.2 sec</a:t>
            </a:r>
          </a:p>
          <a:p>
            <a:pPr marL="318108" indent="-306044">
              <a:spcBef>
                <a:spcPts val="600"/>
              </a:spcBef>
              <a:buSzPct val="123529"/>
              <a:buFont typeface="Arial"/>
              <a:buChar char="•"/>
              <a:tabLst>
                <a:tab pos="318743" algn="l"/>
              </a:tabLst>
            </a:pPr>
            <a:r>
              <a:rPr lang="en-US" sz="2000" spc="-5" dirty="0">
                <a:cs typeface="Times New Roman"/>
              </a:rPr>
              <a:t>5 </a:t>
            </a:r>
            <a:r>
              <a:rPr lang="en-US" sz="2000" spc="100" dirty="0">
                <a:cs typeface="Times New Roman"/>
              </a:rPr>
              <a:t>large squares </a:t>
            </a:r>
            <a:r>
              <a:rPr lang="en-US" sz="2000" spc="105" dirty="0">
                <a:cs typeface="Times New Roman"/>
              </a:rPr>
              <a:t>= </a:t>
            </a:r>
            <a:r>
              <a:rPr lang="en-US" sz="2000" spc="-5" dirty="0">
                <a:cs typeface="Times New Roman"/>
              </a:rPr>
              <a:t>1</a:t>
            </a:r>
            <a:r>
              <a:rPr lang="en-US" sz="2000" spc="-330" dirty="0">
                <a:cs typeface="Times New Roman"/>
              </a:rPr>
              <a:t> </a:t>
            </a:r>
            <a:r>
              <a:rPr lang="en-US" sz="2000" spc="55" dirty="0">
                <a:cs typeface="Times New Roman"/>
              </a:rPr>
              <a:t>sec</a:t>
            </a:r>
            <a:endParaRPr lang="en-US" sz="2000" dirty="0">
              <a:cs typeface="Times New Roman"/>
            </a:endParaRPr>
          </a:p>
          <a:p>
            <a:pPr marL="318108" indent="-306044">
              <a:spcBef>
                <a:spcPts val="600"/>
              </a:spcBef>
              <a:buSzPct val="123529"/>
              <a:buFont typeface="Arial"/>
              <a:buChar char="•"/>
              <a:tabLst>
                <a:tab pos="318743" algn="l"/>
              </a:tabLst>
            </a:pPr>
            <a:r>
              <a:rPr lang="en-US" sz="2000" spc="-5" dirty="0">
                <a:cs typeface="Times New Roman"/>
              </a:rPr>
              <a:t>300 </a:t>
            </a:r>
            <a:r>
              <a:rPr lang="en-US" sz="2000" spc="100" dirty="0">
                <a:cs typeface="Times New Roman"/>
              </a:rPr>
              <a:t>large squares</a:t>
            </a:r>
            <a:r>
              <a:rPr lang="en-US" sz="2000" spc="105" dirty="0">
                <a:cs typeface="Times New Roman"/>
              </a:rPr>
              <a:t>= </a:t>
            </a:r>
            <a:r>
              <a:rPr lang="en-US" sz="2000" spc="-5" dirty="0">
                <a:cs typeface="Times New Roman"/>
              </a:rPr>
              <a:t>60</a:t>
            </a:r>
            <a:r>
              <a:rPr lang="en-US" sz="2000" spc="-340" dirty="0">
                <a:cs typeface="Times New Roman"/>
              </a:rPr>
              <a:t> </a:t>
            </a:r>
            <a:r>
              <a:rPr lang="en-US" sz="2000" spc="55" dirty="0">
                <a:cs typeface="Times New Roman"/>
              </a:rPr>
              <a:t>sec</a:t>
            </a:r>
            <a:endParaRPr lang="en-US" sz="1400" dirty="0">
              <a:cs typeface="Times New Roman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EB632E5-2A04-4676-8B60-F8F6FD2A3008}"/>
              </a:ext>
            </a:extLst>
          </p:cNvPr>
          <p:cNvSpPr/>
          <p:nvPr/>
        </p:nvSpPr>
        <p:spPr>
          <a:xfrm>
            <a:off x="4574623" y="5410325"/>
            <a:ext cx="4574622" cy="1938992"/>
          </a:xfrm>
          <a:prstGeom prst="rect">
            <a:avLst/>
          </a:prstGeom>
          <a:ln w="7620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12064">
              <a:spcBef>
                <a:spcPts val="600"/>
              </a:spcBef>
              <a:buSzPct val="123529"/>
              <a:tabLst>
                <a:tab pos="318743" algn="l"/>
              </a:tabLst>
            </a:pPr>
            <a:r>
              <a:rPr lang="en-US" sz="2000" spc="-5" dirty="0">
                <a:cs typeface="Times New Roman"/>
              </a:rPr>
              <a:t>Speed of paper 50 mm/sec:</a:t>
            </a:r>
          </a:p>
          <a:p>
            <a:pPr marL="355600" indent="-344488">
              <a:spcBef>
                <a:spcPts val="600"/>
              </a:spcBef>
              <a:buSzPct val="123529"/>
              <a:buFont typeface="Arial" panose="020B0604020202020204" pitchFamily="34" charset="0"/>
              <a:buChar char="•"/>
              <a:tabLst>
                <a:tab pos="318743" algn="l"/>
              </a:tabLst>
            </a:pPr>
            <a:r>
              <a:rPr lang="en-US" sz="2000" spc="-5" dirty="0">
                <a:cs typeface="Times New Roman"/>
              </a:rPr>
              <a:t>1 small square = 0.02 sec </a:t>
            </a:r>
          </a:p>
          <a:p>
            <a:pPr marL="355600" indent="-344488">
              <a:spcBef>
                <a:spcPts val="600"/>
              </a:spcBef>
              <a:buSzPct val="123529"/>
              <a:buFont typeface="Arial" panose="020B0604020202020204" pitchFamily="34" charset="0"/>
              <a:buChar char="•"/>
              <a:tabLst>
                <a:tab pos="318743" algn="l"/>
              </a:tabLst>
            </a:pPr>
            <a:r>
              <a:rPr lang="en-US" sz="2000" spc="-5" dirty="0">
                <a:cs typeface="Times New Roman"/>
              </a:rPr>
              <a:t>1 large square = 0.1 sec</a:t>
            </a:r>
          </a:p>
          <a:p>
            <a:pPr marL="318108" indent="-306044">
              <a:spcBef>
                <a:spcPts val="600"/>
              </a:spcBef>
              <a:buSzPct val="123529"/>
              <a:buFont typeface="Arial"/>
              <a:buChar char="•"/>
              <a:tabLst>
                <a:tab pos="318743" algn="l"/>
              </a:tabLst>
            </a:pPr>
            <a:r>
              <a:rPr lang="en-US" sz="2000" spc="-5" dirty="0">
                <a:cs typeface="Times New Roman"/>
              </a:rPr>
              <a:t>5 </a:t>
            </a:r>
            <a:r>
              <a:rPr lang="en-US" sz="2000" spc="100" dirty="0">
                <a:cs typeface="Times New Roman"/>
              </a:rPr>
              <a:t>large squares </a:t>
            </a:r>
            <a:r>
              <a:rPr lang="en-US" sz="2000" spc="105" dirty="0">
                <a:cs typeface="Times New Roman"/>
              </a:rPr>
              <a:t>= </a:t>
            </a:r>
            <a:r>
              <a:rPr lang="en-US" sz="2000" spc="-5" dirty="0">
                <a:cs typeface="Times New Roman"/>
              </a:rPr>
              <a:t>0.5</a:t>
            </a:r>
            <a:r>
              <a:rPr lang="en-US" sz="2000" spc="-330" dirty="0">
                <a:cs typeface="Times New Roman"/>
              </a:rPr>
              <a:t> </a:t>
            </a:r>
            <a:r>
              <a:rPr lang="en-US" sz="2000" spc="55" dirty="0">
                <a:cs typeface="Times New Roman"/>
              </a:rPr>
              <a:t>sec</a:t>
            </a:r>
            <a:endParaRPr lang="en-US" sz="2000" dirty="0">
              <a:cs typeface="Times New Roman"/>
            </a:endParaRPr>
          </a:p>
          <a:p>
            <a:pPr marL="318108" indent="-306044">
              <a:spcBef>
                <a:spcPts val="600"/>
              </a:spcBef>
              <a:buSzPct val="123529"/>
              <a:buFont typeface="Arial"/>
              <a:buChar char="•"/>
              <a:tabLst>
                <a:tab pos="318743" algn="l"/>
              </a:tabLst>
            </a:pPr>
            <a:r>
              <a:rPr lang="en-US" sz="2000" spc="-5" dirty="0">
                <a:cs typeface="Times New Roman"/>
              </a:rPr>
              <a:t>600 </a:t>
            </a:r>
            <a:r>
              <a:rPr lang="en-US" sz="2000" spc="100" dirty="0">
                <a:cs typeface="Times New Roman"/>
              </a:rPr>
              <a:t>large squares</a:t>
            </a:r>
            <a:r>
              <a:rPr lang="en-US" sz="2000" spc="105" dirty="0">
                <a:cs typeface="Times New Roman"/>
              </a:rPr>
              <a:t>= </a:t>
            </a:r>
            <a:r>
              <a:rPr lang="en-US" sz="2000" spc="-5" dirty="0">
                <a:cs typeface="Times New Roman"/>
              </a:rPr>
              <a:t>60</a:t>
            </a:r>
            <a:r>
              <a:rPr lang="en-US" sz="2000" spc="-340" dirty="0">
                <a:cs typeface="Times New Roman"/>
              </a:rPr>
              <a:t> </a:t>
            </a:r>
            <a:r>
              <a:rPr lang="en-US" sz="2000" spc="55" dirty="0">
                <a:cs typeface="Times New Roman"/>
              </a:rPr>
              <a:t>sec</a:t>
            </a:r>
            <a:endParaRPr lang="en-US" sz="1400" dirty="0">
              <a:cs typeface="Times New Roman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B611046-1A63-41DB-AA26-770727E69FEC}"/>
              </a:ext>
            </a:extLst>
          </p:cNvPr>
          <p:cNvSpPr/>
          <p:nvPr/>
        </p:nvSpPr>
        <p:spPr>
          <a:xfrm>
            <a:off x="9166177" y="5410325"/>
            <a:ext cx="4651421" cy="1938992"/>
          </a:xfrm>
          <a:prstGeom prst="rect">
            <a:avLst/>
          </a:prstGeom>
          <a:ln w="7620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12064">
              <a:spcBef>
                <a:spcPts val="600"/>
              </a:spcBef>
              <a:buSzPct val="123529"/>
              <a:tabLst>
                <a:tab pos="318743" algn="l"/>
              </a:tabLst>
            </a:pPr>
            <a:r>
              <a:rPr lang="en-US" sz="2000" spc="-5" dirty="0">
                <a:cs typeface="Times New Roman"/>
              </a:rPr>
              <a:t>Speed of paper </a:t>
            </a:r>
            <a:r>
              <a:rPr lang="uk-UA" sz="2000" spc="-5" dirty="0">
                <a:cs typeface="Times New Roman"/>
              </a:rPr>
              <a:t>1</a:t>
            </a:r>
            <a:r>
              <a:rPr lang="en-US" sz="2000" spc="-5" dirty="0">
                <a:cs typeface="Times New Roman"/>
              </a:rPr>
              <a:t>0 mm/sec:</a:t>
            </a:r>
          </a:p>
          <a:p>
            <a:pPr marL="355600" indent="-344488">
              <a:spcBef>
                <a:spcPts val="600"/>
              </a:spcBef>
              <a:buSzPct val="123529"/>
              <a:buFont typeface="Arial" panose="020B0604020202020204" pitchFamily="34" charset="0"/>
              <a:buChar char="•"/>
              <a:tabLst>
                <a:tab pos="318743" algn="l"/>
              </a:tabLst>
            </a:pPr>
            <a:r>
              <a:rPr lang="en-US" sz="2000" spc="-5" dirty="0">
                <a:cs typeface="Times New Roman"/>
              </a:rPr>
              <a:t>1 small square = 0.1 sec </a:t>
            </a:r>
          </a:p>
          <a:p>
            <a:pPr marL="355600" indent="-344488">
              <a:spcBef>
                <a:spcPts val="600"/>
              </a:spcBef>
              <a:buSzPct val="123529"/>
              <a:buFont typeface="Arial" panose="020B0604020202020204" pitchFamily="34" charset="0"/>
              <a:buChar char="•"/>
              <a:tabLst>
                <a:tab pos="318743" algn="l"/>
              </a:tabLst>
            </a:pPr>
            <a:r>
              <a:rPr lang="en-US" sz="2000" spc="-5" dirty="0">
                <a:cs typeface="Times New Roman"/>
              </a:rPr>
              <a:t>1 large square = 0.5 sec</a:t>
            </a:r>
          </a:p>
          <a:p>
            <a:pPr marL="318108" indent="-306044">
              <a:spcBef>
                <a:spcPts val="600"/>
              </a:spcBef>
              <a:buSzPct val="123529"/>
              <a:buFont typeface="Arial"/>
              <a:buChar char="•"/>
              <a:tabLst>
                <a:tab pos="318743" algn="l"/>
              </a:tabLst>
            </a:pPr>
            <a:r>
              <a:rPr lang="en-US" sz="2000" spc="-5" dirty="0">
                <a:cs typeface="Times New Roman"/>
              </a:rPr>
              <a:t>5 </a:t>
            </a:r>
            <a:r>
              <a:rPr lang="en-US" sz="2000" spc="100" dirty="0">
                <a:cs typeface="Times New Roman"/>
              </a:rPr>
              <a:t>large squares </a:t>
            </a:r>
            <a:r>
              <a:rPr lang="en-US" sz="2000" spc="105" dirty="0">
                <a:cs typeface="Times New Roman"/>
              </a:rPr>
              <a:t>= </a:t>
            </a:r>
            <a:r>
              <a:rPr lang="en-US" sz="2000" spc="-5" dirty="0">
                <a:cs typeface="Times New Roman"/>
              </a:rPr>
              <a:t>2.5</a:t>
            </a:r>
            <a:r>
              <a:rPr lang="en-US" sz="2000" spc="-330" dirty="0">
                <a:cs typeface="Times New Roman"/>
              </a:rPr>
              <a:t> </a:t>
            </a:r>
            <a:r>
              <a:rPr lang="en-US" sz="2000" spc="55" dirty="0">
                <a:cs typeface="Times New Roman"/>
              </a:rPr>
              <a:t>sec</a:t>
            </a:r>
            <a:endParaRPr lang="en-US" sz="2000" dirty="0">
              <a:cs typeface="Times New Roman"/>
            </a:endParaRPr>
          </a:p>
          <a:p>
            <a:pPr marL="318108" indent="-306044">
              <a:spcBef>
                <a:spcPts val="600"/>
              </a:spcBef>
              <a:buSzPct val="123529"/>
              <a:buFont typeface="Arial"/>
              <a:buChar char="•"/>
              <a:tabLst>
                <a:tab pos="318743" algn="l"/>
              </a:tabLst>
            </a:pPr>
            <a:r>
              <a:rPr lang="en-US" sz="2000" spc="-5" dirty="0">
                <a:cs typeface="Times New Roman"/>
              </a:rPr>
              <a:t>120 </a:t>
            </a:r>
            <a:r>
              <a:rPr lang="en-US" sz="2000" spc="100" dirty="0">
                <a:cs typeface="Times New Roman"/>
              </a:rPr>
              <a:t>large squares</a:t>
            </a:r>
            <a:r>
              <a:rPr lang="en-US" sz="2000" spc="105" dirty="0">
                <a:cs typeface="Times New Roman"/>
              </a:rPr>
              <a:t>= </a:t>
            </a:r>
            <a:r>
              <a:rPr lang="en-US" sz="2000" spc="-5" dirty="0">
                <a:cs typeface="Times New Roman"/>
              </a:rPr>
              <a:t>60</a:t>
            </a:r>
            <a:r>
              <a:rPr lang="en-US" sz="2000" spc="-340" dirty="0">
                <a:cs typeface="Times New Roman"/>
              </a:rPr>
              <a:t> </a:t>
            </a:r>
            <a:r>
              <a:rPr lang="en-US" sz="2000" spc="55" dirty="0">
                <a:cs typeface="Times New Roman"/>
              </a:rPr>
              <a:t>sec</a:t>
            </a:r>
            <a:endParaRPr lang="en-US" sz="1400" dirty="0"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12BB466D-14EF-4981-9343-30A72E84A7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6679" y="1038792"/>
            <a:ext cx="9601200" cy="6064758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66FDE76-94CE-4896-A878-C774BA7FD75E}"/>
              </a:ext>
            </a:extLst>
          </p:cNvPr>
          <p:cNvSpPr/>
          <p:nvPr/>
        </p:nvSpPr>
        <p:spPr>
          <a:xfrm>
            <a:off x="1789746" y="392461"/>
            <a:ext cx="10134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-apple-system"/>
              </a:rPr>
              <a:t>Doubling the standard rate can reveal subtle ECG findings hidden at the slower rates, in particular atrial flutter waves in a 2:1 block:</a:t>
            </a: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0159023-0C60-44B2-8E6F-E745ED43BF16}"/>
              </a:ext>
            </a:extLst>
          </p:cNvPr>
          <p:cNvSpPr/>
          <p:nvPr/>
        </p:nvSpPr>
        <p:spPr>
          <a:xfrm>
            <a:off x="1789746" y="7292278"/>
            <a:ext cx="108763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-apple-system"/>
              </a:rPr>
              <a:t>At 50mm/sec, P waves are more clearly discernible in a 2:1 ratio to QRS complexes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1987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8068" y="244660"/>
            <a:ext cx="3114585" cy="693780"/>
          </a:xfrm>
          <a:prstGeom prst="rect">
            <a:avLst/>
          </a:prstGeom>
        </p:spPr>
        <p:txBody>
          <a:bodyPr vert="horz" wrap="square" lIns="0" tIns="16510" rIns="0" bIns="0" rtlCol="0" anchor="ctr">
            <a:spAutoFit/>
          </a:bodyPr>
          <a:lstStyle/>
          <a:p>
            <a:pPr marL="12699">
              <a:lnSpc>
                <a:spcPct val="100000"/>
              </a:lnSpc>
              <a:spcBef>
                <a:spcPts val="130"/>
              </a:spcBef>
            </a:pPr>
            <a:r>
              <a:rPr sz="4400" b="1" spc="195" dirty="0"/>
              <a:t>The</a:t>
            </a:r>
            <a:r>
              <a:rPr sz="4400" b="1" spc="-70" dirty="0"/>
              <a:t> </a:t>
            </a:r>
            <a:r>
              <a:rPr sz="4400" b="1" spc="170" dirty="0"/>
              <a:t>Rate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38068" y="1012339"/>
            <a:ext cx="12071532" cy="2214709"/>
          </a:xfrm>
          <a:prstGeom prst="rect">
            <a:avLst/>
          </a:prstGeom>
        </p:spPr>
        <p:txBody>
          <a:bodyPr vert="horz" wrap="square" lIns="0" tIns="212090" rIns="0" bIns="0" rtlCol="0">
            <a:spAutoFit/>
          </a:bodyPr>
          <a:lstStyle/>
          <a:p>
            <a:r>
              <a:rPr lang="en-US" sz="2000" b="1" dirty="0"/>
              <a:t>1) Large square method</a:t>
            </a:r>
          </a:p>
          <a:p>
            <a:pPr marL="271463">
              <a:spcBef>
                <a:spcPts val="1200"/>
              </a:spcBef>
            </a:pPr>
            <a:r>
              <a:rPr lang="en-US" sz="2000" dirty="0"/>
              <a:t>Recall above that 300 large squares is equal to 1 minute at a paper speed of 25mm/sec</a:t>
            </a:r>
          </a:p>
          <a:p>
            <a:pPr marL="271463">
              <a:spcBef>
                <a:spcPts val="1200"/>
              </a:spcBef>
            </a:pPr>
            <a:r>
              <a:rPr lang="en-US" sz="2000" dirty="0"/>
              <a:t>We can thus calculate bpm by dividing 300 by the number of LARGE squares between each R-R interval (space between two consecutive R waves = one beat)</a:t>
            </a:r>
          </a:p>
          <a:p>
            <a:pPr marL="271463">
              <a:spcBef>
                <a:spcPts val="1200"/>
              </a:spcBef>
            </a:pPr>
            <a:r>
              <a:rPr lang="en-US" sz="2000" dirty="0"/>
              <a:t>Useful as quick calculation for regular rhythms at </a:t>
            </a:r>
            <a:r>
              <a:rPr lang="en-US" sz="2000" b="1" dirty="0"/>
              <a:t>regular rate</a:t>
            </a:r>
            <a:endParaRPr sz="2550" dirty="0">
              <a:latin typeface="Times New Roman"/>
              <a:cs typeface="Times New Roman"/>
            </a:endParaRPr>
          </a:p>
        </p:txBody>
      </p:sp>
      <p:pic>
        <p:nvPicPr>
          <p:cNvPr id="1028" name="Picture 4" descr="ECG rate calculation Large square method">
            <a:extLst>
              <a:ext uri="{FF2B5EF4-FFF2-40B4-BE49-F238E27FC236}">
                <a16:creationId xmlns:a16="http://schemas.microsoft.com/office/drawing/2014/main" id="{930496C7-021B-4461-8EBA-D22644A03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068" y="3709570"/>
            <a:ext cx="7772400" cy="3818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ject 3">
            <a:extLst>
              <a:ext uri="{FF2B5EF4-FFF2-40B4-BE49-F238E27FC236}">
                <a16:creationId xmlns:a16="http://schemas.microsoft.com/office/drawing/2014/main" id="{211EB888-E770-4880-8B45-1B149DFCC1DA}"/>
              </a:ext>
            </a:extLst>
          </p:cNvPr>
          <p:cNvSpPr txBox="1"/>
          <p:nvPr/>
        </p:nvSpPr>
        <p:spPr>
          <a:xfrm>
            <a:off x="9474200" y="4579220"/>
            <a:ext cx="4343400" cy="2517356"/>
          </a:xfrm>
          <a:prstGeom prst="rect">
            <a:avLst/>
          </a:prstGeom>
        </p:spPr>
        <p:txBody>
          <a:bodyPr vert="horz" wrap="square" lIns="0" tIns="212090" rIns="0" bIns="0" rtlCol="0">
            <a:spAutoFit/>
          </a:bodyPr>
          <a:lstStyle/>
          <a:p>
            <a:r>
              <a:rPr lang="en-US" sz="2000" dirty="0"/>
              <a:t>For example, two large squares between each R-R interval implies a rate of 150 bpm, three implies a rate of 100 bpm and so forth</a:t>
            </a:r>
          </a:p>
          <a:p>
            <a:pPr marL="271463">
              <a:spcBef>
                <a:spcPts val="1200"/>
              </a:spcBef>
            </a:pPr>
            <a:endParaRPr lang="en-US" sz="2000" dirty="0"/>
          </a:p>
          <a:p>
            <a:pPr marL="12064">
              <a:spcBef>
                <a:spcPts val="1670"/>
              </a:spcBef>
              <a:buSzPct val="123529"/>
              <a:tabLst>
                <a:tab pos="318743" algn="l"/>
              </a:tabLst>
            </a:pPr>
            <a:endParaRPr sz="255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9974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8068" y="244660"/>
            <a:ext cx="3114585" cy="693780"/>
          </a:xfrm>
          <a:prstGeom prst="rect">
            <a:avLst/>
          </a:prstGeom>
        </p:spPr>
        <p:txBody>
          <a:bodyPr vert="horz" wrap="square" lIns="0" tIns="16510" rIns="0" bIns="0" rtlCol="0" anchor="ctr">
            <a:spAutoFit/>
          </a:bodyPr>
          <a:lstStyle/>
          <a:p>
            <a:pPr marL="12699">
              <a:lnSpc>
                <a:spcPct val="100000"/>
              </a:lnSpc>
              <a:spcBef>
                <a:spcPts val="130"/>
              </a:spcBef>
            </a:pPr>
            <a:r>
              <a:rPr sz="4400" b="1" spc="195" dirty="0"/>
              <a:t>The</a:t>
            </a:r>
            <a:r>
              <a:rPr sz="4400" b="1" spc="-70" dirty="0"/>
              <a:t> </a:t>
            </a:r>
            <a:r>
              <a:rPr sz="4400" b="1" spc="170" dirty="0"/>
              <a:t>Rate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38068" y="938440"/>
            <a:ext cx="10707823" cy="2671244"/>
          </a:xfrm>
          <a:prstGeom prst="rect">
            <a:avLst/>
          </a:prstGeom>
        </p:spPr>
        <p:txBody>
          <a:bodyPr vert="horz" wrap="square" lIns="0" tIns="212090" rIns="0" bIns="0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b="1" dirty="0"/>
              <a:t>2) Small square method</a:t>
            </a:r>
          </a:p>
          <a:p>
            <a:pPr marL="271463">
              <a:spcBef>
                <a:spcPts val="1200"/>
              </a:spcBef>
            </a:pPr>
            <a:r>
              <a:rPr lang="en-US" sz="2000" dirty="0"/>
              <a:t>Similar to above, except 1500 is divided by the number of SMALL squares between consecutive R waves</a:t>
            </a:r>
          </a:p>
          <a:p>
            <a:pPr marL="271463">
              <a:spcBef>
                <a:spcPts val="1200"/>
              </a:spcBef>
            </a:pPr>
            <a:r>
              <a:rPr lang="en-US" sz="2000" dirty="0"/>
              <a:t>Useful for </a:t>
            </a:r>
            <a:r>
              <a:rPr lang="en-US" sz="2000" b="1" dirty="0"/>
              <a:t>very fast regular rhythms</a:t>
            </a:r>
            <a:r>
              <a:rPr lang="en-US" sz="2000" dirty="0"/>
              <a:t>, as likely to provide more accurate rate than large square method</a:t>
            </a:r>
          </a:p>
          <a:p>
            <a:pPr marL="12064">
              <a:spcBef>
                <a:spcPts val="1670"/>
              </a:spcBef>
              <a:buSzPct val="123529"/>
              <a:tabLst>
                <a:tab pos="318743" algn="l"/>
              </a:tabLst>
            </a:pPr>
            <a:endParaRPr sz="2550" dirty="0">
              <a:latin typeface="Times New Roman"/>
              <a:cs typeface="Times New Roman"/>
            </a:endParaRPr>
          </a:p>
        </p:txBody>
      </p:sp>
      <p:pic>
        <p:nvPicPr>
          <p:cNvPr id="3074" name="Picture 2" descr="ECG Rate calculation Small square method">
            <a:extLst>
              <a:ext uri="{FF2B5EF4-FFF2-40B4-BE49-F238E27FC236}">
                <a16:creationId xmlns:a16="http://schemas.microsoft.com/office/drawing/2014/main" id="{A1043E85-BFC4-4364-B1CA-9E8CCE9FB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001" y="3257138"/>
            <a:ext cx="6568199" cy="4540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9AE8424-9245-420C-8EAE-35C423420E66}"/>
              </a:ext>
            </a:extLst>
          </p:cNvPr>
          <p:cNvSpPr/>
          <p:nvPr/>
        </p:nvSpPr>
        <p:spPr>
          <a:xfrm>
            <a:off x="7840133" y="3224480"/>
            <a:ext cx="4267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1463">
              <a:spcBef>
                <a:spcPts val="1200"/>
              </a:spcBef>
            </a:pPr>
            <a:r>
              <a:rPr lang="en-US" sz="2000" dirty="0"/>
              <a:t>For example, 10 small squares between R-R interval implies a rate of 150 bpm, 15 implies a rate of 100 bpm, and so forth.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B759018-C9B6-4955-BFD8-DE6FA43DC21F}"/>
              </a:ext>
            </a:extLst>
          </p:cNvPr>
          <p:cNvSpPr/>
          <p:nvPr/>
        </p:nvSpPr>
        <p:spPr>
          <a:xfrm>
            <a:off x="8128000" y="6480016"/>
            <a:ext cx="542488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also</a:t>
            </a:r>
          </a:p>
          <a:p>
            <a:r>
              <a:rPr lang="en-US" sz="2000" dirty="0"/>
              <a:t>Rate= 60 / R-R interval in small boxes * 0,04</a:t>
            </a:r>
          </a:p>
        </p:txBody>
      </p:sp>
    </p:spTree>
    <p:extLst>
      <p:ext uri="{BB962C8B-B14F-4D97-AF65-F5344CB8AC3E}">
        <p14:creationId xmlns:p14="http://schemas.microsoft.com/office/powerpoint/2010/main" val="3652369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8068" y="244660"/>
            <a:ext cx="3114585" cy="693780"/>
          </a:xfrm>
          <a:prstGeom prst="rect">
            <a:avLst/>
          </a:prstGeom>
        </p:spPr>
        <p:txBody>
          <a:bodyPr vert="horz" wrap="square" lIns="0" tIns="16510" rIns="0" bIns="0" rtlCol="0" anchor="ctr">
            <a:spAutoFit/>
          </a:bodyPr>
          <a:lstStyle/>
          <a:p>
            <a:pPr marL="12699">
              <a:lnSpc>
                <a:spcPct val="100000"/>
              </a:lnSpc>
              <a:spcBef>
                <a:spcPts val="130"/>
              </a:spcBef>
            </a:pPr>
            <a:r>
              <a:rPr sz="4400" b="1" spc="195" dirty="0"/>
              <a:t>The</a:t>
            </a:r>
            <a:r>
              <a:rPr sz="4400" b="1" spc="-70" dirty="0"/>
              <a:t> </a:t>
            </a:r>
            <a:r>
              <a:rPr sz="4400" b="1" spc="170" dirty="0"/>
              <a:t>Rate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38068" y="938440"/>
            <a:ext cx="11341464" cy="3132909"/>
          </a:xfrm>
          <a:prstGeom prst="rect">
            <a:avLst/>
          </a:prstGeom>
        </p:spPr>
        <p:txBody>
          <a:bodyPr vert="horz" wrap="square" lIns="0" tIns="212090" rIns="0" bIns="0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b="1" dirty="0"/>
              <a:t>3) R wave method</a:t>
            </a:r>
          </a:p>
          <a:p>
            <a:pPr marL="271463">
              <a:spcBef>
                <a:spcPts val="1200"/>
              </a:spcBef>
            </a:pPr>
            <a:r>
              <a:rPr lang="en-US" sz="2000" dirty="0"/>
              <a:t>Count the number of complexes on the rhythm strip (each rhythm strip is typically 10 seconds long).</a:t>
            </a:r>
          </a:p>
          <a:p>
            <a:pPr marL="271463">
              <a:spcBef>
                <a:spcPts val="1200"/>
              </a:spcBef>
            </a:pPr>
            <a:r>
              <a:rPr lang="en-US" sz="2000" dirty="0"/>
              <a:t>Multiply the number of complexes by 6 (giving you the average number of complexes in 1 minute).</a:t>
            </a:r>
          </a:p>
          <a:p>
            <a:pPr marL="271463">
              <a:spcBef>
                <a:spcPts val="1200"/>
              </a:spcBef>
            </a:pPr>
            <a:r>
              <a:rPr lang="en-US" sz="2000" dirty="0"/>
              <a:t>Useful for </a:t>
            </a:r>
            <a:r>
              <a:rPr lang="en-US" sz="2000" b="1" dirty="0"/>
              <a:t>slow and/or irregular rhythms</a:t>
            </a:r>
          </a:p>
          <a:p>
            <a:pPr marL="12064">
              <a:spcBef>
                <a:spcPts val="1670"/>
              </a:spcBef>
              <a:buSzPct val="123529"/>
              <a:tabLst>
                <a:tab pos="318743" algn="l"/>
              </a:tabLst>
            </a:pPr>
            <a:endParaRPr sz="2550" dirty="0">
              <a:latin typeface="Times New Roman"/>
              <a:cs typeface="Times New Roman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6307302-9D97-4A01-B706-945317630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858" y="3852333"/>
            <a:ext cx="7043742" cy="3793885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D1131CC-F23F-4BDC-AA1B-A39554EBEF83}"/>
              </a:ext>
            </a:extLst>
          </p:cNvPr>
          <p:cNvSpPr/>
          <p:nvPr/>
        </p:nvSpPr>
        <p:spPr>
          <a:xfrm>
            <a:off x="8136467" y="3886200"/>
            <a:ext cx="568113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/>
              <a:t>Rate = </a:t>
            </a:r>
            <a:r>
              <a:rPr lang="en-US" sz="2000" b="1" dirty="0"/>
              <a:t>number of R waves </a:t>
            </a:r>
            <a:r>
              <a:rPr lang="en-US" sz="2000" dirty="0"/>
              <a:t>(rhythm strip)</a:t>
            </a:r>
            <a:r>
              <a:rPr lang="en-US" sz="2000" b="1" dirty="0"/>
              <a:t> X 6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(if rhythm strip 10 sec)</a:t>
            </a:r>
          </a:p>
        </p:txBody>
      </p:sp>
    </p:spTree>
    <p:extLst>
      <p:ext uri="{BB962C8B-B14F-4D97-AF65-F5344CB8AC3E}">
        <p14:creationId xmlns:p14="http://schemas.microsoft.com/office/powerpoint/2010/main" val="3311704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1C6088F-D84B-46E4-9A38-FC68908B39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i="1" dirty="0"/>
              <a:t>Note:</a:t>
            </a:r>
            <a:endParaRPr lang="en-US" sz="2400" dirty="0"/>
          </a:p>
          <a:p>
            <a:r>
              <a:rPr lang="en-US" sz="2400" dirty="0"/>
              <a:t>Calculate atrial and ventricular rates separately if they are different (e.g. complete heart block)</a:t>
            </a:r>
          </a:p>
          <a:p>
            <a:r>
              <a:rPr lang="en-US" sz="2400" dirty="0"/>
              <a:t>The machine reading can also be used and is usually correct — however, it may occasionally be inaccurate in the presence of abnormal QRS/T-wave morphology, e.g. may count peaked T waves as QRS complexes or miss QRS complexes with reduced amplitude.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1128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57BAA310-76E0-4A1C-82E4-152CFF324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0422" y="1600200"/>
            <a:ext cx="5158006" cy="1211897"/>
          </a:xfrm>
        </p:spPr>
        <p:txBody>
          <a:bodyPr/>
          <a:lstStyle/>
          <a:p>
            <a:r>
              <a:rPr lang="en-US" sz="28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Interpretation (adults)</a:t>
            </a:r>
            <a:endParaRPr lang="en-US" sz="28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1B513AB-EB8B-4626-8109-E7E56C14C94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b="1" dirty="0"/>
              <a:t>Normal</a:t>
            </a:r>
            <a:r>
              <a:rPr lang="en-US" sz="2400" dirty="0"/>
              <a:t>: </a:t>
            </a:r>
            <a:r>
              <a:rPr lang="uk-UA" sz="2400" dirty="0"/>
              <a:t>6</a:t>
            </a:r>
            <a:r>
              <a:rPr lang="en-US" sz="2400" dirty="0"/>
              <a:t>0 – 100 bpm</a:t>
            </a:r>
          </a:p>
          <a:p>
            <a:r>
              <a:rPr lang="en-US" sz="2400" b="1" dirty="0"/>
              <a:t>Tachycardia</a:t>
            </a:r>
            <a:r>
              <a:rPr lang="en-US" sz="2400" dirty="0"/>
              <a:t>: &gt; 100 bpm</a:t>
            </a:r>
          </a:p>
          <a:p>
            <a:r>
              <a:rPr lang="en-US" sz="2400" b="1" dirty="0"/>
              <a:t>Bradycardia</a:t>
            </a:r>
            <a:r>
              <a:rPr lang="en-US" sz="2400" dirty="0"/>
              <a:t>: &lt; 60 bpm</a:t>
            </a:r>
          </a:p>
          <a:p>
            <a:pPr marL="0" indent="0">
              <a:buNone/>
            </a:pPr>
            <a:br>
              <a:rPr lang="en-US" dirty="0"/>
            </a:b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9B83EBC-632D-492C-AFDE-FF4DE82541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8428" y="2159000"/>
            <a:ext cx="5605772" cy="653097"/>
          </a:xfrm>
        </p:spPr>
        <p:txBody>
          <a:bodyPr/>
          <a:lstStyle/>
          <a:p>
            <a:r>
              <a:rPr lang="en-US" sz="28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Normal Heart Rates in Children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C787615-307C-4498-8F9D-5044E8BCDF6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Newborn: 110 – 150 bpm</a:t>
            </a:r>
          </a:p>
          <a:p>
            <a:r>
              <a:rPr lang="en-US" sz="2400" dirty="0"/>
              <a:t>2 years: 85 – 125 bpm</a:t>
            </a:r>
          </a:p>
          <a:p>
            <a:r>
              <a:rPr lang="en-US" sz="2400" dirty="0"/>
              <a:t>4 years: 75 – 115 bpm</a:t>
            </a:r>
          </a:p>
          <a:p>
            <a:r>
              <a:rPr lang="en-US" sz="2400" dirty="0"/>
              <a:t>6 years+: 60 – 100 bpm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905540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9913" y="480147"/>
            <a:ext cx="9165463" cy="693780"/>
          </a:xfrm>
          <a:prstGeom prst="rect">
            <a:avLst/>
          </a:prstGeom>
        </p:spPr>
        <p:txBody>
          <a:bodyPr vert="horz" wrap="square" lIns="0" tIns="16510" rIns="0" bIns="0" rtlCol="0" anchor="ctr">
            <a:spAutoFit/>
          </a:bodyPr>
          <a:lstStyle/>
          <a:p>
            <a:pPr marL="12699">
              <a:lnSpc>
                <a:spcPct val="100000"/>
              </a:lnSpc>
              <a:spcBef>
                <a:spcPts val="130"/>
              </a:spcBef>
            </a:pPr>
            <a:r>
              <a:rPr lang="en-US" sz="4400" b="1" dirty="0"/>
              <a:t>RHYTHM ANALYSIS</a:t>
            </a:r>
            <a:endParaRPr sz="4400" spc="145" dirty="0"/>
          </a:p>
        </p:txBody>
      </p:sp>
      <p:sp>
        <p:nvSpPr>
          <p:cNvPr id="3" name="object 3"/>
          <p:cNvSpPr txBox="1"/>
          <p:nvPr/>
        </p:nvSpPr>
        <p:spPr>
          <a:xfrm>
            <a:off x="768080" y="1173927"/>
            <a:ext cx="12446540" cy="5692584"/>
          </a:xfrm>
          <a:prstGeom prst="rect">
            <a:avLst/>
          </a:prstGeom>
        </p:spPr>
        <p:txBody>
          <a:bodyPr vert="horz" wrap="square" lIns="0" tIns="212090" rIns="0" bIns="0" rtlCol="0">
            <a:spAutoFit/>
          </a:bodyPr>
          <a:lstStyle/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Location of the P waves</a:t>
            </a:r>
            <a:r>
              <a:rPr lang="en-US" sz="2000" dirty="0"/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Relationship between P waves and the QRS complex</a:t>
            </a:r>
            <a:r>
              <a:rPr lang="en-US" sz="2000" dirty="0"/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Do the QRS complexes occur at regular intervals or are they irregular?</a:t>
            </a:r>
          </a:p>
          <a:p>
            <a:pPr marL="271463"/>
            <a:r>
              <a:rPr lang="en-US" sz="2000" b="1" dirty="0"/>
              <a:t>If the complexes are irregular, is there a pattern to the irregularity?</a:t>
            </a:r>
          </a:p>
          <a:p>
            <a:endParaRPr lang="en-US" sz="2000" dirty="0"/>
          </a:p>
          <a:p>
            <a:pPr marL="271463"/>
            <a:r>
              <a:rPr lang="en-US" sz="2000" dirty="0"/>
              <a:t>A patient’s heart rhythm can be </a:t>
            </a:r>
            <a:r>
              <a:rPr lang="en-US" sz="2000" b="1" dirty="0"/>
              <a:t>regular</a:t>
            </a:r>
            <a:r>
              <a:rPr lang="en-US" sz="2000" dirty="0"/>
              <a:t> or </a:t>
            </a:r>
            <a:r>
              <a:rPr lang="en-US" sz="2000" b="1" dirty="0"/>
              <a:t>irregular.</a:t>
            </a:r>
          </a:p>
          <a:p>
            <a:pPr marL="271463"/>
            <a:endParaRPr lang="en-US" sz="2000" dirty="0"/>
          </a:p>
          <a:p>
            <a:pPr marL="271463"/>
            <a:r>
              <a:rPr lang="en-US" sz="2000" dirty="0"/>
              <a:t>Irregular rhythms can be either:</a:t>
            </a:r>
          </a:p>
          <a:p>
            <a:pPr marL="271463"/>
            <a:r>
              <a:rPr lang="en-US" sz="2000" b="1" dirty="0"/>
              <a:t>Regularly irregular </a:t>
            </a:r>
            <a:r>
              <a:rPr lang="en-US" sz="2000" dirty="0"/>
              <a:t>(i.e. a recurrent pattern of irregularity)</a:t>
            </a:r>
          </a:p>
          <a:p>
            <a:pPr marL="271463"/>
            <a:r>
              <a:rPr lang="en-US" sz="2000" b="1" dirty="0"/>
              <a:t>Irregularly irregular </a:t>
            </a:r>
            <a:r>
              <a:rPr lang="en-US" sz="2000" dirty="0"/>
              <a:t>(i.e. completely </a:t>
            </a:r>
            <a:r>
              <a:rPr lang="en-US" sz="2000" dirty="0" err="1"/>
              <a:t>disorganised</a:t>
            </a:r>
            <a:r>
              <a:rPr lang="en-US" sz="2000" dirty="0"/>
              <a:t>)</a:t>
            </a:r>
          </a:p>
          <a:p>
            <a:pPr marL="271463"/>
            <a:endParaRPr lang="en-US" sz="2000" dirty="0"/>
          </a:p>
          <a:p>
            <a:pPr marL="271463"/>
            <a:r>
              <a:rPr lang="en-US" sz="2000" dirty="0"/>
              <a:t>Mark out several consecutive R-R intervals on a piece of paper, then move them along the rhythm strip to check if the subsequent intervals are similar.</a:t>
            </a:r>
          </a:p>
          <a:p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491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0400" y="304800"/>
            <a:ext cx="9165463" cy="693780"/>
          </a:xfrm>
          <a:prstGeom prst="rect">
            <a:avLst/>
          </a:prstGeom>
        </p:spPr>
        <p:txBody>
          <a:bodyPr vert="horz" wrap="square" lIns="0" tIns="16510" rIns="0" bIns="0" rtlCol="0" anchor="ctr">
            <a:spAutoFit/>
          </a:bodyPr>
          <a:lstStyle/>
          <a:p>
            <a:pPr marL="12699">
              <a:lnSpc>
                <a:spcPct val="100000"/>
              </a:lnSpc>
              <a:spcBef>
                <a:spcPts val="130"/>
              </a:spcBef>
            </a:pPr>
            <a:r>
              <a:rPr lang="en-US" sz="4400" b="1" dirty="0"/>
              <a:t>RHYTHM ANALYSIS</a:t>
            </a:r>
            <a:endParaRPr sz="4400" spc="145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DDB8770-00F8-48DA-88E9-02491D8B35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" y="1295400"/>
            <a:ext cx="12192000" cy="475487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ECG features of normal sinus rhythm</a:t>
            </a:r>
          </a:p>
          <a:p>
            <a:r>
              <a:rPr lang="en-US" b="1" dirty="0"/>
              <a:t>Regular rhythm </a:t>
            </a:r>
            <a:r>
              <a:rPr lang="en-US" dirty="0"/>
              <a:t>with &lt;10% variation in the shortest and longest durations between successive P waves</a:t>
            </a:r>
          </a:p>
          <a:p>
            <a:r>
              <a:rPr lang="en-US" b="1" dirty="0"/>
              <a:t>Normal heart rate </a:t>
            </a:r>
            <a:r>
              <a:rPr lang="en-US" dirty="0"/>
              <a:t>of 60-100 bpm (or age-appropriate rate in </a:t>
            </a:r>
            <a:r>
              <a:rPr lang="en-US" dirty="0">
                <a:hlinkClick r:id="rId2"/>
              </a:rPr>
              <a:t>children</a:t>
            </a:r>
            <a:r>
              <a:rPr lang="en-US" dirty="0"/>
              <a:t>)</a:t>
            </a:r>
          </a:p>
          <a:p>
            <a:r>
              <a:rPr lang="en-US" b="1" dirty="0"/>
              <a:t>Normal P wave </a:t>
            </a:r>
            <a:r>
              <a:rPr lang="en-US" dirty="0"/>
              <a:t>before each QRS complex: P waves have normal morphology, upright in leads I and II, inverted in </a:t>
            </a:r>
            <a:r>
              <a:rPr lang="en-US" dirty="0" err="1"/>
              <a:t>aVR</a:t>
            </a:r>
            <a:endParaRPr lang="en-US" dirty="0"/>
          </a:p>
          <a:p>
            <a:r>
              <a:rPr lang="en-US" b="1" dirty="0"/>
              <a:t>Normal PR interval, QRS complex and QT interval. </a:t>
            </a:r>
          </a:p>
          <a:p>
            <a:r>
              <a:rPr lang="en-US" b="1" dirty="0"/>
              <a:t>QRS complex positive</a:t>
            </a:r>
            <a:r>
              <a:rPr lang="en-US" dirty="0"/>
              <a:t> in leads I, II, </a:t>
            </a:r>
            <a:r>
              <a:rPr lang="en-US" dirty="0" err="1"/>
              <a:t>aVF</a:t>
            </a:r>
            <a:r>
              <a:rPr lang="en-US" dirty="0"/>
              <a:t> and V3–V6, and negative in lead </a:t>
            </a:r>
            <a:r>
              <a:rPr lang="en-US" dirty="0" err="1"/>
              <a:t>aVR</a:t>
            </a:r>
            <a:r>
              <a:rPr lang="en-US" dirty="0"/>
              <a:t>.</a:t>
            </a:r>
          </a:p>
          <a:p>
            <a:pPr marL="361950" indent="-361950"/>
            <a:endParaRPr lang="en-US" dirty="0"/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3C1B887-366B-4F6C-9B8E-B8C5BBC1A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6070" y="5410107"/>
            <a:ext cx="7620660" cy="2133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717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8D82D70-3650-41E6-B8DE-D117DADC7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0421" y="1371600"/>
            <a:ext cx="10139413" cy="570991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/>
              <a:t>Interpret the rhythm in the clinical setting</a:t>
            </a: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Often, the clinical history, including drugs being taken, can be helpful in establishing a diagnosis. </a:t>
            </a:r>
          </a:p>
          <a:p>
            <a:pPr marL="0" indent="0">
              <a:buNone/>
            </a:pPr>
            <a:r>
              <a:rPr lang="en-US" dirty="0"/>
              <a:t>As an example, a regular wide complex rhythm in an older patient with a history of ischemic cardiomyopathy is most likely ventricular tachycardia. </a:t>
            </a:r>
          </a:p>
          <a:p>
            <a:pPr marL="0" indent="0">
              <a:buNone/>
            </a:pPr>
            <a:r>
              <a:rPr lang="en-US" dirty="0"/>
              <a:t>Similarly, a narrow complex tachycardia of sudden onset in a young person with no medical history is likely AV nodal re-entrant or AV reciprocating tachycardia. </a:t>
            </a:r>
          </a:p>
          <a:p>
            <a:pPr marL="0" indent="0">
              <a:buNone/>
            </a:pPr>
            <a:r>
              <a:rPr lang="en-US" dirty="0"/>
              <a:t>However, the clinical presentation and associated hemodynamic findings do not necessarily correlate with the etiology of an abnormal rhythm. The presence of hemodynamic stability during a tachycardia, for example, does not imply a supraventricular etiology, nor does instability mean that the diagnosis is ventricular tachycardia. </a:t>
            </a:r>
          </a:p>
          <a:p>
            <a:pPr marL="0" indent="0">
              <a:buNone/>
            </a:pPr>
            <a:r>
              <a:rPr lang="en-US" dirty="0"/>
              <a:t>Hemodynamic changes are related to the rate of the arrhythmia and the presence and extent of underlying heart disease.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00425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22800" y="914400"/>
            <a:ext cx="4265930" cy="709168"/>
          </a:xfrm>
          <a:prstGeom prst="rect">
            <a:avLst/>
          </a:prstGeom>
        </p:spPr>
        <p:txBody>
          <a:bodyPr vert="horz" wrap="square" lIns="0" tIns="16510" rIns="0" bIns="0" rtlCol="0" anchor="ctr">
            <a:spAutoFit/>
          </a:bodyPr>
          <a:lstStyle/>
          <a:p>
            <a:pPr marL="12699">
              <a:lnSpc>
                <a:spcPct val="100000"/>
              </a:lnSpc>
              <a:spcBef>
                <a:spcPts val="130"/>
              </a:spcBef>
            </a:pPr>
            <a:r>
              <a:rPr spc="185" dirty="0">
                <a:solidFill>
                  <a:schemeClr val="tx2">
                    <a:lumMod val="90000"/>
                    <a:lumOff val="10000"/>
                  </a:schemeClr>
                </a:solidFill>
              </a:rPr>
              <a:t>Hexaxial</a:t>
            </a:r>
            <a:r>
              <a:rPr spc="-45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spc="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System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415799" y="2203759"/>
            <a:ext cx="4990465" cy="4857115"/>
            <a:chOff x="2536199" y="2203758"/>
            <a:chExt cx="4990465" cy="4857115"/>
          </a:xfrm>
        </p:grpSpPr>
        <p:sp>
          <p:nvSpPr>
            <p:cNvPr id="4" name="object 4"/>
            <p:cNvSpPr/>
            <p:nvPr/>
          </p:nvSpPr>
          <p:spPr>
            <a:xfrm>
              <a:off x="2541663" y="2209799"/>
              <a:ext cx="4984432" cy="484140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536199" y="2203758"/>
              <a:ext cx="4990465" cy="4857115"/>
            </a:xfrm>
            <a:custGeom>
              <a:avLst/>
              <a:gdLst/>
              <a:ahLst/>
              <a:cxnLst/>
              <a:rect l="l" t="t" r="r" b="b"/>
              <a:pathLst>
                <a:path w="4990465" h="4857115">
                  <a:moveTo>
                    <a:pt x="0" y="0"/>
                  </a:moveTo>
                  <a:lnTo>
                    <a:pt x="4990394" y="0"/>
                  </a:lnTo>
                  <a:lnTo>
                    <a:pt x="4990394" y="4856957"/>
                  </a:lnTo>
                  <a:lnTo>
                    <a:pt x="0" y="4856957"/>
                  </a:lnTo>
                  <a:lnTo>
                    <a:pt x="0" y="0"/>
                  </a:lnTo>
                  <a:close/>
                </a:path>
              </a:pathLst>
            </a:custGeom>
            <a:ln w="89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726816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9960" y="413809"/>
            <a:ext cx="11917680" cy="881591"/>
          </a:xfrm>
        </p:spPr>
        <p:txBody>
          <a:bodyPr>
            <a:normAutofit/>
          </a:bodyPr>
          <a:lstStyle/>
          <a:p>
            <a:r>
              <a:rPr lang="en-US" b="1" dirty="0"/>
              <a:t>What is cardiac axis?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DB909A5-4866-4026-B1DF-E969C7D2E2BB}"/>
              </a:ext>
            </a:extLst>
          </p:cNvPr>
          <p:cNvSpPr/>
          <p:nvPr/>
        </p:nvSpPr>
        <p:spPr>
          <a:xfrm>
            <a:off x="949960" y="1828800"/>
            <a:ext cx="1159764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444444"/>
                </a:solidFill>
                <a:cs typeface="Times New Roman" panose="02020603050405020304" pitchFamily="18" charset="0"/>
              </a:rPr>
              <a:t>The electrical activity of the heart starts at the sinoatrial node then spreads to the atrioventricular (AV) node.</a:t>
            </a:r>
          </a:p>
          <a:p>
            <a:endParaRPr lang="en-US" sz="2400" dirty="0">
              <a:solidFill>
                <a:srgbClr val="444444"/>
              </a:solidFill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444444"/>
                </a:solidFill>
                <a:cs typeface="Times New Roman" panose="02020603050405020304" pitchFamily="18" charset="0"/>
              </a:rPr>
              <a:t>It then spreads down the bundle of His and then Purkinje </a:t>
            </a:r>
            <a:r>
              <a:rPr lang="en-US" sz="2400" dirty="0" err="1">
                <a:solidFill>
                  <a:srgbClr val="444444"/>
                </a:solidFill>
                <a:cs typeface="Times New Roman" panose="02020603050405020304" pitchFamily="18" charset="0"/>
              </a:rPr>
              <a:t>fibres</a:t>
            </a:r>
            <a:r>
              <a:rPr lang="en-US" sz="2400" dirty="0">
                <a:solidFill>
                  <a:srgbClr val="444444"/>
                </a:solidFill>
                <a:cs typeface="Times New Roman" panose="02020603050405020304" pitchFamily="18" charset="0"/>
              </a:rPr>
              <a:t> to cause ventricular contraction.</a:t>
            </a:r>
          </a:p>
          <a:p>
            <a:endParaRPr lang="en-US" sz="2400" dirty="0">
              <a:solidFill>
                <a:srgbClr val="444444"/>
              </a:solidFill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444444"/>
                </a:solidFill>
                <a:cs typeface="Times New Roman" panose="02020603050405020304" pitchFamily="18" charset="0"/>
              </a:rPr>
              <a:t>Whenever the direction of electrical activity is towards a lead you get a positive deflection in that lead.</a:t>
            </a:r>
          </a:p>
          <a:p>
            <a:endParaRPr lang="en-US" sz="2400" dirty="0">
              <a:solidFill>
                <a:srgbClr val="444444"/>
              </a:solidFill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444444"/>
                </a:solidFill>
                <a:cs typeface="Times New Roman" panose="02020603050405020304" pitchFamily="18" charset="0"/>
              </a:rPr>
              <a:t>Whenever the direction of electrical activity is away from a lead you get a negative deflection in that lead.</a:t>
            </a:r>
          </a:p>
          <a:p>
            <a:endParaRPr lang="en-US" sz="2400" dirty="0">
              <a:solidFill>
                <a:srgbClr val="444444"/>
              </a:solidFill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444444"/>
                </a:solidFill>
                <a:cs typeface="Times New Roman" panose="02020603050405020304" pitchFamily="18" charset="0"/>
              </a:rPr>
              <a:t>Cardiac axis gives us an idea of the overall direction of electrical activity.</a:t>
            </a:r>
          </a:p>
        </p:txBody>
      </p:sp>
    </p:spTree>
    <p:extLst>
      <p:ext uri="{BB962C8B-B14F-4D97-AF65-F5344CB8AC3E}">
        <p14:creationId xmlns:p14="http://schemas.microsoft.com/office/powerpoint/2010/main" val="7132524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19064" y="3455377"/>
            <a:ext cx="1435100" cy="861646"/>
          </a:xfrm>
          <a:prstGeom prst="rect">
            <a:avLst/>
          </a:prstGeom>
        </p:spPr>
        <p:txBody>
          <a:bodyPr vert="horz" wrap="square" lIns="0" tIns="15240" rIns="0" bIns="0" rtlCol="0" anchor="ctr">
            <a:spAutoFit/>
          </a:bodyPr>
          <a:lstStyle/>
          <a:p>
            <a:pPr marL="12699">
              <a:lnSpc>
                <a:spcPct val="100000"/>
              </a:lnSpc>
              <a:spcBef>
                <a:spcPts val="120"/>
              </a:spcBef>
            </a:pPr>
            <a:r>
              <a:rPr sz="5499" spc="175" dirty="0">
                <a:solidFill>
                  <a:schemeClr val="tx2">
                    <a:lumMod val="90000"/>
                    <a:lumOff val="10000"/>
                  </a:schemeClr>
                </a:solidFill>
              </a:rPr>
              <a:t>Axis</a:t>
            </a:r>
            <a:endParaRPr sz="5499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60684" y="432943"/>
            <a:ext cx="6767716" cy="66029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817521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studfiles.ru/html/2706/977/html_qZnhqFTixW.HoMA/htmlconvd-KDn87A_html_m6b900f79.jpg">
            <a:extLst>
              <a:ext uri="{FF2B5EF4-FFF2-40B4-BE49-F238E27FC236}">
                <a16:creationId xmlns:a16="http://schemas.microsoft.com/office/drawing/2014/main" id="{EA98A3E7-BF22-43BD-9442-AC55329CC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0" y="773493"/>
            <a:ext cx="6824662" cy="6496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http://www.03kms.ru/uploads/picture_news/treygolnik.jpeg">
            <a:extLst>
              <a:ext uri="{FF2B5EF4-FFF2-40B4-BE49-F238E27FC236}">
                <a16:creationId xmlns:a16="http://schemas.microsoft.com/office/drawing/2014/main" id="{7B6F1431-F968-4BCB-882B-ADE102CD7C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1835"/>
          <a:stretch/>
        </p:blipFill>
        <p:spPr bwMode="auto">
          <a:xfrm>
            <a:off x="769938" y="1524001"/>
            <a:ext cx="4676776" cy="4571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08353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1000" y="247650"/>
            <a:ext cx="9499600" cy="1295400"/>
          </a:xfrm>
        </p:spPr>
        <p:txBody>
          <a:bodyPr>
            <a:noAutofit/>
          </a:bodyPr>
          <a:lstStyle/>
          <a:p>
            <a:r>
              <a:rPr lang="en-US" b="1" u="sng" dirty="0"/>
              <a:t>Normal cardiac axis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07FC8AC-56BA-4F78-92B8-C0499A756B9D}"/>
              </a:ext>
            </a:extLst>
          </p:cNvPr>
          <p:cNvSpPr/>
          <p:nvPr/>
        </p:nvSpPr>
        <p:spPr>
          <a:xfrm>
            <a:off x="1422400" y="1543050"/>
            <a:ext cx="113538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444444"/>
                </a:solidFill>
                <a:cs typeface="Times New Roman" panose="02020603050405020304" pitchFamily="18" charset="0"/>
              </a:rPr>
              <a:t>The axis is the direction of the sum vector of  ventricular depolarization.</a:t>
            </a:r>
          </a:p>
          <a:p>
            <a:endParaRPr lang="en-US" sz="2800" dirty="0">
              <a:solidFill>
                <a:srgbClr val="444444"/>
              </a:solidFill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rgbClr val="444444"/>
                </a:solidFill>
                <a:cs typeface="Times New Roman" panose="02020603050405020304" pitchFamily="18" charset="0"/>
              </a:rPr>
              <a:t>In healthy individuals, you would expect the axis to lie between -30° and +90º.</a:t>
            </a:r>
          </a:p>
          <a:p>
            <a:endParaRPr lang="en-US" sz="2800" dirty="0">
              <a:solidFill>
                <a:srgbClr val="444444"/>
              </a:solidFill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rgbClr val="444444"/>
                </a:solidFill>
                <a:cs typeface="Times New Roman" panose="02020603050405020304" pitchFamily="18" charset="0"/>
              </a:rPr>
              <a:t>The overall direction of electrical activity is towards leads I, II and III. As a result, you see a positive deflection in all of these leads, with lead II showing the most positive deflection as it is the most closely aligned to the overall direction of electrical spread.</a:t>
            </a:r>
          </a:p>
          <a:p>
            <a:endParaRPr lang="en-US" sz="2800" dirty="0">
              <a:solidFill>
                <a:srgbClr val="444444"/>
              </a:solidFill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rgbClr val="444444"/>
                </a:solidFill>
                <a:cs typeface="Times New Roman" panose="02020603050405020304" pitchFamily="18" charset="0"/>
              </a:rPr>
              <a:t>You would expect to see the most negative deflection in </a:t>
            </a:r>
            <a:r>
              <a:rPr lang="en-US" sz="2800" dirty="0" err="1">
                <a:solidFill>
                  <a:srgbClr val="444444"/>
                </a:solidFill>
                <a:cs typeface="Times New Roman" panose="02020603050405020304" pitchFamily="18" charset="0"/>
              </a:rPr>
              <a:t>aVR</a:t>
            </a:r>
            <a:r>
              <a:rPr lang="en-US" sz="2800" dirty="0">
                <a:solidFill>
                  <a:srgbClr val="444444"/>
                </a:solidFill>
                <a:cs typeface="Times New Roman" panose="02020603050405020304" pitchFamily="18" charset="0"/>
              </a:rPr>
              <a:t>. This is due to </a:t>
            </a:r>
            <a:r>
              <a:rPr lang="en-US" sz="2800" dirty="0" err="1">
                <a:solidFill>
                  <a:srgbClr val="444444"/>
                </a:solidFill>
                <a:cs typeface="Times New Roman" panose="02020603050405020304" pitchFamily="18" charset="0"/>
              </a:rPr>
              <a:t>aVR</a:t>
            </a:r>
            <a:r>
              <a:rPr lang="en-US" sz="2800" dirty="0">
                <a:solidFill>
                  <a:srgbClr val="444444"/>
                </a:solidFill>
                <a:cs typeface="Times New Roman" panose="02020603050405020304" pitchFamily="18" charset="0"/>
              </a:rPr>
              <a:t> looking at the heart in the opposite direction.</a:t>
            </a:r>
            <a:endParaRPr lang="en-US" sz="2800" b="0" i="0" dirty="0">
              <a:solidFill>
                <a:srgbClr val="444444"/>
              </a:solidFill>
              <a:effectLst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7983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6200" y="267888"/>
            <a:ext cx="9499600" cy="1295400"/>
          </a:xfrm>
        </p:spPr>
        <p:txBody>
          <a:bodyPr>
            <a:noAutofit/>
          </a:bodyPr>
          <a:lstStyle/>
          <a:p>
            <a:r>
              <a:rPr lang="en-US" b="1" u="sng" dirty="0"/>
              <a:t>Normal cardiac axis</a:t>
            </a:r>
          </a:p>
        </p:txBody>
      </p:sp>
      <p:pic>
        <p:nvPicPr>
          <p:cNvPr id="57347" name="Содержимое 3" descr="ЭКГ при различном положении электрической оси сердца. "/>
          <p:cNvPicPr>
            <a:picLocks noGrp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133" y="3124200"/>
            <a:ext cx="9660467" cy="4648200"/>
          </a:xfr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07FC8AC-56BA-4F78-92B8-C0499A756B9D}"/>
              </a:ext>
            </a:extLst>
          </p:cNvPr>
          <p:cNvSpPr/>
          <p:nvPr/>
        </p:nvSpPr>
        <p:spPr>
          <a:xfrm>
            <a:off x="1363133" y="1563288"/>
            <a:ext cx="100308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444444"/>
                </a:solidFill>
                <a:cs typeface="Times New Roman" panose="02020603050405020304" pitchFamily="18" charset="0"/>
              </a:rPr>
              <a:t>Typical ECG findings for </a:t>
            </a:r>
            <a:r>
              <a:rPr lang="en-US" sz="2400" b="1" dirty="0">
                <a:solidFill>
                  <a:srgbClr val="444444"/>
                </a:solidFill>
                <a:cs typeface="Times New Roman" panose="02020603050405020304" pitchFamily="18" charset="0"/>
              </a:rPr>
              <a:t>normal cardiac axis</a:t>
            </a:r>
            <a:r>
              <a:rPr lang="en-US" sz="2400" dirty="0">
                <a:solidFill>
                  <a:srgbClr val="444444"/>
                </a:solidFill>
                <a:cs typeface="Times New Roman" panose="02020603050405020304" pitchFamily="18" charset="0"/>
              </a:rPr>
              <a:t>:</a:t>
            </a:r>
          </a:p>
          <a:p>
            <a:pPr marL="614363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444444"/>
                </a:solidFill>
                <a:cs typeface="Times New Roman" panose="02020603050405020304" pitchFamily="18" charset="0"/>
              </a:rPr>
              <a:t>Lead II</a:t>
            </a:r>
            <a:r>
              <a:rPr lang="en-US" sz="2400" dirty="0">
                <a:solidFill>
                  <a:srgbClr val="444444"/>
                </a:solidFill>
                <a:cs typeface="Times New Roman" panose="02020603050405020304" pitchFamily="18" charset="0"/>
              </a:rPr>
              <a:t> has the </a:t>
            </a:r>
            <a:r>
              <a:rPr lang="en-US" sz="2400" b="1" dirty="0">
                <a:solidFill>
                  <a:srgbClr val="444444"/>
                </a:solidFill>
                <a:cs typeface="Times New Roman" panose="02020603050405020304" pitchFamily="18" charset="0"/>
              </a:rPr>
              <a:t>most</a:t>
            </a:r>
            <a:r>
              <a:rPr lang="en-US" sz="2400" dirty="0">
                <a:solidFill>
                  <a:srgbClr val="444444"/>
                </a:solidFill>
                <a:cs typeface="Times New Roman" panose="02020603050405020304" pitchFamily="18" charset="0"/>
              </a:rPr>
              <a:t> </a:t>
            </a:r>
            <a:r>
              <a:rPr lang="en-US" sz="2400" b="1" dirty="0">
                <a:solidFill>
                  <a:srgbClr val="444444"/>
                </a:solidFill>
                <a:cs typeface="Times New Roman" panose="02020603050405020304" pitchFamily="18" charset="0"/>
              </a:rPr>
              <a:t>positive</a:t>
            </a:r>
            <a:r>
              <a:rPr lang="en-US" sz="2400" dirty="0">
                <a:solidFill>
                  <a:srgbClr val="444444"/>
                </a:solidFill>
                <a:cs typeface="Times New Roman" panose="02020603050405020304" pitchFamily="18" charset="0"/>
              </a:rPr>
              <a:t> </a:t>
            </a:r>
            <a:r>
              <a:rPr lang="en-US" sz="2400" b="1" dirty="0">
                <a:solidFill>
                  <a:srgbClr val="444444"/>
                </a:solidFill>
                <a:cs typeface="Times New Roman" panose="02020603050405020304" pitchFamily="18" charset="0"/>
              </a:rPr>
              <a:t>deflection</a:t>
            </a:r>
            <a:r>
              <a:rPr lang="en-US" sz="2400" dirty="0">
                <a:solidFill>
                  <a:srgbClr val="444444"/>
                </a:solidFill>
                <a:cs typeface="Times New Roman" panose="02020603050405020304" pitchFamily="18" charset="0"/>
              </a:rPr>
              <a:t> compared to </a:t>
            </a:r>
            <a:r>
              <a:rPr lang="en-US" sz="2400" b="1" dirty="0">
                <a:solidFill>
                  <a:srgbClr val="444444"/>
                </a:solidFill>
                <a:cs typeface="Times New Roman" panose="02020603050405020304" pitchFamily="18" charset="0"/>
              </a:rPr>
              <a:t>leads I and III</a:t>
            </a:r>
            <a:r>
              <a:rPr lang="en-US" sz="2400" dirty="0">
                <a:solidFill>
                  <a:srgbClr val="444444"/>
                </a:solidFill>
                <a:cs typeface="Times New Roman" panose="02020603050405020304" pitchFamily="18" charset="0"/>
              </a:rPr>
              <a:t> which are </a:t>
            </a:r>
            <a:r>
              <a:rPr lang="en-US" sz="2400" b="1" dirty="0">
                <a:solidFill>
                  <a:srgbClr val="444444"/>
                </a:solidFill>
                <a:cs typeface="Times New Roman" panose="02020603050405020304" pitchFamily="18" charset="0"/>
              </a:rPr>
              <a:t>positive</a:t>
            </a:r>
            <a:r>
              <a:rPr lang="en-US" sz="2400" dirty="0">
                <a:solidFill>
                  <a:srgbClr val="444444"/>
                </a:solidFill>
                <a:cs typeface="Times New Roman" panose="02020603050405020304" pitchFamily="18" charset="0"/>
              </a:rPr>
              <a:t>.</a:t>
            </a:r>
            <a:endParaRPr lang="en-US" sz="2400" b="0" i="0" dirty="0">
              <a:solidFill>
                <a:srgbClr val="444444"/>
              </a:solidFill>
              <a:effectLst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7E0C52D-8B09-441E-B64D-C353A52E47C8}"/>
              </a:ext>
            </a:extLst>
          </p:cNvPr>
          <p:cNvSpPr/>
          <p:nvPr/>
        </p:nvSpPr>
        <p:spPr>
          <a:xfrm>
            <a:off x="11279929" y="7411535"/>
            <a:ext cx="2571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* The Isoelectric Lead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78182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4800" y="22302"/>
            <a:ext cx="9499600" cy="1295400"/>
          </a:xfrm>
        </p:spPr>
        <p:txBody>
          <a:bodyPr>
            <a:noAutofit/>
          </a:bodyPr>
          <a:lstStyle/>
          <a:p>
            <a:r>
              <a:rPr lang="en-US" b="1" u="sng" dirty="0"/>
              <a:t>Left axis deviation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6FD7F89-1352-4494-B4E3-E7A42E6E49C3}"/>
              </a:ext>
            </a:extLst>
          </p:cNvPr>
          <p:cNvSpPr/>
          <p:nvPr/>
        </p:nvSpPr>
        <p:spPr>
          <a:xfrm>
            <a:off x="1574800" y="1752600"/>
            <a:ext cx="11430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444444"/>
                </a:solidFill>
                <a:cs typeface="Times New Roman" panose="02020603050405020304" pitchFamily="18" charset="0"/>
              </a:rPr>
              <a:t>Left axis deviation (LAD) involves the direction of </a:t>
            </a:r>
            <a:r>
              <a:rPr lang="en-US" sz="2800" dirty="0" err="1">
                <a:solidFill>
                  <a:srgbClr val="444444"/>
                </a:solidFill>
                <a:cs typeface="Times New Roman" panose="02020603050405020304" pitchFamily="18" charset="0"/>
              </a:rPr>
              <a:t>depolarisation</a:t>
            </a:r>
            <a:r>
              <a:rPr lang="en-US" sz="2800" dirty="0">
                <a:solidFill>
                  <a:srgbClr val="444444"/>
                </a:solidFill>
                <a:cs typeface="Times New Roman" panose="02020603050405020304" pitchFamily="18" charset="0"/>
              </a:rPr>
              <a:t> being distorted to the left (between -30° and -90°).</a:t>
            </a:r>
          </a:p>
          <a:p>
            <a:endParaRPr lang="en-US" sz="2800" dirty="0">
              <a:solidFill>
                <a:srgbClr val="444444"/>
              </a:solidFill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rgbClr val="444444"/>
                </a:solidFill>
                <a:cs typeface="Times New Roman" panose="02020603050405020304" pitchFamily="18" charset="0"/>
              </a:rPr>
              <a:t>This results in the deflection of lead III becoming negative (this is only considered significant if the deflection of lead II also becomes negative).</a:t>
            </a:r>
          </a:p>
          <a:p>
            <a:endParaRPr lang="en-US" sz="2800" dirty="0">
              <a:solidFill>
                <a:srgbClr val="444444"/>
              </a:solidFill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rgbClr val="444444"/>
                </a:solidFill>
                <a:cs typeface="Times New Roman" panose="02020603050405020304" pitchFamily="18" charset="0"/>
              </a:rPr>
              <a:t>LAD is usually caused by conduction abnormalities.</a:t>
            </a:r>
            <a:endParaRPr lang="en-US" sz="2800" b="0" i="0" dirty="0">
              <a:solidFill>
                <a:srgbClr val="444444"/>
              </a:solidFill>
              <a:effectLst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3384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2400" y="330808"/>
            <a:ext cx="9499600" cy="1295400"/>
          </a:xfrm>
        </p:spPr>
        <p:txBody>
          <a:bodyPr>
            <a:noAutofit/>
          </a:bodyPr>
          <a:lstStyle/>
          <a:p>
            <a:r>
              <a:rPr lang="en-US" b="1" u="sng" dirty="0"/>
              <a:t>Left axis deviation</a:t>
            </a:r>
          </a:p>
        </p:txBody>
      </p:sp>
      <p:pic>
        <p:nvPicPr>
          <p:cNvPr id="62467" name="Содержимое 3" descr="Отклонение электрической оси сердца влево. Угол альфа - 30 град"/>
          <p:cNvPicPr>
            <a:picLocks noGrp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090" y="2895600"/>
            <a:ext cx="11026510" cy="4698392"/>
          </a:xfr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6FD7F89-1352-4494-B4E3-E7A42E6E49C3}"/>
              </a:ext>
            </a:extLst>
          </p:cNvPr>
          <p:cNvSpPr/>
          <p:nvPr/>
        </p:nvSpPr>
        <p:spPr>
          <a:xfrm>
            <a:off x="1439333" y="1447800"/>
            <a:ext cx="9067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444444"/>
                </a:solidFill>
                <a:cs typeface="Times New Roman" panose="02020603050405020304" pitchFamily="18" charset="0"/>
              </a:rPr>
              <a:t>Typical ECG findings for </a:t>
            </a:r>
            <a:r>
              <a:rPr lang="en-US" sz="2400" b="1" dirty="0">
                <a:solidFill>
                  <a:srgbClr val="444444"/>
                </a:solidFill>
                <a:cs typeface="Times New Roman" panose="02020603050405020304" pitchFamily="18" charset="0"/>
              </a:rPr>
              <a:t>left axis deviation</a:t>
            </a:r>
            <a:r>
              <a:rPr lang="en-US" sz="2400" dirty="0">
                <a:solidFill>
                  <a:srgbClr val="444444"/>
                </a:solidFill>
                <a:cs typeface="Times New Roman" panose="02020603050405020304" pitchFamily="18" charset="0"/>
              </a:rPr>
              <a:t>:</a:t>
            </a:r>
          </a:p>
          <a:p>
            <a:pPr marL="803275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444444"/>
                </a:solidFill>
                <a:cs typeface="Times New Roman" panose="02020603050405020304" pitchFamily="18" charset="0"/>
              </a:rPr>
              <a:t>Lead I</a:t>
            </a:r>
            <a:r>
              <a:rPr lang="en-US" sz="2400" dirty="0">
                <a:solidFill>
                  <a:srgbClr val="444444"/>
                </a:solidFill>
                <a:cs typeface="Times New Roman" panose="02020603050405020304" pitchFamily="18" charset="0"/>
              </a:rPr>
              <a:t> has the </a:t>
            </a:r>
            <a:r>
              <a:rPr lang="en-US" sz="2400" b="1" dirty="0">
                <a:solidFill>
                  <a:srgbClr val="444444"/>
                </a:solidFill>
                <a:cs typeface="Times New Roman" panose="02020603050405020304" pitchFamily="18" charset="0"/>
              </a:rPr>
              <a:t>most</a:t>
            </a:r>
            <a:r>
              <a:rPr lang="en-US" sz="2400" dirty="0">
                <a:solidFill>
                  <a:srgbClr val="444444"/>
                </a:solidFill>
                <a:cs typeface="Times New Roman" panose="02020603050405020304" pitchFamily="18" charset="0"/>
              </a:rPr>
              <a:t> </a:t>
            </a:r>
            <a:r>
              <a:rPr lang="en-US" sz="2400" b="1" dirty="0">
                <a:solidFill>
                  <a:srgbClr val="444444"/>
                </a:solidFill>
                <a:cs typeface="Times New Roman" panose="02020603050405020304" pitchFamily="18" charset="0"/>
              </a:rPr>
              <a:t>positive</a:t>
            </a:r>
            <a:r>
              <a:rPr lang="en-US" sz="2400" dirty="0">
                <a:solidFill>
                  <a:srgbClr val="444444"/>
                </a:solidFill>
                <a:cs typeface="Times New Roman" panose="02020603050405020304" pitchFamily="18" charset="0"/>
              </a:rPr>
              <a:t> </a:t>
            </a:r>
            <a:r>
              <a:rPr lang="en-US" sz="2400" b="1" dirty="0">
                <a:solidFill>
                  <a:srgbClr val="444444"/>
                </a:solidFill>
                <a:cs typeface="Times New Roman" panose="02020603050405020304" pitchFamily="18" charset="0"/>
              </a:rPr>
              <a:t>deflection</a:t>
            </a:r>
            <a:r>
              <a:rPr lang="en-US" sz="2400" dirty="0">
                <a:solidFill>
                  <a:srgbClr val="444444"/>
                </a:solidFill>
                <a:cs typeface="Times New Roman" panose="02020603050405020304" pitchFamily="18" charset="0"/>
              </a:rPr>
              <a:t>.</a:t>
            </a:r>
          </a:p>
          <a:p>
            <a:pPr marL="803275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444444"/>
                </a:solidFill>
                <a:cs typeface="Times New Roman" panose="02020603050405020304" pitchFamily="18" charset="0"/>
              </a:rPr>
              <a:t>Leads II</a:t>
            </a:r>
            <a:r>
              <a:rPr lang="en-US" sz="2400" dirty="0">
                <a:solidFill>
                  <a:srgbClr val="444444"/>
                </a:solidFill>
                <a:cs typeface="Times New Roman" panose="02020603050405020304" pitchFamily="18" charset="0"/>
              </a:rPr>
              <a:t> and </a:t>
            </a:r>
            <a:r>
              <a:rPr lang="en-US" sz="2400" b="1" dirty="0">
                <a:solidFill>
                  <a:srgbClr val="444444"/>
                </a:solidFill>
                <a:cs typeface="Times New Roman" panose="02020603050405020304" pitchFamily="18" charset="0"/>
              </a:rPr>
              <a:t>III</a:t>
            </a:r>
            <a:r>
              <a:rPr lang="en-US" sz="2400" dirty="0">
                <a:solidFill>
                  <a:srgbClr val="444444"/>
                </a:solidFill>
                <a:cs typeface="Times New Roman" panose="02020603050405020304" pitchFamily="18" charset="0"/>
              </a:rPr>
              <a:t> are </a:t>
            </a:r>
            <a:r>
              <a:rPr lang="en-US" sz="2400" b="1" dirty="0">
                <a:solidFill>
                  <a:srgbClr val="444444"/>
                </a:solidFill>
                <a:cs typeface="Times New Roman" panose="02020603050405020304" pitchFamily="18" charset="0"/>
              </a:rPr>
              <a:t>negative</a:t>
            </a:r>
            <a:r>
              <a:rPr lang="en-US" sz="2400" dirty="0">
                <a:solidFill>
                  <a:srgbClr val="444444"/>
                </a:solidFill>
                <a:cs typeface="Times New Roman" panose="02020603050405020304" pitchFamily="18" charset="0"/>
              </a:rPr>
              <a:t>.</a:t>
            </a:r>
            <a:endParaRPr lang="en-US" sz="2400" b="0" i="0" dirty="0">
              <a:solidFill>
                <a:srgbClr val="444444"/>
              </a:solidFill>
              <a:effectLst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369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9960" y="413809"/>
            <a:ext cx="11917680" cy="881591"/>
          </a:xfrm>
        </p:spPr>
        <p:txBody>
          <a:bodyPr>
            <a:normAutofit/>
          </a:bodyPr>
          <a:lstStyle/>
          <a:p>
            <a:r>
              <a:rPr lang="en-US" b="1" u="sng" dirty="0"/>
              <a:t>Right axis deviation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DB909A5-4866-4026-B1DF-E969C7D2E2BB}"/>
              </a:ext>
            </a:extLst>
          </p:cNvPr>
          <p:cNvSpPr/>
          <p:nvPr/>
        </p:nvSpPr>
        <p:spPr>
          <a:xfrm>
            <a:off x="949960" y="1828800"/>
            <a:ext cx="1159764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444444"/>
                </a:solidFill>
                <a:cs typeface="Times New Roman" panose="02020603050405020304" pitchFamily="18" charset="0"/>
              </a:rPr>
              <a:t>Right axis deviation (RAD) involves the direction of </a:t>
            </a:r>
            <a:r>
              <a:rPr lang="en-US" sz="2400" dirty="0" err="1">
                <a:solidFill>
                  <a:srgbClr val="444444"/>
                </a:solidFill>
                <a:cs typeface="Times New Roman" panose="02020603050405020304" pitchFamily="18" charset="0"/>
              </a:rPr>
              <a:t>depolarisation</a:t>
            </a:r>
            <a:r>
              <a:rPr lang="en-US" sz="2400" dirty="0">
                <a:solidFill>
                  <a:srgbClr val="444444"/>
                </a:solidFill>
                <a:cs typeface="Times New Roman" panose="02020603050405020304" pitchFamily="18" charset="0"/>
              </a:rPr>
              <a:t> being distorted to the right (between +90º and +180º).</a:t>
            </a:r>
          </a:p>
          <a:p>
            <a:endParaRPr lang="en-US" sz="2400" dirty="0">
              <a:solidFill>
                <a:srgbClr val="444444"/>
              </a:solidFill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444444"/>
                </a:solidFill>
                <a:cs typeface="Times New Roman" panose="02020603050405020304" pitchFamily="18" charset="0"/>
              </a:rPr>
              <a:t>The most common cause of RAD is right ventricular hypertrophy. Extra right ventricular tissue results in a stronger electrical signal being generated by the right side of the heart. This causes the deflection in lead I to become negative and the deflection in lead </a:t>
            </a:r>
            <a:r>
              <a:rPr lang="en-US" sz="2400" dirty="0" err="1">
                <a:solidFill>
                  <a:srgbClr val="444444"/>
                </a:solidFill>
                <a:cs typeface="Times New Roman" panose="02020603050405020304" pitchFamily="18" charset="0"/>
              </a:rPr>
              <a:t>aVF</a:t>
            </a:r>
            <a:r>
              <a:rPr lang="en-US" sz="2400" dirty="0">
                <a:solidFill>
                  <a:srgbClr val="444444"/>
                </a:solidFill>
                <a:cs typeface="Times New Roman" panose="02020603050405020304" pitchFamily="18" charset="0"/>
              </a:rPr>
              <a:t>/III to be more positive.</a:t>
            </a:r>
          </a:p>
          <a:p>
            <a:endParaRPr lang="en-US" sz="2400" dirty="0">
              <a:solidFill>
                <a:srgbClr val="444444"/>
              </a:solidFill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444444"/>
                </a:solidFill>
                <a:cs typeface="Times New Roman" panose="02020603050405020304" pitchFamily="18" charset="0"/>
              </a:rPr>
              <a:t>RAD is commonly associated with conditions such as pulmonary hypertension, as they cause right ventricular hypertrophy. RAD can, however, be a normal finding in very tall individuals.</a:t>
            </a:r>
          </a:p>
        </p:txBody>
      </p:sp>
    </p:spTree>
    <p:extLst>
      <p:ext uri="{BB962C8B-B14F-4D97-AF65-F5344CB8AC3E}">
        <p14:creationId xmlns:p14="http://schemas.microsoft.com/office/powerpoint/2010/main" val="29434415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9960" y="413809"/>
            <a:ext cx="11917680" cy="881591"/>
          </a:xfrm>
        </p:spPr>
        <p:txBody>
          <a:bodyPr>
            <a:normAutofit/>
          </a:bodyPr>
          <a:lstStyle/>
          <a:p>
            <a:r>
              <a:rPr lang="en-US" b="1" u="sng" dirty="0"/>
              <a:t>Right axis deviation</a:t>
            </a:r>
          </a:p>
        </p:txBody>
      </p:sp>
      <p:pic>
        <p:nvPicPr>
          <p:cNvPr id="64515" name="Содержимое 3" descr="Отклонение электрической оси сердца вправо. Угол альфа + 120 град"/>
          <p:cNvPicPr>
            <a:picLocks noGrp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9960" y="3539192"/>
            <a:ext cx="9311640" cy="4233208"/>
          </a:xfr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69BE808-38D8-4C88-98B3-A94E15FEF77F}"/>
              </a:ext>
            </a:extLst>
          </p:cNvPr>
          <p:cNvSpPr/>
          <p:nvPr/>
        </p:nvSpPr>
        <p:spPr>
          <a:xfrm>
            <a:off x="949960" y="1447800"/>
            <a:ext cx="100736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Typical ECG findings for right axis deviation:</a:t>
            </a:r>
          </a:p>
          <a:p>
            <a:endParaRPr lang="en-US" sz="2400" dirty="0"/>
          </a:p>
          <a:p>
            <a:r>
              <a:rPr lang="en-US" sz="2400" b="1" dirty="0"/>
              <a:t>Lead III</a:t>
            </a:r>
            <a:r>
              <a:rPr lang="en-US" sz="2400" dirty="0"/>
              <a:t> has the most positive deflection and </a:t>
            </a:r>
            <a:r>
              <a:rPr lang="en-US" sz="2400" b="1" dirty="0"/>
              <a:t>lead I</a:t>
            </a:r>
            <a:r>
              <a:rPr lang="en-US" sz="2400" dirty="0"/>
              <a:t> should be </a:t>
            </a:r>
            <a:r>
              <a:rPr lang="en-US" sz="2400" b="1" dirty="0"/>
              <a:t>negative</a:t>
            </a:r>
            <a:r>
              <a:rPr lang="en-US" sz="2400" dirty="0"/>
              <a:t>.</a:t>
            </a:r>
          </a:p>
          <a:p>
            <a:r>
              <a:rPr lang="en-US" sz="2400" dirty="0"/>
              <a:t>Right axis deviation is associated with right ventricular hypertrophy.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787111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7A42D6-D098-44BE-A5FB-13694754C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9E6E8ADC-247C-4BC6-AAFA-DC59639FC6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6667"/>
          <a:stretch/>
        </p:blipFill>
        <p:spPr>
          <a:xfrm>
            <a:off x="584200" y="496148"/>
            <a:ext cx="10806746" cy="702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770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ardiac-axis-trainer">
            <a:hlinkClick r:id="" action="ppaction://media"/>
            <a:extLst>
              <a:ext uri="{FF2B5EF4-FFF2-40B4-BE49-F238E27FC236}">
                <a16:creationId xmlns:a16="http://schemas.microsoft.com/office/drawing/2014/main" id="{52368BF9-F6EC-4DBF-9442-2AD196AE1F9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000" y="6350"/>
            <a:ext cx="13563599" cy="7613650"/>
          </a:xfrm>
        </p:spPr>
      </p:pic>
    </p:spTree>
    <p:extLst>
      <p:ext uri="{BB962C8B-B14F-4D97-AF65-F5344CB8AC3E}">
        <p14:creationId xmlns:p14="http://schemas.microsoft.com/office/powerpoint/2010/main" val="18813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C18818-2F79-4F4F-92B1-FE2935C44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6914" y="238703"/>
            <a:ext cx="10658686" cy="1587267"/>
          </a:xfrm>
        </p:spPr>
        <p:txBody>
          <a:bodyPr/>
          <a:lstStyle/>
          <a:p>
            <a:r>
              <a:rPr lang="en-US" dirty="0"/>
              <a:t>P waves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52D08D-8DCF-4710-85C9-3DA1A7C3DB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8701" y="4758267"/>
            <a:ext cx="10139413" cy="2585719"/>
          </a:xfrm>
        </p:spPr>
        <p:txBody>
          <a:bodyPr>
            <a:normAutofit/>
          </a:bodyPr>
          <a:lstStyle/>
          <a:p>
            <a:r>
              <a:rPr lang="en-US" dirty="0"/>
              <a:t>Duration ≤0,12 seconds.</a:t>
            </a:r>
          </a:p>
          <a:p>
            <a:r>
              <a:rPr lang="en-US" dirty="0"/>
              <a:t>Amplitude &lt;2,5 mm in the limb leads.</a:t>
            </a:r>
          </a:p>
        </p:txBody>
      </p:sp>
      <p:pic>
        <p:nvPicPr>
          <p:cNvPr id="5" name="Объект 3">
            <a:extLst>
              <a:ext uri="{FF2B5EF4-FFF2-40B4-BE49-F238E27FC236}">
                <a16:creationId xmlns:a16="http://schemas.microsoft.com/office/drawing/2014/main" id="{C3311497-3ABE-49DD-96D7-831F0293D3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20066" r="28320" b="52943"/>
          <a:stretch/>
        </p:blipFill>
        <p:spPr>
          <a:xfrm>
            <a:off x="4496618" y="1442791"/>
            <a:ext cx="9320982" cy="2355505"/>
          </a:xfrm>
          <a:prstGeom prst="rect">
            <a:avLst/>
          </a:prstGeom>
        </p:spPr>
      </p:pic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A3ECB2E4-C9E1-4B35-92E3-1645407D5942}"/>
              </a:ext>
            </a:extLst>
          </p:cNvPr>
          <p:cNvCxnSpPr/>
          <p:nvPr/>
        </p:nvCxnSpPr>
        <p:spPr>
          <a:xfrm>
            <a:off x="11785600" y="6581986"/>
            <a:ext cx="0" cy="762000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36D8295-6BEC-4CDB-82EB-94DA21B934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721" y="1179453"/>
            <a:ext cx="3952720" cy="308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2373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3015C68E-1E45-44B4-8454-9F79275572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6607" r="7600" b="4134"/>
          <a:stretch/>
        </p:blipFill>
        <p:spPr>
          <a:xfrm>
            <a:off x="0" y="1447800"/>
            <a:ext cx="13817600" cy="603771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ECDC90C-60D9-400A-950F-EEE83587F4A5}"/>
              </a:ext>
            </a:extLst>
          </p:cNvPr>
          <p:cNvSpPr/>
          <p:nvPr/>
        </p:nvSpPr>
        <p:spPr>
          <a:xfrm>
            <a:off x="33865" y="4990263"/>
            <a:ext cx="6027737" cy="36933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always positive in II lead during sinus rhythm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B6FFCF08-FE5D-4579-A90B-D171BD10551D}"/>
              </a:ext>
            </a:extLst>
          </p:cNvPr>
          <p:cNvSpPr/>
          <p:nvPr/>
        </p:nvSpPr>
        <p:spPr>
          <a:xfrm>
            <a:off x="1041400" y="4466655"/>
            <a:ext cx="381000" cy="41014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6C6D31C3-31BE-48DF-A667-F7D543C2548B}"/>
              </a:ext>
            </a:extLst>
          </p:cNvPr>
          <p:cNvSpPr/>
          <p:nvPr/>
        </p:nvSpPr>
        <p:spPr>
          <a:xfrm>
            <a:off x="2082800" y="4466655"/>
            <a:ext cx="381000" cy="41014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E4CC0D73-5ADE-4642-9405-51421DD4A15B}"/>
              </a:ext>
            </a:extLst>
          </p:cNvPr>
          <p:cNvSpPr/>
          <p:nvPr/>
        </p:nvSpPr>
        <p:spPr>
          <a:xfrm>
            <a:off x="3077633" y="4504451"/>
            <a:ext cx="381000" cy="41014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BDDC67E-259F-4366-B8FE-2564A624576F}"/>
              </a:ext>
            </a:extLst>
          </p:cNvPr>
          <p:cNvSpPr/>
          <p:nvPr/>
        </p:nvSpPr>
        <p:spPr>
          <a:xfrm>
            <a:off x="5311773" y="1921978"/>
            <a:ext cx="2261660" cy="369332"/>
          </a:xfrm>
          <a:prstGeom prst="rect">
            <a:avLst/>
          </a:prstGeom>
          <a:solidFill>
            <a:srgbClr val="30754F"/>
          </a:solidFill>
          <a:ln>
            <a:solidFill>
              <a:srgbClr val="30754F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negative in 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</a:rPr>
              <a:t>aVR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6A8C60F2-2C41-44C6-AB13-B74761FF5A21}"/>
              </a:ext>
            </a:extLst>
          </p:cNvPr>
          <p:cNvSpPr/>
          <p:nvPr/>
        </p:nvSpPr>
        <p:spPr>
          <a:xfrm>
            <a:off x="6061603" y="4432788"/>
            <a:ext cx="381000" cy="410145"/>
          </a:xfrm>
          <a:prstGeom prst="ellipse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5D61CCDD-BCBD-422F-B36C-62F2FC615CB2}"/>
              </a:ext>
            </a:extLst>
          </p:cNvPr>
          <p:cNvSpPr/>
          <p:nvPr/>
        </p:nvSpPr>
        <p:spPr>
          <a:xfrm>
            <a:off x="6044670" y="2475423"/>
            <a:ext cx="381000" cy="410145"/>
          </a:xfrm>
          <a:prstGeom prst="ellipse">
            <a:avLst/>
          </a:prstGeom>
          <a:noFill/>
          <a:ln w="38100">
            <a:solidFill>
              <a:srgbClr val="3075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EB2D1B47-83D7-4321-BE17-F990EC27DD01}"/>
              </a:ext>
            </a:extLst>
          </p:cNvPr>
          <p:cNvSpPr/>
          <p:nvPr/>
        </p:nvSpPr>
        <p:spPr>
          <a:xfrm>
            <a:off x="6044670" y="6413988"/>
            <a:ext cx="381000" cy="410145"/>
          </a:xfrm>
          <a:prstGeom prst="ellipse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F27193CD-1FBB-4D36-8927-642163A44726}"/>
              </a:ext>
            </a:extLst>
          </p:cNvPr>
          <p:cNvSpPr/>
          <p:nvPr/>
        </p:nvSpPr>
        <p:spPr>
          <a:xfrm>
            <a:off x="3077103" y="2454203"/>
            <a:ext cx="381000" cy="410145"/>
          </a:xfrm>
          <a:prstGeom prst="ellipse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B06F0B17-2610-4481-A5C9-B3814571C20C}"/>
              </a:ext>
            </a:extLst>
          </p:cNvPr>
          <p:cNvSpPr/>
          <p:nvPr/>
        </p:nvSpPr>
        <p:spPr>
          <a:xfrm>
            <a:off x="12089340" y="2491792"/>
            <a:ext cx="381000" cy="410145"/>
          </a:xfrm>
          <a:prstGeom prst="ellipse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09F75048-D64E-466B-AD33-1DE6E376D5BF}"/>
              </a:ext>
            </a:extLst>
          </p:cNvPr>
          <p:cNvSpPr/>
          <p:nvPr/>
        </p:nvSpPr>
        <p:spPr>
          <a:xfrm>
            <a:off x="12143313" y="4504450"/>
            <a:ext cx="381000" cy="410145"/>
          </a:xfrm>
          <a:prstGeom prst="ellipse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84FE8A10-E19C-4DB2-B62E-2AB8FE129522}"/>
              </a:ext>
            </a:extLst>
          </p:cNvPr>
          <p:cNvSpPr/>
          <p:nvPr/>
        </p:nvSpPr>
        <p:spPr>
          <a:xfrm>
            <a:off x="12089340" y="6407652"/>
            <a:ext cx="381000" cy="410145"/>
          </a:xfrm>
          <a:prstGeom prst="ellipse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E741CC7-D49E-433D-B9D7-AECEBFE44ABD}"/>
              </a:ext>
            </a:extLst>
          </p:cNvPr>
          <p:cNvSpPr/>
          <p:nvPr/>
        </p:nvSpPr>
        <p:spPr>
          <a:xfrm>
            <a:off x="7647119" y="5153909"/>
            <a:ext cx="6136616" cy="369332"/>
          </a:xfrm>
          <a:prstGeom prst="rect">
            <a:avLst/>
          </a:prstGeom>
          <a:solidFill>
            <a:srgbClr val="0E282A"/>
          </a:solidFill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virtually always positive in I, 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</a:rPr>
              <a:t>aVL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</a:rPr>
              <a:t>aVF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, V4-V6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5E70ABD8-1D30-4936-B791-4FEFF19A19C1}"/>
              </a:ext>
            </a:extLst>
          </p:cNvPr>
          <p:cNvSpPr/>
          <p:nvPr/>
        </p:nvSpPr>
        <p:spPr>
          <a:xfrm>
            <a:off x="7556500" y="172499"/>
            <a:ext cx="3684060" cy="1200329"/>
          </a:xfrm>
          <a:prstGeom prst="rect">
            <a:avLst/>
          </a:prstGeom>
          <a:solidFill>
            <a:srgbClr val="DE8032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frequently biphasic in V1 (occasionally in V2). </a:t>
            </a:r>
          </a:p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The negative deflection is normally &lt;1 mm.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D3761161-6829-4D80-9734-035A0457EC4A}"/>
              </a:ext>
            </a:extLst>
          </p:cNvPr>
          <p:cNvSpPr/>
          <p:nvPr/>
        </p:nvSpPr>
        <p:spPr>
          <a:xfrm>
            <a:off x="9067005" y="2475422"/>
            <a:ext cx="381000" cy="410145"/>
          </a:xfrm>
          <a:prstGeom prst="ellipse">
            <a:avLst/>
          </a:prstGeom>
          <a:noFill/>
          <a:ln w="38100">
            <a:solidFill>
              <a:srgbClr val="DE80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9FCF8FC8-28FB-42B5-95FA-7448012DFB84}"/>
              </a:ext>
            </a:extLst>
          </p:cNvPr>
          <p:cNvSpPr/>
          <p:nvPr/>
        </p:nvSpPr>
        <p:spPr>
          <a:xfrm>
            <a:off x="9067005" y="4481389"/>
            <a:ext cx="381000" cy="410145"/>
          </a:xfrm>
          <a:prstGeom prst="ellipse">
            <a:avLst/>
          </a:prstGeom>
          <a:noFill/>
          <a:ln w="38100">
            <a:solidFill>
              <a:srgbClr val="DE80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9119DB0C-3C1E-4539-8245-B7DDCD3A3980}"/>
              </a:ext>
            </a:extLst>
          </p:cNvPr>
          <p:cNvSpPr/>
          <p:nvPr/>
        </p:nvSpPr>
        <p:spPr>
          <a:xfrm>
            <a:off x="315709" y="415984"/>
            <a:ext cx="31423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P waves</a:t>
            </a:r>
            <a:endParaRPr lang="ru-RU" sz="3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0516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7F384F-C829-4DA0-807D-C56886BA8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ECG - atrial fibrillation - p waves">
            <a:extLst>
              <a:ext uri="{FF2B5EF4-FFF2-40B4-BE49-F238E27FC236}">
                <a16:creationId xmlns:a16="http://schemas.microsoft.com/office/drawing/2014/main" id="{87136A4D-FF32-4157-8042-D554A5C3271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75" y="413809"/>
            <a:ext cx="12395649" cy="6982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69823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404C7B7-C2E6-46B3-9485-8206283D78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7155" y="1752600"/>
            <a:ext cx="12603290" cy="4550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4871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0E439A-9C38-4D0C-9D9E-8C7458989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960" y="413809"/>
            <a:ext cx="10835640" cy="1186391"/>
          </a:xfrm>
        </p:spPr>
        <p:txBody>
          <a:bodyPr/>
          <a:lstStyle/>
          <a:p>
            <a:r>
              <a:rPr lang="en-US" sz="4000" dirty="0"/>
              <a:t>ECG Criteria of Right Atrial Enlargement</a:t>
            </a:r>
            <a:endParaRPr lang="ru-RU" sz="4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9F482B-8462-47D8-9EB4-753237E0F6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9960" y="2069042"/>
            <a:ext cx="12054840" cy="493151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Right atrial enlargement produces a peaked P wave (P pulmonale) with amplitude:</a:t>
            </a:r>
          </a:p>
          <a:p>
            <a:r>
              <a:rPr lang="en-US" dirty="0"/>
              <a:t>&gt; 2.5 mm in the inferior leads (II, III and AVF)</a:t>
            </a:r>
          </a:p>
          <a:p>
            <a:r>
              <a:rPr lang="en-US" dirty="0"/>
              <a:t>&gt; 1.5 mm in V1 and V2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C210B40-EE44-44C4-A409-7CF3C48D7C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4904"/>
          <a:stretch/>
        </p:blipFill>
        <p:spPr>
          <a:xfrm>
            <a:off x="7594600" y="3659126"/>
            <a:ext cx="5410200" cy="369946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AB6AD4-0162-4D4E-9F51-1F1A96C812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4613591"/>
            <a:ext cx="6711133" cy="274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2230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413D1071-2936-46C0-9BA5-55700D30C3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9200" y="228600"/>
            <a:ext cx="9296400" cy="646099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08CB167-748C-4C5C-B8DF-5DF08B0384E1}"/>
              </a:ext>
            </a:extLst>
          </p:cNvPr>
          <p:cNvSpPr/>
          <p:nvPr/>
        </p:nvSpPr>
        <p:spPr>
          <a:xfrm>
            <a:off x="2336800" y="6917340"/>
            <a:ext cx="69088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>
                <a:latin typeface="-apple-system"/>
              </a:rPr>
              <a:t>Right atrial enlargement: P pulmonale</a:t>
            </a:r>
          </a:p>
          <a:p>
            <a:r>
              <a:rPr lang="en-US" sz="2400" dirty="0">
                <a:latin typeface="-apple-system"/>
              </a:rPr>
              <a:t>P wave amplitude &gt; 2.5mm in leads II, III and </a:t>
            </a:r>
            <a:r>
              <a:rPr lang="en-US" sz="2400" dirty="0" err="1">
                <a:latin typeface="-apple-system"/>
              </a:rPr>
              <a:t>aVF</a:t>
            </a:r>
            <a:endParaRPr lang="en-US" sz="2400" b="0" i="0" dirty="0"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22684960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 pulmonale Right atrial hypertrophy in V1 V2">
            <a:extLst>
              <a:ext uri="{FF2B5EF4-FFF2-40B4-BE49-F238E27FC236}">
                <a16:creationId xmlns:a16="http://schemas.microsoft.com/office/drawing/2014/main" id="{0DDC641C-B37A-4BFD-AF1C-E5AD0D9BC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0" y="398462"/>
            <a:ext cx="3810000" cy="670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5427122-3E01-42F7-BA2A-820752C71931}"/>
              </a:ext>
            </a:extLst>
          </p:cNvPr>
          <p:cNvSpPr/>
          <p:nvPr/>
        </p:nvSpPr>
        <p:spPr>
          <a:xfrm>
            <a:off x="3937000" y="7189272"/>
            <a:ext cx="70936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-apple-system"/>
              </a:rPr>
              <a:t>Right atrial enlargement: P wave amplitude &gt; 1.5 mm in V1 and V2</a:t>
            </a:r>
            <a:endParaRPr lang="en-US" sz="2000" b="0" i="0" dirty="0"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31291846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BD1D2B-9CC0-48BC-A8DC-4EB01CD56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960" y="457200"/>
            <a:ext cx="10835640" cy="925514"/>
          </a:xfrm>
        </p:spPr>
        <p:txBody>
          <a:bodyPr>
            <a:normAutofit/>
          </a:bodyPr>
          <a:lstStyle/>
          <a:p>
            <a:r>
              <a:rPr lang="en-US" sz="4000" dirty="0"/>
              <a:t>ECG Criteria for Left Atrial Enlargement</a:t>
            </a:r>
            <a:endParaRPr lang="ru-RU" sz="4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EABC9D-996F-4D53-B639-600B87685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9960" y="1524000"/>
            <a:ext cx="12359640" cy="92551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dirty="0"/>
              <a:t>LAE produces a broad, bifid P wave in lead II (P </a:t>
            </a:r>
            <a:r>
              <a:rPr lang="en-US" sz="3000" dirty="0" err="1"/>
              <a:t>mitrale</a:t>
            </a:r>
            <a:r>
              <a:rPr lang="en-US" sz="3000" dirty="0"/>
              <a:t>) and enlarges the terminal negative portion of the P wave in V1.</a:t>
            </a:r>
          </a:p>
          <a:p>
            <a:pPr marL="0" indent="0">
              <a:buNone/>
            </a:pPr>
            <a:endParaRPr lang="en-US" sz="3800" dirty="0"/>
          </a:p>
          <a:p>
            <a:endParaRPr lang="ru-RU" dirty="0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FC94EEE7-2D6B-46BA-BAAD-46C2F5854BD6}"/>
              </a:ext>
            </a:extLst>
          </p:cNvPr>
          <p:cNvSpPr txBox="1">
            <a:spLocks/>
          </p:cNvSpPr>
          <p:nvPr/>
        </p:nvSpPr>
        <p:spPr>
          <a:xfrm>
            <a:off x="928571" y="2971800"/>
            <a:ext cx="7732829" cy="4343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59072" indent="-259072" algn="l" defTabSz="1036290" rtl="0" eaLnBrk="1" latinLnBrk="0" hangingPunct="1">
              <a:lnSpc>
                <a:spcPct val="90000"/>
              </a:lnSpc>
              <a:spcBef>
                <a:spcPts val="1133"/>
              </a:spcBef>
              <a:buFont typeface="Arial" panose="020B0604020202020204" pitchFamily="34" charset="0"/>
              <a:buChar char="•"/>
              <a:defRPr sz="31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77217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7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95362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13507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31651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49796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67941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86086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04230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000" b="1" dirty="0"/>
              <a:t>In lead II</a:t>
            </a:r>
          </a:p>
          <a:p>
            <a:r>
              <a:rPr lang="en-US" sz="3000" dirty="0"/>
              <a:t>Bifid P wave with &gt; 40 </a:t>
            </a:r>
            <a:r>
              <a:rPr lang="en-US" sz="3000" dirty="0" err="1"/>
              <a:t>ms</a:t>
            </a:r>
            <a:r>
              <a:rPr lang="en-US" sz="3000" dirty="0"/>
              <a:t> between the two peaks</a:t>
            </a:r>
          </a:p>
          <a:p>
            <a:r>
              <a:rPr lang="en-US" sz="3000" dirty="0"/>
              <a:t>Total P wave duration &gt; 110 </a:t>
            </a:r>
            <a:r>
              <a:rPr lang="en-US" sz="3000" dirty="0" err="1"/>
              <a:t>ms</a:t>
            </a:r>
            <a:endParaRPr lang="en-US" sz="3000" dirty="0"/>
          </a:p>
          <a:p>
            <a:endParaRPr lang="en-US" sz="3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000" b="1" dirty="0"/>
              <a:t>In V1</a:t>
            </a:r>
          </a:p>
          <a:p>
            <a:r>
              <a:rPr lang="en-US" sz="3000" dirty="0"/>
              <a:t>Biphasic P wave with terminal negative portion &gt; 40 </a:t>
            </a:r>
            <a:r>
              <a:rPr lang="en-US" sz="3000" dirty="0" err="1"/>
              <a:t>ms</a:t>
            </a:r>
            <a:r>
              <a:rPr lang="en-US" sz="3000" dirty="0"/>
              <a:t> duration</a:t>
            </a:r>
          </a:p>
          <a:p>
            <a:r>
              <a:rPr lang="en-US" sz="3000" dirty="0"/>
              <a:t>Biphasic P wave with terminal negative portion &gt; 1mm deep</a:t>
            </a:r>
          </a:p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45F3FB5-6CA6-4F75-AA55-FC9C0CA532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1930" y="2450839"/>
            <a:ext cx="5402729" cy="36576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550D05-40BD-47E9-9C0C-67841E810B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1930" y="6052200"/>
            <a:ext cx="5402729" cy="172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40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3E3977A3-E439-4237-B8D5-9A45521FA0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8200" y="4105927"/>
            <a:ext cx="9066302" cy="302722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490717B-CEF0-4D53-A511-5BFD31DB4E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421104"/>
            <a:ext cx="9066302" cy="3027223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23F2035-E3D3-472B-AAFD-2762DA36CCF3}"/>
              </a:ext>
            </a:extLst>
          </p:cNvPr>
          <p:cNvSpPr/>
          <p:nvPr/>
        </p:nvSpPr>
        <p:spPr>
          <a:xfrm>
            <a:off x="2184400" y="3563035"/>
            <a:ext cx="89139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-apple-system"/>
              </a:rPr>
              <a:t>Broad (&gt;110ms), bifid P wave in lead II (P </a:t>
            </a:r>
            <a:r>
              <a:rPr lang="en-US" sz="2000" dirty="0" err="1">
                <a:latin typeface="-apple-system"/>
              </a:rPr>
              <a:t>mitrale</a:t>
            </a:r>
            <a:r>
              <a:rPr lang="en-US" sz="2000" dirty="0">
                <a:latin typeface="-apple-system"/>
              </a:rPr>
              <a:t>) with &gt; 40ms between the peaks</a:t>
            </a:r>
            <a:endParaRPr lang="en-US" sz="2000" b="0" i="0" dirty="0">
              <a:effectLst/>
              <a:latin typeface="-apple-system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52FA335-32EB-48C5-8B02-1EA996789822}"/>
              </a:ext>
            </a:extLst>
          </p:cNvPr>
          <p:cNvSpPr/>
          <p:nvPr/>
        </p:nvSpPr>
        <p:spPr>
          <a:xfrm>
            <a:off x="2191084" y="7275932"/>
            <a:ext cx="53273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-apple-system"/>
              </a:rPr>
              <a:t>P wave terminal portion &gt; 40 </a:t>
            </a:r>
            <a:r>
              <a:rPr lang="en-US" sz="2000" dirty="0" err="1">
                <a:latin typeface="-apple-system"/>
              </a:rPr>
              <a:t>ms</a:t>
            </a:r>
            <a:r>
              <a:rPr lang="en-US" sz="2000" dirty="0">
                <a:latin typeface="-apple-system"/>
              </a:rPr>
              <a:t> duration in V1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8354685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8CA23A56-B797-4C91-B13B-A5C6F5842C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2000" y="2133600"/>
            <a:ext cx="8542736" cy="3253581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403EB4F-7C37-4342-9EED-6C7C1F146C22}"/>
              </a:ext>
            </a:extLst>
          </p:cNvPr>
          <p:cNvSpPr/>
          <p:nvPr/>
        </p:nvSpPr>
        <p:spPr>
          <a:xfrm>
            <a:off x="3922716" y="6248400"/>
            <a:ext cx="62659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-apple-system"/>
              </a:rPr>
              <a:t>P waves with terminal portion &gt; 1mm deep in V1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03359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FB52A1-82BD-4900-B47A-EA4348250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960" y="413809"/>
            <a:ext cx="11917680" cy="1186391"/>
          </a:xfrm>
        </p:spPr>
        <p:txBody>
          <a:bodyPr/>
          <a:lstStyle/>
          <a:p>
            <a:r>
              <a:rPr lang="en-US" dirty="0"/>
              <a:t>ECG Criteria for </a:t>
            </a:r>
            <a:r>
              <a:rPr lang="en-US" dirty="0" err="1"/>
              <a:t>Biatrial</a:t>
            </a:r>
            <a:r>
              <a:rPr lang="en-US" dirty="0"/>
              <a:t> Enlargement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DE5108-A95C-448D-AB60-9A0854438A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625600"/>
            <a:ext cx="10139413" cy="58674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2900" dirty="0"/>
              <a:t>The spectrum of P-wave changes in leads II and V1 with right, left, and </a:t>
            </a:r>
            <a:r>
              <a:rPr lang="en-US" sz="2900" dirty="0" err="1"/>
              <a:t>biatrial</a:t>
            </a:r>
            <a:r>
              <a:rPr lang="en-US" sz="2900" dirty="0"/>
              <a:t> enlargement is </a:t>
            </a:r>
            <a:r>
              <a:rPr lang="en-US" sz="2900" dirty="0" err="1"/>
              <a:t>summarised</a:t>
            </a:r>
            <a:r>
              <a:rPr lang="en-US" sz="2900" dirty="0"/>
              <a:t> below:</a:t>
            </a:r>
          </a:p>
          <a:p>
            <a:pPr marL="0" indent="0">
              <a:buNone/>
            </a:pPr>
            <a:r>
              <a:rPr lang="en-US" sz="2900" b="1" dirty="0"/>
              <a:t>In lead II</a:t>
            </a:r>
          </a:p>
          <a:p>
            <a:pPr marL="0" indent="0">
              <a:buNone/>
            </a:pPr>
            <a:r>
              <a:rPr lang="en-US" sz="2900" b="1" i="1" dirty="0"/>
              <a:t>Bifid P wave with</a:t>
            </a:r>
          </a:p>
          <a:p>
            <a:pPr marL="711200" indent="-387350"/>
            <a:r>
              <a:rPr lang="en-US" sz="2900" dirty="0"/>
              <a:t>Amplitude ≥ 2.5mm AND</a:t>
            </a:r>
          </a:p>
          <a:p>
            <a:pPr marL="711200" indent="-387350"/>
            <a:r>
              <a:rPr lang="en-US" sz="2900" dirty="0"/>
              <a:t>Duration ≥ 120 </a:t>
            </a:r>
            <a:r>
              <a:rPr lang="en-US" sz="2900" dirty="0" err="1"/>
              <a:t>ms</a:t>
            </a:r>
            <a:endParaRPr lang="en-US" sz="2900" dirty="0"/>
          </a:p>
          <a:p>
            <a:endParaRPr lang="en-US" sz="2900" dirty="0"/>
          </a:p>
          <a:p>
            <a:pPr marL="0" indent="0">
              <a:buNone/>
            </a:pPr>
            <a:r>
              <a:rPr lang="en-US" sz="2900" b="1" dirty="0"/>
              <a:t>In V1/V2</a:t>
            </a:r>
          </a:p>
          <a:p>
            <a:pPr marL="0" indent="0">
              <a:buNone/>
            </a:pPr>
            <a:r>
              <a:rPr lang="en-US" sz="2900" b="1" i="1" dirty="0"/>
              <a:t>Biphasic P waves with</a:t>
            </a:r>
          </a:p>
          <a:p>
            <a:pPr marL="711200" indent="-387350"/>
            <a:r>
              <a:rPr lang="en-US" sz="2900" dirty="0"/>
              <a:t>Initial positive deflection ≥ 1.5mm tall AND</a:t>
            </a:r>
          </a:p>
          <a:p>
            <a:pPr marL="711200" indent="-387350"/>
            <a:r>
              <a:rPr lang="en-US" sz="2900" dirty="0"/>
              <a:t>Terminal negative deflection ≥ 1mm deep AND</a:t>
            </a:r>
          </a:p>
          <a:p>
            <a:pPr marL="711200" indent="-387350"/>
            <a:r>
              <a:rPr lang="en-US" sz="2900" dirty="0"/>
              <a:t>Terminal negative deflection ≥ 40 </a:t>
            </a:r>
            <a:r>
              <a:rPr lang="en-US" sz="2900" dirty="0" err="1"/>
              <a:t>ms</a:t>
            </a:r>
            <a:r>
              <a:rPr lang="en-US" sz="2900" dirty="0"/>
              <a:t> duration</a:t>
            </a:r>
          </a:p>
          <a:p>
            <a:pPr marL="711200" indent="-387350"/>
            <a:r>
              <a:rPr lang="en-US" sz="2900" dirty="0"/>
              <a:t>Combination criteria</a:t>
            </a:r>
          </a:p>
          <a:p>
            <a:pPr marL="711200" indent="-387350"/>
            <a:r>
              <a:rPr lang="en-US" sz="2900" dirty="0"/>
              <a:t>P wave positive deflection ≥ 1.5 mm in leads V1 or V2 AND</a:t>
            </a:r>
          </a:p>
          <a:p>
            <a:pPr marL="711200" indent="-387350"/>
            <a:r>
              <a:rPr lang="en-US" sz="2900" dirty="0"/>
              <a:t>Notched P waves with duration &gt;120 </a:t>
            </a:r>
            <a:r>
              <a:rPr lang="en-US" sz="2900" dirty="0" err="1"/>
              <a:t>ms</a:t>
            </a:r>
            <a:r>
              <a:rPr lang="en-US" sz="2900" dirty="0"/>
              <a:t> in limb leads, V5 or V6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042F4BD-9F6F-4C92-BB9D-08E91E915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3900" y="2584450"/>
            <a:ext cx="3695700" cy="455295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9D25575-6884-49B3-B67A-105C902ACA34}"/>
              </a:ext>
            </a:extLst>
          </p:cNvPr>
          <p:cNvSpPr/>
          <p:nvPr/>
        </p:nvSpPr>
        <p:spPr>
          <a:xfrm>
            <a:off x="9404350" y="5900209"/>
            <a:ext cx="4114800" cy="1414991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5669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1B78C0-207B-4A0F-B637-60AB5A177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3C7AC194-E891-4FD2-A913-04BE05C80A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4560" y="228600"/>
            <a:ext cx="11730182" cy="55443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E5DC69E-0C67-4FDC-8D9E-E71578C14CA6}"/>
              </a:ext>
            </a:extLst>
          </p:cNvPr>
          <p:cNvSpPr/>
          <p:nvPr/>
        </p:nvSpPr>
        <p:spPr>
          <a:xfrm>
            <a:off x="952634" y="6066472"/>
            <a:ext cx="984236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/>
              <a:t>Biatrial</a:t>
            </a:r>
            <a:r>
              <a:rPr lang="en-US" sz="2000" dirty="0"/>
              <a:t> enlargement:</a:t>
            </a:r>
          </a:p>
          <a:p>
            <a:endParaRPr lang="en-US" sz="2000" dirty="0"/>
          </a:p>
          <a:p>
            <a:r>
              <a:rPr lang="en-US" sz="2000" dirty="0"/>
              <a:t>Lead II: Bifid P wave with Amplitude ≥ 2.5mm AND Duration ≥ 120 </a:t>
            </a:r>
            <a:r>
              <a:rPr lang="en-US" sz="2000" dirty="0" err="1"/>
              <a:t>ms</a:t>
            </a:r>
            <a:endParaRPr lang="en-US" sz="2000" dirty="0"/>
          </a:p>
          <a:p>
            <a:r>
              <a:rPr lang="en-US" sz="2000" dirty="0"/>
              <a:t>P wave positive deflection ≥ 1.5 mm in lead V2</a:t>
            </a:r>
          </a:p>
          <a:p>
            <a:r>
              <a:rPr lang="en-US" sz="2000" dirty="0"/>
              <a:t>Leads V5 and V6: Notched P waves with duration &gt;120 </a:t>
            </a:r>
            <a:r>
              <a:rPr lang="en-US" sz="2000" dirty="0" err="1"/>
              <a:t>ms</a:t>
            </a:r>
            <a:r>
              <a:rPr lang="en-US" sz="2000" dirty="0"/>
              <a:t> in limb leads</a:t>
            </a:r>
          </a:p>
        </p:txBody>
      </p:sp>
    </p:spTree>
    <p:extLst>
      <p:ext uri="{BB962C8B-B14F-4D97-AF65-F5344CB8AC3E}">
        <p14:creationId xmlns:p14="http://schemas.microsoft.com/office/powerpoint/2010/main" val="1432144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92B1AF-64CE-42ED-AB5F-0527A895F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68F32F50-42CC-4823-8F26-A11BB569F1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4664" y="533400"/>
            <a:ext cx="12794561" cy="54102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0403E46-4EEE-47E1-8671-B12FCCD244BC}"/>
              </a:ext>
            </a:extLst>
          </p:cNvPr>
          <p:cNvSpPr/>
          <p:nvPr/>
        </p:nvSpPr>
        <p:spPr>
          <a:xfrm>
            <a:off x="916538" y="6124990"/>
            <a:ext cx="1246926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/>
              <a:t>Biatrial</a:t>
            </a:r>
            <a:r>
              <a:rPr lang="en-US" sz="2000" dirty="0"/>
              <a:t> enlargement due to idiopathic cardiomyopathy:</a:t>
            </a:r>
          </a:p>
          <a:p>
            <a:endParaRPr lang="en-US" sz="2000" dirty="0"/>
          </a:p>
          <a:p>
            <a:r>
              <a:rPr lang="en-US" sz="2000" dirty="0"/>
              <a:t>Biphasic P waves in V1 with a very tall positive deflection (almost 3 mm in height!) and a negative deflection that is both deep (&gt; 1 mm) and wide (&gt; 40 </a:t>
            </a:r>
            <a:r>
              <a:rPr lang="en-US" sz="2000" dirty="0" err="1"/>
              <a:t>ms</a:t>
            </a:r>
            <a:r>
              <a:rPr lang="en-US" sz="2000" dirty="0"/>
              <a:t>).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2300319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9CB919-02EC-4D7E-BEF7-E704746D5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C326A43D-AEEE-414E-88B1-523549D522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2800" y="228600"/>
            <a:ext cx="12565348" cy="59308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B8C2C62-0F72-465F-9E49-A2EBB3AE558D}"/>
              </a:ext>
            </a:extLst>
          </p:cNvPr>
          <p:cNvSpPr/>
          <p:nvPr/>
        </p:nvSpPr>
        <p:spPr>
          <a:xfrm>
            <a:off x="838200" y="6178819"/>
            <a:ext cx="124281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/>
              <a:t>Biatrial</a:t>
            </a:r>
            <a:r>
              <a:rPr lang="en-US" sz="2000" dirty="0"/>
              <a:t> enlargement:</a:t>
            </a:r>
          </a:p>
          <a:p>
            <a:endParaRPr lang="en-US" sz="2000" dirty="0"/>
          </a:p>
          <a:p>
            <a:r>
              <a:rPr lang="en-US" sz="2000" dirty="0"/>
              <a:t>P waves in lead II are tall (&gt; 2.5mm) and wide (&gt; 120 </a:t>
            </a:r>
            <a:r>
              <a:rPr lang="en-US" sz="2000" dirty="0" err="1"/>
              <a:t>ms</a:t>
            </a:r>
            <a:r>
              <a:rPr lang="en-US" sz="2000" dirty="0"/>
              <a:t>).</a:t>
            </a:r>
          </a:p>
          <a:p>
            <a:r>
              <a:rPr lang="en-US" sz="2000" dirty="0"/>
              <a:t>P waves in V2 are tall (&gt; 1.5 mm), while the terminal negative portion of V1 is deep (&gt; 1mm) and wide (&gt; 40 </a:t>
            </a:r>
            <a:r>
              <a:rPr lang="en-US" sz="2000" dirty="0" err="1"/>
              <a:t>ms</a:t>
            </a:r>
            <a:r>
              <a:rPr lang="en-US" sz="20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9380433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63B2EF7-A9A2-4D63-8413-26591E7673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0" y="3505200"/>
            <a:ext cx="12192000" cy="3657600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dirty="0"/>
              <a:t>If the atria are depolarized by impulses generated by cells outside of the sinoatrial node (</a:t>
            </a:r>
            <a:r>
              <a:rPr lang="en-US" dirty="0" err="1"/>
              <a:t>i.e</a:t>
            </a:r>
            <a:r>
              <a:rPr lang="en-US" dirty="0"/>
              <a:t> by an ectopic focus), the morphology of the P wave may differ from the P-waves in sinus rhythm. 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dirty="0"/>
              <a:t>If the ectopic focus is located close to the sinoatrial node, the P wave will have a morphology similar to the P-wave in sinus rhythm. 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dirty="0"/>
              <a:t>However, an ectopic focus may be located anywhere, so the P wave may have different morphology. 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dirty="0"/>
              <a:t>If it is located near the atrioventricular node, the activation of the atria will proceed in the opposite direction, which produces an inverted (retrograde) P-wave.</a:t>
            </a:r>
            <a:endParaRPr lang="ru-RU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FC5C6506-EA54-4EC9-A7C6-F10E30CF3F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355"/>
          <a:stretch/>
        </p:blipFill>
        <p:spPr bwMode="auto">
          <a:xfrm>
            <a:off x="0" y="1108440"/>
            <a:ext cx="68580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1A40E1F2-0B53-4905-80A0-F591AD6ECB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4" t="57638"/>
          <a:stretch/>
        </p:blipFill>
        <p:spPr bwMode="auto">
          <a:xfrm>
            <a:off x="6680200" y="1086579"/>
            <a:ext cx="7137400" cy="1835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43753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CEC3CE-CBCB-4AD4-9D46-591CD4BF2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2920" y="2378571"/>
            <a:ext cx="4249280" cy="331041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837497-5E3F-4ABA-B733-6FE995086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PR interval</a:t>
            </a:r>
            <a:r>
              <a:rPr lang="en-US" sz="3600" dirty="0"/>
              <a:t> </a:t>
            </a: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0F34D1-25DF-4EAB-97C0-0A60CE159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720" y="2344704"/>
            <a:ext cx="8839200" cy="525271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 </a:t>
            </a:r>
            <a:r>
              <a:rPr lang="en-US" b="1" dirty="0"/>
              <a:t>PR interval</a:t>
            </a:r>
            <a:r>
              <a:rPr lang="en-US" dirty="0"/>
              <a:t> reflects conduction through the AV node.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Normal duration is120 – 200 </a:t>
            </a:r>
            <a:r>
              <a:rPr lang="en-US" dirty="0" err="1"/>
              <a:t>ms</a:t>
            </a:r>
            <a:r>
              <a:rPr lang="en-US" dirty="0"/>
              <a:t> (0.12-0.20 s) (three to five small squares).</a:t>
            </a:r>
          </a:p>
          <a:p>
            <a:r>
              <a:rPr lang="en-US" dirty="0"/>
              <a:t>If the PR interval is &gt; 200 </a:t>
            </a:r>
            <a:r>
              <a:rPr lang="en-US" dirty="0" err="1"/>
              <a:t>ms</a:t>
            </a:r>
            <a:r>
              <a:rPr lang="en-US" dirty="0"/>
              <a:t> – </a:t>
            </a:r>
            <a:r>
              <a:rPr lang="en-US" dirty="0">
                <a:hlinkClick r:id="rId3"/>
              </a:rPr>
              <a:t>heart block</a:t>
            </a:r>
            <a:r>
              <a:rPr lang="en-US" dirty="0"/>
              <a:t> </a:t>
            </a:r>
          </a:p>
          <a:p>
            <a:r>
              <a:rPr lang="en-US" dirty="0"/>
              <a:t>PR interval &lt; 120 </a:t>
            </a:r>
            <a:r>
              <a:rPr lang="en-US" dirty="0" err="1"/>
              <a:t>ms</a:t>
            </a:r>
            <a:r>
              <a:rPr lang="en-US" dirty="0"/>
              <a:t> – </a:t>
            </a:r>
            <a:r>
              <a:rPr lang="en-US" dirty="0">
                <a:hlinkClick r:id="rId4"/>
              </a:rPr>
              <a:t>pre-excitation</a:t>
            </a:r>
            <a:r>
              <a:rPr lang="en-US" dirty="0"/>
              <a:t> (the presence of an accessory pathway between the atria and ventricles) or </a:t>
            </a:r>
            <a:r>
              <a:rPr lang="en-US" b="1" dirty="0"/>
              <a:t>AV nodal (junctional) rhythm</a:t>
            </a:r>
            <a:r>
              <a:rPr lang="en-US" dirty="0"/>
              <a:t>.</a:t>
            </a:r>
          </a:p>
          <a:p>
            <a:r>
              <a:rPr lang="en-US" dirty="0"/>
              <a:t>PR depression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00938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589C85-3B50-48C4-BC92-0866B251A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QRS Complex</a:t>
            </a:r>
            <a:endParaRPr lang="ru-RU" sz="36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E885A0-ECD2-4952-A718-5C401D178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0421" y="2326641"/>
            <a:ext cx="7740429" cy="4754878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Morphology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Main features to consider:</a:t>
            </a:r>
          </a:p>
          <a:p>
            <a:r>
              <a:rPr lang="en-US" dirty="0"/>
              <a:t>Width of the complexes: narrow versus broad.</a:t>
            </a:r>
          </a:p>
          <a:p>
            <a:r>
              <a:rPr lang="en-US" dirty="0"/>
              <a:t>Voltage (height) of the complexes.</a:t>
            </a:r>
          </a:p>
          <a:p>
            <a:r>
              <a:rPr lang="en-US" dirty="0"/>
              <a:t>Spot diagnoses: specific morphology patterns that are important to </a:t>
            </a:r>
            <a:r>
              <a:rPr lang="en-US" dirty="0" err="1"/>
              <a:t>recognise</a:t>
            </a:r>
            <a:r>
              <a:rPr lang="en-US" dirty="0"/>
              <a:t>.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BBF845E-F1BE-41B5-9F4B-32FC11167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0850" y="2667000"/>
            <a:ext cx="4797968" cy="374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1667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4E0900-9CEB-46E4-8509-1F05A4F05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260" y="513081"/>
            <a:ext cx="10658686" cy="553719"/>
          </a:xfrm>
        </p:spPr>
        <p:txBody>
          <a:bodyPr/>
          <a:lstStyle/>
          <a:p>
            <a:r>
              <a:rPr lang="en-US" sz="2800" b="1" dirty="0">
                <a:latin typeface="+mn-lt"/>
              </a:rPr>
              <a:t>QRS Width</a:t>
            </a:r>
            <a:br>
              <a:rPr lang="en-US" sz="2400" b="1" dirty="0">
                <a:latin typeface="+mn-lt"/>
              </a:rPr>
            </a:br>
            <a:endParaRPr lang="ru-RU" b="1" dirty="0"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3BE7CC-700D-4DCB-A700-D170ADD65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260" y="1371600"/>
            <a:ext cx="12272540" cy="53492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Normal QRS width is 70-100 </a:t>
            </a:r>
            <a:r>
              <a:rPr lang="en-US" dirty="0" err="1"/>
              <a:t>ms</a:t>
            </a:r>
            <a:r>
              <a:rPr lang="en-US" dirty="0"/>
              <a:t> (a duration of 110 </a:t>
            </a:r>
            <a:r>
              <a:rPr lang="en-US" dirty="0" err="1"/>
              <a:t>ms</a:t>
            </a:r>
            <a:r>
              <a:rPr lang="en-US" dirty="0"/>
              <a:t> is sometimes observed in healthy subjects). </a:t>
            </a:r>
          </a:p>
          <a:p>
            <a:pPr marL="0" indent="0">
              <a:buNone/>
            </a:pPr>
            <a:r>
              <a:rPr lang="en-US" dirty="0"/>
              <a:t>The QRS width is useful in determining the origin of each QRS complex (e.g. sinus, atrial, junctional or ventricular).</a:t>
            </a:r>
          </a:p>
          <a:p>
            <a:endParaRPr lang="en-US" dirty="0"/>
          </a:p>
          <a:p>
            <a:r>
              <a:rPr lang="en-US" dirty="0"/>
              <a:t>Narrow complexes (QRS &lt; 100 </a:t>
            </a:r>
            <a:r>
              <a:rPr lang="en-US" dirty="0" err="1"/>
              <a:t>ms</a:t>
            </a:r>
            <a:r>
              <a:rPr lang="en-US" dirty="0"/>
              <a:t>) are supraventricular in origin.</a:t>
            </a:r>
          </a:p>
          <a:p>
            <a:r>
              <a:rPr lang="en-US" dirty="0"/>
              <a:t>Broad complexes (QRS &gt; 100 </a:t>
            </a:r>
            <a:r>
              <a:rPr lang="en-US" dirty="0" err="1"/>
              <a:t>ms</a:t>
            </a:r>
            <a:r>
              <a:rPr lang="en-US" dirty="0"/>
              <a:t>) may be either ventricular in origin, or due to aberrant conduction of supraventricular complexes (e.g. due to bundle branch block, hyperkalaemia or sodium-channel blockade).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26E356A-6119-468E-A6D6-84A6B96A22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8311"/>
          <a:stretch/>
        </p:blipFill>
        <p:spPr>
          <a:xfrm>
            <a:off x="1117600" y="5262898"/>
            <a:ext cx="11125201" cy="2509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0930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0CAF257-8CD6-4896-AD0D-6C8898315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3800" y="533400"/>
            <a:ext cx="10139413" cy="475487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Narrow QRS Complex Morphology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Narrow (supraventricular) complexes arise from three main places:</a:t>
            </a:r>
          </a:p>
          <a:p>
            <a:endParaRPr lang="en-US" dirty="0"/>
          </a:p>
          <a:p>
            <a:r>
              <a:rPr lang="en-US" dirty="0"/>
              <a:t>Sinoatrial node (with normal P wave)</a:t>
            </a:r>
          </a:p>
          <a:p>
            <a:r>
              <a:rPr lang="en-US" dirty="0"/>
              <a:t>Atria (with abnormal P wave / flutter wave / fibrillatory wave)</a:t>
            </a:r>
          </a:p>
          <a:p>
            <a:r>
              <a:rPr lang="en-US" dirty="0"/>
              <a:t>AV node / junction (with either no P wave or an abnormal P wave with a PR interval &lt; 120 </a:t>
            </a:r>
            <a:r>
              <a:rPr lang="en-US" dirty="0" err="1"/>
              <a:t>ms</a:t>
            </a:r>
            <a:r>
              <a:rPr lang="en-US" dirty="0"/>
              <a:t>)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953DEB5-5422-4045-A014-109ACCEE5E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305" y="5029201"/>
            <a:ext cx="9570721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8075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65C18CA-957C-4491-9EF0-E57F8B84C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200" y="381000"/>
            <a:ext cx="12496800" cy="65532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600" b="1" dirty="0"/>
              <a:t>Broad QRS Complex Morphology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400" dirty="0"/>
              <a:t>Broad/Wide QRS Complexes</a:t>
            </a:r>
          </a:p>
          <a:p>
            <a:r>
              <a:rPr lang="en-US" sz="2400" dirty="0"/>
              <a:t>A QRS duration &gt; 100 </a:t>
            </a:r>
            <a:r>
              <a:rPr lang="en-US" sz="2400" dirty="0" err="1"/>
              <a:t>ms</a:t>
            </a:r>
            <a:r>
              <a:rPr lang="en-US" sz="2400" dirty="0"/>
              <a:t> is abnormal</a:t>
            </a:r>
          </a:p>
          <a:p>
            <a:r>
              <a:rPr lang="en-US" sz="2400" dirty="0"/>
              <a:t>A QRS duration &gt; 120 </a:t>
            </a:r>
            <a:r>
              <a:rPr lang="en-US" sz="2400" dirty="0" err="1"/>
              <a:t>ms</a:t>
            </a:r>
            <a:r>
              <a:rPr lang="en-US" sz="2400" dirty="0"/>
              <a:t> is required for the diagnosis of bundle branch block or ventricular rhythm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Broad complexes may be ventricular in origin or due to aberrant conduction secondary to:</a:t>
            </a:r>
          </a:p>
          <a:p>
            <a:r>
              <a:rPr lang="en-US" sz="2400" dirty="0"/>
              <a:t>Bundle branch block (RBBB or LBBB)</a:t>
            </a:r>
          </a:p>
          <a:p>
            <a:r>
              <a:rPr lang="en-US" sz="2400" dirty="0"/>
              <a:t>Hyperkalaemia</a:t>
            </a:r>
          </a:p>
          <a:p>
            <a:r>
              <a:rPr lang="en-US" sz="2400" dirty="0"/>
              <a:t>Poisoning with sodium-channel blocking agents (e.g. tricyclic antidepressants)</a:t>
            </a:r>
          </a:p>
          <a:p>
            <a:r>
              <a:rPr lang="en-US" sz="2400" dirty="0"/>
              <a:t>Pre-excitation (i.e. Wolff-Parkinson-White syndrome)</a:t>
            </a:r>
          </a:p>
          <a:p>
            <a:r>
              <a:rPr lang="en-US" sz="2400" dirty="0"/>
              <a:t>Ventricular pacing</a:t>
            </a:r>
          </a:p>
          <a:p>
            <a:r>
              <a:rPr lang="en-US" sz="2400" dirty="0"/>
              <a:t>Hypothermia</a:t>
            </a:r>
          </a:p>
          <a:p>
            <a:r>
              <a:rPr lang="en-US" sz="2400" dirty="0"/>
              <a:t>Intermittent aberrancy (e.g. rate-related aberrancy)</a:t>
            </a:r>
            <a:endParaRPr lang="ru-RU" sz="2400" dirty="0"/>
          </a:p>
          <a:p>
            <a:endParaRPr lang="en-US" sz="2000" dirty="0"/>
          </a:p>
          <a:p>
            <a:endParaRPr lang="en-US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C60306B-9046-49B1-BD5C-2892658F36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7253" r="30769"/>
          <a:stretch/>
        </p:blipFill>
        <p:spPr>
          <a:xfrm>
            <a:off x="8183033" y="5334000"/>
            <a:ext cx="56007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3386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962E21F-E6C0-43B0-AB66-0C562E2D63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510" y="838200"/>
            <a:ext cx="11830579" cy="639571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High Voltage QRS Morphology</a:t>
            </a:r>
          </a:p>
          <a:p>
            <a:pPr marL="711200" indent="-387350"/>
            <a:r>
              <a:rPr lang="en-US" dirty="0"/>
              <a:t>Increased QRS voltage is often taken to infer the presence of left ventricular hypertrophy.</a:t>
            </a:r>
          </a:p>
          <a:p>
            <a:pPr marL="711200" indent="-387350"/>
            <a:r>
              <a:rPr lang="en-US" dirty="0"/>
              <a:t>There are multiple “voltage criteria” for left ventricular hypertrophy.</a:t>
            </a:r>
          </a:p>
          <a:p>
            <a:pPr marL="711200" indent="-387350"/>
            <a:r>
              <a:rPr lang="en-US" dirty="0"/>
              <a:t>Voltage criteria must be accompanied by non-voltage criteria to be considered diagnostic of left ventricular hypertrophy.</a:t>
            </a:r>
          </a:p>
          <a:p>
            <a:endParaRPr lang="en-US" b="1" dirty="0"/>
          </a:p>
          <a:p>
            <a:pPr marL="0" indent="0">
              <a:buNone/>
            </a:pPr>
            <a:r>
              <a:rPr lang="en-US" b="1" dirty="0"/>
              <a:t>Low Voltage QRS Morphology</a:t>
            </a:r>
          </a:p>
          <a:p>
            <a:pPr marL="0" indent="0">
              <a:buNone/>
            </a:pPr>
            <a:r>
              <a:rPr lang="en-US" dirty="0"/>
              <a:t>The QRS is said to be low voltage when:</a:t>
            </a:r>
          </a:p>
          <a:p>
            <a:pPr marL="711200" indent="-387350"/>
            <a:r>
              <a:rPr lang="en-US" dirty="0"/>
              <a:t>The amplitudes of all the QRS complexes in the limb leads are &lt; 5 mm; or</a:t>
            </a:r>
          </a:p>
          <a:p>
            <a:pPr marL="711200" indent="-387350"/>
            <a:r>
              <a:rPr lang="en-US" dirty="0"/>
              <a:t>The amplitudes of all the QRS complexes in the precordial leads are &lt; 10 mm</a:t>
            </a:r>
          </a:p>
          <a:p>
            <a:pPr marL="711200" indent="-387350"/>
            <a:endParaRPr lang="en-US" dirty="0"/>
          </a:p>
          <a:p>
            <a:pPr marL="0" indent="0">
              <a:buNone/>
            </a:pPr>
            <a:r>
              <a:rPr lang="en-US" b="1" dirty="0"/>
              <a:t>Electrical Alternans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This is when the QRS complexes alternate in height.</a:t>
            </a:r>
          </a:p>
          <a:p>
            <a:pPr marL="0" indent="0">
              <a:buNone/>
            </a:pPr>
            <a:r>
              <a:rPr lang="en-US" dirty="0"/>
              <a:t>The most important cause is </a:t>
            </a:r>
            <a:r>
              <a:rPr lang="en-US" dirty="0">
                <a:hlinkClick r:id="rId2"/>
              </a:rPr>
              <a:t>massive pericardial effusion</a:t>
            </a:r>
            <a:r>
              <a:rPr lang="en-US" dirty="0"/>
              <a:t>, in which the alternating QRS voltage is due to the heart swinging back and forth within a large fluid-filled pericardium.</a:t>
            </a:r>
          </a:p>
          <a:p>
            <a:pPr marL="711200" indent="-38735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18077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A0F2688-7F27-44C8-9D74-FB0A3D818D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1400" y="1143000"/>
            <a:ext cx="10839979" cy="60147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naming of the waves in the QRS complex is easy but frequently misunderstood. The following rules apply when naming the waves:</a:t>
            </a:r>
          </a:p>
          <a:p>
            <a:pPr marL="711200" indent="-387350"/>
            <a:r>
              <a:rPr lang="en-US" dirty="0"/>
              <a:t>A deflection is only referred to as a wave if it passes the baseline.</a:t>
            </a:r>
          </a:p>
          <a:p>
            <a:pPr marL="711200" indent="-387350"/>
            <a:r>
              <a:rPr lang="en-US" dirty="0"/>
              <a:t>If the first wave is negative then it is referred to as Q-wave. If the first wave is not negative, then the QRS complex does not possess a Q-wave, regardless of the appearance of the QRS complex.</a:t>
            </a:r>
          </a:p>
          <a:p>
            <a:pPr marL="711200" indent="-387350"/>
            <a:r>
              <a:rPr lang="en-US" dirty="0"/>
              <a:t>All positive waves are referred to as R-waves. The first positive wave is simply an “R-wave” (R). The second positive wave is called “R-prime wave” (R’). If a third positive wave occurs (rare) it is referred to as “R-bis wave” (R”).</a:t>
            </a:r>
          </a:p>
          <a:p>
            <a:pPr marL="711200" indent="-387350"/>
            <a:r>
              <a:rPr lang="en-US" dirty="0"/>
              <a:t>Any negative wave occurring after a positive wave is an S-wave.</a:t>
            </a:r>
          </a:p>
          <a:p>
            <a:pPr marL="711200" indent="-387350"/>
            <a:r>
              <a:rPr lang="en-US" dirty="0"/>
              <a:t>Large waves are referred to by their capital letters (Q, R, S), and small waves are referred to by their lower-case letters (q, r, s).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831739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734204A1-A563-4DA4-B56D-E3E9AAB054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6400" y="533400"/>
            <a:ext cx="7531207" cy="707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9835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EE1708-E158-42B2-9458-644A1D157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Q Wave</a:t>
            </a:r>
            <a:endParaRPr lang="ru-RU" sz="28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E65C6C-694C-4D4A-9973-5887673E65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660" y="1719581"/>
            <a:ext cx="12327680" cy="475487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Q wave is any </a:t>
            </a:r>
            <a:r>
              <a:rPr lang="en-US" b="1" dirty="0"/>
              <a:t>negative</a:t>
            </a:r>
            <a:r>
              <a:rPr lang="en-US" dirty="0"/>
              <a:t> deflection that precedes an R wave (normally &lt; ¼ of R wave)</a:t>
            </a:r>
          </a:p>
          <a:p>
            <a:pPr marL="0" indent="0">
              <a:buNone/>
            </a:pPr>
            <a:r>
              <a:rPr lang="en-US" dirty="0"/>
              <a:t>The Q wave represents the normal left-to-right </a:t>
            </a:r>
            <a:r>
              <a:rPr lang="en-US" dirty="0" err="1"/>
              <a:t>depolarisation</a:t>
            </a:r>
            <a:r>
              <a:rPr lang="en-US" dirty="0"/>
              <a:t> of the interventricular septum</a:t>
            </a:r>
          </a:p>
          <a:p>
            <a:pPr marL="0" indent="0">
              <a:buNone/>
            </a:pPr>
            <a:r>
              <a:rPr lang="en-US" dirty="0"/>
              <a:t>Small Q waves are normal in most leads</a:t>
            </a:r>
          </a:p>
          <a:p>
            <a:pPr marL="0" indent="0">
              <a:buNone/>
            </a:pPr>
            <a:r>
              <a:rPr lang="en-US" dirty="0"/>
              <a:t>Small ‘septal’ Q waves are typically seen in the left-sided leads (I, </a:t>
            </a:r>
            <a:r>
              <a:rPr lang="en-US" dirty="0" err="1"/>
              <a:t>aVL</a:t>
            </a:r>
            <a:r>
              <a:rPr lang="en-US" dirty="0"/>
              <a:t>, V5 and V6)</a:t>
            </a:r>
          </a:p>
          <a:p>
            <a:pPr marL="0" indent="0">
              <a:buNone/>
            </a:pPr>
            <a:r>
              <a:rPr lang="en-US" dirty="0"/>
              <a:t>Deeper Q waves (&gt;2 mm) may be seen in leads III and </a:t>
            </a:r>
            <a:r>
              <a:rPr lang="en-US" dirty="0" err="1"/>
              <a:t>aVR</a:t>
            </a:r>
            <a:r>
              <a:rPr lang="en-US" dirty="0"/>
              <a:t> as a normal variant</a:t>
            </a:r>
          </a:p>
          <a:p>
            <a:pPr marL="0" indent="0">
              <a:buNone/>
            </a:pPr>
            <a:r>
              <a:rPr lang="en-US" dirty="0"/>
              <a:t>Under normal circumstances, Q waves are not seen in the right-sided leads (V1-3)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E12B5F-1577-4E70-9791-95012CF9C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8800" y="5486399"/>
            <a:ext cx="7241678" cy="1976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31446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225D305-249E-41FC-A272-70203A5647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5200" y="533400"/>
            <a:ext cx="10896600" cy="4754878"/>
          </a:xfrm>
          <a:ln w="57150">
            <a:solidFill>
              <a:srgbClr val="C00000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b="1" dirty="0"/>
              <a:t>Pathological Q Waves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Q waves are considered pathological if:</a:t>
            </a:r>
          </a:p>
          <a:p>
            <a:pPr marL="896938" indent="-387350"/>
            <a:r>
              <a:rPr lang="en-US" dirty="0"/>
              <a:t>&gt; 40 </a:t>
            </a:r>
            <a:r>
              <a:rPr lang="en-US" dirty="0" err="1"/>
              <a:t>ms</a:t>
            </a:r>
            <a:r>
              <a:rPr lang="en-US" dirty="0"/>
              <a:t> (1 mm) wide</a:t>
            </a:r>
          </a:p>
          <a:p>
            <a:pPr marL="896938" indent="-387350"/>
            <a:r>
              <a:rPr lang="en-US" dirty="0"/>
              <a:t>&gt; 2 mm deep</a:t>
            </a:r>
          </a:p>
          <a:p>
            <a:pPr marL="896938" indent="-387350"/>
            <a:r>
              <a:rPr lang="en-US" dirty="0"/>
              <a:t>&gt; 25% of depth of QRS complex</a:t>
            </a:r>
          </a:p>
          <a:p>
            <a:pPr marL="896938" indent="-387350"/>
            <a:r>
              <a:rPr lang="en-US" dirty="0"/>
              <a:t>Seen in leads V1-3</a:t>
            </a:r>
          </a:p>
          <a:p>
            <a:pPr marL="509588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i="1" dirty="0"/>
              <a:t>Pathological Q waves usually indicate current or prior myocardial infarction.</a:t>
            </a:r>
            <a:endParaRPr lang="ru-RU" b="1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EEE51B6-6CC6-4F51-8F57-9315CCD2BFFE}"/>
              </a:ext>
            </a:extLst>
          </p:cNvPr>
          <p:cNvSpPr/>
          <p:nvPr/>
        </p:nvSpPr>
        <p:spPr>
          <a:xfrm>
            <a:off x="965200" y="6064071"/>
            <a:ext cx="10896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Loss of normal Q waves</a:t>
            </a:r>
          </a:p>
          <a:p>
            <a:r>
              <a:rPr lang="en-US" sz="2400" dirty="0"/>
              <a:t>The absence of small septal Q waves in leads V5-6 should be considered abnormal.  It is most commonly due to </a:t>
            </a:r>
            <a:r>
              <a:rPr lang="en-US" sz="2400" dirty="0">
                <a:hlinkClick r:id="rId2"/>
              </a:rPr>
              <a:t>LBBB</a:t>
            </a:r>
            <a:r>
              <a:rPr lang="en-US" sz="2400" dirty="0"/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B2B069B-506A-4206-9D19-6B2A239D56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9039"/>
          <a:stretch/>
        </p:blipFill>
        <p:spPr>
          <a:xfrm>
            <a:off x="7213600" y="2063338"/>
            <a:ext cx="4468914" cy="182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4890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78FB3F6-167F-4AA4-8536-BB9EE4E5A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6400" y="2362200"/>
            <a:ext cx="6934200" cy="4001306"/>
          </a:xfrm>
          <a:prstGeom prst="rect">
            <a:avLst/>
          </a:prstGeom>
        </p:spPr>
      </p:pic>
      <p:sp>
        <p:nvSpPr>
          <p:cNvPr id="6" name="Объект 5">
            <a:extLst>
              <a:ext uri="{FF2B5EF4-FFF2-40B4-BE49-F238E27FC236}">
                <a16:creationId xmlns:a16="http://schemas.microsoft.com/office/drawing/2014/main" id="{10A7A62E-B071-4F0A-918F-981933C679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1400" y="1985414"/>
            <a:ext cx="5046134" cy="4754878"/>
          </a:xfrm>
        </p:spPr>
        <p:txBody>
          <a:bodyPr/>
          <a:lstStyle/>
          <a:p>
            <a:r>
              <a:rPr lang="en-US" dirty="0"/>
              <a:t>Assess the R wave progression across the chest leads (from small in V1 to large in V6).</a:t>
            </a:r>
          </a:p>
          <a:p>
            <a:r>
              <a:rPr lang="en-US" dirty="0"/>
              <a:t>The transition from S &gt; R wave to R &gt; S wave should occur in V3 or V4.</a:t>
            </a:r>
          </a:p>
          <a:p>
            <a:r>
              <a:rPr lang="en-US" dirty="0"/>
              <a:t>Poor progression (i.e. S &gt; R through to leads V5 and V6) can be a sign of previous MI but can also occur in very large people due to poor lead position.</a:t>
            </a:r>
          </a:p>
          <a:p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EADCB420-0159-45BC-948D-48B1C2C51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140" y="152400"/>
            <a:ext cx="11399520" cy="155448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R and S waves</a:t>
            </a:r>
            <a:br>
              <a:rPr lang="en-US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74617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88A99A-28F8-40F8-9F4A-24C493BA1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9C1DE336-6D55-47A4-9C02-BD5866CF2E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109" t="33554" r="12818" b="6401"/>
          <a:stretch/>
        </p:blipFill>
        <p:spPr>
          <a:xfrm>
            <a:off x="715327" y="513081"/>
            <a:ext cx="12272676" cy="6954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05506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68599" y="834929"/>
            <a:ext cx="8736457" cy="666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4249" spc="85" dirty="0">
                <a:latin typeface="+mj-lt"/>
                <a:cs typeface="Times New Roman"/>
              </a:rPr>
              <a:t>Left </a:t>
            </a:r>
            <a:r>
              <a:rPr sz="4249" spc="135" dirty="0">
                <a:latin typeface="+mj-lt"/>
                <a:cs typeface="Times New Roman"/>
              </a:rPr>
              <a:t>Ventricular</a:t>
            </a:r>
            <a:r>
              <a:rPr sz="4249" spc="-105" dirty="0">
                <a:latin typeface="+mj-lt"/>
                <a:cs typeface="Times New Roman"/>
              </a:rPr>
              <a:t> </a:t>
            </a:r>
            <a:r>
              <a:rPr sz="4249" spc="280" dirty="0">
                <a:latin typeface="+mj-lt"/>
                <a:cs typeface="Times New Roman"/>
              </a:rPr>
              <a:t>Hypertrophy</a:t>
            </a:r>
            <a:endParaRPr sz="4249" dirty="0">
              <a:latin typeface="+mj-lt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68600" y="1900963"/>
            <a:ext cx="10618005" cy="7823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300" marR="5079" indent="-342236">
              <a:lnSpc>
                <a:spcPct val="108200"/>
              </a:lnSpc>
              <a:spcBef>
                <a:spcPts val="95"/>
              </a:spcBef>
            </a:pPr>
            <a:r>
              <a:rPr sz="2400" spc="150" dirty="0">
                <a:solidFill>
                  <a:srgbClr val="777775"/>
                </a:solidFill>
                <a:latin typeface="Times New Roman"/>
                <a:cs typeface="Times New Roman"/>
              </a:rPr>
              <a:t>Compare</a:t>
            </a:r>
            <a:r>
              <a:rPr sz="2400" spc="-10" dirty="0">
                <a:solidFill>
                  <a:srgbClr val="777775"/>
                </a:solidFill>
                <a:latin typeface="Times New Roman"/>
                <a:cs typeface="Times New Roman"/>
              </a:rPr>
              <a:t> </a:t>
            </a:r>
            <a:r>
              <a:rPr sz="2400" spc="110" dirty="0">
                <a:solidFill>
                  <a:srgbClr val="777775"/>
                </a:solidFill>
                <a:latin typeface="Times New Roman"/>
                <a:cs typeface="Times New Roman"/>
              </a:rPr>
              <a:t>these</a:t>
            </a:r>
            <a:r>
              <a:rPr sz="2400" spc="-5" dirty="0">
                <a:solidFill>
                  <a:srgbClr val="777775"/>
                </a:solidFill>
                <a:latin typeface="Times New Roman"/>
                <a:cs typeface="Times New Roman"/>
              </a:rPr>
              <a:t> </a:t>
            </a:r>
            <a:r>
              <a:rPr sz="2400" spc="165" dirty="0">
                <a:solidFill>
                  <a:srgbClr val="777775"/>
                </a:solidFill>
                <a:latin typeface="Times New Roman"/>
                <a:cs typeface="Times New Roman"/>
              </a:rPr>
              <a:t>two</a:t>
            </a:r>
            <a:r>
              <a:rPr sz="2400" spc="-5" dirty="0">
                <a:solidFill>
                  <a:srgbClr val="777775"/>
                </a:solidFill>
                <a:latin typeface="Times New Roman"/>
                <a:cs typeface="Times New Roman"/>
              </a:rPr>
              <a:t> </a:t>
            </a:r>
            <a:r>
              <a:rPr sz="2400" spc="75" dirty="0">
                <a:solidFill>
                  <a:srgbClr val="777775"/>
                </a:solidFill>
                <a:latin typeface="Times New Roman"/>
                <a:cs typeface="Times New Roman"/>
              </a:rPr>
              <a:t>12-lead</a:t>
            </a:r>
            <a:r>
              <a:rPr sz="2400" spc="-10" dirty="0">
                <a:solidFill>
                  <a:srgbClr val="777775"/>
                </a:solidFill>
                <a:latin typeface="Times New Roman"/>
                <a:cs typeface="Times New Roman"/>
              </a:rPr>
              <a:t> </a:t>
            </a:r>
            <a:r>
              <a:rPr sz="2400" spc="60" dirty="0">
                <a:solidFill>
                  <a:srgbClr val="777775"/>
                </a:solidFill>
                <a:latin typeface="Times New Roman"/>
                <a:cs typeface="Times New Roman"/>
              </a:rPr>
              <a:t>ECGs.</a:t>
            </a:r>
            <a:r>
              <a:rPr sz="2400" spc="-5" dirty="0">
                <a:solidFill>
                  <a:srgbClr val="777775"/>
                </a:solidFill>
                <a:latin typeface="Times New Roman"/>
                <a:cs typeface="Times New Roman"/>
              </a:rPr>
              <a:t> </a:t>
            </a:r>
            <a:r>
              <a:rPr sz="2400" spc="150" dirty="0">
                <a:solidFill>
                  <a:srgbClr val="777775"/>
                </a:solidFill>
                <a:latin typeface="Times New Roman"/>
                <a:cs typeface="Times New Roman"/>
              </a:rPr>
              <a:t>What</a:t>
            </a:r>
            <a:r>
              <a:rPr sz="2400" spc="-5" dirty="0">
                <a:solidFill>
                  <a:srgbClr val="777775"/>
                </a:solidFill>
                <a:latin typeface="Times New Roman"/>
                <a:cs typeface="Times New Roman"/>
              </a:rPr>
              <a:t> </a:t>
            </a:r>
            <a:r>
              <a:rPr sz="2400" spc="150" dirty="0">
                <a:solidFill>
                  <a:srgbClr val="777775"/>
                </a:solidFill>
                <a:latin typeface="Times New Roman"/>
                <a:cs typeface="Times New Roman"/>
              </a:rPr>
              <a:t>stands</a:t>
            </a:r>
            <a:r>
              <a:rPr sz="2400" spc="-5" dirty="0">
                <a:solidFill>
                  <a:srgbClr val="777775"/>
                </a:solidFill>
                <a:latin typeface="Times New Roman"/>
                <a:cs typeface="Times New Roman"/>
              </a:rPr>
              <a:t> </a:t>
            </a:r>
            <a:r>
              <a:rPr sz="2400" spc="160" dirty="0">
                <a:solidFill>
                  <a:srgbClr val="777775"/>
                </a:solidFill>
                <a:latin typeface="Times New Roman"/>
                <a:cs typeface="Times New Roman"/>
              </a:rPr>
              <a:t>out</a:t>
            </a:r>
            <a:r>
              <a:rPr sz="2400" spc="-10" dirty="0">
                <a:solidFill>
                  <a:srgbClr val="777775"/>
                </a:solidFill>
                <a:latin typeface="Times New Roman"/>
                <a:cs typeface="Times New Roman"/>
              </a:rPr>
              <a:t> </a:t>
            </a:r>
            <a:r>
              <a:rPr sz="2400" spc="110" dirty="0">
                <a:solidFill>
                  <a:srgbClr val="777775"/>
                </a:solidFill>
                <a:latin typeface="Times New Roman"/>
                <a:cs typeface="Times New Roman"/>
              </a:rPr>
              <a:t>as  </a:t>
            </a:r>
            <a:r>
              <a:rPr sz="2400" spc="95" dirty="0">
                <a:solidFill>
                  <a:srgbClr val="777775"/>
                </a:solidFill>
                <a:latin typeface="Times New Roman"/>
                <a:cs typeface="Times New Roman"/>
              </a:rPr>
              <a:t>different </a:t>
            </a:r>
            <a:r>
              <a:rPr sz="2400" spc="155" dirty="0">
                <a:solidFill>
                  <a:srgbClr val="777775"/>
                </a:solidFill>
                <a:latin typeface="Times New Roman"/>
                <a:cs typeface="Times New Roman"/>
              </a:rPr>
              <a:t>with </a:t>
            </a:r>
            <a:r>
              <a:rPr sz="2400" spc="130" dirty="0">
                <a:solidFill>
                  <a:srgbClr val="777775"/>
                </a:solidFill>
                <a:latin typeface="Times New Roman"/>
                <a:cs typeface="Times New Roman"/>
              </a:rPr>
              <a:t>the </a:t>
            </a:r>
            <a:r>
              <a:rPr sz="2400" spc="125" dirty="0">
                <a:solidFill>
                  <a:srgbClr val="777775"/>
                </a:solidFill>
                <a:latin typeface="Times New Roman"/>
                <a:cs typeface="Times New Roman"/>
              </a:rPr>
              <a:t>second</a:t>
            </a:r>
            <a:r>
              <a:rPr sz="2400" spc="-390" dirty="0">
                <a:solidFill>
                  <a:srgbClr val="777775"/>
                </a:solidFill>
                <a:latin typeface="Times New Roman"/>
                <a:cs typeface="Times New Roman"/>
              </a:rPr>
              <a:t> </a:t>
            </a:r>
            <a:r>
              <a:rPr sz="2400" spc="100" dirty="0">
                <a:solidFill>
                  <a:srgbClr val="777775"/>
                </a:solidFill>
                <a:latin typeface="Times New Roman"/>
                <a:cs typeface="Times New Roman"/>
              </a:rPr>
              <a:t>one?</a:t>
            </a:r>
            <a:endParaRPr sz="2400" dirty="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768600" y="3345117"/>
            <a:ext cx="9874811" cy="2748852"/>
            <a:chOff x="889000" y="3347148"/>
            <a:chExt cx="9874811" cy="2748852"/>
          </a:xfrm>
        </p:grpSpPr>
        <p:sp>
          <p:nvSpPr>
            <p:cNvPr id="5" name="object 5"/>
            <p:cNvSpPr/>
            <p:nvPr/>
          </p:nvSpPr>
          <p:spPr>
            <a:xfrm>
              <a:off x="889000" y="3347148"/>
              <a:ext cx="4483185" cy="274885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019800" y="3347148"/>
              <a:ext cx="4744011" cy="274885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8796473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07539" y="967320"/>
            <a:ext cx="8497518" cy="666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4249" spc="85" dirty="0">
                <a:latin typeface="+mj-lt"/>
                <a:cs typeface="Times New Roman"/>
              </a:rPr>
              <a:t>Left </a:t>
            </a:r>
            <a:r>
              <a:rPr sz="4249" spc="135" dirty="0">
                <a:latin typeface="+mj-lt"/>
                <a:cs typeface="Times New Roman"/>
              </a:rPr>
              <a:t>Ventricular</a:t>
            </a:r>
            <a:r>
              <a:rPr sz="4249" spc="-105" dirty="0">
                <a:latin typeface="+mj-lt"/>
                <a:cs typeface="Times New Roman"/>
              </a:rPr>
              <a:t> </a:t>
            </a:r>
            <a:r>
              <a:rPr sz="4249" spc="280" dirty="0">
                <a:latin typeface="+mj-lt"/>
                <a:cs typeface="Times New Roman"/>
              </a:rPr>
              <a:t>Hypertrophy</a:t>
            </a:r>
            <a:endParaRPr sz="4249" dirty="0">
              <a:latin typeface="+mj-lt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16006" y="1965946"/>
            <a:ext cx="9074394" cy="11812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79" indent="12700">
              <a:lnSpc>
                <a:spcPct val="108200"/>
              </a:lnSpc>
              <a:spcBef>
                <a:spcPts val="95"/>
              </a:spcBef>
            </a:pPr>
            <a:r>
              <a:rPr sz="2400" spc="110" dirty="0">
                <a:solidFill>
                  <a:schemeClr val="tx2">
                    <a:lumMod val="90000"/>
                    <a:lumOff val="10000"/>
                  </a:schemeClr>
                </a:solidFill>
                <a:cs typeface="Times New Roman"/>
              </a:rPr>
              <a:t>As</a:t>
            </a:r>
            <a:r>
              <a:rPr sz="2400" dirty="0">
                <a:solidFill>
                  <a:schemeClr val="tx2">
                    <a:lumMod val="90000"/>
                    <a:lumOff val="10000"/>
                  </a:schemeClr>
                </a:solidFill>
                <a:cs typeface="Times New Roman"/>
              </a:rPr>
              <a:t> </a:t>
            </a:r>
            <a:r>
              <a:rPr sz="2400" spc="130" dirty="0">
                <a:solidFill>
                  <a:schemeClr val="tx2">
                    <a:lumMod val="90000"/>
                    <a:lumOff val="10000"/>
                  </a:schemeClr>
                </a:solidFill>
                <a:cs typeface="Times New Roman"/>
              </a:rPr>
              <a:t>the</a:t>
            </a:r>
            <a:r>
              <a:rPr sz="2400" dirty="0">
                <a:solidFill>
                  <a:schemeClr val="tx2">
                    <a:lumMod val="90000"/>
                    <a:lumOff val="10000"/>
                  </a:schemeClr>
                </a:solidFill>
                <a:cs typeface="Times New Roman"/>
              </a:rPr>
              <a:t> </a:t>
            </a:r>
            <a:r>
              <a:rPr sz="2400" spc="135" dirty="0">
                <a:solidFill>
                  <a:schemeClr val="tx2">
                    <a:lumMod val="90000"/>
                    <a:lumOff val="10000"/>
                  </a:schemeClr>
                </a:solidFill>
                <a:cs typeface="Times New Roman"/>
              </a:rPr>
              <a:t>heart</a:t>
            </a:r>
            <a:r>
              <a:rPr sz="2400" dirty="0">
                <a:solidFill>
                  <a:schemeClr val="tx2">
                    <a:lumMod val="90000"/>
                    <a:lumOff val="10000"/>
                  </a:schemeClr>
                </a:solidFill>
                <a:cs typeface="Times New Roman"/>
              </a:rPr>
              <a:t> </a:t>
            </a:r>
            <a:r>
              <a:rPr sz="2400" spc="120" dirty="0">
                <a:solidFill>
                  <a:schemeClr val="tx2">
                    <a:lumMod val="90000"/>
                    <a:lumOff val="10000"/>
                  </a:schemeClr>
                </a:solidFill>
                <a:cs typeface="Times New Roman"/>
              </a:rPr>
              <a:t>muscle</a:t>
            </a:r>
            <a:r>
              <a:rPr sz="2400" dirty="0">
                <a:solidFill>
                  <a:schemeClr val="tx2">
                    <a:lumMod val="90000"/>
                    <a:lumOff val="10000"/>
                  </a:schemeClr>
                </a:solidFill>
                <a:cs typeface="Times New Roman"/>
              </a:rPr>
              <a:t> </a:t>
            </a:r>
            <a:r>
              <a:rPr sz="2400" spc="120" dirty="0">
                <a:solidFill>
                  <a:schemeClr val="tx2">
                    <a:lumMod val="90000"/>
                    <a:lumOff val="10000"/>
                  </a:schemeClr>
                </a:solidFill>
                <a:cs typeface="Times New Roman"/>
              </a:rPr>
              <a:t>wall</a:t>
            </a:r>
            <a:r>
              <a:rPr sz="2400" dirty="0">
                <a:solidFill>
                  <a:schemeClr val="tx2">
                    <a:lumMod val="90000"/>
                    <a:lumOff val="10000"/>
                  </a:schemeClr>
                </a:solidFill>
                <a:cs typeface="Times New Roman"/>
              </a:rPr>
              <a:t> </a:t>
            </a:r>
            <a:r>
              <a:rPr sz="2400" spc="100" dirty="0">
                <a:solidFill>
                  <a:schemeClr val="tx2">
                    <a:lumMod val="90000"/>
                    <a:lumOff val="10000"/>
                  </a:schemeClr>
                </a:solidFill>
                <a:cs typeface="Times New Roman"/>
              </a:rPr>
              <a:t>thickens</a:t>
            </a:r>
            <a:r>
              <a:rPr sz="2400" dirty="0">
                <a:solidFill>
                  <a:schemeClr val="tx2">
                    <a:lumMod val="90000"/>
                    <a:lumOff val="10000"/>
                  </a:schemeClr>
                </a:solidFill>
                <a:cs typeface="Times New Roman"/>
              </a:rPr>
              <a:t> </a:t>
            </a:r>
            <a:r>
              <a:rPr sz="2400" spc="114" dirty="0">
                <a:solidFill>
                  <a:schemeClr val="tx2">
                    <a:lumMod val="90000"/>
                    <a:lumOff val="10000"/>
                  </a:schemeClr>
                </a:solidFill>
                <a:cs typeface="Times New Roman"/>
              </a:rPr>
              <a:t>there</a:t>
            </a:r>
            <a:r>
              <a:rPr sz="2400" spc="5" dirty="0">
                <a:solidFill>
                  <a:schemeClr val="tx2">
                    <a:lumMod val="90000"/>
                    <a:lumOff val="10000"/>
                  </a:schemeClr>
                </a:solidFill>
                <a:cs typeface="Times New Roman"/>
              </a:rPr>
              <a:t> </a:t>
            </a:r>
            <a:r>
              <a:rPr sz="2400" spc="55" dirty="0">
                <a:solidFill>
                  <a:schemeClr val="tx2">
                    <a:lumMod val="90000"/>
                    <a:lumOff val="10000"/>
                  </a:schemeClr>
                </a:solidFill>
                <a:cs typeface="Times New Roman"/>
              </a:rPr>
              <a:t>is</a:t>
            </a:r>
            <a:r>
              <a:rPr sz="2400" dirty="0">
                <a:solidFill>
                  <a:schemeClr val="tx2">
                    <a:lumMod val="90000"/>
                    <a:lumOff val="10000"/>
                  </a:schemeClr>
                </a:solidFill>
                <a:cs typeface="Times New Roman"/>
              </a:rPr>
              <a:t> </a:t>
            </a:r>
            <a:r>
              <a:rPr sz="2400" spc="165" dirty="0">
                <a:solidFill>
                  <a:schemeClr val="tx2">
                    <a:lumMod val="90000"/>
                    <a:lumOff val="10000"/>
                  </a:schemeClr>
                </a:solidFill>
                <a:cs typeface="Times New Roman"/>
              </a:rPr>
              <a:t>an</a:t>
            </a:r>
            <a:r>
              <a:rPr sz="2400" dirty="0">
                <a:solidFill>
                  <a:schemeClr val="tx2">
                    <a:lumMod val="90000"/>
                    <a:lumOff val="10000"/>
                  </a:schemeClr>
                </a:solidFill>
                <a:cs typeface="Times New Roman"/>
              </a:rPr>
              <a:t> </a:t>
            </a:r>
            <a:r>
              <a:rPr sz="2400" spc="90" dirty="0">
                <a:solidFill>
                  <a:schemeClr val="tx2">
                    <a:lumMod val="90000"/>
                    <a:lumOff val="10000"/>
                  </a:schemeClr>
                </a:solidFill>
                <a:cs typeface="Times New Roman"/>
              </a:rPr>
              <a:t>increase</a:t>
            </a:r>
            <a:r>
              <a:rPr sz="2400" dirty="0">
                <a:solidFill>
                  <a:schemeClr val="tx2">
                    <a:lumMod val="90000"/>
                    <a:lumOff val="10000"/>
                  </a:schemeClr>
                </a:solidFill>
                <a:cs typeface="Times New Roman"/>
              </a:rPr>
              <a:t> </a:t>
            </a:r>
            <a:r>
              <a:rPr sz="2400" spc="110" dirty="0">
                <a:solidFill>
                  <a:schemeClr val="tx2">
                    <a:lumMod val="90000"/>
                    <a:lumOff val="10000"/>
                  </a:schemeClr>
                </a:solidFill>
                <a:cs typeface="Times New Roman"/>
              </a:rPr>
              <a:t>in  </a:t>
            </a:r>
            <a:r>
              <a:rPr sz="2400" spc="65" dirty="0">
                <a:solidFill>
                  <a:schemeClr val="tx2">
                    <a:lumMod val="90000"/>
                    <a:lumOff val="10000"/>
                  </a:schemeClr>
                </a:solidFill>
                <a:cs typeface="Times New Roman"/>
              </a:rPr>
              <a:t>electrical forces </a:t>
            </a:r>
            <a:r>
              <a:rPr sz="2400" spc="150" dirty="0">
                <a:solidFill>
                  <a:schemeClr val="tx2">
                    <a:lumMod val="90000"/>
                    <a:lumOff val="10000"/>
                  </a:schemeClr>
                </a:solidFill>
                <a:cs typeface="Times New Roman"/>
              </a:rPr>
              <a:t>moving </a:t>
            </a:r>
            <a:r>
              <a:rPr sz="2400" spc="160" dirty="0">
                <a:solidFill>
                  <a:schemeClr val="tx2">
                    <a:lumMod val="90000"/>
                    <a:lumOff val="10000"/>
                  </a:schemeClr>
                </a:solidFill>
                <a:cs typeface="Times New Roman"/>
              </a:rPr>
              <a:t>through </a:t>
            </a:r>
            <a:r>
              <a:rPr sz="2400" spc="130" dirty="0">
                <a:solidFill>
                  <a:schemeClr val="tx2">
                    <a:lumMod val="90000"/>
                    <a:lumOff val="10000"/>
                  </a:schemeClr>
                </a:solidFill>
                <a:cs typeface="Times New Roman"/>
              </a:rPr>
              <a:t>the </a:t>
            </a:r>
            <a:r>
              <a:rPr sz="2400" spc="155" dirty="0">
                <a:solidFill>
                  <a:schemeClr val="tx2">
                    <a:lumMod val="90000"/>
                    <a:lumOff val="10000"/>
                  </a:schemeClr>
                </a:solidFill>
                <a:cs typeface="Times New Roman"/>
              </a:rPr>
              <a:t>myocardium  </a:t>
            </a:r>
            <a:r>
              <a:rPr sz="2400" spc="114" dirty="0">
                <a:solidFill>
                  <a:schemeClr val="tx2">
                    <a:lumMod val="90000"/>
                    <a:lumOff val="10000"/>
                  </a:schemeClr>
                </a:solidFill>
                <a:cs typeface="Times New Roman"/>
              </a:rPr>
              <a:t>resulting </a:t>
            </a:r>
            <a:r>
              <a:rPr sz="2400" spc="110" dirty="0">
                <a:solidFill>
                  <a:schemeClr val="tx2">
                    <a:lumMod val="90000"/>
                    <a:lumOff val="10000"/>
                  </a:schemeClr>
                </a:solidFill>
                <a:cs typeface="Times New Roman"/>
              </a:rPr>
              <a:t>in increased </a:t>
            </a:r>
            <a:r>
              <a:rPr sz="2400" spc="25" dirty="0">
                <a:solidFill>
                  <a:schemeClr val="tx2">
                    <a:lumMod val="90000"/>
                    <a:lumOff val="10000"/>
                  </a:schemeClr>
                </a:solidFill>
                <a:cs typeface="Times New Roman"/>
              </a:rPr>
              <a:t>QRS</a:t>
            </a:r>
            <a:r>
              <a:rPr sz="2400" spc="-340" dirty="0">
                <a:solidFill>
                  <a:schemeClr val="tx2">
                    <a:lumMod val="90000"/>
                    <a:lumOff val="10000"/>
                  </a:schemeClr>
                </a:solidFill>
                <a:cs typeface="Times New Roman"/>
              </a:rPr>
              <a:t> </a:t>
            </a:r>
            <a:r>
              <a:rPr sz="2400" spc="110" dirty="0">
                <a:solidFill>
                  <a:schemeClr val="tx2">
                    <a:lumMod val="90000"/>
                    <a:lumOff val="10000"/>
                  </a:schemeClr>
                </a:solidFill>
                <a:cs typeface="Times New Roman"/>
              </a:rPr>
              <a:t>voltage</a:t>
            </a:r>
            <a:endParaRPr sz="2400" dirty="0">
              <a:solidFill>
                <a:schemeClr val="tx2">
                  <a:lumMod val="90000"/>
                  <a:lumOff val="10000"/>
                </a:schemeClr>
              </a:solidFill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676103" y="3602706"/>
            <a:ext cx="6465573" cy="3273425"/>
            <a:chOff x="1796503" y="3602705"/>
            <a:chExt cx="6465573" cy="3273425"/>
          </a:xfrm>
        </p:grpSpPr>
        <p:sp>
          <p:nvSpPr>
            <p:cNvPr id="5" name="object 5"/>
            <p:cNvSpPr/>
            <p:nvPr/>
          </p:nvSpPr>
          <p:spPr>
            <a:xfrm>
              <a:off x="1796503" y="3602710"/>
              <a:ext cx="6465036" cy="327298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96506" y="3602705"/>
              <a:ext cx="6465570" cy="3273425"/>
            </a:xfrm>
            <a:custGeom>
              <a:avLst/>
              <a:gdLst/>
              <a:ahLst/>
              <a:cxnLst/>
              <a:rect l="l" t="t" r="r" b="b"/>
              <a:pathLst>
                <a:path w="6465570" h="3273425">
                  <a:moveTo>
                    <a:pt x="0" y="0"/>
                  </a:moveTo>
                  <a:lnTo>
                    <a:pt x="6465033" y="0"/>
                  </a:lnTo>
                  <a:lnTo>
                    <a:pt x="6465033" y="3272979"/>
                  </a:lnTo>
                  <a:lnTo>
                    <a:pt x="0" y="3272979"/>
                  </a:lnTo>
                  <a:lnTo>
                    <a:pt x="0" y="0"/>
                  </a:lnTo>
                  <a:close/>
                </a:path>
              </a:pathLst>
            </a:custGeom>
            <a:ln w="67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80137" y="5001616"/>
              <a:ext cx="286385" cy="715645"/>
            </a:xfrm>
            <a:custGeom>
              <a:avLst/>
              <a:gdLst/>
              <a:ahLst/>
              <a:cxnLst/>
              <a:rect l="l" t="t" r="r" b="b"/>
              <a:pathLst>
                <a:path w="286385" h="715645">
                  <a:moveTo>
                    <a:pt x="0" y="0"/>
                  </a:moveTo>
                  <a:lnTo>
                    <a:pt x="278625" y="696560"/>
                  </a:lnTo>
                  <a:lnTo>
                    <a:pt x="286142" y="715361"/>
                  </a:lnTo>
                </a:path>
              </a:pathLst>
            </a:custGeom>
            <a:ln w="404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24910" y="5684647"/>
              <a:ext cx="67945" cy="81280"/>
            </a:xfrm>
            <a:custGeom>
              <a:avLst/>
              <a:gdLst/>
              <a:ahLst/>
              <a:cxnLst/>
              <a:rect l="l" t="t" r="r" b="b"/>
              <a:pathLst>
                <a:path w="67945" h="81279">
                  <a:moveTo>
                    <a:pt x="67716" y="0"/>
                  </a:moveTo>
                  <a:lnTo>
                    <a:pt x="0" y="27089"/>
                  </a:lnTo>
                  <a:lnTo>
                    <a:pt x="60947" y="81267"/>
                  </a:lnTo>
                  <a:lnTo>
                    <a:pt x="677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580091" y="4830774"/>
              <a:ext cx="372110" cy="685165"/>
            </a:xfrm>
            <a:custGeom>
              <a:avLst/>
              <a:gdLst/>
              <a:ahLst/>
              <a:cxnLst/>
              <a:rect l="l" t="t" r="r" b="b"/>
              <a:pathLst>
                <a:path w="372109" h="685164">
                  <a:moveTo>
                    <a:pt x="0" y="0"/>
                  </a:moveTo>
                  <a:lnTo>
                    <a:pt x="332872" y="613539"/>
                  </a:lnTo>
                  <a:lnTo>
                    <a:pt x="371501" y="684727"/>
                  </a:lnTo>
                </a:path>
              </a:pathLst>
            </a:custGeom>
            <a:ln w="1618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797192" y="5381536"/>
              <a:ext cx="241935" cy="294640"/>
            </a:xfrm>
            <a:custGeom>
              <a:avLst/>
              <a:gdLst/>
              <a:ahLst/>
              <a:cxnLst/>
              <a:rect l="l" t="t" r="r" b="b"/>
              <a:pathLst>
                <a:path w="241934" h="294639">
                  <a:moveTo>
                    <a:pt x="231622" y="0"/>
                  </a:moveTo>
                  <a:lnTo>
                    <a:pt x="0" y="125666"/>
                  </a:lnTo>
                  <a:lnTo>
                    <a:pt x="241477" y="294462"/>
                  </a:lnTo>
                  <a:lnTo>
                    <a:pt x="23162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68962645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3216" y="1143000"/>
            <a:ext cx="6182293" cy="570669"/>
          </a:xfrm>
          <a:prstGeom prst="rect">
            <a:avLst/>
          </a:prstGeom>
        </p:spPr>
        <p:txBody>
          <a:bodyPr vert="horz" wrap="square" lIns="0" tIns="16510" rIns="0" bIns="0" rtlCol="0" anchor="ctr">
            <a:spAutoFit/>
          </a:bodyPr>
          <a:lstStyle/>
          <a:p>
            <a:pPr marL="12699">
              <a:lnSpc>
                <a:spcPct val="100000"/>
              </a:lnSpc>
              <a:spcBef>
                <a:spcPts val="130"/>
              </a:spcBef>
            </a:pPr>
            <a:r>
              <a:rPr sz="3600" spc="200" dirty="0"/>
              <a:t>Criteria </a:t>
            </a:r>
            <a:r>
              <a:rPr sz="3600" spc="170" dirty="0"/>
              <a:t>for</a:t>
            </a:r>
            <a:r>
              <a:rPr sz="3600" spc="-270" dirty="0"/>
              <a:t> </a:t>
            </a:r>
            <a:r>
              <a:rPr sz="3600" spc="40" dirty="0"/>
              <a:t>LVH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7F8239C-C24E-4CDC-81CA-3A23FC8297E6}"/>
              </a:ext>
            </a:extLst>
          </p:cNvPr>
          <p:cNvSpPr/>
          <p:nvPr/>
        </p:nvSpPr>
        <p:spPr>
          <a:xfrm>
            <a:off x="1353216" y="2393483"/>
            <a:ext cx="11499183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There are numerous </a:t>
            </a:r>
            <a:r>
              <a:rPr lang="en-US" sz="2800" b="1" dirty="0"/>
              <a:t>voltage criteria</a:t>
            </a:r>
            <a:r>
              <a:rPr lang="en-US" sz="2800" dirty="0"/>
              <a:t> for diagnosing LVH, </a:t>
            </a:r>
            <a:r>
              <a:rPr lang="en-US" sz="2800" dirty="0" err="1"/>
              <a:t>summarised</a:t>
            </a:r>
            <a:r>
              <a:rPr lang="en-US" sz="2800" dirty="0"/>
              <a:t> below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The most commonly used are the </a:t>
            </a:r>
            <a:r>
              <a:rPr lang="en-US" sz="2800" i="1" dirty="0"/>
              <a:t>Sokolov-Lyon criteria</a:t>
            </a:r>
            <a:r>
              <a:rPr lang="en-US" sz="2800" dirty="0"/>
              <a:t>: S wave depth in V1 + tallest R wave height in V5-V6 &gt; 35 mm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Voltage criteria must be accompanied by </a:t>
            </a:r>
            <a:r>
              <a:rPr lang="en-US" sz="2800" b="1" dirty="0"/>
              <a:t>non-voltage</a:t>
            </a:r>
            <a:r>
              <a:rPr lang="en-US" sz="2800" dirty="0"/>
              <a:t> criteria to be considered diagnostic of LVH</a:t>
            </a:r>
            <a:endParaRPr lang="en-US" sz="2800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8718427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46C8228-DAAA-44CA-8203-E94723ACD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1000" y="1333130"/>
            <a:ext cx="8418549" cy="600429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2800" b="1" dirty="0"/>
              <a:t>VOLTAGE CRITERIA</a:t>
            </a:r>
          </a:p>
          <a:p>
            <a:pPr marL="0" indent="0">
              <a:buNone/>
            </a:pPr>
            <a:r>
              <a:rPr lang="en-US" sz="2400" b="1" dirty="0"/>
              <a:t>Limb Leads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R wave in lead I + S wave in lead III &gt; 25 mm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R wave in </a:t>
            </a:r>
            <a:r>
              <a:rPr lang="en-US" sz="2400" dirty="0" err="1"/>
              <a:t>aVL</a:t>
            </a:r>
            <a:r>
              <a:rPr lang="en-US" sz="2400" dirty="0"/>
              <a:t> &gt; 11 mm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R wave in </a:t>
            </a:r>
            <a:r>
              <a:rPr lang="en-US" sz="2400" dirty="0" err="1"/>
              <a:t>aVF</a:t>
            </a:r>
            <a:r>
              <a:rPr lang="en-US" sz="2400" dirty="0"/>
              <a:t> &gt; 20 mm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S wave in </a:t>
            </a:r>
            <a:r>
              <a:rPr lang="en-US" sz="2400" dirty="0" err="1"/>
              <a:t>aVR</a:t>
            </a:r>
            <a:r>
              <a:rPr lang="en-US" sz="2400" dirty="0"/>
              <a:t> &gt; 14 mm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Precordial Leads</a:t>
            </a:r>
          </a:p>
          <a:p>
            <a:pPr>
              <a:spcBef>
                <a:spcPts val="600"/>
              </a:spcBef>
            </a:pPr>
            <a:r>
              <a:rPr lang="en-US" sz="2400" b="1" dirty="0"/>
              <a:t>R wave in V4, V5 or V6 (the largest)  &gt; 26 mm</a:t>
            </a:r>
          </a:p>
          <a:p>
            <a:pPr>
              <a:spcBef>
                <a:spcPts val="600"/>
              </a:spcBef>
            </a:pPr>
            <a:r>
              <a:rPr lang="en-US" sz="2400" b="1" dirty="0"/>
              <a:t>R wave in V5 or V6 (the largest of them) + S wave in V1 &gt; 35 mm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Largest R wave plus largest S wave in precordial leads &gt; 45 mm</a:t>
            </a:r>
          </a:p>
          <a:p>
            <a:pPr marL="0" indent="0">
              <a:spcBef>
                <a:spcPts val="600"/>
              </a:spcBef>
              <a:buNone/>
            </a:pPr>
            <a:endParaRPr lang="en-US" sz="24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400" b="1" dirty="0"/>
              <a:t>Non Voltage Criteria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Increased R wave peak time &gt; 50 </a:t>
            </a:r>
            <a:r>
              <a:rPr lang="en-US" sz="2400" dirty="0" err="1"/>
              <a:t>ms</a:t>
            </a:r>
            <a:r>
              <a:rPr lang="en-US" sz="2400" dirty="0"/>
              <a:t> in leads V5 or V6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ST segment depression and T wave inversion in the left-sided leads: AKA the left ventricular ‘strain’ pattern</a:t>
            </a:r>
            <a:endParaRPr lang="ru-RU" sz="2400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E5CB764F-9F31-443F-8118-7B3B4B88CABA}"/>
              </a:ext>
            </a:extLst>
          </p:cNvPr>
          <p:cNvSpPr txBox="1">
            <a:spLocks/>
          </p:cNvSpPr>
          <p:nvPr/>
        </p:nvSpPr>
        <p:spPr>
          <a:xfrm>
            <a:off x="1735454" y="491991"/>
            <a:ext cx="6087745" cy="784125"/>
          </a:xfrm>
          <a:prstGeom prst="rect">
            <a:avLst/>
          </a:prstGeom>
        </p:spPr>
        <p:txBody>
          <a:bodyPr vert="horz" wrap="square" lIns="0" tIns="16510" rIns="0" bIns="0" rtlCol="0" anchor="ctr">
            <a:spAutoFit/>
          </a:bodyPr>
          <a:lstStyle>
            <a:lvl1pPr algn="l" defTabSz="103629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8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699">
              <a:lnSpc>
                <a:spcPct val="100000"/>
              </a:lnSpc>
              <a:spcBef>
                <a:spcPts val="130"/>
              </a:spcBef>
            </a:pPr>
            <a:r>
              <a:rPr lang="en-US" spc="200" dirty="0"/>
              <a:t>Criteria </a:t>
            </a:r>
            <a:r>
              <a:rPr lang="en-US" spc="170" dirty="0"/>
              <a:t>for</a:t>
            </a:r>
            <a:r>
              <a:rPr lang="en-US" spc="-270" dirty="0"/>
              <a:t> </a:t>
            </a:r>
            <a:r>
              <a:rPr lang="en-US" spc="40" dirty="0"/>
              <a:t>LVH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4F4D376-6F88-4146-8268-4E586DC61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4370" y="1618849"/>
            <a:ext cx="5320030" cy="20232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006AD78-C4CC-41A4-A313-4FD7CF8749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0793" y="3654766"/>
            <a:ext cx="5592554" cy="33935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E5D2DBC-3294-4AD1-B01D-7FB1998B8E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9549" y="4362130"/>
            <a:ext cx="3560373" cy="274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62965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E938DD7-C953-4392-ABAF-9341D2DDD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1000" y="2405909"/>
            <a:ext cx="11917680" cy="4931516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Additional ECG changes seen in LVH</a:t>
            </a:r>
          </a:p>
          <a:p>
            <a:r>
              <a:rPr lang="en-US" dirty="0"/>
              <a:t>Left atrial enlargement</a:t>
            </a:r>
          </a:p>
          <a:p>
            <a:r>
              <a:rPr lang="en-US" dirty="0"/>
              <a:t>Left axis deviation</a:t>
            </a:r>
          </a:p>
          <a:p>
            <a:r>
              <a:rPr lang="en-US" dirty="0"/>
              <a:t>ST elevation in the right precordial leads V1-3 (“discordant” to the deep S waves)</a:t>
            </a:r>
          </a:p>
          <a:p>
            <a:r>
              <a:rPr lang="en-US" dirty="0"/>
              <a:t>Prominent U waves (proportional to increased QRS amplitude)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697066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C3A0A8-024A-4B88-A99C-C67571FD2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8A1D75A0-D77E-48AA-A374-95AF3EA232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668"/>
          <a:stretch/>
        </p:blipFill>
        <p:spPr>
          <a:xfrm>
            <a:off x="1422400" y="0"/>
            <a:ext cx="9743212" cy="536377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3A77F7B-B277-4E59-89A5-E1B76C05D8E5}"/>
              </a:ext>
            </a:extLst>
          </p:cNvPr>
          <p:cNvSpPr/>
          <p:nvPr/>
        </p:nvSpPr>
        <p:spPr>
          <a:xfrm>
            <a:off x="203200" y="5777617"/>
            <a:ext cx="13817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Markedly increased LV voltages: huge precordial R and S waves that overlap with the adjacent leads (SV2 + RV6 &gt; 35 mm).</a:t>
            </a:r>
          </a:p>
          <a:p>
            <a:r>
              <a:rPr lang="en-US" dirty="0"/>
              <a:t>R-wave peak time &gt; 50 </a:t>
            </a:r>
            <a:r>
              <a:rPr lang="en-US" dirty="0" err="1"/>
              <a:t>ms</a:t>
            </a:r>
            <a:r>
              <a:rPr lang="en-US" dirty="0"/>
              <a:t> in V5-6 with associated QRS broadening.</a:t>
            </a:r>
          </a:p>
          <a:p>
            <a:r>
              <a:rPr lang="en-US" dirty="0"/>
              <a:t>LV strain pattern with ST depression and T-wave inversions in I, </a:t>
            </a:r>
            <a:r>
              <a:rPr lang="en-US" dirty="0" err="1"/>
              <a:t>aVL</a:t>
            </a:r>
            <a:r>
              <a:rPr lang="en-US" dirty="0"/>
              <a:t> and V5-6.</a:t>
            </a:r>
          </a:p>
          <a:p>
            <a:r>
              <a:rPr lang="en-US" dirty="0"/>
              <a:t>ST elevation in V1-3.</a:t>
            </a:r>
          </a:p>
          <a:p>
            <a:r>
              <a:rPr lang="en-US" dirty="0"/>
              <a:t>Prominent U waves in V1-3.</a:t>
            </a:r>
          </a:p>
          <a:p>
            <a:r>
              <a:rPr lang="en-US" dirty="0"/>
              <a:t>Left axis deviation.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887943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9850" y="591773"/>
            <a:ext cx="8821420" cy="66608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699">
              <a:lnSpc>
                <a:spcPct val="100000"/>
              </a:lnSpc>
              <a:spcBef>
                <a:spcPts val="95"/>
              </a:spcBef>
            </a:pPr>
            <a:r>
              <a:rPr sz="4249" spc="165" dirty="0"/>
              <a:t>Right </a:t>
            </a:r>
            <a:r>
              <a:rPr sz="4249" spc="135" dirty="0"/>
              <a:t>Ventricular</a:t>
            </a:r>
            <a:r>
              <a:rPr sz="4249" spc="-175" dirty="0"/>
              <a:t> </a:t>
            </a:r>
            <a:r>
              <a:rPr sz="4249" spc="280" dirty="0"/>
              <a:t>Hypertrophy</a:t>
            </a:r>
            <a:endParaRPr sz="4249" dirty="0"/>
          </a:p>
        </p:txBody>
      </p:sp>
      <p:sp>
        <p:nvSpPr>
          <p:cNvPr id="3" name="object 3"/>
          <p:cNvSpPr txBox="1"/>
          <p:nvPr/>
        </p:nvSpPr>
        <p:spPr>
          <a:xfrm>
            <a:off x="1339850" y="1414650"/>
            <a:ext cx="11506200" cy="4937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en-US" sz="2000" b="1" dirty="0"/>
              <a:t>Electrocardiographic Features</a:t>
            </a:r>
          </a:p>
          <a:p>
            <a:r>
              <a:rPr lang="en-US" sz="2000" b="1" dirty="0"/>
              <a:t>Diagnostic criteria</a:t>
            </a:r>
          </a:p>
          <a:p>
            <a:r>
              <a:rPr lang="en-US" sz="20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Right axis deviation</a:t>
            </a:r>
            <a:r>
              <a:rPr lang="en-US" sz="2000" dirty="0"/>
              <a:t> of +110° or more.</a:t>
            </a:r>
          </a:p>
          <a:p>
            <a:r>
              <a:rPr lang="en-US" sz="2000" dirty="0"/>
              <a:t>Dominant R wave in V1 (&gt; 7mm tall or R/S ratio &gt; 1).</a:t>
            </a:r>
          </a:p>
          <a:p>
            <a:r>
              <a:rPr lang="en-US" sz="2000" dirty="0"/>
              <a:t>Dominant S wave in V5 or V6 (&gt; 7mm deep or R/S ratio &lt; 1).</a:t>
            </a:r>
          </a:p>
          <a:p>
            <a:r>
              <a:rPr lang="en-US" sz="2000" i="1" dirty="0"/>
              <a:t>QRS duration &lt; 120ms (i.e. changes not due to RBBB).</a:t>
            </a:r>
          </a:p>
          <a:p>
            <a:endParaRPr lang="en-US" sz="2000" dirty="0"/>
          </a:p>
          <a:p>
            <a:r>
              <a:rPr lang="en-US" sz="2000" b="1" dirty="0"/>
              <a:t>Supporting criteria</a:t>
            </a:r>
          </a:p>
          <a:p>
            <a:r>
              <a:rPr lang="en-US" sz="20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Right atrial enlargement</a:t>
            </a:r>
            <a:r>
              <a:rPr lang="en-US" sz="2000" dirty="0"/>
              <a:t> (P pulmonale).</a:t>
            </a:r>
          </a:p>
          <a:p>
            <a:r>
              <a:rPr lang="en-US" sz="20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Right ventricular strain pattern</a:t>
            </a:r>
            <a:r>
              <a:rPr lang="en-US" sz="2000" dirty="0"/>
              <a:t> = ST depression / T wave inversion in the right precordial (V1-4) and inferior (II, III, </a:t>
            </a:r>
            <a:r>
              <a:rPr lang="en-US" sz="2000" dirty="0" err="1"/>
              <a:t>aVF</a:t>
            </a:r>
            <a:r>
              <a:rPr lang="en-US" sz="2000" dirty="0"/>
              <a:t>) leads.</a:t>
            </a:r>
          </a:p>
          <a:p>
            <a:r>
              <a:rPr lang="en-US" sz="2000" dirty="0"/>
              <a:t>S1 S2 S3 pattern = far right axis deviation with dominant S waves in leads I, II and III.</a:t>
            </a:r>
          </a:p>
          <a:p>
            <a:r>
              <a:rPr lang="en-US" sz="2000" dirty="0"/>
              <a:t>Deep S waves in the lateral leads (I, </a:t>
            </a:r>
            <a:r>
              <a:rPr lang="en-US" sz="2000" dirty="0" err="1"/>
              <a:t>aVL</a:t>
            </a:r>
            <a:r>
              <a:rPr lang="en-US" sz="2000" dirty="0"/>
              <a:t>, V5-V6).</a:t>
            </a:r>
          </a:p>
          <a:p>
            <a:endParaRPr lang="en-US" sz="2000" dirty="0"/>
          </a:p>
          <a:p>
            <a:r>
              <a:rPr lang="en-US" sz="2000" b="1" dirty="0"/>
              <a:t>Other abnormalities caused by RVH</a:t>
            </a:r>
          </a:p>
          <a:p>
            <a:r>
              <a:rPr lang="en-US" sz="20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Right bundle branch block</a:t>
            </a:r>
            <a:r>
              <a:rPr lang="en-US" sz="2000" dirty="0"/>
              <a:t> (complete or incomplete).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88F825F-ECDC-42C6-AD89-61D43E659F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2400" y="1604011"/>
            <a:ext cx="4021667" cy="2279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67753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6772B2-F690-46C2-B1C9-7C974EF6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9A0F5863-3555-4083-9C0B-795D94B23D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2112" y="207824"/>
            <a:ext cx="12493375" cy="57912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00FA5CD-F8F3-4610-8B81-120B3EE2D4B7}"/>
              </a:ext>
            </a:extLst>
          </p:cNvPr>
          <p:cNvSpPr/>
          <p:nvPr/>
        </p:nvSpPr>
        <p:spPr>
          <a:xfrm>
            <a:off x="663826" y="6018074"/>
            <a:ext cx="1220381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Typical appearance of RVH:</a:t>
            </a:r>
          </a:p>
          <a:p>
            <a:endParaRPr lang="en-US" dirty="0"/>
          </a:p>
          <a:p>
            <a:r>
              <a:rPr lang="en-US" dirty="0"/>
              <a:t>Right axis deviation (+150 degrees).</a:t>
            </a:r>
          </a:p>
          <a:p>
            <a:r>
              <a:rPr lang="en-US" dirty="0"/>
              <a:t>Dominant R wave in V1 (&gt; 7 mm tall; R/S ratio &gt; 1)</a:t>
            </a:r>
          </a:p>
          <a:p>
            <a:r>
              <a:rPr lang="en-US" dirty="0"/>
              <a:t>Dominant S wave in V6 (&gt; 7 mm deep; R/S ratio &lt; 1).</a:t>
            </a:r>
          </a:p>
          <a:p>
            <a:r>
              <a:rPr lang="en-US" dirty="0"/>
              <a:t>Right ventricular strain pattern with ST depression and T-wave inversion in V1-4.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383212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781AC7-66C3-4E13-BE0A-76650DB01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F0280928-2801-4150-8E25-CDF4A7F3F8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3800" y="152400"/>
            <a:ext cx="11943080" cy="6158151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E0BCAF2-86FD-4DAF-8F9F-233BA78726AB}"/>
              </a:ext>
            </a:extLst>
          </p:cNvPr>
          <p:cNvSpPr/>
          <p:nvPr/>
        </p:nvSpPr>
        <p:spPr>
          <a:xfrm>
            <a:off x="1206500" y="6419671"/>
            <a:ext cx="126111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Right axis deviation (+150 degrees)</a:t>
            </a:r>
          </a:p>
          <a:p>
            <a:r>
              <a:rPr lang="en-US" dirty="0"/>
              <a:t>P pulmonale (P wave in lead II &gt; 2.5 mm)</a:t>
            </a:r>
          </a:p>
          <a:p>
            <a:r>
              <a:rPr lang="en-US" dirty="0"/>
              <a:t>Incomplete Right Bundle Branch Block</a:t>
            </a:r>
          </a:p>
          <a:p>
            <a:r>
              <a:rPr lang="en-US" dirty="0"/>
              <a:t>Right ventricular strain pattern with T-wave inversion and ST depression in the right precordial (V1-3) and inferior (II, III, </a:t>
            </a:r>
            <a:r>
              <a:rPr lang="en-US" dirty="0" err="1"/>
              <a:t>aVF</a:t>
            </a:r>
            <a:r>
              <a:rPr lang="en-US" dirty="0"/>
              <a:t>) leads.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90430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146077E8-F6B0-49D2-A6E8-946BB01D6B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9258" y="413809"/>
            <a:ext cx="10199084" cy="735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88926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0C79AB-6872-49A6-821B-0459FE08C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260" y="513081"/>
            <a:ext cx="10658686" cy="934719"/>
          </a:xfrm>
        </p:spPr>
        <p:txBody>
          <a:bodyPr/>
          <a:lstStyle/>
          <a:p>
            <a:r>
              <a:rPr lang="en-US" sz="3600" b="1" dirty="0"/>
              <a:t>Biventricular Hypertrophy</a:t>
            </a:r>
            <a:br>
              <a:rPr lang="en-US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E88522-71BC-4CC6-B6E8-9AB55FBE0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0421" y="1676400"/>
            <a:ext cx="10916179" cy="540511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Hypertrophy of both the left and right ventricles.</a:t>
            </a:r>
          </a:p>
          <a:p>
            <a:pPr marL="0" indent="0">
              <a:buNone/>
            </a:pPr>
            <a:r>
              <a:rPr lang="en-US" dirty="0"/>
              <a:t>The ECG has a low sensitivity for the diagnosis of biventricular hypertrophy (BVH), as the opposing left and right ventricular forces tend to cancel each other out.</a:t>
            </a:r>
          </a:p>
          <a:p>
            <a:r>
              <a:rPr lang="en-US" dirty="0"/>
              <a:t>There may be signs of both </a:t>
            </a:r>
            <a:r>
              <a:rPr lang="en-US" dirty="0">
                <a:hlinkClick r:id="rId2"/>
              </a:rPr>
              <a:t>Left Ventricular Hypertrophy</a:t>
            </a:r>
            <a:r>
              <a:rPr lang="en-US" dirty="0"/>
              <a:t> (</a:t>
            </a:r>
            <a:r>
              <a:rPr lang="en-US" b="1" dirty="0"/>
              <a:t>LVH</a:t>
            </a:r>
            <a:r>
              <a:rPr lang="en-US" dirty="0"/>
              <a:t>) and </a:t>
            </a:r>
            <a:r>
              <a:rPr lang="en-US" dirty="0">
                <a:hlinkClick r:id="rId3"/>
              </a:rPr>
              <a:t>Right Ventricular Hypertrophy</a:t>
            </a:r>
            <a:r>
              <a:rPr lang="en-US" dirty="0"/>
              <a:t> (</a:t>
            </a:r>
            <a:r>
              <a:rPr lang="en-US" b="1" dirty="0"/>
              <a:t>RVH)</a:t>
            </a:r>
            <a:r>
              <a:rPr lang="en-US" dirty="0"/>
              <a:t> on the same ECG – e.g. positive diagnostic criteria for LVH with some additional features suggestive of RVH.</a:t>
            </a:r>
          </a:p>
          <a:p>
            <a:r>
              <a:rPr lang="en-US" dirty="0"/>
              <a:t>The </a:t>
            </a:r>
            <a:r>
              <a:rPr lang="en-US" dirty="0">
                <a:hlinkClick r:id="rId4"/>
              </a:rPr>
              <a:t>Katz-Wachtel phenomenon</a:t>
            </a:r>
            <a:r>
              <a:rPr lang="en-US" dirty="0"/>
              <a:t> – large biphasic QRS complexes in V2-5. This is the classic ECG pattern of BVH, most commonly seen in children with congenital heart disease e.g. ventricular septal defect (VSD).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311288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5599EA55-401F-43AA-9CD3-55E5FC165B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41400" y="1333183"/>
            <a:ext cx="4982516" cy="1516697"/>
          </a:xfrm>
        </p:spPr>
        <p:txBody>
          <a:bodyPr/>
          <a:lstStyle/>
          <a:p>
            <a:r>
              <a:rPr lang="en-US" sz="2400" b="1" dirty="0">
                <a:solidFill>
                  <a:schemeClr val="tx2"/>
                </a:solidFill>
              </a:rPr>
              <a:t>In the presence of LVH 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EB260E9-DFD9-416A-8B12-AA3A097A25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41400" y="2849880"/>
            <a:ext cx="5191539" cy="4240636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sz="2000" dirty="0">
                <a:solidFill>
                  <a:schemeClr val="tx2"/>
                </a:solidFill>
                <a:latin typeface="+mn-lt"/>
              </a:rPr>
              <a:t>Additional signs indicating RVH include:</a:t>
            </a:r>
          </a:p>
          <a:p>
            <a:r>
              <a:rPr lang="en-US" dirty="0"/>
              <a:t>Right atrial enlargement.</a:t>
            </a:r>
          </a:p>
          <a:p>
            <a:r>
              <a:rPr lang="en-US" dirty="0"/>
              <a:t>Right axis deviation.</a:t>
            </a:r>
          </a:p>
          <a:p>
            <a:r>
              <a:rPr lang="en-US" dirty="0"/>
              <a:t>Tall biphasic QRS complexes in multiple leads.</a:t>
            </a:r>
          </a:p>
          <a:p>
            <a:r>
              <a:rPr lang="en-US" dirty="0"/>
              <a:t>Deep S waves in V5-6.</a:t>
            </a:r>
          </a:p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4C16F0E-1216-4CAE-8396-050432049F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3211" y="1485583"/>
            <a:ext cx="4982518" cy="1364297"/>
          </a:xfrm>
        </p:spPr>
        <p:txBody>
          <a:bodyPr/>
          <a:lstStyle/>
          <a:p>
            <a:r>
              <a:rPr lang="en-US" sz="2400" b="1" dirty="0">
                <a:solidFill>
                  <a:schemeClr val="tx2"/>
                </a:solidFill>
              </a:rPr>
              <a:t>In the presence of RVH</a:t>
            </a:r>
            <a:r>
              <a:rPr lang="en-US" sz="2400" dirty="0">
                <a:solidFill>
                  <a:schemeClr val="tx2"/>
                </a:solidFill>
              </a:rPr>
              <a:t>  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F0DC255-DBC6-4029-A57B-256C815AE9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93339" y="2849880"/>
            <a:ext cx="5191539" cy="4262649"/>
          </a:xfrm>
        </p:spPr>
        <p:txBody>
          <a:bodyPr/>
          <a:lstStyle/>
          <a:p>
            <a:pPr marL="0" indent="0">
              <a:buNone/>
            </a:pPr>
            <a:endParaRPr lang="en-US" sz="2000" dirty="0">
              <a:solidFill>
                <a:schemeClr val="tx2"/>
              </a:solidFill>
              <a:latin typeface="+mn-lt"/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tx2"/>
                </a:solidFill>
                <a:latin typeface="+mn-lt"/>
              </a:rPr>
              <a:t>Additional signs indicating LVH include</a:t>
            </a:r>
            <a:r>
              <a:rPr lang="en-US" sz="2000" b="1" dirty="0">
                <a:solidFill>
                  <a:schemeClr val="tx2"/>
                </a:solidFill>
                <a:latin typeface="+mn-lt"/>
              </a:rPr>
              <a:t>:</a:t>
            </a:r>
          </a:p>
          <a:p>
            <a:r>
              <a:rPr lang="en-US" dirty="0"/>
              <a:t>Tall R waves and deep S waves in V2-5.</a:t>
            </a:r>
          </a:p>
          <a:p>
            <a:r>
              <a:rPr lang="en-US" dirty="0"/>
              <a:t>QRS amplitude &gt; 50 mm.</a:t>
            </a:r>
          </a:p>
          <a:p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A74EDCE-FB9B-44B5-968C-B6C3272DEF0D}"/>
              </a:ext>
            </a:extLst>
          </p:cNvPr>
          <p:cNvSpPr/>
          <p:nvPr/>
        </p:nvSpPr>
        <p:spPr>
          <a:xfrm>
            <a:off x="508000" y="1905000"/>
            <a:ext cx="5724939" cy="45342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0B9BE90-947B-4059-B70B-3AB81ACAEE97}"/>
              </a:ext>
            </a:extLst>
          </p:cNvPr>
          <p:cNvSpPr/>
          <p:nvPr/>
        </p:nvSpPr>
        <p:spPr>
          <a:xfrm>
            <a:off x="6626638" y="1905000"/>
            <a:ext cx="5724939" cy="45342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72718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44516EE1-CCA7-4B8E-94AF-2DC1329760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5100" y="41665"/>
            <a:ext cx="10591800" cy="5326931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D749936-30C4-4F15-BF3C-EAC735B9A023}"/>
              </a:ext>
            </a:extLst>
          </p:cNvPr>
          <p:cNvSpPr/>
          <p:nvPr/>
        </p:nvSpPr>
        <p:spPr>
          <a:xfrm>
            <a:off x="1498600" y="5604265"/>
            <a:ext cx="113690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Biventricular hypertrophy:</a:t>
            </a:r>
          </a:p>
          <a:p>
            <a:endParaRPr lang="en-US" sz="2000" dirty="0"/>
          </a:p>
          <a:p>
            <a:r>
              <a:rPr lang="en-US" sz="2000" dirty="0"/>
              <a:t>Large biphasic QRS complexes in V2-5.</a:t>
            </a:r>
          </a:p>
          <a:p>
            <a:r>
              <a:rPr lang="en-US" sz="2000" dirty="0"/>
              <a:t>LVH: Voltage criteria for LVH (S V2 + R V5 = 35 mm, R </a:t>
            </a:r>
            <a:r>
              <a:rPr lang="en-US" sz="2000" dirty="0" err="1"/>
              <a:t>aVL</a:t>
            </a:r>
            <a:r>
              <a:rPr lang="en-US" sz="2000" dirty="0"/>
              <a:t> &gt; 11 mm) with signs of LV strain (T-wave inversion in V4-6).</a:t>
            </a:r>
          </a:p>
          <a:p>
            <a:r>
              <a:rPr lang="en-US" sz="2000" dirty="0"/>
              <a:t>Persistent S waves in V5-6 suggestive of associated RVH.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2142556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546495-A4C1-4201-9ADE-90EBCD164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260" y="513081"/>
            <a:ext cx="10658686" cy="1010919"/>
          </a:xfrm>
        </p:spPr>
        <p:txBody>
          <a:bodyPr/>
          <a:lstStyle/>
          <a:p>
            <a:r>
              <a:rPr lang="en-US" sz="3200" b="1" dirty="0"/>
              <a:t>QT interval 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356E3C-77CD-4C31-BBF7-5A8306005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260" y="1942170"/>
            <a:ext cx="7412673" cy="5562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QT interval is inversely proportional to heart rate:</a:t>
            </a:r>
          </a:p>
          <a:p>
            <a:r>
              <a:rPr lang="en-US" dirty="0"/>
              <a:t>The QT interval shortens at faster heart rates</a:t>
            </a:r>
          </a:p>
          <a:p>
            <a:r>
              <a:rPr lang="en-US" dirty="0"/>
              <a:t>The QT interval lengthens at slower heart rates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An abnormally prolonged QT is associated with an increased risk of ventricular arrhythmias, especially </a:t>
            </a:r>
            <a:r>
              <a:rPr lang="en-US" dirty="0" err="1"/>
              <a:t>Torsades</a:t>
            </a:r>
            <a:r>
              <a:rPr lang="en-US" dirty="0"/>
              <a:t> de Pointes</a:t>
            </a:r>
          </a:p>
          <a:p>
            <a:pPr marL="0" indent="0">
              <a:buNone/>
            </a:pPr>
            <a:r>
              <a:rPr lang="en-US" dirty="0"/>
              <a:t>Congenital short QT syndrome has been found to be associated with an increased risk of paroxysmal atrial and ventricular fibrillation and sudden cardiac death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FA25106-488F-40F5-AB87-59A124362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5200" y="1942170"/>
            <a:ext cx="5232400" cy="408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69459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546495-A4C1-4201-9ADE-90EBCD164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260" y="513081"/>
            <a:ext cx="10658686" cy="1010919"/>
          </a:xfrm>
        </p:spPr>
        <p:txBody>
          <a:bodyPr/>
          <a:lstStyle/>
          <a:p>
            <a:r>
              <a:rPr lang="en-US" sz="3200" b="1" dirty="0"/>
              <a:t>QT interval 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356E3C-77CD-4C31-BBF7-5A8306005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326" y="1532467"/>
            <a:ext cx="11375073" cy="5562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Corrected QT interval (QTc)</a:t>
            </a:r>
          </a:p>
          <a:p>
            <a:r>
              <a:rPr lang="en-US" dirty="0"/>
              <a:t>The corrected QT interval (QTc) </a:t>
            </a:r>
            <a:r>
              <a:rPr lang="en-US" i="1" dirty="0"/>
              <a:t>estimates</a:t>
            </a:r>
            <a:r>
              <a:rPr lang="en-US" dirty="0"/>
              <a:t> the QT interval at a standard heart rate of 60 bpm</a:t>
            </a:r>
          </a:p>
          <a:p>
            <a:r>
              <a:rPr lang="en-US" dirty="0"/>
              <a:t>This allows comparison of QT values over time at different heart rates and improves detection of patients at increased risk of arrhythmias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QTc is prolonged if &gt; 470ms in men or &gt; 480ms in women</a:t>
            </a:r>
          </a:p>
          <a:p>
            <a:r>
              <a:rPr lang="en-US" dirty="0"/>
              <a:t>QTc &gt; 500 is associated with an increased risk of </a:t>
            </a:r>
            <a:r>
              <a:rPr lang="en-US" dirty="0" err="1"/>
              <a:t>torsades</a:t>
            </a:r>
            <a:r>
              <a:rPr lang="en-US" dirty="0"/>
              <a:t> de pointes</a:t>
            </a:r>
          </a:p>
          <a:p>
            <a:r>
              <a:rPr lang="en-US" dirty="0"/>
              <a:t>QTc is abnormally short if &lt; 330ms</a:t>
            </a:r>
          </a:p>
          <a:p>
            <a:r>
              <a:rPr lang="en-US" dirty="0"/>
              <a:t>A useful rule of thumb is that a normal QT is less than half the preceding RR interval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822847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2D55BC-49CC-4BFD-AD6C-763D4CB30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J point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57F1D7-64C0-4DFD-B7E3-A10417906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3066" y="1600200"/>
            <a:ext cx="10139413" cy="4754878"/>
          </a:xfrm>
        </p:spPr>
        <p:txBody>
          <a:bodyPr/>
          <a:lstStyle/>
          <a:p>
            <a:r>
              <a:rPr lang="en-US" dirty="0"/>
              <a:t>J point is present in all ECGs and marks the transition of QRS complex to ST segment</a:t>
            </a:r>
          </a:p>
          <a:p>
            <a:r>
              <a:rPr lang="en-US" dirty="0"/>
              <a:t>J wave deflection occurs before the J point</a:t>
            </a:r>
          </a:p>
          <a:p>
            <a:r>
              <a:rPr lang="en-US" dirty="0"/>
              <a:t>The position of the J point in relation to a slurred terminal QRS is still debated.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5C246AA-ED63-4EFB-AF3A-ADCF56FF93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000"/>
          <a:stretch/>
        </p:blipFill>
        <p:spPr>
          <a:xfrm>
            <a:off x="2377797" y="4720510"/>
            <a:ext cx="5658408" cy="2177713"/>
          </a:xfrm>
          <a:prstGeom prst="rect">
            <a:avLst/>
          </a:prstGeom>
        </p:spPr>
      </p:pic>
      <p:pic>
        <p:nvPicPr>
          <p:cNvPr id="6146" name="Picture 2" descr="ECG J point J wave J point elevation">
            <a:extLst>
              <a:ext uri="{FF2B5EF4-FFF2-40B4-BE49-F238E27FC236}">
                <a16:creationId xmlns:a16="http://schemas.microsoft.com/office/drawing/2014/main" id="{26FDCCA3-52FE-49AA-8C08-856784FFD9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4" t="50000" r="13937"/>
          <a:stretch/>
        </p:blipFill>
        <p:spPr bwMode="auto">
          <a:xfrm>
            <a:off x="8030865" y="4720510"/>
            <a:ext cx="4390921" cy="2172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DA1C072-0E92-4978-8874-8F4FA30DF4AD}"/>
              </a:ext>
            </a:extLst>
          </p:cNvPr>
          <p:cNvSpPr/>
          <p:nvPr/>
        </p:nvSpPr>
        <p:spPr>
          <a:xfrm>
            <a:off x="2032000" y="7074653"/>
            <a:ext cx="10977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J point in a) normal; b) c) J point elevation; d) J point depression; e) with J wave (Osborn wave)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99047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AB5C1C3-5592-4E72-A607-6BF390DEB9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600" y="381000"/>
            <a:ext cx="10896600" cy="33528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Abnormalities of the J point</a:t>
            </a:r>
          </a:p>
          <a:p>
            <a:pPr>
              <a:spcBef>
                <a:spcPts val="1800"/>
              </a:spcBef>
            </a:pPr>
            <a:endParaRPr lang="en-US" dirty="0"/>
          </a:p>
          <a:p>
            <a:pPr>
              <a:spcBef>
                <a:spcPts val="1800"/>
              </a:spcBef>
            </a:pPr>
            <a:r>
              <a:rPr lang="en-US" dirty="0"/>
              <a:t>Elevation or depression of the J point is seen with the various causes of ST segment abnormality.  It may be elevated as a result of injury currents during acute myocardial ischemia and pericarditis, as well as in various other patterns of both normal and abnormal ECGs</a:t>
            </a:r>
          </a:p>
          <a:p>
            <a:pPr>
              <a:spcBef>
                <a:spcPts val="1800"/>
              </a:spcBef>
            </a:pPr>
            <a:r>
              <a:rPr lang="en-US" dirty="0"/>
              <a:t>Elevation of the J point occurs with benign early </a:t>
            </a:r>
            <a:r>
              <a:rPr lang="en-US" dirty="0" err="1"/>
              <a:t>repolarisation</a:t>
            </a:r>
            <a:endParaRPr lang="en-US" dirty="0"/>
          </a:p>
          <a:p>
            <a:pPr>
              <a:spcBef>
                <a:spcPts val="1800"/>
              </a:spcBef>
            </a:pPr>
            <a:r>
              <a:rPr lang="en-US" dirty="0"/>
              <a:t>A positive deflection prior to the J point is termed a J wave (Osborn wave) and is characteristically seen with hypothermia.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59BC1D-89D3-47B3-B6B6-A66D71F238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658" b="9456"/>
          <a:stretch/>
        </p:blipFill>
        <p:spPr>
          <a:xfrm>
            <a:off x="1083733" y="4038601"/>
            <a:ext cx="12182181" cy="37083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803275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A0525640-9DAD-4854-8D9B-26F9D78E5F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2762"/>
          <a:stretch/>
        </p:blipFill>
        <p:spPr>
          <a:xfrm>
            <a:off x="949960" y="413809"/>
            <a:ext cx="11376621" cy="2786591"/>
          </a:xfrm>
          <a:prstGeom prst="rect">
            <a:avLst/>
          </a:prstGeom>
        </p:spPr>
      </p:pic>
      <p:pic>
        <p:nvPicPr>
          <p:cNvPr id="5" name="Объект 3">
            <a:extLst>
              <a:ext uri="{FF2B5EF4-FFF2-40B4-BE49-F238E27FC236}">
                <a16:creationId xmlns:a16="http://schemas.microsoft.com/office/drawing/2014/main" id="{0898045E-7DC5-47EF-B970-EF56C830EB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33"/>
          <a:stretch/>
        </p:blipFill>
        <p:spPr>
          <a:xfrm>
            <a:off x="949960" y="3200400"/>
            <a:ext cx="11917680" cy="225319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2113DE7-1DAE-431A-92EE-8DDE98840B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203" y="5453591"/>
            <a:ext cx="10210800" cy="171770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94077BD-4C3C-4D30-8B91-BF05F1A6E2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7763" y="5181537"/>
            <a:ext cx="3170195" cy="226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99743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525DC8-84B4-4440-9982-34B80E485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260" y="513081"/>
            <a:ext cx="10658686" cy="1239519"/>
          </a:xfrm>
        </p:spPr>
        <p:txBody>
          <a:bodyPr/>
          <a:lstStyle/>
          <a:p>
            <a:r>
              <a:rPr lang="en-US" sz="3600" b="1" dirty="0"/>
              <a:t>T waves </a:t>
            </a: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27B2B6-F8C1-444C-BDF3-B5D07EF6F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260" y="1746520"/>
            <a:ext cx="10139413" cy="475487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Normal T wave characteristics</a:t>
            </a:r>
          </a:p>
          <a:p>
            <a:pPr marL="711200" indent="-387350"/>
            <a:r>
              <a:rPr lang="en-US" dirty="0"/>
              <a:t>Upright in all leads except </a:t>
            </a:r>
            <a:r>
              <a:rPr lang="en-US" dirty="0" err="1"/>
              <a:t>aVR</a:t>
            </a:r>
            <a:r>
              <a:rPr lang="en-US" dirty="0"/>
              <a:t> and V1</a:t>
            </a:r>
          </a:p>
          <a:p>
            <a:pPr marL="711200" indent="-387350"/>
            <a:r>
              <a:rPr lang="en-US" dirty="0"/>
              <a:t>Amplitude &lt; 5mm in limb leads, &lt; 10mm in precordial leads (10mm males, 8mm females)</a:t>
            </a:r>
          </a:p>
          <a:p>
            <a:pPr marL="711200" indent="-387350"/>
            <a:r>
              <a:rPr lang="en-US" dirty="0"/>
              <a:t>Duration relates to </a:t>
            </a:r>
            <a:r>
              <a:rPr lang="en-US" dirty="0">
                <a:hlinkClick r:id="rId2"/>
              </a:rPr>
              <a:t>QT interval</a:t>
            </a:r>
            <a:endParaRPr lang="en-US" dirty="0"/>
          </a:p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5CF89C4-4FDA-430C-80E0-5790953B2455}"/>
              </a:ext>
            </a:extLst>
          </p:cNvPr>
          <p:cNvSpPr/>
          <p:nvPr/>
        </p:nvSpPr>
        <p:spPr>
          <a:xfrm>
            <a:off x="9575800" y="4583172"/>
            <a:ext cx="3905779" cy="3046988"/>
          </a:xfrm>
          <a:prstGeom prst="rect">
            <a:avLst/>
          </a:prstGeom>
          <a:ln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/>
              <a:t>T wave abnormalities</a:t>
            </a:r>
          </a:p>
          <a:p>
            <a:endParaRPr lang="en-US" sz="2400" dirty="0"/>
          </a:p>
          <a:p>
            <a:r>
              <a:rPr lang="en-US" sz="2400" dirty="0"/>
              <a:t>Peaked T waves</a:t>
            </a:r>
          </a:p>
          <a:p>
            <a:r>
              <a:rPr lang="en-US" sz="2400" dirty="0"/>
              <a:t>Hyperacute T waves</a:t>
            </a:r>
          </a:p>
          <a:p>
            <a:r>
              <a:rPr lang="en-US" sz="2400" dirty="0"/>
              <a:t>Inverted T waves</a:t>
            </a:r>
          </a:p>
          <a:p>
            <a:r>
              <a:rPr lang="en-US" sz="2400" dirty="0"/>
              <a:t>Biphasic T waves</a:t>
            </a:r>
          </a:p>
          <a:p>
            <a:r>
              <a:rPr lang="en-US" sz="2400" dirty="0"/>
              <a:t>‘Camel Hump’ T waves</a:t>
            </a:r>
          </a:p>
          <a:p>
            <a:r>
              <a:rPr lang="en-US" sz="2400" dirty="0"/>
              <a:t>Flattened T waves</a:t>
            </a:r>
            <a:endParaRPr lang="ru-RU" sz="2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65DB84B-A38D-4BB7-84F4-8B5AFB10804A}"/>
              </a:ext>
            </a:extLst>
          </p:cNvPr>
          <p:cNvSpPr/>
          <p:nvPr/>
        </p:nvSpPr>
        <p:spPr>
          <a:xfrm>
            <a:off x="584200" y="5347236"/>
            <a:ext cx="8865078" cy="2308324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US" sz="2400" b="1" dirty="0"/>
              <a:t>NOTE:</a:t>
            </a:r>
          </a:p>
          <a:p>
            <a:endParaRPr lang="en-US" sz="2400" dirty="0"/>
          </a:p>
          <a:p>
            <a:r>
              <a:rPr lang="en-US" sz="2400" dirty="0"/>
              <a:t>Dynamic T-wave inversions are seen with acute myocardial </a:t>
            </a:r>
            <a:r>
              <a:rPr lang="en-US" sz="2400" dirty="0" err="1"/>
              <a:t>ischaemia</a:t>
            </a:r>
            <a:endParaRPr lang="en-US" sz="2400" dirty="0"/>
          </a:p>
          <a:p>
            <a:r>
              <a:rPr lang="en-US" sz="2400" dirty="0"/>
              <a:t>Fixed T-wave inversions are seen following infarction, usually in association with pathological Q waves</a:t>
            </a:r>
            <a:endParaRPr lang="ru-RU" sz="24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3D19D7C-307B-48DD-869C-86B23F0DF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6405" y="1628370"/>
            <a:ext cx="3485202" cy="271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92128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CEE187D-F630-43C7-8515-3724251A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59" y="382588"/>
            <a:ext cx="12681017" cy="661797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CBE392-8AE5-4014-91B6-C875A37A77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080" r="19120" b="5717"/>
          <a:stretch/>
        </p:blipFill>
        <p:spPr>
          <a:xfrm>
            <a:off x="9972039" y="1752600"/>
            <a:ext cx="2895601" cy="2523490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4667707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ABDFFE-B36D-4748-B036-8ED0EF0D5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E0439C-4451-4A69-A856-A9BD46FF3D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CB43D2-4E2A-4B3A-99C3-FF4B42A91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149" y="378091"/>
            <a:ext cx="12737017" cy="662246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03B88CA-17F3-4BA6-AA25-BDA886159F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600" r="24800" b="18683"/>
          <a:stretch/>
        </p:blipFill>
        <p:spPr>
          <a:xfrm>
            <a:off x="10970318" y="2656284"/>
            <a:ext cx="2669750" cy="2459831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853773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D227FDC0-5B80-43C8-BD56-A7CA2BE9A6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4282" b="83483"/>
          <a:stretch/>
        </p:blipFill>
        <p:spPr>
          <a:xfrm>
            <a:off x="949958" y="331779"/>
            <a:ext cx="12751837" cy="164359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D38D08-4DDE-48B2-81F4-1DD4E5646E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0000"/>
          <a:stretch/>
        </p:blipFill>
        <p:spPr>
          <a:xfrm>
            <a:off x="949959" y="4706327"/>
            <a:ext cx="12751837" cy="1905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BF19828-7953-498B-AE43-93EB5BFE3A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68" t="15714" r="30488" b="38571"/>
          <a:stretch/>
        </p:blipFill>
        <p:spPr>
          <a:xfrm>
            <a:off x="1193800" y="2038350"/>
            <a:ext cx="2514600" cy="213360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CF7A4AA-C840-4970-8295-721F41A1B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0600" y="3554781"/>
            <a:ext cx="2514600" cy="2303092"/>
          </a:xfrm>
          <a:prstGeom prst="rect">
            <a:avLst/>
          </a:prstGeom>
        </p:spPr>
      </p:pic>
      <p:cxnSp>
        <p:nvCxnSpPr>
          <p:cNvPr id="9" name="Соединитель: уступ 8">
            <a:extLst>
              <a:ext uri="{FF2B5EF4-FFF2-40B4-BE49-F238E27FC236}">
                <a16:creationId xmlns:a16="http://schemas.microsoft.com/office/drawing/2014/main" id="{70159510-4CCD-405B-94CB-B1CAE50D4599}"/>
              </a:ext>
            </a:extLst>
          </p:cNvPr>
          <p:cNvCxnSpPr>
            <a:cxnSpLocks/>
          </p:cNvCxnSpPr>
          <p:nvPr/>
        </p:nvCxnSpPr>
        <p:spPr>
          <a:xfrm flipV="1">
            <a:off x="1130300" y="2180072"/>
            <a:ext cx="12219940" cy="2652219"/>
          </a:xfrm>
          <a:prstGeom prst="bentConnector3">
            <a:avLst/>
          </a:prstGeom>
          <a:ln w="76200"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815139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251E7D-54FD-439D-BBBD-DF6B7F6ED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846C3099-80B2-4272-B407-E0F9690F02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0985"/>
          <a:stretch/>
        </p:blipFill>
        <p:spPr>
          <a:xfrm>
            <a:off x="478028" y="413810"/>
            <a:ext cx="12861544" cy="324004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168BAB8-36E1-4ABF-BA75-5FDD32B37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600" y="4232101"/>
            <a:ext cx="4102964" cy="3200677"/>
          </a:xfrm>
          <a:prstGeom prst="rect">
            <a:avLst/>
          </a:prstGeom>
        </p:spPr>
      </p:pic>
      <p:pic>
        <p:nvPicPr>
          <p:cNvPr id="5" name="Объект 3">
            <a:extLst>
              <a:ext uri="{FF2B5EF4-FFF2-40B4-BE49-F238E27FC236}">
                <a16:creationId xmlns:a16="http://schemas.microsoft.com/office/drawing/2014/main" id="{28794B6B-DD57-4C86-8013-B04CDCD11B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333" t="58051" r="46116" b="20846"/>
          <a:stretch/>
        </p:blipFill>
        <p:spPr>
          <a:xfrm>
            <a:off x="3022600" y="4405560"/>
            <a:ext cx="4343400" cy="302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94483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258B8-967F-4304-9A86-141EE2B0C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0323D047-B515-4625-9AC5-DC2482C3B1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35360"/>
          <a:stretch/>
        </p:blipFill>
        <p:spPr>
          <a:xfrm>
            <a:off x="962660" y="2133600"/>
            <a:ext cx="12233868" cy="150230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4DECCDF-B290-4C33-BAED-8E987C4DC7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6667" r="7795"/>
          <a:stretch/>
        </p:blipFill>
        <p:spPr>
          <a:xfrm>
            <a:off x="994410" y="3905250"/>
            <a:ext cx="1128014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34114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88546B2C-26EB-484A-8BF9-D5A7D1AE78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9959" y="413809"/>
            <a:ext cx="12512087" cy="694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36088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C860DD-3B3C-4802-B0B3-F7EB42E75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63DC52D5-DBAA-43B6-9339-5E8C7CE509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2800" y="487364"/>
            <a:ext cx="12763407" cy="652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23220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44663BD-E495-4E19-A0C8-77712E0F6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660" y="413809"/>
            <a:ext cx="11584940" cy="743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20566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BEE9FA-E5E1-47A9-AAC1-F3A4CB3B9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5D994347-E2D6-464D-9A37-7D69D6BE68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3610" y="451909"/>
            <a:ext cx="11070590" cy="71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77855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EC57DF5-2105-48C0-B321-430FCD02C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560" y="771842"/>
            <a:ext cx="12700028" cy="469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6178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DF8A6B-31BF-48A4-8BD6-955D47486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2D825188-ABEE-4E49-91D9-D983380DE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51200" y="323850"/>
            <a:ext cx="7000874" cy="746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00323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200" y="914400"/>
            <a:ext cx="8709024" cy="5505994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699">
              <a:lnSpc>
                <a:spcPct val="100000"/>
              </a:lnSpc>
              <a:spcBef>
                <a:spcPts val="95"/>
              </a:spcBef>
            </a:pPr>
            <a:r>
              <a:rPr lang="en-US" sz="5950" spc="265" dirty="0">
                <a:solidFill>
                  <a:schemeClr val="accent1"/>
                </a:solidFill>
              </a:rPr>
              <a:t>Thank you for your attention</a:t>
            </a:r>
            <a:br>
              <a:rPr lang="en-US" sz="5950" spc="265" dirty="0">
                <a:solidFill>
                  <a:schemeClr val="accent1"/>
                </a:solidFill>
              </a:rPr>
            </a:br>
            <a:br>
              <a:rPr lang="en-US" sz="5950" spc="265" dirty="0">
                <a:solidFill>
                  <a:schemeClr val="accent1"/>
                </a:solidFill>
              </a:rPr>
            </a:br>
            <a:br>
              <a:rPr lang="en-US" sz="5950" spc="265" dirty="0">
                <a:solidFill>
                  <a:schemeClr val="accent1"/>
                </a:solidFill>
              </a:rPr>
            </a:br>
            <a:br>
              <a:rPr lang="en-US" sz="5950" spc="265" dirty="0">
                <a:solidFill>
                  <a:schemeClr val="accent1"/>
                </a:solidFill>
              </a:rPr>
            </a:br>
            <a:r>
              <a:rPr sz="5950" spc="265" dirty="0">
                <a:solidFill>
                  <a:schemeClr val="accent1"/>
                </a:solidFill>
              </a:rPr>
              <a:t>Questions?</a:t>
            </a:r>
            <a:endParaRPr sz="5950" dirty="0">
              <a:solidFill>
                <a:schemeClr val="accent1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2312543" y="437006"/>
            <a:ext cx="9196070" cy="6902450"/>
          </a:xfrm>
          <a:custGeom>
            <a:avLst/>
            <a:gdLst/>
            <a:ahLst/>
            <a:cxnLst/>
            <a:rect l="l" t="t" r="r" b="b"/>
            <a:pathLst>
              <a:path w="9196070" h="6902450">
                <a:moveTo>
                  <a:pt x="0" y="6902450"/>
                </a:moveTo>
                <a:lnTo>
                  <a:pt x="9195688" y="6902450"/>
                </a:lnTo>
              </a:path>
              <a:path w="9196070" h="6902450">
                <a:moveTo>
                  <a:pt x="9195688" y="0"/>
                </a:moveTo>
                <a:lnTo>
                  <a:pt x="0" y="0"/>
                </a:lnTo>
                <a:lnTo>
                  <a:pt x="0" y="690245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Другая 41">
      <a:dk1>
        <a:sysClr val="windowText" lastClr="000000"/>
      </a:dk1>
      <a:lt1>
        <a:sysClr val="window" lastClr="FFFFFF"/>
      </a:lt1>
      <a:dk2>
        <a:srgbClr val="0E282A"/>
      </a:dk2>
      <a:lt2>
        <a:srgbClr val="0E282A"/>
      </a:lt2>
      <a:accent1>
        <a:srgbClr val="0E282A"/>
      </a:accent1>
      <a:accent2>
        <a:srgbClr val="EA6312"/>
      </a:accent2>
      <a:accent3>
        <a:srgbClr val="E6B729"/>
      </a:accent3>
      <a:accent4>
        <a:srgbClr val="6AAC90"/>
      </a:accent4>
      <a:accent5>
        <a:srgbClr val="0E282A"/>
      </a:accent5>
      <a:accent6>
        <a:srgbClr val="9E5E9B"/>
      </a:accent6>
      <a:hlink>
        <a:srgbClr val="0E282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3649</TotalTime>
  <Words>4546</Words>
  <Application>Microsoft Office PowerPoint</Application>
  <PresentationFormat>Произвольный</PresentationFormat>
  <Paragraphs>446</Paragraphs>
  <Slides>86</Slides>
  <Notes>4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86</vt:i4>
      </vt:variant>
    </vt:vector>
  </HeadingPairs>
  <TitlesOfParts>
    <vt:vector size="94" baseType="lpstr">
      <vt:lpstr>-apple-system</vt:lpstr>
      <vt:lpstr>Arial</vt:lpstr>
      <vt:lpstr>Calibri</vt:lpstr>
      <vt:lpstr>Century Gothic</vt:lpstr>
      <vt:lpstr>consolas</vt:lpstr>
      <vt:lpstr>Times New Roman</vt:lpstr>
      <vt:lpstr>Wingdings 3</vt:lpstr>
      <vt:lpstr>Ион</vt:lpstr>
      <vt:lpstr>Презентация PowerPoint</vt:lpstr>
      <vt:lpstr>Презентация PowerPoint</vt:lpstr>
      <vt:lpstr>Significance</vt:lpstr>
      <vt:lpstr>Calibration</vt:lpstr>
      <vt:lpstr>Презентация PowerPoint</vt:lpstr>
      <vt:lpstr>APPROACH TO ECG INTERPRETATION</vt:lpstr>
      <vt:lpstr>The Rate</vt:lpstr>
      <vt:lpstr>Презентация PowerPoint</vt:lpstr>
      <vt:lpstr>The Rate</vt:lpstr>
      <vt:lpstr>The Rate</vt:lpstr>
      <vt:lpstr>The Rate</vt:lpstr>
      <vt:lpstr>Презентация PowerPoint</vt:lpstr>
      <vt:lpstr>Презентация PowerPoint</vt:lpstr>
      <vt:lpstr>RHYTHM ANALYSIS</vt:lpstr>
      <vt:lpstr>RHYTHM ANALYSIS</vt:lpstr>
      <vt:lpstr>Презентация PowerPoint</vt:lpstr>
      <vt:lpstr>Hexaxial System</vt:lpstr>
      <vt:lpstr>What is cardiac axis?</vt:lpstr>
      <vt:lpstr>Axis</vt:lpstr>
      <vt:lpstr>Презентация PowerPoint</vt:lpstr>
      <vt:lpstr>Normal cardiac axis</vt:lpstr>
      <vt:lpstr>Normal cardiac axis</vt:lpstr>
      <vt:lpstr>Left axis deviation</vt:lpstr>
      <vt:lpstr>Left axis deviation</vt:lpstr>
      <vt:lpstr>Right axis deviation</vt:lpstr>
      <vt:lpstr>Right axis deviation</vt:lpstr>
      <vt:lpstr>Презентация PowerPoint</vt:lpstr>
      <vt:lpstr>Презентация PowerPoint</vt:lpstr>
      <vt:lpstr>P waves</vt:lpstr>
      <vt:lpstr>Презентация PowerPoint</vt:lpstr>
      <vt:lpstr>Презентация PowerPoint</vt:lpstr>
      <vt:lpstr>Презентация PowerPoint</vt:lpstr>
      <vt:lpstr>ECG Criteria of Right Atrial Enlargement</vt:lpstr>
      <vt:lpstr>Презентация PowerPoint</vt:lpstr>
      <vt:lpstr>Презентация PowerPoint</vt:lpstr>
      <vt:lpstr>ECG Criteria for Left Atrial Enlargement</vt:lpstr>
      <vt:lpstr>Презентация PowerPoint</vt:lpstr>
      <vt:lpstr>Презентация PowerPoint</vt:lpstr>
      <vt:lpstr>ECG Criteria for Biatrial Enlargement</vt:lpstr>
      <vt:lpstr>Презентация PowerPoint</vt:lpstr>
      <vt:lpstr>Презентация PowerPoint</vt:lpstr>
      <vt:lpstr>Презентация PowerPoint</vt:lpstr>
      <vt:lpstr>Презентация PowerPoint</vt:lpstr>
      <vt:lpstr>PR interval </vt:lpstr>
      <vt:lpstr>QRS Complex</vt:lpstr>
      <vt:lpstr>QRS Width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Q Wave</vt:lpstr>
      <vt:lpstr>Презентация PowerPoint</vt:lpstr>
      <vt:lpstr>R and S waves </vt:lpstr>
      <vt:lpstr>Презентация PowerPoint</vt:lpstr>
      <vt:lpstr>Презентация PowerPoint</vt:lpstr>
      <vt:lpstr>Презентация PowerPoint</vt:lpstr>
      <vt:lpstr>Criteria for LVH</vt:lpstr>
      <vt:lpstr>Презентация PowerPoint</vt:lpstr>
      <vt:lpstr>Презентация PowerPoint</vt:lpstr>
      <vt:lpstr>Презентация PowerPoint</vt:lpstr>
      <vt:lpstr>Right Ventricular Hypertrophy</vt:lpstr>
      <vt:lpstr>Презентация PowerPoint</vt:lpstr>
      <vt:lpstr>Презентация PowerPoint</vt:lpstr>
      <vt:lpstr>Презентация PowerPoint</vt:lpstr>
      <vt:lpstr>Biventricular Hypertrophy </vt:lpstr>
      <vt:lpstr>Презентация PowerPoint</vt:lpstr>
      <vt:lpstr>Презентация PowerPoint</vt:lpstr>
      <vt:lpstr>QT interval </vt:lpstr>
      <vt:lpstr>QT interval </vt:lpstr>
      <vt:lpstr>J point</vt:lpstr>
      <vt:lpstr>Презентация PowerPoint</vt:lpstr>
      <vt:lpstr>Презентация PowerPoint</vt:lpstr>
      <vt:lpstr>T waves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Thank you for your attention   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ECG Introduction PDF</dc:title>
  <dc:creator>Richard Wilkerson</dc:creator>
  <cp:lastModifiedBy>Vladis</cp:lastModifiedBy>
  <cp:revision>164</cp:revision>
  <dcterms:created xsi:type="dcterms:W3CDTF">2022-08-27T07:42:58Z</dcterms:created>
  <dcterms:modified xsi:type="dcterms:W3CDTF">2022-11-10T13:39:13Z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2013-05-17T00:00:00Z</vt:filetime>
  </property>
  <property fmtid="{D5CDD505-2E9C-101B-9397-08002B2CF9AE}" pid="3" name="Creator">
    <vt:lpwstr>Keynote</vt:lpwstr>
  </property>
  <property fmtid="{D5CDD505-2E9C-101B-9397-08002B2CF9AE}" pid="4" name="LastSaved">
    <vt:filetime>2022-08-27T00:00:00Z</vt:filetime>
  </property>
</Properties>
</file>