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8" r:id="rId1"/>
  </p:sldMasterIdLst>
  <p:notesMasterIdLst>
    <p:notesMasterId r:id="rId60"/>
  </p:notesMasterIdLst>
  <p:sldIdLst>
    <p:sldId id="290" r:id="rId2"/>
    <p:sldId id="256" r:id="rId3"/>
    <p:sldId id="291" r:id="rId4"/>
    <p:sldId id="292" r:id="rId5"/>
    <p:sldId id="477" r:id="rId6"/>
    <p:sldId id="478" r:id="rId7"/>
    <p:sldId id="293" r:id="rId8"/>
    <p:sldId id="479" r:id="rId9"/>
    <p:sldId id="480" r:id="rId10"/>
    <p:sldId id="481" r:id="rId11"/>
    <p:sldId id="482" r:id="rId12"/>
    <p:sldId id="483" r:id="rId13"/>
    <p:sldId id="484" r:id="rId14"/>
    <p:sldId id="485" r:id="rId15"/>
    <p:sldId id="465" r:id="rId16"/>
    <p:sldId id="486" r:id="rId17"/>
    <p:sldId id="463" r:id="rId18"/>
    <p:sldId id="466" r:id="rId19"/>
    <p:sldId id="487" r:id="rId20"/>
    <p:sldId id="467" r:id="rId21"/>
    <p:sldId id="488" r:id="rId22"/>
    <p:sldId id="489" r:id="rId23"/>
    <p:sldId id="490" r:id="rId24"/>
    <p:sldId id="491" r:id="rId25"/>
    <p:sldId id="493" r:id="rId26"/>
    <p:sldId id="494" r:id="rId27"/>
    <p:sldId id="495" r:id="rId28"/>
    <p:sldId id="492" r:id="rId29"/>
    <p:sldId id="496" r:id="rId30"/>
    <p:sldId id="508" r:id="rId31"/>
    <p:sldId id="509" r:id="rId32"/>
    <p:sldId id="498" r:id="rId33"/>
    <p:sldId id="499" r:id="rId34"/>
    <p:sldId id="510" r:id="rId35"/>
    <p:sldId id="500" r:id="rId36"/>
    <p:sldId id="501" r:id="rId37"/>
    <p:sldId id="512" r:id="rId38"/>
    <p:sldId id="511" r:id="rId39"/>
    <p:sldId id="513" r:id="rId40"/>
    <p:sldId id="502" r:id="rId41"/>
    <p:sldId id="503" r:id="rId42"/>
    <p:sldId id="514" r:id="rId43"/>
    <p:sldId id="515" r:id="rId44"/>
    <p:sldId id="504" r:id="rId45"/>
    <p:sldId id="518" r:id="rId46"/>
    <p:sldId id="516" r:id="rId47"/>
    <p:sldId id="517" r:id="rId48"/>
    <p:sldId id="507" r:id="rId49"/>
    <p:sldId id="519" r:id="rId50"/>
    <p:sldId id="520" r:id="rId51"/>
    <p:sldId id="497" r:id="rId52"/>
    <p:sldId id="521" r:id="rId53"/>
    <p:sldId id="522" r:id="rId54"/>
    <p:sldId id="506" r:id="rId55"/>
    <p:sldId id="523" r:id="rId56"/>
    <p:sldId id="524" r:id="rId57"/>
    <p:sldId id="505" r:id="rId58"/>
    <p:sldId id="525" r:id="rId5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535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38F1BB-44AC-40CE-9F79-19A98EA0A491}" type="datetimeFigureOut">
              <a:rPr lang="ru-RU" smtClean="0"/>
              <a:t>10.11.2022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2FCEEC-D056-45F4-9EC1-DDF6D6E70B77}" type="slidenum">
              <a:rPr lang="ru-RU" smtClean="0"/>
              <a:t>‹#›</a:t>
            </a:fld>
            <a:endParaRPr lang="ru-RU"/>
          </a:p>
        </p:txBody>
      </p:sp>
    </p:spTree>
    <p:extLst>
      <p:ext uri="{BB962C8B-B14F-4D97-AF65-F5344CB8AC3E}">
        <p14:creationId xmlns:p14="http://schemas.microsoft.com/office/powerpoint/2010/main" val="3465529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ru-RU"/>
              <a:t>Образец заголовка</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F7EECFE0-33C4-43CA-9D61-FA122A01B00D}" type="datetimeFigureOut">
              <a:rPr lang="ru-RU" smtClean="0"/>
              <a:t>10.11.2022</a:t>
            </a:fld>
            <a:endParaRPr lang="ru-RU"/>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ru-RU"/>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0EA90832-AD9B-4AB0-8AEF-2748728289EE}" type="slidenum">
              <a:rPr lang="ru-RU" smtClean="0"/>
              <a:t>‹#›</a:t>
            </a:fld>
            <a:endParaRPr lang="ru-RU"/>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7747384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7EECFE0-33C4-43CA-9D61-FA122A01B00D}" type="datetimeFigureOut">
              <a:rPr lang="ru-RU" smtClean="0"/>
              <a:t>10.11.2022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EA90832-AD9B-4AB0-8AEF-2748728289EE}" type="slidenum">
              <a:rPr lang="ru-RU" smtClean="0"/>
              <a:t>‹#›</a:t>
            </a:fld>
            <a:endParaRPr lang="ru-RU"/>
          </a:p>
        </p:txBody>
      </p:sp>
    </p:spTree>
    <p:extLst>
      <p:ext uri="{BB962C8B-B14F-4D97-AF65-F5344CB8AC3E}">
        <p14:creationId xmlns:p14="http://schemas.microsoft.com/office/powerpoint/2010/main" val="1927004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ru-RU"/>
              <a:t>Образец заголовка</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7EECFE0-33C4-43CA-9D61-FA122A01B00D}" type="datetimeFigureOut">
              <a:rPr lang="ru-RU" smtClean="0"/>
              <a:t>10.11.2022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EA90832-AD9B-4AB0-8AEF-2748728289EE}" type="slidenum">
              <a:rPr lang="ru-RU" smtClean="0"/>
              <a:t>‹#›</a:t>
            </a:fld>
            <a:endParaRPr lang="ru-RU"/>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14903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F7EECFE0-33C4-43CA-9D61-FA122A01B00D}" type="datetimeFigureOut">
              <a:rPr lang="ru-RU" smtClean="0"/>
              <a:t>10.11.2022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EA90832-AD9B-4AB0-8AEF-2748728289EE}" type="slidenum">
              <a:rPr lang="ru-RU" smtClean="0"/>
              <a:t>‹#›</a:t>
            </a:fld>
            <a:endParaRPr lang="ru-RU"/>
          </a:p>
        </p:txBody>
      </p:sp>
    </p:spTree>
    <p:extLst>
      <p:ext uri="{BB962C8B-B14F-4D97-AF65-F5344CB8AC3E}">
        <p14:creationId xmlns:p14="http://schemas.microsoft.com/office/powerpoint/2010/main" val="2042638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ru-RU"/>
              <a:t>Образец текста</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F7EECFE0-33C4-43CA-9D61-FA122A01B00D}" type="datetimeFigureOut">
              <a:rPr lang="ru-RU" smtClean="0"/>
              <a:t>10.11.2022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0EA90832-AD9B-4AB0-8AEF-2748728289EE}" type="slidenum">
              <a:rPr lang="ru-RU" smtClean="0"/>
              <a:t>‹#›</a:t>
            </a:fld>
            <a:endParaRPr lang="ru-RU"/>
          </a:p>
        </p:txBody>
      </p:sp>
    </p:spTree>
    <p:extLst>
      <p:ext uri="{BB962C8B-B14F-4D97-AF65-F5344CB8AC3E}">
        <p14:creationId xmlns:p14="http://schemas.microsoft.com/office/powerpoint/2010/main" val="3218330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F7EECFE0-33C4-43CA-9D61-FA122A01B00D}" type="datetimeFigureOut">
              <a:rPr lang="ru-RU" smtClean="0"/>
              <a:t>10.11.2022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0EA90832-AD9B-4AB0-8AEF-2748728289EE}" type="slidenum">
              <a:rPr lang="ru-RU" smtClean="0"/>
              <a:t>‹#›</a:t>
            </a:fld>
            <a:endParaRPr lang="ru-RU"/>
          </a:p>
        </p:txBody>
      </p:sp>
    </p:spTree>
    <p:extLst>
      <p:ext uri="{BB962C8B-B14F-4D97-AF65-F5344CB8AC3E}">
        <p14:creationId xmlns:p14="http://schemas.microsoft.com/office/powerpoint/2010/main" val="2396691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EECFE0-33C4-43CA-9D61-FA122A01B00D}" type="datetimeFigureOut">
              <a:rPr lang="ru-RU" smtClean="0"/>
              <a:t>10.11.2022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0EA90832-AD9B-4AB0-8AEF-2748728289EE}" type="slidenum">
              <a:rPr lang="ru-RU" smtClean="0"/>
              <a:t>‹#›</a:t>
            </a:fld>
            <a:endParaRPr lang="ru-RU"/>
          </a:p>
        </p:txBody>
      </p:sp>
    </p:spTree>
    <p:extLst>
      <p:ext uri="{BB962C8B-B14F-4D97-AF65-F5344CB8AC3E}">
        <p14:creationId xmlns:p14="http://schemas.microsoft.com/office/powerpoint/2010/main" val="231307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ru-RU"/>
              <a:t>Образец заголовка</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F7EECFE0-33C4-43CA-9D61-FA122A01B00D}" type="datetimeFigureOut">
              <a:rPr lang="ru-RU" smtClean="0"/>
              <a:t>10.11.2022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EA90832-AD9B-4AB0-8AEF-2748728289EE}" type="slidenum">
              <a:rPr lang="ru-RU" smtClean="0"/>
              <a:t>‹#›</a:t>
            </a:fld>
            <a:endParaRPr lang="ru-RU"/>
          </a:p>
        </p:txBody>
      </p:sp>
    </p:spTree>
    <p:extLst>
      <p:ext uri="{BB962C8B-B14F-4D97-AF65-F5344CB8AC3E}">
        <p14:creationId xmlns:p14="http://schemas.microsoft.com/office/powerpoint/2010/main" val="3843343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F7EECFE0-33C4-43CA-9D61-FA122A01B00D}" type="datetimeFigureOut">
              <a:rPr lang="ru-RU" smtClean="0"/>
              <a:t>10.11.2022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EA90832-AD9B-4AB0-8AEF-2748728289EE}" type="slidenum">
              <a:rPr lang="ru-RU" smtClean="0"/>
              <a:t>‹#›</a:t>
            </a:fld>
            <a:endParaRPr lang="ru-RU"/>
          </a:p>
        </p:txBody>
      </p:sp>
    </p:spTree>
    <p:extLst>
      <p:ext uri="{BB962C8B-B14F-4D97-AF65-F5344CB8AC3E}">
        <p14:creationId xmlns:p14="http://schemas.microsoft.com/office/powerpoint/2010/main" val="2708994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7EECFE0-33C4-43CA-9D61-FA122A01B00D}" type="datetimeFigureOut">
              <a:rPr lang="ru-RU" smtClean="0"/>
              <a:t>10.11.2022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EA90832-AD9B-4AB0-8AEF-2748728289EE}" type="slidenum">
              <a:rPr lang="ru-RU" smtClean="0"/>
              <a:t>‹#›</a:t>
            </a:fld>
            <a:endParaRPr lang="ru-RU"/>
          </a:p>
        </p:txBody>
      </p:sp>
    </p:spTree>
    <p:extLst>
      <p:ext uri="{BB962C8B-B14F-4D97-AF65-F5344CB8AC3E}">
        <p14:creationId xmlns:p14="http://schemas.microsoft.com/office/powerpoint/2010/main" val="342323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7EECFE0-33C4-43CA-9D61-FA122A01B00D}" type="datetimeFigureOut">
              <a:rPr lang="ru-RU" smtClean="0"/>
              <a:t>10.11.2022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EA90832-AD9B-4AB0-8AEF-2748728289EE}" type="slidenum">
              <a:rPr lang="ru-RU" smtClean="0"/>
              <a:t>‹#›</a:t>
            </a:fld>
            <a:endParaRPr lang="ru-RU"/>
          </a:p>
        </p:txBody>
      </p:sp>
    </p:spTree>
    <p:extLst>
      <p:ext uri="{BB962C8B-B14F-4D97-AF65-F5344CB8AC3E}">
        <p14:creationId xmlns:p14="http://schemas.microsoft.com/office/powerpoint/2010/main" val="6418204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11/10/2022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93159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ru-RU"/>
              <a:t>Образец заголовка</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F7EECFE0-33C4-43CA-9D61-FA122A01B00D}" type="datetimeFigureOut">
              <a:rPr lang="ru-RU" smtClean="0"/>
              <a:t>10.11.2022</a:t>
            </a:fld>
            <a:endParaRPr lang="ru-RU"/>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ru-RU"/>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0EA90832-AD9B-4AB0-8AEF-2748728289EE}" type="slidenum">
              <a:rPr lang="ru-RU" smtClean="0"/>
              <a:t>‹#›</a:t>
            </a:fld>
            <a:endParaRPr lang="ru-RU"/>
          </a:p>
        </p:txBody>
      </p:sp>
    </p:spTree>
    <p:extLst>
      <p:ext uri="{BB962C8B-B14F-4D97-AF65-F5344CB8AC3E}">
        <p14:creationId xmlns:p14="http://schemas.microsoft.com/office/powerpoint/2010/main" val="3788200455"/>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 id="2147483914" r:id="rId6"/>
    <p:sldLayoutId id="2147483915" r:id="rId7"/>
    <p:sldLayoutId id="2147483916" r:id="rId8"/>
    <p:sldLayoutId id="2147483917" r:id="rId9"/>
    <p:sldLayoutId id="2147483918" r:id="rId10"/>
    <p:sldLayoutId id="2147483919" r:id="rId11"/>
    <p:sldLayoutId id="2147483920" r:id="rId12"/>
  </p:sldLayoutIdLst>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2946799" y="4814547"/>
            <a:ext cx="4065494" cy="358130"/>
          </a:xfrm>
          <a:prstGeom prst="rect">
            <a:avLst/>
          </a:prstGeom>
        </p:spPr>
        <p:txBody>
          <a:bodyPr vert="horz" wrap="square" lIns="0" tIns="11766" rIns="0" bIns="0" rtlCol="0">
            <a:spAutoFit/>
          </a:bodyPr>
          <a:lstStyle/>
          <a:p>
            <a:pPr marL="11206">
              <a:spcBef>
                <a:spcPts val="93"/>
              </a:spcBef>
            </a:pPr>
            <a:endParaRPr sz="2250" dirty="0">
              <a:latin typeface="Arial"/>
              <a:cs typeface="Arial"/>
            </a:endParaRPr>
          </a:p>
        </p:txBody>
      </p:sp>
      <p:sp>
        <p:nvSpPr>
          <p:cNvPr id="8" name="object 8"/>
          <p:cNvSpPr/>
          <p:nvPr/>
        </p:nvSpPr>
        <p:spPr>
          <a:xfrm>
            <a:off x="1939637" y="1214211"/>
            <a:ext cx="8368146" cy="4429578"/>
          </a:xfrm>
          <a:custGeom>
            <a:avLst/>
            <a:gdLst/>
            <a:ahLst/>
            <a:cxnLst/>
            <a:rect l="l" t="t" r="r" b="b"/>
            <a:pathLst>
              <a:path w="4397375" h="3517900">
                <a:moveTo>
                  <a:pt x="0" y="0"/>
                </a:moveTo>
                <a:lnTo>
                  <a:pt x="4396942" y="0"/>
                </a:lnTo>
                <a:lnTo>
                  <a:pt x="4396942" y="3517553"/>
                </a:lnTo>
                <a:lnTo>
                  <a:pt x="0" y="3517553"/>
                </a:lnTo>
                <a:lnTo>
                  <a:pt x="0" y="0"/>
                </a:lnTo>
                <a:close/>
              </a:path>
            </a:pathLst>
          </a:custGeom>
          <a:ln w="35966">
            <a:solidFill>
              <a:srgbClr val="000000"/>
            </a:solidFill>
          </a:ln>
        </p:spPr>
        <p:txBody>
          <a:bodyPr wrap="square" lIns="0" tIns="0" rIns="0" bIns="0" rtlCol="0"/>
          <a:lstStyle/>
          <a:p>
            <a:endParaRPr sz="1588"/>
          </a:p>
        </p:txBody>
      </p:sp>
      <p:sp>
        <p:nvSpPr>
          <p:cNvPr id="2" name="Прямоугольник 1">
            <a:extLst>
              <a:ext uri="{FF2B5EF4-FFF2-40B4-BE49-F238E27FC236}">
                <a16:creationId xmlns:a16="http://schemas.microsoft.com/office/drawing/2014/main" id="{0F203B58-965E-4A2B-AAEC-E7319D49238A}"/>
              </a:ext>
            </a:extLst>
          </p:cNvPr>
          <p:cNvSpPr/>
          <p:nvPr/>
        </p:nvSpPr>
        <p:spPr>
          <a:xfrm>
            <a:off x="2216728" y="2568037"/>
            <a:ext cx="7786254" cy="2808461"/>
          </a:xfrm>
          <a:prstGeom prst="rect">
            <a:avLst/>
          </a:prstGeom>
        </p:spPr>
        <p:txBody>
          <a:bodyPr wrap="square">
            <a:spAutoFit/>
          </a:bodyPr>
          <a:lstStyle/>
          <a:p>
            <a:pPr algn="ctr"/>
            <a:r>
              <a:rPr lang="en-US" sz="3530" b="1" dirty="0">
                <a:ea typeface="Calibri" panose="020F0502020204030204" pitchFamily="34" charset="0"/>
              </a:rPr>
              <a:t>Elective course “ECG in General Practice”</a:t>
            </a:r>
          </a:p>
          <a:p>
            <a:pPr algn="ctr"/>
            <a:endParaRPr lang="en-US" sz="3530" b="1" dirty="0">
              <a:ea typeface="Calibri" panose="020F0502020204030204" pitchFamily="34" charset="0"/>
            </a:endParaRPr>
          </a:p>
          <a:p>
            <a:pPr algn="ctr"/>
            <a:r>
              <a:rPr lang="en-US" sz="3530" b="1" dirty="0">
                <a:ea typeface="Calibri" panose="020F0502020204030204" pitchFamily="34" charset="0"/>
              </a:rPr>
              <a:t>Content module</a:t>
            </a:r>
            <a:r>
              <a:rPr lang="en-US" sz="3530" dirty="0">
                <a:ea typeface="Calibri" panose="020F0502020204030204" pitchFamily="34" charset="0"/>
              </a:rPr>
              <a:t> </a:t>
            </a:r>
            <a:r>
              <a:rPr lang="en-US" sz="3530" b="1" dirty="0">
                <a:ea typeface="Calibri" panose="020F0502020204030204" pitchFamily="34" charset="0"/>
              </a:rPr>
              <a:t>2</a:t>
            </a:r>
            <a:endParaRPr lang="ru-RU" sz="3530" dirty="0">
              <a:ea typeface="Calibri" panose="020F0502020204030204" pitchFamily="34" charset="0"/>
            </a:endParaRPr>
          </a:p>
          <a:p>
            <a:pPr algn="ctr"/>
            <a:r>
              <a:rPr lang="en-US" sz="3530" b="1" dirty="0">
                <a:ea typeface="Calibri" panose="020F0502020204030204" pitchFamily="34" charset="0"/>
              </a:rPr>
              <a:t>Changes on the ECG in the case of heart rhythm and conduction disorders</a:t>
            </a:r>
            <a:endParaRPr lang="ru-RU" sz="3530" dirty="0">
              <a:ea typeface="Calibri" panose="020F0502020204030204" pitchFamily="34" charset="0"/>
            </a:endParaRPr>
          </a:p>
        </p:txBody>
      </p:sp>
      <p:sp>
        <p:nvSpPr>
          <p:cNvPr id="6" name="TextBox 5">
            <a:extLst>
              <a:ext uri="{FF2B5EF4-FFF2-40B4-BE49-F238E27FC236}">
                <a16:creationId xmlns:a16="http://schemas.microsoft.com/office/drawing/2014/main" id="{641DCF73-B39D-4AE5-AEC1-058D4D65A6E7}"/>
              </a:ext>
            </a:extLst>
          </p:cNvPr>
          <p:cNvSpPr txBox="1"/>
          <p:nvPr/>
        </p:nvSpPr>
        <p:spPr>
          <a:xfrm>
            <a:off x="2946799" y="1331380"/>
            <a:ext cx="5942781" cy="707886"/>
          </a:xfrm>
          <a:prstGeom prst="rect">
            <a:avLst/>
          </a:prstGeom>
          <a:noFill/>
        </p:spPr>
        <p:txBody>
          <a:bodyPr wrap="none" rtlCol="0">
            <a:spAutoFit/>
          </a:bodyPr>
          <a:lstStyle/>
          <a:p>
            <a:pPr algn="ctr"/>
            <a:r>
              <a:rPr lang="en-US" sz="2000" b="1" dirty="0"/>
              <a:t>Odesa National Medical University</a:t>
            </a:r>
          </a:p>
          <a:p>
            <a:pPr algn="ctr"/>
            <a:r>
              <a:rPr lang="en-US" sz="2000" b="1" dirty="0"/>
              <a:t>Department of Family Medicine and Polyclinic Therapy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0D0EB6-D0DC-4753-9C97-DF6E2EDB6FB4}"/>
              </a:ext>
            </a:extLst>
          </p:cNvPr>
          <p:cNvSpPr>
            <a:spLocks noGrp="1"/>
          </p:cNvSpPr>
          <p:nvPr>
            <p:ph type="ctrTitle"/>
          </p:nvPr>
        </p:nvSpPr>
        <p:spPr>
          <a:xfrm>
            <a:off x="845127" y="758952"/>
            <a:ext cx="11042073" cy="3148030"/>
          </a:xfrm>
        </p:spPr>
        <p:txBody>
          <a:bodyPr>
            <a:noAutofit/>
            <a:scene3d>
              <a:camera prst="orthographicFront"/>
              <a:lightRig rig="soft" dir="t">
                <a:rot lat="0" lon="0" rev="15600000"/>
              </a:lightRig>
            </a:scene3d>
            <a:sp3d extrusionH="57150" prstMaterial="softEdge">
              <a:bevelT w="25400" h="38100"/>
            </a:sp3d>
          </a:bodyPr>
          <a:lstStyle/>
          <a:p>
            <a:pPr algn="ctr"/>
            <a:r>
              <a:rPr lang="en-US" sz="4400" b="1" spc="0" dirty="0">
                <a:ln/>
              </a:rPr>
              <a:t>Theme 4</a:t>
            </a:r>
            <a:br>
              <a:rPr lang="en-US" sz="4400" b="1" spc="0" dirty="0">
                <a:ln/>
                <a:solidFill>
                  <a:schemeClr val="accent4"/>
                </a:solidFill>
              </a:rPr>
            </a:br>
            <a:r>
              <a:rPr lang="en-US" sz="4400" b="1" spc="0" dirty="0">
                <a:ln/>
                <a:solidFill>
                  <a:schemeClr val="accent4"/>
                </a:solidFill>
              </a:rPr>
              <a:t> </a:t>
            </a:r>
            <a:br>
              <a:rPr lang="en-US" sz="4400" b="1" spc="0" dirty="0">
                <a:ln/>
                <a:solidFill>
                  <a:schemeClr val="accent4"/>
                </a:solidFill>
              </a:rPr>
            </a:br>
            <a:r>
              <a:rPr lang="en-US" sz="3600" b="1" spc="0" dirty="0">
                <a:ln/>
              </a:rPr>
              <a:t>ECG signs of paroxysmal supraventricular tachycardia</a:t>
            </a:r>
            <a:br>
              <a:rPr lang="en-US" sz="3600" b="1" spc="0" dirty="0">
                <a:ln/>
              </a:rPr>
            </a:br>
            <a:r>
              <a:rPr lang="en-US" sz="3600" b="1" spc="0" dirty="0">
                <a:ln/>
              </a:rPr>
              <a:t>Atrial flutter and atrial fibrillation</a:t>
            </a:r>
            <a:br>
              <a:rPr lang="en-US" sz="3600" b="1" spc="0" dirty="0">
                <a:ln/>
              </a:rPr>
            </a:br>
            <a:r>
              <a:rPr lang="en-US" sz="3600" b="1" spc="0" dirty="0">
                <a:ln/>
              </a:rPr>
              <a:t>Ventricular flutter and ventricular fibrillation</a:t>
            </a:r>
            <a:endParaRPr lang="ru-RU" sz="4000" b="1" spc="0" dirty="0">
              <a:ln/>
            </a:endParaRPr>
          </a:p>
        </p:txBody>
      </p:sp>
    </p:spTree>
    <p:extLst>
      <p:ext uri="{BB962C8B-B14F-4D97-AF65-F5344CB8AC3E}">
        <p14:creationId xmlns:p14="http://schemas.microsoft.com/office/powerpoint/2010/main" val="2638163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94701BF-DBB1-4123-9E29-BE3FA7E16B6B}"/>
              </a:ext>
            </a:extLst>
          </p:cNvPr>
          <p:cNvSpPr>
            <a:spLocks noGrp="1"/>
          </p:cNvSpPr>
          <p:nvPr>
            <p:ph type="title"/>
          </p:nvPr>
        </p:nvSpPr>
        <p:spPr>
          <a:xfrm>
            <a:off x="1249680" y="614829"/>
            <a:ext cx="9692640" cy="1605560"/>
          </a:xfrm>
        </p:spPr>
        <p:txBody>
          <a:bodyPr>
            <a:normAutofit/>
          </a:bodyPr>
          <a:lstStyle/>
          <a:p>
            <a:pPr lvl="0">
              <a:lnSpc>
                <a:spcPct val="95000"/>
              </a:lnSpc>
              <a:spcBef>
                <a:spcPts val="1400"/>
              </a:spcBef>
              <a:spcAft>
                <a:spcPts val="200"/>
              </a:spcAft>
              <a:buClr>
                <a:srgbClr val="6F6F74"/>
              </a:buClr>
              <a:buSzPct val="80000"/>
            </a:pPr>
            <a:br>
              <a:rPr lang="en-US" sz="2000" b="1" dirty="0"/>
            </a:br>
            <a:r>
              <a:rPr lang="en-US" sz="2000" b="1" i="1" spc="10" dirty="0">
                <a:solidFill>
                  <a:srgbClr val="000000"/>
                </a:solidFill>
                <a:ea typeface="+mn-ea"/>
                <a:cs typeface="+mn-cs"/>
              </a:rPr>
              <a:t>Tachyarrhythmia is defined as an abnormal rhythm with a ventricular heart rate of 100 beats per minute or more. </a:t>
            </a:r>
            <a:br>
              <a:rPr lang="en-US" sz="2000" b="1" i="1" spc="10" dirty="0">
                <a:solidFill>
                  <a:srgbClr val="000000"/>
                </a:solidFill>
                <a:ea typeface="+mn-ea"/>
                <a:cs typeface="+mn-cs"/>
              </a:rPr>
            </a:br>
            <a:br>
              <a:rPr lang="en-US" sz="2000" b="1" i="1" spc="10" dirty="0">
                <a:solidFill>
                  <a:srgbClr val="000000"/>
                </a:solidFill>
                <a:ea typeface="+mn-ea"/>
                <a:cs typeface="+mn-cs"/>
              </a:rPr>
            </a:br>
            <a:r>
              <a:rPr lang="en-US" sz="2000" spc="10" dirty="0">
                <a:solidFill>
                  <a:srgbClr val="000000"/>
                </a:solidFill>
                <a:ea typeface="+mn-ea"/>
                <a:cs typeface="+mn-cs"/>
              </a:rPr>
              <a:t>It</a:t>
            </a:r>
            <a:r>
              <a:rPr lang="en-US" sz="2000" b="1" spc="10" dirty="0">
                <a:solidFill>
                  <a:srgbClr val="000000"/>
                </a:solidFill>
                <a:ea typeface="+mn-ea"/>
                <a:cs typeface="+mn-cs"/>
              </a:rPr>
              <a:t> </a:t>
            </a:r>
            <a:r>
              <a:rPr lang="en-US" sz="2000" spc="10" dirty="0">
                <a:solidFill>
                  <a:srgbClr val="000000"/>
                </a:solidFill>
                <a:ea typeface="+mn-ea"/>
                <a:cs typeface="+mn-cs"/>
              </a:rPr>
              <a:t>can be further classified based on the origin of the arrhythmia into:</a:t>
            </a:r>
            <a:endParaRPr lang="ru-RU" sz="2000" dirty="0"/>
          </a:p>
        </p:txBody>
      </p:sp>
      <p:sp>
        <p:nvSpPr>
          <p:cNvPr id="3" name="Текст 2">
            <a:extLst>
              <a:ext uri="{FF2B5EF4-FFF2-40B4-BE49-F238E27FC236}">
                <a16:creationId xmlns:a16="http://schemas.microsoft.com/office/drawing/2014/main" id="{63F6A193-F160-4495-BAD3-FE3CF348B0D0}"/>
              </a:ext>
            </a:extLst>
          </p:cNvPr>
          <p:cNvSpPr>
            <a:spLocks noGrp="1"/>
          </p:cNvSpPr>
          <p:nvPr>
            <p:ph type="body" idx="1"/>
          </p:nvPr>
        </p:nvSpPr>
        <p:spPr>
          <a:xfrm>
            <a:off x="471055" y="2401572"/>
            <a:ext cx="5271377" cy="1036921"/>
          </a:xfrm>
        </p:spPr>
        <p:txBody>
          <a:bodyPr>
            <a:normAutofit/>
          </a:bodyPr>
          <a:lstStyle/>
          <a:p>
            <a:r>
              <a:rPr lang="en-US" b="1" dirty="0">
                <a:solidFill>
                  <a:schemeClr val="tx1"/>
                </a:solidFill>
              </a:rPr>
              <a:t>Supraventricular Tachycardia (SVT) –  </a:t>
            </a:r>
            <a:r>
              <a:rPr lang="en-US" dirty="0">
                <a:solidFill>
                  <a:schemeClr val="tx1"/>
                </a:solidFill>
              </a:rPr>
              <a:t>arrhythmia originating from above the AV node (from atrial origin or AV junction origin):</a:t>
            </a:r>
          </a:p>
        </p:txBody>
      </p:sp>
      <p:sp>
        <p:nvSpPr>
          <p:cNvPr id="4" name="Объект 3">
            <a:extLst>
              <a:ext uri="{FF2B5EF4-FFF2-40B4-BE49-F238E27FC236}">
                <a16:creationId xmlns:a16="http://schemas.microsoft.com/office/drawing/2014/main" id="{EBF497BF-8F1E-4D59-B62A-CC649732A088}"/>
              </a:ext>
            </a:extLst>
          </p:cNvPr>
          <p:cNvSpPr>
            <a:spLocks noGrp="1"/>
          </p:cNvSpPr>
          <p:nvPr>
            <p:ph sz="half" idx="2"/>
          </p:nvPr>
        </p:nvSpPr>
        <p:spPr>
          <a:xfrm>
            <a:off x="789709" y="3592689"/>
            <a:ext cx="4952723" cy="3290006"/>
          </a:xfrm>
        </p:spPr>
        <p:txBody>
          <a:bodyPr>
            <a:normAutofit lnSpcReduction="10000"/>
          </a:bodyPr>
          <a:lstStyle/>
          <a:p>
            <a:pPr>
              <a:spcBef>
                <a:spcPts val="600"/>
              </a:spcBef>
            </a:pPr>
            <a:r>
              <a:rPr lang="en-US" sz="2000" dirty="0"/>
              <a:t>Atrial fibrillation (</a:t>
            </a:r>
            <a:r>
              <a:rPr lang="en-US" sz="2000" dirty="0" err="1"/>
              <a:t>AFib</a:t>
            </a:r>
            <a:r>
              <a:rPr lang="en-US" sz="2000" dirty="0"/>
              <a:t>)</a:t>
            </a:r>
          </a:p>
          <a:p>
            <a:pPr>
              <a:spcBef>
                <a:spcPts val="600"/>
              </a:spcBef>
            </a:pPr>
            <a:r>
              <a:rPr lang="en-US" sz="2000" dirty="0"/>
              <a:t>Atrial flutter</a:t>
            </a:r>
          </a:p>
          <a:p>
            <a:pPr>
              <a:spcBef>
                <a:spcPts val="600"/>
              </a:spcBef>
            </a:pPr>
            <a:r>
              <a:rPr lang="en-US" sz="2000" dirty="0"/>
              <a:t>Atrial tachycardia</a:t>
            </a:r>
          </a:p>
          <a:p>
            <a:pPr>
              <a:spcBef>
                <a:spcPts val="600"/>
              </a:spcBef>
            </a:pPr>
            <a:r>
              <a:rPr lang="en-US" sz="2000" dirty="0"/>
              <a:t>Atrial premature complex (PAC)</a:t>
            </a:r>
          </a:p>
          <a:p>
            <a:pPr>
              <a:spcBef>
                <a:spcPts val="600"/>
              </a:spcBef>
            </a:pPr>
            <a:r>
              <a:rPr lang="en-US" sz="2000" dirty="0"/>
              <a:t>Atrioventricular nodal reentrant tachycardia (AVNRT)</a:t>
            </a:r>
          </a:p>
          <a:p>
            <a:pPr>
              <a:spcBef>
                <a:spcPts val="600"/>
              </a:spcBef>
            </a:pPr>
            <a:r>
              <a:rPr lang="en-US" sz="2000" dirty="0"/>
              <a:t>Atrioventricular reentrant tachycardia (AVRT)</a:t>
            </a:r>
          </a:p>
          <a:p>
            <a:pPr>
              <a:spcBef>
                <a:spcPts val="600"/>
              </a:spcBef>
            </a:pPr>
            <a:r>
              <a:rPr lang="en-US" sz="2000" dirty="0"/>
              <a:t>AV junctional extrasystoles</a:t>
            </a:r>
            <a:endParaRPr lang="ru-RU" sz="2000" dirty="0"/>
          </a:p>
          <a:p>
            <a:endParaRPr lang="ru-RU" dirty="0"/>
          </a:p>
        </p:txBody>
      </p:sp>
      <p:sp>
        <p:nvSpPr>
          <p:cNvPr id="5" name="Текст 4">
            <a:extLst>
              <a:ext uri="{FF2B5EF4-FFF2-40B4-BE49-F238E27FC236}">
                <a16:creationId xmlns:a16="http://schemas.microsoft.com/office/drawing/2014/main" id="{AE0BF53E-3C51-4735-8532-EBA832D68E6D}"/>
              </a:ext>
            </a:extLst>
          </p:cNvPr>
          <p:cNvSpPr>
            <a:spLocks noGrp="1"/>
          </p:cNvSpPr>
          <p:nvPr>
            <p:ph type="body" sz="quarter" idx="3"/>
          </p:nvPr>
        </p:nvSpPr>
        <p:spPr>
          <a:xfrm>
            <a:off x="6320998" y="3231188"/>
            <a:ext cx="4869596" cy="723002"/>
          </a:xfrm>
        </p:spPr>
        <p:txBody>
          <a:bodyPr>
            <a:normAutofit/>
          </a:bodyPr>
          <a:lstStyle/>
          <a:p>
            <a:r>
              <a:rPr lang="en-US" b="1" dirty="0">
                <a:solidFill>
                  <a:schemeClr val="tx1"/>
                </a:solidFill>
              </a:rPr>
              <a:t>Ventricular Tachycardia (VT) </a:t>
            </a:r>
            <a:r>
              <a:rPr lang="en-US" dirty="0">
                <a:solidFill>
                  <a:schemeClr val="tx1"/>
                </a:solidFill>
              </a:rPr>
              <a:t>– the origin of the arrhythmia is below the AV node:</a:t>
            </a:r>
            <a:endParaRPr lang="ru-RU" dirty="0"/>
          </a:p>
        </p:txBody>
      </p:sp>
      <p:sp>
        <p:nvSpPr>
          <p:cNvPr id="6" name="Объект 5">
            <a:extLst>
              <a:ext uri="{FF2B5EF4-FFF2-40B4-BE49-F238E27FC236}">
                <a16:creationId xmlns:a16="http://schemas.microsoft.com/office/drawing/2014/main" id="{4C039962-2BE2-4259-BF9A-23F416ACFBA6}"/>
              </a:ext>
            </a:extLst>
          </p:cNvPr>
          <p:cNvSpPr>
            <a:spLocks noGrp="1"/>
          </p:cNvSpPr>
          <p:nvPr>
            <p:ph sz="quarter" idx="4"/>
          </p:nvPr>
        </p:nvSpPr>
        <p:spPr>
          <a:xfrm>
            <a:off x="6515516" y="3886200"/>
            <a:ext cx="4480560" cy="3290007"/>
          </a:xfrm>
        </p:spPr>
        <p:txBody>
          <a:bodyPr>
            <a:normAutofit lnSpcReduction="10000"/>
          </a:bodyPr>
          <a:lstStyle/>
          <a:p>
            <a:endParaRPr lang="en-US" sz="2000" dirty="0"/>
          </a:p>
          <a:p>
            <a:r>
              <a:rPr lang="en-US" sz="2000" dirty="0"/>
              <a:t>Ventricular fibrillation (V-fib)</a:t>
            </a:r>
          </a:p>
          <a:p>
            <a:r>
              <a:rPr lang="en-US" sz="2000" dirty="0"/>
              <a:t>Ventricular premature beats (PVC)</a:t>
            </a:r>
          </a:p>
          <a:p>
            <a:r>
              <a:rPr lang="en-US" sz="2000" dirty="0"/>
              <a:t>Ventricular tachycardia (sustained or non-sustained) </a:t>
            </a:r>
            <a:endParaRPr lang="ru-RU" sz="2000" dirty="0"/>
          </a:p>
        </p:txBody>
      </p:sp>
      <p:sp>
        <p:nvSpPr>
          <p:cNvPr id="7" name="Прямоугольник 6">
            <a:extLst>
              <a:ext uri="{FF2B5EF4-FFF2-40B4-BE49-F238E27FC236}">
                <a16:creationId xmlns:a16="http://schemas.microsoft.com/office/drawing/2014/main" id="{6F4ECA2C-8733-4B9D-BDB3-B563BE65212B}"/>
              </a:ext>
            </a:extLst>
          </p:cNvPr>
          <p:cNvSpPr/>
          <p:nvPr/>
        </p:nvSpPr>
        <p:spPr>
          <a:xfrm>
            <a:off x="370057" y="303385"/>
            <a:ext cx="4382052" cy="584775"/>
          </a:xfrm>
          <a:prstGeom prst="rect">
            <a:avLst/>
          </a:prstGeom>
        </p:spPr>
        <p:txBody>
          <a:bodyPr wrap="square">
            <a:spAutoFit/>
          </a:bodyPr>
          <a:lstStyle/>
          <a:p>
            <a:r>
              <a:rPr lang="en-US" sz="3200" b="1" dirty="0"/>
              <a:t>Tachyarrhythmia</a:t>
            </a:r>
            <a:endParaRPr lang="ru-RU" sz="3200" dirty="0"/>
          </a:p>
        </p:txBody>
      </p:sp>
      <p:sp>
        <p:nvSpPr>
          <p:cNvPr id="8" name="Прямоугольник 7">
            <a:extLst>
              <a:ext uri="{FF2B5EF4-FFF2-40B4-BE49-F238E27FC236}">
                <a16:creationId xmlns:a16="http://schemas.microsoft.com/office/drawing/2014/main" id="{B3493620-DA44-441F-94D1-D27228B9D05B}"/>
              </a:ext>
            </a:extLst>
          </p:cNvPr>
          <p:cNvSpPr/>
          <p:nvPr/>
        </p:nvSpPr>
        <p:spPr>
          <a:xfrm>
            <a:off x="370057" y="2401572"/>
            <a:ext cx="5271377" cy="44564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a:extLst>
              <a:ext uri="{FF2B5EF4-FFF2-40B4-BE49-F238E27FC236}">
                <a16:creationId xmlns:a16="http://schemas.microsoft.com/office/drawing/2014/main" id="{0098706D-AEE5-4F65-A503-3B050526E88E}"/>
              </a:ext>
            </a:extLst>
          </p:cNvPr>
          <p:cNvSpPr/>
          <p:nvPr/>
        </p:nvSpPr>
        <p:spPr>
          <a:xfrm>
            <a:off x="5919217" y="2992609"/>
            <a:ext cx="5271377" cy="329000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948408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D435F6BB-7ABF-4E44-A66E-7FDD1D45EC6A}"/>
              </a:ext>
            </a:extLst>
          </p:cNvPr>
          <p:cNvSpPr>
            <a:spLocks noGrp="1"/>
          </p:cNvSpPr>
          <p:nvPr>
            <p:ph idx="1"/>
          </p:nvPr>
        </p:nvSpPr>
        <p:spPr>
          <a:xfrm>
            <a:off x="442623" y="498764"/>
            <a:ext cx="10620314" cy="5376573"/>
          </a:xfrm>
        </p:spPr>
        <p:txBody>
          <a:bodyPr>
            <a:normAutofit/>
          </a:bodyPr>
          <a:lstStyle/>
          <a:p>
            <a:pPr marL="0" indent="0">
              <a:buNone/>
            </a:pPr>
            <a:r>
              <a:rPr lang="en-US" sz="2400" b="1" dirty="0"/>
              <a:t>Tachyarrhythmias can also be classified based on the QRS complex duration into:</a:t>
            </a:r>
          </a:p>
          <a:p>
            <a:endParaRPr lang="ru-RU" dirty="0"/>
          </a:p>
        </p:txBody>
      </p:sp>
      <p:sp>
        <p:nvSpPr>
          <p:cNvPr id="4" name="Прямоугольник 3">
            <a:extLst>
              <a:ext uri="{FF2B5EF4-FFF2-40B4-BE49-F238E27FC236}">
                <a16:creationId xmlns:a16="http://schemas.microsoft.com/office/drawing/2014/main" id="{5E10143A-6FF6-4574-B86E-25153BA85CBA}"/>
              </a:ext>
            </a:extLst>
          </p:cNvPr>
          <p:cNvSpPr/>
          <p:nvPr/>
        </p:nvSpPr>
        <p:spPr>
          <a:xfrm>
            <a:off x="6795016" y="2964533"/>
            <a:ext cx="4267921" cy="1938992"/>
          </a:xfrm>
          <a:prstGeom prst="rect">
            <a:avLst/>
          </a:prstGeom>
          <a:ln>
            <a:solidFill>
              <a:schemeClr val="bg2">
                <a:lumMod val="25000"/>
              </a:schemeClr>
            </a:solidFill>
          </a:ln>
        </p:spPr>
        <p:txBody>
          <a:bodyPr wrap="square">
            <a:spAutoFit/>
          </a:bodyPr>
          <a:lstStyle/>
          <a:p>
            <a:r>
              <a:rPr lang="en-US" dirty="0"/>
              <a:t>Wide QRS complex tachycardia (QRS ≥120 milliseconds in duration) is classified as:</a:t>
            </a:r>
          </a:p>
          <a:p>
            <a:pPr marL="285750" indent="-285750">
              <a:spcBef>
                <a:spcPts val="1200"/>
              </a:spcBef>
              <a:buFont typeface="Arial" panose="020B0604020202020204" pitchFamily="34" charset="0"/>
              <a:buChar char="•"/>
            </a:pPr>
            <a:r>
              <a:rPr lang="en-US" dirty="0"/>
              <a:t>monomorphic ventricular tachycardia</a:t>
            </a:r>
          </a:p>
          <a:p>
            <a:pPr marL="285750" indent="-285750">
              <a:spcBef>
                <a:spcPts val="1200"/>
              </a:spcBef>
              <a:buFont typeface="Arial" panose="020B0604020202020204" pitchFamily="34" charset="0"/>
              <a:buChar char="•"/>
            </a:pPr>
            <a:r>
              <a:rPr lang="en-US" dirty="0"/>
              <a:t>polymorphic ventricular tachycardia</a:t>
            </a:r>
          </a:p>
          <a:p>
            <a:pPr marL="285750" indent="-285750">
              <a:spcBef>
                <a:spcPts val="1200"/>
              </a:spcBef>
              <a:buFont typeface="Arial" panose="020B0604020202020204" pitchFamily="34" charset="0"/>
              <a:buChar char="•"/>
            </a:pPr>
            <a:r>
              <a:rPr lang="en-US" dirty="0"/>
              <a:t>ventricular fibrillation.</a:t>
            </a:r>
          </a:p>
        </p:txBody>
      </p:sp>
      <p:sp>
        <p:nvSpPr>
          <p:cNvPr id="5" name="Прямоугольник 4">
            <a:extLst>
              <a:ext uri="{FF2B5EF4-FFF2-40B4-BE49-F238E27FC236}">
                <a16:creationId xmlns:a16="http://schemas.microsoft.com/office/drawing/2014/main" id="{469FFF9B-FB33-42B1-AB25-93074413335D}"/>
              </a:ext>
            </a:extLst>
          </p:cNvPr>
          <p:cNvSpPr/>
          <p:nvPr/>
        </p:nvSpPr>
        <p:spPr>
          <a:xfrm>
            <a:off x="442623" y="1892855"/>
            <a:ext cx="6096001" cy="4093428"/>
          </a:xfrm>
          <a:prstGeom prst="rect">
            <a:avLst/>
          </a:prstGeom>
          <a:ln>
            <a:solidFill>
              <a:schemeClr val="bg2">
                <a:lumMod val="25000"/>
              </a:schemeClr>
            </a:solidFill>
          </a:ln>
        </p:spPr>
        <p:txBody>
          <a:bodyPr>
            <a:spAutoFit/>
          </a:bodyPr>
          <a:lstStyle/>
          <a:p>
            <a:r>
              <a:rPr lang="en-US" dirty="0"/>
              <a:t>Narrow QRS complex tachycardia when QRS is &lt;120 milliseconds in duration:</a:t>
            </a:r>
          </a:p>
          <a:p>
            <a:pPr marL="642937" indent="-285750">
              <a:spcBef>
                <a:spcPts val="1200"/>
              </a:spcBef>
              <a:buFont typeface="Arial" panose="020B0604020202020204" pitchFamily="34" charset="0"/>
              <a:buChar char="•"/>
            </a:pPr>
            <a:r>
              <a:rPr lang="en-US" dirty="0"/>
              <a:t>sinus tachycardia</a:t>
            </a:r>
          </a:p>
          <a:p>
            <a:pPr marL="642937" indent="-285750">
              <a:spcBef>
                <a:spcPts val="1200"/>
              </a:spcBef>
              <a:buFont typeface="Arial" panose="020B0604020202020204" pitchFamily="34" charset="0"/>
              <a:buChar char="•"/>
            </a:pPr>
            <a:r>
              <a:rPr lang="en-US" dirty="0"/>
              <a:t>atrial tachycardia (AT)</a:t>
            </a:r>
          </a:p>
          <a:p>
            <a:pPr marL="642937" indent="-285750">
              <a:spcBef>
                <a:spcPts val="1200"/>
              </a:spcBef>
              <a:buFont typeface="Arial" panose="020B0604020202020204" pitchFamily="34" charset="0"/>
              <a:buChar char="•"/>
            </a:pPr>
            <a:r>
              <a:rPr lang="en-US" dirty="0"/>
              <a:t>atrial flutter</a:t>
            </a:r>
          </a:p>
          <a:p>
            <a:pPr marL="642937" indent="-285750">
              <a:spcBef>
                <a:spcPts val="1200"/>
              </a:spcBef>
              <a:buFont typeface="Arial" panose="020B0604020202020204" pitchFamily="34" charset="0"/>
              <a:buChar char="•"/>
            </a:pPr>
            <a:r>
              <a:rPr lang="en-US" dirty="0"/>
              <a:t>atrioventricular nodal reentrant tachycardia (AVNRT)</a:t>
            </a:r>
          </a:p>
          <a:p>
            <a:pPr marL="642937" indent="-285750">
              <a:spcBef>
                <a:spcPts val="1200"/>
              </a:spcBef>
              <a:buFont typeface="Arial" panose="020B0604020202020204" pitchFamily="34" charset="0"/>
              <a:buChar char="•"/>
            </a:pPr>
            <a:r>
              <a:rPr lang="en-US" dirty="0"/>
              <a:t>atrioventricular reentrant tachycardia (AVRT)</a:t>
            </a:r>
          </a:p>
          <a:p>
            <a:pPr marL="642937" indent="-285750">
              <a:spcBef>
                <a:spcPts val="1200"/>
              </a:spcBef>
              <a:buFont typeface="Arial" panose="020B0604020202020204" pitchFamily="34" charset="0"/>
              <a:buChar char="•"/>
            </a:pPr>
            <a:r>
              <a:rPr lang="en-US" dirty="0"/>
              <a:t>junctional ectopic tachycardia</a:t>
            </a:r>
          </a:p>
          <a:p>
            <a:pPr marL="642937" indent="-285750">
              <a:spcBef>
                <a:spcPts val="1200"/>
              </a:spcBef>
              <a:buFont typeface="Arial" panose="020B0604020202020204" pitchFamily="34" charset="0"/>
              <a:buChar char="•"/>
            </a:pPr>
            <a:r>
              <a:rPr lang="en-US" dirty="0"/>
              <a:t>sinoatrial nodal reentrant tachycardia (SANRT)</a:t>
            </a:r>
          </a:p>
          <a:p>
            <a:pPr marL="642937" indent="-285750">
              <a:spcBef>
                <a:spcPts val="1200"/>
              </a:spcBef>
              <a:buFont typeface="Arial" panose="020B0604020202020204" pitchFamily="34" charset="0"/>
              <a:buChar char="•"/>
            </a:pPr>
            <a:r>
              <a:rPr lang="en-US" dirty="0"/>
              <a:t>atrial fibrillation (irregular QRS complexes)</a:t>
            </a:r>
          </a:p>
        </p:txBody>
      </p:sp>
      <p:pic>
        <p:nvPicPr>
          <p:cNvPr id="2" name="Рисунок 1">
            <a:extLst>
              <a:ext uri="{FF2B5EF4-FFF2-40B4-BE49-F238E27FC236}">
                <a16:creationId xmlns:a16="http://schemas.microsoft.com/office/drawing/2014/main" id="{3855F08C-DA34-4016-BE47-55D89B0D602F}"/>
              </a:ext>
            </a:extLst>
          </p:cNvPr>
          <p:cNvPicPr>
            <a:picLocks noChangeAspect="1"/>
          </p:cNvPicPr>
          <p:nvPr/>
        </p:nvPicPr>
        <p:blipFill>
          <a:blip r:embed="rId2"/>
          <a:stretch>
            <a:fillRect/>
          </a:stretch>
        </p:blipFill>
        <p:spPr>
          <a:xfrm>
            <a:off x="9144000" y="4998197"/>
            <a:ext cx="2133044" cy="1859803"/>
          </a:xfrm>
          <a:prstGeom prst="rect">
            <a:avLst/>
          </a:prstGeom>
        </p:spPr>
      </p:pic>
    </p:spTree>
    <p:extLst>
      <p:ext uri="{BB962C8B-B14F-4D97-AF65-F5344CB8AC3E}">
        <p14:creationId xmlns:p14="http://schemas.microsoft.com/office/powerpoint/2010/main" val="3287546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EF8398-B963-4278-8AC4-815AB12FF306}"/>
              </a:ext>
            </a:extLst>
          </p:cNvPr>
          <p:cNvSpPr>
            <a:spLocks noGrp="1"/>
          </p:cNvSpPr>
          <p:nvPr>
            <p:ph type="title"/>
          </p:nvPr>
        </p:nvSpPr>
        <p:spPr>
          <a:xfrm>
            <a:off x="582999" y="324196"/>
            <a:ext cx="9692640" cy="1325562"/>
          </a:xfrm>
        </p:spPr>
        <p:txBody>
          <a:bodyPr/>
          <a:lstStyle/>
          <a:p>
            <a:r>
              <a:rPr lang="en-US" b="1" dirty="0"/>
              <a:t>Supraventricular Tachycardia (SVT)</a:t>
            </a:r>
            <a:br>
              <a:rPr lang="en-US" b="1" dirty="0"/>
            </a:br>
            <a:endParaRPr lang="ru-RU" dirty="0"/>
          </a:p>
        </p:txBody>
      </p:sp>
      <p:sp>
        <p:nvSpPr>
          <p:cNvPr id="3" name="Объект 2">
            <a:extLst>
              <a:ext uri="{FF2B5EF4-FFF2-40B4-BE49-F238E27FC236}">
                <a16:creationId xmlns:a16="http://schemas.microsoft.com/office/drawing/2014/main" id="{5FB01D1C-D157-4D8E-933F-BCA2C00BFF15}"/>
              </a:ext>
            </a:extLst>
          </p:cNvPr>
          <p:cNvSpPr>
            <a:spLocks noGrp="1"/>
          </p:cNvSpPr>
          <p:nvPr>
            <p:ph idx="1"/>
          </p:nvPr>
        </p:nvSpPr>
        <p:spPr>
          <a:xfrm>
            <a:off x="762000" y="1253331"/>
            <a:ext cx="9809018" cy="4351338"/>
          </a:xfrm>
        </p:spPr>
        <p:txBody>
          <a:bodyPr>
            <a:normAutofit/>
          </a:bodyPr>
          <a:lstStyle/>
          <a:p>
            <a:pPr marL="0" indent="0">
              <a:buNone/>
            </a:pPr>
            <a:r>
              <a:rPr lang="en-US" sz="2400" b="1" dirty="0"/>
              <a:t>Definition</a:t>
            </a:r>
          </a:p>
          <a:p>
            <a:pPr marL="0" indent="0">
              <a:buNone/>
            </a:pPr>
            <a:r>
              <a:rPr lang="en-US" sz="2400" dirty="0"/>
              <a:t>The term supraventricular tachycardia (SVT) refers to any tachydysrhythmia arising from above the level of the Bundle of His, and encompasses regular atrial, irregular atrial, and regular atrioventricular tachycardias</a:t>
            </a:r>
          </a:p>
          <a:p>
            <a:pPr marL="0" indent="0">
              <a:buNone/>
            </a:pPr>
            <a:r>
              <a:rPr lang="en-US" sz="2400" dirty="0"/>
              <a:t>It is often used synonymously with </a:t>
            </a:r>
            <a:r>
              <a:rPr lang="en-US" sz="2400" i="1" dirty="0"/>
              <a:t>AV nodal re-entry tachycardia (AVNRT)</a:t>
            </a:r>
            <a:r>
              <a:rPr lang="en-US" sz="2400" dirty="0"/>
              <a:t>, a form of SVT</a:t>
            </a:r>
          </a:p>
          <a:p>
            <a:pPr marL="0" indent="0">
              <a:buNone/>
            </a:pPr>
            <a:r>
              <a:rPr lang="en-US" sz="2400" dirty="0"/>
              <a:t>In the absence of aberrant conduction (e.g. bundle branch block), the ECG will demonstrate a narrow complex tachycardia</a:t>
            </a:r>
          </a:p>
        </p:txBody>
      </p:sp>
      <p:pic>
        <p:nvPicPr>
          <p:cNvPr id="4098" name="Picture 2" descr="Supraventricular-tachycardia SVT Rhythm Strip">
            <a:extLst>
              <a:ext uri="{FF2B5EF4-FFF2-40B4-BE49-F238E27FC236}">
                <a16:creationId xmlns:a16="http://schemas.microsoft.com/office/drawing/2014/main" id="{A6BB81EA-BAFC-4A40-A344-080BCE5E7E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5051" y="5232924"/>
            <a:ext cx="6451023" cy="1625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0775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19F69FAF-45AA-4C83-9C0B-E63BEDA31F7B}"/>
              </a:ext>
            </a:extLst>
          </p:cNvPr>
          <p:cNvSpPr>
            <a:spLocks noGrp="1"/>
          </p:cNvSpPr>
          <p:nvPr>
            <p:ph idx="1"/>
          </p:nvPr>
        </p:nvSpPr>
        <p:spPr>
          <a:xfrm>
            <a:off x="1220307" y="1253331"/>
            <a:ext cx="9419983" cy="4351337"/>
          </a:xfrm>
        </p:spPr>
        <p:txBody>
          <a:bodyPr/>
          <a:lstStyle/>
          <a:p>
            <a:pPr marL="0" indent="0">
              <a:buNone/>
            </a:pPr>
            <a:r>
              <a:rPr lang="en-US" sz="2800" b="1" dirty="0"/>
              <a:t>Classification</a:t>
            </a:r>
          </a:p>
          <a:p>
            <a:pPr marL="0" indent="0">
              <a:buNone/>
            </a:pPr>
            <a:r>
              <a:rPr lang="en-US" sz="2800" dirty="0"/>
              <a:t>SVTs can be classified based on:</a:t>
            </a:r>
          </a:p>
          <a:p>
            <a:pPr lvl="1"/>
            <a:r>
              <a:rPr lang="en-US" sz="2800" b="1" dirty="0"/>
              <a:t>Site of origin</a:t>
            </a:r>
            <a:r>
              <a:rPr lang="en-US" sz="2800" dirty="0"/>
              <a:t> (atria or AV node) or;</a:t>
            </a:r>
          </a:p>
          <a:p>
            <a:pPr lvl="1"/>
            <a:r>
              <a:rPr lang="en-US" sz="2800" b="1" dirty="0"/>
              <a:t>Regularity </a:t>
            </a:r>
            <a:r>
              <a:rPr lang="en-US" sz="2800" dirty="0"/>
              <a:t>(regular or irregular)</a:t>
            </a:r>
          </a:p>
          <a:p>
            <a:pPr marL="0" indent="0">
              <a:buNone/>
            </a:pPr>
            <a:r>
              <a:rPr lang="en-US" sz="2800" dirty="0"/>
              <a:t>Classification based on QRS width is unhelpful as this is also influenced by the presence of pre-existing bundle branch block, rate-related aberrant conduction, or presence of accessory pathways.</a:t>
            </a:r>
          </a:p>
          <a:p>
            <a:endParaRPr lang="ru-RU" dirty="0"/>
          </a:p>
        </p:txBody>
      </p:sp>
    </p:spTree>
    <p:extLst>
      <p:ext uri="{BB962C8B-B14F-4D97-AF65-F5344CB8AC3E}">
        <p14:creationId xmlns:p14="http://schemas.microsoft.com/office/powerpoint/2010/main" val="3305780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A3B605-E1D3-4760-A28E-F41C11DE7FD6}"/>
              </a:ext>
            </a:extLst>
          </p:cNvPr>
          <p:cNvSpPr>
            <a:spLocks noGrp="1"/>
          </p:cNvSpPr>
          <p:nvPr>
            <p:ph type="title"/>
          </p:nvPr>
        </p:nvSpPr>
        <p:spPr>
          <a:xfrm>
            <a:off x="1261872" y="365760"/>
            <a:ext cx="9692640" cy="825731"/>
          </a:xfrm>
        </p:spPr>
        <p:txBody>
          <a:bodyPr>
            <a:normAutofit/>
          </a:bodyPr>
          <a:lstStyle/>
          <a:p>
            <a:r>
              <a:rPr lang="en-US" sz="2400" b="1" dirty="0">
                <a:latin typeface="+mn-lt"/>
              </a:rPr>
              <a:t>Classification of SVT by site of origin and regularity</a:t>
            </a:r>
            <a:endParaRPr lang="ru-RU" sz="4800" b="1" dirty="0">
              <a:latin typeface="+mn-lt"/>
            </a:endParaRPr>
          </a:p>
        </p:txBody>
      </p:sp>
      <p:sp>
        <p:nvSpPr>
          <p:cNvPr id="3" name="Объект 2">
            <a:extLst>
              <a:ext uri="{FF2B5EF4-FFF2-40B4-BE49-F238E27FC236}">
                <a16:creationId xmlns:a16="http://schemas.microsoft.com/office/drawing/2014/main" id="{10B9849B-BD4C-43D8-87A5-894E7012154E}"/>
              </a:ext>
            </a:extLst>
          </p:cNvPr>
          <p:cNvSpPr>
            <a:spLocks noGrp="1"/>
          </p:cNvSpPr>
          <p:nvPr>
            <p:ph idx="1"/>
          </p:nvPr>
        </p:nvSpPr>
        <p:spPr>
          <a:xfrm>
            <a:off x="305908" y="2140902"/>
            <a:ext cx="3895053" cy="4018828"/>
          </a:xfrm>
        </p:spPr>
        <p:txBody>
          <a:bodyPr>
            <a:normAutofit/>
          </a:bodyPr>
          <a:lstStyle/>
          <a:p>
            <a:pPr marL="0" indent="0">
              <a:buNone/>
            </a:pPr>
            <a:r>
              <a:rPr lang="en-US" sz="2000" b="1" dirty="0"/>
              <a:t>Regular Atrial</a:t>
            </a:r>
          </a:p>
          <a:p>
            <a:r>
              <a:rPr lang="en-US" sz="2000" dirty="0"/>
              <a:t>Sinus tachycardia</a:t>
            </a:r>
          </a:p>
          <a:p>
            <a:r>
              <a:rPr lang="en-US" sz="2000" dirty="0"/>
              <a:t>Atrial tachycardia</a:t>
            </a:r>
          </a:p>
          <a:p>
            <a:r>
              <a:rPr lang="en-US" sz="2000" dirty="0"/>
              <a:t>Atrial flutter</a:t>
            </a:r>
          </a:p>
          <a:p>
            <a:r>
              <a:rPr lang="en-US" sz="2000" dirty="0"/>
              <a:t>Inappropriate sinus tachycardia</a:t>
            </a:r>
          </a:p>
          <a:p>
            <a:r>
              <a:rPr lang="en-US" sz="2000" dirty="0"/>
              <a:t>Sinus node reentrant tachycardia</a:t>
            </a:r>
            <a:endParaRPr lang="ru-RU" sz="2000" dirty="0"/>
          </a:p>
        </p:txBody>
      </p:sp>
      <p:sp>
        <p:nvSpPr>
          <p:cNvPr id="5" name="Объект 2">
            <a:extLst>
              <a:ext uri="{FF2B5EF4-FFF2-40B4-BE49-F238E27FC236}">
                <a16:creationId xmlns:a16="http://schemas.microsoft.com/office/drawing/2014/main" id="{C9152498-875F-4421-8E2A-130BD1AF2195}"/>
              </a:ext>
            </a:extLst>
          </p:cNvPr>
          <p:cNvSpPr txBox="1">
            <a:spLocks/>
          </p:cNvSpPr>
          <p:nvPr/>
        </p:nvSpPr>
        <p:spPr>
          <a:xfrm>
            <a:off x="7759654" y="2140902"/>
            <a:ext cx="3313159" cy="4351337"/>
          </a:xfrm>
          <a:prstGeom prst="rect">
            <a:avLst/>
          </a:prstGeom>
        </p:spPr>
        <p:txBody>
          <a:bodyPr vert="horz" lIns="91440" tIns="45720" rIns="91440" bIns="45720" rtlCol="0">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marL="0" indent="0">
              <a:buNone/>
            </a:pPr>
            <a:r>
              <a:rPr lang="en-US" sz="2000" b="1" dirty="0"/>
              <a:t>Irregular Atrial</a:t>
            </a:r>
          </a:p>
          <a:p>
            <a:r>
              <a:rPr lang="en-US" sz="2000" dirty="0"/>
              <a:t>Atrial fibrillation</a:t>
            </a:r>
          </a:p>
          <a:p>
            <a:r>
              <a:rPr lang="en-US" sz="2000" dirty="0"/>
              <a:t>Atrial flutter (variable block)</a:t>
            </a:r>
          </a:p>
          <a:p>
            <a:r>
              <a:rPr lang="en-US" sz="2000" dirty="0"/>
              <a:t>Multifocal atrial tachycardia</a:t>
            </a:r>
            <a:endParaRPr lang="ru-RU" sz="2000" dirty="0"/>
          </a:p>
        </p:txBody>
      </p:sp>
      <p:sp>
        <p:nvSpPr>
          <p:cNvPr id="6" name="Объект 2">
            <a:extLst>
              <a:ext uri="{FF2B5EF4-FFF2-40B4-BE49-F238E27FC236}">
                <a16:creationId xmlns:a16="http://schemas.microsoft.com/office/drawing/2014/main" id="{EA29DF45-60B3-4739-BFFE-EF553E8BD760}"/>
              </a:ext>
            </a:extLst>
          </p:cNvPr>
          <p:cNvSpPr txBox="1">
            <a:spLocks/>
          </p:cNvSpPr>
          <p:nvPr/>
        </p:nvSpPr>
        <p:spPr>
          <a:xfrm>
            <a:off x="4323728" y="2140902"/>
            <a:ext cx="3313159" cy="4351337"/>
          </a:xfrm>
          <a:prstGeom prst="rect">
            <a:avLst/>
          </a:prstGeom>
        </p:spPr>
        <p:txBody>
          <a:bodyPr vert="horz" lIns="91440" tIns="45720" rIns="91440" bIns="45720" rtlCol="0">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marL="0" indent="0">
              <a:buNone/>
            </a:pPr>
            <a:r>
              <a:rPr lang="en-US" sz="2000" b="1" dirty="0"/>
              <a:t>Regular Atrioventricular</a:t>
            </a:r>
          </a:p>
          <a:p>
            <a:r>
              <a:rPr lang="en-US" sz="2000" dirty="0"/>
              <a:t>AVRT</a:t>
            </a:r>
          </a:p>
          <a:p>
            <a:r>
              <a:rPr lang="en-US" sz="2000" dirty="0"/>
              <a:t>AVNRT</a:t>
            </a:r>
          </a:p>
          <a:p>
            <a:r>
              <a:rPr lang="en-US" sz="2000" dirty="0"/>
              <a:t>Automatic junctional tachycardia</a:t>
            </a:r>
            <a:endParaRPr lang="ru-RU" sz="2000" dirty="0"/>
          </a:p>
        </p:txBody>
      </p:sp>
      <p:cxnSp>
        <p:nvCxnSpPr>
          <p:cNvPr id="8" name="Соединитель: уступ 7">
            <a:extLst>
              <a:ext uri="{FF2B5EF4-FFF2-40B4-BE49-F238E27FC236}">
                <a16:creationId xmlns:a16="http://schemas.microsoft.com/office/drawing/2014/main" id="{8DA09F60-8EF5-49BD-92B0-5FEC05A725D6}"/>
              </a:ext>
            </a:extLst>
          </p:cNvPr>
          <p:cNvCxnSpPr>
            <a:cxnSpLocks/>
          </p:cNvCxnSpPr>
          <p:nvPr/>
        </p:nvCxnSpPr>
        <p:spPr>
          <a:xfrm>
            <a:off x="0" y="1648691"/>
            <a:ext cx="11319164" cy="3228109"/>
          </a:xfrm>
          <a:prstGeom prst="bentConnector3">
            <a:avLst>
              <a:gd name="adj1" fmla="val 36903"/>
            </a:avLst>
          </a:prstGeom>
          <a:ln w="5715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6" name="Соединитель: уступ 15">
            <a:extLst>
              <a:ext uri="{FF2B5EF4-FFF2-40B4-BE49-F238E27FC236}">
                <a16:creationId xmlns:a16="http://schemas.microsoft.com/office/drawing/2014/main" id="{75BAF61C-AA6E-4B5D-B607-8DB5518FD965}"/>
              </a:ext>
            </a:extLst>
          </p:cNvPr>
          <p:cNvCxnSpPr>
            <a:cxnSpLocks/>
          </p:cNvCxnSpPr>
          <p:nvPr/>
        </p:nvCxnSpPr>
        <p:spPr>
          <a:xfrm rot="10800000" flipV="1">
            <a:off x="-193963" y="1648691"/>
            <a:ext cx="11637821" cy="4364182"/>
          </a:xfrm>
          <a:prstGeom prst="bentConnector3">
            <a:avLst>
              <a:gd name="adj1" fmla="val 35833"/>
            </a:avLst>
          </a:prstGeom>
          <a:ln w="57150">
            <a:solidFill>
              <a:schemeClr val="bg2">
                <a:lumMod val="25000"/>
              </a:schemeClr>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72133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C3759B12-49A5-4254-8775-A827B5D3F9E0}"/>
              </a:ext>
            </a:extLst>
          </p:cNvPr>
          <p:cNvSpPr>
            <a:spLocks noGrp="1"/>
          </p:cNvSpPr>
          <p:nvPr>
            <p:ph idx="1"/>
          </p:nvPr>
        </p:nvSpPr>
        <p:spPr/>
        <p:txBody>
          <a:bodyPr/>
          <a:lstStyle/>
          <a:p>
            <a:pPr marL="0" indent="0">
              <a:buNone/>
            </a:pPr>
            <a:r>
              <a:rPr lang="en-US" sz="2400" b="1" dirty="0"/>
              <a:t>Paroxysmal SVT (</a:t>
            </a:r>
            <a:r>
              <a:rPr lang="en-US" sz="2400" b="1" dirty="0" err="1"/>
              <a:t>pSVT</a:t>
            </a:r>
            <a:r>
              <a:rPr lang="en-US" sz="2400" b="1" dirty="0"/>
              <a:t>) </a:t>
            </a:r>
            <a:r>
              <a:rPr lang="en-US" sz="2400" dirty="0"/>
              <a:t>describes an SVT with abrupt onset and offset – characteristically seen with re-entrant tachycardias involving the AV node such as:</a:t>
            </a:r>
          </a:p>
          <a:p>
            <a:r>
              <a:rPr lang="en-US" sz="2400" b="1" dirty="0"/>
              <a:t>AV-node re-entrant tachycardia (AVNRT)</a:t>
            </a:r>
            <a:r>
              <a:rPr lang="en-US" sz="2400" dirty="0"/>
              <a:t> </a:t>
            </a:r>
          </a:p>
          <a:p>
            <a:pPr marL="179388" indent="0">
              <a:buNone/>
            </a:pPr>
            <a:r>
              <a:rPr lang="en-US" sz="2400" dirty="0"/>
              <a:t>or </a:t>
            </a:r>
          </a:p>
          <a:p>
            <a:r>
              <a:rPr lang="en-US" sz="2400" b="1" dirty="0"/>
              <a:t>atrioventricular re-entry tachycardia (AVRT)</a:t>
            </a:r>
          </a:p>
          <a:p>
            <a:endParaRPr lang="ru-RU" dirty="0"/>
          </a:p>
        </p:txBody>
      </p:sp>
    </p:spTree>
    <p:extLst>
      <p:ext uri="{BB962C8B-B14F-4D97-AF65-F5344CB8AC3E}">
        <p14:creationId xmlns:p14="http://schemas.microsoft.com/office/powerpoint/2010/main" val="2975855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E66CD65-AE29-459D-9144-8CF3FB61DB7C}"/>
              </a:ext>
            </a:extLst>
          </p:cNvPr>
          <p:cNvSpPr>
            <a:spLocks noGrp="1"/>
          </p:cNvSpPr>
          <p:nvPr>
            <p:ph type="title"/>
          </p:nvPr>
        </p:nvSpPr>
        <p:spPr>
          <a:xfrm>
            <a:off x="1261872" y="365760"/>
            <a:ext cx="9692640" cy="770313"/>
          </a:xfrm>
        </p:spPr>
        <p:txBody>
          <a:bodyPr/>
          <a:lstStyle/>
          <a:p>
            <a:r>
              <a:rPr lang="en-US" sz="3200" b="1" dirty="0"/>
              <a:t>AV Nodal Re-entry Tachycardia (AVNRT)</a:t>
            </a:r>
            <a:endParaRPr lang="ru-RU" b="1" dirty="0"/>
          </a:p>
        </p:txBody>
      </p:sp>
      <p:sp>
        <p:nvSpPr>
          <p:cNvPr id="3" name="Объект 2">
            <a:extLst>
              <a:ext uri="{FF2B5EF4-FFF2-40B4-BE49-F238E27FC236}">
                <a16:creationId xmlns:a16="http://schemas.microsoft.com/office/drawing/2014/main" id="{F4904BF0-58CB-4196-BC4A-8E1570828C2A}"/>
              </a:ext>
            </a:extLst>
          </p:cNvPr>
          <p:cNvSpPr>
            <a:spLocks noGrp="1"/>
          </p:cNvSpPr>
          <p:nvPr>
            <p:ph idx="1"/>
          </p:nvPr>
        </p:nvSpPr>
        <p:spPr>
          <a:xfrm>
            <a:off x="1261872" y="1828800"/>
            <a:ext cx="9309146" cy="4663440"/>
          </a:xfrm>
        </p:spPr>
        <p:txBody>
          <a:bodyPr>
            <a:normAutofit/>
          </a:bodyPr>
          <a:lstStyle/>
          <a:p>
            <a:pPr marL="0" indent="0">
              <a:buNone/>
            </a:pPr>
            <a:r>
              <a:rPr lang="en-US" sz="2000" dirty="0"/>
              <a:t>This is the commonest cause of palpitations in patients with structurally normal hearts</a:t>
            </a:r>
          </a:p>
          <a:p>
            <a:pPr marL="0" indent="0">
              <a:buNone/>
            </a:pPr>
            <a:r>
              <a:rPr lang="en-US" sz="2000" dirty="0"/>
              <a:t>AVNRT is typically paroxysmal and may occur spontaneously or upon provocation with exertion, caffeine, alcohol, beta-agonists (salbutamol) or sympathomimetics (amphetamines)</a:t>
            </a:r>
          </a:p>
          <a:p>
            <a:pPr marL="0" indent="0">
              <a:buNone/>
            </a:pPr>
            <a:r>
              <a:rPr lang="en-US" sz="2000" dirty="0"/>
              <a:t>It is more common in women than men (~ 75% of cases occurring in women) and may occur in young and healthy patients as well as those suffering chronic heart disease</a:t>
            </a:r>
          </a:p>
          <a:p>
            <a:pPr marL="0" indent="0">
              <a:buNone/>
            </a:pPr>
            <a:r>
              <a:rPr lang="en-US" sz="2000" dirty="0"/>
              <a:t>The tachycardia typically ranges between 140-280 bpm and is regular in nature. It may self-resolve or continue indefinitely until medical treatment is sought</a:t>
            </a:r>
          </a:p>
          <a:p>
            <a:pPr marL="0" indent="0">
              <a:buNone/>
            </a:pPr>
            <a:r>
              <a:rPr lang="en-US" sz="2000" dirty="0"/>
              <a:t>The condition is generally well tolerated and is rarely life threatening in patients with pre-existing heart disease</a:t>
            </a:r>
            <a:endParaRPr lang="ru-RU" sz="2000" dirty="0"/>
          </a:p>
        </p:txBody>
      </p:sp>
    </p:spTree>
    <p:extLst>
      <p:ext uri="{BB962C8B-B14F-4D97-AF65-F5344CB8AC3E}">
        <p14:creationId xmlns:p14="http://schemas.microsoft.com/office/powerpoint/2010/main" val="984998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CBE84F2-12DB-4365-87BD-B9E55FED808C}"/>
              </a:ext>
            </a:extLst>
          </p:cNvPr>
          <p:cNvSpPr>
            <a:spLocks noGrp="1"/>
          </p:cNvSpPr>
          <p:nvPr>
            <p:ph idx="1"/>
          </p:nvPr>
        </p:nvSpPr>
        <p:spPr>
          <a:xfrm>
            <a:off x="803564" y="546750"/>
            <a:ext cx="10363200" cy="5127192"/>
          </a:xfrm>
        </p:spPr>
        <p:txBody>
          <a:bodyPr/>
          <a:lstStyle/>
          <a:p>
            <a:pPr marL="0" indent="0">
              <a:buNone/>
            </a:pPr>
            <a:r>
              <a:rPr lang="en-US" sz="2400" dirty="0"/>
              <a:t>Patients will typically complain of the </a:t>
            </a:r>
            <a:r>
              <a:rPr lang="en-US" sz="2400" b="1" dirty="0"/>
              <a:t>sudden onset of rapid, regular palpitations. </a:t>
            </a:r>
          </a:p>
          <a:p>
            <a:pPr marL="0" indent="0">
              <a:buNone/>
            </a:pPr>
            <a:r>
              <a:rPr lang="en-US" sz="2400" dirty="0"/>
              <a:t>Other associated symptoms may include:</a:t>
            </a:r>
          </a:p>
          <a:p>
            <a:pPr marL="442913" indent="-182563">
              <a:tabLst>
                <a:tab pos="442913" algn="l"/>
              </a:tabLst>
            </a:pPr>
            <a:r>
              <a:rPr lang="en-US" sz="2400" dirty="0"/>
              <a:t>Presyncope or syncope due to a transient fall in blood pressure</a:t>
            </a:r>
          </a:p>
          <a:p>
            <a:pPr marL="442913" indent="-182563">
              <a:tabLst>
                <a:tab pos="442913" algn="l"/>
              </a:tabLst>
            </a:pPr>
            <a:r>
              <a:rPr lang="en-US" sz="2400" dirty="0"/>
              <a:t>Chest pain, especially in the context of underlying coronary artery disease</a:t>
            </a:r>
          </a:p>
          <a:p>
            <a:pPr marL="442913" indent="-182563">
              <a:tabLst>
                <a:tab pos="442913" algn="l"/>
              </a:tabLst>
            </a:pPr>
            <a:r>
              <a:rPr lang="en-US" sz="2400" dirty="0" err="1"/>
              <a:t>Dyspnoea</a:t>
            </a:r>
            <a:endParaRPr lang="en-US" sz="2400" dirty="0"/>
          </a:p>
          <a:p>
            <a:pPr marL="442913" indent="-182563">
              <a:tabLst>
                <a:tab pos="442913" algn="l"/>
              </a:tabLst>
            </a:pPr>
            <a:r>
              <a:rPr lang="en-US" sz="2400" dirty="0"/>
              <a:t>Anxiety</a:t>
            </a:r>
          </a:p>
          <a:p>
            <a:pPr marL="442913" indent="-182563">
              <a:tabLst>
                <a:tab pos="442913" algn="l"/>
              </a:tabLst>
            </a:pPr>
            <a:r>
              <a:rPr lang="en-US" sz="2400" dirty="0"/>
              <a:t>Rarely, polyuria due to elevated atrial pressures causing release of atrial natriuretic peptide</a:t>
            </a:r>
          </a:p>
          <a:p>
            <a:endParaRPr lang="ru-RU" dirty="0"/>
          </a:p>
        </p:txBody>
      </p:sp>
      <p:pic>
        <p:nvPicPr>
          <p:cNvPr id="4" name="Рисунок 6" descr="cx.png">
            <a:extLst>
              <a:ext uri="{FF2B5EF4-FFF2-40B4-BE49-F238E27FC236}">
                <a16:creationId xmlns:a16="http://schemas.microsoft.com/office/drawing/2014/main" id="{3296702F-BC22-4F2E-81AB-6D1851CE9BE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55474" y="783035"/>
            <a:ext cx="2135187"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8" descr="fgf.png">
            <a:extLst>
              <a:ext uri="{FF2B5EF4-FFF2-40B4-BE49-F238E27FC236}">
                <a16:creationId xmlns:a16="http://schemas.microsoft.com/office/drawing/2014/main" id="{5EDBE048-7290-4501-922D-9ECDC737C1B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46073" y="4880835"/>
            <a:ext cx="3227821" cy="201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4344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7F27B40-5C2F-4692-AEC9-E3A5ADC42EBC}"/>
              </a:ext>
            </a:extLst>
          </p:cNvPr>
          <p:cNvSpPr>
            <a:spLocks noGrp="1"/>
          </p:cNvSpPr>
          <p:nvPr>
            <p:ph type="title"/>
          </p:nvPr>
        </p:nvSpPr>
        <p:spPr>
          <a:xfrm>
            <a:off x="1261872" y="365760"/>
            <a:ext cx="9692640" cy="742604"/>
          </a:xfrm>
        </p:spPr>
        <p:txBody>
          <a:bodyPr/>
          <a:lstStyle/>
          <a:p>
            <a:r>
              <a:rPr lang="en-US" sz="3200" b="1" dirty="0"/>
              <a:t>Pathophysiology</a:t>
            </a:r>
            <a:endParaRPr lang="ru-RU" b="1" dirty="0"/>
          </a:p>
        </p:txBody>
      </p:sp>
      <p:sp>
        <p:nvSpPr>
          <p:cNvPr id="3" name="Объект 2">
            <a:extLst>
              <a:ext uri="{FF2B5EF4-FFF2-40B4-BE49-F238E27FC236}">
                <a16:creationId xmlns:a16="http://schemas.microsoft.com/office/drawing/2014/main" id="{B58D8E23-E2A9-4486-95EC-29CDC38DDEC3}"/>
              </a:ext>
            </a:extLst>
          </p:cNvPr>
          <p:cNvSpPr>
            <a:spLocks noGrp="1"/>
          </p:cNvSpPr>
          <p:nvPr>
            <p:ph idx="1"/>
          </p:nvPr>
        </p:nvSpPr>
        <p:spPr>
          <a:xfrm>
            <a:off x="1261872" y="1600889"/>
            <a:ext cx="9018201" cy="4351337"/>
          </a:xfrm>
        </p:spPr>
        <p:txBody>
          <a:bodyPr/>
          <a:lstStyle/>
          <a:p>
            <a:pPr marL="0" indent="0" algn="just">
              <a:buNone/>
            </a:pPr>
            <a:r>
              <a:rPr lang="en-US" dirty="0"/>
              <a:t>In comparison to AVRT, which involves an anatomical re-entry circuit (Bundle of Kent), in AVNRT there is a functional re-entry circuit within the AV node.</a:t>
            </a:r>
            <a:endParaRPr lang="ru-RU" dirty="0"/>
          </a:p>
        </p:txBody>
      </p:sp>
      <p:pic>
        <p:nvPicPr>
          <p:cNvPr id="4" name="Рисунок 3">
            <a:extLst>
              <a:ext uri="{FF2B5EF4-FFF2-40B4-BE49-F238E27FC236}">
                <a16:creationId xmlns:a16="http://schemas.microsoft.com/office/drawing/2014/main" id="{ACA54A2B-7FCA-4D3B-940F-FC96025FD0AA}"/>
              </a:ext>
            </a:extLst>
          </p:cNvPr>
          <p:cNvPicPr>
            <a:picLocks noChangeAspect="1"/>
          </p:cNvPicPr>
          <p:nvPr/>
        </p:nvPicPr>
        <p:blipFill>
          <a:blip r:embed="rId2"/>
          <a:stretch>
            <a:fillRect/>
          </a:stretch>
        </p:blipFill>
        <p:spPr>
          <a:xfrm>
            <a:off x="2601172" y="2715860"/>
            <a:ext cx="6339599" cy="2743841"/>
          </a:xfrm>
          <a:prstGeom prst="rect">
            <a:avLst/>
          </a:prstGeom>
        </p:spPr>
      </p:pic>
      <p:sp>
        <p:nvSpPr>
          <p:cNvPr id="5" name="Прямоугольник 4">
            <a:extLst>
              <a:ext uri="{FF2B5EF4-FFF2-40B4-BE49-F238E27FC236}">
                <a16:creationId xmlns:a16="http://schemas.microsoft.com/office/drawing/2014/main" id="{11127FA8-35CC-4F27-923A-142110E2BD26}"/>
              </a:ext>
            </a:extLst>
          </p:cNvPr>
          <p:cNvSpPr/>
          <p:nvPr/>
        </p:nvSpPr>
        <p:spPr>
          <a:xfrm>
            <a:off x="1489918" y="5952226"/>
            <a:ext cx="9212164" cy="369332"/>
          </a:xfrm>
          <a:prstGeom prst="rect">
            <a:avLst/>
          </a:prstGeom>
        </p:spPr>
        <p:txBody>
          <a:bodyPr wrap="square">
            <a:spAutoFit/>
          </a:bodyPr>
          <a:lstStyle/>
          <a:p>
            <a:r>
              <a:rPr lang="en-US" dirty="0" err="1">
                <a:latin typeface="-apple-system"/>
              </a:rPr>
              <a:t>Alrternate</a:t>
            </a:r>
            <a:r>
              <a:rPr lang="en-US" dirty="0">
                <a:latin typeface="-apple-system"/>
              </a:rPr>
              <a:t> re-entry loops: </a:t>
            </a:r>
            <a:r>
              <a:rPr lang="en-US" b="1" i="1" dirty="0">
                <a:latin typeface="-apple-system"/>
              </a:rPr>
              <a:t>Functional</a:t>
            </a:r>
            <a:r>
              <a:rPr lang="en-US" dirty="0">
                <a:latin typeface="-apple-system"/>
              </a:rPr>
              <a:t> circuit in AVNRT (left), </a:t>
            </a:r>
            <a:r>
              <a:rPr lang="en-US" b="1" i="1" dirty="0">
                <a:latin typeface="-apple-system"/>
              </a:rPr>
              <a:t>anatomical</a:t>
            </a:r>
            <a:r>
              <a:rPr lang="en-US" dirty="0">
                <a:latin typeface="-apple-system"/>
              </a:rPr>
              <a:t> circuit in AVRT (right)</a:t>
            </a:r>
            <a:endParaRPr lang="ru-RU" dirty="0"/>
          </a:p>
        </p:txBody>
      </p:sp>
    </p:spTree>
    <p:extLst>
      <p:ext uri="{BB962C8B-B14F-4D97-AF65-F5344CB8AC3E}">
        <p14:creationId xmlns:p14="http://schemas.microsoft.com/office/powerpoint/2010/main" val="551512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DCAAA8-B346-46C3-9A69-8338CB53ECEE}"/>
              </a:ext>
            </a:extLst>
          </p:cNvPr>
          <p:cNvSpPr>
            <a:spLocks noGrp="1"/>
          </p:cNvSpPr>
          <p:nvPr>
            <p:ph type="title"/>
          </p:nvPr>
        </p:nvSpPr>
        <p:spPr>
          <a:xfrm>
            <a:off x="518229" y="157941"/>
            <a:ext cx="9692640" cy="1325562"/>
          </a:xfrm>
        </p:spPr>
        <p:txBody>
          <a:bodyPr/>
          <a:lstStyle/>
          <a:p>
            <a:r>
              <a:rPr lang="en-US" sz="2800" b="1" dirty="0"/>
              <a:t>Functional pathways within the AV node</a:t>
            </a:r>
            <a:br>
              <a:rPr lang="en-US" sz="2800" b="1" dirty="0"/>
            </a:br>
            <a:endParaRPr lang="ru-RU" dirty="0"/>
          </a:p>
        </p:txBody>
      </p:sp>
      <p:sp>
        <p:nvSpPr>
          <p:cNvPr id="3" name="Объект 2">
            <a:extLst>
              <a:ext uri="{FF2B5EF4-FFF2-40B4-BE49-F238E27FC236}">
                <a16:creationId xmlns:a16="http://schemas.microsoft.com/office/drawing/2014/main" id="{3D99A1FF-33A4-4B24-A3D3-E626882E0329}"/>
              </a:ext>
            </a:extLst>
          </p:cNvPr>
          <p:cNvSpPr>
            <a:spLocks noGrp="1"/>
          </p:cNvSpPr>
          <p:nvPr>
            <p:ph idx="1"/>
          </p:nvPr>
        </p:nvSpPr>
        <p:spPr>
          <a:xfrm>
            <a:off x="1261872" y="928255"/>
            <a:ext cx="8595360" cy="5251883"/>
          </a:xfrm>
        </p:spPr>
        <p:txBody>
          <a:bodyPr/>
          <a:lstStyle/>
          <a:p>
            <a:pPr marL="0" indent="0">
              <a:buNone/>
            </a:pPr>
            <a:r>
              <a:rPr lang="en-US" dirty="0"/>
              <a:t>There are two pathways within the AV node:</a:t>
            </a:r>
          </a:p>
          <a:p>
            <a:pPr>
              <a:spcBef>
                <a:spcPts val="600"/>
              </a:spcBef>
            </a:pPr>
            <a:r>
              <a:rPr lang="en-US" dirty="0"/>
              <a:t>The </a:t>
            </a:r>
            <a:r>
              <a:rPr lang="en-US" b="1" dirty="0"/>
              <a:t>slow pathway</a:t>
            </a:r>
            <a:r>
              <a:rPr lang="en-US" dirty="0"/>
              <a:t> (</a:t>
            </a:r>
            <a:r>
              <a:rPr lang="en-US" i="1" dirty="0"/>
              <a:t>alpha</a:t>
            </a:r>
            <a:r>
              <a:rPr lang="en-US" dirty="0"/>
              <a:t>): a slowly-conducting pathway with a short refractory period.</a:t>
            </a:r>
          </a:p>
          <a:p>
            <a:pPr>
              <a:spcBef>
                <a:spcPts val="600"/>
              </a:spcBef>
            </a:pPr>
            <a:r>
              <a:rPr lang="en-US" dirty="0"/>
              <a:t>The </a:t>
            </a:r>
            <a:r>
              <a:rPr lang="en-US" b="1" dirty="0"/>
              <a:t>fast pathway</a:t>
            </a:r>
            <a:r>
              <a:rPr lang="en-US" dirty="0"/>
              <a:t> (</a:t>
            </a:r>
            <a:r>
              <a:rPr lang="en-US" i="1" dirty="0"/>
              <a:t>beta</a:t>
            </a:r>
            <a:r>
              <a:rPr lang="en-US" dirty="0"/>
              <a:t>): a rapidly-conducting pathway with a long refractory period.</a:t>
            </a:r>
          </a:p>
          <a:p>
            <a:endParaRPr lang="ru-RU" dirty="0"/>
          </a:p>
        </p:txBody>
      </p:sp>
      <p:pic>
        <p:nvPicPr>
          <p:cNvPr id="5" name="Рисунок 4">
            <a:extLst>
              <a:ext uri="{FF2B5EF4-FFF2-40B4-BE49-F238E27FC236}">
                <a16:creationId xmlns:a16="http://schemas.microsoft.com/office/drawing/2014/main" id="{A109C94A-793D-4331-ABCB-5A9EA515B4A1}"/>
              </a:ext>
            </a:extLst>
          </p:cNvPr>
          <p:cNvPicPr>
            <a:picLocks noChangeAspect="1"/>
          </p:cNvPicPr>
          <p:nvPr/>
        </p:nvPicPr>
        <p:blipFill>
          <a:blip r:embed="rId2"/>
          <a:stretch>
            <a:fillRect/>
          </a:stretch>
        </p:blipFill>
        <p:spPr>
          <a:xfrm>
            <a:off x="5046519" y="2387637"/>
            <a:ext cx="7145481" cy="4058633"/>
          </a:xfrm>
          <a:prstGeom prst="rect">
            <a:avLst/>
          </a:prstGeom>
          <a:ln w="38100" cap="sq">
            <a:solidFill>
              <a:schemeClr val="tx1">
                <a:lumMod val="85000"/>
                <a:lumOff val="15000"/>
              </a:schemeClr>
            </a:solidFill>
            <a:prstDash val="solid"/>
            <a:miter lim="800000"/>
          </a:ln>
          <a:effectLst>
            <a:outerShdw blurRad="50800" dist="38100" dir="2700000" algn="tl" rotWithShape="0">
              <a:srgbClr val="000000">
                <a:alpha val="43000"/>
              </a:srgbClr>
            </a:outerShdw>
          </a:effectLst>
        </p:spPr>
      </p:pic>
      <p:sp>
        <p:nvSpPr>
          <p:cNvPr id="6" name="Прямоугольник 5">
            <a:extLst>
              <a:ext uri="{FF2B5EF4-FFF2-40B4-BE49-F238E27FC236}">
                <a16:creationId xmlns:a16="http://schemas.microsoft.com/office/drawing/2014/main" id="{224F61CF-CB23-4B47-8FB7-48130CEC55B8}"/>
              </a:ext>
            </a:extLst>
          </p:cNvPr>
          <p:cNvSpPr/>
          <p:nvPr/>
        </p:nvSpPr>
        <p:spPr>
          <a:xfrm>
            <a:off x="86592" y="2297982"/>
            <a:ext cx="4959927" cy="3631763"/>
          </a:xfrm>
          <a:prstGeom prst="rect">
            <a:avLst/>
          </a:prstGeom>
          <a:noFill/>
        </p:spPr>
        <p:txBody>
          <a:bodyPr wrap="square">
            <a:spAutoFit/>
          </a:bodyPr>
          <a:lstStyle/>
          <a:p>
            <a:r>
              <a:rPr lang="en-US" sz="2000" dirty="0"/>
              <a:t>Mechanism of re-entry in “slow-fast” AVNRT:</a:t>
            </a:r>
          </a:p>
          <a:p>
            <a:pPr marL="342900" indent="-342900">
              <a:spcBef>
                <a:spcPts val="1200"/>
              </a:spcBef>
              <a:buFont typeface="+mj-lt"/>
              <a:buAutoNum type="arabicPeriod"/>
            </a:pPr>
            <a:r>
              <a:rPr lang="en-US" sz="2000" dirty="0"/>
              <a:t>A premature atrial contraction (PAC) arrives while the fast pathway is still refractory, and is directed down the slow pathway</a:t>
            </a:r>
          </a:p>
          <a:p>
            <a:pPr marL="342900" indent="-342900">
              <a:spcBef>
                <a:spcPts val="1200"/>
              </a:spcBef>
              <a:buFont typeface="+mj-lt"/>
              <a:buAutoNum type="arabicPeriod"/>
            </a:pPr>
            <a:r>
              <a:rPr lang="en-US" sz="2000" dirty="0"/>
              <a:t>The effective refractory period (ERP) in the fast pathway ends, and the PAC impulse travels retrogradely up the fast pathway</a:t>
            </a:r>
          </a:p>
          <a:p>
            <a:pPr marL="342900" indent="-342900">
              <a:spcBef>
                <a:spcPts val="1200"/>
              </a:spcBef>
              <a:buFont typeface="+mj-lt"/>
              <a:buAutoNum type="arabicPeriod"/>
            </a:pPr>
            <a:r>
              <a:rPr lang="en-US" sz="2000" dirty="0"/>
              <a:t>The impulse continually cycles around the two pathways</a:t>
            </a:r>
            <a:endParaRPr lang="ru-RU" sz="2000" dirty="0"/>
          </a:p>
        </p:txBody>
      </p:sp>
    </p:spTree>
    <p:extLst>
      <p:ext uri="{BB962C8B-B14F-4D97-AF65-F5344CB8AC3E}">
        <p14:creationId xmlns:p14="http://schemas.microsoft.com/office/powerpoint/2010/main" val="1201971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11884D-702B-4E7D-8FF2-7B01D5D63E78}"/>
              </a:ext>
            </a:extLst>
          </p:cNvPr>
          <p:cNvSpPr>
            <a:spLocks noGrp="1"/>
          </p:cNvSpPr>
          <p:nvPr>
            <p:ph type="title"/>
          </p:nvPr>
        </p:nvSpPr>
        <p:spPr>
          <a:xfrm>
            <a:off x="486018" y="396615"/>
            <a:ext cx="9692640" cy="562495"/>
          </a:xfrm>
        </p:spPr>
        <p:txBody>
          <a:bodyPr/>
          <a:lstStyle/>
          <a:p>
            <a:r>
              <a:rPr lang="en-US" sz="3200" b="1" dirty="0"/>
              <a:t>Electrocardiographic Features</a:t>
            </a:r>
            <a:endParaRPr lang="ru-RU" b="1" dirty="0"/>
          </a:p>
        </p:txBody>
      </p:sp>
      <p:sp>
        <p:nvSpPr>
          <p:cNvPr id="3" name="Объект 2">
            <a:extLst>
              <a:ext uri="{FF2B5EF4-FFF2-40B4-BE49-F238E27FC236}">
                <a16:creationId xmlns:a16="http://schemas.microsoft.com/office/drawing/2014/main" id="{0CB79954-09AB-4222-89E9-DB06F0757284}"/>
              </a:ext>
            </a:extLst>
          </p:cNvPr>
          <p:cNvSpPr>
            <a:spLocks noGrp="1"/>
          </p:cNvSpPr>
          <p:nvPr>
            <p:ph idx="1"/>
          </p:nvPr>
        </p:nvSpPr>
        <p:spPr>
          <a:xfrm>
            <a:off x="789709" y="1219200"/>
            <a:ext cx="10474036" cy="5403273"/>
          </a:xfrm>
        </p:spPr>
        <p:txBody>
          <a:bodyPr>
            <a:normAutofit fontScale="92500"/>
          </a:bodyPr>
          <a:lstStyle/>
          <a:p>
            <a:pPr marL="0" indent="0">
              <a:spcAft>
                <a:spcPts val="1200"/>
              </a:spcAft>
              <a:buNone/>
            </a:pPr>
            <a:r>
              <a:rPr lang="en-US" sz="2600" b="1" dirty="0"/>
              <a:t>ECG features of AVNRT</a:t>
            </a:r>
          </a:p>
          <a:p>
            <a:r>
              <a:rPr lang="en-US" sz="2400" dirty="0"/>
              <a:t>Regular tachycardia ~140-280 bpm</a:t>
            </a:r>
          </a:p>
          <a:p>
            <a:r>
              <a:rPr lang="en-US" sz="2400" dirty="0"/>
              <a:t>Narrow QRS complexes (&lt; 120ms) unless there is co-existing bundle branch block, accessory pathway, or rate-related aberrant conduction</a:t>
            </a:r>
          </a:p>
          <a:p>
            <a:r>
              <a:rPr lang="en-US" sz="2400" dirty="0"/>
              <a:t>P waves if visible exhibit retrograde conduction with P-wave inversion in leads II, III, </a:t>
            </a:r>
            <a:r>
              <a:rPr lang="en-US" sz="2400" dirty="0" err="1"/>
              <a:t>aVF</a:t>
            </a:r>
            <a:r>
              <a:rPr lang="en-US" sz="2400" dirty="0"/>
              <a:t>. They may be buried within, visible after, or very rarely visible before the QRS complex</a:t>
            </a:r>
          </a:p>
          <a:p>
            <a:endParaRPr lang="en-US" dirty="0"/>
          </a:p>
          <a:p>
            <a:endParaRPr lang="en-US" dirty="0"/>
          </a:p>
          <a:p>
            <a:pPr marL="0" indent="0">
              <a:buNone/>
            </a:pPr>
            <a:r>
              <a:rPr lang="en-US" sz="2000" b="1" i="1" dirty="0"/>
              <a:t>Associated features include:</a:t>
            </a:r>
          </a:p>
          <a:p>
            <a:r>
              <a:rPr lang="en-US" sz="2000" dirty="0"/>
              <a:t>Rate-related ST depression, which may be seen with or without underlying coronary artery disease</a:t>
            </a:r>
          </a:p>
          <a:p>
            <a:r>
              <a:rPr lang="en-US" sz="2000" dirty="0"/>
              <a:t>QRS alternans – phasic variation in QRS amplitude associated with AVNRT and AVRT, distinguished from electrical alternans by a normal QRS amplitude</a:t>
            </a:r>
          </a:p>
          <a:p>
            <a:endParaRPr lang="ru-RU" dirty="0"/>
          </a:p>
        </p:txBody>
      </p:sp>
      <p:sp>
        <p:nvSpPr>
          <p:cNvPr id="4" name="Прямоугольник 3">
            <a:extLst>
              <a:ext uri="{FF2B5EF4-FFF2-40B4-BE49-F238E27FC236}">
                <a16:creationId xmlns:a16="http://schemas.microsoft.com/office/drawing/2014/main" id="{72EBD89B-0456-4F0E-81DC-9BA568A95197}"/>
              </a:ext>
            </a:extLst>
          </p:cNvPr>
          <p:cNvSpPr/>
          <p:nvPr/>
        </p:nvSpPr>
        <p:spPr>
          <a:xfrm>
            <a:off x="609599" y="1767839"/>
            <a:ext cx="10792691" cy="2416233"/>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225518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3A7E790-2FC5-459B-B7CE-599E5F24555D}"/>
              </a:ext>
            </a:extLst>
          </p:cNvPr>
          <p:cNvSpPr>
            <a:spLocks noGrp="1"/>
          </p:cNvSpPr>
          <p:nvPr>
            <p:ph idx="1"/>
          </p:nvPr>
        </p:nvSpPr>
        <p:spPr>
          <a:xfrm>
            <a:off x="1192599" y="1108364"/>
            <a:ext cx="8595360" cy="4351337"/>
          </a:xfrm>
        </p:spPr>
        <p:txBody>
          <a:bodyPr>
            <a:normAutofit/>
          </a:bodyPr>
          <a:lstStyle/>
          <a:p>
            <a:pPr marL="0" indent="0">
              <a:buNone/>
            </a:pPr>
            <a:r>
              <a:rPr lang="en-US" sz="2400" b="1" i="1" dirty="0"/>
              <a:t>Subtypes of AVNRT</a:t>
            </a:r>
          </a:p>
          <a:p>
            <a:pPr marL="0" indent="0">
              <a:buNone/>
            </a:pPr>
            <a:r>
              <a:rPr lang="en-US" sz="2400" dirty="0"/>
              <a:t>Different subtypes vary in terms of the dominant pathway, and the R-P interval, which is the time between anterograde ventricular activation (R wave) and retrograde atrial activation (P wave).</a:t>
            </a:r>
          </a:p>
          <a:p>
            <a:endParaRPr lang="en-US" sz="2400" dirty="0"/>
          </a:p>
          <a:p>
            <a:r>
              <a:rPr lang="en-US" sz="2400" dirty="0"/>
              <a:t>Slow-Fast AVNRT (80-90%)</a:t>
            </a:r>
          </a:p>
          <a:p>
            <a:r>
              <a:rPr lang="en-US" sz="2400" dirty="0"/>
              <a:t>Fast-Slow AVNRT (10%)</a:t>
            </a:r>
          </a:p>
          <a:p>
            <a:r>
              <a:rPr lang="en-US" sz="2400" dirty="0"/>
              <a:t>Slow-Slow AVNRT (1-5%)</a:t>
            </a:r>
            <a:endParaRPr lang="ru-RU" sz="2400" dirty="0"/>
          </a:p>
        </p:txBody>
      </p:sp>
    </p:spTree>
    <p:extLst>
      <p:ext uri="{BB962C8B-B14F-4D97-AF65-F5344CB8AC3E}">
        <p14:creationId xmlns:p14="http://schemas.microsoft.com/office/powerpoint/2010/main" val="3540054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5CFAFA8-F62E-450D-88D2-5BEFD5859120}"/>
              </a:ext>
            </a:extLst>
          </p:cNvPr>
          <p:cNvSpPr>
            <a:spLocks noGrp="1"/>
          </p:cNvSpPr>
          <p:nvPr>
            <p:ph idx="1"/>
          </p:nvPr>
        </p:nvSpPr>
        <p:spPr>
          <a:xfrm>
            <a:off x="4585855" y="532390"/>
            <a:ext cx="5514108" cy="5793219"/>
          </a:xfrm>
        </p:spPr>
        <p:txBody>
          <a:bodyPr>
            <a:normAutofit/>
          </a:bodyPr>
          <a:lstStyle/>
          <a:p>
            <a:pPr marL="0" indent="0">
              <a:buNone/>
            </a:pPr>
            <a:r>
              <a:rPr lang="en-US" sz="2800" b="1" dirty="0"/>
              <a:t>Slow-Fast AVNRT (Common AVNRT)</a:t>
            </a:r>
            <a:endParaRPr lang="en-US" sz="2800" dirty="0"/>
          </a:p>
          <a:p>
            <a:r>
              <a:rPr lang="en-US" sz="2800" dirty="0"/>
              <a:t>Accounts for 80-90% of AVNRT</a:t>
            </a:r>
          </a:p>
          <a:p>
            <a:r>
              <a:rPr lang="en-US" sz="2800" dirty="0"/>
              <a:t>Associated with Slow AV nodal pathway for anterograde conduction and Fast AV nodal pathway for retrograde conduction.</a:t>
            </a:r>
          </a:p>
          <a:p>
            <a:r>
              <a:rPr lang="en-US" sz="2800" dirty="0"/>
              <a:t>The retrograde P wave is obscured in the corresponding QRS </a:t>
            </a:r>
            <a:r>
              <a:rPr lang="en-US" sz="2800" i="1" dirty="0"/>
              <a:t>or</a:t>
            </a:r>
            <a:r>
              <a:rPr lang="en-US" sz="2800" dirty="0"/>
              <a:t> occurs at the end of the QRS complex as pseudo r’ or S waves</a:t>
            </a:r>
          </a:p>
          <a:p>
            <a:endParaRPr lang="ru-RU" dirty="0"/>
          </a:p>
        </p:txBody>
      </p:sp>
      <p:pic>
        <p:nvPicPr>
          <p:cNvPr id="9" name="Рисунок 8">
            <a:extLst>
              <a:ext uri="{FF2B5EF4-FFF2-40B4-BE49-F238E27FC236}">
                <a16:creationId xmlns:a16="http://schemas.microsoft.com/office/drawing/2014/main" id="{D8759A2E-116A-4BF3-A482-46263C2315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996475" cy="6858000"/>
          </a:xfrm>
          <a:prstGeom prst="rect">
            <a:avLst/>
          </a:prstGeom>
        </p:spPr>
      </p:pic>
    </p:spTree>
    <p:extLst>
      <p:ext uri="{BB962C8B-B14F-4D97-AF65-F5344CB8AC3E}">
        <p14:creationId xmlns:p14="http://schemas.microsoft.com/office/powerpoint/2010/main" val="26186874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DFC5830-D280-4A5F-9EB4-F76FAF87C3CF}"/>
              </a:ext>
            </a:extLst>
          </p:cNvPr>
          <p:cNvSpPr>
            <a:spLocks noGrp="1"/>
          </p:cNvSpPr>
          <p:nvPr>
            <p:ph idx="1"/>
          </p:nvPr>
        </p:nvSpPr>
        <p:spPr>
          <a:xfrm>
            <a:off x="942110" y="138547"/>
            <a:ext cx="9448800" cy="4351337"/>
          </a:xfrm>
        </p:spPr>
        <p:txBody>
          <a:bodyPr/>
          <a:lstStyle/>
          <a:p>
            <a:pPr marL="0" indent="0">
              <a:buNone/>
            </a:pPr>
            <a:r>
              <a:rPr lang="en-US" sz="2400" b="1" dirty="0"/>
              <a:t>ECG:</a:t>
            </a:r>
          </a:p>
          <a:p>
            <a:r>
              <a:rPr lang="en-US" sz="2400" dirty="0"/>
              <a:t>P waves are often hidden – being embedded in the QRS complexes.</a:t>
            </a:r>
          </a:p>
          <a:p>
            <a:r>
              <a:rPr lang="en-US" sz="2400" dirty="0"/>
              <a:t>Pseudo r’ wave may be seen in V1 (RP interval &lt; 70 </a:t>
            </a:r>
            <a:r>
              <a:rPr lang="en-US" sz="2400" dirty="0" err="1"/>
              <a:t>msec</a:t>
            </a:r>
            <a:r>
              <a:rPr lang="en-US" sz="2400" dirty="0"/>
              <a:t>)</a:t>
            </a:r>
          </a:p>
          <a:p>
            <a:r>
              <a:rPr lang="en-US" sz="2400" dirty="0"/>
              <a:t>Pseudo S waves may be seen in leads II, III or </a:t>
            </a:r>
            <a:r>
              <a:rPr lang="en-US" sz="2400" dirty="0" err="1"/>
              <a:t>aVF</a:t>
            </a:r>
            <a:r>
              <a:rPr lang="en-US" sz="2400" dirty="0"/>
              <a:t>.</a:t>
            </a:r>
          </a:p>
          <a:p>
            <a:r>
              <a:rPr lang="en-US" sz="2400" dirty="0"/>
              <a:t>In most cases this results in a ‘typical’ SVT appearance with absent P waves and tachycardia</a:t>
            </a:r>
          </a:p>
          <a:p>
            <a:endParaRPr lang="ru-RU" dirty="0"/>
          </a:p>
        </p:txBody>
      </p:sp>
      <p:pic>
        <p:nvPicPr>
          <p:cNvPr id="5" name="Рисунок 4">
            <a:extLst>
              <a:ext uri="{FF2B5EF4-FFF2-40B4-BE49-F238E27FC236}">
                <a16:creationId xmlns:a16="http://schemas.microsoft.com/office/drawing/2014/main" id="{4ED06924-841F-463C-844E-1E1613358FAD}"/>
              </a:ext>
            </a:extLst>
          </p:cNvPr>
          <p:cNvPicPr>
            <a:picLocks noChangeAspect="1"/>
          </p:cNvPicPr>
          <p:nvPr/>
        </p:nvPicPr>
        <p:blipFill>
          <a:blip r:embed="rId2"/>
          <a:stretch>
            <a:fillRect/>
          </a:stretch>
        </p:blipFill>
        <p:spPr>
          <a:xfrm>
            <a:off x="478844" y="3291465"/>
            <a:ext cx="6218966" cy="2975619"/>
          </a:xfrm>
          <a:prstGeom prst="rect">
            <a:avLst/>
          </a:prstGeom>
        </p:spPr>
      </p:pic>
      <p:sp>
        <p:nvSpPr>
          <p:cNvPr id="6" name="Прямоугольник 5">
            <a:extLst>
              <a:ext uri="{FF2B5EF4-FFF2-40B4-BE49-F238E27FC236}">
                <a16:creationId xmlns:a16="http://schemas.microsoft.com/office/drawing/2014/main" id="{0B3CEA6D-A72D-4D79-BA68-90D23CBD1A59}"/>
              </a:ext>
            </a:extLst>
          </p:cNvPr>
          <p:cNvSpPr/>
          <p:nvPr/>
        </p:nvSpPr>
        <p:spPr>
          <a:xfrm>
            <a:off x="6697810" y="3978808"/>
            <a:ext cx="4544291" cy="2308324"/>
          </a:xfrm>
          <a:prstGeom prst="rect">
            <a:avLst/>
          </a:prstGeom>
        </p:spPr>
        <p:txBody>
          <a:bodyPr wrap="square">
            <a:spAutoFit/>
          </a:bodyPr>
          <a:lstStyle/>
          <a:p>
            <a:r>
              <a:rPr lang="en-US" dirty="0"/>
              <a:t>Top strip: Normal sinus rhythm. Absence of pseudo-R waves</a:t>
            </a:r>
          </a:p>
          <a:p>
            <a:endParaRPr lang="en-US" dirty="0"/>
          </a:p>
          <a:p>
            <a:r>
              <a:rPr lang="en-US" dirty="0"/>
              <a:t>Bottom strip: Paroxysmal SVT. The P wave is seen as a pseudo-R wave (circled) in lead V1 during tachycardia. This very short </a:t>
            </a:r>
            <a:r>
              <a:rPr lang="en-US" dirty="0" err="1"/>
              <a:t>ventriculo</a:t>
            </a:r>
            <a:r>
              <a:rPr lang="en-US" dirty="0"/>
              <a:t>-atrial time is frequently seen in typical Slow-Fast AVNRT</a:t>
            </a:r>
            <a:endParaRPr lang="ru-RU" dirty="0"/>
          </a:p>
        </p:txBody>
      </p:sp>
    </p:spTree>
    <p:extLst>
      <p:ext uri="{BB962C8B-B14F-4D97-AF65-F5344CB8AC3E}">
        <p14:creationId xmlns:p14="http://schemas.microsoft.com/office/powerpoint/2010/main" val="2412919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D66CB88C-8ED4-4708-BE75-7222C2A32C1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3933"/>
          <a:stretch/>
        </p:blipFill>
        <p:spPr>
          <a:xfrm>
            <a:off x="132830" y="914400"/>
            <a:ext cx="11057962" cy="5746318"/>
          </a:xfrm>
        </p:spPr>
      </p:pic>
      <p:sp>
        <p:nvSpPr>
          <p:cNvPr id="6" name="Заголовок 1">
            <a:extLst>
              <a:ext uri="{FF2B5EF4-FFF2-40B4-BE49-F238E27FC236}">
                <a16:creationId xmlns:a16="http://schemas.microsoft.com/office/drawing/2014/main" id="{8AC38C46-8FCE-4C2C-B0B4-82E6CBAA4658}"/>
              </a:ext>
            </a:extLst>
          </p:cNvPr>
          <p:cNvSpPr>
            <a:spLocks noGrp="1"/>
          </p:cNvSpPr>
          <p:nvPr>
            <p:ph type="title"/>
          </p:nvPr>
        </p:nvSpPr>
        <p:spPr>
          <a:xfrm>
            <a:off x="1825943" y="197282"/>
            <a:ext cx="8229600" cy="534394"/>
          </a:xfrm>
        </p:spPr>
        <p:txBody>
          <a:bodyPr>
            <a:normAutofit fontScale="90000"/>
          </a:bodyPr>
          <a:lstStyle/>
          <a:p>
            <a:r>
              <a:rPr lang="en-US" dirty="0"/>
              <a:t>Typical AVNRT </a:t>
            </a:r>
            <a:r>
              <a:rPr lang="uk-UA" dirty="0"/>
              <a:t>(</a:t>
            </a:r>
            <a:r>
              <a:rPr lang="en-US" dirty="0"/>
              <a:t>slow-fast)</a:t>
            </a:r>
            <a:endParaRPr lang="ru-RU" dirty="0"/>
          </a:p>
        </p:txBody>
      </p:sp>
      <p:sp>
        <p:nvSpPr>
          <p:cNvPr id="7" name="Прямоугольник 6">
            <a:extLst>
              <a:ext uri="{FF2B5EF4-FFF2-40B4-BE49-F238E27FC236}">
                <a16:creationId xmlns:a16="http://schemas.microsoft.com/office/drawing/2014/main" id="{071319B1-67AA-4C69-A1D4-12B501CA1B53}"/>
              </a:ext>
            </a:extLst>
          </p:cNvPr>
          <p:cNvSpPr/>
          <p:nvPr/>
        </p:nvSpPr>
        <p:spPr>
          <a:xfrm>
            <a:off x="6791053" y="1162454"/>
            <a:ext cx="1651799" cy="300082"/>
          </a:xfrm>
          <a:prstGeom prst="rect">
            <a:avLst/>
          </a:prstGeom>
        </p:spPr>
        <p:txBody>
          <a:bodyPr wrap="none">
            <a:spAutoFit/>
          </a:bodyPr>
          <a:lstStyle/>
          <a:p>
            <a:r>
              <a:rPr lang="en-US" sz="1350" dirty="0"/>
              <a:t>pseudo r’ wave in V1</a:t>
            </a:r>
            <a:endParaRPr lang="ru-RU" sz="1350" dirty="0"/>
          </a:p>
        </p:txBody>
      </p:sp>
      <p:cxnSp>
        <p:nvCxnSpPr>
          <p:cNvPr id="8" name="Прямая со стрелкой 7">
            <a:extLst>
              <a:ext uri="{FF2B5EF4-FFF2-40B4-BE49-F238E27FC236}">
                <a16:creationId xmlns:a16="http://schemas.microsoft.com/office/drawing/2014/main" id="{62C9973D-945C-465C-A67C-B66E37E657B6}"/>
              </a:ext>
            </a:extLst>
          </p:cNvPr>
          <p:cNvCxnSpPr/>
          <p:nvPr/>
        </p:nvCxnSpPr>
        <p:spPr>
          <a:xfrm flipH="1">
            <a:off x="6629035" y="1403857"/>
            <a:ext cx="162018" cy="27003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6" name="Прямоугольник 15">
            <a:extLst>
              <a:ext uri="{FF2B5EF4-FFF2-40B4-BE49-F238E27FC236}">
                <a16:creationId xmlns:a16="http://schemas.microsoft.com/office/drawing/2014/main" id="{A2B6A597-1ED5-4EF7-B48F-BD515034C744}"/>
              </a:ext>
            </a:extLst>
          </p:cNvPr>
          <p:cNvSpPr/>
          <p:nvPr/>
        </p:nvSpPr>
        <p:spPr>
          <a:xfrm>
            <a:off x="6758992" y="2013303"/>
            <a:ext cx="1723933" cy="300082"/>
          </a:xfrm>
          <a:prstGeom prst="rect">
            <a:avLst/>
          </a:prstGeom>
        </p:spPr>
        <p:txBody>
          <a:bodyPr wrap="none">
            <a:spAutoFit/>
          </a:bodyPr>
          <a:lstStyle/>
          <a:p>
            <a:r>
              <a:rPr lang="uk-UA" sz="1350" dirty="0"/>
              <a:t> </a:t>
            </a:r>
            <a:r>
              <a:rPr lang="en-US" sz="1350" dirty="0"/>
              <a:t>RP interval &lt; 70 </a:t>
            </a:r>
            <a:r>
              <a:rPr lang="en-US" sz="1350" dirty="0" err="1"/>
              <a:t>msec</a:t>
            </a:r>
            <a:endParaRPr lang="ru-RU" sz="1350" dirty="0"/>
          </a:p>
        </p:txBody>
      </p:sp>
    </p:spTree>
    <p:extLst>
      <p:ext uri="{BB962C8B-B14F-4D97-AF65-F5344CB8AC3E}">
        <p14:creationId xmlns:p14="http://schemas.microsoft.com/office/powerpoint/2010/main" val="22501443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8A6E41C-8FEA-4CF1-BE12-C6DD62018813}"/>
              </a:ext>
            </a:extLst>
          </p:cNvPr>
          <p:cNvSpPr>
            <a:spLocks noGrp="1"/>
          </p:cNvSpPr>
          <p:nvPr>
            <p:ph idx="1"/>
          </p:nvPr>
        </p:nvSpPr>
        <p:spPr>
          <a:xfrm>
            <a:off x="4668981" y="1105188"/>
            <a:ext cx="6137563" cy="4351338"/>
          </a:xfrm>
        </p:spPr>
        <p:txBody>
          <a:bodyPr>
            <a:normAutofit/>
          </a:bodyPr>
          <a:lstStyle/>
          <a:p>
            <a:pPr marL="0" indent="0">
              <a:buNone/>
            </a:pPr>
            <a:r>
              <a:rPr lang="en-US" sz="2800" b="1" dirty="0"/>
              <a:t>Fast-Slow AVNRT (Uncommon AVNRT)</a:t>
            </a:r>
            <a:endParaRPr lang="en-US" sz="2800" dirty="0"/>
          </a:p>
          <a:p>
            <a:r>
              <a:rPr lang="en-US" sz="2800" dirty="0"/>
              <a:t>Accounts for 10% of AVNRT</a:t>
            </a:r>
          </a:p>
          <a:p>
            <a:r>
              <a:rPr lang="en-US" sz="2800" dirty="0"/>
              <a:t>Associated with Fast AV nodal pathway for anterograde conduction and Slow AV nodal pathway for retrograde conduction.</a:t>
            </a:r>
          </a:p>
          <a:p>
            <a:r>
              <a:rPr lang="en-US" sz="2800" dirty="0"/>
              <a:t>The retrograde P wave appears after the corresponding QRS</a:t>
            </a:r>
          </a:p>
          <a:p>
            <a:endParaRPr lang="ru-RU" dirty="0"/>
          </a:p>
        </p:txBody>
      </p:sp>
      <p:pic>
        <p:nvPicPr>
          <p:cNvPr id="4" name="Рисунок 3">
            <a:extLst>
              <a:ext uri="{FF2B5EF4-FFF2-40B4-BE49-F238E27FC236}">
                <a16:creationId xmlns:a16="http://schemas.microsoft.com/office/drawing/2014/main" id="{11B90E3F-728F-4BEB-BE15-CBE078C6D1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996475" cy="6858000"/>
          </a:xfrm>
          <a:prstGeom prst="rect">
            <a:avLst/>
          </a:prstGeom>
        </p:spPr>
      </p:pic>
    </p:spTree>
    <p:extLst>
      <p:ext uri="{BB962C8B-B14F-4D97-AF65-F5344CB8AC3E}">
        <p14:creationId xmlns:p14="http://schemas.microsoft.com/office/powerpoint/2010/main" val="864987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9E59A2D-036E-4DB6-8026-A0F5D1F188D3}"/>
              </a:ext>
            </a:extLst>
          </p:cNvPr>
          <p:cNvSpPr>
            <a:spLocks noGrp="1"/>
          </p:cNvSpPr>
          <p:nvPr>
            <p:ph idx="1"/>
          </p:nvPr>
        </p:nvSpPr>
        <p:spPr>
          <a:xfrm>
            <a:off x="998635" y="512618"/>
            <a:ext cx="8595360" cy="4351337"/>
          </a:xfrm>
        </p:spPr>
        <p:txBody>
          <a:bodyPr/>
          <a:lstStyle/>
          <a:p>
            <a:pPr marL="0" indent="0">
              <a:buNone/>
            </a:pPr>
            <a:r>
              <a:rPr lang="en-US" sz="2000" b="1" dirty="0"/>
              <a:t>ECG</a:t>
            </a:r>
          </a:p>
          <a:p>
            <a:r>
              <a:rPr lang="en-US" sz="2000" dirty="0"/>
              <a:t>QRS -P-T complexes</a:t>
            </a:r>
          </a:p>
          <a:p>
            <a:r>
              <a:rPr lang="en-US" sz="2000" dirty="0"/>
              <a:t>P waves are visible between the QRS and T wave</a:t>
            </a:r>
          </a:p>
          <a:p>
            <a:endParaRPr lang="ru-RU" dirty="0"/>
          </a:p>
        </p:txBody>
      </p:sp>
      <p:pic>
        <p:nvPicPr>
          <p:cNvPr id="5" name="Рисунок 4">
            <a:extLst>
              <a:ext uri="{FF2B5EF4-FFF2-40B4-BE49-F238E27FC236}">
                <a16:creationId xmlns:a16="http://schemas.microsoft.com/office/drawing/2014/main" id="{79C600B5-3FFA-4DF0-A203-B69B22721C58}"/>
              </a:ext>
            </a:extLst>
          </p:cNvPr>
          <p:cNvPicPr>
            <a:picLocks noChangeAspect="1"/>
          </p:cNvPicPr>
          <p:nvPr/>
        </p:nvPicPr>
        <p:blipFill rotWithShape="1">
          <a:blip r:embed="rId2">
            <a:extLst>
              <a:ext uri="{28A0092B-C50C-407E-A947-70E740481C1C}">
                <a14:useLocalDpi xmlns:a14="http://schemas.microsoft.com/office/drawing/2010/main" val="0"/>
              </a:ext>
            </a:extLst>
          </a:blip>
          <a:srcRect l="8586" t="16825"/>
          <a:stretch/>
        </p:blipFill>
        <p:spPr>
          <a:xfrm>
            <a:off x="1177635" y="1995621"/>
            <a:ext cx="9171709" cy="4679429"/>
          </a:xfrm>
          <a:prstGeom prst="rect">
            <a:avLst/>
          </a:prstGeom>
        </p:spPr>
      </p:pic>
      <p:cxnSp>
        <p:nvCxnSpPr>
          <p:cNvPr id="6" name="Прямая со стрелкой 5">
            <a:extLst>
              <a:ext uri="{FF2B5EF4-FFF2-40B4-BE49-F238E27FC236}">
                <a16:creationId xmlns:a16="http://schemas.microsoft.com/office/drawing/2014/main" id="{711CBD26-F428-408D-93C8-81AFCB411DA5}"/>
              </a:ext>
            </a:extLst>
          </p:cNvPr>
          <p:cNvCxnSpPr>
            <a:cxnSpLocks/>
          </p:cNvCxnSpPr>
          <p:nvPr/>
        </p:nvCxnSpPr>
        <p:spPr>
          <a:xfrm flipH="1" flipV="1">
            <a:off x="2313709" y="4062514"/>
            <a:ext cx="183544" cy="27282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 name="Прямая со стрелкой 6">
            <a:extLst>
              <a:ext uri="{FF2B5EF4-FFF2-40B4-BE49-F238E27FC236}">
                <a16:creationId xmlns:a16="http://schemas.microsoft.com/office/drawing/2014/main" id="{1B7F4ADC-C822-491C-B9D0-8DE035489D81}"/>
              </a:ext>
            </a:extLst>
          </p:cNvPr>
          <p:cNvCxnSpPr/>
          <p:nvPr/>
        </p:nvCxnSpPr>
        <p:spPr>
          <a:xfrm flipH="1">
            <a:off x="6680348" y="2431497"/>
            <a:ext cx="162018" cy="27003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E9033F55-9EA4-4E1B-8551-E8F8B0E50F0C}"/>
              </a:ext>
            </a:extLst>
          </p:cNvPr>
          <p:cNvSpPr txBox="1"/>
          <p:nvPr/>
        </p:nvSpPr>
        <p:spPr>
          <a:xfrm>
            <a:off x="6862608" y="2223368"/>
            <a:ext cx="1468607" cy="300082"/>
          </a:xfrm>
          <a:prstGeom prst="rect">
            <a:avLst/>
          </a:prstGeom>
          <a:noFill/>
        </p:spPr>
        <p:txBody>
          <a:bodyPr wrap="none" rtlCol="0">
            <a:spAutoFit/>
          </a:bodyPr>
          <a:lstStyle/>
          <a:p>
            <a:r>
              <a:rPr lang="en-US" sz="1350" dirty="0"/>
              <a:t>retrograde</a:t>
            </a:r>
            <a:r>
              <a:rPr lang="ru-RU" sz="1350" dirty="0"/>
              <a:t> Р</a:t>
            </a:r>
            <a:r>
              <a:rPr lang="en-US" sz="1350" dirty="0"/>
              <a:t> wave</a:t>
            </a:r>
            <a:endParaRPr lang="ru-RU" sz="1350" dirty="0"/>
          </a:p>
        </p:txBody>
      </p:sp>
      <p:sp>
        <p:nvSpPr>
          <p:cNvPr id="9" name="TextBox 8">
            <a:extLst>
              <a:ext uri="{FF2B5EF4-FFF2-40B4-BE49-F238E27FC236}">
                <a16:creationId xmlns:a16="http://schemas.microsoft.com/office/drawing/2014/main" id="{5012B30B-83CC-45E0-B1A8-D5A432BFCB6B}"/>
              </a:ext>
            </a:extLst>
          </p:cNvPr>
          <p:cNvSpPr txBox="1"/>
          <p:nvPr/>
        </p:nvSpPr>
        <p:spPr>
          <a:xfrm>
            <a:off x="2440026" y="4198924"/>
            <a:ext cx="1504836" cy="300082"/>
          </a:xfrm>
          <a:prstGeom prst="rect">
            <a:avLst/>
          </a:prstGeom>
          <a:noFill/>
        </p:spPr>
        <p:txBody>
          <a:bodyPr wrap="none" rtlCol="0">
            <a:spAutoFit/>
          </a:bodyPr>
          <a:lstStyle/>
          <a:p>
            <a:r>
              <a:rPr lang="en-US" sz="1350" dirty="0"/>
              <a:t>retrograde</a:t>
            </a:r>
            <a:r>
              <a:rPr lang="ru-RU" sz="1350" dirty="0"/>
              <a:t> Р</a:t>
            </a:r>
            <a:r>
              <a:rPr lang="en-US" sz="1350" dirty="0"/>
              <a:t> wave</a:t>
            </a:r>
            <a:endParaRPr lang="ru-RU" sz="1350" dirty="0"/>
          </a:p>
        </p:txBody>
      </p:sp>
      <p:cxnSp>
        <p:nvCxnSpPr>
          <p:cNvPr id="10" name="Прямая со стрелкой 9">
            <a:extLst>
              <a:ext uri="{FF2B5EF4-FFF2-40B4-BE49-F238E27FC236}">
                <a16:creationId xmlns:a16="http://schemas.microsoft.com/office/drawing/2014/main" id="{36FBFD13-C99C-47D4-9B94-9E205BF0EFCD}"/>
              </a:ext>
            </a:extLst>
          </p:cNvPr>
          <p:cNvCxnSpPr>
            <a:cxnSpLocks/>
          </p:cNvCxnSpPr>
          <p:nvPr/>
        </p:nvCxnSpPr>
        <p:spPr>
          <a:xfrm>
            <a:off x="7505662" y="4863955"/>
            <a:ext cx="469291" cy="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cxnSp>
        <p:nvCxnSpPr>
          <p:cNvPr id="11" name="Прямая со стрелкой 10">
            <a:extLst>
              <a:ext uri="{FF2B5EF4-FFF2-40B4-BE49-F238E27FC236}">
                <a16:creationId xmlns:a16="http://schemas.microsoft.com/office/drawing/2014/main" id="{E2F2416C-854E-45E0-94E3-54652F854688}"/>
              </a:ext>
            </a:extLst>
          </p:cNvPr>
          <p:cNvCxnSpPr>
            <a:cxnSpLocks/>
          </p:cNvCxnSpPr>
          <p:nvPr/>
        </p:nvCxnSpPr>
        <p:spPr>
          <a:xfrm>
            <a:off x="6555154" y="4863955"/>
            <a:ext cx="509521" cy="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cxnSp>
        <p:nvCxnSpPr>
          <p:cNvPr id="12" name="Прямая со стрелкой 11">
            <a:extLst>
              <a:ext uri="{FF2B5EF4-FFF2-40B4-BE49-F238E27FC236}">
                <a16:creationId xmlns:a16="http://schemas.microsoft.com/office/drawing/2014/main" id="{12B015BE-58E4-4C14-815B-A480E629CBF9}"/>
              </a:ext>
            </a:extLst>
          </p:cNvPr>
          <p:cNvCxnSpPr>
            <a:cxnSpLocks/>
          </p:cNvCxnSpPr>
          <p:nvPr/>
        </p:nvCxnSpPr>
        <p:spPr>
          <a:xfrm>
            <a:off x="7064675" y="4863955"/>
            <a:ext cx="440987" cy="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A06B7EC5-86A3-41DE-BB7A-20F2E497EE96}"/>
              </a:ext>
            </a:extLst>
          </p:cNvPr>
          <p:cNvSpPr txBox="1"/>
          <p:nvPr/>
        </p:nvSpPr>
        <p:spPr>
          <a:xfrm>
            <a:off x="6809914" y="4385796"/>
            <a:ext cx="899329" cy="300082"/>
          </a:xfrm>
          <a:prstGeom prst="rect">
            <a:avLst/>
          </a:prstGeom>
          <a:noFill/>
        </p:spPr>
        <p:txBody>
          <a:bodyPr wrap="square" rtlCol="0">
            <a:spAutoFit/>
          </a:bodyPr>
          <a:lstStyle/>
          <a:p>
            <a:r>
              <a:rPr lang="en-US" sz="1350" dirty="0"/>
              <a:t>similar</a:t>
            </a:r>
            <a:r>
              <a:rPr lang="uk-UA" sz="1350" dirty="0"/>
              <a:t> </a:t>
            </a:r>
            <a:r>
              <a:rPr lang="en-US" sz="1350" dirty="0"/>
              <a:t>RR</a:t>
            </a:r>
            <a:endParaRPr lang="ru-RU" sz="1350" dirty="0"/>
          </a:p>
        </p:txBody>
      </p:sp>
    </p:spTree>
    <p:extLst>
      <p:ext uri="{BB962C8B-B14F-4D97-AF65-F5344CB8AC3E}">
        <p14:creationId xmlns:p14="http://schemas.microsoft.com/office/powerpoint/2010/main" val="34727963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841216E-971B-4836-A218-960AE9CC957A}"/>
              </a:ext>
            </a:extLst>
          </p:cNvPr>
          <p:cNvSpPr>
            <a:spLocks noGrp="1"/>
          </p:cNvSpPr>
          <p:nvPr>
            <p:ph idx="1"/>
          </p:nvPr>
        </p:nvSpPr>
        <p:spPr>
          <a:xfrm>
            <a:off x="4391891" y="484909"/>
            <a:ext cx="6095999" cy="6054436"/>
          </a:xfrm>
        </p:spPr>
        <p:txBody>
          <a:bodyPr>
            <a:normAutofit fontScale="92500" lnSpcReduction="20000"/>
          </a:bodyPr>
          <a:lstStyle/>
          <a:p>
            <a:pPr marL="0" indent="0">
              <a:buNone/>
            </a:pPr>
            <a:r>
              <a:rPr lang="en-US" sz="3000" b="1" dirty="0"/>
              <a:t>Slow-Slow AVNRT (</a:t>
            </a:r>
            <a:r>
              <a:rPr lang="en-US" sz="3000" b="1" dirty="0" err="1"/>
              <a:t>AtypicalAVNRT</a:t>
            </a:r>
            <a:r>
              <a:rPr lang="en-US" sz="3000" b="1" dirty="0"/>
              <a:t>)</a:t>
            </a:r>
            <a:endParaRPr lang="en-US" sz="3000" dirty="0"/>
          </a:p>
          <a:p>
            <a:r>
              <a:rPr lang="en-US" sz="3000" dirty="0"/>
              <a:t>1-5% AVNRT</a:t>
            </a:r>
          </a:p>
          <a:p>
            <a:r>
              <a:rPr lang="en-US" sz="3000" dirty="0"/>
              <a:t>Associated with Slow AV nodal pathway for anterograde conduction and Slow left atrial </a:t>
            </a:r>
            <a:r>
              <a:rPr lang="en-US" sz="3000" dirty="0" err="1"/>
              <a:t>fibres</a:t>
            </a:r>
            <a:r>
              <a:rPr lang="en-US" sz="3000" dirty="0"/>
              <a:t> approaching the AV node as the pathway for retrograde conduction.</a:t>
            </a:r>
          </a:p>
          <a:p>
            <a:endParaRPr lang="en-US" sz="3000" dirty="0"/>
          </a:p>
          <a:p>
            <a:pPr marL="0" indent="0">
              <a:buNone/>
            </a:pPr>
            <a:r>
              <a:rPr lang="en-US" sz="3000" b="1" dirty="0"/>
              <a:t>ECG features:</a:t>
            </a:r>
            <a:endParaRPr lang="en-US" sz="3000" dirty="0"/>
          </a:p>
          <a:p>
            <a:r>
              <a:rPr lang="en-US" sz="3000" dirty="0"/>
              <a:t>Tachycardia with a P-wave seen in mid-diastole, effectively appearing “before” the QRS complex.</a:t>
            </a:r>
          </a:p>
          <a:p>
            <a:r>
              <a:rPr lang="en-US" sz="3000" dirty="0"/>
              <a:t>May be misinterpreted as sinus tachycardia</a:t>
            </a:r>
          </a:p>
          <a:p>
            <a:endParaRPr lang="en-US" sz="2800" dirty="0"/>
          </a:p>
        </p:txBody>
      </p:sp>
      <p:pic>
        <p:nvPicPr>
          <p:cNvPr id="4" name="Рисунок 3">
            <a:extLst>
              <a:ext uri="{FF2B5EF4-FFF2-40B4-BE49-F238E27FC236}">
                <a16:creationId xmlns:a16="http://schemas.microsoft.com/office/drawing/2014/main" id="{F199887C-D611-476F-B52F-08FAA555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9" y="0"/>
            <a:ext cx="3996475" cy="6858000"/>
          </a:xfrm>
          <a:prstGeom prst="rect">
            <a:avLst/>
          </a:prstGeom>
        </p:spPr>
      </p:pic>
    </p:spTree>
    <p:extLst>
      <p:ext uri="{BB962C8B-B14F-4D97-AF65-F5344CB8AC3E}">
        <p14:creationId xmlns:p14="http://schemas.microsoft.com/office/powerpoint/2010/main" val="3076294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CE7BB3A-0C5A-4371-A0DF-805EA32655C7}"/>
              </a:ext>
            </a:extLst>
          </p:cNvPr>
          <p:cNvSpPr>
            <a:spLocks noGrp="1"/>
          </p:cNvSpPr>
          <p:nvPr>
            <p:ph idx="1"/>
          </p:nvPr>
        </p:nvSpPr>
        <p:spPr>
          <a:xfrm>
            <a:off x="1261872" y="1205346"/>
            <a:ext cx="9309146" cy="4974792"/>
          </a:xfrm>
        </p:spPr>
        <p:txBody>
          <a:bodyPr/>
          <a:lstStyle/>
          <a:p>
            <a:pPr marL="0" indent="0">
              <a:buNone/>
            </a:pPr>
            <a:r>
              <a:rPr lang="en-US" sz="2400" b="1" dirty="0"/>
              <a:t>Summary of AVNRT subtypes</a:t>
            </a:r>
          </a:p>
          <a:p>
            <a:r>
              <a:rPr lang="en-US" sz="2400" dirty="0"/>
              <a:t>No visible P waves? –&gt; Slow-Fast</a:t>
            </a:r>
          </a:p>
          <a:p>
            <a:r>
              <a:rPr lang="en-US" sz="2400" dirty="0"/>
              <a:t>P waves visible after the QRS complexes? –&gt; Fast-Slow</a:t>
            </a:r>
          </a:p>
          <a:p>
            <a:r>
              <a:rPr lang="en-US" sz="2400" dirty="0"/>
              <a:t>P waves visible before the QRS complexes? –&gt; Slow-Slow</a:t>
            </a:r>
          </a:p>
          <a:p>
            <a:endParaRPr lang="ru-RU" dirty="0"/>
          </a:p>
        </p:txBody>
      </p:sp>
    </p:spTree>
    <p:extLst>
      <p:ext uri="{BB962C8B-B14F-4D97-AF65-F5344CB8AC3E}">
        <p14:creationId xmlns:p14="http://schemas.microsoft.com/office/powerpoint/2010/main" val="29498252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AC2DBF-C827-4047-BDB0-0AC414E5D6B3}"/>
              </a:ext>
            </a:extLst>
          </p:cNvPr>
          <p:cNvSpPr>
            <a:spLocks noGrp="1"/>
          </p:cNvSpPr>
          <p:nvPr>
            <p:ph type="title"/>
          </p:nvPr>
        </p:nvSpPr>
        <p:spPr>
          <a:xfrm>
            <a:off x="743989" y="291133"/>
            <a:ext cx="9692640" cy="1325562"/>
          </a:xfrm>
        </p:spPr>
        <p:txBody>
          <a:bodyPr/>
          <a:lstStyle/>
          <a:p>
            <a:r>
              <a:rPr lang="en-US" sz="3200" b="1" dirty="0"/>
              <a:t>Other types of SVT</a:t>
            </a:r>
            <a:br>
              <a:rPr lang="en-US" dirty="0"/>
            </a:br>
            <a:endParaRPr lang="ru-RU" dirty="0"/>
          </a:p>
        </p:txBody>
      </p:sp>
      <p:sp>
        <p:nvSpPr>
          <p:cNvPr id="3" name="Объект 2">
            <a:extLst>
              <a:ext uri="{FF2B5EF4-FFF2-40B4-BE49-F238E27FC236}">
                <a16:creationId xmlns:a16="http://schemas.microsoft.com/office/drawing/2014/main" id="{127C24D2-3CEF-4176-BDE2-DB66E3FD2603}"/>
              </a:ext>
            </a:extLst>
          </p:cNvPr>
          <p:cNvSpPr>
            <a:spLocks noGrp="1"/>
          </p:cNvSpPr>
          <p:nvPr>
            <p:ph idx="1"/>
          </p:nvPr>
        </p:nvSpPr>
        <p:spPr>
          <a:xfrm>
            <a:off x="1039091" y="1400377"/>
            <a:ext cx="9004346" cy="4351337"/>
          </a:xfrm>
        </p:spPr>
        <p:txBody>
          <a:bodyPr>
            <a:normAutofit/>
          </a:bodyPr>
          <a:lstStyle/>
          <a:p>
            <a:pPr marL="0" indent="0">
              <a:buNone/>
            </a:pPr>
            <a:r>
              <a:rPr lang="en-US" dirty="0"/>
              <a:t>Most other types of SVT are discussed elsewhere (follow links in classification table). Two less common types include:</a:t>
            </a:r>
          </a:p>
        </p:txBody>
      </p:sp>
      <p:graphicFrame>
        <p:nvGraphicFramePr>
          <p:cNvPr id="4" name="Таблица 4">
            <a:extLst>
              <a:ext uri="{FF2B5EF4-FFF2-40B4-BE49-F238E27FC236}">
                <a16:creationId xmlns:a16="http://schemas.microsoft.com/office/drawing/2014/main" id="{97A5565C-D5F0-4132-9861-A2D8DB4B4D84}"/>
              </a:ext>
            </a:extLst>
          </p:cNvPr>
          <p:cNvGraphicFramePr>
            <a:graphicFrameLocks noGrp="1"/>
          </p:cNvGraphicFramePr>
          <p:nvPr>
            <p:extLst>
              <p:ext uri="{D42A27DB-BD31-4B8C-83A1-F6EECF244321}">
                <p14:modId xmlns:p14="http://schemas.microsoft.com/office/powerpoint/2010/main" val="541967355"/>
              </p:ext>
            </p:extLst>
          </p:nvPr>
        </p:nvGraphicFramePr>
        <p:xfrm>
          <a:off x="1039090" y="2620905"/>
          <a:ext cx="9692639" cy="3483408"/>
        </p:xfrm>
        <a:graphic>
          <a:graphicData uri="http://schemas.openxmlformats.org/drawingml/2006/table">
            <a:tbl>
              <a:tblPr firstRow="1" bandRow="1">
                <a:tableStyleId>{5C22544A-7EE6-4342-B048-85BDC9FD1C3A}</a:tableStyleId>
              </a:tblPr>
              <a:tblGrid>
                <a:gridCol w="5201106">
                  <a:extLst>
                    <a:ext uri="{9D8B030D-6E8A-4147-A177-3AD203B41FA5}">
                      <a16:colId xmlns:a16="http://schemas.microsoft.com/office/drawing/2014/main" val="3074753682"/>
                    </a:ext>
                  </a:extLst>
                </a:gridCol>
                <a:gridCol w="4491533">
                  <a:extLst>
                    <a:ext uri="{9D8B030D-6E8A-4147-A177-3AD203B41FA5}">
                      <a16:colId xmlns:a16="http://schemas.microsoft.com/office/drawing/2014/main" val="2611951268"/>
                    </a:ext>
                  </a:extLst>
                </a:gridCol>
              </a:tblGrid>
              <a:tr h="3483408">
                <a:tc>
                  <a:txBody>
                    <a:bodyPr/>
                    <a:lstStyle/>
                    <a:p>
                      <a:pPr marL="0" indent="0">
                        <a:buNone/>
                      </a:pPr>
                      <a:r>
                        <a:rPr lang="en-US" b="1" dirty="0">
                          <a:solidFill>
                            <a:schemeClr val="tx1"/>
                          </a:solidFill>
                        </a:rPr>
                        <a:t>Inappropriate Sinus Tachycardia</a:t>
                      </a:r>
                    </a:p>
                    <a:p>
                      <a:pPr marL="0" indent="0">
                        <a:buNone/>
                      </a:pPr>
                      <a:endParaRPr lang="en-US" b="1" dirty="0">
                        <a:solidFill>
                          <a:schemeClr val="tx1"/>
                        </a:solidFill>
                      </a:endParaRPr>
                    </a:p>
                    <a:p>
                      <a:pPr marL="539750" indent="-285750">
                        <a:spcAft>
                          <a:spcPts val="1200"/>
                        </a:spcAft>
                        <a:buFont typeface="Arial" panose="020B0604020202020204" pitchFamily="34" charset="0"/>
                        <a:buChar char="•"/>
                      </a:pPr>
                      <a:r>
                        <a:rPr lang="en-US" b="0" dirty="0">
                          <a:solidFill>
                            <a:schemeClr val="tx1"/>
                          </a:solidFill>
                        </a:rPr>
                        <a:t>Typically seen in young healthy female adults</a:t>
                      </a:r>
                    </a:p>
                    <a:p>
                      <a:pPr marL="539750" indent="-285750">
                        <a:spcAft>
                          <a:spcPts val="1200"/>
                        </a:spcAft>
                        <a:buFont typeface="Arial" panose="020B0604020202020204" pitchFamily="34" charset="0"/>
                        <a:buChar char="•"/>
                      </a:pPr>
                      <a:r>
                        <a:rPr lang="en-US" b="0" dirty="0">
                          <a:solidFill>
                            <a:schemeClr val="tx1"/>
                          </a:solidFill>
                        </a:rPr>
                        <a:t>Sinus rate persistently elevated above 100 bpm in absence of physiological stressor</a:t>
                      </a:r>
                    </a:p>
                    <a:p>
                      <a:pPr marL="539750" indent="-285750">
                        <a:spcAft>
                          <a:spcPts val="1200"/>
                        </a:spcAft>
                        <a:buFont typeface="Arial" panose="020B0604020202020204" pitchFamily="34" charset="0"/>
                        <a:buChar char="•"/>
                      </a:pPr>
                      <a:r>
                        <a:rPr lang="en-US" b="0" dirty="0">
                          <a:solidFill>
                            <a:schemeClr val="tx1"/>
                          </a:solidFill>
                        </a:rPr>
                        <a:t>Exaggerated rate response to minimal exercise</a:t>
                      </a:r>
                    </a:p>
                    <a:p>
                      <a:pPr marL="539750" indent="-285750">
                        <a:spcAft>
                          <a:spcPts val="1200"/>
                        </a:spcAft>
                        <a:buFont typeface="Arial" panose="020B0604020202020204" pitchFamily="34" charset="0"/>
                        <a:buChar char="•"/>
                      </a:pPr>
                      <a:r>
                        <a:rPr lang="en-US" b="0" dirty="0">
                          <a:solidFill>
                            <a:schemeClr val="tx1"/>
                          </a:solidFill>
                        </a:rPr>
                        <a:t>ECG indistinguishable from sinus tachycardia</a:t>
                      </a:r>
                    </a:p>
                    <a:p>
                      <a:endParaRPr lang="ru-RU" b="0" dirty="0">
                        <a:solidFill>
                          <a:schemeClr val="tx1"/>
                        </a:solidFill>
                      </a:endParaRPr>
                    </a:p>
                  </a:txBody>
                  <a:tcPr>
                    <a:noFill/>
                  </a:tcPr>
                </a:tc>
                <a:tc>
                  <a:txBody>
                    <a:bodyPr/>
                    <a:lstStyle/>
                    <a:p>
                      <a:pPr marL="0" indent="0">
                        <a:buNone/>
                      </a:pPr>
                      <a:r>
                        <a:rPr lang="en-US" b="1" dirty="0">
                          <a:solidFill>
                            <a:schemeClr val="tx1"/>
                          </a:solidFill>
                        </a:rPr>
                        <a:t>Sinus Node Reentrant Tachycardia (SNRT)</a:t>
                      </a:r>
                    </a:p>
                    <a:p>
                      <a:pPr marL="0" indent="0">
                        <a:buNone/>
                      </a:pPr>
                      <a:endParaRPr lang="en-US" b="1" dirty="0">
                        <a:solidFill>
                          <a:schemeClr val="tx1"/>
                        </a:solidFill>
                      </a:endParaRPr>
                    </a:p>
                    <a:p>
                      <a:pPr marL="539750" indent="-360363">
                        <a:spcAft>
                          <a:spcPts val="1200"/>
                        </a:spcAft>
                        <a:buFont typeface="Arial" panose="020B0604020202020204" pitchFamily="34" charset="0"/>
                        <a:buChar char="•"/>
                      </a:pPr>
                      <a:r>
                        <a:rPr lang="en-US" b="0" dirty="0">
                          <a:solidFill>
                            <a:schemeClr val="tx1"/>
                          </a:solidFill>
                        </a:rPr>
                        <a:t>Caused by reentry circuit close to or within the sinus node</a:t>
                      </a:r>
                    </a:p>
                    <a:p>
                      <a:pPr marL="539750" indent="-360363">
                        <a:spcAft>
                          <a:spcPts val="1200"/>
                        </a:spcAft>
                        <a:buFont typeface="Arial" panose="020B0604020202020204" pitchFamily="34" charset="0"/>
                        <a:buChar char="•"/>
                      </a:pPr>
                      <a:r>
                        <a:rPr lang="en-US" b="0" dirty="0">
                          <a:solidFill>
                            <a:schemeClr val="tx1"/>
                          </a:solidFill>
                        </a:rPr>
                        <a:t>Abrupt onset and termination</a:t>
                      </a:r>
                    </a:p>
                    <a:p>
                      <a:pPr marL="539750" indent="-360363">
                        <a:spcAft>
                          <a:spcPts val="1200"/>
                        </a:spcAft>
                        <a:buFont typeface="Arial" panose="020B0604020202020204" pitchFamily="34" charset="0"/>
                        <a:buChar char="•"/>
                      </a:pPr>
                      <a:r>
                        <a:rPr lang="en-US" b="0" dirty="0">
                          <a:solidFill>
                            <a:schemeClr val="tx1"/>
                          </a:solidFill>
                        </a:rPr>
                        <a:t>P wave morphology is normal</a:t>
                      </a:r>
                    </a:p>
                    <a:p>
                      <a:pPr marL="539750" indent="-360363">
                        <a:spcAft>
                          <a:spcPts val="1200"/>
                        </a:spcAft>
                        <a:buFont typeface="Arial" panose="020B0604020202020204" pitchFamily="34" charset="0"/>
                        <a:buChar char="•"/>
                      </a:pPr>
                      <a:r>
                        <a:rPr lang="en-US" b="0" dirty="0">
                          <a:solidFill>
                            <a:schemeClr val="tx1"/>
                          </a:solidFill>
                        </a:rPr>
                        <a:t>Rate usually 100 – 150 bpm</a:t>
                      </a:r>
                    </a:p>
                    <a:p>
                      <a:pPr marL="539750" indent="-360363">
                        <a:spcAft>
                          <a:spcPts val="1200"/>
                        </a:spcAft>
                        <a:buFont typeface="Arial" panose="020B0604020202020204" pitchFamily="34" charset="0"/>
                        <a:buChar char="•"/>
                      </a:pPr>
                      <a:r>
                        <a:rPr lang="en-US" b="0" dirty="0">
                          <a:solidFill>
                            <a:schemeClr val="tx1"/>
                          </a:solidFill>
                        </a:rPr>
                        <a:t>May terminate with vagal manoeuvres</a:t>
                      </a:r>
                      <a:endParaRPr lang="ru-RU" b="0" dirty="0">
                        <a:solidFill>
                          <a:schemeClr val="tx1"/>
                        </a:solidFill>
                      </a:endParaRPr>
                    </a:p>
                    <a:p>
                      <a:endParaRPr lang="ru-RU" b="0" dirty="0">
                        <a:solidFill>
                          <a:schemeClr val="tx1"/>
                        </a:solidFill>
                      </a:endParaRPr>
                    </a:p>
                  </a:txBody>
                  <a:tcPr>
                    <a:noFill/>
                  </a:tcPr>
                </a:tc>
                <a:extLst>
                  <a:ext uri="{0D108BD9-81ED-4DB2-BD59-A6C34878D82A}">
                    <a16:rowId xmlns:a16="http://schemas.microsoft.com/office/drawing/2014/main" val="808550073"/>
                  </a:ext>
                </a:extLst>
              </a:tr>
            </a:tbl>
          </a:graphicData>
        </a:graphic>
      </p:graphicFrame>
    </p:spTree>
    <p:extLst>
      <p:ext uri="{BB962C8B-B14F-4D97-AF65-F5344CB8AC3E}">
        <p14:creationId xmlns:p14="http://schemas.microsoft.com/office/powerpoint/2010/main" val="4769769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AFAAEA5-7248-4250-88C6-417A568DECB2}"/>
              </a:ext>
            </a:extLst>
          </p:cNvPr>
          <p:cNvSpPr>
            <a:spLocks noGrp="1"/>
          </p:cNvSpPr>
          <p:nvPr>
            <p:ph type="title"/>
          </p:nvPr>
        </p:nvSpPr>
        <p:spPr>
          <a:xfrm>
            <a:off x="1261872" y="-146859"/>
            <a:ext cx="9692640" cy="1325562"/>
          </a:xfrm>
        </p:spPr>
        <p:txBody>
          <a:bodyPr>
            <a:normAutofit/>
          </a:bodyPr>
          <a:lstStyle/>
          <a:p>
            <a:r>
              <a:rPr lang="en-US" sz="4000" b="1" dirty="0"/>
              <a:t>Atrioventricular Re-entry Tachycardia (AVRT)</a:t>
            </a:r>
            <a:endParaRPr lang="ru-RU" sz="4000" b="1" dirty="0"/>
          </a:p>
        </p:txBody>
      </p:sp>
      <p:sp>
        <p:nvSpPr>
          <p:cNvPr id="3" name="Объект 2">
            <a:extLst>
              <a:ext uri="{FF2B5EF4-FFF2-40B4-BE49-F238E27FC236}">
                <a16:creationId xmlns:a16="http://schemas.microsoft.com/office/drawing/2014/main" id="{F3666C2A-24E5-4D14-BA5A-1E4EF2D90261}"/>
              </a:ext>
            </a:extLst>
          </p:cNvPr>
          <p:cNvSpPr>
            <a:spLocks noGrp="1"/>
          </p:cNvSpPr>
          <p:nvPr>
            <p:ph idx="1"/>
          </p:nvPr>
        </p:nvSpPr>
        <p:spPr>
          <a:xfrm>
            <a:off x="1261872" y="1752976"/>
            <a:ext cx="8851946" cy="4351337"/>
          </a:xfrm>
        </p:spPr>
        <p:txBody>
          <a:bodyPr>
            <a:normAutofit/>
          </a:bodyPr>
          <a:lstStyle/>
          <a:p>
            <a:pPr marL="0" indent="0">
              <a:buNone/>
            </a:pPr>
            <a:r>
              <a:rPr lang="en-US" sz="2000" b="1" dirty="0"/>
              <a:t>Atrioventricular Re-entry Tachycardia (AVRT) </a:t>
            </a:r>
            <a:r>
              <a:rPr lang="en-US" sz="2000" dirty="0"/>
              <a:t>is a form of paroxysmal supraventricular tachycardia that occurs in patients with accessory pathways, usually due to formation of a re-entry circuit between the AV node and accessory pathway. ECG features depend on the direction of conduction, which can be orthodromic or antidromic.</a:t>
            </a:r>
            <a:endParaRPr lang="ru-RU" sz="2000" dirty="0"/>
          </a:p>
        </p:txBody>
      </p:sp>
      <p:pic>
        <p:nvPicPr>
          <p:cNvPr id="4" name="Рисунок 3">
            <a:extLst>
              <a:ext uri="{FF2B5EF4-FFF2-40B4-BE49-F238E27FC236}">
                <a16:creationId xmlns:a16="http://schemas.microsoft.com/office/drawing/2014/main" id="{3BB0CCF2-1512-46A5-8D54-C75A323BB94D}"/>
              </a:ext>
            </a:extLst>
          </p:cNvPr>
          <p:cNvPicPr>
            <a:picLocks noChangeAspect="1"/>
          </p:cNvPicPr>
          <p:nvPr/>
        </p:nvPicPr>
        <p:blipFill>
          <a:blip r:embed="rId2"/>
          <a:stretch>
            <a:fillRect/>
          </a:stretch>
        </p:blipFill>
        <p:spPr>
          <a:xfrm>
            <a:off x="6386946" y="3534243"/>
            <a:ext cx="4021714" cy="2930633"/>
          </a:xfrm>
          <a:prstGeom prst="rect">
            <a:avLst/>
          </a:prstGeom>
        </p:spPr>
      </p:pic>
    </p:spTree>
    <p:extLst>
      <p:ext uri="{BB962C8B-B14F-4D97-AF65-F5344CB8AC3E}">
        <p14:creationId xmlns:p14="http://schemas.microsoft.com/office/powerpoint/2010/main" val="8703269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55366AA-E6DE-4538-A916-6BC60B48C01D}"/>
              </a:ext>
            </a:extLst>
          </p:cNvPr>
          <p:cNvSpPr>
            <a:spLocks noGrp="1"/>
          </p:cNvSpPr>
          <p:nvPr>
            <p:ph idx="1"/>
          </p:nvPr>
        </p:nvSpPr>
        <p:spPr>
          <a:xfrm>
            <a:off x="5403273" y="1253331"/>
            <a:ext cx="5527964" cy="5238909"/>
          </a:xfrm>
        </p:spPr>
        <p:txBody>
          <a:bodyPr>
            <a:normAutofit fontScale="92500" lnSpcReduction="10000"/>
          </a:bodyPr>
          <a:lstStyle/>
          <a:p>
            <a:pPr marL="0" indent="0">
              <a:buNone/>
            </a:pPr>
            <a:r>
              <a:rPr lang="en-US" sz="2800" dirty="0"/>
              <a:t>In orthodromic AVRT, anterograde conduction is via the AV node, producing a regular narrow complex rhythm (in the absence of pre-existing bundle branch block)</a:t>
            </a:r>
          </a:p>
          <a:p>
            <a:pPr marL="0" indent="0">
              <a:buNone/>
            </a:pPr>
            <a:r>
              <a:rPr lang="en-US" sz="2800" dirty="0"/>
              <a:t>In orthodromic AVRT, anterograde conduction occurs via the AV node, resulting in a normal direction of ventricular </a:t>
            </a:r>
            <a:r>
              <a:rPr lang="en-US" sz="2800" dirty="0" err="1"/>
              <a:t>depolarisation</a:t>
            </a:r>
            <a:r>
              <a:rPr lang="en-US" sz="2800" dirty="0"/>
              <a:t>. </a:t>
            </a:r>
          </a:p>
          <a:p>
            <a:pPr marL="0" indent="0">
              <a:buNone/>
            </a:pPr>
            <a:r>
              <a:rPr lang="en-US" sz="2800" dirty="0"/>
              <a:t>This can occur in patients with a concealed pathway (AP that conducts retrograde only, not evident on sinus rhythm ECG).</a:t>
            </a:r>
          </a:p>
          <a:p>
            <a:endParaRPr lang="ru-RU" dirty="0"/>
          </a:p>
        </p:txBody>
      </p:sp>
      <p:pic>
        <p:nvPicPr>
          <p:cNvPr id="5" name="Рисунок 4">
            <a:extLst>
              <a:ext uri="{FF2B5EF4-FFF2-40B4-BE49-F238E27FC236}">
                <a16:creationId xmlns:a16="http://schemas.microsoft.com/office/drawing/2014/main" id="{2265D268-0E88-4473-B901-A3A02BAA98F7}"/>
              </a:ext>
            </a:extLst>
          </p:cNvPr>
          <p:cNvPicPr>
            <a:picLocks noChangeAspect="1"/>
          </p:cNvPicPr>
          <p:nvPr/>
        </p:nvPicPr>
        <p:blipFill rotWithShape="1">
          <a:blip r:embed="rId2">
            <a:extLst>
              <a:ext uri="{28A0092B-C50C-407E-A947-70E740481C1C}">
                <a14:useLocalDpi xmlns:a14="http://schemas.microsoft.com/office/drawing/2010/main" val="0"/>
              </a:ext>
            </a:extLst>
          </a:blip>
          <a:srcRect r="14578"/>
          <a:stretch/>
        </p:blipFill>
        <p:spPr>
          <a:xfrm>
            <a:off x="141432" y="688340"/>
            <a:ext cx="4610677" cy="5803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760951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D4C24B7-1242-41E1-9EEF-0971215DA7A4}"/>
              </a:ext>
            </a:extLst>
          </p:cNvPr>
          <p:cNvSpPr>
            <a:spLocks noGrp="1"/>
          </p:cNvSpPr>
          <p:nvPr>
            <p:ph idx="1"/>
          </p:nvPr>
        </p:nvSpPr>
        <p:spPr>
          <a:xfrm>
            <a:off x="1261872" y="775854"/>
            <a:ext cx="8595360" cy="4351337"/>
          </a:xfrm>
        </p:spPr>
        <p:txBody>
          <a:bodyPr>
            <a:normAutofit/>
          </a:bodyPr>
          <a:lstStyle/>
          <a:p>
            <a:pPr marL="0" indent="0">
              <a:buNone/>
            </a:pPr>
            <a:r>
              <a:rPr lang="en-US" sz="2000" b="1" dirty="0"/>
              <a:t>ECG features of AVRT with orthodromic conduction:</a:t>
            </a:r>
          </a:p>
          <a:p>
            <a:r>
              <a:rPr lang="en-US" sz="2000" dirty="0"/>
              <a:t>Rate usually 200-300 bpm</a:t>
            </a:r>
          </a:p>
          <a:p>
            <a:r>
              <a:rPr lang="en-US" sz="2000" dirty="0"/>
              <a:t>Retrograde P waves are usually visible, with a long RP interval</a:t>
            </a:r>
          </a:p>
          <a:p>
            <a:r>
              <a:rPr lang="en-US" sz="2000" dirty="0"/>
              <a:t>QRS &lt; 120ms unless pre-existing bundle branch block, or rate-related aberrant conduction</a:t>
            </a:r>
          </a:p>
          <a:p>
            <a:r>
              <a:rPr lang="en-US" sz="2000" dirty="0"/>
              <a:t>QRS alternans: phasic variation in QRS amplitude associated with AVNT and AVRT, distinguished from electrical alternans by a normal QRS amplitude</a:t>
            </a:r>
          </a:p>
          <a:p>
            <a:r>
              <a:rPr lang="en-US" sz="2000" dirty="0"/>
              <a:t>Rate-related </a:t>
            </a:r>
            <a:r>
              <a:rPr lang="en-US" sz="2000" dirty="0" err="1"/>
              <a:t>ischaemia</a:t>
            </a:r>
            <a:r>
              <a:rPr lang="en-US" sz="2000" dirty="0"/>
              <a:t> is common</a:t>
            </a:r>
            <a:endParaRPr lang="ru-RU" sz="2000" dirty="0"/>
          </a:p>
        </p:txBody>
      </p:sp>
    </p:spTree>
    <p:extLst>
      <p:ext uri="{BB962C8B-B14F-4D97-AF65-F5344CB8AC3E}">
        <p14:creationId xmlns:p14="http://schemas.microsoft.com/office/powerpoint/2010/main" val="16192586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B7E281-64AF-4C87-9263-01DC4E1A3A2A}"/>
              </a:ext>
            </a:extLst>
          </p:cNvPr>
          <p:cNvSpPr>
            <a:spLocks noGrp="1"/>
          </p:cNvSpPr>
          <p:nvPr>
            <p:ph type="title"/>
          </p:nvPr>
        </p:nvSpPr>
        <p:spPr/>
        <p:txBody>
          <a:bodyPr/>
          <a:lstStyle/>
          <a:p>
            <a:endParaRPr lang="ru-RU"/>
          </a:p>
        </p:txBody>
      </p:sp>
      <p:pic>
        <p:nvPicPr>
          <p:cNvPr id="4" name="Объект 3">
            <a:extLst>
              <a:ext uri="{FF2B5EF4-FFF2-40B4-BE49-F238E27FC236}">
                <a16:creationId xmlns:a16="http://schemas.microsoft.com/office/drawing/2014/main" id="{2EEF39F4-488B-493A-A219-E5F95D3C29FE}"/>
              </a:ext>
            </a:extLst>
          </p:cNvPr>
          <p:cNvPicPr>
            <a:picLocks noGrp="1" noChangeAspect="1"/>
          </p:cNvPicPr>
          <p:nvPr>
            <p:ph idx="1"/>
          </p:nvPr>
        </p:nvPicPr>
        <p:blipFill>
          <a:blip r:embed="rId2"/>
          <a:stretch>
            <a:fillRect/>
          </a:stretch>
        </p:blipFill>
        <p:spPr>
          <a:xfrm>
            <a:off x="974703" y="365760"/>
            <a:ext cx="9808769" cy="5814378"/>
          </a:xfrm>
          <a:prstGeom prst="rect">
            <a:avLst/>
          </a:prstGeom>
        </p:spPr>
      </p:pic>
      <p:sp>
        <p:nvSpPr>
          <p:cNvPr id="5" name="Прямоугольник 4">
            <a:extLst>
              <a:ext uri="{FF2B5EF4-FFF2-40B4-BE49-F238E27FC236}">
                <a16:creationId xmlns:a16="http://schemas.microsoft.com/office/drawing/2014/main" id="{E592BECD-D221-4E6B-9608-22C71E9DB9BB}"/>
              </a:ext>
            </a:extLst>
          </p:cNvPr>
          <p:cNvSpPr/>
          <p:nvPr/>
        </p:nvSpPr>
        <p:spPr>
          <a:xfrm>
            <a:off x="1889104" y="6317616"/>
            <a:ext cx="5476243" cy="369332"/>
          </a:xfrm>
          <a:prstGeom prst="rect">
            <a:avLst/>
          </a:prstGeom>
        </p:spPr>
        <p:txBody>
          <a:bodyPr wrap="none">
            <a:spAutoFit/>
          </a:bodyPr>
          <a:lstStyle/>
          <a:p>
            <a:r>
              <a:rPr lang="en-US" dirty="0"/>
              <a:t>Orthodromic AVRT: Regular, narrow complex tachycardia</a:t>
            </a:r>
            <a:endParaRPr lang="ru-RU" dirty="0"/>
          </a:p>
        </p:txBody>
      </p:sp>
    </p:spTree>
    <p:extLst>
      <p:ext uri="{BB962C8B-B14F-4D97-AF65-F5344CB8AC3E}">
        <p14:creationId xmlns:p14="http://schemas.microsoft.com/office/powerpoint/2010/main" val="38988202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817405-1849-4219-81CA-BFBB6809E44F}"/>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1F60DBAD-CF49-4725-B03E-9386EA21E876}"/>
              </a:ext>
            </a:extLst>
          </p:cNvPr>
          <p:cNvSpPr>
            <a:spLocks noGrp="1"/>
          </p:cNvSpPr>
          <p:nvPr>
            <p:ph idx="1"/>
          </p:nvPr>
        </p:nvSpPr>
        <p:spPr/>
        <p:txBody>
          <a:bodyPr>
            <a:normAutofit/>
          </a:bodyPr>
          <a:lstStyle/>
          <a:p>
            <a:pPr marL="0" indent="0">
              <a:buNone/>
            </a:pPr>
            <a:r>
              <a:rPr lang="en-US" dirty="0"/>
              <a:t>Orthodromic AVRT, or just AVNRT?</a:t>
            </a:r>
          </a:p>
          <a:p>
            <a:pPr marL="0" indent="0">
              <a:buNone/>
            </a:pPr>
            <a:r>
              <a:rPr lang="en-US" dirty="0"/>
              <a:t>This rhythm can appear very similar to AVNRT, but the RP interval can assist us to differentiate:</a:t>
            </a:r>
          </a:p>
          <a:p>
            <a:pPr marL="360363" indent="-182563"/>
            <a:r>
              <a:rPr lang="en-US" dirty="0"/>
              <a:t>In typical AVNRT, retrograde P waves occur early, so we either don’t see them (buried in QRS) or partially see them (pseudo R’ wave at terminal portion of QRS complex)</a:t>
            </a:r>
          </a:p>
          <a:p>
            <a:pPr marL="360363" indent="-182563"/>
            <a:r>
              <a:rPr lang="en-US" dirty="0"/>
              <a:t>In AVRT, retrograde P waves occur later, with a long RP interval &gt; 70 </a:t>
            </a:r>
            <a:r>
              <a:rPr lang="en-US" dirty="0" err="1"/>
              <a:t>msec</a:t>
            </a:r>
            <a:endParaRPr lang="en-US" dirty="0"/>
          </a:p>
          <a:p>
            <a:pPr marL="0" indent="0">
              <a:buNone/>
            </a:pPr>
            <a:r>
              <a:rPr lang="en-US" dirty="0"/>
              <a:t>In the above example, look closely at V1 — P waves are evident as a small notch at the beginning of the T wave, with a long RP interval, indicating this is likely orthodromic AVRT.</a:t>
            </a:r>
          </a:p>
          <a:p>
            <a:pPr marL="0" indent="0">
              <a:buNone/>
            </a:pPr>
            <a:endParaRPr lang="en-US" dirty="0"/>
          </a:p>
          <a:p>
            <a:pPr marL="0" indent="0">
              <a:buNone/>
            </a:pPr>
            <a:r>
              <a:rPr lang="en-US" dirty="0"/>
              <a:t>Fortunately, treatment is fairly similar for both.</a:t>
            </a:r>
          </a:p>
          <a:p>
            <a:endParaRPr lang="en-US" dirty="0"/>
          </a:p>
          <a:p>
            <a:endParaRPr lang="ru-RU" dirty="0"/>
          </a:p>
        </p:txBody>
      </p:sp>
    </p:spTree>
    <p:extLst>
      <p:ext uri="{BB962C8B-B14F-4D97-AF65-F5344CB8AC3E}">
        <p14:creationId xmlns:p14="http://schemas.microsoft.com/office/powerpoint/2010/main" val="16834355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ADED5A1-F221-4859-A746-B69262310189}"/>
              </a:ext>
            </a:extLst>
          </p:cNvPr>
          <p:cNvSpPr>
            <a:spLocks noGrp="1"/>
          </p:cNvSpPr>
          <p:nvPr>
            <p:ph idx="1"/>
          </p:nvPr>
        </p:nvSpPr>
        <p:spPr>
          <a:xfrm>
            <a:off x="5417127" y="292012"/>
            <a:ext cx="5652656" cy="4351337"/>
          </a:xfrm>
        </p:spPr>
        <p:txBody>
          <a:bodyPr>
            <a:noAutofit/>
          </a:bodyPr>
          <a:lstStyle/>
          <a:p>
            <a:r>
              <a:rPr lang="en-US" sz="2400" dirty="0"/>
              <a:t>In antidromic AVRT, anterograde conduction is via the accessory pathway (AP), producing a regular wide complex rhythm. This can be difficult to distinguish from ventricular tachycardia (VT)</a:t>
            </a:r>
          </a:p>
          <a:p>
            <a:r>
              <a:rPr lang="en-US" sz="2400" dirty="0"/>
              <a:t>Antidromic AVRT is rare, and makes up only 5% of tachyarrhythmias in patients with WPW. </a:t>
            </a:r>
          </a:p>
          <a:p>
            <a:r>
              <a:rPr lang="en-US" sz="2400" dirty="0"/>
              <a:t>As the name suggests, it involves anterograde conduction via the AP. Retrograde conduction is usually via the AV node, but can also be via another AP. </a:t>
            </a:r>
          </a:p>
          <a:p>
            <a:r>
              <a:rPr lang="en-US" sz="2400" dirty="0"/>
              <a:t>The abnormal direction of ventricular </a:t>
            </a:r>
            <a:r>
              <a:rPr lang="en-US" sz="2400" dirty="0" err="1"/>
              <a:t>depolarisation</a:t>
            </a:r>
            <a:r>
              <a:rPr lang="en-US" sz="2400" dirty="0"/>
              <a:t> results in a broad complex tachycardia, which can be easily mistaken for VT.</a:t>
            </a:r>
            <a:endParaRPr lang="ru-RU" sz="2400" dirty="0"/>
          </a:p>
        </p:txBody>
      </p:sp>
      <p:pic>
        <p:nvPicPr>
          <p:cNvPr id="5" name="Рисунок 4">
            <a:extLst>
              <a:ext uri="{FF2B5EF4-FFF2-40B4-BE49-F238E27FC236}">
                <a16:creationId xmlns:a16="http://schemas.microsoft.com/office/drawing/2014/main" id="{A1C58405-CAD0-47E0-9648-48BE297DA413}"/>
              </a:ext>
            </a:extLst>
          </p:cNvPr>
          <p:cNvPicPr>
            <a:picLocks noChangeAspect="1"/>
          </p:cNvPicPr>
          <p:nvPr/>
        </p:nvPicPr>
        <p:blipFill rotWithShape="1">
          <a:blip r:embed="rId2">
            <a:extLst>
              <a:ext uri="{28A0092B-C50C-407E-A947-70E740481C1C}">
                <a14:useLocalDpi xmlns:a14="http://schemas.microsoft.com/office/drawing/2010/main" val="0"/>
              </a:ext>
            </a:extLst>
          </a:blip>
          <a:srcRect r="14834"/>
          <a:stretch/>
        </p:blipFill>
        <p:spPr>
          <a:xfrm>
            <a:off x="224559" y="394479"/>
            <a:ext cx="4991056" cy="63016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832914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57560F4-2635-4A7F-88BD-3B9F30466894}"/>
              </a:ext>
            </a:extLst>
          </p:cNvPr>
          <p:cNvSpPr>
            <a:spLocks noGrp="1"/>
          </p:cNvSpPr>
          <p:nvPr>
            <p:ph idx="1"/>
          </p:nvPr>
        </p:nvSpPr>
        <p:spPr>
          <a:xfrm>
            <a:off x="1261872" y="221674"/>
            <a:ext cx="8595360" cy="5958464"/>
          </a:xfrm>
        </p:spPr>
        <p:txBody>
          <a:bodyPr>
            <a:normAutofit/>
          </a:bodyPr>
          <a:lstStyle/>
          <a:p>
            <a:pPr marL="0" indent="0">
              <a:buNone/>
            </a:pPr>
            <a:r>
              <a:rPr lang="en-US" sz="2000" b="1" dirty="0"/>
              <a:t>ECG features of AVRT with antidromic conduction:</a:t>
            </a:r>
          </a:p>
          <a:p>
            <a:r>
              <a:rPr lang="en-US" sz="2000" dirty="0"/>
              <a:t>Rate usually 200-300 bpm</a:t>
            </a:r>
          </a:p>
          <a:p>
            <a:r>
              <a:rPr lang="en-US" sz="2000" dirty="0"/>
              <a:t>Wide QRS complexes due to abnormal ventricular depolarization via AP</a:t>
            </a:r>
            <a:endParaRPr lang="ru-RU" sz="2000" dirty="0"/>
          </a:p>
        </p:txBody>
      </p:sp>
      <p:pic>
        <p:nvPicPr>
          <p:cNvPr id="4" name="Рисунок 3">
            <a:extLst>
              <a:ext uri="{FF2B5EF4-FFF2-40B4-BE49-F238E27FC236}">
                <a16:creationId xmlns:a16="http://schemas.microsoft.com/office/drawing/2014/main" id="{6B66850F-038F-4F7A-9532-C862B767D8AF}"/>
              </a:ext>
            </a:extLst>
          </p:cNvPr>
          <p:cNvPicPr>
            <a:picLocks noChangeAspect="1"/>
          </p:cNvPicPr>
          <p:nvPr/>
        </p:nvPicPr>
        <p:blipFill>
          <a:blip r:embed="rId2"/>
          <a:stretch>
            <a:fillRect/>
          </a:stretch>
        </p:blipFill>
        <p:spPr>
          <a:xfrm>
            <a:off x="1414069" y="1634836"/>
            <a:ext cx="8290965" cy="4412672"/>
          </a:xfrm>
          <a:prstGeom prst="rect">
            <a:avLst/>
          </a:prstGeom>
        </p:spPr>
      </p:pic>
      <p:sp>
        <p:nvSpPr>
          <p:cNvPr id="5" name="Прямоугольник 4">
            <a:extLst>
              <a:ext uri="{FF2B5EF4-FFF2-40B4-BE49-F238E27FC236}">
                <a16:creationId xmlns:a16="http://schemas.microsoft.com/office/drawing/2014/main" id="{89093466-2EC0-49F7-B35F-371BF85FFAA7}"/>
              </a:ext>
            </a:extLst>
          </p:cNvPr>
          <p:cNvSpPr/>
          <p:nvPr/>
        </p:nvSpPr>
        <p:spPr>
          <a:xfrm>
            <a:off x="1414069" y="6266994"/>
            <a:ext cx="5145383" cy="369332"/>
          </a:xfrm>
          <a:prstGeom prst="rect">
            <a:avLst/>
          </a:prstGeom>
        </p:spPr>
        <p:txBody>
          <a:bodyPr wrap="none">
            <a:spAutoFit/>
          </a:bodyPr>
          <a:lstStyle/>
          <a:p>
            <a:r>
              <a:rPr lang="en-US" dirty="0"/>
              <a:t>Antidromic AVRT: Regular broad complex tachycardia</a:t>
            </a:r>
            <a:endParaRPr lang="ru-RU" dirty="0"/>
          </a:p>
        </p:txBody>
      </p:sp>
    </p:spTree>
    <p:extLst>
      <p:ext uri="{BB962C8B-B14F-4D97-AF65-F5344CB8AC3E}">
        <p14:creationId xmlns:p14="http://schemas.microsoft.com/office/powerpoint/2010/main" val="34771931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F40EC4E-A631-4A14-9746-F53BAAAC8CC9}"/>
              </a:ext>
            </a:extLst>
          </p:cNvPr>
          <p:cNvSpPr>
            <a:spLocks noGrp="1"/>
          </p:cNvSpPr>
          <p:nvPr>
            <p:ph idx="1"/>
          </p:nvPr>
        </p:nvSpPr>
        <p:spPr>
          <a:xfrm>
            <a:off x="167363" y="981517"/>
            <a:ext cx="5762382" cy="4241647"/>
          </a:xfrm>
        </p:spPr>
        <p:txBody>
          <a:bodyPr>
            <a:normAutofit/>
          </a:bodyPr>
          <a:lstStyle/>
          <a:p>
            <a:pPr marL="0" indent="0">
              <a:buNone/>
            </a:pPr>
            <a:r>
              <a:rPr lang="en-US" sz="2400" b="1" dirty="0"/>
              <a:t>ECG features increasing the likelihood of VT</a:t>
            </a:r>
          </a:p>
          <a:p>
            <a:r>
              <a:rPr lang="en-US" sz="2400" dirty="0"/>
              <a:t>Electrocardiographic features that increase the likelihood of VT include:</a:t>
            </a:r>
          </a:p>
          <a:p>
            <a:r>
              <a:rPr lang="en-US" sz="2400" dirty="0"/>
              <a:t>Absence of typical RBBB or LBBB morphology</a:t>
            </a:r>
          </a:p>
          <a:p>
            <a:r>
              <a:rPr lang="en-US" sz="2400" dirty="0"/>
              <a:t>Extreme axis deviation (“northwest axis”): QRS positive in </a:t>
            </a:r>
            <a:r>
              <a:rPr lang="en-US" sz="2400" dirty="0" err="1"/>
              <a:t>aVR</a:t>
            </a:r>
            <a:r>
              <a:rPr lang="en-US" sz="2400" dirty="0"/>
              <a:t> and negative in I and </a:t>
            </a:r>
            <a:r>
              <a:rPr lang="en-US" sz="2400" dirty="0" err="1"/>
              <a:t>aVF</a:t>
            </a:r>
            <a:endParaRPr lang="en-US" sz="2400" dirty="0"/>
          </a:p>
          <a:p>
            <a:r>
              <a:rPr lang="en-US" sz="2400" dirty="0"/>
              <a:t>Very broad complexes &gt; 160ms</a:t>
            </a:r>
          </a:p>
        </p:txBody>
      </p:sp>
      <p:pic>
        <p:nvPicPr>
          <p:cNvPr id="2" name="Рисунок 1">
            <a:extLst>
              <a:ext uri="{FF2B5EF4-FFF2-40B4-BE49-F238E27FC236}">
                <a16:creationId xmlns:a16="http://schemas.microsoft.com/office/drawing/2014/main" id="{CBAA1081-FAB4-442E-879D-E1F428855664}"/>
              </a:ext>
            </a:extLst>
          </p:cNvPr>
          <p:cNvPicPr>
            <a:picLocks noChangeAspect="1"/>
          </p:cNvPicPr>
          <p:nvPr/>
        </p:nvPicPr>
        <p:blipFill>
          <a:blip r:embed="rId2"/>
          <a:stretch>
            <a:fillRect/>
          </a:stretch>
        </p:blipFill>
        <p:spPr>
          <a:xfrm>
            <a:off x="6096000" y="853163"/>
            <a:ext cx="5928637" cy="4498354"/>
          </a:xfrm>
          <a:prstGeom prst="rect">
            <a:avLst/>
          </a:prstGeom>
          <a:ln w="38100" cap="sq">
            <a:solidFill>
              <a:srgbClr val="353537"/>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751314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F40EC4E-A631-4A14-9746-F53BAAAC8CC9}"/>
              </a:ext>
            </a:extLst>
          </p:cNvPr>
          <p:cNvSpPr>
            <a:spLocks noGrp="1"/>
          </p:cNvSpPr>
          <p:nvPr>
            <p:ph idx="1"/>
          </p:nvPr>
        </p:nvSpPr>
        <p:spPr>
          <a:xfrm>
            <a:off x="846236" y="318654"/>
            <a:ext cx="9544673" cy="5680363"/>
          </a:xfrm>
        </p:spPr>
        <p:txBody>
          <a:bodyPr>
            <a:normAutofit/>
          </a:bodyPr>
          <a:lstStyle/>
          <a:p>
            <a:pPr marL="0" indent="0">
              <a:buNone/>
            </a:pPr>
            <a:r>
              <a:rPr lang="en-US" b="1" dirty="0"/>
              <a:t>AV dissociation:</a:t>
            </a:r>
          </a:p>
          <a:p>
            <a:r>
              <a:rPr lang="en-US" dirty="0"/>
              <a:t>P and QRS complexes at different rates</a:t>
            </a:r>
          </a:p>
          <a:p>
            <a:r>
              <a:rPr lang="en-US" dirty="0"/>
              <a:t>P waves are often superimposed on QRS complexes and may be difficult to discern</a:t>
            </a:r>
          </a:p>
          <a:p>
            <a:r>
              <a:rPr lang="en-US" dirty="0"/>
              <a:t>Capture beats: Occur when the sinoatrial node transiently “captures” the ventricles in the midst of AV dissociation, producing a QRS complex of normal duration</a:t>
            </a:r>
          </a:p>
          <a:p>
            <a:r>
              <a:rPr lang="en-US" dirty="0"/>
              <a:t>Fusion beats: Occur when a sinus and ventricular beat coincide to produce a hybrid complex</a:t>
            </a:r>
            <a:endParaRPr lang="ru-RU" dirty="0"/>
          </a:p>
        </p:txBody>
      </p:sp>
      <p:pic>
        <p:nvPicPr>
          <p:cNvPr id="4" name="Рисунок 3">
            <a:extLst>
              <a:ext uri="{FF2B5EF4-FFF2-40B4-BE49-F238E27FC236}">
                <a16:creationId xmlns:a16="http://schemas.microsoft.com/office/drawing/2014/main" id="{DC43D39F-1140-4020-B080-5D1CC25C8727}"/>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Lst>
          </a:blip>
          <a:srcRect l="15491" r="14634" b="22905"/>
          <a:stretch/>
        </p:blipFill>
        <p:spPr>
          <a:xfrm>
            <a:off x="2119745" y="2951016"/>
            <a:ext cx="6719454" cy="3706843"/>
          </a:xfrm>
          <a:prstGeom prst="rect">
            <a:avLst/>
          </a:prstGeom>
        </p:spPr>
      </p:pic>
    </p:spTree>
    <p:extLst>
      <p:ext uri="{BB962C8B-B14F-4D97-AF65-F5344CB8AC3E}">
        <p14:creationId xmlns:p14="http://schemas.microsoft.com/office/powerpoint/2010/main" val="35274468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a:extLst>
              <a:ext uri="{FF2B5EF4-FFF2-40B4-BE49-F238E27FC236}">
                <a16:creationId xmlns:a16="http://schemas.microsoft.com/office/drawing/2014/main" id="{B713B0D6-2CE8-4FE7-9C3F-0B8D31DF0625}"/>
              </a:ext>
            </a:extLst>
          </p:cNvPr>
          <p:cNvPicPr>
            <a:picLocks noGrp="1" noChangeAspect="1"/>
          </p:cNvPicPr>
          <p:nvPr>
            <p:ph idx="1"/>
          </p:nvPr>
        </p:nvPicPr>
        <p:blipFill>
          <a:blip r:embed="rId2"/>
          <a:stretch>
            <a:fillRect/>
          </a:stretch>
        </p:blipFill>
        <p:spPr>
          <a:xfrm>
            <a:off x="1593273" y="162658"/>
            <a:ext cx="8340436" cy="6585250"/>
          </a:xfrm>
          <a:prstGeom prst="rect">
            <a:avLst/>
          </a:prstGeom>
        </p:spPr>
      </p:pic>
    </p:spTree>
    <p:extLst>
      <p:ext uri="{BB962C8B-B14F-4D97-AF65-F5344CB8AC3E}">
        <p14:creationId xmlns:p14="http://schemas.microsoft.com/office/powerpoint/2010/main" val="28271899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D500A3-CDB8-4411-ACCF-4F9BC2E20B59}"/>
              </a:ext>
            </a:extLst>
          </p:cNvPr>
          <p:cNvSpPr>
            <a:spLocks noGrp="1"/>
          </p:cNvSpPr>
          <p:nvPr>
            <p:ph type="title"/>
          </p:nvPr>
        </p:nvSpPr>
        <p:spPr/>
        <p:txBody>
          <a:bodyPr/>
          <a:lstStyle/>
          <a:p>
            <a:r>
              <a:rPr lang="en-US" dirty="0"/>
              <a:t>Atrial fibrillation</a:t>
            </a:r>
            <a:endParaRPr lang="ru-RU" dirty="0"/>
          </a:p>
        </p:txBody>
      </p:sp>
      <p:sp>
        <p:nvSpPr>
          <p:cNvPr id="3" name="Объект 2">
            <a:extLst>
              <a:ext uri="{FF2B5EF4-FFF2-40B4-BE49-F238E27FC236}">
                <a16:creationId xmlns:a16="http://schemas.microsoft.com/office/drawing/2014/main" id="{5FF98D53-1BEC-464D-955E-EB07829FF140}"/>
              </a:ext>
            </a:extLst>
          </p:cNvPr>
          <p:cNvSpPr>
            <a:spLocks noGrp="1"/>
          </p:cNvSpPr>
          <p:nvPr>
            <p:ph idx="1"/>
          </p:nvPr>
        </p:nvSpPr>
        <p:spPr>
          <a:xfrm>
            <a:off x="1261871" y="1828800"/>
            <a:ext cx="9692639" cy="4351337"/>
          </a:xfrm>
        </p:spPr>
        <p:txBody>
          <a:bodyPr>
            <a:normAutofit/>
          </a:bodyPr>
          <a:lstStyle/>
          <a:p>
            <a:r>
              <a:rPr lang="en-US" sz="2400" dirty="0"/>
              <a:t>Atrial fibrillation (AF) is the most common sustained arrhythmia. It is </a:t>
            </a:r>
            <a:r>
              <a:rPr lang="en-US" sz="2400" dirty="0" err="1"/>
              <a:t>characterised</a:t>
            </a:r>
            <a:r>
              <a:rPr lang="en-US" sz="2400" dirty="0"/>
              <a:t> by </a:t>
            </a:r>
            <a:r>
              <a:rPr lang="en-US" sz="2400" dirty="0" err="1"/>
              <a:t>disorganised</a:t>
            </a:r>
            <a:r>
              <a:rPr lang="en-US" sz="2400" dirty="0"/>
              <a:t> atrial electrical activity and contraction.</a:t>
            </a:r>
          </a:p>
          <a:p>
            <a:r>
              <a:rPr lang="en-US" sz="2400" dirty="0"/>
              <a:t>The incidence and prevalence of AF is increasing. Lifetime risk over the age of 40 years is ~25%. </a:t>
            </a:r>
          </a:p>
          <a:p>
            <a:r>
              <a:rPr lang="en-US" sz="2400" dirty="0"/>
              <a:t>Complications of AF include </a:t>
            </a:r>
            <a:r>
              <a:rPr lang="en-US" sz="2400" dirty="0" err="1"/>
              <a:t>haemodynamic</a:t>
            </a:r>
            <a:r>
              <a:rPr lang="en-US" sz="2400" dirty="0"/>
              <a:t> instability, cardiomyopathy, cardiac failure, and embolic events such as stroke.</a:t>
            </a:r>
          </a:p>
        </p:txBody>
      </p:sp>
    </p:spTree>
    <p:extLst>
      <p:ext uri="{BB962C8B-B14F-4D97-AF65-F5344CB8AC3E}">
        <p14:creationId xmlns:p14="http://schemas.microsoft.com/office/powerpoint/2010/main" val="27730084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4C2434-3EB6-4D92-8021-0888272ED156}"/>
              </a:ext>
            </a:extLst>
          </p:cNvPr>
          <p:cNvSpPr>
            <a:spLocks noGrp="1"/>
          </p:cNvSpPr>
          <p:nvPr>
            <p:ph type="title"/>
          </p:nvPr>
        </p:nvSpPr>
        <p:spPr/>
        <p:txBody>
          <a:bodyPr/>
          <a:lstStyle/>
          <a:p>
            <a:r>
              <a:rPr lang="en-US" dirty="0"/>
              <a:t>ECG Features of Atrial Fibrillation</a:t>
            </a:r>
            <a:br>
              <a:rPr lang="en-US" dirty="0"/>
            </a:br>
            <a:endParaRPr lang="ru-RU" dirty="0"/>
          </a:p>
        </p:txBody>
      </p:sp>
      <p:sp>
        <p:nvSpPr>
          <p:cNvPr id="3" name="Объект 2">
            <a:extLst>
              <a:ext uri="{FF2B5EF4-FFF2-40B4-BE49-F238E27FC236}">
                <a16:creationId xmlns:a16="http://schemas.microsoft.com/office/drawing/2014/main" id="{1921CE33-E412-41AA-A9B6-64F7D4828901}"/>
              </a:ext>
            </a:extLst>
          </p:cNvPr>
          <p:cNvSpPr>
            <a:spLocks noGrp="1"/>
          </p:cNvSpPr>
          <p:nvPr>
            <p:ph idx="1"/>
          </p:nvPr>
        </p:nvSpPr>
        <p:spPr>
          <a:xfrm>
            <a:off x="1261872" y="1293017"/>
            <a:ext cx="9817330" cy="3574473"/>
          </a:xfrm>
        </p:spPr>
        <p:txBody>
          <a:bodyPr>
            <a:normAutofit fontScale="85000" lnSpcReduction="20000"/>
          </a:bodyPr>
          <a:lstStyle/>
          <a:p>
            <a:r>
              <a:rPr lang="en-US" sz="2400" dirty="0"/>
              <a:t>Irregularly irregular rhythm</a:t>
            </a:r>
          </a:p>
          <a:p>
            <a:r>
              <a:rPr lang="en-US" sz="2400" dirty="0"/>
              <a:t>No P waves</a:t>
            </a:r>
          </a:p>
          <a:p>
            <a:r>
              <a:rPr lang="en-US" sz="2400" dirty="0"/>
              <a:t>Absence of an isoelectric baseline</a:t>
            </a:r>
          </a:p>
          <a:p>
            <a:r>
              <a:rPr lang="en-US" sz="2400" dirty="0"/>
              <a:t>Variable ventricular rate</a:t>
            </a:r>
          </a:p>
          <a:p>
            <a:r>
              <a:rPr lang="en-US" sz="2400" dirty="0"/>
              <a:t>QRS complexes usually &lt; 120ms, unless pre-existing bundle branch block, accessory pathway, or rate-related aberrant conduction</a:t>
            </a:r>
          </a:p>
          <a:p>
            <a:r>
              <a:rPr lang="en-US" sz="2400" dirty="0"/>
              <a:t>Fibrillatory waves may be present and can be either fine (amplitude &lt; 0.5mm) or coarse (amplitude &gt; 0.5mm)</a:t>
            </a:r>
          </a:p>
          <a:p>
            <a:r>
              <a:rPr lang="en-US" sz="2400" dirty="0"/>
              <a:t>Fibrillatory waves may mimic P waves leading to misdiagnosis</a:t>
            </a:r>
            <a:endParaRPr lang="ru-RU" sz="2400" dirty="0"/>
          </a:p>
        </p:txBody>
      </p:sp>
      <p:pic>
        <p:nvPicPr>
          <p:cNvPr id="4" name="Рисунок 3">
            <a:extLst>
              <a:ext uri="{FF2B5EF4-FFF2-40B4-BE49-F238E27FC236}">
                <a16:creationId xmlns:a16="http://schemas.microsoft.com/office/drawing/2014/main" id="{5B35018F-4ABE-4C92-818B-4533F745B3E1}"/>
              </a:ext>
            </a:extLst>
          </p:cNvPr>
          <p:cNvPicPr>
            <a:picLocks noChangeAspect="1"/>
          </p:cNvPicPr>
          <p:nvPr/>
        </p:nvPicPr>
        <p:blipFill rotWithShape="1">
          <a:blip r:embed="rId2"/>
          <a:srcRect t="12066" b="20626"/>
          <a:stretch/>
        </p:blipFill>
        <p:spPr>
          <a:xfrm>
            <a:off x="1525108" y="4866492"/>
            <a:ext cx="7176727" cy="1856509"/>
          </a:xfrm>
          <a:prstGeom prst="rect">
            <a:avLst/>
          </a:prstGeom>
        </p:spPr>
      </p:pic>
    </p:spTree>
    <p:extLst>
      <p:ext uri="{BB962C8B-B14F-4D97-AF65-F5344CB8AC3E}">
        <p14:creationId xmlns:p14="http://schemas.microsoft.com/office/powerpoint/2010/main" val="10879318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4CAA01-5F83-41FF-9961-C148A41BA069}"/>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BE23B484-2235-40C3-AAD4-17BE0D262C5A}"/>
              </a:ext>
            </a:extLst>
          </p:cNvPr>
          <p:cNvSpPr>
            <a:spLocks noGrp="1"/>
          </p:cNvSpPr>
          <p:nvPr>
            <p:ph idx="1"/>
          </p:nvPr>
        </p:nvSpPr>
        <p:spPr/>
        <p:txBody>
          <a:bodyPr/>
          <a:lstStyle/>
          <a:p>
            <a:endParaRPr lang="ru-RU"/>
          </a:p>
        </p:txBody>
      </p:sp>
      <p:sp>
        <p:nvSpPr>
          <p:cNvPr id="4" name="AutoShape 2" descr="Atrial Fibrillation - AF - almostadoctor">
            <a:extLst>
              <a:ext uri="{FF2B5EF4-FFF2-40B4-BE49-F238E27FC236}">
                <a16:creationId xmlns:a16="http://schemas.microsoft.com/office/drawing/2014/main" id="{359EF017-BBBD-4A7A-95C3-29B61E82A05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b="1" dirty="0"/>
          </a:p>
        </p:txBody>
      </p:sp>
      <p:pic>
        <p:nvPicPr>
          <p:cNvPr id="6" name="Рисунок 5">
            <a:extLst>
              <a:ext uri="{FF2B5EF4-FFF2-40B4-BE49-F238E27FC236}">
                <a16:creationId xmlns:a16="http://schemas.microsoft.com/office/drawing/2014/main" id="{9362C3DA-E6FA-4389-8CCD-B78EFD45249F}"/>
              </a:ext>
            </a:extLst>
          </p:cNvPr>
          <p:cNvPicPr>
            <a:picLocks noChangeAspect="1"/>
          </p:cNvPicPr>
          <p:nvPr/>
        </p:nvPicPr>
        <p:blipFill>
          <a:blip r:embed="rId2"/>
          <a:stretch>
            <a:fillRect/>
          </a:stretch>
        </p:blipFill>
        <p:spPr>
          <a:xfrm>
            <a:off x="254902" y="521811"/>
            <a:ext cx="10929280" cy="5814377"/>
          </a:xfrm>
          <a:prstGeom prst="rect">
            <a:avLst/>
          </a:prstGeom>
        </p:spPr>
      </p:pic>
    </p:spTree>
    <p:extLst>
      <p:ext uri="{BB962C8B-B14F-4D97-AF65-F5344CB8AC3E}">
        <p14:creationId xmlns:p14="http://schemas.microsoft.com/office/powerpoint/2010/main" val="36400788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A53A3DC-5EA0-4DE6-BDE1-4992E3D54328}"/>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3C785919-97CF-4F28-B4F7-9E1F9196745D}"/>
              </a:ext>
            </a:extLst>
          </p:cNvPr>
          <p:cNvSpPr>
            <a:spLocks noGrp="1"/>
          </p:cNvSpPr>
          <p:nvPr>
            <p:ph idx="1"/>
          </p:nvPr>
        </p:nvSpPr>
        <p:spPr/>
        <p:txBody>
          <a:bodyPr/>
          <a:lstStyle/>
          <a:p>
            <a:endParaRPr lang="ru-RU"/>
          </a:p>
        </p:txBody>
      </p:sp>
      <p:pic>
        <p:nvPicPr>
          <p:cNvPr id="2050" name="Picture 2">
            <a:extLst>
              <a:ext uri="{FF2B5EF4-FFF2-40B4-BE49-F238E27FC236}">
                <a16:creationId xmlns:a16="http://schemas.microsoft.com/office/drawing/2014/main" id="{0071EFCA-BF06-45AA-A6E2-0300554F34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780" y="521811"/>
            <a:ext cx="10205732" cy="5814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6479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7CCD036-8AB8-42E1-A1CE-42E347CA9887}"/>
              </a:ext>
            </a:extLst>
          </p:cNvPr>
          <p:cNvSpPr>
            <a:spLocks noGrp="1"/>
          </p:cNvSpPr>
          <p:nvPr>
            <p:ph type="title"/>
          </p:nvPr>
        </p:nvSpPr>
        <p:spPr/>
        <p:txBody>
          <a:bodyPr/>
          <a:lstStyle/>
          <a:p>
            <a:endParaRPr lang="ru-RU"/>
          </a:p>
        </p:txBody>
      </p:sp>
      <p:pic>
        <p:nvPicPr>
          <p:cNvPr id="4" name="Объект 3">
            <a:extLst>
              <a:ext uri="{FF2B5EF4-FFF2-40B4-BE49-F238E27FC236}">
                <a16:creationId xmlns:a16="http://schemas.microsoft.com/office/drawing/2014/main" id="{506FC859-F33A-46D9-AABE-FB5A1D0EB677}"/>
              </a:ext>
            </a:extLst>
          </p:cNvPr>
          <p:cNvPicPr>
            <a:picLocks noGrp="1" noChangeAspect="1"/>
          </p:cNvPicPr>
          <p:nvPr>
            <p:ph idx="1"/>
          </p:nvPr>
        </p:nvPicPr>
        <p:blipFill>
          <a:blip r:embed="rId2"/>
          <a:stretch>
            <a:fillRect/>
          </a:stretch>
        </p:blipFill>
        <p:spPr>
          <a:xfrm>
            <a:off x="195866" y="602672"/>
            <a:ext cx="10983526" cy="5652655"/>
          </a:xfrm>
          <a:prstGeom prst="rect">
            <a:avLst/>
          </a:prstGeom>
        </p:spPr>
      </p:pic>
    </p:spTree>
    <p:extLst>
      <p:ext uri="{BB962C8B-B14F-4D97-AF65-F5344CB8AC3E}">
        <p14:creationId xmlns:p14="http://schemas.microsoft.com/office/powerpoint/2010/main" val="30424348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016F08-1A18-4D30-BA08-A444BA391147}"/>
              </a:ext>
            </a:extLst>
          </p:cNvPr>
          <p:cNvSpPr>
            <a:spLocks noGrp="1"/>
          </p:cNvSpPr>
          <p:nvPr>
            <p:ph type="title"/>
          </p:nvPr>
        </p:nvSpPr>
        <p:spPr>
          <a:xfrm>
            <a:off x="652272" y="144087"/>
            <a:ext cx="9692640" cy="1325562"/>
          </a:xfrm>
        </p:spPr>
        <p:txBody>
          <a:bodyPr>
            <a:normAutofit/>
          </a:bodyPr>
          <a:lstStyle/>
          <a:p>
            <a:r>
              <a:rPr lang="en-US" sz="3600" dirty="0"/>
              <a:t>Atrial Fibrillation in Wolff-Parkinson-White Syndrome</a:t>
            </a:r>
            <a:br>
              <a:rPr lang="en-US" dirty="0"/>
            </a:br>
            <a:endParaRPr lang="ru-RU" dirty="0"/>
          </a:p>
        </p:txBody>
      </p:sp>
      <p:sp>
        <p:nvSpPr>
          <p:cNvPr id="3" name="Объект 2">
            <a:extLst>
              <a:ext uri="{FF2B5EF4-FFF2-40B4-BE49-F238E27FC236}">
                <a16:creationId xmlns:a16="http://schemas.microsoft.com/office/drawing/2014/main" id="{873029E2-6613-440C-A755-4F490C268AC4}"/>
              </a:ext>
            </a:extLst>
          </p:cNvPr>
          <p:cNvSpPr>
            <a:spLocks noGrp="1"/>
          </p:cNvSpPr>
          <p:nvPr>
            <p:ph idx="1"/>
          </p:nvPr>
        </p:nvSpPr>
        <p:spPr>
          <a:xfrm>
            <a:off x="652272" y="1149928"/>
            <a:ext cx="10251255" cy="5347854"/>
          </a:xfrm>
        </p:spPr>
        <p:txBody>
          <a:bodyPr>
            <a:normAutofit lnSpcReduction="10000"/>
          </a:bodyPr>
          <a:lstStyle/>
          <a:p>
            <a:r>
              <a:rPr lang="en-US" sz="2000" dirty="0"/>
              <a:t>Atrial fibrillation can occur in up to 20% of patients with Wolff-Parkinson-White Syndrome (WPW)</a:t>
            </a:r>
          </a:p>
          <a:p>
            <a:r>
              <a:rPr lang="en-US" sz="2000" dirty="0"/>
              <a:t>The accessory pathway allows for rapid conduction directly to the ventricles bypassing the AV node</a:t>
            </a:r>
          </a:p>
          <a:p>
            <a:r>
              <a:rPr lang="en-US" sz="2000" dirty="0"/>
              <a:t>Rapid ventricular rates may result in degeneration to VT or VF</a:t>
            </a:r>
          </a:p>
          <a:p>
            <a:endParaRPr lang="en-US" sz="2000" dirty="0"/>
          </a:p>
          <a:p>
            <a:pPr marL="0" indent="0">
              <a:buNone/>
            </a:pPr>
            <a:r>
              <a:rPr lang="en-US" sz="2000" b="1" dirty="0"/>
              <a:t>ECG features of Atrial Fibrillation in WPW:</a:t>
            </a:r>
          </a:p>
          <a:p>
            <a:r>
              <a:rPr lang="en-US" sz="2000" dirty="0"/>
              <a:t>Rate &gt; 200 bpm</a:t>
            </a:r>
          </a:p>
          <a:p>
            <a:r>
              <a:rPr lang="en-US" sz="2000" dirty="0"/>
              <a:t>Irregular rhythm</a:t>
            </a:r>
          </a:p>
          <a:p>
            <a:r>
              <a:rPr lang="en-US" sz="2000" dirty="0"/>
              <a:t>Wide QRS complexes due to abnormal ventricular </a:t>
            </a:r>
            <a:r>
              <a:rPr lang="en-US" sz="2000" dirty="0" err="1"/>
              <a:t>depolarisation</a:t>
            </a:r>
            <a:r>
              <a:rPr lang="en-US" sz="2000" dirty="0"/>
              <a:t> via accessory pathway</a:t>
            </a:r>
          </a:p>
          <a:p>
            <a:r>
              <a:rPr lang="en-US" sz="2000" dirty="0"/>
              <a:t>QRS complexes change in shape and morphology</a:t>
            </a:r>
          </a:p>
          <a:p>
            <a:r>
              <a:rPr lang="en-US" sz="2000" dirty="0"/>
              <a:t>Axis remains stable, unlikely polymorphic VT</a:t>
            </a:r>
            <a:endParaRPr lang="ru-RU" sz="2000" dirty="0"/>
          </a:p>
        </p:txBody>
      </p:sp>
    </p:spTree>
    <p:extLst>
      <p:ext uri="{BB962C8B-B14F-4D97-AF65-F5344CB8AC3E}">
        <p14:creationId xmlns:p14="http://schemas.microsoft.com/office/powerpoint/2010/main" val="6353235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AF65A8B-B003-4515-A8F9-24CC2227335A}"/>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23D84CC2-AB5B-40AD-8FF9-7FE4C8A354DA}"/>
              </a:ext>
            </a:extLst>
          </p:cNvPr>
          <p:cNvSpPr>
            <a:spLocks noGrp="1"/>
          </p:cNvSpPr>
          <p:nvPr>
            <p:ph idx="1"/>
          </p:nvPr>
        </p:nvSpPr>
        <p:spPr>
          <a:xfrm>
            <a:off x="1219200" y="5738004"/>
            <a:ext cx="8595360" cy="1067810"/>
          </a:xfrm>
        </p:spPr>
        <p:txBody>
          <a:bodyPr>
            <a:normAutofit lnSpcReduction="10000"/>
          </a:bodyPr>
          <a:lstStyle/>
          <a:p>
            <a:pPr marL="0" indent="0">
              <a:spcBef>
                <a:spcPts val="600"/>
              </a:spcBef>
              <a:buNone/>
            </a:pPr>
            <a:r>
              <a:rPr lang="en-US" dirty="0"/>
              <a:t>AF with rapid ventricular response</a:t>
            </a:r>
          </a:p>
          <a:p>
            <a:pPr>
              <a:spcBef>
                <a:spcPts val="600"/>
              </a:spcBef>
            </a:pPr>
            <a:r>
              <a:rPr lang="en-US" dirty="0"/>
              <a:t>Irregular narrow-complex tachycardia at ~135 bpm</a:t>
            </a:r>
          </a:p>
          <a:p>
            <a:pPr>
              <a:spcBef>
                <a:spcPts val="600"/>
              </a:spcBef>
            </a:pPr>
            <a:r>
              <a:rPr lang="en-US" dirty="0"/>
              <a:t>Coarse fibrillatory waves in V1</a:t>
            </a:r>
            <a:endParaRPr lang="ru-RU" dirty="0"/>
          </a:p>
        </p:txBody>
      </p:sp>
      <p:pic>
        <p:nvPicPr>
          <p:cNvPr id="4" name="Рисунок 3">
            <a:extLst>
              <a:ext uri="{FF2B5EF4-FFF2-40B4-BE49-F238E27FC236}">
                <a16:creationId xmlns:a16="http://schemas.microsoft.com/office/drawing/2014/main" id="{F1258BE8-8D14-4312-8C5A-E54D7F5C4B07}"/>
              </a:ext>
            </a:extLst>
          </p:cNvPr>
          <p:cNvPicPr>
            <a:picLocks noChangeAspect="1"/>
          </p:cNvPicPr>
          <p:nvPr/>
        </p:nvPicPr>
        <p:blipFill>
          <a:blip r:embed="rId2"/>
          <a:stretch>
            <a:fillRect/>
          </a:stretch>
        </p:blipFill>
        <p:spPr>
          <a:xfrm>
            <a:off x="1219200" y="192954"/>
            <a:ext cx="9753600" cy="5343525"/>
          </a:xfrm>
          <a:prstGeom prst="rect">
            <a:avLst/>
          </a:prstGeom>
        </p:spPr>
      </p:pic>
    </p:spTree>
    <p:extLst>
      <p:ext uri="{BB962C8B-B14F-4D97-AF65-F5344CB8AC3E}">
        <p14:creationId xmlns:p14="http://schemas.microsoft.com/office/powerpoint/2010/main" val="42442273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trial flutter ">
            <a:extLst>
              <a:ext uri="{FF2B5EF4-FFF2-40B4-BE49-F238E27FC236}">
                <a16:creationId xmlns:a16="http://schemas.microsoft.com/office/drawing/2014/main" id="{5CBAA1E3-EE83-4BAE-846D-0708C4773A8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87931" y="166220"/>
            <a:ext cx="6109855" cy="6525559"/>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a:extLst>
              <a:ext uri="{FF2B5EF4-FFF2-40B4-BE49-F238E27FC236}">
                <a16:creationId xmlns:a16="http://schemas.microsoft.com/office/drawing/2014/main" id="{89D5C6AD-D7AB-4B27-BF57-3C4E46814C18}"/>
              </a:ext>
            </a:extLst>
          </p:cNvPr>
          <p:cNvSpPr>
            <a:spLocks noGrp="1"/>
          </p:cNvSpPr>
          <p:nvPr>
            <p:ph type="title"/>
          </p:nvPr>
        </p:nvSpPr>
        <p:spPr/>
        <p:txBody>
          <a:bodyPr/>
          <a:lstStyle/>
          <a:p>
            <a:r>
              <a:rPr lang="en-US" dirty="0"/>
              <a:t>Atrial Flutter </a:t>
            </a:r>
            <a:endParaRPr lang="ru-RU" dirty="0"/>
          </a:p>
        </p:txBody>
      </p:sp>
    </p:spTree>
    <p:extLst>
      <p:ext uri="{BB962C8B-B14F-4D97-AF65-F5344CB8AC3E}">
        <p14:creationId xmlns:p14="http://schemas.microsoft.com/office/powerpoint/2010/main" val="1018443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CF6DF46-3844-4F00-8034-2DCF256174AC}"/>
              </a:ext>
            </a:extLst>
          </p:cNvPr>
          <p:cNvSpPr>
            <a:spLocks noGrp="1"/>
          </p:cNvSpPr>
          <p:nvPr>
            <p:ph type="title"/>
          </p:nvPr>
        </p:nvSpPr>
        <p:spPr/>
        <p:txBody>
          <a:bodyPr/>
          <a:lstStyle/>
          <a:p>
            <a:r>
              <a:rPr lang="en-US" dirty="0"/>
              <a:t>Atrial Flutter </a:t>
            </a:r>
            <a:endParaRPr lang="ru-RU" dirty="0"/>
          </a:p>
        </p:txBody>
      </p:sp>
      <p:sp>
        <p:nvSpPr>
          <p:cNvPr id="3" name="Объект 2">
            <a:extLst>
              <a:ext uri="{FF2B5EF4-FFF2-40B4-BE49-F238E27FC236}">
                <a16:creationId xmlns:a16="http://schemas.microsoft.com/office/drawing/2014/main" id="{9AF77D5D-3B8A-4796-8607-11253565FD7A}"/>
              </a:ext>
            </a:extLst>
          </p:cNvPr>
          <p:cNvSpPr>
            <a:spLocks noGrp="1"/>
          </p:cNvSpPr>
          <p:nvPr>
            <p:ph idx="1"/>
          </p:nvPr>
        </p:nvSpPr>
        <p:spPr>
          <a:xfrm>
            <a:off x="1261872" y="1828800"/>
            <a:ext cx="9253728" cy="4663440"/>
          </a:xfrm>
        </p:spPr>
        <p:txBody>
          <a:bodyPr>
            <a:normAutofit/>
          </a:bodyPr>
          <a:lstStyle/>
          <a:p>
            <a:r>
              <a:rPr lang="en-US" sz="2000" dirty="0"/>
              <a:t>In atrial flutter, the heart's upper chambers (atria) beat too quickly. This causes the heart to beat in a fast, but usually regular, rhythm.</a:t>
            </a:r>
          </a:p>
          <a:p>
            <a:r>
              <a:rPr lang="en-US" sz="2000" dirty="0"/>
              <a:t>Atrial flutter is a type of heart rhythm disorder (arrhythmia) caused by problems in the heart's electrical system.</a:t>
            </a:r>
          </a:p>
          <a:p>
            <a:r>
              <a:rPr lang="en-US" sz="2000" dirty="0"/>
              <a:t>Atrial flutter is similar to atrial fibrillation, a common disorder that causes the heart to beat in irregular patterns. People with atrial flutter have a heart rhythm that's more organized and less chaotic than that of atrial fibrillation. Sometimes a person may have episodes of both atrial flutter and atrial fibrillation.</a:t>
            </a:r>
          </a:p>
          <a:p>
            <a:r>
              <a:rPr lang="en-US" sz="2000" dirty="0"/>
              <a:t>People with atrial flutter may not have symptoms. However, the disorder can increase the risk of stroke, heart failure and other complications. There are effective treatments for atrial flutter, including medication or procedures designed to scar small areas of heart tissue (ablation).</a:t>
            </a:r>
          </a:p>
          <a:p>
            <a:endParaRPr lang="ru-RU" dirty="0"/>
          </a:p>
        </p:txBody>
      </p:sp>
    </p:spTree>
    <p:extLst>
      <p:ext uri="{BB962C8B-B14F-4D97-AF65-F5344CB8AC3E}">
        <p14:creationId xmlns:p14="http://schemas.microsoft.com/office/powerpoint/2010/main" val="27149700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C7137350-32C9-4461-97D6-8536079489B0}"/>
              </a:ext>
            </a:extLst>
          </p:cNvPr>
          <p:cNvSpPr>
            <a:spLocks noGrp="1"/>
          </p:cNvSpPr>
          <p:nvPr>
            <p:ph idx="1"/>
          </p:nvPr>
        </p:nvSpPr>
        <p:spPr>
          <a:xfrm>
            <a:off x="1066799" y="540327"/>
            <a:ext cx="9988019" cy="4351337"/>
          </a:xfrm>
        </p:spPr>
        <p:txBody>
          <a:bodyPr>
            <a:normAutofit lnSpcReduction="10000"/>
          </a:bodyPr>
          <a:lstStyle/>
          <a:p>
            <a:pPr marL="0" indent="0">
              <a:buNone/>
            </a:pPr>
            <a:r>
              <a:rPr lang="en-US" sz="2000" b="1" dirty="0"/>
              <a:t>ECG features of atrial flutter</a:t>
            </a:r>
          </a:p>
          <a:p>
            <a:r>
              <a:rPr lang="en-US" sz="2000" dirty="0"/>
              <a:t>Narrow complex tachycardia</a:t>
            </a:r>
          </a:p>
          <a:p>
            <a:r>
              <a:rPr lang="en-US" sz="2000" dirty="0"/>
              <a:t>Regular atrial activity at ~300 bpm</a:t>
            </a:r>
          </a:p>
          <a:p>
            <a:r>
              <a:rPr lang="en-US" sz="2000" dirty="0"/>
              <a:t>Loss of the isoelectric baseline</a:t>
            </a:r>
          </a:p>
          <a:p>
            <a:r>
              <a:rPr lang="en-US" sz="2000" dirty="0"/>
              <a:t>“Saw-tooth” pattern of inverted flutter waves in leads II, III, </a:t>
            </a:r>
            <a:r>
              <a:rPr lang="en-US" sz="2000" dirty="0" err="1"/>
              <a:t>aVF</a:t>
            </a:r>
            <a:endParaRPr lang="en-US" sz="2000" dirty="0"/>
          </a:p>
          <a:p>
            <a:r>
              <a:rPr lang="en-US" sz="2000" dirty="0"/>
              <a:t>Upright flutter waves in V1 that may resemble P waves</a:t>
            </a:r>
          </a:p>
          <a:p>
            <a:r>
              <a:rPr lang="en-US" sz="2000" dirty="0"/>
              <a:t>Ventricular rate depends on AV conduction ratio </a:t>
            </a:r>
          </a:p>
          <a:p>
            <a:endParaRPr lang="en-US" sz="2000" i="1" dirty="0"/>
          </a:p>
          <a:p>
            <a:pPr marL="0" indent="0">
              <a:buNone/>
            </a:pPr>
            <a:r>
              <a:rPr lang="en-US" sz="2000" i="1" dirty="0"/>
              <a:t>Note: the above pattern of inverted flutter waves in inferior leads and upright flutter waves in V1 occurs in atrial flutter due to anticlockwise reentry, which makes up 90% of cases.</a:t>
            </a:r>
            <a:endParaRPr lang="ru-RU" sz="2000" i="1" dirty="0"/>
          </a:p>
        </p:txBody>
      </p:sp>
      <p:pic>
        <p:nvPicPr>
          <p:cNvPr id="4" name="Рисунок 3">
            <a:extLst>
              <a:ext uri="{FF2B5EF4-FFF2-40B4-BE49-F238E27FC236}">
                <a16:creationId xmlns:a16="http://schemas.microsoft.com/office/drawing/2014/main" id="{185F556B-2DCA-4E49-A2EE-AAA5E08044C9}"/>
              </a:ext>
            </a:extLst>
          </p:cNvPr>
          <p:cNvPicPr>
            <a:picLocks noChangeAspect="1"/>
          </p:cNvPicPr>
          <p:nvPr/>
        </p:nvPicPr>
        <p:blipFill rotWithShape="1">
          <a:blip r:embed="rId2"/>
          <a:srcRect t="27588" b="10203"/>
          <a:stretch/>
        </p:blipFill>
        <p:spPr>
          <a:xfrm>
            <a:off x="422473" y="5168755"/>
            <a:ext cx="10632346" cy="1689245"/>
          </a:xfrm>
          <a:prstGeom prst="rect">
            <a:avLst/>
          </a:prstGeom>
        </p:spPr>
      </p:pic>
    </p:spTree>
    <p:extLst>
      <p:ext uri="{BB962C8B-B14F-4D97-AF65-F5344CB8AC3E}">
        <p14:creationId xmlns:p14="http://schemas.microsoft.com/office/powerpoint/2010/main" val="36955006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C4DB2EAB-C827-489D-98D1-A597556C9A8A}"/>
              </a:ext>
            </a:extLst>
          </p:cNvPr>
          <p:cNvSpPr>
            <a:spLocks noGrp="1"/>
          </p:cNvSpPr>
          <p:nvPr>
            <p:ph idx="1"/>
          </p:nvPr>
        </p:nvSpPr>
        <p:spPr>
          <a:xfrm>
            <a:off x="1261871" y="360218"/>
            <a:ext cx="9849473" cy="6497782"/>
          </a:xfrm>
        </p:spPr>
        <p:txBody>
          <a:bodyPr>
            <a:normAutofit/>
          </a:bodyPr>
          <a:lstStyle/>
          <a:p>
            <a:pPr marL="0" indent="0">
              <a:spcBef>
                <a:spcPts val="600"/>
              </a:spcBef>
              <a:buNone/>
            </a:pPr>
            <a:r>
              <a:rPr lang="en-US" sz="2200" b="1" dirty="0"/>
              <a:t>Fixed AV conduction ratio (“AV block”)</a:t>
            </a:r>
          </a:p>
          <a:p>
            <a:pPr marL="0" indent="0">
              <a:spcBef>
                <a:spcPts val="600"/>
              </a:spcBef>
              <a:buNone/>
            </a:pPr>
            <a:r>
              <a:rPr lang="en-US" sz="2200" dirty="0"/>
              <a:t>Ventricular rate is a fraction of the atrial rate, for example:</a:t>
            </a:r>
          </a:p>
          <a:p>
            <a:pPr>
              <a:spcBef>
                <a:spcPts val="600"/>
              </a:spcBef>
            </a:pPr>
            <a:r>
              <a:rPr lang="en-US" sz="2200" dirty="0"/>
              <a:t>2:1 block = 150 bpm</a:t>
            </a:r>
          </a:p>
          <a:p>
            <a:pPr>
              <a:spcBef>
                <a:spcPts val="600"/>
              </a:spcBef>
            </a:pPr>
            <a:r>
              <a:rPr lang="en-US" sz="2200" dirty="0"/>
              <a:t>3:1 block = 100 bpm</a:t>
            </a:r>
          </a:p>
          <a:p>
            <a:pPr>
              <a:spcBef>
                <a:spcPts val="600"/>
              </a:spcBef>
            </a:pPr>
            <a:r>
              <a:rPr lang="en-US" sz="2200" dirty="0"/>
              <a:t>4:1 block = 75 bpm</a:t>
            </a:r>
          </a:p>
          <a:p>
            <a:pPr>
              <a:spcBef>
                <a:spcPts val="600"/>
              </a:spcBef>
            </a:pPr>
            <a:endParaRPr lang="en-US" sz="2200" dirty="0"/>
          </a:p>
          <a:p>
            <a:pPr>
              <a:spcBef>
                <a:spcPts val="600"/>
              </a:spcBef>
            </a:pPr>
            <a:endParaRPr lang="en-US" sz="2200" dirty="0"/>
          </a:p>
          <a:p>
            <a:pPr>
              <a:spcBef>
                <a:spcPts val="600"/>
              </a:spcBef>
            </a:pPr>
            <a:endParaRPr lang="en-US" sz="2200" dirty="0"/>
          </a:p>
          <a:p>
            <a:pPr>
              <a:spcBef>
                <a:spcPts val="600"/>
              </a:spcBef>
            </a:pPr>
            <a:endParaRPr lang="en-US" sz="2200" dirty="0"/>
          </a:p>
          <a:p>
            <a:pPr>
              <a:spcBef>
                <a:spcPts val="600"/>
              </a:spcBef>
            </a:pPr>
            <a:endParaRPr lang="en-US" sz="2200" dirty="0"/>
          </a:p>
          <a:p>
            <a:pPr>
              <a:spcBef>
                <a:spcPts val="600"/>
              </a:spcBef>
            </a:pPr>
            <a:endParaRPr lang="en-US" sz="2200" dirty="0"/>
          </a:p>
          <a:p>
            <a:pPr marL="0" indent="0">
              <a:spcBef>
                <a:spcPts val="600"/>
              </a:spcBef>
              <a:buNone/>
            </a:pPr>
            <a:r>
              <a:rPr lang="en-US" sz="2200" b="1" dirty="0"/>
              <a:t>Variable AV conduction ratio</a:t>
            </a:r>
          </a:p>
          <a:p>
            <a:pPr>
              <a:spcBef>
                <a:spcPts val="600"/>
              </a:spcBef>
            </a:pPr>
            <a:r>
              <a:rPr lang="en-US" sz="2200" dirty="0"/>
              <a:t>The ventricular response is irregular and may mimic atrial fibrillation (AF)</a:t>
            </a:r>
          </a:p>
          <a:p>
            <a:pPr>
              <a:spcBef>
                <a:spcPts val="600"/>
              </a:spcBef>
            </a:pPr>
            <a:r>
              <a:rPr lang="en-US" sz="2200" dirty="0"/>
              <a:t>On closer inspection, there may be a pattern of alternating 2:1, 3:1 and 4:1 conduction ratios</a:t>
            </a:r>
            <a:endParaRPr lang="ru-RU" sz="2200" dirty="0"/>
          </a:p>
        </p:txBody>
      </p:sp>
      <p:pic>
        <p:nvPicPr>
          <p:cNvPr id="1028" name="Picture 4" descr="Atrial flutter with a 3-1 block">
            <a:extLst>
              <a:ext uri="{FF2B5EF4-FFF2-40B4-BE49-F238E27FC236}">
                <a16:creationId xmlns:a16="http://schemas.microsoft.com/office/drawing/2014/main" id="{B2FF364E-386F-4275-B77E-2C02F1E406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1871" y="2623327"/>
            <a:ext cx="7660264" cy="1971563"/>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id="{FD7D8728-6939-4414-AFE4-00ECEC1B2C48}"/>
              </a:ext>
            </a:extLst>
          </p:cNvPr>
          <p:cNvSpPr/>
          <p:nvPr/>
        </p:nvSpPr>
        <p:spPr>
          <a:xfrm>
            <a:off x="5953824" y="4218630"/>
            <a:ext cx="2861296" cy="369332"/>
          </a:xfrm>
          <a:prstGeom prst="rect">
            <a:avLst/>
          </a:prstGeom>
        </p:spPr>
        <p:txBody>
          <a:bodyPr wrap="none">
            <a:spAutoFit/>
          </a:bodyPr>
          <a:lstStyle/>
          <a:p>
            <a:r>
              <a:rPr lang="en-US" dirty="0"/>
              <a:t>Atrial flutter with a 3:1 block</a:t>
            </a:r>
            <a:endParaRPr lang="ru-RU" dirty="0"/>
          </a:p>
        </p:txBody>
      </p:sp>
    </p:spTree>
    <p:extLst>
      <p:ext uri="{BB962C8B-B14F-4D97-AF65-F5344CB8AC3E}">
        <p14:creationId xmlns:p14="http://schemas.microsoft.com/office/powerpoint/2010/main" val="9809161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A7AA60-3558-4064-B7B9-6592B4E2140C}"/>
              </a:ext>
            </a:extLst>
          </p:cNvPr>
          <p:cNvSpPr>
            <a:spLocks noGrp="1"/>
          </p:cNvSpPr>
          <p:nvPr>
            <p:ph type="title"/>
          </p:nvPr>
        </p:nvSpPr>
        <p:spPr/>
        <p:txBody>
          <a:bodyPr/>
          <a:lstStyle/>
          <a:p>
            <a:endParaRPr lang="ru-RU"/>
          </a:p>
        </p:txBody>
      </p:sp>
      <p:pic>
        <p:nvPicPr>
          <p:cNvPr id="4098" name="Picture 2" descr="WHAT IS ATRIAL FLUTTER? | Club Afib">
            <a:extLst>
              <a:ext uri="{FF2B5EF4-FFF2-40B4-BE49-F238E27FC236}">
                <a16:creationId xmlns:a16="http://schemas.microsoft.com/office/drawing/2014/main" id="{3D6B8690-BC1D-4806-BDC7-F1CE9D5E6A0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2707" y="0"/>
            <a:ext cx="10631805" cy="274308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Atypical Atrial Flutter with Typical-Appearing Pattern on ECG - Cardiac  Electrophysiology Clinics">
            <a:extLst>
              <a:ext uri="{FF2B5EF4-FFF2-40B4-BE49-F238E27FC236}">
                <a16:creationId xmlns:a16="http://schemas.microsoft.com/office/drawing/2014/main" id="{BE2A7566-4113-4013-B45F-ABE95ED677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929277"/>
            <a:ext cx="9462655" cy="38771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786D26E-341C-4EC6-B2BF-616109DF5A13}"/>
              </a:ext>
            </a:extLst>
          </p:cNvPr>
          <p:cNvSpPr txBox="1"/>
          <p:nvPr/>
        </p:nvSpPr>
        <p:spPr>
          <a:xfrm>
            <a:off x="437159" y="209213"/>
            <a:ext cx="824713" cy="369332"/>
          </a:xfrm>
          <a:prstGeom prst="rect">
            <a:avLst/>
          </a:prstGeom>
          <a:noFill/>
        </p:spPr>
        <p:txBody>
          <a:bodyPr wrap="none" rtlCol="0">
            <a:spAutoFit/>
          </a:bodyPr>
          <a:lstStyle/>
          <a:p>
            <a:r>
              <a:rPr lang="en-US" dirty="0"/>
              <a:t>Typical</a:t>
            </a:r>
            <a:endParaRPr lang="ru-RU" dirty="0"/>
          </a:p>
        </p:txBody>
      </p:sp>
      <p:sp>
        <p:nvSpPr>
          <p:cNvPr id="7" name="TextBox 6">
            <a:extLst>
              <a:ext uri="{FF2B5EF4-FFF2-40B4-BE49-F238E27FC236}">
                <a16:creationId xmlns:a16="http://schemas.microsoft.com/office/drawing/2014/main" id="{B07AFF84-941C-46A2-B456-116A050BFD65}"/>
              </a:ext>
            </a:extLst>
          </p:cNvPr>
          <p:cNvSpPr txBox="1"/>
          <p:nvPr/>
        </p:nvSpPr>
        <p:spPr>
          <a:xfrm>
            <a:off x="609600" y="2899628"/>
            <a:ext cx="927113" cy="369332"/>
          </a:xfrm>
          <a:prstGeom prst="rect">
            <a:avLst/>
          </a:prstGeom>
          <a:noFill/>
        </p:spPr>
        <p:txBody>
          <a:bodyPr wrap="none" rtlCol="0">
            <a:spAutoFit/>
          </a:bodyPr>
          <a:lstStyle/>
          <a:p>
            <a:r>
              <a:rPr lang="en-US" dirty="0"/>
              <a:t>Atypical</a:t>
            </a:r>
            <a:endParaRPr lang="ru-RU" dirty="0"/>
          </a:p>
        </p:txBody>
      </p:sp>
    </p:spTree>
    <p:extLst>
      <p:ext uri="{BB962C8B-B14F-4D97-AF65-F5344CB8AC3E}">
        <p14:creationId xmlns:p14="http://schemas.microsoft.com/office/powerpoint/2010/main" val="19421130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5BCA16E-DE88-47DC-9805-22D34740D076}"/>
              </a:ext>
            </a:extLst>
          </p:cNvPr>
          <p:cNvSpPr>
            <a:spLocks noGrp="1"/>
          </p:cNvSpPr>
          <p:nvPr>
            <p:ph idx="1"/>
          </p:nvPr>
        </p:nvSpPr>
        <p:spPr>
          <a:xfrm>
            <a:off x="628650" y="428625"/>
            <a:ext cx="10039350" cy="6000750"/>
          </a:xfrm>
        </p:spPr>
        <p:txBody>
          <a:bodyPr>
            <a:normAutofit/>
          </a:bodyPr>
          <a:lstStyle/>
          <a:p>
            <a:pPr marL="0" indent="0">
              <a:buNone/>
            </a:pPr>
            <a:r>
              <a:rPr lang="en-US" sz="2000" b="1" dirty="0"/>
              <a:t>Typical atrial flutter (common)</a:t>
            </a:r>
          </a:p>
          <a:p>
            <a:pPr marL="0" indent="0">
              <a:buNone/>
            </a:pPr>
            <a:r>
              <a:rPr lang="en-US" sz="2000" dirty="0"/>
              <a:t>Sometimes known as type I flutter, this involves the IVC &amp; tricuspid isthmus in the reentry circuit. Further classified based on the direction of the reentry circuit (anticlockwise or clockwise):</a:t>
            </a:r>
          </a:p>
          <a:p>
            <a:endParaRPr lang="en-US" sz="2000" dirty="0"/>
          </a:p>
          <a:p>
            <a:pPr marL="0" indent="0">
              <a:buNone/>
            </a:pPr>
            <a:r>
              <a:rPr lang="en-US" sz="2000" dirty="0"/>
              <a:t>Anticlockwise Reentry: Commonest form of atrial flutter (90% of cases). Retrograde atrial conduction produces:</a:t>
            </a:r>
          </a:p>
          <a:p>
            <a:r>
              <a:rPr lang="en-US" sz="2000" dirty="0"/>
              <a:t>Inverted flutter waves in leads II,III, </a:t>
            </a:r>
            <a:r>
              <a:rPr lang="en-US" sz="2000" dirty="0" err="1"/>
              <a:t>aVF</a:t>
            </a:r>
            <a:endParaRPr lang="en-US" sz="2000" dirty="0"/>
          </a:p>
          <a:p>
            <a:r>
              <a:rPr lang="en-US" sz="2000" dirty="0"/>
              <a:t>Positive flutter waves in V1 — may resemble upright P waves</a:t>
            </a:r>
          </a:p>
          <a:p>
            <a:pPr marL="0" indent="0">
              <a:buNone/>
            </a:pPr>
            <a:endParaRPr lang="en-US" sz="2000" dirty="0"/>
          </a:p>
          <a:p>
            <a:pPr marL="0" indent="0">
              <a:buNone/>
            </a:pPr>
            <a:r>
              <a:rPr lang="en-US" sz="2000" dirty="0"/>
              <a:t>Clockwise Reentry: This uncommon variant produces the opposite pattern:</a:t>
            </a:r>
          </a:p>
          <a:p>
            <a:r>
              <a:rPr lang="en-US" sz="2000" dirty="0"/>
              <a:t>Positive flutter waves in leads II, III, </a:t>
            </a:r>
            <a:r>
              <a:rPr lang="en-US" sz="2000" dirty="0" err="1"/>
              <a:t>aVF</a:t>
            </a:r>
            <a:endParaRPr lang="en-US" sz="2000" dirty="0"/>
          </a:p>
          <a:p>
            <a:r>
              <a:rPr lang="en-US" sz="2000" dirty="0"/>
              <a:t>Broad, inverted flutter waves in V1</a:t>
            </a:r>
            <a:endParaRPr lang="ru-RU" sz="2000" dirty="0"/>
          </a:p>
        </p:txBody>
      </p:sp>
    </p:spTree>
    <p:extLst>
      <p:ext uri="{BB962C8B-B14F-4D97-AF65-F5344CB8AC3E}">
        <p14:creationId xmlns:p14="http://schemas.microsoft.com/office/powerpoint/2010/main" val="11320152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090826-A620-4560-8561-F709640E5CE3}"/>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433CBED9-7DFB-4B22-93A1-68ED4E465B8F}"/>
              </a:ext>
            </a:extLst>
          </p:cNvPr>
          <p:cNvSpPr>
            <a:spLocks noGrp="1"/>
          </p:cNvSpPr>
          <p:nvPr>
            <p:ph idx="1"/>
          </p:nvPr>
        </p:nvSpPr>
        <p:spPr>
          <a:xfrm>
            <a:off x="1011382" y="5597235"/>
            <a:ext cx="8595360" cy="1094509"/>
          </a:xfrm>
        </p:spPr>
        <p:txBody>
          <a:bodyPr/>
          <a:lstStyle/>
          <a:p>
            <a:pPr>
              <a:spcBef>
                <a:spcPts val="0"/>
              </a:spcBef>
            </a:pPr>
            <a:r>
              <a:rPr lang="en-US" dirty="0"/>
              <a:t>Atrial Flutter with 2:1 Block</a:t>
            </a:r>
          </a:p>
          <a:p>
            <a:pPr>
              <a:spcBef>
                <a:spcPts val="0"/>
              </a:spcBef>
            </a:pPr>
            <a:r>
              <a:rPr lang="en-US" dirty="0"/>
              <a:t>2:1 AV block resulting in a ventricular rate of 150 bpm</a:t>
            </a:r>
          </a:p>
          <a:p>
            <a:pPr>
              <a:spcBef>
                <a:spcPts val="0"/>
              </a:spcBef>
            </a:pPr>
            <a:r>
              <a:rPr lang="en-US" dirty="0"/>
              <a:t>Note the occasional irregularity, with a 3:1 cycle seen in V1-3</a:t>
            </a:r>
          </a:p>
          <a:p>
            <a:pPr>
              <a:spcBef>
                <a:spcPts val="0"/>
              </a:spcBef>
            </a:pPr>
            <a:endParaRPr lang="ru-RU" dirty="0"/>
          </a:p>
        </p:txBody>
      </p:sp>
      <p:pic>
        <p:nvPicPr>
          <p:cNvPr id="4" name="Рисунок 3">
            <a:extLst>
              <a:ext uri="{FF2B5EF4-FFF2-40B4-BE49-F238E27FC236}">
                <a16:creationId xmlns:a16="http://schemas.microsoft.com/office/drawing/2014/main" id="{DE007273-F633-4336-99F3-6F87165ABA0D}"/>
              </a:ext>
            </a:extLst>
          </p:cNvPr>
          <p:cNvPicPr>
            <a:picLocks noChangeAspect="1"/>
          </p:cNvPicPr>
          <p:nvPr/>
        </p:nvPicPr>
        <p:blipFill>
          <a:blip r:embed="rId2"/>
          <a:stretch>
            <a:fillRect/>
          </a:stretch>
        </p:blipFill>
        <p:spPr>
          <a:xfrm>
            <a:off x="780322" y="365760"/>
            <a:ext cx="9923700" cy="5065222"/>
          </a:xfrm>
          <a:prstGeom prst="rect">
            <a:avLst/>
          </a:prstGeom>
        </p:spPr>
      </p:pic>
    </p:spTree>
    <p:extLst>
      <p:ext uri="{BB962C8B-B14F-4D97-AF65-F5344CB8AC3E}">
        <p14:creationId xmlns:p14="http://schemas.microsoft.com/office/powerpoint/2010/main" val="37599945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29B0AF-274A-4648-B65C-9BBF0DD9ACA4}"/>
              </a:ext>
            </a:extLst>
          </p:cNvPr>
          <p:cNvSpPr>
            <a:spLocks noGrp="1"/>
          </p:cNvSpPr>
          <p:nvPr>
            <p:ph type="title"/>
          </p:nvPr>
        </p:nvSpPr>
        <p:spPr/>
        <p:txBody>
          <a:bodyPr/>
          <a:lstStyle/>
          <a:p>
            <a:endParaRPr lang="ru-RU"/>
          </a:p>
        </p:txBody>
      </p:sp>
      <p:pic>
        <p:nvPicPr>
          <p:cNvPr id="4" name="Объект 3">
            <a:extLst>
              <a:ext uri="{FF2B5EF4-FFF2-40B4-BE49-F238E27FC236}">
                <a16:creationId xmlns:a16="http://schemas.microsoft.com/office/drawing/2014/main" id="{3CFBBE00-15E6-407C-90A5-CC7E04691BF4}"/>
              </a:ext>
            </a:extLst>
          </p:cNvPr>
          <p:cNvPicPr>
            <a:picLocks noGrp="1" noChangeAspect="1"/>
          </p:cNvPicPr>
          <p:nvPr>
            <p:ph idx="1"/>
          </p:nvPr>
        </p:nvPicPr>
        <p:blipFill>
          <a:blip r:embed="rId2"/>
          <a:stretch>
            <a:fillRect/>
          </a:stretch>
        </p:blipFill>
        <p:spPr>
          <a:xfrm>
            <a:off x="682624" y="821055"/>
            <a:ext cx="10459017" cy="5215890"/>
          </a:xfrm>
          <a:prstGeom prst="rect">
            <a:avLst/>
          </a:prstGeom>
        </p:spPr>
      </p:pic>
    </p:spTree>
    <p:extLst>
      <p:ext uri="{BB962C8B-B14F-4D97-AF65-F5344CB8AC3E}">
        <p14:creationId xmlns:p14="http://schemas.microsoft.com/office/powerpoint/2010/main" val="39710857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a:extLst>
              <a:ext uri="{FF2B5EF4-FFF2-40B4-BE49-F238E27FC236}">
                <a16:creationId xmlns:a16="http://schemas.microsoft.com/office/drawing/2014/main" id="{2C7F2BDE-7E48-4547-B664-2B4C866F8F2B}"/>
              </a:ext>
            </a:extLst>
          </p:cNvPr>
          <p:cNvPicPr>
            <a:picLocks noGrp="1" noChangeAspect="1"/>
          </p:cNvPicPr>
          <p:nvPr>
            <p:ph idx="1"/>
          </p:nvPr>
        </p:nvPicPr>
        <p:blipFill>
          <a:blip r:embed="rId2"/>
          <a:stretch>
            <a:fillRect/>
          </a:stretch>
        </p:blipFill>
        <p:spPr>
          <a:xfrm>
            <a:off x="3867773" y="365760"/>
            <a:ext cx="5579296" cy="6214914"/>
          </a:xfrm>
          <a:prstGeom prst="rect">
            <a:avLst/>
          </a:prstGeom>
        </p:spPr>
      </p:pic>
      <p:sp>
        <p:nvSpPr>
          <p:cNvPr id="2" name="Заголовок 1">
            <a:extLst>
              <a:ext uri="{FF2B5EF4-FFF2-40B4-BE49-F238E27FC236}">
                <a16:creationId xmlns:a16="http://schemas.microsoft.com/office/drawing/2014/main" id="{146C54A1-D049-45F7-9EFB-E7FA5C1CCD73}"/>
              </a:ext>
            </a:extLst>
          </p:cNvPr>
          <p:cNvSpPr>
            <a:spLocks noGrp="1"/>
          </p:cNvSpPr>
          <p:nvPr>
            <p:ph type="title"/>
          </p:nvPr>
        </p:nvSpPr>
        <p:spPr>
          <a:xfrm>
            <a:off x="1261872" y="365760"/>
            <a:ext cx="9692640" cy="662940"/>
          </a:xfrm>
        </p:spPr>
        <p:txBody>
          <a:bodyPr>
            <a:normAutofit fontScale="90000"/>
          </a:bodyPr>
          <a:lstStyle/>
          <a:p>
            <a:r>
              <a:rPr lang="en-US" dirty="0"/>
              <a:t>Ventricular Tachycardia</a:t>
            </a:r>
            <a:endParaRPr lang="ru-RU" dirty="0"/>
          </a:p>
        </p:txBody>
      </p:sp>
    </p:spTree>
    <p:extLst>
      <p:ext uri="{BB962C8B-B14F-4D97-AF65-F5344CB8AC3E}">
        <p14:creationId xmlns:p14="http://schemas.microsoft.com/office/powerpoint/2010/main" val="17914170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4D9413-673A-4771-8807-A81B0E943CCB}"/>
              </a:ext>
            </a:extLst>
          </p:cNvPr>
          <p:cNvSpPr>
            <a:spLocks noGrp="1"/>
          </p:cNvSpPr>
          <p:nvPr>
            <p:ph type="title"/>
          </p:nvPr>
        </p:nvSpPr>
        <p:spPr/>
        <p:txBody>
          <a:bodyPr/>
          <a:lstStyle/>
          <a:p>
            <a:r>
              <a:rPr lang="en-US" dirty="0"/>
              <a:t>Ventricular Tachycardia</a:t>
            </a:r>
            <a:br>
              <a:rPr lang="en-US" dirty="0"/>
            </a:br>
            <a:endParaRPr lang="ru-RU" dirty="0"/>
          </a:p>
        </p:txBody>
      </p:sp>
      <p:sp>
        <p:nvSpPr>
          <p:cNvPr id="3" name="Объект 2">
            <a:extLst>
              <a:ext uri="{FF2B5EF4-FFF2-40B4-BE49-F238E27FC236}">
                <a16:creationId xmlns:a16="http://schemas.microsoft.com/office/drawing/2014/main" id="{47184D8D-EFB6-4EAE-A2AE-BC7D0F4D39F6}"/>
              </a:ext>
            </a:extLst>
          </p:cNvPr>
          <p:cNvSpPr>
            <a:spLocks noGrp="1"/>
          </p:cNvSpPr>
          <p:nvPr>
            <p:ph idx="1"/>
          </p:nvPr>
        </p:nvSpPr>
        <p:spPr>
          <a:xfrm>
            <a:off x="1261872" y="1390651"/>
            <a:ext cx="8595360" cy="5101590"/>
          </a:xfrm>
        </p:spPr>
        <p:txBody>
          <a:bodyPr>
            <a:normAutofit/>
          </a:bodyPr>
          <a:lstStyle/>
          <a:p>
            <a:pPr>
              <a:spcBef>
                <a:spcPts val="600"/>
              </a:spcBef>
            </a:pPr>
            <a:r>
              <a:rPr lang="en-US" sz="2000" dirty="0"/>
              <a:t>Ventricular Tachycardia = 3 or more ventricular ectopic beats (VEB) at a rate of &gt; 130 beats/min</a:t>
            </a:r>
          </a:p>
          <a:p>
            <a:pPr>
              <a:spcBef>
                <a:spcPts val="600"/>
              </a:spcBef>
            </a:pPr>
            <a:r>
              <a:rPr lang="en-US" sz="2000" dirty="0"/>
              <a:t>If &gt; 30 seconds = sustained</a:t>
            </a:r>
          </a:p>
          <a:p>
            <a:pPr>
              <a:spcBef>
                <a:spcPts val="600"/>
              </a:spcBef>
            </a:pPr>
            <a:r>
              <a:rPr lang="en-US" sz="2000" dirty="0"/>
              <a:t>can be </a:t>
            </a:r>
            <a:r>
              <a:rPr lang="en-US" sz="2000" dirty="0" err="1"/>
              <a:t>monophoric</a:t>
            </a:r>
            <a:r>
              <a:rPr lang="en-US" sz="2000" dirty="0"/>
              <a:t> or polymorphic</a:t>
            </a:r>
          </a:p>
          <a:p>
            <a:pPr marL="0" indent="0">
              <a:spcBef>
                <a:spcPts val="600"/>
              </a:spcBef>
              <a:buNone/>
            </a:pPr>
            <a:endParaRPr lang="en-US" sz="2000" dirty="0"/>
          </a:p>
          <a:p>
            <a:pPr marL="0" indent="0">
              <a:spcBef>
                <a:spcPts val="600"/>
              </a:spcBef>
              <a:buNone/>
            </a:pPr>
            <a:r>
              <a:rPr lang="en-US" sz="2000" dirty="0"/>
              <a:t>TYPES</a:t>
            </a:r>
          </a:p>
          <a:p>
            <a:pPr marL="0" indent="0">
              <a:spcBef>
                <a:spcPts val="600"/>
              </a:spcBef>
              <a:buNone/>
            </a:pPr>
            <a:endParaRPr lang="en-US" sz="2000" dirty="0"/>
          </a:p>
          <a:p>
            <a:pPr marL="0" indent="0">
              <a:spcBef>
                <a:spcPts val="600"/>
              </a:spcBef>
              <a:buNone/>
            </a:pPr>
            <a:endParaRPr lang="en-US" sz="2000" dirty="0"/>
          </a:p>
          <a:p>
            <a:pPr marL="0" indent="0">
              <a:spcBef>
                <a:spcPts val="600"/>
              </a:spcBef>
              <a:buNone/>
            </a:pPr>
            <a:endParaRPr lang="en-US" sz="2000" dirty="0"/>
          </a:p>
          <a:p>
            <a:pPr marL="0" indent="0">
              <a:spcBef>
                <a:spcPts val="600"/>
              </a:spcBef>
              <a:buNone/>
            </a:pPr>
            <a:endParaRPr lang="en-US" sz="2000" dirty="0"/>
          </a:p>
          <a:p>
            <a:pPr marL="0" indent="0">
              <a:spcBef>
                <a:spcPts val="600"/>
              </a:spcBef>
              <a:buNone/>
            </a:pPr>
            <a:endParaRPr lang="en-US" sz="2000" dirty="0"/>
          </a:p>
          <a:p>
            <a:pPr marL="0" indent="0">
              <a:spcBef>
                <a:spcPts val="600"/>
              </a:spcBef>
              <a:buNone/>
            </a:pPr>
            <a:endParaRPr lang="en-US" sz="2000" dirty="0"/>
          </a:p>
          <a:p>
            <a:pPr marL="0" indent="0">
              <a:spcBef>
                <a:spcPts val="600"/>
              </a:spcBef>
              <a:buNone/>
            </a:pPr>
            <a:r>
              <a:rPr lang="en-US" sz="2000" dirty="0"/>
              <a:t>treatment is the same for both</a:t>
            </a:r>
            <a:endParaRPr lang="ru-RU" sz="2000" dirty="0"/>
          </a:p>
        </p:txBody>
      </p:sp>
      <p:graphicFrame>
        <p:nvGraphicFramePr>
          <p:cNvPr id="4" name="Таблица 4">
            <a:extLst>
              <a:ext uri="{FF2B5EF4-FFF2-40B4-BE49-F238E27FC236}">
                <a16:creationId xmlns:a16="http://schemas.microsoft.com/office/drawing/2014/main" id="{99031BD7-D5C8-4851-9228-062D7FA0BC00}"/>
              </a:ext>
            </a:extLst>
          </p:cNvPr>
          <p:cNvGraphicFramePr>
            <a:graphicFrameLocks noGrp="1"/>
          </p:cNvGraphicFramePr>
          <p:nvPr>
            <p:extLst>
              <p:ext uri="{D42A27DB-BD31-4B8C-83A1-F6EECF244321}">
                <p14:modId xmlns:p14="http://schemas.microsoft.com/office/powerpoint/2010/main" val="2544493480"/>
              </p:ext>
            </p:extLst>
          </p:nvPr>
        </p:nvGraphicFramePr>
        <p:xfrm>
          <a:off x="1261872" y="3807460"/>
          <a:ext cx="9006078" cy="2072640"/>
        </p:xfrm>
        <a:graphic>
          <a:graphicData uri="http://schemas.openxmlformats.org/drawingml/2006/table">
            <a:tbl>
              <a:tblPr firstRow="1" bandRow="1">
                <a:tableStyleId>{2D5ABB26-0587-4C30-8999-92F81FD0307C}</a:tableStyleId>
              </a:tblPr>
              <a:tblGrid>
                <a:gridCol w="4503039">
                  <a:extLst>
                    <a:ext uri="{9D8B030D-6E8A-4147-A177-3AD203B41FA5}">
                      <a16:colId xmlns:a16="http://schemas.microsoft.com/office/drawing/2014/main" val="1515545465"/>
                    </a:ext>
                  </a:extLst>
                </a:gridCol>
                <a:gridCol w="4503039">
                  <a:extLst>
                    <a:ext uri="{9D8B030D-6E8A-4147-A177-3AD203B41FA5}">
                      <a16:colId xmlns:a16="http://schemas.microsoft.com/office/drawing/2014/main" val="3859309113"/>
                    </a:ext>
                  </a:extLst>
                </a:gridCol>
              </a:tblGrid>
              <a:tr h="1865948">
                <a:tc>
                  <a:txBody>
                    <a:bodyPr/>
                    <a:lstStyle/>
                    <a:p>
                      <a:pPr marL="0" indent="0">
                        <a:spcBef>
                          <a:spcPts val="600"/>
                        </a:spcBef>
                        <a:buNone/>
                      </a:pPr>
                      <a:r>
                        <a:rPr lang="en-US" sz="2000" dirty="0"/>
                        <a:t>Monomorphic</a:t>
                      </a:r>
                    </a:p>
                    <a:p>
                      <a:pPr>
                        <a:spcBef>
                          <a:spcPts val="600"/>
                        </a:spcBef>
                      </a:pPr>
                      <a:endParaRPr lang="en-US" sz="2000" dirty="0"/>
                    </a:p>
                    <a:p>
                      <a:pPr marL="285750" indent="-285750">
                        <a:spcBef>
                          <a:spcPts val="600"/>
                        </a:spcBef>
                        <a:buFont typeface="Arial" panose="020B0604020202020204" pitchFamily="34" charset="0"/>
                        <a:buChar char="•"/>
                      </a:pPr>
                      <a:r>
                        <a:rPr lang="en-US" sz="2000" dirty="0"/>
                        <a:t>most common</a:t>
                      </a:r>
                    </a:p>
                    <a:p>
                      <a:pPr marL="285750" indent="-285750">
                        <a:spcBef>
                          <a:spcPts val="600"/>
                        </a:spcBef>
                        <a:buFont typeface="Arial" panose="020B0604020202020204" pitchFamily="34" charset="0"/>
                        <a:buChar char="•"/>
                      </a:pPr>
                      <a:r>
                        <a:rPr lang="en-US" sz="2000" dirty="0"/>
                        <a:t>associated with MI</a:t>
                      </a:r>
                    </a:p>
                    <a:p>
                      <a:endParaRPr lang="ru-RU" sz="2000" dirty="0"/>
                    </a:p>
                  </a:txBody>
                  <a:tcPr/>
                </a:tc>
                <a:tc>
                  <a:txBody>
                    <a:bodyPr/>
                    <a:lstStyle/>
                    <a:p>
                      <a:pPr>
                        <a:spcBef>
                          <a:spcPts val="600"/>
                        </a:spcBef>
                      </a:pPr>
                      <a:r>
                        <a:rPr lang="en-US" sz="2000" dirty="0"/>
                        <a:t>Polymorphic</a:t>
                      </a:r>
                    </a:p>
                    <a:p>
                      <a:pPr>
                        <a:spcBef>
                          <a:spcPts val="600"/>
                        </a:spcBef>
                      </a:pPr>
                      <a:endParaRPr lang="en-US" sz="2000" dirty="0"/>
                    </a:p>
                    <a:p>
                      <a:pPr>
                        <a:spcBef>
                          <a:spcPts val="600"/>
                        </a:spcBef>
                      </a:pPr>
                      <a:r>
                        <a:rPr lang="en-US" sz="2000" dirty="0"/>
                        <a:t>QRS at 200 beats/min or more which change amplitude and axis so they appear to twist around the baseline </a:t>
                      </a:r>
                    </a:p>
                    <a:p>
                      <a:endParaRPr lang="ru-RU" sz="2000" dirty="0"/>
                    </a:p>
                  </a:txBody>
                  <a:tcPr/>
                </a:tc>
                <a:extLst>
                  <a:ext uri="{0D108BD9-81ED-4DB2-BD59-A6C34878D82A}">
                    <a16:rowId xmlns:a16="http://schemas.microsoft.com/office/drawing/2014/main" val="1251684568"/>
                  </a:ext>
                </a:extLst>
              </a:tr>
            </a:tbl>
          </a:graphicData>
        </a:graphic>
      </p:graphicFrame>
    </p:spTree>
    <p:extLst>
      <p:ext uri="{BB962C8B-B14F-4D97-AF65-F5344CB8AC3E}">
        <p14:creationId xmlns:p14="http://schemas.microsoft.com/office/powerpoint/2010/main" val="27997566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5B8261B-D07F-4E15-AEF9-DA545D75823F}"/>
              </a:ext>
            </a:extLst>
          </p:cNvPr>
          <p:cNvSpPr>
            <a:spLocks noGrp="1"/>
          </p:cNvSpPr>
          <p:nvPr>
            <p:ph type="title"/>
          </p:nvPr>
        </p:nvSpPr>
        <p:spPr/>
        <p:txBody>
          <a:bodyPr/>
          <a:lstStyle/>
          <a:p>
            <a:endParaRPr lang="ru-RU"/>
          </a:p>
        </p:txBody>
      </p:sp>
      <p:pic>
        <p:nvPicPr>
          <p:cNvPr id="4" name="Объект 3">
            <a:extLst>
              <a:ext uri="{FF2B5EF4-FFF2-40B4-BE49-F238E27FC236}">
                <a16:creationId xmlns:a16="http://schemas.microsoft.com/office/drawing/2014/main" id="{73BC2BF2-AA98-49AD-ABA7-2F056DF83E9E}"/>
              </a:ext>
            </a:extLst>
          </p:cNvPr>
          <p:cNvPicPr>
            <a:picLocks noGrp="1" noChangeAspect="1"/>
          </p:cNvPicPr>
          <p:nvPr>
            <p:ph idx="1"/>
          </p:nvPr>
        </p:nvPicPr>
        <p:blipFill>
          <a:blip r:embed="rId2"/>
          <a:stretch>
            <a:fillRect/>
          </a:stretch>
        </p:blipFill>
        <p:spPr>
          <a:xfrm>
            <a:off x="1935861" y="365760"/>
            <a:ext cx="8344662" cy="6387582"/>
          </a:xfrm>
          <a:prstGeom prst="rect">
            <a:avLst/>
          </a:prstGeom>
        </p:spPr>
      </p:pic>
    </p:spTree>
    <p:extLst>
      <p:ext uri="{BB962C8B-B14F-4D97-AF65-F5344CB8AC3E}">
        <p14:creationId xmlns:p14="http://schemas.microsoft.com/office/powerpoint/2010/main" val="1422312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09FEB6-1D1F-4909-9FA4-F953AF19EB26}"/>
              </a:ext>
            </a:extLst>
          </p:cNvPr>
          <p:cNvSpPr>
            <a:spLocks noGrp="1"/>
          </p:cNvSpPr>
          <p:nvPr>
            <p:ph type="title"/>
          </p:nvPr>
        </p:nvSpPr>
        <p:spPr/>
        <p:txBody>
          <a:bodyPr/>
          <a:lstStyle/>
          <a:p>
            <a:endParaRPr lang="ru-RU"/>
          </a:p>
        </p:txBody>
      </p:sp>
      <p:pic>
        <p:nvPicPr>
          <p:cNvPr id="4" name="Объект 4">
            <a:extLst>
              <a:ext uri="{FF2B5EF4-FFF2-40B4-BE49-F238E27FC236}">
                <a16:creationId xmlns:a16="http://schemas.microsoft.com/office/drawing/2014/main" id="{2D380C9D-516B-4DF7-8C8B-080BF3DE3EF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7052" y="182880"/>
            <a:ext cx="10252875" cy="6492240"/>
          </a:xfrm>
        </p:spPr>
      </p:pic>
      <p:sp>
        <p:nvSpPr>
          <p:cNvPr id="3" name="TextBox 2">
            <a:extLst>
              <a:ext uri="{FF2B5EF4-FFF2-40B4-BE49-F238E27FC236}">
                <a16:creationId xmlns:a16="http://schemas.microsoft.com/office/drawing/2014/main" id="{9E291353-1450-4ADE-8BD0-4CCCEE23320E}"/>
              </a:ext>
            </a:extLst>
          </p:cNvPr>
          <p:cNvSpPr txBox="1"/>
          <p:nvPr/>
        </p:nvSpPr>
        <p:spPr>
          <a:xfrm>
            <a:off x="4381500" y="5969020"/>
            <a:ext cx="2916632" cy="523220"/>
          </a:xfrm>
          <a:prstGeom prst="rect">
            <a:avLst/>
          </a:prstGeom>
          <a:noFill/>
        </p:spPr>
        <p:txBody>
          <a:bodyPr wrap="none" rtlCol="0">
            <a:spAutoFit/>
          </a:bodyPr>
          <a:lstStyle/>
          <a:p>
            <a:r>
              <a:rPr lang="en-US" sz="2800" dirty="0"/>
              <a:t>Torsade de Pointes</a:t>
            </a:r>
            <a:endParaRPr lang="ru-RU" sz="2800" dirty="0"/>
          </a:p>
        </p:txBody>
      </p:sp>
    </p:spTree>
    <p:extLst>
      <p:ext uri="{BB962C8B-B14F-4D97-AF65-F5344CB8AC3E}">
        <p14:creationId xmlns:p14="http://schemas.microsoft.com/office/powerpoint/2010/main" val="5010314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2B8963AA-FADD-473D-8874-BE7461700134}"/>
              </a:ext>
            </a:extLst>
          </p:cNvPr>
          <p:cNvPicPr>
            <a:picLocks noChangeAspect="1"/>
          </p:cNvPicPr>
          <p:nvPr/>
        </p:nvPicPr>
        <p:blipFill>
          <a:blip r:embed="rId2"/>
          <a:stretch>
            <a:fillRect/>
          </a:stretch>
        </p:blipFill>
        <p:spPr>
          <a:xfrm>
            <a:off x="6572250" y="3429000"/>
            <a:ext cx="5619750" cy="3028950"/>
          </a:xfrm>
          <a:prstGeom prst="rect">
            <a:avLst/>
          </a:prstGeom>
          <a:ln w="38100" cap="sq">
            <a:solidFill>
              <a:srgbClr val="353537"/>
            </a:solidFill>
            <a:prstDash val="solid"/>
            <a:miter lim="800000"/>
          </a:ln>
          <a:effectLst>
            <a:outerShdw blurRad="50800" dist="38100" dir="2700000" algn="tl" rotWithShape="0">
              <a:srgbClr val="000000">
                <a:alpha val="43000"/>
              </a:srgbClr>
            </a:outerShdw>
          </a:effectLst>
        </p:spPr>
      </p:pic>
      <p:sp>
        <p:nvSpPr>
          <p:cNvPr id="2" name="Заголовок 1">
            <a:extLst>
              <a:ext uri="{FF2B5EF4-FFF2-40B4-BE49-F238E27FC236}">
                <a16:creationId xmlns:a16="http://schemas.microsoft.com/office/drawing/2014/main" id="{05B5C4E3-5006-4D51-9AD3-15E1E8C8F7BC}"/>
              </a:ext>
            </a:extLst>
          </p:cNvPr>
          <p:cNvSpPr>
            <a:spLocks noGrp="1"/>
          </p:cNvSpPr>
          <p:nvPr>
            <p:ph type="title"/>
          </p:nvPr>
        </p:nvSpPr>
        <p:spPr>
          <a:xfrm>
            <a:off x="773431" y="249072"/>
            <a:ext cx="9692640" cy="1325562"/>
          </a:xfrm>
        </p:spPr>
        <p:txBody>
          <a:bodyPr/>
          <a:lstStyle/>
          <a:p>
            <a:r>
              <a:rPr lang="en-US" dirty="0"/>
              <a:t>Ventricular Flutter</a:t>
            </a:r>
            <a:br>
              <a:rPr lang="en-US" dirty="0"/>
            </a:br>
            <a:endParaRPr lang="ru-RU" dirty="0"/>
          </a:p>
        </p:txBody>
      </p:sp>
      <p:sp>
        <p:nvSpPr>
          <p:cNvPr id="3" name="Объект 2">
            <a:extLst>
              <a:ext uri="{FF2B5EF4-FFF2-40B4-BE49-F238E27FC236}">
                <a16:creationId xmlns:a16="http://schemas.microsoft.com/office/drawing/2014/main" id="{FF4A52D3-4195-4439-9376-AF1BEC8C968E}"/>
              </a:ext>
            </a:extLst>
          </p:cNvPr>
          <p:cNvSpPr>
            <a:spLocks noGrp="1"/>
          </p:cNvSpPr>
          <p:nvPr>
            <p:ph idx="1"/>
          </p:nvPr>
        </p:nvSpPr>
        <p:spPr>
          <a:xfrm>
            <a:off x="773431" y="1234823"/>
            <a:ext cx="9692639" cy="5374105"/>
          </a:xfrm>
        </p:spPr>
        <p:txBody>
          <a:bodyPr>
            <a:normAutofit/>
          </a:bodyPr>
          <a:lstStyle/>
          <a:p>
            <a:pPr marL="0" indent="0">
              <a:spcBef>
                <a:spcPts val="600"/>
              </a:spcBef>
              <a:buNone/>
            </a:pPr>
            <a:r>
              <a:rPr lang="en-US" sz="2000" dirty="0"/>
              <a:t>Extreme form of ventricular tachycardia (VT) with loss of </a:t>
            </a:r>
            <a:r>
              <a:rPr lang="en-US" sz="2000" dirty="0" err="1"/>
              <a:t>organised</a:t>
            </a:r>
            <a:r>
              <a:rPr lang="en-US" sz="2000" dirty="0"/>
              <a:t> electrical activity</a:t>
            </a:r>
          </a:p>
          <a:p>
            <a:pPr>
              <a:spcBef>
                <a:spcPts val="600"/>
              </a:spcBef>
            </a:pPr>
            <a:endParaRPr lang="en-US" sz="2000" dirty="0"/>
          </a:p>
          <a:p>
            <a:pPr>
              <a:spcBef>
                <a:spcPts val="600"/>
              </a:spcBef>
            </a:pPr>
            <a:r>
              <a:rPr lang="en-US" sz="2000" dirty="0"/>
              <a:t>Associated with rapid and profound hemodynamic compromise</a:t>
            </a:r>
          </a:p>
          <a:p>
            <a:pPr>
              <a:spcBef>
                <a:spcPts val="600"/>
              </a:spcBef>
            </a:pPr>
            <a:r>
              <a:rPr lang="en-US" sz="2000" dirty="0"/>
              <a:t>Usually short lived due to progression to ventricular fibrillation</a:t>
            </a:r>
          </a:p>
          <a:p>
            <a:pPr>
              <a:spcBef>
                <a:spcPts val="600"/>
              </a:spcBef>
            </a:pPr>
            <a:r>
              <a:rPr lang="en-US" sz="2000" dirty="0"/>
              <a:t>As with ventricular fibrillation rapid initiation of advanced life support is required</a:t>
            </a:r>
          </a:p>
          <a:p>
            <a:pPr marL="0" indent="0">
              <a:spcBef>
                <a:spcPts val="600"/>
              </a:spcBef>
              <a:buNone/>
            </a:pPr>
            <a:endParaRPr lang="en-US" sz="2000" dirty="0"/>
          </a:p>
          <a:p>
            <a:pPr marL="0" indent="0">
              <a:spcBef>
                <a:spcPts val="600"/>
              </a:spcBef>
              <a:buNone/>
            </a:pPr>
            <a:r>
              <a:rPr lang="en-US" sz="2000" b="1" dirty="0"/>
              <a:t>How to Recognize Ventricular Flutter</a:t>
            </a:r>
          </a:p>
          <a:p>
            <a:pPr>
              <a:spcBef>
                <a:spcPts val="600"/>
              </a:spcBef>
            </a:pPr>
            <a:r>
              <a:rPr lang="en-US" sz="2000" dirty="0"/>
              <a:t>Continuous Sine Wave</a:t>
            </a:r>
          </a:p>
          <a:p>
            <a:pPr>
              <a:spcBef>
                <a:spcPts val="600"/>
              </a:spcBef>
            </a:pPr>
            <a:r>
              <a:rPr lang="en-US" sz="2000" dirty="0"/>
              <a:t>No identifiable P waves, QRS complexes, or T waves</a:t>
            </a:r>
          </a:p>
          <a:p>
            <a:pPr>
              <a:spcBef>
                <a:spcPts val="600"/>
              </a:spcBef>
            </a:pPr>
            <a:r>
              <a:rPr lang="en-US" sz="2000" dirty="0"/>
              <a:t>Rate usually &gt; 200 beats / min</a:t>
            </a:r>
          </a:p>
          <a:p>
            <a:pPr marL="0" indent="0">
              <a:spcBef>
                <a:spcPts val="600"/>
              </a:spcBef>
              <a:buNone/>
            </a:pPr>
            <a:endParaRPr lang="en-US" sz="2000" dirty="0"/>
          </a:p>
          <a:p>
            <a:pPr marL="0" indent="0">
              <a:spcBef>
                <a:spcPts val="600"/>
              </a:spcBef>
              <a:buNone/>
            </a:pPr>
            <a:r>
              <a:rPr lang="en-US" sz="2000" i="1" dirty="0"/>
              <a:t>Clinical Pearl</a:t>
            </a:r>
          </a:p>
          <a:p>
            <a:pPr>
              <a:spcBef>
                <a:spcPts val="600"/>
              </a:spcBef>
            </a:pPr>
            <a:r>
              <a:rPr lang="en-US" sz="2000" i="1" dirty="0"/>
              <a:t>The ECG looks identical when viewed upside down!</a:t>
            </a:r>
            <a:endParaRPr lang="ru-RU" sz="2000" i="1" dirty="0"/>
          </a:p>
        </p:txBody>
      </p:sp>
    </p:spTree>
    <p:extLst>
      <p:ext uri="{BB962C8B-B14F-4D97-AF65-F5344CB8AC3E}">
        <p14:creationId xmlns:p14="http://schemas.microsoft.com/office/powerpoint/2010/main" val="23281439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1EE6132-BE77-427B-BF20-444302A00093}"/>
              </a:ext>
            </a:extLst>
          </p:cNvPr>
          <p:cNvSpPr>
            <a:spLocks noGrp="1"/>
          </p:cNvSpPr>
          <p:nvPr>
            <p:ph type="title"/>
          </p:nvPr>
        </p:nvSpPr>
        <p:spPr/>
        <p:txBody>
          <a:bodyPr/>
          <a:lstStyle/>
          <a:p>
            <a:endParaRPr lang="ru-RU"/>
          </a:p>
        </p:txBody>
      </p:sp>
      <p:pic>
        <p:nvPicPr>
          <p:cNvPr id="4" name="Объект 3">
            <a:extLst>
              <a:ext uri="{FF2B5EF4-FFF2-40B4-BE49-F238E27FC236}">
                <a16:creationId xmlns:a16="http://schemas.microsoft.com/office/drawing/2014/main" id="{A167F504-B661-4693-827F-7C80AEED1D8A}"/>
              </a:ext>
            </a:extLst>
          </p:cNvPr>
          <p:cNvPicPr>
            <a:picLocks noGrp="1" noChangeAspect="1"/>
          </p:cNvPicPr>
          <p:nvPr>
            <p:ph idx="1"/>
          </p:nvPr>
        </p:nvPicPr>
        <p:blipFill>
          <a:blip r:embed="rId2"/>
          <a:stretch>
            <a:fillRect/>
          </a:stretch>
        </p:blipFill>
        <p:spPr>
          <a:xfrm>
            <a:off x="66306" y="1540043"/>
            <a:ext cx="11177725" cy="4042610"/>
          </a:xfrm>
          <a:prstGeom prst="rect">
            <a:avLst/>
          </a:prstGeom>
        </p:spPr>
      </p:pic>
    </p:spTree>
    <p:extLst>
      <p:ext uri="{BB962C8B-B14F-4D97-AF65-F5344CB8AC3E}">
        <p14:creationId xmlns:p14="http://schemas.microsoft.com/office/powerpoint/2010/main" val="33168578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12B5BA2-1581-42C5-977D-505D4C0A9462}"/>
              </a:ext>
            </a:extLst>
          </p:cNvPr>
          <p:cNvSpPr>
            <a:spLocks noGrp="1"/>
          </p:cNvSpPr>
          <p:nvPr>
            <p:ph type="title"/>
          </p:nvPr>
        </p:nvSpPr>
        <p:spPr/>
        <p:txBody>
          <a:bodyPr/>
          <a:lstStyle/>
          <a:p>
            <a:endParaRPr lang="ru-RU"/>
          </a:p>
        </p:txBody>
      </p:sp>
      <p:pic>
        <p:nvPicPr>
          <p:cNvPr id="4" name="Объект 3">
            <a:extLst>
              <a:ext uri="{FF2B5EF4-FFF2-40B4-BE49-F238E27FC236}">
                <a16:creationId xmlns:a16="http://schemas.microsoft.com/office/drawing/2014/main" id="{F29FECF8-E2FD-496D-A4C6-093382E7DD1E}"/>
              </a:ext>
            </a:extLst>
          </p:cNvPr>
          <p:cNvPicPr>
            <a:picLocks noGrp="1" noChangeAspect="1"/>
          </p:cNvPicPr>
          <p:nvPr>
            <p:ph idx="1"/>
          </p:nvPr>
        </p:nvPicPr>
        <p:blipFill>
          <a:blip r:embed="rId2"/>
          <a:stretch>
            <a:fillRect/>
          </a:stretch>
        </p:blipFill>
        <p:spPr>
          <a:xfrm>
            <a:off x="1105757" y="365760"/>
            <a:ext cx="9118898" cy="6157205"/>
          </a:xfrm>
          <a:prstGeom prst="rect">
            <a:avLst/>
          </a:prstGeom>
        </p:spPr>
      </p:pic>
    </p:spTree>
    <p:extLst>
      <p:ext uri="{BB962C8B-B14F-4D97-AF65-F5344CB8AC3E}">
        <p14:creationId xmlns:p14="http://schemas.microsoft.com/office/powerpoint/2010/main" val="13006471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75D46F0-0339-4FBA-BFFE-256680421E2B}"/>
              </a:ext>
            </a:extLst>
          </p:cNvPr>
          <p:cNvSpPr>
            <a:spLocks noGrp="1"/>
          </p:cNvSpPr>
          <p:nvPr>
            <p:ph type="title"/>
          </p:nvPr>
        </p:nvSpPr>
        <p:spPr/>
        <p:txBody>
          <a:bodyPr/>
          <a:lstStyle/>
          <a:p>
            <a:r>
              <a:rPr lang="en-US" sz="4000" dirty="0"/>
              <a:t>Ventricular Fibrillation</a:t>
            </a:r>
            <a:br>
              <a:rPr lang="en-US" dirty="0"/>
            </a:br>
            <a:endParaRPr lang="ru-RU" dirty="0"/>
          </a:p>
        </p:txBody>
      </p:sp>
      <p:sp>
        <p:nvSpPr>
          <p:cNvPr id="3" name="Объект 2">
            <a:extLst>
              <a:ext uri="{FF2B5EF4-FFF2-40B4-BE49-F238E27FC236}">
                <a16:creationId xmlns:a16="http://schemas.microsoft.com/office/drawing/2014/main" id="{736DD50C-F7AD-4CB5-BCF6-73732864A7B0}"/>
              </a:ext>
            </a:extLst>
          </p:cNvPr>
          <p:cNvSpPr>
            <a:spLocks noGrp="1"/>
          </p:cNvSpPr>
          <p:nvPr>
            <p:ph idx="1"/>
          </p:nvPr>
        </p:nvSpPr>
        <p:spPr/>
        <p:txBody>
          <a:bodyPr/>
          <a:lstStyle/>
          <a:p>
            <a:pPr marL="0" indent="0">
              <a:buNone/>
            </a:pPr>
            <a:r>
              <a:rPr lang="en-US" dirty="0"/>
              <a:t>Ventricular fibrillation (VF) is the most important shockable cardiac arrest rhythm. It is invariably fatal unless advanced life support is rapidly instituted.</a:t>
            </a:r>
          </a:p>
          <a:p>
            <a:pPr marL="0" indent="0">
              <a:buNone/>
            </a:pPr>
            <a:endParaRPr lang="en-US" dirty="0"/>
          </a:p>
          <a:p>
            <a:pPr marL="0" indent="0">
              <a:buNone/>
            </a:pPr>
            <a:endParaRPr lang="ru-RU" dirty="0"/>
          </a:p>
        </p:txBody>
      </p:sp>
      <p:pic>
        <p:nvPicPr>
          <p:cNvPr id="2052" name="Picture 4" descr="PVT-with-verapamil 2">
            <a:extLst>
              <a:ext uri="{FF2B5EF4-FFF2-40B4-BE49-F238E27FC236}">
                <a16:creationId xmlns:a16="http://schemas.microsoft.com/office/drawing/2014/main" id="{D06D6B6B-65FC-4655-B720-9DBC50AF1F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1872" y="3139864"/>
            <a:ext cx="9553587" cy="2783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06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094132B-2577-409A-AB37-B48AAB1E50F9}"/>
              </a:ext>
            </a:extLst>
          </p:cNvPr>
          <p:cNvSpPr>
            <a:spLocks noGrp="1"/>
          </p:cNvSpPr>
          <p:nvPr>
            <p:ph idx="1"/>
          </p:nvPr>
        </p:nvSpPr>
        <p:spPr>
          <a:xfrm>
            <a:off x="1261872" y="817384"/>
            <a:ext cx="8595360" cy="5362753"/>
          </a:xfrm>
        </p:spPr>
        <p:txBody>
          <a:bodyPr>
            <a:normAutofit/>
          </a:bodyPr>
          <a:lstStyle/>
          <a:p>
            <a:pPr marL="0" indent="0">
              <a:buNone/>
            </a:pPr>
            <a:r>
              <a:rPr lang="en-US" sz="2400" b="1" dirty="0"/>
              <a:t>ECG findings in Ventricular Fibrillation (VF)</a:t>
            </a:r>
          </a:p>
          <a:p>
            <a:r>
              <a:rPr lang="en-US" sz="2400" dirty="0"/>
              <a:t>Chaotic irregular deflections of varying amplitude</a:t>
            </a:r>
          </a:p>
          <a:p>
            <a:r>
              <a:rPr lang="en-US" sz="2400" dirty="0"/>
              <a:t>No identifiable P waves, QRS complexes, or T waves</a:t>
            </a:r>
          </a:p>
          <a:p>
            <a:r>
              <a:rPr lang="en-US" sz="2400" dirty="0"/>
              <a:t>Rate 150 to 500 per minute</a:t>
            </a:r>
          </a:p>
          <a:p>
            <a:r>
              <a:rPr lang="en-US" sz="2400" dirty="0"/>
              <a:t>Amplitude decreases with duration (coarse VF –&gt; fine VF)</a:t>
            </a:r>
            <a:endParaRPr lang="ru-RU" sz="2400" dirty="0"/>
          </a:p>
        </p:txBody>
      </p:sp>
      <p:pic>
        <p:nvPicPr>
          <p:cNvPr id="4" name="Рисунок 3">
            <a:extLst>
              <a:ext uri="{FF2B5EF4-FFF2-40B4-BE49-F238E27FC236}">
                <a16:creationId xmlns:a16="http://schemas.microsoft.com/office/drawing/2014/main" id="{237D137E-D7B0-43CF-B665-71CED99B3421}"/>
              </a:ext>
            </a:extLst>
          </p:cNvPr>
          <p:cNvPicPr>
            <a:picLocks noChangeAspect="1"/>
          </p:cNvPicPr>
          <p:nvPr/>
        </p:nvPicPr>
        <p:blipFill>
          <a:blip r:embed="rId2"/>
          <a:stretch>
            <a:fillRect/>
          </a:stretch>
        </p:blipFill>
        <p:spPr>
          <a:xfrm>
            <a:off x="1261872" y="4264944"/>
            <a:ext cx="8239125" cy="1247775"/>
          </a:xfrm>
          <a:prstGeom prst="rect">
            <a:avLst/>
          </a:prstGeom>
        </p:spPr>
      </p:pic>
      <p:sp>
        <p:nvSpPr>
          <p:cNvPr id="5" name="Прямоугольник 4">
            <a:extLst>
              <a:ext uri="{FF2B5EF4-FFF2-40B4-BE49-F238E27FC236}">
                <a16:creationId xmlns:a16="http://schemas.microsoft.com/office/drawing/2014/main" id="{FC55085C-5D19-4491-A9A2-65526491BA88}"/>
              </a:ext>
            </a:extLst>
          </p:cNvPr>
          <p:cNvSpPr/>
          <p:nvPr/>
        </p:nvSpPr>
        <p:spPr>
          <a:xfrm>
            <a:off x="1261872" y="5671284"/>
            <a:ext cx="8239125" cy="707886"/>
          </a:xfrm>
          <a:prstGeom prst="rect">
            <a:avLst/>
          </a:prstGeom>
        </p:spPr>
        <p:txBody>
          <a:bodyPr wrap="square">
            <a:spAutoFit/>
          </a:bodyPr>
          <a:lstStyle/>
          <a:p>
            <a:r>
              <a:rPr lang="en-US" sz="2000" b="1" dirty="0">
                <a:latin typeface="-apple-system"/>
              </a:rPr>
              <a:t>Ventricular fibrillation (rhythm strip):</a:t>
            </a:r>
            <a:r>
              <a:rPr lang="en-US" sz="2000" dirty="0">
                <a:latin typeface="-apple-system"/>
              </a:rPr>
              <a:t> Chaotic irregular deflections without identifiable P-QRS-T waves</a:t>
            </a:r>
            <a:endParaRPr lang="ru-RU" sz="2000" dirty="0"/>
          </a:p>
        </p:txBody>
      </p:sp>
    </p:spTree>
    <p:extLst>
      <p:ext uri="{BB962C8B-B14F-4D97-AF65-F5344CB8AC3E}">
        <p14:creationId xmlns:p14="http://schemas.microsoft.com/office/powerpoint/2010/main" val="37920692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D016459-8719-4AA2-98B5-2DF7D0727E2B}"/>
              </a:ext>
            </a:extLst>
          </p:cNvPr>
          <p:cNvSpPr>
            <a:spLocks noGrp="1"/>
          </p:cNvSpPr>
          <p:nvPr>
            <p:ph type="title"/>
          </p:nvPr>
        </p:nvSpPr>
        <p:spPr>
          <a:xfrm>
            <a:off x="1249680" y="433136"/>
            <a:ext cx="9692640" cy="892425"/>
          </a:xfrm>
        </p:spPr>
        <p:txBody>
          <a:bodyPr/>
          <a:lstStyle/>
          <a:p>
            <a:r>
              <a:rPr lang="en-US" dirty="0" err="1"/>
              <a:t>Ventrical</a:t>
            </a:r>
            <a:r>
              <a:rPr lang="en-US" dirty="0"/>
              <a:t> fibrillation</a:t>
            </a:r>
            <a:endParaRPr lang="ru-RU" dirty="0"/>
          </a:p>
        </p:txBody>
      </p:sp>
      <p:pic>
        <p:nvPicPr>
          <p:cNvPr id="4" name="Picture 2" descr="https://s-k-k.su/wp-content/uploads/fibrilljacija_geludochkov_ekg-2.jpg">
            <a:extLst>
              <a:ext uri="{FF2B5EF4-FFF2-40B4-BE49-F238E27FC236}">
                <a16:creationId xmlns:a16="http://schemas.microsoft.com/office/drawing/2014/main" id="{7167923C-598D-4D12-9E11-5924385EA667}"/>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5079"/>
          <a:stretch/>
        </p:blipFill>
        <p:spPr bwMode="auto">
          <a:xfrm>
            <a:off x="858982" y="1457558"/>
            <a:ext cx="9692640" cy="5144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7853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78C373D-53DB-45C8-A16A-94A98754288A}"/>
              </a:ext>
            </a:extLst>
          </p:cNvPr>
          <p:cNvSpPr>
            <a:spLocks noGrp="1"/>
          </p:cNvSpPr>
          <p:nvPr>
            <p:ph type="title"/>
          </p:nvPr>
        </p:nvSpPr>
        <p:spPr/>
        <p:txBody>
          <a:bodyPr/>
          <a:lstStyle/>
          <a:p>
            <a:endParaRPr lang="ru-RU"/>
          </a:p>
        </p:txBody>
      </p:sp>
      <p:pic>
        <p:nvPicPr>
          <p:cNvPr id="5" name="Объект 4">
            <a:extLst>
              <a:ext uri="{FF2B5EF4-FFF2-40B4-BE49-F238E27FC236}">
                <a16:creationId xmlns:a16="http://schemas.microsoft.com/office/drawing/2014/main" id="{C7130BB2-8EFC-4CBD-B636-ABAEB30FF55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69464" cy="6858000"/>
          </a:xfrm>
        </p:spPr>
      </p:pic>
      <p:sp>
        <p:nvSpPr>
          <p:cNvPr id="6" name="Прямоугольник 5">
            <a:extLst>
              <a:ext uri="{FF2B5EF4-FFF2-40B4-BE49-F238E27FC236}">
                <a16:creationId xmlns:a16="http://schemas.microsoft.com/office/drawing/2014/main" id="{D682A8D9-2BD7-4832-B6C2-3F89F2600F1E}"/>
              </a:ext>
            </a:extLst>
          </p:cNvPr>
          <p:cNvSpPr/>
          <p:nvPr/>
        </p:nvSpPr>
        <p:spPr>
          <a:xfrm>
            <a:off x="3567780" y="5934670"/>
            <a:ext cx="8624220" cy="9233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Thank you for your attention</a:t>
            </a:r>
            <a:endParaRPr lang="ru-RU"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136550449"/>
      </p:ext>
    </p:extLst>
  </p:cSld>
  <p:clrMapOvr>
    <a:masterClrMapping/>
  </p:clrMapOvr>
</p:sld>
</file>

<file path=ppt/theme/theme1.xml><?xml version="1.0" encoding="utf-8"?>
<a:theme xmlns:a="http://schemas.openxmlformats.org/drawingml/2006/main" name="Вид">
  <a:themeElements>
    <a:clrScheme name="Вид">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Другая 1">
      <a:majorFont>
        <a:latin typeface="Calibri"/>
        <a:ea typeface=""/>
        <a:cs typeface=""/>
      </a:majorFont>
      <a:minorFont>
        <a:latin typeface="Calibri"/>
        <a:ea typeface=""/>
        <a:cs typeface=""/>
      </a:minorFont>
    </a:fontScheme>
    <a:fmtScheme name="Вид">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Вид</Template>
  <TotalTime>1129</TotalTime>
  <Words>2951</Words>
  <Application>Microsoft Office PowerPoint</Application>
  <PresentationFormat>Широкоэкранный</PresentationFormat>
  <Paragraphs>310</Paragraphs>
  <Slides>58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58</vt:i4>
      </vt:variant>
    </vt:vector>
  </HeadingPairs>
  <TitlesOfParts>
    <vt:vector size="63" baseType="lpstr">
      <vt:lpstr>-apple-system</vt:lpstr>
      <vt:lpstr>Arial</vt:lpstr>
      <vt:lpstr>Calibri</vt:lpstr>
      <vt:lpstr>Wingdings 2</vt:lpstr>
      <vt:lpstr>Вид</vt:lpstr>
      <vt:lpstr>Презентация PowerPoint</vt:lpstr>
      <vt:lpstr>Theme 4   ECG signs of paroxysmal supraventricular tachycardia Atrial flutter and atrial fibrillation Ventricular flutter and ventricular fibrillation</vt:lpstr>
      <vt:lpstr> Tachyarrhythmia is defined as an abnormal rhythm with a ventricular heart rate of 100 beats per minute or more.   It can be further classified based on the origin of the arrhythmia into:</vt:lpstr>
      <vt:lpstr>Презентация PowerPoint</vt:lpstr>
      <vt:lpstr>Supraventricular Tachycardia (SVT) </vt:lpstr>
      <vt:lpstr>Презентация PowerPoint</vt:lpstr>
      <vt:lpstr>Classification of SVT by site of origin and regularity</vt:lpstr>
      <vt:lpstr>Презентация PowerPoint</vt:lpstr>
      <vt:lpstr>AV Nodal Re-entry Tachycardia (AVNRT)</vt:lpstr>
      <vt:lpstr>Презентация PowerPoint</vt:lpstr>
      <vt:lpstr>Pathophysiology</vt:lpstr>
      <vt:lpstr>Functional pathways within the AV node </vt:lpstr>
      <vt:lpstr>Electrocardiographic Features</vt:lpstr>
      <vt:lpstr>Презентация PowerPoint</vt:lpstr>
      <vt:lpstr>Презентация PowerPoint</vt:lpstr>
      <vt:lpstr>Презентация PowerPoint</vt:lpstr>
      <vt:lpstr>Typical AVNRT (slow-fast)</vt:lpstr>
      <vt:lpstr>Презентация PowerPoint</vt:lpstr>
      <vt:lpstr>Презентация PowerPoint</vt:lpstr>
      <vt:lpstr>Презентация PowerPoint</vt:lpstr>
      <vt:lpstr>Презентация PowerPoint</vt:lpstr>
      <vt:lpstr>Other types of SVT </vt:lpstr>
      <vt:lpstr>Atrioventricular Re-entry Tachycardia (AVRT)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Atrial fibrillation</vt:lpstr>
      <vt:lpstr>ECG Features of Atrial Fibrillation </vt:lpstr>
      <vt:lpstr>Презентация PowerPoint</vt:lpstr>
      <vt:lpstr>Презентация PowerPoint</vt:lpstr>
      <vt:lpstr>Презентация PowerPoint</vt:lpstr>
      <vt:lpstr>Atrial Fibrillation in Wolff-Parkinson-White Syndrome </vt:lpstr>
      <vt:lpstr>Презентация PowerPoint</vt:lpstr>
      <vt:lpstr>Atrial Flutter </vt:lpstr>
      <vt:lpstr>Atrial Flutter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Ventricular Tachycardia</vt:lpstr>
      <vt:lpstr>Ventricular Tachycardia </vt:lpstr>
      <vt:lpstr>Презентация PowerPoint</vt:lpstr>
      <vt:lpstr>Презентация PowerPoint</vt:lpstr>
      <vt:lpstr>Ventricular Flutter </vt:lpstr>
      <vt:lpstr>Презентация PowerPoint</vt:lpstr>
      <vt:lpstr>Презентация PowerPoint</vt:lpstr>
      <vt:lpstr>Ventricular Fibrillation </vt:lpstr>
      <vt:lpstr>Презентация PowerPoint</vt:lpstr>
      <vt:lpstr>Ventrical fibrillation</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Vladis</dc:creator>
  <cp:lastModifiedBy>Vladis</cp:lastModifiedBy>
  <cp:revision>55</cp:revision>
  <dcterms:created xsi:type="dcterms:W3CDTF">2022-09-25T19:35:02Z</dcterms:created>
  <dcterms:modified xsi:type="dcterms:W3CDTF">2022-11-10T13:40:13Z</dcterms:modified>
</cp:coreProperties>
</file>