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sldIdLst>
    <p:sldId id="477" r:id="rId2"/>
    <p:sldId id="256" r:id="rId3"/>
    <p:sldId id="257" r:id="rId4"/>
    <p:sldId id="291" r:id="rId5"/>
    <p:sldId id="300" r:id="rId6"/>
    <p:sldId id="292" r:id="rId7"/>
    <p:sldId id="294" r:id="rId8"/>
    <p:sldId id="297" r:id="rId9"/>
    <p:sldId id="298" r:id="rId10"/>
    <p:sldId id="299" r:id="rId11"/>
    <p:sldId id="301" r:id="rId12"/>
    <p:sldId id="295" r:id="rId13"/>
    <p:sldId id="304" r:id="rId14"/>
    <p:sldId id="302" r:id="rId15"/>
    <p:sldId id="303" r:id="rId16"/>
    <p:sldId id="293" r:id="rId17"/>
    <p:sldId id="296" r:id="rId18"/>
    <p:sldId id="306" r:id="rId19"/>
    <p:sldId id="307" r:id="rId20"/>
    <p:sldId id="305" r:id="rId21"/>
    <p:sldId id="309" r:id="rId22"/>
    <p:sldId id="310" r:id="rId23"/>
    <p:sldId id="308" r:id="rId24"/>
    <p:sldId id="311" r:id="rId25"/>
    <p:sldId id="312" r:id="rId26"/>
    <p:sldId id="313" r:id="rId27"/>
    <p:sldId id="314" r:id="rId28"/>
    <p:sldId id="316" r:id="rId29"/>
    <p:sldId id="315" r:id="rId30"/>
    <p:sldId id="317" r:id="rId31"/>
    <p:sldId id="319" r:id="rId32"/>
    <p:sldId id="318" r:id="rId33"/>
    <p:sldId id="320" r:id="rId34"/>
    <p:sldId id="321" r:id="rId35"/>
    <p:sldId id="346" r:id="rId36"/>
    <p:sldId id="322" r:id="rId37"/>
    <p:sldId id="323" r:id="rId38"/>
    <p:sldId id="325" r:id="rId39"/>
    <p:sldId id="324" r:id="rId40"/>
    <p:sldId id="328" r:id="rId41"/>
    <p:sldId id="326" r:id="rId42"/>
    <p:sldId id="329" r:id="rId43"/>
    <p:sldId id="330" r:id="rId44"/>
    <p:sldId id="331" r:id="rId45"/>
    <p:sldId id="332" r:id="rId46"/>
    <p:sldId id="333" r:id="rId47"/>
    <p:sldId id="334" r:id="rId48"/>
    <p:sldId id="335" r:id="rId49"/>
    <p:sldId id="336" r:id="rId50"/>
    <p:sldId id="337" r:id="rId51"/>
    <p:sldId id="338" r:id="rId52"/>
    <p:sldId id="339" r:id="rId53"/>
    <p:sldId id="341" r:id="rId54"/>
    <p:sldId id="340" r:id="rId55"/>
    <p:sldId id="344" r:id="rId56"/>
    <p:sldId id="342" r:id="rId57"/>
    <p:sldId id="343" r:id="rId58"/>
    <p:sldId id="345" r:id="rId59"/>
    <p:sldId id="473" r:id="rId60"/>
    <p:sldId id="475" r:id="rId61"/>
    <p:sldId id="474" r:id="rId62"/>
    <p:sldId id="469" r:id="rId63"/>
    <p:sldId id="470" r:id="rId64"/>
    <p:sldId id="420" r:id="rId65"/>
    <p:sldId id="476" r:id="rId66"/>
    <p:sldId id="471" r:id="rId67"/>
    <p:sldId id="472" r:id="rId68"/>
    <p:sldId id="347" r:id="rId6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53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E6D869E9-E02C-4819-9DE7-9F93F9086FA0}" type="datetimeFigureOut">
              <a:rPr lang="ru-RU" smtClean="0"/>
              <a:t>10.11.2022</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EB5B0F0-8FC4-42A5-8E82-8ECDDCB97D84}" type="slidenum">
              <a:rPr lang="ru-RU" smtClean="0"/>
              <a:t>‹#›</a:t>
            </a:fld>
            <a:endParaRPr lang="ru-RU"/>
          </a:p>
        </p:txBody>
      </p:sp>
    </p:spTree>
    <p:extLst>
      <p:ext uri="{BB962C8B-B14F-4D97-AF65-F5344CB8AC3E}">
        <p14:creationId xmlns:p14="http://schemas.microsoft.com/office/powerpoint/2010/main" val="1600248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6D869E9-E02C-4819-9DE7-9F93F9086FA0}" type="datetimeFigureOut">
              <a:rPr lang="ru-RU" smtClean="0"/>
              <a:t>10.11.2022</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EB5B0F0-8FC4-42A5-8E82-8ECDDCB97D84}" type="slidenum">
              <a:rPr lang="ru-RU" smtClean="0"/>
              <a:t>‹#›</a:t>
            </a:fld>
            <a:endParaRPr lang="ru-RU"/>
          </a:p>
        </p:txBody>
      </p:sp>
    </p:spTree>
    <p:extLst>
      <p:ext uri="{BB962C8B-B14F-4D97-AF65-F5344CB8AC3E}">
        <p14:creationId xmlns:p14="http://schemas.microsoft.com/office/powerpoint/2010/main" val="4117864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E6D869E9-E02C-4819-9DE7-9F93F9086FA0}" type="datetimeFigureOut">
              <a:rPr lang="ru-RU" smtClean="0"/>
              <a:t>10.11.2022</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EB5B0F0-8FC4-42A5-8E82-8ECDDCB97D84}" type="slidenum">
              <a:rPr lang="ru-RU" smtClean="0"/>
              <a:t>‹#›</a:t>
            </a:fld>
            <a:endParaRPr lang="ru-RU"/>
          </a:p>
        </p:txBody>
      </p:sp>
    </p:spTree>
    <p:extLst>
      <p:ext uri="{BB962C8B-B14F-4D97-AF65-F5344CB8AC3E}">
        <p14:creationId xmlns:p14="http://schemas.microsoft.com/office/powerpoint/2010/main" val="766157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E6D869E9-E02C-4819-9DE7-9F93F9086FA0}" type="datetimeFigureOut">
              <a:rPr lang="ru-RU" smtClean="0"/>
              <a:t>10.11.2022</a:t>
            </a:fld>
            <a:endParaRPr lang="ru-RU"/>
          </a:p>
        </p:txBody>
      </p:sp>
      <p:sp>
        <p:nvSpPr>
          <p:cNvPr id="6" name="Footer Placeholder 5"/>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EB5B0F0-8FC4-42A5-8E82-8ECDDCB97D84}" type="slidenum">
              <a:rPr lang="ru-RU" smtClean="0"/>
              <a:t>‹#›</a:t>
            </a:fld>
            <a:endParaRPr lang="ru-RU"/>
          </a:p>
        </p:txBody>
      </p:sp>
    </p:spTree>
    <p:extLst>
      <p:ext uri="{BB962C8B-B14F-4D97-AF65-F5344CB8AC3E}">
        <p14:creationId xmlns:p14="http://schemas.microsoft.com/office/powerpoint/2010/main" val="1904487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E6D869E9-E02C-4819-9DE7-9F93F9086FA0}" type="datetimeFigureOut">
              <a:rPr lang="ru-RU" smtClean="0"/>
              <a:t>10.11.2022</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EB5B0F0-8FC4-42A5-8E82-8ECDDCB97D84}" type="slidenum">
              <a:rPr lang="ru-RU" smtClean="0"/>
              <a:t>‹#›</a:t>
            </a:fld>
            <a:endParaRPr lang="ru-RU"/>
          </a:p>
        </p:txBody>
      </p:sp>
    </p:spTree>
    <p:extLst>
      <p:ext uri="{BB962C8B-B14F-4D97-AF65-F5344CB8AC3E}">
        <p14:creationId xmlns:p14="http://schemas.microsoft.com/office/powerpoint/2010/main" val="813186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E6D869E9-E02C-4819-9DE7-9F93F9086FA0}" type="datetimeFigureOut">
              <a:rPr lang="ru-RU" smtClean="0"/>
              <a:t>10.11.2022</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EB5B0F0-8FC4-42A5-8E82-8ECDDCB97D84}" type="slidenum">
              <a:rPr lang="ru-RU" smtClean="0"/>
              <a:t>‹#›</a:t>
            </a:fld>
            <a:endParaRPr lang="ru-RU"/>
          </a:p>
        </p:txBody>
      </p:sp>
    </p:spTree>
    <p:extLst>
      <p:ext uri="{BB962C8B-B14F-4D97-AF65-F5344CB8AC3E}">
        <p14:creationId xmlns:p14="http://schemas.microsoft.com/office/powerpoint/2010/main" val="1794557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D869E9-E02C-4819-9DE7-9F93F9086FA0}" type="datetimeFigureOut">
              <a:rPr lang="ru-RU" smtClean="0"/>
              <a:t>10.11.2022</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EB5B0F0-8FC4-42A5-8E82-8ECDDCB97D84}" type="slidenum">
              <a:rPr lang="ru-RU" smtClean="0"/>
              <a:t>‹#›</a:t>
            </a:fld>
            <a:endParaRPr lang="ru-RU"/>
          </a:p>
        </p:txBody>
      </p:sp>
    </p:spTree>
    <p:extLst>
      <p:ext uri="{BB962C8B-B14F-4D97-AF65-F5344CB8AC3E}">
        <p14:creationId xmlns:p14="http://schemas.microsoft.com/office/powerpoint/2010/main" val="1919242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E6D869E9-E02C-4819-9DE7-9F93F9086FA0}" type="datetimeFigureOut">
              <a:rPr lang="ru-RU" smtClean="0"/>
              <a:t>10.11.2022</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EB5B0F0-8FC4-42A5-8E82-8ECDDCB97D84}" type="slidenum">
              <a:rPr lang="ru-RU" smtClean="0"/>
              <a:t>‹#›</a:t>
            </a:fld>
            <a:endParaRPr lang="ru-RU"/>
          </a:p>
        </p:txBody>
      </p:sp>
    </p:spTree>
    <p:extLst>
      <p:ext uri="{BB962C8B-B14F-4D97-AF65-F5344CB8AC3E}">
        <p14:creationId xmlns:p14="http://schemas.microsoft.com/office/powerpoint/2010/main" val="3350981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E6D869E9-E02C-4819-9DE7-9F93F9086FA0}" type="datetimeFigureOut">
              <a:rPr lang="ru-RU" smtClean="0"/>
              <a:t>10.11.2022</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EB5B0F0-8FC4-42A5-8E82-8ECDDCB97D84}" type="slidenum">
              <a:rPr lang="ru-RU" smtClean="0"/>
              <a:t>‹#›</a:t>
            </a:fld>
            <a:endParaRPr lang="ru-RU"/>
          </a:p>
        </p:txBody>
      </p:sp>
    </p:spTree>
    <p:extLst>
      <p:ext uri="{BB962C8B-B14F-4D97-AF65-F5344CB8AC3E}">
        <p14:creationId xmlns:p14="http://schemas.microsoft.com/office/powerpoint/2010/main" val="3248177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E6D869E9-E02C-4819-9DE7-9F93F9086FA0}" type="datetimeFigureOut">
              <a:rPr lang="ru-RU" smtClean="0"/>
              <a:t>10.11.2022</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EB5B0F0-8FC4-42A5-8E82-8ECDDCB97D84}" type="slidenum">
              <a:rPr lang="ru-RU" smtClean="0"/>
              <a:t>‹#›</a:t>
            </a:fld>
            <a:endParaRPr lang="ru-RU"/>
          </a:p>
        </p:txBody>
      </p:sp>
    </p:spTree>
    <p:extLst>
      <p:ext uri="{BB962C8B-B14F-4D97-AF65-F5344CB8AC3E}">
        <p14:creationId xmlns:p14="http://schemas.microsoft.com/office/powerpoint/2010/main" val="4289261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E6D869E9-E02C-4819-9DE7-9F93F9086FA0}" type="datetimeFigureOut">
              <a:rPr lang="ru-RU" smtClean="0"/>
              <a:t>10.11.2022</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EB5B0F0-8FC4-42A5-8E82-8ECDDCB97D84}"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015683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E6D869E9-E02C-4819-9DE7-9F93F9086FA0}" type="datetimeFigureOut">
              <a:rPr lang="ru-RU" smtClean="0"/>
              <a:t>10.11.2022</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EB5B0F0-8FC4-42A5-8E82-8ECDDCB97D84}" type="slidenum">
              <a:rPr lang="ru-RU" smtClean="0"/>
              <a:t>‹#›</a:t>
            </a:fld>
            <a:endParaRPr lang="ru-RU"/>
          </a:p>
        </p:txBody>
      </p:sp>
    </p:spTree>
    <p:extLst>
      <p:ext uri="{BB962C8B-B14F-4D97-AF65-F5344CB8AC3E}">
        <p14:creationId xmlns:p14="http://schemas.microsoft.com/office/powerpoint/2010/main" val="24655888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E6D869E9-E02C-4819-9DE7-9F93F9086FA0}" type="datetimeFigureOut">
              <a:rPr lang="ru-RU" smtClean="0"/>
              <a:t>10.11.2022</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EB5B0F0-8FC4-42A5-8E82-8ECDDCB97D84}"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337135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E6D869E9-E02C-4819-9DE7-9F93F9086FA0}" type="datetimeFigureOut">
              <a:rPr lang="ru-RU" smtClean="0"/>
              <a:t>10.11.2022</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EB5B0F0-8FC4-42A5-8E82-8ECDDCB97D84}" type="slidenum">
              <a:rPr lang="ru-RU" smtClean="0"/>
              <a:t>‹#›</a:t>
            </a:fld>
            <a:endParaRPr lang="ru-RU"/>
          </a:p>
        </p:txBody>
      </p:sp>
    </p:spTree>
    <p:extLst>
      <p:ext uri="{BB962C8B-B14F-4D97-AF65-F5344CB8AC3E}">
        <p14:creationId xmlns:p14="http://schemas.microsoft.com/office/powerpoint/2010/main" val="37537348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6D869E9-E02C-4819-9DE7-9F93F9086FA0}" type="datetimeFigureOut">
              <a:rPr lang="ru-RU" smtClean="0"/>
              <a:t>10.11.2022</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EB5B0F0-8FC4-42A5-8E82-8ECDDCB97D84}" type="slidenum">
              <a:rPr lang="ru-RU" smtClean="0"/>
              <a:t>‹#›</a:t>
            </a:fld>
            <a:endParaRPr lang="ru-RU"/>
          </a:p>
        </p:txBody>
      </p:sp>
    </p:spTree>
    <p:extLst>
      <p:ext uri="{BB962C8B-B14F-4D97-AF65-F5344CB8AC3E}">
        <p14:creationId xmlns:p14="http://schemas.microsoft.com/office/powerpoint/2010/main" val="28695853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6D869E9-E02C-4819-9DE7-9F93F9086FA0}" type="datetimeFigureOut">
              <a:rPr lang="ru-RU" smtClean="0"/>
              <a:t>10.11.2022</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EB5B0F0-8FC4-42A5-8E82-8ECDDCB97D84}" type="slidenum">
              <a:rPr lang="ru-RU" smtClean="0"/>
              <a:t>‹#›</a:t>
            </a:fld>
            <a:endParaRPr lang="ru-RU"/>
          </a:p>
        </p:txBody>
      </p:sp>
    </p:spTree>
    <p:extLst>
      <p:ext uri="{BB962C8B-B14F-4D97-AF65-F5344CB8AC3E}">
        <p14:creationId xmlns:p14="http://schemas.microsoft.com/office/powerpoint/2010/main" val="12442337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11/10/2022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71820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6D869E9-E02C-4819-9DE7-9F93F9086FA0}" type="datetimeFigureOut">
              <a:rPr lang="ru-RU" smtClean="0"/>
              <a:t>10.11.2022</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EB5B0F0-8FC4-42A5-8E82-8ECDDCB97D84}" type="slidenum">
              <a:rPr lang="ru-RU" smtClean="0"/>
              <a:t>‹#›</a:t>
            </a:fld>
            <a:endParaRPr lang="ru-RU"/>
          </a:p>
        </p:txBody>
      </p:sp>
    </p:spTree>
    <p:extLst>
      <p:ext uri="{BB962C8B-B14F-4D97-AF65-F5344CB8AC3E}">
        <p14:creationId xmlns:p14="http://schemas.microsoft.com/office/powerpoint/2010/main" val="297746429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2946799" y="4814547"/>
            <a:ext cx="4065494" cy="358130"/>
          </a:xfrm>
          <a:prstGeom prst="rect">
            <a:avLst/>
          </a:prstGeom>
        </p:spPr>
        <p:txBody>
          <a:bodyPr vert="horz" wrap="square" lIns="0" tIns="11766" rIns="0" bIns="0" rtlCol="0">
            <a:spAutoFit/>
          </a:bodyPr>
          <a:lstStyle/>
          <a:p>
            <a:pPr marL="11206">
              <a:spcBef>
                <a:spcPts val="93"/>
              </a:spcBef>
            </a:pPr>
            <a:endParaRPr sz="2250" dirty="0">
              <a:latin typeface="Arial"/>
              <a:cs typeface="Arial"/>
            </a:endParaRPr>
          </a:p>
        </p:txBody>
      </p:sp>
      <p:sp>
        <p:nvSpPr>
          <p:cNvPr id="8" name="object 8"/>
          <p:cNvSpPr/>
          <p:nvPr/>
        </p:nvSpPr>
        <p:spPr>
          <a:xfrm>
            <a:off x="1399308" y="787127"/>
            <a:ext cx="9878291" cy="5627528"/>
          </a:xfrm>
          <a:custGeom>
            <a:avLst/>
            <a:gdLst/>
            <a:ahLst/>
            <a:cxnLst/>
            <a:rect l="l" t="t" r="r" b="b"/>
            <a:pathLst>
              <a:path w="4397375" h="3517900">
                <a:moveTo>
                  <a:pt x="0" y="0"/>
                </a:moveTo>
                <a:lnTo>
                  <a:pt x="4396942" y="0"/>
                </a:lnTo>
                <a:lnTo>
                  <a:pt x="4396942" y="3517553"/>
                </a:lnTo>
                <a:lnTo>
                  <a:pt x="0" y="3517553"/>
                </a:lnTo>
                <a:lnTo>
                  <a:pt x="0" y="0"/>
                </a:lnTo>
                <a:close/>
              </a:path>
            </a:pathLst>
          </a:custGeom>
          <a:ln w="35966">
            <a:solidFill>
              <a:srgbClr val="000000"/>
            </a:solidFill>
          </a:ln>
        </p:spPr>
        <p:txBody>
          <a:bodyPr wrap="square" lIns="0" tIns="0" rIns="0" bIns="0" rtlCol="0"/>
          <a:lstStyle/>
          <a:p>
            <a:endParaRPr sz="1588"/>
          </a:p>
        </p:txBody>
      </p:sp>
      <p:sp>
        <p:nvSpPr>
          <p:cNvPr id="2" name="Прямоугольник 1">
            <a:extLst>
              <a:ext uri="{FF2B5EF4-FFF2-40B4-BE49-F238E27FC236}">
                <a16:creationId xmlns:a16="http://schemas.microsoft.com/office/drawing/2014/main" id="{0F203B58-965E-4A2B-AAEC-E7319D49238A}"/>
              </a:ext>
            </a:extLst>
          </p:cNvPr>
          <p:cNvSpPr/>
          <p:nvPr/>
        </p:nvSpPr>
        <p:spPr>
          <a:xfrm>
            <a:off x="1600198" y="2822730"/>
            <a:ext cx="9476509" cy="2808461"/>
          </a:xfrm>
          <a:prstGeom prst="rect">
            <a:avLst/>
          </a:prstGeom>
        </p:spPr>
        <p:txBody>
          <a:bodyPr wrap="square">
            <a:spAutoFit/>
          </a:bodyPr>
          <a:lstStyle/>
          <a:p>
            <a:pPr algn="ctr"/>
            <a:r>
              <a:rPr lang="en-US" sz="3530" b="1" dirty="0">
                <a:ea typeface="Calibri" panose="020F0502020204030204" pitchFamily="34" charset="0"/>
              </a:rPr>
              <a:t>Elective course “ECG in General Practice”</a:t>
            </a:r>
          </a:p>
          <a:p>
            <a:pPr algn="ctr"/>
            <a:endParaRPr lang="en-US" sz="3530" b="1" dirty="0">
              <a:ea typeface="Calibri" panose="020F0502020204030204" pitchFamily="34" charset="0"/>
            </a:endParaRPr>
          </a:p>
          <a:p>
            <a:pPr algn="ctr"/>
            <a:r>
              <a:rPr lang="en-US" sz="3530" b="1" dirty="0">
                <a:ea typeface="Calibri" panose="020F0502020204030204" pitchFamily="34" charset="0"/>
              </a:rPr>
              <a:t>Content module</a:t>
            </a:r>
            <a:r>
              <a:rPr lang="en-US" sz="3530" dirty="0">
                <a:ea typeface="Calibri" panose="020F0502020204030204" pitchFamily="34" charset="0"/>
              </a:rPr>
              <a:t> </a:t>
            </a:r>
            <a:r>
              <a:rPr lang="en-US" sz="3530" b="1" dirty="0">
                <a:ea typeface="Calibri" panose="020F0502020204030204" pitchFamily="34" charset="0"/>
              </a:rPr>
              <a:t>2</a:t>
            </a:r>
            <a:endParaRPr lang="ru-RU" sz="3530" dirty="0">
              <a:ea typeface="Calibri" panose="020F0502020204030204" pitchFamily="34" charset="0"/>
            </a:endParaRPr>
          </a:p>
          <a:p>
            <a:pPr algn="ctr"/>
            <a:r>
              <a:rPr lang="en-US" sz="3530" b="1" dirty="0">
                <a:ea typeface="Calibri" panose="020F0502020204030204" pitchFamily="34" charset="0"/>
              </a:rPr>
              <a:t>Changes on the ECG in the case of heart rhythm and conduction disorders</a:t>
            </a:r>
            <a:endParaRPr lang="ru-RU" sz="3530" dirty="0">
              <a:ea typeface="Calibri" panose="020F0502020204030204" pitchFamily="34" charset="0"/>
            </a:endParaRPr>
          </a:p>
        </p:txBody>
      </p:sp>
      <p:sp>
        <p:nvSpPr>
          <p:cNvPr id="6" name="TextBox 5">
            <a:extLst>
              <a:ext uri="{FF2B5EF4-FFF2-40B4-BE49-F238E27FC236}">
                <a16:creationId xmlns:a16="http://schemas.microsoft.com/office/drawing/2014/main" id="{B9083055-681A-4F5B-93B2-AE3AA9A64005}"/>
              </a:ext>
            </a:extLst>
          </p:cNvPr>
          <p:cNvSpPr txBox="1"/>
          <p:nvPr/>
        </p:nvSpPr>
        <p:spPr>
          <a:xfrm>
            <a:off x="2040366" y="1208269"/>
            <a:ext cx="8337540" cy="830997"/>
          </a:xfrm>
          <a:prstGeom prst="rect">
            <a:avLst/>
          </a:prstGeom>
          <a:noFill/>
        </p:spPr>
        <p:txBody>
          <a:bodyPr wrap="none" rtlCol="0">
            <a:spAutoFit/>
          </a:bodyPr>
          <a:lstStyle/>
          <a:p>
            <a:pPr algn="ctr"/>
            <a:r>
              <a:rPr lang="en-US" sz="2400" b="1" dirty="0"/>
              <a:t>Odesa National Medical University</a:t>
            </a:r>
          </a:p>
          <a:p>
            <a:pPr algn="ctr"/>
            <a:r>
              <a:rPr lang="en-US" sz="2400" b="1" dirty="0"/>
              <a:t>Department of Family Medicine and Polyclinic Therapy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859C22E-9ED5-485C-B9DE-D8008D7E6E49}"/>
              </a:ext>
            </a:extLst>
          </p:cNvPr>
          <p:cNvSpPr>
            <a:spLocks noGrp="1"/>
          </p:cNvSpPr>
          <p:nvPr>
            <p:ph type="ctrTitle"/>
          </p:nvPr>
        </p:nvSpPr>
        <p:spPr>
          <a:xfrm>
            <a:off x="2533795" y="1745673"/>
            <a:ext cx="8915399" cy="3364218"/>
          </a:xfrm>
        </p:spPr>
        <p:txBody>
          <a:bodyPr>
            <a:normAutofit fontScale="90000"/>
            <a:scene3d>
              <a:camera prst="orthographicFront"/>
              <a:lightRig rig="harsh" dir="t"/>
            </a:scene3d>
            <a:sp3d extrusionH="57150" prstMaterial="matte">
              <a:bevelT w="63500" h="12700" prst="angle"/>
              <a:contourClr>
                <a:schemeClr val="bg1">
                  <a:lumMod val="65000"/>
                </a:schemeClr>
              </a:contourClr>
            </a:sp3d>
          </a:bodyPr>
          <a:lstStyle/>
          <a:p>
            <a:r>
              <a:rPr lang="en-US" b="1" dirty="0">
                <a:ln/>
                <a:solidFill>
                  <a:schemeClr val="accent3"/>
                </a:solidFill>
              </a:rPr>
              <a:t>Theme 5</a:t>
            </a:r>
            <a:br>
              <a:rPr lang="en-US" b="1" dirty="0">
                <a:ln/>
                <a:solidFill>
                  <a:schemeClr val="accent3"/>
                </a:solidFill>
              </a:rPr>
            </a:br>
            <a:br>
              <a:rPr lang="en-US" b="1" dirty="0">
                <a:ln/>
                <a:solidFill>
                  <a:schemeClr val="accent3"/>
                </a:solidFill>
              </a:rPr>
            </a:br>
            <a:r>
              <a:rPr lang="en-US" b="1" dirty="0">
                <a:ln/>
                <a:solidFill>
                  <a:schemeClr val="accent3"/>
                </a:solidFill>
              </a:rPr>
              <a:t>ECG signs of heart conduction disorders</a:t>
            </a:r>
            <a:endParaRPr lang="ru-RU" b="1" dirty="0">
              <a:ln/>
              <a:solidFill>
                <a:schemeClr val="accent3"/>
              </a:solidFill>
            </a:endParaRPr>
          </a:p>
        </p:txBody>
      </p:sp>
    </p:spTree>
    <p:extLst>
      <p:ext uri="{BB962C8B-B14F-4D97-AF65-F5344CB8AC3E}">
        <p14:creationId xmlns:p14="http://schemas.microsoft.com/office/powerpoint/2010/main" val="1056454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BF448A5-E40F-4D21-86D3-EC7D4F42DFB3}"/>
              </a:ext>
            </a:extLst>
          </p:cNvPr>
          <p:cNvSpPr>
            <a:spLocks noGrp="1"/>
          </p:cNvSpPr>
          <p:nvPr>
            <p:ph type="title"/>
          </p:nvPr>
        </p:nvSpPr>
        <p:spPr>
          <a:xfrm>
            <a:off x="1989221" y="624110"/>
            <a:ext cx="8911687" cy="1280890"/>
          </a:xfrm>
        </p:spPr>
        <p:txBody>
          <a:bodyPr>
            <a:normAutofit/>
          </a:bodyPr>
          <a:lstStyle/>
          <a:p>
            <a:r>
              <a:rPr lang="en-US" sz="3200" b="1" dirty="0">
                <a:solidFill>
                  <a:schemeClr val="tx2"/>
                </a:solidFill>
              </a:rPr>
              <a:t>Heart Block and Conduction Abnormalities</a:t>
            </a:r>
            <a:endParaRPr lang="ru-RU" sz="3200" b="1" dirty="0">
              <a:solidFill>
                <a:schemeClr val="tx2"/>
              </a:solidFill>
            </a:endParaRPr>
          </a:p>
        </p:txBody>
      </p:sp>
      <p:sp>
        <p:nvSpPr>
          <p:cNvPr id="3" name="Объект 2">
            <a:extLst>
              <a:ext uri="{FF2B5EF4-FFF2-40B4-BE49-F238E27FC236}">
                <a16:creationId xmlns:a16="http://schemas.microsoft.com/office/drawing/2014/main" id="{3A8CFFD1-5315-4CEC-8C80-F4988D2B1AD0}"/>
              </a:ext>
            </a:extLst>
          </p:cNvPr>
          <p:cNvSpPr>
            <a:spLocks noGrp="1"/>
          </p:cNvSpPr>
          <p:nvPr>
            <p:ph idx="1"/>
          </p:nvPr>
        </p:nvSpPr>
        <p:spPr>
          <a:xfrm>
            <a:off x="1989221" y="2133600"/>
            <a:ext cx="9515391" cy="3777622"/>
          </a:xfrm>
        </p:spPr>
        <p:txBody>
          <a:bodyPr/>
          <a:lstStyle/>
          <a:p>
            <a:pPr marL="0" indent="0">
              <a:buNone/>
            </a:pPr>
            <a:r>
              <a:rPr lang="en-US" sz="2400" dirty="0"/>
              <a:t>Abnormalities may occur at any part of the conduction system</a:t>
            </a:r>
          </a:p>
          <a:p>
            <a:pPr marL="0" indent="0">
              <a:buNone/>
            </a:pPr>
            <a:endParaRPr lang="en-US" sz="2400" dirty="0"/>
          </a:p>
          <a:p>
            <a:r>
              <a:rPr lang="en-US" sz="2400" dirty="0"/>
              <a:t>Atrioventricular block (AV block)</a:t>
            </a:r>
          </a:p>
          <a:p>
            <a:r>
              <a:rPr lang="en-US" sz="2400" dirty="0"/>
              <a:t>Sinoatrial block (SA block)</a:t>
            </a:r>
          </a:p>
          <a:p>
            <a:r>
              <a:rPr lang="en-US" sz="2400" dirty="0"/>
              <a:t>Fascicular and bundle-branch blocks</a:t>
            </a:r>
            <a:endParaRPr lang="en-US" dirty="0"/>
          </a:p>
        </p:txBody>
      </p:sp>
    </p:spTree>
    <p:extLst>
      <p:ext uri="{BB962C8B-B14F-4D97-AF65-F5344CB8AC3E}">
        <p14:creationId xmlns:p14="http://schemas.microsoft.com/office/powerpoint/2010/main" val="3199770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3BECA0-0328-4DA3-A438-70B1A591B7D6}"/>
              </a:ext>
            </a:extLst>
          </p:cNvPr>
          <p:cNvSpPr>
            <a:spLocks noGrp="1"/>
          </p:cNvSpPr>
          <p:nvPr>
            <p:ph type="title"/>
          </p:nvPr>
        </p:nvSpPr>
        <p:spPr/>
        <p:txBody>
          <a:bodyPr/>
          <a:lstStyle/>
          <a:p>
            <a:r>
              <a:rPr lang="en-US" sz="2800" b="1" dirty="0">
                <a:solidFill>
                  <a:schemeClr val="tx2"/>
                </a:solidFill>
              </a:rPr>
              <a:t>First Degree AV Block</a:t>
            </a:r>
            <a:br>
              <a:rPr lang="ru-RU" sz="2800" dirty="0">
                <a:solidFill>
                  <a:schemeClr val="tx2"/>
                </a:solidFill>
              </a:rPr>
            </a:br>
            <a:endParaRPr lang="ru-RU" dirty="0">
              <a:solidFill>
                <a:schemeClr val="tx2"/>
              </a:solidFill>
            </a:endParaRPr>
          </a:p>
        </p:txBody>
      </p:sp>
      <p:sp>
        <p:nvSpPr>
          <p:cNvPr id="3" name="Объект 2">
            <a:extLst>
              <a:ext uri="{FF2B5EF4-FFF2-40B4-BE49-F238E27FC236}">
                <a16:creationId xmlns:a16="http://schemas.microsoft.com/office/drawing/2014/main" id="{CA96197C-E3B0-4F1A-AB1A-6C55FDC49E36}"/>
              </a:ext>
            </a:extLst>
          </p:cNvPr>
          <p:cNvSpPr>
            <a:spLocks noGrp="1"/>
          </p:cNvSpPr>
          <p:nvPr>
            <p:ph idx="1"/>
          </p:nvPr>
        </p:nvSpPr>
        <p:spPr>
          <a:xfrm>
            <a:off x="2576696" y="1458485"/>
            <a:ext cx="8915400" cy="3777622"/>
          </a:xfrm>
        </p:spPr>
        <p:txBody>
          <a:bodyPr>
            <a:normAutofit/>
          </a:bodyPr>
          <a:lstStyle/>
          <a:p>
            <a:pPr marL="0" indent="0">
              <a:buNone/>
            </a:pPr>
            <a:r>
              <a:rPr lang="en-US" sz="2000" dirty="0"/>
              <a:t>There is delay, without interruption, in conduction from atria to ventricles</a:t>
            </a:r>
          </a:p>
          <a:p>
            <a:pPr marL="0" indent="0">
              <a:buNone/>
            </a:pPr>
            <a:endParaRPr lang="en-US" sz="2000" dirty="0"/>
          </a:p>
          <a:p>
            <a:pPr marL="0" indent="0">
              <a:buNone/>
            </a:pPr>
            <a:r>
              <a:rPr lang="en-US" sz="2000" dirty="0"/>
              <a:t>PR interval &gt; 200ms (five small squares)</a:t>
            </a:r>
          </a:p>
          <a:p>
            <a:pPr marL="0" indent="0">
              <a:buNone/>
            </a:pPr>
            <a:endParaRPr lang="en-US" sz="2000" dirty="0"/>
          </a:p>
          <a:p>
            <a:pPr marL="0" indent="0">
              <a:buNone/>
            </a:pPr>
            <a:r>
              <a:rPr lang="en-US" sz="2000" dirty="0"/>
              <a:t>‘Marked’ first degree heart block is present if PR interval &gt; 300ms</a:t>
            </a:r>
            <a:endParaRPr lang="ru-RU" sz="2000" dirty="0"/>
          </a:p>
        </p:txBody>
      </p:sp>
      <p:sp>
        <p:nvSpPr>
          <p:cNvPr id="5" name="Прямоугольник 4">
            <a:extLst>
              <a:ext uri="{FF2B5EF4-FFF2-40B4-BE49-F238E27FC236}">
                <a16:creationId xmlns:a16="http://schemas.microsoft.com/office/drawing/2014/main" id="{29F7CD3E-DB7E-4BF3-8FB5-41B06C95E98A}"/>
              </a:ext>
            </a:extLst>
          </p:cNvPr>
          <p:cNvSpPr/>
          <p:nvPr/>
        </p:nvSpPr>
        <p:spPr>
          <a:xfrm>
            <a:off x="2603583" y="2503844"/>
            <a:ext cx="4872037" cy="651163"/>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a:extLst>
              <a:ext uri="{FF2B5EF4-FFF2-40B4-BE49-F238E27FC236}">
                <a16:creationId xmlns:a16="http://schemas.microsoft.com/office/drawing/2014/main" id="{F7DF1D4A-42FA-4A72-A360-C4197E531FBA}"/>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0"/>
                    </a14:imgEffect>
                  </a14:imgLayer>
                </a14:imgProps>
              </a:ext>
            </a:extLst>
          </a:blip>
          <a:srcRect l="1310" t="12945" r="3173" b="16621"/>
          <a:stretch/>
        </p:blipFill>
        <p:spPr>
          <a:xfrm>
            <a:off x="195364" y="4591130"/>
            <a:ext cx="11996636" cy="2211617"/>
          </a:xfrm>
          <a:prstGeom prst="rect">
            <a:avLst/>
          </a:prstGeom>
          <a:ln w="57150" cap="sq">
            <a:solidFill>
              <a:schemeClr val="tx2"/>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21B6C090-35B1-4FCE-A44D-1E6B4F5EE410}"/>
              </a:ext>
            </a:extLst>
          </p:cNvPr>
          <p:cNvSpPr txBox="1"/>
          <p:nvPr/>
        </p:nvSpPr>
        <p:spPr>
          <a:xfrm>
            <a:off x="5039601" y="6433415"/>
            <a:ext cx="1087157" cy="369332"/>
          </a:xfrm>
          <a:prstGeom prst="rect">
            <a:avLst/>
          </a:prstGeom>
          <a:noFill/>
        </p:spPr>
        <p:txBody>
          <a:bodyPr wrap="none" rtlCol="0">
            <a:spAutoFit/>
          </a:bodyPr>
          <a:lstStyle/>
          <a:p>
            <a:r>
              <a:rPr lang="en-US" dirty="0"/>
              <a:t>0.24 sec</a:t>
            </a:r>
            <a:endParaRPr lang="ru-RU" dirty="0"/>
          </a:p>
        </p:txBody>
      </p:sp>
    </p:spTree>
    <p:extLst>
      <p:ext uri="{BB962C8B-B14F-4D97-AF65-F5344CB8AC3E}">
        <p14:creationId xmlns:p14="http://schemas.microsoft.com/office/powerpoint/2010/main" val="3064762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67A2B7E-9173-4B63-8FF1-7F8D103BF839}"/>
              </a:ext>
            </a:extLst>
          </p:cNvPr>
          <p:cNvSpPr>
            <a:spLocks noGrp="1"/>
          </p:cNvSpPr>
          <p:nvPr>
            <p:ph idx="1"/>
          </p:nvPr>
        </p:nvSpPr>
        <p:spPr>
          <a:xfrm>
            <a:off x="2119981" y="1965158"/>
            <a:ext cx="8915400" cy="3777622"/>
          </a:xfrm>
        </p:spPr>
        <p:txBody>
          <a:bodyPr/>
          <a:lstStyle/>
          <a:p>
            <a:pPr marL="0" indent="0">
              <a:spcAft>
                <a:spcPts val="600"/>
              </a:spcAft>
              <a:buNone/>
            </a:pPr>
            <a:r>
              <a:rPr lang="en-US" sz="2400" b="1" dirty="0"/>
              <a:t>Clinical significance</a:t>
            </a:r>
          </a:p>
          <a:p>
            <a:pPr>
              <a:spcAft>
                <a:spcPts val="600"/>
              </a:spcAft>
            </a:pPr>
            <a:r>
              <a:rPr lang="en-US" sz="2400" dirty="0"/>
              <a:t>As an isolated finding this is a benign entity that does not cause </a:t>
            </a:r>
            <a:r>
              <a:rPr lang="en-US" sz="2400" dirty="0" err="1"/>
              <a:t>haemodynamic</a:t>
            </a:r>
            <a:r>
              <a:rPr lang="en-US" sz="2400" dirty="0"/>
              <a:t> instability</a:t>
            </a:r>
          </a:p>
          <a:p>
            <a:pPr>
              <a:spcAft>
                <a:spcPts val="600"/>
              </a:spcAft>
            </a:pPr>
            <a:r>
              <a:rPr lang="en-US" sz="2400" dirty="0"/>
              <a:t>No specific treatment is required</a:t>
            </a:r>
          </a:p>
          <a:p>
            <a:endParaRPr lang="ru-RU" dirty="0"/>
          </a:p>
        </p:txBody>
      </p:sp>
    </p:spTree>
    <p:extLst>
      <p:ext uri="{BB962C8B-B14F-4D97-AF65-F5344CB8AC3E}">
        <p14:creationId xmlns:p14="http://schemas.microsoft.com/office/powerpoint/2010/main" val="1862336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94272C31-C728-47F8-9D00-179ECA103EDE}"/>
              </a:ext>
            </a:extLst>
          </p:cNvPr>
          <p:cNvSpPr>
            <a:spLocks noGrp="1"/>
          </p:cNvSpPr>
          <p:nvPr>
            <p:ph idx="1"/>
          </p:nvPr>
        </p:nvSpPr>
        <p:spPr>
          <a:xfrm>
            <a:off x="1683787" y="820152"/>
            <a:ext cx="10263988" cy="3777622"/>
          </a:xfrm>
        </p:spPr>
        <p:txBody>
          <a:bodyPr/>
          <a:lstStyle/>
          <a:p>
            <a:pPr marL="0" indent="0">
              <a:buNone/>
            </a:pPr>
            <a:r>
              <a:rPr lang="en-US" sz="2400" dirty="0"/>
              <a:t>Examples</a:t>
            </a:r>
          </a:p>
          <a:p>
            <a:r>
              <a:rPr lang="en-US" sz="2400" dirty="0"/>
              <a:t>Marked first degree heart block</a:t>
            </a:r>
          </a:p>
          <a:p>
            <a:r>
              <a:rPr lang="en-US" sz="2400" dirty="0"/>
              <a:t>PR interval &gt; 300 </a:t>
            </a:r>
            <a:r>
              <a:rPr lang="en-US" sz="2400" dirty="0" err="1"/>
              <a:t>ms</a:t>
            </a:r>
            <a:r>
              <a:rPr lang="en-US" sz="2400" dirty="0"/>
              <a:t>, P waves are buried in the preceding T wave</a:t>
            </a:r>
          </a:p>
          <a:p>
            <a:endParaRPr lang="ru-RU" dirty="0"/>
          </a:p>
        </p:txBody>
      </p:sp>
      <p:pic>
        <p:nvPicPr>
          <p:cNvPr id="4" name="Рисунок 3">
            <a:extLst>
              <a:ext uri="{FF2B5EF4-FFF2-40B4-BE49-F238E27FC236}">
                <a16:creationId xmlns:a16="http://schemas.microsoft.com/office/drawing/2014/main" id="{00766921-801D-4C0A-89FA-5F1E57A693FF}"/>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b="24907"/>
          <a:stretch/>
        </p:blipFill>
        <p:spPr>
          <a:xfrm>
            <a:off x="244225" y="2875400"/>
            <a:ext cx="11947775" cy="2482222"/>
          </a:xfrm>
          <a:prstGeom prst="rect">
            <a:avLst/>
          </a:prstGeom>
          <a:ln w="57150" cap="sq">
            <a:solidFill>
              <a:schemeClr val="tx2"/>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62106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94272C31-C728-47F8-9D00-179ECA103EDE}"/>
              </a:ext>
            </a:extLst>
          </p:cNvPr>
          <p:cNvSpPr>
            <a:spLocks noGrp="1"/>
          </p:cNvSpPr>
          <p:nvPr>
            <p:ph idx="1"/>
          </p:nvPr>
        </p:nvSpPr>
        <p:spPr>
          <a:xfrm>
            <a:off x="1238202" y="1540189"/>
            <a:ext cx="10263988" cy="3777622"/>
          </a:xfrm>
        </p:spPr>
        <p:txBody>
          <a:bodyPr/>
          <a:lstStyle/>
          <a:p>
            <a:r>
              <a:rPr lang="en-US" sz="2400" dirty="0"/>
              <a:t>Sinus bradycardia with 1st degree AV block</a:t>
            </a:r>
          </a:p>
          <a:p>
            <a:r>
              <a:rPr lang="en-US" sz="2400" dirty="0"/>
              <a:t>PR interval &gt; 300 </a:t>
            </a:r>
            <a:r>
              <a:rPr lang="en-US" sz="2400" dirty="0" err="1"/>
              <a:t>ms</a:t>
            </a:r>
            <a:endParaRPr lang="ru-RU" dirty="0"/>
          </a:p>
        </p:txBody>
      </p:sp>
      <p:pic>
        <p:nvPicPr>
          <p:cNvPr id="1026" name="Picture 2" descr="ECG 1st degree AV block 1">
            <a:extLst>
              <a:ext uri="{FF2B5EF4-FFF2-40B4-BE49-F238E27FC236}">
                <a16:creationId xmlns:a16="http://schemas.microsoft.com/office/drawing/2014/main" id="{D726B037-07DE-4110-9D16-3C093FFB108D}"/>
              </a:ext>
            </a:extLst>
          </p:cNvPr>
          <p:cNvPicPr>
            <a:picLocks noChangeAspect="1" noChangeArrowheads="1"/>
          </p:cNvPicPr>
          <p:nvPr/>
        </p:nvPicPr>
        <p:blipFill>
          <a:blip r:embed="rId2">
            <a:grayscl/>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60421" y="3046747"/>
            <a:ext cx="12031579" cy="3289885"/>
          </a:xfrm>
          <a:prstGeom prst="rect">
            <a:avLst/>
          </a:prstGeom>
          <a:ln w="57150" cap="sq">
            <a:solidFill>
              <a:schemeClr val="tx2"/>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5300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152887-9EFD-456C-A633-33788947FB4E}"/>
              </a:ext>
            </a:extLst>
          </p:cNvPr>
          <p:cNvSpPr>
            <a:spLocks noGrp="1"/>
          </p:cNvSpPr>
          <p:nvPr>
            <p:ph type="title"/>
          </p:nvPr>
        </p:nvSpPr>
        <p:spPr>
          <a:xfrm>
            <a:off x="1883062" y="374993"/>
            <a:ext cx="8911687" cy="1280890"/>
          </a:xfrm>
        </p:spPr>
        <p:txBody>
          <a:bodyPr>
            <a:normAutofit/>
          </a:bodyPr>
          <a:lstStyle/>
          <a:p>
            <a:r>
              <a:rPr lang="en-US" sz="2800" b="1" dirty="0">
                <a:solidFill>
                  <a:schemeClr val="tx2"/>
                </a:solidFill>
              </a:rPr>
              <a:t>Second degree AV Block, Mobitz I </a:t>
            </a:r>
            <a:br>
              <a:rPr lang="en-US" sz="2800" b="1" dirty="0">
                <a:solidFill>
                  <a:schemeClr val="tx2"/>
                </a:solidFill>
              </a:rPr>
            </a:br>
            <a:r>
              <a:rPr lang="en-US" sz="2800" b="1" dirty="0">
                <a:solidFill>
                  <a:schemeClr val="tx2"/>
                </a:solidFill>
              </a:rPr>
              <a:t>(Wenckebach Phenomenon</a:t>
            </a:r>
            <a:r>
              <a:rPr lang="en-US" sz="2800" dirty="0">
                <a:solidFill>
                  <a:schemeClr val="tx2"/>
                </a:solidFill>
              </a:rPr>
              <a:t>)</a:t>
            </a:r>
            <a:endParaRPr lang="ru-RU" sz="2800" dirty="0">
              <a:solidFill>
                <a:schemeClr val="tx2"/>
              </a:solidFill>
            </a:endParaRPr>
          </a:p>
        </p:txBody>
      </p:sp>
      <p:sp>
        <p:nvSpPr>
          <p:cNvPr id="3" name="Объект 2">
            <a:extLst>
              <a:ext uri="{FF2B5EF4-FFF2-40B4-BE49-F238E27FC236}">
                <a16:creationId xmlns:a16="http://schemas.microsoft.com/office/drawing/2014/main" id="{98CFD6D0-C9CB-450B-9A8F-CD570EA2D0DA}"/>
              </a:ext>
            </a:extLst>
          </p:cNvPr>
          <p:cNvSpPr>
            <a:spLocks noGrp="1"/>
          </p:cNvSpPr>
          <p:nvPr>
            <p:ph idx="1"/>
          </p:nvPr>
        </p:nvSpPr>
        <p:spPr>
          <a:xfrm>
            <a:off x="575927" y="1483088"/>
            <a:ext cx="11780504" cy="1594814"/>
          </a:xfrm>
        </p:spPr>
        <p:txBody>
          <a:bodyPr>
            <a:normAutofit/>
          </a:bodyPr>
          <a:lstStyle/>
          <a:p>
            <a:pPr marL="0" indent="0">
              <a:buNone/>
            </a:pPr>
            <a:r>
              <a:rPr lang="en-US" sz="2000" b="1" dirty="0"/>
              <a:t>Progressive prolongation </a:t>
            </a:r>
            <a:r>
              <a:rPr lang="en-US" sz="2000" dirty="0"/>
              <a:t>of the PR interval culminating in a </a:t>
            </a:r>
            <a:r>
              <a:rPr lang="en-US" sz="2000" b="1" dirty="0"/>
              <a:t>non-conducted P wave</a:t>
            </a:r>
            <a:r>
              <a:rPr lang="en-US" sz="2000" dirty="0"/>
              <a:t>:</a:t>
            </a:r>
          </a:p>
          <a:p>
            <a:pPr marL="722313"/>
            <a:r>
              <a:rPr lang="en-US" sz="2000" dirty="0"/>
              <a:t>PR interval is longest immediately before dropped beat</a:t>
            </a:r>
          </a:p>
          <a:p>
            <a:pPr marL="722313"/>
            <a:r>
              <a:rPr lang="en-US" sz="2000" dirty="0"/>
              <a:t>PR interval is shortest immediately after dropped beat</a:t>
            </a:r>
            <a:endParaRPr lang="ru-RU" sz="2000" dirty="0"/>
          </a:p>
        </p:txBody>
      </p:sp>
      <p:pic>
        <p:nvPicPr>
          <p:cNvPr id="5" name="Рисунок 4">
            <a:extLst>
              <a:ext uri="{FF2B5EF4-FFF2-40B4-BE49-F238E27FC236}">
                <a16:creationId xmlns:a16="http://schemas.microsoft.com/office/drawing/2014/main" id="{DBDF0444-B7B2-40E7-AD43-BB5C7646C35F}"/>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180473" y="2929976"/>
            <a:ext cx="12011527" cy="1874139"/>
          </a:xfrm>
          <a:prstGeom prst="rect">
            <a:avLst/>
          </a:prstGeom>
          <a:ln w="57150" cap="sq">
            <a:solidFill>
              <a:schemeClr val="tx2"/>
            </a:solidFill>
            <a:prstDash val="solid"/>
            <a:miter lim="800000"/>
          </a:ln>
          <a:effectLst>
            <a:outerShdw blurRad="50800" dist="38100" dir="2700000" algn="tl" rotWithShape="0">
              <a:srgbClr val="000000">
                <a:alpha val="43000"/>
              </a:srgbClr>
            </a:outerShdw>
          </a:effectLst>
        </p:spPr>
      </p:pic>
      <p:pic>
        <p:nvPicPr>
          <p:cNvPr id="6" name="Рисунок 5">
            <a:extLst>
              <a:ext uri="{FF2B5EF4-FFF2-40B4-BE49-F238E27FC236}">
                <a16:creationId xmlns:a16="http://schemas.microsoft.com/office/drawing/2014/main" id="{42911E1C-0F3A-4AD4-B2D3-7D9FA24CB8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2014" y="3283939"/>
            <a:ext cx="2322095" cy="438046"/>
          </a:xfrm>
          <a:prstGeom prst="rect">
            <a:avLst/>
          </a:prstGeom>
        </p:spPr>
      </p:pic>
      <p:pic>
        <p:nvPicPr>
          <p:cNvPr id="7" name="Рисунок 6">
            <a:extLst>
              <a:ext uri="{FF2B5EF4-FFF2-40B4-BE49-F238E27FC236}">
                <a16:creationId xmlns:a16="http://schemas.microsoft.com/office/drawing/2014/main" id="{25227165-11E4-4424-BB87-E7D9F83B64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0097" y="3283939"/>
            <a:ext cx="2322095" cy="438046"/>
          </a:xfrm>
          <a:prstGeom prst="rect">
            <a:avLst/>
          </a:prstGeom>
        </p:spPr>
      </p:pic>
      <p:sp>
        <p:nvSpPr>
          <p:cNvPr id="10" name="Объект 2">
            <a:extLst>
              <a:ext uri="{FF2B5EF4-FFF2-40B4-BE49-F238E27FC236}">
                <a16:creationId xmlns:a16="http://schemas.microsoft.com/office/drawing/2014/main" id="{0D86C623-CEF9-4824-83A4-F93CBEDED55A}"/>
              </a:ext>
            </a:extLst>
          </p:cNvPr>
          <p:cNvSpPr txBox="1">
            <a:spLocks/>
          </p:cNvSpPr>
          <p:nvPr/>
        </p:nvSpPr>
        <p:spPr>
          <a:xfrm>
            <a:off x="1384048" y="5052004"/>
            <a:ext cx="10807952" cy="1805996"/>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spcBef>
                <a:spcPts val="600"/>
              </a:spcBef>
              <a:buNone/>
            </a:pPr>
            <a:r>
              <a:rPr lang="en-US" sz="2000" b="1" dirty="0">
                <a:solidFill>
                  <a:schemeClr val="tx2">
                    <a:lumMod val="50000"/>
                  </a:schemeClr>
                </a:solidFill>
              </a:rPr>
              <a:t>Other Features:</a:t>
            </a:r>
          </a:p>
          <a:p>
            <a:pPr>
              <a:spcBef>
                <a:spcPts val="600"/>
              </a:spcBef>
            </a:pPr>
            <a:r>
              <a:rPr lang="en-US" sz="2000" dirty="0">
                <a:solidFill>
                  <a:schemeClr val="tx2">
                    <a:lumMod val="50000"/>
                  </a:schemeClr>
                </a:solidFill>
              </a:rPr>
              <a:t>The P-P interval remains relatively constant</a:t>
            </a:r>
          </a:p>
          <a:p>
            <a:pPr>
              <a:spcBef>
                <a:spcPts val="600"/>
              </a:spcBef>
            </a:pPr>
            <a:r>
              <a:rPr lang="en-US" sz="2000" dirty="0">
                <a:solidFill>
                  <a:schemeClr val="tx2">
                    <a:lumMod val="50000"/>
                  </a:schemeClr>
                </a:solidFill>
              </a:rPr>
              <a:t>The greatest increase in PR interval duration is typically between the first and second beats of the cycle</a:t>
            </a:r>
          </a:p>
          <a:p>
            <a:pPr>
              <a:spcBef>
                <a:spcPts val="600"/>
              </a:spcBef>
            </a:pPr>
            <a:r>
              <a:rPr lang="en-US" sz="2000" dirty="0">
                <a:solidFill>
                  <a:schemeClr val="tx2">
                    <a:lumMod val="50000"/>
                  </a:schemeClr>
                </a:solidFill>
              </a:rPr>
              <a:t>The RR interval progressively shortens with each beat of the cycle</a:t>
            </a:r>
          </a:p>
          <a:p>
            <a:pPr>
              <a:spcBef>
                <a:spcPts val="600"/>
              </a:spcBef>
            </a:pPr>
            <a:r>
              <a:rPr lang="en-US" sz="2000" dirty="0">
                <a:solidFill>
                  <a:schemeClr val="tx2">
                    <a:lumMod val="50000"/>
                  </a:schemeClr>
                </a:solidFill>
              </a:rPr>
              <a:t>The Wenckebach pattern tends to repeat in P:QRS groups with ratios of 3:2, 4:3 or 5:4</a:t>
            </a:r>
            <a:endParaRPr lang="ru-RU" sz="2000" dirty="0">
              <a:solidFill>
                <a:schemeClr val="tx2">
                  <a:lumMod val="50000"/>
                </a:schemeClr>
              </a:solidFill>
            </a:endParaRPr>
          </a:p>
        </p:txBody>
      </p:sp>
    </p:spTree>
    <p:extLst>
      <p:ext uri="{BB962C8B-B14F-4D97-AF65-F5344CB8AC3E}">
        <p14:creationId xmlns:p14="http://schemas.microsoft.com/office/powerpoint/2010/main" val="1411689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BADC56A9-C4E4-4BCE-BDA8-C99515AA57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662737" y="3672691"/>
            <a:ext cx="3529263" cy="3185309"/>
          </a:xfrm>
          <a:prstGeom prst="rect">
            <a:avLst/>
          </a:prstGeom>
        </p:spPr>
      </p:pic>
      <p:sp>
        <p:nvSpPr>
          <p:cNvPr id="3" name="Объект 2">
            <a:extLst>
              <a:ext uri="{FF2B5EF4-FFF2-40B4-BE49-F238E27FC236}">
                <a16:creationId xmlns:a16="http://schemas.microsoft.com/office/drawing/2014/main" id="{8E87097E-C2B9-452C-8351-ED1742B7B6AA}"/>
              </a:ext>
            </a:extLst>
          </p:cNvPr>
          <p:cNvSpPr>
            <a:spLocks noGrp="1"/>
          </p:cNvSpPr>
          <p:nvPr>
            <p:ph idx="1"/>
          </p:nvPr>
        </p:nvSpPr>
        <p:spPr>
          <a:xfrm>
            <a:off x="2525043" y="1540189"/>
            <a:ext cx="9362156" cy="3777622"/>
          </a:xfrm>
        </p:spPr>
        <p:txBody>
          <a:bodyPr>
            <a:normAutofit/>
          </a:bodyPr>
          <a:lstStyle/>
          <a:p>
            <a:pPr marL="0" indent="0">
              <a:spcAft>
                <a:spcPts val="600"/>
              </a:spcAft>
              <a:buNone/>
            </a:pPr>
            <a:r>
              <a:rPr lang="en-US" sz="2400" b="1" dirty="0"/>
              <a:t>Clinical Significance</a:t>
            </a:r>
          </a:p>
          <a:p>
            <a:pPr>
              <a:spcAft>
                <a:spcPts val="600"/>
              </a:spcAft>
            </a:pPr>
            <a:r>
              <a:rPr lang="en-US" sz="2400" dirty="0"/>
              <a:t>Mobitz I is usually a benign rhythm, causing minimal </a:t>
            </a:r>
            <a:r>
              <a:rPr lang="en-US" sz="2400" dirty="0" err="1"/>
              <a:t>haemodynamic</a:t>
            </a:r>
            <a:r>
              <a:rPr lang="en-US" sz="2400" dirty="0"/>
              <a:t> disturbance and with low risk of progression to third degree heart block</a:t>
            </a:r>
          </a:p>
          <a:p>
            <a:pPr>
              <a:spcAft>
                <a:spcPts val="600"/>
              </a:spcAft>
            </a:pPr>
            <a:r>
              <a:rPr lang="en-US" sz="2400" dirty="0"/>
              <a:t>Asymptomatic patients do not require treatment</a:t>
            </a:r>
          </a:p>
          <a:p>
            <a:pPr>
              <a:spcAft>
                <a:spcPts val="600"/>
              </a:spcAft>
            </a:pPr>
            <a:r>
              <a:rPr lang="en-US" sz="2400" dirty="0"/>
              <a:t>Symptomatic patients usually respond to </a:t>
            </a:r>
            <a:r>
              <a:rPr lang="en-US" sz="2400" b="1" dirty="0"/>
              <a:t>atropine</a:t>
            </a:r>
          </a:p>
          <a:p>
            <a:pPr>
              <a:spcAft>
                <a:spcPts val="600"/>
              </a:spcAft>
            </a:pPr>
            <a:r>
              <a:rPr lang="en-US" sz="2400" dirty="0"/>
              <a:t>Permanent pacing is rarely required</a:t>
            </a:r>
            <a:endParaRPr lang="ru-RU" sz="2400" dirty="0"/>
          </a:p>
        </p:txBody>
      </p:sp>
    </p:spTree>
    <p:extLst>
      <p:ext uri="{BB962C8B-B14F-4D97-AF65-F5344CB8AC3E}">
        <p14:creationId xmlns:p14="http://schemas.microsoft.com/office/powerpoint/2010/main" val="1791149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5D8220B8-35FD-4D47-8FF9-1C7A3F1AEF16}"/>
              </a:ext>
            </a:extLst>
          </p:cNvPr>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960646" y="2798679"/>
            <a:ext cx="11099800" cy="3898900"/>
          </a:xfrm>
          <a:prstGeom prst="rect">
            <a:avLst/>
          </a:prstGeom>
        </p:spPr>
      </p:pic>
      <p:sp>
        <p:nvSpPr>
          <p:cNvPr id="3" name="Объект 2">
            <a:extLst>
              <a:ext uri="{FF2B5EF4-FFF2-40B4-BE49-F238E27FC236}">
                <a16:creationId xmlns:a16="http://schemas.microsoft.com/office/drawing/2014/main" id="{C790A95F-7BE6-43BF-88EF-AE5E287AF4EE}"/>
              </a:ext>
            </a:extLst>
          </p:cNvPr>
          <p:cNvSpPr>
            <a:spLocks noGrp="1"/>
          </p:cNvSpPr>
          <p:nvPr>
            <p:ph idx="1"/>
          </p:nvPr>
        </p:nvSpPr>
        <p:spPr>
          <a:xfrm>
            <a:off x="1796715" y="673768"/>
            <a:ext cx="9971757" cy="3317484"/>
          </a:xfrm>
        </p:spPr>
        <p:txBody>
          <a:bodyPr/>
          <a:lstStyle/>
          <a:p>
            <a:pPr marL="0" indent="0">
              <a:buNone/>
            </a:pPr>
            <a:r>
              <a:rPr lang="en-US" sz="2800" dirty="0"/>
              <a:t>Examples</a:t>
            </a:r>
            <a:endParaRPr lang="ru-RU" sz="2800" dirty="0"/>
          </a:p>
          <a:p>
            <a:pPr>
              <a:spcBef>
                <a:spcPts val="600"/>
              </a:spcBef>
            </a:pPr>
            <a:r>
              <a:rPr lang="en-US" sz="2000" dirty="0"/>
              <a:t>Progressive prolongation of PR interval, with a subsequent non-conducted P wave</a:t>
            </a:r>
          </a:p>
          <a:p>
            <a:pPr>
              <a:spcBef>
                <a:spcPts val="600"/>
              </a:spcBef>
            </a:pPr>
            <a:r>
              <a:rPr lang="en-US" sz="2000" dirty="0"/>
              <a:t>Repeating 5:4 conduction ratio of P waves to QRS complexes</a:t>
            </a:r>
          </a:p>
          <a:p>
            <a:pPr>
              <a:spcBef>
                <a:spcPts val="600"/>
              </a:spcBef>
            </a:pPr>
            <a:r>
              <a:rPr lang="en-US" sz="2000" dirty="0"/>
              <a:t>Relatively constant P-P interval despite irregularity of QRS complexes</a:t>
            </a:r>
            <a:endParaRPr lang="ru-RU" sz="2000" dirty="0"/>
          </a:p>
          <a:p>
            <a:pPr>
              <a:spcBef>
                <a:spcPts val="600"/>
              </a:spcBef>
            </a:pPr>
            <a:endParaRPr lang="en-US" dirty="0"/>
          </a:p>
          <a:p>
            <a:pPr marL="0" indent="0">
              <a:spcBef>
                <a:spcPts val="600"/>
              </a:spcBef>
              <a:buNone/>
            </a:pPr>
            <a:endParaRPr lang="en-US" dirty="0"/>
          </a:p>
          <a:p>
            <a:endParaRPr lang="en-US" dirty="0"/>
          </a:p>
          <a:p>
            <a:endParaRPr lang="ru-RU" dirty="0"/>
          </a:p>
        </p:txBody>
      </p:sp>
      <p:sp>
        <p:nvSpPr>
          <p:cNvPr id="5" name="Прямоугольник 4">
            <a:extLst>
              <a:ext uri="{FF2B5EF4-FFF2-40B4-BE49-F238E27FC236}">
                <a16:creationId xmlns:a16="http://schemas.microsoft.com/office/drawing/2014/main" id="{FFA58D89-64D8-455E-AE36-6587EC4F9364}"/>
              </a:ext>
            </a:extLst>
          </p:cNvPr>
          <p:cNvSpPr/>
          <p:nvPr/>
        </p:nvSpPr>
        <p:spPr>
          <a:xfrm>
            <a:off x="960646" y="2798679"/>
            <a:ext cx="2151551" cy="369332"/>
          </a:xfrm>
          <a:prstGeom prst="rect">
            <a:avLst/>
          </a:prstGeom>
        </p:spPr>
        <p:txBody>
          <a:bodyPr wrap="none">
            <a:spAutoFit/>
          </a:bodyPr>
          <a:lstStyle/>
          <a:p>
            <a:r>
              <a:rPr lang="en-US" b="1" dirty="0"/>
              <a:t>Mobitz I AV block</a:t>
            </a:r>
            <a:endParaRPr lang="en-US" dirty="0"/>
          </a:p>
        </p:txBody>
      </p:sp>
    </p:spTree>
    <p:extLst>
      <p:ext uri="{BB962C8B-B14F-4D97-AF65-F5344CB8AC3E}">
        <p14:creationId xmlns:p14="http://schemas.microsoft.com/office/powerpoint/2010/main" val="1673416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C95553F-294F-4A89-8E18-9A44E643AD89}"/>
              </a:ext>
            </a:extLst>
          </p:cNvPr>
          <p:cNvSpPr>
            <a:spLocks noGrp="1"/>
          </p:cNvSpPr>
          <p:nvPr>
            <p:ph idx="1"/>
          </p:nvPr>
        </p:nvSpPr>
        <p:spPr>
          <a:xfrm>
            <a:off x="1829594" y="42440"/>
            <a:ext cx="8915400" cy="3777622"/>
          </a:xfrm>
        </p:spPr>
        <p:txBody>
          <a:bodyPr/>
          <a:lstStyle/>
          <a:p>
            <a:pPr>
              <a:spcBef>
                <a:spcPts val="600"/>
              </a:spcBef>
            </a:pPr>
            <a:endParaRPr lang="en-US" dirty="0"/>
          </a:p>
          <a:p>
            <a:pPr>
              <a:spcBef>
                <a:spcPts val="600"/>
              </a:spcBef>
            </a:pPr>
            <a:r>
              <a:rPr lang="en-US" dirty="0"/>
              <a:t>QRS complexes clustered in groups, separated by non-conducted P waves.</a:t>
            </a:r>
          </a:p>
          <a:p>
            <a:pPr>
              <a:spcBef>
                <a:spcPts val="600"/>
              </a:spcBef>
            </a:pPr>
            <a:r>
              <a:rPr lang="en-US" dirty="0"/>
              <a:t>The P:QRS conduction ratio varies from 5:4 to 6:5.</a:t>
            </a:r>
          </a:p>
          <a:p>
            <a:pPr>
              <a:spcBef>
                <a:spcPts val="600"/>
              </a:spcBef>
            </a:pPr>
            <a:r>
              <a:rPr lang="en-US" dirty="0"/>
              <a:t>Note the difference in PR interval between the first and last QRS complex of each group.</a:t>
            </a:r>
            <a:endParaRPr lang="ru-RU" dirty="0"/>
          </a:p>
        </p:txBody>
      </p:sp>
      <p:pic>
        <p:nvPicPr>
          <p:cNvPr id="4" name="Рисунок 3">
            <a:extLst>
              <a:ext uri="{FF2B5EF4-FFF2-40B4-BE49-F238E27FC236}">
                <a16:creationId xmlns:a16="http://schemas.microsoft.com/office/drawing/2014/main" id="{75F866D5-7E41-4FE0-9858-C223399FDE29}"/>
              </a:ext>
            </a:extLst>
          </p:cNvPr>
          <p:cNvPicPr>
            <a:picLocks noChangeAspect="1"/>
          </p:cNvPicPr>
          <p:nvPr/>
        </p:nvPicPr>
        <p:blipFill>
          <a:blip r:embed="rId2"/>
          <a:stretch>
            <a:fillRect/>
          </a:stretch>
        </p:blipFill>
        <p:spPr>
          <a:xfrm>
            <a:off x="1829594" y="1931251"/>
            <a:ext cx="9772065" cy="4926749"/>
          </a:xfrm>
          <a:prstGeom prst="rect">
            <a:avLst/>
          </a:prstGeom>
        </p:spPr>
      </p:pic>
      <p:sp>
        <p:nvSpPr>
          <p:cNvPr id="5" name="Прямоугольник 4">
            <a:extLst>
              <a:ext uri="{FF2B5EF4-FFF2-40B4-BE49-F238E27FC236}">
                <a16:creationId xmlns:a16="http://schemas.microsoft.com/office/drawing/2014/main" id="{1C7565A3-E9D0-4E31-B6F7-4380E29C8F4D}"/>
              </a:ext>
            </a:extLst>
          </p:cNvPr>
          <p:cNvSpPr/>
          <p:nvPr/>
        </p:nvSpPr>
        <p:spPr>
          <a:xfrm>
            <a:off x="1829594" y="1931251"/>
            <a:ext cx="2151551" cy="369332"/>
          </a:xfrm>
          <a:prstGeom prst="rect">
            <a:avLst/>
          </a:prstGeom>
        </p:spPr>
        <p:txBody>
          <a:bodyPr wrap="none">
            <a:spAutoFit/>
          </a:bodyPr>
          <a:lstStyle/>
          <a:p>
            <a:r>
              <a:rPr lang="en-US" b="1" dirty="0"/>
              <a:t>Mobitz I AV block</a:t>
            </a:r>
          </a:p>
        </p:txBody>
      </p:sp>
    </p:spTree>
    <p:extLst>
      <p:ext uri="{BB962C8B-B14F-4D97-AF65-F5344CB8AC3E}">
        <p14:creationId xmlns:p14="http://schemas.microsoft.com/office/powerpoint/2010/main" val="4036065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152887-9EFD-456C-A633-33788947FB4E}"/>
              </a:ext>
            </a:extLst>
          </p:cNvPr>
          <p:cNvSpPr>
            <a:spLocks noGrp="1"/>
          </p:cNvSpPr>
          <p:nvPr>
            <p:ph type="title"/>
          </p:nvPr>
        </p:nvSpPr>
        <p:spPr>
          <a:xfrm>
            <a:off x="1895617" y="620099"/>
            <a:ext cx="9381983" cy="847754"/>
          </a:xfrm>
        </p:spPr>
        <p:txBody>
          <a:bodyPr>
            <a:normAutofit/>
          </a:bodyPr>
          <a:lstStyle/>
          <a:p>
            <a:r>
              <a:rPr lang="en-US" sz="2800" b="1" dirty="0">
                <a:solidFill>
                  <a:schemeClr val="tx2"/>
                </a:solidFill>
              </a:rPr>
              <a:t>Second degree AV Block, Mobitz II (Hay block)</a:t>
            </a:r>
            <a:endParaRPr lang="ru-RU" sz="2800" dirty="0">
              <a:solidFill>
                <a:schemeClr val="tx2"/>
              </a:solidFill>
            </a:endParaRPr>
          </a:p>
        </p:txBody>
      </p:sp>
      <p:sp>
        <p:nvSpPr>
          <p:cNvPr id="3" name="Объект 2">
            <a:extLst>
              <a:ext uri="{FF2B5EF4-FFF2-40B4-BE49-F238E27FC236}">
                <a16:creationId xmlns:a16="http://schemas.microsoft.com/office/drawing/2014/main" id="{98CFD6D0-C9CB-450B-9A8F-CD570EA2D0DA}"/>
              </a:ext>
            </a:extLst>
          </p:cNvPr>
          <p:cNvSpPr>
            <a:spLocks noGrp="1"/>
          </p:cNvSpPr>
          <p:nvPr>
            <p:ph idx="1"/>
          </p:nvPr>
        </p:nvSpPr>
        <p:spPr>
          <a:xfrm>
            <a:off x="895935" y="1467853"/>
            <a:ext cx="11296065" cy="3777622"/>
          </a:xfrm>
        </p:spPr>
        <p:txBody>
          <a:bodyPr>
            <a:normAutofit/>
          </a:bodyPr>
          <a:lstStyle/>
          <a:p>
            <a:pPr marL="0" indent="0">
              <a:buNone/>
            </a:pPr>
            <a:r>
              <a:rPr lang="en-US" sz="2000" dirty="0"/>
              <a:t>Intermittent </a:t>
            </a:r>
            <a:r>
              <a:rPr lang="en-US" sz="2000" b="1" dirty="0"/>
              <a:t>non-conducted</a:t>
            </a:r>
            <a:r>
              <a:rPr lang="en-US" sz="2000" dirty="0"/>
              <a:t> P waves </a:t>
            </a:r>
            <a:r>
              <a:rPr lang="en-US" sz="2000" b="1" dirty="0"/>
              <a:t>WITHOUT</a:t>
            </a:r>
            <a:r>
              <a:rPr lang="en-US" sz="2000" dirty="0"/>
              <a:t> progressive prolongation of the PR interval</a:t>
            </a:r>
            <a:endParaRPr lang="ru-RU" sz="2000" dirty="0"/>
          </a:p>
        </p:txBody>
      </p:sp>
      <p:pic>
        <p:nvPicPr>
          <p:cNvPr id="6" name="Рисунок 5">
            <a:extLst>
              <a:ext uri="{FF2B5EF4-FFF2-40B4-BE49-F238E27FC236}">
                <a16:creationId xmlns:a16="http://schemas.microsoft.com/office/drawing/2014/main" id="{399E1D17-F3D6-48B9-B57E-D89FED145DD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33000"/>
                    </a14:imgEffect>
                  </a14:imgLayer>
                </a14:imgProps>
              </a:ext>
            </a:extLst>
          </a:blip>
          <a:srcRect l="988" t="12258" r="1441" b="17425"/>
          <a:stretch/>
        </p:blipFill>
        <p:spPr>
          <a:xfrm>
            <a:off x="208547" y="2326871"/>
            <a:ext cx="11983453" cy="2204257"/>
          </a:xfrm>
          <a:prstGeom prst="rect">
            <a:avLst/>
          </a:prstGeom>
          <a:ln w="57150" cap="sq">
            <a:solidFill>
              <a:schemeClr val="tx2"/>
            </a:solidFill>
            <a:prstDash val="solid"/>
            <a:miter lim="800000"/>
          </a:ln>
          <a:effectLst>
            <a:outerShdw blurRad="50800" dist="38100" dir="2700000" algn="tl" rotWithShape="0">
              <a:srgbClr val="000000">
                <a:alpha val="43000"/>
              </a:srgbClr>
            </a:outerShdw>
          </a:effectLst>
        </p:spPr>
      </p:pic>
      <p:sp>
        <p:nvSpPr>
          <p:cNvPr id="8" name="Прямоугольник 7">
            <a:extLst>
              <a:ext uri="{FF2B5EF4-FFF2-40B4-BE49-F238E27FC236}">
                <a16:creationId xmlns:a16="http://schemas.microsoft.com/office/drawing/2014/main" id="{CA20FDFB-AEA1-4A23-9CC4-882B34CE355B}"/>
              </a:ext>
            </a:extLst>
          </p:cNvPr>
          <p:cNvSpPr/>
          <p:nvPr/>
        </p:nvSpPr>
        <p:spPr>
          <a:xfrm>
            <a:off x="1184158" y="3841791"/>
            <a:ext cx="7109432" cy="461665"/>
          </a:xfrm>
          <a:prstGeom prst="rect">
            <a:avLst/>
          </a:prstGeom>
        </p:spPr>
        <p:txBody>
          <a:bodyPr wrap="square">
            <a:spAutoFit/>
          </a:bodyPr>
          <a:lstStyle/>
          <a:p>
            <a:r>
              <a:rPr lang="en-US" sz="2400" dirty="0">
                <a:latin typeface="-apple-system"/>
              </a:rPr>
              <a:t>“</a:t>
            </a:r>
            <a:r>
              <a:rPr lang="en-US" sz="2400" i="1" dirty="0">
                <a:latin typeface="-apple-system"/>
              </a:rPr>
              <a:t>dropped</a:t>
            </a:r>
            <a:r>
              <a:rPr lang="en-US" sz="2400" dirty="0">
                <a:latin typeface="-apple-system"/>
              </a:rPr>
              <a:t>” QRS complexes (i.e. non-conducted P waves)</a:t>
            </a:r>
            <a:endParaRPr lang="ru-RU" sz="2400" dirty="0"/>
          </a:p>
        </p:txBody>
      </p:sp>
      <p:sp>
        <p:nvSpPr>
          <p:cNvPr id="16" name="Объект 2">
            <a:extLst>
              <a:ext uri="{FF2B5EF4-FFF2-40B4-BE49-F238E27FC236}">
                <a16:creationId xmlns:a16="http://schemas.microsoft.com/office/drawing/2014/main" id="{48326311-8C55-4DF8-B84E-7F94B550632A}"/>
              </a:ext>
            </a:extLst>
          </p:cNvPr>
          <p:cNvSpPr txBox="1">
            <a:spLocks/>
          </p:cNvSpPr>
          <p:nvPr/>
        </p:nvSpPr>
        <p:spPr>
          <a:xfrm>
            <a:off x="1149652" y="4861336"/>
            <a:ext cx="10914012" cy="1914080"/>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000" b="1" dirty="0"/>
              <a:t>Other features:</a:t>
            </a:r>
          </a:p>
          <a:p>
            <a:pPr marL="722313"/>
            <a:r>
              <a:rPr lang="en-US" sz="2000" dirty="0"/>
              <a:t>The PR interval in the conducted beats remains constant</a:t>
            </a:r>
          </a:p>
          <a:p>
            <a:pPr marL="722313"/>
            <a:r>
              <a:rPr lang="en-US" sz="2000" dirty="0"/>
              <a:t>The P waves ‘march through’ at a constant rate</a:t>
            </a:r>
          </a:p>
          <a:p>
            <a:pPr marL="722313"/>
            <a:r>
              <a:rPr lang="en-US" sz="2000" dirty="0"/>
              <a:t>The RR interval surrounding the dropped beat(s) is an exact multiple of the preceding RR interval (e.g. double the preceding RR interval for a single dropped beat, triple for two dropped beats, </a:t>
            </a:r>
            <a:r>
              <a:rPr lang="en-US" sz="2000" dirty="0" err="1"/>
              <a:t>etc</a:t>
            </a:r>
            <a:r>
              <a:rPr lang="en-US" sz="2000" dirty="0"/>
              <a:t>)</a:t>
            </a:r>
            <a:endParaRPr lang="ru-RU" sz="2000" dirty="0"/>
          </a:p>
        </p:txBody>
      </p:sp>
      <p:pic>
        <p:nvPicPr>
          <p:cNvPr id="17" name="Рисунок 16">
            <a:extLst>
              <a:ext uri="{FF2B5EF4-FFF2-40B4-BE49-F238E27FC236}">
                <a16:creationId xmlns:a16="http://schemas.microsoft.com/office/drawing/2014/main" id="{EBEF3953-D69E-4372-9C47-47D8836B29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9257" y="2275755"/>
            <a:ext cx="2322095" cy="438046"/>
          </a:xfrm>
          <a:prstGeom prst="rect">
            <a:avLst/>
          </a:prstGeom>
        </p:spPr>
      </p:pic>
      <p:pic>
        <p:nvPicPr>
          <p:cNvPr id="19" name="Рисунок 18">
            <a:extLst>
              <a:ext uri="{FF2B5EF4-FFF2-40B4-BE49-F238E27FC236}">
                <a16:creationId xmlns:a16="http://schemas.microsoft.com/office/drawing/2014/main" id="{B3CCBA2D-5B9F-4278-A828-A79D73E564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9565" y="2275755"/>
            <a:ext cx="2322095" cy="438046"/>
          </a:xfrm>
          <a:prstGeom prst="rect">
            <a:avLst/>
          </a:prstGeom>
        </p:spPr>
      </p:pic>
      <p:pic>
        <p:nvPicPr>
          <p:cNvPr id="20" name="Рисунок 19">
            <a:extLst>
              <a:ext uri="{FF2B5EF4-FFF2-40B4-BE49-F238E27FC236}">
                <a16:creationId xmlns:a16="http://schemas.microsoft.com/office/drawing/2014/main" id="{66CF3241-08F3-4B49-8427-E051143E92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9873" y="2275755"/>
            <a:ext cx="2322095" cy="438046"/>
          </a:xfrm>
          <a:prstGeom prst="rect">
            <a:avLst/>
          </a:prstGeom>
        </p:spPr>
      </p:pic>
      <p:pic>
        <p:nvPicPr>
          <p:cNvPr id="21" name="Рисунок 20">
            <a:extLst>
              <a:ext uri="{FF2B5EF4-FFF2-40B4-BE49-F238E27FC236}">
                <a16:creationId xmlns:a16="http://schemas.microsoft.com/office/drawing/2014/main" id="{F092929E-585A-4278-A7CA-90D8294D1F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0181" y="2275755"/>
            <a:ext cx="2322095" cy="438046"/>
          </a:xfrm>
          <a:prstGeom prst="rect">
            <a:avLst/>
          </a:prstGeom>
        </p:spPr>
      </p:pic>
    </p:spTree>
    <p:extLst>
      <p:ext uri="{BB962C8B-B14F-4D97-AF65-F5344CB8AC3E}">
        <p14:creationId xmlns:p14="http://schemas.microsoft.com/office/powerpoint/2010/main" val="2871979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AA19DFB-857D-4A5C-8849-B11E1E1E1CD5}"/>
              </a:ext>
            </a:extLst>
          </p:cNvPr>
          <p:cNvSpPr>
            <a:spLocks noGrp="1"/>
          </p:cNvSpPr>
          <p:nvPr>
            <p:ph idx="1"/>
          </p:nvPr>
        </p:nvSpPr>
        <p:spPr>
          <a:xfrm>
            <a:off x="2589212" y="1010653"/>
            <a:ext cx="8915400" cy="4355138"/>
          </a:xfrm>
        </p:spPr>
        <p:txBody>
          <a:bodyPr>
            <a:normAutofit fontScale="92500" lnSpcReduction="20000"/>
          </a:bodyPr>
          <a:lstStyle/>
          <a:p>
            <a:pPr marL="0" indent="0">
              <a:spcAft>
                <a:spcPts val="600"/>
              </a:spcAft>
              <a:buNone/>
            </a:pPr>
            <a:r>
              <a:rPr lang="en-US" sz="2600" b="1" dirty="0"/>
              <a:t>Clinical Significance</a:t>
            </a:r>
          </a:p>
          <a:p>
            <a:pPr>
              <a:spcAft>
                <a:spcPts val="600"/>
              </a:spcAft>
            </a:pPr>
            <a:r>
              <a:rPr lang="en-US" sz="2600" dirty="0"/>
              <a:t>Mobitz II is much more likely than Mobitz I to be associated with </a:t>
            </a:r>
            <a:r>
              <a:rPr lang="en-US" sz="2600" dirty="0" err="1"/>
              <a:t>haemodynamic</a:t>
            </a:r>
            <a:r>
              <a:rPr lang="en-US" sz="2600" dirty="0"/>
              <a:t> compromise, severe bradycardia and progression to 3rd degree heart block</a:t>
            </a:r>
          </a:p>
          <a:p>
            <a:pPr>
              <a:spcAft>
                <a:spcPts val="600"/>
              </a:spcAft>
            </a:pPr>
            <a:r>
              <a:rPr lang="en-US" sz="2600" dirty="0"/>
              <a:t>Onset of </a:t>
            </a:r>
            <a:r>
              <a:rPr lang="en-US" sz="2600" dirty="0" err="1"/>
              <a:t>haemodynamic</a:t>
            </a:r>
            <a:r>
              <a:rPr lang="en-US" sz="2600" dirty="0"/>
              <a:t> instability may be sudden and unexpected, causing syncope (Stokes-Adams attacks) or sudden cardiac death</a:t>
            </a:r>
          </a:p>
          <a:p>
            <a:pPr>
              <a:spcAft>
                <a:spcPts val="600"/>
              </a:spcAft>
            </a:pPr>
            <a:r>
              <a:rPr lang="en-US" sz="2600" dirty="0"/>
              <a:t>The risk of asystole is around 35% per year</a:t>
            </a:r>
          </a:p>
          <a:p>
            <a:pPr>
              <a:spcAft>
                <a:spcPts val="600"/>
              </a:spcAft>
            </a:pPr>
            <a:r>
              <a:rPr lang="en-US" sz="2600" dirty="0"/>
              <a:t>Mobitz II mandates immediate admission for cardiac monitoring, backup temporary pacing and ultimately insertion of a permanent pacemaker</a:t>
            </a:r>
          </a:p>
          <a:p>
            <a:endParaRPr lang="ru-RU" dirty="0"/>
          </a:p>
        </p:txBody>
      </p:sp>
      <p:pic>
        <p:nvPicPr>
          <p:cNvPr id="5" name="Рисунок 4">
            <a:extLst>
              <a:ext uri="{FF2B5EF4-FFF2-40B4-BE49-F238E27FC236}">
                <a16:creationId xmlns:a16="http://schemas.microsoft.com/office/drawing/2014/main" id="{979FC1BA-D19A-4A9B-80F1-BF9757C57E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04421" y="4832530"/>
            <a:ext cx="2326741" cy="2029634"/>
          </a:xfrm>
          <a:prstGeom prst="rect">
            <a:avLst/>
          </a:prstGeom>
        </p:spPr>
      </p:pic>
    </p:spTree>
    <p:extLst>
      <p:ext uri="{BB962C8B-B14F-4D97-AF65-F5344CB8AC3E}">
        <p14:creationId xmlns:p14="http://schemas.microsoft.com/office/powerpoint/2010/main" val="2335484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D144D57B-1AFD-45DA-A32D-494BA3F2339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saturation sat="0"/>
                    </a14:imgEffect>
                  </a14:imgLayer>
                </a14:imgProps>
              </a:ext>
            </a:extLst>
          </a:blip>
          <a:stretch>
            <a:fillRect/>
          </a:stretch>
        </p:blipFill>
        <p:spPr>
          <a:xfrm>
            <a:off x="192504" y="2866510"/>
            <a:ext cx="11999496" cy="3253554"/>
          </a:xfrm>
          <a:prstGeom prst="rect">
            <a:avLst/>
          </a:prstGeom>
          <a:ln w="57150" cap="sq">
            <a:solidFill>
              <a:schemeClr val="tx2"/>
            </a:solidFill>
            <a:prstDash val="solid"/>
            <a:miter lim="800000"/>
          </a:ln>
          <a:effectLst>
            <a:outerShdw blurRad="50800" dist="38100" dir="2700000" algn="tl" rotWithShape="0">
              <a:srgbClr val="000000">
                <a:alpha val="43000"/>
              </a:srgbClr>
            </a:outerShdw>
          </a:effectLst>
        </p:spPr>
      </p:pic>
      <p:sp>
        <p:nvSpPr>
          <p:cNvPr id="3" name="Объект 2">
            <a:extLst>
              <a:ext uri="{FF2B5EF4-FFF2-40B4-BE49-F238E27FC236}">
                <a16:creationId xmlns:a16="http://schemas.microsoft.com/office/drawing/2014/main" id="{3BEBC907-CBA7-4808-B27B-A242B3C6F9A0}"/>
              </a:ext>
            </a:extLst>
          </p:cNvPr>
          <p:cNvSpPr>
            <a:spLocks noGrp="1"/>
          </p:cNvSpPr>
          <p:nvPr>
            <p:ph idx="1"/>
          </p:nvPr>
        </p:nvSpPr>
        <p:spPr>
          <a:xfrm>
            <a:off x="1674813" y="737936"/>
            <a:ext cx="10324683" cy="4467433"/>
          </a:xfrm>
        </p:spPr>
        <p:txBody>
          <a:bodyPr>
            <a:normAutofit/>
          </a:bodyPr>
          <a:lstStyle/>
          <a:p>
            <a:pPr marL="0" indent="0">
              <a:buNone/>
            </a:pPr>
            <a:r>
              <a:rPr lang="en-US" sz="2400" dirty="0"/>
              <a:t>Examples</a:t>
            </a:r>
          </a:p>
          <a:p>
            <a:pPr marL="0" indent="0">
              <a:buNone/>
            </a:pPr>
            <a:endParaRPr lang="en-US" sz="2400" dirty="0"/>
          </a:p>
          <a:p>
            <a:r>
              <a:rPr lang="en-US" sz="2400" dirty="0"/>
              <a:t>Mobitz type II rhythm strip demonstrating non-conducted P waves</a:t>
            </a:r>
            <a:endParaRPr lang="ru-RU" sz="2400" dirty="0"/>
          </a:p>
        </p:txBody>
      </p:sp>
    </p:spTree>
    <p:extLst>
      <p:ext uri="{BB962C8B-B14F-4D97-AF65-F5344CB8AC3E}">
        <p14:creationId xmlns:p14="http://schemas.microsoft.com/office/powerpoint/2010/main" val="2839242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1F0E12A-BE36-4434-B160-60DBEBE3DBE7}"/>
              </a:ext>
            </a:extLst>
          </p:cNvPr>
          <p:cNvSpPr>
            <a:spLocks noGrp="1"/>
          </p:cNvSpPr>
          <p:nvPr>
            <p:ph idx="1"/>
          </p:nvPr>
        </p:nvSpPr>
        <p:spPr>
          <a:xfrm>
            <a:off x="2133600" y="1106543"/>
            <a:ext cx="8793496" cy="2574826"/>
          </a:xfrm>
        </p:spPr>
        <p:txBody>
          <a:bodyPr>
            <a:normAutofit/>
          </a:bodyPr>
          <a:lstStyle/>
          <a:p>
            <a:pPr marL="0" indent="0">
              <a:buNone/>
            </a:pPr>
            <a:r>
              <a:rPr lang="en-US" sz="2000" dirty="0"/>
              <a:t>Mobitz II rhythm strip demonstrating non-conducted P waves with the constant normal (a) and constant prolonged (b) PQ interval</a:t>
            </a:r>
            <a:endParaRPr lang="ru-RU" sz="2000" dirty="0"/>
          </a:p>
        </p:txBody>
      </p:sp>
      <p:pic>
        <p:nvPicPr>
          <p:cNvPr id="4" name="Рисунок 3">
            <a:extLst>
              <a:ext uri="{FF2B5EF4-FFF2-40B4-BE49-F238E27FC236}">
                <a16:creationId xmlns:a16="http://schemas.microsoft.com/office/drawing/2014/main" id="{4B6EC67D-1277-4AC4-88D7-C827BE36817D}"/>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l="4312"/>
          <a:stretch/>
        </p:blipFill>
        <p:spPr>
          <a:xfrm>
            <a:off x="2133600" y="2085474"/>
            <a:ext cx="9433110" cy="4635907"/>
          </a:xfrm>
          <a:prstGeom prst="rect">
            <a:avLst/>
          </a:prstGeom>
        </p:spPr>
      </p:pic>
      <p:sp>
        <p:nvSpPr>
          <p:cNvPr id="5" name="TextBox 4">
            <a:extLst>
              <a:ext uri="{FF2B5EF4-FFF2-40B4-BE49-F238E27FC236}">
                <a16:creationId xmlns:a16="http://schemas.microsoft.com/office/drawing/2014/main" id="{712C2368-B219-436F-A06D-E56FB7FCE0A8}"/>
              </a:ext>
            </a:extLst>
          </p:cNvPr>
          <p:cNvSpPr txBox="1"/>
          <p:nvPr/>
        </p:nvSpPr>
        <p:spPr>
          <a:xfrm>
            <a:off x="2133600" y="2085474"/>
            <a:ext cx="341760" cy="369332"/>
          </a:xfrm>
          <a:prstGeom prst="rect">
            <a:avLst/>
          </a:prstGeom>
          <a:noFill/>
        </p:spPr>
        <p:txBody>
          <a:bodyPr wrap="none" rtlCol="0">
            <a:spAutoFit/>
          </a:bodyPr>
          <a:lstStyle/>
          <a:p>
            <a:r>
              <a:rPr lang="en-US" dirty="0"/>
              <a:t>a</a:t>
            </a:r>
            <a:endParaRPr lang="ru-RU" dirty="0"/>
          </a:p>
        </p:txBody>
      </p:sp>
      <p:sp>
        <p:nvSpPr>
          <p:cNvPr id="6" name="TextBox 5">
            <a:extLst>
              <a:ext uri="{FF2B5EF4-FFF2-40B4-BE49-F238E27FC236}">
                <a16:creationId xmlns:a16="http://schemas.microsoft.com/office/drawing/2014/main" id="{D8653236-C24E-4A97-9C30-FA83C663AA75}"/>
              </a:ext>
            </a:extLst>
          </p:cNvPr>
          <p:cNvSpPr txBox="1"/>
          <p:nvPr/>
        </p:nvSpPr>
        <p:spPr>
          <a:xfrm>
            <a:off x="2133600" y="4647377"/>
            <a:ext cx="341760" cy="369332"/>
          </a:xfrm>
          <a:prstGeom prst="rect">
            <a:avLst/>
          </a:prstGeom>
          <a:noFill/>
        </p:spPr>
        <p:txBody>
          <a:bodyPr wrap="none" rtlCol="0">
            <a:spAutoFit/>
          </a:bodyPr>
          <a:lstStyle/>
          <a:p>
            <a:r>
              <a:rPr lang="en-US" dirty="0"/>
              <a:t>b</a:t>
            </a:r>
            <a:endParaRPr lang="ru-RU" dirty="0"/>
          </a:p>
        </p:txBody>
      </p:sp>
    </p:spTree>
    <p:extLst>
      <p:ext uri="{BB962C8B-B14F-4D97-AF65-F5344CB8AC3E}">
        <p14:creationId xmlns:p14="http://schemas.microsoft.com/office/powerpoint/2010/main" val="2285290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152887-9EFD-456C-A633-33788947FB4E}"/>
              </a:ext>
            </a:extLst>
          </p:cNvPr>
          <p:cNvSpPr>
            <a:spLocks noGrp="1"/>
          </p:cNvSpPr>
          <p:nvPr>
            <p:ph type="title"/>
          </p:nvPr>
        </p:nvSpPr>
        <p:spPr>
          <a:xfrm>
            <a:off x="1734042" y="655592"/>
            <a:ext cx="8911687" cy="1280890"/>
          </a:xfrm>
        </p:spPr>
        <p:txBody>
          <a:bodyPr>
            <a:normAutofit/>
          </a:bodyPr>
          <a:lstStyle/>
          <a:p>
            <a:r>
              <a:rPr lang="en-US" sz="2800" b="1" dirty="0">
                <a:solidFill>
                  <a:schemeClr val="tx2"/>
                </a:solidFill>
              </a:rPr>
              <a:t>Second degree AV block: Fixed Ratio AV blocks</a:t>
            </a:r>
            <a:br>
              <a:rPr lang="en-US" sz="2800" dirty="0">
                <a:solidFill>
                  <a:schemeClr val="tx2"/>
                </a:solidFill>
              </a:rPr>
            </a:br>
            <a:endParaRPr lang="ru-RU" sz="2800" dirty="0">
              <a:solidFill>
                <a:schemeClr val="tx2"/>
              </a:solidFill>
            </a:endParaRPr>
          </a:p>
        </p:txBody>
      </p:sp>
      <p:sp>
        <p:nvSpPr>
          <p:cNvPr id="3" name="Объект 2">
            <a:extLst>
              <a:ext uri="{FF2B5EF4-FFF2-40B4-BE49-F238E27FC236}">
                <a16:creationId xmlns:a16="http://schemas.microsoft.com/office/drawing/2014/main" id="{98CFD6D0-C9CB-450B-9A8F-CD570EA2D0DA}"/>
              </a:ext>
            </a:extLst>
          </p:cNvPr>
          <p:cNvSpPr>
            <a:spLocks noGrp="1"/>
          </p:cNvSpPr>
          <p:nvPr>
            <p:ph idx="1"/>
          </p:nvPr>
        </p:nvSpPr>
        <p:spPr>
          <a:xfrm>
            <a:off x="968762" y="1619490"/>
            <a:ext cx="10886354" cy="3777622"/>
          </a:xfrm>
        </p:spPr>
        <p:txBody>
          <a:bodyPr>
            <a:normAutofit/>
          </a:bodyPr>
          <a:lstStyle/>
          <a:p>
            <a:r>
              <a:rPr lang="en-US" sz="2400" dirty="0">
                <a:solidFill>
                  <a:schemeClr val="tx2"/>
                </a:solidFill>
              </a:rPr>
              <a:t>Second degree heart block with a fixed ratio of P waves: QRS complexes (e.g. 2:1, 3:1, 4:1)</a:t>
            </a:r>
          </a:p>
          <a:p>
            <a:r>
              <a:rPr lang="en-US" sz="2400" dirty="0">
                <a:solidFill>
                  <a:schemeClr val="tx2"/>
                </a:solidFill>
              </a:rPr>
              <a:t>Fixed ratio blocks can be the result of either Mobitz I or Mobitz II conduction</a:t>
            </a:r>
            <a:endParaRPr lang="ru-RU" sz="2400" dirty="0"/>
          </a:p>
        </p:txBody>
      </p:sp>
      <p:sp>
        <p:nvSpPr>
          <p:cNvPr id="28" name="Прямоугольник 27">
            <a:extLst>
              <a:ext uri="{FF2B5EF4-FFF2-40B4-BE49-F238E27FC236}">
                <a16:creationId xmlns:a16="http://schemas.microsoft.com/office/drawing/2014/main" id="{5C86D2E0-7A92-49A5-BC32-9B3050551BB1}"/>
              </a:ext>
            </a:extLst>
          </p:cNvPr>
          <p:cNvSpPr/>
          <p:nvPr/>
        </p:nvSpPr>
        <p:spPr>
          <a:xfrm>
            <a:off x="1716505" y="5392711"/>
            <a:ext cx="9962148" cy="1323439"/>
          </a:xfrm>
          <a:prstGeom prst="rect">
            <a:avLst/>
          </a:prstGeom>
        </p:spPr>
        <p:txBody>
          <a:bodyPr wrap="square">
            <a:spAutoFit/>
          </a:bodyPr>
          <a:lstStyle/>
          <a:p>
            <a:r>
              <a:rPr lang="en-US" sz="2000" b="1" dirty="0"/>
              <a:t>2:1 block</a:t>
            </a:r>
          </a:p>
          <a:p>
            <a:pPr marL="352425" indent="-176213">
              <a:buFont typeface="Arial" panose="020B0604020202020204" pitchFamily="34" charset="0"/>
              <a:buChar char="•"/>
            </a:pPr>
            <a:r>
              <a:rPr lang="en-US" sz="2000" dirty="0"/>
              <a:t>The atrial rate is approximately 75 bpm.</a:t>
            </a:r>
          </a:p>
          <a:p>
            <a:pPr marL="352425" indent="-176213">
              <a:buFont typeface="Arial" panose="020B0604020202020204" pitchFamily="34" charset="0"/>
              <a:buChar char="•"/>
            </a:pPr>
            <a:r>
              <a:rPr lang="en-US" sz="2000" dirty="0"/>
              <a:t>The ventricular rate is approximately 38 bpm.</a:t>
            </a:r>
          </a:p>
          <a:p>
            <a:pPr marL="352425" indent="-176213">
              <a:buFont typeface="Arial" panose="020B0604020202020204" pitchFamily="34" charset="0"/>
              <a:buChar char="•"/>
            </a:pPr>
            <a:r>
              <a:rPr lang="en-US" sz="2000" dirty="0"/>
              <a:t>Non-conducted P waves are superimposed on the end of each T wave</a:t>
            </a:r>
            <a:r>
              <a:rPr lang="en-US" sz="2000" dirty="0">
                <a:latin typeface="-apple-system"/>
              </a:rPr>
              <a:t>.</a:t>
            </a:r>
            <a:endParaRPr lang="en-US" sz="2000" b="0" i="0" dirty="0">
              <a:effectLst/>
              <a:latin typeface="-apple-system"/>
            </a:endParaRPr>
          </a:p>
        </p:txBody>
      </p:sp>
      <p:pic>
        <p:nvPicPr>
          <p:cNvPr id="30" name="Рисунок 29">
            <a:extLst>
              <a:ext uri="{FF2B5EF4-FFF2-40B4-BE49-F238E27FC236}">
                <a16:creationId xmlns:a16="http://schemas.microsoft.com/office/drawing/2014/main" id="{BD28353B-FF73-4A61-8DEA-CA4257058A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773" y="3526880"/>
            <a:ext cx="12004227" cy="1616569"/>
          </a:xfrm>
          <a:prstGeom prst="rect">
            <a:avLst/>
          </a:prstGeom>
          <a:ln w="57150" cap="sq">
            <a:solidFill>
              <a:schemeClr val="tx2"/>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85015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A14B40A-10BA-46A1-BF84-37AF2482CE1C}"/>
              </a:ext>
            </a:extLst>
          </p:cNvPr>
          <p:cNvSpPr>
            <a:spLocks noGrp="1"/>
          </p:cNvSpPr>
          <p:nvPr>
            <p:ph idx="1"/>
          </p:nvPr>
        </p:nvSpPr>
        <p:spPr>
          <a:xfrm>
            <a:off x="1707060" y="721894"/>
            <a:ext cx="8915400" cy="3777622"/>
          </a:xfrm>
        </p:spPr>
        <p:txBody>
          <a:bodyPr>
            <a:normAutofit/>
          </a:bodyPr>
          <a:lstStyle/>
          <a:p>
            <a:pPr marL="0" indent="0">
              <a:buNone/>
            </a:pPr>
            <a:r>
              <a:rPr lang="en-US" sz="2400" dirty="0"/>
              <a:t>Examples</a:t>
            </a:r>
          </a:p>
          <a:p>
            <a:pPr marL="0" indent="0">
              <a:spcBef>
                <a:spcPts val="600"/>
              </a:spcBef>
              <a:buNone/>
            </a:pPr>
            <a:endParaRPr lang="en-US" sz="2400" dirty="0"/>
          </a:p>
          <a:p>
            <a:pPr marL="0" indent="0">
              <a:buNone/>
            </a:pPr>
            <a:r>
              <a:rPr lang="en-US" sz="2400" b="1" dirty="0"/>
              <a:t>3:1 block</a:t>
            </a:r>
          </a:p>
          <a:p>
            <a:r>
              <a:rPr lang="en-US" sz="2400" dirty="0"/>
              <a:t>The atrial rate (purple arrows) is approximately 90 bpm.</a:t>
            </a:r>
          </a:p>
          <a:p>
            <a:r>
              <a:rPr lang="en-US" sz="2400" dirty="0"/>
              <a:t>The ventricular rate </a:t>
            </a:r>
            <a:r>
              <a:rPr lang="en-US" sz="2400" dirty="0" err="1"/>
              <a:t>rate</a:t>
            </a:r>
            <a:r>
              <a:rPr lang="en-US" sz="2400" dirty="0"/>
              <a:t> is approximately 30 bpm.</a:t>
            </a:r>
          </a:p>
          <a:p>
            <a:r>
              <a:rPr lang="en-US" sz="2400" dirty="0"/>
              <a:t>Note how every third P wave is almost entirely concealed within the T wave.</a:t>
            </a:r>
            <a:endParaRPr lang="ru-RU" sz="2400" dirty="0"/>
          </a:p>
        </p:txBody>
      </p:sp>
      <p:pic>
        <p:nvPicPr>
          <p:cNvPr id="4" name="Рисунок 3">
            <a:extLst>
              <a:ext uri="{FF2B5EF4-FFF2-40B4-BE49-F238E27FC236}">
                <a16:creationId xmlns:a16="http://schemas.microsoft.com/office/drawing/2014/main" id="{EC2E92C9-A7B8-47CB-AAFF-0374F0F6F089}"/>
              </a:ext>
            </a:extLst>
          </p:cNvPr>
          <p:cNvPicPr>
            <a:picLocks noChangeAspect="1"/>
          </p:cNvPicPr>
          <p:nvPr/>
        </p:nvPicPr>
        <p:blipFill>
          <a:blip r:embed="rId2"/>
          <a:stretch>
            <a:fillRect/>
          </a:stretch>
        </p:blipFill>
        <p:spPr>
          <a:xfrm>
            <a:off x="208547" y="4150895"/>
            <a:ext cx="11983453" cy="2537714"/>
          </a:xfrm>
          <a:prstGeom prst="rect">
            <a:avLst/>
          </a:prstGeom>
          <a:ln w="57150" cap="sq">
            <a:solidFill>
              <a:schemeClr val="tx2"/>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12968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4E2370E-71E0-4AE2-ADA4-C3080B246865}"/>
              </a:ext>
            </a:extLst>
          </p:cNvPr>
          <p:cNvSpPr>
            <a:spLocks noGrp="1"/>
          </p:cNvSpPr>
          <p:nvPr>
            <p:ph idx="1"/>
          </p:nvPr>
        </p:nvSpPr>
        <p:spPr>
          <a:xfrm>
            <a:off x="753979" y="513347"/>
            <a:ext cx="11213431" cy="6224337"/>
          </a:xfrm>
        </p:spPr>
        <p:txBody>
          <a:bodyPr>
            <a:normAutofit lnSpcReduction="10000"/>
          </a:bodyPr>
          <a:lstStyle/>
          <a:p>
            <a:pPr marL="0" indent="0" algn="ctr">
              <a:buNone/>
            </a:pPr>
            <a:r>
              <a:rPr lang="en-US" sz="2400" b="1" dirty="0"/>
              <a:t>Mobitz I or II?</a:t>
            </a:r>
          </a:p>
          <a:p>
            <a:endParaRPr lang="en-US" sz="2000" dirty="0"/>
          </a:p>
          <a:p>
            <a:pPr marL="0" indent="0">
              <a:buNone/>
            </a:pPr>
            <a:r>
              <a:rPr lang="en-US" sz="2000" dirty="0"/>
              <a:t>It is not always possible to determine the type of conduction disturbance producing a fixed ratio block, although clues may be present.</a:t>
            </a:r>
          </a:p>
          <a:p>
            <a:r>
              <a:rPr lang="en-US" sz="2000" dirty="0"/>
              <a:t>Mobitz I conduction is more likely to produce narrow QRS complexes, as the block is located at the level of the AV node. This type of fixed ratio block tends to improve with atropine and has an overall more benign prognosis.</a:t>
            </a:r>
          </a:p>
          <a:p>
            <a:r>
              <a:rPr lang="en-US" sz="2000" dirty="0"/>
              <a:t>Mobitz II conduction typically produces broad QRS complexes, as it usually occurs in the context of pre-existing LBBB or </a:t>
            </a:r>
            <a:r>
              <a:rPr lang="en-US" sz="2000" dirty="0" err="1"/>
              <a:t>bifascicular</a:t>
            </a:r>
            <a:r>
              <a:rPr lang="en-US" sz="2000" dirty="0"/>
              <a:t> block. This type of fixed ratio block tends to worsen with atropine and is more likely to progress to 3rd degree heart block or asystole.</a:t>
            </a:r>
          </a:p>
          <a:p>
            <a:r>
              <a:rPr lang="en-US" sz="2000" dirty="0"/>
              <a:t>However, this distinction is not infallible. In approximately 25% of cases of Mobitz II, the block is located in the Bundle of His, producing a narrow QRS complex. Furthermore, Mobitz I may occur in the presence of a pre-existing bundle branch block or interventricular conduction delay, producing a broad QRS complex.</a:t>
            </a:r>
          </a:p>
          <a:p>
            <a:r>
              <a:rPr lang="en-US" sz="2000" dirty="0"/>
              <a:t>The only way to be certain is to observe the patient for a period of time (e.g. watch the cardiac monitor, print a long rhythm strip, take serial ECGs) and observe what happens to the PR intervals. Often, periods of 2:1 or 3:1 block will be interspersed with more characteristic Wenckebach sequences or runs of Mobitz II.</a:t>
            </a:r>
            <a:endParaRPr lang="ru-RU" sz="2000" dirty="0"/>
          </a:p>
        </p:txBody>
      </p:sp>
      <p:pic>
        <p:nvPicPr>
          <p:cNvPr id="5" name="Рисунок 4">
            <a:extLst>
              <a:ext uri="{FF2B5EF4-FFF2-40B4-BE49-F238E27FC236}">
                <a16:creationId xmlns:a16="http://schemas.microsoft.com/office/drawing/2014/main" id="{3E2D8A51-1E4B-4107-BF49-15C44FF2D699}"/>
              </a:ext>
            </a:extLst>
          </p:cNvPr>
          <p:cNvPicPr>
            <a:picLocks noChangeAspect="1"/>
          </p:cNvPicPr>
          <p:nvPr/>
        </p:nvPicPr>
        <p:blipFill rotWithShape="1">
          <a:blip r:embed="rId2">
            <a:extLst>
              <a:ext uri="{28A0092B-C50C-407E-A947-70E740481C1C}">
                <a14:useLocalDpi xmlns:a14="http://schemas.microsoft.com/office/drawing/2010/main" val="0"/>
              </a:ext>
            </a:extLst>
          </a:blip>
          <a:srcRect l="16636" r="17543"/>
          <a:stretch/>
        </p:blipFill>
        <p:spPr>
          <a:xfrm>
            <a:off x="1668380" y="120316"/>
            <a:ext cx="1572126" cy="1342885"/>
          </a:xfrm>
          <a:prstGeom prst="rect">
            <a:avLst/>
          </a:prstGeom>
        </p:spPr>
      </p:pic>
    </p:spTree>
    <p:extLst>
      <p:ext uri="{BB962C8B-B14F-4D97-AF65-F5344CB8AC3E}">
        <p14:creationId xmlns:p14="http://schemas.microsoft.com/office/powerpoint/2010/main" val="1890652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152887-9EFD-456C-A633-33788947FB4E}"/>
              </a:ext>
            </a:extLst>
          </p:cNvPr>
          <p:cNvSpPr>
            <a:spLocks noGrp="1"/>
          </p:cNvSpPr>
          <p:nvPr>
            <p:ph type="title"/>
          </p:nvPr>
        </p:nvSpPr>
        <p:spPr>
          <a:xfrm>
            <a:off x="1734042" y="651850"/>
            <a:ext cx="8911687" cy="1280890"/>
          </a:xfrm>
        </p:spPr>
        <p:txBody>
          <a:bodyPr>
            <a:normAutofit/>
          </a:bodyPr>
          <a:lstStyle/>
          <a:p>
            <a:r>
              <a:rPr lang="en-US" sz="2800" b="1" dirty="0">
                <a:solidFill>
                  <a:schemeClr val="tx2"/>
                </a:solidFill>
              </a:rPr>
              <a:t>Second degree AV block: High Grade AV block</a:t>
            </a:r>
            <a:br>
              <a:rPr lang="en-US" sz="2800" dirty="0">
                <a:solidFill>
                  <a:schemeClr val="tx2"/>
                </a:solidFill>
              </a:rPr>
            </a:br>
            <a:endParaRPr lang="ru-RU" sz="2800" dirty="0">
              <a:solidFill>
                <a:schemeClr val="tx2"/>
              </a:solidFill>
            </a:endParaRPr>
          </a:p>
        </p:txBody>
      </p:sp>
      <p:sp>
        <p:nvSpPr>
          <p:cNvPr id="3" name="Объект 2">
            <a:extLst>
              <a:ext uri="{FF2B5EF4-FFF2-40B4-BE49-F238E27FC236}">
                <a16:creationId xmlns:a16="http://schemas.microsoft.com/office/drawing/2014/main" id="{98CFD6D0-C9CB-450B-9A8F-CD570EA2D0DA}"/>
              </a:ext>
            </a:extLst>
          </p:cNvPr>
          <p:cNvSpPr>
            <a:spLocks noGrp="1"/>
          </p:cNvSpPr>
          <p:nvPr>
            <p:ph idx="1"/>
          </p:nvPr>
        </p:nvSpPr>
        <p:spPr>
          <a:xfrm>
            <a:off x="968762" y="1619490"/>
            <a:ext cx="10886354" cy="3777622"/>
          </a:xfrm>
        </p:spPr>
        <p:txBody>
          <a:bodyPr>
            <a:normAutofit/>
          </a:bodyPr>
          <a:lstStyle/>
          <a:p>
            <a:pPr marL="0" indent="0">
              <a:buNone/>
            </a:pPr>
            <a:r>
              <a:rPr lang="en-US" sz="2400" dirty="0">
                <a:solidFill>
                  <a:schemeClr val="tx2"/>
                </a:solidFill>
              </a:rPr>
              <a:t>Second degree heart block with a P:QRS ratio of 3:1 or higher, producing an extremely slow ventricular rate.</a:t>
            </a:r>
          </a:p>
          <a:p>
            <a:r>
              <a:rPr lang="en-US" sz="2400" dirty="0">
                <a:solidFill>
                  <a:schemeClr val="tx2"/>
                </a:solidFill>
              </a:rPr>
              <a:t>Unlike 3rd degree heart block there is still some relationship between the P waves and the QRS complexes.</a:t>
            </a:r>
          </a:p>
          <a:p>
            <a:r>
              <a:rPr lang="en-US" sz="2400" dirty="0">
                <a:solidFill>
                  <a:schemeClr val="tx2"/>
                </a:solidFill>
              </a:rPr>
              <a:t>High-grade AV block may result from either Mobitz I or Mobitz II AV block.</a:t>
            </a:r>
            <a:endParaRPr lang="ru-RU" sz="2400" dirty="0"/>
          </a:p>
        </p:txBody>
      </p:sp>
      <p:pic>
        <p:nvPicPr>
          <p:cNvPr id="6" name="Рисунок 5">
            <a:extLst>
              <a:ext uri="{FF2B5EF4-FFF2-40B4-BE49-F238E27FC236}">
                <a16:creationId xmlns:a16="http://schemas.microsoft.com/office/drawing/2014/main" id="{811B4CD6-E546-4017-8162-2714CBF70042}"/>
              </a:ext>
            </a:extLst>
          </p:cNvPr>
          <p:cNvPicPr>
            <a:picLocks noChangeAspect="1"/>
          </p:cNvPicPr>
          <p:nvPr/>
        </p:nvPicPr>
        <p:blipFill rotWithShape="1">
          <a:blip r:embed="rId2"/>
          <a:srcRect t="7124" b="3530"/>
          <a:stretch/>
        </p:blipFill>
        <p:spPr>
          <a:xfrm>
            <a:off x="224588" y="4829343"/>
            <a:ext cx="11967412" cy="1712444"/>
          </a:xfrm>
          <a:prstGeom prst="rect">
            <a:avLst/>
          </a:prstGeom>
          <a:ln w="57150" cap="sq">
            <a:solidFill>
              <a:schemeClr val="tx2"/>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256158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5F03EEF7-D2C4-4068-9B3C-F1D52C824C39}"/>
              </a:ext>
            </a:extLst>
          </p:cNvPr>
          <p:cNvPicPr>
            <a:picLocks noChangeAspect="1"/>
          </p:cNvPicPr>
          <p:nvPr/>
        </p:nvPicPr>
        <p:blipFill>
          <a:blip r:embed="rId2"/>
          <a:stretch>
            <a:fillRect/>
          </a:stretch>
        </p:blipFill>
        <p:spPr>
          <a:xfrm>
            <a:off x="1939090" y="1771027"/>
            <a:ext cx="8915400" cy="5066919"/>
          </a:xfrm>
          <a:prstGeom prst="rect">
            <a:avLst/>
          </a:prstGeom>
        </p:spPr>
      </p:pic>
      <p:sp>
        <p:nvSpPr>
          <p:cNvPr id="3" name="Объект 2">
            <a:extLst>
              <a:ext uri="{FF2B5EF4-FFF2-40B4-BE49-F238E27FC236}">
                <a16:creationId xmlns:a16="http://schemas.microsoft.com/office/drawing/2014/main" id="{6849BB42-DC7E-451B-BE95-A735BA963BFA}"/>
              </a:ext>
            </a:extLst>
          </p:cNvPr>
          <p:cNvSpPr>
            <a:spLocks noGrp="1"/>
          </p:cNvSpPr>
          <p:nvPr>
            <p:ph idx="1"/>
          </p:nvPr>
        </p:nvSpPr>
        <p:spPr>
          <a:xfrm>
            <a:off x="1939089" y="20053"/>
            <a:ext cx="8915400" cy="1728536"/>
          </a:xfrm>
          <a:noFill/>
        </p:spPr>
        <p:txBody>
          <a:bodyPr>
            <a:normAutofit fontScale="25000" lnSpcReduction="20000"/>
          </a:bodyPr>
          <a:lstStyle/>
          <a:p>
            <a:pPr marL="0" indent="0">
              <a:buNone/>
            </a:pPr>
            <a:r>
              <a:rPr lang="en-US" sz="7200" b="1" dirty="0"/>
              <a:t>4:1 block</a:t>
            </a:r>
            <a:endParaRPr lang="en-US" sz="7200" dirty="0"/>
          </a:p>
          <a:p>
            <a:r>
              <a:rPr lang="en-US" sz="7200" dirty="0"/>
              <a:t>High-grade AV block (4:1 conduction ratio)</a:t>
            </a:r>
          </a:p>
          <a:p>
            <a:r>
              <a:rPr lang="en-US" sz="7200" dirty="0"/>
              <a:t>Atrial rate is approximately 140 bpm</a:t>
            </a:r>
          </a:p>
          <a:p>
            <a:r>
              <a:rPr lang="en-US" sz="7200" dirty="0"/>
              <a:t>Ventricular rate is approximately 35 bpm</a:t>
            </a:r>
          </a:p>
          <a:p>
            <a:r>
              <a:rPr lang="en-US" sz="7200" dirty="0"/>
              <a:t>Broad QRS complexes suggest that this may be due to Mobitz II block</a:t>
            </a:r>
            <a:endParaRPr lang="ru-RU" sz="7200" dirty="0"/>
          </a:p>
          <a:p>
            <a:endParaRPr lang="ru-RU" dirty="0"/>
          </a:p>
        </p:txBody>
      </p:sp>
    </p:spTree>
    <p:extLst>
      <p:ext uri="{BB962C8B-B14F-4D97-AF65-F5344CB8AC3E}">
        <p14:creationId xmlns:p14="http://schemas.microsoft.com/office/powerpoint/2010/main" val="1886330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152887-9EFD-456C-A633-33788947FB4E}"/>
              </a:ext>
            </a:extLst>
          </p:cNvPr>
          <p:cNvSpPr>
            <a:spLocks noGrp="1"/>
          </p:cNvSpPr>
          <p:nvPr>
            <p:ph type="title"/>
          </p:nvPr>
        </p:nvSpPr>
        <p:spPr>
          <a:xfrm>
            <a:off x="1730392" y="675358"/>
            <a:ext cx="8911687" cy="683786"/>
          </a:xfrm>
        </p:spPr>
        <p:txBody>
          <a:bodyPr>
            <a:normAutofit/>
          </a:bodyPr>
          <a:lstStyle/>
          <a:p>
            <a:r>
              <a:rPr lang="en-US" sz="2800" b="1" dirty="0">
                <a:solidFill>
                  <a:schemeClr val="tx2"/>
                </a:solidFill>
              </a:rPr>
              <a:t>Third degree AV block (complete heart block)</a:t>
            </a:r>
            <a:endParaRPr lang="ru-RU" sz="2800" dirty="0">
              <a:solidFill>
                <a:schemeClr val="tx2"/>
              </a:solidFill>
            </a:endParaRPr>
          </a:p>
        </p:txBody>
      </p:sp>
      <p:sp>
        <p:nvSpPr>
          <p:cNvPr id="3" name="Объект 2">
            <a:extLst>
              <a:ext uri="{FF2B5EF4-FFF2-40B4-BE49-F238E27FC236}">
                <a16:creationId xmlns:a16="http://schemas.microsoft.com/office/drawing/2014/main" id="{98CFD6D0-C9CB-450B-9A8F-CD570EA2D0DA}"/>
              </a:ext>
            </a:extLst>
          </p:cNvPr>
          <p:cNvSpPr>
            <a:spLocks noGrp="1"/>
          </p:cNvSpPr>
          <p:nvPr>
            <p:ph idx="1"/>
          </p:nvPr>
        </p:nvSpPr>
        <p:spPr>
          <a:xfrm>
            <a:off x="575927" y="1483088"/>
            <a:ext cx="11780504" cy="1594814"/>
          </a:xfrm>
        </p:spPr>
        <p:txBody>
          <a:bodyPr>
            <a:normAutofit/>
          </a:bodyPr>
          <a:lstStyle/>
          <a:p>
            <a:r>
              <a:rPr lang="en-US" sz="2000" dirty="0"/>
              <a:t>Severe bradycardia due to absence of AV conduction</a:t>
            </a:r>
          </a:p>
          <a:p>
            <a:r>
              <a:rPr lang="en-US" sz="2000" dirty="0"/>
              <a:t>The ECG demonstrates complete </a:t>
            </a:r>
            <a:r>
              <a:rPr lang="en-US" sz="2000" b="1" dirty="0"/>
              <a:t>AV dissociation</a:t>
            </a:r>
            <a:r>
              <a:rPr lang="en-US" sz="2000" dirty="0"/>
              <a:t>, with independent atrial and ventricular rates</a:t>
            </a:r>
          </a:p>
        </p:txBody>
      </p:sp>
      <p:pic>
        <p:nvPicPr>
          <p:cNvPr id="2050" name="Picture 2" descr="3rd-degree-heart-block">
            <a:extLst>
              <a:ext uri="{FF2B5EF4-FFF2-40B4-BE49-F238E27FC236}">
                <a16:creationId xmlns:a16="http://schemas.microsoft.com/office/drawing/2014/main" id="{43F1DA85-3C8A-465E-B902-BFC0D8B7C6CF}"/>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l="1455" t="14273" r="2249" b="7054"/>
          <a:stretch/>
        </p:blipFill>
        <p:spPr bwMode="auto">
          <a:xfrm>
            <a:off x="224589" y="2775059"/>
            <a:ext cx="11967411" cy="2461611"/>
          </a:xfrm>
          <a:prstGeom prst="rect">
            <a:avLst/>
          </a:prstGeom>
          <a:ln w="57150" cap="sq">
            <a:solidFill>
              <a:schemeClr val="tx2"/>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74E621A9-60F8-4F1D-AC3D-9E1C3AA150F5}"/>
              </a:ext>
            </a:extLst>
          </p:cNvPr>
          <p:cNvSpPr/>
          <p:nvPr/>
        </p:nvSpPr>
        <p:spPr>
          <a:xfrm>
            <a:off x="224589" y="4590339"/>
            <a:ext cx="11967410" cy="646331"/>
          </a:xfrm>
          <a:prstGeom prst="rect">
            <a:avLst/>
          </a:prstGeom>
        </p:spPr>
        <p:txBody>
          <a:bodyPr wrap="square">
            <a:spAutoFit/>
          </a:bodyPr>
          <a:lstStyle/>
          <a:p>
            <a:pPr algn="just"/>
            <a:r>
              <a:rPr lang="en-US" dirty="0"/>
              <a:t>Complete heart block: There is AV dissociation, with the atrial rate (~100 bpm) independent of the ventricular rate (~40 bpm)</a:t>
            </a:r>
            <a:endParaRPr lang="ru-RU" dirty="0"/>
          </a:p>
        </p:txBody>
      </p:sp>
    </p:spTree>
    <p:extLst>
      <p:ext uri="{BB962C8B-B14F-4D97-AF65-F5344CB8AC3E}">
        <p14:creationId xmlns:p14="http://schemas.microsoft.com/office/powerpoint/2010/main" val="3642524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C45DC449-3F60-4E78-BF19-862DC6042643}"/>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r="24640"/>
          <a:stretch/>
        </p:blipFill>
        <p:spPr>
          <a:xfrm>
            <a:off x="5773507" y="4267200"/>
            <a:ext cx="2921314" cy="2590800"/>
          </a:xfrm>
          <a:prstGeom prst="rect">
            <a:avLst/>
          </a:prstGeom>
        </p:spPr>
      </p:pic>
      <p:sp>
        <p:nvSpPr>
          <p:cNvPr id="3" name="Объект 2">
            <a:extLst>
              <a:ext uri="{FF2B5EF4-FFF2-40B4-BE49-F238E27FC236}">
                <a16:creationId xmlns:a16="http://schemas.microsoft.com/office/drawing/2014/main" id="{AD18EE33-0781-4F93-8E0F-2CEA1509717B}"/>
              </a:ext>
            </a:extLst>
          </p:cNvPr>
          <p:cNvSpPr>
            <a:spLocks noGrp="1"/>
          </p:cNvSpPr>
          <p:nvPr>
            <p:ph idx="1"/>
          </p:nvPr>
        </p:nvSpPr>
        <p:spPr>
          <a:xfrm>
            <a:off x="2476918" y="1219200"/>
            <a:ext cx="8915400" cy="3777622"/>
          </a:xfrm>
        </p:spPr>
        <p:txBody>
          <a:bodyPr>
            <a:normAutofit/>
          </a:bodyPr>
          <a:lstStyle/>
          <a:p>
            <a:pPr marL="0" indent="0">
              <a:buNone/>
            </a:pPr>
            <a:r>
              <a:rPr lang="en-US" sz="2400" dirty="0"/>
              <a:t>In complete heart block, there is complete absence of AV conduction, with none of the supraventricular impulses conducted to the ventricles. </a:t>
            </a:r>
          </a:p>
          <a:p>
            <a:pPr marL="0" indent="0">
              <a:buNone/>
            </a:pPr>
            <a:r>
              <a:rPr lang="en-US" sz="2400" dirty="0"/>
              <a:t>The perfusing rhythm is maintained by junctional or ventricular escape rhythm. </a:t>
            </a:r>
          </a:p>
          <a:p>
            <a:pPr marL="0" indent="0">
              <a:buNone/>
            </a:pPr>
            <a:r>
              <a:rPr lang="en-US" sz="2400" dirty="0"/>
              <a:t>Alternatively, the patient may suffer ventricular standstill leading to syncope (if self-terminating) or sudden cardiac death (if prolonged).</a:t>
            </a:r>
            <a:endParaRPr lang="ru-RU" sz="2400" dirty="0"/>
          </a:p>
        </p:txBody>
      </p:sp>
    </p:spTree>
    <p:extLst>
      <p:ext uri="{BB962C8B-B14F-4D97-AF65-F5344CB8AC3E}">
        <p14:creationId xmlns:p14="http://schemas.microsoft.com/office/powerpoint/2010/main" val="35003140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A2A3E4E-AABB-4CAC-B6EB-D19E177DAE84}"/>
              </a:ext>
            </a:extLst>
          </p:cNvPr>
          <p:cNvSpPr>
            <a:spLocks noGrp="1"/>
          </p:cNvSpPr>
          <p:nvPr>
            <p:ph idx="1"/>
          </p:nvPr>
        </p:nvSpPr>
        <p:spPr>
          <a:xfrm>
            <a:off x="2236286" y="1202198"/>
            <a:ext cx="8915400" cy="3777622"/>
          </a:xfrm>
        </p:spPr>
        <p:txBody>
          <a:bodyPr/>
          <a:lstStyle/>
          <a:p>
            <a:pPr marL="0" indent="0">
              <a:buNone/>
            </a:pPr>
            <a:r>
              <a:rPr lang="en-US" sz="2400" b="1" dirty="0"/>
              <a:t>Clinical significance</a:t>
            </a:r>
          </a:p>
          <a:p>
            <a:endParaRPr lang="en-US" sz="2400" dirty="0"/>
          </a:p>
          <a:p>
            <a:r>
              <a:rPr lang="en-US" sz="2400" dirty="0"/>
              <a:t>Patients with third degree heart block are at high risk of ventricular standstill and sudden cardiac death</a:t>
            </a:r>
          </a:p>
          <a:p>
            <a:r>
              <a:rPr lang="en-US" sz="2400" dirty="0"/>
              <a:t>They require urgent admission for cardiac monitoring, backup temporary pacing and usually insertion of a permanent pacemaker</a:t>
            </a:r>
          </a:p>
          <a:p>
            <a:endParaRPr lang="ru-RU" dirty="0"/>
          </a:p>
        </p:txBody>
      </p:sp>
      <p:pic>
        <p:nvPicPr>
          <p:cNvPr id="5" name="Рисунок 4">
            <a:extLst>
              <a:ext uri="{FF2B5EF4-FFF2-40B4-BE49-F238E27FC236}">
                <a16:creationId xmlns:a16="http://schemas.microsoft.com/office/drawing/2014/main" id="{4EE4F2CA-A3EC-482D-863B-6FE6DC3B584A}"/>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2236286" y="4979820"/>
            <a:ext cx="2619375" cy="1743075"/>
          </a:xfrm>
          <a:prstGeom prst="rect">
            <a:avLst/>
          </a:prstGeom>
        </p:spPr>
      </p:pic>
    </p:spTree>
    <p:extLst>
      <p:ext uri="{BB962C8B-B14F-4D97-AF65-F5344CB8AC3E}">
        <p14:creationId xmlns:p14="http://schemas.microsoft.com/office/powerpoint/2010/main" val="3080256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9A464C9-1198-4C0F-9711-727FA77D7C6A}"/>
              </a:ext>
            </a:extLst>
          </p:cNvPr>
          <p:cNvSpPr>
            <a:spLocks noGrp="1"/>
          </p:cNvSpPr>
          <p:nvPr>
            <p:ph idx="1"/>
          </p:nvPr>
        </p:nvSpPr>
        <p:spPr>
          <a:xfrm>
            <a:off x="2252328" y="1106905"/>
            <a:ext cx="6602914" cy="4868926"/>
          </a:xfrm>
        </p:spPr>
        <p:txBody>
          <a:bodyPr>
            <a:normAutofit fontScale="92500" lnSpcReduction="10000"/>
          </a:bodyPr>
          <a:lstStyle/>
          <a:p>
            <a:pPr marL="0" indent="0">
              <a:buNone/>
            </a:pPr>
            <a:r>
              <a:rPr lang="en-US" sz="2400" b="1" dirty="0"/>
              <a:t>Complete heart block should not be confused with:</a:t>
            </a:r>
          </a:p>
          <a:p>
            <a:pPr>
              <a:spcAft>
                <a:spcPts val="600"/>
              </a:spcAft>
            </a:pPr>
            <a:endParaRPr lang="en-US" sz="2400" dirty="0"/>
          </a:p>
          <a:p>
            <a:pPr>
              <a:spcAft>
                <a:spcPts val="600"/>
              </a:spcAft>
            </a:pPr>
            <a:r>
              <a:rPr lang="en-US" sz="2400" b="1" u="sng" dirty="0"/>
              <a:t>High grade AV block</a:t>
            </a:r>
            <a:r>
              <a:rPr lang="en-US" sz="2400" dirty="0"/>
              <a:t>: A type of severe second degree heart block with a very slow ventricular rate but still some evidence of occasional AV conduction</a:t>
            </a:r>
          </a:p>
          <a:p>
            <a:pPr>
              <a:spcAft>
                <a:spcPts val="600"/>
              </a:spcAft>
            </a:pPr>
            <a:r>
              <a:rPr lang="en-US" sz="2400" b="1" u="sng" dirty="0"/>
              <a:t>AV dissociation</a:t>
            </a:r>
            <a:r>
              <a:rPr lang="en-US" sz="2400" dirty="0"/>
              <a:t>: This term indicates only the occurrence of independent atrial and ventricular contractions and may be caused by entities other than complete heart block (e.g. “interference-dissociation” due to the presence of a ventricular rhythm such as AIVR or VT)</a:t>
            </a:r>
            <a:endParaRPr lang="ru-RU" sz="2400" dirty="0"/>
          </a:p>
        </p:txBody>
      </p:sp>
      <p:pic>
        <p:nvPicPr>
          <p:cNvPr id="8" name="Рисунок 7">
            <a:extLst>
              <a:ext uri="{FF2B5EF4-FFF2-40B4-BE49-F238E27FC236}">
                <a16:creationId xmlns:a16="http://schemas.microsoft.com/office/drawing/2014/main" id="{5EB8D8D4-82D3-4191-A1D3-76D2DD133408}"/>
              </a:ext>
            </a:extLst>
          </p:cNvPr>
          <p:cNvPicPr>
            <a:picLocks noChangeAspect="1"/>
          </p:cNvPicPr>
          <p:nvPr/>
        </p:nvPicPr>
        <p:blipFill>
          <a:blip r:embed="rId2"/>
          <a:stretch>
            <a:fillRect/>
          </a:stretch>
        </p:blipFill>
        <p:spPr>
          <a:xfrm>
            <a:off x="8968825" y="2935705"/>
            <a:ext cx="3223175" cy="3223262"/>
          </a:xfrm>
          <a:prstGeom prst="rect">
            <a:avLst/>
          </a:prstGeom>
        </p:spPr>
      </p:pic>
    </p:spTree>
    <p:extLst>
      <p:ext uri="{BB962C8B-B14F-4D97-AF65-F5344CB8AC3E}">
        <p14:creationId xmlns:p14="http://schemas.microsoft.com/office/powerpoint/2010/main" val="777524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1749CD5-AD04-4FFC-BD35-1463E547075F}"/>
              </a:ext>
            </a:extLst>
          </p:cNvPr>
          <p:cNvSpPr>
            <a:spLocks noGrp="1"/>
          </p:cNvSpPr>
          <p:nvPr>
            <p:ph idx="1"/>
          </p:nvPr>
        </p:nvSpPr>
        <p:spPr>
          <a:xfrm>
            <a:off x="2009274" y="288758"/>
            <a:ext cx="8915400" cy="3777622"/>
          </a:xfrm>
        </p:spPr>
        <p:txBody>
          <a:bodyPr/>
          <a:lstStyle/>
          <a:p>
            <a:pPr marL="0" indent="0">
              <a:buNone/>
            </a:pPr>
            <a:r>
              <a:rPr lang="en-US" dirty="0"/>
              <a:t>Complete Heart Block:</a:t>
            </a:r>
          </a:p>
          <a:p>
            <a:r>
              <a:rPr lang="en-US" dirty="0"/>
              <a:t>Atrial rate is ~ 60 bpm</a:t>
            </a:r>
          </a:p>
          <a:p>
            <a:r>
              <a:rPr lang="en-US" dirty="0"/>
              <a:t>Ventricular rate is ~ 27 bpm</a:t>
            </a:r>
          </a:p>
          <a:p>
            <a:r>
              <a:rPr lang="en-US" dirty="0"/>
              <a:t>None of the atrial impulses appear to be conducted to the ventricles</a:t>
            </a:r>
          </a:p>
          <a:p>
            <a:r>
              <a:rPr lang="en-US" dirty="0"/>
              <a:t>There is a slow ventricular escape rhythm</a:t>
            </a:r>
            <a:endParaRPr lang="ru-RU" dirty="0"/>
          </a:p>
        </p:txBody>
      </p:sp>
      <p:pic>
        <p:nvPicPr>
          <p:cNvPr id="4" name="Рисунок 3">
            <a:extLst>
              <a:ext uri="{FF2B5EF4-FFF2-40B4-BE49-F238E27FC236}">
                <a16:creationId xmlns:a16="http://schemas.microsoft.com/office/drawing/2014/main" id="{403CA968-1A4F-40EB-81E1-71379E80DACA}"/>
              </a:ext>
            </a:extLst>
          </p:cNvPr>
          <p:cNvPicPr>
            <a:picLocks noChangeAspect="1"/>
          </p:cNvPicPr>
          <p:nvPr/>
        </p:nvPicPr>
        <p:blipFill>
          <a:blip r:embed="rId2">
            <a:extLst>
              <a:ext uri="{BEBA8EAE-BF5A-486C-A8C5-ECC9F3942E4B}">
                <a14:imgProps xmlns:a14="http://schemas.microsoft.com/office/drawing/2010/main">
                  <a14:imgLayer r:embed="rId3">
                    <a14:imgEffect>
                      <a14:saturation sat="300000"/>
                    </a14:imgEffect>
                    <a14:imgEffect>
                      <a14:brightnessContrast contrast="40000"/>
                    </a14:imgEffect>
                  </a14:imgLayer>
                </a14:imgProps>
              </a:ext>
            </a:extLst>
          </a:blip>
          <a:stretch>
            <a:fillRect/>
          </a:stretch>
        </p:blipFill>
        <p:spPr>
          <a:xfrm>
            <a:off x="2009274" y="2320089"/>
            <a:ext cx="9324474" cy="4537911"/>
          </a:xfrm>
          <a:prstGeom prst="rect">
            <a:avLst/>
          </a:prstGeom>
        </p:spPr>
      </p:pic>
    </p:spTree>
    <p:extLst>
      <p:ext uri="{BB962C8B-B14F-4D97-AF65-F5344CB8AC3E}">
        <p14:creationId xmlns:p14="http://schemas.microsoft.com/office/powerpoint/2010/main" val="18113865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7016D85A-C1D1-4702-B3DE-9DB0B8721618}"/>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828800" y="2040822"/>
            <a:ext cx="9983788" cy="4817178"/>
          </a:xfrm>
          <a:prstGeom prst="rect">
            <a:avLst/>
          </a:prstGeom>
        </p:spPr>
      </p:pic>
      <p:sp>
        <p:nvSpPr>
          <p:cNvPr id="3" name="Объект 2">
            <a:extLst>
              <a:ext uri="{FF2B5EF4-FFF2-40B4-BE49-F238E27FC236}">
                <a16:creationId xmlns:a16="http://schemas.microsoft.com/office/drawing/2014/main" id="{6376D9E4-EC7E-47DE-BAAF-9ED32D562BA2}"/>
              </a:ext>
            </a:extLst>
          </p:cNvPr>
          <p:cNvSpPr>
            <a:spLocks noGrp="1"/>
          </p:cNvSpPr>
          <p:nvPr>
            <p:ph idx="1"/>
          </p:nvPr>
        </p:nvSpPr>
        <p:spPr>
          <a:xfrm>
            <a:off x="1979612" y="272715"/>
            <a:ext cx="9832976" cy="3777622"/>
          </a:xfrm>
        </p:spPr>
        <p:txBody>
          <a:bodyPr/>
          <a:lstStyle/>
          <a:p>
            <a:pPr marL="0" indent="0">
              <a:buNone/>
            </a:pPr>
            <a:r>
              <a:rPr lang="en-US" b="1" dirty="0"/>
              <a:t>Complete Heart Block:</a:t>
            </a:r>
            <a:endParaRPr lang="en-US" dirty="0"/>
          </a:p>
          <a:p>
            <a:r>
              <a:rPr lang="en-US" dirty="0"/>
              <a:t>Atrial rate 100 bpm</a:t>
            </a:r>
          </a:p>
          <a:p>
            <a:r>
              <a:rPr lang="en-US" dirty="0"/>
              <a:t>Ventricular rate only 15 bpm!</a:t>
            </a:r>
          </a:p>
          <a:p>
            <a:pPr marL="0" indent="0">
              <a:buNone/>
            </a:pPr>
            <a:r>
              <a:rPr lang="en-US" b="1" dirty="0"/>
              <a:t>This patient needs urgent treatment with atropine / isoprenaline and pacing!</a:t>
            </a:r>
          </a:p>
          <a:p>
            <a:endParaRPr lang="ru-RU" dirty="0"/>
          </a:p>
        </p:txBody>
      </p:sp>
    </p:spTree>
    <p:extLst>
      <p:ext uri="{BB962C8B-B14F-4D97-AF65-F5344CB8AC3E}">
        <p14:creationId xmlns:p14="http://schemas.microsoft.com/office/powerpoint/2010/main" val="18666736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D9C256-0BF1-4BAC-9BDE-3BFB3DCA231A}"/>
              </a:ext>
            </a:extLst>
          </p:cNvPr>
          <p:cNvSpPr>
            <a:spLocks noGrp="1"/>
          </p:cNvSpPr>
          <p:nvPr>
            <p:ph type="title"/>
          </p:nvPr>
        </p:nvSpPr>
        <p:spPr/>
        <p:txBody>
          <a:bodyPr/>
          <a:lstStyle/>
          <a:p>
            <a:r>
              <a:rPr lang="en-US" sz="2800" b="1" dirty="0">
                <a:solidFill>
                  <a:schemeClr val="tx2">
                    <a:lumMod val="75000"/>
                  </a:schemeClr>
                </a:solidFill>
              </a:rPr>
              <a:t>SA Exit Block </a:t>
            </a:r>
            <a:endParaRPr lang="ru-RU" b="1" dirty="0">
              <a:solidFill>
                <a:schemeClr val="tx2">
                  <a:lumMod val="75000"/>
                </a:schemeClr>
              </a:solidFill>
            </a:endParaRPr>
          </a:p>
        </p:txBody>
      </p:sp>
      <p:sp>
        <p:nvSpPr>
          <p:cNvPr id="3" name="Объект 2">
            <a:extLst>
              <a:ext uri="{FF2B5EF4-FFF2-40B4-BE49-F238E27FC236}">
                <a16:creationId xmlns:a16="http://schemas.microsoft.com/office/drawing/2014/main" id="{96EDED29-E4BA-40CB-8718-43EC2E5BE71D}"/>
              </a:ext>
            </a:extLst>
          </p:cNvPr>
          <p:cNvSpPr>
            <a:spLocks noGrp="1"/>
          </p:cNvSpPr>
          <p:nvPr>
            <p:ph idx="1"/>
          </p:nvPr>
        </p:nvSpPr>
        <p:spPr>
          <a:xfrm>
            <a:off x="2595049" y="1652737"/>
            <a:ext cx="9449741" cy="3777622"/>
          </a:xfrm>
        </p:spPr>
        <p:txBody>
          <a:bodyPr>
            <a:normAutofit/>
          </a:bodyPr>
          <a:lstStyle/>
          <a:p>
            <a:pPr marL="0" indent="0">
              <a:buNone/>
            </a:pPr>
            <a:r>
              <a:rPr lang="en-US" sz="2000" dirty="0"/>
              <a:t>Sinoatrial exit block is due to failed propagation of pacemaker impulses beyond the SA node.</a:t>
            </a:r>
          </a:p>
          <a:p>
            <a:endParaRPr lang="en-US" sz="2000" dirty="0"/>
          </a:p>
          <a:p>
            <a:r>
              <a:rPr lang="en-US" sz="2000" dirty="0"/>
              <a:t>The sinoatrial node continues to </a:t>
            </a:r>
            <a:r>
              <a:rPr lang="en-US" sz="2000" dirty="0" err="1"/>
              <a:t>depolarise</a:t>
            </a:r>
            <a:r>
              <a:rPr lang="en-US" sz="2000" dirty="0"/>
              <a:t> normally.</a:t>
            </a:r>
          </a:p>
          <a:p>
            <a:r>
              <a:rPr lang="en-US" sz="2000" dirty="0"/>
              <a:t>However, some of the sinus impulses are “blocked” before they can leave the SA node, leading to intermittent failure of atrial </a:t>
            </a:r>
            <a:r>
              <a:rPr lang="en-US" sz="2000" dirty="0" err="1"/>
              <a:t>depolarisation</a:t>
            </a:r>
            <a:r>
              <a:rPr lang="en-US" sz="2000" dirty="0"/>
              <a:t> (dropped P waves).</a:t>
            </a:r>
            <a:endParaRPr lang="ru-RU" sz="2000" dirty="0"/>
          </a:p>
        </p:txBody>
      </p:sp>
      <p:pic>
        <p:nvPicPr>
          <p:cNvPr id="4" name="Рисунок 3">
            <a:extLst>
              <a:ext uri="{FF2B5EF4-FFF2-40B4-BE49-F238E27FC236}">
                <a16:creationId xmlns:a16="http://schemas.microsoft.com/office/drawing/2014/main" id="{21FDABAE-B1F2-402E-B442-634A11E853FD}"/>
              </a:ext>
            </a:extLst>
          </p:cNvPr>
          <p:cNvPicPr>
            <a:picLocks noChangeAspect="1"/>
          </p:cNvPicPr>
          <p:nvPr/>
        </p:nvPicPr>
        <p:blipFill rotWithShape="1">
          <a:blip r:embed="rId2"/>
          <a:srcRect l="589" t="61818" r="3516" b="22424"/>
          <a:stretch/>
        </p:blipFill>
        <p:spPr>
          <a:xfrm>
            <a:off x="147208" y="5178095"/>
            <a:ext cx="11897583" cy="1466253"/>
          </a:xfrm>
          <a:prstGeom prst="rect">
            <a:avLst/>
          </a:prstGeom>
          <a:ln w="57150" cap="sq">
            <a:solidFill>
              <a:srgbClr val="2E5369"/>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846962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879DF46-C218-427E-94EB-DE56C30BFCCD}"/>
              </a:ext>
            </a:extLst>
          </p:cNvPr>
          <p:cNvSpPr>
            <a:spLocks noGrp="1"/>
          </p:cNvSpPr>
          <p:nvPr>
            <p:ph idx="1"/>
          </p:nvPr>
        </p:nvSpPr>
        <p:spPr>
          <a:xfrm>
            <a:off x="2561503" y="1540189"/>
            <a:ext cx="8915400" cy="3777622"/>
          </a:xfrm>
        </p:spPr>
        <p:txBody>
          <a:bodyPr>
            <a:normAutofit/>
          </a:bodyPr>
          <a:lstStyle/>
          <a:p>
            <a:pPr marL="0" indent="0">
              <a:buNone/>
            </a:pPr>
            <a:r>
              <a:rPr lang="en-US" sz="2000" b="1" dirty="0"/>
              <a:t>Patterns of conduction</a:t>
            </a:r>
          </a:p>
          <a:p>
            <a:r>
              <a:rPr lang="en-US" sz="2000" dirty="0"/>
              <a:t>The patterns of conduction in SA exit block are identical to the different types of AV block.</a:t>
            </a:r>
          </a:p>
          <a:p>
            <a:r>
              <a:rPr lang="en-US" sz="2000" dirty="0"/>
              <a:t>However, as the initial sinus impulse is not visible on the ECG, the relationship between impulse generation and transmission must be inferred from the P waves alone (analogous to examining only the R waves in AV block).</a:t>
            </a:r>
          </a:p>
          <a:p>
            <a:r>
              <a:rPr lang="en-US" sz="2000" dirty="0"/>
              <a:t>Only second degree SA block (types I and II) can be diagnosed from the 12-lead ECG.</a:t>
            </a:r>
            <a:endParaRPr lang="ru-RU" sz="2000" dirty="0"/>
          </a:p>
        </p:txBody>
      </p:sp>
    </p:spTree>
    <p:extLst>
      <p:ext uri="{BB962C8B-B14F-4D97-AF65-F5344CB8AC3E}">
        <p14:creationId xmlns:p14="http://schemas.microsoft.com/office/powerpoint/2010/main" val="18508355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1287A8A-B24E-4600-8204-21E2DB5C9F98}"/>
              </a:ext>
            </a:extLst>
          </p:cNvPr>
          <p:cNvSpPr>
            <a:spLocks noGrp="1"/>
          </p:cNvSpPr>
          <p:nvPr>
            <p:ph idx="1"/>
          </p:nvPr>
        </p:nvSpPr>
        <p:spPr>
          <a:xfrm>
            <a:off x="2242847" y="803562"/>
            <a:ext cx="9256425" cy="5957456"/>
          </a:xfrm>
        </p:spPr>
        <p:txBody>
          <a:bodyPr>
            <a:normAutofit/>
          </a:bodyPr>
          <a:lstStyle/>
          <a:p>
            <a:pPr marL="0" indent="0">
              <a:buNone/>
            </a:pPr>
            <a:r>
              <a:rPr lang="en-US" sz="2000" b="1" dirty="0"/>
              <a:t>First Degree SA block</a:t>
            </a:r>
          </a:p>
          <a:p>
            <a:pPr marL="0" indent="0">
              <a:buNone/>
            </a:pPr>
            <a:r>
              <a:rPr lang="en-US" sz="2000" dirty="0"/>
              <a:t>= Delay between impulse generation and transmission to the atrium.﻿</a:t>
            </a:r>
          </a:p>
          <a:p>
            <a:r>
              <a:rPr lang="en-US" sz="2000" dirty="0"/>
              <a:t>This abnormality is not detectable on the surface ECG.</a:t>
            </a:r>
          </a:p>
          <a:p>
            <a:endParaRPr lang="en-US" sz="2000" dirty="0"/>
          </a:p>
          <a:p>
            <a:pPr marL="0" indent="0">
              <a:buNone/>
            </a:pPr>
            <a:r>
              <a:rPr lang="en-US" sz="2000" b="1" dirty="0"/>
              <a:t>Third Degree SA Block</a:t>
            </a:r>
            <a:endParaRPr lang="en-US" sz="2000" dirty="0"/>
          </a:p>
          <a:p>
            <a:pPr marL="0" indent="0">
              <a:buNone/>
            </a:pPr>
            <a:r>
              <a:rPr lang="en-US" sz="2000" dirty="0"/>
              <a:t>= None of the sinus impulses are conducted to the right atrium.</a:t>
            </a:r>
          </a:p>
          <a:p>
            <a:r>
              <a:rPr lang="en-US" sz="2000" dirty="0"/>
              <a:t>There is a complete absence of P waves.</a:t>
            </a:r>
          </a:p>
          <a:p>
            <a:r>
              <a:rPr lang="en-US" sz="2000" dirty="0"/>
              <a:t>The onset of 3rd degree SA block may produce long sinus pauses or sinus arrest (may lead to fatal asystole).</a:t>
            </a:r>
          </a:p>
          <a:p>
            <a:r>
              <a:rPr lang="en-US" sz="2000" dirty="0"/>
              <a:t>Rhythm may be maintained by a junctional escape rhythm.</a:t>
            </a:r>
          </a:p>
          <a:p>
            <a:r>
              <a:rPr lang="en-US" sz="2000" dirty="0"/>
              <a:t>Third degree SA exit block is indistinguishable from sinus arrest due to pacemaker cell failure. It can only be diagnosed with a sinus node electrode during electrophysiological evaluation.</a:t>
            </a:r>
            <a:endParaRPr lang="ru-RU" sz="2000" dirty="0"/>
          </a:p>
          <a:p>
            <a:endParaRPr lang="ru-RU" dirty="0"/>
          </a:p>
          <a:p>
            <a:endParaRPr lang="ru-RU" dirty="0"/>
          </a:p>
        </p:txBody>
      </p:sp>
    </p:spTree>
    <p:extLst>
      <p:ext uri="{BB962C8B-B14F-4D97-AF65-F5344CB8AC3E}">
        <p14:creationId xmlns:p14="http://schemas.microsoft.com/office/powerpoint/2010/main" val="333552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58701B-2873-4E2D-8BD6-EA69B0360BA9}"/>
              </a:ext>
            </a:extLst>
          </p:cNvPr>
          <p:cNvSpPr>
            <a:spLocks noGrp="1"/>
          </p:cNvSpPr>
          <p:nvPr>
            <p:ph type="title"/>
          </p:nvPr>
        </p:nvSpPr>
        <p:spPr>
          <a:xfrm>
            <a:off x="1761652" y="707238"/>
            <a:ext cx="8911687" cy="1280890"/>
          </a:xfrm>
        </p:spPr>
        <p:txBody>
          <a:bodyPr>
            <a:normAutofit fontScale="90000"/>
          </a:bodyPr>
          <a:lstStyle/>
          <a:p>
            <a:r>
              <a:rPr lang="en-US" sz="3100" dirty="0">
                <a:solidFill>
                  <a:schemeClr val="tx2">
                    <a:lumMod val="75000"/>
                  </a:schemeClr>
                </a:solidFill>
              </a:rPr>
              <a:t>Second Degree SA block, Type I (Wenckebach)</a:t>
            </a:r>
            <a:br>
              <a:rPr lang="en-US" sz="3100" dirty="0">
                <a:solidFill>
                  <a:schemeClr val="tx2">
                    <a:lumMod val="75000"/>
                  </a:schemeClr>
                </a:solidFill>
              </a:rPr>
            </a:br>
            <a:endParaRPr lang="ru-RU" dirty="0">
              <a:solidFill>
                <a:schemeClr val="tx2">
                  <a:lumMod val="75000"/>
                </a:schemeClr>
              </a:solidFill>
            </a:endParaRPr>
          </a:p>
        </p:txBody>
      </p:sp>
      <p:sp>
        <p:nvSpPr>
          <p:cNvPr id="3" name="Объект 2">
            <a:extLst>
              <a:ext uri="{FF2B5EF4-FFF2-40B4-BE49-F238E27FC236}">
                <a16:creationId xmlns:a16="http://schemas.microsoft.com/office/drawing/2014/main" id="{723EBD0F-7043-4CC0-9637-3B1879EC93BC}"/>
              </a:ext>
            </a:extLst>
          </p:cNvPr>
          <p:cNvSpPr>
            <a:spLocks noGrp="1"/>
          </p:cNvSpPr>
          <p:nvPr>
            <p:ph idx="1"/>
          </p:nvPr>
        </p:nvSpPr>
        <p:spPr>
          <a:xfrm>
            <a:off x="1761652" y="1359270"/>
            <a:ext cx="8915400" cy="3819185"/>
          </a:xfrm>
        </p:spPr>
        <p:txBody>
          <a:bodyPr>
            <a:normAutofit/>
          </a:bodyPr>
          <a:lstStyle/>
          <a:p>
            <a:pPr marL="0" indent="0">
              <a:buNone/>
            </a:pPr>
            <a:r>
              <a:rPr lang="en-US" dirty="0"/>
              <a:t>= Progressive lengthening of the interval between impulse generation and transmission, culminating in failure of transmission.</a:t>
            </a:r>
          </a:p>
          <a:p>
            <a:endParaRPr lang="en-US" dirty="0"/>
          </a:p>
          <a:p>
            <a:pPr>
              <a:spcBef>
                <a:spcPts val="600"/>
              </a:spcBef>
            </a:pPr>
            <a:r>
              <a:rPr lang="en-US" dirty="0"/>
              <a:t>The gradually lengthening transmission interval pushes successive P waves closer together.</a:t>
            </a:r>
          </a:p>
          <a:p>
            <a:pPr>
              <a:spcBef>
                <a:spcPts val="600"/>
              </a:spcBef>
            </a:pPr>
            <a:r>
              <a:rPr lang="en-US" dirty="0"/>
              <a:t>This results in grouping of the P-QRS complexes.</a:t>
            </a:r>
          </a:p>
          <a:p>
            <a:pPr>
              <a:spcBef>
                <a:spcPts val="600"/>
              </a:spcBef>
            </a:pPr>
            <a:r>
              <a:rPr lang="en-US" dirty="0"/>
              <a:t>Pauses due to dropped P waves occur at the end of each group.</a:t>
            </a:r>
          </a:p>
          <a:p>
            <a:pPr>
              <a:spcBef>
                <a:spcPts val="600"/>
              </a:spcBef>
            </a:pPr>
            <a:r>
              <a:rPr lang="en-US" dirty="0"/>
              <a:t>The P-P interval progressively shortens prior to the dropped P wave.</a:t>
            </a:r>
          </a:p>
          <a:p>
            <a:pPr>
              <a:spcBef>
                <a:spcPts val="600"/>
              </a:spcBef>
            </a:pPr>
            <a:r>
              <a:rPr lang="en-US" dirty="0"/>
              <a:t>This pattern is easily mistaken for sinus arrhythmia.</a:t>
            </a:r>
          </a:p>
          <a:p>
            <a:endParaRPr lang="ru-RU" dirty="0"/>
          </a:p>
        </p:txBody>
      </p:sp>
      <p:pic>
        <p:nvPicPr>
          <p:cNvPr id="4" name="Picture 2" descr="Картинки по запросу &quot;экг аритмии картинки&quot;">
            <a:extLst>
              <a:ext uri="{FF2B5EF4-FFF2-40B4-BE49-F238E27FC236}">
                <a16:creationId xmlns:a16="http://schemas.microsoft.com/office/drawing/2014/main" id="{315C3BCB-41A5-497D-A4A7-894340413E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6759" b="10771"/>
          <a:stretch/>
        </p:blipFill>
        <p:spPr bwMode="auto">
          <a:xfrm>
            <a:off x="1872655" y="4631200"/>
            <a:ext cx="9144000" cy="2226800"/>
          </a:xfrm>
          <a:prstGeom prst="rect">
            <a:avLst/>
          </a:prstGeom>
          <a:ln w="57150">
            <a:solidFill>
              <a:srgbClr val="2E5369"/>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29420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58701B-2873-4E2D-8BD6-EA69B0360BA9}"/>
              </a:ext>
            </a:extLst>
          </p:cNvPr>
          <p:cNvSpPr>
            <a:spLocks noGrp="1"/>
          </p:cNvSpPr>
          <p:nvPr>
            <p:ph type="title"/>
          </p:nvPr>
        </p:nvSpPr>
        <p:spPr>
          <a:xfrm>
            <a:off x="1761652" y="707238"/>
            <a:ext cx="8911687" cy="652032"/>
          </a:xfrm>
        </p:spPr>
        <p:txBody>
          <a:bodyPr>
            <a:normAutofit/>
          </a:bodyPr>
          <a:lstStyle/>
          <a:p>
            <a:r>
              <a:rPr lang="en-US" sz="3100" dirty="0">
                <a:solidFill>
                  <a:schemeClr val="tx2">
                    <a:lumMod val="75000"/>
                  </a:schemeClr>
                </a:solidFill>
              </a:rPr>
              <a:t>Second Degree SA block, Type II</a:t>
            </a:r>
          </a:p>
        </p:txBody>
      </p:sp>
      <p:sp>
        <p:nvSpPr>
          <p:cNvPr id="3" name="Объект 2">
            <a:extLst>
              <a:ext uri="{FF2B5EF4-FFF2-40B4-BE49-F238E27FC236}">
                <a16:creationId xmlns:a16="http://schemas.microsoft.com/office/drawing/2014/main" id="{723EBD0F-7043-4CC0-9637-3B1879EC93BC}"/>
              </a:ext>
            </a:extLst>
          </p:cNvPr>
          <p:cNvSpPr>
            <a:spLocks noGrp="1"/>
          </p:cNvSpPr>
          <p:nvPr>
            <p:ph idx="1"/>
          </p:nvPr>
        </p:nvSpPr>
        <p:spPr>
          <a:xfrm>
            <a:off x="1761652" y="1359270"/>
            <a:ext cx="10430348" cy="3819185"/>
          </a:xfrm>
        </p:spPr>
        <p:txBody>
          <a:bodyPr>
            <a:normAutofit/>
          </a:bodyPr>
          <a:lstStyle/>
          <a:p>
            <a:pPr marL="0" indent="0">
              <a:buNone/>
            </a:pPr>
            <a:r>
              <a:rPr lang="en-US" dirty="0"/>
              <a:t>= Intermittent dropped P waves with a constant interval between impulse generation and atrial depolarization.</a:t>
            </a:r>
          </a:p>
          <a:p>
            <a:pPr marL="0" indent="0">
              <a:buNone/>
            </a:pPr>
            <a:endParaRPr lang="en-US" dirty="0"/>
          </a:p>
          <a:p>
            <a:pPr marL="0" indent="0">
              <a:buNone/>
            </a:pPr>
            <a:r>
              <a:rPr lang="en-US" dirty="0"/>
              <a:t>This pattern is the equivalent of Mobitz II.</a:t>
            </a:r>
          </a:p>
          <a:p>
            <a:pPr marL="0" indent="0">
              <a:buNone/>
            </a:pPr>
            <a:r>
              <a:rPr lang="en-US" dirty="0"/>
              <a:t>There is no clustering of P-QRS complexes.</a:t>
            </a:r>
          </a:p>
          <a:p>
            <a:pPr marL="0" indent="0">
              <a:buNone/>
            </a:pPr>
            <a:r>
              <a:rPr lang="en-US" dirty="0"/>
              <a:t>Intermittent P waves “drop out” of the rhythm, while subsequent P waves arrive “on time”.</a:t>
            </a:r>
          </a:p>
          <a:p>
            <a:pPr marL="0" indent="0">
              <a:buNone/>
            </a:pPr>
            <a:r>
              <a:rPr lang="en-US" dirty="0"/>
              <a:t>The pause surrounding the dropped P wave is an exact multiple of the preceding P-P interval.</a:t>
            </a:r>
            <a:endParaRPr lang="ru-RU" dirty="0"/>
          </a:p>
        </p:txBody>
      </p:sp>
      <p:pic>
        <p:nvPicPr>
          <p:cNvPr id="5" name="Рисунок 4">
            <a:extLst>
              <a:ext uri="{FF2B5EF4-FFF2-40B4-BE49-F238E27FC236}">
                <a16:creationId xmlns:a16="http://schemas.microsoft.com/office/drawing/2014/main" id="{D6E08DFA-DB6A-448E-A722-2D6D4681FF54}"/>
              </a:ext>
            </a:extLst>
          </p:cNvPr>
          <p:cNvPicPr>
            <a:picLocks noChangeAspect="1"/>
          </p:cNvPicPr>
          <p:nvPr/>
        </p:nvPicPr>
        <p:blipFill rotWithShape="1">
          <a:blip r:embed="rId2"/>
          <a:srcRect l="2603" t="46100" r="2603" b="6468"/>
          <a:stretch/>
        </p:blipFill>
        <p:spPr>
          <a:xfrm>
            <a:off x="2966998" y="4390479"/>
            <a:ext cx="6703475" cy="2410577"/>
          </a:xfrm>
          <a:prstGeom prst="rect">
            <a:avLst/>
          </a:prstGeom>
          <a:ln w="57150" cap="sq">
            <a:solidFill>
              <a:srgbClr val="2E5369"/>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838458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1C4AF79-0A98-4706-BABC-ACCC2A838B06}"/>
              </a:ext>
            </a:extLst>
          </p:cNvPr>
          <p:cNvSpPr>
            <a:spLocks noGrp="1"/>
          </p:cNvSpPr>
          <p:nvPr>
            <p:ph idx="1"/>
          </p:nvPr>
        </p:nvSpPr>
        <p:spPr>
          <a:xfrm>
            <a:off x="1776845" y="803564"/>
            <a:ext cx="8915400" cy="4498058"/>
          </a:xfrm>
        </p:spPr>
        <p:txBody>
          <a:bodyPr/>
          <a:lstStyle/>
          <a:p>
            <a:pPr marL="0" indent="0">
              <a:buNone/>
            </a:pPr>
            <a:r>
              <a:rPr lang="en-US" dirty="0"/>
              <a:t>Examples</a:t>
            </a:r>
          </a:p>
          <a:p>
            <a:pPr marL="0" indent="0">
              <a:buNone/>
            </a:pPr>
            <a:endParaRPr lang="en-US" dirty="0"/>
          </a:p>
          <a:p>
            <a:pPr marL="0" indent="0">
              <a:buNone/>
            </a:pPr>
            <a:r>
              <a:rPr lang="en-US" dirty="0"/>
              <a:t>Type I SA block</a:t>
            </a:r>
          </a:p>
          <a:p>
            <a:endParaRPr lang="en-US" dirty="0"/>
          </a:p>
          <a:p>
            <a:r>
              <a:rPr lang="en-US" dirty="0"/>
              <a:t>This pattern of grouped beating is characteristic of type I SA block.</a:t>
            </a:r>
          </a:p>
          <a:p>
            <a:r>
              <a:rPr lang="en-US" dirty="0"/>
              <a:t>There is progressive shortening of the P-P interval, followed by an absent P wave-QRS complex.</a:t>
            </a:r>
            <a:endParaRPr lang="ru-RU" dirty="0"/>
          </a:p>
        </p:txBody>
      </p:sp>
      <p:pic>
        <p:nvPicPr>
          <p:cNvPr id="4" name="Рисунок 3">
            <a:extLst>
              <a:ext uri="{FF2B5EF4-FFF2-40B4-BE49-F238E27FC236}">
                <a16:creationId xmlns:a16="http://schemas.microsoft.com/office/drawing/2014/main" id="{8A418DDE-8100-46AE-A454-932443BB0190}"/>
              </a:ext>
            </a:extLst>
          </p:cNvPr>
          <p:cNvPicPr>
            <a:picLocks noChangeAspect="1"/>
          </p:cNvPicPr>
          <p:nvPr/>
        </p:nvPicPr>
        <p:blipFill>
          <a:blip r:embed="rId2"/>
          <a:stretch>
            <a:fillRect/>
          </a:stretch>
        </p:blipFill>
        <p:spPr>
          <a:xfrm>
            <a:off x="194006" y="3857099"/>
            <a:ext cx="11803988" cy="2197337"/>
          </a:xfrm>
          <a:prstGeom prst="rect">
            <a:avLst/>
          </a:prstGeom>
        </p:spPr>
      </p:pic>
    </p:spTree>
    <p:extLst>
      <p:ext uri="{BB962C8B-B14F-4D97-AF65-F5344CB8AC3E}">
        <p14:creationId xmlns:p14="http://schemas.microsoft.com/office/powerpoint/2010/main" val="19725051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522649CB-AD6F-49A3-91B3-CB21BF8BA5EE}"/>
              </a:ext>
            </a:extLst>
          </p:cNvPr>
          <p:cNvSpPr>
            <a:spLocks noGrp="1"/>
          </p:cNvSpPr>
          <p:nvPr>
            <p:ph idx="1"/>
          </p:nvPr>
        </p:nvSpPr>
        <p:spPr>
          <a:xfrm>
            <a:off x="1841065" y="346364"/>
            <a:ext cx="9879879" cy="3777622"/>
          </a:xfrm>
        </p:spPr>
        <p:txBody>
          <a:bodyPr>
            <a:normAutofit/>
          </a:bodyPr>
          <a:lstStyle/>
          <a:p>
            <a:pPr marL="0" indent="0">
              <a:spcBef>
                <a:spcPts val="600"/>
              </a:spcBef>
              <a:buNone/>
            </a:pPr>
            <a:r>
              <a:rPr lang="en-US" sz="2000" dirty="0"/>
              <a:t>Type II SA block</a:t>
            </a:r>
          </a:p>
          <a:p>
            <a:pPr>
              <a:spcBef>
                <a:spcPts val="600"/>
              </a:spcBef>
            </a:pPr>
            <a:r>
              <a:rPr lang="en-US" sz="2000" dirty="0"/>
              <a:t>Arrows indicate the presumed timing of each sinus impulse.</a:t>
            </a:r>
          </a:p>
          <a:p>
            <a:pPr>
              <a:spcBef>
                <a:spcPts val="600"/>
              </a:spcBef>
            </a:pPr>
            <a:r>
              <a:rPr lang="en-US" sz="2000" dirty="0"/>
              <a:t>The blue arrows represent normally transmitted impulses, i.e. resulting in P waves.</a:t>
            </a:r>
          </a:p>
          <a:p>
            <a:pPr>
              <a:spcBef>
                <a:spcPts val="600"/>
              </a:spcBef>
            </a:pPr>
            <a:r>
              <a:rPr lang="en-US" sz="2000" dirty="0"/>
              <a:t>The black arrows represent blocked sinus impulses (dropped P waves).</a:t>
            </a:r>
          </a:p>
          <a:p>
            <a:pPr>
              <a:spcBef>
                <a:spcPts val="600"/>
              </a:spcBef>
            </a:pPr>
            <a:r>
              <a:rPr lang="en-US" sz="2000" dirty="0"/>
              <a:t>The pauses around the dropped P waves (2.1 seconds) are exactly double the preceding P-P interval (1.05 seconds)</a:t>
            </a:r>
          </a:p>
        </p:txBody>
      </p:sp>
      <p:pic>
        <p:nvPicPr>
          <p:cNvPr id="4" name="Рисунок 3">
            <a:extLst>
              <a:ext uri="{FF2B5EF4-FFF2-40B4-BE49-F238E27FC236}">
                <a16:creationId xmlns:a16="http://schemas.microsoft.com/office/drawing/2014/main" id="{A1075B51-40A8-4B20-AACA-BF2B4E2C4663}"/>
              </a:ext>
            </a:extLst>
          </p:cNvPr>
          <p:cNvPicPr>
            <a:picLocks noChangeAspect="1"/>
          </p:cNvPicPr>
          <p:nvPr/>
        </p:nvPicPr>
        <p:blipFill>
          <a:blip r:embed="rId2"/>
          <a:stretch>
            <a:fillRect/>
          </a:stretch>
        </p:blipFill>
        <p:spPr>
          <a:xfrm>
            <a:off x="308984" y="3061855"/>
            <a:ext cx="11883016" cy="1578213"/>
          </a:xfrm>
          <a:prstGeom prst="rect">
            <a:avLst/>
          </a:prstGeom>
        </p:spPr>
      </p:pic>
      <p:sp>
        <p:nvSpPr>
          <p:cNvPr id="5" name="Объект 2">
            <a:extLst>
              <a:ext uri="{FF2B5EF4-FFF2-40B4-BE49-F238E27FC236}">
                <a16:creationId xmlns:a16="http://schemas.microsoft.com/office/drawing/2014/main" id="{5CC888C0-AD60-4C66-82C8-DDCA2C8CAA0B}"/>
              </a:ext>
            </a:extLst>
          </p:cNvPr>
          <p:cNvSpPr txBox="1">
            <a:spLocks/>
          </p:cNvSpPr>
          <p:nvPr/>
        </p:nvSpPr>
        <p:spPr>
          <a:xfrm>
            <a:off x="2351012" y="4960003"/>
            <a:ext cx="9744005" cy="173174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dirty="0"/>
              <a:t>Also note:</a:t>
            </a:r>
          </a:p>
          <a:p>
            <a:r>
              <a:rPr lang="en-US" dirty="0"/>
              <a:t>The 4th QRS complex is a junctional escape beat followed by a non-conducted P wave (occurring just prior to the T wave).</a:t>
            </a:r>
          </a:p>
          <a:p>
            <a:r>
              <a:rPr lang="en-US" dirty="0"/>
              <a:t>The 8th QRS complex is a junctional escape beat. The following P wave is conducted to the ventricles, albeit with an extremely long PR interval (400ms).</a:t>
            </a:r>
            <a:endParaRPr lang="ru-RU" dirty="0"/>
          </a:p>
        </p:txBody>
      </p:sp>
    </p:spTree>
    <p:extLst>
      <p:ext uri="{BB962C8B-B14F-4D97-AF65-F5344CB8AC3E}">
        <p14:creationId xmlns:p14="http://schemas.microsoft.com/office/powerpoint/2010/main" val="389595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B4961E-A95B-4570-A716-8F34C2BAC077}"/>
              </a:ext>
            </a:extLst>
          </p:cNvPr>
          <p:cNvSpPr>
            <a:spLocks noGrp="1"/>
          </p:cNvSpPr>
          <p:nvPr>
            <p:ph type="title"/>
          </p:nvPr>
        </p:nvSpPr>
        <p:spPr>
          <a:xfrm>
            <a:off x="1801091" y="624110"/>
            <a:ext cx="9703521" cy="1280890"/>
          </a:xfrm>
        </p:spPr>
        <p:txBody>
          <a:bodyPr>
            <a:normAutofit/>
          </a:bodyPr>
          <a:lstStyle/>
          <a:p>
            <a:r>
              <a:rPr lang="en-US" sz="2800" dirty="0">
                <a:solidFill>
                  <a:schemeClr val="tx2">
                    <a:lumMod val="75000"/>
                  </a:schemeClr>
                </a:solidFill>
              </a:rPr>
              <a:t>Right Bundle Branch Block (RBBB)</a:t>
            </a:r>
            <a:endParaRPr lang="ru-RU" sz="2800" dirty="0">
              <a:solidFill>
                <a:schemeClr val="tx2">
                  <a:lumMod val="75000"/>
                </a:schemeClr>
              </a:solidFill>
            </a:endParaRPr>
          </a:p>
        </p:txBody>
      </p:sp>
      <p:sp>
        <p:nvSpPr>
          <p:cNvPr id="3" name="Объект 2">
            <a:extLst>
              <a:ext uri="{FF2B5EF4-FFF2-40B4-BE49-F238E27FC236}">
                <a16:creationId xmlns:a16="http://schemas.microsoft.com/office/drawing/2014/main" id="{C315904C-512F-4F96-AB48-2CF73D1DB1EA}"/>
              </a:ext>
            </a:extLst>
          </p:cNvPr>
          <p:cNvSpPr>
            <a:spLocks noGrp="1"/>
          </p:cNvSpPr>
          <p:nvPr>
            <p:ph idx="1"/>
          </p:nvPr>
        </p:nvSpPr>
        <p:spPr>
          <a:xfrm>
            <a:off x="1801090" y="1413163"/>
            <a:ext cx="9989127" cy="5278582"/>
          </a:xfrm>
        </p:spPr>
        <p:txBody>
          <a:bodyPr/>
          <a:lstStyle/>
          <a:p>
            <a:pPr marL="0" indent="0">
              <a:buNone/>
            </a:pPr>
            <a:r>
              <a:rPr lang="en-US" b="1" dirty="0"/>
              <a:t>ECG Diagnostic criteria</a:t>
            </a:r>
          </a:p>
          <a:p>
            <a:r>
              <a:rPr lang="en-US" dirty="0"/>
              <a:t>QRS duration &gt; 120ms</a:t>
            </a:r>
          </a:p>
          <a:p>
            <a:r>
              <a:rPr lang="en-US" dirty="0"/>
              <a:t>RSR’ pattern in V1-3 (“M-shaped” QRS complex)</a:t>
            </a:r>
          </a:p>
          <a:p>
            <a:r>
              <a:rPr lang="en-US" dirty="0"/>
              <a:t>Wide, slurred S wave in lateral leads (I, </a:t>
            </a:r>
            <a:r>
              <a:rPr lang="en-US" dirty="0" err="1"/>
              <a:t>aVL</a:t>
            </a:r>
            <a:r>
              <a:rPr lang="en-US" dirty="0"/>
              <a:t>, V5-6)</a:t>
            </a:r>
          </a:p>
          <a:p>
            <a:endParaRPr lang="en-US" dirty="0"/>
          </a:p>
          <a:p>
            <a:pPr marL="5653088" indent="0">
              <a:buNone/>
            </a:pPr>
            <a:r>
              <a:rPr lang="en-US" b="1" dirty="0"/>
              <a:t>Associated features</a:t>
            </a:r>
            <a:r>
              <a:rPr lang="en-US" dirty="0"/>
              <a:t> </a:t>
            </a:r>
            <a:r>
              <a:rPr lang="en-US" dirty="0" err="1"/>
              <a:t>incude</a:t>
            </a:r>
            <a:r>
              <a:rPr lang="en-US" dirty="0"/>
              <a:t>:</a:t>
            </a:r>
          </a:p>
          <a:p>
            <a:pPr marL="5653088" indent="0">
              <a:buNone/>
            </a:pPr>
            <a:r>
              <a:rPr lang="en-US" i="1" dirty="0"/>
              <a:t>Appropriate discordance</a:t>
            </a:r>
            <a:r>
              <a:rPr lang="en-US" dirty="0"/>
              <a:t> with ST depression and/or T-wave inversion in right precordial leads (V1-V3).</a:t>
            </a:r>
          </a:p>
          <a:p>
            <a:endParaRPr lang="ru-RU" dirty="0"/>
          </a:p>
        </p:txBody>
      </p:sp>
      <p:pic>
        <p:nvPicPr>
          <p:cNvPr id="4" name="Рисунок 3">
            <a:extLst>
              <a:ext uri="{FF2B5EF4-FFF2-40B4-BE49-F238E27FC236}">
                <a16:creationId xmlns:a16="http://schemas.microsoft.com/office/drawing/2014/main" id="{764E8B00-0D40-4665-84D4-282F7F173C27}"/>
              </a:ext>
            </a:extLst>
          </p:cNvPr>
          <p:cNvPicPr>
            <a:picLocks noChangeAspect="1"/>
          </p:cNvPicPr>
          <p:nvPr/>
        </p:nvPicPr>
        <p:blipFill rotWithShape="1">
          <a:blip r:embed="rId2"/>
          <a:srcRect t="8274" b="58279"/>
          <a:stretch/>
        </p:blipFill>
        <p:spPr>
          <a:xfrm>
            <a:off x="221673" y="3375838"/>
            <a:ext cx="7024255" cy="1427019"/>
          </a:xfrm>
          <a:prstGeom prst="rect">
            <a:avLst/>
          </a:prstGeom>
        </p:spPr>
      </p:pic>
      <p:pic>
        <p:nvPicPr>
          <p:cNvPr id="5" name="Рисунок 4">
            <a:extLst>
              <a:ext uri="{FF2B5EF4-FFF2-40B4-BE49-F238E27FC236}">
                <a16:creationId xmlns:a16="http://schemas.microsoft.com/office/drawing/2014/main" id="{037203BE-6F01-4B4F-B2C2-9E51EE696791}"/>
              </a:ext>
            </a:extLst>
          </p:cNvPr>
          <p:cNvPicPr>
            <a:picLocks noChangeAspect="1"/>
          </p:cNvPicPr>
          <p:nvPr/>
        </p:nvPicPr>
        <p:blipFill rotWithShape="1">
          <a:blip r:embed="rId2"/>
          <a:srcRect t="62826" b="6650"/>
          <a:stretch/>
        </p:blipFill>
        <p:spPr>
          <a:xfrm>
            <a:off x="221673" y="4971368"/>
            <a:ext cx="7024255" cy="1302327"/>
          </a:xfrm>
          <a:prstGeom prst="rect">
            <a:avLst/>
          </a:prstGeom>
        </p:spPr>
      </p:pic>
    </p:spTree>
    <p:extLst>
      <p:ext uri="{BB962C8B-B14F-4D97-AF65-F5344CB8AC3E}">
        <p14:creationId xmlns:p14="http://schemas.microsoft.com/office/powerpoint/2010/main" val="35034168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DB8D8E-83D3-44E9-9843-165AB06B67AA}"/>
              </a:ext>
            </a:extLst>
          </p:cNvPr>
          <p:cNvSpPr>
            <a:spLocks noGrp="1"/>
          </p:cNvSpPr>
          <p:nvPr>
            <p:ph type="title"/>
          </p:nvPr>
        </p:nvSpPr>
        <p:spPr/>
        <p:txBody>
          <a:bodyPr>
            <a:normAutofit fontScale="90000"/>
          </a:bodyPr>
          <a:lstStyle/>
          <a:p>
            <a:r>
              <a:rPr lang="en-US" sz="3100" dirty="0">
                <a:solidFill>
                  <a:schemeClr val="tx2">
                    <a:lumMod val="75000"/>
                  </a:schemeClr>
                </a:solidFill>
              </a:rPr>
              <a:t>Intraventricular Conduction Delay (QRS widening)</a:t>
            </a:r>
            <a:br>
              <a:rPr lang="en-US" sz="3100" dirty="0">
                <a:solidFill>
                  <a:schemeClr val="tx2">
                    <a:lumMod val="75000"/>
                  </a:schemeClr>
                </a:solidFill>
              </a:rPr>
            </a:br>
            <a:endParaRPr lang="ru-RU" dirty="0">
              <a:solidFill>
                <a:schemeClr val="tx2">
                  <a:lumMod val="75000"/>
                </a:schemeClr>
              </a:solidFill>
            </a:endParaRPr>
          </a:p>
        </p:txBody>
      </p:sp>
      <p:sp>
        <p:nvSpPr>
          <p:cNvPr id="3" name="Объект 2">
            <a:extLst>
              <a:ext uri="{FF2B5EF4-FFF2-40B4-BE49-F238E27FC236}">
                <a16:creationId xmlns:a16="http://schemas.microsoft.com/office/drawing/2014/main" id="{C5093C1E-096C-489E-B651-B274162C000F}"/>
              </a:ext>
            </a:extLst>
          </p:cNvPr>
          <p:cNvSpPr>
            <a:spLocks noGrp="1"/>
          </p:cNvSpPr>
          <p:nvPr>
            <p:ph idx="1"/>
          </p:nvPr>
        </p:nvSpPr>
        <p:spPr/>
        <p:txBody>
          <a:bodyPr>
            <a:normAutofit/>
          </a:bodyPr>
          <a:lstStyle/>
          <a:p>
            <a:pPr marL="0" indent="0">
              <a:buNone/>
            </a:pPr>
            <a:r>
              <a:rPr lang="en-US" sz="2000" b="1" dirty="0"/>
              <a:t>Definition of QRS widening</a:t>
            </a:r>
          </a:p>
          <a:p>
            <a:r>
              <a:rPr lang="en-US" sz="2000" dirty="0"/>
              <a:t>QRS duration &gt; 100 </a:t>
            </a:r>
            <a:r>
              <a:rPr lang="en-US" sz="2000" dirty="0" err="1"/>
              <a:t>ms</a:t>
            </a:r>
            <a:r>
              <a:rPr lang="en-US" sz="2000" dirty="0"/>
              <a:t> in the presence of a supraventricular rhythm. Most commonly due to bundle branch block or left ventricular hypertrophy.</a:t>
            </a:r>
          </a:p>
          <a:p>
            <a:endParaRPr lang="en-US" sz="2000" dirty="0"/>
          </a:p>
          <a:p>
            <a:pPr marL="0" indent="0">
              <a:buNone/>
            </a:pPr>
            <a:r>
              <a:rPr lang="en-US" sz="2000" b="1" dirty="0"/>
              <a:t>The most important life-threatening causes of QRS widening are:</a:t>
            </a:r>
          </a:p>
          <a:p>
            <a:r>
              <a:rPr lang="en-US" sz="2000" dirty="0"/>
              <a:t>Hyperkalaemia</a:t>
            </a:r>
          </a:p>
          <a:p>
            <a:r>
              <a:rPr lang="en-US" sz="2000" dirty="0"/>
              <a:t>Tricyclic antidepressant poisoning.</a:t>
            </a:r>
            <a:endParaRPr lang="ru-RU" sz="2000" dirty="0"/>
          </a:p>
        </p:txBody>
      </p:sp>
    </p:spTree>
    <p:extLst>
      <p:ext uri="{BB962C8B-B14F-4D97-AF65-F5344CB8AC3E}">
        <p14:creationId xmlns:p14="http://schemas.microsoft.com/office/powerpoint/2010/main" val="12302443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id="{96924FAE-3F3A-4275-AAB5-FCDAB0D2D699}"/>
              </a:ext>
            </a:extLst>
          </p:cNvPr>
          <p:cNvPicPr>
            <a:picLocks noGrp="1" noChangeAspect="1"/>
          </p:cNvPicPr>
          <p:nvPr>
            <p:ph idx="1"/>
          </p:nvPr>
        </p:nvPicPr>
        <p:blipFill rotWithShape="1">
          <a:blip r:embed="rId2"/>
          <a:srcRect t="-3090" b="14090"/>
          <a:stretch/>
        </p:blipFill>
        <p:spPr>
          <a:xfrm>
            <a:off x="1993466" y="1071103"/>
            <a:ext cx="7344496" cy="2614641"/>
          </a:xfrm>
          <a:prstGeom prst="rect">
            <a:avLst/>
          </a:prstGeom>
        </p:spPr>
      </p:pic>
      <p:pic>
        <p:nvPicPr>
          <p:cNvPr id="5" name="Рисунок 4">
            <a:extLst>
              <a:ext uri="{FF2B5EF4-FFF2-40B4-BE49-F238E27FC236}">
                <a16:creationId xmlns:a16="http://schemas.microsoft.com/office/drawing/2014/main" id="{46D902E2-6513-4322-AE3A-1C886CE9081A}"/>
              </a:ext>
            </a:extLst>
          </p:cNvPr>
          <p:cNvPicPr>
            <a:picLocks noChangeAspect="1"/>
          </p:cNvPicPr>
          <p:nvPr/>
        </p:nvPicPr>
        <p:blipFill rotWithShape="1">
          <a:blip r:embed="rId3"/>
          <a:srcRect t="7354" b="4392"/>
          <a:stretch/>
        </p:blipFill>
        <p:spPr>
          <a:xfrm>
            <a:off x="1993468" y="4386160"/>
            <a:ext cx="7746277" cy="2433740"/>
          </a:xfrm>
          <a:prstGeom prst="rect">
            <a:avLst/>
          </a:prstGeom>
        </p:spPr>
      </p:pic>
      <p:sp>
        <p:nvSpPr>
          <p:cNvPr id="6" name="Прямоугольник 5">
            <a:extLst>
              <a:ext uri="{FF2B5EF4-FFF2-40B4-BE49-F238E27FC236}">
                <a16:creationId xmlns:a16="http://schemas.microsoft.com/office/drawing/2014/main" id="{8DCBB7C4-832F-42B2-A80A-8DB7D323B441}"/>
              </a:ext>
            </a:extLst>
          </p:cNvPr>
          <p:cNvSpPr/>
          <p:nvPr/>
        </p:nvSpPr>
        <p:spPr>
          <a:xfrm>
            <a:off x="1993466" y="172318"/>
            <a:ext cx="9524999" cy="923330"/>
          </a:xfrm>
          <a:prstGeom prst="rect">
            <a:avLst/>
          </a:prstGeom>
        </p:spPr>
        <p:txBody>
          <a:bodyPr wrap="square">
            <a:spAutoFit/>
          </a:bodyPr>
          <a:lstStyle/>
          <a:p>
            <a:r>
              <a:rPr lang="en-US" b="1" dirty="0"/>
              <a:t>QRS Morphology in V1</a:t>
            </a:r>
          </a:p>
          <a:p>
            <a:r>
              <a:rPr lang="en-US" dirty="0"/>
              <a:t>Sometimes rather than an RSR’ pattern in V1, there may be a broad monophasic R wave or a </a:t>
            </a:r>
            <a:r>
              <a:rPr lang="en-US" dirty="0" err="1"/>
              <a:t>qR</a:t>
            </a:r>
            <a:r>
              <a:rPr lang="en-US" dirty="0"/>
              <a:t> complex.</a:t>
            </a:r>
            <a:endParaRPr lang="ru-RU" dirty="0"/>
          </a:p>
        </p:txBody>
      </p:sp>
      <p:sp>
        <p:nvSpPr>
          <p:cNvPr id="7" name="Прямоугольник 6">
            <a:extLst>
              <a:ext uri="{FF2B5EF4-FFF2-40B4-BE49-F238E27FC236}">
                <a16:creationId xmlns:a16="http://schemas.microsoft.com/office/drawing/2014/main" id="{3B8C5908-BA53-4E05-8BF7-6A9588E488F5}"/>
              </a:ext>
            </a:extLst>
          </p:cNvPr>
          <p:cNvSpPr/>
          <p:nvPr/>
        </p:nvSpPr>
        <p:spPr>
          <a:xfrm>
            <a:off x="1996636" y="3865141"/>
            <a:ext cx="3869970" cy="369332"/>
          </a:xfrm>
          <a:prstGeom prst="rect">
            <a:avLst/>
          </a:prstGeom>
        </p:spPr>
        <p:txBody>
          <a:bodyPr wrap="none">
            <a:spAutoFit/>
          </a:bodyPr>
          <a:lstStyle/>
          <a:p>
            <a:r>
              <a:rPr lang="en-US" b="1" dirty="0"/>
              <a:t>QRS Morphology in Lateral Leads</a:t>
            </a:r>
            <a:endParaRPr lang="ru-RU" b="1" dirty="0"/>
          </a:p>
        </p:txBody>
      </p:sp>
    </p:spTree>
    <p:extLst>
      <p:ext uri="{BB962C8B-B14F-4D97-AF65-F5344CB8AC3E}">
        <p14:creationId xmlns:p14="http://schemas.microsoft.com/office/powerpoint/2010/main" val="42366240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0EC6058-65C8-46A5-9E79-73814C5ACDFA}"/>
              </a:ext>
            </a:extLst>
          </p:cNvPr>
          <p:cNvSpPr>
            <a:spLocks noGrp="1"/>
          </p:cNvSpPr>
          <p:nvPr>
            <p:ph idx="1"/>
          </p:nvPr>
        </p:nvSpPr>
        <p:spPr>
          <a:xfrm>
            <a:off x="7888288" y="1444664"/>
            <a:ext cx="4052598" cy="3777622"/>
          </a:xfrm>
        </p:spPr>
        <p:txBody>
          <a:bodyPr/>
          <a:lstStyle/>
          <a:p>
            <a:pPr marL="0" indent="0">
              <a:buNone/>
            </a:pPr>
            <a:r>
              <a:rPr lang="en-US" dirty="0"/>
              <a:t>Appropriate discordance</a:t>
            </a:r>
          </a:p>
          <a:p>
            <a:r>
              <a:rPr lang="en-US" dirty="0"/>
              <a:t>Appropriate discordance refers to the fact that abnormal </a:t>
            </a:r>
            <a:r>
              <a:rPr lang="en-US" dirty="0" err="1"/>
              <a:t>depolarisation</a:t>
            </a:r>
            <a:r>
              <a:rPr lang="en-US" dirty="0"/>
              <a:t> should be followed by abnormal </a:t>
            </a:r>
            <a:r>
              <a:rPr lang="en-US" dirty="0" err="1"/>
              <a:t>repolarisation</a:t>
            </a:r>
            <a:r>
              <a:rPr lang="en-US" dirty="0"/>
              <a:t>, which appears discordant to the preceding QRS complex</a:t>
            </a:r>
          </a:p>
          <a:p>
            <a:r>
              <a:rPr lang="en-US" dirty="0"/>
              <a:t>In RBBB, this manifests as ST depression and/or T-wave inversion in leads V1-3</a:t>
            </a:r>
            <a:endParaRPr lang="ru-RU" dirty="0"/>
          </a:p>
        </p:txBody>
      </p:sp>
      <p:pic>
        <p:nvPicPr>
          <p:cNvPr id="4" name="Рисунок 3">
            <a:extLst>
              <a:ext uri="{FF2B5EF4-FFF2-40B4-BE49-F238E27FC236}">
                <a16:creationId xmlns:a16="http://schemas.microsoft.com/office/drawing/2014/main" id="{94822121-40B0-4646-8E1E-E688F1F8E947}"/>
              </a:ext>
            </a:extLst>
          </p:cNvPr>
          <p:cNvPicPr>
            <a:picLocks noChangeAspect="1"/>
          </p:cNvPicPr>
          <p:nvPr/>
        </p:nvPicPr>
        <p:blipFill rotWithShape="1">
          <a:blip r:embed="rId2"/>
          <a:srcRect b="4802"/>
          <a:stretch/>
        </p:blipFill>
        <p:spPr>
          <a:xfrm>
            <a:off x="251114" y="1444664"/>
            <a:ext cx="7200900" cy="5413336"/>
          </a:xfrm>
          <a:prstGeom prst="rect">
            <a:avLst/>
          </a:prstGeom>
        </p:spPr>
      </p:pic>
    </p:spTree>
    <p:extLst>
      <p:ext uri="{BB962C8B-B14F-4D97-AF65-F5344CB8AC3E}">
        <p14:creationId xmlns:p14="http://schemas.microsoft.com/office/powerpoint/2010/main" val="40880677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DBB585A-450D-41BC-B9F0-0AA2497AA29C}"/>
              </a:ext>
            </a:extLst>
          </p:cNvPr>
          <p:cNvSpPr>
            <a:spLocks noGrp="1"/>
          </p:cNvSpPr>
          <p:nvPr>
            <p:ph idx="1"/>
          </p:nvPr>
        </p:nvSpPr>
        <p:spPr>
          <a:xfrm>
            <a:off x="1944688" y="651165"/>
            <a:ext cx="8915400" cy="3777622"/>
          </a:xfrm>
        </p:spPr>
        <p:txBody>
          <a:bodyPr/>
          <a:lstStyle/>
          <a:p>
            <a:pPr marL="0" indent="0">
              <a:buNone/>
            </a:pPr>
            <a:r>
              <a:rPr lang="en-US" b="1" dirty="0"/>
              <a:t>Isolated RBBB.</a:t>
            </a:r>
          </a:p>
          <a:p>
            <a:r>
              <a:rPr lang="en-US" dirty="0"/>
              <a:t>Typical RSR’ pattern in V1-2</a:t>
            </a:r>
          </a:p>
          <a:p>
            <a:r>
              <a:rPr lang="en-US" dirty="0"/>
              <a:t>Widened S waves again demonstrated in lateral leads, especially V4-6</a:t>
            </a:r>
          </a:p>
          <a:p>
            <a:r>
              <a:rPr lang="en-US" dirty="0"/>
              <a:t>Appropriate discordance in leads V1-2</a:t>
            </a:r>
            <a:endParaRPr lang="ru-RU" dirty="0"/>
          </a:p>
        </p:txBody>
      </p:sp>
      <p:pic>
        <p:nvPicPr>
          <p:cNvPr id="4" name="Рисунок 3">
            <a:extLst>
              <a:ext uri="{FF2B5EF4-FFF2-40B4-BE49-F238E27FC236}">
                <a16:creationId xmlns:a16="http://schemas.microsoft.com/office/drawing/2014/main" id="{27D33657-099F-46FC-BF0C-5A920F8F45B7}"/>
              </a:ext>
            </a:extLst>
          </p:cNvPr>
          <p:cNvPicPr>
            <a:picLocks noChangeAspect="1"/>
          </p:cNvPicPr>
          <p:nvPr/>
        </p:nvPicPr>
        <p:blipFill>
          <a:blip r:embed="rId2"/>
          <a:stretch>
            <a:fillRect/>
          </a:stretch>
        </p:blipFill>
        <p:spPr>
          <a:xfrm>
            <a:off x="687388" y="2647950"/>
            <a:ext cx="11430000" cy="4210050"/>
          </a:xfrm>
          <a:prstGeom prst="rect">
            <a:avLst/>
          </a:prstGeom>
        </p:spPr>
      </p:pic>
    </p:spTree>
    <p:extLst>
      <p:ext uri="{BB962C8B-B14F-4D97-AF65-F5344CB8AC3E}">
        <p14:creationId xmlns:p14="http://schemas.microsoft.com/office/powerpoint/2010/main" val="40200829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20AD51B-06A6-461F-B5D0-8B78C009173F}"/>
              </a:ext>
            </a:extLst>
          </p:cNvPr>
          <p:cNvSpPr>
            <a:spLocks noGrp="1"/>
          </p:cNvSpPr>
          <p:nvPr>
            <p:ph idx="1"/>
          </p:nvPr>
        </p:nvSpPr>
        <p:spPr>
          <a:xfrm>
            <a:off x="1799504" y="331380"/>
            <a:ext cx="10240096" cy="3777622"/>
          </a:xfrm>
        </p:spPr>
        <p:txBody>
          <a:bodyPr/>
          <a:lstStyle/>
          <a:p>
            <a:pPr marL="0" indent="0">
              <a:spcBef>
                <a:spcPts val="600"/>
              </a:spcBef>
              <a:buNone/>
            </a:pPr>
            <a:r>
              <a:rPr lang="en-US" b="1" dirty="0"/>
              <a:t>RBBB with LAFB.</a:t>
            </a:r>
          </a:p>
          <a:p>
            <a:pPr>
              <a:spcBef>
                <a:spcPts val="600"/>
              </a:spcBef>
            </a:pPr>
            <a:r>
              <a:rPr lang="en-US" dirty="0"/>
              <a:t>Broad QRS &gt; 120ms</a:t>
            </a:r>
          </a:p>
          <a:p>
            <a:pPr>
              <a:spcBef>
                <a:spcPts val="600"/>
              </a:spcBef>
            </a:pPr>
            <a:r>
              <a:rPr lang="en-US" dirty="0"/>
              <a:t>Note the prominent delayed RV conduction, manifested as a tall, broad R wave (R’) best seen in lead V1</a:t>
            </a:r>
          </a:p>
          <a:p>
            <a:pPr>
              <a:spcBef>
                <a:spcPts val="600"/>
              </a:spcBef>
            </a:pPr>
            <a:r>
              <a:rPr lang="en-US" dirty="0"/>
              <a:t>Widened S wave is best appreciated in lead I</a:t>
            </a:r>
          </a:p>
          <a:p>
            <a:pPr>
              <a:spcBef>
                <a:spcPts val="600"/>
              </a:spcBef>
            </a:pPr>
            <a:r>
              <a:rPr lang="en-US" dirty="0"/>
              <a:t>There is appropriate discordance in the right precordial leads with T-wave inversion</a:t>
            </a:r>
            <a:endParaRPr lang="ru-RU" dirty="0"/>
          </a:p>
        </p:txBody>
      </p:sp>
      <p:pic>
        <p:nvPicPr>
          <p:cNvPr id="4" name="Рисунок 3">
            <a:extLst>
              <a:ext uri="{FF2B5EF4-FFF2-40B4-BE49-F238E27FC236}">
                <a16:creationId xmlns:a16="http://schemas.microsoft.com/office/drawing/2014/main" id="{8477C29A-CA5A-48E4-B5D0-95E8A997BB80}"/>
              </a:ext>
            </a:extLst>
          </p:cNvPr>
          <p:cNvPicPr>
            <a:picLocks noChangeAspect="1"/>
          </p:cNvPicPr>
          <p:nvPr/>
        </p:nvPicPr>
        <p:blipFill>
          <a:blip r:embed="rId2"/>
          <a:stretch>
            <a:fillRect/>
          </a:stretch>
        </p:blipFill>
        <p:spPr>
          <a:xfrm>
            <a:off x="1046018" y="2634112"/>
            <a:ext cx="10472449" cy="4223888"/>
          </a:xfrm>
          <a:prstGeom prst="rect">
            <a:avLst/>
          </a:prstGeom>
        </p:spPr>
      </p:pic>
    </p:spTree>
    <p:extLst>
      <p:ext uri="{BB962C8B-B14F-4D97-AF65-F5344CB8AC3E}">
        <p14:creationId xmlns:p14="http://schemas.microsoft.com/office/powerpoint/2010/main" val="30459979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F8B58D-E159-417A-8D88-2B99EF6D9D49}"/>
              </a:ext>
            </a:extLst>
          </p:cNvPr>
          <p:cNvSpPr>
            <a:spLocks noGrp="1"/>
          </p:cNvSpPr>
          <p:nvPr>
            <p:ph type="title"/>
          </p:nvPr>
        </p:nvSpPr>
        <p:spPr/>
        <p:txBody>
          <a:bodyPr/>
          <a:lstStyle/>
          <a:p>
            <a:r>
              <a:rPr lang="en-US" sz="2800" dirty="0">
                <a:solidFill>
                  <a:schemeClr val="tx2">
                    <a:lumMod val="75000"/>
                  </a:schemeClr>
                </a:solidFill>
              </a:rPr>
              <a:t>Incomplete RBBB </a:t>
            </a:r>
            <a:endParaRPr lang="ru-RU" dirty="0">
              <a:solidFill>
                <a:schemeClr val="tx2">
                  <a:lumMod val="75000"/>
                </a:schemeClr>
              </a:solidFill>
            </a:endParaRPr>
          </a:p>
        </p:txBody>
      </p:sp>
      <p:sp>
        <p:nvSpPr>
          <p:cNvPr id="3" name="Объект 2">
            <a:extLst>
              <a:ext uri="{FF2B5EF4-FFF2-40B4-BE49-F238E27FC236}">
                <a16:creationId xmlns:a16="http://schemas.microsoft.com/office/drawing/2014/main" id="{175F6C63-7C0C-4C2B-8FC3-6490286D234C}"/>
              </a:ext>
            </a:extLst>
          </p:cNvPr>
          <p:cNvSpPr>
            <a:spLocks noGrp="1"/>
          </p:cNvSpPr>
          <p:nvPr>
            <p:ph idx="1"/>
          </p:nvPr>
        </p:nvSpPr>
        <p:spPr/>
        <p:txBody>
          <a:bodyPr/>
          <a:lstStyle/>
          <a:p>
            <a:r>
              <a:rPr lang="en-US" sz="2000" dirty="0">
                <a:solidFill>
                  <a:schemeClr val="tx2">
                    <a:lumMod val="75000"/>
                  </a:schemeClr>
                </a:solidFill>
              </a:rPr>
              <a:t>Incomplete RBBB </a:t>
            </a:r>
            <a:r>
              <a:rPr lang="en-US" sz="2000" dirty="0"/>
              <a:t>is defined as an RSR’ pattern in V1-3 with QRS duration &lt; 120ms.</a:t>
            </a:r>
          </a:p>
          <a:p>
            <a:r>
              <a:rPr lang="en-US" sz="2000" dirty="0"/>
              <a:t>It is a normal variant, commonly seen in children (of no clinical significance).</a:t>
            </a:r>
            <a:endParaRPr lang="ru-RU" sz="2000" dirty="0"/>
          </a:p>
          <a:p>
            <a:endParaRPr lang="ru-RU" dirty="0"/>
          </a:p>
        </p:txBody>
      </p:sp>
    </p:spTree>
    <p:extLst>
      <p:ext uri="{BB962C8B-B14F-4D97-AF65-F5344CB8AC3E}">
        <p14:creationId xmlns:p14="http://schemas.microsoft.com/office/powerpoint/2010/main" val="13109747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C81B6629-E601-4433-ADE8-3A28304F9E64}"/>
              </a:ext>
            </a:extLst>
          </p:cNvPr>
          <p:cNvPicPr>
            <a:picLocks noChangeAspect="1"/>
          </p:cNvPicPr>
          <p:nvPr/>
        </p:nvPicPr>
        <p:blipFill>
          <a:blip r:embed="rId2"/>
          <a:stretch>
            <a:fillRect/>
          </a:stretch>
        </p:blipFill>
        <p:spPr>
          <a:xfrm>
            <a:off x="988199" y="277091"/>
            <a:ext cx="10931475" cy="6303818"/>
          </a:xfrm>
          <a:prstGeom prst="rect">
            <a:avLst/>
          </a:prstGeom>
        </p:spPr>
      </p:pic>
    </p:spTree>
    <p:extLst>
      <p:ext uri="{BB962C8B-B14F-4D97-AF65-F5344CB8AC3E}">
        <p14:creationId xmlns:p14="http://schemas.microsoft.com/office/powerpoint/2010/main" val="29276092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77D9E2E-D485-497D-A27D-8442CDF1204C}"/>
              </a:ext>
            </a:extLst>
          </p:cNvPr>
          <p:cNvSpPr>
            <a:spLocks noGrp="1"/>
          </p:cNvSpPr>
          <p:nvPr>
            <p:ph type="title"/>
          </p:nvPr>
        </p:nvSpPr>
        <p:spPr/>
        <p:txBody>
          <a:bodyPr>
            <a:normAutofit/>
          </a:bodyPr>
          <a:lstStyle/>
          <a:p>
            <a:r>
              <a:rPr lang="en-US" sz="2800" dirty="0">
                <a:solidFill>
                  <a:schemeClr val="tx2">
                    <a:lumMod val="75000"/>
                  </a:schemeClr>
                </a:solidFill>
              </a:rPr>
              <a:t>Differential Diagnosis of RBBB</a:t>
            </a:r>
            <a:endParaRPr lang="ru-RU" sz="2800" dirty="0">
              <a:solidFill>
                <a:schemeClr val="tx2">
                  <a:lumMod val="75000"/>
                </a:schemeClr>
              </a:solidFill>
            </a:endParaRPr>
          </a:p>
        </p:txBody>
      </p:sp>
      <p:sp>
        <p:nvSpPr>
          <p:cNvPr id="3" name="Объект 2">
            <a:extLst>
              <a:ext uri="{FF2B5EF4-FFF2-40B4-BE49-F238E27FC236}">
                <a16:creationId xmlns:a16="http://schemas.microsoft.com/office/drawing/2014/main" id="{6494688F-9DD4-481B-8889-185A599CCDB3}"/>
              </a:ext>
            </a:extLst>
          </p:cNvPr>
          <p:cNvSpPr>
            <a:spLocks noGrp="1"/>
          </p:cNvSpPr>
          <p:nvPr>
            <p:ph idx="1"/>
          </p:nvPr>
        </p:nvSpPr>
        <p:spPr/>
        <p:txBody>
          <a:bodyPr/>
          <a:lstStyle/>
          <a:p>
            <a:pPr marL="0" indent="0">
              <a:buNone/>
            </a:pPr>
            <a:r>
              <a:rPr lang="en-US" sz="2000" dirty="0"/>
              <a:t>An RSR’ pattern in V1-3 may also be caused by </a:t>
            </a:r>
            <a:r>
              <a:rPr lang="en-US" sz="2000" b="1" dirty="0" err="1"/>
              <a:t>Brugada</a:t>
            </a:r>
            <a:r>
              <a:rPr lang="en-US" sz="2000" b="1" dirty="0"/>
              <a:t> syndrome </a:t>
            </a:r>
            <a:r>
              <a:rPr lang="en-US" sz="2000" dirty="0"/>
              <a:t>— an ECG pattern associated with malignant ventricular arrhythmias.</a:t>
            </a:r>
          </a:p>
          <a:p>
            <a:pPr marL="0" indent="0">
              <a:buNone/>
            </a:pPr>
            <a:br>
              <a:rPr lang="en-US" dirty="0"/>
            </a:br>
            <a:endParaRPr lang="ru-RU" dirty="0"/>
          </a:p>
        </p:txBody>
      </p:sp>
    </p:spTree>
    <p:extLst>
      <p:ext uri="{BB962C8B-B14F-4D97-AF65-F5344CB8AC3E}">
        <p14:creationId xmlns:p14="http://schemas.microsoft.com/office/powerpoint/2010/main" val="16294907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44A1AC-B852-4439-852F-9B6004330FF6}"/>
              </a:ext>
            </a:extLst>
          </p:cNvPr>
          <p:cNvSpPr>
            <a:spLocks noGrp="1"/>
          </p:cNvSpPr>
          <p:nvPr>
            <p:ph type="title"/>
          </p:nvPr>
        </p:nvSpPr>
        <p:spPr>
          <a:xfrm>
            <a:off x="2284412" y="618889"/>
            <a:ext cx="8911687" cy="1280890"/>
          </a:xfrm>
        </p:spPr>
        <p:txBody>
          <a:bodyPr/>
          <a:lstStyle/>
          <a:p>
            <a:r>
              <a:rPr lang="en-US" sz="2800" dirty="0">
                <a:solidFill>
                  <a:schemeClr val="tx2">
                    <a:lumMod val="75000"/>
                  </a:schemeClr>
                </a:solidFill>
              </a:rPr>
              <a:t>Left Bundle Branch Block (LBBB)</a:t>
            </a:r>
            <a:br>
              <a:rPr lang="en-US" sz="2800" dirty="0">
                <a:solidFill>
                  <a:schemeClr val="tx2">
                    <a:lumMod val="75000"/>
                  </a:schemeClr>
                </a:solidFill>
              </a:rPr>
            </a:br>
            <a:endParaRPr lang="ru-RU" dirty="0">
              <a:solidFill>
                <a:schemeClr val="tx2">
                  <a:lumMod val="75000"/>
                </a:schemeClr>
              </a:solidFill>
            </a:endParaRPr>
          </a:p>
        </p:txBody>
      </p:sp>
      <p:sp>
        <p:nvSpPr>
          <p:cNvPr id="3" name="Объект 2">
            <a:extLst>
              <a:ext uri="{FF2B5EF4-FFF2-40B4-BE49-F238E27FC236}">
                <a16:creationId xmlns:a16="http://schemas.microsoft.com/office/drawing/2014/main" id="{24D5EBE8-55F6-41D0-8ED9-BE70C0B56B0B}"/>
              </a:ext>
            </a:extLst>
          </p:cNvPr>
          <p:cNvSpPr>
            <a:spLocks noGrp="1"/>
          </p:cNvSpPr>
          <p:nvPr>
            <p:ph idx="1"/>
          </p:nvPr>
        </p:nvSpPr>
        <p:spPr>
          <a:xfrm>
            <a:off x="2284412" y="1264554"/>
            <a:ext cx="9256424" cy="5441045"/>
          </a:xfrm>
        </p:spPr>
        <p:txBody>
          <a:bodyPr>
            <a:normAutofit/>
          </a:bodyPr>
          <a:lstStyle/>
          <a:p>
            <a:pPr marL="0" indent="0">
              <a:spcBef>
                <a:spcPts val="600"/>
              </a:spcBef>
              <a:buNone/>
            </a:pPr>
            <a:r>
              <a:rPr lang="en-US" sz="2000" b="1" dirty="0"/>
              <a:t>ECG Diagnostic criteria</a:t>
            </a:r>
          </a:p>
          <a:p>
            <a:pPr>
              <a:spcBef>
                <a:spcPts val="600"/>
              </a:spcBef>
            </a:pPr>
            <a:r>
              <a:rPr lang="en-US" sz="2000" dirty="0"/>
              <a:t>QRS duration &gt; 120ms</a:t>
            </a:r>
          </a:p>
          <a:p>
            <a:pPr>
              <a:spcBef>
                <a:spcPts val="600"/>
              </a:spcBef>
            </a:pPr>
            <a:r>
              <a:rPr lang="en-US" sz="2000" dirty="0"/>
              <a:t>Dominant S wave in V1</a:t>
            </a:r>
          </a:p>
          <a:p>
            <a:pPr>
              <a:spcBef>
                <a:spcPts val="600"/>
              </a:spcBef>
            </a:pPr>
            <a:r>
              <a:rPr lang="en-US" sz="2000" dirty="0"/>
              <a:t>Broad monophasic R wave in lateral leads (I, </a:t>
            </a:r>
            <a:r>
              <a:rPr lang="en-US" sz="2000" dirty="0" err="1"/>
              <a:t>aVL</a:t>
            </a:r>
            <a:r>
              <a:rPr lang="en-US" sz="2000" dirty="0"/>
              <a:t>, V5-6)</a:t>
            </a:r>
          </a:p>
          <a:p>
            <a:pPr>
              <a:spcBef>
                <a:spcPts val="600"/>
              </a:spcBef>
            </a:pPr>
            <a:r>
              <a:rPr lang="en-US" sz="2000" dirty="0"/>
              <a:t>Absence of Q waves in lateral leads</a:t>
            </a:r>
          </a:p>
          <a:p>
            <a:pPr>
              <a:spcBef>
                <a:spcPts val="600"/>
              </a:spcBef>
            </a:pPr>
            <a:r>
              <a:rPr lang="en-US" sz="2000" dirty="0"/>
              <a:t>Prolonged R wave peak time &gt; 60ms in leads V5-6</a:t>
            </a:r>
          </a:p>
          <a:p>
            <a:pPr>
              <a:spcBef>
                <a:spcPts val="600"/>
              </a:spcBef>
            </a:pPr>
            <a:endParaRPr lang="en-US" sz="2000" dirty="0"/>
          </a:p>
          <a:p>
            <a:pPr marL="5375275" indent="0">
              <a:buNone/>
            </a:pPr>
            <a:r>
              <a:rPr lang="en-US" b="1" dirty="0"/>
              <a:t>Associated features include:</a:t>
            </a:r>
          </a:p>
          <a:p>
            <a:pPr marL="5653088" indent="-246063"/>
            <a:r>
              <a:rPr lang="en-US" dirty="0"/>
              <a:t>Left axis deviation (LAD);</a:t>
            </a:r>
          </a:p>
          <a:p>
            <a:pPr marL="5653088" indent="-246063"/>
            <a:r>
              <a:rPr lang="en-US" dirty="0"/>
              <a:t>Poor R wave progression in precordial leads, and</a:t>
            </a:r>
          </a:p>
          <a:p>
            <a:pPr marL="5653088" indent="-246063"/>
            <a:r>
              <a:rPr lang="en-US" i="1" dirty="0"/>
              <a:t>Appropriate discordance</a:t>
            </a:r>
            <a:r>
              <a:rPr lang="en-US" dirty="0"/>
              <a:t> (discussed below)</a:t>
            </a:r>
          </a:p>
          <a:p>
            <a:pPr>
              <a:spcBef>
                <a:spcPts val="600"/>
              </a:spcBef>
            </a:pPr>
            <a:endParaRPr lang="ru-RU" sz="2000" dirty="0"/>
          </a:p>
        </p:txBody>
      </p:sp>
      <p:pic>
        <p:nvPicPr>
          <p:cNvPr id="4" name="Рисунок 3">
            <a:extLst>
              <a:ext uri="{FF2B5EF4-FFF2-40B4-BE49-F238E27FC236}">
                <a16:creationId xmlns:a16="http://schemas.microsoft.com/office/drawing/2014/main" id="{4A13EE67-9659-4133-9448-8DB215E42A2F}"/>
              </a:ext>
            </a:extLst>
          </p:cNvPr>
          <p:cNvPicPr>
            <a:picLocks noChangeAspect="1"/>
          </p:cNvPicPr>
          <p:nvPr/>
        </p:nvPicPr>
        <p:blipFill rotWithShape="1">
          <a:blip r:embed="rId2"/>
          <a:srcRect t="11100" b="15812"/>
          <a:stretch/>
        </p:blipFill>
        <p:spPr>
          <a:xfrm>
            <a:off x="762000" y="3815892"/>
            <a:ext cx="6830291" cy="3042108"/>
          </a:xfrm>
          <a:prstGeom prst="rect">
            <a:avLst/>
          </a:prstGeom>
        </p:spPr>
      </p:pic>
    </p:spTree>
    <p:extLst>
      <p:ext uri="{BB962C8B-B14F-4D97-AF65-F5344CB8AC3E}">
        <p14:creationId xmlns:p14="http://schemas.microsoft.com/office/powerpoint/2010/main" val="24463619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48BA0F8-D4A2-42D4-B288-A3DE322CCB63}"/>
              </a:ext>
            </a:extLst>
          </p:cNvPr>
          <p:cNvSpPr>
            <a:spLocks noGrp="1"/>
          </p:cNvSpPr>
          <p:nvPr>
            <p:ph idx="1"/>
          </p:nvPr>
        </p:nvSpPr>
        <p:spPr/>
        <p:txBody>
          <a:bodyPr/>
          <a:lstStyle/>
          <a:p>
            <a:endParaRPr lang="ru-RU"/>
          </a:p>
        </p:txBody>
      </p:sp>
      <p:pic>
        <p:nvPicPr>
          <p:cNvPr id="4" name="Рисунок 3">
            <a:extLst>
              <a:ext uri="{FF2B5EF4-FFF2-40B4-BE49-F238E27FC236}">
                <a16:creationId xmlns:a16="http://schemas.microsoft.com/office/drawing/2014/main" id="{658E1646-CF9F-4A24-A8C0-55C80BF05BC7}"/>
              </a:ext>
            </a:extLst>
          </p:cNvPr>
          <p:cNvPicPr>
            <a:picLocks noChangeAspect="1"/>
          </p:cNvPicPr>
          <p:nvPr/>
        </p:nvPicPr>
        <p:blipFill rotWithShape="1">
          <a:blip r:embed="rId2"/>
          <a:srcRect t="11981"/>
          <a:stretch/>
        </p:blipFill>
        <p:spPr>
          <a:xfrm>
            <a:off x="1056841" y="1967344"/>
            <a:ext cx="10902052" cy="4757785"/>
          </a:xfrm>
          <a:prstGeom prst="rect">
            <a:avLst/>
          </a:prstGeom>
        </p:spPr>
      </p:pic>
      <p:sp>
        <p:nvSpPr>
          <p:cNvPr id="5" name="Прямоугольник 4">
            <a:extLst>
              <a:ext uri="{FF2B5EF4-FFF2-40B4-BE49-F238E27FC236}">
                <a16:creationId xmlns:a16="http://schemas.microsoft.com/office/drawing/2014/main" id="{9746EB98-D9BB-49FF-A71A-92E3990ABB4A}"/>
              </a:ext>
            </a:extLst>
          </p:cNvPr>
          <p:cNvSpPr/>
          <p:nvPr/>
        </p:nvSpPr>
        <p:spPr>
          <a:xfrm>
            <a:off x="1844841" y="762112"/>
            <a:ext cx="9862250" cy="1200329"/>
          </a:xfrm>
          <a:prstGeom prst="rect">
            <a:avLst/>
          </a:prstGeom>
        </p:spPr>
        <p:txBody>
          <a:bodyPr wrap="square">
            <a:spAutoFit/>
          </a:bodyPr>
          <a:lstStyle/>
          <a:p>
            <a:r>
              <a:rPr lang="en-US" b="1" dirty="0"/>
              <a:t>QRS Morphology in the Lateral Leads</a:t>
            </a:r>
          </a:p>
          <a:p>
            <a:endParaRPr lang="en-US" b="1" dirty="0"/>
          </a:p>
          <a:p>
            <a:r>
              <a:rPr lang="en-US" dirty="0"/>
              <a:t>The R wave in the lateral leads may be either “M-shaped”, notched, monophasic, or an RS complex</a:t>
            </a:r>
            <a:endParaRPr lang="en-US" b="1" i="0" dirty="0">
              <a:effectLst/>
            </a:endParaRPr>
          </a:p>
        </p:txBody>
      </p:sp>
    </p:spTree>
    <p:extLst>
      <p:ext uri="{BB962C8B-B14F-4D97-AF65-F5344CB8AC3E}">
        <p14:creationId xmlns:p14="http://schemas.microsoft.com/office/powerpoint/2010/main" val="14673425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205F0E5-AF38-4F87-899B-61472B1EF128}"/>
              </a:ext>
            </a:extLst>
          </p:cNvPr>
          <p:cNvSpPr>
            <a:spLocks noGrp="1"/>
          </p:cNvSpPr>
          <p:nvPr>
            <p:ph idx="1"/>
          </p:nvPr>
        </p:nvSpPr>
        <p:spPr>
          <a:xfrm>
            <a:off x="691139" y="1586345"/>
            <a:ext cx="4504316" cy="3248891"/>
          </a:xfrm>
        </p:spPr>
        <p:txBody>
          <a:bodyPr>
            <a:normAutofit/>
          </a:bodyPr>
          <a:lstStyle/>
          <a:p>
            <a:pPr marL="0" indent="0">
              <a:buNone/>
            </a:pPr>
            <a:r>
              <a:rPr lang="en-US" b="1" dirty="0"/>
              <a:t>QRS Morphology in V1</a:t>
            </a:r>
          </a:p>
          <a:p>
            <a:pPr marL="0" indent="0">
              <a:buNone/>
            </a:pPr>
            <a:r>
              <a:rPr lang="en-US" dirty="0"/>
              <a:t>The QRS complex in V1 may be either:</a:t>
            </a:r>
          </a:p>
          <a:p>
            <a:r>
              <a:rPr lang="en-US" dirty="0" err="1"/>
              <a:t>rS</a:t>
            </a:r>
            <a:r>
              <a:rPr lang="en-US" dirty="0"/>
              <a:t> complex (small R wave, deep S wave)</a:t>
            </a:r>
          </a:p>
          <a:p>
            <a:r>
              <a:rPr lang="en-US" dirty="0"/>
              <a:t>QS complex (deep Q/S wave with no preceding R wave)</a:t>
            </a:r>
          </a:p>
          <a:p>
            <a:endParaRPr lang="ru-RU" dirty="0"/>
          </a:p>
        </p:txBody>
      </p:sp>
      <p:pic>
        <p:nvPicPr>
          <p:cNvPr id="4" name="Рисунок 3">
            <a:extLst>
              <a:ext uri="{FF2B5EF4-FFF2-40B4-BE49-F238E27FC236}">
                <a16:creationId xmlns:a16="http://schemas.microsoft.com/office/drawing/2014/main" id="{18F185DB-888E-4595-B6B5-7B765EE8D073}"/>
              </a:ext>
            </a:extLst>
          </p:cNvPr>
          <p:cNvPicPr>
            <a:picLocks noChangeAspect="1"/>
          </p:cNvPicPr>
          <p:nvPr/>
        </p:nvPicPr>
        <p:blipFill>
          <a:blip r:embed="rId2"/>
          <a:stretch>
            <a:fillRect/>
          </a:stretch>
        </p:blipFill>
        <p:spPr>
          <a:xfrm>
            <a:off x="5316682" y="825644"/>
            <a:ext cx="6629400" cy="5705475"/>
          </a:xfrm>
          <a:prstGeom prst="rect">
            <a:avLst/>
          </a:prstGeom>
        </p:spPr>
      </p:pic>
    </p:spTree>
    <p:extLst>
      <p:ext uri="{BB962C8B-B14F-4D97-AF65-F5344CB8AC3E}">
        <p14:creationId xmlns:p14="http://schemas.microsoft.com/office/powerpoint/2010/main" val="4786194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F3D2189-EA75-4A45-BB4B-CDECC3130162}"/>
              </a:ext>
            </a:extLst>
          </p:cNvPr>
          <p:cNvSpPr>
            <a:spLocks noGrp="1"/>
          </p:cNvSpPr>
          <p:nvPr>
            <p:ph idx="1"/>
          </p:nvPr>
        </p:nvSpPr>
        <p:spPr>
          <a:xfrm>
            <a:off x="2035030" y="748146"/>
            <a:ext cx="8915400" cy="3777622"/>
          </a:xfrm>
        </p:spPr>
        <p:txBody>
          <a:bodyPr>
            <a:normAutofit lnSpcReduction="10000"/>
          </a:bodyPr>
          <a:lstStyle/>
          <a:p>
            <a:pPr marL="0" indent="0">
              <a:buNone/>
            </a:pPr>
            <a:r>
              <a:rPr lang="en-US" sz="2000" b="1" dirty="0">
                <a:solidFill>
                  <a:schemeClr val="tx2">
                    <a:lumMod val="75000"/>
                  </a:schemeClr>
                </a:solidFill>
              </a:rPr>
              <a:t>What about the ST elevation?</a:t>
            </a:r>
          </a:p>
          <a:p>
            <a:r>
              <a:rPr lang="en-US" sz="2000" dirty="0"/>
              <a:t>Appropriate discordance refers to the fact that abnormal </a:t>
            </a:r>
            <a:r>
              <a:rPr lang="en-US" sz="2000" dirty="0" err="1"/>
              <a:t>depolarisation</a:t>
            </a:r>
            <a:r>
              <a:rPr lang="en-US" sz="2000" dirty="0"/>
              <a:t> should be followed by abnormal </a:t>
            </a:r>
            <a:r>
              <a:rPr lang="en-US" sz="2000" dirty="0" err="1"/>
              <a:t>repolarisation</a:t>
            </a:r>
            <a:r>
              <a:rPr lang="en-US" sz="2000" dirty="0"/>
              <a:t>, which appears discordant to the preceding QRS complex</a:t>
            </a:r>
          </a:p>
          <a:p>
            <a:r>
              <a:rPr lang="en-US" sz="2000" dirty="0"/>
              <a:t>Lateral leads with tall, broad R waves will often have associated ST-segment depression and T-wave inversion, and those with deep S waves can have an allowable amount of ST elevation that does not indicate </a:t>
            </a:r>
            <a:r>
              <a:rPr lang="en-US" sz="2000" dirty="0" err="1"/>
              <a:t>ischaemia</a:t>
            </a:r>
            <a:r>
              <a:rPr lang="en-US" sz="2000" dirty="0"/>
              <a:t> (generally viewed as &lt; 25% of the size of the preceding S wave)</a:t>
            </a:r>
          </a:p>
          <a:p>
            <a:r>
              <a:rPr lang="en-US" sz="2000" dirty="0"/>
              <a:t>Any concordant ST segment change is concerning for </a:t>
            </a:r>
            <a:r>
              <a:rPr lang="en-US" sz="2000" dirty="0" err="1"/>
              <a:t>ischaemia</a:t>
            </a:r>
            <a:r>
              <a:rPr lang="en-US" sz="2000" dirty="0"/>
              <a:t>. For further reading, see LITFL: </a:t>
            </a:r>
            <a:r>
              <a:rPr lang="en-US" sz="2000" dirty="0" err="1"/>
              <a:t>Sgarbossa</a:t>
            </a:r>
            <a:r>
              <a:rPr lang="en-US" sz="2000" dirty="0"/>
              <a:t> Criteria</a:t>
            </a:r>
            <a:endParaRPr lang="ru-RU" sz="2000" dirty="0"/>
          </a:p>
        </p:txBody>
      </p:sp>
    </p:spTree>
    <p:extLst>
      <p:ext uri="{BB962C8B-B14F-4D97-AF65-F5344CB8AC3E}">
        <p14:creationId xmlns:p14="http://schemas.microsoft.com/office/powerpoint/2010/main" val="27814216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0CBA636E-CD2E-4A46-ABC7-AD3CD080424C}"/>
              </a:ext>
            </a:extLst>
          </p:cNvPr>
          <p:cNvPicPr>
            <a:picLocks noChangeAspect="1"/>
          </p:cNvPicPr>
          <p:nvPr/>
        </p:nvPicPr>
        <p:blipFill>
          <a:blip r:embed="rId2"/>
          <a:stretch>
            <a:fillRect/>
          </a:stretch>
        </p:blipFill>
        <p:spPr>
          <a:xfrm>
            <a:off x="687388" y="885825"/>
            <a:ext cx="11430000" cy="5972175"/>
          </a:xfrm>
          <a:prstGeom prst="rect">
            <a:avLst/>
          </a:prstGeom>
        </p:spPr>
      </p:pic>
      <p:sp>
        <p:nvSpPr>
          <p:cNvPr id="3" name="Объект 2">
            <a:extLst>
              <a:ext uri="{FF2B5EF4-FFF2-40B4-BE49-F238E27FC236}">
                <a16:creationId xmlns:a16="http://schemas.microsoft.com/office/drawing/2014/main" id="{2C42DD47-EC87-423F-BB7F-C225ADADB936}"/>
              </a:ext>
            </a:extLst>
          </p:cNvPr>
          <p:cNvSpPr>
            <a:spLocks noGrp="1"/>
          </p:cNvSpPr>
          <p:nvPr>
            <p:ph idx="1"/>
          </p:nvPr>
        </p:nvSpPr>
        <p:spPr>
          <a:xfrm>
            <a:off x="1638300" y="221672"/>
            <a:ext cx="10096500" cy="3777622"/>
          </a:xfrm>
        </p:spPr>
        <p:txBody>
          <a:bodyPr/>
          <a:lstStyle/>
          <a:p>
            <a:r>
              <a:rPr lang="en-US" dirty="0"/>
              <a:t>LBBB with AF: Note the appropriate discordance manifesting as ST depression in leads V5-6, as well as mild ST elevation in leads V2-3.</a:t>
            </a:r>
            <a:endParaRPr lang="ru-RU" dirty="0"/>
          </a:p>
        </p:txBody>
      </p:sp>
    </p:spTree>
    <p:extLst>
      <p:ext uri="{BB962C8B-B14F-4D97-AF65-F5344CB8AC3E}">
        <p14:creationId xmlns:p14="http://schemas.microsoft.com/office/powerpoint/2010/main" val="12428656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E1C4A93-3993-4B3A-B091-E037BE3B62C8}"/>
              </a:ext>
            </a:extLst>
          </p:cNvPr>
          <p:cNvSpPr>
            <a:spLocks noGrp="1"/>
          </p:cNvSpPr>
          <p:nvPr>
            <p:ph idx="1"/>
          </p:nvPr>
        </p:nvSpPr>
        <p:spPr>
          <a:xfrm>
            <a:off x="1882630" y="207818"/>
            <a:ext cx="9928370" cy="3777622"/>
          </a:xfrm>
        </p:spPr>
        <p:txBody>
          <a:bodyPr/>
          <a:lstStyle/>
          <a:p>
            <a:pPr marL="0" indent="0">
              <a:buNone/>
            </a:pPr>
            <a:r>
              <a:rPr lang="en-US" dirty="0" err="1"/>
              <a:t>Exmples</a:t>
            </a:r>
            <a:endParaRPr lang="en-US" dirty="0"/>
          </a:p>
          <a:p>
            <a:pPr marL="0" indent="0">
              <a:buNone/>
            </a:pPr>
            <a:endParaRPr lang="en-US" dirty="0"/>
          </a:p>
          <a:p>
            <a:pPr marL="0" indent="0">
              <a:buNone/>
            </a:pPr>
            <a:r>
              <a:rPr lang="en-US" dirty="0"/>
              <a:t>Broad notched R waves are best appreciated in leads </a:t>
            </a:r>
            <a:r>
              <a:rPr lang="en-US" dirty="0" err="1"/>
              <a:t>aVL</a:t>
            </a:r>
            <a:r>
              <a:rPr lang="en-US" dirty="0"/>
              <a:t> and I here. There is absence of Q waves in leads V5-6.</a:t>
            </a:r>
            <a:endParaRPr lang="ru-RU" dirty="0"/>
          </a:p>
        </p:txBody>
      </p:sp>
      <p:pic>
        <p:nvPicPr>
          <p:cNvPr id="4" name="Рисунок 3">
            <a:extLst>
              <a:ext uri="{FF2B5EF4-FFF2-40B4-BE49-F238E27FC236}">
                <a16:creationId xmlns:a16="http://schemas.microsoft.com/office/drawing/2014/main" id="{1DEA5BF9-B7AE-4C95-81AE-018DAF2E8BC2}"/>
              </a:ext>
            </a:extLst>
          </p:cNvPr>
          <p:cNvPicPr>
            <a:picLocks noChangeAspect="1"/>
          </p:cNvPicPr>
          <p:nvPr/>
        </p:nvPicPr>
        <p:blipFill>
          <a:blip r:embed="rId2"/>
          <a:stretch>
            <a:fillRect/>
          </a:stretch>
        </p:blipFill>
        <p:spPr>
          <a:xfrm>
            <a:off x="381000" y="1868632"/>
            <a:ext cx="11430000" cy="4781550"/>
          </a:xfrm>
          <a:prstGeom prst="rect">
            <a:avLst/>
          </a:prstGeom>
        </p:spPr>
      </p:pic>
    </p:spTree>
    <p:extLst>
      <p:ext uri="{BB962C8B-B14F-4D97-AF65-F5344CB8AC3E}">
        <p14:creationId xmlns:p14="http://schemas.microsoft.com/office/powerpoint/2010/main" val="17149681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FE4E1D07-AEAC-48AD-B79F-EFA8E251233A}"/>
              </a:ext>
            </a:extLst>
          </p:cNvPr>
          <p:cNvPicPr>
            <a:picLocks noChangeAspect="1"/>
          </p:cNvPicPr>
          <p:nvPr/>
        </p:nvPicPr>
        <p:blipFill>
          <a:blip r:embed="rId2"/>
          <a:stretch>
            <a:fillRect/>
          </a:stretch>
        </p:blipFill>
        <p:spPr>
          <a:xfrm>
            <a:off x="1259176" y="1504760"/>
            <a:ext cx="10245436" cy="5353240"/>
          </a:xfrm>
          <a:prstGeom prst="rect">
            <a:avLst/>
          </a:prstGeom>
        </p:spPr>
      </p:pic>
      <p:sp>
        <p:nvSpPr>
          <p:cNvPr id="3" name="Объект 2">
            <a:extLst>
              <a:ext uri="{FF2B5EF4-FFF2-40B4-BE49-F238E27FC236}">
                <a16:creationId xmlns:a16="http://schemas.microsoft.com/office/drawing/2014/main" id="{BAE34896-7771-44F0-B0DE-74BBA1C075A5}"/>
              </a:ext>
            </a:extLst>
          </p:cNvPr>
          <p:cNvSpPr>
            <a:spLocks noGrp="1"/>
          </p:cNvSpPr>
          <p:nvPr>
            <p:ph idx="1"/>
          </p:nvPr>
        </p:nvSpPr>
        <p:spPr>
          <a:xfrm>
            <a:off x="1799502" y="403758"/>
            <a:ext cx="9705109" cy="3777622"/>
          </a:xfrm>
        </p:spPr>
        <p:txBody>
          <a:bodyPr/>
          <a:lstStyle/>
          <a:p>
            <a:pPr marL="0" indent="0">
              <a:buNone/>
            </a:pPr>
            <a:r>
              <a:rPr lang="en-US" dirty="0"/>
              <a:t>LBBB with AF. Note deep S waves in leads V1-3 and tall broad R waves laterally. Appropriate discordance is present.</a:t>
            </a:r>
          </a:p>
          <a:p>
            <a:pPr marL="0" indent="0">
              <a:buNone/>
            </a:pPr>
            <a:br>
              <a:rPr lang="en-US" dirty="0"/>
            </a:br>
            <a:endParaRPr lang="ru-RU" dirty="0"/>
          </a:p>
        </p:txBody>
      </p:sp>
    </p:spTree>
    <p:extLst>
      <p:ext uri="{BB962C8B-B14F-4D97-AF65-F5344CB8AC3E}">
        <p14:creationId xmlns:p14="http://schemas.microsoft.com/office/powerpoint/2010/main" val="33161217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D041A32-5016-45CB-87AD-22CDA24BDBBA}"/>
              </a:ext>
            </a:extLst>
          </p:cNvPr>
          <p:cNvSpPr>
            <a:spLocks noGrp="1"/>
          </p:cNvSpPr>
          <p:nvPr>
            <p:ph type="title"/>
          </p:nvPr>
        </p:nvSpPr>
        <p:spPr/>
        <p:txBody>
          <a:bodyPr/>
          <a:lstStyle/>
          <a:p>
            <a:r>
              <a:rPr lang="en-US" sz="2800" dirty="0">
                <a:solidFill>
                  <a:schemeClr val="tx2">
                    <a:lumMod val="75000"/>
                  </a:schemeClr>
                </a:solidFill>
              </a:rPr>
              <a:t>Incomplete LBBB</a:t>
            </a:r>
            <a:br>
              <a:rPr lang="en-US" sz="2800" dirty="0">
                <a:solidFill>
                  <a:schemeClr val="tx2">
                    <a:lumMod val="75000"/>
                  </a:schemeClr>
                </a:solidFill>
              </a:rPr>
            </a:br>
            <a:endParaRPr lang="ru-RU" dirty="0">
              <a:solidFill>
                <a:schemeClr val="tx2">
                  <a:lumMod val="75000"/>
                </a:schemeClr>
              </a:solidFill>
            </a:endParaRPr>
          </a:p>
        </p:txBody>
      </p:sp>
      <p:sp>
        <p:nvSpPr>
          <p:cNvPr id="3" name="Объект 2">
            <a:extLst>
              <a:ext uri="{FF2B5EF4-FFF2-40B4-BE49-F238E27FC236}">
                <a16:creationId xmlns:a16="http://schemas.microsoft.com/office/drawing/2014/main" id="{3833085D-445B-49FE-900E-4D8E4922BA35}"/>
              </a:ext>
            </a:extLst>
          </p:cNvPr>
          <p:cNvSpPr>
            <a:spLocks noGrp="1"/>
          </p:cNvSpPr>
          <p:nvPr>
            <p:ph idx="1"/>
          </p:nvPr>
        </p:nvSpPr>
        <p:spPr>
          <a:xfrm>
            <a:off x="2592924" y="1264555"/>
            <a:ext cx="9100311" cy="3777622"/>
          </a:xfrm>
        </p:spPr>
        <p:txBody>
          <a:bodyPr/>
          <a:lstStyle/>
          <a:p>
            <a:pPr marL="0" indent="0">
              <a:buNone/>
            </a:pPr>
            <a:r>
              <a:rPr lang="en-US" dirty="0"/>
              <a:t>Incomplete LBBB is diagnosed when typical LBBB morphology is associated with a QRS duration &lt; 120ms.</a:t>
            </a:r>
            <a:endParaRPr lang="ru-RU" dirty="0"/>
          </a:p>
        </p:txBody>
      </p:sp>
      <p:pic>
        <p:nvPicPr>
          <p:cNvPr id="4" name="Рисунок 3">
            <a:extLst>
              <a:ext uri="{FF2B5EF4-FFF2-40B4-BE49-F238E27FC236}">
                <a16:creationId xmlns:a16="http://schemas.microsoft.com/office/drawing/2014/main" id="{C01684E9-46B6-454A-BBC5-3840A77310D5}"/>
              </a:ext>
            </a:extLst>
          </p:cNvPr>
          <p:cNvPicPr>
            <a:picLocks noChangeAspect="1"/>
          </p:cNvPicPr>
          <p:nvPr/>
        </p:nvPicPr>
        <p:blipFill>
          <a:blip r:embed="rId2"/>
          <a:stretch>
            <a:fillRect/>
          </a:stretch>
        </p:blipFill>
        <p:spPr>
          <a:xfrm>
            <a:off x="498765" y="2431040"/>
            <a:ext cx="11430000" cy="4295775"/>
          </a:xfrm>
          <a:prstGeom prst="rect">
            <a:avLst/>
          </a:prstGeom>
        </p:spPr>
      </p:pic>
    </p:spTree>
    <p:extLst>
      <p:ext uri="{BB962C8B-B14F-4D97-AF65-F5344CB8AC3E}">
        <p14:creationId xmlns:p14="http://schemas.microsoft.com/office/powerpoint/2010/main" val="1352262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31AA27-32BD-43A6-B1A0-585C25A1C112}"/>
              </a:ext>
            </a:extLst>
          </p:cNvPr>
          <p:cNvSpPr>
            <a:spLocks noGrp="1"/>
          </p:cNvSpPr>
          <p:nvPr>
            <p:ph type="title"/>
          </p:nvPr>
        </p:nvSpPr>
        <p:spPr/>
        <p:txBody>
          <a:bodyPr/>
          <a:lstStyle/>
          <a:p>
            <a:r>
              <a:rPr lang="en-US" sz="2400" b="1" dirty="0">
                <a:solidFill>
                  <a:schemeClr val="tx2">
                    <a:lumMod val="75000"/>
                  </a:schemeClr>
                </a:solidFill>
              </a:rPr>
              <a:t>Differential Diagnosis</a:t>
            </a:r>
            <a:br>
              <a:rPr lang="en-US" sz="2400" b="1" dirty="0">
                <a:solidFill>
                  <a:schemeClr val="tx2">
                    <a:lumMod val="75000"/>
                  </a:schemeClr>
                </a:solidFill>
              </a:rPr>
            </a:br>
            <a:endParaRPr lang="ru-RU" b="1" dirty="0">
              <a:solidFill>
                <a:schemeClr val="tx2">
                  <a:lumMod val="75000"/>
                </a:schemeClr>
              </a:solidFill>
            </a:endParaRPr>
          </a:p>
        </p:txBody>
      </p:sp>
      <p:sp>
        <p:nvSpPr>
          <p:cNvPr id="3" name="Объект 2">
            <a:extLst>
              <a:ext uri="{FF2B5EF4-FFF2-40B4-BE49-F238E27FC236}">
                <a16:creationId xmlns:a16="http://schemas.microsoft.com/office/drawing/2014/main" id="{7A9658D1-CF75-42E9-B676-1A68EC54E51A}"/>
              </a:ext>
            </a:extLst>
          </p:cNvPr>
          <p:cNvSpPr>
            <a:spLocks noGrp="1"/>
          </p:cNvSpPr>
          <p:nvPr>
            <p:ph idx="1"/>
          </p:nvPr>
        </p:nvSpPr>
        <p:spPr>
          <a:xfrm>
            <a:off x="2589212" y="1905000"/>
            <a:ext cx="8915400" cy="3777622"/>
          </a:xfrm>
        </p:spPr>
        <p:txBody>
          <a:bodyPr/>
          <a:lstStyle/>
          <a:p>
            <a:r>
              <a:rPr lang="en-US" sz="2000" dirty="0"/>
              <a:t>Right ventricular paced rhythms will produce a </a:t>
            </a:r>
            <a:r>
              <a:rPr lang="en-US" sz="2000" dirty="0" err="1"/>
              <a:t>similiar</a:t>
            </a:r>
            <a:r>
              <a:rPr lang="en-US" sz="2000" dirty="0"/>
              <a:t> morphology, as impulse conductions originate from the RV and travel across the septum to the LV as is the case in LBBB. Pacing spikes will be present. The same concepts regarding appropriate discordance apply.</a:t>
            </a:r>
          </a:p>
          <a:p>
            <a:r>
              <a:rPr lang="en-US" sz="2000" dirty="0"/>
              <a:t>Left ventricular hypertrophy may produce a similar appearance to LBBB, with QRS widening and ST depression / T-wave inversion in the lateral leads.</a:t>
            </a:r>
          </a:p>
          <a:p>
            <a:endParaRPr lang="ru-RU" dirty="0"/>
          </a:p>
        </p:txBody>
      </p:sp>
    </p:spTree>
    <p:extLst>
      <p:ext uri="{BB962C8B-B14F-4D97-AF65-F5344CB8AC3E}">
        <p14:creationId xmlns:p14="http://schemas.microsoft.com/office/powerpoint/2010/main" val="9077460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24189FD-260D-4A68-9EB5-925B8BDA4E5B}"/>
              </a:ext>
            </a:extLst>
          </p:cNvPr>
          <p:cNvSpPr>
            <a:spLocks noGrp="1"/>
          </p:cNvSpPr>
          <p:nvPr>
            <p:ph idx="1"/>
          </p:nvPr>
        </p:nvSpPr>
        <p:spPr>
          <a:xfrm>
            <a:off x="5928158" y="1080654"/>
            <a:ext cx="5875915" cy="5417127"/>
          </a:xfrm>
        </p:spPr>
        <p:txBody>
          <a:bodyPr>
            <a:normAutofit/>
          </a:bodyPr>
          <a:lstStyle/>
          <a:p>
            <a:pPr marL="0" indent="0">
              <a:buNone/>
            </a:pPr>
            <a:r>
              <a:rPr lang="en-US" sz="2000" b="1" dirty="0"/>
              <a:t>Typical ECG of LAFB:</a:t>
            </a:r>
          </a:p>
          <a:p>
            <a:r>
              <a:rPr lang="en-US" sz="2000" b="1" dirty="0" err="1">
                <a:solidFill>
                  <a:schemeClr val="accent3">
                    <a:lumMod val="75000"/>
                  </a:schemeClr>
                </a:solidFill>
              </a:rPr>
              <a:t>rS</a:t>
            </a:r>
            <a:r>
              <a:rPr lang="en-US" sz="2000" b="1" dirty="0">
                <a:solidFill>
                  <a:schemeClr val="accent3">
                    <a:lumMod val="75000"/>
                  </a:schemeClr>
                </a:solidFill>
              </a:rPr>
              <a:t> complexes </a:t>
            </a:r>
            <a:r>
              <a:rPr lang="en-US" sz="2000" dirty="0"/>
              <a:t>in leads II, III, </a:t>
            </a:r>
            <a:r>
              <a:rPr lang="en-US" sz="2000" dirty="0" err="1"/>
              <a:t>aVF</a:t>
            </a:r>
            <a:r>
              <a:rPr lang="en-US" sz="2000" dirty="0"/>
              <a:t>, with small R waves and deep S waves</a:t>
            </a:r>
          </a:p>
          <a:p>
            <a:r>
              <a:rPr lang="en-US" sz="2000" b="1" dirty="0" err="1">
                <a:solidFill>
                  <a:schemeClr val="accent3">
                    <a:lumMod val="75000"/>
                  </a:schemeClr>
                </a:solidFill>
              </a:rPr>
              <a:t>qR</a:t>
            </a:r>
            <a:r>
              <a:rPr lang="en-US" sz="2000" b="1" dirty="0">
                <a:solidFill>
                  <a:schemeClr val="accent3">
                    <a:lumMod val="75000"/>
                  </a:schemeClr>
                </a:solidFill>
              </a:rPr>
              <a:t> complexes </a:t>
            </a:r>
            <a:r>
              <a:rPr lang="en-US" sz="2000" dirty="0"/>
              <a:t>in leads I, </a:t>
            </a:r>
            <a:r>
              <a:rPr lang="en-US" sz="2000" dirty="0" err="1"/>
              <a:t>aVL</a:t>
            </a:r>
            <a:r>
              <a:rPr lang="en-US" sz="2000" dirty="0"/>
              <a:t>, with small Q waves and tall R waves</a:t>
            </a:r>
          </a:p>
          <a:p>
            <a:r>
              <a:rPr lang="en-US" sz="2000" dirty="0"/>
              <a:t>Left Axis Deviation (LAD): Leads II, III and </a:t>
            </a:r>
            <a:r>
              <a:rPr lang="en-US" sz="2000" dirty="0" err="1"/>
              <a:t>aVF</a:t>
            </a:r>
            <a:r>
              <a:rPr lang="en-US" sz="2000" dirty="0"/>
              <a:t> are </a:t>
            </a:r>
            <a:r>
              <a:rPr lang="en-US" sz="2000" b="1" dirty="0">
                <a:solidFill>
                  <a:srgbClr val="C00000"/>
                </a:solidFill>
              </a:rPr>
              <a:t>NEGATIVE</a:t>
            </a:r>
            <a:r>
              <a:rPr lang="en-US" sz="2000" dirty="0"/>
              <a:t>; Leads I and </a:t>
            </a:r>
            <a:r>
              <a:rPr lang="en-US" sz="2000" dirty="0" err="1"/>
              <a:t>aVL</a:t>
            </a:r>
            <a:r>
              <a:rPr lang="en-US" sz="2000" dirty="0"/>
              <a:t> are </a:t>
            </a:r>
            <a:r>
              <a:rPr lang="en-US" sz="2000" b="1" dirty="0">
                <a:solidFill>
                  <a:schemeClr val="accent3">
                    <a:lumMod val="75000"/>
                  </a:schemeClr>
                </a:solidFill>
              </a:rPr>
              <a:t>POSITIVE</a:t>
            </a:r>
          </a:p>
          <a:p>
            <a:r>
              <a:rPr lang="en-US" sz="2000" dirty="0">
                <a:solidFill>
                  <a:schemeClr val="accent1">
                    <a:lumMod val="75000"/>
                  </a:schemeClr>
                </a:solidFill>
              </a:rPr>
              <a:t>Prolonged R wave peak time in </a:t>
            </a:r>
            <a:r>
              <a:rPr lang="en-US" sz="2000" dirty="0" err="1">
                <a:solidFill>
                  <a:schemeClr val="accent1">
                    <a:lumMod val="75000"/>
                  </a:schemeClr>
                </a:solidFill>
              </a:rPr>
              <a:t>aVL</a:t>
            </a:r>
            <a:r>
              <a:rPr lang="en-US" sz="2000" dirty="0">
                <a:solidFill>
                  <a:schemeClr val="accent1">
                    <a:lumMod val="75000"/>
                  </a:schemeClr>
                </a:solidFill>
              </a:rPr>
              <a:t> &gt; 45ms</a:t>
            </a:r>
          </a:p>
          <a:p>
            <a:endParaRPr lang="en-US" sz="2000" dirty="0"/>
          </a:p>
          <a:p>
            <a:pPr marL="0" indent="0">
              <a:buNone/>
            </a:pPr>
            <a:r>
              <a:rPr lang="en-US" sz="2000" b="1" dirty="0"/>
              <a:t>Associated features include:</a:t>
            </a:r>
          </a:p>
          <a:p>
            <a:r>
              <a:rPr lang="en-US" sz="2000" dirty="0"/>
              <a:t>QRS duration normal or slightly prolonged (80-110ms)</a:t>
            </a:r>
          </a:p>
          <a:p>
            <a:r>
              <a:rPr lang="en-US" sz="2000" dirty="0"/>
              <a:t>Increased QRS voltage in limb leads</a:t>
            </a:r>
            <a:endParaRPr lang="ru-RU" sz="2000" dirty="0"/>
          </a:p>
        </p:txBody>
      </p:sp>
      <p:pic>
        <p:nvPicPr>
          <p:cNvPr id="4" name="Рисунок 3">
            <a:extLst>
              <a:ext uri="{FF2B5EF4-FFF2-40B4-BE49-F238E27FC236}">
                <a16:creationId xmlns:a16="http://schemas.microsoft.com/office/drawing/2014/main" id="{47A626A7-7322-40D6-AD93-F9B3ECD1409D}"/>
              </a:ext>
            </a:extLst>
          </p:cNvPr>
          <p:cNvPicPr>
            <a:picLocks noChangeAspect="1"/>
          </p:cNvPicPr>
          <p:nvPr/>
        </p:nvPicPr>
        <p:blipFill rotWithShape="1">
          <a:blip r:embed="rId2"/>
          <a:srcRect r="28803"/>
          <a:stretch/>
        </p:blipFill>
        <p:spPr>
          <a:xfrm>
            <a:off x="0" y="0"/>
            <a:ext cx="5666509" cy="6858000"/>
          </a:xfrm>
          <a:prstGeom prst="rect">
            <a:avLst/>
          </a:prstGeom>
        </p:spPr>
      </p:pic>
      <p:sp>
        <p:nvSpPr>
          <p:cNvPr id="5" name="Прямоугольник 4">
            <a:extLst>
              <a:ext uri="{FF2B5EF4-FFF2-40B4-BE49-F238E27FC236}">
                <a16:creationId xmlns:a16="http://schemas.microsoft.com/office/drawing/2014/main" id="{785CC610-F481-4670-B25E-A3D033C7C4A5}"/>
              </a:ext>
            </a:extLst>
          </p:cNvPr>
          <p:cNvSpPr/>
          <p:nvPr/>
        </p:nvSpPr>
        <p:spPr>
          <a:xfrm>
            <a:off x="5928158" y="106372"/>
            <a:ext cx="5440913" cy="461665"/>
          </a:xfrm>
          <a:prstGeom prst="rect">
            <a:avLst/>
          </a:prstGeom>
        </p:spPr>
        <p:txBody>
          <a:bodyPr wrap="none">
            <a:spAutoFit/>
          </a:bodyPr>
          <a:lstStyle/>
          <a:p>
            <a:r>
              <a:rPr lang="en-US" sz="2400" b="1" dirty="0">
                <a:solidFill>
                  <a:schemeClr val="accent3">
                    <a:lumMod val="75000"/>
                  </a:schemeClr>
                </a:solidFill>
              </a:rPr>
              <a:t>Left Anterior Fascicular Block (LAFB)</a:t>
            </a:r>
            <a:endParaRPr lang="ru-RU" sz="2400" b="1" dirty="0">
              <a:solidFill>
                <a:schemeClr val="accent3">
                  <a:lumMod val="75000"/>
                </a:schemeClr>
              </a:solidFill>
            </a:endParaRPr>
          </a:p>
        </p:txBody>
      </p:sp>
    </p:spTree>
    <p:extLst>
      <p:ext uri="{BB962C8B-B14F-4D97-AF65-F5344CB8AC3E}">
        <p14:creationId xmlns:p14="http://schemas.microsoft.com/office/powerpoint/2010/main" val="6363065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51525FC-DED5-45FB-89F5-5F73F33E6CB9}"/>
              </a:ext>
            </a:extLst>
          </p:cNvPr>
          <p:cNvSpPr>
            <a:spLocks noGrp="1"/>
          </p:cNvSpPr>
          <p:nvPr>
            <p:ph idx="1"/>
          </p:nvPr>
        </p:nvSpPr>
        <p:spPr>
          <a:xfrm>
            <a:off x="2450667" y="831273"/>
            <a:ext cx="8915400" cy="3777622"/>
          </a:xfrm>
        </p:spPr>
        <p:txBody>
          <a:bodyPr/>
          <a:lstStyle/>
          <a:p>
            <a:r>
              <a:rPr lang="en-US" dirty="0"/>
              <a:t>Prolonged R-wave peak time (= the time from onset of the QRS to the peak of the R wave) in </a:t>
            </a:r>
            <a:r>
              <a:rPr lang="en-US" dirty="0" err="1"/>
              <a:t>aVL</a:t>
            </a:r>
            <a:r>
              <a:rPr lang="en-US" dirty="0"/>
              <a:t> &gt; 45 </a:t>
            </a:r>
            <a:r>
              <a:rPr lang="en-US" dirty="0" err="1"/>
              <a:t>ms</a:t>
            </a:r>
            <a:endParaRPr lang="ru-RU" dirty="0"/>
          </a:p>
        </p:txBody>
      </p:sp>
      <p:pic>
        <p:nvPicPr>
          <p:cNvPr id="4" name="Рисунок 3">
            <a:extLst>
              <a:ext uri="{FF2B5EF4-FFF2-40B4-BE49-F238E27FC236}">
                <a16:creationId xmlns:a16="http://schemas.microsoft.com/office/drawing/2014/main" id="{E725D624-482B-4AAD-903A-02427F9D3382}"/>
              </a:ext>
            </a:extLst>
          </p:cNvPr>
          <p:cNvPicPr>
            <a:picLocks noChangeAspect="1"/>
          </p:cNvPicPr>
          <p:nvPr/>
        </p:nvPicPr>
        <p:blipFill>
          <a:blip r:embed="rId2"/>
          <a:stretch>
            <a:fillRect/>
          </a:stretch>
        </p:blipFill>
        <p:spPr>
          <a:xfrm>
            <a:off x="3174710" y="2435710"/>
            <a:ext cx="6566623" cy="3808986"/>
          </a:xfrm>
          <a:prstGeom prst="rect">
            <a:avLst/>
          </a:prstGeom>
        </p:spPr>
      </p:pic>
    </p:spTree>
    <p:extLst>
      <p:ext uri="{BB962C8B-B14F-4D97-AF65-F5344CB8AC3E}">
        <p14:creationId xmlns:p14="http://schemas.microsoft.com/office/powerpoint/2010/main" val="772893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CEF39BE5-BF02-4ABC-A3CB-7E65F3E11645}"/>
              </a:ext>
            </a:extLst>
          </p:cNvPr>
          <p:cNvPicPr>
            <a:picLocks noChangeAspect="1"/>
          </p:cNvPicPr>
          <p:nvPr/>
        </p:nvPicPr>
        <p:blipFill>
          <a:blip r:embed="rId2"/>
          <a:stretch>
            <a:fillRect/>
          </a:stretch>
        </p:blipFill>
        <p:spPr>
          <a:xfrm>
            <a:off x="1730230" y="1539107"/>
            <a:ext cx="9774382" cy="5318893"/>
          </a:xfrm>
          <a:prstGeom prst="rect">
            <a:avLst/>
          </a:prstGeom>
        </p:spPr>
      </p:pic>
      <p:sp>
        <p:nvSpPr>
          <p:cNvPr id="3" name="Объект 2">
            <a:extLst>
              <a:ext uri="{FF2B5EF4-FFF2-40B4-BE49-F238E27FC236}">
                <a16:creationId xmlns:a16="http://schemas.microsoft.com/office/drawing/2014/main" id="{731C1644-ADB1-465B-899D-CADE3153370E}"/>
              </a:ext>
            </a:extLst>
          </p:cNvPr>
          <p:cNvSpPr>
            <a:spLocks noGrp="1"/>
          </p:cNvSpPr>
          <p:nvPr>
            <p:ph idx="1"/>
          </p:nvPr>
        </p:nvSpPr>
        <p:spPr>
          <a:xfrm>
            <a:off x="1638300" y="124691"/>
            <a:ext cx="8915400" cy="3777622"/>
          </a:xfrm>
        </p:spPr>
        <p:txBody>
          <a:bodyPr numCol="2"/>
          <a:lstStyle/>
          <a:p>
            <a:pPr>
              <a:spcBef>
                <a:spcPts val="0"/>
              </a:spcBef>
            </a:pPr>
            <a:r>
              <a:rPr lang="en-US" dirty="0"/>
              <a:t>Left axis deviation</a:t>
            </a:r>
          </a:p>
          <a:p>
            <a:pPr>
              <a:spcBef>
                <a:spcPts val="0"/>
              </a:spcBef>
            </a:pPr>
            <a:r>
              <a:rPr lang="en-US" dirty="0" err="1"/>
              <a:t>qR</a:t>
            </a:r>
            <a:r>
              <a:rPr lang="en-US" dirty="0"/>
              <a:t> complexes in I, </a:t>
            </a:r>
            <a:r>
              <a:rPr lang="en-US" dirty="0" err="1"/>
              <a:t>aVL</a:t>
            </a:r>
            <a:endParaRPr lang="en-US" dirty="0"/>
          </a:p>
          <a:p>
            <a:pPr>
              <a:spcBef>
                <a:spcPts val="0"/>
              </a:spcBef>
            </a:pPr>
            <a:r>
              <a:rPr lang="en-US" dirty="0" err="1"/>
              <a:t>rS</a:t>
            </a:r>
            <a:r>
              <a:rPr lang="en-US" dirty="0"/>
              <a:t> complexes in II, III, </a:t>
            </a:r>
            <a:r>
              <a:rPr lang="en-US" dirty="0" err="1"/>
              <a:t>aVF</a:t>
            </a:r>
            <a:endParaRPr lang="en-US" dirty="0"/>
          </a:p>
          <a:p>
            <a:pPr>
              <a:spcBef>
                <a:spcPts val="0"/>
              </a:spcBef>
            </a:pPr>
            <a:r>
              <a:rPr lang="en-US" dirty="0"/>
              <a:t>Prolonged R wave peak time in </a:t>
            </a:r>
            <a:r>
              <a:rPr lang="en-US" dirty="0" err="1"/>
              <a:t>aVL</a:t>
            </a:r>
            <a:endParaRPr lang="en-US" dirty="0"/>
          </a:p>
          <a:p>
            <a:pPr>
              <a:spcBef>
                <a:spcPts val="0"/>
              </a:spcBef>
            </a:pPr>
            <a:r>
              <a:rPr lang="en-US" dirty="0"/>
              <a:t>Increased QRS voltage in limb leads</a:t>
            </a:r>
          </a:p>
          <a:p>
            <a:endParaRPr lang="ru-RU" dirty="0"/>
          </a:p>
        </p:txBody>
      </p:sp>
    </p:spTree>
    <p:extLst>
      <p:ext uri="{BB962C8B-B14F-4D97-AF65-F5344CB8AC3E}">
        <p14:creationId xmlns:p14="http://schemas.microsoft.com/office/powerpoint/2010/main" val="27000084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B044805-86D9-4DDA-B58F-9453FA25631D}"/>
              </a:ext>
            </a:extLst>
          </p:cNvPr>
          <p:cNvSpPr>
            <a:spLocks noGrp="1"/>
          </p:cNvSpPr>
          <p:nvPr>
            <p:ph idx="1"/>
          </p:nvPr>
        </p:nvSpPr>
        <p:spPr/>
        <p:txBody>
          <a:bodyPr>
            <a:normAutofit/>
          </a:bodyPr>
          <a:lstStyle/>
          <a:p>
            <a:pPr marL="0" indent="0">
              <a:buNone/>
            </a:pPr>
            <a:r>
              <a:rPr lang="en-US" sz="2000" b="1" dirty="0"/>
              <a:t>Handy Tips</a:t>
            </a:r>
          </a:p>
          <a:p>
            <a:r>
              <a:rPr lang="en-US" sz="2000" dirty="0"/>
              <a:t>In LAFB, the QRS voltage in lead </a:t>
            </a:r>
            <a:r>
              <a:rPr lang="en-US" sz="2000" dirty="0" err="1"/>
              <a:t>aVL</a:t>
            </a:r>
            <a:r>
              <a:rPr lang="en-US" sz="2000" dirty="0"/>
              <a:t> may meet voltage criteria for LVH (R wave height &gt; 11 mm), but there will be no LV strain pattern.</a:t>
            </a:r>
            <a:endParaRPr lang="ru-RU" sz="2000" dirty="0"/>
          </a:p>
        </p:txBody>
      </p:sp>
    </p:spTree>
    <p:extLst>
      <p:ext uri="{BB962C8B-B14F-4D97-AF65-F5344CB8AC3E}">
        <p14:creationId xmlns:p14="http://schemas.microsoft.com/office/powerpoint/2010/main" val="3632632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D4B5453C-DE77-4B80-87AE-66349FB9D47F}"/>
              </a:ext>
            </a:extLst>
          </p:cNvPr>
          <p:cNvPicPr>
            <a:picLocks noChangeAspect="1"/>
          </p:cNvPicPr>
          <p:nvPr/>
        </p:nvPicPr>
        <p:blipFill rotWithShape="1">
          <a:blip r:embed="rId2"/>
          <a:srcRect l="2833" r="6000"/>
          <a:stretch/>
        </p:blipFill>
        <p:spPr>
          <a:xfrm>
            <a:off x="1" y="692072"/>
            <a:ext cx="6813662" cy="6165928"/>
          </a:xfrm>
          <a:prstGeom prst="rect">
            <a:avLst/>
          </a:prstGeom>
        </p:spPr>
      </p:pic>
      <p:sp>
        <p:nvSpPr>
          <p:cNvPr id="2" name="Заголовок 1">
            <a:extLst>
              <a:ext uri="{FF2B5EF4-FFF2-40B4-BE49-F238E27FC236}">
                <a16:creationId xmlns:a16="http://schemas.microsoft.com/office/drawing/2014/main" id="{31F764E2-8643-4D7C-A5A6-B0A379C604F0}"/>
              </a:ext>
            </a:extLst>
          </p:cNvPr>
          <p:cNvSpPr>
            <a:spLocks noGrp="1"/>
          </p:cNvSpPr>
          <p:nvPr>
            <p:ph type="title"/>
          </p:nvPr>
        </p:nvSpPr>
        <p:spPr>
          <a:xfrm>
            <a:off x="7028513" y="180109"/>
            <a:ext cx="5163487" cy="511963"/>
          </a:xfrm>
          <a:solidFill>
            <a:schemeClr val="bg1"/>
          </a:solidFill>
        </p:spPr>
        <p:txBody>
          <a:bodyPr>
            <a:normAutofit fontScale="90000"/>
          </a:bodyPr>
          <a:lstStyle/>
          <a:p>
            <a:r>
              <a:rPr lang="en-US" sz="2400" b="1" dirty="0">
                <a:solidFill>
                  <a:schemeClr val="tx2">
                    <a:lumMod val="75000"/>
                  </a:schemeClr>
                </a:solidFill>
              </a:rPr>
              <a:t>Left Posterior Fascicular Block (LPFB)</a:t>
            </a:r>
            <a:br>
              <a:rPr lang="en-US" sz="2400" b="1" dirty="0">
                <a:solidFill>
                  <a:schemeClr val="tx2">
                    <a:lumMod val="75000"/>
                  </a:schemeClr>
                </a:solidFill>
              </a:rPr>
            </a:br>
            <a:endParaRPr lang="ru-RU" b="1" dirty="0">
              <a:solidFill>
                <a:schemeClr val="tx2">
                  <a:lumMod val="75000"/>
                </a:schemeClr>
              </a:solidFill>
            </a:endParaRPr>
          </a:p>
        </p:txBody>
      </p:sp>
      <p:sp>
        <p:nvSpPr>
          <p:cNvPr id="3" name="Объект 2">
            <a:extLst>
              <a:ext uri="{FF2B5EF4-FFF2-40B4-BE49-F238E27FC236}">
                <a16:creationId xmlns:a16="http://schemas.microsoft.com/office/drawing/2014/main" id="{522AC4B7-CAE6-459A-9059-237BB1757A15}"/>
              </a:ext>
            </a:extLst>
          </p:cNvPr>
          <p:cNvSpPr>
            <a:spLocks noGrp="1"/>
          </p:cNvSpPr>
          <p:nvPr>
            <p:ph idx="1"/>
          </p:nvPr>
        </p:nvSpPr>
        <p:spPr>
          <a:xfrm>
            <a:off x="7028514" y="1260764"/>
            <a:ext cx="5163486" cy="5417127"/>
          </a:xfrm>
        </p:spPr>
        <p:txBody>
          <a:bodyPr>
            <a:normAutofit/>
          </a:bodyPr>
          <a:lstStyle/>
          <a:p>
            <a:pPr marL="0" indent="0">
              <a:buNone/>
            </a:pPr>
            <a:r>
              <a:rPr lang="en-US" sz="2000" b="1" dirty="0"/>
              <a:t>ECG Criteria</a:t>
            </a:r>
          </a:p>
          <a:p>
            <a:r>
              <a:rPr lang="en-US" sz="2000" dirty="0"/>
              <a:t>Right axis deviation (RAD) (&gt; +90 degrees)</a:t>
            </a:r>
          </a:p>
          <a:p>
            <a:r>
              <a:rPr lang="en-US" sz="2000" dirty="0" err="1"/>
              <a:t>rS</a:t>
            </a:r>
            <a:r>
              <a:rPr lang="en-US" sz="2000" dirty="0"/>
              <a:t> complexes in leads I and </a:t>
            </a:r>
            <a:r>
              <a:rPr lang="en-US" sz="2000" dirty="0" err="1"/>
              <a:t>aVL</a:t>
            </a:r>
            <a:endParaRPr lang="en-US" sz="2000" dirty="0"/>
          </a:p>
          <a:p>
            <a:r>
              <a:rPr lang="en-US" sz="2000" dirty="0" err="1"/>
              <a:t>qR</a:t>
            </a:r>
            <a:r>
              <a:rPr lang="en-US" sz="2000" dirty="0"/>
              <a:t> complexes in leads II, III and </a:t>
            </a:r>
            <a:r>
              <a:rPr lang="en-US" sz="2000" dirty="0" err="1"/>
              <a:t>aVF</a:t>
            </a:r>
            <a:endParaRPr lang="en-US" sz="2000" dirty="0"/>
          </a:p>
          <a:p>
            <a:r>
              <a:rPr lang="en-US" sz="2000" dirty="0"/>
              <a:t>Prolonged R wave peak time in </a:t>
            </a:r>
            <a:r>
              <a:rPr lang="en-US" sz="2000" dirty="0" err="1"/>
              <a:t>aVF</a:t>
            </a:r>
            <a:endParaRPr lang="en-US" sz="2000" dirty="0"/>
          </a:p>
          <a:p>
            <a:endParaRPr lang="en-US" sz="2000" b="1" i="1" dirty="0"/>
          </a:p>
          <a:p>
            <a:pPr marL="0" indent="0">
              <a:buNone/>
            </a:pPr>
            <a:r>
              <a:rPr lang="en-US" sz="2000" b="1" i="1" dirty="0"/>
              <a:t>Note: The diagnosis of LFPB can only be made after excluding other causes of RAD. There should be:</a:t>
            </a:r>
          </a:p>
          <a:p>
            <a:r>
              <a:rPr lang="en-US" sz="2000" dirty="0"/>
              <a:t>No evidence of right ventricular hypertrophy</a:t>
            </a:r>
          </a:p>
          <a:p>
            <a:r>
              <a:rPr lang="en-US" sz="2000" dirty="0"/>
              <a:t>No evidence of any other cause for right axis deviation</a:t>
            </a:r>
            <a:endParaRPr lang="ru-RU" sz="2000" dirty="0"/>
          </a:p>
        </p:txBody>
      </p:sp>
    </p:spTree>
    <p:extLst>
      <p:ext uri="{BB962C8B-B14F-4D97-AF65-F5344CB8AC3E}">
        <p14:creationId xmlns:p14="http://schemas.microsoft.com/office/powerpoint/2010/main" val="26115748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DD82EC-563D-481E-8956-45D3879111D4}"/>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929EB402-3535-4EEC-AB29-022813072626}"/>
              </a:ext>
            </a:extLst>
          </p:cNvPr>
          <p:cNvSpPr>
            <a:spLocks noGrp="1"/>
          </p:cNvSpPr>
          <p:nvPr>
            <p:ph idx="1"/>
          </p:nvPr>
        </p:nvSpPr>
        <p:spPr/>
        <p:txBody>
          <a:bodyPr>
            <a:normAutofit lnSpcReduction="10000"/>
          </a:bodyPr>
          <a:lstStyle/>
          <a:p>
            <a:pPr marL="0" indent="0">
              <a:buNone/>
            </a:pPr>
            <a:r>
              <a:rPr lang="en-US" sz="2000" b="1" dirty="0"/>
              <a:t>Handy Tips</a:t>
            </a:r>
          </a:p>
          <a:p>
            <a:r>
              <a:rPr lang="en-US" sz="2000" dirty="0"/>
              <a:t>LPFB is much less common than LAFB, as the broad bundle of </a:t>
            </a:r>
            <a:r>
              <a:rPr lang="en-US" sz="2000" dirty="0" err="1"/>
              <a:t>fibres</a:t>
            </a:r>
            <a:r>
              <a:rPr lang="en-US" sz="2000" dirty="0"/>
              <a:t> that comprise the left posterior fascicle are relatively resistant to damage when compared with the slim single tract that makes up the left anterior fascicle.</a:t>
            </a:r>
          </a:p>
          <a:p>
            <a:r>
              <a:rPr lang="en-US" sz="2000" dirty="0"/>
              <a:t>It is extremely rare to see LPFB in isolation. It usually occurs along with RBBB in the context of a </a:t>
            </a:r>
            <a:r>
              <a:rPr lang="en-US" sz="2000" dirty="0" err="1"/>
              <a:t>bifascicular</a:t>
            </a:r>
            <a:r>
              <a:rPr lang="en-US" sz="2000" dirty="0"/>
              <a:t> block.</a:t>
            </a:r>
          </a:p>
          <a:p>
            <a:r>
              <a:rPr lang="en-US" sz="2000" dirty="0"/>
              <a:t>Do not be tempted to diagnose LPFB until you have ruled out more significant causes of right axis deviation: Example: acute pulmonary embolus; tricyclic overdose; lateral STEMI; and right ventricular hypertrophy.</a:t>
            </a:r>
          </a:p>
          <a:p>
            <a:endParaRPr lang="ru-RU" dirty="0"/>
          </a:p>
        </p:txBody>
      </p:sp>
    </p:spTree>
    <p:extLst>
      <p:ext uri="{BB962C8B-B14F-4D97-AF65-F5344CB8AC3E}">
        <p14:creationId xmlns:p14="http://schemas.microsoft.com/office/powerpoint/2010/main" val="33667355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4CCEEACC-5ADD-4993-98F6-C9409B5667B5}"/>
              </a:ext>
            </a:extLst>
          </p:cNvPr>
          <p:cNvPicPr>
            <a:picLocks noChangeAspect="1"/>
          </p:cNvPicPr>
          <p:nvPr/>
        </p:nvPicPr>
        <p:blipFill>
          <a:blip r:embed="rId2"/>
          <a:stretch>
            <a:fillRect/>
          </a:stretch>
        </p:blipFill>
        <p:spPr>
          <a:xfrm>
            <a:off x="160916" y="1039746"/>
            <a:ext cx="7315200" cy="5581650"/>
          </a:xfrm>
          <a:prstGeom prst="rect">
            <a:avLst/>
          </a:prstGeom>
        </p:spPr>
      </p:pic>
      <p:sp>
        <p:nvSpPr>
          <p:cNvPr id="3" name="Объект 2">
            <a:extLst>
              <a:ext uri="{FF2B5EF4-FFF2-40B4-BE49-F238E27FC236}">
                <a16:creationId xmlns:a16="http://schemas.microsoft.com/office/drawing/2014/main" id="{AF8787BF-BDE6-49EF-8D1B-6B836B735178}"/>
              </a:ext>
            </a:extLst>
          </p:cNvPr>
          <p:cNvSpPr>
            <a:spLocks noGrp="1"/>
          </p:cNvSpPr>
          <p:nvPr>
            <p:ph idx="1"/>
          </p:nvPr>
        </p:nvSpPr>
        <p:spPr>
          <a:xfrm>
            <a:off x="7813964" y="2133599"/>
            <a:ext cx="4217120" cy="4350327"/>
          </a:xfrm>
        </p:spPr>
        <p:txBody>
          <a:bodyPr>
            <a:normAutofit/>
          </a:bodyPr>
          <a:lstStyle/>
          <a:p>
            <a:pPr marL="0" indent="0">
              <a:buNone/>
            </a:pPr>
            <a:r>
              <a:rPr lang="en-US" b="1" dirty="0"/>
              <a:t>RBBB with LPFB</a:t>
            </a:r>
          </a:p>
          <a:p>
            <a:r>
              <a:rPr lang="en-US" dirty="0"/>
              <a:t>RBBB with wide QRS, slurred S wave in lead I and slurred R in V1.</a:t>
            </a:r>
          </a:p>
          <a:p>
            <a:r>
              <a:rPr lang="en-US" dirty="0"/>
              <a:t>Right axis deviation (dominant negative deflection in leads I and </a:t>
            </a:r>
            <a:r>
              <a:rPr lang="en-US" dirty="0" err="1"/>
              <a:t>aVl</a:t>
            </a:r>
            <a:r>
              <a:rPr lang="en-US" dirty="0"/>
              <a:t>) with dominant positive deflection in </a:t>
            </a:r>
            <a:r>
              <a:rPr lang="en-US" dirty="0" err="1"/>
              <a:t>aVf</a:t>
            </a:r>
            <a:r>
              <a:rPr lang="en-US" dirty="0"/>
              <a:t> along with </a:t>
            </a:r>
            <a:r>
              <a:rPr lang="en-US" dirty="0" err="1"/>
              <a:t>rS</a:t>
            </a:r>
            <a:r>
              <a:rPr lang="en-US" dirty="0"/>
              <a:t> pattern in lead I and </a:t>
            </a:r>
            <a:r>
              <a:rPr lang="en-US" dirty="0" err="1"/>
              <a:t>qR</a:t>
            </a:r>
            <a:r>
              <a:rPr lang="en-US" dirty="0"/>
              <a:t> pattern leads III and </a:t>
            </a:r>
            <a:r>
              <a:rPr lang="en-US" dirty="0" err="1"/>
              <a:t>aVf</a:t>
            </a:r>
            <a:r>
              <a:rPr lang="en-US" dirty="0"/>
              <a:t>, suggesting left posterior fascicular block.</a:t>
            </a:r>
            <a:endParaRPr lang="ru-RU" dirty="0"/>
          </a:p>
        </p:txBody>
      </p:sp>
    </p:spTree>
    <p:extLst>
      <p:ext uri="{BB962C8B-B14F-4D97-AF65-F5344CB8AC3E}">
        <p14:creationId xmlns:p14="http://schemas.microsoft.com/office/powerpoint/2010/main" val="39816209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02B503-68DA-435C-880D-2D2F4295C9C3}"/>
              </a:ext>
            </a:extLst>
          </p:cNvPr>
          <p:cNvSpPr>
            <a:spLocks noGrp="1"/>
          </p:cNvSpPr>
          <p:nvPr>
            <p:ph type="title"/>
          </p:nvPr>
        </p:nvSpPr>
        <p:spPr/>
        <p:txBody>
          <a:bodyPr>
            <a:normAutofit/>
          </a:bodyPr>
          <a:lstStyle/>
          <a:p>
            <a:r>
              <a:rPr lang="en-US" sz="2800" dirty="0">
                <a:solidFill>
                  <a:schemeClr val="tx2">
                    <a:lumMod val="75000"/>
                  </a:schemeClr>
                </a:solidFill>
              </a:rPr>
              <a:t>Wolff-Parkinson-White (WPW) Syndrome</a:t>
            </a:r>
            <a:br>
              <a:rPr lang="en-US" dirty="0"/>
            </a:br>
            <a:endParaRPr lang="ru-RU" dirty="0"/>
          </a:p>
        </p:txBody>
      </p:sp>
      <p:sp>
        <p:nvSpPr>
          <p:cNvPr id="3" name="Объект 2">
            <a:extLst>
              <a:ext uri="{FF2B5EF4-FFF2-40B4-BE49-F238E27FC236}">
                <a16:creationId xmlns:a16="http://schemas.microsoft.com/office/drawing/2014/main" id="{56C58C6F-D289-4D48-8C28-03EF65B7EABE}"/>
              </a:ext>
            </a:extLst>
          </p:cNvPr>
          <p:cNvSpPr>
            <a:spLocks noGrp="1"/>
          </p:cNvSpPr>
          <p:nvPr>
            <p:ph idx="1"/>
          </p:nvPr>
        </p:nvSpPr>
        <p:spPr/>
        <p:txBody>
          <a:bodyPr>
            <a:normAutofit/>
          </a:bodyPr>
          <a:lstStyle/>
          <a:p>
            <a:r>
              <a:rPr lang="en-US" sz="2000" dirty="0"/>
              <a:t>WPW Syndrome refers to the presence of a congenital accessory pathway (AP) and episodes of tachyarrhythmias. The term is often used </a:t>
            </a:r>
            <a:r>
              <a:rPr lang="en-US" sz="2000" dirty="0" err="1"/>
              <a:t>interchangeablely</a:t>
            </a:r>
            <a:r>
              <a:rPr lang="en-US" sz="2000" dirty="0"/>
              <a:t> with pre-excitation syndrome</a:t>
            </a:r>
          </a:p>
          <a:p>
            <a:r>
              <a:rPr lang="en-US" sz="2000" dirty="0"/>
              <a:t>First described in 1930 by Louis Wolff, John Parkinson and Paul Dudley White</a:t>
            </a:r>
          </a:p>
          <a:p>
            <a:r>
              <a:rPr lang="en-US" sz="2000" dirty="0"/>
              <a:t>Incidence is 0.1 – 3.0 per 1000</a:t>
            </a:r>
          </a:p>
          <a:p>
            <a:r>
              <a:rPr lang="en-US" sz="2000" dirty="0"/>
              <a:t>Associated with a small risk of sudden cardiac death</a:t>
            </a:r>
            <a:endParaRPr lang="ru-RU" sz="2000" dirty="0"/>
          </a:p>
        </p:txBody>
      </p:sp>
    </p:spTree>
    <p:extLst>
      <p:ext uri="{BB962C8B-B14F-4D97-AF65-F5344CB8AC3E}">
        <p14:creationId xmlns:p14="http://schemas.microsoft.com/office/powerpoint/2010/main" val="697836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B6ED73E-8852-4D65-9C61-A1B70AD8B92A}"/>
              </a:ext>
            </a:extLst>
          </p:cNvPr>
          <p:cNvSpPr>
            <a:spLocks noGrp="1"/>
          </p:cNvSpPr>
          <p:nvPr>
            <p:ph idx="1"/>
          </p:nvPr>
        </p:nvSpPr>
        <p:spPr>
          <a:xfrm>
            <a:off x="6096000" y="289647"/>
            <a:ext cx="5408612" cy="6568353"/>
          </a:xfrm>
        </p:spPr>
        <p:txBody>
          <a:bodyPr>
            <a:normAutofit/>
          </a:bodyPr>
          <a:lstStyle/>
          <a:p>
            <a:pPr marL="0" indent="0">
              <a:buNone/>
            </a:pPr>
            <a:r>
              <a:rPr lang="en-US" b="1" dirty="0"/>
              <a:t>Understanding ECG changes makes them easier to </a:t>
            </a:r>
            <a:r>
              <a:rPr lang="en-US" b="1" dirty="0" err="1"/>
              <a:t>recognise</a:t>
            </a:r>
            <a:endParaRPr lang="en-US" b="1" dirty="0"/>
          </a:p>
          <a:p>
            <a:r>
              <a:rPr lang="en-US" dirty="0"/>
              <a:t>Aberrant conduction via an AP leads to early ventricular </a:t>
            </a:r>
            <a:r>
              <a:rPr lang="en-US" dirty="0" err="1"/>
              <a:t>depolarisation</a:t>
            </a:r>
            <a:r>
              <a:rPr lang="en-US" dirty="0"/>
              <a:t> (pre-excitation), which manifests as a short PR interval and slurred upstroke of the QRS complex</a:t>
            </a:r>
          </a:p>
          <a:p>
            <a:r>
              <a:rPr lang="en-US" dirty="0"/>
              <a:t>Conduction still occurs via the AV node, and is actually a brake on AP conduction, ceasing its propagation path in the ventricle</a:t>
            </a:r>
          </a:p>
          <a:p>
            <a:r>
              <a:rPr lang="en-US" dirty="0"/>
              <a:t>QRS duration is thus prolonged, but not to the same extent as in bundle branch block</a:t>
            </a:r>
          </a:p>
          <a:p>
            <a:r>
              <a:rPr lang="en-US" dirty="0"/>
              <a:t>Because there is an initial abnormal direction of </a:t>
            </a:r>
            <a:r>
              <a:rPr lang="en-US" dirty="0" err="1"/>
              <a:t>depolarisation</a:t>
            </a:r>
            <a:r>
              <a:rPr lang="en-US" dirty="0"/>
              <a:t> (e.g. originating from left ventricle in left-sided AP), there will be an abnormal direction of </a:t>
            </a:r>
            <a:r>
              <a:rPr lang="en-US" dirty="0" err="1"/>
              <a:t>repolarisation</a:t>
            </a:r>
            <a:r>
              <a:rPr lang="en-US" dirty="0"/>
              <a:t>. This produces appropriately discordant ST segment and T wave changes (see above diagram)</a:t>
            </a:r>
            <a:endParaRPr lang="ru-RU" dirty="0"/>
          </a:p>
        </p:txBody>
      </p:sp>
      <p:pic>
        <p:nvPicPr>
          <p:cNvPr id="4" name="Рисунок 3">
            <a:extLst>
              <a:ext uri="{FF2B5EF4-FFF2-40B4-BE49-F238E27FC236}">
                <a16:creationId xmlns:a16="http://schemas.microsoft.com/office/drawing/2014/main" id="{0ECD7194-57B5-4BF8-BAEE-7B409D8ECA4C}"/>
              </a:ext>
            </a:extLst>
          </p:cNvPr>
          <p:cNvPicPr>
            <a:picLocks noChangeAspect="1"/>
          </p:cNvPicPr>
          <p:nvPr/>
        </p:nvPicPr>
        <p:blipFill>
          <a:blip r:embed="rId2"/>
          <a:stretch>
            <a:fillRect/>
          </a:stretch>
        </p:blipFill>
        <p:spPr>
          <a:xfrm>
            <a:off x="-1" y="0"/>
            <a:ext cx="5478605" cy="4156364"/>
          </a:xfrm>
          <a:prstGeom prst="rect">
            <a:avLst/>
          </a:prstGeom>
        </p:spPr>
      </p:pic>
      <p:pic>
        <p:nvPicPr>
          <p:cNvPr id="5" name="Рисунок 4">
            <a:extLst>
              <a:ext uri="{FF2B5EF4-FFF2-40B4-BE49-F238E27FC236}">
                <a16:creationId xmlns:a16="http://schemas.microsoft.com/office/drawing/2014/main" id="{2B29272B-6242-4E24-B255-DB54868FA578}"/>
              </a:ext>
            </a:extLst>
          </p:cNvPr>
          <p:cNvPicPr>
            <a:picLocks noChangeAspect="1"/>
          </p:cNvPicPr>
          <p:nvPr/>
        </p:nvPicPr>
        <p:blipFill>
          <a:blip r:embed="rId3"/>
          <a:stretch>
            <a:fillRect/>
          </a:stretch>
        </p:blipFill>
        <p:spPr>
          <a:xfrm>
            <a:off x="800100" y="4156364"/>
            <a:ext cx="3661063" cy="2718229"/>
          </a:xfrm>
          <a:prstGeom prst="rect">
            <a:avLst/>
          </a:prstGeom>
        </p:spPr>
      </p:pic>
    </p:spTree>
    <p:extLst>
      <p:ext uri="{BB962C8B-B14F-4D97-AF65-F5344CB8AC3E}">
        <p14:creationId xmlns:p14="http://schemas.microsoft.com/office/powerpoint/2010/main" val="30716511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88A35CF-B68E-478C-BF51-16F0CB16DB74}"/>
              </a:ext>
            </a:extLst>
          </p:cNvPr>
          <p:cNvSpPr>
            <a:spLocks noGrp="1"/>
          </p:cNvSpPr>
          <p:nvPr>
            <p:ph idx="1"/>
          </p:nvPr>
        </p:nvSpPr>
        <p:spPr>
          <a:xfrm>
            <a:off x="2589212" y="1540189"/>
            <a:ext cx="8915400" cy="3777622"/>
          </a:xfrm>
        </p:spPr>
        <p:txBody>
          <a:bodyPr>
            <a:normAutofit/>
          </a:bodyPr>
          <a:lstStyle/>
          <a:p>
            <a:pPr marL="0" indent="0">
              <a:buNone/>
            </a:pPr>
            <a:r>
              <a:rPr lang="en-US" sz="2000" b="1" dirty="0"/>
              <a:t>ECG features of WPW in sinus rhythm</a:t>
            </a:r>
          </a:p>
          <a:p>
            <a:r>
              <a:rPr lang="en-US" sz="2000" dirty="0"/>
              <a:t>PR interval &lt; 120ms</a:t>
            </a:r>
          </a:p>
          <a:p>
            <a:r>
              <a:rPr lang="en-US" sz="2000" dirty="0"/>
              <a:t>Delta wave: slurring slow rise of initial portion of the QRS</a:t>
            </a:r>
          </a:p>
          <a:p>
            <a:r>
              <a:rPr lang="en-US" sz="2000" dirty="0"/>
              <a:t>QRS prolongation &gt; 110ms</a:t>
            </a:r>
          </a:p>
          <a:p>
            <a:r>
              <a:rPr lang="en-US" sz="2000" dirty="0"/>
              <a:t>Discordant ST-segment and T-wave changes (i.e. in the opposite direction to the major component of the QRS complex)</a:t>
            </a:r>
          </a:p>
          <a:p>
            <a:r>
              <a:rPr lang="en-US" sz="2000" dirty="0"/>
              <a:t>Pseudo-infarction pattern in up to 70% of patients — due to negatively deflected delta waves in inferior/anterior leads (“pseudo-Q waves”), or prominent R waves in V1-3 (mimicking posterior infarction)</a:t>
            </a:r>
            <a:endParaRPr lang="ru-RU" sz="2000" dirty="0"/>
          </a:p>
        </p:txBody>
      </p:sp>
    </p:spTree>
    <p:extLst>
      <p:ext uri="{BB962C8B-B14F-4D97-AF65-F5344CB8AC3E}">
        <p14:creationId xmlns:p14="http://schemas.microsoft.com/office/powerpoint/2010/main" val="15494538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a:extLst>
              <a:ext uri="{FF2B5EF4-FFF2-40B4-BE49-F238E27FC236}">
                <a16:creationId xmlns:a16="http://schemas.microsoft.com/office/drawing/2014/main" id="{ACB808C7-F577-450D-8516-393EECFE8B3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96200" y="407616"/>
            <a:ext cx="2989317" cy="54452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Рисунок 7">
            <a:extLst>
              <a:ext uri="{FF2B5EF4-FFF2-40B4-BE49-F238E27FC236}">
                <a16:creationId xmlns:a16="http://schemas.microsoft.com/office/drawing/2014/main" id="{0E4BFA27-BC1E-4021-9C0C-8C60012BC97E}"/>
              </a:ext>
            </a:extLst>
          </p:cNvPr>
          <p:cNvPicPr>
            <a:picLocks noChangeAspect="1"/>
          </p:cNvPicPr>
          <p:nvPr/>
        </p:nvPicPr>
        <p:blipFill rotWithShape="1">
          <a:blip r:embed="rId3">
            <a:extLst>
              <a:ext uri="{28A0092B-C50C-407E-A947-70E740481C1C}">
                <a14:useLocalDpi xmlns:a14="http://schemas.microsoft.com/office/drawing/2010/main" val="0"/>
              </a:ext>
            </a:extLst>
          </a:blip>
          <a:srcRect t="5515"/>
          <a:stretch/>
        </p:blipFill>
        <p:spPr>
          <a:xfrm>
            <a:off x="6456041" y="407616"/>
            <a:ext cx="2520280" cy="54452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a:extLst>
              <a:ext uri="{FF2B5EF4-FFF2-40B4-BE49-F238E27FC236}">
                <a16:creationId xmlns:a16="http://schemas.microsoft.com/office/drawing/2014/main" id="{4D07350D-82DB-47E8-8A5F-84BE1207B92E}"/>
              </a:ext>
            </a:extLst>
          </p:cNvPr>
          <p:cNvSpPr txBox="1"/>
          <p:nvPr/>
        </p:nvSpPr>
        <p:spPr>
          <a:xfrm>
            <a:off x="315880" y="1191236"/>
            <a:ext cx="2880320" cy="1569660"/>
          </a:xfrm>
          <a:prstGeom prst="rect">
            <a:avLst/>
          </a:prstGeom>
          <a:noFill/>
        </p:spPr>
        <p:txBody>
          <a:bodyPr wrap="square" rtlCol="0">
            <a:spAutoFit/>
          </a:bodyPr>
          <a:lstStyle/>
          <a:p>
            <a:r>
              <a:rPr lang="en-US" sz="2400" dirty="0"/>
              <a:t>Positive</a:t>
            </a:r>
            <a:r>
              <a:rPr lang="ru-RU" sz="2400" dirty="0"/>
              <a:t> </a:t>
            </a:r>
            <a:r>
              <a:rPr lang="en-US" sz="2400" dirty="0"/>
              <a:t>D-wave in</a:t>
            </a:r>
            <a:r>
              <a:rPr lang="ru-RU" sz="2400" dirty="0"/>
              <a:t> </a:t>
            </a:r>
            <a:r>
              <a:rPr lang="en-US" sz="2400" dirty="0"/>
              <a:t>V1–V2. </a:t>
            </a:r>
            <a:endParaRPr lang="uk-UA" sz="2400" dirty="0"/>
          </a:p>
          <a:p>
            <a:endParaRPr lang="ru-RU" sz="2400" dirty="0"/>
          </a:p>
          <a:p>
            <a:r>
              <a:rPr lang="en-US" sz="2400" dirty="0"/>
              <a:t>Left-sided AP</a:t>
            </a:r>
            <a:endParaRPr lang="ru-RU" sz="2400" dirty="0"/>
          </a:p>
        </p:txBody>
      </p:sp>
      <p:sp>
        <p:nvSpPr>
          <p:cNvPr id="11" name="TextBox 10">
            <a:extLst>
              <a:ext uri="{FF2B5EF4-FFF2-40B4-BE49-F238E27FC236}">
                <a16:creationId xmlns:a16="http://schemas.microsoft.com/office/drawing/2014/main" id="{494E59AC-B222-4E3D-8EFE-E5C40D0125C9}"/>
              </a:ext>
            </a:extLst>
          </p:cNvPr>
          <p:cNvSpPr txBox="1"/>
          <p:nvPr/>
        </p:nvSpPr>
        <p:spPr>
          <a:xfrm>
            <a:off x="9202683" y="975740"/>
            <a:ext cx="2989317" cy="1938992"/>
          </a:xfrm>
          <a:prstGeom prst="rect">
            <a:avLst/>
          </a:prstGeom>
          <a:noFill/>
        </p:spPr>
        <p:txBody>
          <a:bodyPr wrap="square" rtlCol="0">
            <a:spAutoFit/>
          </a:bodyPr>
          <a:lstStyle/>
          <a:p>
            <a:r>
              <a:rPr lang="en-US" sz="2400" dirty="0"/>
              <a:t>Negative D-wave in V1–V2, but positive in V4–V6. </a:t>
            </a:r>
            <a:endParaRPr lang="uk-UA" sz="2400" dirty="0"/>
          </a:p>
          <a:p>
            <a:endParaRPr lang="en-US" sz="2400" dirty="0"/>
          </a:p>
          <a:p>
            <a:r>
              <a:rPr lang="en-US" sz="2400" dirty="0"/>
              <a:t>Right-sided AP </a:t>
            </a:r>
            <a:endParaRPr lang="uk-UA" sz="2400" dirty="0"/>
          </a:p>
        </p:txBody>
      </p:sp>
    </p:spTree>
    <p:extLst>
      <p:ext uri="{BB962C8B-B14F-4D97-AF65-F5344CB8AC3E}">
        <p14:creationId xmlns:p14="http://schemas.microsoft.com/office/powerpoint/2010/main" val="20735151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0ABC1EA-1AB3-4EAE-ADCC-A7D9F5C5ED93}"/>
              </a:ext>
            </a:extLst>
          </p:cNvPr>
          <p:cNvSpPr>
            <a:spLocks noGrp="1"/>
          </p:cNvSpPr>
          <p:nvPr>
            <p:ph idx="1"/>
          </p:nvPr>
        </p:nvSpPr>
        <p:spPr/>
        <p:txBody>
          <a:bodyPr/>
          <a:lstStyle/>
          <a:p>
            <a:pPr marL="0" indent="0">
              <a:buNone/>
            </a:pPr>
            <a:r>
              <a:rPr lang="ru-RU" b="1" dirty="0"/>
              <a:t>Тип С</a:t>
            </a:r>
          </a:p>
          <a:p>
            <a:pPr marL="0" indent="0">
              <a:buNone/>
            </a:pPr>
            <a:r>
              <a:rPr lang="ru-RU" dirty="0"/>
              <a:t>позитивна </a:t>
            </a:r>
            <a:r>
              <a:rPr lang="en-US" dirty="0"/>
              <a:t>D-</a:t>
            </a:r>
            <a:r>
              <a:rPr lang="ru-RU" dirty="0" err="1"/>
              <a:t>хвиля</a:t>
            </a:r>
            <a:r>
              <a:rPr lang="ru-RU" dirty="0"/>
              <a:t> у </a:t>
            </a:r>
            <a:r>
              <a:rPr lang="ru-RU" dirty="0" err="1"/>
              <a:t>відведеннях</a:t>
            </a:r>
            <a:r>
              <a:rPr lang="ru-RU" dirty="0"/>
              <a:t> </a:t>
            </a:r>
            <a:r>
              <a:rPr lang="en-US" dirty="0"/>
              <a:t>V1–V4 </a:t>
            </a:r>
            <a:r>
              <a:rPr lang="ru-RU" dirty="0"/>
              <a:t>та негативна у </a:t>
            </a:r>
            <a:r>
              <a:rPr lang="en-US" dirty="0"/>
              <a:t>V5–V6</a:t>
            </a:r>
            <a:endParaRPr lang="uk-UA" dirty="0"/>
          </a:p>
          <a:p>
            <a:pPr marL="0" indent="0">
              <a:buNone/>
            </a:pPr>
            <a:r>
              <a:rPr lang="ru-RU" dirty="0"/>
              <a:t>ДШП </a:t>
            </a:r>
            <a:r>
              <a:rPr lang="ru-RU" dirty="0" err="1"/>
              <a:t>розташовується</a:t>
            </a:r>
            <a:r>
              <a:rPr lang="ru-RU" dirty="0"/>
              <a:t> в </a:t>
            </a:r>
            <a:r>
              <a:rPr lang="ru-RU" dirty="0" err="1"/>
              <a:t>латеральній</a:t>
            </a:r>
            <a:r>
              <a:rPr lang="ru-RU" dirty="0"/>
              <a:t> </a:t>
            </a:r>
            <a:r>
              <a:rPr lang="ru-RU" dirty="0" err="1"/>
              <a:t>стінці</a:t>
            </a:r>
            <a:r>
              <a:rPr lang="ru-RU" dirty="0"/>
              <a:t> ЛШ та </a:t>
            </a:r>
            <a:r>
              <a:rPr lang="ru-RU" dirty="0" err="1"/>
              <a:t>з'єднує</a:t>
            </a:r>
            <a:r>
              <a:rPr lang="ru-RU" dirty="0"/>
              <a:t> </a:t>
            </a:r>
            <a:r>
              <a:rPr lang="ru-RU" dirty="0" err="1"/>
              <a:t>субепікардіальну</a:t>
            </a:r>
            <a:r>
              <a:rPr lang="ru-RU" dirty="0"/>
              <a:t> </a:t>
            </a:r>
            <a:r>
              <a:rPr lang="ru-RU" dirty="0" err="1"/>
              <a:t>ділянку</a:t>
            </a:r>
            <a:r>
              <a:rPr lang="ru-RU" dirty="0"/>
              <a:t> </a:t>
            </a:r>
            <a:r>
              <a:rPr lang="ru-RU" dirty="0" err="1"/>
              <a:t>лівого</a:t>
            </a:r>
            <a:r>
              <a:rPr lang="ru-RU" dirty="0"/>
              <a:t> </a:t>
            </a:r>
            <a:r>
              <a:rPr lang="ru-RU" dirty="0" err="1"/>
              <a:t>передсердя</a:t>
            </a:r>
            <a:r>
              <a:rPr lang="ru-RU" dirty="0"/>
              <a:t> з </a:t>
            </a:r>
            <a:r>
              <a:rPr lang="ru-RU" dirty="0" err="1"/>
              <a:t>бічною</a:t>
            </a:r>
            <a:r>
              <a:rPr lang="ru-RU" dirty="0"/>
              <a:t> </a:t>
            </a:r>
            <a:r>
              <a:rPr lang="ru-RU" dirty="0" err="1"/>
              <a:t>стінкою</a:t>
            </a:r>
            <a:r>
              <a:rPr lang="ru-RU" dirty="0"/>
              <a:t> ЛШ </a:t>
            </a:r>
          </a:p>
          <a:p>
            <a:pPr marL="0" indent="0">
              <a:buNone/>
            </a:pPr>
            <a:endParaRPr lang="ru-RU" dirty="0"/>
          </a:p>
          <a:p>
            <a:pPr marL="0" indent="0">
              <a:buNone/>
            </a:pPr>
            <a:r>
              <a:rPr lang="ru-RU" b="1" dirty="0"/>
              <a:t>Тип </a:t>
            </a:r>
            <a:r>
              <a:rPr lang="en-US" b="1" dirty="0"/>
              <a:t>D</a:t>
            </a:r>
            <a:endParaRPr lang="ru-RU" b="1" dirty="0"/>
          </a:p>
        </p:txBody>
      </p:sp>
    </p:spTree>
    <p:extLst>
      <p:ext uri="{BB962C8B-B14F-4D97-AF65-F5344CB8AC3E}">
        <p14:creationId xmlns:p14="http://schemas.microsoft.com/office/powerpoint/2010/main" val="3827658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AutoShape 2"/>
          <p:cNvSpPr>
            <a:spLocks noGrp="1" noChangeArrowheads="1"/>
          </p:cNvSpPr>
          <p:nvPr>
            <p:ph type="title"/>
          </p:nvPr>
        </p:nvSpPr>
        <p:spPr>
          <a:xfrm>
            <a:off x="2524126" y="428625"/>
            <a:ext cx="8143875" cy="1500188"/>
          </a:xfrm>
        </p:spPr>
        <p:txBody>
          <a:bodyPr/>
          <a:lstStyle/>
          <a:p>
            <a:pPr algn="r" eaLnBrk="1" hangingPunct="1">
              <a:defRPr/>
            </a:pPr>
            <a:r>
              <a:rPr lang="ru-RU" sz="3200" b="1" i="1" dirty="0">
                <a:effectLst>
                  <a:outerShdw blurRad="38100" dist="38100" dir="2700000" algn="tl">
                    <a:srgbClr val="C0C0C0"/>
                  </a:outerShdw>
                </a:effectLst>
                <a:latin typeface="Georgia" pitchFamily="18" charset="0"/>
              </a:rPr>
              <a:t>ЕКГ при </a:t>
            </a:r>
            <a:r>
              <a:rPr lang="ru-RU" sz="3200" b="1" i="1" dirty="0" err="1">
                <a:effectLst>
                  <a:outerShdw blurRad="38100" dist="38100" dir="2700000" algn="tl">
                    <a:srgbClr val="C0C0C0"/>
                  </a:outerShdw>
                </a:effectLst>
                <a:latin typeface="Georgia" pitchFamily="18" charset="0"/>
              </a:rPr>
              <a:t>синдромі</a:t>
            </a:r>
            <a:r>
              <a:rPr lang="ru-RU" sz="3200" b="1" i="1" dirty="0">
                <a:effectLst>
                  <a:outerShdw blurRad="38100" dist="38100" dir="2700000" algn="tl">
                    <a:srgbClr val="C0C0C0"/>
                  </a:outerShdw>
                </a:effectLst>
                <a:latin typeface="Georgia" pitchFamily="18" charset="0"/>
              </a:rPr>
              <a:t> WPW </a:t>
            </a:r>
            <a:br>
              <a:rPr lang="ru-RU" sz="2400" b="1" i="1" dirty="0">
                <a:effectLst>
                  <a:outerShdw blurRad="38100" dist="38100" dir="2700000" algn="tl">
                    <a:srgbClr val="C0C0C0"/>
                  </a:outerShdw>
                </a:effectLst>
              </a:rPr>
            </a:br>
            <a:endParaRPr lang="ru-RU" sz="3200" b="1" dirty="0"/>
          </a:p>
        </p:txBody>
      </p:sp>
      <p:sp>
        <p:nvSpPr>
          <p:cNvPr id="29699" name="Rectangle 3"/>
          <p:cNvSpPr>
            <a:spLocks noGrp="1" noChangeArrowheads="1"/>
          </p:cNvSpPr>
          <p:nvPr>
            <p:ph idx="1"/>
          </p:nvPr>
        </p:nvSpPr>
        <p:spPr>
          <a:xfrm flipH="1">
            <a:off x="5003801" y="2492376"/>
            <a:ext cx="1020763" cy="2436813"/>
          </a:xfrm>
        </p:spPr>
        <p:txBody>
          <a:bodyPr/>
          <a:lstStyle/>
          <a:p>
            <a:pPr eaLnBrk="1" hangingPunct="1"/>
            <a:endParaRPr lang="ru-RU" sz="800"/>
          </a:p>
        </p:txBody>
      </p:sp>
      <p:pic>
        <p:nvPicPr>
          <p:cNvPr id="29700" name="Picture 5" descr="image2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151" y="1393809"/>
            <a:ext cx="8605697" cy="473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2309814" y="5665872"/>
            <a:ext cx="8358187" cy="923925"/>
          </a:xfrm>
          <a:prstGeom prst="rect">
            <a:avLst/>
          </a:prstGeom>
          <a:solidFill>
            <a:schemeClr val="bg1"/>
          </a:solidFill>
        </p:spPr>
        <p:txBody>
          <a:bodyPr>
            <a:spAutoFit/>
          </a:bodyPr>
          <a:lstStyle/>
          <a:p>
            <a:pPr>
              <a:defRPr/>
            </a:pPr>
            <a:r>
              <a:rPr lang="ru-RU" b="1" dirty="0">
                <a:latin typeface="Georgia" pitchFamily="18" charset="0"/>
              </a:rPr>
              <a:t>       </a:t>
            </a:r>
            <a:r>
              <a:rPr lang="ru-RU" b="1" dirty="0" err="1">
                <a:latin typeface="Georgia" pitchFamily="18" charset="0"/>
              </a:rPr>
              <a:t>Тривалість</a:t>
            </a:r>
            <a:r>
              <a:rPr lang="ru-RU" b="1" dirty="0">
                <a:latin typeface="Georgia" pitchFamily="18" charset="0"/>
              </a:rPr>
              <a:t> QRS — 0,16 с, </a:t>
            </a:r>
            <a:r>
              <a:rPr lang="ru-RU" b="1" dirty="0" err="1">
                <a:latin typeface="Georgia" pitchFamily="18" charset="0"/>
              </a:rPr>
              <a:t>інтервал</a:t>
            </a:r>
            <a:r>
              <a:rPr lang="ru-RU" b="1" dirty="0">
                <a:latin typeface="Georgia" pitchFamily="18" charset="0"/>
              </a:rPr>
              <a:t> P — Q (</a:t>
            </a:r>
            <a:r>
              <a:rPr lang="en-US" b="1" dirty="0">
                <a:latin typeface="Georgia" pitchFamily="18" charset="0"/>
              </a:rPr>
              <a:t>R</a:t>
            </a:r>
            <a:r>
              <a:rPr lang="ru-RU" b="1" dirty="0">
                <a:latin typeface="Georgia" pitchFamily="18" charset="0"/>
              </a:rPr>
              <a:t>) — 0,1 с. </a:t>
            </a:r>
            <a:br>
              <a:rPr lang="ru-RU" b="1" dirty="0">
                <a:latin typeface="Georgia" pitchFamily="18" charset="0"/>
              </a:rPr>
            </a:br>
            <a:r>
              <a:rPr lang="ru-RU" b="1" dirty="0">
                <a:latin typeface="Georgia" pitchFamily="18" charset="0"/>
              </a:rPr>
              <a:t>У </a:t>
            </a:r>
            <a:r>
              <a:rPr lang="ru-RU" b="1" dirty="0" err="1">
                <a:latin typeface="Georgia" pitchFamily="18" charset="0"/>
              </a:rPr>
              <a:t>відведеннях</a:t>
            </a:r>
            <a:r>
              <a:rPr lang="ru-RU" b="1" dirty="0">
                <a:latin typeface="Georgia" pitchFamily="18" charset="0"/>
              </a:rPr>
              <a:t> I , </a:t>
            </a:r>
            <a:r>
              <a:rPr lang="en-US" b="1" dirty="0" err="1">
                <a:latin typeface="Georgia" pitchFamily="18" charset="0"/>
              </a:rPr>
              <a:t>aVL</a:t>
            </a:r>
            <a:r>
              <a:rPr lang="en-US" b="1" dirty="0">
                <a:latin typeface="Georgia" pitchFamily="18" charset="0"/>
              </a:rPr>
              <a:t>, </a:t>
            </a:r>
            <a:r>
              <a:rPr lang="ru-RU" b="1" dirty="0">
                <a:latin typeface="Georgia" pitchFamily="18" charset="0"/>
              </a:rPr>
              <a:t>V2— V6 </a:t>
            </a:r>
            <a:r>
              <a:rPr lang="ru-RU" b="1" dirty="0" err="1">
                <a:latin typeface="Georgia" pitchFamily="18" charset="0"/>
              </a:rPr>
              <a:t>позитевна</a:t>
            </a:r>
            <a:r>
              <a:rPr lang="ru-RU" b="1" dirty="0">
                <a:latin typeface="Georgia" pitchFamily="18" charset="0"/>
              </a:rPr>
              <a:t>, а у </a:t>
            </a:r>
            <a:r>
              <a:rPr lang="ru-RU" b="1" dirty="0" err="1">
                <a:latin typeface="Georgia" pitchFamily="18" charset="0"/>
              </a:rPr>
              <a:t>відведеннях</a:t>
            </a:r>
            <a:r>
              <a:rPr lang="ru-RU" b="1" dirty="0">
                <a:latin typeface="Georgia" pitchFamily="18" charset="0"/>
              </a:rPr>
              <a:t> </a:t>
            </a:r>
            <a:r>
              <a:rPr lang="uk-UA" b="1" dirty="0">
                <a:latin typeface="Georgia" pitchFamily="18" charset="0"/>
              </a:rPr>
              <a:t>ІІ</a:t>
            </a:r>
            <a:r>
              <a:rPr lang="ru-RU" b="1" dirty="0">
                <a:latin typeface="Georgia" pitchFamily="18" charset="0"/>
              </a:rPr>
              <a:t>, III</a:t>
            </a:r>
            <a:r>
              <a:rPr lang="en-US" b="1" dirty="0">
                <a:latin typeface="Georgia" pitchFamily="18" charset="0"/>
              </a:rPr>
              <a:t>, </a:t>
            </a:r>
            <a:r>
              <a:rPr lang="en-US" b="1" dirty="0" err="1">
                <a:latin typeface="Georgia" pitchFamily="18" charset="0"/>
              </a:rPr>
              <a:t>aVF</a:t>
            </a:r>
            <a:r>
              <a:rPr lang="ru-RU" b="1" dirty="0">
                <a:latin typeface="Georgia" pitchFamily="18" charset="0"/>
              </a:rPr>
              <a:t> и V1 , — негативна ∆—</a:t>
            </a:r>
            <a:r>
              <a:rPr lang="ru-RU" b="1" dirty="0" err="1">
                <a:latin typeface="Georgia" pitchFamily="18" charset="0"/>
              </a:rPr>
              <a:t>хвиля</a:t>
            </a:r>
            <a:endParaRPr lang="ru-RU" b="1" dirty="0">
              <a:latin typeface="Georgia" pitchFamily="18" charset="0"/>
            </a:endParaRPr>
          </a:p>
        </p:txBody>
      </p:sp>
    </p:spTree>
    <p:extLst>
      <p:ext uri="{BB962C8B-B14F-4D97-AF65-F5344CB8AC3E}">
        <p14:creationId xmlns:p14="http://schemas.microsoft.com/office/powerpoint/2010/main" val="18916358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8D75B7-3214-4084-A3F6-4CAA6F201B1A}"/>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BBECEF73-BCAE-4510-B952-464ABDE758D2}"/>
              </a:ext>
            </a:extLst>
          </p:cNvPr>
          <p:cNvSpPr>
            <a:spLocks noGrp="1"/>
          </p:cNvSpPr>
          <p:nvPr>
            <p:ph idx="1"/>
          </p:nvPr>
        </p:nvSpPr>
        <p:spPr/>
        <p:txBody>
          <a:bodyPr/>
          <a:lstStyle/>
          <a:p>
            <a:r>
              <a:rPr lang="ru-RU" dirty="0" err="1"/>
              <a:t>Хворі</a:t>
            </a:r>
            <a:r>
              <a:rPr lang="ru-RU" dirty="0"/>
              <a:t> з </a:t>
            </a:r>
            <a:r>
              <a:rPr lang="ru-RU" dirty="0" err="1"/>
              <a:t>тахіаритмією</a:t>
            </a:r>
            <a:r>
              <a:rPr lang="ru-RU" dirty="0"/>
              <a:t> і широкими комплексами </a:t>
            </a:r>
            <a:r>
              <a:rPr lang="en-US" dirty="0"/>
              <a:t>QRS, </a:t>
            </a:r>
            <a:r>
              <a:rPr lang="ru-RU" dirty="0" err="1"/>
              <a:t>зумовленими</a:t>
            </a:r>
            <a:r>
              <a:rPr lang="ru-RU" dirty="0"/>
              <a:t> </a:t>
            </a:r>
            <a:r>
              <a:rPr lang="ru-RU" dirty="0" err="1"/>
              <a:t>преекзитацією</a:t>
            </a:r>
            <a:r>
              <a:rPr lang="ru-RU" dirty="0"/>
              <a:t> → </a:t>
            </a:r>
            <a:r>
              <a:rPr lang="ru-RU" dirty="0" err="1"/>
              <a:t>застосуйте</a:t>
            </a:r>
            <a:r>
              <a:rPr lang="ru-RU" dirty="0"/>
              <a:t> </a:t>
            </a:r>
            <a:r>
              <a:rPr lang="ru-RU" dirty="0" err="1"/>
              <a:t>антиаритмічні</a:t>
            </a:r>
            <a:r>
              <a:rPr lang="ru-RU" dirty="0"/>
              <a:t> ЛЗ, </a:t>
            </a:r>
            <a:r>
              <a:rPr lang="ru-RU" dirty="0" err="1"/>
              <a:t>які</a:t>
            </a:r>
            <a:r>
              <a:rPr lang="ru-RU" dirty="0"/>
              <a:t> </a:t>
            </a:r>
            <a:r>
              <a:rPr lang="ru-RU" dirty="0" err="1"/>
              <a:t>впливають</a:t>
            </a:r>
            <a:r>
              <a:rPr lang="ru-RU" dirty="0"/>
              <a:t> на </a:t>
            </a:r>
            <a:r>
              <a:rPr lang="ru-RU" dirty="0" err="1"/>
              <a:t>проведення</a:t>
            </a:r>
            <a:r>
              <a:rPr lang="ru-RU" dirty="0"/>
              <a:t> по </a:t>
            </a:r>
            <a:r>
              <a:rPr lang="ru-RU" dirty="0" err="1"/>
              <a:t>додатковому</a:t>
            </a:r>
            <a:r>
              <a:rPr lang="ru-RU" dirty="0"/>
              <a:t> шляху (напр. </a:t>
            </a:r>
            <a:r>
              <a:rPr lang="ru-RU" dirty="0" err="1"/>
              <a:t>пропафенон</a:t>
            </a:r>
            <a:r>
              <a:rPr lang="ru-RU" dirty="0"/>
              <a:t>) </a:t>
            </a:r>
            <a:r>
              <a:rPr lang="ru-RU" dirty="0" err="1"/>
              <a:t>або</a:t>
            </a:r>
            <a:r>
              <a:rPr lang="ru-RU" dirty="0"/>
              <a:t> </a:t>
            </a:r>
            <a:r>
              <a:rPr lang="ru-RU" dirty="0" err="1"/>
              <a:t>проведіть</a:t>
            </a:r>
            <a:r>
              <a:rPr lang="ru-RU" dirty="0"/>
              <a:t> </a:t>
            </a:r>
            <a:r>
              <a:rPr lang="ru-RU" dirty="0" err="1"/>
              <a:t>електричну</a:t>
            </a:r>
            <a:r>
              <a:rPr lang="ru-RU" dirty="0"/>
              <a:t> </a:t>
            </a:r>
            <a:r>
              <a:rPr lang="ru-RU" dirty="0" err="1"/>
              <a:t>кардіоверсію</a:t>
            </a:r>
            <a:r>
              <a:rPr lang="ru-RU" dirty="0"/>
              <a:t>. </a:t>
            </a:r>
            <a:endParaRPr lang="en-US" dirty="0"/>
          </a:p>
          <a:p>
            <a:r>
              <a:rPr lang="ru-RU" dirty="0"/>
              <a:t>У таких </a:t>
            </a:r>
            <a:r>
              <a:rPr lang="ru-RU" dirty="0" err="1"/>
              <a:t>хворих</a:t>
            </a:r>
            <a:r>
              <a:rPr lang="ru-RU" dirty="0"/>
              <a:t> аденозин </a:t>
            </a:r>
            <a:r>
              <a:rPr lang="ru-RU" dirty="0" err="1"/>
              <a:t>може</a:t>
            </a:r>
            <a:r>
              <a:rPr lang="ru-RU" dirty="0"/>
              <a:t> </a:t>
            </a:r>
            <a:r>
              <a:rPr lang="ru-RU" dirty="0" err="1"/>
              <a:t>викликати</a:t>
            </a:r>
            <a:r>
              <a:rPr lang="ru-RU" dirty="0"/>
              <a:t> </a:t>
            </a:r>
            <a:r>
              <a:rPr lang="ru-RU" dirty="0" err="1"/>
              <a:t>фібриляцію</a:t>
            </a:r>
            <a:r>
              <a:rPr lang="ru-RU" dirty="0"/>
              <a:t> </a:t>
            </a:r>
            <a:r>
              <a:rPr lang="ru-RU" dirty="0" err="1"/>
              <a:t>шлуночків</a:t>
            </a:r>
            <a:r>
              <a:rPr lang="ru-RU" dirty="0"/>
              <a:t>! </a:t>
            </a:r>
            <a:r>
              <a:rPr lang="ru-RU" dirty="0" err="1"/>
              <a:t>Застосування</a:t>
            </a:r>
            <a:r>
              <a:rPr lang="ru-RU" dirty="0"/>
              <a:t> дигоксину, </a:t>
            </a:r>
            <a:r>
              <a:rPr lang="ru-RU" dirty="0" err="1"/>
              <a:t>верапамілу</a:t>
            </a:r>
            <a:r>
              <a:rPr lang="ru-RU" dirty="0"/>
              <a:t>, </a:t>
            </a:r>
            <a:r>
              <a:rPr lang="ru-RU" dirty="0" err="1"/>
              <a:t>дилтіазему</a:t>
            </a:r>
            <a:r>
              <a:rPr lang="ru-RU" dirty="0"/>
              <a:t>, </a:t>
            </a:r>
            <a:r>
              <a:rPr lang="el-GR" dirty="0"/>
              <a:t>β-</a:t>
            </a:r>
            <a:r>
              <a:rPr lang="ru-RU" dirty="0" err="1"/>
              <a:t>блокаторів</a:t>
            </a:r>
            <a:r>
              <a:rPr lang="ru-RU" dirty="0"/>
              <a:t> та </a:t>
            </a:r>
            <a:r>
              <a:rPr lang="ru-RU" dirty="0" err="1"/>
              <a:t>аміодарону</a:t>
            </a:r>
            <a:r>
              <a:rPr lang="ru-RU" dirty="0"/>
              <a:t> у </a:t>
            </a:r>
            <a:r>
              <a:rPr lang="ru-RU" dirty="0" err="1"/>
              <a:t>хворих</a:t>
            </a:r>
            <a:r>
              <a:rPr lang="ru-RU" dirty="0"/>
              <a:t> з ФП та </a:t>
            </a:r>
            <a:r>
              <a:rPr lang="ru-RU" dirty="0" err="1"/>
              <a:t>ознаками</a:t>
            </a:r>
            <a:r>
              <a:rPr lang="ru-RU" dirty="0"/>
              <a:t> </a:t>
            </a:r>
            <a:r>
              <a:rPr lang="ru-RU" dirty="0" err="1"/>
              <a:t>передчасного</a:t>
            </a:r>
            <a:r>
              <a:rPr lang="ru-RU" dirty="0"/>
              <a:t> </a:t>
            </a:r>
            <a:r>
              <a:rPr lang="ru-RU" dirty="0" err="1"/>
              <a:t>збудження</a:t>
            </a:r>
            <a:r>
              <a:rPr lang="ru-RU" dirty="0"/>
              <a:t> </a:t>
            </a:r>
            <a:r>
              <a:rPr lang="ru-RU" dirty="0" err="1"/>
              <a:t>також</a:t>
            </a:r>
            <a:r>
              <a:rPr lang="ru-RU" dirty="0"/>
              <a:t> становить </a:t>
            </a:r>
            <a:r>
              <a:rPr lang="ru-RU" dirty="0" err="1"/>
              <a:t>небезпеку</a:t>
            </a:r>
            <a:r>
              <a:rPr lang="ru-RU" dirty="0"/>
              <a:t>.</a:t>
            </a:r>
          </a:p>
        </p:txBody>
      </p:sp>
    </p:spTree>
    <p:extLst>
      <p:ext uri="{BB962C8B-B14F-4D97-AF65-F5344CB8AC3E}">
        <p14:creationId xmlns:p14="http://schemas.microsoft.com/office/powerpoint/2010/main" val="29409357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361D6CAD-ABC3-43DF-B6C2-30C130DC38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5660" y="548680"/>
            <a:ext cx="11600679" cy="5184576"/>
          </a:xfrm>
        </p:spPr>
      </p:pic>
    </p:spTree>
    <p:extLst>
      <p:ext uri="{BB962C8B-B14F-4D97-AF65-F5344CB8AC3E}">
        <p14:creationId xmlns:p14="http://schemas.microsoft.com/office/powerpoint/2010/main" val="5729940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AEA881C-1227-46FC-90CB-1DF48EBC605A}"/>
              </a:ext>
            </a:extLst>
          </p:cNvPr>
          <p:cNvSpPr>
            <a:spLocks noGrp="1"/>
          </p:cNvSpPr>
          <p:nvPr>
            <p:ph type="title"/>
          </p:nvPr>
        </p:nvSpPr>
        <p:spPr/>
        <p:txBody>
          <a:bodyPr/>
          <a:lstStyle/>
          <a:p>
            <a:r>
              <a:rPr lang="en-US" dirty="0"/>
              <a:t>CLC/LGL</a:t>
            </a:r>
            <a:endParaRPr lang="ru-RU" dirty="0"/>
          </a:p>
        </p:txBody>
      </p:sp>
      <p:pic>
        <p:nvPicPr>
          <p:cNvPr id="5" name="Объект 4">
            <a:extLst>
              <a:ext uri="{FF2B5EF4-FFF2-40B4-BE49-F238E27FC236}">
                <a16:creationId xmlns:a16="http://schemas.microsoft.com/office/drawing/2014/main" id="{2E9F6357-DB27-4F53-B24F-A09246CC636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3219" y="1393879"/>
            <a:ext cx="11405561" cy="4315618"/>
          </a:xfrm>
        </p:spPr>
      </p:pic>
    </p:spTree>
    <p:extLst>
      <p:ext uri="{BB962C8B-B14F-4D97-AF65-F5344CB8AC3E}">
        <p14:creationId xmlns:p14="http://schemas.microsoft.com/office/powerpoint/2010/main" val="24222901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926C5FF-0FA2-451D-8E08-08991F0AC0B5}"/>
              </a:ext>
            </a:extLst>
          </p:cNvPr>
          <p:cNvSpPr>
            <a:spLocks noGrp="1"/>
          </p:cNvSpPr>
          <p:nvPr>
            <p:ph type="title"/>
          </p:nvPr>
        </p:nvSpPr>
        <p:spPr>
          <a:xfrm>
            <a:off x="2592925" y="1822200"/>
            <a:ext cx="8911687" cy="3213599"/>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r>
              <a:rPr lang="en-US" sz="4400" b="1" dirty="0">
                <a:ln/>
                <a:solidFill>
                  <a:schemeClr val="accent3"/>
                </a:solidFill>
              </a:rPr>
              <a:t>Thank you for your attention</a:t>
            </a:r>
            <a:endParaRPr lang="ru-RU" sz="4400" b="1" dirty="0">
              <a:ln/>
              <a:solidFill>
                <a:schemeClr val="accent3"/>
              </a:solidFill>
            </a:endParaRPr>
          </a:p>
        </p:txBody>
      </p:sp>
    </p:spTree>
    <p:extLst>
      <p:ext uri="{BB962C8B-B14F-4D97-AF65-F5344CB8AC3E}">
        <p14:creationId xmlns:p14="http://schemas.microsoft.com/office/powerpoint/2010/main" val="2596588488"/>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1026</TotalTime>
  <Words>3566</Words>
  <Application>Microsoft Office PowerPoint</Application>
  <PresentationFormat>Широкоэкранный</PresentationFormat>
  <Paragraphs>311</Paragraphs>
  <Slides>68</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68</vt:i4>
      </vt:variant>
    </vt:vector>
  </HeadingPairs>
  <TitlesOfParts>
    <vt:vector size="74" baseType="lpstr">
      <vt:lpstr>-apple-system</vt:lpstr>
      <vt:lpstr>Arial</vt:lpstr>
      <vt:lpstr>Century Gothic</vt:lpstr>
      <vt:lpstr>Georgia</vt:lpstr>
      <vt:lpstr>Wingdings 3</vt:lpstr>
      <vt:lpstr>Легкий дым</vt:lpstr>
      <vt:lpstr>Презентация PowerPoint</vt:lpstr>
      <vt:lpstr>Theme 5  ECG signs of heart conduction disorders</vt:lpstr>
      <vt:lpstr>Heart Block and Conduction Abnormalities</vt:lpstr>
      <vt:lpstr>First Degree AV Block </vt:lpstr>
      <vt:lpstr>Презентация PowerPoint</vt:lpstr>
      <vt:lpstr>Презентация PowerPoint</vt:lpstr>
      <vt:lpstr>Презентация PowerPoint</vt:lpstr>
      <vt:lpstr>Second degree AV Block, Mobitz I  (Wenckebach Phenomenon)</vt:lpstr>
      <vt:lpstr>Презентация PowerPoint</vt:lpstr>
      <vt:lpstr>Презентация PowerPoint</vt:lpstr>
      <vt:lpstr>Презентация PowerPoint</vt:lpstr>
      <vt:lpstr>Second degree AV Block, Mobitz II (Hay block)</vt:lpstr>
      <vt:lpstr>Презентация PowerPoint</vt:lpstr>
      <vt:lpstr>Презентация PowerPoint</vt:lpstr>
      <vt:lpstr>Презентация PowerPoint</vt:lpstr>
      <vt:lpstr>Second degree AV block: Fixed Ratio AV blocks </vt:lpstr>
      <vt:lpstr>Презентация PowerPoint</vt:lpstr>
      <vt:lpstr>Презентация PowerPoint</vt:lpstr>
      <vt:lpstr>Second degree AV block: High Grade AV block </vt:lpstr>
      <vt:lpstr>Презентация PowerPoint</vt:lpstr>
      <vt:lpstr>Third degree AV block (complete heart block)</vt:lpstr>
      <vt:lpstr>Презентация PowerPoint</vt:lpstr>
      <vt:lpstr>Презентация PowerPoint</vt:lpstr>
      <vt:lpstr>Презентация PowerPoint</vt:lpstr>
      <vt:lpstr>Презентация PowerPoint</vt:lpstr>
      <vt:lpstr>Презентация PowerPoint</vt:lpstr>
      <vt:lpstr>SA Exit Block </vt:lpstr>
      <vt:lpstr>Презентация PowerPoint</vt:lpstr>
      <vt:lpstr>Презентация PowerPoint</vt:lpstr>
      <vt:lpstr>Second Degree SA block, Type I (Wenckebach) </vt:lpstr>
      <vt:lpstr>Second Degree SA block, Type II</vt:lpstr>
      <vt:lpstr>Презентация PowerPoint</vt:lpstr>
      <vt:lpstr>Презентация PowerPoint</vt:lpstr>
      <vt:lpstr>Right Bundle Branch Block (RBBB)</vt:lpstr>
      <vt:lpstr>Intraventricular Conduction Delay (QRS widening) </vt:lpstr>
      <vt:lpstr>Презентация PowerPoint</vt:lpstr>
      <vt:lpstr>Презентация PowerPoint</vt:lpstr>
      <vt:lpstr>Презентация PowerPoint</vt:lpstr>
      <vt:lpstr>Презентация PowerPoint</vt:lpstr>
      <vt:lpstr>Incomplete RBBB </vt:lpstr>
      <vt:lpstr>Презентация PowerPoint</vt:lpstr>
      <vt:lpstr>Differential Diagnosis of RBBB</vt:lpstr>
      <vt:lpstr>Left Bundle Branch Block (LBBB)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Incomplete LBBB </vt:lpstr>
      <vt:lpstr>Differential Diagnosis </vt:lpstr>
      <vt:lpstr>Презентация PowerPoint</vt:lpstr>
      <vt:lpstr>Презентация PowerPoint</vt:lpstr>
      <vt:lpstr>Презентация PowerPoint</vt:lpstr>
      <vt:lpstr>Презентация PowerPoint</vt:lpstr>
      <vt:lpstr>Left Posterior Fascicular Block (LPFB) </vt:lpstr>
      <vt:lpstr>Презентация PowerPoint</vt:lpstr>
      <vt:lpstr>Презентация PowerPoint</vt:lpstr>
      <vt:lpstr>Wolff-Parkinson-White (WPW) Syndrome </vt:lpstr>
      <vt:lpstr>Презентация PowerPoint</vt:lpstr>
      <vt:lpstr>Презентация PowerPoint</vt:lpstr>
      <vt:lpstr>Презентация PowerPoint</vt:lpstr>
      <vt:lpstr>Презентация PowerPoint</vt:lpstr>
      <vt:lpstr>ЕКГ при синдромі WPW  </vt:lpstr>
      <vt:lpstr>Презентация PowerPoint</vt:lpstr>
      <vt:lpstr>Презентация PowerPoint</vt:lpstr>
      <vt:lpstr>CLC/LGL</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Vladis</dc:creator>
  <cp:lastModifiedBy>Vladis</cp:lastModifiedBy>
  <cp:revision>61</cp:revision>
  <dcterms:created xsi:type="dcterms:W3CDTF">2022-10-02T12:19:24Z</dcterms:created>
  <dcterms:modified xsi:type="dcterms:W3CDTF">2022-11-10T13:42:30Z</dcterms:modified>
</cp:coreProperties>
</file>